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 id="2147483704" r:id="rId4"/>
    <p:sldMasterId id="2147483706" r:id="rId5"/>
  </p:sldMasterIdLst>
  <p:notesMasterIdLst>
    <p:notesMasterId r:id="rId98"/>
  </p:notesMasterIdLst>
  <p:handoutMasterIdLst>
    <p:handoutMasterId r:id="rId99"/>
  </p:handoutMasterIdLst>
  <p:sldIdLst>
    <p:sldId id="261" r:id="rId6"/>
    <p:sldId id="57344" r:id="rId7"/>
    <p:sldId id="57330" r:id="rId8"/>
    <p:sldId id="57342" r:id="rId9"/>
    <p:sldId id="57287" r:id="rId10"/>
    <p:sldId id="57288" r:id="rId11"/>
    <p:sldId id="57289" r:id="rId12"/>
    <p:sldId id="56113" r:id="rId13"/>
    <p:sldId id="55943" r:id="rId14"/>
    <p:sldId id="56886" r:id="rId15"/>
    <p:sldId id="57061" r:id="rId16"/>
    <p:sldId id="57295" r:id="rId17"/>
    <p:sldId id="57296" r:id="rId18"/>
    <p:sldId id="57297" r:id="rId19"/>
    <p:sldId id="57299" r:id="rId20"/>
    <p:sldId id="57302" r:id="rId21"/>
    <p:sldId id="57309" r:id="rId22"/>
    <p:sldId id="57298" r:id="rId23"/>
    <p:sldId id="57301" r:id="rId24"/>
    <p:sldId id="57300" r:id="rId25"/>
    <p:sldId id="57303" r:id="rId26"/>
    <p:sldId id="57305" r:id="rId27"/>
    <p:sldId id="57308" r:id="rId28"/>
    <p:sldId id="57304" r:id="rId29"/>
    <p:sldId id="57310" r:id="rId30"/>
    <p:sldId id="57307" r:id="rId31"/>
    <p:sldId id="57311" r:id="rId32"/>
    <p:sldId id="57312" r:id="rId33"/>
    <p:sldId id="57278" r:id="rId34"/>
    <p:sldId id="57282" r:id="rId35"/>
    <p:sldId id="57306" r:id="rId36"/>
    <p:sldId id="57276" r:id="rId37"/>
    <p:sldId id="57348" r:id="rId38"/>
    <p:sldId id="57329" r:id="rId39"/>
    <p:sldId id="57317" r:id="rId40"/>
    <p:sldId id="57331" r:id="rId41"/>
    <p:sldId id="57334" r:id="rId42"/>
    <p:sldId id="57352" r:id="rId43"/>
    <p:sldId id="57327" r:id="rId44"/>
    <p:sldId id="57323" r:id="rId45"/>
    <p:sldId id="57324" r:id="rId46"/>
    <p:sldId id="57322" r:id="rId47"/>
    <p:sldId id="57351" r:id="rId48"/>
    <p:sldId id="57292" r:id="rId49"/>
    <p:sldId id="57314" r:id="rId50"/>
    <p:sldId id="57313" r:id="rId51"/>
    <p:sldId id="57315" r:id="rId52"/>
    <p:sldId id="57318" r:id="rId53"/>
    <p:sldId id="57316" r:id="rId54"/>
    <p:sldId id="57320" r:id="rId55"/>
    <p:sldId id="57319" r:id="rId56"/>
    <p:sldId id="57321" r:id="rId57"/>
    <p:sldId id="57353" r:id="rId58"/>
    <p:sldId id="57328" r:id="rId59"/>
    <p:sldId id="57335" r:id="rId60"/>
    <p:sldId id="57333" r:id="rId61"/>
    <p:sldId id="57336" r:id="rId62"/>
    <p:sldId id="57325" r:id="rId63"/>
    <p:sldId id="57326" r:id="rId64"/>
    <p:sldId id="57339" r:id="rId65"/>
    <p:sldId id="57337" r:id="rId66"/>
    <p:sldId id="57355" r:id="rId67"/>
    <p:sldId id="256" r:id="rId68"/>
    <p:sldId id="57345" r:id="rId69"/>
    <p:sldId id="57346" r:id="rId70"/>
    <p:sldId id="57347" r:id="rId71"/>
    <p:sldId id="57356" r:id="rId72"/>
    <p:sldId id="57349" r:id="rId73"/>
    <p:sldId id="631" r:id="rId74"/>
    <p:sldId id="57357" r:id="rId75"/>
    <p:sldId id="636" r:id="rId76"/>
    <p:sldId id="640" r:id="rId77"/>
    <p:sldId id="634" r:id="rId78"/>
    <p:sldId id="635" r:id="rId79"/>
    <p:sldId id="57358" r:id="rId80"/>
    <p:sldId id="632" r:id="rId81"/>
    <p:sldId id="633" r:id="rId82"/>
    <p:sldId id="637" r:id="rId83"/>
    <p:sldId id="638" r:id="rId84"/>
    <p:sldId id="639" r:id="rId85"/>
    <p:sldId id="57359" r:id="rId86"/>
    <p:sldId id="615" r:id="rId87"/>
    <p:sldId id="616" r:id="rId88"/>
    <p:sldId id="630" r:id="rId89"/>
    <p:sldId id="57343" r:id="rId90"/>
    <p:sldId id="57361" r:id="rId91"/>
    <p:sldId id="57284" r:id="rId92"/>
    <p:sldId id="57360" r:id="rId93"/>
    <p:sldId id="57277" r:id="rId94"/>
    <p:sldId id="57279" r:id="rId95"/>
    <p:sldId id="57362" r:id="rId96"/>
    <p:sldId id="57338" r:id="rId9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3" d="100"/>
          <a:sy n="103" d="100"/>
        </p:scale>
        <p:origin x="102" y="306"/>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350"/>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jcfhartford.org/Learn/JCFBlog/tabid/256/PostID/42/A-Wedding-and-A-Funeral.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Biology" TargetMode="External"/><Relationship Id="rId7" Type="http://schemas.openxmlformats.org/officeDocument/2006/relationships/hyperlink" Target="http://en.wikipedia.org/wiki/Gene_expression"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en.wikipedia.org/wiki/Phenotype" TargetMode="External"/><Relationship Id="rId5" Type="http://schemas.openxmlformats.org/officeDocument/2006/relationships/hyperlink" Target="http://en.wikipedia.org/wiki/Heredity" TargetMode="External"/><Relationship Id="rId10" Type="http://schemas.openxmlformats.org/officeDocument/2006/relationships/hyperlink" Target="http://en.wikipedia.org/wiki/Mitosis" TargetMode="External"/><Relationship Id="rId4" Type="http://schemas.openxmlformats.org/officeDocument/2006/relationships/hyperlink" Target="http://en.wikipedia.org/wiki/Genetics" TargetMode="External"/><Relationship Id="rId9" Type="http://schemas.openxmlformats.org/officeDocument/2006/relationships/hyperlink" Target="http://en.wikipedia.org/wiki/Cell_(biology)"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biblehub.com/greek/730.htm" TargetMode="External"/><Relationship Id="rId2" Type="http://schemas.openxmlformats.org/officeDocument/2006/relationships/slide" Target="../slides/slide83.xml"/><Relationship Id="rId1" Type="http://schemas.openxmlformats.org/officeDocument/2006/relationships/notesMaster" Target="../notesMasters/notesMaster1.xml"/><Relationship Id="rId4" Type="http://schemas.openxmlformats.org/officeDocument/2006/relationships/hyperlink" Target="http://biblehub.com/greek/2845.htm" TargetMode="Externa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https://www.jerusalemonline.com/headlines/israel-sends-trauma-unit-to-pittsburgh</a:t>
            </a:r>
          </a:p>
        </p:txBody>
      </p:sp>
    </p:spTree>
    <p:extLst>
      <p:ext uri="{BB962C8B-B14F-4D97-AF65-F5344CB8AC3E}">
        <p14:creationId xmlns:p14="http://schemas.microsoft.com/office/powerpoint/2010/main" val="2733565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2202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9977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5759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5340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Keener, p 598</a:t>
            </a:r>
          </a:p>
          <a:p>
            <a:r>
              <a:rPr lang="en-US" altLang="en-US" sz="1050" dirty="0"/>
              <a:t>1. Rabbi would stop the class, and turn the attention of his </a:t>
            </a:r>
            <a:r>
              <a:rPr lang="en-US" altLang="en-US" sz="1050" dirty="0" err="1"/>
              <a:t>talmidim</a:t>
            </a:r>
            <a:r>
              <a:rPr lang="en-US" altLang="en-US" sz="1050" dirty="0"/>
              <a:t>/students to the procession, to cheer!</a:t>
            </a:r>
          </a:p>
        </p:txBody>
      </p:sp>
    </p:spTree>
    <p:extLst>
      <p:ext uri="{BB962C8B-B14F-4D97-AF65-F5344CB8AC3E}">
        <p14:creationId xmlns:p14="http://schemas.microsoft.com/office/powerpoint/2010/main" val="76730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https://www.jcfhartford.org/Learn/JCFBlog/tabid/256/PostID/42/A-Wedding-and-A-Funeral.aspx</a:t>
            </a:r>
            <a:endParaRPr lang="en-US" sz="1050" dirty="0"/>
          </a:p>
          <a:p>
            <a:endParaRPr lang="en-US" altLang="en-US" sz="1050" dirty="0"/>
          </a:p>
        </p:txBody>
      </p:sp>
    </p:spTree>
    <p:extLst>
      <p:ext uri="{BB962C8B-B14F-4D97-AF65-F5344CB8AC3E}">
        <p14:creationId xmlns:p14="http://schemas.microsoft.com/office/powerpoint/2010/main" val="37456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Keener, p 598</a:t>
            </a:r>
          </a:p>
        </p:txBody>
      </p:sp>
    </p:spTree>
    <p:extLst>
      <p:ext uri="{BB962C8B-B14F-4D97-AF65-F5344CB8AC3E}">
        <p14:creationId xmlns:p14="http://schemas.microsoft.com/office/powerpoint/2010/main" val="3256569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https://www.jcfhartford.org/Learn/JCFBlog/tabid/256/PostID/42/A-Wedding-and-A-Funeral.aspx</a:t>
            </a:r>
          </a:p>
        </p:txBody>
      </p:sp>
    </p:spTree>
    <p:extLst>
      <p:ext uri="{BB962C8B-B14F-4D97-AF65-F5344CB8AC3E}">
        <p14:creationId xmlns:p14="http://schemas.microsoft.com/office/powerpoint/2010/main" val="1417835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https://www.jcfhartford.org/Learn/JCFBlog/tabid/256/PostID/42/A-Wedding-and-A-Funeral.aspx</a:t>
            </a:r>
          </a:p>
        </p:txBody>
      </p:sp>
    </p:spTree>
    <p:extLst>
      <p:ext uri="{BB962C8B-B14F-4D97-AF65-F5344CB8AC3E}">
        <p14:creationId xmlns:p14="http://schemas.microsoft.com/office/powerpoint/2010/main" val="373465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629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https://www.jerusalemonline.com/headlines/israel-sends-trauma-unit-to-pittsburgh</a:t>
            </a:r>
          </a:p>
        </p:txBody>
      </p:sp>
    </p:spTree>
    <p:extLst>
      <p:ext uri="{BB962C8B-B14F-4D97-AF65-F5344CB8AC3E}">
        <p14:creationId xmlns:p14="http://schemas.microsoft.com/office/powerpoint/2010/main" val="274420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Officiant blessing and </a:t>
            </a:r>
            <a:r>
              <a:rPr lang="en-US" altLang="en-US" sz="1050" dirty="0" err="1"/>
              <a:t>commisioning</a:t>
            </a:r>
            <a:endParaRPr lang="en-US" altLang="en-US" sz="1050" dirty="0"/>
          </a:p>
        </p:txBody>
      </p:sp>
    </p:spTree>
    <p:extLst>
      <p:ext uri="{BB962C8B-B14F-4D97-AF65-F5344CB8AC3E}">
        <p14:creationId xmlns:p14="http://schemas.microsoft.com/office/powerpoint/2010/main" val="79747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Divine procession and Adam’s response</a:t>
            </a:r>
          </a:p>
        </p:txBody>
      </p:sp>
    </p:spTree>
    <p:extLst>
      <p:ext uri="{BB962C8B-B14F-4D97-AF65-F5344CB8AC3E}">
        <p14:creationId xmlns:p14="http://schemas.microsoft.com/office/powerpoint/2010/main" val="1806138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3599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Counter-cultural priorities</a:t>
            </a:r>
          </a:p>
        </p:txBody>
      </p:sp>
    </p:spTree>
    <p:extLst>
      <p:ext uri="{BB962C8B-B14F-4D97-AF65-F5344CB8AC3E}">
        <p14:creationId xmlns:p14="http://schemas.microsoft.com/office/powerpoint/2010/main" val="8058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54785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9963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1000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09768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https://www.onenewsnow.com/general/video?vid=14271&amp;utm_source=OneNewsNow&amp;utm_medium=email&amp;utm_term=16792200&amp;utm_content=323193037843968512&amp;utm_campaign=36778</a:t>
            </a:r>
            <a:endParaRPr lang="en-US" altLang="en-US" sz="1050" dirty="0"/>
          </a:p>
        </p:txBody>
      </p:sp>
    </p:spTree>
    <p:extLst>
      <p:ext uri="{BB962C8B-B14F-4D97-AF65-F5344CB8AC3E}">
        <p14:creationId xmlns:p14="http://schemas.microsoft.com/office/powerpoint/2010/main" val="2006529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https://www.onenewsnow.com/general/video?vid=14271&amp;utm_source=OneNewsNow&amp;utm_medium=email&amp;utm_term=16792200&amp;utm_content=323193037843968512&amp;utm_campaign=36778</a:t>
            </a:r>
          </a:p>
        </p:txBody>
      </p:sp>
    </p:spTree>
    <p:extLst>
      <p:ext uri="{BB962C8B-B14F-4D97-AF65-F5344CB8AC3E}">
        <p14:creationId xmlns:p14="http://schemas.microsoft.com/office/powerpoint/2010/main" val="66047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https://www.jerusalemonline.com/headlines/israel-sends-trauma-unit-to-pittsburgh</a:t>
            </a:r>
          </a:p>
        </p:txBody>
      </p:sp>
    </p:spTree>
    <p:extLst>
      <p:ext uri="{BB962C8B-B14F-4D97-AF65-F5344CB8AC3E}">
        <p14:creationId xmlns:p14="http://schemas.microsoft.com/office/powerpoint/2010/main" val="1728262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Murdered by </a:t>
            </a:r>
            <a:r>
              <a:rPr lang="en-US" dirty="0"/>
              <a:t>Robert Bowers</a:t>
            </a:r>
            <a:r>
              <a:rPr lang="en-US" sz="2000" b="0" i="0" kern="1200" dirty="0">
                <a:solidFill>
                  <a:schemeClr val="tx1"/>
                </a:solidFill>
                <a:effectLst/>
                <a:latin typeface="Arial Rounded MT Bold" pitchFamily="34" charset="0"/>
                <a:ea typeface="+mn-ea"/>
                <a:cs typeface="Arial" charset="0"/>
              </a:rPr>
              <a:t>, who was armed with an AR-15 rifle and three handguns, told an officer "he </a:t>
            </a:r>
            <a:r>
              <a:rPr lang="en-US" dirty="0"/>
              <a:t>wanted all Jews to die</a:t>
            </a:r>
            <a:r>
              <a:rPr lang="en-US" sz="2000" b="0" i="0" kern="1200" dirty="0">
                <a:solidFill>
                  <a:schemeClr val="tx1"/>
                </a:solidFill>
                <a:effectLst/>
                <a:latin typeface="Arial Rounded MT Bold" pitchFamily="34" charset="0"/>
                <a:ea typeface="+mn-ea"/>
                <a:cs typeface="Arial" charset="0"/>
              </a:rPr>
              <a:t> and also that they (Jews) were committing genocide to his people," an affidavit said.</a:t>
            </a:r>
          </a:p>
          <a:p>
            <a:endParaRPr lang="en-US" sz="2000" b="0" i="0" kern="1200" dirty="0">
              <a:solidFill>
                <a:schemeClr val="tx1"/>
              </a:solidFill>
              <a:effectLst/>
              <a:latin typeface="Arial Rounded MT Bold" pitchFamily="34" charset="0"/>
              <a:ea typeface="+mn-ea"/>
              <a:cs typeface="Arial" charset="0"/>
            </a:endParaRPr>
          </a:p>
          <a:p>
            <a:r>
              <a:rPr lang="en-US" altLang="en-US" sz="1050" dirty="0"/>
              <a:t>https://www.cbsnews.com/news/pittsburgh-shooting-victims-identified-tree-of-life-synagogue-deadly-shooting-squirrel-hill-2018-10-29/</a:t>
            </a:r>
          </a:p>
        </p:txBody>
      </p:sp>
    </p:spTree>
    <p:extLst>
      <p:ext uri="{BB962C8B-B14F-4D97-AF65-F5344CB8AC3E}">
        <p14:creationId xmlns:p14="http://schemas.microsoft.com/office/powerpoint/2010/main" val="2205294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https://www.messianicdailynews.com/blog/response-to-synagogue-shooting-in-pittsburgh</a:t>
            </a:r>
          </a:p>
        </p:txBody>
      </p:sp>
    </p:spTree>
    <p:extLst>
      <p:ext uri="{BB962C8B-B14F-4D97-AF65-F5344CB8AC3E}">
        <p14:creationId xmlns:p14="http://schemas.microsoft.com/office/powerpoint/2010/main" val="2476405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https://www.messianicdailynews.com/blog/response-to-synagogue-shooting-in-pittsburgh</a:t>
            </a:r>
          </a:p>
        </p:txBody>
      </p:sp>
    </p:spTree>
    <p:extLst>
      <p:ext uri="{BB962C8B-B14F-4D97-AF65-F5344CB8AC3E}">
        <p14:creationId xmlns:p14="http://schemas.microsoft.com/office/powerpoint/2010/main" val="1697523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act-now-tell-dr-kayed-what-you-think-of-her-anti-semitism/?utm_source=MadMimi&amp;utm_medium=email&amp;utm_content=Israel+and+US+Fight+Cuba+at+UN%3B+Israel+Foils+Iranian+Plots+Around+World%3B+Snake+Scares+Worshipers+at+Western+Wall%3B+Much+More%21&amp;utm_campaign=20181102_m148055187_Israel+and+US+Fight+Cuba+at+UN%3B+Israel+Foils+Iranian+Plots+Around+World%3B+Snake+Scares+Worshipers+at+Western+Wall%3B+Much+More%21&amp;utm_term=TAKE+ACTION_21+Speak+Up+Against+Professor_E2_80_99s+Post-Pittsburgh+Anti-Semitic+Comments</a:t>
            </a:r>
          </a:p>
        </p:txBody>
      </p:sp>
    </p:spTree>
    <p:extLst>
      <p:ext uri="{BB962C8B-B14F-4D97-AF65-F5344CB8AC3E}">
        <p14:creationId xmlns:p14="http://schemas.microsoft.com/office/powerpoint/2010/main" val="3611468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https://www.youtube.com/watch?v=Awj93FVoRDM&amp;bpctr=1541216685</a:t>
            </a:r>
          </a:p>
        </p:txBody>
      </p:sp>
    </p:spTree>
    <p:extLst>
      <p:ext uri="{BB962C8B-B14F-4D97-AF65-F5344CB8AC3E}">
        <p14:creationId xmlns:p14="http://schemas.microsoft.com/office/powerpoint/2010/main" val="2354354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act-now-tell-dr-kayed-what-you-think-of-her-anti-semitism/?utm_source=MadMimi&amp;utm_medium=email&amp;utm_content=Israel+and+US+Fight+Cuba+at+UN%3B+Israel+Foils+Iranian+Plots+Around+World%3B+Snake+Scares+Worshipers+at+Western+Wall%3B+Much+More%21&amp;utm_campaign=20181102_m148055187_Israel+and+US+Fight+Cuba+at+UN%3B+Israel+Foils+Iranian+Plots+Around+World%3B+Snake+Scares+Worshipers+at+Western+Wall%3B+Much+More%21&amp;utm_term=TAKE+ACTION_21+Speak+Up+Against+Professor_E2_80_99s+Post-Pittsburgh+Anti-Semitic+Comments</a:t>
            </a:r>
          </a:p>
        </p:txBody>
      </p:sp>
    </p:spTree>
    <p:extLst>
      <p:ext uri="{BB962C8B-B14F-4D97-AF65-F5344CB8AC3E}">
        <p14:creationId xmlns:p14="http://schemas.microsoft.com/office/powerpoint/2010/main" val="772343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act-now-tell-dr-kayed-what-you-think-of-her-anti-semitism/?utm_source=MadMimi&amp;utm_medium=email&amp;utm_content=Israel+and+US+Fight+Cuba+at+UN%3B+Israel+Foils+Iranian+Plots+Around+World%3B+Snake+Scares+Worshipers+at+Western+Wall%3B+Much+More%21&amp;utm_campaign=20181102_m148055187_Israel+and+US+Fight+Cuba+at+UN%3B+Israel+Foils+Iranian+Plots+Around+World%3B+Snake+Scares+Worshipers+at+Western+Wall%3B+Much+More%21&amp;utm_term=TAKE+ACTION_21+Speak+Up+Against+Professor_E2_80_99s+Post-Pittsburgh+Anti-Semitic+Comments</a:t>
            </a:r>
          </a:p>
          <a:p>
            <a:endParaRPr lang="en-US" altLang="en-US" sz="1050" dirty="0"/>
          </a:p>
          <a:p>
            <a:r>
              <a:rPr lang="en-US" altLang="en-US" dirty="0"/>
              <a:t>I learned of 3 more incidents: Brooklyn synagogue, US Senate race, gun show </a:t>
            </a:r>
            <a:r>
              <a:rPr lang="en-US" altLang="en-US" dirty="0" err="1"/>
              <a:t>paraphrenalia</a:t>
            </a:r>
            <a:endParaRPr lang="en-US" altLang="en-US" dirty="0"/>
          </a:p>
        </p:txBody>
      </p:sp>
    </p:spTree>
    <p:extLst>
      <p:ext uri="{BB962C8B-B14F-4D97-AF65-F5344CB8AC3E}">
        <p14:creationId xmlns:p14="http://schemas.microsoft.com/office/powerpoint/2010/main" val="3793347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0431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73345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9366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https://apnews.com/492e6f445fe74ec69a860fbb62449cec</a:t>
            </a:r>
          </a:p>
          <a:p>
            <a:endParaRPr lang="en-US" altLang="en-US" sz="1050" dirty="0"/>
          </a:p>
        </p:txBody>
      </p:sp>
    </p:spTree>
    <p:extLst>
      <p:ext uri="{BB962C8B-B14F-4D97-AF65-F5344CB8AC3E}">
        <p14:creationId xmlns:p14="http://schemas.microsoft.com/office/powerpoint/2010/main" val="4269761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Torah and Yeshua.  He gave and loves Torah, holidays, Shabbat, dietary laws, Land, language.  </a:t>
            </a:r>
          </a:p>
        </p:txBody>
      </p:sp>
    </p:spTree>
    <p:extLst>
      <p:ext uri="{BB962C8B-B14F-4D97-AF65-F5344CB8AC3E}">
        <p14:creationId xmlns:p14="http://schemas.microsoft.com/office/powerpoint/2010/main" val="2590781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23182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1984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03927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53181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https://www.dhs.gov/sites/default/files/publications/active_shooter_pocket_card_508.pdf</a:t>
            </a:r>
          </a:p>
        </p:txBody>
      </p:sp>
    </p:spTree>
    <p:extLst>
      <p:ext uri="{BB962C8B-B14F-4D97-AF65-F5344CB8AC3E}">
        <p14:creationId xmlns:p14="http://schemas.microsoft.com/office/powerpoint/2010/main" val="3931063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4533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https://www.google.com/search?q=richard+reid&amp;safe=active&amp;source=lnms&amp;tbm=isch&amp;sa=X&amp;sqi=2&amp;ved=0ahUKEwjRj7OqlLfeAhWmyoUKHRQBCTAQ_AUIEygB&amp;biw=1164&amp;bih=821#imgdii=3dp4UUO8eNif7M:&amp;imgrc=jijdlxY7aKUsIM:</a:t>
            </a:r>
          </a:p>
        </p:txBody>
      </p:sp>
    </p:spTree>
    <p:extLst>
      <p:ext uri="{BB962C8B-B14F-4D97-AF65-F5344CB8AC3E}">
        <p14:creationId xmlns:p14="http://schemas.microsoft.com/office/powerpoint/2010/main" val="7325626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http://www.cnn.com/2009/CRIME/12/25/richard.reid.shoe.bomber/index.html</a:t>
            </a:r>
          </a:p>
          <a:p>
            <a:r>
              <a:rPr lang="en-US" altLang="en-US" sz="2000" dirty="0"/>
              <a:t>So now we have to take off our shoes before boarding a plane.</a:t>
            </a:r>
          </a:p>
        </p:txBody>
      </p:sp>
    </p:spTree>
    <p:extLst>
      <p:ext uri="{BB962C8B-B14F-4D97-AF65-F5344CB8AC3E}">
        <p14:creationId xmlns:p14="http://schemas.microsoft.com/office/powerpoint/2010/main" val="4221913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6591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https://apnews.com/492e6f445fe74ec69a860fbb62449cec</a:t>
            </a:r>
          </a:p>
          <a:p>
            <a:endParaRPr lang="en-US" altLang="en-US" sz="1050" dirty="0"/>
          </a:p>
        </p:txBody>
      </p:sp>
    </p:spTree>
    <p:extLst>
      <p:ext uri="{BB962C8B-B14F-4D97-AF65-F5344CB8AC3E}">
        <p14:creationId xmlns:p14="http://schemas.microsoft.com/office/powerpoint/2010/main" val="1175700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https://en.wikipedia.org/wiki/Umar_Farouk_Abdulmutallab</a:t>
            </a:r>
          </a:p>
        </p:txBody>
      </p:sp>
    </p:spTree>
    <p:extLst>
      <p:ext uri="{BB962C8B-B14F-4D97-AF65-F5344CB8AC3E}">
        <p14:creationId xmlns:p14="http://schemas.microsoft.com/office/powerpoint/2010/main" val="64030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https://en.wikipedia.org/wiki/Umar_Farouk_Abdulmutallab</a:t>
            </a:r>
          </a:p>
          <a:p>
            <a:endParaRPr lang="en-US" altLang="en-US" sz="2000" dirty="0"/>
          </a:p>
          <a:p>
            <a:r>
              <a:rPr lang="en-US" altLang="en-US" sz="2000" dirty="0"/>
              <a:t>TSA hasn’t yet required that we take off our underwear for inspection.</a:t>
            </a:r>
          </a:p>
        </p:txBody>
      </p:sp>
    </p:spTree>
    <p:extLst>
      <p:ext uri="{BB962C8B-B14F-4D97-AF65-F5344CB8AC3E}">
        <p14:creationId xmlns:p14="http://schemas.microsoft.com/office/powerpoint/2010/main" val="790426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373804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6576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https://en.wikipedia.org/wiki/Yom_HaShoah</a:t>
            </a:r>
          </a:p>
        </p:txBody>
      </p:sp>
    </p:spTree>
    <p:extLst>
      <p:ext uri="{BB962C8B-B14F-4D97-AF65-F5344CB8AC3E}">
        <p14:creationId xmlns:p14="http://schemas.microsoft.com/office/powerpoint/2010/main" val="3136482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65454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02473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http://www.sentinelgroup.org/store.html</a:t>
            </a:r>
          </a:p>
        </p:txBody>
      </p:sp>
    </p:spTree>
    <p:extLst>
      <p:ext uri="{BB962C8B-B14F-4D97-AF65-F5344CB8AC3E}">
        <p14:creationId xmlns:p14="http://schemas.microsoft.com/office/powerpoint/2010/main" val="42095794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http://www.sentinelgroup.org/store.html</a:t>
            </a:r>
          </a:p>
        </p:txBody>
      </p:sp>
    </p:spTree>
    <p:extLst>
      <p:ext uri="{BB962C8B-B14F-4D97-AF65-F5344CB8AC3E}">
        <p14:creationId xmlns:p14="http://schemas.microsoft.com/office/powerpoint/2010/main" val="12258270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http://www.sentinelgroup.org/store.html</a:t>
            </a:r>
          </a:p>
        </p:txBody>
      </p:sp>
    </p:spTree>
    <p:extLst>
      <p:ext uri="{BB962C8B-B14F-4D97-AF65-F5344CB8AC3E}">
        <p14:creationId xmlns:p14="http://schemas.microsoft.com/office/powerpoint/2010/main" val="226416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https://apnews.com/492e6f445fe74ec69a860fbb62449cec</a:t>
            </a:r>
          </a:p>
          <a:p>
            <a:endParaRPr lang="en-US" altLang="en-US" sz="1050" dirty="0"/>
          </a:p>
          <a:p>
            <a:r>
              <a:rPr lang="en-US" altLang="en-US" sz="2000" dirty="0"/>
              <a:t>Serious challenging times.  How do we respond.  Any lesson in the continuing study in Matityahu, story of the bridesmaids?</a:t>
            </a:r>
          </a:p>
        </p:txBody>
      </p:sp>
    </p:spTree>
    <p:extLst>
      <p:ext uri="{BB962C8B-B14F-4D97-AF65-F5344CB8AC3E}">
        <p14:creationId xmlns:p14="http://schemas.microsoft.com/office/powerpoint/2010/main" val="33076291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831174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431832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769092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Eruv is the area that is mentioned in the Book of Acts as a Sabbath Day’s journey.  How far you can carry a burden on Shabbat before it’s defined as work.  Many of the major Jewish institutions are in the eruv.  Or </a:t>
            </a:r>
            <a:r>
              <a:rPr lang="en-US" altLang="en-US" dirty="0" err="1"/>
              <a:t>HaOlam</a:t>
            </a:r>
            <a:r>
              <a:rPr lang="en-US" altLang="en-US" dirty="0"/>
              <a:t> is in the northwest corner.  </a:t>
            </a:r>
          </a:p>
        </p:txBody>
      </p:sp>
    </p:spTree>
    <p:extLst>
      <p:ext uri="{BB962C8B-B14F-4D97-AF65-F5344CB8AC3E}">
        <p14:creationId xmlns:p14="http://schemas.microsoft.com/office/powerpoint/2010/main" val="2906556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am posing a challenge.</a:t>
            </a:r>
          </a:p>
          <a:p>
            <a:r>
              <a:rPr lang="en-US" altLang="en-US" dirty="0"/>
              <a:t>She eventually had people ask her questions, other encounters.</a:t>
            </a:r>
          </a:p>
        </p:txBody>
      </p:sp>
    </p:spTree>
    <p:extLst>
      <p:ext uri="{BB962C8B-B14F-4D97-AF65-F5344CB8AC3E}">
        <p14:creationId xmlns:p14="http://schemas.microsoft.com/office/powerpoint/2010/main" val="588154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a:t>
            </a:r>
            <a:r>
              <a:rPr lang="en-US" altLang="en-US" dirty="0"/>
              <a:t>How long?  Another 40 days…two months.  Then assess.</a:t>
            </a:r>
            <a:endParaRPr lang="en-US" altLang="en-US" sz="1050" dirty="0"/>
          </a:p>
        </p:txBody>
      </p:sp>
    </p:spTree>
    <p:extLst>
      <p:ext uri="{BB962C8B-B14F-4D97-AF65-F5344CB8AC3E}">
        <p14:creationId xmlns:p14="http://schemas.microsoft.com/office/powerpoint/2010/main" val="21145099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992859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960999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8BF33A5-5403-47B4-8FAB-A2DC46FC63C3}"/>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EDD8D549-07AF-4FB1-A24F-FDAB7C7C8D89}"/>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03A4BC9B-DCD9-4F67-A4F3-ED69EE989F39}"/>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56DDD077-8B7E-48EE-A540-D0702AB482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1922" name="Rectangle 2">
            <a:extLst>
              <a:ext uri="{FF2B5EF4-FFF2-40B4-BE49-F238E27FC236}">
                <a16:creationId xmlns:a16="http://schemas.microsoft.com/office/drawing/2014/main" id="{787E5142-AD44-4CF9-BACC-B2C63E2232C5}"/>
              </a:ext>
            </a:extLst>
          </p:cNvPr>
          <p:cNvSpPr>
            <a:spLocks noGrp="1" noRot="1" noChangeAspect="1" noChangeArrowheads="1" noTextEdit="1"/>
          </p:cNvSpPr>
          <p:nvPr>
            <p:ph type="sldImg"/>
          </p:nvPr>
        </p:nvSpPr>
        <p:spPr>
          <a:xfrm>
            <a:off x="161925" y="309563"/>
            <a:ext cx="6608763" cy="3873500"/>
          </a:xfrm>
          <a:ln/>
        </p:spPr>
      </p:sp>
      <p:sp>
        <p:nvSpPr>
          <p:cNvPr id="1361923" name="Rectangle 3">
            <a:extLst>
              <a:ext uri="{FF2B5EF4-FFF2-40B4-BE49-F238E27FC236}">
                <a16:creationId xmlns:a16="http://schemas.microsoft.com/office/drawing/2014/main" id="{EDBE0B1D-4C23-4BDB-BED9-66B9419655D5}"/>
              </a:ext>
            </a:extLst>
          </p:cNvPr>
          <p:cNvSpPr>
            <a:spLocks noGrp="1" noChangeArrowheads="1"/>
          </p:cNvSpPr>
          <p:nvPr>
            <p:ph type="body" idx="1"/>
          </p:nvPr>
        </p:nvSpPr>
        <p:spPr>
          <a:xfrm>
            <a:off x="152400" y="4183063"/>
            <a:ext cx="6577013" cy="4957762"/>
          </a:xfrm>
        </p:spPr>
        <p:txBody>
          <a:bodyPr/>
          <a:lstStyle/>
          <a:p>
            <a:r>
              <a:rPr lang="en-US" altLang="en-US" sz="2000">
                <a:latin typeface="Arial Rounded MT Bold" panose="020F0704030504030204" pitchFamily="34" charset="0"/>
              </a:rPr>
              <a:t>This is the key and killer issue.  To many people, it seems that homosexual attraction is their innate proclivity.  They were made this way.  It’s only a half truth.  But it is a half truth.</a:t>
            </a:r>
          </a:p>
        </p:txBody>
      </p:sp>
    </p:spTree>
    <p:extLst>
      <p:ext uri="{BB962C8B-B14F-4D97-AF65-F5344CB8AC3E}">
        <p14:creationId xmlns:p14="http://schemas.microsoft.com/office/powerpoint/2010/main" val="24007422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8BF33A5-5403-47B4-8FAB-A2DC46FC63C3}"/>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EDD8D549-07AF-4FB1-A24F-FDAB7C7C8D89}"/>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03A4BC9B-DCD9-4F67-A4F3-ED69EE989F39}"/>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56DDD077-8B7E-48EE-A540-D0702AB482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1922" name="Rectangle 2">
            <a:extLst>
              <a:ext uri="{FF2B5EF4-FFF2-40B4-BE49-F238E27FC236}">
                <a16:creationId xmlns:a16="http://schemas.microsoft.com/office/drawing/2014/main" id="{787E5142-AD44-4CF9-BACC-B2C63E2232C5}"/>
              </a:ext>
            </a:extLst>
          </p:cNvPr>
          <p:cNvSpPr>
            <a:spLocks noGrp="1" noRot="1" noChangeAspect="1" noChangeArrowheads="1" noTextEdit="1"/>
          </p:cNvSpPr>
          <p:nvPr>
            <p:ph type="sldImg"/>
          </p:nvPr>
        </p:nvSpPr>
        <p:spPr>
          <a:xfrm>
            <a:off x="161925" y="309563"/>
            <a:ext cx="6608763" cy="3873500"/>
          </a:xfrm>
          <a:ln/>
        </p:spPr>
      </p:sp>
      <p:sp>
        <p:nvSpPr>
          <p:cNvPr id="1361923" name="Rectangle 3">
            <a:extLst>
              <a:ext uri="{FF2B5EF4-FFF2-40B4-BE49-F238E27FC236}">
                <a16:creationId xmlns:a16="http://schemas.microsoft.com/office/drawing/2014/main" id="{EDBE0B1D-4C23-4BDB-BED9-66B9419655D5}"/>
              </a:ext>
            </a:extLst>
          </p:cNvPr>
          <p:cNvSpPr>
            <a:spLocks noGrp="1" noChangeArrowheads="1"/>
          </p:cNvSpPr>
          <p:nvPr>
            <p:ph type="body" idx="1"/>
          </p:nvPr>
        </p:nvSpPr>
        <p:spPr>
          <a:xfrm>
            <a:off x="152400" y="4183063"/>
            <a:ext cx="6577013" cy="4957762"/>
          </a:xfrm>
        </p:spPr>
        <p:txBody>
          <a:bodyPr/>
          <a:lstStyle/>
          <a:p>
            <a:r>
              <a:rPr lang="en-US" altLang="en-US" sz="2000">
                <a:latin typeface="Arial Rounded MT Bold" panose="020F0704030504030204" pitchFamily="34" charset="0"/>
              </a:rPr>
              <a:t>This is the key and killer issue.  To many people, it seems that homosexual attraction is their innate proclivity.  They were made this way.  It’s only a half truth.  But it is a half truth.</a:t>
            </a:r>
          </a:p>
        </p:txBody>
      </p:sp>
    </p:spTree>
    <p:extLst>
      <p:ext uri="{BB962C8B-B14F-4D97-AF65-F5344CB8AC3E}">
        <p14:creationId xmlns:p14="http://schemas.microsoft.com/office/powerpoint/2010/main" val="155249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1757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A7852CE-7811-49A6-8DAA-1A561E812764}"/>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2EE3ADA6-2EE3-48FE-B98E-5CED13A52DD3}"/>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38384606-0EBA-4FD7-AC14-F112A934474E}"/>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809A69C0-8A7A-486A-9F6D-820D84D2C57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2162" name="Rectangle 2">
            <a:extLst>
              <a:ext uri="{FF2B5EF4-FFF2-40B4-BE49-F238E27FC236}">
                <a16:creationId xmlns:a16="http://schemas.microsoft.com/office/drawing/2014/main" id="{EA12CA6C-DE6F-459A-A44D-7CE79DAE5D2E}"/>
              </a:ext>
            </a:extLst>
          </p:cNvPr>
          <p:cNvSpPr>
            <a:spLocks noGrp="1" noRot="1" noChangeAspect="1" noChangeArrowheads="1" noTextEdit="1"/>
          </p:cNvSpPr>
          <p:nvPr>
            <p:ph type="sldImg"/>
          </p:nvPr>
        </p:nvSpPr>
        <p:spPr>
          <a:xfrm>
            <a:off x="161925" y="309563"/>
            <a:ext cx="6608763" cy="3873500"/>
          </a:xfrm>
          <a:ln/>
        </p:spPr>
      </p:sp>
      <p:sp>
        <p:nvSpPr>
          <p:cNvPr id="1372163" name="Rectangle 3">
            <a:extLst>
              <a:ext uri="{FF2B5EF4-FFF2-40B4-BE49-F238E27FC236}">
                <a16:creationId xmlns:a16="http://schemas.microsoft.com/office/drawing/2014/main" id="{2FB66293-F21C-4B31-9B79-8F1A219C3224}"/>
              </a:ext>
            </a:extLst>
          </p:cNvPr>
          <p:cNvSpPr>
            <a:spLocks noGrp="1" noChangeArrowheads="1"/>
          </p:cNvSpPr>
          <p:nvPr>
            <p:ph type="body" idx="1"/>
          </p:nvPr>
        </p:nvSpPr>
        <p:spPr>
          <a:xfrm>
            <a:off x="152400" y="4183063"/>
            <a:ext cx="6577013" cy="4957762"/>
          </a:xfrm>
        </p:spPr>
        <p:txBody>
          <a:bodyPr/>
          <a:lstStyle/>
          <a:p>
            <a:r>
              <a:rPr lang="en-US" altLang="en-US" sz="2000" dirty="0">
                <a:latin typeface="Arial Rounded MT Bold" panose="020F0704030504030204" pitchFamily="34" charset="0"/>
              </a:rPr>
              <a:t>Four colors are the four nucleic acids, guanine, cytosine, adenine, thiamine. Controlling components, alphabet of life.  Determines if an organism is a fish or an elephant.  All have the same DNA alphabet.</a:t>
            </a:r>
          </a:p>
          <a:p>
            <a:r>
              <a:rPr lang="en-US" altLang="en-US" sz="2000" dirty="0" err="1">
                <a:latin typeface="Arial Rounded MT Bold" panose="020F0704030504030204" pitchFamily="34" charset="0"/>
              </a:rPr>
              <a:t>Epigentics</a:t>
            </a:r>
            <a:r>
              <a:rPr lang="en-US" altLang="en-US" sz="2000" dirty="0">
                <a:latin typeface="Arial Rounded MT Bold" panose="020F0704030504030204" pitchFamily="34" charset="0"/>
              </a:rPr>
              <a:t> doesn’t change the underlying guanine, cytosine, adenine, thiamine.  But DOES affect expressions: on/off </a:t>
            </a:r>
            <a:r>
              <a:rPr lang="en-US" altLang="en-US" sz="2000" dirty="0">
                <a:solidFill>
                  <a:srgbClr val="FF3300"/>
                </a:solidFill>
                <a:latin typeface="Arial Rounded MT Bold" panose="020F0704030504030204" pitchFamily="34" charset="0"/>
              </a:rPr>
              <a:t>switch</a:t>
            </a:r>
            <a:r>
              <a:rPr lang="en-US" altLang="en-US" sz="2000" dirty="0">
                <a:latin typeface="Arial Rounded MT Bold" panose="020F0704030504030204" pitchFamily="34" charset="0"/>
              </a:rPr>
              <a:t>.  Behavior of past generations affects your tendency to behave a certain way.  TENDENCY. </a:t>
            </a:r>
          </a:p>
          <a:p>
            <a:r>
              <a:rPr lang="en-US" altLang="en-US" sz="2000" dirty="0">
                <a:solidFill>
                  <a:srgbClr val="FF3300"/>
                </a:solidFill>
                <a:latin typeface="Arial Rounded MT Bold" panose="020F0704030504030204" pitchFamily="34" charset="0"/>
              </a:rPr>
              <a:t>Sins of our ancestors can make a proclivity in us.  BUT,  ancestors added it on by willful behavior, we can overcome by willful choices</a:t>
            </a:r>
            <a:r>
              <a:rPr lang="en-US" altLang="en-US" sz="2000" dirty="0">
                <a:latin typeface="Arial Rounded MT Bold" panose="020F0704030504030204" pitchFamily="34" charset="0"/>
              </a:rPr>
              <a:t>.</a:t>
            </a:r>
          </a:p>
        </p:txBody>
      </p:sp>
    </p:spTree>
    <p:extLst>
      <p:ext uri="{BB962C8B-B14F-4D97-AF65-F5344CB8AC3E}">
        <p14:creationId xmlns:p14="http://schemas.microsoft.com/office/powerpoint/2010/main" val="15050530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8510F9D-1F96-467D-AB00-412CF2F990CC}"/>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0E78CB7F-7465-4338-B018-BECD977E85DC}"/>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E969C5FE-C082-4597-8E3C-C027811F0709}"/>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1D7362CF-3EBC-4599-8AB2-32848944DB5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80354" name="Rectangle 2">
            <a:extLst>
              <a:ext uri="{FF2B5EF4-FFF2-40B4-BE49-F238E27FC236}">
                <a16:creationId xmlns:a16="http://schemas.microsoft.com/office/drawing/2014/main" id="{B660EBBB-AB10-4D83-8449-8213BF579E75}"/>
              </a:ext>
            </a:extLst>
          </p:cNvPr>
          <p:cNvSpPr>
            <a:spLocks noGrp="1" noRot="1" noChangeAspect="1" noChangeArrowheads="1" noTextEdit="1"/>
          </p:cNvSpPr>
          <p:nvPr>
            <p:ph type="sldImg"/>
          </p:nvPr>
        </p:nvSpPr>
        <p:spPr>
          <a:xfrm>
            <a:off x="1120775" y="696913"/>
            <a:ext cx="4648200" cy="3486150"/>
          </a:xfrm>
          <a:ln/>
        </p:spPr>
      </p:sp>
      <p:sp>
        <p:nvSpPr>
          <p:cNvPr id="1380355" name="Rectangle 3">
            <a:extLst>
              <a:ext uri="{FF2B5EF4-FFF2-40B4-BE49-F238E27FC236}">
                <a16:creationId xmlns:a16="http://schemas.microsoft.com/office/drawing/2014/main" id="{E7A476BA-318A-4DA9-AAD8-7F02EA4D2DBE}"/>
              </a:ext>
            </a:extLst>
          </p:cNvPr>
          <p:cNvSpPr>
            <a:spLocks noGrp="1" noChangeArrowheads="1"/>
          </p:cNvSpPr>
          <p:nvPr>
            <p:ph type="body" idx="1"/>
          </p:nvPr>
        </p:nvSpPr>
        <p:spPr>
          <a:xfrm>
            <a:off x="688975" y="4416425"/>
            <a:ext cx="5505450" cy="4183063"/>
          </a:xfrm>
        </p:spPr>
        <p:txBody>
          <a:bodyPr/>
          <a:lstStyle/>
          <a:p>
            <a:r>
              <a:rPr lang="en-US" altLang="en-US" sz="2000">
                <a:latin typeface="Arial Rounded MT Bold" panose="020F0704030504030204" pitchFamily="34" charset="0"/>
              </a:rPr>
              <a:t>In </a:t>
            </a:r>
            <a:r>
              <a:rPr lang="en-US" altLang="en-US" sz="2000">
                <a:latin typeface="Arial Rounded MT Bold" panose="020F0704030504030204" pitchFamily="34" charset="0"/>
                <a:hlinkClick r:id="rId3" tooltip="Biology"/>
              </a:rPr>
              <a:t>biology</a:t>
            </a:r>
            <a:r>
              <a:rPr lang="en-US" altLang="en-US" sz="2000">
                <a:latin typeface="Arial Rounded MT Bold" panose="020F0704030504030204" pitchFamily="34" charset="0"/>
              </a:rPr>
              <a:t>, and specifically </a:t>
            </a:r>
            <a:r>
              <a:rPr lang="en-US" altLang="en-US" sz="2000">
                <a:latin typeface="Arial Rounded MT Bold" panose="020F0704030504030204" pitchFamily="34" charset="0"/>
                <a:hlinkClick r:id="rId4" tooltip="Genetics"/>
              </a:rPr>
              <a:t>genetics</a:t>
            </a:r>
            <a:r>
              <a:rPr lang="en-US" altLang="en-US" sz="2000">
                <a:latin typeface="Arial Rounded MT Bold" panose="020F0704030504030204" pitchFamily="34" charset="0"/>
              </a:rPr>
              <a:t>, </a:t>
            </a:r>
            <a:r>
              <a:rPr lang="en-US" altLang="en-US" sz="2000" b="1">
                <a:latin typeface="Arial Rounded MT Bold" panose="020F0704030504030204" pitchFamily="34" charset="0"/>
              </a:rPr>
              <a:t>epigenetics</a:t>
            </a:r>
            <a:r>
              <a:rPr lang="en-US" altLang="en-US" sz="2000">
                <a:latin typeface="Arial Rounded MT Bold" panose="020F0704030504030204" pitchFamily="34" charset="0"/>
              </a:rPr>
              <a:t> is the study of </a:t>
            </a:r>
            <a:r>
              <a:rPr lang="en-US" altLang="en-US" sz="2000">
                <a:latin typeface="Arial Rounded MT Bold" panose="020F0704030504030204" pitchFamily="34" charset="0"/>
                <a:hlinkClick r:id="rId5" tooltip="Heredity"/>
              </a:rPr>
              <a:t>inherited</a:t>
            </a:r>
            <a:r>
              <a:rPr lang="en-US" altLang="en-US" sz="2000">
                <a:latin typeface="Arial Rounded MT Bold" panose="020F0704030504030204" pitchFamily="34" charset="0"/>
              </a:rPr>
              <a:t> changes in </a:t>
            </a:r>
            <a:r>
              <a:rPr lang="en-US" altLang="en-US" sz="2000">
                <a:latin typeface="Arial Rounded MT Bold" panose="020F0704030504030204" pitchFamily="34" charset="0"/>
                <a:hlinkClick r:id="rId6" tooltip="Phenotype"/>
              </a:rPr>
              <a:t>phenotype</a:t>
            </a:r>
            <a:r>
              <a:rPr lang="en-US" altLang="en-US" sz="2000">
                <a:latin typeface="Arial Rounded MT Bold" panose="020F0704030504030204" pitchFamily="34" charset="0"/>
              </a:rPr>
              <a:t> (appearance) or </a:t>
            </a:r>
            <a:r>
              <a:rPr lang="en-US" altLang="en-US" sz="2000">
                <a:latin typeface="Arial Rounded MT Bold" panose="020F0704030504030204" pitchFamily="34" charset="0"/>
                <a:hlinkClick r:id="rId7" tooltip="Gene &#10;expression"/>
              </a:rPr>
              <a:t>gene expression</a:t>
            </a:r>
            <a:r>
              <a:rPr lang="en-US" altLang="en-US" sz="2000">
                <a:latin typeface="Arial Rounded MT Bold" panose="020F0704030504030204" pitchFamily="34" charset="0"/>
              </a:rPr>
              <a:t> caused by mechanisms other than changes in the underlying </a:t>
            </a:r>
            <a:r>
              <a:rPr lang="en-US" altLang="en-US" sz="2000">
                <a:latin typeface="Arial Rounded MT Bold" panose="020F0704030504030204" pitchFamily="34" charset="0"/>
                <a:hlinkClick r:id="rId8" tooltip="DNA"/>
              </a:rPr>
              <a:t>DNA</a:t>
            </a:r>
            <a:r>
              <a:rPr lang="en-US" altLang="en-US" sz="2000">
                <a:latin typeface="Arial Rounded MT Bold" panose="020F0704030504030204" pitchFamily="34" charset="0"/>
              </a:rPr>
              <a:t> sequence, hence the name </a:t>
            </a:r>
            <a:r>
              <a:rPr lang="en-US" altLang="en-US" sz="2000" i="1">
                <a:latin typeface="Arial Rounded MT Bold" panose="020F0704030504030204" pitchFamily="34" charset="0"/>
              </a:rPr>
              <a:t>epi-</a:t>
            </a:r>
            <a:r>
              <a:rPr lang="en-US" altLang="en-US" sz="2000">
                <a:latin typeface="Arial Rounded MT Bold" panose="020F0704030504030204" pitchFamily="34" charset="0"/>
              </a:rPr>
              <a:t> (Greek: </a:t>
            </a:r>
            <a:r>
              <a:rPr lang="en-US" altLang="en-US" sz="2000" i="1">
                <a:latin typeface="Arial Rounded MT Bold" panose="020F0704030504030204" pitchFamily="34" charset="0"/>
              </a:rPr>
              <a:t>επί</a:t>
            </a:r>
            <a:r>
              <a:rPr lang="en-US" altLang="en-US" sz="2000">
                <a:latin typeface="Arial Rounded MT Bold" panose="020F0704030504030204" pitchFamily="34" charset="0"/>
              </a:rPr>
              <a:t>- over, above) </a:t>
            </a:r>
            <a:r>
              <a:rPr lang="en-US" altLang="en-US" sz="2000" i="1">
                <a:latin typeface="Arial Rounded MT Bold" panose="020F0704030504030204" pitchFamily="34" charset="0"/>
              </a:rPr>
              <a:t>-</a:t>
            </a:r>
            <a:r>
              <a:rPr lang="en-US" altLang="en-US" sz="2000" i="1">
                <a:latin typeface="Arial Rounded MT Bold" panose="020F0704030504030204" pitchFamily="34" charset="0"/>
                <a:hlinkClick r:id="rId4" tooltip="Genetics"/>
              </a:rPr>
              <a:t>genetics</a:t>
            </a:r>
            <a:r>
              <a:rPr lang="en-US" altLang="en-US" sz="2000">
                <a:latin typeface="Arial Rounded MT Bold" panose="020F0704030504030204" pitchFamily="34" charset="0"/>
              </a:rPr>
              <a:t>. These changes may remain through </a:t>
            </a:r>
            <a:r>
              <a:rPr lang="en-US" altLang="en-US" sz="2000">
                <a:latin typeface="Arial Rounded MT Bold" panose="020F0704030504030204" pitchFamily="34" charset="0"/>
                <a:hlinkClick r:id="rId9" tooltip="Cell &#10;(biology)"/>
              </a:rPr>
              <a:t>cell</a:t>
            </a:r>
            <a:r>
              <a:rPr lang="en-US" altLang="en-US" sz="2000">
                <a:latin typeface="Arial Rounded MT Bold" panose="020F0704030504030204" pitchFamily="34" charset="0"/>
              </a:rPr>
              <a:t> </a:t>
            </a:r>
            <a:r>
              <a:rPr lang="en-US" altLang="en-US" sz="2000">
                <a:latin typeface="Arial Rounded MT Bold" panose="020F0704030504030204" pitchFamily="34" charset="0"/>
                <a:hlinkClick r:id="rId10" tooltip="Mitosis"/>
              </a:rPr>
              <a:t>divisions</a:t>
            </a:r>
            <a:r>
              <a:rPr lang="en-US" altLang="en-US" sz="2000">
                <a:latin typeface="Arial Rounded MT Bold" panose="020F0704030504030204" pitchFamily="34" charset="0"/>
              </a:rPr>
              <a:t> for the remainder of the cell's life and may also </a:t>
            </a:r>
            <a:r>
              <a:rPr lang="en-US" altLang="en-US" sz="2000">
                <a:solidFill>
                  <a:srgbClr val="990000"/>
                </a:solidFill>
                <a:latin typeface="Arial Rounded MT Bold" panose="020F0704030504030204" pitchFamily="34" charset="0"/>
              </a:rPr>
              <a:t>last for multiple generations.</a:t>
            </a:r>
            <a:r>
              <a:rPr lang="en-US" altLang="en-US" sz="2000">
                <a:latin typeface="Arial Rounded MT Bold" panose="020F0704030504030204" pitchFamily="34" charset="0"/>
              </a:rPr>
              <a:t> </a:t>
            </a:r>
          </a:p>
          <a:p>
            <a:r>
              <a:rPr lang="en-US" altLang="en-US" sz="2000">
                <a:latin typeface="Arial Rounded MT Bold" panose="020F0704030504030204" pitchFamily="34" charset="0"/>
              </a:rPr>
              <a:t>“third or fourth generation…”</a:t>
            </a:r>
          </a:p>
        </p:txBody>
      </p:sp>
    </p:spTree>
    <p:extLst>
      <p:ext uri="{BB962C8B-B14F-4D97-AF65-F5344CB8AC3E}">
        <p14:creationId xmlns:p14="http://schemas.microsoft.com/office/powerpoint/2010/main" val="3262872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F7AB5518-E040-4CCE-B2C8-EE691B53CD6F}"/>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850F865D-9985-4792-9A41-D0996E6EAB7E}"/>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44BA589A-DEE7-4554-97CE-B5EE3356CACD}"/>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10DA9B35-F2BF-4BD3-A538-4F5D28FEA2D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8066" name="Rectangle 2">
            <a:extLst>
              <a:ext uri="{FF2B5EF4-FFF2-40B4-BE49-F238E27FC236}">
                <a16:creationId xmlns:a16="http://schemas.microsoft.com/office/drawing/2014/main" id="{90212FB8-B0D0-400E-A147-AD3ADF023D87}"/>
              </a:ext>
            </a:extLst>
          </p:cNvPr>
          <p:cNvSpPr>
            <a:spLocks noGrp="1" noRot="1" noChangeAspect="1" noChangeArrowheads="1" noTextEdit="1"/>
          </p:cNvSpPr>
          <p:nvPr>
            <p:ph type="sldImg"/>
          </p:nvPr>
        </p:nvSpPr>
        <p:spPr>
          <a:xfrm>
            <a:off x="161925" y="309563"/>
            <a:ext cx="6608763" cy="3873500"/>
          </a:xfrm>
          <a:ln/>
        </p:spPr>
      </p:sp>
      <p:sp>
        <p:nvSpPr>
          <p:cNvPr id="1368067" name="Rectangle 3">
            <a:extLst>
              <a:ext uri="{FF2B5EF4-FFF2-40B4-BE49-F238E27FC236}">
                <a16:creationId xmlns:a16="http://schemas.microsoft.com/office/drawing/2014/main" id="{DC75F6E3-ACA2-4142-9860-BF638DE96D4E}"/>
              </a:ext>
            </a:extLst>
          </p:cNvPr>
          <p:cNvSpPr>
            <a:spLocks noGrp="1" noChangeArrowheads="1"/>
          </p:cNvSpPr>
          <p:nvPr>
            <p:ph type="body" idx="1"/>
          </p:nvPr>
        </p:nvSpPr>
        <p:spPr>
          <a:xfrm>
            <a:off x="152400" y="4183063"/>
            <a:ext cx="6577013" cy="4957762"/>
          </a:xfrm>
        </p:spPr>
        <p:txBody>
          <a:bodyPr/>
          <a:lstStyle/>
          <a:p>
            <a:r>
              <a:rPr lang="en-US" altLang="en-US"/>
              <a:t>http://en.wikipedia.org/wiki/Behavioral_epigenetics</a:t>
            </a:r>
          </a:p>
          <a:p>
            <a:endParaRPr lang="en-US" altLang="en-US"/>
          </a:p>
          <a:p>
            <a:r>
              <a:rPr lang="en-US" altLang="en-US" sz="2000">
                <a:latin typeface="Arial Rounded MT Bold" panose="020F0704030504030204" pitchFamily="34" charset="0"/>
              </a:rPr>
              <a:t>Once aberrant behavior, hormonal activity occurs, epigenetic alterations may exacerbate the biological.</a:t>
            </a:r>
          </a:p>
        </p:txBody>
      </p:sp>
    </p:spTree>
    <p:extLst>
      <p:ext uri="{BB962C8B-B14F-4D97-AF65-F5344CB8AC3E}">
        <p14:creationId xmlns:p14="http://schemas.microsoft.com/office/powerpoint/2010/main" val="14382049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4F845ED-33EF-4ECF-A1A9-A54BF5ACA186}"/>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CB0DD6DE-79D8-402F-9A4A-53B3FB3CBF1B}"/>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EE794D73-8D88-4735-A949-E771FE008279}"/>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BD34B61B-DBB9-4E65-9134-08152E8715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0114" name="Rectangle 2">
            <a:extLst>
              <a:ext uri="{FF2B5EF4-FFF2-40B4-BE49-F238E27FC236}">
                <a16:creationId xmlns:a16="http://schemas.microsoft.com/office/drawing/2014/main" id="{DF40EEA7-01E1-41CE-8AFF-4ABEBD7F5D27}"/>
              </a:ext>
            </a:extLst>
          </p:cNvPr>
          <p:cNvSpPr>
            <a:spLocks noGrp="1" noRot="1" noChangeAspect="1" noChangeArrowheads="1" noTextEdit="1"/>
          </p:cNvSpPr>
          <p:nvPr>
            <p:ph type="sldImg"/>
          </p:nvPr>
        </p:nvSpPr>
        <p:spPr>
          <a:xfrm>
            <a:off x="128588" y="304800"/>
            <a:ext cx="6608762" cy="3873500"/>
          </a:xfrm>
          <a:ln/>
        </p:spPr>
      </p:sp>
      <p:sp>
        <p:nvSpPr>
          <p:cNvPr id="1370115" name="Rectangle 3">
            <a:extLst>
              <a:ext uri="{FF2B5EF4-FFF2-40B4-BE49-F238E27FC236}">
                <a16:creationId xmlns:a16="http://schemas.microsoft.com/office/drawing/2014/main" id="{93971EDF-3367-4848-A27C-2AE915A40B6D}"/>
              </a:ext>
            </a:extLst>
          </p:cNvPr>
          <p:cNvSpPr>
            <a:spLocks noGrp="1" noChangeArrowheads="1"/>
          </p:cNvSpPr>
          <p:nvPr>
            <p:ph type="body" idx="1"/>
          </p:nvPr>
        </p:nvSpPr>
        <p:spPr>
          <a:xfrm>
            <a:off x="152400" y="4183063"/>
            <a:ext cx="6577013" cy="4957762"/>
          </a:xfrm>
        </p:spPr>
        <p:txBody>
          <a:bodyPr/>
          <a:lstStyle/>
          <a:p>
            <a:r>
              <a:rPr lang="en-US" altLang="en-US"/>
              <a:t>http://en.wikipedia.org/wiki/Behavioral_epigenetics</a:t>
            </a:r>
          </a:p>
        </p:txBody>
      </p:sp>
    </p:spTree>
    <p:extLst>
      <p:ext uri="{BB962C8B-B14F-4D97-AF65-F5344CB8AC3E}">
        <p14:creationId xmlns:p14="http://schemas.microsoft.com/office/powerpoint/2010/main" val="22342249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4F845ED-33EF-4ECF-A1A9-A54BF5ACA186}"/>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CB0DD6DE-79D8-402F-9A4A-53B3FB3CBF1B}"/>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EE794D73-8D88-4735-A949-E771FE008279}"/>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BD34B61B-DBB9-4E65-9134-08152E8715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0114" name="Rectangle 2">
            <a:extLst>
              <a:ext uri="{FF2B5EF4-FFF2-40B4-BE49-F238E27FC236}">
                <a16:creationId xmlns:a16="http://schemas.microsoft.com/office/drawing/2014/main" id="{DF40EEA7-01E1-41CE-8AFF-4ABEBD7F5D27}"/>
              </a:ext>
            </a:extLst>
          </p:cNvPr>
          <p:cNvSpPr>
            <a:spLocks noGrp="1" noRot="1" noChangeAspect="1" noChangeArrowheads="1" noTextEdit="1"/>
          </p:cNvSpPr>
          <p:nvPr>
            <p:ph type="sldImg"/>
          </p:nvPr>
        </p:nvSpPr>
        <p:spPr>
          <a:xfrm>
            <a:off x="128588" y="304800"/>
            <a:ext cx="6608762" cy="3873500"/>
          </a:xfrm>
          <a:ln/>
        </p:spPr>
      </p:sp>
      <p:sp>
        <p:nvSpPr>
          <p:cNvPr id="1370115" name="Rectangle 3">
            <a:extLst>
              <a:ext uri="{FF2B5EF4-FFF2-40B4-BE49-F238E27FC236}">
                <a16:creationId xmlns:a16="http://schemas.microsoft.com/office/drawing/2014/main" id="{93971EDF-3367-4848-A27C-2AE915A40B6D}"/>
              </a:ext>
            </a:extLst>
          </p:cNvPr>
          <p:cNvSpPr>
            <a:spLocks noGrp="1" noChangeArrowheads="1"/>
          </p:cNvSpPr>
          <p:nvPr>
            <p:ph type="body" idx="1"/>
          </p:nvPr>
        </p:nvSpPr>
        <p:spPr>
          <a:xfrm>
            <a:off x="152400" y="4183063"/>
            <a:ext cx="6577013" cy="4957762"/>
          </a:xfrm>
        </p:spPr>
        <p:txBody>
          <a:bodyPr/>
          <a:lstStyle/>
          <a:p>
            <a:r>
              <a:rPr lang="en-US" altLang="en-US"/>
              <a:t>http://en.wikipedia.org/wiki/Behavioral_epigenetics</a:t>
            </a:r>
          </a:p>
        </p:txBody>
      </p:sp>
    </p:spTree>
    <p:extLst>
      <p:ext uri="{BB962C8B-B14F-4D97-AF65-F5344CB8AC3E}">
        <p14:creationId xmlns:p14="http://schemas.microsoft.com/office/powerpoint/2010/main" val="571602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289EC690-F9AC-44AF-80D8-D79A4926AA36}"/>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899A764B-ABA0-4093-B546-2C00C0AAFAC3}"/>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A978ABAF-919C-482F-A25B-2591B7859F76}"/>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962804CA-8B73-449A-A3B8-49B16E8322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3970" name="Rectangle 2">
            <a:extLst>
              <a:ext uri="{FF2B5EF4-FFF2-40B4-BE49-F238E27FC236}">
                <a16:creationId xmlns:a16="http://schemas.microsoft.com/office/drawing/2014/main" id="{09538BEE-D5E0-4485-90AD-DC0E632FDD6C}"/>
              </a:ext>
            </a:extLst>
          </p:cNvPr>
          <p:cNvSpPr>
            <a:spLocks noGrp="1" noRot="1" noChangeAspect="1" noChangeArrowheads="1" noTextEdit="1"/>
          </p:cNvSpPr>
          <p:nvPr>
            <p:ph type="sldImg"/>
          </p:nvPr>
        </p:nvSpPr>
        <p:spPr>
          <a:xfrm>
            <a:off x="469900" y="696913"/>
            <a:ext cx="5949950" cy="3486150"/>
          </a:xfrm>
          <a:ln/>
        </p:spPr>
      </p:sp>
      <p:sp>
        <p:nvSpPr>
          <p:cNvPr id="1363971" name="Rectangle 3">
            <a:extLst>
              <a:ext uri="{FF2B5EF4-FFF2-40B4-BE49-F238E27FC236}">
                <a16:creationId xmlns:a16="http://schemas.microsoft.com/office/drawing/2014/main" id="{02DE2DDB-BC20-42F0-9750-78EEF8B4062F}"/>
              </a:ext>
            </a:extLst>
          </p:cNvPr>
          <p:cNvSpPr>
            <a:spLocks noGrp="1" noChangeArrowheads="1"/>
          </p:cNvSpPr>
          <p:nvPr>
            <p:ph type="body" idx="1"/>
          </p:nvPr>
        </p:nvSpPr>
        <p:spPr>
          <a:xfrm>
            <a:off x="688975" y="4416425"/>
            <a:ext cx="5505450" cy="4183063"/>
          </a:xfrm>
        </p:spPr>
        <p:txBody>
          <a:bodyPr/>
          <a:lstStyle/>
          <a:p>
            <a:endParaRPr lang="en-US" altLang="en-US"/>
          </a:p>
        </p:txBody>
      </p:sp>
    </p:spTree>
    <p:extLst>
      <p:ext uri="{BB962C8B-B14F-4D97-AF65-F5344CB8AC3E}">
        <p14:creationId xmlns:p14="http://schemas.microsoft.com/office/powerpoint/2010/main" val="36529402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7CBC5FC7-DE1F-457A-9E62-DA3F2EEAD48D}"/>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00B4725D-AAA6-4387-A33F-E471E8A16097}"/>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CC3B2B02-8D39-4FC3-A068-CDCDDA457458}"/>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82A3408E-8B8E-4A43-BD3C-1B920E5CA8C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66018" name="Rectangle 2">
            <a:extLst>
              <a:ext uri="{FF2B5EF4-FFF2-40B4-BE49-F238E27FC236}">
                <a16:creationId xmlns:a16="http://schemas.microsoft.com/office/drawing/2014/main" id="{EAAAF267-9D8A-489F-BB9B-D49E434799F1}"/>
              </a:ext>
            </a:extLst>
          </p:cNvPr>
          <p:cNvSpPr>
            <a:spLocks noGrp="1" noRot="1" noChangeAspect="1" noChangeArrowheads="1" noTextEdit="1"/>
          </p:cNvSpPr>
          <p:nvPr>
            <p:ph type="sldImg"/>
          </p:nvPr>
        </p:nvSpPr>
        <p:spPr>
          <a:xfrm>
            <a:off x="504825" y="685800"/>
            <a:ext cx="5949950" cy="3486150"/>
          </a:xfrm>
          <a:ln/>
        </p:spPr>
      </p:sp>
      <p:sp>
        <p:nvSpPr>
          <p:cNvPr id="1366019" name="Rectangle 3">
            <a:extLst>
              <a:ext uri="{FF2B5EF4-FFF2-40B4-BE49-F238E27FC236}">
                <a16:creationId xmlns:a16="http://schemas.microsoft.com/office/drawing/2014/main" id="{2C7DF029-BD24-4641-B589-27B6D23E3A78}"/>
              </a:ext>
            </a:extLst>
          </p:cNvPr>
          <p:cNvSpPr>
            <a:spLocks noGrp="1" noChangeArrowheads="1"/>
          </p:cNvSpPr>
          <p:nvPr>
            <p:ph type="body" idx="1"/>
          </p:nvPr>
        </p:nvSpPr>
        <p:spPr>
          <a:xfrm>
            <a:off x="688975" y="4416425"/>
            <a:ext cx="5505450" cy="4183063"/>
          </a:xfrm>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6985690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4BB9129-DC93-41D8-A222-CEB2E085EB8F}"/>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4A2AA984-18F1-4684-9611-3CF68D34BC86}"/>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36A3F247-3C93-4D06-B7B4-3231C0822A4D}"/>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FF8768F5-AB88-423B-BD77-757B449247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4210" name="Rectangle 2">
            <a:extLst>
              <a:ext uri="{FF2B5EF4-FFF2-40B4-BE49-F238E27FC236}">
                <a16:creationId xmlns:a16="http://schemas.microsoft.com/office/drawing/2014/main" id="{8BA22B7E-AF4D-41B7-A00D-9CFF3653AF58}"/>
              </a:ext>
            </a:extLst>
          </p:cNvPr>
          <p:cNvSpPr>
            <a:spLocks noGrp="1" noRot="1" noChangeAspect="1" noChangeArrowheads="1" noTextEdit="1"/>
          </p:cNvSpPr>
          <p:nvPr>
            <p:ph type="sldImg"/>
          </p:nvPr>
        </p:nvSpPr>
        <p:spPr>
          <a:xfrm>
            <a:off x="161925" y="309563"/>
            <a:ext cx="6608763" cy="3873500"/>
          </a:xfrm>
          <a:ln/>
        </p:spPr>
      </p:sp>
      <p:sp>
        <p:nvSpPr>
          <p:cNvPr id="1374211" name="Rectangle 3">
            <a:extLst>
              <a:ext uri="{FF2B5EF4-FFF2-40B4-BE49-F238E27FC236}">
                <a16:creationId xmlns:a16="http://schemas.microsoft.com/office/drawing/2014/main" id="{02A91A94-B189-4E93-90D0-7BF94C66B4B0}"/>
              </a:ext>
            </a:extLst>
          </p:cNvPr>
          <p:cNvSpPr>
            <a:spLocks noGrp="1" noChangeArrowheads="1"/>
          </p:cNvSpPr>
          <p:nvPr>
            <p:ph type="body" idx="1"/>
          </p:nvPr>
        </p:nvSpPr>
        <p:spPr>
          <a:xfrm>
            <a:off x="152400" y="4183063"/>
            <a:ext cx="6577013" cy="4957762"/>
          </a:xfrm>
        </p:spPr>
        <p:txBody>
          <a:bodyPr/>
          <a:lstStyle/>
          <a:p>
            <a:r>
              <a:rPr lang="en-US" altLang="en-US"/>
              <a:t>http://en.wikipedia.org/wiki/Epigenetic_theories_of_homosexuality</a:t>
            </a:r>
          </a:p>
          <a:p>
            <a:r>
              <a:rPr lang="en-US" altLang="en-US" sz="2000">
                <a:latin typeface="Arial Rounded MT Bold" panose="020F0704030504030204" pitchFamily="34" charset="0"/>
              </a:rPr>
              <a:t>Repeat:</a:t>
            </a:r>
          </a:p>
          <a:p>
            <a:r>
              <a:rPr lang="en-US" altLang="en-US" sz="2000">
                <a:latin typeface="Arial Rounded MT Bold" panose="020F0704030504030204" pitchFamily="34" charset="0"/>
              </a:rPr>
              <a:t>A gay gene does not exist that causes homosexuality.</a:t>
            </a:r>
          </a:p>
          <a:p>
            <a:r>
              <a:rPr lang="en-US" altLang="en-US" sz="2000">
                <a:latin typeface="Arial Rounded MT Bold" panose="020F0704030504030204" pitchFamily="34" charset="0"/>
              </a:rPr>
              <a:t>Parental, ancestral behavior [porn, sin, imaginations] give the appearance of genetic proclivity.  It’s really epi-genetic proclivity.</a:t>
            </a:r>
          </a:p>
          <a:p>
            <a:r>
              <a:rPr lang="en-US" altLang="en-US" sz="2000">
                <a:latin typeface="Arial Rounded MT Bold" panose="020F0704030504030204" pitchFamily="34" charset="0"/>
              </a:rPr>
              <a:t>Time Mag May 25, 2015, epigenetic pot addiction tendency.</a:t>
            </a:r>
          </a:p>
        </p:txBody>
      </p:sp>
    </p:spTree>
    <p:extLst>
      <p:ext uri="{BB962C8B-B14F-4D97-AF65-F5344CB8AC3E}">
        <p14:creationId xmlns:p14="http://schemas.microsoft.com/office/powerpoint/2010/main" val="311837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F40378E-D3F1-4CFD-8630-80415D7FF1E0}"/>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4E4E9B89-F268-404C-8E78-185DE3E9271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A6BC7B57-2619-44C2-AF33-69E58E990753}"/>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FE1A826F-B4A4-4F75-A745-98111DAF7E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6258" name="Rectangle 2">
            <a:extLst>
              <a:ext uri="{FF2B5EF4-FFF2-40B4-BE49-F238E27FC236}">
                <a16:creationId xmlns:a16="http://schemas.microsoft.com/office/drawing/2014/main" id="{A1A0D2B9-61F1-4004-A6B0-C6FE41039535}"/>
              </a:ext>
            </a:extLst>
          </p:cNvPr>
          <p:cNvSpPr>
            <a:spLocks noGrp="1" noRot="1" noChangeAspect="1" noChangeArrowheads="1" noTextEdit="1"/>
          </p:cNvSpPr>
          <p:nvPr>
            <p:ph type="sldImg"/>
          </p:nvPr>
        </p:nvSpPr>
        <p:spPr>
          <a:xfrm>
            <a:off x="161925" y="309563"/>
            <a:ext cx="6608763" cy="3873500"/>
          </a:xfrm>
          <a:ln/>
        </p:spPr>
      </p:sp>
      <p:sp>
        <p:nvSpPr>
          <p:cNvPr id="1376259" name="Rectangle 3">
            <a:extLst>
              <a:ext uri="{FF2B5EF4-FFF2-40B4-BE49-F238E27FC236}">
                <a16:creationId xmlns:a16="http://schemas.microsoft.com/office/drawing/2014/main" id="{09899CFA-77CC-40AC-AAF0-B930D6C45E79}"/>
              </a:ext>
            </a:extLst>
          </p:cNvPr>
          <p:cNvSpPr>
            <a:spLocks noGrp="1" noChangeArrowheads="1"/>
          </p:cNvSpPr>
          <p:nvPr>
            <p:ph type="body" idx="1"/>
          </p:nvPr>
        </p:nvSpPr>
        <p:spPr>
          <a:xfrm>
            <a:off x="152400" y="4183063"/>
            <a:ext cx="6577013" cy="4957762"/>
          </a:xfrm>
        </p:spPr>
        <p:txBody>
          <a:bodyPr/>
          <a:lstStyle/>
          <a:p>
            <a:r>
              <a:rPr lang="en-US" altLang="en-US"/>
              <a:t>http://en.wikipedia.org/wiki/Epigenetic_theories_of_homosexuality</a:t>
            </a:r>
          </a:p>
        </p:txBody>
      </p:sp>
    </p:spTree>
    <p:extLst>
      <p:ext uri="{BB962C8B-B14F-4D97-AF65-F5344CB8AC3E}">
        <p14:creationId xmlns:p14="http://schemas.microsoft.com/office/powerpoint/2010/main" val="23516680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B49356AD-4847-4845-A066-9D49BDB73EA8}"/>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6601F94E-E8B9-42B7-8F52-3F5BC4BA427A}"/>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45237651-B8C2-4555-8CC9-49D9D4B0265C}"/>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BDD3F601-BCBC-4790-BF35-EA284CBED1E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78306" name="Rectangle 2">
            <a:extLst>
              <a:ext uri="{FF2B5EF4-FFF2-40B4-BE49-F238E27FC236}">
                <a16:creationId xmlns:a16="http://schemas.microsoft.com/office/drawing/2014/main" id="{1A30AF3B-FBF6-4F69-932C-380852EAD7B8}"/>
              </a:ext>
            </a:extLst>
          </p:cNvPr>
          <p:cNvSpPr>
            <a:spLocks noGrp="1" noRot="1" noChangeAspect="1" noChangeArrowheads="1" noTextEdit="1"/>
          </p:cNvSpPr>
          <p:nvPr>
            <p:ph type="sldImg"/>
          </p:nvPr>
        </p:nvSpPr>
        <p:spPr>
          <a:xfrm>
            <a:off x="161925" y="309563"/>
            <a:ext cx="6608763" cy="3873500"/>
          </a:xfrm>
          <a:ln/>
        </p:spPr>
      </p:sp>
      <p:sp>
        <p:nvSpPr>
          <p:cNvPr id="1378307" name="Rectangle 3">
            <a:extLst>
              <a:ext uri="{FF2B5EF4-FFF2-40B4-BE49-F238E27FC236}">
                <a16:creationId xmlns:a16="http://schemas.microsoft.com/office/drawing/2014/main" id="{EFAFBA07-49A6-4B20-B6BB-52323F81CF2F}"/>
              </a:ext>
            </a:extLst>
          </p:cNvPr>
          <p:cNvSpPr>
            <a:spLocks noGrp="1" noChangeArrowheads="1"/>
          </p:cNvSpPr>
          <p:nvPr>
            <p:ph type="body" idx="1"/>
          </p:nvPr>
        </p:nvSpPr>
        <p:spPr>
          <a:xfrm>
            <a:off x="152400" y="4183063"/>
            <a:ext cx="6577013" cy="4957762"/>
          </a:xfrm>
        </p:spPr>
        <p:txBody>
          <a:bodyPr/>
          <a:lstStyle/>
          <a:p>
            <a:r>
              <a:rPr lang="en-US" altLang="en-US"/>
              <a:t>http://en.wikipedia.org/wiki/Epigenetic_theories_of_homosexuality</a:t>
            </a:r>
          </a:p>
        </p:txBody>
      </p:sp>
    </p:spTree>
    <p:extLst>
      <p:ext uri="{BB962C8B-B14F-4D97-AF65-F5344CB8AC3E}">
        <p14:creationId xmlns:p14="http://schemas.microsoft.com/office/powerpoint/2010/main" val="206632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has oil to spare.</a:t>
            </a:r>
          </a:p>
          <a:p>
            <a:r>
              <a:rPr lang="en-US" dirty="0"/>
              <a:t>Gill: </a:t>
            </a:r>
            <a:r>
              <a:rPr lang="en-US" sz="2000" b="0" i="0" kern="1200" dirty="0">
                <a:solidFill>
                  <a:schemeClr val="tx1"/>
                </a:solidFill>
                <a:effectLst/>
                <a:latin typeface="Arial Rounded MT Bold" pitchFamily="34" charset="0"/>
                <a:ea typeface="+mn-ea"/>
                <a:cs typeface="Arial" charset="0"/>
              </a:rPr>
              <a:t> to ask their grace of them was exceeding foolish; when grace only comes from God, who is the God of all grace,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5328911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566825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AE9298E8-3BAA-41E7-A200-72123C6EC5EE}"/>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E5FD9D6D-B170-4F4F-BDC3-3AE48143CB49}"/>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10FB9F30-8F4E-4C7C-A241-DC1AC9095065}"/>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A2A934FD-938C-4EBA-BF0F-7764B1E3F57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25058" name="Rectangle 2">
            <a:extLst>
              <a:ext uri="{FF2B5EF4-FFF2-40B4-BE49-F238E27FC236}">
                <a16:creationId xmlns:a16="http://schemas.microsoft.com/office/drawing/2014/main" id="{F0288AB2-2A50-489D-A7DE-EB00DD443D7C}"/>
              </a:ext>
            </a:extLst>
          </p:cNvPr>
          <p:cNvSpPr>
            <a:spLocks noGrp="1" noRot="1" noChangeAspect="1" noChangeArrowheads="1" noTextEdit="1"/>
          </p:cNvSpPr>
          <p:nvPr>
            <p:ph type="sldImg"/>
          </p:nvPr>
        </p:nvSpPr>
        <p:spPr>
          <a:xfrm>
            <a:off x="161925" y="309563"/>
            <a:ext cx="6608763" cy="3873500"/>
          </a:xfrm>
          <a:ln/>
        </p:spPr>
      </p:sp>
      <p:sp>
        <p:nvSpPr>
          <p:cNvPr id="1325059" name="Rectangle 3">
            <a:extLst>
              <a:ext uri="{FF2B5EF4-FFF2-40B4-BE49-F238E27FC236}">
                <a16:creationId xmlns:a16="http://schemas.microsoft.com/office/drawing/2014/main" id="{1BE54F25-568E-4EA3-B7E2-3889366C74D5}"/>
              </a:ext>
            </a:extLst>
          </p:cNvPr>
          <p:cNvSpPr>
            <a:spLocks noGrp="1" noChangeArrowheads="1"/>
          </p:cNvSpPr>
          <p:nvPr>
            <p:ph type="body" idx="1"/>
          </p:nvPr>
        </p:nvSpPr>
        <p:spPr>
          <a:xfrm>
            <a:off x="152400" y="4183063"/>
            <a:ext cx="6577013" cy="4957762"/>
          </a:xfrm>
        </p:spPr>
        <p:txBody>
          <a:bodyPr/>
          <a:lstStyle/>
          <a:p>
            <a:r>
              <a:rPr lang="en-US" altLang="en-US" sz="2000">
                <a:latin typeface="Arial Rounded MT Bold" panose="020F0704030504030204" pitchFamily="34" charset="0"/>
              </a:rPr>
              <a:t>H</a:t>
            </a:r>
            <a:r>
              <a:rPr lang="en-US" altLang="en-US" sz="2000">
                <a:latin typeface="Arial Rounded MT Bold" panose="020F0704030504030204" pitchFamily="34" charset="0"/>
                <a:cs typeface="Arial" panose="020B0604020202020204" pitchFamily="34" charset="0"/>
              </a:rPr>
              <a:t>omosexuality is an abomination to G-d, </a:t>
            </a:r>
          </a:p>
          <a:p>
            <a:r>
              <a:rPr lang="en-US" altLang="en-US" sz="2000">
                <a:latin typeface="Arial Rounded MT Bold" panose="020F0704030504030204" pitchFamily="34" charset="0"/>
                <a:cs typeface="Arial" panose="020B0604020202020204" pitchFamily="34" charset="0"/>
              </a:rPr>
              <a:t>unkosher foods are an abomination to us.  Actually just says “unclean.”  Not as strong a word as “abomination.”  Not sin intrinsically, but so designated by G-d in Torah, so a sin to us.  Homosexuality is intrinsically wrong.  Abomination to G-d.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86C18C15-C0E1-4FA2-8EE5-2DF7D8F3F6FD}"/>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A90A8C3B-089E-4B03-A2CE-49979EE1FC4D}"/>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EEC2B952-473C-4559-89BD-7AD3592DD55C}"/>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F0F7F73F-AD5A-422E-81EA-C82779DE0F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27106" name="Rectangle 2">
            <a:extLst>
              <a:ext uri="{FF2B5EF4-FFF2-40B4-BE49-F238E27FC236}">
                <a16:creationId xmlns:a16="http://schemas.microsoft.com/office/drawing/2014/main" id="{35BDE7EB-D406-46BF-84C7-33F01AFA3F6A}"/>
              </a:ext>
            </a:extLst>
          </p:cNvPr>
          <p:cNvSpPr>
            <a:spLocks noGrp="1" noRot="1" noChangeAspect="1" noChangeArrowheads="1" noTextEdit="1"/>
          </p:cNvSpPr>
          <p:nvPr>
            <p:ph type="sldImg"/>
          </p:nvPr>
        </p:nvSpPr>
        <p:spPr>
          <a:xfrm>
            <a:off x="161925" y="309563"/>
            <a:ext cx="6608763" cy="3873500"/>
          </a:xfrm>
          <a:ln/>
        </p:spPr>
      </p:sp>
      <p:sp>
        <p:nvSpPr>
          <p:cNvPr id="1327107" name="Rectangle 3">
            <a:extLst>
              <a:ext uri="{FF2B5EF4-FFF2-40B4-BE49-F238E27FC236}">
                <a16:creationId xmlns:a16="http://schemas.microsoft.com/office/drawing/2014/main" id="{FE245EDA-0F7C-4862-AF43-A1EEB41070B0}"/>
              </a:ext>
            </a:extLst>
          </p:cNvPr>
          <p:cNvSpPr>
            <a:spLocks noGrp="1" noChangeArrowheads="1"/>
          </p:cNvSpPr>
          <p:nvPr>
            <p:ph type="body" idx="1"/>
          </p:nvPr>
        </p:nvSpPr>
        <p:spPr>
          <a:xfrm>
            <a:off x="152400" y="4183063"/>
            <a:ext cx="6577013" cy="4957762"/>
          </a:xfrm>
        </p:spPr>
        <p:txBody>
          <a:bodyPr/>
          <a:lstStyle/>
          <a:p>
            <a:pPr marL="228600" indent="-228600"/>
            <a:r>
              <a:rPr lang="en-US" altLang="en-US" sz="2000" b="1">
                <a:latin typeface="Arial Rounded MT Bold" panose="020F0704030504030204" pitchFamily="34" charset="0"/>
              </a:rPr>
              <a:t>Thayer</a:t>
            </a:r>
          </a:p>
          <a:p>
            <a:pPr marL="228600" indent="-228600">
              <a:buFont typeface="Times New Roman" panose="02020603050405020304" pitchFamily="18" charset="0"/>
              <a:buAutoNum type="arabicParenR"/>
            </a:pPr>
            <a:r>
              <a:rPr lang="en-US" altLang="en-US" sz="2000" i="1">
                <a:latin typeface="Arial Rounded MT Bold" panose="020F0704030504030204" pitchFamily="34" charset="0"/>
              </a:rPr>
              <a:t>malakos</a:t>
            </a:r>
            <a:r>
              <a:rPr lang="en-US" altLang="en-US" sz="2000">
                <a:latin typeface="Arial Rounded MT Bold" panose="020F0704030504030204" pitchFamily="34" charset="0"/>
              </a:rPr>
              <a:t> soft, soft to the touch</a:t>
            </a:r>
            <a:br>
              <a:rPr lang="en-US" altLang="en-US" sz="2000">
                <a:latin typeface="Arial Rounded MT Bold" panose="020F0704030504030204" pitchFamily="34" charset="0"/>
              </a:rPr>
            </a:br>
            <a:r>
              <a:rPr lang="en-US" altLang="en-US" sz="2000">
                <a:latin typeface="Arial Rounded MT Bold" panose="020F0704030504030204" pitchFamily="34" charset="0"/>
              </a:rPr>
              <a:t>2) metaphorically in a bad sense</a:t>
            </a:r>
            <a:br>
              <a:rPr lang="en-US" altLang="en-US" sz="2000">
                <a:latin typeface="Arial Rounded MT Bold" panose="020F0704030504030204" pitchFamily="34" charset="0"/>
              </a:rPr>
            </a:br>
            <a:r>
              <a:rPr lang="en-US" altLang="en-US" sz="2000">
                <a:latin typeface="Arial Rounded MT Bold" panose="020F0704030504030204" pitchFamily="34" charset="0"/>
              </a:rPr>
              <a:t>2a) effeminate</a:t>
            </a:r>
            <a:br>
              <a:rPr lang="en-US" altLang="en-US" sz="2000">
                <a:latin typeface="Arial Rounded MT Bold" panose="020F0704030504030204" pitchFamily="34" charset="0"/>
              </a:rPr>
            </a:br>
            <a:r>
              <a:rPr lang="en-US" altLang="en-US" sz="2000">
                <a:latin typeface="Arial Rounded MT Bold" panose="020F0704030504030204" pitchFamily="34" charset="0"/>
              </a:rPr>
              <a:t>2a2) of a boy kept for homosexual relations with a man</a:t>
            </a:r>
            <a:br>
              <a:rPr lang="en-US" altLang="en-US" sz="2000">
                <a:latin typeface="Arial Rounded MT Bold" panose="020F0704030504030204" pitchFamily="34" charset="0"/>
              </a:rPr>
            </a:br>
            <a:r>
              <a:rPr lang="en-US" altLang="en-US" sz="2000">
                <a:latin typeface="Arial Rounded MT Bold" panose="020F0704030504030204" pitchFamily="34" charset="0"/>
              </a:rPr>
              <a:t>2a3) of a male who submits his body to unnatural lewdness</a:t>
            </a:r>
            <a:br>
              <a:rPr lang="en-US" altLang="en-US" sz="2000">
                <a:latin typeface="Arial Rounded MT Bold" panose="020F0704030504030204" pitchFamily="34" charset="0"/>
              </a:rPr>
            </a:br>
            <a:r>
              <a:rPr lang="en-US" altLang="en-US" sz="2000">
                <a:latin typeface="Arial Rounded MT Bold" panose="020F0704030504030204" pitchFamily="34" charset="0"/>
              </a:rPr>
              <a:t>2a4) of a male prostitute</a:t>
            </a:r>
          </a:p>
          <a:p>
            <a:pPr marL="228600" indent="-228600">
              <a:buFont typeface="Times New Roman" panose="02020603050405020304" pitchFamily="18" charset="0"/>
              <a:buAutoNum type="arabicParenR"/>
            </a:pPr>
            <a:r>
              <a:rPr lang="en-US" altLang="en-US" sz="2000" i="1">
                <a:latin typeface="Arial Rounded MT Bold" panose="020F0704030504030204" pitchFamily="34" charset="0"/>
              </a:rPr>
              <a:t>arsenokoítēs</a:t>
            </a:r>
            <a:r>
              <a:rPr lang="en-US" altLang="en-US" sz="2000">
                <a:latin typeface="Arial Rounded MT Bold" panose="020F0704030504030204" pitchFamily="34" charset="0"/>
              </a:rPr>
              <a:t> (from </a:t>
            </a:r>
            <a:r>
              <a:rPr lang="en-US" altLang="en-US" sz="2000">
                <a:latin typeface="Arial Rounded MT Bold" panose="020F0704030504030204" pitchFamily="34" charset="0"/>
                <a:hlinkClick r:id="rId3"/>
              </a:rPr>
              <a:t>730</a:t>
            </a:r>
            <a:r>
              <a:rPr lang="en-US" altLang="en-US" sz="2000">
                <a:latin typeface="Arial Rounded MT Bold" panose="020F0704030504030204" pitchFamily="34" charset="0"/>
              </a:rPr>
              <a:t> </a:t>
            </a:r>
            <a:r>
              <a:rPr lang="en-US" altLang="en-US" sz="2000" i="1">
                <a:latin typeface="Arial Rounded MT Bold" panose="020F0704030504030204" pitchFamily="34" charset="0"/>
              </a:rPr>
              <a:t>/árrhēn</a:t>
            </a:r>
            <a:r>
              <a:rPr lang="en-US" altLang="en-US" sz="2000">
                <a:latin typeface="Arial Rounded MT Bold" panose="020F0704030504030204" pitchFamily="34" charset="0"/>
              </a:rPr>
              <a:t>, "a male" and </a:t>
            </a:r>
            <a:r>
              <a:rPr lang="en-US" altLang="en-US" sz="2000">
                <a:latin typeface="Arial Rounded MT Bold" panose="020F0704030504030204" pitchFamily="34" charset="0"/>
                <a:hlinkClick r:id="rId4"/>
              </a:rPr>
              <a:t>2845</a:t>
            </a:r>
            <a:r>
              <a:rPr lang="en-US" altLang="en-US" sz="2000">
                <a:latin typeface="Arial Rounded MT Bold" panose="020F0704030504030204" pitchFamily="34" charset="0"/>
              </a:rPr>
              <a:t> </a:t>
            </a:r>
            <a:r>
              <a:rPr lang="en-US" altLang="en-US" sz="2000" i="1">
                <a:latin typeface="Arial Rounded MT Bold" panose="020F0704030504030204" pitchFamily="34" charset="0"/>
              </a:rPr>
              <a:t>/koítē</a:t>
            </a:r>
            <a:r>
              <a:rPr lang="en-US" altLang="en-US" sz="2000">
                <a:latin typeface="Arial Rounded MT Bold" panose="020F0704030504030204" pitchFamily="34" charset="0"/>
              </a:rPr>
              <a:t>, "a mat, bed") – properly, a man in bed with another man; a homosexual.</a:t>
            </a:r>
            <a:r>
              <a:rPr lang="en-US" altLang="en-US"/>
              <a:t> </a:t>
            </a:r>
          </a:p>
          <a:p>
            <a:pPr marL="228600" indent="-228600"/>
            <a:r>
              <a:rPr lang="en-US" altLang="en-US"/>
              <a:t>http://biblehub.com/greek/3120.htm</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F7C2C2F-42EA-4643-8BAA-98490552CFF4}"/>
              </a:ext>
            </a:extLst>
          </p:cNvPr>
          <p:cNvSpPr>
            <a:spLocks noGrp="1" noChangeArrowheads="1"/>
          </p:cNvSpPr>
          <p:nvPr>
            <p:ph type="hdr"/>
          </p:nvPr>
        </p:nvSpPr>
        <p:spPr>
          <a:ln/>
        </p:spPr>
        <p:txBody>
          <a:bodyPr/>
          <a:lstStyle/>
          <a:p>
            <a:pPr marL="0" marR="0" lvl="0" indent="0" algn="l"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Scriptural Cause and Cure for homosexuality</a:t>
            </a:r>
          </a:p>
        </p:txBody>
      </p:sp>
      <p:sp>
        <p:nvSpPr>
          <p:cNvPr id="5" name="Rectangle 6">
            <a:extLst>
              <a:ext uri="{FF2B5EF4-FFF2-40B4-BE49-F238E27FC236}">
                <a16:creationId xmlns:a16="http://schemas.microsoft.com/office/drawing/2014/main" id="{22A94AAD-F682-4EFB-89F1-1FF9CD415872}"/>
              </a:ext>
            </a:extLst>
          </p:cNvPr>
          <p:cNvSpPr>
            <a:spLocks noGrp="1" noChangeArrowheads="1"/>
          </p:cNvSpPr>
          <p:nvPr>
            <p:ph type="dt"/>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t>Nov 3, 2014</a:t>
            </a:r>
          </a:p>
        </p:txBody>
      </p:sp>
      <p:sp>
        <p:nvSpPr>
          <p:cNvPr id="7" name="Rectangle 10">
            <a:extLst>
              <a:ext uri="{FF2B5EF4-FFF2-40B4-BE49-F238E27FC236}">
                <a16:creationId xmlns:a16="http://schemas.microsoft.com/office/drawing/2014/main" id="{DAD5D605-EECB-42A8-A484-0E4E72FE0AED}"/>
              </a:ext>
            </a:extLst>
          </p:cNvPr>
          <p:cNvSpPr>
            <a:spLocks noGrp="1" noChangeArrowheads="1"/>
          </p:cNvSpPr>
          <p:nvPr>
            <p:ph type="sldNum"/>
          </p:nvPr>
        </p:nvSpPr>
        <p:spPr>
          <a:ln/>
        </p:spPr>
        <p:txBody>
          <a:bodyPr/>
          <a:lstStyle/>
          <a:p>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fld id="{B4B745DD-1CD8-4BCE-96F8-F8C3D6771A0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r" defTabSz="461963" rtl="0" eaLnBrk="1" fontAlgn="base" latinLnBrk="0" hangingPunct="1">
                <a:lnSpc>
                  <a:spcPct val="100000"/>
                </a:lnSpc>
                <a:spcBef>
                  <a:spcPct val="0"/>
                </a:spcBef>
                <a:spcAft>
                  <a:spcPct val="0"/>
                </a:spcAft>
                <a:buClrTx/>
                <a:buSzPct val="100000"/>
                <a:buFontTx/>
                <a:buNone/>
                <a:tabLst>
                  <a:tab pos="731838" algn="l"/>
                  <a:tab pos="1463675" algn="l"/>
                  <a:tab pos="2195513" algn="l"/>
                  <a:tab pos="2927350" algn="l"/>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59874" name="Rectangle 2">
            <a:extLst>
              <a:ext uri="{FF2B5EF4-FFF2-40B4-BE49-F238E27FC236}">
                <a16:creationId xmlns:a16="http://schemas.microsoft.com/office/drawing/2014/main" id="{58392664-023E-4AD2-81C7-D2715B90AF72}"/>
              </a:ext>
            </a:extLst>
          </p:cNvPr>
          <p:cNvSpPr>
            <a:spLocks noGrp="1" noRot="1" noChangeAspect="1" noChangeArrowheads="1" noTextEdit="1"/>
          </p:cNvSpPr>
          <p:nvPr>
            <p:ph type="sldImg"/>
          </p:nvPr>
        </p:nvSpPr>
        <p:spPr>
          <a:xfrm>
            <a:off x="161925" y="309563"/>
            <a:ext cx="6608763" cy="3873500"/>
          </a:xfrm>
          <a:ln/>
        </p:spPr>
      </p:sp>
      <p:sp>
        <p:nvSpPr>
          <p:cNvPr id="1359875" name="Rectangle 3">
            <a:extLst>
              <a:ext uri="{FF2B5EF4-FFF2-40B4-BE49-F238E27FC236}">
                <a16:creationId xmlns:a16="http://schemas.microsoft.com/office/drawing/2014/main" id="{7235B0DC-2EE0-4267-BC1A-FC7DA942F80C}"/>
              </a:ext>
            </a:extLst>
          </p:cNvPr>
          <p:cNvSpPr>
            <a:spLocks noGrp="1" noChangeArrowheads="1"/>
          </p:cNvSpPr>
          <p:nvPr>
            <p:ph type="body" idx="1"/>
          </p:nvPr>
        </p:nvSpPr>
        <p:spPr>
          <a:xfrm>
            <a:off x="152400" y="4183063"/>
            <a:ext cx="6577013" cy="4957762"/>
          </a:xfrm>
        </p:spPr>
        <p:txBody>
          <a:bodyPr/>
          <a:lstStyle/>
          <a:p>
            <a:r>
              <a:rPr lang="en-US" altLang="en-US" sz="2000">
                <a:latin typeface="Arial Rounded MT Bold" panose="020F0704030504030204" pitchFamily="34" charset="0"/>
              </a:rPr>
              <a:t>Not an irredeemable sin or condition.</a:t>
            </a:r>
          </a:p>
          <a:p>
            <a:r>
              <a:rPr lang="en-US" altLang="en-US" sz="2000">
                <a:latin typeface="Arial Rounded MT Bold" panose="020F0704030504030204" pitchFamily="34" charset="0"/>
              </a:rPr>
              <a:t>To explain cause, as I understand it, need to introduce some terminology.  </a:t>
            </a:r>
            <a:r>
              <a:rPr lang="en-US" altLang="en-US" sz="2000" i="1">
                <a:latin typeface="Arial Rounded MT Bold" panose="020F0704030504030204" pitchFamily="34" charset="0"/>
              </a:rPr>
              <a:t>Joy Starts Here</a:t>
            </a:r>
            <a:r>
              <a:rPr lang="en-US" altLang="en-US" sz="2000">
                <a:latin typeface="Arial Rounded MT Bold" panose="020F0704030504030204" pitchFamily="34" charset="0"/>
              </a:rPr>
              <a:t> book of the Life Model series, school, combining neuroscience with scripture: neurotheology.  P. 13</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232449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957336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a:lnSpc>
                <a:spcPct val="115000"/>
              </a:lnSpc>
              <a:spcBef>
                <a:spcPts val="0"/>
              </a:spcBef>
              <a:spcAft>
                <a:spcPts val="1000"/>
              </a:spcAft>
            </a:pPr>
            <a:r>
              <a:rPr lang="en-US" sz="800" dirty="0">
                <a:effectLst/>
                <a:latin typeface="Arial Rounded MT Bold" panose="020F0704030504030204" pitchFamily="34" charset="0"/>
                <a:ea typeface="Calibri" panose="020F0502020204030204" pitchFamily="34" charset="0"/>
                <a:cs typeface="Arial" panose="020B0604020202020204" pitchFamily="34" charset="0"/>
              </a:rPr>
              <a:t>https://www.onenewsnow.com/culture/2018/11/01/terrified-at-target?utm_source=OneNewsNow&amp;utm_medium=email&amp;utm_term=16792233&amp;utm_content=323193037843968512&amp;utm_campaign=36829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sz="1050" dirty="0"/>
          </a:p>
        </p:txBody>
      </p:sp>
    </p:spTree>
    <p:extLst>
      <p:ext uri="{BB962C8B-B14F-4D97-AF65-F5344CB8AC3E}">
        <p14:creationId xmlns:p14="http://schemas.microsoft.com/office/powerpoint/2010/main" val="30110675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a:lnSpc>
                <a:spcPct val="115000"/>
              </a:lnSpc>
              <a:spcBef>
                <a:spcPts val="0"/>
              </a:spcBef>
              <a:spcAft>
                <a:spcPts val="1000"/>
              </a:spcAft>
            </a:pPr>
            <a:r>
              <a:rPr lang="en-US" sz="800" dirty="0">
                <a:effectLst/>
                <a:latin typeface="Arial Rounded MT Bold" panose="020F0704030504030204" pitchFamily="34" charset="0"/>
                <a:ea typeface="Calibri" panose="020F0502020204030204" pitchFamily="34" charset="0"/>
                <a:cs typeface="Arial" panose="020B0604020202020204" pitchFamily="34" charset="0"/>
              </a:rPr>
              <a:t>https://www.onenewsnow.com/culture/2018/11/01/terrified-at-target?utm_source=OneNewsNow&amp;utm_medium=email&amp;utm_term=16792233&amp;utm_content=323193037843968512&amp;utm_campaign=36829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sz="1050" dirty="0"/>
          </a:p>
        </p:txBody>
      </p:sp>
    </p:spTree>
    <p:extLst>
      <p:ext uri="{BB962C8B-B14F-4D97-AF65-F5344CB8AC3E}">
        <p14:creationId xmlns:p14="http://schemas.microsoft.com/office/powerpoint/2010/main" val="2118909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563964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25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800"/>
            <a:ext cx="6384925" cy="4724400"/>
          </a:xfrm>
        </p:spPr>
        <p:txBody>
          <a:bodyPr/>
          <a:lstStyle/>
          <a:p>
            <a:r>
              <a:rPr lang="en-US" b="0" i="0" kern="1200" dirty="0">
                <a:solidFill>
                  <a:schemeClr val="tx1"/>
                </a:solidFill>
                <a:effectLst/>
              </a:rPr>
              <a:t>NO: </a:t>
            </a:r>
          </a:p>
          <a:p>
            <a:r>
              <a:rPr lang="en-US" b="0" i="0" kern="1200" dirty="0">
                <a:solidFill>
                  <a:schemeClr val="tx1"/>
                </a:solidFill>
                <a:effectLst/>
              </a:rPr>
              <a:t>(literary) in case, so as not to</a:t>
            </a:r>
          </a:p>
          <a:p>
            <a:endParaRPr lang="en-US" b="0" i="0" kern="1200" dirty="0">
              <a:solidFill>
                <a:schemeClr val="tx1"/>
              </a:solidFill>
              <a:effectLst/>
            </a:endParaRPr>
          </a:p>
          <a:p>
            <a:r>
              <a:rPr lang="en-US" dirty="0"/>
              <a:t>Greek: not ever, never </a:t>
            </a:r>
          </a:p>
          <a:p>
            <a:r>
              <a:rPr lang="en-US" dirty="0"/>
              <a:t>That seems to be: EMPHATIC NO way Jose.  To avoid the possibility of us losing it!</a:t>
            </a:r>
            <a:endParaRPr lang="en-US" sz="3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6977510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216535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325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11/3/2018</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25014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419904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8B1D-150A-49BE-BF77-CF58A58D8AC0}"/>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479D4A3-A5D2-4FF0-A4CA-FABB5CC470B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E5F088-EF74-4671-9EBA-BF82E5EA2A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DE8D991-3AE0-4D46-9159-8896E8C3A1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9161C05-FF71-4894-9FC2-229844777A04}"/>
              </a:ext>
            </a:extLst>
          </p:cNvPr>
          <p:cNvSpPr>
            <a:spLocks noGrp="1"/>
          </p:cNvSpPr>
          <p:nvPr>
            <p:ph type="sldNum" sz="quarter" idx="12"/>
          </p:nvPr>
        </p:nvSpPr>
        <p:spPr/>
        <p:txBody>
          <a:bodyPr/>
          <a:lstStyle>
            <a:lvl1pPr>
              <a:defRPr/>
            </a:lvl1pPr>
          </a:lstStyle>
          <a:p>
            <a:fld id="{D64D211F-E9E8-424A-8EDE-3F365F7C1CE9}" type="slidenum">
              <a:rPr lang="en-US" altLang="en-US"/>
              <a:pPr/>
              <a:t>‹#›</a:t>
            </a:fld>
            <a:endParaRPr lang="en-US" altLang="en-US"/>
          </a:p>
        </p:txBody>
      </p:sp>
    </p:spTree>
    <p:extLst>
      <p:ext uri="{BB962C8B-B14F-4D97-AF65-F5344CB8AC3E}">
        <p14:creationId xmlns:p14="http://schemas.microsoft.com/office/powerpoint/2010/main" val="345429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0F1A-8C9F-4BD8-9061-34102EB5E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BEE64-CB9C-468F-826E-2672F5D1A5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F8D5C-3B85-4C65-A52C-7278DE5128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145D525-E7C9-42FA-8FF3-139C7050648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8E21BF-9189-43DD-8270-E397F2322144}"/>
              </a:ext>
            </a:extLst>
          </p:cNvPr>
          <p:cNvSpPr>
            <a:spLocks noGrp="1"/>
          </p:cNvSpPr>
          <p:nvPr>
            <p:ph type="sldNum" sz="quarter" idx="12"/>
          </p:nvPr>
        </p:nvSpPr>
        <p:spPr/>
        <p:txBody>
          <a:bodyPr/>
          <a:lstStyle>
            <a:lvl1pPr>
              <a:defRPr/>
            </a:lvl1pPr>
          </a:lstStyle>
          <a:p>
            <a:fld id="{19DA1B5A-48D4-456C-92EB-CA2654D3EBD3}" type="slidenum">
              <a:rPr lang="en-US" altLang="en-US"/>
              <a:pPr/>
              <a:t>‹#›</a:t>
            </a:fld>
            <a:endParaRPr lang="en-US" altLang="en-US"/>
          </a:p>
        </p:txBody>
      </p:sp>
    </p:spTree>
    <p:extLst>
      <p:ext uri="{BB962C8B-B14F-4D97-AF65-F5344CB8AC3E}">
        <p14:creationId xmlns:p14="http://schemas.microsoft.com/office/powerpoint/2010/main" val="102996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7B7E-C5D2-4284-8643-5A891F71DD45}"/>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1B599C-3BCB-40F1-9F3D-3C2723ECCE57}"/>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71AD43C9-1E68-41D2-BB76-8FAFFFC622F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4BCD30-1BA4-41E2-9D3C-E7857CC3E8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13E6CC-B7D2-4233-93EF-AFF331717581}"/>
              </a:ext>
            </a:extLst>
          </p:cNvPr>
          <p:cNvSpPr>
            <a:spLocks noGrp="1"/>
          </p:cNvSpPr>
          <p:nvPr>
            <p:ph type="sldNum" sz="quarter" idx="12"/>
          </p:nvPr>
        </p:nvSpPr>
        <p:spPr/>
        <p:txBody>
          <a:bodyPr/>
          <a:lstStyle>
            <a:lvl1pPr>
              <a:defRPr/>
            </a:lvl1pPr>
          </a:lstStyle>
          <a:p>
            <a:fld id="{3D0330EE-CA3E-4DE0-9742-3ACF99E28CEE}" type="slidenum">
              <a:rPr lang="en-US" altLang="en-US"/>
              <a:pPr/>
              <a:t>‹#›</a:t>
            </a:fld>
            <a:endParaRPr lang="en-US" altLang="en-US"/>
          </a:p>
        </p:txBody>
      </p:sp>
    </p:spTree>
    <p:extLst>
      <p:ext uri="{BB962C8B-B14F-4D97-AF65-F5344CB8AC3E}">
        <p14:creationId xmlns:p14="http://schemas.microsoft.com/office/powerpoint/2010/main" val="2025756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77DB-C471-435F-A050-707A8381D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12488-FABE-4751-8155-81405A1F5BB1}"/>
              </a:ext>
            </a:extLst>
          </p:cNvPr>
          <p:cNvSpPr>
            <a:spLocks noGrp="1"/>
          </p:cNvSpPr>
          <p:nvPr>
            <p:ph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53E3B-EEA8-4CE1-9147-86CF2FE6421E}"/>
              </a:ext>
            </a:extLst>
          </p:cNvPr>
          <p:cNvSpPr>
            <a:spLocks noGrp="1"/>
          </p:cNvSpPr>
          <p:nvPr>
            <p:ph sz="half" idx="2"/>
          </p:nvPr>
        </p:nvSpPr>
        <p:spPr>
          <a:xfrm>
            <a:off x="4462595"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DBF1D-B11F-4233-A02E-76B4B5792A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0BC53C-E41E-4DBB-920B-36D64866088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D6FD67-140C-4A56-8B56-5206064C9F6F}"/>
              </a:ext>
            </a:extLst>
          </p:cNvPr>
          <p:cNvSpPr>
            <a:spLocks noGrp="1"/>
          </p:cNvSpPr>
          <p:nvPr>
            <p:ph type="sldNum" sz="quarter" idx="12"/>
          </p:nvPr>
        </p:nvSpPr>
        <p:spPr/>
        <p:txBody>
          <a:bodyPr/>
          <a:lstStyle>
            <a:lvl1pPr>
              <a:defRPr/>
            </a:lvl1pPr>
          </a:lstStyle>
          <a:p>
            <a:fld id="{3AA83B54-06AC-48DF-9221-8686AA1EFCC9}" type="slidenum">
              <a:rPr lang="en-US" altLang="en-US"/>
              <a:pPr/>
              <a:t>‹#›</a:t>
            </a:fld>
            <a:endParaRPr lang="en-US" altLang="en-US"/>
          </a:p>
        </p:txBody>
      </p:sp>
    </p:spTree>
    <p:extLst>
      <p:ext uri="{BB962C8B-B14F-4D97-AF65-F5344CB8AC3E}">
        <p14:creationId xmlns:p14="http://schemas.microsoft.com/office/powerpoint/2010/main" val="383413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FC21-F713-418E-A922-008F24C12712}"/>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EC8C7F-03C0-48A7-9938-8F775343AB20}"/>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3F05033-A7FC-423A-853A-2D982340512F}"/>
              </a:ext>
            </a:extLst>
          </p:cNvPr>
          <p:cNvSpPr>
            <a:spLocks noGrp="1"/>
          </p:cNvSpPr>
          <p:nvPr>
            <p:ph sz="half" idx="2"/>
          </p:nvPr>
        </p:nvSpPr>
        <p:spPr>
          <a:xfrm>
            <a:off x="605073" y="1878806"/>
            <a:ext cx="371425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5073D-BF53-471B-AD13-C4B700DBFC01}"/>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3D1B62F-6CD3-4839-98B0-AA645E850CC6}"/>
              </a:ext>
            </a:extLst>
          </p:cNvPr>
          <p:cNvSpPr>
            <a:spLocks noGrp="1"/>
          </p:cNvSpPr>
          <p:nvPr>
            <p:ph sz="quarter" idx="4"/>
          </p:nvPr>
        </p:nvSpPr>
        <p:spPr>
          <a:xfrm>
            <a:off x="4444306" y="1878806"/>
            <a:ext cx="373254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46EB41-13CF-4F6B-AA1E-782CE309FB6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7435C87-36E5-4591-A67D-057024832D5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68633B4-2738-487A-8580-80E467CA104D}"/>
              </a:ext>
            </a:extLst>
          </p:cNvPr>
          <p:cNvSpPr>
            <a:spLocks noGrp="1"/>
          </p:cNvSpPr>
          <p:nvPr>
            <p:ph type="sldNum" sz="quarter" idx="12"/>
          </p:nvPr>
        </p:nvSpPr>
        <p:spPr/>
        <p:txBody>
          <a:bodyPr/>
          <a:lstStyle>
            <a:lvl1pPr>
              <a:defRPr/>
            </a:lvl1pPr>
          </a:lstStyle>
          <a:p>
            <a:fld id="{A7D45F28-5618-4F5F-8C08-B77A05EF5159}" type="slidenum">
              <a:rPr lang="en-US" altLang="en-US"/>
              <a:pPr/>
              <a:t>‹#›</a:t>
            </a:fld>
            <a:endParaRPr lang="en-US" altLang="en-US"/>
          </a:p>
        </p:txBody>
      </p:sp>
    </p:spTree>
    <p:extLst>
      <p:ext uri="{BB962C8B-B14F-4D97-AF65-F5344CB8AC3E}">
        <p14:creationId xmlns:p14="http://schemas.microsoft.com/office/powerpoint/2010/main" val="166059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9C31-6889-4EEE-ACFD-3158142C80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D2813-EE8F-45B8-BBC4-F0147EDC9F2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5B0BC55-82C6-48EF-9F81-B3017BBD8D3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882D3FD-4CCC-4566-A386-0A05D9597002}"/>
              </a:ext>
            </a:extLst>
          </p:cNvPr>
          <p:cNvSpPr>
            <a:spLocks noGrp="1"/>
          </p:cNvSpPr>
          <p:nvPr>
            <p:ph type="sldNum" sz="quarter" idx="12"/>
          </p:nvPr>
        </p:nvSpPr>
        <p:spPr/>
        <p:txBody>
          <a:bodyPr/>
          <a:lstStyle>
            <a:lvl1pPr>
              <a:defRPr/>
            </a:lvl1pPr>
          </a:lstStyle>
          <a:p>
            <a:fld id="{4E62E343-4233-4580-A6FE-ECF91EF81C21}" type="slidenum">
              <a:rPr lang="en-US" altLang="en-US"/>
              <a:pPr/>
              <a:t>‹#›</a:t>
            </a:fld>
            <a:endParaRPr lang="en-US" altLang="en-US"/>
          </a:p>
        </p:txBody>
      </p:sp>
    </p:spTree>
    <p:extLst>
      <p:ext uri="{BB962C8B-B14F-4D97-AF65-F5344CB8AC3E}">
        <p14:creationId xmlns:p14="http://schemas.microsoft.com/office/powerpoint/2010/main" val="173320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1449F-870E-4BE9-82A6-B0F0DE053CA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0B38128-B3A1-4310-8ADD-BB786796F36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8DE567D-331C-4DAB-8A2B-F07769646E18}"/>
              </a:ext>
            </a:extLst>
          </p:cNvPr>
          <p:cNvSpPr>
            <a:spLocks noGrp="1"/>
          </p:cNvSpPr>
          <p:nvPr>
            <p:ph type="sldNum" sz="quarter" idx="12"/>
          </p:nvPr>
        </p:nvSpPr>
        <p:spPr/>
        <p:txBody>
          <a:bodyPr/>
          <a:lstStyle>
            <a:lvl1pPr>
              <a:defRPr/>
            </a:lvl1pPr>
          </a:lstStyle>
          <a:p>
            <a:fld id="{B44F2A65-F9F6-46A8-A828-5D8A6269E1FB}" type="slidenum">
              <a:rPr lang="en-US" altLang="en-US"/>
              <a:pPr/>
              <a:t>‹#›</a:t>
            </a:fld>
            <a:endParaRPr lang="en-US" altLang="en-US"/>
          </a:p>
        </p:txBody>
      </p:sp>
    </p:spTree>
    <p:extLst>
      <p:ext uri="{BB962C8B-B14F-4D97-AF65-F5344CB8AC3E}">
        <p14:creationId xmlns:p14="http://schemas.microsoft.com/office/powerpoint/2010/main" val="4234583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FF8F-2790-4B3B-87CD-7BEF087A022E}"/>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54CBE5-FE85-42AD-AC2C-DFD02D340BF1}"/>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FCA56-06A7-444C-A47F-5D5B297E79DC}"/>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9615B2E-5361-422D-B457-B667A2B106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99B199-3E6C-4651-BB8C-846AE5A53F5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C5AC4A8-5851-4B70-ABAA-4A49A4921140}"/>
              </a:ext>
            </a:extLst>
          </p:cNvPr>
          <p:cNvSpPr>
            <a:spLocks noGrp="1"/>
          </p:cNvSpPr>
          <p:nvPr>
            <p:ph type="sldNum" sz="quarter" idx="12"/>
          </p:nvPr>
        </p:nvSpPr>
        <p:spPr/>
        <p:txBody>
          <a:bodyPr/>
          <a:lstStyle>
            <a:lvl1pPr>
              <a:defRPr/>
            </a:lvl1pPr>
          </a:lstStyle>
          <a:p>
            <a:fld id="{4B7672D7-D19C-4C5F-B25C-F85E1D867E6C}" type="slidenum">
              <a:rPr lang="en-US" altLang="en-US"/>
              <a:pPr/>
              <a:t>‹#›</a:t>
            </a:fld>
            <a:endParaRPr lang="en-US" altLang="en-US"/>
          </a:p>
        </p:txBody>
      </p:sp>
    </p:spTree>
    <p:extLst>
      <p:ext uri="{BB962C8B-B14F-4D97-AF65-F5344CB8AC3E}">
        <p14:creationId xmlns:p14="http://schemas.microsoft.com/office/powerpoint/2010/main" val="317351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D39D-6D30-4CDF-A504-664D2A1A1CB2}"/>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D97537-9B9C-4724-8E52-E2ED366EB0D6}"/>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56078B9-F201-4388-AD16-DD9028C40393}"/>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6E9CAD2-D881-452C-B4DA-8863E9088B7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1127E8-2E40-4FD4-B4F5-D7263B35E5C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22E08A-2895-4B90-A153-83CBEE991DE3}"/>
              </a:ext>
            </a:extLst>
          </p:cNvPr>
          <p:cNvSpPr>
            <a:spLocks noGrp="1"/>
          </p:cNvSpPr>
          <p:nvPr>
            <p:ph type="sldNum" sz="quarter" idx="12"/>
          </p:nvPr>
        </p:nvSpPr>
        <p:spPr/>
        <p:txBody>
          <a:bodyPr/>
          <a:lstStyle>
            <a:lvl1pPr>
              <a:defRPr/>
            </a:lvl1pPr>
          </a:lstStyle>
          <a:p>
            <a:fld id="{AE501F7D-B9DC-4FBE-B143-CC3B77005B07}" type="slidenum">
              <a:rPr lang="en-US" altLang="en-US"/>
              <a:pPr/>
              <a:t>‹#›</a:t>
            </a:fld>
            <a:endParaRPr lang="en-US" altLang="en-US"/>
          </a:p>
        </p:txBody>
      </p:sp>
    </p:spTree>
    <p:extLst>
      <p:ext uri="{BB962C8B-B14F-4D97-AF65-F5344CB8AC3E}">
        <p14:creationId xmlns:p14="http://schemas.microsoft.com/office/powerpoint/2010/main" val="2384983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4A3A-B7BD-4BBF-BAEE-F6BEF8C73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ACEA25-EB59-4C00-A16D-E975170AA2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AD3C6-CD8A-4BAF-9466-081127253B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D2AB70-FF5E-434D-8464-C1355AA7D2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85DD934-D6DD-49AD-B7BF-25B114818CB8}"/>
              </a:ext>
            </a:extLst>
          </p:cNvPr>
          <p:cNvSpPr>
            <a:spLocks noGrp="1"/>
          </p:cNvSpPr>
          <p:nvPr>
            <p:ph type="sldNum" sz="quarter" idx="12"/>
          </p:nvPr>
        </p:nvSpPr>
        <p:spPr/>
        <p:txBody>
          <a:bodyPr/>
          <a:lstStyle>
            <a:lvl1pPr>
              <a:defRPr/>
            </a:lvl1pPr>
          </a:lstStyle>
          <a:p>
            <a:fld id="{F9C80477-1F23-4EF0-B0C2-3A02C7DF0BDF}" type="slidenum">
              <a:rPr lang="en-US" altLang="en-US"/>
              <a:pPr/>
              <a:t>‹#›</a:t>
            </a:fld>
            <a:endParaRPr lang="en-US" altLang="en-US"/>
          </a:p>
        </p:txBody>
      </p:sp>
    </p:spTree>
    <p:extLst>
      <p:ext uri="{BB962C8B-B14F-4D97-AF65-F5344CB8AC3E}">
        <p14:creationId xmlns:p14="http://schemas.microsoft.com/office/powerpoint/2010/main" val="168514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25CD3-9C15-4AF6-86BA-B26F1E90B31D}"/>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B1FF6-AAA6-4022-9F34-B3814ADCF8F5}"/>
              </a:ext>
            </a:extLst>
          </p:cNvPr>
          <p:cNvSpPr>
            <a:spLocks noGrp="1"/>
          </p:cNvSpPr>
          <p:nvPr>
            <p:ph type="body" orient="vert" idx="1"/>
          </p:nvPr>
        </p:nvSpPr>
        <p:spPr>
          <a:xfrm>
            <a:off x="438944" y="205979"/>
            <a:ext cx="5779426"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450D0-546E-4F48-B1BB-7E3EE8FA364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86C61DB-6D6D-4597-A813-71927B6C9C4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3617B4-8745-40FE-A2D0-1BBE3DF30CBC}"/>
              </a:ext>
            </a:extLst>
          </p:cNvPr>
          <p:cNvSpPr>
            <a:spLocks noGrp="1"/>
          </p:cNvSpPr>
          <p:nvPr>
            <p:ph type="sldNum" sz="quarter" idx="12"/>
          </p:nvPr>
        </p:nvSpPr>
        <p:spPr/>
        <p:txBody>
          <a:bodyPr/>
          <a:lstStyle>
            <a:lvl1pPr>
              <a:defRPr/>
            </a:lvl1pPr>
          </a:lstStyle>
          <a:p>
            <a:fld id="{DAAF46E7-1F44-4782-B661-007C44BA8644}" type="slidenum">
              <a:rPr lang="en-US" altLang="en-US"/>
              <a:pPr/>
              <a:t>‹#›</a:t>
            </a:fld>
            <a:endParaRPr lang="en-US" altLang="en-US"/>
          </a:p>
        </p:txBody>
      </p:sp>
    </p:spTree>
    <p:extLst>
      <p:ext uri="{BB962C8B-B14F-4D97-AF65-F5344CB8AC3E}">
        <p14:creationId xmlns:p14="http://schemas.microsoft.com/office/powerpoint/2010/main" val="243842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11/3/2018</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86710805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443880421"/>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3E40D2A-8A33-495F-BAC9-FFD308E35C94}"/>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a:extLst>
              <a:ext uri="{FF2B5EF4-FFF2-40B4-BE49-F238E27FC236}">
                <a16:creationId xmlns:a16="http://schemas.microsoft.com/office/drawing/2014/main" id="{D7576484-9363-42B5-B75D-6BB4D0356C94}"/>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a:extLst>
              <a:ext uri="{FF2B5EF4-FFF2-40B4-BE49-F238E27FC236}">
                <a16:creationId xmlns:a16="http://schemas.microsoft.com/office/drawing/2014/main" id="{C002E59F-A6C7-4D42-BA7D-4F573321984D}"/>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endParaRPr lang="en-US" altLang="en-US"/>
          </a:p>
        </p:txBody>
      </p:sp>
      <p:sp>
        <p:nvSpPr>
          <p:cNvPr id="56325" name="Rectangle 5">
            <a:extLst>
              <a:ext uri="{FF2B5EF4-FFF2-40B4-BE49-F238E27FC236}">
                <a16:creationId xmlns:a16="http://schemas.microsoft.com/office/drawing/2014/main" id="{AAE1FE0C-A3EA-4E6A-A481-690A9FE32031}"/>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endParaRPr lang="en-US" altLang="en-US"/>
          </a:p>
        </p:txBody>
      </p:sp>
      <p:sp>
        <p:nvSpPr>
          <p:cNvPr id="56326" name="Rectangle 6">
            <a:extLst>
              <a:ext uri="{FF2B5EF4-FFF2-40B4-BE49-F238E27FC236}">
                <a16:creationId xmlns:a16="http://schemas.microsoft.com/office/drawing/2014/main" id="{9604AA4C-51C2-41FB-9C7F-54A3549714A1}"/>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fld id="{D2023925-DE2C-4995-84CE-672263DF5978}" type="slidenum">
              <a:rPr lang="en-US" altLang="en-US"/>
              <a:pPr/>
              <a:t>‹#›</a:t>
            </a:fld>
            <a:endParaRPr lang="en-US" altLang="en-US"/>
          </a:p>
        </p:txBody>
      </p:sp>
    </p:spTree>
    <p:extLst>
      <p:ext uri="{BB962C8B-B14F-4D97-AF65-F5344CB8AC3E}">
        <p14:creationId xmlns:p14="http://schemas.microsoft.com/office/powerpoint/2010/main" val="187043967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n-cs"/>
        </a:defRPr>
      </a:lvl3pPr>
      <a:lvl4pPr marL="1200150" indent="-171450" algn="l" rtl="0" fontAlgn="base">
        <a:spcBef>
          <a:spcPct val="20000"/>
        </a:spcBef>
        <a:spcAft>
          <a:spcPct val="0"/>
        </a:spcAft>
        <a:buChar char="–"/>
        <a:defRPr sz="1500" kern="1200">
          <a:solidFill>
            <a:schemeClr val="tx1"/>
          </a:solidFill>
          <a:latin typeface="+mj-lt"/>
          <a:ea typeface="+mn-ea"/>
          <a:cs typeface="+mn-cs"/>
        </a:defRPr>
      </a:lvl4pPr>
      <a:lvl5pPr marL="1543050" indent="-171450" algn="l" rtl="0" fontAlgn="base">
        <a:spcBef>
          <a:spcPct val="20000"/>
        </a:spcBef>
        <a:spcAft>
          <a:spcPct val="0"/>
        </a:spcAft>
        <a:buChar char="»"/>
        <a:defRPr sz="15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vimeo.com/ondemand/anunconventionalwar"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sentinelgroup.org/a-force-for-change.html#affc-trailer"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F00BF-1F22-4183-993D-3C3A9BC1C79C}"/>
              </a:ext>
            </a:extLst>
          </p:cNvPr>
          <p:cNvSpPr/>
          <p:nvPr/>
        </p:nvSpPr>
        <p:spPr>
          <a:xfrm>
            <a:off x="-1" y="1800170"/>
            <a:ext cx="8778875" cy="3240639"/>
          </a:xfrm>
          <a:prstGeom prst="rect">
            <a:avLst/>
          </a:prstGeom>
          <a:solidFill>
            <a:srgbClr val="3E9F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58459" fontAlgn="auto">
              <a:spcBef>
                <a:spcPts val="0"/>
              </a:spcBef>
              <a:spcAft>
                <a:spcPts val="0"/>
              </a:spcAft>
            </a:pPr>
            <a:endParaRPr lang="en-US" sz="1296">
              <a:solidFill>
                <a:prstClr val="white"/>
              </a:solidFill>
              <a:latin typeface="Calibri" panose="020F0502020204030204"/>
            </a:endParaRPr>
          </a:p>
        </p:txBody>
      </p:sp>
      <p:sp>
        <p:nvSpPr>
          <p:cNvPr id="2" name="Title 1">
            <a:extLst>
              <a:ext uri="{FF2B5EF4-FFF2-40B4-BE49-F238E27FC236}">
                <a16:creationId xmlns:a16="http://schemas.microsoft.com/office/drawing/2014/main" id="{11440141-6104-4448-9EC8-1BD0A7D255D1}"/>
              </a:ext>
            </a:extLst>
          </p:cNvPr>
          <p:cNvSpPr>
            <a:spLocks noGrp="1"/>
          </p:cNvSpPr>
          <p:nvPr>
            <p:ph type="ctrTitle"/>
          </p:nvPr>
        </p:nvSpPr>
        <p:spPr>
          <a:xfrm>
            <a:off x="-1" y="2289020"/>
            <a:ext cx="8778875" cy="1719196"/>
          </a:xfrm>
        </p:spPr>
        <p:txBody>
          <a:bodyPr>
            <a:normAutofit fontScale="90000"/>
          </a:bodyPr>
          <a:lstStyle/>
          <a:p>
            <a:r>
              <a:rPr lang="en-US" sz="5761" b="1" dirty="0">
                <a:solidFill>
                  <a:schemeClr val="bg1"/>
                </a:solidFill>
                <a:latin typeface="Arial" panose="020B0604020202020204" pitchFamily="34" charset="0"/>
                <a:cs typeface="Arial" panose="020B0604020202020204" pitchFamily="34" charset="0"/>
              </a:rPr>
              <a:t>For the Sake of America</a:t>
            </a:r>
            <a:br>
              <a:rPr lang="en-US" sz="5761" b="1" dirty="0">
                <a:solidFill>
                  <a:schemeClr val="bg1"/>
                </a:solidFill>
                <a:latin typeface="Arial" panose="020B0604020202020204" pitchFamily="34" charset="0"/>
                <a:cs typeface="Arial" panose="020B0604020202020204" pitchFamily="34" charset="0"/>
              </a:rPr>
            </a:br>
            <a:br>
              <a:rPr lang="en-US" dirty="0">
                <a:solidFill>
                  <a:srgbClr val="FF0000"/>
                </a:solidFill>
              </a:rPr>
            </a:br>
            <a:r>
              <a:rPr lang="en-US" sz="9577" dirty="0">
                <a:solidFill>
                  <a:srgbClr val="FF0000"/>
                </a:solidFill>
                <a:latin typeface="Impact" panose="020B0806030902050204" pitchFamily="34" charset="0"/>
              </a:rPr>
              <a:t>Pray </a:t>
            </a:r>
            <a:r>
              <a:rPr lang="en-US" sz="9577" dirty="0">
                <a:solidFill>
                  <a:srgbClr val="00B0F0"/>
                </a:solidFill>
                <a:latin typeface="Impact" panose="020B0806030902050204" pitchFamily="34" charset="0"/>
              </a:rPr>
              <a:t> </a:t>
            </a:r>
            <a:r>
              <a:rPr lang="en-US" sz="9577" dirty="0">
                <a:solidFill>
                  <a:schemeClr val="bg1"/>
                </a:solidFill>
                <a:latin typeface="Impact" panose="020B0806030902050204" pitchFamily="34" charset="0"/>
              </a:rPr>
              <a:t>Vote  </a:t>
            </a:r>
            <a:r>
              <a:rPr lang="en-US" sz="9577" dirty="0">
                <a:solidFill>
                  <a:srgbClr val="002060"/>
                </a:solidFill>
                <a:latin typeface="Impact" panose="020B0806030902050204" pitchFamily="34" charset="0"/>
              </a:rPr>
              <a:t>Stand</a:t>
            </a:r>
            <a:br>
              <a:rPr lang="en-US" sz="9577" dirty="0">
                <a:solidFill>
                  <a:srgbClr val="002060"/>
                </a:solidFill>
                <a:latin typeface="Impact" panose="020B0806030902050204" pitchFamily="34" charset="0"/>
              </a:rPr>
            </a:br>
            <a:r>
              <a:rPr lang="en-US" sz="6409" b="1" dirty="0">
                <a:solidFill>
                  <a:schemeClr val="bg1"/>
                </a:solidFill>
                <a:latin typeface="Arial" panose="020B0604020202020204" pitchFamily="34" charset="0"/>
                <a:cs typeface="Arial" panose="020B0604020202020204" pitchFamily="34" charset="0"/>
              </a:rPr>
              <a:t>Tuesday, November 6</a:t>
            </a:r>
            <a:endParaRPr lang="en-US" sz="6769" b="1" dirty="0">
              <a:solidFill>
                <a:schemeClr val="bg1"/>
              </a:solidFill>
              <a:latin typeface="Impact" panose="020B0806030902050204" pitchFamily="34" charset="0"/>
            </a:endParaRPr>
          </a:p>
        </p:txBody>
      </p:sp>
      <p:sp>
        <p:nvSpPr>
          <p:cNvPr id="3" name="Subtitle 2">
            <a:extLst>
              <a:ext uri="{FF2B5EF4-FFF2-40B4-BE49-F238E27FC236}">
                <a16:creationId xmlns:a16="http://schemas.microsoft.com/office/drawing/2014/main" id="{E6F08081-7D8B-4E15-BE7C-D77A69810D49}"/>
              </a:ext>
            </a:extLst>
          </p:cNvPr>
          <p:cNvSpPr>
            <a:spLocks noGrp="1"/>
          </p:cNvSpPr>
          <p:nvPr>
            <p:ph type="subTitle" idx="1"/>
          </p:nvPr>
        </p:nvSpPr>
        <p:spPr>
          <a:xfrm>
            <a:off x="1097359" y="4367990"/>
            <a:ext cx="6584156" cy="1192235"/>
          </a:xfrm>
        </p:spPr>
        <p:txBody>
          <a:bodyPr>
            <a:normAutofit/>
          </a:bodyPr>
          <a:lstStyle/>
          <a:p>
            <a:r>
              <a:rPr lang="en-US" sz="2880" b="1" dirty="0">
                <a:solidFill>
                  <a:schemeClr val="bg1"/>
                </a:solidFill>
                <a:latin typeface="Arial" panose="020B0604020202020204" pitchFamily="34" charset="0"/>
                <a:cs typeface="Arial" panose="020B0604020202020204" pitchFamily="34" charset="0"/>
              </a:rPr>
              <a:t>www.FRC.org/Pledge</a:t>
            </a:r>
          </a:p>
        </p:txBody>
      </p:sp>
    </p:spTree>
    <p:extLst>
      <p:ext uri="{BB962C8B-B14F-4D97-AF65-F5344CB8AC3E}">
        <p14:creationId xmlns:p14="http://schemas.microsoft.com/office/powerpoint/2010/main" val="246687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lnSpcReduction="10000"/>
          </a:bodyPr>
          <a:lstStyle/>
          <a:p>
            <a:pPr algn="r"/>
            <a:r>
              <a:rPr lang="he-IL" sz="4321" b="1" dirty="0">
                <a:latin typeface="David" panose="020E0502060401010101" pitchFamily="34" charset="-79"/>
                <a:cs typeface="David" panose="020E0502060401010101" pitchFamily="34" charset="-79"/>
              </a:rPr>
              <a:t>עָנוּ הַנְּבוֹנוֹת וְאָמְרוּ, ’שֶׁמָּא לֹא יַסְפִּיק לָנוּ וְלָכֶן. לֵכְנָה אֶל הַמּוֹכְרִים וּקְנֶינָה בִּשְׁבִילְכֶן‘.</a:t>
            </a:r>
            <a:r>
              <a:rPr lang="he-IL" sz="4321" dirty="0"/>
              <a:t> </a:t>
            </a:r>
            <a:r>
              <a:rPr lang="en-US" baseline="30000" dirty="0"/>
              <a:t>    </a:t>
            </a:r>
          </a:p>
          <a:p>
            <a:r>
              <a:rPr lang="en-US" baseline="30000" dirty="0"/>
              <a:t>    </a:t>
            </a:r>
          </a:p>
          <a:p>
            <a:r>
              <a:rPr lang="en-US" baseline="30000" dirty="0"/>
              <a:t> </a:t>
            </a:r>
            <a:r>
              <a:rPr lang="en-US" sz="3024" dirty="0"/>
              <a:t> </a:t>
            </a:r>
            <a:r>
              <a:rPr lang="en-US" sz="4000" dirty="0"/>
              <a:t>“‘No,’ they replied, ‘there may not be enough for both you and us. Go to the oil dealers and buy some for yourselves.’</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2547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lnSpcReduction="10000"/>
          </a:bodyPr>
          <a:lstStyle/>
          <a:p>
            <a:pPr algn="r"/>
            <a:r>
              <a:rPr lang="he-IL" sz="4321" b="1" dirty="0">
                <a:latin typeface="David" panose="020E0502060401010101" pitchFamily="34" charset="-79"/>
                <a:cs typeface="David" panose="020E0502060401010101" pitchFamily="34" charset="-79"/>
              </a:rPr>
              <a:t>בְּשָׁעָה שֶׁהָלְכוּ לִקְנוֹת בָּא הֶחָתָן: הָעֲלָמוֹת הַמּוּכָנוֹת נִכְנְסוּ אִתּוֹ לַחֲתֻנָּה וְהַדֶּלֶת נִסְגְּרָה. </a:t>
            </a:r>
            <a:r>
              <a:rPr lang="en-US" baseline="30000" dirty="0"/>
              <a:t>    </a:t>
            </a:r>
          </a:p>
          <a:p>
            <a:r>
              <a:rPr lang="en-US" sz="1440" baseline="30000" dirty="0"/>
              <a:t>    </a:t>
            </a:r>
            <a:r>
              <a:rPr lang="en-US" sz="3900" baseline="30000" dirty="0"/>
              <a:t>“</a:t>
            </a:r>
            <a:r>
              <a:rPr lang="en-US" sz="3900" dirty="0"/>
              <a:t>But as they were going off to buy, the bridegroom came. Those who were ready went with him to the wedding feast, and the door was shut.”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25:10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4545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Why did the wise bridesmaids say such an emphatic “NO!”</a:t>
            </a:r>
          </a:p>
          <a:p>
            <a:pPr marL="234950" indent="-234950" algn="l">
              <a:buFont typeface="+mj-lt"/>
              <a:buAutoNum type="arabicPeriod"/>
            </a:pPr>
            <a:r>
              <a:rPr lang="en-US" dirty="0"/>
              <a:t>Lack of compassion? </a:t>
            </a:r>
          </a:p>
          <a:p>
            <a:pPr marL="234950" indent="-234950" algn="l">
              <a:buFont typeface="+mj-lt"/>
              <a:buAutoNum type="arabicPeriod"/>
            </a:pPr>
            <a:r>
              <a:rPr lang="en-US" dirty="0"/>
              <a:t>Lack of generosity?</a:t>
            </a:r>
          </a:p>
          <a:p>
            <a:pPr marL="234950" indent="-234950" algn="l">
              <a:buFont typeface="+mj-lt"/>
              <a:buAutoNum type="arabicPeriod"/>
            </a:pPr>
            <a:r>
              <a:rPr lang="en-US" dirty="0"/>
              <a:t>an uncivil, morose, and churlish disposition?</a:t>
            </a:r>
          </a:p>
          <a:p>
            <a:pPr marL="234950" indent="-234950" algn="l">
              <a:buFont typeface="+mj-lt"/>
              <a:buAutoNum type="arabicPeriod"/>
            </a:pPr>
            <a:r>
              <a:rPr lang="en-US" dirty="0"/>
              <a:t>being unconcerned what became of these persons?</a:t>
            </a:r>
          </a:p>
        </p:txBody>
      </p:sp>
    </p:spTree>
    <p:extLst>
      <p:ext uri="{BB962C8B-B14F-4D97-AF65-F5344CB8AC3E}">
        <p14:creationId xmlns:p14="http://schemas.microsoft.com/office/powerpoint/2010/main" val="75195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Craig Keener: If they shared their oil, then it could have been that ALL the torches would go out, </a:t>
            </a:r>
            <a:r>
              <a:rPr lang="en-US" dirty="0">
                <a:solidFill>
                  <a:srgbClr val="FFFF99"/>
                </a:solidFill>
              </a:rPr>
              <a:t>ruining the whole procession</a:t>
            </a:r>
            <a:r>
              <a:rPr lang="en-US" dirty="0"/>
              <a:t>.</a:t>
            </a:r>
          </a:p>
          <a:p>
            <a:pPr algn="l"/>
            <a:endParaRPr lang="en-US" dirty="0"/>
          </a:p>
        </p:txBody>
      </p:sp>
    </p:spTree>
    <p:extLst>
      <p:ext uri="{BB962C8B-B14F-4D97-AF65-F5344CB8AC3E}">
        <p14:creationId xmlns:p14="http://schemas.microsoft.com/office/powerpoint/2010/main" val="5528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Arguably, they showed the same spirit, as Paul and Barnabas did, when the </a:t>
            </a:r>
            <a:r>
              <a:rPr lang="en-US" dirty="0" err="1"/>
              <a:t>Lystrians</a:t>
            </a:r>
            <a:r>
              <a:rPr lang="en-US" dirty="0"/>
              <a:t> were going to sacrifice to them. Moreover, this denial arose from a consciousness of insufficiency to help them.</a:t>
            </a:r>
          </a:p>
        </p:txBody>
      </p:sp>
    </p:spTree>
    <p:extLst>
      <p:ext uri="{BB962C8B-B14F-4D97-AF65-F5344CB8AC3E}">
        <p14:creationId xmlns:p14="http://schemas.microsoft.com/office/powerpoint/2010/main" val="344592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Bridal processions took precedence over</a:t>
            </a:r>
          </a:p>
          <a:p>
            <a:pPr marL="457200" indent="-457200" algn="l">
              <a:buFont typeface="+mj-lt"/>
              <a:buAutoNum type="arabicPeriod"/>
            </a:pPr>
            <a:r>
              <a:rPr lang="en-US" dirty="0"/>
              <a:t>Rabbinic lectures, so all could hail the passing bride</a:t>
            </a:r>
          </a:p>
          <a:p>
            <a:pPr marL="457200" indent="-457200" algn="l">
              <a:buFont typeface="+mj-lt"/>
              <a:buAutoNum type="arabicPeriod"/>
            </a:pPr>
            <a:r>
              <a:rPr lang="en-US" dirty="0"/>
              <a:t>Recitation of the </a:t>
            </a:r>
            <a:r>
              <a:rPr lang="en-US" dirty="0" err="1"/>
              <a:t>Shma</a:t>
            </a:r>
            <a:r>
              <a:rPr lang="en-US" dirty="0"/>
              <a:t> </a:t>
            </a:r>
            <a:r>
              <a:rPr lang="en-US" baseline="30000" dirty="0" err="1"/>
              <a:t>Dvarim</a:t>
            </a:r>
            <a:r>
              <a:rPr lang="en-US" baseline="30000" dirty="0"/>
              <a:t> 6.7 </a:t>
            </a:r>
            <a:r>
              <a:rPr lang="en-US" dirty="0"/>
              <a:t>“when you lie down and when you rise up”  detailed </a:t>
            </a:r>
            <a:r>
              <a:rPr lang="en-US" dirty="0" err="1"/>
              <a:t>interp</a:t>
            </a:r>
            <a:endParaRPr lang="en-US" dirty="0"/>
          </a:p>
          <a:p>
            <a:pPr marL="288925" indent="-288925" algn="l">
              <a:buFont typeface="Arial" panose="020B0604020202020204" pitchFamily="34" charset="0"/>
              <a:buChar char="•"/>
            </a:pPr>
            <a:endParaRPr lang="en-US" dirty="0"/>
          </a:p>
        </p:txBody>
      </p:sp>
    </p:spTree>
    <p:extLst>
      <p:ext uri="{BB962C8B-B14F-4D97-AF65-F5344CB8AC3E}">
        <p14:creationId xmlns:p14="http://schemas.microsoft.com/office/powerpoint/2010/main" val="204522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Sukkah 25b</a:t>
            </a:r>
            <a:r>
              <a:rPr lang="en-US" dirty="0"/>
              <a:t> Where the time to recite </a:t>
            </a:r>
            <a:r>
              <a:rPr lang="en-US" i="1" dirty="0"/>
              <a:t>Shema</a:t>
            </a:r>
            <a:r>
              <a:rPr lang="en-US" dirty="0"/>
              <a:t> had already arrived during the wedding…it is necessary to teach that </a:t>
            </a:r>
            <a:r>
              <a:rPr lang="en-US" dirty="0">
                <a:solidFill>
                  <a:srgbClr val="FFFF99"/>
                </a:solidFill>
              </a:rPr>
              <a:t>the groom is exempt</a:t>
            </a:r>
            <a:r>
              <a:rPr lang="en-US" dirty="0"/>
              <a:t>… The exemption from </a:t>
            </a:r>
            <a:r>
              <a:rPr lang="en-US" i="1" dirty="0"/>
              <a:t>Shema</a:t>
            </a:r>
            <a:r>
              <a:rPr lang="en-US" dirty="0"/>
              <a:t> is due to the fact that it is not a stringent mitzva, as there is no </a:t>
            </a:r>
            <a:r>
              <a:rPr lang="en-US" i="1" dirty="0" err="1"/>
              <a:t>karet</a:t>
            </a:r>
            <a:r>
              <a:rPr lang="en-US" dirty="0"/>
              <a:t>  administered to one who fails to fulfill it. </a:t>
            </a:r>
          </a:p>
        </p:txBody>
      </p:sp>
    </p:spTree>
    <p:extLst>
      <p:ext uri="{BB962C8B-B14F-4D97-AF65-F5344CB8AC3E}">
        <p14:creationId xmlns:p14="http://schemas.microsoft.com/office/powerpoint/2010/main" val="266851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Bridal processions took precedence over</a:t>
            </a:r>
          </a:p>
          <a:p>
            <a:pPr algn="l"/>
            <a:r>
              <a:rPr lang="en-US" dirty="0"/>
              <a:t>3. Funeral processions</a:t>
            </a:r>
          </a:p>
          <a:p>
            <a:pPr marL="288925" indent="-288925" algn="l">
              <a:buFont typeface="Arial" panose="020B0604020202020204" pitchFamily="34" charset="0"/>
              <a:buChar char="•"/>
            </a:pPr>
            <a:endParaRPr lang="en-US" dirty="0"/>
          </a:p>
        </p:txBody>
      </p:sp>
    </p:spTree>
    <p:extLst>
      <p:ext uri="{BB962C8B-B14F-4D97-AF65-F5344CB8AC3E}">
        <p14:creationId xmlns:p14="http://schemas.microsoft.com/office/powerpoint/2010/main" val="128635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There is a story in the Talmud of two processions – a wedding procession and a funeral procession – that meet at an intersection too narrow to allow both to pass. One of the processions will need to step aside to allow the other to progress; but which one should go first?</a:t>
            </a:r>
          </a:p>
        </p:txBody>
      </p:sp>
    </p:spTree>
    <p:extLst>
      <p:ext uri="{BB962C8B-B14F-4D97-AF65-F5344CB8AC3E}">
        <p14:creationId xmlns:p14="http://schemas.microsoft.com/office/powerpoint/2010/main" val="360585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rabbis concluded that the wedding procession should get the right of way. Why? Because hope and optimism about the future (as represented by the bride and groom) should always take precedence over the past. </a:t>
            </a:r>
          </a:p>
        </p:txBody>
      </p:sp>
    </p:spTree>
    <p:extLst>
      <p:ext uri="{BB962C8B-B14F-4D97-AF65-F5344CB8AC3E}">
        <p14:creationId xmlns:p14="http://schemas.microsoft.com/office/powerpoint/2010/main" val="277451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Israeli Trauma Coalition has landed in Pittsburgh, PA. The delegation is made up of Israeli experts, who have international experience in two main areas. The first is therapeutic: a specialization in mental trauma</a:t>
            </a:r>
          </a:p>
        </p:txBody>
      </p:sp>
    </p:spTree>
    <p:extLst>
      <p:ext uri="{BB962C8B-B14F-4D97-AF65-F5344CB8AC3E}">
        <p14:creationId xmlns:p14="http://schemas.microsoft.com/office/powerpoint/2010/main" val="2510733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Rabbinic interpretation is that   G-d Himself officiated at the wedding of Adam and </a:t>
            </a:r>
            <a:r>
              <a:rPr lang="en-US" dirty="0" err="1"/>
              <a:t>Khavah</a:t>
            </a:r>
            <a:r>
              <a:rPr lang="en-US" dirty="0"/>
              <a:t> [Eve].</a:t>
            </a:r>
          </a:p>
        </p:txBody>
      </p:sp>
    </p:spTree>
    <p:extLst>
      <p:ext uri="{BB962C8B-B14F-4D97-AF65-F5344CB8AC3E}">
        <p14:creationId xmlns:p14="http://schemas.microsoft.com/office/powerpoint/2010/main" val="184320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Ber.Gen</a:t>
            </a:r>
            <a:r>
              <a:rPr lang="en-US" baseline="30000" dirty="0"/>
              <a:t>. 1.27-28 </a:t>
            </a:r>
            <a:r>
              <a:rPr lang="en-US" dirty="0"/>
              <a:t>God created humankind in His image, in the image of God He created him, male and female He created them. </a:t>
            </a:r>
            <a:r>
              <a:rPr lang="en-US" dirty="0">
                <a:solidFill>
                  <a:srgbClr val="FFFF99"/>
                </a:solidFill>
              </a:rPr>
              <a:t>God blessed them and God said to them</a:t>
            </a:r>
            <a:r>
              <a:rPr lang="en-US" dirty="0"/>
              <a:t>, “</a:t>
            </a:r>
            <a:r>
              <a:rPr lang="en-US" dirty="0">
                <a:solidFill>
                  <a:srgbClr val="FFFF99"/>
                </a:solidFill>
              </a:rPr>
              <a:t>Be fruitful and multiply</a:t>
            </a:r>
            <a:r>
              <a:rPr lang="en-US" dirty="0"/>
              <a:t>, fill the land, and conquer it. Rule over the fish of the sea, the flying creatures of the sky, and over every animal that crawls on the land.”</a:t>
            </a:r>
          </a:p>
        </p:txBody>
      </p:sp>
    </p:spTree>
    <p:extLst>
      <p:ext uri="{BB962C8B-B14F-4D97-AF65-F5344CB8AC3E}">
        <p14:creationId xmlns:p14="http://schemas.microsoft.com/office/powerpoint/2010/main" val="4229489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Ber/Gen 2.22-23</a:t>
            </a:r>
            <a:r>
              <a:rPr lang="en-US" dirty="0"/>
              <a:t> Adonai Elohim built the rib, which He had taken from the man, into a woman. </a:t>
            </a:r>
            <a:r>
              <a:rPr lang="en-US" dirty="0">
                <a:solidFill>
                  <a:srgbClr val="FFFF99"/>
                </a:solidFill>
              </a:rPr>
              <a:t>Then He brought her to the man. Then the man said</a:t>
            </a:r>
            <a:r>
              <a:rPr lang="en-US" dirty="0"/>
              <a:t>, “This one, at last, is bone of my bones and flesh from my flesh.  This one is called woman, for from man was taken this one.”</a:t>
            </a:r>
          </a:p>
        </p:txBody>
      </p:sp>
    </p:spTree>
    <p:extLst>
      <p:ext uri="{BB962C8B-B14F-4D97-AF65-F5344CB8AC3E}">
        <p14:creationId xmlns:p14="http://schemas.microsoft.com/office/powerpoint/2010/main" val="395511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Participating in the procession was a </a:t>
            </a:r>
            <a:r>
              <a:rPr lang="en-US" dirty="0">
                <a:solidFill>
                  <a:srgbClr val="FFFF99"/>
                </a:solidFill>
              </a:rPr>
              <a:t>great honor </a:t>
            </a:r>
            <a:r>
              <a:rPr lang="en-US" dirty="0"/>
              <a:t>for these twelve to sixteen year </a:t>
            </a:r>
            <a:r>
              <a:rPr lang="en-US" dirty="0" err="1"/>
              <a:t>olds</a:t>
            </a:r>
            <a:r>
              <a:rPr lang="en-US" dirty="0"/>
              <a:t>.  Spoiling the procession would be a great dishonor to the bride, groom, family, guests!!</a:t>
            </a:r>
          </a:p>
          <a:p>
            <a:pPr algn="l"/>
            <a:r>
              <a:rPr lang="en-US" dirty="0">
                <a:solidFill>
                  <a:srgbClr val="FFFF99"/>
                </a:solidFill>
              </a:rPr>
              <a:t>A great insult!</a:t>
            </a:r>
          </a:p>
        </p:txBody>
      </p:sp>
    </p:spTree>
    <p:extLst>
      <p:ext uri="{BB962C8B-B14F-4D97-AF65-F5344CB8AC3E}">
        <p14:creationId xmlns:p14="http://schemas.microsoft.com/office/powerpoint/2010/main" val="237991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Therefore, sharing oil and risking ruining the bridal procession was </a:t>
            </a:r>
            <a:r>
              <a:rPr lang="en-US" dirty="0">
                <a:solidFill>
                  <a:srgbClr val="FFFF99"/>
                </a:solidFill>
              </a:rPr>
              <a:t>properly refused</a:t>
            </a:r>
            <a:r>
              <a:rPr lang="en-US" dirty="0"/>
              <a:t>.</a:t>
            </a:r>
          </a:p>
          <a:p>
            <a:pPr algn="l"/>
            <a:r>
              <a:rPr lang="en-US" dirty="0"/>
              <a:t>Lesson to us:</a:t>
            </a:r>
          </a:p>
          <a:p>
            <a:pPr algn="l"/>
            <a:r>
              <a:rPr lang="en-US" dirty="0"/>
              <a:t>It’s OK to say, “NO” to seemingly legitimate requests for compassion that could be ruinous.  PRIORITIES.</a:t>
            </a:r>
          </a:p>
        </p:txBody>
      </p:sp>
    </p:spTree>
    <p:extLst>
      <p:ext uri="{BB962C8B-B14F-4D97-AF65-F5344CB8AC3E}">
        <p14:creationId xmlns:p14="http://schemas.microsoft.com/office/powerpoint/2010/main" val="363969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Repeat:   </a:t>
            </a:r>
            <a:r>
              <a:rPr lang="en-US" dirty="0">
                <a:solidFill>
                  <a:srgbClr val="FFFF99"/>
                </a:solidFill>
              </a:rPr>
              <a:t>It’s OK to say, “NO” to seemingly legitimate requests for compassion.</a:t>
            </a:r>
            <a:r>
              <a:rPr lang="en-US" dirty="0"/>
              <a:t>  </a:t>
            </a:r>
          </a:p>
          <a:p>
            <a:pPr algn="l"/>
            <a:r>
              <a:rPr lang="en-US" dirty="0"/>
              <a:t>Stay alert, don’t compromise your oil, your dwelling in the Presence by unsound mercy, compliance with the culture, seeming compassion that </a:t>
            </a:r>
            <a:r>
              <a:rPr lang="en-US" dirty="0">
                <a:solidFill>
                  <a:srgbClr val="FFFF99"/>
                </a:solidFill>
              </a:rPr>
              <a:t>will ultimately destroy</a:t>
            </a:r>
            <a:r>
              <a:rPr lang="en-US" dirty="0"/>
              <a:t>.</a:t>
            </a:r>
          </a:p>
          <a:p>
            <a:pPr algn="l"/>
            <a:r>
              <a:rPr lang="en-US" dirty="0"/>
              <a:t>We are the Counter-culture	</a:t>
            </a:r>
          </a:p>
          <a:p>
            <a:pPr algn="l"/>
            <a:endParaRPr lang="en-US" dirty="0"/>
          </a:p>
        </p:txBody>
      </p:sp>
    </p:spTree>
    <p:extLst>
      <p:ext uri="{BB962C8B-B14F-4D97-AF65-F5344CB8AC3E}">
        <p14:creationId xmlns:p14="http://schemas.microsoft.com/office/powerpoint/2010/main" val="1393380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Related image">
            <a:extLst>
              <a:ext uri="{FF2B5EF4-FFF2-40B4-BE49-F238E27FC236}">
                <a16:creationId xmlns:a16="http://schemas.microsoft.com/office/drawing/2014/main" id="{BED034A5-AE77-4CC0-81EE-70AF39699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92" y="57150"/>
            <a:ext cx="839941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7EC0C6-0699-4B8F-9024-E8585A51B06A}"/>
              </a:ext>
            </a:extLst>
          </p:cNvPr>
          <p:cNvSpPr txBox="1"/>
          <p:nvPr/>
        </p:nvSpPr>
        <p:spPr>
          <a:xfrm>
            <a:off x="-28608" y="209550"/>
            <a:ext cx="8870121"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Counter-culture ?? Summer of love</a:t>
            </a:r>
          </a:p>
        </p:txBody>
      </p:sp>
    </p:spTree>
    <p:extLst>
      <p:ext uri="{BB962C8B-B14F-4D97-AF65-F5344CB8AC3E}">
        <p14:creationId xmlns:p14="http://schemas.microsoft.com/office/powerpoint/2010/main" val="381124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0"/>
            <a:ext cx="7835775" cy="5022219"/>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6DE2AF55-DE69-4585-9550-6911745C2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2"/>
            <a:ext cx="6858001"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33363" indent="-233363" algn="l">
              <a:buFont typeface="Arial" panose="020B0604020202020204" pitchFamily="34" charset="0"/>
              <a:buChar char="•"/>
            </a:pPr>
            <a:r>
              <a:rPr lang="en-US" dirty="0">
                <a:solidFill>
                  <a:srgbClr val="FFFF99"/>
                </a:solidFill>
              </a:rPr>
              <a:t>We</a:t>
            </a:r>
            <a:r>
              <a:rPr lang="en-US" dirty="0"/>
              <a:t> are the real counter-culture.</a:t>
            </a:r>
          </a:p>
          <a:p>
            <a:pPr marL="233363" indent="-233363" algn="l">
              <a:buFont typeface="Arial" panose="020B0604020202020204" pitchFamily="34" charset="0"/>
              <a:buChar char="•"/>
            </a:pPr>
            <a:r>
              <a:rPr lang="en-US" dirty="0"/>
              <a:t>We have the oil of His presence.  Out of sync with the culture.</a:t>
            </a:r>
          </a:p>
          <a:p>
            <a:pPr marL="233363" indent="-233363" algn="l">
              <a:buFont typeface="Arial" panose="020B0604020202020204" pitchFamily="34" charset="0"/>
              <a:buChar char="•"/>
            </a:pPr>
            <a:r>
              <a:rPr lang="en-US" dirty="0"/>
              <a:t>Say “no” to </a:t>
            </a:r>
            <a:r>
              <a:rPr lang="en-US" dirty="0">
                <a:solidFill>
                  <a:srgbClr val="FFFF99"/>
                </a:solidFill>
              </a:rPr>
              <a:t>apparent but undermining compassion</a:t>
            </a:r>
            <a:r>
              <a:rPr lang="en-US" dirty="0"/>
              <a:t>.</a:t>
            </a:r>
          </a:p>
          <a:p>
            <a:pPr marL="233363" indent="-233363" algn="l">
              <a:buFont typeface="Arial" panose="020B0604020202020204" pitchFamily="34" charset="0"/>
              <a:buChar char="•"/>
            </a:pPr>
            <a:endParaRPr lang="en-US" dirty="0"/>
          </a:p>
          <a:p>
            <a:pPr algn="l"/>
            <a:r>
              <a:rPr lang="en-US" dirty="0"/>
              <a:t>Application #1: Not to fear rising anti-Semitism</a:t>
            </a:r>
          </a:p>
          <a:p>
            <a:pPr algn="l"/>
            <a:endParaRPr lang="en-US" dirty="0"/>
          </a:p>
        </p:txBody>
      </p:sp>
    </p:spTree>
    <p:extLst>
      <p:ext uri="{BB962C8B-B14F-4D97-AF65-F5344CB8AC3E}">
        <p14:creationId xmlns:p14="http://schemas.microsoft.com/office/powerpoint/2010/main" val="4012845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48C9B-F110-4D45-89C4-D78E1E29F942}"/>
              </a:ext>
            </a:extLst>
          </p:cNvPr>
          <p:cNvPicPr>
            <a:picLocks noChangeAspect="1"/>
          </p:cNvPicPr>
          <p:nvPr/>
        </p:nvPicPr>
        <p:blipFill>
          <a:blip r:embed="rId3"/>
          <a:stretch>
            <a:fillRect/>
          </a:stretch>
        </p:blipFill>
        <p:spPr>
          <a:xfrm>
            <a:off x="360234" y="0"/>
            <a:ext cx="8058407"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E2D6676F-E69A-4D64-8422-4DCFD26F43EF}"/>
              </a:ext>
            </a:extLst>
          </p:cNvPr>
          <p:cNvSpPr txBox="1"/>
          <p:nvPr/>
        </p:nvSpPr>
        <p:spPr>
          <a:xfrm>
            <a:off x="731837" y="57150"/>
            <a:ext cx="3278205"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Police radio:</a:t>
            </a:r>
          </a:p>
        </p:txBody>
      </p:sp>
    </p:spTree>
    <p:extLst>
      <p:ext uri="{BB962C8B-B14F-4D97-AF65-F5344CB8AC3E}">
        <p14:creationId xmlns:p14="http://schemas.microsoft.com/office/powerpoint/2010/main" val="416535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grief and anxiety. They will accompany families and law enforcement agencies that help the population. Second: a community based support group which seeks to help communities that have experienced crisis.</a:t>
            </a:r>
          </a:p>
        </p:txBody>
      </p:sp>
    </p:spTree>
    <p:extLst>
      <p:ext uri="{BB962C8B-B14F-4D97-AF65-F5344CB8AC3E}">
        <p14:creationId xmlns:p14="http://schemas.microsoft.com/office/powerpoint/2010/main" val="1557851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52082431-2CD6-4A78-8A26-3405D093A9E4}"/>
              </a:ext>
            </a:extLst>
          </p:cNvPr>
          <p:cNvPicPr>
            <a:picLocks noChangeAspect="1"/>
          </p:cNvPicPr>
          <p:nvPr/>
        </p:nvPicPr>
        <p:blipFill>
          <a:blip r:embed="rId3"/>
          <a:stretch>
            <a:fillRect/>
          </a:stretch>
        </p:blipFill>
        <p:spPr>
          <a:xfrm>
            <a:off x="358150" y="0"/>
            <a:ext cx="8062573" cy="5143500"/>
          </a:xfrm>
          <a:prstGeom prst="rect">
            <a:avLst/>
          </a:prstGeom>
        </p:spPr>
      </p:pic>
      <p:sp>
        <p:nvSpPr>
          <p:cNvPr id="5" name="TextBox 4">
            <a:extLst>
              <a:ext uri="{FF2B5EF4-FFF2-40B4-BE49-F238E27FC236}">
                <a16:creationId xmlns:a16="http://schemas.microsoft.com/office/drawing/2014/main" id="{C9D6C542-AC32-43DD-A022-2CD623737FCB}"/>
              </a:ext>
            </a:extLst>
          </p:cNvPr>
          <p:cNvSpPr txBox="1"/>
          <p:nvPr/>
        </p:nvSpPr>
        <p:spPr>
          <a:xfrm>
            <a:off x="731837" y="57150"/>
            <a:ext cx="3278205"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Police radio:</a:t>
            </a:r>
          </a:p>
        </p:txBody>
      </p:sp>
    </p:spTree>
    <p:extLst>
      <p:ext uri="{BB962C8B-B14F-4D97-AF65-F5344CB8AC3E}">
        <p14:creationId xmlns:p14="http://schemas.microsoft.com/office/powerpoint/2010/main" val="22401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772F0-3EA4-4010-85C5-A6F73BBE61D5}"/>
              </a:ext>
            </a:extLst>
          </p:cNvPr>
          <p:cNvPicPr>
            <a:picLocks noChangeAspect="1"/>
          </p:cNvPicPr>
          <p:nvPr/>
        </p:nvPicPr>
        <p:blipFill>
          <a:blip r:embed="rId3"/>
          <a:stretch>
            <a:fillRect/>
          </a:stretch>
        </p:blipFill>
        <p:spPr>
          <a:xfrm>
            <a:off x="340651" y="0"/>
            <a:ext cx="8192468" cy="493395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36445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a:t>
            </a:r>
            <a:r>
              <a:rPr lang="en-US" u="sng" dirty="0"/>
              <a:t>Anti-Defamation League</a:t>
            </a:r>
            <a:r>
              <a:rPr lang="en-US" dirty="0"/>
              <a:t> observed that there were nearly </a:t>
            </a:r>
            <a:r>
              <a:rPr lang="en-US" dirty="0">
                <a:solidFill>
                  <a:srgbClr val="FFFF99"/>
                </a:solidFill>
              </a:rPr>
              <a:t>2,000 reported and verified incidents of anti-Semitism in America in 2017</a:t>
            </a:r>
            <a:r>
              <a:rPr lang="en-US" dirty="0"/>
              <a:t>. This marked a </a:t>
            </a:r>
            <a:r>
              <a:rPr lang="en-US" dirty="0">
                <a:solidFill>
                  <a:srgbClr val="FFFF99"/>
                </a:solidFill>
              </a:rPr>
              <a:t>57% increase </a:t>
            </a:r>
            <a:r>
              <a:rPr lang="en-US" dirty="0"/>
              <a:t>in anti-Semitic hate crimes since 2016. In college campuses and coffee shops, </a:t>
            </a:r>
          </a:p>
        </p:txBody>
      </p:sp>
    </p:spTree>
    <p:extLst>
      <p:ext uri="{BB962C8B-B14F-4D97-AF65-F5344CB8AC3E}">
        <p14:creationId xmlns:p14="http://schemas.microsoft.com/office/powerpoint/2010/main" val="3811692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extremists from the right and the left have distributed vile literature blaming Jewish people for a variety of societal ills, calling for the dismantling of the state of Israel, or for acts of violence against American Jews. Today, the rhetoric became a reality.</a:t>
            </a:r>
          </a:p>
        </p:txBody>
      </p:sp>
    </p:spTree>
    <p:extLst>
      <p:ext uri="{BB962C8B-B14F-4D97-AF65-F5344CB8AC3E}">
        <p14:creationId xmlns:p14="http://schemas.microsoft.com/office/powerpoint/2010/main" val="2907433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9EB5EC-6E09-4E4B-9D7C-44F2C4164A8C}"/>
              </a:ext>
            </a:extLst>
          </p:cNvPr>
          <p:cNvPicPr>
            <a:picLocks noChangeAspect="1"/>
          </p:cNvPicPr>
          <p:nvPr/>
        </p:nvPicPr>
        <p:blipFill>
          <a:blip r:embed="rId3"/>
          <a:stretch>
            <a:fillRect/>
          </a:stretch>
        </p:blipFill>
        <p:spPr>
          <a:xfrm>
            <a:off x="2332037" y="2721"/>
            <a:ext cx="6035637" cy="5066242"/>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It hasn’t</a:t>
            </a:r>
          </a:p>
          <a:p>
            <a:pPr algn="l"/>
            <a:r>
              <a:rPr lang="en-US" dirty="0"/>
              <a:t>stopped.</a:t>
            </a:r>
          </a:p>
        </p:txBody>
      </p:sp>
    </p:spTree>
    <p:extLst>
      <p:ext uri="{BB962C8B-B14F-4D97-AF65-F5344CB8AC3E}">
        <p14:creationId xmlns:p14="http://schemas.microsoft.com/office/powerpoint/2010/main" val="31682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764CCF-6143-4EC7-B1FC-7CB4BF96DD77}"/>
              </a:ext>
            </a:extLst>
          </p:cNvPr>
          <p:cNvPicPr>
            <a:picLocks noChangeAspect="1"/>
          </p:cNvPicPr>
          <p:nvPr/>
        </p:nvPicPr>
        <p:blipFill>
          <a:blip r:embed="rId3"/>
          <a:stretch>
            <a:fillRect/>
          </a:stretch>
        </p:blipFill>
        <p:spPr>
          <a:xfrm>
            <a:off x="988090" y="0"/>
            <a:ext cx="680269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20604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Dr. </a:t>
            </a:r>
            <a:r>
              <a:rPr lang="en-US" dirty="0" err="1"/>
              <a:t>Abeer</a:t>
            </a:r>
            <a:r>
              <a:rPr lang="en-US" dirty="0"/>
              <a:t> </a:t>
            </a:r>
            <a:r>
              <a:rPr lang="en-US" dirty="0" err="1"/>
              <a:t>Kayed</a:t>
            </a:r>
            <a:r>
              <a:rPr lang="en-US" dirty="0"/>
              <a:t>, a US-based professor of political science, went on TV only </a:t>
            </a:r>
            <a:r>
              <a:rPr lang="en-US" dirty="0">
                <a:solidFill>
                  <a:srgbClr val="FFFF99"/>
                </a:solidFill>
              </a:rPr>
              <a:t>a day after the worst anti-Semitic attack in US history </a:t>
            </a:r>
            <a:r>
              <a:rPr lang="en-US" dirty="0"/>
              <a:t>and blamed “the media” for distorting the motive behind the Pittsburgh synagogue massacre of 11 Jewish</a:t>
            </a:r>
          </a:p>
        </p:txBody>
      </p:sp>
    </p:spTree>
    <p:extLst>
      <p:ext uri="{BB962C8B-B14F-4D97-AF65-F5344CB8AC3E}">
        <p14:creationId xmlns:p14="http://schemas.microsoft.com/office/powerpoint/2010/main" val="414639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worshipers, which she claims was </a:t>
            </a:r>
            <a:r>
              <a:rPr lang="en-US" dirty="0">
                <a:solidFill>
                  <a:srgbClr val="FFFF99"/>
                </a:solidFill>
              </a:rPr>
              <a:t>“strictly political” and “not a hate crime</a:t>
            </a:r>
            <a:r>
              <a:rPr lang="en-US" dirty="0"/>
              <a:t>.”  </a:t>
            </a:r>
            <a:r>
              <a:rPr lang="en-US" dirty="0" err="1"/>
              <a:t>Kayed</a:t>
            </a:r>
            <a:r>
              <a:rPr lang="en-US" dirty="0"/>
              <a:t> further alleged that </a:t>
            </a:r>
            <a:r>
              <a:rPr lang="en-US" dirty="0">
                <a:solidFill>
                  <a:srgbClr val="FFFF99"/>
                </a:solidFill>
              </a:rPr>
              <a:t>“the power of the Zionist lobby” is to blame</a:t>
            </a:r>
            <a:r>
              <a:rPr lang="en-US" dirty="0"/>
              <a:t>, referring to the “the historical significance of the role of the Jews in American life.”</a:t>
            </a:r>
          </a:p>
        </p:txBody>
      </p:sp>
    </p:spTree>
    <p:extLst>
      <p:ext uri="{BB962C8B-B14F-4D97-AF65-F5344CB8AC3E}">
        <p14:creationId xmlns:p14="http://schemas.microsoft.com/office/powerpoint/2010/main" val="3198072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3363" indent="-233363" algn="l">
              <a:buFont typeface="Arial" panose="020B0604020202020204" pitchFamily="34" charset="0"/>
              <a:buChar char="•"/>
            </a:pPr>
            <a:r>
              <a:rPr lang="en-US" dirty="0">
                <a:solidFill>
                  <a:srgbClr val="FFFF99"/>
                </a:solidFill>
              </a:rPr>
              <a:t>We</a:t>
            </a:r>
            <a:r>
              <a:rPr lang="en-US" dirty="0"/>
              <a:t> are the real counter-culture.</a:t>
            </a:r>
          </a:p>
          <a:p>
            <a:pPr marL="233363" indent="-233363" algn="l">
              <a:buFont typeface="Arial" panose="020B0604020202020204" pitchFamily="34" charset="0"/>
              <a:buChar char="•"/>
            </a:pPr>
            <a:r>
              <a:rPr lang="en-US" dirty="0"/>
              <a:t>We have the oil of His presence.</a:t>
            </a:r>
          </a:p>
          <a:p>
            <a:pPr marL="233363" indent="-233363" algn="l">
              <a:buFont typeface="Arial" panose="020B0604020202020204" pitchFamily="34" charset="0"/>
              <a:buChar char="•"/>
            </a:pPr>
            <a:r>
              <a:rPr lang="en-US" dirty="0"/>
              <a:t>Say “no” to apparent but undermining compassion.</a:t>
            </a:r>
          </a:p>
          <a:p>
            <a:pPr marL="233363" indent="-233363" algn="l">
              <a:buFont typeface="Arial" panose="020B0604020202020204" pitchFamily="34" charset="0"/>
              <a:buChar char="•"/>
            </a:pPr>
            <a:endParaRPr lang="en-US" dirty="0"/>
          </a:p>
          <a:p>
            <a:pPr algn="l"/>
            <a:r>
              <a:rPr lang="en-US" dirty="0"/>
              <a:t>Application #1: Not to fear rising anti-Semitism</a:t>
            </a:r>
          </a:p>
          <a:p>
            <a:pPr algn="l"/>
            <a:endParaRPr lang="en-US" dirty="0"/>
          </a:p>
        </p:txBody>
      </p:sp>
    </p:spTree>
    <p:extLst>
      <p:ext uri="{BB962C8B-B14F-4D97-AF65-F5344CB8AC3E}">
        <p14:creationId xmlns:p14="http://schemas.microsoft.com/office/powerpoint/2010/main" val="3207678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Why the rising anti-Semitism?</a:t>
            </a:r>
          </a:p>
          <a:p>
            <a:pPr algn="l"/>
            <a:r>
              <a:rPr lang="en-US" baseline="30000" dirty="0"/>
              <a:t>Rev 12.7,10-12</a:t>
            </a:r>
            <a:r>
              <a:rPr lang="en-US" b="1" baseline="30000" dirty="0"/>
              <a:t>  </a:t>
            </a:r>
            <a:r>
              <a:rPr lang="en-US" dirty="0"/>
              <a:t>And war broke out in heaven…the accuser of our brothers and sisters — the one who accuses them before our God day and night</a:t>
            </a:r>
            <a:r>
              <a:rPr lang="en-US" baseline="30000" dirty="0"/>
              <a:t> </a:t>
            </a:r>
            <a:r>
              <a:rPr lang="en-US" dirty="0"/>
              <a:t>— has been thrown out. </a:t>
            </a:r>
            <a:r>
              <a:rPr lang="en-US" dirty="0">
                <a:solidFill>
                  <a:srgbClr val="FFFF99"/>
                </a:solidFill>
              </a:rPr>
              <a:t>They overcame him by the blood of the Lamb and by the word of their testimony</a:t>
            </a:r>
            <a:r>
              <a:rPr lang="en-US" dirty="0"/>
              <a:t>,</a:t>
            </a:r>
          </a:p>
          <a:p>
            <a:pPr algn="l"/>
            <a:endParaRPr lang="en-US" dirty="0"/>
          </a:p>
        </p:txBody>
      </p:sp>
    </p:spTree>
    <p:extLst>
      <p:ext uri="{BB962C8B-B14F-4D97-AF65-F5344CB8AC3E}">
        <p14:creationId xmlns:p14="http://schemas.microsoft.com/office/powerpoint/2010/main" val="400251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2A90A-57F7-4812-82A0-1E989FB74308}"/>
              </a:ext>
            </a:extLst>
          </p:cNvPr>
          <p:cNvPicPr>
            <a:picLocks noChangeAspect="1"/>
          </p:cNvPicPr>
          <p:nvPr/>
        </p:nvPicPr>
        <p:blipFill>
          <a:blip r:embed="rId3"/>
          <a:stretch>
            <a:fillRect/>
          </a:stretch>
        </p:blipFill>
        <p:spPr>
          <a:xfrm>
            <a:off x="168502" y="-8917"/>
            <a:ext cx="8424862" cy="5019067"/>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r>
              <a:rPr lang="en-US" sz="2800" dirty="0">
                <a:solidFill>
                  <a:schemeClr val="tx1"/>
                </a:solidFill>
                <a:effectLst>
                  <a:outerShdw blurRad="38100" dist="38100" dir="2700000" algn="tl">
                    <a:srgbClr val="000000">
                      <a:alpha val="43137"/>
                    </a:srgbClr>
                  </a:outerShdw>
                </a:effectLst>
              </a:rPr>
              <a:t>Israel Trauma Coalition training</a:t>
            </a:r>
            <a:r>
              <a:rPr lang="he-IL" sz="2800" dirty="0">
                <a:solidFill>
                  <a:schemeClr val="tx1"/>
                </a:solidFill>
                <a:effectLst>
                  <a:outerShdw blurRad="38100" dist="38100" dir="2700000" algn="tl">
                    <a:srgbClr val="000000">
                      <a:alpha val="43137"/>
                    </a:srgbClr>
                  </a:outerShdw>
                </a:effectLst>
              </a:rPr>
              <a:t> </a:t>
            </a:r>
            <a:r>
              <a:rPr lang="en-US" sz="2800" dirty="0">
                <a:solidFill>
                  <a:schemeClr val="tx1"/>
                </a:solidFill>
                <a:effectLst>
                  <a:outerShdw blurRad="38100" dist="38100" dir="2700000" algn="tl">
                    <a:srgbClr val="000000">
                      <a:alpha val="43137"/>
                    </a:srgbClr>
                  </a:outerShdw>
                </a:effectLst>
              </a:rPr>
              <a:t>professionals in resilience and trauma-coping skills.</a:t>
            </a:r>
          </a:p>
        </p:txBody>
      </p:sp>
    </p:spTree>
    <p:extLst>
      <p:ext uri="{BB962C8B-B14F-4D97-AF65-F5344CB8AC3E}">
        <p14:creationId xmlns:p14="http://schemas.microsoft.com/office/powerpoint/2010/main" val="2059653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12.7,10-12</a:t>
            </a:r>
            <a:r>
              <a:rPr lang="en-US" b="1" baseline="30000" dirty="0"/>
              <a:t>  </a:t>
            </a:r>
            <a:r>
              <a:rPr lang="en-US" dirty="0"/>
              <a:t>and they did not love their lives even in the face of death. Therefore rejoice, O heavens, and you who dwell in them! Woe to the earth and the sea, for the </a:t>
            </a:r>
            <a:r>
              <a:rPr lang="en-US" dirty="0">
                <a:solidFill>
                  <a:srgbClr val="FFFF99"/>
                </a:solidFill>
              </a:rPr>
              <a:t>devil has come down to you with great rage, knowing that his time is short.</a:t>
            </a:r>
          </a:p>
          <a:p>
            <a:pPr algn="l"/>
            <a:endParaRPr lang="en-US" dirty="0"/>
          </a:p>
          <a:p>
            <a:pPr algn="l"/>
            <a:endParaRPr lang="en-US" dirty="0"/>
          </a:p>
        </p:txBody>
      </p:sp>
    </p:spTree>
    <p:extLst>
      <p:ext uri="{BB962C8B-B14F-4D97-AF65-F5344CB8AC3E}">
        <p14:creationId xmlns:p14="http://schemas.microsoft.com/office/powerpoint/2010/main" val="1840587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Rev 12.7,10-12</a:t>
            </a:r>
            <a:r>
              <a:rPr lang="en-US" b="1" baseline="30000" dirty="0"/>
              <a:t>  </a:t>
            </a:r>
            <a:r>
              <a:rPr lang="en-US" dirty="0"/>
              <a:t>So the dragon became enraged at the woman and went off to make war with the rest of </a:t>
            </a:r>
            <a:r>
              <a:rPr lang="en-US" dirty="0">
                <a:solidFill>
                  <a:srgbClr val="FFFF99"/>
                </a:solidFill>
              </a:rPr>
              <a:t>her offspring</a:t>
            </a:r>
            <a:r>
              <a:rPr lang="en-US" dirty="0"/>
              <a:t>—those who </a:t>
            </a:r>
            <a:r>
              <a:rPr lang="en-US" dirty="0">
                <a:solidFill>
                  <a:srgbClr val="FFFF99"/>
                </a:solidFill>
              </a:rPr>
              <a:t>keep the commandments of God and hold to the testimony of </a:t>
            </a:r>
            <a:r>
              <a:rPr lang="en-US" i="1" dirty="0">
                <a:solidFill>
                  <a:srgbClr val="FFFF99"/>
                </a:solidFill>
              </a:rPr>
              <a:t>Yeshua</a:t>
            </a:r>
            <a:r>
              <a:rPr lang="en-US" dirty="0">
                <a:solidFill>
                  <a:srgbClr val="FFFF99"/>
                </a:solidFill>
              </a:rPr>
              <a:t>. </a:t>
            </a:r>
          </a:p>
          <a:p>
            <a:pPr algn="l"/>
            <a:r>
              <a:rPr lang="en-US" dirty="0"/>
              <a:t>Who are these?</a:t>
            </a:r>
          </a:p>
          <a:p>
            <a:pPr algn="l"/>
            <a:r>
              <a:rPr lang="en-US" dirty="0"/>
              <a:t>Messianic Jews: Torah of Yeshua</a:t>
            </a:r>
          </a:p>
        </p:txBody>
      </p:sp>
    </p:spTree>
    <p:extLst>
      <p:ext uri="{BB962C8B-B14F-4D97-AF65-F5344CB8AC3E}">
        <p14:creationId xmlns:p14="http://schemas.microsoft.com/office/powerpoint/2010/main" val="3043979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Messiah said, </a:t>
            </a:r>
            <a:r>
              <a:rPr lang="en-US" baseline="30000" dirty="0"/>
              <a:t>Mt 23.39</a:t>
            </a:r>
            <a:r>
              <a:rPr lang="en-US" dirty="0"/>
              <a:t> “For I tell you, you will never see Me again until </a:t>
            </a:r>
            <a:r>
              <a:rPr lang="en-US" dirty="0">
                <a:solidFill>
                  <a:srgbClr val="FFFF99"/>
                </a:solidFill>
              </a:rPr>
              <a:t>you</a:t>
            </a:r>
            <a:r>
              <a:rPr lang="en-US" dirty="0"/>
              <a:t> say, </a:t>
            </a:r>
            <a:endParaRPr lang="he-IL" dirty="0"/>
          </a:p>
          <a:p>
            <a:pPr rtl="1"/>
            <a:r>
              <a:rPr lang="he-IL" sz="4400" b="1" dirty="0">
                <a:latin typeface="David" panose="020E0502060401010101" pitchFamily="34" charset="-79"/>
                <a:cs typeface="David" panose="020E0502060401010101" pitchFamily="34" charset="-79"/>
              </a:rPr>
              <a:t>ברוך הבא בשם יי </a:t>
            </a:r>
          </a:p>
          <a:p>
            <a:pPr algn="l"/>
            <a:r>
              <a:rPr lang="en-US" dirty="0"/>
              <a:t>‘</a:t>
            </a:r>
            <a:r>
              <a:rPr lang="en-US" i="1" dirty="0"/>
              <a:t>Baruch ha-</a:t>
            </a:r>
            <a:r>
              <a:rPr lang="en-US" i="1" dirty="0" err="1"/>
              <a:t>ba</a:t>
            </a:r>
            <a:r>
              <a:rPr lang="en-US" i="1" dirty="0"/>
              <a:t> </a:t>
            </a:r>
            <a:r>
              <a:rPr lang="en-US" i="1" dirty="0" err="1"/>
              <a:t>b’shem</a:t>
            </a:r>
            <a:r>
              <a:rPr lang="en-US" i="1" dirty="0"/>
              <a:t> </a:t>
            </a:r>
            <a:r>
              <a:rPr lang="en-US" i="1" cap="small" dirty="0"/>
              <a:t>Adonai</a:t>
            </a:r>
            <a:r>
              <a:rPr lang="en-US" dirty="0"/>
              <a:t>. Blessed is He who comes in the name of the </a:t>
            </a:r>
            <a:r>
              <a:rPr lang="en-US" cap="small" dirty="0"/>
              <a:t>Lord</a:t>
            </a:r>
            <a:r>
              <a:rPr lang="en-US" dirty="0"/>
              <a:t>!’”</a:t>
            </a:r>
          </a:p>
        </p:txBody>
      </p:sp>
    </p:spTree>
    <p:extLst>
      <p:ext uri="{BB962C8B-B14F-4D97-AF65-F5344CB8AC3E}">
        <p14:creationId xmlns:p14="http://schemas.microsoft.com/office/powerpoint/2010/main" val="2342618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3363" indent="-233363" algn="l">
              <a:buFont typeface="Arial" panose="020B0604020202020204" pitchFamily="34" charset="0"/>
              <a:buChar char="•"/>
            </a:pPr>
            <a:r>
              <a:rPr lang="en-US" dirty="0">
                <a:solidFill>
                  <a:srgbClr val="FFFF99"/>
                </a:solidFill>
              </a:rPr>
              <a:t>We</a:t>
            </a:r>
            <a:r>
              <a:rPr lang="en-US" dirty="0"/>
              <a:t> are the real counter-culture.</a:t>
            </a:r>
          </a:p>
          <a:p>
            <a:pPr marL="233363" indent="-233363" algn="l">
              <a:buFont typeface="Arial" panose="020B0604020202020204" pitchFamily="34" charset="0"/>
              <a:buChar char="•"/>
            </a:pPr>
            <a:r>
              <a:rPr lang="en-US" dirty="0"/>
              <a:t>We have the oil of His presence.</a:t>
            </a:r>
          </a:p>
          <a:p>
            <a:pPr marL="233363" indent="-233363" algn="l">
              <a:buFont typeface="Arial" panose="020B0604020202020204" pitchFamily="34" charset="0"/>
              <a:buChar char="•"/>
            </a:pPr>
            <a:r>
              <a:rPr lang="en-US" dirty="0"/>
              <a:t>Say “no” to apparent but undermining compassion.</a:t>
            </a:r>
          </a:p>
          <a:p>
            <a:pPr marL="233363" indent="-233363" algn="l">
              <a:buFont typeface="Arial" panose="020B0604020202020204" pitchFamily="34" charset="0"/>
              <a:buChar char="•"/>
            </a:pPr>
            <a:endParaRPr lang="en-US" dirty="0"/>
          </a:p>
          <a:p>
            <a:pPr algn="l"/>
            <a:r>
              <a:rPr lang="en-US" dirty="0"/>
              <a:t>Application #1: Not to fear rising anti-Semitism</a:t>
            </a:r>
          </a:p>
          <a:p>
            <a:pPr algn="l"/>
            <a:endParaRPr lang="en-US" dirty="0"/>
          </a:p>
        </p:txBody>
      </p:sp>
    </p:spTree>
    <p:extLst>
      <p:ext uri="{BB962C8B-B14F-4D97-AF65-F5344CB8AC3E}">
        <p14:creationId xmlns:p14="http://schemas.microsoft.com/office/powerpoint/2010/main" val="385318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a:pPr>
            <a:r>
              <a:rPr lang="en-US" dirty="0"/>
              <a:t>There will be rising anti-Semitism.</a:t>
            </a:r>
          </a:p>
          <a:p>
            <a:pPr marL="512763" indent="-512763" algn="l">
              <a:buFont typeface="+mj-lt"/>
              <a:buAutoNum type="arabicPeriod"/>
            </a:pPr>
            <a:r>
              <a:rPr lang="en-US" dirty="0"/>
              <a:t>Jewish salvations are all important to the future of the Kingdom.  G-d loves Israel.</a:t>
            </a:r>
          </a:p>
          <a:p>
            <a:pPr marL="512763" indent="-512763" algn="l">
              <a:buFont typeface="+mj-lt"/>
              <a:buAutoNum type="arabicPeriod"/>
            </a:pPr>
            <a:r>
              <a:rPr lang="en-US" dirty="0"/>
              <a:t>We need to chose to NOT FEAR, be bold.</a:t>
            </a:r>
          </a:p>
        </p:txBody>
      </p:sp>
    </p:spTree>
    <p:extLst>
      <p:ext uri="{BB962C8B-B14F-4D97-AF65-F5344CB8AC3E}">
        <p14:creationId xmlns:p14="http://schemas.microsoft.com/office/powerpoint/2010/main" val="1128147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we have an active shooter invade, I’ve played the clip from DHS some months ago:</a:t>
            </a:r>
          </a:p>
          <a:p>
            <a:pPr algn="l"/>
            <a:r>
              <a:rPr lang="en-US" sz="2800" dirty="0"/>
              <a:t>[Dept. of Homeland Security]</a:t>
            </a:r>
          </a:p>
        </p:txBody>
      </p:sp>
    </p:spTree>
    <p:extLst>
      <p:ext uri="{BB962C8B-B14F-4D97-AF65-F5344CB8AC3E}">
        <p14:creationId xmlns:p14="http://schemas.microsoft.com/office/powerpoint/2010/main" val="3558378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38694-9B25-4068-A6D2-6FD5668EA749}"/>
              </a:ext>
            </a:extLst>
          </p:cNvPr>
          <p:cNvPicPr>
            <a:picLocks noChangeAspect="1"/>
          </p:cNvPicPr>
          <p:nvPr/>
        </p:nvPicPr>
        <p:blipFill>
          <a:blip r:embed="rId3"/>
          <a:stretch>
            <a:fillRect/>
          </a:stretch>
        </p:blipFill>
        <p:spPr>
          <a:xfrm>
            <a:off x="2103437" y="-23715"/>
            <a:ext cx="640896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endParaRPr lang="en-US" dirty="0"/>
          </a:p>
          <a:p>
            <a:pPr algn="l">
              <a:lnSpc>
                <a:spcPct val="150000"/>
              </a:lnSpc>
            </a:pPr>
            <a:endParaRPr lang="en-US" sz="2400" dirty="0"/>
          </a:p>
          <a:p>
            <a:pPr marL="512763" indent="-512763" algn="l">
              <a:lnSpc>
                <a:spcPct val="150000"/>
              </a:lnSpc>
              <a:buAutoNum type="arabicPeriod"/>
            </a:pPr>
            <a:r>
              <a:rPr lang="en-US" dirty="0"/>
              <a:t>Run</a:t>
            </a:r>
          </a:p>
          <a:p>
            <a:pPr marL="512763" indent="-512763" algn="l">
              <a:lnSpc>
                <a:spcPct val="150000"/>
              </a:lnSpc>
              <a:buAutoNum type="arabicPeriod"/>
            </a:pPr>
            <a:r>
              <a:rPr lang="en-US" dirty="0"/>
              <a:t>Hide</a:t>
            </a:r>
          </a:p>
          <a:p>
            <a:pPr marL="512763" indent="-512763" algn="l">
              <a:lnSpc>
                <a:spcPct val="150000"/>
              </a:lnSpc>
              <a:buAutoNum type="arabicPeriod"/>
            </a:pPr>
            <a:r>
              <a:rPr lang="en-US" dirty="0"/>
              <a:t>Fight</a:t>
            </a:r>
          </a:p>
        </p:txBody>
      </p:sp>
    </p:spTree>
    <p:extLst>
      <p:ext uri="{BB962C8B-B14F-4D97-AF65-F5344CB8AC3E}">
        <p14:creationId xmlns:p14="http://schemas.microsoft.com/office/powerpoint/2010/main" val="4111677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 don’t believe that anymore, and I’ve consulted with a few about this.  </a:t>
            </a:r>
          </a:p>
          <a:p>
            <a:pPr algn="l"/>
            <a:r>
              <a:rPr lang="en-US" dirty="0"/>
              <a:t>We need to fight.</a:t>
            </a:r>
          </a:p>
          <a:p>
            <a:pPr algn="l"/>
            <a:r>
              <a:rPr lang="en-US" dirty="0"/>
              <a:t>We need to rush him.</a:t>
            </a:r>
          </a:p>
          <a:p>
            <a:pPr algn="l"/>
            <a:r>
              <a:rPr lang="en-US" dirty="0"/>
              <a:t>Some of us will die, but not as many, and we’ll die as defenders, as heroes.</a:t>
            </a:r>
          </a:p>
        </p:txBody>
      </p:sp>
    </p:spTree>
    <p:extLst>
      <p:ext uri="{BB962C8B-B14F-4D97-AF65-F5344CB8AC3E}">
        <p14:creationId xmlns:p14="http://schemas.microsoft.com/office/powerpoint/2010/main" val="2835431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32394"/>
            <a:ext cx="14964640" cy="5111106"/>
          </a:xfrm>
        </p:spPr>
        <p:txBody>
          <a:bodyPr>
            <a:normAutofit/>
          </a:bodyPr>
          <a:lstStyle/>
          <a:p>
            <a:pPr algn="l"/>
            <a:r>
              <a:rPr lang="en-US" dirty="0"/>
              <a:t>Richard</a:t>
            </a:r>
          </a:p>
          <a:p>
            <a:pPr algn="l"/>
            <a:r>
              <a:rPr lang="en-US" dirty="0"/>
              <a:t>Reid, </a:t>
            </a:r>
          </a:p>
          <a:p>
            <a:pPr algn="l"/>
            <a:r>
              <a:rPr lang="en-US" dirty="0"/>
              <a:t>failed shoe</a:t>
            </a:r>
          </a:p>
          <a:p>
            <a:pPr algn="l"/>
            <a:r>
              <a:rPr lang="en-US" dirty="0"/>
              <a:t>Bomber.</a:t>
            </a:r>
          </a:p>
        </p:txBody>
      </p:sp>
      <p:pic>
        <p:nvPicPr>
          <p:cNvPr id="3074" name="Picture 2" descr="Related image">
            <a:extLst>
              <a:ext uri="{FF2B5EF4-FFF2-40B4-BE49-F238E27FC236}">
                <a16:creationId xmlns:a16="http://schemas.microsoft.com/office/drawing/2014/main" id="{A91CC4B8-972D-4522-828D-257EC62A0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7" y="64678"/>
            <a:ext cx="4181564" cy="507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8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On December 22, 2001, after </a:t>
            </a:r>
            <a:r>
              <a:rPr lang="en-US" dirty="0">
                <a:solidFill>
                  <a:srgbClr val="FFFF99"/>
                </a:solidFill>
              </a:rPr>
              <a:t>passengers and crew saw Reid trying to light a fuse and subdued him </a:t>
            </a:r>
            <a:r>
              <a:rPr lang="en-US" dirty="0"/>
              <a:t>by tying him to his seat. A doctor on board administered a tranquilizer.</a:t>
            </a:r>
          </a:p>
          <a:p>
            <a:pPr algn="l"/>
            <a:r>
              <a:rPr lang="en-US" dirty="0"/>
              <a:t>FBI bomb technicians and explosives experts found explosives in Reid's shoes.</a:t>
            </a:r>
          </a:p>
          <a:p>
            <a:pPr algn="l"/>
            <a:endParaRPr lang="en-US" dirty="0"/>
          </a:p>
        </p:txBody>
      </p:sp>
    </p:spTree>
    <p:extLst>
      <p:ext uri="{BB962C8B-B14F-4D97-AF65-F5344CB8AC3E}">
        <p14:creationId xmlns:p14="http://schemas.microsoft.com/office/powerpoint/2010/main" val="376268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 When a loved one dies, Jewish religious law requires that representatives of the living accompany the body until burial. In a ritual known as </a:t>
            </a:r>
            <a:r>
              <a:rPr lang="en-US" dirty="0" err="1"/>
              <a:t>tahara</a:t>
            </a:r>
            <a:r>
              <a:rPr lang="en-US" dirty="0"/>
              <a:t>, the remains are carefully washed and placed in a white shroud. Jewish law mandates that the burial take place as soon as possible.</a:t>
            </a:r>
          </a:p>
        </p:txBody>
      </p:sp>
    </p:spTree>
    <p:extLst>
      <p:ext uri="{BB962C8B-B14F-4D97-AF65-F5344CB8AC3E}">
        <p14:creationId xmlns:p14="http://schemas.microsoft.com/office/powerpoint/2010/main" val="2280523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57150"/>
            <a:ext cx="8382008" cy="5086350"/>
          </a:xfrm>
        </p:spPr>
        <p:txBody>
          <a:bodyPr>
            <a:normAutofit/>
          </a:bodyPr>
          <a:lstStyle/>
          <a:p>
            <a:pPr algn="l"/>
            <a:r>
              <a:rPr lang="en-US" dirty="0"/>
              <a:t> </a:t>
            </a:r>
          </a:p>
        </p:txBody>
      </p:sp>
      <p:pic>
        <p:nvPicPr>
          <p:cNvPr id="4098" name="Picture 2" descr="Image result for umar farouk abdulmutallab">
            <a:extLst>
              <a:ext uri="{FF2B5EF4-FFF2-40B4-BE49-F238E27FC236}">
                <a16:creationId xmlns:a16="http://schemas.microsoft.com/office/drawing/2014/main" id="{9526B4E0-FB3C-443D-9F91-FD171EBDF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80" y="209550"/>
            <a:ext cx="844594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22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On Christmas Day 2009, Abdulmutallab travelled from Ghana to Amsterdam, where he boarded Northwest Airlines Flight 253 </a:t>
            </a:r>
            <a:r>
              <a:rPr lang="en-US" dirty="0" err="1"/>
              <a:t>en</a:t>
            </a:r>
            <a:r>
              <a:rPr lang="en-US" dirty="0"/>
              <a:t> route to Detroit Abdulmutallab spent about 20 minutes in the toilet as the flight approached Detroit, and then covered himself with a blanket after returning to his seat. </a:t>
            </a:r>
          </a:p>
        </p:txBody>
      </p:sp>
    </p:spTree>
    <p:extLst>
      <p:ext uri="{BB962C8B-B14F-4D97-AF65-F5344CB8AC3E}">
        <p14:creationId xmlns:p14="http://schemas.microsoft.com/office/powerpoint/2010/main" val="509021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Other passengers then heard popping noises, smelled a foul </a:t>
            </a:r>
            <a:r>
              <a:rPr lang="en-US" dirty="0" err="1"/>
              <a:t>odour</a:t>
            </a:r>
            <a:r>
              <a:rPr lang="en-US" dirty="0"/>
              <a:t>, and some saw Abdulmutallab's trouser leg and the wall of the plane on fire. </a:t>
            </a:r>
            <a:r>
              <a:rPr lang="en-US" dirty="0">
                <a:solidFill>
                  <a:srgbClr val="FFFF99"/>
                </a:solidFill>
              </a:rPr>
              <a:t>Fellow passenger Jasper </a:t>
            </a:r>
            <a:r>
              <a:rPr lang="en-US" dirty="0" err="1">
                <a:solidFill>
                  <a:srgbClr val="FFFF99"/>
                </a:solidFill>
              </a:rPr>
              <a:t>Schuringa</a:t>
            </a:r>
            <a:r>
              <a:rPr lang="en-US" dirty="0">
                <a:solidFill>
                  <a:srgbClr val="FFFF99"/>
                </a:solidFill>
              </a:rPr>
              <a:t>, a Dutch film director, jumped on Abdulmutallab and subdued him as flight attendants used fire extinguishers to douse the flames. </a:t>
            </a:r>
            <a:endParaRPr lang="en-US" dirty="0"/>
          </a:p>
        </p:txBody>
      </p:sp>
    </p:spTree>
    <p:extLst>
      <p:ext uri="{BB962C8B-B14F-4D97-AF65-F5344CB8AC3E}">
        <p14:creationId xmlns:p14="http://schemas.microsoft.com/office/powerpoint/2010/main" val="509701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we have an active shooter invade, </a:t>
            </a:r>
          </a:p>
          <a:p>
            <a:pPr marL="233363" indent="-233363" algn="l">
              <a:buFont typeface="Arial" panose="020B0604020202020204" pitchFamily="34" charset="0"/>
              <a:buChar char="•"/>
            </a:pPr>
            <a:r>
              <a:rPr lang="en-US" dirty="0"/>
              <a:t>I plan to cry out “Intruder” “Rush him!”</a:t>
            </a:r>
          </a:p>
          <a:p>
            <a:pPr marL="233363" indent="-233363" algn="l">
              <a:buFont typeface="Arial" panose="020B0604020202020204" pitchFamily="34" charset="0"/>
              <a:buChar char="•"/>
            </a:pPr>
            <a:r>
              <a:rPr lang="en-US" dirty="0"/>
              <a:t>Any people here who are “conceal carry” prepare to fire and cry out “Down!”</a:t>
            </a:r>
          </a:p>
        </p:txBody>
      </p:sp>
    </p:spTree>
    <p:extLst>
      <p:ext uri="{BB962C8B-B14F-4D97-AF65-F5344CB8AC3E}">
        <p14:creationId xmlns:p14="http://schemas.microsoft.com/office/powerpoint/2010/main" val="853636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 need to fight.</a:t>
            </a:r>
          </a:p>
          <a:p>
            <a:pPr algn="l"/>
            <a:r>
              <a:rPr lang="en-US" dirty="0"/>
              <a:t>We need to rush him.</a:t>
            </a:r>
          </a:p>
          <a:p>
            <a:pPr algn="l"/>
            <a:r>
              <a:rPr lang="en-US" dirty="0"/>
              <a:t>Some of us will die, but not as many, and we’ll die as heroes.</a:t>
            </a:r>
          </a:p>
          <a:p>
            <a:pPr algn="l"/>
            <a:r>
              <a:rPr lang="en-US" dirty="0"/>
              <a:t>In Israel, they don’t have a Holocaust Memorial Day as such.  Couldn’t bear for the children to remember Jews as victims.</a:t>
            </a:r>
          </a:p>
          <a:p>
            <a:pPr algn="l"/>
            <a:endParaRPr lang="en-US" dirty="0"/>
          </a:p>
        </p:txBody>
      </p:sp>
    </p:spTree>
    <p:extLst>
      <p:ext uri="{BB962C8B-B14F-4D97-AF65-F5344CB8AC3E}">
        <p14:creationId xmlns:p14="http://schemas.microsoft.com/office/powerpoint/2010/main" val="3693483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Yom </a:t>
            </a:r>
            <a:r>
              <a:rPr lang="en-US" dirty="0" err="1"/>
              <a:t>Hazikaron</a:t>
            </a:r>
            <a:r>
              <a:rPr lang="en-US" dirty="0"/>
              <a:t> </a:t>
            </a:r>
            <a:r>
              <a:rPr lang="en-US" dirty="0" err="1"/>
              <a:t>laShoah</a:t>
            </a:r>
            <a:r>
              <a:rPr lang="en-US" dirty="0"/>
              <a:t> </a:t>
            </a:r>
            <a:r>
              <a:rPr lang="en-US" dirty="0" err="1"/>
              <a:t>ve-la</a:t>
            </a:r>
            <a:r>
              <a:rPr lang="en-US" dirty="0" err="1">
                <a:solidFill>
                  <a:srgbClr val="FFFF99"/>
                </a:solidFill>
              </a:rPr>
              <a:t>G'vurah</a:t>
            </a:r>
            <a:endParaRPr lang="en-US" dirty="0">
              <a:solidFill>
                <a:srgbClr val="FFFF99"/>
              </a:solidFill>
            </a:endParaRPr>
          </a:p>
          <a:p>
            <a:pPr algn="r" rtl="1"/>
            <a:r>
              <a:rPr lang="en-US" dirty="0"/>
              <a:t> </a:t>
            </a:r>
            <a:r>
              <a:rPr lang="he-IL" sz="4300" b="1" dirty="0">
                <a:latin typeface="David" panose="020E0502060401010101" pitchFamily="34" charset="-79"/>
                <a:cs typeface="David" panose="020E0502060401010101" pitchFamily="34" charset="-79"/>
              </a:rPr>
              <a:t>יום הזיכרון לשואה ול</a:t>
            </a:r>
            <a:r>
              <a:rPr lang="he-IL" sz="4300" b="1" dirty="0">
                <a:solidFill>
                  <a:srgbClr val="FFFF99"/>
                </a:solidFill>
                <a:latin typeface="David" panose="020E0502060401010101" pitchFamily="34" charset="-79"/>
                <a:cs typeface="David" panose="020E0502060401010101" pitchFamily="34" charset="-79"/>
              </a:rPr>
              <a:t>גבורה</a:t>
            </a:r>
            <a:endParaRPr lang="en-US" sz="4300" b="1" dirty="0">
              <a:latin typeface="David" panose="020E0502060401010101" pitchFamily="34" charset="-79"/>
              <a:cs typeface="David" panose="020E0502060401010101" pitchFamily="34" charset="-79"/>
            </a:endParaRPr>
          </a:p>
          <a:p>
            <a:pPr algn="l"/>
            <a:r>
              <a:rPr lang="en-US" dirty="0"/>
              <a:t>Holocaust and </a:t>
            </a:r>
            <a:r>
              <a:rPr lang="en-US" dirty="0">
                <a:solidFill>
                  <a:srgbClr val="FFFF99"/>
                </a:solidFill>
              </a:rPr>
              <a:t>Heroism</a:t>
            </a:r>
            <a:r>
              <a:rPr lang="en-US" dirty="0"/>
              <a:t> Remembrance Day</a:t>
            </a:r>
          </a:p>
          <a:p>
            <a:pPr algn="l"/>
            <a:r>
              <a:rPr lang="en-US" dirty="0"/>
              <a:t>known colloquially in Israel and in English as Holocaust Remembrance Day, or Holocaust Day, </a:t>
            </a:r>
          </a:p>
        </p:txBody>
      </p:sp>
    </p:spTree>
    <p:extLst>
      <p:ext uri="{BB962C8B-B14F-4D97-AF65-F5344CB8AC3E}">
        <p14:creationId xmlns:p14="http://schemas.microsoft.com/office/powerpoint/2010/main" val="600339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We’re not ghetto Jews anymore.</a:t>
            </a:r>
          </a:p>
          <a:p>
            <a:pPr algn="l"/>
            <a:r>
              <a:rPr lang="en-US" dirty="0"/>
              <a:t>We’re not ghetto </a:t>
            </a:r>
            <a:r>
              <a:rPr lang="en-US" dirty="0" err="1"/>
              <a:t>Messianics</a:t>
            </a:r>
            <a:r>
              <a:rPr lang="en-US" dirty="0"/>
              <a:t> anymore.</a:t>
            </a:r>
          </a:p>
          <a:p>
            <a:pPr algn="l"/>
            <a:r>
              <a:rPr lang="en-US" dirty="0"/>
              <a:t>We’re not hiding and cowering, physically or spiritually.  </a:t>
            </a:r>
          </a:p>
          <a:p>
            <a:pPr algn="l"/>
            <a:r>
              <a:rPr lang="en-US" dirty="0"/>
              <a:t>We can say no to depletion, and fight, in the Ruakh/Spirit</a:t>
            </a:r>
          </a:p>
        </p:txBody>
      </p:sp>
    </p:spTree>
    <p:extLst>
      <p:ext uri="{BB962C8B-B14F-4D97-AF65-F5344CB8AC3E}">
        <p14:creationId xmlns:p14="http://schemas.microsoft.com/office/powerpoint/2010/main" val="1774901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need to fight.</a:t>
            </a:r>
          </a:p>
          <a:p>
            <a:pPr algn="l"/>
            <a:r>
              <a:rPr lang="en-US" dirty="0"/>
              <a:t>We need to rush him.</a:t>
            </a:r>
          </a:p>
          <a:p>
            <a:pPr algn="l"/>
            <a:r>
              <a:rPr lang="en-US" dirty="0"/>
              <a:t>Some of us will die, but not as many, and we’ll die as defenders, not victims!</a:t>
            </a:r>
          </a:p>
          <a:p>
            <a:pPr algn="l"/>
            <a:r>
              <a:rPr lang="en-US" dirty="0">
                <a:solidFill>
                  <a:srgbClr val="FFFF99"/>
                </a:solidFill>
              </a:rPr>
              <a:t>Application #2 Outreach</a:t>
            </a:r>
          </a:p>
          <a:p>
            <a:pPr algn="l"/>
            <a:r>
              <a:rPr lang="en-US" dirty="0"/>
              <a:t>May seem unrelated…</a:t>
            </a:r>
          </a:p>
          <a:p>
            <a:pPr algn="l"/>
            <a:endParaRPr lang="en-US" dirty="0"/>
          </a:p>
        </p:txBody>
      </p:sp>
    </p:spTree>
    <p:extLst>
      <p:ext uri="{BB962C8B-B14F-4D97-AF65-F5344CB8AC3E}">
        <p14:creationId xmlns:p14="http://schemas.microsoft.com/office/powerpoint/2010/main" val="2771709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From the Fijian islands to the Ugandan wilderness, from the frozen Canadian Arctic to the Brazilian metropolis, to deep</a:t>
            </a:r>
          </a:p>
          <a:p>
            <a:pPr algn="l"/>
            <a:r>
              <a:rPr lang="en-US" dirty="0"/>
              <a:t>in the mists and mountains of Kentucky; God is on the move.</a:t>
            </a:r>
          </a:p>
        </p:txBody>
      </p:sp>
    </p:spTree>
    <p:extLst>
      <p:ext uri="{BB962C8B-B14F-4D97-AF65-F5344CB8AC3E}">
        <p14:creationId xmlns:p14="http://schemas.microsoft.com/office/powerpoint/2010/main" val="274724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For more than 20 years, the LRA, led by the infamous Joseph </a:t>
            </a:r>
            <a:r>
              <a:rPr lang="en-US" dirty="0" err="1"/>
              <a:t>Kony</a:t>
            </a:r>
            <a:r>
              <a:rPr lang="en-US" dirty="0"/>
              <a:t>, employed satanic rituals and brutal force to abduct and control over 25,000 children to serve as sex slaves and child soldiers.</a:t>
            </a:r>
          </a:p>
        </p:txBody>
      </p:sp>
    </p:spTree>
    <p:extLst>
      <p:ext uri="{BB962C8B-B14F-4D97-AF65-F5344CB8AC3E}">
        <p14:creationId xmlns:p14="http://schemas.microsoft.com/office/powerpoint/2010/main" val="308095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20000"/>
          </a:bodyPr>
          <a:lstStyle/>
          <a:p>
            <a:pPr algn="l"/>
            <a:r>
              <a:rPr lang="en-US" dirty="0"/>
              <a:t>Recovering and preparing a body for burial are traditionally done by the local chapter of the burial society called </a:t>
            </a:r>
            <a:r>
              <a:rPr lang="en-US" dirty="0" err="1"/>
              <a:t>Chevra</a:t>
            </a:r>
            <a:r>
              <a:rPr lang="en-US" dirty="0"/>
              <a:t> Kadisha, led in Pittsburgh by an Orthodox rabbi, Daniel Wasserman. He works alongside </a:t>
            </a:r>
            <a:r>
              <a:rPr lang="en-US" dirty="0" err="1"/>
              <a:t>Admon</a:t>
            </a:r>
            <a:r>
              <a:rPr lang="en-US" dirty="0"/>
              <a:t>, who, as a member of Israel-based </a:t>
            </a:r>
            <a:r>
              <a:rPr lang="en-US" dirty="0" err="1"/>
              <a:t>Zaka</a:t>
            </a:r>
            <a:r>
              <a:rPr lang="en-US" dirty="0"/>
              <a:t> International, spent many years in his home country recovering bodies at the scenes of accidents and terrorist attacks.</a:t>
            </a:r>
          </a:p>
        </p:txBody>
      </p:sp>
    </p:spTree>
    <p:extLst>
      <p:ext uri="{BB962C8B-B14F-4D97-AF65-F5344CB8AC3E}">
        <p14:creationId xmlns:p14="http://schemas.microsoft.com/office/powerpoint/2010/main" val="2622090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In 2002, national believers were stirred into action. If you go to </a:t>
            </a:r>
          </a:p>
          <a:p>
            <a:pPr algn="l"/>
            <a:r>
              <a:rPr lang="en-US" dirty="0">
                <a:hlinkClick r:id="rId3"/>
              </a:rPr>
              <a:t>https://vimeo.com/ondemand/anunconventionalwar</a:t>
            </a:r>
            <a:r>
              <a:rPr lang="en-US" dirty="0"/>
              <a:t> </a:t>
            </a:r>
          </a:p>
          <a:p>
            <a:pPr algn="l"/>
            <a:r>
              <a:rPr lang="en-US" dirty="0"/>
              <a:t>You will meet abducted children and their parents, Uganda's president, a former sorceress, and men and women of God who braved pure evil to see a generation delivered.</a:t>
            </a:r>
          </a:p>
        </p:txBody>
      </p:sp>
    </p:spTree>
    <p:extLst>
      <p:ext uri="{BB962C8B-B14F-4D97-AF65-F5344CB8AC3E}">
        <p14:creationId xmlns:p14="http://schemas.microsoft.com/office/powerpoint/2010/main" val="624568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http://www.sentinelgroup.org/a-force-for-change.html#affc-trailer</a:t>
            </a:r>
            <a:r>
              <a:rPr lang="en-US" dirty="0"/>
              <a:t> </a:t>
            </a:r>
          </a:p>
          <a:p>
            <a:pPr algn="l"/>
            <a:endParaRPr lang="en-US" dirty="0"/>
          </a:p>
          <a:p>
            <a:pPr algn="l"/>
            <a:r>
              <a:rPr lang="en-US" dirty="0"/>
              <a:t>Sao Paulo police transformation</a:t>
            </a:r>
          </a:p>
          <a:p>
            <a:pPr algn="l"/>
            <a:endParaRPr lang="en-US" dirty="0"/>
          </a:p>
        </p:txBody>
      </p:sp>
    </p:spTree>
    <p:extLst>
      <p:ext uri="{BB962C8B-B14F-4D97-AF65-F5344CB8AC3E}">
        <p14:creationId xmlns:p14="http://schemas.microsoft.com/office/powerpoint/2010/main" val="2658454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We’re not ghetto Jews anymore.</a:t>
            </a:r>
          </a:p>
          <a:p>
            <a:pPr algn="l"/>
            <a:r>
              <a:rPr lang="en-US" dirty="0"/>
              <a:t>We’re not ghetto </a:t>
            </a:r>
            <a:r>
              <a:rPr lang="en-US" dirty="0" err="1"/>
              <a:t>Messianics</a:t>
            </a:r>
            <a:r>
              <a:rPr lang="en-US" dirty="0"/>
              <a:t> anymore.</a:t>
            </a:r>
          </a:p>
          <a:p>
            <a:pPr algn="l"/>
            <a:r>
              <a:rPr lang="en-US" dirty="0"/>
              <a:t>We’re not hiding and cowering, physically or spiritually.  </a:t>
            </a:r>
          </a:p>
          <a:p>
            <a:pPr algn="l"/>
            <a:r>
              <a:rPr lang="en-US" dirty="0"/>
              <a:t>We can say no to depletion, and fight, in the Ruakh/Spirit</a:t>
            </a:r>
          </a:p>
          <a:p>
            <a:pPr algn="l"/>
            <a:r>
              <a:rPr lang="en-US" dirty="0">
                <a:solidFill>
                  <a:srgbClr val="FFFF99"/>
                </a:solidFill>
              </a:rPr>
              <a:t>Application #2 Outreach</a:t>
            </a:r>
          </a:p>
        </p:txBody>
      </p:sp>
    </p:spTree>
    <p:extLst>
      <p:ext uri="{BB962C8B-B14F-4D97-AF65-F5344CB8AC3E}">
        <p14:creationId xmlns:p14="http://schemas.microsoft.com/office/powerpoint/2010/main" val="388787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2907233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4735B04-77FB-4F2A-BC7C-23F8C53BE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8" y="0"/>
            <a:ext cx="8031079" cy="5143500"/>
          </a:xfrm>
          <a:prstGeom prst="rect">
            <a:avLst/>
          </a:prstGeom>
        </p:spPr>
      </p:pic>
    </p:spTree>
    <p:extLst>
      <p:ext uri="{BB962C8B-B14F-4D97-AF65-F5344CB8AC3E}">
        <p14:creationId xmlns:p14="http://schemas.microsoft.com/office/powerpoint/2010/main" val="4271361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am proposing a prayer drive project, like what  a friend that some of you know did in a Haredi Jewish neighborhood that seemed impenetrable. </a:t>
            </a:r>
          </a:p>
          <a:p>
            <a:pPr algn="l"/>
            <a:r>
              <a:rPr lang="en-US" dirty="0"/>
              <a:t>We have a list of the streets of the Eruv, and some nearby areas, and are looking for</a:t>
            </a:r>
          </a:p>
        </p:txBody>
      </p:sp>
    </p:spTree>
    <p:extLst>
      <p:ext uri="{BB962C8B-B14F-4D97-AF65-F5344CB8AC3E}">
        <p14:creationId xmlns:p14="http://schemas.microsoft.com/office/powerpoint/2010/main" val="1185234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volunteers	to </a:t>
            </a:r>
            <a:r>
              <a:rPr lang="en-US" dirty="0">
                <a:solidFill>
                  <a:srgbClr val="FFFF99"/>
                </a:solidFill>
              </a:rPr>
              <a:t>adopt a street</a:t>
            </a:r>
            <a:r>
              <a:rPr lang="en-US" dirty="0"/>
              <a:t>.  Drive through it relatively slowly once or twice or more each week, and pray for the homes, residents, families, fathers, mothers, teens, kids, marriages, businesses!  </a:t>
            </a:r>
          </a:p>
        </p:txBody>
      </p:sp>
    </p:spTree>
    <p:extLst>
      <p:ext uri="{BB962C8B-B14F-4D97-AF65-F5344CB8AC3E}">
        <p14:creationId xmlns:p14="http://schemas.microsoft.com/office/powerpoint/2010/main" val="2030609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We’re not ghetto Jews anymore.</a:t>
            </a:r>
          </a:p>
          <a:p>
            <a:pPr algn="l"/>
            <a:r>
              <a:rPr lang="en-US" dirty="0"/>
              <a:t>We’re not ghetto </a:t>
            </a:r>
            <a:r>
              <a:rPr lang="en-US" dirty="0" err="1"/>
              <a:t>Messianics</a:t>
            </a:r>
            <a:r>
              <a:rPr lang="en-US" dirty="0"/>
              <a:t> anymore.</a:t>
            </a:r>
          </a:p>
          <a:p>
            <a:pPr algn="l"/>
            <a:r>
              <a:rPr lang="en-US" dirty="0"/>
              <a:t>We’re not hiding and cowering, physically or spiritually.  </a:t>
            </a:r>
          </a:p>
          <a:p>
            <a:pPr algn="l"/>
            <a:r>
              <a:rPr lang="en-US" dirty="0"/>
              <a:t>We can say no to depletion, and fight, in the Ruakh/Spirit</a:t>
            </a:r>
          </a:p>
          <a:p>
            <a:pPr algn="l"/>
            <a:r>
              <a:rPr lang="en-US" dirty="0">
                <a:solidFill>
                  <a:srgbClr val="FFFF99"/>
                </a:solidFill>
              </a:rPr>
              <a:t>Application #3 Culture War</a:t>
            </a:r>
          </a:p>
        </p:txBody>
      </p:sp>
    </p:spTree>
    <p:extLst>
      <p:ext uri="{BB962C8B-B14F-4D97-AF65-F5344CB8AC3E}">
        <p14:creationId xmlns:p14="http://schemas.microsoft.com/office/powerpoint/2010/main" val="3199447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is a commonly accepted lie in the culture that homosexuality is innate, genetic to some people.  That compassion demands that we accept them as is.</a:t>
            </a:r>
          </a:p>
          <a:p>
            <a:pPr algn="l"/>
            <a:r>
              <a:rPr lang="en-US" dirty="0"/>
              <a:t>Scientific?</a:t>
            </a:r>
          </a:p>
        </p:txBody>
      </p:sp>
    </p:spTree>
    <p:extLst>
      <p:ext uri="{BB962C8B-B14F-4D97-AF65-F5344CB8AC3E}">
        <p14:creationId xmlns:p14="http://schemas.microsoft.com/office/powerpoint/2010/main" val="1692026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a:extLst>
              <a:ext uri="{FF2B5EF4-FFF2-40B4-BE49-F238E27FC236}">
                <a16:creationId xmlns:a16="http://schemas.microsoft.com/office/drawing/2014/main" id="{BC0CF358-8067-409B-B1DF-E1175CE70390}"/>
              </a:ext>
            </a:extLst>
          </p:cNvPr>
          <p:cNvSpPr>
            <a:spLocks noGrp="1" noChangeArrowheads="1"/>
          </p:cNvSpPr>
          <p:nvPr>
            <p:ph type="subTitle" idx="1"/>
          </p:nvPr>
        </p:nvSpPr>
        <p:spPr>
          <a:xfrm>
            <a:off x="427037" y="0"/>
            <a:ext cx="7848600" cy="5143500"/>
          </a:xfrm>
        </p:spPr>
        <p:txBody>
          <a:bodyPr>
            <a:normAutofit/>
          </a:bodyPr>
          <a:lstStyle/>
          <a:p>
            <a:pPr algn="l">
              <a:spcBef>
                <a:spcPct val="0"/>
              </a:spcBef>
            </a:pPr>
            <a:r>
              <a:rPr lang="en-US" altLang="en-US" sz="4000" u="sng" dirty="0">
                <a:cs typeface="Vilna" pitchFamily="2" charset="-79"/>
              </a:rPr>
              <a:t>Genetics</a:t>
            </a:r>
            <a:r>
              <a:rPr lang="en-US" altLang="en-US" sz="4000" dirty="0">
                <a:cs typeface="Vilna" pitchFamily="2" charset="-79"/>
              </a:rPr>
              <a:t> is the study of DNA sequences.  4 nucleic acids are the alphabet of life: </a:t>
            </a:r>
          </a:p>
          <a:p>
            <a:pPr>
              <a:spcBef>
                <a:spcPct val="0"/>
              </a:spcBef>
            </a:pPr>
            <a:r>
              <a:rPr lang="en-US" altLang="en-US" sz="4000" dirty="0">
                <a:cs typeface="Vilna" pitchFamily="2" charset="-79"/>
              </a:rPr>
              <a:t>C A T G</a:t>
            </a:r>
          </a:p>
          <a:p>
            <a:pPr algn="l">
              <a:spcBef>
                <a:spcPct val="0"/>
              </a:spcBef>
            </a:pPr>
            <a:r>
              <a:rPr lang="en-US" altLang="en-US" sz="4000" dirty="0">
                <a:solidFill>
                  <a:srgbClr val="FFFF66"/>
                </a:solidFill>
                <a:cs typeface="Vilna" pitchFamily="2" charset="-79"/>
              </a:rPr>
              <a:t>C</a:t>
            </a:r>
            <a:r>
              <a:rPr lang="en-US" altLang="en-US" sz="4000" dirty="0">
                <a:cs typeface="Vilna" pitchFamily="2" charset="-79"/>
              </a:rPr>
              <a:t>ytosine, </a:t>
            </a:r>
            <a:r>
              <a:rPr lang="en-US" altLang="en-US" sz="4000" dirty="0">
                <a:solidFill>
                  <a:srgbClr val="FFFF66"/>
                </a:solidFill>
                <a:cs typeface="Vilna" pitchFamily="2" charset="-79"/>
              </a:rPr>
              <a:t>A</a:t>
            </a:r>
            <a:r>
              <a:rPr lang="en-US" altLang="en-US" sz="4000" dirty="0">
                <a:cs typeface="Vilna" pitchFamily="2" charset="-79"/>
              </a:rPr>
              <a:t>denine, </a:t>
            </a:r>
            <a:r>
              <a:rPr lang="en-US" altLang="en-US" sz="4000" dirty="0" err="1">
                <a:solidFill>
                  <a:srgbClr val="FFFF66"/>
                </a:solidFill>
                <a:cs typeface="Vilna" pitchFamily="2" charset="-79"/>
              </a:rPr>
              <a:t>T</a:t>
            </a:r>
            <a:r>
              <a:rPr lang="en-US" altLang="en-US" sz="4000" dirty="0" err="1">
                <a:cs typeface="Vilna" pitchFamily="2" charset="-79"/>
              </a:rPr>
              <a:t>hyamine</a:t>
            </a:r>
            <a:r>
              <a:rPr lang="en-US" altLang="en-US" sz="4000" dirty="0">
                <a:cs typeface="Vilna" pitchFamily="2" charset="-79"/>
              </a:rPr>
              <a:t>, </a:t>
            </a:r>
            <a:r>
              <a:rPr lang="en-US" altLang="en-US" sz="4000" dirty="0">
                <a:solidFill>
                  <a:srgbClr val="FFFF66"/>
                </a:solidFill>
                <a:cs typeface="Vilna" pitchFamily="2" charset="-79"/>
              </a:rPr>
              <a:t>G</a:t>
            </a:r>
            <a:r>
              <a:rPr lang="en-US" altLang="en-US" sz="4000" dirty="0">
                <a:cs typeface="Vilna" pitchFamily="2" charset="-79"/>
              </a:rPr>
              <a:t>uanine</a:t>
            </a:r>
          </a:p>
          <a:p>
            <a:pPr marL="571500" indent="-571500" algn="l"/>
            <a:endParaRPr lang="en-US" altLang="en-US" sz="4000" dirty="0"/>
          </a:p>
        </p:txBody>
      </p:sp>
    </p:spTree>
    <p:extLst>
      <p:ext uri="{BB962C8B-B14F-4D97-AF65-F5344CB8AC3E}">
        <p14:creationId xmlns:p14="http://schemas.microsoft.com/office/powerpoint/2010/main" val="428909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Inside the desecrated temple, the men donned white forensic coveralls, face masks and gloves, and set to work.</a:t>
            </a:r>
          </a:p>
          <a:p>
            <a:pPr algn="l"/>
            <a:r>
              <a:rPr lang="en-US" dirty="0"/>
              <a:t>Judaism asks the living to take special care of the dead, and this group had a last, sacred duty to fulfill: gather up </a:t>
            </a:r>
            <a:r>
              <a:rPr lang="en-US" dirty="0">
                <a:solidFill>
                  <a:srgbClr val="FFFF99"/>
                </a:solidFill>
              </a:rPr>
              <a:t>every drop of blood and other bodily traces </a:t>
            </a:r>
            <a:r>
              <a:rPr lang="en-US" dirty="0"/>
              <a:t>of the 11 people killed in the deadliest attack against Jews in U.S. history.</a:t>
            </a:r>
          </a:p>
        </p:txBody>
      </p:sp>
    </p:spTree>
    <p:extLst>
      <p:ext uri="{BB962C8B-B14F-4D97-AF65-F5344CB8AC3E}">
        <p14:creationId xmlns:p14="http://schemas.microsoft.com/office/powerpoint/2010/main" val="519537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a:extLst>
              <a:ext uri="{FF2B5EF4-FFF2-40B4-BE49-F238E27FC236}">
                <a16:creationId xmlns:a16="http://schemas.microsoft.com/office/drawing/2014/main" id="{BC0CF358-8067-409B-B1DF-E1175CE70390}"/>
              </a:ext>
            </a:extLst>
          </p:cNvPr>
          <p:cNvSpPr>
            <a:spLocks noGrp="1" noChangeArrowheads="1"/>
          </p:cNvSpPr>
          <p:nvPr>
            <p:ph type="subTitle" idx="1"/>
          </p:nvPr>
        </p:nvSpPr>
        <p:spPr>
          <a:xfrm>
            <a:off x="427037" y="0"/>
            <a:ext cx="7848600" cy="5143500"/>
          </a:xfrm>
        </p:spPr>
        <p:txBody>
          <a:bodyPr>
            <a:normAutofit fontScale="92500" lnSpcReduction="10000"/>
          </a:bodyPr>
          <a:lstStyle/>
          <a:p>
            <a:pPr algn="l"/>
            <a:r>
              <a:rPr lang="en-US" altLang="en-US" sz="4000" u="sng" dirty="0">
                <a:cs typeface="Vilna" pitchFamily="2" charset="-79"/>
              </a:rPr>
              <a:t>Epigenetics </a:t>
            </a:r>
            <a:r>
              <a:rPr lang="en-US" altLang="en-US" sz="4000" dirty="0">
                <a:cs typeface="Vilna" pitchFamily="2" charset="-79"/>
              </a:rPr>
              <a:t>is the study of heritable changes that do not involve alterations in the DNA sequence. The Greek prefix epi- (ἐπι- "over, outside of, around") in epigenetics implies features that are "on top of" or "in addition to" the traditional genetic basis for inheritance.</a:t>
            </a:r>
            <a:endParaRPr lang="en-US" altLang="en-US" sz="4000" dirty="0"/>
          </a:p>
        </p:txBody>
      </p:sp>
    </p:spTree>
    <p:extLst>
      <p:ext uri="{BB962C8B-B14F-4D97-AF65-F5344CB8AC3E}">
        <p14:creationId xmlns:p14="http://schemas.microsoft.com/office/powerpoint/2010/main" val="4079461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1138" name="Picture 2">
            <a:extLst>
              <a:ext uri="{FF2B5EF4-FFF2-40B4-BE49-F238E27FC236}">
                <a16:creationId xmlns:a16="http://schemas.microsoft.com/office/drawing/2014/main" id="{9F95EE72-470D-4D7B-82EB-044DD99B369F}"/>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579437" y="0"/>
            <a:ext cx="7772400" cy="5143500"/>
          </a:xfrm>
        </p:spPr>
      </p:pic>
      <p:sp>
        <p:nvSpPr>
          <p:cNvPr id="1371139" name="Text Box 3">
            <a:extLst>
              <a:ext uri="{FF2B5EF4-FFF2-40B4-BE49-F238E27FC236}">
                <a16:creationId xmlns:a16="http://schemas.microsoft.com/office/drawing/2014/main" id="{85374876-887F-4A49-AAB4-7EF4CE69A6F6}"/>
              </a:ext>
            </a:extLst>
          </p:cNvPr>
          <p:cNvSpPr txBox="1">
            <a:spLocks noChangeArrowheads="1"/>
          </p:cNvSpPr>
          <p:nvPr/>
        </p:nvSpPr>
        <p:spPr bwMode="auto">
          <a:xfrm>
            <a:off x="1817687" y="0"/>
            <a:ext cx="4548938" cy="553998"/>
          </a:xfrm>
          <a:prstGeom prst="rect">
            <a:avLst/>
          </a:prstGeom>
          <a:noFill/>
          <a:ln w="25400" algn="ctr">
            <a:solidFill>
              <a:srgbClr val="FF66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r>
              <a:rPr kumimoji="0" lang="en-US" altLang="en-US" sz="3000" b="0" i="0" u="none" strike="noStrike" kern="1200" cap="none" spc="0" normalizeH="0" baseline="0" noProof="0">
                <a:ln>
                  <a:noFill/>
                </a:ln>
                <a:solidFill>
                  <a:srgbClr val="FFFFFF"/>
                </a:solidFill>
                <a:effectLst/>
                <a:uLnTx/>
                <a:uFillTx/>
                <a:latin typeface="Arial Rounded MT Bold" pitchFamily="34" charset="0"/>
                <a:ea typeface="+mn-ea"/>
                <a:cs typeface="Arial" panose="020B0604020202020204" pitchFamily="34" charset="0"/>
              </a:rPr>
              <a:t> epigentic methyl group</a:t>
            </a:r>
          </a:p>
        </p:txBody>
      </p:sp>
      <p:sp>
        <p:nvSpPr>
          <p:cNvPr id="1371140" name="Line 4">
            <a:extLst>
              <a:ext uri="{FF2B5EF4-FFF2-40B4-BE49-F238E27FC236}">
                <a16:creationId xmlns:a16="http://schemas.microsoft.com/office/drawing/2014/main" id="{B1FEC419-471B-40E2-B43F-D1C29C8AF297}"/>
              </a:ext>
            </a:extLst>
          </p:cNvPr>
          <p:cNvSpPr>
            <a:spLocks noChangeShapeType="1"/>
          </p:cNvSpPr>
          <p:nvPr/>
        </p:nvSpPr>
        <p:spPr bwMode="auto">
          <a:xfrm>
            <a:off x="3875087" y="514350"/>
            <a:ext cx="342900" cy="9715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FF66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endParaRPr kumimoji="0" lang="en-US" sz="3000" b="0" i="0" u="none" strike="noStrike" kern="1200" cap="none" spc="0" normalizeH="0" baseline="0" noProof="0">
              <a:ln>
                <a:noFill/>
              </a:ln>
              <a:solidFill>
                <a:srgbClr val="FFFFFF"/>
              </a:solidFill>
              <a:effectLst/>
              <a:uLnTx/>
              <a:uFillTx/>
              <a:latin typeface="r" charset="0"/>
              <a:ea typeface="+mn-ea"/>
              <a:cs typeface="Arial" panose="020B0604020202020204" pitchFamily="34" charset="0"/>
            </a:endParaRPr>
          </a:p>
        </p:txBody>
      </p:sp>
      <p:sp>
        <p:nvSpPr>
          <p:cNvPr id="1371141" name="Line 5">
            <a:extLst>
              <a:ext uri="{FF2B5EF4-FFF2-40B4-BE49-F238E27FC236}">
                <a16:creationId xmlns:a16="http://schemas.microsoft.com/office/drawing/2014/main" id="{C98D406C-518B-4803-8409-0A75B6C6EF53}"/>
              </a:ext>
            </a:extLst>
          </p:cNvPr>
          <p:cNvSpPr>
            <a:spLocks noChangeShapeType="1"/>
          </p:cNvSpPr>
          <p:nvPr/>
        </p:nvSpPr>
        <p:spPr bwMode="auto">
          <a:xfrm>
            <a:off x="3703637" y="514350"/>
            <a:ext cx="514350" cy="1028700"/>
          </a:xfrm>
          <a:prstGeom prst="line">
            <a:avLst/>
          </a:prstGeom>
          <a:noFill/>
          <a:ln w="25400">
            <a:solidFill>
              <a:srgbClr val="FF66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endParaRPr kumimoji="0" lang="en-US" sz="3000" b="0" i="0" u="none" strike="noStrike" kern="1200" cap="none" spc="0" normalizeH="0" baseline="0" noProof="0">
              <a:ln>
                <a:noFill/>
              </a:ln>
              <a:solidFill>
                <a:srgbClr val="FFFFFF"/>
              </a:solidFill>
              <a:effectLst/>
              <a:uLnTx/>
              <a:uFillTx/>
              <a:latin typeface="r" charset="0"/>
              <a:ea typeface="+mn-ea"/>
              <a:cs typeface="Arial" panose="020B0604020202020204" pitchFamily="34" charset="0"/>
            </a:endParaRPr>
          </a:p>
        </p:txBody>
      </p:sp>
      <p:sp>
        <p:nvSpPr>
          <p:cNvPr id="1371142" name="Text Box 6">
            <a:extLst>
              <a:ext uri="{FF2B5EF4-FFF2-40B4-BE49-F238E27FC236}">
                <a16:creationId xmlns:a16="http://schemas.microsoft.com/office/drawing/2014/main" id="{AFECA69C-F08D-44F0-942E-A2F9FF08F664}"/>
              </a:ext>
            </a:extLst>
          </p:cNvPr>
          <p:cNvSpPr txBox="1">
            <a:spLocks noChangeArrowheads="1"/>
          </p:cNvSpPr>
          <p:nvPr/>
        </p:nvSpPr>
        <p:spPr bwMode="auto">
          <a:xfrm>
            <a:off x="1005681" y="4506516"/>
            <a:ext cx="6793335" cy="5539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342900" rtl="0" eaLnBrk="1" fontAlgn="base" latinLnBrk="0" hangingPunct="1">
              <a:lnSpc>
                <a:spcPct val="100000"/>
              </a:lnSpc>
              <a:spcBef>
                <a:spcPct val="0"/>
              </a:spcBef>
              <a:spcAft>
                <a:spcPct val="0"/>
              </a:spcAft>
              <a:buClr>
                <a:srgbClr val="000000"/>
              </a:buClr>
              <a:buSzPct val="100000"/>
              <a:buFontTx/>
              <a:buNone/>
              <a:tabLst/>
              <a:defRPr/>
            </a:pPr>
            <a:r>
              <a:rPr kumimoji="0" lang="en-US" altLang="en-US" sz="3000" b="0" i="0" u="none" strike="noStrike" kern="1200" cap="none" spc="0" normalizeH="0" baseline="0" noProof="0">
                <a:ln>
                  <a:noFill/>
                </a:ln>
                <a:solidFill>
                  <a:srgbClr val="FFFFFF"/>
                </a:solidFill>
                <a:effectLst/>
                <a:uLnTx/>
                <a:uFillTx/>
                <a:latin typeface="Arial Rounded MT Bold" pitchFamily="34" charset="0"/>
                <a:ea typeface="+mn-ea"/>
                <a:cs typeface="Arial" panose="020B0604020202020204" pitchFamily="34" charset="0"/>
              </a:rPr>
              <a:t>Epigenetics is affected by behavior</a:t>
            </a:r>
            <a:r>
              <a:rPr kumimoji="0" lang="en-US" altLang="en-US" sz="3000" b="0" i="0" u="none" strike="noStrike" kern="1200" cap="none" spc="0" normalizeH="0" baseline="0" noProof="0">
                <a:ln>
                  <a:noFill/>
                </a:ln>
                <a:solidFill>
                  <a:srgbClr val="000000"/>
                </a:solidFill>
                <a:effectLst/>
                <a:uLnTx/>
                <a:uFillTx/>
                <a:latin typeface="Arial Rounded MT Bold" pitchFamily="34" charset="0"/>
                <a:ea typeface="+mn-ea"/>
                <a:cs typeface="Arial" panose="020B0604020202020204" pitchFamily="34" charset="0"/>
              </a:rPr>
              <a:t>.</a:t>
            </a:r>
          </a:p>
        </p:txBody>
      </p:sp>
    </p:spTree>
    <p:extLst>
      <p:ext uri="{BB962C8B-B14F-4D97-AF65-F5344CB8AC3E}">
        <p14:creationId xmlns:p14="http://schemas.microsoft.com/office/powerpoint/2010/main" val="368543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9330" name="Picture 2">
            <a:extLst>
              <a:ext uri="{FF2B5EF4-FFF2-40B4-BE49-F238E27FC236}">
                <a16:creationId xmlns:a16="http://schemas.microsoft.com/office/drawing/2014/main" id="{0EF6E1F3-35F9-4C6C-B327-F11D037B4457}"/>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960437" y="0"/>
            <a:ext cx="6858000" cy="5143500"/>
          </a:xfrm>
        </p:spPr>
      </p:pic>
    </p:spTree>
    <p:extLst>
      <p:ext uri="{BB962C8B-B14F-4D97-AF65-F5344CB8AC3E}">
        <p14:creationId xmlns:p14="http://schemas.microsoft.com/office/powerpoint/2010/main" val="792282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a:extLst>
              <a:ext uri="{FF2B5EF4-FFF2-40B4-BE49-F238E27FC236}">
                <a16:creationId xmlns:a16="http://schemas.microsoft.com/office/drawing/2014/main" id="{A809EA57-C91F-4315-9789-ED6231133823}"/>
              </a:ext>
            </a:extLst>
          </p:cNvPr>
          <p:cNvSpPr>
            <a:spLocks noGrp="1" noChangeArrowheads="1"/>
          </p:cNvSpPr>
          <p:nvPr>
            <p:ph type="subTitle" idx="1"/>
          </p:nvPr>
        </p:nvSpPr>
        <p:spPr>
          <a:xfrm>
            <a:off x="350837" y="0"/>
            <a:ext cx="8229600" cy="5143500"/>
          </a:xfrm>
        </p:spPr>
        <p:txBody>
          <a:bodyPr>
            <a:normAutofit fontScale="92500" lnSpcReduction="10000"/>
          </a:bodyPr>
          <a:lstStyle/>
          <a:p>
            <a:pPr algn="l"/>
            <a:r>
              <a:rPr lang="en-US" altLang="en-US" sz="4000" dirty="0"/>
              <a:t>Environmental stress has been shown to increase the risk of substance use.   In an attempt to cope with stress, alcohol and drugs can be used as an escape. Once substance use commences, however, epigenetic alterations may further exacerbate the biological</a:t>
            </a:r>
          </a:p>
        </p:txBody>
      </p:sp>
    </p:spTree>
    <p:extLst>
      <p:ext uri="{BB962C8B-B14F-4D97-AF65-F5344CB8AC3E}">
        <p14:creationId xmlns:p14="http://schemas.microsoft.com/office/powerpoint/2010/main" val="336643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2620A8DC-B4DC-46EA-9EEF-132FDD529603}"/>
              </a:ext>
            </a:extLst>
          </p:cNvPr>
          <p:cNvSpPr>
            <a:spLocks noGrp="1" noChangeArrowheads="1"/>
          </p:cNvSpPr>
          <p:nvPr>
            <p:ph type="subTitle" idx="1"/>
          </p:nvPr>
        </p:nvSpPr>
        <p:spPr>
          <a:xfrm>
            <a:off x="274637" y="0"/>
            <a:ext cx="8229600" cy="5143500"/>
          </a:xfrm>
        </p:spPr>
        <p:txBody>
          <a:bodyPr>
            <a:normAutofit/>
          </a:bodyPr>
          <a:lstStyle/>
          <a:p>
            <a:pPr algn="l"/>
            <a:r>
              <a:rPr lang="en-US" altLang="en-US" sz="4000" dirty="0"/>
              <a:t>and behavioral changes associated with addiction.</a:t>
            </a:r>
          </a:p>
          <a:p>
            <a:pPr algn="l"/>
            <a:r>
              <a:rPr lang="en-US" altLang="en-US" sz="4000" dirty="0"/>
              <a:t>Even short-term substance use can produce long-lasting epigenetic changes in the brain of rodents, via </a:t>
            </a:r>
            <a:r>
              <a:rPr lang="en-US" altLang="en-US" sz="4000" dirty="0">
                <a:solidFill>
                  <a:srgbClr val="FFFF66"/>
                </a:solidFill>
              </a:rPr>
              <a:t>DNA methylation and histone modification.</a:t>
            </a:r>
          </a:p>
        </p:txBody>
      </p:sp>
    </p:spTree>
    <p:extLst>
      <p:ext uri="{BB962C8B-B14F-4D97-AF65-F5344CB8AC3E}">
        <p14:creationId xmlns:p14="http://schemas.microsoft.com/office/powerpoint/2010/main" val="1180261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a:extLst>
              <a:ext uri="{FF2B5EF4-FFF2-40B4-BE49-F238E27FC236}">
                <a16:creationId xmlns:a16="http://schemas.microsoft.com/office/drawing/2014/main" id="{2620A8DC-B4DC-46EA-9EEF-132FDD529603}"/>
              </a:ext>
            </a:extLst>
          </p:cNvPr>
          <p:cNvSpPr>
            <a:spLocks noGrp="1" noChangeArrowheads="1"/>
          </p:cNvSpPr>
          <p:nvPr>
            <p:ph type="subTitle" idx="1"/>
          </p:nvPr>
        </p:nvSpPr>
        <p:spPr>
          <a:xfrm>
            <a:off x="274637" y="0"/>
            <a:ext cx="8229600" cy="5143500"/>
          </a:xfrm>
        </p:spPr>
        <p:txBody>
          <a:bodyPr>
            <a:normAutofit/>
          </a:bodyPr>
          <a:lstStyle/>
          <a:p>
            <a:pPr algn="l"/>
            <a:r>
              <a:rPr lang="en-US" altLang="en-US" sz="4000" dirty="0">
                <a:solidFill>
                  <a:srgbClr val="FFFF66"/>
                </a:solidFill>
              </a:rPr>
              <a:t>DNA cannot be changed by behavior.  But the molecules surrounding it [epi] can be changed.</a:t>
            </a:r>
          </a:p>
        </p:txBody>
      </p:sp>
    </p:spTree>
    <p:extLst>
      <p:ext uri="{BB962C8B-B14F-4D97-AF65-F5344CB8AC3E}">
        <p14:creationId xmlns:p14="http://schemas.microsoft.com/office/powerpoint/2010/main" val="220943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a:extLst>
              <a:ext uri="{FF2B5EF4-FFF2-40B4-BE49-F238E27FC236}">
                <a16:creationId xmlns:a16="http://schemas.microsoft.com/office/drawing/2014/main" id="{C57DFD49-ACB3-44CB-BF00-EBD819B31504}"/>
              </a:ext>
            </a:extLst>
          </p:cNvPr>
          <p:cNvSpPr>
            <a:spLocks noGrp="1" noChangeArrowheads="1"/>
          </p:cNvSpPr>
          <p:nvPr>
            <p:ph type="subTitle" idx="1"/>
          </p:nvPr>
        </p:nvSpPr>
        <p:spPr>
          <a:xfrm>
            <a:off x="427037" y="0"/>
            <a:ext cx="8077200" cy="5143500"/>
          </a:xfrm>
        </p:spPr>
        <p:txBody>
          <a:bodyPr>
            <a:normAutofit lnSpcReduction="10000"/>
          </a:bodyPr>
          <a:lstStyle/>
          <a:p>
            <a:pPr algn="l">
              <a:spcBef>
                <a:spcPct val="0"/>
              </a:spcBef>
            </a:pPr>
            <a:r>
              <a:rPr lang="en-US" altLang="en-US" sz="3600" baseline="30000" dirty="0">
                <a:cs typeface="Vilna" pitchFamily="2" charset="-79"/>
              </a:rPr>
              <a:t>Ex 34.6-7</a:t>
            </a:r>
            <a:r>
              <a:rPr lang="en-US" altLang="en-US" sz="3600" dirty="0">
                <a:cs typeface="Vilna" pitchFamily="2" charset="-79"/>
              </a:rPr>
              <a:t> [A</a:t>
            </a:r>
            <a:r>
              <a:rPr lang="en-US" altLang="en-US" sz="3200" dirty="0">
                <a:cs typeface="Vilna" pitchFamily="2" charset="-79"/>
              </a:rPr>
              <a:t>DONI</a:t>
            </a:r>
            <a:r>
              <a:rPr lang="en-US" altLang="en-US" sz="3600" dirty="0">
                <a:cs typeface="Vilna" pitchFamily="2" charset="-79"/>
              </a:rPr>
              <a:t>] is God, merciful and compassionate, slow to anger, rich in grace and truth; showing grace to the thousandth generation, forgiving offenses, crimes and sins; yet not exonerating the guilty, but </a:t>
            </a:r>
            <a:r>
              <a:rPr lang="en-US" altLang="en-US" sz="3600" dirty="0">
                <a:solidFill>
                  <a:srgbClr val="FFFF66"/>
                </a:solidFill>
                <a:cs typeface="Vilna" pitchFamily="2" charset="-79"/>
              </a:rPr>
              <a:t>visiting parents' offenses to be experienced by their children and grandchildren</a:t>
            </a:r>
            <a:r>
              <a:rPr lang="en-US" altLang="en-US" sz="3600" dirty="0">
                <a:cs typeface="Vilna" pitchFamily="2" charset="-79"/>
              </a:rPr>
              <a:t>, and even by the third and fourth generations.</a:t>
            </a:r>
          </a:p>
        </p:txBody>
      </p:sp>
    </p:spTree>
    <p:extLst>
      <p:ext uri="{BB962C8B-B14F-4D97-AF65-F5344CB8AC3E}">
        <p14:creationId xmlns:p14="http://schemas.microsoft.com/office/powerpoint/2010/main" val="964087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a:extLst>
              <a:ext uri="{FF2B5EF4-FFF2-40B4-BE49-F238E27FC236}">
                <a16:creationId xmlns:a16="http://schemas.microsoft.com/office/drawing/2014/main" id="{199865AF-412E-457B-8FF2-0FB20F9E1E92}"/>
              </a:ext>
            </a:extLst>
          </p:cNvPr>
          <p:cNvSpPr>
            <a:spLocks noGrp="1" noChangeArrowheads="1"/>
          </p:cNvSpPr>
          <p:nvPr>
            <p:ph type="subTitle" idx="1"/>
          </p:nvPr>
        </p:nvSpPr>
        <p:spPr>
          <a:xfrm>
            <a:off x="350837" y="0"/>
            <a:ext cx="8153400" cy="5143500"/>
          </a:xfrm>
        </p:spPr>
        <p:txBody>
          <a:bodyPr/>
          <a:lstStyle/>
          <a:p>
            <a:pPr algn="l">
              <a:spcBef>
                <a:spcPct val="0"/>
              </a:spcBef>
            </a:pPr>
            <a:r>
              <a:rPr lang="en-US" altLang="en-US" sz="4000" dirty="0">
                <a:cs typeface="Vilna" pitchFamily="2" charset="-79"/>
              </a:rPr>
              <a:t>G-d doesn’t punish the next generation, but the sins continue.</a:t>
            </a:r>
          </a:p>
          <a:p>
            <a:pPr algn="l">
              <a:spcBef>
                <a:spcPct val="0"/>
              </a:spcBef>
            </a:pPr>
            <a:r>
              <a:rPr lang="en-US" altLang="en-US" sz="4000" dirty="0">
                <a:cs typeface="Vilna" pitchFamily="2" charset="-79"/>
              </a:rPr>
              <a:t>The consequences continue.</a:t>
            </a:r>
          </a:p>
        </p:txBody>
      </p:sp>
    </p:spTree>
    <p:extLst>
      <p:ext uri="{BB962C8B-B14F-4D97-AF65-F5344CB8AC3E}">
        <p14:creationId xmlns:p14="http://schemas.microsoft.com/office/powerpoint/2010/main" val="1206005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a:extLst>
              <a:ext uri="{FF2B5EF4-FFF2-40B4-BE49-F238E27FC236}">
                <a16:creationId xmlns:a16="http://schemas.microsoft.com/office/drawing/2014/main" id="{87C34E05-ED7B-4006-B200-5DE0BF262A3A}"/>
              </a:ext>
            </a:extLst>
          </p:cNvPr>
          <p:cNvSpPr>
            <a:spLocks noGrp="1" noChangeArrowheads="1"/>
          </p:cNvSpPr>
          <p:nvPr>
            <p:ph type="subTitle" idx="1"/>
          </p:nvPr>
        </p:nvSpPr>
        <p:spPr>
          <a:xfrm>
            <a:off x="350837" y="0"/>
            <a:ext cx="8077200" cy="5143500"/>
          </a:xfrm>
        </p:spPr>
        <p:txBody>
          <a:bodyPr>
            <a:normAutofit lnSpcReduction="10000"/>
          </a:bodyPr>
          <a:lstStyle/>
          <a:p>
            <a:pPr algn="l"/>
            <a:r>
              <a:rPr lang="en-US" altLang="en-US" sz="3200" dirty="0"/>
              <a:t>Identical twins have identical DNA, which leads to the perceived conclusion that all identical twins are either heterosexual or homosexual. However, it is evident that this is not the case, consequently leaving a gap in the explanation for homosexuality. </a:t>
            </a:r>
            <a:r>
              <a:rPr lang="en-US" altLang="en-US" sz="3200" dirty="0">
                <a:solidFill>
                  <a:srgbClr val="FFFF66"/>
                </a:solidFill>
              </a:rPr>
              <a:t>A "gay" gene does not produce homosexuality</a:t>
            </a:r>
            <a:r>
              <a:rPr lang="en-US" altLang="en-US" sz="3200" dirty="0"/>
              <a:t>, rather, epigenetic modifications act as a </a:t>
            </a:r>
            <a:r>
              <a:rPr lang="en-US" altLang="en-US" sz="3200" dirty="0">
                <a:solidFill>
                  <a:srgbClr val="FFFF66"/>
                </a:solidFill>
              </a:rPr>
              <a:t>temporary</a:t>
            </a:r>
            <a:r>
              <a:rPr lang="en-US" altLang="en-US" sz="3200" dirty="0"/>
              <a:t> "switches" that regulate how the genes are expressed. </a:t>
            </a:r>
          </a:p>
        </p:txBody>
      </p:sp>
    </p:spTree>
    <p:extLst>
      <p:ext uri="{BB962C8B-B14F-4D97-AF65-F5344CB8AC3E}">
        <p14:creationId xmlns:p14="http://schemas.microsoft.com/office/powerpoint/2010/main" val="1746079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a:extLst>
              <a:ext uri="{FF2B5EF4-FFF2-40B4-BE49-F238E27FC236}">
                <a16:creationId xmlns:a16="http://schemas.microsoft.com/office/drawing/2014/main" id="{6E0E3BBC-FD74-4166-947F-2F836EBA0A2D}"/>
              </a:ext>
            </a:extLst>
          </p:cNvPr>
          <p:cNvSpPr>
            <a:spLocks noGrp="1" noChangeArrowheads="1"/>
          </p:cNvSpPr>
          <p:nvPr>
            <p:ph type="subTitle" idx="1"/>
          </p:nvPr>
        </p:nvSpPr>
        <p:spPr>
          <a:xfrm>
            <a:off x="274637" y="0"/>
            <a:ext cx="8229600" cy="5143500"/>
          </a:xfrm>
        </p:spPr>
        <p:txBody>
          <a:bodyPr>
            <a:normAutofit lnSpcReduction="10000"/>
          </a:bodyPr>
          <a:lstStyle/>
          <a:p>
            <a:pPr algn="l"/>
            <a:r>
              <a:rPr lang="en-US" altLang="en-US" sz="3200" dirty="0"/>
              <a:t>Only twenty percent of identical twins are both homosexual which leads to the hypothesis that even though identical twins share the same DNA, homosexuality is created by something else rather than the genes. Epigenetic transformation allows the on and off switch of certain genes, subsequently shaping how cells respond to androgen signaling, which is critical in sexual development. </a:t>
            </a:r>
          </a:p>
        </p:txBody>
      </p:sp>
    </p:spTree>
    <p:extLst>
      <p:ext uri="{BB962C8B-B14F-4D97-AF65-F5344CB8AC3E}">
        <p14:creationId xmlns:p14="http://schemas.microsoft.com/office/powerpoint/2010/main" val="292902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25:8-10</a:t>
            </a:r>
          </a:p>
        </p:txBody>
      </p:sp>
    </p:spTree>
    <p:extLst>
      <p:ext uri="{BB962C8B-B14F-4D97-AF65-F5344CB8AC3E}">
        <p14:creationId xmlns:p14="http://schemas.microsoft.com/office/powerpoint/2010/main" val="14145897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a:extLst>
              <a:ext uri="{FF2B5EF4-FFF2-40B4-BE49-F238E27FC236}">
                <a16:creationId xmlns:a16="http://schemas.microsoft.com/office/drawing/2014/main" id="{0CC8BD8D-6F76-4CB4-8880-61854073E83A}"/>
              </a:ext>
            </a:extLst>
          </p:cNvPr>
          <p:cNvSpPr>
            <a:spLocks noGrp="1" noChangeArrowheads="1"/>
          </p:cNvSpPr>
          <p:nvPr>
            <p:ph type="subTitle" idx="1"/>
          </p:nvPr>
        </p:nvSpPr>
        <p:spPr>
          <a:xfrm>
            <a:off x="198437" y="0"/>
            <a:ext cx="8305800" cy="5143500"/>
          </a:xfrm>
        </p:spPr>
        <p:txBody>
          <a:bodyPr/>
          <a:lstStyle/>
          <a:p>
            <a:pPr algn="l"/>
            <a:r>
              <a:rPr lang="en-US" altLang="en-US" sz="3200" dirty="0"/>
              <a:t>Another example of epigenetic consequences is evident in multiple sclerosis in monozygotic (identical) twins. There are pairs of twins that are discordant with multiple sclerosis and do not both show the trait. After gene testing, it was suggested that DNA was identical and that epigenetic differences contributed to the gene difference between identical twins. </a:t>
            </a:r>
          </a:p>
        </p:txBody>
      </p:sp>
    </p:spTree>
    <p:extLst>
      <p:ext uri="{BB962C8B-B14F-4D97-AF65-F5344CB8AC3E}">
        <p14:creationId xmlns:p14="http://schemas.microsoft.com/office/powerpoint/2010/main" val="400256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We’re not ghetto Jews anymore.</a:t>
            </a:r>
          </a:p>
          <a:p>
            <a:pPr algn="l"/>
            <a:r>
              <a:rPr lang="en-US" dirty="0"/>
              <a:t>We’re not ghetto </a:t>
            </a:r>
            <a:r>
              <a:rPr lang="en-US" dirty="0" err="1"/>
              <a:t>Messianics</a:t>
            </a:r>
            <a:r>
              <a:rPr lang="en-US" dirty="0"/>
              <a:t> anymore.</a:t>
            </a:r>
          </a:p>
          <a:p>
            <a:pPr algn="l"/>
            <a:r>
              <a:rPr lang="en-US" dirty="0"/>
              <a:t>We’re not hiding and cowering, physically or spiritually.  </a:t>
            </a:r>
          </a:p>
          <a:p>
            <a:pPr algn="l"/>
            <a:r>
              <a:rPr lang="en-US" dirty="0"/>
              <a:t>We can say no to depletion, and fight, in the Ruakh/Spirit</a:t>
            </a:r>
          </a:p>
          <a:p>
            <a:pPr algn="l"/>
            <a:r>
              <a:rPr lang="en-US" dirty="0">
                <a:solidFill>
                  <a:srgbClr val="FFFF99"/>
                </a:solidFill>
              </a:rPr>
              <a:t>Application #3 Culture War</a:t>
            </a:r>
          </a:p>
        </p:txBody>
      </p:sp>
    </p:spTree>
    <p:extLst>
      <p:ext uri="{BB962C8B-B14F-4D97-AF65-F5344CB8AC3E}">
        <p14:creationId xmlns:p14="http://schemas.microsoft.com/office/powerpoint/2010/main" val="1933571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10B1FA26-0551-43C1-BCFE-3AE58878F9E2}"/>
              </a:ext>
            </a:extLst>
          </p:cNvPr>
          <p:cNvSpPr>
            <a:spLocks noGrp="1" noChangeArrowheads="1"/>
          </p:cNvSpPr>
          <p:nvPr>
            <p:ph type="subTitle" idx="1"/>
          </p:nvPr>
        </p:nvSpPr>
        <p:spPr>
          <a:xfrm>
            <a:off x="274637" y="0"/>
            <a:ext cx="8077200" cy="5143500"/>
          </a:xfrm>
        </p:spPr>
        <p:txBody>
          <a:bodyPr/>
          <a:lstStyle/>
          <a:p>
            <a:pPr algn="l"/>
            <a:r>
              <a:rPr lang="en-US" altLang="en-US" sz="3000" dirty="0"/>
              <a:t>Homosexuality is a sin.  </a:t>
            </a:r>
          </a:p>
          <a:p>
            <a:pPr algn="l">
              <a:buFontTx/>
              <a:buChar char="•"/>
            </a:pPr>
            <a:r>
              <a:rPr lang="en-US" altLang="en-US" sz="3000" dirty="0"/>
              <a:t>Active practice</a:t>
            </a:r>
          </a:p>
          <a:p>
            <a:pPr algn="l">
              <a:buFontTx/>
              <a:buChar char="•"/>
            </a:pPr>
            <a:r>
              <a:rPr lang="en-US" altLang="en-US" sz="3000" dirty="0"/>
              <a:t>Passive tendency</a:t>
            </a:r>
          </a:p>
          <a:p>
            <a:pPr algn="l"/>
            <a:r>
              <a:rPr lang="en-US" altLang="en-US" sz="3000" baseline="30000" dirty="0"/>
              <a:t>Vayikra/Lev 18.22</a:t>
            </a:r>
            <a:r>
              <a:rPr lang="en-US" altLang="en-US" sz="3000" dirty="0"/>
              <a:t> You are not to go to bed with a man as with a woman; it is </a:t>
            </a:r>
            <a:r>
              <a:rPr lang="en-US" altLang="en-US" sz="3000" dirty="0">
                <a:solidFill>
                  <a:srgbClr val="FFFF66"/>
                </a:solidFill>
              </a:rPr>
              <a:t>an abomination.</a:t>
            </a:r>
            <a:endParaRPr lang="he-IL" altLang="en-US" sz="3000" dirty="0">
              <a:solidFill>
                <a:srgbClr val="FFFF66"/>
              </a:solidFill>
            </a:endParaRPr>
          </a:p>
          <a:p>
            <a:pPr algn="r" rtl="1"/>
            <a:r>
              <a:rPr lang="en-US" altLang="en-US" sz="3000" dirty="0">
                <a:solidFill>
                  <a:srgbClr val="FFFF66"/>
                </a:solidFill>
              </a:rPr>
              <a:t> </a:t>
            </a:r>
            <a:r>
              <a:rPr lang="he-IL" altLang="en-US" sz="3600" b="1" dirty="0">
                <a:cs typeface="Vilna" pitchFamily="2" charset="-79"/>
              </a:rPr>
              <a:t>וְאֶת-זָכָר</a:t>
            </a:r>
            <a:r>
              <a:rPr lang="en-US" altLang="en-US" sz="3600" b="1" dirty="0">
                <a:cs typeface="Vilna" pitchFamily="2" charset="-79"/>
              </a:rPr>
              <a:t> </a:t>
            </a:r>
            <a:r>
              <a:rPr lang="he-IL" altLang="en-US" sz="3600" b="1" dirty="0">
                <a:cs typeface="Vilna" pitchFamily="2" charset="-79"/>
              </a:rPr>
              <a:t>לֹא תִשְׁכַּב מִשְׁכְּבֵי אִשָּׁה, </a:t>
            </a:r>
            <a:r>
              <a:rPr lang="he-IL" altLang="en-US" sz="3600" b="1" dirty="0">
                <a:solidFill>
                  <a:srgbClr val="FFFF66"/>
                </a:solidFill>
                <a:cs typeface="Vilna" pitchFamily="2" charset="-79"/>
              </a:rPr>
              <a:t>תּוֹעֵבָה הִוא</a:t>
            </a:r>
            <a:r>
              <a:rPr lang="en-US" altLang="en-US" sz="3600" b="1" dirty="0">
                <a:cs typeface="Vilna" pitchFamily="2" charset="-79"/>
              </a:rPr>
              <a:t>.</a:t>
            </a:r>
            <a:endParaRPr lang="en-US" altLang="en-US" sz="3600" b="1" dirty="0">
              <a:solidFill>
                <a:srgbClr val="FFFF66"/>
              </a:solidFill>
              <a:cs typeface="Vilna" pitchFamily="2" charset="-79"/>
            </a:endParaRPr>
          </a:p>
          <a:p>
            <a:pPr algn="l"/>
            <a:endParaRPr lang="en-US" altLang="en-US" sz="1350" dirty="0"/>
          </a:p>
          <a:p>
            <a:pPr algn="r"/>
            <a:r>
              <a:rPr lang="en-US" altLang="en-US" sz="3000" dirty="0"/>
              <a:t>Cp</a:t>
            </a:r>
            <a:r>
              <a:rPr lang="en-US" altLang="en-US" sz="3000" dirty="0">
                <a:solidFill>
                  <a:srgbClr val="FFFF66"/>
                </a:solidFill>
              </a:rPr>
              <a:t> </a:t>
            </a:r>
            <a:r>
              <a:rPr lang="en-US" altLang="en-US" sz="3000" baseline="30000" dirty="0"/>
              <a:t>Vayikra/Lev 11.7 </a:t>
            </a:r>
            <a:r>
              <a:rPr lang="en-US" altLang="en-US" sz="3000" dirty="0"/>
              <a:t>the pig is </a:t>
            </a:r>
            <a:r>
              <a:rPr lang="en-US" altLang="en-US" sz="3000" dirty="0">
                <a:solidFill>
                  <a:srgbClr val="FFFF66"/>
                </a:solidFill>
              </a:rPr>
              <a:t>unclean </a:t>
            </a:r>
            <a:r>
              <a:rPr lang="en-US" altLang="en-US" sz="3000" u="sng" dirty="0">
                <a:solidFill>
                  <a:srgbClr val="FFFF66"/>
                </a:solidFill>
              </a:rPr>
              <a:t>for you</a:t>
            </a:r>
            <a:r>
              <a:rPr lang="en-US" altLang="en-US" sz="3000" dirty="0"/>
              <a:t>  </a:t>
            </a:r>
            <a:r>
              <a:rPr lang="he-IL" altLang="en-US" sz="3600" b="1" dirty="0">
                <a:cs typeface="Vilna" pitchFamily="2" charset="-79"/>
              </a:rPr>
              <a:t>וְאֶת-הַחֲזִיר...</a:t>
            </a:r>
            <a:r>
              <a:rPr lang="he-IL" altLang="en-US" sz="3600" b="1" dirty="0">
                <a:solidFill>
                  <a:srgbClr val="FFFF66"/>
                </a:solidFill>
                <a:cs typeface="Vilna" pitchFamily="2" charset="-79"/>
              </a:rPr>
              <a:t>טָמֵא הוּא לָכֶם</a:t>
            </a:r>
            <a:r>
              <a:rPr lang="en-US" altLang="en-US" sz="3000" b="1"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a:extLst>
              <a:ext uri="{FF2B5EF4-FFF2-40B4-BE49-F238E27FC236}">
                <a16:creationId xmlns:a16="http://schemas.microsoft.com/office/drawing/2014/main" id="{81630787-3FF0-4F09-BAA1-F01853D3F145}"/>
              </a:ext>
            </a:extLst>
          </p:cNvPr>
          <p:cNvSpPr>
            <a:spLocks noGrp="1" noChangeArrowheads="1"/>
          </p:cNvSpPr>
          <p:nvPr>
            <p:ph type="subTitle" idx="1"/>
          </p:nvPr>
        </p:nvSpPr>
        <p:spPr>
          <a:xfrm>
            <a:off x="503237" y="0"/>
            <a:ext cx="7924800" cy="5143500"/>
          </a:xfrm>
        </p:spPr>
        <p:txBody>
          <a:bodyPr/>
          <a:lstStyle/>
          <a:p>
            <a:pPr algn="l"/>
            <a:r>
              <a:rPr lang="en-US" altLang="en-US" sz="3000" baseline="30000"/>
              <a:t>1 Cor 6.9-11</a:t>
            </a:r>
            <a:r>
              <a:rPr lang="en-US" altLang="en-US" sz="3000"/>
              <a:t> People who engage in sex before marriage…who engage in sex after marriage with someone other than their spouse, who engage in </a:t>
            </a:r>
            <a:r>
              <a:rPr lang="en-US" altLang="en-US" sz="3000">
                <a:solidFill>
                  <a:srgbClr val="FFFF66"/>
                </a:solidFill>
              </a:rPr>
              <a:t>active or passive homosexuality</a:t>
            </a:r>
            <a:r>
              <a:rPr lang="en-US" altLang="en-US" sz="3000"/>
              <a:t>…</a:t>
            </a:r>
          </a:p>
          <a:p>
            <a:pPr algn="l"/>
            <a:endParaRPr lang="en-US" altLang="en-US" sz="3000"/>
          </a:p>
        </p:txBody>
      </p:sp>
      <p:pic>
        <p:nvPicPr>
          <p:cNvPr id="1326083" name="Picture 3">
            <a:extLst>
              <a:ext uri="{FF2B5EF4-FFF2-40B4-BE49-F238E27FC236}">
                <a16:creationId xmlns:a16="http://schemas.microsoft.com/office/drawing/2014/main" id="{CEE0ED29-5422-4A88-A5FE-D3E49D648F07}"/>
              </a:ext>
            </a:extLst>
          </p:cNvPr>
          <p:cNvPicPr>
            <a:picLocks noChangeAspect="1" noChangeArrowheads="1"/>
          </p:cNvPicPr>
          <p:nvPr/>
        </p:nvPicPr>
        <p:blipFill>
          <a:blip r:embed="rId3">
            <a:lum contrast="54000"/>
            <a:extLst>
              <a:ext uri="{28A0092B-C50C-407E-A947-70E740481C1C}">
                <a14:useLocalDpi xmlns:a14="http://schemas.microsoft.com/office/drawing/2010/main" val="0"/>
              </a:ext>
            </a:extLst>
          </a:blip>
          <a:srcRect l="31677" t="69157" r="44148" b="21465"/>
          <a:stretch>
            <a:fillRect/>
          </a:stretch>
        </p:blipFill>
        <p:spPr bwMode="auto">
          <a:xfrm>
            <a:off x="960437" y="2971800"/>
            <a:ext cx="6858000" cy="18930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a:extLst>
              <a:ext uri="{FF2B5EF4-FFF2-40B4-BE49-F238E27FC236}">
                <a16:creationId xmlns:a16="http://schemas.microsoft.com/office/drawing/2014/main" id="{46B79B66-506D-4A3F-A284-0464D607DB0C}"/>
              </a:ext>
            </a:extLst>
          </p:cNvPr>
          <p:cNvSpPr>
            <a:spLocks noGrp="1" noChangeArrowheads="1"/>
          </p:cNvSpPr>
          <p:nvPr>
            <p:ph type="subTitle" idx="1"/>
          </p:nvPr>
        </p:nvSpPr>
        <p:spPr>
          <a:xfrm>
            <a:off x="350837" y="0"/>
            <a:ext cx="7924800" cy="5143500"/>
          </a:xfrm>
        </p:spPr>
        <p:txBody>
          <a:bodyPr/>
          <a:lstStyle/>
          <a:p>
            <a:pPr algn="l"/>
            <a:r>
              <a:rPr lang="en-US" altLang="en-US" sz="3600" baseline="30000" dirty="0"/>
              <a:t>1 Cor 6.9-11</a:t>
            </a:r>
            <a:r>
              <a:rPr lang="en-US" altLang="en-US" sz="3600" dirty="0"/>
              <a:t> none of them will share in the Kingdom of God. </a:t>
            </a:r>
            <a:r>
              <a:rPr lang="en-US" altLang="en-US" sz="3600" dirty="0">
                <a:solidFill>
                  <a:srgbClr val="FFFF66"/>
                </a:solidFill>
              </a:rPr>
              <a:t>Some of you used to do these things</a:t>
            </a:r>
            <a:r>
              <a:rPr lang="en-US" altLang="en-US" sz="3600" dirty="0"/>
              <a:t>. But you have cleansed yourselves, you have been set apart for God, you have come to be counted righteous through the power of the Lord Yeshua the Messiah and the Spirit of our God. </a:t>
            </a:r>
            <a:r>
              <a:rPr lang="en-US" altLang="en-US" sz="3000" dirty="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u="sng" dirty="0"/>
              <a:t>By-Laws</a:t>
            </a:r>
            <a:r>
              <a:rPr lang="en-US" dirty="0"/>
              <a:t>: Or </a:t>
            </a:r>
            <a:r>
              <a:rPr lang="en-US" dirty="0" err="1"/>
              <a:t>HaOlam</a:t>
            </a:r>
            <a:r>
              <a:rPr lang="en-US" dirty="0"/>
              <a:t> believes in the scriptural definition of the marriage covenant…In accordance with scripture, our Rabbinate, staff, and facilities will be only be used to conduct Scripturally permissible weddings between one chromosomally XX woman, and one chromosomally XY man.</a:t>
            </a:r>
          </a:p>
        </p:txBody>
      </p:sp>
    </p:spTree>
    <p:extLst>
      <p:ext uri="{BB962C8B-B14F-4D97-AF65-F5344CB8AC3E}">
        <p14:creationId xmlns:p14="http://schemas.microsoft.com/office/powerpoint/2010/main" val="2619698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We’re not ghetto Jews anymore.</a:t>
            </a:r>
          </a:p>
          <a:p>
            <a:pPr algn="l"/>
            <a:r>
              <a:rPr lang="en-US" dirty="0"/>
              <a:t>We’re not ghetto </a:t>
            </a:r>
            <a:r>
              <a:rPr lang="en-US" dirty="0" err="1"/>
              <a:t>Messianics</a:t>
            </a:r>
            <a:r>
              <a:rPr lang="en-US" dirty="0"/>
              <a:t> anymore.</a:t>
            </a:r>
          </a:p>
          <a:p>
            <a:pPr algn="l"/>
            <a:r>
              <a:rPr lang="en-US" dirty="0"/>
              <a:t>We’re not hiding and cowering, physically or spiritually.  </a:t>
            </a:r>
          </a:p>
          <a:p>
            <a:pPr algn="l"/>
            <a:r>
              <a:rPr lang="en-US" dirty="0"/>
              <a:t>We can say no to depletion, and fight, in the Ruakh/Spirit</a:t>
            </a:r>
          </a:p>
          <a:p>
            <a:pPr algn="l"/>
            <a:r>
              <a:rPr lang="en-US" dirty="0"/>
              <a:t>Application #3 Culture War</a:t>
            </a:r>
          </a:p>
        </p:txBody>
      </p:sp>
    </p:spTree>
    <p:extLst>
      <p:ext uri="{BB962C8B-B14F-4D97-AF65-F5344CB8AC3E}">
        <p14:creationId xmlns:p14="http://schemas.microsoft.com/office/powerpoint/2010/main" val="7729460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On October 16, a mother and her children went to a Target in Woburn, Massachusetts, to do some shopping. While inside the store, the mother's 10-year-old daughter entered the women's restroom where a man later offered her candy, commented on her clothing, and reportedly tried to get into the stall that the little girl was using.</a:t>
            </a:r>
          </a:p>
        </p:txBody>
      </p:sp>
    </p:spTree>
    <p:extLst>
      <p:ext uri="{BB962C8B-B14F-4D97-AF65-F5344CB8AC3E}">
        <p14:creationId xmlns:p14="http://schemas.microsoft.com/office/powerpoint/2010/main" val="6315643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"Now, she's terrified – but she got out of there and fortunately, she was unharmed," says Andrew Beckwith of Keep MA Safe, a group urging people to vote No on 3. "She told her parents, they called the police and investigators were able to ultimately identify this guy from the security footage at the store."</a:t>
            </a:r>
          </a:p>
        </p:txBody>
      </p:sp>
    </p:spTree>
    <p:extLst>
      <p:ext uri="{BB962C8B-B14F-4D97-AF65-F5344CB8AC3E}">
        <p14:creationId xmlns:p14="http://schemas.microsoft.com/office/powerpoint/2010/main" val="26476122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1400" dirty="0"/>
              <a:t>https://drjamesdobson.org/media/get-out-and-vote-engage?sc=FEM&amp;mc=FEM1018GOVEV&amp;utm_source=SilverpopMailing&amp;utm_campaign=20181030%20-%20Get%20Out%20and%20Vote%20-%20(FEM1018GOVEV)%20(2)&amp;spMailingID=20470884&amp;spUserID=MTk2NDM5NTE5MAS2&amp;spJobID=1361777720&amp;spReportId=MTM2MTc3NzcyMAS2  </a:t>
            </a:r>
          </a:p>
          <a:p>
            <a:pPr algn="l"/>
            <a:endParaRPr lang="en-US" sz="1800" dirty="0"/>
          </a:p>
        </p:txBody>
      </p:sp>
      <p:pic>
        <p:nvPicPr>
          <p:cNvPr id="2" name="Picture 1">
            <a:extLst>
              <a:ext uri="{FF2B5EF4-FFF2-40B4-BE49-F238E27FC236}">
                <a16:creationId xmlns:a16="http://schemas.microsoft.com/office/drawing/2014/main" id="{3E2CB788-45CB-470A-B17C-D3C0A5326B22}"/>
              </a:ext>
            </a:extLst>
          </p:cNvPr>
          <p:cNvPicPr>
            <a:picLocks noChangeAspect="1"/>
          </p:cNvPicPr>
          <p:nvPr/>
        </p:nvPicPr>
        <p:blipFill>
          <a:blip r:embed="rId3"/>
          <a:stretch>
            <a:fillRect/>
          </a:stretch>
        </p:blipFill>
        <p:spPr>
          <a:xfrm>
            <a:off x="979487" y="1123951"/>
            <a:ext cx="5721666" cy="4019550"/>
          </a:xfrm>
          <a:prstGeom prst="rect">
            <a:avLst/>
          </a:prstGeom>
        </p:spPr>
      </p:pic>
    </p:spTree>
    <p:extLst>
      <p:ext uri="{BB962C8B-B14F-4D97-AF65-F5344CB8AC3E}">
        <p14:creationId xmlns:p14="http://schemas.microsoft.com/office/powerpoint/2010/main" val="25998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א</a:t>
            </a:r>
            <a:r>
              <a:rPr lang="he-IL" sz="4321" b="1" dirty="0">
                <a:latin typeface="David" panose="020E0502060401010101" pitchFamily="34" charset="-79"/>
                <a:cs typeface="David" panose="020E0502060401010101" pitchFamily="34" charset="-79"/>
              </a:rPr>
              <a:t>ָמְרוּ הַכְּסִילוֹת לַנְּבוֹנוֹת, ’תֵּנָּה לָנוּ מִן הַשֶּׁמֶן שֶׁלָּכֶן, כִּי מְנוֹרוֹתֵינוּ דּוֹעֲכוֹת‘. </a:t>
            </a:r>
            <a:r>
              <a:rPr lang="en-US" baseline="30000" dirty="0"/>
              <a:t>    </a:t>
            </a:r>
          </a:p>
          <a:p>
            <a:r>
              <a:rPr lang="en-US" baseline="30000" dirty="0"/>
              <a:t>    </a:t>
            </a:r>
          </a:p>
          <a:p>
            <a:r>
              <a:rPr lang="en-US" sz="3168" baseline="30000" dirty="0"/>
              <a:t> </a:t>
            </a:r>
            <a:r>
              <a:rPr lang="en-US" sz="4000" baseline="30000" dirty="0"/>
              <a:t>  “</a:t>
            </a:r>
            <a:r>
              <a:rPr lang="en-US" sz="4000" dirty="0"/>
              <a:t>The foolish ones said to the sensible ones, ‘Give us some of your oil, because our lamps are going out.’</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25:8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643822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D0AFC8-4B87-43FA-811E-B72BAC714EE1}"/>
              </a:ext>
            </a:extLst>
          </p:cNvPr>
          <p:cNvPicPr>
            <a:picLocks noChangeAspect="1"/>
          </p:cNvPicPr>
          <p:nvPr/>
        </p:nvPicPr>
        <p:blipFill>
          <a:blip r:embed="rId3"/>
          <a:stretch>
            <a:fillRect/>
          </a:stretch>
        </p:blipFill>
        <p:spPr>
          <a:xfrm>
            <a:off x="265112" y="66675"/>
            <a:ext cx="8248650" cy="501015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4017331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We’re not ghetto Jews anymore.</a:t>
            </a:r>
          </a:p>
          <a:p>
            <a:pPr algn="l"/>
            <a:r>
              <a:rPr lang="en-US" dirty="0"/>
              <a:t>We’re not ghetto </a:t>
            </a:r>
            <a:r>
              <a:rPr lang="en-US" dirty="0" err="1"/>
              <a:t>Messianics</a:t>
            </a:r>
            <a:r>
              <a:rPr lang="en-US" dirty="0"/>
              <a:t> anymore.</a:t>
            </a:r>
          </a:p>
          <a:p>
            <a:pPr algn="l"/>
            <a:r>
              <a:rPr lang="en-US" dirty="0"/>
              <a:t>We’re not hiding and cowering, physically or spiritually.  </a:t>
            </a:r>
          </a:p>
          <a:p>
            <a:pPr algn="l"/>
            <a:r>
              <a:rPr lang="en-US" dirty="0"/>
              <a:t>We can say no to depletion, and fight, in the Ruakh/Spirit</a:t>
            </a:r>
          </a:p>
        </p:txBody>
      </p:sp>
    </p:spTree>
    <p:extLst>
      <p:ext uri="{BB962C8B-B14F-4D97-AF65-F5344CB8AC3E}">
        <p14:creationId xmlns:p14="http://schemas.microsoft.com/office/powerpoint/2010/main" val="1559499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a:pPr>
            <a:r>
              <a:rPr lang="en-US" dirty="0"/>
              <a:t>Stand against anti-Semitism.</a:t>
            </a:r>
          </a:p>
          <a:p>
            <a:pPr marL="512763" indent="-512763" algn="l">
              <a:buFont typeface="+mj-lt"/>
              <a:buAutoNum type="arabicPeriod"/>
            </a:pPr>
            <a:r>
              <a:rPr lang="en-US" dirty="0"/>
              <a:t>Stand for outreach, in love, but in prayerful power.</a:t>
            </a:r>
          </a:p>
          <a:p>
            <a:pPr marL="512763" indent="-512763" algn="l">
              <a:buFont typeface="+mj-lt"/>
              <a:buAutoNum type="arabicPeriod"/>
            </a:pPr>
            <a:r>
              <a:rPr lang="en-US" dirty="0"/>
              <a:t>Stand in the culture war, speaking the truth in love!</a:t>
            </a:r>
          </a:p>
        </p:txBody>
      </p:sp>
    </p:spTree>
    <p:extLst>
      <p:ext uri="{BB962C8B-B14F-4D97-AF65-F5344CB8AC3E}">
        <p14:creationId xmlns:p14="http://schemas.microsoft.com/office/powerpoint/2010/main" val="393014199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4000" b="0" i="0" u="none" strike="noStrike" cap="none" normalizeH="0" baseline="0" smtClean="0">
            <a:ln>
              <a:noFill/>
            </a:ln>
            <a:solidFill>
              <a:schemeClr val="bg1"/>
            </a:solidFill>
            <a:effectLst/>
            <a:latin typeface="r"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88894</TotalTime>
  <Words>5520</Words>
  <Application>Microsoft Office PowerPoint</Application>
  <PresentationFormat>Custom</PresentationFormat>
  <Paragraphs>551</Paragraphs>
  <Slides>92</Slides>
  <Notes>91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92</vt:i4>
      </vt:variant>
    </vt:vector>
  </HeadingPairs>
  <TitlesOfParts>
    <vt:vector size="107" baseType="lpstr">
      <vt:lpstr>Arial Unicode MS</vt:lpstr>
      <vt:lpstr>Arial</vt:lpstr>
      <vt:lpstr>Arial Rounded MT Bold</vt:lpstr>
      <vt:lpstr>Calibri</vt:lpstr>
      <vt:lpstr>Calibri Light</vt:lpstr>
      <vt:lpstr>David</vt:lpstr>
      <vt:lpstr>Impact</vt:lpstr>
      <vt:lpstr>r</vt:lpstr>
      <vt:lpstr>Times New Roman</vt:lpstr>
      <vt:lpstr>Vilna</vt:lpstr>
      <vt:lpstr>1_Default Design</vt:lpstr>
      <vt:lpstr>Office Theme</vt:lpstr>
      <vt:lpstr>136_Default Design</vt:lpstr>
      <vt:lpstr>128_Default Design</vt:lpstr>
      <vt:lpstr>2_Default Design</vt:lpstr>
      <vt:lpstr>For the Sake of America  Pray  Vote  Stand Tuesday, November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25:8</vt:lpstr>
      <vt:lpstr>Mattityahu (Matthew) 25:9</vt:lpstr>
      <vt:lpstr>Mattityahu (Matthew) 25:10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2441</cp:revision>
  <dcterms:created xsi:type="dcterms:W3CDTF">2006-04-21T19:34:43Z</dcterms:created>
  <dcterms:modified xsi:type="dcterms:W3CDTF">2018-11-03T14:08:56Z</dcterms:modified>
</cp:coreProperties>
</file>