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6" r:id="rId2"/>
    <p:sldMasterId id="2147483718" r:id="rId3"/>
    <p:sldMasterId id="2147483720" r:id="rId4"/>
  </p:sldMasterIdLst>
  <p:notesMasterIdLst>
    <p:notesMasterId r:id="rId106"/>
  </p:notesMasterIdLst>
  <p:handoutMasterIdLst>
    <p:handoutMasterId r:id="rId107"/>
  </p:handoutMasterIdLst>
  <p:sldIdLst>
    <p:sldId id="2045" r:id="rId5"/>
    <p:sldId id="57541" r:id="rId6"/>
    <p:sldId id="57398" r:id="rId7"/>
    <p:sldId id="57540" r:id="rId8"/>
    <p:sldId id="57411" r:id="rId9"/>
    <p:sldId id="57538" r:id="rId10"/>
    <p:sldId id="57542" r:id="rId11"/>
    <p:sldId id="52494" r:id="rId12"/>
    <p:sldId id="52503" r:id="rId13"/>
    <p:sldId id="57000" r:id="rId14"/>
    <p:sldId id="57536" r:id="rId15"/>
    <p:sldId id="57537" r:id="rId16"/>
    <p:sldId id="988" r:id="rId17"/>
    <p:sldId id="57580" r:id="rId18"/>
    <p:sldId id="57592" r:id="rId19"/>
    <p:sldId id="57593" r:id="rId20"/>
    <p:sldId id="57597" r:id="rId21"/>
    <p:sldId id="57604" r:id="rId22"/>
    <p:sldId id="57594" r:id="rId23"/>
    <p:sldId id="57595" r:id="rId24"/>
    <p:sldId id="57539" r:id="rId25"/>
    <p:sldId id="965" r:id="rId26"/>
    <p:sldId id="961" r:id="rId27"/>
    <p:sldId id="57596" r:id="rId28"/>
    <p:sldId id="963" r:id="rId29"/>
    <p:sldId id="964" r:id="rId30"/>
    <p:sldId id="966" r:id="rId31"/>
    <p:sldId id="917" r:id="rId32"/>
    <p:sldId id="916" r:id="rId33"/>
    <p:sldId id="57543" r:id="rId34"/>
    <p:sldId id="57503" r:id="rId35"/>
    <p:sldId id="57599" r:id="rId36"/>
    <p:sldId id="57598" r:id="rId37"/>
    <p:sldId id="57544" r:id="rId38"/>
    <p:sldId id="57547" r:id="rId39"/>
    <p:sldId id="57548" r:id="rId40"/>
    <p:sldId id="57552" r:id="rId41"/>
    <p:sldId id="57600" r:id="rId42"/>
    <p:sldId id="57550" r:id="rId43"/>
    <p:sldId id="57555" r:id="rId44"/>
    <p:sldId id="57554" r:id="rId45"/>
    <p:sldId id="57553" r:id="rId46"/>
    <p:sldId id="57551" r:id="rId47"/>
    <p:sldId id="57556" r:id="rId48"/>
    <p:sldId id="57557" r:id="rId49"/>
    <p:sldId id="57566" r:id="rId50"/>
    <p:sldId id="57559" r:id="rId51"/>
    <p:sldId id="57560" r:id="rId52"/>
    <p:sldId id="57561" r:id="rId53"/>
    <p:sldId id="57562" r:id="rId54"/>
    <p:sldId id="57565" r:id="rId55"/>
    <p:sldId id="57558" r:id="rId56"/>
    <p:sldId id="705" r:id="rId57"/>
    <p:sldId id="57563" r:id="rId58"/>
    <p:sldId id="57603" r:id="rId59"/>
    <p:sldId id="637" r:id="rId60"/>
    <p:sldId id="638" r:id="rId61"/>
    <p:sldId id="639" r:id="rId62"/>
    <p:sldId id="640" r:id="rId63"/>
    <p:sldId id="641" r:id="rId64"/>
    <p:sldId id="658" r:id="rId65"/>
    <p:sldId id="642" r:id="rId66"/>
    <p:sldId id="57601" r:id="rId67"/>
    <p:sldId id="57602" r:id="rId68"/>
    <p:sldId id="57399" r:id="rId69"/>
    <p:sldId id="57571" r:id="rId70"/>
    <p:sldId id="57572" r:id="rId71"/>
    <p:sldId id="57567" r:id="rId72"/>
    <p:sldId id="57545" r:id="rId73"/>
    <p:sldId id="703" r:id="rId74"/>
    <p:sldId id="57546" r:id="rId75"/>
    <p:sldId id="57386" r:id="rId76"/>
    <p:sldId id="57403" r:id="rId77"/>
    <p:sldId id="57404" r:id="rId78"/>
    <p:sldId id="57569" r:id="rId79"/>
    <p:sldId id="57570" r:id="rId80"/>
    <p:sldId id="57408" r:id="rId81"/>
    <p:sldId id="57579" r:id="rId82"/>
    <p:sldId id="57573" r:id="rId83"/>
    <p:sldId id="57406" r:id="rId84"/>
    <p:sldId id="57575" r:id="rId85"/>
    <p:sldId id="57574" r:id="rId86"/>
    <p:sldId id="57577" r:id="rId87"/>
    <p:sldId id="57564" r:id="rId88"/>
    <p:sldId id="57578" r:id="rId89"/>
    <p:sldId id="57605" r:id="rId90"/>
    <p:sldId id="57606" r:id="rId91"/>
    <p:sldId id="57609" r:id="rId92"/>
    <p:sldId id="57582" r:id="rId93"/>
    <p:sldId id="57583" r:id="rId94"/>
    <p:sldId id="57400" r:id="rId95"/>
    <p:sldId id="57585" r:id="rId96"/>
    <p:sldId id="57584" r:id="rId97"/>
    <p:sldId id="57587" r:id="rId98"/>
    <p:sldId id="57586" r:id="rId99"/>
    <p:sldId id="57589" r:id="rId100"/>
    <p:sldId id="57588" r:id="rId101"/>
    <p:sldId id="57590" r:id="rId102"/>
    <p:sldId id="57607" r:id="rId103"/>
    <p:sldId id="57608" r:id="rId104"/>
    <p:sldId id="57401" r:id="rId105"/>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85287" autoAdjust="0"/>
  </p:normalViewPr>
  <p:slideViewPr>
    <p:cSldViewPr>
      <p:cViewPr varScale="1">
        <p:scale>
          <a:sx n="105" d="100"/>
          <a:sy n="105" d="100"/>
        </p:scale>
        <p:origin x="120" y="34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3478"/>
    </p:cViewPr>
  </p:sorterViewPr>
  <p:notesViewPr>
    <p:cSldViewPr>
      <p:cViewPr varScale="1">
        <p:scale>
          <a:sx n="79" d="100"/>
          <a:sy n="79" d="100"/>
        </p:scale>
        <p:origin x="20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handoutMaster" Target="handoutMasters/handout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Hanukkah 2018 5779 Setback is Step up</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1, 2018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Hanukkah 2018 5779 Setback is Step up</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1, 2018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n.wikipedia.org/wiki/Alexander_the_Great"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en.wikipedia.org/wiki/Naples_National_Archaeological_Museum" TargetMode="External"/><Relationship Id="rId5" Type="http://schemas.openxmlformats.org/officeDocument/2006/relationships/hyperlink" Target="https://en.wikipedia.org/wiki/Alexander_Mosaic" TargetMode="External"/><Relationship Id="rId4" Type="http://schemas.openxmlformats.org/officeDocument/2006/relationships/hyperlink" Target="https://en.wikipedia.org/wiki/Darius_III_of_Persia"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n.wikipedia.org/wiki/Onias_I#cite_note-1"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Hanukkah 2018 5779 Setback is Step up</a:t>
            </a:r>
          </a:p>
        </p:txBody>
      </p:sp>
      <p:sp>
        <p:nvSpPr>
          <p:cNvPr id="5" name="Rectangle 3"/>
          <p:cNvSpPr>
            <a:spLocks noGrp="1" noChangeArrowheads="1"/>
          </p:cNvSpPr>
          <p:nvPr>
            <p:ph type="dt" idx="1"/>
          </p:nvPr>
        </p:nvSpPr>
        <p:spPr>
          <a:ln/>
        </p:spPr>
        <p:txBody>
          <a:bodyPr/>
          <a:lstStyle/>
          <a:p>
            <a:r>
              <a:rPr lang="en-US" altLang="en-US">
                <a:solidFill>
                  <a:prstClr val="white"/>
                </a:solidFill>
              </a:rPr>
              <a:t>Dec. 1,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0571077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Power of Yeshua and the Ruakh to accomplish!</a:t>
            </a:r>
          </a:p>
          <a:p>
            <a:endParaRPr lang="en-US" altLang="en-US" sz="2000" dirty="0"/>
          </a:p>
          <a:p>
            <a:r>
              <a:rPr lang="en-US" altLang="en-US" sz="2000" dirty="0"/>
              <a:t>Send me a testimony of praise, thanksgiving</a:t>
            </a:r>
          </a:p>
        </p:txBody>
      </p:sp>
    </p:spTree>
    <p:extLst>
      <p:ext uri="{BB962C8B-B14F-4D97-AF65-F5344CB8AC3E}">
        <p14:creationId xmlns:p14="http://schemas.microsoft.com/office/powerpoint/2010/main" val="3273168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15858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180720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94683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9AB4DE6-54F3-44CE-A176-350867D80C1D}"/>
              </a:ext>
            </a:extLst>
          </p:cNvPr>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Hanukkah 2018 5779 Setback is Step up</a:t>
            </a:r>
          </a:p>
        </p:txBody>
      </p:sp>
      <p:sp>
        <p:nvSpPr>
          <p:cNvPr id="5" name="Rectangle 6">
            <a:extLst>
              <a:ext uri="{FF2B5EF4-FFF2-40B4-BE49-F238E27FC236}">
                <a16:creationId xmlns:a16="http://schemas.microsoft.com/office/drawing/2014/main" id="{00A2E7B4-1E67-4B62-85E6-29105A32D908}"/>
              </a:ext>
            </a:extLst>
          </p:cNvPr>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 2018 5779</a:t>
            </a:r>
          </a:p>
        </p:txBody>
      </p:sp>
      <p:sp>
        <p:nvSpPr>
          <p:cNvPr id="7" name="Rectangle 10">
            <a:extLst>
              <a:ext uri="{FF2B5EF4-FFF2-40B4-BE49-F238E27FC236}">
                <a16:creationId xmlns:a16="http://schemas.microsoft.com/office/drawing/2014/main" id="{18E34557-3318-4AC6-AF7B-E172516DB7FA}"/>
              </a:ext>
            </a:extLst>
          </p:cNvPr>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7877DD-41D5-42DB-883E-FFD470D12845}"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26914" name="Rectangle 2">
            <a:extLst>
              <a:ext uri="{FF2B5EF4-FFF2-40B4-BE49-F238E27FC236}">
                <a16:creationId xmlns:a16="http://schemas.microsoft.com/office/drawing/2014/main" id="{FA87FE4E-836D-4548-B1EE-F5FA3F921A6B}"/>
              </a:ext>
            </a:extLst>
          </p:cNvPr>
          <p:cNvSpPr>
            <a:spLocks noGrp="1" noRot="1" noChangeAspect="1" noChangeArrowheads="1" noTextEdit="1"/>
          </p:cNvSpPr>
          <p:nvPr>
            <p:ph type="sldImg"/>
          </p:nvPr>
        </p:nvSpPr>
        <p:spPr>
          <a:xfrm>
            <a:off x="203200" y="304800"/>
            <a:ext cx="6502400" cy="3810000"/>
          </a:xfrm>
          <a:ln/>
        </p:spPr>
      </p:sp>
      <p:sp>
        <p:nvSpPr>
          <p:cNvPr id="2726915" name="Rectangle 3">
            <a:extLst>
              <a:ext uri="{FF2B5EF4-FFF2-40B4-BE49-F238E27FC236}">
                <a16:creationId xmlns:a16="http://schemas.microsoft.com/office/drawing/2014/main" id="{5BDBFF59-2AC4-4B8D-AF4A-4F36EE2E0ABC}"/>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74390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2999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What is your dream?  </a:t>
            </a:r>
          </a:p>
          <a:p>
            <a:r>
              <a:rPr lang="en-US" altLang="en-US" sz="2000" dirty="0"/>
              <a:t>What is hindering it?</a:t>
            </a:r>
          </a:p>
        </p:txBody>
      </p:sp>
    </p:spTree>
    <p:extLst>
      <p:ext uri="{BB962C8B-B14F-4D97-AF65-F5344CB8AC3E}">
        <p14:creationId xmlns:p14="http://schemas.microsoft.com/office/powerpoint/2010/main" val="4032192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33506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What is your dream?  </a:t>
            </a:r>
          </a:p>
          <a:p>
            <a:r>
              <a:rPr lang="en-US" altLang="en-US" sz="2000" dirty="0"/>
              <a:t>What is hindering it?</a:t>
            </a:r>
          </a:p>
        </p:txBody>
      </p:sp>
    </p:spTree>
    <p:extLst>
      <p:ext uri="{BB962C8B-B14F-4D97-AF65-F5344CB8AC3E}">
        <p14:creationId xmlns:p14="http://schemas.microsoft.com/office/powerpoint/2010/main" val="661521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Resurrection power of Yeshua and the Ruakh to accomplish!</a:t>
            </a:r>
          </a:p>
          <a:p>
            <a:endParaRPr lang="en-US" altLang="en-US" sz="2000" dirty="0"/>
          </a:p>
          <a:p>
            <a:r>
              <a:rPr lang="en-US" altLang="en-US" sz="2000" dirty="0"/>
              <a:t>Send me a testimony of praise, thanksgiving</a:t>
            </a:r>
          </a:p>
        </p:txBody>
      </p:sp>
    </p:spTree>
    <p:extLst>
      <p:ext uri="{BB962C8B-B14F-4D97-AF65-F5344CB8AC3E}">
        <p14:creationId xmlns:p14="http://schemas.microsoft.com/office/powerpoint/2010/main" val="765939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1193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8191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9AB4DE6-54F3-44CE-A176-350867D80C1D}"/>
              </a:ext>
            </a:extLst>
          </p:cNvPr>
          <p:cNvSpPr>
            <a:spLocks noGrp="1" noChangeArrowheads="1"/>
          </p:cNvSpPr>
          <p:nvPr>
            <p:ph type="hd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Hanukkah 2018 5779 Setback is Step up</a:t>
            </a:r>
          </a:p>
        </p:txBody>
      </p:sp>
      <p:sp>
        <p:nvSpPr>
          <p:cNvPr id="5" name="Rectangle 6">
            <a:extLst>
              <a:ext uri="{FF2B5EF4-FFF2-40B4-BE49-F238E27FC236}">
                <a16:creationId xmlns:a16="http://schemas.microsoft.com/office/drawing/2014/main" id="{00A2E7B4-1E67-4B62-85E6-29105A32D908}"/>
              </a:ext>
            </a:extLst>
          </p:cNvPr>
          <p:cNvSpPr>
            <a:spLocks noGrp="1" noChangeArrowheads="1"/>
          </p:cNvSpPr>
          <p:nvPr>
            <p:ph type="dt"/>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 2018 5779</a:t>
            </a:r>
          </a:p>
        </p:txBody>
      </p:sp>
      <p:sp>
        <p:nvSpPr>
          <p:cNvPr id="7" name="Rectangle 10">
            <a:extLst>
              <a:ext uri="{FF2B5EF4-FFF2-40B4-BE49-F238E27FC236}">
                <a16:creationId xmlns:a16="http://schemas.microsoft.com/office/drawing/2014/main" id="{18E34557-3318-4AC6-AF7B-E172516DB7FA}"/>
              </a:ext>
            </a:extLst>
          </p:cNvPr>
          <p:cNvSpPr>
            <a:spLocks noGrp="1" noChangeArrowheads="1"/>
          </p:cNvSpPr>
          <p:nvPr>
            <p:ph type="sldNum"/>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7877DD-41D5-42DB-883E-FFD470D12845}"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26914" name="Rectangle 2">
            <a:extLst>
              <a:ext uri="{FF2B5EF4-FFF2-40B4-BE49-F238E27FC236}">
                <a16:creationId xmlns:a16="http://schemas.microsoft.com/office/drawing/2014/main" id="{FA87FE4E-836D-4548-B1EE-F5FA3F921A6B}"/>
              </a:ext>
            </a:extLst>
          </p:cNvPr>
          <p:cNvSpPr>
            <a:spLocks noGrp="1" noRot="1" noChangeAspect="1" noChangeArrowheads="1" noTextEdit="1"/>
          </p:cNvSpPr>
          <p:nvPr>
            <p:ph type="sldImg"/>
          </p:nvPr>
        </p:nvSpPr>
        <p:spPr>
          <a:xfrm>
            <a:off x="203200" y="304800"/>
            <a:ext cx="6502400" cy="3810000"/>
          </a:xfrm>
          <a:ln/>
        </p:spPr>
      </p:sp>
      <p:sp>
        <p:nvSpPr>
          <p:cNvPr id="2726915" name="Rectangle 3">
            <a:extLst>
              <a:ext uri="{FF2B5EF4-FFF2-40B4-BE49-F238E27FC236}">
                <a16:creationId xmlns:a16="http://schemas.microsoft.com/office/drawing/2014/main" id="{5BDBFF59-2AC4-4B8D-AF4A-4F36EE2E0ABC}"/>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01165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tomb+of+joseph+tim+Mahoney&amp;safe=active&amp;tbm=isch&amp;source=iu&amp;ictx=1&amp;fir=wni6c7UZ458vjM%253A%252CbDhm2pDTiV0SbM%252C_&amp;usg=AI4_-kQamri0K3fEJkZ0qjlmDsUEqx92Jg&amp;sa=X&amp;ved=2ahUKEwjj6sPGkf3eAhUDyYMKHagHBk4Q9QEwCXoECAUQBg#imgrc=0zlOBIAbuZ-luM:</a:t>
            </a:r>
          </a:p>
          <a:p>
            <a:r>
              <a:rPr lang="en-US" altLang="en-US" sz="1050" dirty="0"/>
              <a:t>Timothy Mahoney</a:t>
            </a:r>
          </a:p>
        </p:txBody>
      </p:sp>
    </p:spTree>
    <p:extLst>
      <p:ext uri="{BB962C8B-B14F-4D97-AF65-F5344CB8AC3E}">
        <p14:creationId xmlns:p14="http://schemas.microsoft.com/office/powerpoint/2010/main" val="2319821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98EB284E-AD6E-4D98-AE9B-4F5B83E3E9A9}"/>
              </a:ext>
            </a:extLst>
          </p:cNvPr>
          <p:cNvSpPr>
            <a:spLocks noGrp="1" noChangeArrowheads="1"/>
          </p:cNvSpPr>
          <p:nvPr>
            <p:ph type="hdr"/>
          </p:nvPr>
        </p:nvSpPr>
        <p:spPr>
          <a:ln/>
        </p:spPr>
        <p:txBody>
          <a:bodyPr/>
          <a:lstStyle/>
          <a:p>
            <a:r>
              <a:rPr lang="en-US" altLang="en-US"/>
              <a:t>Hanukkah 2018 5779 Setback is Step up</a:t>
            </a:r>
          </a:p>
        </p:txBody>
      </p:sp>
      <p:sp>
        <p:nvSpPr>
          <p:cNvPr id="5" name="Rectangle 6">
            <a:extLst>
              <a:ext uri="{FF2B5EF4-FFF2-40B4-BE49-F238E27FC236}">
                <a16:creationId xmlns:a16="http://schemas.microsoft.com/office/drawing/2014/main" id="{1B1BBA01-BF68-4FF5-A27E-41FD4AD914D2}"/>
              </a:ext>
            </a:extLst>
          </p:cNvPr>
          <p:cNvSpPr>
            <a:spLocks noGrp="1" noChangeArrowheads="1"/>
          </p:cNvSpPr>
          <p:nvPr>
            <p:ph type="dt"/>
          </p:nvPr>
        </p:nvSpPr>
        <p:spPr>
          <a:ln/>
        </p:spPr>
        <p:txBody>
          <a:bodyPr/>
          <a:lstStyle/>
          <a:p>
            <a:r>
              <a:rPr lang="en-US" altLang="en-US"/>
              <a:t>Dec. 1, 2018 5779</a:t>
            </a:r>
          </a:p>
        </p:txBody>
      </p:sp>
      <p:sp>
        <p:nvSpPr>
          <p:cNvPr id="7" name="Rectangle 10">
            <a:extLst>
              <a:ext uri="{FF2B5EF4-FFF2-40B4-BE49-F238E27FC236}">
                <a16:creationId xmlns:a16="http://schemas.microsoft.com/office/drawing/2014/main" id="{B6DF7BA4-390D-41F1-97B1-B86AF9D8AE30}"/>
              </a:ext>
            </a:extLst>
          </p:cNvPr>
          <p:cNvSpPr>
            <a:spLocks noGrp="1" noChangeArrowheads="1"/>
          </p:cNvSpPr>
          <p:nvPr>
            <p:ph type="sldNum"/>
          </p:nvPr>
        </p:nvSpPr>
        <p:spPr>
          <a:ln/>
        </p:spPr>
        <p:txBody>
          <a:bodyPr/>
          <a:lstStyle/>
          <a:p>
            <a:fld id="{2A3BADC9-C018-4C99-958D-EAF801705F2A}" type="slidenum">
              <a:rPr lang="en-US" altLang="en-US"/>
              <a:pPr/>
              <a:t>22</a:t>
            </a:fld>
            <a:endParaRPr lang="en-US" altLang="en-US"/>
          </a:p>
        </p:txBody>
      </p:sp>
      <p:sp>
        <p:nvSpPr>
          <p:cNvPr id="2678786" name="Rectangle 2">
            <a:extLst>
              <a:ext uri="{FF2B5EF4-FFF2-40B4-BE49-F238E27FC236}">
                <a16:creationId xmlns:a16="http://schemas.microsoft.com/office/drawing/2014/main" id="{1F54C3BB-ED53-4461-A06C-A0B2161DD5A7}"/>
              </a:ext>
            </a:extLst>
          </p:cNvPr>
          <p:cNvSpPr>
            <a:spLocks noGrp="1" noRot="1" noChangeAspect="1" noChangeArrowheads="1" noTextEdit="1"/>
          </p:cNvSpPr>
          <p:nvPr>
            <p:ph type="sldImg"/>
          </p:nvPr>
        </p:nvSpPr>
        <p:spPr>
          <a:xfrm>
            <a:off x="203200" y="304800"/>
            <a:ext cx="6502400" cy="3810000"/>
          </a:xfrm>
          <a:ln/>
        </p:spPr>
      </p:sp>
      <p:sp>
        <p:nvSpPr>
          <p:cNvPr id="2678787" name="Rectangle 3">
            <a:extLst>
              <a:ext uri="{FF2B5EF4-FFF2-40B4-BE49-F238E27FC236}">
                <a16:creationId xmlns:a16="http://schemas.microsoft.com/office/drawing/2014/main" id="{FCCBBED2-3222-46E8-B740-3E0FC0174718}"/>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google.com/search?q=tomb+of+joseph+tim+Mahoney&amp;safe=active&amp;tbm=isch&amp;source=iu&amp;ictx=1&amp;fir=wni6c7UZ458vjM%253A%252CbDhm2pDTiV0SbM%252C_&amp;usg=AI4_-kQamri0K3fEJkZ0qjlmDsUEqx92Jg&amp;sa=X&amp;ved=2ahUKEwjj6sPGkf3eAhUDyYMKHagHBk4Q9QEwCXoECAUQBg#imgrc=0zlOBIAbuZ-luM:</a:t>
            </a:r>
          </a:p>
          <a:p>
            <a:endParaRPr lang="en-US" altLang="en-US" dirty="0"/>
          </a:p>
          <a:p>
            <a:r>
              <a:rPr lang="en-US" altLang="en-US" dirty="0"/>
              <a:t>Hammer marks: possible vengeance of the Egyptians after Israel left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8547AAB3-D7D2-4C5D-9EEF-98F0BD76E084}"/>
              </a:ext>
            </a:extLst>
          </p:cNvPr>
          <p:cNvSpPr>
            <a:spLocks noGrp="1" noChangeArrowheads="1"/>
          </p:cNvSpPr>
          <p:nvPr>
            <p:ph type="hdr"/>
          </p:nvPr>
        </p:nvSpPr>
        <p:spPr>
          <a:ln/>
        </p:spPr>
        <p:txBody>
          <a:bodyPr/>
          <a:lstStyle/>
          <a:p>
            <a:r>
              <a:rPr lang="en-US" altLang="en-US"/>
              <a:t>Hanukkah 2018 5779 Setback is Step up</a:t>
            </a:r>
          </a:p>
        </p:txBody>
      </p:sp>
      <p:sp>
        <p:nvSpPr>
          <p:cNvPr id="5" name="Rectangle 6">
            <a:extLst>
              <a:ext uri="{FF2B5EF4-FFF2-40B4-BE49-F238E27FC236}">
                <a16:creationId xmlns:a16="http://schemas.microsoft.com/office/drawing/2014/main" id="{D8D0B639-3EB6-4A43-B560-92E88B35EB24}"/>
              </a:ext>
            </a:extLst>
          </p:cNvPr>
          <p:cNvSpPr>
            <a:spLocks noGrp="1" noChangeArrowheads="1"/>
          </p:cNvSpPr>
          <p:nvPr>
            <p:ph type="dt"/>
          </p:nvPr>
        </p:nvSpPr>
        <p:spPr>
          <a:ln/>
        </p:spPr>
        <p:txBody>
          <a:bodyPr/>
          <a:lstStyle/>
          <a:p>
            <a:r>
              <a:rPr lang="en-US" altLang="en-US"/>
              <a:t>Dec. 1, 2018 5779</a:t>
            </a:r>
          </a:p>
        </p:txBody>
      </p:sp>
      <p:sp>
        <p:nvSpPr>
          <p:cNvPr id="7" name="Rectangle 10">
            <a:extLst>
              <a:ext uri="{FF2B5EF4-FFF2-40B4-BE49-F238E27FC236}">
                <a16:creationId xmlns:a16="http://schemas.microsoft.com/office/drawing/2014/main" id="{73D185E0-BDEA-4D87-A584-2922E0EAD9CF}"/>
              </a:ext>
            </a:extLst>
          </p:cNvPr>
          <p:cNvSpPr>
            <a:spLocks noGrp="1" noChangeArrowheads="1"/>
          </p:cNvSpPr>
          <p:nvPr>
            <p:ph type="sldNum"/>
          </p:nvPr>
        </p:nvSpPr>
        <p:spPr>
          <a:ln/>
        </p:spPr>
        <p:txBody>
          <a:bodyPr/>
          <a:lstStyle/>
          <a:p>
            <a:fld id="{6027A98A-EB9F-4371-9E9A-0569A6C6269D}" type="slidenum">
              <a:rPr lang="en-US" altLang="en-US"/>
              <a:pPr/>
              <a:t>23</a:t>
            </a:fld>
            <a:endParaRPr lang="en-US" altLang="en-US"/>
          </a:p>
        </p:txBody>
      </p:sp>
      <p:sp>
        <p:nvSpPr>
          <p:cNvPr id="2670594" name="Rectangle 2">
            <a:extLst>
              <a:ext uri="{FF2B5EF4-FFF2-40B4-BE49-F238E27FC236}">
                <a16:creationId xmlns:a16="http://schemas.microsoft.com/office/drawing/2014/main" id="{FD5CFABD-25CA-4889-982B-7B3073CF7BAC}"/>
              </a:ext>
            </a:extLst>
          </p:cNvPr>
          <p:cNvSpPr>
            <a:spLocks noGrp="1" noRot="1" noChangeAspect="1" noChangeArrowheads="1" noTextEdit="1"/>
          </p:cNvSpPr>
          <p:nvPr>
            <p:ph type="sldImg"/>
          </p:nvPr>
        </p:nvSpPr>
        <p:spPr>
          <a:xfrm>
            <a:off x="203200" y="304800"/>
            <a:ext cx="6502400" cy="3810000"/>
          </a:xfrm>
          <a:ln/>
        </p:spPr>
      </p:sp>
      <p:sp>
        <p:nvSpPr>
          <p:cNvPr id="2670595" name="Rectangle 3">
            <a:extLst>
              <a:ext uri="{FF2B5EF4-FFF2-40B4-BE49-F238E27FC236}">
                <a16:creationId xmlns:a16="http://schemas.microsoft.com/office/drawing/2014/main" id="{72B25FD9-67E5-4E2B-B4D2-FAD37F7E8B63}"/>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8547AAB3-D7D2-4C5D-9EEF-98F0BD76E084}"/>
              </a:ext>
            </a:extLst>
          </p:cNvPr>
          <p:cNvSpPr>
            <a:spLocks noGrp="1" noChangeArrowheads="1"/>
          </p:cNvSpPr>
          <p:nvPr>
            <p:ph type="hdr"/>
          </p:nvPr>
        </p:nvSpPr>
        <p:spPr>
          <a:ln/>
        </p:spPr>
        <p:txBody>
          <a:bodyPr/>
          <a:lstStyle/>
          <a:p>
            <a:r>
              <a:rPr lang="en-US" altLang="en-US"/>
              <a:t>Hanukkah 2018 5779 Setback is Step up</a:t>
            </a:r>
          </a:p>
        </p:txBody>
      </p:sp>
      <p:sp>
        <p:nvSpPr>
          <p:cNvPr id="5" name="Rectangle 6">
            <a:extLst>
              <a:ext uri="{FF2B5EF4-FFF2-40B4-BE49-F238E27FC236}">
                <a16:creationId xmlns:a16="http://schemas.microsoft.com/office/drawing/2014/main" id="{D8D0B639-3EB6-4A43-B560-92E88B35EB24}"/>
              </a:ext>
            </a:extLst>
          </p:cNvPr>
          <p:cNvSpPr>
            <a:spLocks noGrp="1" noChangeArrowheads="1"/>
          </p:cNvSpPr>
          <p:nvPr>
            <p:ph type="dt"/>
          </p:nvPr>
        </p:nvSpPr>
        <p:spPr>
          <a:ln/>
        </p:spPr>
        <p:txBody>
          <a:bodyPr/>
          <a:lstStyle/>
          <a:p>
            <a:r>
              <a:rPr lang="en-US" altLang="en-US"/>
              <a:t>Dec. 1, 2018 5779</a:t>
            </a:r>
          </a:p>
        </p:txBody>
      </p:sp>
      <p:sp>
        <p:nvSpPr>
          <p:cNvPr id="7" name="Rectangle 10">
            <a:extLst>
              <a:ext uri="{FF2B5EF4-FFF2-40B4-BE49-F238E27FC236}">
                <a16:creationId xmlns:a16="http://schemas.microsoft.com/office/drawing/2014/main" id="{73D185E0-BDEA-4D87-A584-2922E0EAD9CF}"/>
              </a:ext>
            </a:extLst>
          </p:cNvPr>
          <p:cNvSpPr>
            <a:spLocks noGrp="1" noChangeArrowheads="1"/>
          </p:cNvSpPr>
          <p:nvPr>
            <p:ph type="sldNum"/>
          </p:nvPr>
        </p:nvSpPr>
        <p:spPr>
          <a:ln/>
        </p:spPr>
        <p:txBody>
          <a:bodyPr/>
          <a:lstStyle/>
          <a:p>
            <a:fld id="{6027A98A-EB9F-4371-9E9A-0569A6C6269D}" type="slidenum">
              <a:rPr lang="en-US" altLang="en-US"/>
              <a:pPr/>
              <a:t>24</a:t>
            </a:fld>
            <a:endParaRPr lang="en-US" altLang="en-US"/>
          </a:p>
        </p:txBody>
      </p:sp>
      <p:sp>
        <p:nvSpPr>
          <p:cNvPr id="2670594" name="Rectangle 2">
            <a:extLst>
              <a:ext uri="{FF2B5EF4-FFF2-40B4-BE49-F238E27FC236}">
                <a16:creationId xmlns:a16="http://schemas.microsoft.com/office/drawing/2014/main" id="{FD5CFABD-25CA-4889-982B-7B3073CF7BAC}"/>
              </a:ext>
            </a:extLst>
          </p:cNvPr>
          <p:cNvSpPr>
            <a:spLocks noGrp="1" noRot="1" noChangeAspect="1" noChangeArrowheads="1" noTextEdit="1"/>
          </p:cNvSpPr>
          <p:nvPr>
            <p:ph type="sldImg"/>
          </p:nvPr>
        </p:nvSpPr>
        <p:spPr>
          <a:xfrm>
            <a:off x="203200" y="304800"/>
            <a:ext cx="6502400" cy="3810000"/>
          </a:xfrm>
          <a:ln/>
        </p:spPr>
      </p:sp>
      <p:sp>
        <p:nvSpPr>
          <p:cNvPr id="2670595" name="Rectangle 3">
            <a:extLst>
              <a:ext uri="{FF2B5EF4-FFF2-40B4-BE49-F238E27FC236}">
                <a16:creationId xmlns:a16="http://schemas.microsoft.com/office/drawing/2014/main" id="{72B25FD9-67E5-4E2B-B4D2-FAD37F7E8B63}"/>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https://www.google.com/search?q=tomb+of+joseph+tim+Mahoney&amp;safe=active&amp;tbm=isch&amp;source=iu&amp;ictx=1&amp;fir=wni6c7UZ458vjM%253A%252CbDhm2pDTiV0SbM%252C_&amp;usg=AI4_-kQamri0K3fEJkZ0qjlmDsUEqx92Jg&amp;sa=X&amp;ved=2ahUKEwjj6sPGkf3eAhUDyYMKHagHBk4Q9QEwCXoECAUQBg#imgrc=0zlOBIAbuZ-luM:</a:t>
            </a:r>
          </a:p>
          <a:p>
            <a:endParaRPr lang="en-US" altLang="en-US" dirty="0"/>
          </a:p>
        </p:txBody>
      </p:sp>
    </p:spTree>
    <p:extLst>
      <p:ext uri="{BB962C8B-B14F-4D97-AF65-F5344CB8AC3E}">
        <p14:creationId xmlns:p14="http://schemas.microsoft.com/office/powerpoint/2010/main" val="4044366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2F830391-EFFE-4C89-8BC4-B22F39C0358C}"/>
              </a:ext>
            </a:extLst>
          </p:cNvPr>
          <p:cNvSpPr>
            <a:spLocks noGrp="1" noChangeArrowheads="1"/>
          </p:cNvSpPr>
          <p:nvPr>
            <p:ph type="hdr"/>
          </p:nvPr>
        </p:nvSpPr>
        <p:spPr>
          <a:ln/>
        </p:spPr>
        <p:txBody>
          <a:bodyPr/>
          <a:lstStyle/>
          <a:p>
            <a:r>
              <a:rPr lang="en-US" altLang="en-US"/>
              <a:t>Hanukkah 2018 5779 Setback is Step up</a:t>
            </a:r>
          </a:p>
        </p:txBody>
      </p:sp>
      <p:sp>
        <p:nvSpPr>
          <p:cNvPr id="5" name="Rectangle 6">
            <a:extLst>
              <a:ext uri="{FF2B5EF4-FFF2-40B4-BE49-F238E27FC236}">
                <a16:creationId xmlns:a16="http://schemas.microsoft.com/office/drawing/2014/main" id="{F9A60D6A-ED12-4C12-BE2E-098CF86D4887}"/>
              </a:ext>
            </a:extLst>
          </p:cNvPr>
          <p:cNvSpPr>
            <a:spLocks noGrp="1" noChangeArrowheads="1"/>
          </p:cNvSpPr>
          <p:nvPr>
            <p:ph type="dt"/>
          </p:nvPr>
        </p:nvSpPr>
        <p:spPr>
          <a:ln/>
        </p:spPr>
        <p:txBody>
          <a:bodyPr/>
          <a:lstStyle/>
          <a:p>
            <a:r>
              <a:rPr lang="en-US" altLang="en-US"/>
              <a:t>Dec. 1, 2018 5779</a:t>
            </a:r>
          </a:p>
        </p:txBody>
      </p:sp>
      <p:sp>
        <p:nvSpPr>
          <p:cNvPr id="7" name="Rectangle 10">
            <a:extLst>
              <a:ext uri="{FF2B5EF4-FFF2-40B4-BE49-F238E27FC236}">
                <a16:creationId xmlns:a16="http://schemas.microsoft.com/office/drawing/2014/main" id="{B0A1FF1F-E84B-439C-B0E7-1AA1535C68DD}"/>
              </a:ext>
            </a:extLst>
          </p:cNvPr>
          <p:cNvSpPr>
            <a:spLocks noGrp="1" noChangeArrowheads="1"/>
          </p:cNvSpPr>
          <p:nvPr>
            <p:ph type="sldNum"/>
          </p:nvPr>
        </p:nvSpPr>
        <p:spPr>
          <a:ln/>
        </p:spPr>
        <p:txBody>
          <a:bodyPr/>
          <a:lstStyle/>
          <a:p>
            <a:fld id="{D869C668-9EE2-4368-9F17-6F538BEC8CA6}" type="slidenum">
              <a:rPr lang="en-US" altLang="en-US"/>
              <a:pPr/>
              <a:t>25</a:t>
            </a:fld>
            <a:endParaRPr lang="en-US" altLang="en-US"/>
          </a:p>
        </p:txBody>
      </p:sp>
      <p:sp>
        <p:nvSpPr>
          <p:cNvPr id="2674690" name="Rectangle 2">
            <a:extLst>
              <a:ext uri="{FF2B5EF4-FFF2-40B4-BE49-F238E27FC236}">
                <a16:creationId xmlns:a16="http://schemas.microsoft.com/office/drawing/2014/main" id="{BC33CEE9-0BE8-4A8B-920B-273226DC10FD}"/>
              </a:ext>
            </a:extLst>
          </p:cNvPr>
          <p:cNvSpPr>
            <a:spLocks noGrp="1" noRot="1" noChangeAspect="1" noChangeArrowheads="1" noTextEdit="1"/>
          </p:cNvSpPr>
          <p:nvPr>
            <p:ph type="sldImg"/>
          </p:nvPr>
        </p:nvSpPr>
        <p:spPr>
          <a:xfrm>
            <a:off x="203200" y="304800"/>
            <a:ext cx="6502400" cy="3810000"/>
          </a:xfrm>
          <a:ln/>
        </p:spPr>
      </p:sp>
      <p:sp>
        <p:nvSpPr>
          <p:cNvPr id="2674691" name="Rectangle 3">
            <a:extLst>
              <a:ext uri="{FF2B5EF4-FFF2-40B4-BE49-F238E27FC236}">
                <a16:creationId xmlns:a16="http://schemas.microsoft.com/office/drawing/2014/main" id="{FDE507BD-311D-41E8-A082-D8A795575CF8}"/>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google.com/search?q=tomb+of+joseph+tim+Mahoney&amp;safe=active&amp;tbm=isch&amp;source=iu&amp;ictx=1&amp;fir=wni6c7UZ458vjM%253A%252CbDhm2pDTiV0SbM%252C_&amp;usg=AI4_-kQamri0K3fEJkZ0qjlmDsUEqx92Jg&amp;sa=X&amp;ved=2ahUKEwjj6sPGkf3eAhUDyYMKHagHBk4Q9QEwCXoECAUQBg#imgrc=0zlOBIAbuZ-luM:</a:t>
            </a:r>
          </a:p>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0A7965B-5A94-4BCF-B001-890DD7B90010}"/>
              </a:ext>
            </a:extLst>
          </p:cNvPr>
          <p:cNvSpPr>
            <a:spLocks noGrp="1" noChangeArrowheads="1"/>
          </p:cNvSpPr>
          <p:nvPr>
            <p:ph type="hdr"/>
          </p:nvPr>
        </p:nvSpPr>
        <p:spPr>
          <a:ln/>
        </p:spPr>
        <p:txBody>
          <a:bodyPr/>
          <a:lstStyle/>
          <a:p>
            <a:r>
              <a:rPr lang="en-US" altLang="en-US"/>
              <a:t>Hanukkah 2018 5779 Setback is Step up</a:t>
            </a:r>
          </a:p>
        </p:txBody>
      </p:sp>
      <p:sp>
        <p:nvSpPr>
          <p:cNvPr id="5" name="Rectangle 6">
            <a:extLst>
              <a:ext uri="{FF2B5EF4-FFF2-40B4-BE49-F238E27FC236}">
                <a16:creationId xmlns:a16="http://schemas.microsoft.com/office/drawing/2014/main" id="{A41CDA74-6039-48C6-B298-7769B932C985}"/>
              </a:ext>
            </a:extLst>
          </p:cNvPr>
          <p:cNvSpPr>
            <a:spLocks noGrp="1" noChangeArrowheads="1"/>
          </p:cNvSpPr>
          <p:nvPr>
            <p:ph type="dt"/>
          </p:nvPr>
        </p:nvSpPr>
        <p:spPr>
          <a:ln/>
        </p:spPr>
        <p:txBody>
          <a:bodyPr/>
          <a:lstStyle/>
          <a:p>
            <a:r>
              <a:rPr lang="en-US" altLang="en-US"/>
              <a:t>Dec. 1, 2018 5779</a:t>
            </a:r>
          </a:p>
        </p:txBody>
      </p:sp>
      <p:sp>
        <p:nvSpPr>
          <p:cNvPr id="7" name="Rectangle 10">
            <a:extLst>
              <a:ext uri="{FF2B5EF4-FFF2-40B4-BE49-F238E27FC236}">
                <a16:creationId xmlns:a16="http://schemas.microsoft.com/office/drawing/2014/main" id="{4C1DDD36-69C1-404B-BC9B-E31E3114A3F5}"/>
              </a:ext>
            </a:extLst>
          </p:cNvPr>
          <p:cNvSpPr>
            <a:spLocks noGrp="1" noChangeArrowheads="1"/>
          </p:cNvSpPr>
          <p:nvPr>
            <p:ph type="sldNum"/>
          </p:nvPr>
        </p:nvSpPr>
        <p:spPr>
          <a:ln/>
        </p:spPr>
        <p:txBody>
          <a:bodyPr/>
          <a:lstStyle/>
          <a:p>
            <a:fld id="{58C1A702-C83F-454F-A752-1EA2A90178F0}" type="slidenum">
              <a:rPr lang="en-US" altLang="en-US"/>
              <a:pPr/>
              <a:t>26</a:t>
            </a:fld>
            <a:endParaRPr lang="en-US" altLang="en-US"/>
          </a:p>
        </p:txBody>
      </p:sp>
      <p:sp>
        <p:nvSpPr>
          <p:cNvPr id="2676738" name="Rectangle 2">
            <a:extLst>
              <a:ext uri="{FF2B5EF4-FFF2-40B4-BE49-F238E27FC236}">
                <a16:creationId xmlns:a16="http://schemas.microsoft.com/office/drawing/2014/main" id="{679A18AE-14BC-4B2A-A4BA-F8D2FD4D8251}"/>
              </a:ext>
            </a:extLst>
          </p:cNvPr>
          <p:cNvSpPr>
            <a:spLocks noGrp="1" noRot="1" noChangeAspect="1" noChangeArrowheads="1" noTextEdit="1"/>
          </p:cNvSpPr>
          <p:nvPr>
            <p:ph type="sldImg"/>
          </p:nvPr>
        </p:nvSpPr>
        <p:spPr>
          <a:xfrm>
            <a:off x="203200" y="304800"/>
            <a:ext cx="6502400" cy="3810000"/>
          </a:xfrm>
          <a:ln/>
        </p:spPr>
      </p:sp>
      <p:sp>
        <p:nvSpPr>
          <p:cNvPr id="2676739" name="Rectangle 3">
            <a:extLst>
              <a:ext uri="{FF2B5EF4-FFF2-40B4-BE49-F238E27FC236}">
                <a16:creationId xmlns:a16="http://schemas.microsoft.com/office/drawing/2014/main" id="{5C61AED1-F30F-4A78-A223-F91D123E290D}"/>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google.com/search?q=tomb+of+joseph+tim+Mahoney&amp;safe=active&amp;tbm=isch&amp;source=iu&amp;ictx=1&amp;fir=wni6c7UZ458vjM%253A%252CbDhm2pDTiV0SbM%252C_&amp;usg=AI4_-kQamri0K3fEJkZ0qjlmDsUEqx92Jg&amp;sa=X&amp;ved=2ahUKEwjj6sPGkf3eAhUDyYMKHagHBk4Q9QEwCXoECAUQBg#imgrc=0zlOBIAbuZ-luM:</a:t>
            </a:r>
          </a:p>
          <a:p>
            <a:endParaRPr lang="en-US" altLang="en-US" dirty="0"/>
          </a:p>
          <a:p>
            <a:endParaRPr lang="en-US" altLang="en-US" dirty="0"/>
          </a:p>
          <a:p>
            <a:r>
              <a:rPr lang="en-US" altLang="en-US" dirty="0"/>
              <a:t>reconstruction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75C87FF0-A127-4A8C-A43A-2F7FD4EE0585}"/>
              </a:ext>
            </a:extLst>
          </p:cNvPr>
          <p:cNvSpPr>
            <a:spLocks noGrp="1" noChangeArrowheads="1"/>
          </p:cNvSpPr>
          <p:nvPr>
            <p:ph type="hdr"/>
          </p:nvPr>
        </p:nvSpPr>
        <p:spPr>
          <a:ln/>
        </p:spPr>
        <p:txBody>
          <a:bodyPr/>
          <a:lstStyle/>
          <a:p>
            <a:r>
              <a:rPr lang="en-US" altLang="en-US"/>
              <a:t>Hanukkah 2018 5779 Setback is Step up</a:t>
            </a:r>
          </a:p>
        </p:txBody>
      </p:sp>
      <p:sp>
        <p:nvSpPr>
          <p:cNvPr id="5" name="Rectangle 6">
            <a:extLst>
              <a:ext uri="{FF2B5EF4-FFF2-40B4-BE49-F238E27FC236}">
                <a16:creationId xmlns:a16="http://schemas.microsoft.com/office/drawing/2014/main" id="{321D5726-C3E8-4381-9EC8-44F290C3CFEE}"/>
              </a:ext>
            </a:extLst>
          </p:cNvPr>
          <p:cNvSpPr>
            <a:spLocks noGrp="1" noChangeArrowheads="1"/>
          </p:cNvSpPr>
          <p:nvPr>
            <p:ph type="dt"/>
          </p:nvPr>
        </p:nvSpPr>
        <p:spPr>
          <a:ln/>
        </p:spPr>
        <p:txBody>
          <a:bodyPr/>
          <a:lstStyle/>
          <a:p>
            <a:r>
              <a:rPr lang="en-US" altLang="en-US"/>
              <a:t>Dec. 1, 2018 5779</a:t>
            </a:r>
          </a:p>
        </p:txBody>
      </p:sp>
      <p:sp>
        <p:nvSpPr>
          <p:cNvPr id="7" name="Rectangle 10">
            <a:extLst>
              <a:ext uri="{FF2B5EF4-FFF2-40B4-BE49-F238E27FC236}">
                <a16:creationId xmlns:a16="http://schemas.microsoft.com/office/drawing/2014/main" id="{416152E6-233F-47FC-9112-29AFA40C5085}"/>
              </a:ext>
            </a:extLst>
          </p:cNvPr>
          <p:cNvSpPr>
            <a:spLocks noGrp="1" noChangeArrowheads="1"/>
          </p:cNvSpPr>
          <p:nvPr>
            <p:ph type="sldNum"/>
          </p:nvPr>
        </p:nvSpPr>
        <p:spPr>
          <a:ln/>
        </p:spPr>
        <p:txBody>
          <a:bodyPr/>
          <a:lstStyle/>
          <a:p>
            <a:fld id="{7556EA7A-C3ED-4F83-B350-CB7947D74F82}" type="slidenum">
              <a:rPr lang="en-US" altLang="en-US"/>
              <a:pPr/>
              <a:t>27</a:t>
            </a:fld>
            <a:endParaRPr lang="en-US" altLang="en-US"/>
          </a:p>
        </p:txBody>
      </p:sp>
      <p:sp>
        <p:nvSpPr>
          <p:cNvPr id="2680834" name="Rectangle 2">
            <a:extLst>
              <a:ext uri="{FF2B5EF4-FFF2-40B4-BE49-F238E27FC236}">
                <a16:creationId xmlns:a16="http://schemas.microsoft.com/office/drawing/2014/main" id="{DB2A69F7-D016-45A7-AAB4-ED668A30E632}"/>
              </a:ext>
            </a:extLst>
          </p:cNvPr>
          <p:cNvSpPr>
            <a:spLocks noGrp="1" noRot="1" noChangeAspect="1" noChangeArrowheads="1" noTextEdit="1"/>
          </p:cNvSpPr>
          <p:nvPr>
            <p:ph type="sldImg"/>
          </p:nvPr>
        </p:nvSpPr>
        <p:spPr>
          <a:xfrm>
            <a:off x="203200" y="304800"/>
            <a:ext cx="6502400" cy="3810000"/>
          </a:xfrm>
          <a:ln/>
        </p:spPr>
      </p:sp>
      <p:sp>
        <p:nvSpPr>
          <p:cNvPr id="2680835" name="Rectangle 3">
            <a:extLst>
              <a:ext uri="{FF2B5EF4-FFF2-40B4-BE49-F238E27FC236}">
                <a16:creationId xmlns:a16="http://schemas.microsoft.com/office/drawing/2014/main" id="{1D7519AF-7C6A-4661-8416-0F2CA501D53A}"/>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google.com/search?q=tomb+of+joseph+tim+Mahoney&amp;safe=active&amp;tbm=isch&amp;source=iu&amp;ictx=1&amp;fir=wni6c7UZ458vjM%253A%252CbDhm2pDTiV0SbM%252C_&amp;usg=AI4_-kQamri0K3fEJkZ0qjlmDsUEqx92Jg&amp;sa=X&amp;ved=2ahUKEwjj6sPGkf3eAhUDyYMKHagHBk4Q9QEwCXoECAUQBg#imgrc=0zlOBIAbuZ-luM:</a:t>
            </a:r>
          </a:p>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2E9DF5A2-508F-4DE7-B472-9C1C9BD0F552}"/>
              </a:ext>
            </a:extLst>
          </p:cNvPr>
          <p:cNvSpPr>
            <a:spLocks noGrp="1" noChangeArrowheads="1"/>
          </p:cNvSpPr>
          <p:nvPr>
            <p:ph type="hdr"/>
          </p:nvPr>
        </p:nvSpPr>
        <p:spPr>
          <a:ln/>
        </p:spPr>
        <p:txBody>
          <a:bodyPr/>
          <a:lstStyle/>
          <a:p>
            <a:r>
              <a:rPr lang="en-US" altLang="en-US"/>
              <a:t>Hanukkah 2018 5779 Setback is Step up</a:t>
            </a:r>
          </a:p>
        </p:txBody>
      </p:sp>
      <p:sp>
        <p:nvSpPr>
          <p:cNvPr id="5" name="Rectangle 6">
            <a:extLst>
              <a:ext uri="{FF2B5EF4-FFF2-40B4-BE49-F238E27FC236}">
                <a16:creationId xmlns:a16="http://schemas.microsoft.com/office/drawing/2014/main" id="{BEAECF7E-9D74-4302-B5A4-4CD3B472F370}"/>
              </a:ext>
            </a:extLst>
          </p:cNvPr>
          <p:cNvSpPr>
            <a:spLocks noGrp="1" noChangeArrowheads="1"/>
          </p:cNvSpPr>
          <p:nvPr>
            <p:ph type="dt"/>
          </p:nvPr>
        </p:nvSpPr>
        <p:spPr>
          <a:ln/>
        </p:spPr>
        <p:txBody>
          <a:bodyPr/>
          <a:lstStyle/>
          <a:p>
            <a:r>
              <a:rPr lang="en-US" altLang="en-US"/>
              <a:t>Dec. 1, 2018 5779</a:t>
            </a:r>
          </a:p>
        </p:txBody>
      </p:sp>
      <p:sp>
        <p:nvSpPr>
          <p:cNvPr id="7" name="Rectangle 10">
            <a:extLst>
              <a:ext uri="{FF2B5EF4-FFF2-40B4-BE49-F238E27FC236}">
                <a16:creationId xmlns:a16="http://schemas.microsoft.com/office/drawing/2014/main" id="{F43223DB-A797-4101-8A45-9427750B7101}"/>
              </a:ext>
            </a:extLst>
          </p:cNvPr>
          <p:cNvSpPr>
            <a:spLocks noGrp="1" noChangeArrowheads="1"/>
          </p:cNvSpPr>
          <p:nvPr>
            <p:ph type="sldNum"/>
          </p:nvPr>
        </p:nvSpPr>
        <p:spPr>
          <a:ln/>
        </p:spPr>
        <p:txBody>
          <a:bodyPr/>
          <a:lstStyle/>
          <a:p>
            <a:fld id="{538E8AC9-94A7-4538-8A20-F2CA86EF79F9}" type="slidenum">
              <a:rPr lang="en-US" altLang="en-US"/>
              <a:pPr/>
              <a:t>28</a:t>
            </a:fld>
            <a:endParaRPr lang="en-US" altLang="en-US"/>
          </a:p>
        </p:txBody>
      </p:sp>
      <p:sp>
        <p:nvSpPr>
          <p:cNvPr id="2582530" name="Rectangle 2">
            <a:extLst>
              <a:ext uri="{FF2B5EF4-FFF2-40B4-BE49-F238E27FC236}">
                <a16:creationId xmlns:a16="http://schemas.microsoft.com/office/drawing/2014/main" id="{CCC13126-3DD2-465F-AB22-9E9C690BD49C}"/>
              </a:ext>
            </a:extLst>
          </p:cNvPr>
          <p:cNvSpPr>
            <a:spLocks noGrp="1" noRot="1" noChangeAspect="1" noChangeArrowheads="1" noTextEdit="1"/>
          </p:cNvSpPr>
          <p:nvPr>
            <p:ph type="sldImg"/>
          </p:nvPr>
        </p:nvSpPr>
        <p:spPr>
          <a:xfrm>
            <a:off x="203200" y="304800"/>
            <a:ext cx="6502400" cy="3810000"/>
          </a:xfrm>
          <a:ln/>
        </p:spPr>
      </p:sp>
      <p:sp>
        <p:nvSpPr>
          <p:cNvPr id="2582531" name="Rectangle 3">
            <a:extLst>
              <a:ext uri="{FF2B5EF4-FFF2-40B4-BE49-F238E27FC236}">
                <a16:creationId xmlns:a16="http://schemas.microsoft.com/office/drawing/2014/main" id="{76E281A8-E889-4EFF-BC5C-4B8CB9AA8EF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www.google.com/search?q=tomb+of+joseph+tim+Mahoney&amp;safe=active&amp;tbm=isch&amp;source=iu&amp;ictx=1&amp;fir=wni6c7UZ458vjM%253A%252CbDhm2pDTiV0SbM%252C_&amp;usg=AI4_-kQamri0K3fEJkZ0qjlmDsUEqx92Jg&amp;sa=X&amp;ved=2ahUKEwjj6sPGkf3eAhUDyYMKHagHBk4Q9QEwCXoECAUQBg#imgrc=0zlOBIAbuZ-luM:</a:t>
            </a:r>
          </a:p>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A06FD2DA-2A15-4B5F-AC82-8CA9D360F48F}"/>
              </a:ext>
            </a:extLst>
          </p:cNvPr>
          <p:cNvSpPr>
            <a:spLocks noGrp="1" noChangeArrowheads="1"/>
          </p:cNvSpPr>
          <p:nvPr>
            <p:ph type="hdr"/>
          </p:nvPr>
        </p:nvSpPr>
        <p:spPr>
          <a:ln/>
        </p:spPr>
        <p:txBody>
          <a:bodyPr/>
          <a:lstStyle/>
          <a:p>
            <a:r>
              <a:rPr lang="en-US" altLang="en-US"/>
              <a:t>Hanukkah 2018 5779 Setback is Step up</a:t>
            </a:r>
          </a:p>
        </p:txBody>
      </p:sp>
      <p:sp>
        <p:nvSpPr>
          <p:cNvPr id="5" name="Rectangle 6">
            <a:extLst>
              <a:ext uri="{FF2B5EF4-FFF2-40B4-BE49-F238E27FC236}">
                <a16:creationId xmlns:a16="http://schemas.microsoft.com/office/drawing/2014/main" id="{F7B0F1E4-0D39-4092-A95F-25159B015F59}"/>
              </a:ext>
            </a:extLst>
          </p:cNvPr>
          <p:cNvSpPr>
            <a:spLocks noGrp="1" noChangeArrowheads="1"/>
          </p:cNvSpPr>
          <p:nvPr>
            <p:ph type="dt"/>
          </p:nvPr>
        </p:nvSpPr>
        <p:spPr>
          <a:ln/>
        </p:spPr>
        <p:txBody>
          <a:bodyPr/>
          <a:lstStyle/>
          <a:p>
            <a:r>
              <a:rPr lang="en-US" altLang="en-US"/>
              <a:t>Dec. 1, 2018 5779</a:t>
            </a:r>
          </a:p>
        </p:txBody>
      </p:sp>
      <p:sp>
        <p:nvSpPr>
          <p:cNvPr id="7" name="Rectangle 10">
            <a:extLst>
              <a:ext uri="{FF2B5EF4-FFF2-40B4-BE49-F238E27FC236}">
                <a16:creationId xmlns:a16="http://schemas.microsoft.com/office/drawing/2014/main" id="{9E9AE2D9-B89C-4FC2-893F-3374316B2A7B}"/>
              </a:ext>
            </a:extLst>
          </p:cNvPr>
          <p:cNvSpPr>
            <a:spLocks noGrp="1" noChangeArrowheads="1"/>
          </p:cNvSpPr>
          <p:nvPr>
            <p:ph type="sldNum"/>
          </p:nvPr>
        </p:nvSpPr>
        <p:spPr>
          <a:ln/>
        </p:spPr>
        <p:txBody>
          <a:bodyPr/>
          <a:lstStyle/>
          <a:p>
            <a:fld id="{E31C4C98-90FD-42A1-B5DF-E5B8FC5CCF0D}" type="slidenum">
              <a:rPr lang="en-US" altLang="en-US"/>
              <a:pPr/>
              <a:t>29</a:t>
            </a:fld>
            <a:endParaRPr lang="en-US" altLang="en-US"/>
          </a:p>
        </p:txBody>
      </p:sp>
      <p:sp>
        <p:nvSpPr>
          <p:cNvPr id="2580482" name="Rectangle 2">
            <a:extLst>
              <a:ext uri="{FF2B5EF4-FFF2-40B4-BE49-F238E27FC236}">
                <a16:creationId xmlns:a16="http://schemas.microsoft.com/office/drawing/2014/main" id="{3A37356F-9200-49A5-AA9C-53BD926242D3}"/>
              </a:ext>
            </a:extLst>
          </p:cNvPr>
          <p:cNvSpPr>
            <a:spLocks noGrp="1" noRot="1" noChangeAspect="1" noChangeArrowheads="1" noTextEdit="1"/>
          </p:cNvSpPr>
          <p:nvPr>
            <p:ph type="sldImg"/>
          </p:nvPr>
        </p:nvSpPr>
        <p:spPr>
          <a:xfrm>
            <a:off x="203200" y="304800"/>
            <a:ext cx="6502400" cy="3810000"/>
          </a:xfrm>
          <a:ln/>
        </p:spPr>
      </p:sp>
      <p:sp>
        <p:nvSpPr>
          <p:cNvPr id="2580483" name="Rectangle 3">
            <a:extLst>
              <a:ext uri="{FF2B5EF4-FFF2-40B4-BE49-F238E27FC236}">
                <a16:creationId xmlns:a16="http://schemas.microsoft.com/office/drawing/2014/main" id="{FE600EB5-3E82-4E1E-964D-3067626211E3}"/>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google.com/search?q=tomb+of+joseph+tim+Mahoney&amp;safe=active&amp;tbm=isch&amp;source=iu&amp;ictx=1&amp;fir=wni6c7UZ458vjM%253A%252CbDhm2pDTiV0SbM%252C_&amp;usg=AI4_-kQamri0K3fEJkZ0qjlmDsUEqx92Jg&amp;sa=X&amp;ved=2ahUKEwjj6sPGkf3eAhUDyYMKHagHBk4Q9QEwCXoECAUQBg#imgrc=0zlOBIAbuZ-luM:</a:t>
            </a:r>
          </a:p>
          <a:p>
            <a:endParaRPr lang="en-US" altLang="en-US" dirty="0"/>
          </a:p>
          <a:p>
            <a:endParaRPr lang="en-US" altLang="en-US" dirty="0"/>
          </a:p>
          <a:p>
            <a:r>
              <a:rPr lang="en-US" altLang="en-US" dirty="0"/>
              <a:t>reconstruction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37750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03519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Power of Yeshua and the Ruakh to accomplish!</a:t>
            </a:r>
          </a:p>
          <a:p>
            <a:endParaRPr lang="en-US" altLang="en-US" sz="2000" dirty="0"/>
          </a:p>
          <a:p>
            <a:r>
              <a:rPr lang="en-US" altLang="en-US" sz="2000" dirty="0"/>
              <a:t>Send me a testimony of praise, thanksgiving</a:t>
            </a:r>
          </a:p>
        </p:txBody>
      </p:sp>
    </p:spTree>
    <p:extLst>
      <p:ext uri="{BB962C8B-B14F-4D97-AF65-F5344CB8AC3E}">
        <p14:creationId xmlns:p14="http://schemas.microsoft.com/office/powerpoint/2010/main" val="2113435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C72DFB1-15C9-41E7-982A-D6F0D99DAF7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Hanukkah 2018 5779 Setback is Step up</a:t>
            </a:r>
          </a:p>
        </p:txBody>
      </p:sp>
      <p:sp>
        <p:nvSpPr>
          <p:cNvPr id="5" name="Rectangle 6">
            <a:extLst>
              <a:ext uri="{FF2B5EF4-FFF2-40B4-BE49-F238E27FC236}">
                <a16:creationId xmlns:a16="http://schemas.microsoft.com/office/drawing/2014/main" id="{469F1A43-4DE8-459D-AAFE-B9005B6A06B3}"/>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Dec. 1, 2018 5779</a:t>
            </a:r>
          </a:p>
        </p:txBody>
      </p:sp>
      <p:sp>
        <p:nvSpPr>
          <p:cNvPr id="7" name="Rectangle 10">
            <a:extLst>
              <a:ext uri="{FF2B5EF4-FFF2-40B4-BE49-F238E27FC236}">
                <a16:creationId xmlns:a16="http://schemas.microsoft.com/office/drawing/2014/main" id="{0996C31E-1E99-4CA6-884D-E2D651F494B4}"/>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7966C767-52A8-4374-AC17-B11283B31F8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602562" name="Rectangle 2">
            <a:extLst>
              <a:ext uri="{FF2B5EF4-FFF2-40B4-BE49-F238E27FC236}">
                <a16:creationId xmlns:a16="http://schemas.microsoft.com/office/drawing/2014/main" id="{8235EF89-9D74-4892-AFC8-A45F5BAEA222}"/>
              </a:ext>
            </a:extLst>
          </p:cNvPr>
          <p:cNvSpPr>
            <a:spLocks noGrp="1" noRot="1" noChangeAspect="1" noChangeArrowheads="1" noTextEdit="1"/>
          </p:cNvSpPr>
          <p:nvPr>
            <p:ph type="sldImg"/>
          </p:nvPr>
        </p:nvSpPr>
        <p:spPr>
          <a:xfrm>
            <a:off x="47625" y="304800"/>
            <a:ext cx="6762750" cy="3962400"/>
          </a:xfrm>
          <a:ln/>
        </p:spPr>
      </p:sp>
      <p:sp>
        <p:nvSpPr>
          <p:cNvPr id="1602563" name="Rectangle 3">
            <a:extLst>
              <a:ext uri="{FF2B5EF4-FFF2-40B4-BE49-F238E27FC236}">
                <a16:creationId xmlns:a16="http://schemas.microsoft.com/office/drawing/2014/main" id="{18DC8E2F-B7A1-4CAD-A869-7282D2295432}"/>
              </a:ext>
            </a:extLst>
          </p:cNvPr>
          <p:cNvSpPr>
            <a:spLocks noGrp="1" noChangeArrowheads="1"/>
          </p:cNvSpPr>
          <p:nvPr>
            <p:ph type="body" idx="1"/>
          </p:nvPr>
        </p:nvSpPr>
        <p:spPr>
          <a:xfrm>
            <a:off x="685800" y="4343400"/>
            <a:ext cx="5486400" cy="4114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0878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C72DFB1-15C9-41E7-982A-D6F0D99DAF7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Hanukkah 2018 5779 Setback is Step up</a:t>
            </a:r>
          </a:p>
        </p:txBody>
      </p:sp>
      <p:sp>
        <p:nvSpPr>
          <p:cNvPr id="5" name="Rectangle 6">
            <a:extLst>
              <a:ext uri="{FF2B5EF4-FFF2-40B4-BE49-F238E27FC236}">
                <a16:creationId xmlns:a16="http://schemas.microsoft.com/office/drawing/2014/main" id="{469F1A43-4DE8-459D-AAFE-B9005B6A06B3}"/>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Dec. 1, 2018 5779</a:t>
            </a:r>
          </a:p>
        </p:txBody>
      </p:sp>
      <p:sp>
        <p:nvSpPr>
          <p:cNvPr id="7" name="Rectangle 10">
            <a:extLst>
              <a:ext uri="{FF2B5EF4-FFF2-40B4-BE49-F238E27FC236}">
                <a16:creationId xmlns:a16="http://schemas.microsoft.com/office/drawing/2014/main" id="{0996C31E-1E99-4CA6-884D-E2D651F494B4}"/>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7966C767-52A8-4374-AC17-B11283B31F8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602562" name="Rectangle 2">
            <a:extLst>
              <a:ext uri="{FF2B5EF4-FFF2-40B4-BE49-F238E27FC236}">
                <a16:creationId xmlns:a16="http://schemas.microsoft.com/office/drawing/2014/main" id="{8235EF89-9D74-4892-AFC8-A45F5BAEA222}"/>
              </a:ext>
            </a:extLst>
          </p:cNvPr>
          <p:cNvSpPr>
            <a:spLocks noGrp="1" noRot="1" noChangeAspect="1" noChangeArrowheads="1" noTextEdit="1"/>
          </p:cNvSpPr>
          <p:nvPr>
            <p:ph type="sldImg"/>
          </p:nvPr>
        </p:nvSpPr>
        <p:spPr>
          <a:xfrm>
            <a:off x="47625" y="304800"/>
            <a:ext cx="6762750" cy="3962400"/>
          </a:xfrm>
          <a:ln/>
        </p:spPr>
      </p:sp>
      <p:sp>
        <p:nvSpPr>
          <p:cNvPr id="1602563" name="Rectangle 3">
            <a:extLst>
              <a:ext uri="{FF2B5EF4-FFF2-40B4-BE49-F238E27FC236}">
                <a16:creationId xmlns:a16="http://schemas.microsoft.com/office/drawing/2014/main" id="{18DC8E2F-B7A1-4CAD-A869-7282D2295432}"/>
              </a:ext>
            </a:extLst>
          </p:cNvPr>
          <p:cNvSpPr>
            <a:spLocks noGrp="1" noChangeArrowheads="1"/>
          </p:cNvSpPr>
          <p:nvPr>
            <p:ph type="body" idx="1"/>
          </p:nvPr>
        </p:nvSpPr>
        <p:spPr>
          <a:xfrm>
            <a:off x="685800" y="4343400"/>
            <a:ext cx="5486400" cy="4114800"/>
          </a:xfrm>
        </p:spPr>
        <p:txBody>
          <a:bodyPr/>
          <a:lstStyle/>
          <a:p>
            <a:r>
              <a:rPr lang="en-US" altLang="en-US" sz="2000">
                <a:latin typeface="Arial Rounded MT Bold" panose="020F0704030504030204" pitchFamily="34" charset="0"/>
              </a:rPr>
              <a:t>Some verses in Daniel that you may never have considered</a:t>
            </a:r>
          </a:p>
        </p:txBody>
      </p:sp>
    </p:spTree>
    <p:extLst>
      <p:ext uri="{BB962C8B-B14F-4D97-AF65-F5344CB8AC3E}">
        <p14:creationId xmlns:p14="http://schemas.microsoft.com/office/powerpoint/2010/main" val="2783834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u="none" strike="noStrike" kern="1200" dirty="0">
                <a:solidFill>
                  <a:schemeClr val="tx1"/>
                </a:solidFill>
                <a:effectLst/>
                <a:latin typeface="Arial Rounded MT Bold" pitchFamily="34" charset="0"/>
                <a:ea typeface="+mn-ea"/>
                <a:cs typeface="Arial" charset="0"/>
                <a:hlinkClick r:id="rId3" tooltip="Alexander the Great"/>
              </a:rPr>
              <a:t>Alexander</a:t>
            </a:r>
            <a:r>
              <a:rPr lang="en-US" sz="2000" b="0" i="0" kern="1200" dirty="0">
                <a:solidFill>
                  <a:schemeClr val="tx1"/>
                </a:solidFill>
                <a:effectLst/>
                <a:latin typeface="Arial Rounded MT Bold" pitchFamily="34" charset="0"/>
                <a:ea typeface="+mn-ea"/>
                <a:cs typeface="Arial" charset="0"/>
              </a:rPr>
              <a:t> fighting the Persian king </a:t>
            </a:r>
            <a:r>
              <a:rPr lang="en-US" sz="2000" b="0" i="0" u="none" strike="noStrike" kern="1200" dirty="0">
                <a:solidFill>
                  <a:schemeClr val="tx1"/>
                </a:solidFill>
                <a:effectLst/>
                <a:latin typeface="Arial Rounded MT Bold" pitchFamily="34" charset="0"/>
                <a:ea typeface="+mn-ea"/>
                <a:cs typeface="Arial" charset="0"/>
                <a:hlinkClick r:id="rId4" tooltip="Darius III of Persia"/>
              </a:rPr>
              <a:t>Darius III</a:t>
            </a:r>
            <a:r>
              <a:rPr lang="en-US" sz="2000" b="0" i="0" kern="1200" dirty="0">
                <a:solidFill>
                  <a:schemeClr val="tx1"/>
                </a:solidFill>
                <a:effectLst/>
                <a:latin typeface="Arial Rounded MT Bold" pitchFamily="34" charset="0"/>
                <a:ea typeface="+mn-ea"/>
                <a:cs typeface="Arial" charset="0"/>
              </a:rPr>
              <a:t>. From the </a:t>
            </a:r>
            <a:r>
              <a:rPr lang="en-US" sz="2000" b="0" i="0" u="none" strike="noStrike" kern="1200" dirty="0">
                <a:solidFill>
                  <a:schemeClr val="tx1"/>
                </a:solidFill>
                <a:effectLst/>
                <a:latin typeface="Arial Rounded MT Bold" pitchFamily="34" charset="0"/>
                <a:ea typeface="+mn-ea"/>
                <a:cs typeface="Arial" charset="0"/>
                <a:hlinkClick r:id="rId5" tooltip="Alexander Mosaic"/>
              </a:rPr>
              <a:t>Alexander Mosaic</a:t>
            </a:r>
            <a:r>
              <a:rPr lang="en-US" sz="2000" b="0" i="0" kern="1200" dirty="0">
                <a:solidFill>
                  <a:schemeClr val="tx1"/>
                </a:solidFill>
                <a:effectLst/>
                <a:latin typeface="Arial Rounded MT Bold" pitchFamily="34" charset="0"/>
                <a:ea typeface="+mn-ea"/>
                <a:cs typeface="Arial" charset="0"/>
              </a:rPr>
              <a:t>, </a:t>
            </a:r>
            <a:r>
              <a:rPr lang="en-US" sz="2000" b="0" i="0" u="none" strike="noStrike" kern="1200" dirty="0">
                <a:solidFill>
                  <a:schemeClr val="tx1"/>
                </a:solidFill>
                <a:effectLst/>
                <a:latin typeface="Arial Rounded MT Bold" pitchFamily="34" charset="0"/>
                <a:ea typeface="+mn-ea"/>
                <a:cs typeface="Arial" charset="0"/>
                <a:hlinkClick r:id="rId6" tooltip="Naples National Archaeological Museum"/>
              </a:rPr>
              <a:t>Naples National Archaeological Museum</a:t>
            </a:r>
            <a:r>
              <a:rPr lang="en-US" sz="2000" b="0" i="0" kern="1200" dirty="0">
                <a:solidFill>
                  <a:schemeClr val="tx1"/>
                </a:solidFill>
                <a:effectLst/>
                <a:latin typeface="Arial Rounded MT Bold" pitchFamily="34" charset="0"/>
                <a:ea typeface="+mn-ea"/>
                <a:cs typeface="Arial" charset="0"/>
              </a:rPr>
              <a:t>.</a:t>
            </a:r>
            <a:endParaRPr lang="en-US" altLang="en-US" sz="1050" dirty="0"/>
          </a:p>
        </p:txBody>
      </p:sp>
    </p:spTree>
    <p:extLst>
      <p:ext uri="{BB962C8B-B14F-4D97-AF65-F5344CB8AC3E}">
        <p14:creationId xmlns:p14="http://schemas.microsoft.com/office/powerpoint/2010/main" val="3928834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https://www.google.com/url?sa=i&amp;source=imgres&amp;cd=&amp;ved=2ahUKEwju867kp_3eAhVPEawKHbcIA9oQjRx6BAgBEAU&amp;url=http%3A%2F%2Ffactsanddetails.com%2Fworld%2Fcat56%2Fsub371%2Fitem1978.html&amp;psig=AOvVaw1H3G8a7xop98k8gpg9mKRN&amp;ust=1543708325279882</a:t>
            </a:r>
          </a:p>
        </p:txBody>
      </p:sp>
    </p:spTree>
    <p:extLst>
      <p:ext uri="{BB962C8B-B14F-4D97-AF65-F5344CB8AC3E}">
        <p14:creationId xmlns:p14="http://schemas.microsoft.com/office/powerpoint/2010/main" val="2589112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Zoom in on Israel…</a:t>
            </a:r>
          </a:p>
        </p:txBody>
      </p:sp>
    </p:spTree>
    <p:extLst>
      <p:ext uri="{BB962C8B-B14F-4D97-AF65-F5344CB8AC3E}">
        <p14:creationId xmlns:p14="http://schemas.microsoft.com/office/powerpoint/2010/main" val="1134406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https://en.wikipedia.org/wiki/Ptolemaic_Kingdom</a:t>
            </a:r>
          </a:p>
          <a:p>
            <a:endParaRPr lang="en-US" altLang="en-US" sz="1050" dirty="0"/>
          </a:p>
          <a:p>
            <a:r>
              <a:rPr lang="en-US" altLang="en-US" sz="2000" dirty="0"/>
              <a:t>Two claims on the Land.  </a:t>
            </a:r>
            <a:r>
              <a:rPr lang="en-US" altLang="en-US" sz="1050" dirty="0"/>
              <a:t>	</a:t>
            </a:r>
          </a:p>
        </p:txBody>
      </p:sp>
    </p:spTree>
    <p:extLst>
      <p:ext uri="{BB962C8B-B14F-4D97-AF65-F5344CB8AC3E}">
        <p14:creationId xmlns:p14="http://schemas.microsoft.com/office/powerpoint/2010/main" val="190725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C72DFB1-15C9-41E7-982A-D6F0D99DAF7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Hanukkah 2018 5779 Setback is Step up</a:t>
            </a:r>
          </a:p>
        </p:txBody>
      </p:sp>
      <p:sp>
        <p:nvSpPr>
          <p:cNvPr id="5" name="Rectangle 6">
            <a:extLst>
              <a:ext uri="{FF2B5EF4-FFF2-40B4-BE49-F238E27FC236}">
                <a16:creationId xmlns:a16="http://schemas.microsoft.com/office/drawing/2014/main" id="{469F1A43-4DE8-459D-AAFE-B9005B6A06B3}"/>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Dec. 1, 2018 5779</a:t>
            </a:r>
          </a:p>
        </p:txBody>
      </p:sp>
      <p:sp>
        <p:nvSpPr>
          <p:cNvPr id="7" name="Rectangle 10">
            <a:extLst>
              <a:ext uri="{FF2B5EF4-FFF2-40B4-BE49-F238E27FC236}">
                <a16:creationId xmlns:a16="http://schemas.microsoft.com/office/drawing/2014/main" id="{0996C31E-1E99-4CA6-884D-E2D651F494B4}"/>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7966C767-52A8-4374-AC17-B11283B31F8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602562" name="Rectangle 2">
            <a:extLst>
              <a:ext uri="{FF2B5EF4-FFF2-40B4-BE49-F238E27FC236}">
                <a16:creationId xmlns:a16="http://schemas.microsoft.com/office/drawing/2014/main" id="{8235EF89-9D74-4892-AFC8-A45F5BAEA222}"/>
              </a:ext>
            </a:extLst>
          </p:cNvPr>
          <p:cNvSpPr>
            <a:spLocks noGrp="1" noRot="1" noChangeAspect="1" noChangeArrowheads="1" noTextEdit="1"/>
          </p:cNvSpPr>
          <p:nvPr>
            <p:ph type="sldImg"/>
          </p:nvPr>
        </p:nvSpPr>
        <p:spPr>
          <a:xfrm>
            <a:off x="47625" y="304800"/>
            <a:ext cx="6762750" cy="3962400"/>
          </a:xfrm>
          <a:ln/>
        </p:spPr>
      </p:sp>
      <p:sp>
        <p:nvSpPr>
          <p:cNvPr id="1602563" name="Rectangle 3">
            <a:extLst>
              <a:ext uri="{FF2B5EF4-FFF2-40B4-BE49-F238E27FC236}">
                <a16:creationId xmlns:a16="http://schemas.microsoft.com/office/drawing/2014/main" id="{18DC8E2F-B7A1-4CAD-A869-7282D2295432}"/>
              </a:ext>
            </a:extLst>
          </p:cNvPr>
          <p:cNvSpPr>
            <a:spLocks noGrp="1" noChangeArrowheads="1"/>
          </p:cNvSpPr>
          <p:nvPr>
            <p:ph type="body" idx="1"/>
          </p:nvPr>
        </p:nvSpPr>
        <p:spPr>
          <a:xfrm>
            <a:off x="685800" y="4343400"/>
            <a:ext cx="5486400" cy="4114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6536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https://en.wikipedia.org/wiki/Maccabees</a:t>
            </a:r>
          </a:p>
        </p:txBody>
      </p:sp>
    </p:spTree>
    <p:extLst>
      <p:ext uri="{BB962C8B-B14F-4D97-AF65-F5344CB8AC3E}">
        <p14:creationId xmlns:p14="http://schemas.microsoft.com/office/powerpoint/2010/main" val="216577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Rounded MT Bold"/>
                <a:ea typeface="+mn-ea"/>
                <a:cs typeface="+mn-cs"/>
              </a:rPr>
              <a:t>What is your calling?  </a:t>
            </a:r>
          </a:p>
          <a:p>
            <a:endParaRPr lang="en-US" altLang="en-US" sz="1050" dirty="0"/>
          </a:p>
        </p:txBody>
      </p:sp>
    </p:spTree>
    <p:extLst>
      <p:ext uri="{BB962C8B-B14F-4D97-AF65-F5344CB8AC3E}">
        <p14:creationId xmlns:p14="http://schemas.microsoft.com/office/powerpoint/2010/main" val="3699336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https://en.wikipedia.org/wiki/Maccabees</a:t>
            </a:r>
          </a:p>
        </p:txBody>
      </p:sp>
    </p:spTree>
    <p:extLst>
      <p:ext uri="{BB962C8B-B14F-4D97-AF65-F5344CB8AC3E}">
        <p14:creationId xmlns:p14="http://schemas.microsoft.com/office/powerpoint/2010/main" val="35001525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https://en.wikipedia.org/wiki/Maccabees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https://en.wikipedia.org/wiki/Onias_I#cite_note-1</a:t>
            </a:r>
          </a:p>
          <a:p>
            <a:endParaRPr lang="en-US" altLang="en-US" sz="1050" dirty="0"/>
          </a:p>
        </p:txBody>
      </p:sp>
    </p:spTree>
    <p:extLst>
      <p:ext uri="{BB962C8B-B14F-4D97-AF65-F5344CB8AC3E}">
        <p14:creationId xmlns:p14="http://schemas.microsoft.com/office/powerpoint/2010/main" val="16917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https://en.wikipedia.org/wiki/Maccabees</a:t>
            </a:r>
          </a:p>
          <a:p>
            <a:r>
              <a:rPr lang="en-US" altLang="en-US" dirty="0"/>
              <a:t>Try to remember this name, key to the story from this angle. </a:t>
            </a:r>
            <a:r>
              <a:rPr lang="en-US" dirty="0" err="1"/>
              <a:t>Onias</a:t>
            </a:r>
            <a:r>
              <a:rPr lang="en-US" dirty="0"/>
              <a:t> III  </a:t>
            </a:r>
            <a:r>
              <a:rPr lang="he-IL" dirty="0"/>
              <a:t> </a:t>
            </a:r>
            <a:r>
              <a:rPr lang="he-IL" sz="2400" b="1" dirty="0">
                <a:latin typeface="David" panose="020E0502060401010101" pitchFamily="34" charset="-79"/>
                <a:cs typeface="David" panose="020E0502060401010101" pitchFamily="34" charset="-79"/>
              </a:rPr>
              <a:t>חוֹנִיוֹ</a:t>
            </a:r>
            <a:r>
              <a:rPr lang="en-US" i="1" dirty="0" err="1">
                <a:cs typeface="David" panose="020E0502060401010101" pitchFamily="34" charset="-79"/>
              </a:rPr>
              <a:t>Khonio</a:t>
            </a:r>
            <a:r>
              <a:rPr lang="en-US" dirty="0">
                <a:cs typeface="David" panose="020E0502060401010101" pitchFamily="34" charset="-79"/>
              </a:rPr>
              <a:t> </a:t>
            </a:r>
            <a:endParaRPr lang="en-US" altLang="en-US" sz="1050" dirty="0"/>
          </a:p>
        </p:txBody>
      </p:sp>
    </p:spTree>
    <p:extLst>
      <p:ext uri="{BB962C8B-B14F-4D97-AF65-F5344CB8AC3E}">
        <p14:creationId xmlns:p14="http://schemas.microsoft.com/office/powerpoint/2010/main" val="2395745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https://en.wikipedia.org/wiki/Onias_I#cite_note-1</a:t>
            </a:r>
            <a:endParaRPr lang="en-US" altLang="en-US" sz="1050" dirty="0"/>
          </a:p>
          <a:p>
            <a:endParaRPr lang="en-US" altLang="en-US" dirty="0"/>
          </a:p>
          <a:p>
            <a:r>
              <a:rPr lang="en-US" altLang="en-US" dirty="0"/>
              <a:t>BTW, note that Yeshua is a relatively common male name in the later Tanakh</a:t>
            </a:r>
          </a:p>
        </p:txBody>
      </p:sp>
    </p:spTree>
    <p:extLst>
      <p:ext uri="{BB962C8B-B14F-4D97-AF65-F5344CB8AC3E}">
        <p14:creationId xmlns:p14="http://schemas.microsoft.com/office/powerpoint/2010/main" val="3474692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97430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https://en.wikipedia.org/wiki/Maccabees</a:t>
            </a:r>
          </a:p>
          <a:p>
            <a:endParaRPr lang="en-US" altLang="en-US" sz="1050" dirty="0"/>
          </a:p>
        </p:txBody>
      </p:sp>
    </p:spTree>
    <p:extLst>
      <p:ext uri="{BB962C8B-B14F-4D97-AF65-F5344CB8AC3E}">
        <p14:creationId xmlns:p14="http://schemas.microsoft.com/office/powerpoint/2010/main" val="3843552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https://en.wikipedia.org/wiki/Maccabees</a:t>
            </a:r>
          </a:p>
          <a:p>
            <a:endParaRPr lang="en-US" altLang="en-US" sz="1050" dirty="0"/>
          </a:p>
        </p:txBody>
      </p:sp>
    </p:spTree>
    <p:extLst>
      <p:ext uri="{BB962C8B-B14F-4D97-AF65-F5344CB8AC3E}">
        <p14:creationId xmlns:p14="http://schemas.microsoft.com/office/powerpoint/2010/main" val="20093181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https://en.wikipedia.org/wiki/Maccabees</a:t>
            </a:r>
          </a:p>
          <a:p>
            <a:endParaRPr lang="en-US" altLang="en-US" sz="1050" dirty="0"/>
          </a:p>
        </p:txBody>
      </p:sp>
    </p:spTree>
    <p:extLst>
      <p:ext uri="{BB962C8B-B14F-4D97-AF65-F5344CB8AC3E}">
        <p14:creationId xmlns:p14="http://schemas.microsoft.com/office/powerpoint/2010/main" val="1622930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https://en.wikipedia.org/wiki/Maccabees</a:t>
            </a:r>
          </a:p>
          <a:p>
            <a:endParaRPr lang="en-US" altLang="en-US" sz="1050" dirty="0"/>
          </a:p>
        </p:txBody>
      </p:sp>
    </p:spTree>
    <p:extLst>
      <p:ext uri="{BB962C8B-B14F-4D97-AF65-F5344CB8AC3E}">
        <p14:creationId xmlns:p14="http://schemas.microsoft.com/office/powerpoint/2010/main" val="9061375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https://en.wikipedia.org/wiki/Maccabees</a:t>
            </a:r>
          </a:p>
          <a:p>
            <a:endParaRPr lang="en-US" altLang="en-US" sz="1050" dirty="0"/>
          </a:p>
        </p:txBody>
      </p:sp>
    </p:spTree>
    <p:extLst>
      <p:ext uri="{BB962C8B-B14F-4D97-AF65-F5344CB8AC3E}">
        <p14:creationId xmlns:p14="http://schemas.microsoft.com/office/powerpoint/2010/main" val="276996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1" kern="1200" dirty="0">
                <a:solidFill>
                  <a:schemeClr val="tx1"/>
                </a:solidFill>
                <a:effectLst/>
                <a:latin typeface="Arial Rounded MT Bold" pitchFamily="34" charset="0"/>
                <a:ea typeface="+mn-ea"/>
                <a:cs typeface="Arial" charset="0"/>
              </a:rPr>
              <a:t>https://www.google.com/search?q=joseph%27s+dream&amp;safe=active&amp;tbm=isch&amp;tbs=rimg:CTXh6dqUP02BIjg807FbwiTL1nJ89WNcTTZ5RA1tNMtW-LXQCsfHfr7UI1N_1QV5LmrRMQ0NE5rk5gI_1bWqoToQgULSoSCTzTsVvCJMvWEel9VxuaRt_1qKhIJcnz1Y1xNNnkROCTJcUzuGGoqEglEDW00y1b4tRGYW6-oPF1PZSoSCdAKx8d-vtQjEfCevySJhacSKhIJU39BXkuatEwRt30Jo1VZbmwqEglDQ0TmuTmAjxGIVbjQtw4qyyoSCdtaqhOhCBQtEU83wUzdr14N&amp;tbo=u&amp;sa=X&amp;ved=2ahUKEwiwxY27j_3eAhUIOq0KHbfvCzgQ9C96BAgBEBs&amp;biw=1164&amp;bih=821&amp;dpr=1.1#imgdii=uudbuj24ALLdVM:&amp;imgrc=cnz1Y1xNNnnsKM:</a:t>
            </a:r>
            <a:endParaRPr lang="en-US" altLang="en-US" sz="500" dirty="0"/>
          </a:p>
        </p:txBody>
      </p:sp>
    </p:spTree>
    <p:extLst>
      <p:ext uri="{BB962C8B-B14F-4D97-AF65-F5344CB8AC3E}">
        <p14:creationId xmlns:p14="http://schemas.microsoft.com/office/powerpoint/2010/main" val="18133714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125746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Apparently, the holiness of Temple and Torah worship was on no great consequence to Israel and her leaders.   So…</a:t>
            </a:r>
          </a:p>
        </p:txBody>
      </p:sp>
    </p:spTree>
    <p:extLst>
      <p:ext uri="{BB962C8B-B14F-4D97-AF65-F5344CB8AC3E}">
        <p14:creationId xmlns:p14="http://schemas.microsoft.com/office/powerpoint/2010/main" val="20011271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https://en.wikipedia.org/wiki/Maccabees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a:p>
            <a:r>
              <a:rPr lang="en-US" altLang="en-US" sz="2000" dirty="0"/>
              <a:t>After the spiritual failure of Israel, our enemy was emboldened and intensified his attacks.  Our own failures, as G-d’s people, opens doors for our enemies.</a:t>
            </a:r>
          </a:p>
        </p:txBody>
      </p:sp>
    </p:spTree>
    <p:extLst>
      <p:ext uri="{BB962C8B-B14F-4D97-AF65-F5344CB8AC3E}">
        <p14:creationId xmlns:p14="http://schemas.microsoft.com/office/powerpoint/2010/main" val="9696501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58C2CF0B-A1DB-4EFB-9672-52FBBC86BFE3}"/>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Hanukkah 2018 5779 Setback is Step up</a:t>
            </a:r>
          </a:p>
        </p:txBody>
      </p:sp>
      <p:sp>
        <p:nvSpPr>
          <p:cNvPr id="5" name="Rectangle 6">
            <a:extLst>
              <a:ext uri="{FF2B5EF4-FFF2-40B4-BE49-F238E27FC236}">
                <a16:creationId xmlns:a16="http://schemas.microsoft.com/office/drawing/2014/main" id="{A9305009-AB48-4A9D-ABC7-96C0C27FB0CD}"/>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Dec. 1, 2018 5779</a:t>
            </a:r>
          </a:p>
        </p:txBody>
      </p:sp>
      <p:sp>
        <p:nvSpPr>
          <p:cNvPr id="7" name="Rectangle 10">
            <a:extLst>
              <a:ext uri="{FF2B5EF4-FFF2-40B4-BE49-F238E27FC236}">
                <a16:creationId xmlns:a16="http://schemas.microsoft.com/office/drawing/2014/main" id="{DF58E458-E1FD-47EB-8545-7D48D3197476}"/>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7100429-15CF-4F17-B80F-9CD0A23B9AE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595394" name="Rectangle 2">
            <a:extLst>
              <a:ext uri="{FF2B5EF4-FFF2-40B4-BE49-F238E27FC236}">
                <a16:creationId xmlns:a16="http://schemas.microsoft.com/office/drawing/2014/main" id="{9EF42C39-570B-48E9-856F-A0FC6FE9C051}"/>
              </a:ext>
            </a:extLst>
          </p:cNvPr>
          <p:cNvSpPr>
            <a:spLocks noGrp="1" noRot="1" noChangeAspect="1" noChangeArrowheads="1" noTextEdit="1"/>
          </p:cNvSpPr>
          <p:nvPr>
            <p:ph type="sldImg"/>
          </p:nvPr>
        </p:nvSpPr>
        <p:spPr>
          <a:xfrm>
            <a:off x="506413" y="685800"/>
            <a:ext cx="5838825" cy="3422650"/>
          </a:xfrm>
          <a:ln/>
        </p:spPr>
      </p:sp>
      <p:sp>
        <p:nvSpPr>
          <p:cNvPr id="1595395" name="Rectangle 3">
            <a:extLst>
              <a:ext uri="{FF2B5EF4-FFF2-40B4-BE49-F238E27FC236}">
                <a16:creationId xmlns:a16="http://schemas.microsoft.com/office/drawing/2014/main" id="{006B1A6D-DBC8-47F9-B99D-C88B5408AD4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312268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091944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554014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A4697F88-E825-4DA6-9CA1-7AA678535BAC}"/>
              </a:ext>
            </a:extLst>
          </p:cNvPr>
          <p:cNvSpPr>
            <a:spLocks noGrp="1" noChangeArrowheads="1"/>
          </p:cNvSpPr>
          <p:nvPr>
            <p:ph type="hdr"/>
          </p:nvPr>
        </p:nvSpPr>
        <p:spPr>
          <a:ln/>
        </p:spPr>
        <p:txBody>
          <a:bodyPr/>
          <a:lstStyle/>
          <a:p>
            <a:r>
              <a:rPr lang="en-US" altLang="en-US"/>
              <a:t>Firstborn death and Yeshua's victory</a:t>
            </a:r>
          </a:p>
        </p:txBody>
      </p:sp>
      <p:sp>
        <p:nvSpPr>
          <p:cNvPr id="5" name="Rectangle 6">
            <a:extLst>
              <a:ext uri="{FF2B5EF4-FFF2-40B4-BE49-F238E27FC236}">
                <a16:creationId xmlns:a16="http://schemas.microsoft.com/office/drawing/2014/main" id="{3911336A-075F-487B-B393-0CD76BEFB49A}"/>
              </a:ext>
            </a:extLst>
          </p:cNvPr>
          <p:cNvSpPr>
            <a:spLocks noGrp="1" noChangeArrowheads="1"/>
          </p:cNvSpPr>
          <p:nvPr>
            <p:ph type="dt"/>
          </p:nvPr>
        </p:nvSpPr>
        <p:spPr>
          <a:ln/>
        </p:spPr>
        <p:txBody>
          <a:bodyPr/>
          <a:lstStyle/>
          <a:p>
            <a:r>
              <a:rPr lang="en-US" altLang="en-US"/>
              <a:t>Jan 8, 2011  שבט 3, 5771</a:t>
            </a:r>
          </a:p>
        </p:txBody>
      </p:sp>
      <p:sp>
        <p:nvSpPr>
          <p:cNvPr id="7" name="Rectangle 10">
            <a:extLst>
              <a:ext uri="{FF2B5EF4-FFF2-40B4-BE49-F238E27FC236}">
                <a16:creationId xmlns:a16="http://schemas.microsoft.com/office/drawing/2014/main" id="{BF23EDA6-08CD-4CBD-AE20-65E593EEA374}"/>
              </a:ext>
            </a:extLst>
          </p:cNvPr>
          <p:cNvSpPr>
            <a:spLocks noGrp="1" noChangeArrowheads="1"/>
          </p:cNvSpPr>
          <p:nvPr>
            <p:ph type="sldNum"/>
          </p:nvPr>
        </p:nvSpPr>
        <p:spPr>
          <a:ln/>
        </p:spPr>
        <p:txBody>
          <a:bodyPr/>
          <a:lstStyle/>
          <a:p>
            <a:fld id="{4731AAC0-7D19-4300-B124-A3615DE5FC49}" type="slidenum">
              <a:rPr lang="en-US" altLang="en-US"/>
              <a:pPr/>
              <a:t>56</a:t>
            </a:fld>
            <a:endParaRPr lang="en-US" altLang="en-US"/>
          </a:p>
        </p:txBody>
      </p:sp>
      <p:sp>
        <p:nvSpPr>
          <p:cNvPr id="1422338" name="Rectangle 2">
            <a:extLst>
              <a:ext uri="{FF2B5EF4-FFF2-40B4-BE49-F238E27FC236}">
                <a16:creationId xmlns:a16="http://schemas.microsoft.com/office/drawing/2014/main" id="{988AB496-0062-425B-AB20-E15A5A3B51CA}"/>
              </a:ext>
            </a:extLst>
          </p:cNvPr>
          <p:cNvSpPr>
            <a:spLocks noGrp="1" noRot="1" noChangeAspect="1" noChangeArrowheads="1" noTextEdit="1"/>
          </p:cNvSpPr>
          <p:nvPr>
            <p:ph type="sldImg"/>
          </p:nvPr>
        </p:nvSpPr>
        <p:spPr>
          <a:xfrm>
            <a:off x="47625" y="304800"/>
            <a:ext cx="6762750" cy="3962400"/>
          </a:xfrm>
          <a:ln/>
        </p:spPr>
      </p:sp>
      <p:sp>
        <p:nvSpPr>
          <p:cNvPr id="1422339" name="Rectangle 3">
            <a:extLst>
              <a:ext uri="{FF2B5EF4-FFF2-40B4-BE49-F238E27FC236}">
                <a16:creationId xmlns:a16="http://schemas.microsoft.com/office/drawing/2014/main" id="{2A3BE233-29D9-4063-AA47-31931C95CEC2}"/>
              </a:ext>
            </a:extLst>
          </p:cNvPr>
          <p:cNvSpPr>
            <a:spLocks noGrp="1" noChangeArrowheads="1"/>
          </p:cNvSpPr>
          <p:nvPr>
            <p:ph type="body" idx="1"/>
          </p:nvPr>
        </p:nvSpPr>
        <p:spPr>
          <a:xfrm>
            <a:off x="685800" y="4343400"/>
            <a:ext cx="5486400" cy="4114800"/>
          </a:xfrm>
        </p:spPr>
        <p:txBody>
          <a:bodyPr/>
          <a:lstStyle/>
          <a:p>
            <a:br>
              <a:rPr lang="en-US" altLang="en-US" sz="2000">
                <a:latin typeface="Arial Rounded MT Bold" panose="020F0704030504030204" pitchFamily="34" charset="0"/>
              </a:rPr>
            </a:br>
            <a:r>
              <a:rPr lang="en-US" altLang="en-US" sz="2000">
                <a:latin typeface="Arial Rounded MT Bold" panose="020F0704030504030204" pitchFamily="34" charset="0"/>
              </a:rPr>
              <a:t>ie sacrifice a pig</a:t>
            </a:r>
          </a:p>
          <a:p>
            <a:r>
              <a:rPr lang="en-US" altLang="en-US" sz="2000">
                <a:latin typeface="Arial Rounded MT Bold" panose="020F0704030504030204" pitchFamily="34" charset="0"/>
              </a:rPr>
              <a:t>from Apocrypha: additional ancient Jewish books, NOT Scripture</a:t>
            </a:r>
          </a:p>
          <a:p>
            <a:r>
              <a:rPr lang="en-US" altLang="en-US" sz="2000">
                <a:latin typeface="Arial Rounded MT Bold" panose="020F0704030504030204" pitchFamily="34" charset="0"/>
              </a:rPr>
              <a:t>This one in Heb orig, Greek surviving</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8F331E86-769C-496C-A0D2-0370776A1229}"/>
              </a:ext>
            </a:extLst>
          </p:cNvPr>
          <p:cNvSpPr>
            <a:spLocks noGrp="1" noChangeArrowheads="1"/>
          </p:cNvSpPr>
          <p:nvPr>
            <p:ph type="hdr"/>
          </p:nvPr>
        </p:nvSpPr>
        <p:spPr>
          <a:ln/>
        </p:spPr>
        <p:txBody>
          <a:bodyPr/>
          <a:lstStyle/>
          <a:p>
            <a:r>
              <a:rPr lang="en-US" altLang="en-US"/>
              <a:t>Firstborn death and Yeshua's victory</a:t>
            </a:r>
          </a:p>
        </p:txBody>
      </p:sp>
      <p:sp>
        <p:nvSpPr>
          <p:cNvPr id="5" name="Rectangle 6">
            <a:extLst>
              <a:ext uri="{FF2B5EF4-FFF2-40B4-BE49-F238E27FC236}">
                <a16:creationId xmlns:a16="http://schemas.microsoft.com/office/drawing/2014/main" id="{533D7ECA-843B-4A8E-8183-BEEAA9470DA5}"/>
              </a:ext>
            </a:extLst>
          </p:cNvPr>
          <p:cNvSpPr>
            <a:spLocks noGrp="1" noChangeArrowheads="1"/>
          </p:cNvSpPr>
          <p:nvPr>
            <p:ph type="dt"/>
          </p:nvPr>
        </p:nvSpPr>
        <p:spPr>
          <a:ln/>
        </p:spPr>
        <p:txBody>
          <a:bodyPr/>
          <a:lstStyle/>
          <a:p>
            <a:r>
              <a:rPr lang="en-US" altLang="en-US"/>
              <a:t>Jan 8, 2011  שבט 3, 5771</a:t>
            </a:r>
          </a:p>
        </p:txBody>
      </p:sp>
      <p:sp>
        <p:nvSpPr>
          <p:cNvPr id="7" name="Rectangle 10">
            <a:extLst>
              <a:ext uri="{FF2B5EF4-FFF2-40B4-BE49-F238E27FC236}">
                <a16:creationId xmlns:a16="http://schemas.microsoft.com/office/drawing/2014/main" id="{272D6AA1-0B95-47EE-8406-09EEE7B62E24}"/>
              </a:ext>
            </a:extLst>
          </p:cNvPr>
          <p:cNvSpPr>
            <a:spLocks noGrp="1" noChangeArrowheads="1"/>
          </p:cNvSpPr>
          <p:nvPr>
            <p:ph type="sldNum"/>
          </p:nvPr>
        </p:nvSpPr>
        <p:spPr>
          <a:ln/>
        </p:spPr>
        <p:txBody>
          <a:bodyPr/>
          <a:lstStyle/>
          <a:p>
            <a:fld id="{D75EFBC3-443F-4793-B617-4BC088940264}" type="slidenum">
              <a:rPr lang="en-US" altLang="en-US"/>
              <a:pPr/>
              <a:t>57</a:t>
            </a:fld>
            <a:endParaRPr lang="en-US" altLang="en-US"/>
          </a:p>
        </p:txBody>
      </p:sp>
      <p:sp>
        <p:nvSpPr>
          <p:cNvPr id="1424386" name="Rectangle 2">
            <a:extLst>
              <a:ext uri="{FF2B5EF4-FFF2-40B4-BE49-F238E27FC236}">
                <a16:creationId xmlns:a16="http://schemas.microsoft.com/office/drawing/2014/main" id="{C3FA3A88-8646-4AF3-8F24-98A571292F6E}"/>
              </a:ext>
            </a:extLst>
          </p:cNvPr>
          <p:cNvSpPr>
            <a:spLocks noGrp="1" noRot="1" noChangeAspect="1" noChangeArrowheads="1" noTextEdit="1"/>
          </p:cNvSpPr>
          <p:nvPr>
            <p:ph type="sldImg"/>
          </p:nvPr>
        </p:nvSpPr>
        <p:spPr>
          <a:xfrm>
            <a:off x="47625" y="304800"/>
            <a:ext cx="6762750" cy="3962400"/>
          </a:xfrm>
          <a:ln/>
        </p:spPr>
      </p:sp>
      <p:sp>
        <p:nvSpPr>
          <p:cNvPr id="1424387" name="Rectangle 3">
            <a:extLst>
              <a:ext uri="{FF2B5EF4-FFF2-40B4-BE49-F238E27FC236}">
                <a16:creationId xmlns:a16="http://schemas.microsoft.com/office/drawing/2014/main" id="{F5F953E2-0D1D-4AA6-BB39-4FACF2B9C324}"/>
              </a:ext>
            </a:extLst>
          </p:cNvPr>
          <p:cNvSpPr>
            <a:spLocks noGrp="1" noChangeArrowheads="1"/>
          </p:cNvSpPr>
          <p:nvPr>
            <p:ph type="body" idx="1"/>
          </p:nvPr>
        </p:nvSpPr>
        <p:spPr>
          <a:xfrm>
            <a:off x="685800" y="4343400"/>
            <a:ext cx="5486400" cy="4114800"/>
          </a:xfrm>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430DABBE-9B4C-49ED-A198-9C74D04A720D}"/>
              </a:ext>
            </a:extLst>
          </p:cNvPr>
          <p:cNvSpPr>
            <a:spLocks noGrp="1" noChangeArrowheads="1"/>
          </p:cNvSpPr>
          <p:nvPr>
            <p:ph type="hdr"/>
          </p:nvPr>
        </p:nvSpPr>
        <p:spPr>
          <a:ln/>
        </p:spPr>
        <p:txBody>
          <a:bodyPr/>
          <a:lstStyle/>
          <a:p>
            <a:r>
              <a:rPr lang="en-US" altLang="en-US"/>
              <a:t>Firstborn death and Yeshua's victory</a:t>
            </a:r>
          </a:p>
        </p:txBody>
      </p:sp>
      <p:sp>
        <p:nvSpPr>
          <p:cNvPr id="5" name="Rectangle 6">
            <a:extLst>
              <a:ext uri="{FF2B5EF4-FFF2-40B4-BE49-F238E27FC236}">
                <a16:creationId xmlns:a16="http://schemas.microsoft.com/office/drawing/2014/main" id="{46BFA7C6-F78F-4BBE-938A-46D3EE17C2A1}"/>
              </a:ext>
            </a:extLst>
          </p:cNvPr>
          <p:cNvSpPr>
            <a:spLocks noGrp="1" noChangeArrowheads="1"/>
          </p:cNvSpPr>
          <p:nvPr>
            <p:ph type="dt"/>
          </p:nvPr>
        </p:nvSpPr>
        <p:spPr>
          <a:ln/>
        </p:spPr>
        <p:txBody>
          <a:bodyPr/>
          <a:lstStyle/>
          <a:p>
            <a:r>
              <a:rPr lang="en-US" altLang="en-US"/>
              <a:t>Jan 8, 2011  שבט 3, 5771</a:t>
            </a:r>
          </a:p>
        </p:txBody>
      </p:sp>
      <p:sp>
        <p:nvSpPr>
          <p:cNvPr id="7" name="Rectangle 10">
            <a:extLst>
              <a:ext uri="{FF2B5EF4-FFF2-40B4-BE49-F238E27FC236}">
                <a16:creationId xmlns:a16="http://schemas.microsoft.com/office/drawing/2014/main" id="{05BF32B9-8DC4-4EF6-AB10-81A10C09C86E}"/>
              </a:ext>
            </a:extLst>
          </p:cNvPr>
          <p:cNvSpPr>
            <a:spLocks noGrp="1" noChangeArrowheads="1"/>
          </p:cNvSpPr>
          <p:nvPr>
            <p:ph type="sldNum"/>
          </p:nvPr>
        </p:nvSpPr>
        <p:spPr>
          <a:ln/>
        </p:spPr>
        <p:txBody>
          <a:bodyPr/>
          <a:lstStyle/>
          <a:p>
            <a:fld id="{462376E1-5635-4A08-ADB5-6FD614CF7F6F}" type="slidenum">
              <a:rPr lang="en-US" altLang="en-US"/>
              <a:pPr/>
              <a:t>58</a:t>
            </a:fld>
            <a:endParaRPr lang="en-US" altLang="en-US"/>
          </a:p>
        </p:txBody>
      </p:sp>
      <p:sp>
        <p:nvSpPr>
          <p:cNvPr id="1426434" name="Rectangle 2">
            <a:extLst>
              <a:ext uri="{FF2B5EF4-FFF2-40B4-BE49-F238E27FC236}">
                <a16:creationId xmlns:a16="http://schemas.microsoft.com/office/drawing/2014/main" id="{542ADC54-52DF-4221-9550-F3B30382C9DB}"/>
              </a:ext>
            </a:extLst>
          </p:cNvPr>
          <p:cNvSpPr>
            <a:spLocks noGrp="1" noRot="1" noChangeAspect="1" noChangeArrowheads="1" noTextEdit="1"/>
          </p:cNvSpPr>
          <p:nvPr>
            <p:ph type="sldImg"/>
          </p:nvPr>
        </p:nvSpPr>
        <p:spPr>
          <a:xfrm>
            <a:off x="47625" y="304800"/>
            <a:ext cx="6762750" cy="3962400"/>
          </a:xfrm>
          <a:ln/>
        </p:spPr>
      </p:sp>
      <p:sp>
        <p:nvSpPr>
          <p:cNvPr id="1426435" name="Rectangle 3">
            <a:extLst>
              <a:ext uri="{FF2B5EF4-FFF2-40B4-BE49-F238E27FC236}">
                <a16:creationId xmlns:a16="http://schemas.microsoft.com/office/drawing/2014/main" id="{7540BCB5-B42E-4A5A-A052-7DB6CBB84491}"/>
              </a:ext>
            </a:extLst>
          </p:cNvPr>
          <p:cNvSpPr>
            <a:spLocks noGrp="1" noChangeArrowheads="1"/>
          </p:cNvSpPr>
          <p:nvPr>
            <p:ph type="body" idx="1"/>
          </p:nvPr>
        </p:nvSpPr>
        <p:spPr>
          <a:xfrm>
            <a:off x="685800" y="4343400"/>
            <a:ext cx="5486400" cy="4114800"/>
          </a:xfrm>
        </p:spPr>
        <p:txBody>
          <a:bodyPr/>
          <a:lstStyle/>
          <a:p>
            <a:r>
              <a:rPr lang="en-US" altLang="en-US" sz="2000">
                <a:latin typeface="Arial Rounded MT Bold" panose="020F0704030504030204" pitchFamily="34" charset="0"/>
              </a:rPr>
              <a:t>Us also.  Purpose of Messianic Judaism is COVENANT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9AD971DE-65B8-4B23-AD7B-9561083F6B86}"/>
              </a:ext>
            </a:extLst>
          </p:cNvPr>
          <p:cNvSpPr>
            <a:spLocks noGrp="1" noChangeArrowheads="1"/>
          </p:cNvSpPr>
          <p:nvPr>
            <p:ph type="hdr"/>
          </p:nvPr>
        </p:nvSpPr>
        <p:spPr>
          <a:ln/>
        </p:spPr>
        <p:txBody>
          <a:bodyPr/>
          <a:lstStyle/>
          <a:p>
            <a:r>
              <a:rPr lang="en-US" altLang="en-US"/>
              <a:t>Firstborn death and Yeshua's victory</a:t>
            </a:r>
          </a:p>
        </p:txBody>
      </p:sp>
      <p:sp>
        <p:nvSpPr>
          <p:cNvPr id="5" name="Rectangle 6">
            <a:extLst>
              <a:ext uri="{FF2B5EF4-FFF2-40B4-BE49-F238E27FC236}">
                <a16:creationId xmlns:a16="http://schemas.microsoft.com/office/drawing/2014/main" id="{BBC1A99F-42D6-40E0-AD93-02F3FCB1449F}"/>
              </a:ext>
            </a:extLst>
          </p:cNvPr>
          <p:cNvSpPr>
            <a:spLocks noGrp="1" noChangeArrowheads="1"/>
          </p:cNvSpPr>
          <p:nvPr>
            <p:ph type="dt"/>
          </p:nvPr>
        </p:nvSpPr>
        <p:spPr>
          <a:ln/>
        </p:spPr>
        <p:txBody>
          <a:bodyPr/>
          <a:lstStyle/>
          <a:p>
            <a:r>
              <a:rPr lang="en-US" altLang="en-US"/>
              <a:t>Jan 8, 2011  שבט 3, 5771</a:t>
            </a:r>
          </a:p>
        </p:txBody>
      </p:sp>
      <p:sp>
        <p:nvSpPr>
          <p:cNvPr id="7" name="Rectangle 10">
            <a:extLst>
              <a:ext uri="{FF2B5EF4-FFF2-40B4-BE49-F238E27FC236}">
                <a16:creationId xmlns:a16="http://schemas.microsoft.com/office/drawing/2014/main" id="{95581517-2656-4CC7-B8EB-74835F484127}"/>
              </a:ext>
            </a:extLst>
          </p:cNvPr>
          <p:cNvSpPr>
            <a:spLocks noGrp="1" noChangeArrowheads="1"/>
          </p:cNvSpPr>
          <p:nvPr>
            <p:ph type="sldNum"/>
          </p:nvPr>
        </p:nvSpPr>
        <p:spPr>
          <a:ln/>
        </p:spPr>
        <p:txBody>
          <a:bodyPr/>
          <a:lstStyle/>
          <a:p>
            <a:fld id="{1B8F11EE-4680-4F00-98BB-81E927C95A12}" type="slidenum">
              <a:rPr lang="en-US" altLang="en-US"/>
              <a:pPr/>
              <a:t>59</a:t>
            </a:fld>
            <a:endParaRPr lang="en-US" altLang="en-US"/>
          </a:p>
        </p:txBody>
      </p:sp>
      <p:sp>
        <p:nvSpPr>
          <p:cNvPr id="1428482" name="Rectangle 2">
            <a:extLst>
              <a:ext uri="{FF2B5EF4-FFF2-40B4-BE49-F238E27FC236}">
                <a16:creationId xmlns:a16="http://schemas.microsoft.com/office/drawing/2014/main" id="{8E5C14E3-D71D-4D1D-96BD-7E2B4686CE91}"/>
              </a:ext>
            </a:extLst>
          </p:cNvPr>
          <p:cNvSpPr>
            <a:spLocks noGrp="1" noRot="1" noChangeAspect="1" noChangeArrowheads="1" noTextEdit="1"/>
          </p:cNvSpPr>
          <p:nvPr>
            <p:ph type="sldImg"/>
          </p:nvPr>
        </p:nvSpPr>
        <p:spPr>
          <a:xfrm>
            <a:off x="47625" y="304800"/>
            <a:ext cx="6762750" cy="3962400"/>
          </a:xfrm>
          <a:ln/>
        </p:spPr>
      </p:sp>
      <p:sp>
        <p:nvSpPr>
          <p:cNvPr id="1428483" name="Rectangle 3">
            <a:extLst>
              <a:ext uri="{FF2B5EF4-FFF2-40B4-BE49-F238E27FC236}">
                <a16:creationId xmlns:a16="http://schemas.microsoft.com/office/drawing/2014/main" id="{58114B33-46D4-4A90-B607-666FB6443B29}"/>
              </a:ext>
            </a:extLst>
          </p:cNvPr>
          <p:cNvSpPr>
            <a:spLocks noGrp="1" noChangeArrowheads="1"/>
          </p:cNvSpPr>
          <p:nvPr>
            <p:ph type="body" idx="1"/>
          </p:nvPr>
        </p:nvSpPr>
        <p:spPr>
          <a:xfrm>
            <a:off x="304800" y="4343400"/>
            <a:ext cx="6324600" cy="4572000"/>
          </a:xfrm>
        </p:spPr>
        <p:txBody>
          <a:bodyPr/>
          <a:lstStyle/>
          <a:p>
            <a:r>
              <a:rPr lang="en-US" altLang="en-US" sz="2000">
                <a:latin typeface="Arial Rounded MT Bold" panose="020F0704030504030204" pitchFamily="34" charset="0"/>
              </a:rPr>
              <a:t>Compliant.</a:t>
            </a:r>
          </a:p>
          <a:p>
            <a:r>
              <a:rPr lang="en-US" altLang="en-US" sz="2000">
                <a:latin typeface="Arial Rounded MT Bold" panose="020F0704030504030204" pitchFamily="34" charset="0"/>
              </a:rPr>
              <a:t>What can it hurt?</a:t>
            </a:r>
          </a:p>
          <a:p>
            <a:r>
              <a:rPr lang="en-US" altLang="en-US" sz="2000">
                <a:latin typeface="Arial Rounded MT Bold" panose="020F0704030504030204" pitchFamily="34" charset="0"/>
              </a:rPr>
              <a:t>Let’s don’t make trouble. Ralph Beren Jewish humor there were these two Jewish men standing before a firing squad in Czarist Russia. Their crime? Being Jewish. So the Cossack captain [Ive forgiven Cossack, Poles] heading the firing squad looks at Abie and Yankele and shouts, “Jews, take off your hats.” Abie takes off his hat. But Yankele says, “No, I won’t take off my hat.” So Abie leans over to Yankele and whispers, “Yankele, don’t make trouble.”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1" kern="1200" dirty="0">
                <a:solidFill>
                  <a:schemeClr val="tx1"/>
                </a:solidFill>
                <a:effectLst/>
                <a:latin typeface="Arial Rounded MT Bold" pitchFamily="34" charset="0"/>
                <a:ea typeface="+mn-ea"/>
                <a:cs typeface="Arial" charset="0"/>
              </a:rPr>
              <a:t>https://www.google.com/url?sa=i&amp;source=images&amp;cd=&amp;cad=rja&amp;uact=8&amp;ved=2ahUKEwitv4nZj_3eAhVIRqwKHRcQB4QQjRx6BAgBEAU&amp;url=http%3A%2F%2Fpregacaocrista.com%2Fhistoria-de-jose-do-egito%2F&amp;psig=AOvVaw016EvZ5nUMeEZiwVCgHfpD&amp;ust=1543701847139817</a:t>
            </a:r>
            <a:endParaRPr lang="en-US" altLang="en-US" sz="500" dirty="0"/>
          </a:p>
        </p:txBody>
      </p:sp>
    </p:spTree>
    <p:extLst>
      <p:ext uri="{BB962C8B-B14F-4D97-AF65-F5344CB8AC3E}">
        <p14:creationId xmlns:p14="http://schemas.microsoft.com/office/powerpoint/2010/main" val="22624567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916CCB4-06FD-4CA9-8FE5-AA1417BCD08C}"/>
              </a:ext>
            </a:extLst>
          </p:cNvPr>
          <p:cNvSpPr>
            <a:spLocks noGrp="1" noChangeArrowheads="1"/>
          </p:cNvSpPr>
          <p:nvPr>
            <p:ph type="hdr"/>
          </p:nvPr>
        </p:nvSpPr>
        <p:spPr>
          <a:ln/>
        </p:spPr>
        <p:txBody>
          <a:bodyPr/>
          <a:lstStyle/>
          <a:p>
            <a:r>
              <a:rPr lang="en-US" altLang="en-US"/>
              <a:t>Firstborn death and Yeshua's victory</a:t>
            </a:r>
          </a:p>
        </p:txBody>
      </p:sp>
      <p:sp>
        <p:nvSpPr>
          <p:cNvPr id="5" name="Rectangle 6">
            <a:extLst>
              <a:ext uri="{FF2B5EF4-FFF2-40B4-BE49-F238E27FC236}">
                <a16:creationId xmlns:a16="http://schemas.microsoft.com/office/drawing/2014/main" id="{5E0EB0E0-158F-4CC3-9B04-E944E7BBB7A4}"/>
              </a:ext>
            </a:extLst>
          </p:cNvPr>
          <p:cNvSpPr>
            <a:spLocks noGrp="1" noChangeArrowheads="1"/>
          </p:cNvSpPr>
          <p:nvPr>
            <p:ph type="dt"/>
          </p:nvPr>
        </p:nvSpPr>
        <p:spPr>
          <a:ln/>
        </p:spPr>
        <p:txBody>
          <a:bodyPr/>
          <a:lstStyle/>
          <a:p>
            <a:r>
              <a:rPr lang="en-US" altLang="en-US"/>
              <a:t>Jan 8, 2011  שבט 3, 5771</a:t>
            </a:r>
          </a:p>
        </p:txBody>
      </p:sp>
      <p:sp>
        <p:nvSpPr>
          <p:cNvPr id="7" name="Rectangle 10">
            <a:extLst>
              <a:ext uri="{FF2B5EF4-FFF2-40B4-BE49-F238E27FC236}">
                <a16:creationId xmlns:a16="http://schemas.microsoft.com/office/drawing/2014/main" id="{5152F76F-F7A3-4F97-A534-508336CA87D3}"/>
              </a:ext>
            </a:extLst>
          </p:cNvPr>
          <p:cNvSpPr>
            <a:spLocks noGrp="1" noChangeArrowheads="1"/>
          </p:cNvSpPr>
          <p:nvPr>
            <p:ph type="sldNum"/>
          </p:nvPr>
        </p:nvSpPr>
        <p:spPr>
          <a:ln/>
        </p:spPr>
        <p:txBody>
          <a:bodyPr/>
          <a:lstStyle/>
          <a:p>
            <a:fld id="{65048293-A7FC-44D0-BD33-591B4A84D5F4}" type="slidenum">
              <a:rPr lang="en-US" altLang="en-US"/>
              <a:pPr/>
              <a:t>60</a:t>
            </a:fld>
            <a:endParaRPr lang="en-US" altLang="en-US"/>
          </a:p>
        </p:txBody>
      </p:sp>
      <p:sp>
        <p:nvSpPr>
          <p:cNvPr id="1430530" name="Rectangle 2">
            <a:extLst>
              <a:ext uri="{FF2B5EF4-FFF2-40B4-BE49-F238E27FC236}">
                <a16:creationId xmlns:a16="http://schemas.microsoft.com/office/drawing/2014/main" id="{68926967-098F-43D8-BA22-18FAD9D08C80}"/>
              </a:ext>
            </a:extLst>
          </p:cNvPr>
          <p:cNvSpPr>
            <a:spLocks noGrp="1" noRot="1" noChangeAspect="1" noChangeArrowheads="1" noTextEdit="1"/>
          </p:cNvSpPr>
          <p:nvPr>
            <p:ph type="sldImg"/>
          </p:nvPr>
        </p:nvSpPr>
        <p:spPr>
          <a:xfrm>
            <a:off x="47625" y="304800"/>
            <a:ext cx="6762750" cy="3962400"/>
          </a:xfrm>
          <a:ln/>
        </p:spPr>
      </p:sp>
      <p:sp>
        <p:nvSpPr>
          <p:cNvPr id="1430531" name="Rectangle 3">
            <a:extLst>
              <a:ext uri="{FF2B5EF4-FFF2-40B4-BE49-F238E27FC236}">
                <a16:creationId xmlns:a16="http://schemas.microsoft.com/office/drawing/2014/main" id="{AB729199-F8CF-4F40-87A4-061BA72E72DE}"/>
              </a:ext>
            </a:extLst>
          </p:cNvPr>
          <p:cNvSpPr>
            <a:spLocks noGrp="1" noChangeArrowheads="1"/>
          </p:cNvSpPr>
          <p:nvPr>
            <p:ph type="body" idx="1"/>
          </p:nvPr>
        </p:nvSpPr>
        <p:spPr>
          <a:xfrm>
            <a:off x="685800" y="4343400"/>
            <a:ext cx="5486400" cy="4114800"/>
          </a:xfrm>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C49026F-7CC9-4B29-BB11-0D67E7D82B65}"/>
              </a:ext>
            </a:extLst>
          </p:cNvPr>
          <p:cNvSpPr>
            <a:spLocks noGrp="1" noChangeArrowheads="1"/>
          </p:cNvSpPr>
          <p:nvPr>
            <p:ph type="hdr"/>
          </p:nvPr>
        </p:nvSpPr>
        <p:spPr>
          <a:ln/>
        </p:spPr>
        <p:txBody>
          <a:bodyPr/>
          <a:lstStyle/>
          <a:p>
            <a:r>
              <a:rPr lang="en-US" altLang="en-US"/>
              <a:t>Firstborn death and Yeshua's victory</a:t>
            </a:r>
          </a:p>
        </p:txBody>
      </p:sp>
      <p:sp>
        <p:nvSpPr>
          <p:cNvPr id="5" name="Rectangle 6">
            <a:extLst>
              <a:ext uri="{FF2B5EF4-FFF2-40B4-BE49-F238E27FC236}">
                <a16:creationId xmlns:a16="http://schemas.microsoft.com/office/drawing/2014/main" id="{835298F1-1A7D-429D-9731-036D5203BD43}"/>
              </a:ext>
            </a:extLst>
          </p:cNvPr>
          <p:cNvSpPr>
            <a:spLocks noGrp="1" noChangeArrowheads="1"/>
          </p:cNvSpPr>
          <p:nvPr>
            <p:ph type="dt"/>
          </p:nvPr>
        </p:nvSpPr>
        <p:spPr>
          <a:ln/>
        </p:spPr>
        <p:txBody>
          <a:bodyPr/>
          <a:lstStyle/>
          <a:p>
            <a:r>
              <a:rPr lang="en-US" altLang="en-US"/>
              <a:t>Jan 8, 2011  שבט 3, 5771</a:t>
            </a:r>
          </a:p>
        </p:txBody>
      </p:sp>
      <p:sp>
        <p:nvSpPr>
          <p:cNvPr id="7" name="Rectangle 10">
            <a:extLst>
              <a:ext uri="{FF2B5EF4-FFF2-40B4-BE49-F238E27FC236}">
                <a16:creationId xmlns:a16="http://schemas.microsoft.com/office/drawing/2014/main" id="{F4C8F9B1-053B-4D16-A3D4-05844219535F}"/>
              </a:ext>
            </a:extLst>
          </p:cNvPr>
          <p:cNvSpPr>
            <a:spLocks noGrp="1" noChangeArrowheads="1"/>
          </p:cNvSpPr>
          <p:nvPr>
            <p:ph type="sldNum"/>
          </p:nvPr>
        </p:nvSpPr>
        <p:spPr>
          <a:ln/>
        </p:spPr>
        <p:txBody>
          <a:bodyPr/>
          <a:lstStyle/>
          <a:p>
            <a:fld id="{A6614FD0-CFB6-4893-8218-1FD0D29D4E33}" type="slidenum">
              <a:rPr lang="en-US" altLang="en-US"/>
              <a:pPr/>
              <a:t>61</a:t>
            </a:fld>
            <a:endParaRPr lang="en-US" altLang="en-US"/>
          </a:p>
        </p:txBody>
      </p:sp>
      <p:sp>
        <p:nvSpPr>
          <p:cNvPr id="1517570" name="Rectangle 2">
            <a:extLst>
              <a:ext uri="{FF2B5EF4-FFF2-40B4-BE49-F238E27FC236}">
                <a16:creationId xmlns:a16="http://schemas.microsoft.com/office/drawing/2014/main" id="{63EF9413-577A-492B-9AF7-1FD2CEB686BD}"/>
              </a:ext>
            </a:extLst>
          </p:cNvPr>
          <p:cNvSpPr>
            <a:spLocks noGrp="1" noRot="1" noChangeAspect="1" noChangeArrowheads="1" noTextEdit="1"/>
          </p:cNvSpPr>
          <p:nvPr>
            <p:ph type="sldImg"/>
          </p:nvPr>
        </p:nvSpPr>
        <p:spPr>
          <a:xfrm>
            <a:off x="203200" y="304800"/>
            <a:ext cx="6502400" cy="3810000"/>
          </a:xfrm>
          <a:ln/>
        </p:spPr>
      </p:sp>
      <p:sp>
        <p:nvSpPr>
          <p:cNvPr id="1517571" name="Rectangle 3">
            <a:extLst>
              <a:ext uri="{FF2B5EF4-FFF2-40B4-BE49-F238E27FC236}">
                <a16:creationId xmlns:a16="http://schemas.microsoft.com/office/drawing/2014/main" id="{876474E7-EFA9-48B6-9B89-D51BAE0521F5}"/>
              </a:ext>
            </a:extLst>
          </p:cNvPr>
          <p:cNvSpPr>
            <a:spLocks noGrp="1" noChangeArrowheads="1"/>
          </p:cNvSpPr>
          <p:nvPr>
            <p:ph type="body" idx="1"/>
          </p:nvPr>
        </p:nvSpPr>
        <p:spPr>
          <a:xfrm>
            <a:off x="152400" y="4114800"/>
            <a:ext cx="6553200" cy="4876800"/>
          </a:xfrm>
        </p:spPr>
        <p:txBody>
          <a:bodyPr/>
          <a:lstStyle/>
          <a:p>
            <a:r>
              <a:rPr lang="en-US" altLang="en-US" sz="2000" i="1">
                <a:latin typeface="Arial Rounded MT Bold" panose="020F0704030504030204" pitchFamily="34" charset="0"/>
              </a:rPr>
              <a:t>Even if all the nations that live under the rule of the king obey him, and have chosen to do his commandments, departing each one from the religion of his fathers, yet I and my sons and my brothers will live by the covenant of our fathers…We will not obey the king’s word by turning aside from our religion to the right hand or to the left.</a:t>
            </a:r>
            <a:r>
              <a:rPr lang="en-US" altLang="en-US" sz="2000">
                <a:latin typeface="Arial Rounded MT Bold" panose="020F0704030504030204" pitchFamily="34" charset="0"/>
              </a:rPr>
              <a:t> </a:t>
            </a:r>
            <a:r>
              <a:rPr lang="en-US" altLang="en-US" sz="2000" baseline="30000">
                <a:latin typeface="Arial Rounded MT Bold" panose="020F0704030504030204" pitchFamily="34" charset="0"/>
              </a:rPr>
              <a:t>(I Maccabees 2:19-22)</a:t>
            </a:r>
          </a:p>
          <a:p>
            <a:endParaRPr lang="en-US" altLang="en-US" sz="2000" baseline="30000">
              <a:latin typeface="Arial Rounded MT Bold" panose="020F07040305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970E648-1FEF-4324-8A40-816150542530}"/>
              </a:ext>
            </a:extLst>
          </p:cNvPr>
          <p:cNvSpPr>
            <a:spLocks noGrp="1" noChangeArrowheads="1"/>
          </p:cNvSpPr>
          <p:nvPr>
            <p:ph type="hdr"/>
          </p:nvPr>
        </p:nvSpPr>
        <p:spPr>
          <a:ln/>
        </p:spPr>
        <p:txBody>
          <a:bodyPr/>
          <a:lstStyle/>
          <a:p>
            <a:r>
              <a:rPr lang="en-US" altLang="en-US"/>
              <a:t>Firstborn death and Yeshua's victory</a:t>
            </a:r>
          </a:p>
        </p:txBody>
      </p:sp>
      <p:sp>
        <p:nvSpPr>
          <p:cNvPr id="5" name="Rectangle 6">
            <a:extLst>
              <a:ext uri="{FF2B5EF4-FFF2-40B4-BE49-F238E27FC236}">
                <a16:creationId xmlns:a16="http://schemas.microsoft.com/office/drawing/2014/main" id="{CC0738D7-F830-4B6D-8AA8-718AB22437AA}"/>
              </a:ext>
            </a:extLst>
          </p:cNvPr>
          <p:cNvSpPr>
            <a:spLocks noGrp="1" noChangeArrowheads="1"/>
          </p:cNvSpPr>
          <p:nvPr>
            <p:ph type="dt"/>
          </p:nvPr>
        </p:nvSpPr>
        <p:spPr>
          <a:ln/>
        </p:spPr>
        <p:txBody>
          <a:bodyPr/>
          <a:lstStyle/>
          <a:p>
            <a:r>
              <a:rPr lang="en-US" altLang="en-US"/>
              <a:t>Jan 8, 2011  שבט 3, 5771</a:t>
            </a:r>
          </a:p>
        </p:txBody>
      </p:sp>
      <p:sp>
        <p:nvSpPr>
          <p:cNvPr id="7" name="Rectangle 10">
            <a:extLst>
              <a:ext uri="{FF2B5EF4-FFF2-40B4-BE49-F238E27FC236}">
                <a16:creationId xmlns:a16="http://schemas.microsoft.com/office/drawing/2014/main" id="{396F3D94-3129-46AC-B35D-8BC597A57C74}"/>
              </a:ext>
            </a:extLst>
          </p:cNvPr>
          <p:cNvSpPr>
            <a:spLocks noGrp="1" noChangeArrowheads="1"/>
          </p:cNvSpPr>
          <p:nvPr>
            <p:ph type="sldNum"/>
          </p:nvPr>
        </p:nvSpPr>
        <p:spPr>
          <a:ln/>
        </p:spPr>
        <p:txBody>
          <a:bodyPr/>
          <a:lstStyle/>
          <a:p>
            <a:fld id="{0D724033-0834-41F0-80BD-A79C7EA320F5}" type="slidenum">
              <a:rPr lang="en-US" altLang="en-US"/>
              <a:pPr/>
              <a:t>62</a:t>
            </a:fld>
            <a:endParaRPr lang="en-US" altLang="en-US"/>
          </a:p>
        </p:txBody>
      </p:sp>
      <p:sp>
        <p:nvSpPr>
          <p:cNvPr id="1432578" name="Rectangle 2">
            <a:extLst>
              <a:ext uri="{FF2B5EF4-FFF2-40B4-BE49-F238E27FC236}">
                <a16:creationId xmlns:a16="http://schemas.microsoft.com/office/drawing/2014/main" id="{9D960D21-88EC-42C7-90AF-980FCA26FC7E}"/>
              </a:ext>
            </a:extLst>
          </p:cNvPr>
          <p:cNvSpPr>
            <a:spLocks noGrp="1" noRot="1" noChangeAspect="1" noChangeArrowheads="1" noTextEdit="1"/>
          </p:cNvSpPr>
          <p:nvPr>
            <p:ph type="sldImg"/>
          </p:nvPr>
        </p:nvSpPr>
        <p:spPr>
          <a:xfrm>
            <a:off x="47625" y="304800"/>
            <a:ext cx="6762750" cy="3962400"/>
          </a:xfrm>
          <a:ln/>
        </p:spPr>
      </p:sp>
      <p:sp>
        <p:nvSpPr>
          <p:cNvPr id="1432579" name="Rectangle 3">
            <a:extLst>
              <a:ext uri="{FF2B5EF4-FFF2-40B4-BE49-F238E27FC236}">
                <a16:creationId xmlns:a16="http://schemas.microsoft.com/office/drawing/2014/main" id="{9FA498F0-09DA-4BF4-96CC-16A79A2451D0}"/>
              </a:ext>
            </a:extLst>
          </p:cNvPr>
          <p:cNvSpPr>
            <a:spLocks noGrp="1" noChangeArrowheads="1"/>
          </p:cNvSpPr>
          <p:nvPr>
            <p:ph type="body" idx="1"/>
          </p:nvPr>
        </p:nvSpPr>
        <p:spPr>
          <a:xfrm>
            <a:off x="685800" y="4343400"/>
            <a:ext cx="5486400" cy="4114800"/>
          </a:xfrm>
        </p:spPr>
        <p:txBody>
          <a:bodyPr/>
          <a:lstStyle/>
          <a:p>
            <a:r>
              <a:rPr lang="en-US" altLang="en-US" sz="2000" dirty="0">
                <a:latin typeface="Arial Rounded MT Bold" panose="020F0704030504030204" pitchFamily="34" charset="0"/>
              </a:rPr>
              <a:t>Best </a:t>
            </a:r>
            <a:r>
              <a:rPr lang="en-US" altLang="en-US" sz="2000" dirty="0" err="1">
                <a:latin typeface="Arial Rounded MT Bold" panose="020F0704030504030204" pitchFamily="34" charset="0"/>
              </a:rPr>
              <a:t>photp</a:t>
            </a:r>
            <a:r>
              <a:rPr lang="en-US" altLang="en-US" sz="2000" dirty="0">
                <a:latin typeface="Arial Rounded MT Bold" panose="020F0704030504030204" pitchFamily="34" charset="0"/>
              </a:rPr>
              <a:t> we have sepia</a:t>
            </a:r>
          </a:p>
          <a:p>
            <a:r>
              <a:rPr lang="en-US" altLang="en-US" sz="2000" dirty="0">
                <a:latin typeface="Arial Rounded MT Bold" panose="020F0704030504030204" pitchFamily="34" charset="0"/>
              </a:rPr>
              <a:t>This guy was about to sacrifice a pig on the altar.  </a:t>
            </a:r>
          </a:p>
          <a:p>
            <a:r>
              <a:rPr lang="en-US" altLang="en-US" sz="2000" dirty="0">
                <a:latin typeface="Arial Rounded MT Bold" panose="020F0704030504030204" pitchFamily="34" charset="0"/>
              </a:rPr>
              <a:t>So after this came the Maccabean Wars, and in about a year the liberation of Jerusalem under Mattathias’ sons, principally Yehuda/Judah Maccabee.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804927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Power of Yeshua and the Ruakh to accomplish!</a:t>
            </a:r>
          </a:p>
          <a:p>
            <a:endParaRPr lang="en-US" altLang="en-US" sz="2000" dirty="0"/>
          </a:p>
          <a:p>
            <a:r>
              <a:rPr lang="en-US" altLang="en-US" sz="2000" dirty="0"/>
              <a:t>Send me a testimony of praise, thanksgiving</a:t>
            </a:r>
          </a:p>
        </p:txBody>
      </p:sp>
    </p:spTree>
    <p:extLst>
      <p:ext uri="{BB962C8B-B14F-4D97-AF65-F5344CB8AC3E}">
        <p14:creationId xmlns:p14="http://schemas.microsoft.com/office/powerpoint/2010/main" val="25481886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15349497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12701029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31445833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20898299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DAE812BE-FB96-4C0E-8D42-35006438D1F6}"/>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Hanukkah 2018 5779 Setback is Step up</a:t>
            </a:r>
          </a:p>
        </p:txBody>
      </p:sp>
      <p:sp>
        <p:nvSpPr>
          <p:cNvPr id="5" name="Rectangle 6">
            <a:extLst>
              <a:ext uri="{FF2B5EF4-FFF2-40B4-BE49-F238E27FC236}">
                <a16:creationId xmlns:a16="http://schemas.microsoft.com/office/drawing/2014/main" id="{3F002AB8-25B4-4D24-A4F0-F49189F69057}"/>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Dec. 1, 2018 5779</a:t>
            </a:r>
          </a:p>
        </p:txBody>
      </p:sp>
      <p:sp>
        <p:nvSpPr>
          <p:cNvPr id="7" name="Rectangle 10">
            <a:extLst>
              <a:ext uri="{FF2B5EF4-FFF2-40B4-BE49-F238E27FC236}">
                <a16:creationId xmlns:a16="http://schemas.microsoft.com/office/drawing/2014/main" id="{D7774BE6-AC2A-4C38-B736-F20C47FD9191}"/>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2E92C29B-99C6-4129-9A2A-C9A3CBA1481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587202" name="Rectangle 2">
            <a:extLst>
              <a:ext uri="{FF2B5EF4-FFF2-40B4-BE49-F238E27FC236}">
                <a16:creationId xmlns:a16="http://schemas.microsoft.com/office/drawing/2014/main" id="{935412DA-C9B6-4280-BFCB-932F24B248EF}"/>
              </a:ext>
            </a:extLst>
          </p:cNvPr>
          <p:cNvSpPr>
            <a:spLocks noGrp="1" noRot="1" noChangeAspect="1" noChangeArrowheads="1" noTextEdit="1"/>
          </p:cNvSpPr>
          <p:nvPr>
            <p:ph type="sldImg"/>
          </p:nvPr>
        </p:nvSpPr>
        <p:spPr>
          <a:xfrm>
            <a:off x="503238" y="685800"/>
            <a:ext cx="5851525" cy="3429000"/>
          </a:xfrm>
          <a:ln/>
        </p:spPr>
      </p:sp>
      <p:sp>
        <p:nvSpPr>
          <p:cNvPr id="1587203" name="Rectangle 3">
            <a:extLst>
              <a:ext uri="{FF2B5EF4-FFF2-40B4-BE49-F238E27FC236}">
                <a16:creationId xmlns:a16="http://schemas.microsoft.com/office/drawing/2014/main" id="{1A08B3AC-2C4E-4C6C-B698-7A56D589C3D5}"/>
              </a:ext>
            </a:extLst>
          </p:cNvPr>
          <p:cNvSpPr>
            <a:spLocks noGrp="1" noChangeArrowheads="1"/>
          </p:cNvSpPr>
          <p:nvPr>
            <p:ph type="body" idx="1"/>
          </p:nvPr>
        </p:nvSpPr>
        <p:spPr>
          <a:xfrm>
            <a:off x="685800" y="4343400"/>
            <a:ext cx="5486400" cy="4114800"/>
          </a:xfrm>
        </p:spPr>
        <p:txBody>
          <a:bodyPr/>
          <a:lstStyle/>
          <a:p>
            <a:r>
              <a:rPr lang="en-US" altLang="en-US" sz="2000">
                <a:latin typeface="Arial Rounded MT Bold" panose="020F0704030504030204" pitchFamily="34" charset="0"/>
              </a:rPr>
              <a:t>. In 168 B.C., his soldiers descended upon Jerusalem, massacring thousands of people and desecrating the city’s holy Second Temple by erecting an altar to Zeus and sacrificing pigs within its sacred walls.   Forbad study of the Bible. </a:t>
            </a:r>
          </a:p>
        </p:txBody>
      </p:sp>
    </p:spTree>
    <p:extLst>
      <p:ext uri="{BB962C8B-B14F-4D97-AF65-F5344CB8AC3E}">
        <p14:creationId xmlns:p14="http://schemas.microsoft.com/office/powerpoint/2010/main" val="613946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What is the dream G-d has given you?  The hope, the passion, what gets you going, stirs your blood?</a:t>
            </a:r>
          </a:p>
        </p:txBody>
      </p:sp>
    </p:spTree>
    <p:extLst>
      <p:ext uri="{BB962C8B-B14F-4D97-AF65-F5344CB8AC3E}">
        <p14:creationId xmlns:p14="http://schemas.microsoft.com/office/powerpoint/2010/main" val="38479561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33504F1-642C-4D52-AE17-8D627591777B}"/>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Hanukkah 2018 5779 Setback is Step up</a:t>
            </a:r>
          </a:p>
        </p:txBody>
      </p:sp>
      <p:sp>
        <p:nvSpPr>
          <p:cNvPr id="5" name="Rectangle 6">
            <a:extLst>
              <a:ext uri="{FF2B5EF4-FFF2-40B4-BE49-F238E27FC236}">
                <a16:creationId xmlns:a16="http://schemas.microsoft.com/office/drawing/2014/main" id="{6E22D5AD-2C47-4553-A721-72287C1E4FB4}"/>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Dec. 1, 2018 5779</a:t>
            </a:r>
          </a:p>
        </p:txBody>
      </p:sp>
      <p:sp>
        <p:nvSpPr>
          <p:cNvPr id="7" name="Rectangle 10">
            <a:extLst>
              <a:ext uri="{FF2B5EF4-FFF2-40B4-BE49-F238E27FC236}">
                <a16:creationId xmlns:a16="http://schemas.microsoft.com/office/drawing/2014/main" id="{C8F61CFB-A4DB-48DB-AFEF-8B80F88DC0EA}"/>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7393A288-5A44-4F30-9CF1-6E2B8AFE903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589250" name="Rectangle 2">
            <a:extLst>
              <a:ext uri="{FF2B5EF4-FFF2-40B4-BE49-F238E27FC236}">
                <a16:creationId xmlns:a16="http://schemas.microsoft.com/office/drawing/2014/main" id="{11EC8AD4-8417-4A39-8675-DC31C21F40A3}"/>
              </a:ext>
            </a:extLst>
          </p:cNvPr>
          <p:cNvSpPr>
            <a:spLocks noGrp="1" noRot="1" noChangeAspect="1" noChangeArrowheads="1" noTextEdit="1"/>
          </p:cNvSpPr>
          <p:nvPr>
            <p:ph type="sldImg"/>
          </p:nvPr>
        </p:nvSpPr>
        <p:spPr>
          <a:xfrm>
            <a:off x="503238" y="685800"/>
            <a:ext cx="5851525" cy="3429000"/>
          </a:xfrm>
          <a:ln/>
        </p:spPr>
      </p:sp>
      <p:sp>
        <p:nvSpPr>
          <p:cNvPr id="1589251" name="Rectangle 3">
            <a:extLst>
              <a:ext uri="{FF2B5EF4-FFF2-40B4-BE49-F238E27FC236}">
                <a16:creationId xmlns:a16="http://schemas.microsoft.com/office/drawing/2014/main" id="{1F4B4384-05A6-4C83-855D-3F533EC90BED}"/>
              </a:ext>
            </a:extLst>
          </p:cNvPr>
          <p:cNvSpPr>
            <a:spLocks noGrp="1" noChangeArrowheads="1"/>
          </p:cNvSpPr>
          <p:nvPr>
            <p:ph type="body" idx="1"/>
          </p:nvPr>
        </p:nvSpPr>
        <p:spPr>
          <a:xfrm>
            <a:off x="685800" y="4343400"/>
            <a:ext cx="5486400" cy="4114800"/>
          </a:xfrm>
        </p:spPr>
        <p:txBody>
          <a:bodyPr/>
          <a:lstStyle/>
          <a:p>
            <a:r>
              <a:rPr lang="en-US" altLang="en-US" sz="2000">
                <a:latin typeface="Arial Rounded MT Bold" panose="020F0704030504030204" pitchFamily="34" charset="0"/>
              </a:rPr>
              <a:t>“We can still be Jews, but embrace new insights, sports, activities, learning…”</a:t>
            </a:r>
          </a:p>
          <a:p>
            <a:r>
              <a:rPr lang="en-US" altLang="en-US" sz="2000">
                <a:latin typeface="Arial Rounded MT Bold" panose="020F0704030504030204" pitchFamily="34" charset="0"/>
              </a:rPr>
              <a:t>Nudity, death, sensuality, violence, intellectual fads and pride</a:t>
            </a:r>
          </a:p>
          <a:p>
            <a:endParaRPr lang="en-US" altLang="en-US" sz="2000">
              <a:latin typeface="Arial Rounded MT Bold" panose="020F0704030504030204" pitchFamily="34" charset="0"/>
            </a:endParaRPr>
          </a:p>
          <a:p>
            <a:r>
              <a:rPr lang="en-US" altLang="en-US" sz="2000">
                <a:solidFill>
                  <a:srgbClr val="FF0000"/>
                </a:solidFill>
                <a:latin typeface="Arial Rounded MT Bold" panose="020F0704030504030204" pitchFamily="34" charset="0"/>
              </a:rPr>
              <a:t>Wisdom</a:t>
            </a:r>
            <a:r>
              <a:rPr lang="en-US" altLang="en-US" sz="2000">
                <a:latin typeface="Arial Rounded MT Bold" panose="020F0704030504030204" pitchFamily="34" charset="0"/>
              </a:rPr>
              <a:t>, discernment of the Macabbees.  </a:t>
            </a:r>
          </a:p>
        </p:txBody>
      </p:sp>
    </p:spTree>
    <p:extLst>
      <p:ext uri="{BB962C8B-B14F-4D97-AF65-F5344CB8AC3E}">
        <p14:creationId xmlns:p14="http://schemas.microsoft.com/office/powerpoint/2010/main" val="39013911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33504F1-642C-4D52-AE17-8D627591777B}"/>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Hanukkah 2018 5779 Setback is Step up</a:t>
            </a:r>
          </a:p>
        </p:txBody>
      </p:sp>
      <p:sp>
        <p:nvSpPr>
          <p:cNvPr id="5" name="Rectangle 6">
            <a:extLst>
              <a:ext uri="{FF2B5EF4-FFF2-40B4-BE49-F238E27FC236}">
                <a16:creationId xmlns:a16="http://schemas.microsoft.com/office/drawing/2014/main" id="{6E22D5AD-2C47-4553-A721-72287C1E4FB4}"/>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Dec. 1, 2018 5779</a:t>
            </a:r>
          </a:p>
        </p:txBody>
      </p:sp>
      <p:sp>
        <p:nvSpPr>
          <p:cNvPr id="7" name="Rectangle 10">
            <a:extLst>
              <a:ext uri="{FF2B5EF4-FFF2-40B4-BE49-F238E27FC236}">
                <a16:creationId xmlns:a16="http://schemas.microsoft.com/office/drawing/2014/main" id="{C8F61CFB-A4DB-48DB-AFEF-8B80F88DC0EA}"/>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7393A288-5A44-4F30-9CF1-6E2B8AFE903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589250" name="Rectangle 2">
            <a:extLst>
              <a:ext uri="{FF2B5EF4-FFF2-40B4-BE49-F238E27FC236}">
                <a16:creationId xmlns:a16="http://schemas.microsoft.com/office/drawing/2014/main" id="{11EC8AD4-8417-4A39-8675-DC31C21F40A3}"/>
              </a:ext>
            </a:extLst>
          </p:cNvPr>
          <p:cNvSpPr>
            <a:spLocks noGrp="1" noRot="1" noChangeAspect="1" noChangeArrowheads="1" noTextEdit="1"/>
          </p:cNvSpPr>
          <p:nvPr>
            <p:ph type="sldImg"/>
          </p:nvPr>
        </p:nvSpPr>
        <p:spPr>
          <a:xfrm>
            <a:off x="503238" y="685800"/>
            <a:ext cx="5851525" cy="3429000"/>
          </a:xfrm>
          <a:ln/>
        </p:spPr>
      </p:sp>
      <p:sp>
        <p:nvSpPr>
          <p:cNvPr id="1589251" name="Rectangle 3">
            <a:extLst>
              <a:ext uri="{FF2B5EF4-FFF2-40B4-BE49-F238E27FC236}">
                <a16:creationId xmlns:a16="http://schemas.microsoft.com/office/drawing/2014/main" id="{1F4B4384-05A6-4C83-855D-3F533EC90BED}"/>
              </a:ext>
            </a:extLst>
          </p:cNvPr>
          <p:cNvSpPr>
            <a:spLocks noGrp="1" noChangeArrowheads="1"/>
          </p:cNvSpPr>
          <p:nvPr>
            <p:ph type="body" idx="1"/>
          </p:nvPr>
        </p:nvSpPr>
        <p:spPr>
          <a:xfrm>
            <a:off x="685800" y="4343400"/>
            <a:ext cx="5486400" cy="4114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1520790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11738252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1" kern="1200" dirty="0">
                <a:solidFill>
                  <a:schemeClr val="tx1"/>
                </a:solidFill>
                <a:effectLst/>
                <a:latin typeface="Arial Rounded MT Bold" pitchFamily="34" charset="0"/>
                <a:ea typeface="+mn-ea"/>
                <a:cs typeface="Arial" charset="0"/>
              </a:rPr>
              <a:t>Copyright © 2018 Final Frontier Ministries, All rights reserved.</a:t>
            </a:r>
          </a:p>
          <a:p>
            <a:endParaRPr lang="en-US" altLang="en-US" sz="2000" b="0" i="1" kern="1200" dirty="0">
              <a:solidFill>
                <a:schemeClr val="tx1"/>
              </a:solidFill>
              <a:effectLst/>
              <a:latin typeface="Arial Rounded MT Bold" pitchFamily="34" charset="0"/>
              <a:ea typeface="+mn-ea"/>
              <a:cs typeface="Arial" charset="0"/>
            </a:endParaRPr>
          </a:p>
          <a:p>
            <a:r>
              <a:rPr lang="en-US" altLang="en-US" sz="2000" b="0" i="0" kern="1200" dirty="0">
                <a:solidFill>
                  <a:schemeClr val="tx1"/>
                </a:solidFill>
                <a:effectLst/>
                <a:latin typeface="Arial Rounded MT Bold" pitchFamily="34" charset="0"/>
                <a:ea typeface="+mn-ea"/>
                <a:cs typeface="Arial" charset="0"/>
              </a:rPr>
              <a:t>So the very issue that they fought against, they succumbed to!!</a:t>
            </a:r>
            <a:endParaRPr lang="en-US" altLang="en-US" sz="1050" i="0" dirty="0"/>
          </a:p>
        </p:txBody>
      </p:sp>
    </p:spTree>
    <p:extLst>
      <p:ext uri="{BB962C8B-B14F-4D97-AF65-F5344CB8AC3E}">
        <p14:creationId xmlns:p14="http://schemas.microsoft.com/office/powerpoint/2010/main" val="2959918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21044534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41013669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7989979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1" kern="1200" dirty="0">
                <a:solidFill>
                  <a:schemeClr val="tx1"/>
                </a:solidFill>
                <a:effectLst/>
                <a:latin typeface="Arial Rounded MT Bold" pitchFamily="34" charset="0"/>
                <a:ea typeface="+mn-ea"/>
                <a:cs typeface="Arial" charset="0"/>
              </a:rPr>
              <a:t>Copyright © 2018 Final Frontier Ministries, All rights reserved.</a:t>
            </a:r>
          </a:p>
          <a:p>
            <a:endParaRPr lang="en-US" altLang="en-US" sz="1050" dirty="0"/>
          </a:p>
          <a:p>
            <a:r>
              <a:rPr lang="en-US" altLang="en-US" sz="1050" dirty="0"/>
              <a:t>So assimilated Jews overthrown by </a:t>
            </a:r>
            <a:r>
              <a:rPr lang="en-US" altLang="en-US" sz="1050" dirty="0" err="1"/>
              <a:t>Maccabbees</a:t>
            </a:r>
            <a:r>
              <a:rPr lang="en-US" altLang="en-US" sz="1050" dirty="0"/>
              <a:t>.</a:t>
            </a:r>
          </a:p>
          <a:p>
            <a:r>
              <a:rPr lang="en-US" altLang="en-US" sz="1050" dirty="0"/>
              <a:t>Maccabees assimilated to Greek ways overthrown in Jewish leadership by the </a:t>
            </a:r>
            <a:r>
              <a:rPr lang="en-US" altLang="en-US" sz="1050" dirty="0" err="1"/>
              <a:t>P’rushim</a:t>
            </a:r>
            <a:r>
              <a:rPr lang="en-US" altLang="en-US" sz="1050" dirty="0"/>
              <a:t>.</a:t>
            </a:r>
          </a:p>
          <a:p>
            <a:r>
              <a:rPr lang="en-US" altLang="en-US" sz="1050" dirty="0" err="1"/>
              <a:t>P’rushim</a:t>
            </a:r>
            <a:r>
              <a:rPr lang="en-US" altLang="en-US" sz="1050" dirty="0"/>
              <a:t> Biblical revival movement at the start.</a:t>
            </a:r>
          </a:p>
        </p:txBody>
      </p:sp>
    </p:spTree>
    <p:extLst>
      <p:ext uri="{BB962C8B-B14F-4D97-AF65-F5344CB8AC3E}">
        <p14:creationId xmlns:p14="http://schemas.microsoft.com/office/powerpoint/2010/main" val="3255431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31680643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3039716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Hanukkah 2018 5779 Setback is Step up</a:t>
            </a:r>
          </a:p>
        </p:txBody>
      </p:sp>
      <p:sp>
        <p:nvSpPr>
          <p:cNvPr id="5" name="Date Placeholder 4"/>
          <p:cNvSpPr>
            <a:spLocks noGrp="1"/>
          </p:cNvSpPr>
          <p:nvPr>
            <p:ph type="dt" idx="1"/>
          </p:nvPr>
        </p:nvSpPr>
        <p:spPr/>
        <p:txBody>
          <a:bodyPr/>
          <a:lstStyle/>
          <a:p>
            <a:r>
              <a:rPr lang="en-US" altLang="en-US"/>
              <a:t>Dec. 1, 2018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16778067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31774829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31717684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37681305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36942254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733715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1231937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3189480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25.019-23 Reward Criteria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24,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Power of Yeshua and the Ruakh to accomplish!</a:t>
            </a:r>
          </a:p>
          <a:p>
            <a:endParaRPr lang="en-US" altLang="en-US" sz="2000" dirty="0"/>
          </a:p>
          <a:p>
            <a:r>
              <a:rPr lang="en-US" altLang="en-US" sz="2000" dirty="0"/>
              <a:t>Send me a testimony of praise, thanksgiving</a:t>
            </a:r>
          </a:p>
        </p:txBody>
      </p:sp>
    </p:spTree>
    <p:extLst>
      <p:ext uri="{BB962C8B-B14F-4D97-AF65-F5344CB8AC3E}">
        <p14:creationId xmlns:p14="http://schemas.microsoft.com/office/powerpoint/2010/main" val="3136656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577129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https://www.frcaction.org/updatearticle/20181129/mortality-morality</a:t>
            </a:r>
          </a:p>
        </p:txBody>
      </p:sp>
    </p:spTree>
    <p:extLst>
      <p:ext uri="{BB962C8B-B14F-4D97-AF65-F5344CB8AC3E}">
        <p14:creationId xmlns:p14="http://schemas.microsoft.com/office/powerpoint/2010/main" val="350008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10644438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https://www.frcaction.org/updatearticle/20181129/mortality-morality</a:t>
            </a:r>
          </a:p>
        </p:txBody>
      </p:sp>
    </p:spTree>
    <p:extLst>
      <p:ext uri="{BB962C8B-B14F-4D97-AF65-F5344CB8AC3E}">
        <p14:creationId xmlns:p14="http://schemas.microsoft.com/office/powerpoint/2010/main" val="33393504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https://www.frcaction.org/updatearticle/20181129/mortality-morality</a:t>
            </a:r>
          </a:p>
        </p:txBody>
      </p:sp>
    </p:spTree>
    <p:extLst>
      <p:ext uri="{BB962C8B-B14F-4D97-AF65-F5344CB8AC3E}">
        <p14:creationId xmlns:p14="http://schemas.microsoft.com/office/powerpoint/2010/main" val="217456276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https://www.frcaction.org/updatearticle/20181129/mortality-morality</a:t>
            </a:r>
          </a:p>
        </p:txBody>
      </p:sp>
    </p:spTree>
    <p:extLst>
      <p:ext uri="{BB962C8B-B14F-4D97-AF65-F5344CB8AC3E}">
        <p14:creationId xmlns:p14="http://schemas.microsoft.com/office/powerpoint/2010/main" val="19363991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https://www.frcaction.org/updatearticle/20181129/mortality-morality</a:t>
            </a:r>
          </a:p>
        </p:txBody>
      </p:sp>
    </p:spTree>
    <p:extLst>
      <p:ext uri="{BB962C8B-B14F-4D97-AF65-F5344CB8AC3E}">
        <p14:creationId xmlns:p14="http://schemas.microsoft.com/office/powerpoint/2010/main" val="25680706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https://www.frcaction.org/updatearticle/20181129/mortality-morality</a:t>
            </a:r>
          </a:p>
        </p:txBody>
      </p:sp>
    </p:spTree>
    <p:extLst>
      <p:ext uri="{BB962C8B-B14F-4D97-AF65-F5344CB8AC3E}">
        <p14:creationId xmlns:p14="http://schemas.microsoft.com/office/powerpoint/2010/main" val="26442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https://www.frcaction.org/updatearticle/20181129/mortality-morality</a:t>
            </a:r>
          </a:p>
          <a:p>
            <a:endParaRPr lang="en-US" altLang="en-US" sz="1050" dirty="0"/>
          </a:p>
          <a:p>
            <a:r>
              <a:rPr lang="en-US" altLang="en-US" sz="2000" dirty="0"/>
              <a:t>Next factor I say with compassion.  There are exceptions, and many of you have been through the great trauma of marriage disruption.  But as a general rule…</a:t>
            </a:r>
          </a:p>
        </p:txBody>
      </p:sp>
    </p:spTree>
    <p:extLst>
      <p:ext uri="{BB962C8B-B14F-4D97-AF65-F5344CB8AC3E}">
        <p14:creationId xmlns:p14="http://schemas.microsoft.com/office/powerpoint/2010/main" val="401008558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https://www.frcaction.org/updatearticle/20181129/mortality-morality</a:t>
            </a:r>
          </a:p>
        </p:txBody>
      </p:sp>
    </p:spTree>
    <p:extLst>
      <p:ext uri="{BB962C8B-B14F-4D97-AF65-F5344CB8AC3E}">
        <p14:creationId xmlns:p14="http://schemas.microsoft.com/office/powerpoint/2010/main" val="30917672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https://www.frcaction.org/updatearticle/20181129/mortality-morality</a:t>
            </a:r>
          </a:p>
        </p:txBody>
      </p:sp>
    </p:spTree>
    <p:extLst>
      <p:ext uri="{BB962C8B-B14F-4D97-AF65-F5344CB8AC3E}">
        <p14:creationId xmlns:p14="http://schemas.microsoft.com/office/powerpoint/2010/main" val="9989560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https://www.frcaction.org/updatearticle/20181129/mortality-morality</a:t>
            </a:r>
          </a:p>
        </p:txBody>
      </p:sp>
    </p:spTree>
    <p:extLst>
      <p:ext uri="{BB962C8B-B14F-4D97-AF65-F5344CB8AC3E}">
        <p14:creationId xmlns:p14="http://schemas.microsoft.com/office/powerpoint/2010/main" val="7058095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2018 5779 Setback is Step up</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Yosef, Maccabees, life issues, RESURRECTION, family issues.</a:t>
            </a:r>
          </a:p>
        </p:txBody>
      </p:sp>
    </p:spTree>
    <p:extLst>
      <p:ext uri="{BB962C8B-B14F-4D97-AF65-F5344CB8AC3E}">
        <p14:creationId xmlns:p14="http://schemas.microsoft.com/office/powerpoint/2010/main" val="259712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37F3-7DCD-463C-8EF1-65EF57FA58CD}"/>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3301A98-73C4-4B6F-AB6B-98CA33A37BE5}"/>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A77C34D-D3C2-4A29-8FA4-A816FA3F0FE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5B665A-0347-479A-8ABC-D5FA839E4ED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0624838-2646-4664-8A4A-F71A4EC9EE6E}"/>
              </a:ext>
            </a:extLst>
          </p:cNvPr>
          <p:cNvSpPr>
            <a:spLocks noGrp="1"/>
          </p:cNvSpPr>
          <p:nvPr>
            <p:ph type="sldNum" sz="quarter" idx="12"/>
          </p:nvPr>
        </p:nvSpPr>
        <p:spPr/>
        <p:txBody>
          <a:bodyPr/>
          <a:lstStyle>
            <a:lvl1pPr>
              <a:defRPr/>
            </a:lvl1pPr>
          </a:lstStyle>
          <a:p>
            <a:fld id="{2A1DB9C9-54AC-4DF2-BCA7-C068A95B4976}" type="slidenum">
              <a:rPr lang="en-US" altLang="en-US"/>
              <a:pPr/>
              <a:t>‹#›</a:t>
            </a:fld>
            <a:endParaRPr lang="en-US" altLang="en-US"/>
          </a:p>
        </p:txBody>
      </p:sp>
    </p:spTree>
    <p:extLst>
      <p:ext uri="{BB962C8B-B14F-4D97-AF65-F5344CB8AC3E}">
        <p14:creationId xmlns:p14="http://schemas.microsoft.com/office/powerpoint/2010/main" val="321935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55739-F391-4DCA-AB12-485234A871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78A2F-D996-4823-BADA-7AA399A1016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0B0B7-90BE-45B1-9238-3F33564C3F7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57D4BED-1C7B-41DB-A47D-1C9130ADDA5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C01B43B-3671-49D1-AD2F-23B67C05461A}"/>
              </a:ext>
            </a:extLst>
          </p:cNvPr>
          <p:cNvSpPr>
            <a:spLocks noGrp="1"/>
          </p:cNvSpPr>
          <p:nvPr>
            <p:ph type="sldNum" sz="quarter" idx="12"/>
          </p:nvPr>
        </p:nvSpPr>
        <p:spPr/>
        <p:txBody>
          <a:bodyPr/>
          <a:lstStyle>
            <a:lvl1pPr>
              <a:defRPr/>
            </a:lvl1pPr>
          </a:lstStyle>
          <a:p>
            <a:fld id="{6031911C-2FB0-43B5-AEDE-FBD704569DFA}" type="slidenum">
              <a:rPr lang="en-US" altLang="en-US"/>
              <a:pPr/>
              <a:t>‹#›</a:t>
            </a:fld>
            <a:endParaRPr lang="en-US" altLang="en-US"/>
          </a:p>
        </p:txBody>
      </p:sp>
    </p:spTree>
    <p:extLst>
      <p:ext uri="{BB962C8B-B14F-4D97-AF65-F5344CB8AC3E}">
        <p14:creationId xmlns:p14="http://schemas.microsoft.com/office/powerpoint/2010/main" val="314227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9C460-D60D-49BE-88D9-806BCEBE0D2E}"/>
              </a:ext>
            </a:extLst>
          </p:cNvPr>
          <p:cNvSpPr>
            <a:spLocks noGrp="1"/>
          </p:cNvSpPr>
          <p:nvPr>
            <p:ph type="title"/>
          </p:nvPr>
        </p:nvSpPr>
        <p:spPr>
          <a:xfrm>
            <a:off x="598976" y="1282304"/>
            <a:ext cx="757178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E3F98F5-465E-433E-905C-961B8C78A802}"/>
              </a:ext>
            </a:extLst>
          </p:cNvPr>
          <p:cNvSpPr>
            <a:spLocks noGrp="1"/>
          </p:cNvSpPr>
          <p:nvPr>
            <p:ph type="body" idx="1"/>
          </p:nvPr>
        </p:nvSpPr>
        <p:spPr>
          <a:xfrm>
            <a:off x="598976" y="3442098"/>
            <a:ext cx="757178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F487350A-7573-492A-9D08-A9D515DA212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2B70D4E-A971-486B-9897-5645DF0E25B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072384-6D5C-4A8E-998A-BADB9C6F6271}"/>
              </a:ext>
            </a:extLst>
          </p:cNvPr>
          <p:cNvSpPr>
            <a:spLocks noGrp="1"/>
          </p:cNvSpPr>
          <p:nvPr>
            <p:ph type="sldNum" sz="quarter" idx="12"/>
          </p:nvPr>
        </p:nvSpPr>
        <p:spPr/>
        <p:txBody>
          <a:bodyPr/>
          <a:lstStyle>
            <a:lvl1pPr>
              <a:defRPr/>
            </a:lvl1pPr>
          </a:lstStyle>
          <a:p>
            <a:fld id="{1BE3EEFD-92AA-4A49-B603-CE15DD7CB21F}" type="slidenum">
              <a:rPr lang="en-US" altLang="en-US"/>
              <a:pPr/>
              <a:t>‹#›</a:t>
            </a:fld>
            <a:endParaRPr lang="en-US" altLang="en-US"/>
          </a:p>
        </p:txBody>
      </p:sp>
    </p:spTree>
    <p:extLst>
      <p:ext uri="{BB962C8B-B14F-4D97-AF65-F5344CB8AC3E}">
        <p14:creationId xmlns:p14="http://schemas.microsoft.com/office/powerpoint/2010/main" val="751478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0A29-B459-42E3-93A1-C318B5E6C1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623BB4-18BA-4EC8-8A2F-FFA2C2862CC4}"/>
              </a:ext>
            </a:extLst>
          </p:cNvPr>
          <p:cNvSpPr>
            <a:spLocks noGrp="1"/>
          </p:cNvSpPr>
          <p:nvPr>
            <p:ph sz="half" idx="1"/>
          </p:nvPr>
        </p:nvSpPr>
        <p:spPr>
          <a:xfrm>
            <a:off x="438944" y="1200151"/>
            <a:ext cx="3877336"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6CA8BE-F464-4BDA-BB08-2F639F2F987D}"/>
              </a:ext>
            </a:extLst>
          </p:cNvPr>
          <p:cNvSpPr>
            <a:spLocks noGrp="1"/>
          </p:cNvSpPr>
          <p:nvPr>
            <p:ph sz="half" idx="2"/>
          </p:nvPr>
        </p:nvSpPr>
        <p:spPr>
          <a:xfrm>
            <a:off x="4462595" y="1200151"/>
            <a:ext cx="3877336"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D0E32-CB63-4AAC-9B08-44C71F2C107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7B582F-B16D-41EE-9FCA-9E96A334621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859EB76-3298-4D79-BA31-9B76E9EE6A5D}"/>
              </a:ext>
            </a:extLst>
          </p:cNvPr>
          <p:cNvSpPr>
            <a:spLocks noGrp="1"/>
          </p:cNvSpPr>
          <p:nvPr>
            <p:ph type="sldNum" sz="quarter" idx="12"/>
          </p:nvPr>
        </p:nvSpPr>
        <p:spPr/>
        <p:txBody>
          <a:bodyPr/>
          <a:lstStyle>
            <a:lvl1pPr>
              <a:defRPr/>
            </a:lvl1pPr>
          </a:lstStyle>
          <a:p>
            <a:fld id="{BA2330A2-ECDE-4BAA-950F-967D54153728}" type="slidenum">
              <a:rPr lang="en-US" altLang="en-US"/>
              <a:pPr/>
              <a:t>‹#›</a:t>
            </a:fld>
            <a:endParaRPr lang="en-US" altLang="en-US"/>
          </a:p>
        </p:txBody>
      </p:sp>
    </p:spTree>
    <p:extLst>
      <p:ext uri="{BB962C8B-B14F-4D97-AF65-F5344CB8AC3E}">
        <p14:creationId xmlns:p14="http://schemas.microsoft.com/office/powerpoint/2010/main" val="465688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9A61-CB17-4AD1-9F5F-74BA723CF663}"/>
              </a:ext>
            </a:extLst>
          </p:cNvPr>
          <p:cNvSpPr>
            <a:spLocks noGrp="1"/>
          </p:cNvSpPr>
          <p:nvPr>
            <p:ph type="title"/>
          </p:nvPr>
        </p:nvSpPr>
        <p:spPr>
          <a:xfrm>
            <a:off x="605072" y="273844"/>
            <a:ext cx="757178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4C6378-3D5C-4E58-ADAD-34E6D9B700BD}"/>
              </a:ext>
            </a:extLst>
          </p:cNvPr>
          <p:cNvSpPr>
            <a:spLocks noGrp="1"/>
          </p:cNvSpPr>
          <p:nvPr>
            <p:ph type="body" idx="1"/>
          </p:nvPr>
        </p:nvSpPr>
        <p:spPr>
          <a:xfrm>
            <a:off x="605073" y="1260872"/>
            <a:ext cx="371425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E8487B4-B8C4-42CB-97C8-F6F7520D06D6}"/>
              </a:ext>
            </a:extLst>
          </p:cNvPr>
          <p:cNvSpPr>
            <a:spLocks noGrp="1"/>
          </p:cNvSpPr>
          <p:nvPr>
            <p:ph sz="half" idx="2"/>
          </p:nvPr>
        </p:nvSpPr>
        <p:spPr>
          <a:xfrm>
            <a:off x="605073" y="1878806"/>
            <a:ext cx="3714256"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468536-C8B8-4F95-BB79-6C7CA7C2872E}"/>
              </a:ext>
            </a:extLst>
          </p:cNvPr>
          <p:cNvSpPr>
            <a:spLocks noGrp="1"/>
          </p:cNvSpPr>
          <p:nvPr>
            <p:ph type="body" sz="quarter" idx="3"/>
          </p:nvPr>
        </p:nvSpPr>
        <p:spPr>
          <a:xfrm>
            <a:off x="4444306" y="1260872"/>
            <a:ext cx="373254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4BCF53F-BE2E-4693-914B-F6A02CAF615A}"/>
              </a:ext>
            </a:extLst>
          </p:cNvPr>
          <p:cNvSpPr>
            <a:spLocks noGrp="1"/>
          </p:cNvSpPr>
          <p:nvPr>
            <p:ph sz="quarter" idx="4"/>
          </p:nvPr>
        </p:nvSpPr>
        <p:spPr>
          <a:xfrm>
            <a:off x="4444306" y="1878806"/>
            <a:ext cx="3732546"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3689C6-9762-4836-9DA3-58146E7C3A1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D846A6F-8C3C-44F1-8600-E1B20113A35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EF4152F-81BB-41E8-A7ED-5FEB4E8E3CA2}"/>
              </a:ext>
            </a:extLst>
          </p:cNvPr>
          <p:cNvSpPr>
            <a:spLocks noGrp="1"/>
          </p:cNvSpPr>
          <p:nvPr>
            <p:ph type="sldNum" sz="quarter" idx="12"/>
          </p:nvPr>
        </p:nvSpPr>
        <p:spPr/>
        <p:txBody>
          <a:bodyPr/>
          <a:lstStyle>
            <a:lvl1pPr>
              <a:defRPr/>
            </a:lvl1pPr>
          </a:lstStyle>
          <a:p>
            <a:fld id="{C8A46BB2-95B6-442C-A4CB-502D7C682220}" type="slidenum">
              <a:rPr lang="en-US" altLang="en-US"/>
              <a:pPr/>
              <a:t>‹#›</a:t>
            </a:fld>
            <a:endParaRPr lang="en-US" altLang="en-US"/>
          </a:p>
        </p:txBody>
      </p:sp>
    </p:spTree>
    <p:extLst>
      <p:ext uri="{BB962C8B-B14F-4D97-AF65-F5344CB8AC3E}">
        <p14:creationId xmlns:p14="http://schemas.microsoft.com/office/powerpoint/2010/main" val="1647289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83476-E63D-45A3-BA8A-897909BAE1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031DD2-33FC-4010-A458-635F54CAF7A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4328ACF2-550D-4974-BEF1-AD172CB7F49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CF9A5A2-7E75-494B-9707-AE2C47F58165}"/>
              </a:ext>
            </a:extLst>
          </p:cNvPr>
          <p:cNvSpPr>
            <a:spLocks noGrp="1"/>
          </p:cNvSpPr>
          <p:nvPr>
            <p:ph type="sldNum" sz="quarter" idx="12"/>
          </p:nvPr>
        </p:nvSpPr>
        <p:spPr/>
        <p:txBody>
          <a:bodyPr/>
          <a:lstStyle>
            <a:lvl1pPr>
              <a:defRPr/>
            </a:lvl1pPr>
          </a:lstStyle>
          <a:p>
            <a:fld id="{7F328FA8-61B5-4668-8B1A-62DB33094AED}" type="slidenum">
              <a:rPr lang="en-US" altLang="en-US"/>
              <a:pPr/>
              <a:t>‹#›</a:t>
            </a:fld>
            <a:endParaRPr lang="en-US" altLang="en-US"/>
          </a:p>
        </p:txBody>
      </p:sp>
    </p:spTree>
    <p:extLst>
      <p:ext uri="{BB962C8B-B14F-4D97-AF65-F5344CB8AC3E}">
        <p14:creationId xmlns:p14="http://schemas.microsoft.com/office/powerpoint/2010/main" val="3228714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B53E78-055A-41F3-A1E1-5CD3D9B88FE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8E26B70-42AB-4EED-8D32-B85BE3D4672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6E04EC7-46FC-4E5D-AA05-4394495AECC8}"/>
              </a:ext>
            </a:extLst>
          </p:cNvPr>
          <p:cNvSpPr>
            <a:spLocks noGrp="1"/>
          </p:cNvSpPr>
          <p:nvPr>
            <p:ph type="sldNum" sz="quarter" idx="12"/>
          </p:nvPr>
        </p:nvSpPr>
        <p:spPr/>
        <p:txBody>
          <a:bodyPr/>
          <a:lstStyle>
            <a:lvl1pPr>
              <a:defRPr/>
            </a:lvl1pPr>
          </a:lstStyle>
          <a:p>
            <a:fld id="{19FF30B6-74D5-4EBB-84CF-6E097C91ACA9}" type="slidenum">
              <a:rPr lang="en-US" altLang="en-US"/>
              <a:pPr/>
              <a:t>‹#›</a:t>
            </a:fld>
            <a:endParaRPr lang="en-US" altLang="en-US"/>
          </a:p>
        </p:txBody>
      </p:sp>
    </p:spTree>
    <p:extLst>
      <p:ext uri="{BB962C8B-B14F-4D97-AF65-F5344CB8AC3E}">
        <p14:creationId xmlns:p14="http://schemas.microsoft.com/office/powerpoint/2010/main" val="1895138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82A27-534F-4A3B-8FED-ED26C57543D2}"/>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062D8ED-E6C0-4D0B-A102-C092A616911C}"/>
              </a:ext>
            </a:extLst>
          </p:cNvPr>
          <p:cNvSpPr>
            <a:spLocks noGrp="1"/>
          </p:cNvSpPr>
          <p:nvPr>
            <p:ph idx="1"/>
          </p:nvPr>
        </p:nvSpPr>
        <p:spPr>
          <a:xfrm>
            <a:off x="3732547" y="740569"/>
            <a:ext cx="444430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7044B7-F90F-4093-89B3-8DB649059B0F}"/>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B3E0611-A22E-4FFC-B42B-187DAF24805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98FCB1B-62CF-48ED-BD5D-7C94A47E6D0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F0F9676-C85E-4A9E-8072-9389B8D5F1DC}"/>
              </a:ext>
            </a:extLst>
          </p:cNvPr>
          <p:cNvSpPr>
            <a:spLocks noGrp="1"/>
          </p:cNvSpPr>
          <p:nvPr>
            <p:ph type="sldNum" sz="quarter" idx="12"/>
          </p:nvPr>
        </p:nvSpPr>
        <p:spPr/>
        <p:txBody>
          <a:bodyPr/>
          <a:lstStyle>
            <a:lvl1pPr>
              <a:defRPr/>
            </a:lvl1pPr>
          </a:lstStyle>
          <a:p>
            <a:fld id="{26705AAE-4A86-49FE-AF7F-F7439175D0B7}" type="slidenum">
              <a:rPr lang="en-US" altLang="en-US"/>
              <a:pPr/>
              <a:t>‹#›</a:t>
            </a:fld>
            <a:endParaRPr lang="en-US" altLang="en-US"/>
          </a:p>
        </p:txBody>
      </p:sp>
    </p:spTree>
    <p:extLst>
      <p:ext uri="{BB962C8B-B14F-4D97-AF65-F5344CB8AC3E}">
        <p14:creationId xmlns:p14="http://schemas.microsoft.com/office/powerpoint/2010/main" val="246000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B4E1-EC2B-4EC8-A413-0AFF5219089C}"/>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5706BF9-C090-44D6-8BBA-10F9E19F779C}"/>
              </a:ext>
            </a:extLst>
          </p:cNvPr>
          <p:cNvSpPr>
            <a:spLocks noGrp="1"/>
          </p:cNvSpPr>
          <p:nvPr>
            <p:ph type="pic" idx="1"/>
          </p:nvPr>
        </p:nvSpPr>
        <p:spPr>
          <a:xfrm>
            <a:off x="3732547" y="740569"/>
            <a:ext cx="444430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A81271F-68B2-425E-94EF-73389949B91D}"/>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B2E2778-C484-4FD7-A70E-4A24CD06A39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495CA73-637F-47A0-8A9B-D5318D66D79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792C845-8AE5-4DA7-90BB-9697B8A79292}"/>
              </a:ext>
            </a:extLst>
          </p:cNvPr>
          <p:cNvSpPr>
            <a:spLocks noGrp="1"/>
          </p:cNvSpPr>
          <p:nvPr>
            <p:ph type="sldNum" sz="quarter" idx="12"/>
          </p:nvPr>
        </p:nvSpPr>
        <p:spPr/>
        <p:txBody>
          <a:bodyPr/>
          <a:lstStyle>
            <a:lvl1pPr>
              <a:defRPr/>
            </a:lvl1pPr>
          </a:lstStyle>
          <a:p>
            <a:fld id="{90E552C9-746C-4792-9CF0-39E5D8BB406B}" type="slidenum">
              <a:rPr lang="en-US" altLang="en-US"/>
              <a:pPr/>
              <a:t>‹#›</a:t>
            </a:fld>
            <a:endParaRPr lang="en-US" altLang="en-US"/>
          </a:p>
        </p:txBody>
      </p:sp>
    </p:spTree>
    <p:extLst>
      <p:ext uri="{BB962C8B-B14F-4D97-AF65-F5344CB8AC3E}">
        <p14:creationId xmlns:p14="http://schemas.microsoft.com/office/powerpoint/2010/main" val="637588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7E65-62FD-4577-A77D-0D4C582F8E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5B0277-57E6-4240-B460-D1097D8BF3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42CA5-3B7C-474F-851E-FC9129D4516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32A0682-FB34-477E-9B2D-8022E17D38B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69EE3B2-ACA6-442E-BE08-8569712319BA}"/>
              </a:ext>
            </a:extLst>
          </p:cNvPr>
          <p:cNvSpPr>
            <a:spLocks noGrp="1"/>
          </p:cNvSpPr>
          <p:nvPr>
            <p:ph type="sldNum" sz="quarter" idx="12"/>
          </p:nvPr>
        </p:nvSpPr>
        <p:spPr/>
        <p:txBody>
          <a:bodyPr/>
          <a:lstStyle>
            <a:lvl1pPr>
              <a:defRPr/>
            </a:lvl1pPr>
          </a:lstStyle>
          <a:p>
            <a:fld id="{0C42ED56-1EC2-4B27-BE8A-95B6ADC8CA4B}" type="slidenum">
              <a:rPr lang="en-US" altLang="en-US"/>
              <a:pPr/>
              <a:t>‹#›</a:t>
            </a:fld>
            <a:endParaRPr lang="en-US" altLang="en-US"/>
          </a:p>
        </p:txBody>
      </p:sp>
    </p:spTree>
    <p:extLst>
      <p:ext uri="{BB962C8B-B14F-4D97-AF65-F5344CB8AC3E}">
        <p14:creationId xmlns:p14="http://schemas.microsoft.com/office/powerpoint/2010/main" val="4203077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1C540-A279-4AF6-A004-6639607009C3}"/>
              </a:ext>
            </a:extLst>
          </p:cNvPr>
          <p:cNvSpPr>
            <a:spLocks noGrp="1"/>
          </p:cNvSpPr>
          <p:nvPr>
            <p:ph type="title" orient="vert"/>
          </p:nvPr>
        </p:nvSpPr>
        <p:spPr>
          <a:xfrm>
            <a:off x="6364684" y="205979"/>
            <a:ext cx="1975247"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1268E3-1BF6-4FE0-8CC1-D883B65D2306}"/>
              </a:ext>
            </a:extLst>
          </p:cNvPr>
          <p:cNvSpPr>
            <a:spLocks noGrp="1"/>
          </p:cNvSpPr>
          <p:nvPr>
            <p:ph type="body" orient="vert" idx="1"/>
          </p:nvPr>
        </p:nvSpPr>
        <p:spPr>
          <a:xfrm>
            <a:off x="438944" y="205979"/>
            <a:ext cx="5779426"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104C8-61AD-499B-A389-D59C485D92E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44F7A62-DA70-4C57-9433-543792C5A5A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A42B129-50DC-403F-B78A-D7F3524979BE}"/>
              </a:ext>
            </a:extLst>
          </p:cNvPr>
          <p:cNvSpPr>
            <a:spLocks noGrp="1"/>
          </p:cNvSpPr>
          <p:nvPr>
            <p:ph type="sldNum" sz="quarter" idx="12"/>
          </p:nvPr>
        </p:nvSpPr>
        <p:spPr/>
        <p:txBody>
          <a:bodyPr/>
          <a:lstStyle>
            <a:lvl1pPr>
              <a:defRPr/>
            </a:lvl1pPr>
          </a:lstStyle>
          <a:p>
            <a:fld id="{20CCA2CE-D53D-4E3F-950D-E8AE797A3E8E}" type="slidenum">
              <a:rPr lang="en-US" altLang="en-US"/>
              <a:pPr/>
              <a:t>‹#›</a:t>
            </a:fld>
            <a:endParaRPr lang="en-US" altLang="en-US"/>
          </a:p>
        </p:txBody>
      </p:sp>
    </p:spTree>
    <p:extLst>
      <p:ext uri="{BB962C8B-B14F-4D97-AF65-F5344CB8AC3E}">
        <p14:creationId xmlns:p14="http://schemas.microsoft.com/office/powerpoint/2010/main" val="3156245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1932494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defTabSz="658459" fontAlgn="auto">
              <a:spcBef>
                <a:spcPts val="0"/>
              </a:spcBef>
              <a:spcAft>
                <a:spcPts val="0"/>
              </a:spcAft>
              <a:defRPr/>
            </a:pPr>
            <a:endParaRPr lang="en-US" sz="1296" kern="0" dirty="0">
              <a:solidFill>
                <a:sysClr val="windowText" lastClr="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58459" fontAlgn="auto">
              <a:spcBef>
                <a:spcPts val="0"/>
              </a:spcBef>
              <a:spcAft>
                <a:spcPts val="0"/>
              </a:spcAft>
              <a:defRPr/>
            </a:pPr>
            <a:endParaRPr lang="en-US" sz="1296" kern="0" dirty="0">
              <a:solidFill>
                <a:sysClr val="windowText" lastClr="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58459" fontAlgn="auto">
              <a:spcBef>
                <a:spcPts val="0"/>
              </a:spcBef>
              <a:spcAft>
                <a:spcPts val="0"/>
              </a:spcAft>
              <a:defRPr/>
            </a:pPr>
            <a:fld id="{9190C161-9D9C-4219-9159-98AF22DD1E1E}" type="slidenum">
              <a:rPr lang="en-US" altLang="en-US" sz="1296" kern="0" smtClean="0">
                <a:solidFill>
                  <a:sysClr val="windowText" lastClr="000000"/>
                </a:solidFill>
                <a:latin typeface="Arial" pitchFamily="34" charset="0"/>
                <a:cs typeface="Arial" pitchFamily="34" charset="0"/>
              </a:rPr>
              <a:pPr defTabSz="658459" fontAlgn="auto">
                <a:spcBef>
                  <a:spcPts val="0"/>
                </a:spcBef>
                <a:spcAft>
                  <a:spcPts val="0"/>
                </a:spcAft>
                <a:defRPr/>
              </a:pPr>
              <a:t>‹#›</a:t>
            </a:fld>
            <a:endParaRPr lang="en-US" altLang="en-US" sz="1296" kern="0"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58406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1CD6139-D8D7-43B4-A93B-605264D64F4A}"/>
              </a:ext>
            </a:extLst>
          </p:cNvPr>
          <p:cNvSpPr>
            <a:spLocks noGrp="1" noChangeArrowheads="1"/>
          </p:cNvSpPr>
          <p:nvPr>
            <p:ph type="title"/>
          </p:nvPr>
        </p:nvSpPr>
        <p:spPr bwMode="auto">
          <a:xfrm>
            <a:off x="438944" y="205979"/>
            <a:ext cx="79009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0B4D147-C55F-4B3A-B26C-F805708582DE}"/>
              </a:ext>
            </a:extLst>
          </p:cNvPr>
          <p:cNvSpPr>
            <a:spLocks noGrp="1" noChangeArrowheads="1"/>
          </p:cNvSpPr>
          <p:nvPr>
            <p:ph type="body" idx="1"/>
          </p:nvPr>
        </p:nvSpPr>
        <p:spPr bwMode="auto">
          <a:xfrm>
            <a:off x="438944" y="1200151"/>
            <a:ext cx="7900988"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2EC75C2-DEB2-4E04-81CC-B81D29C4551F}"/>
              </a:ext>
            </a:extLst>
          </p:cNvPr>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050">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97A55881-0005-462C-A25B-8F621A647250}"/>
              </a:ext>
            </a:extLst>
          </p:cNvPr>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buFontTx/>
              <a:buNone/>
              <a:defRPr sz="1050">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BEDA1E3D-D241-4116-9349-92A2A1309CC0}"/>
              </a:ext>
            </a:extLst>
          </p:cNvPr>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050">
                <a:solidFill>
                  <a:schemeClr val="tx1"/>
                </a:solidFill>
                <a:latin typeface="+mj-lt"/>
              </a:defRPr>
            </a:lvl1pPr>
          </a:lstStyle>
          <a:p>
            <a:fld id="{3230CB09-7199-49C0-A008-F9A37E0D8165}" type="slidenum">
              <a:rPr lang="en-US" altLang="en-US"/>
              <a:pPr/>
              <a:t>‹#›</a:t>
            </a:fld>
            <a:endParaRPr lang="en-US" altLang="en-US"/>
          </a:p>
        </p:txBody>
      </p:sp>
    </p:spTree>
    <p:extLst>
      <p:ext uri="{BB962C8B-B14F-4D97-AF65-F5344CB8AC3E}">
        <p14:creationId xmlns:p14="http://schemas.microsoft.com/office/powerpoint/2010/main" val="240594897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wipe(left)">
                                      <p:cBhvr>
                                        <p:cTn id="12" dur="500"/>
                                        <p:tgtEl>
                                          <p:spTgt spid="102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Effect transition="in" filter="wipe(left)">
                                      <p:cBhvr>
                                        <p:cTn id="15" dur="500"/>
                                        <p:tgtEl>
                                          <p:spTgt spid="102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3" end="3"/>
                                            </p:txEl>
                                          </p:spTgt>
                                        </p:tgtEl>
                                        <p:attrNameLst>
                                          <p:attrName>style.visibility</p:attrName>
                                        </p:attrNameLst>
                                      </p:cBhvr>
                                      <p:to>
                                        <p:strVal val="visible"/>
                                      </p:to>
                                    </p:set>
                                    <p:animEffect transition="in" filter="wipe(left)">
                                      <p:cBhvr>
                                        <p:cTn id="18" dur="500"/>
                                        <p:tgtEl>
                                          <p:spTgt spid="1027">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4" end="4"/>
                                            </p:txEl>
                                          </p:spTgt>
                                        </p:tgtEl>
                                        <p:attrNameLst>
                                          <p:attrName>style.visibility</p:attrName>
                                        </p:attrNameLst>
                                      </p:cBhvr>
                                      <p:to>
                                        <p:strVal val="visible"/>
                                      </p:to>
                                    </p:set>
                                    <p:animEffect transition="in" filter="wipe(left)">
                                      <p:cBhvr>
                                        <p:cTn id="21" dur="500"/>
                                        <p:tgtEl>
                                          <p:spTgt spid="1027">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5" end="5"/>
                                            </p:txEl>
                                          </p:spTgt>
                                        </p:tgtEl>
                                        <p:attrNameLst>
                                          <p:attrName>style.visibility</p:attrName>
                                        </p:attrNameLst>
                                      </p:cBhvr>
                                      <p:to>
                                        <p:strVal val="visible"/>
                                      </p:to>
                                    </p:set>
                                    <p:animEffect transition="in" filter="wipe(left)">
                                      <p:cBhvr>
                                        <p:cTn id="24" dur="500"/>
                                        <p:tgtEl>
                                          <p:spTgt spid="10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Char char="•"/>
        <a:defRPr sz="3000" kern="1200">
          <a:solidFill>
            <a:schemeClr val="bg1"/>
          </a:solidFill>
          <a:latin typeface="+mn-lt"/>
          <a:ea typeface="+mn-ea"/>
          <a:cs typeface="+mn-cs"/>
        </a:defRPr>
      </a:lvl1pPr>
      <a:lvl2pPr marL="557213" indent="-214313" algn="l" rtl="0" eaLnBrk="0" fontAlgn="base" hangingPunct="0">
        <a:spcBef>
          <a:spcPct val="20000"/>
        </a:spcBef>
        <a:spcAft>
          <a:spcPct val="0"/>
        </a:spcAft>
        <a:buChar char="–"/>
        <a:defRPr sz="3000" kern="1200">
          <a:solidFill>
            <a:schemeClr val="bg1"/>
          </a:solidFill>
          <a:latin typeface="+mn-lt"/>
          <a:ea typeface="+mn-ea"/>
          <a:cs typeface="+mn-cs"/>
        </a:defRPr>
      </a:lvl2pPr>
      <a:lvl3pPr marL="857250" indent="-171450" algn="l" rtl="0" eaLnBrk="0" fontAlgn="base" hangingPunct="0">
        <a:spcBef>
          <a:spcPct val="20000"/>
        </a:spcBef>
        <a:spcAft>
          <a:spcPct val="0"/>
        </a:spcAft>
        <a:buChar char="•"/>
        <a:defRPr sz="2400" kern="1200">
          <a:solidFill>
            <a:schemeClr val="bg1"/>
          </a:solidFill>
          <a:latin typeface="+mn-lt"/>
          <a:ea typeface="+mn-ea"/>
          <a:cs typeface="+mn-cs"/>
        </a:defRPr>
      </a:lvl3pPr>
      <a:lvl4pPr marL="1200150" indent="-171450" algn="l" rtl="0" eaLnBrk="0" fontAlgn="base" hangingPunct="0">
        <a:spcBef>
          <a:spcPct val="20000"/>
        </a:spcBef>
        <a:spcAft>
          <a:spcPct val="0"/>
        </a:spcAft>
        <a:buChar char="–"/>
        <a:defRPr sz="1200" kern="1200">
          <a:solidFill>
            <a:schemeClr val="tx1"/>
          </a:solidFill>
          <a:latin typeface="+mj-lt"/>
          <a:ea typeface="+mn-ea"/>
          <a:cs typeface="+mn-cs"/>
        </a:defRPr>
      </a:lvl4pPr>
      <a:lvl5pPr marL="1543050" indent="-171450" algn="l" rtl="0" eaLnBrk="0" fontAlgn="base" hangingPunct="0">
        <a:spcBef>
          <a:spcPct val="20000"/>
        </a:spcBef>
        <a:spcAft>
          <a:spcPct val="0"/>
        </a:spcAft>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127607810"/>
      </p:ext>
    </p:extLst>
  </p:cSld>
  <p:clrMap bg1="lt1" tx1="dk1" bg2="lt2" tx2="dk2" accent1="accent1" accent2="accent2" accent3="accent3" accent4="accent4" accent5="accent5" accent6="accent6" hlink="hlink" folHlink="folHlink"/>
  <p:sldLayoutIdLst>
    <p:sldLayoutId id="214748371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defRPr>
            </a:lvl1pPr>
          </a:lstStyle>
          <a:p>
            <a:fld id="{3BA7F456-1CD9-4C2B-BE79-D530064A1CD5}" type="slidenum">
              <a:rPr lang="en-US" altLang="en-US"/>
              <a:pPr/>
              <a:t>‹#›</a:t>
            </a:fld>
            <a:endParaRPr lang="en-US" altLang="en-US" dirty="0"/>
          </a:p>
        </p:txBody>
      </p:sp>
    </p:spTree>
    <p:extLst>
      <p:ext uri="{BB962C8B-B14F-4D97-AF65-F5344CB8AC3E}">
        <p14:creationId xmlns:p14="http://schemas.microsoft.com/office/powerpoint/2010/main" val="1329469391"/>
      </p:ext>
    </p:extLst>
  </p:cSld>
  <p:clrMap bg1="lt1" tx1="dk1" bg2="lt2" tx2="dk2" accent1="accent1" accent2="accent2" accent3="accent3" accent4="accent4" accent5="accent5" accent6="accent6" hlink="hlink" folHlink="folHlink"/>
  <p:sldLayoutIdLst>
    <p:sldLayoutId id="2147483721"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hyperlink" Target="https://en.wikipedia.org/wiki/Naples_National_Archaeological_Museum" TargetMode="External"/><Relationship Id="rId4" Type="http://schemas.openxmlformats.org/officeDocument/2006/relationships/hyperlink" Target="https://en.wikipedia.org/wiki/Alexander_Mosaic"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2018</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438646"/>
            <a:ext cx="5925741" cy="405795"/>
          </a:xfrm>
        </p:spPr>
        <p:txBody>
          <a:bodyPr/>
          <a:lstStyle/>
          <a:p>
            <a:pPr eaLnBrk="1" hangingPunct="1"/>
            <a:r>
              <a:rPr lang="en-US" altLang="en-US" sz="2016" dirty="0">
                <a:solidFill>
                  <a:srgbClr val="FFFF00"/>
                </a:solidFill>
              </a:rPr>
              <a:t>B’resheet (Genesis) 37:27</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marL="0" marR="0" lvl="0" indent="0" algn="l" defTabSz="658459" rtl="0" eaLnBrk="0" fontAlgn="base" latinLnBrk="0" hangingPunct="0">
              <a:lnSpc>
                <a:spcPct val="100000"/>
              </a:lnSpc>
              <a:spcBef>
                <a:spcPct val="0"/>
              </a:spcBef>
              <a:spcAft>
                <a:spcPct val="0"/>
              </a:spcAft>
              <a:buClrTx/>
              <a:buSzTx/>
              <a:buFontTx/>
              <a:buNone/>
              <a:tabLst/>
              <a:defRPr/>
            </a:pPr>
            <a:r>
              <a:rPr kumimoji="0" lang="he-IL" altLang="en-US" sz="1296"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296"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68"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576"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marL="0" marR="0" lvl="0" indent="0" algn="l" defTabSz="658459" rtl="0" eaLnBrk="0" fontAlgn="base" latinLnBrk="0" hangingPunct="0">
              <a:lnSpc>
                <a:spcPct val="100000"/>
              </a:lnSpc>
              <a:spcBef>
                <a:spcPct val="0"/>
              </a:spcBef>
              <a:spcAft>
                <a:spcPct val="0"/>
              </a:spcAft>
              <a:buClrTx/>
              <a:buSzTx/>
              <a:buFontTx/>
              <a:buNone/>
              <a:tabLst/>
              <a:defRPr/>
            </a:pPr>
            <a:r>
              <a:rPr kumimoji="0" lang="he-IL" altLang="en-US" sz="1296"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68"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274637" y="625265"/>
            <a:ext cx="8065294" cy="4476788"/>
          </a:xfrm>
        </p:spPr>
        <p:txBody>
          <a:bodyPr/>
          <a:lstStyle/>
          <a:p>
            <a:pPr marL="0" indent="0" algn="r" rtl="1"/>
            <a:r>
              <a:rPr lang="he-IL" sz="4177" b="1" dirty="0">
                <a:latin typeface="David" panose="020E0502060401010101" pitchFamily="34" charset="-79"/>
                <a:cs typeface="David" panose="020E0502060401010101" pitchFamily="34" charset="-79"/>
              </a:rPr>
              <a:t>לְכ֞וּ וְנִמְכְּרֶ֣נּוּ לַיִּשְׁמְעֵאלִ֗ים וְיָדֵ֙נוּ֙ אַל־תְּהִי־ב֔וֹ כִּֽי־אָחִ֥ינוּ בְשָׂרֵ֖נוּ ה֑וּא וַֽיִּשְׁמְע֖וּ אֶחָֽיו׃</a:t>
            </a:r>
            <a:endParaRPr lang="en-US" sz="4177" b="1" dirty="0">
              <a:latin typeface="David" panose="020E0502060401010101" pitchFamily="34" charset="-79"/>
              <a:cs typeface="David" panose="020E0502060401010101" pitchFamily="34" charset="-79"/>
            </a:endParaRPr>
          </a:p>
          <a:p>
            <a:pPr marL="0" indent="0" rtl="1"/>
            <a:r>
              <a:rPr lang="en-US" sz="3456" dirty="0"/>
              <a:t>Come, let’s sell him to the </a:t>
            </a:r>
            <a:r>
              <a:rPr lang="en-US" sz="3456" dirty="0" err="1"/>
              <a:t>Yishma‘elim</a:t>
            </a:r>
            <a:r>
              <a:rPr lang="en-US" sz="3456" dirty="0"/>
              <a:t>, instead of putting him to death with our own hands. After all, he is our brother, our own flesh.” His brothers paid attention to him.</a:t>
            </a:r>
            <a:endParaRPr lang="en-US" sz="3312" dirty="0"/>
          </a:p>
        </p:txBody>
      </p:sp>
    </p:spTree>
    <p:extLst>
      <p:ext uri="{BB962C8B-B14F-4D97-AF65-F5344CB8AC3E}">
        <p14:creationId xmlns:p14="http://schemas.microsoft.com/office/powerpoint/2010/main" val="26002554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338137" lvl="1" algn="l"/>
            <a:r>
              <a:rPr lang="en-US" dirty="0"/>
              <a:t>Two criteria for right response:</a:t>
            </a:r>
          </a:p>
          <a:p>
            <a:pPr marL="625475" lvl="1" indent="-288925" algn="l">
              <a:buFont typeface="Arial" panose="020B0604020202020204" pitchFamily="34" charset="0"/>
              <a:buChar char="•"/>
            </a:pPr>
            <a:r>
              <a:rPr lang="en-US" dirty="0">
                <a:solidFill>
                  <a:srgbClr val="FFFF99"/>
                </a:solidFill>
              </a:rPr>
              <a:t>Commitment</a:t>
            </a:r>
            <a:r>
              <a:rPr lang="en-US" dirty="0"/>
              <a:t> to vision</a:t>
            </a:r>
          </a:p>
          <a:p>
            <a:pPr marL="625475" lvl="1" indent="-288925" algn="l">
              <a:buFont typeface="Arial" panose="020B0604020202020204" pitchFamily="34" charset="0"/>
              <a:buChar char="•"/>
            </a:pPr>
            <a:r>
              <a:rPr lang="en-US" dirty="0">
                <a:solidFill>
                  <a:srgbClr val="FFFF99"/>
                </a:solidFill>
              </a:rPr>
              <a:t>Gratitude</a:t>
            </a:r>
            <a:r>
              <a:rPr lang="en-US" dirty="0"/>
              <a:t> &amp; Joy in the pursuit</a:t>
            </a:r>
          </a:p>
          <a:p>
            <a:pPr marL="336550" lvl="1" algn="l"/>
            <a:endParaRPr lang="en-US" sz="1800" dirty="0"/>
          </a:p>
          <a:p>
            <a:pPr marL="336550" lvl="1" algn="l"/>
            <a:r>
              <a:rPr lang="en-US" altLang="en-US" dirty="0"/>
              <a:t>Task joy, relational joy!</a:t>
            </a:r>
          </a:p>
          <a:p>
            <a:pPr marL="336550" lvl="1" algn="l"/>
            <a:endParaRPr lang="en-US" sz="1800" dirty="0"/>
          </a:p>
        </p:txBody>
      </p:sp>
    </p:spTree>
    <p:extLst>
      <p:ext uri="{BB962C8B-B14F-4D97-AF65-F5344CB8AC3E}">
        <p14:creationId xmlns:p14="http://schemas.microsoft.com/office/powerpoint/2010/main" val="8365514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4114032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536302" y="317927"/>
            <a:ext cx="5925741" cy="405795"/>
          </a:xfrm>
        </p:spPr>
        <p:txBody>
          <a:bodyPr/>
          <a:lstStyle/>
          <a:p>
            <a:pPr eaLnBrk="1" hangingPunct="1"/>
            <a:r>
              <a:rPr lang="en-US" altLang="en-US" sz="2016" dirty="0">
                <a:solidFill>
                  <a:srgbClr val="FFFF00"/>
                </a:solidFill>
              </a:rPr>
              <a:t>B’resheet (Genesis) 37:28</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marL="0" marR="0" lvl="0" indent="0" algn="l" defTabSz="658459" rtl="0" eaLnBrk="0" fontAlgn="base" latinLnBrk="0" hangingPunct="0">
              <a:lnSpc>
                <a:spcPct val="100000"/>
              </a:lnSpc>
              <a:spcBef>
                <a:spcPct val="0"/>
              </a:spcBef>
              <a:spcAft>
                <a:spcPct val="0"/>
              </a:spcAft>
              <a:buClrTx/>
              <a:buSzTx/>
              <a:buFontTx/>
              <a:buNone/>
              <a:tabLst/>
              <a:defRPr/>
            </a:pPr>
            <a:r>
              <a:rPr kumimoji="0" lang="he-IL" altLang="en-US" sz="1296"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296"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68"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576"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marL="0" marR="0" lvl="0" indent="0" algn="l" defTabSz="658459" rtl="0" eaLnBrk="0" fontAlgn="base" latinLnBrk="0" hangingPunct="0">
              <a:lnSpc>
                <a:spcPct val="100000"/>
              </a:lnSpc>
              <a:spcBef>
                <a:spcPct val="0"/>
              </a:spcBef>
              <a:spcAft>
                <a:spcPct val="0"/>
              </a:spcAft>
              <a:buClrTx/>
              <a:buSzTx/>
              <a:buFontTx/>
              <a:buNone/>
              <a:tabLst/>
              <a:defRPr/>
            </a:pPr>
            <a:r>
              <a:rPr kumimoji="0" lang="he-IL" altLang="en-US" sz="1296"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68"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537399"/>
            <a:ext cx="7900988" cy="4444305"/>
          </a:xfrm>
        </p:spPr>
        <p:txBody>
          <a:bodyPr/>
          <a:lstStyle/>
          <a:p>
            <a:pPr marL="0" indent="0" algn="r" rtl="1"/>
            <a:r>
              <a:rPr lang="he-IL" sz="3456" b="1" dirty="0">
                <a:latin typeface="David" panose="020E0502060401010101" pitchFamily="34" charset="-79"/>
                <a:cs typeface="David" panose="020E0502060401010101" pitchFamily="34" charset="-79"/>
              </a:rPr>
              <a:t>וַיַּֽעַבְרוּ֩ אֲנָשִׁ֨ים מִדְיָנִ֜ים סֹֽחֲרִ֗ים וַֽיִּמְשְׁכוּ֙ וַיַּֽעֲל֤וּ אֶת־יוֹסֵף֙ מִן־הַבּ֔וֹר</a:t>
            </a:r>
            <a:endParaRPr lang="en-US" sz="3456" b="1" dirty="0">
              <a:latin typeface="David" panose="020E0502060401010101" pitchFamily="34" charset="-79"/>
              <a:cs typeface="David" panose="020E0502060401010101" pitchFamily="34" charset="-79"/>
            </a:endParaRPr>
          </a:p>
          <a:p>
            <a:pPr marL="0" indent="0" rtl="1"/>
            <a:r>
              <a:rPr lang="en-US" sz="4000" dirty="0"/>
              <a:t>So when the </a:t>
            </a:r>
            <a:r>
              <a:rPr lang="en-US" sz="4000" dirty="0" err="1"/>
              <a:t>Midyanim</a:t>
            </a:r>
            <a:r>
              <a:rPr lang="en-US" sz="4000" dirty="0"/>
              <a:t>, merchants, passed by, they drew and lifted Yosef up out of the cistern</a:t>
            </a:r>
          </a:p>
        </p:txBody>
      </p:sp>
    </p:spTree>
    <p:extLst>
      <p:ext uri="{BB962C8B-B14F-4D97-AF65-F5344CB8AC3E}">
        <p14:creationId xmlns:p14="http://schemas.microsoft.com/office/powerpoint/2010/main" val="21967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536302" y="317927"/>
            <a:ext cx="5925741" cy="405795"/>
          </a:xfrm>
        </p:spPr>
        <p:txBody>
          <a:bodyPr/>
          <a:lstStyle/>
          <a:p>
            <a:pPr eaLnBrk="1" hangingPunct="1"/>
            <a:r>
              <a:rPr lang="en-US" altLang="en-US" sz="2016" dirty="0">
                <a:solidFill>
                  <a:srgbClr val="FFFF00"/>
                </a:solidFill>
              </a:rPr>
              <a:t>B’resheet (Genesis) 37:28</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marL="0" marR="0" lvl="0" indent="0" algn="l" defTabSz="658459" rtl="0" eaLnBrk="0" fontAlgn="base" latinLnBrk="0" hangingPunct="0">
              <a:lnSpc>
                <a:spcPct val="100000"/>
              </a:lnSpc>
              <a:spcBef>
                <a:spcPct val="0"/>
              </a:spcBef>
              <a:spcAft>
                <a:spcPct val="0"/>
              </a:spcAft>
              <a:buClrTx/>
              <a:buSzTx/>
              <a:buFontTx/>
              <a:buNone/>
              <a:tabLst/>
              <a:defRPr/>
            </a:pPr>
            <a:r>
              <a:rPr kumimoji="0" lang="he-IL" altLang="en-US" sz="1296"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296"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68"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576"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marL="0" marR="0" lvl="0" indent="0" algn="l" defTabSz="658459" rtl="0" eaLnBrk="0" fontAlgn="base" latinLnBrk="0" hangingPunct="0">
              <a:lnSpc>
                <a:spcPct val="100000"/>
              </a:lnSpc>
              <a:spcBef>
                <a:spcPct val="0"/>
              </a:spcBef>
              <a:spcAft>
                <a:spcPct val="0"/>
              </a:spcAft>
              <a:buClrTx/>
              <a:buSzTx/>
              <a:buFontTx/>
              <a:buNone/>
              <a:tabLst/>
              <a:defRPr/>
            </a:pPr>
            <a:r>
              <a:rPr kumimoji="0" lang="he-IL" altLang="en-US" sz="1296"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68"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537399"/>
            <a:ext cx="7900988" cy="4444305"/>
          </a:xfrm>
        </p:spPr>
        <p:txBody>
          <a:bodyPr/>
          <a:lstStyle/>
          <a:p>
            <a:pPr marL="0" indent="0" algn="r" rtl="1"/>
            <a:r>
              <a:rPr lang="he-IL" sz="3456" b="1" dirty="0">
                <a:latin typeface="David" panose="020E0502060401010101" pitchFamily="34" charset="-79"/>
                <a:cs typeface="David" panose="020E0502060401010101" pitchFamily="34" charset="-79"/>
              </a:rPr>
              <a:t>ו</a:t>
            </a:r>
            <a:r>
              <a:rPr lang="he-IL" sz="4000" b="1" dirty="0">
                <a:latin typeface="David" panose="020E0502060401010101" pitchFamily="34" charset="-79"/>
                <a:cs typeface="David" panose="020E0502060401010101" pitchFamily="34" charset="-79"/>
              </a:rPr>
              <a:t>ַיִּמְכְּר֧וּ אֶת־יוֹסֵ֛ף לַיִּשְׁמְעֵאלִ֖ים בְּעֶשְׂרִ֣ים כָּ֑סֶף וַיָּבִ֥יאוּ אֶת־יוֹסֵ֖ף מִצְרָֽיְמָה׃ </a:t>
            </a:r>
            <a:endParaRPr lang="en-US" sz="4000" b="1" dirty="0">
              <a:latin typeface="David" panose="020E0502060401010101" pitchFamily="34" charset="-79"/>
              <a:cs typeface="David" panose="020E0502060401010101" pitchFamily="34" charset="-79"/>
            </a:endParaRPr>
          </a:p>
          <a:p>
            <a:pPr marL="0" indent="0" rtl="1"/>
            <a:r>
              <a:rPr lang="en-US" sz="4000" dirty="0"/>
              <a:t>and sold Yosef for half a pound of silver shekels to the </a:t>
            </a:r>
            <a:r>
              <a:rPr lang="en-US" sz="4000" dirty="0" err="1"/>
              <a:t>Yishma‘elim</a:t>
            </a:r>
            <a:r>
              <a:rPr lang="en-US" sz="4000" dirty="0"/>
              <a:t>, who took Yosef on to Egypt.</a:t>
            </a:r>
          </a:p>
        </p:txBody>
      </p:sp>
    </p:spTree>
    <p:extLst>
      <p:ext uri="{BB962C8B-B14F-4D97-AF65-F5344CB8AC3E}">
        <p14:creationId xmlns:p14="http://schemas.microsoft.com/office/powerpoint/2010/main" val="2472850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5890" name="Rectangle 2">
            <a:extLst>
              <a:ext uri="{FF2B5EF4-FFF2-40B4-BE49-F238E27FC236}">
                <a16:creationId xmlns:a16="http://schemas.microsoft.com/office/drawing/2014/main" id="{C5975F80-C177-404E-9514-BB62B9589BB3}"/>
              </a:ext>
            </a:extLst>
          </p:cNvPr>
          <p:cNvSpPr>
            <a:spLocks noGrp="1" noChangeArrowheads="1"/>
          </p:cNvSpPr>
          <p:nvPr>
            <p:ph type="subTitle" idx="1"/>
          </p:nvPr>
        </p:nvSpPr>
        <p:spPr>
          <a:xfrm>
            <a:off x="960437" y="0"/>
            <a:ext cx="6858000" cy="5143500"/>
          </a:xfrm>
        </p:spPr>
        <p:txBody>
          <a:bodyPr/>
          <a:lstStyle/>
          <a:p>
            <a:pPr algn="l"/>
            <a:r>
              <a:rPr lang="en-US" altLang="en-US" sz="3000" dirty="0"/>
              <a:t> </a:t>
            </a:r>
          </a:p>
        </p:txBody>
      </p:sp>
      <p:pic>
        <p:nvPicPr>
          <p:cNvPr id="2725891" name="Picture 3" descr="Lower_Egypt-en">
            <a:extLst>
              <a:ext uri="{FF2B5EF4-FFF2-40B4-BE49-F238E27FC236}">
                <a16:creationId xmlns:a16="http://schemas.microsoft.com/office/drawing/2014/main" id="{5ACA9132-B861-4405-9DEE-1295D5615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7" y="0"/>
            <a:ext cx="5142310" cy="514231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620224D9-33A7-465B-8647-636F2F414D30}"/>
              </a:ext>
            </a:extLst>
          </p:cNvPr>
          <p:cNvCxnSpPr>
            <a:cxnSpLocks/>
          </p:cNvCxnSpPr>
          <p:nvPr/>
        </p:nvCxnSpPr>
        <p:spPr bwMode="auto">
          <a:xfrm flipH="1">
            <a:off x="5913437" y="1809750"/>
            <a:ext cx="1981200" cy="3810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2750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Egypt Yosef was</a:t>
            </a:r>
          </a:p>
          <a:p>
            <a:pPr marL="512763" indent="-512763" algn="l">
              <a:buFont typeface="+mj-lt"/>
              <a:buAutoNum type="arabicPeriod"/>
            </a:pPr>
            <a:r>
              <a:rPr lang="en-US" dirty="0"/>
              <a:t>A household slave</a:t>
            </a:r>
          </a:p>
          <a:p>
            <a:pPr marL="512763" indent="-512763" algn="l">
              <a:buFont typeface="+mj-lt"/>
              <a:buAutoNum type="arabicPeriod"/>
            </a:pPr>
            <a:r>
              <a:rPr lang="en-US" dirty="0"/>
              <a:t>An incarcerated sex offender</a:t>
            </a:r>
          </a:p>
          <a:p>
            <a:pPr marL="512763" indent="-512763" algn="l">
              <a:buFont typeface="+mj-lt"/>
              <a:buAutoNum type="arabicPeriod"/>
            </a:pPr>
            <a:r>
              <a:rPr lang="en-US" dirty="0"/>
              <a:t>A distress adviser to Pharaoh </a:t>
            </a:r>
          </a:p>
          <a:p>
            <a:pPr marL="512763" indent="-512763" algn="l">
              <a:buFont typeface="+mj-lt"/>
              <a:buAutoNum type="arabicPeriod"/>
            </a:pPr>
            <a:r>
              <a:rPr lang="en-US" dirty="0"/>
              <a:t>Prime Minister to Pharaoh!!</a:t>
            </a:r>
          </a:p>
          <a:p>
            <a:pPr marL="228600"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202183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G-d’s economy, what seems to </a:t>
            </a:r>
            <a:r>
              <a:rPr lang="en-US" u="sng" dirty="0"/>
              <a:t>stop</a:t>
            </a:r>
            <a:r>
              <a:rPr lang="en-US" dirty="0"/>
              <a:t> our dreams is what </a:t>
            </a:r>
            <a:r>
              <a:rPr lang="en-US" u="sng" dirty="0"/>
              <a:t>fulfills</a:t>
            </a:r>
            <a:r>
              <a:rPr lang="en-US" dirty="0"/>
              <a:t> them…</a:t>
            </a:r>
            <a:r>
              <a:rPr lang="en-US" u="sng" dirty="0"/>
              <a:t>if</a:t>
            </a:r>
            <a:r>
              <a:rPr lang="en-US" dirty="0"/>
              <a:t> we respond right.</a:t>
            </a:r>
          </a:p>
        </p:txBody>
      </p:sp>
    </p:spTree>
    <p:extLst>
      <p:ext uri="{BB962C8B-B14F-4D97-AF65-F5344CB8AC3E}">
        <p14:creationId xmlns:p14="http://schemas.microsoft.com/office/powerpoint/2010/main" val="2243705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T’hillim</a:t>
            </a:r>
            <a:r>
              <a:rPr lang="en-US" baseline="30000" dirty="0"/>
              <a:t>/Ps 105.17-19  </a:t>
            </a:r>
            <a:r>
              <a:rPr lang="en-US" dirty="0"/>
              <a:t>Yosef…was sold as a slave.</a:t>
            </a:r>
            <a:r>
              <a:rPr lang="en-US" b="1" baseline="30000" dirty="0"/>
              <a:t> </a:t>
            </a:r>
            <a:r>
              <a:rPr lang="en-US" dirty="0"/>
              <a:t>They shackled his feet with chains, and they </a:t>
            </a:r>
            <a:r>
              <a:rPr lang="en-US" dirty="0">
                <a:solidFill>
                  <a:srgbClr val="FFFF99"/>
                </a:solidFill>
              </a:rPr>
              <a:t>bound him in irons</a:t>
            </a:r>
            <a:r>
              <a:rPr lang="en-US" dirty="0"/>
              <a:t>; until the time when his word proved true, God’s utterance </a:t>
            </a:r>
            <a:r>
              <a:rPr lang="en-US" dirty="0">
                <a:solidFill>
                  <a:srgbClr val="FFFF99"/>
                </a:solidFill>
              </a:rPr>
              <a:t>kept testing </a:t>
            </a:r>
            <a:r>
              <a:rPr lang="en-US" dirty="0"/>
              <a:t>him.</a:t>
            </a:r>
          </a:p>
          <a:p>
            <a:pPr algn="r" rtl="1"/>
            <a:r>
              <a:rPr lang="he-IL" sz="4800" b="1" dirty="0">
                <a:solidFill>
                  <a:srgbClr val="FFFF99"/>
                </a:solidFill>
                <a:latin typeface="David" panose="020E0502060401010101" pitchFamily="34" charset="-79"/>
                <a:cs typeface="David" panose="020E0502060401010101" pitchFamily="34" charset="-79"/>
              </a:rPr>
              <a:t>בַּרְזֶל בָּאָה נַפְשׁוֹ</a:t>
            </a:r>
            <a:r>
              <a:rPr lang="he-IL" sz="4800" b="1" dirty="0">
                <a:latin typeface="David" panose="020E0502060401010101" pitchFamily="34" charset="-79"/>
                <a:cs typeface="David" panose="020E0502060401010101" pitchFamily="34" charset="-79"/>
              </a:rPr>
              <a:t>. עַד-עֵת בֹּא-דְבָרוֹ-אִמְרַת יְיָ </a:t>
            </a:r>
            <a:r>
              <a:rPr lang="he-IL" sz="4800" b="1" dirty="0">
                <a:solidFill>
                  <a:srgbClr val="FFFF99"/>
                </a:solidFill>
                <a:latin typeface="David" panose="020E0502060401010101" pitchFamily="34" charset="-79"/>
                <a:cs typeface="David" panose="020E0502060401010101" pitchFamily="34" charset="-79"/>
              </a:rPr>
              <a:t>צְרָפָתְהו</a:t>
            </a:r>
            <a:r>
              <a:rPr lang="he-IL" sz="4800" b="1" dirty="0">
                <a:latin typeface="David" panose="020E0502060401010101" pitchFamily="34" charset="-79"/>
                <a:cs typeface="David" panose="020E0502060401010101" pitchFamily="34" charset="-79"/>
              </a:rPr>
              <a:t>ּ</a:t>
            </a:r>
            <a:r>
              <a:rPr lang="he-IL" sz="4800" b="1" dirty="0">
                <a:cs typeface="David" panose="020E0502060401010101" pitchFamily="34" charset="-79"/>
              </a:rPr>
              <a:t>.</a:t>
            </a:r>
            <a:r>
              <a:rPr lang="he-IL" dirty="0">
                <a:cs typeface="David" panose="020E0502060401010101" pitchFamily="34" charset="-79"/>
              </a:rPr>
              <a:t> </a:t>
            </a:r>
            <a:r>
              <a:rPr lang="en-US" dirty="0">
                <a:cs typeface="David" panose="020E0502060401010101" pitchFamily="34" charset="-79"/>
              </a:rPr>
              <a:t>Refined him  </a:t>
            </a:r>
          </a:p>
        </p:txBody>
      </p:sp>
    </p:spTree>
    <p:extLst>
      <p:ext uri="{BB962C8B-B14F-4D97-AF65-F5344CB8AC3E}">
        <p14:creationId xmlns:p14="http://schemas.microsoft.com/office/powerpoint/2010/main" val="1711979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G-d’s economy, what seems to </a:t>
            </a:r>
            <a:r>
              <a:rPr lang="en-US" u="sng" dirty="0"/>
              <a:t>stop</a:t>
            </a:r>
            <a:r>
              <a:rPr lang="en-US" dirty="0"/>
              <a:t> our dreams is what </a:t>
            </a:r>
            <a:r>
              <a:rPr lang="en-US" u="sng" dirty="0"/>
              <a:t>fulfills</a:t>
            </a:r>
            <a:r>
              <a:rPr lang="en-US" dirty="0"/>
              <a:t> them…</a:t>
            </a:r>
            <a:r>
              <a:rPr lang="en-US" u="sng" dirty="0"/>
              <a:t>if</a:t>
            </a:r>
            <a:r>
              <a:rPr lang="en-US" dirty="0"/>
              <a:t> we respond right.</a:t>
            </a:r>
          </a:p>
        </p:txBody>
      </p:sp>
    </p:spTree>
    <p:extLst>
      <p:ext uri="{BB962C8B-B14F-4D97-AF65-F5344CB8AC3E}">
        <p14:creationId xmlns:p14="http://schemas.microsoft.com/office/powerpoint/2010/main" val="1264405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338137" lvl="1" algn="l"/>
            <a:r>
              <a:rPr lang="en-US" dirty="0"/>
              <a:t>Two criteria for right response:</a:t>
            </a:r>
          </a:p>
          <a:p>
            <a:pPr marL="625475" lvl="1" indent="-288925" algn="l">
              <a:buFont typeface="Arial" panose="020B0604020202020204" pitchFamily="34" charset="0"/>
              <a:buChar char="•"/>
            </a:pPr>
            <a:r>
              <a:rPr lang="en-US" dirty="0">
                <a:solidFill>
                  <a:srgbClr val="FFFF99"/>
                </a:solidFill>
              </a:rPr>
              <a:t>Commitment</a:t>
            </a:r>
            <a:r>
              <a:rPr lang="en-US" dirty="0"/>
              <a:t> to vision</a:t>
            </a:r>
          </a:p>
          <a:p>
            <a:pPr marL="625475" lvl="1" indent="-288925" algn="l">
              <a:buFont typeface="Arial" panose="020B0604020202020204" pitchFamily="34" charset="0"/>
              <a:buChar char="•"/>
            </a:pPr>
            <a:r>
              <a:rPr lang="en-US" dirty="0">
                <a:solidFill>
                  <a:srgbClr val="FFFF99"/>
                </a:solidFill>
              </a:rPr>
              <a:t>Gratitude</a:t>
            </a:r>
            <a:r>
              <a:rPr lang="en-US" dirty="0"/>
              <a:t> &amp; Joy in the pursuit</a:t>
            </a:r>
          </a:p>
          <a:p>
            <a:pPr marL="336550" lvl="1" algn="l"/>
            <a:endParaRPr lang="en-US" sz="1800" dirty="0"/>
          </a:p>
          <a:p>
            <a:pPr marL="336550" lvl="1" algn="l"/>
            <a:r>
              <a:rPr lang="en-US" altLang="en-US" dirty="0"/>
              <a:t>Task joy, relational joy!</a:t>
            </a:r>
          </a:p>
          <a:p>
            <a:pPr marL="336550" lvl="1" algn="l"/>
            <a:endParaRPr lang="en-US" sz="1800" dirty="0"/>
          </a:p>
        </p:txBody>
      </p:sp>
    </p:spTree>
    <p:extLst>
      <p:ext uri="{BB962C8B-B14F-4D97-AF65-F5344CB8AC3E}">
        <p14:creationId xmlns:p14="http://schemas.microsoft.com/office/powerpoint/2010/main" val="3884252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Historical affirmation of scripture from Timothy Mahoney: Pattern of Evidence</a:t>
            </a:r>
          </a:p>
        </p:txBody>
      </p:sp>
    </p:spTree>
    <p:extLst>
      <p:ext uri="{BB962C8B-B14F-4D97-AF65-F5344CB8AC3E}">
        <p14:creationId xmlns:p14="http://schemas.microsoft.com/office/powerpoint/2010/main" val="321534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13300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5890" name="Rectangle 2">
            <a:extLst>
              <a:ext uri="{FF2B5EF4-FFF2-40B4-BE49-F238E27FC236}">
                <a16:creationId xmlns:a16="http://schemas.microsoft.com/office/drawing/2014/main" id="{C5975F80-C177-404E-9514-BB62B9589BB3}"/>
              </a:ext>
            </a:extLst>
          </p:cNvPr>
          <p:cNvSpPr>
            <a:spLocks noGrp="1" noChangeArrowheads="1"/>
          </p:cNvSpPr>
          <p:nvPr>
            <p:ph type="subTitle" idx="1"/>
          </p:nvPr>
        </p:nvSpPr>
        <p:spPr>
          <a:xfrm>
            <a:off x="960437" y="0"/>
            <a:ext cx="6858000" cy="5143500"/>
          </a:xfrm>
        </p:spPr>
        <p:txBody>
          <a:bodyPr/>
          <a:lstStyle/>
          <a:p>
            <a:pPr algn="l"/>
            <a:r>
              <a:rPr lang="en-US" altLang="en-US" sz="3000" dirty="0"/>
              <a:t> </a:t>
            </a:r>
          </a:p>
        </p:txBody>
      </p:sp>
      <p:pic>
        <p:nvPicPr>
          <p:cNvPr id="2725891" name="Picture 3" descr="Lower_Egypt-en">
            <a:extLst>
              <a:ext uri="{FF2B5EF4-FFF2-40B4-BE49-F238E27FC236}">
                <a16:creationId xmlns:a16="http://schemas.microsoft.com/office/drawing/2014/main" id="{5ACA9132-B861-4405-9DEE-1295D5615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7" y="0"/>
            <a:ext cx="5142310" cy="514231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620224D9-33A7-465B-8647-636F2F414D30}"/>
              </a:ext>
            </a:extLst>
          </p:cNvPr>
          <p:cNvCxnSpPr>
            <a:cxnSpLocks/>
          </p:cNvCxnSpPr>
          <p:nvPr/>
        </p:nvCxnSpPr>
        <p:spPr bwMode="auto">
          <a:xfrm flipH="1">
            <a:off x="5913437" y="1809750"/>
            <a:ext cx="1981200" cy="3810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0456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4" name="Picture 2" descr="Image result for tomb of joseph tim Mahoney">
            <a:extLst>
              <a:ext uri="{FF2B5EF4-FFF2-40B4-BE49-F238E27FC236}">
                <a16:creationId xmlns:a16="http://schemas.microsoft.com/office/drawing/2014/main" id="{1535FEEC-DC87-4377-9F11-F31C6B4F4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0"/>
            <a:ext cx="691991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540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7762" name="Rectangle 2">
            <a:extLst>
              <a:ext uri="{FF2B5EF4-FFF2-40B4-BE49-F238E27FC236}">
                <a16:creationId xmlns:a16="http://schemas.microsoft.com/office/drawing/2014/main" id="{B5F92D86-2327-40D6-B391-E613541F8513}"/>
              </a:ext>
            </a:extLst>
          </p:cNvPr>
          <p:cNvSpPr>
            <a:spLocks noGrp="1" noChangeArrowheads="1"/>
          </p:cNvSpPr>
          <p:nvPr>
            <p:ph type="subTitle" idx="1"/>
          </p:nvPr>
        </p:nvSpPr>
        <p:spPr>
          <a:xfrm>
            <a:off x="960437" y="0"/>
            <a:ext cx="6858000" cy="5143500"/>
          </a:xfrm>
        </p:spPr>
        <p:txBody>
          <a:bodyPr/>
          <a:lstStyle/>
          <a:p>
            <a:pPr algn="l"/>
            <a:r>
              <a:rPr lang="en-US" altLang="en-US" sz="3000"/>
              <a:t> </a:t>
            </a:r>
          </a:p>
        </p:txBody>
      </p:sp>
      <p:pic>
        <p:nvPicPr>
          <p:cNvPr id="2677763" name="Picture 3" descr="Yosef fragment head">
            <a:extLst>
              <a:ext uri="{FF2B5EF4-FFF2-40B4-BE49-F238E27FC236}">
                <a16:creationId xmlns:a16="http://schemas.microsoft.com/office/drawing/2014/main" id="{0CAEBE8E-BD0E-4F23-9AE7-4B4877309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37" y="26194"/>
            <a:ext cx="6172200" cy="5091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9570" name="Rectangle 2">
            <a:extLst>
              <a:ext uri="{FF2B5EF4-FFF2-40B4-BE49-F238E27FC236}">
                <a16:creationId xmlns:a16="http://schemas.microsoft.com/office/drawing/2014/main" id="{D03C3AA1-054A-41CD-A40C-F04D2E1F280A}"/>
              </a:ext>
            </a:extLst>
          </p:cNvPr>
          <p:cNvSpPr>
            <a:spLocks noGrp="1" noChangeArrowheads="1"/>
          </p:cNvSpPr>
          <p:nvPr>
            <p:ph type="subTitle" idx="1"/>
          </p:nvPr>
        </p:nvSpPr>
        <p:spPr>
          <a:xfrm>
            <a:off x="274637" y="0"/>
            <a:ext cx="8229600" cy="5143500"/>
          </a:xfrm>
        </p:spPr>
        <p:txBody>
          <a:bodyPr/>
          <a:lstStyle/>
          <a:p>
            <a:pPr algn="l"/>
            <a:r>
              <a:rPr lang="en-US" altLang="en-US" dirty="0"/>
              <a:t>They call it a “mushroom” hairdo and it’s specifically related to non-Egyptians from the area of ancient Canaan/ Israel. Interestingly, it’s quite the “do”, and the Talmud goes out of its way to tell us that Joseph was quite the fashionista </a:t>
            </a:r>
            <a:r>
              <a:rPr lang="en-US" altLang="en-US" baseline="30000" dirty="0"/>
              <a:t>(Gen </a:t>
            </a:r>
            <a:r>
              <a:rPr lang="en-US" altLang="en-US" baseline="30000" dirty="0" err="1"/>
              <a:t>Rab</a:t>
            </a:r>
            <a:r>
              <a:rPr lang="en-US" altLang="en-US" baseline="30000" dirty="0"/>
              <a:t>, 87:3)</a:t>
            </a:r>
            <a:r>
              <a:rPr lang="en-US" altLang="en-US"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9570" name="Rectangle 2">
            <a:extLst>
              <a:ext uri="{FF2B5EF4-FFF2-40B4-BE49-F238E27FC236}">
                <a16:creationId xmlns:a16="http://schemas.microsoft.com/office/drawing/2014/main" id="{D03C3AA1-054A-41CD-A40C-F04D2E1F280A}"/>
              </a:ext>
            </a:extLst>
          </p:cNvPr>
          <p:cNvSpPr>
            <a:spLocks noGrp="1" noChangeArrowheads="1"/>
          </p:cNvSpPr>
          <p:nvPr>
            <p:ph type="subTitle" idx="1"/>
          </p:nvPr>
        </p:nvSpPr>
        <p:spPr>
          <a:xfrm>
            <a:off x="427037" y="0"/>
            <a:ext cx="8077200" cy="5143500"/>
          </a:xfrm>
        </p:spPr>
        <p:txBody>
          <a:bodyPr/>
          <a:lstStyle/>
          <a:p>
            <a:pPr algn="l"/>
            <a:r>
              <a:rPr lang="en-US" altLang="en-US" dirty="0"/>
              <a:t>In fact, the Rabbinic </a:t>
            </a:r>
            <a:r>
              <a:rPr lang="en-US" altLang="en-US" i="1" dirty="0"/>
              <a:t>Midrash </a:t>
            </a:r>
            <a:r>
              <a:rPr lang="en-US" altLang="en-US" i="1" baseline="30000" dirty="0" err="1"/>
              <a:t>Tanhuma</a:t>
            </a:r>
            <a:r>
              <a:rPr lang="en-US" altLang="en-US" i="1" baseline="30000" dirty="0"/>
              <a:t> </a:t>
            </a:r>
            <a:r>
              <a:rPr lang="en-US" altLang="en-US" i="1" baseline="30000" dirty="0" err="1"/>
              <a:t>Vayyesheb</a:t>
            </a:r>
            <a:r>
              <a:rPr lang="en-US" altLang="en-US" baseline="30000" dirty="0"/>
              <a:t> 8 </a:t>
            </a:r>
            <a:r>
              <a:rPr lang="en-US" altLang="en-US" dirty="0"/>
              <a:t>specifically talks about Joseph curling his hair. The statue was found in a layer corresponding to the year c. 1,700 BCE. </a:t>
            </a:r>
          </a:p>
        </p:txBody>
      </p:sp>
    </p:spTree>
    <p:extLst>
      <p:ext uri="{BB962C8B-B14F-4D97-AF65-F5344CB8AC3E}">
        <p14:creationId xmlns:p14="http://schemas.microsoft.com/office/powerpoint/2010/main" val="2885646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3666" name="Rectangle 2">
            <a:extLst>
              <a:ext uri="{FF2B5EF4-FFF2-40B4-BE49-F238E27FC236}">
                <a16:creationId xmlns:a16="http://schemas.microsoft.com/office/drawing/2014/main" id="{429689F6-20F3-4E39-AA86-004EA46D8104}"/>
              </a:ext>
            </a:extLst>
          </p:cNvPr>
          <p:cNvSpPr>
            <a:spLocks noGrp="1" noChangeArrowheads="1"/>
          </p:cNvSpPr>
          <p:nvPr>
            <p:ph type="subTitle" idx="1"/>
          </p:nvPr>
        </p:nvSpPr>
        <p:spPr>
          <a:xfrm>
            <a:off x="960437" y="0"/>
            <a:ext cx="6858000" cy="5143500"/>
          </a:xfrm>
        </p:spPr>
        <p:txBody>
          <a:bodyPr/>
          <a:lstStyle/>
          <a:p>
            <a:pPr algn="l"/>
            <a:r>
              <a:rPr lang="en-US" altLang="en-US" sz="3000"/>
              <a:t> </a:t>
            </a:r>
          </a:p>
        </p:txBody>
      </p:sp>
      <p:pic>
        <p:nvPicPr>
          <p:cNvPr id="2673667" name="Picture 3" descr="JOSEF">
            <a:extLst>
              <a:ext uri="{FF2B5EF4-FFF2-40B4-BE49-F238E27FC236}">
                <a16:creationId xmlns:a16="http://schemas.microsoft.com/office/drawing/2014/main" id="{572382BC-0075-4D28-B81A-D2874EC8D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 y="447675"/>
            <a:ext cx="6858000"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5714" name="Rectangle 2">
            <a:extLst>
              <a:ext uri="{FF2B5EF4-FFF2-40B4-BE49-F238E27FC236}">
                <a16:creationId xmlns:a16="http://schemas.microsoft.com/office/drawing/2014/main" id="{51451978-31AB-4120-8310-9EAAD031791F}"/>
              </a:ext>
            </a:extLst>
          </p:cNvPr>
          <p:cNvSpPr>
            <a:spLocks noGrp="1" noChangeArrowheads="1"/>
          </p:cNvSpPr>
          <p:nvPr>
            <p:ph type="subTitle" idx="1"/>
          </p:nvPr>
        </p:nvSpPr>
        <p:spPr>
          <a:xfrm>
            <a:off x="960437" y="0"/>
            <a:ext cx="6858000" cy="5143500"/>
          </a:xfrm>
        </p:spPr>
        <p:txBody>
          <a:bodyPr/>
          <a:lstStyle/>
          <a:p>
            <a:pPr algn="l"/>
            <a:r>
              <a:rPr lang="en-US" altLang="en-US" sz="3000"/>
              <a:t> </a:t>
            </a:r>
          </a:p>
        </p:txBody>
      </p:sp>
      <p:pic>
        <p:nvPicPr>
          <p:cNvPr id="2675715" name="Picture 3" descr="reconstruction Yosef drawing">
            <a:extLst>
              <a:ext uri="{FF2B5EF4-FFF2-40B4-BE49-F238E27FC236}">
                <a16:creationId xmlns:a16="http://schemas.microsoft.com/office/drawing/2014/main" id="{1F66060F-D01E-46E4-9603-BC0D53FC4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4026"/>
          <a:stretch>
            <a:fillRect/>
          </a:stretch>
        </p:blipFill>
        <p:spPr bwMode="auto">
          <a:xfrm>
            <a:off x="2674937" y="1191"/>
            <a:ext cx="2343150" cy="51423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9810" name="Rectangle 2">
            <a:extLst>
              <a:ext uri="{FF2B5EF4-FFF2-40B4-BE49-F238E27FC236}">
                <a16:creationId xmlns:a16="http://schemas.microsoft.com/office/drawing/2014/main" id="{101DCBDB-24CB-4608-880E-163A674BEDAC}"/>
              </a:ext>
            </a:extLst>
          </p:cNvPr>
          <p:cNvSpPr>
            <a:spLocks noGrp="1" noChangeArrowheads="1"/>
          </p:cNvSpPr>
          <p:nvPr>
            <p:ph type="subTitle" idx="1"/>
          </p:nvPr>
        </p:nvSpPr>
        <p:spPr>
          <a:xfrm>
            <a:off x="960437" y="0"/>
            <a:ext cx="6858000" cy="5143500"/>
          </a:xfrm>
        </p:spPr>
        <p:txBody>
          <a:bodyPr/>
          <a:lstStyle/>
          <a:p>
            <a:pPr algn="l"/>
            <a:r>
              <a:rPr lang="en-US" altLang="en-US" sz="3000"/>
              <a:t> </a:t>
            </a:r>
          </a:p>
        </p:txBody>
      </p:sp>
      <p:pic>
        <p:nvPicPr>
          <p:cNvPr id="2679811" name="Picture 3" descr="Yosef">
            <a:extLst>
              <a:ext uri="{FF2B5EF4-FFF2-40B4-BE49-F238E27FC236}">
                <a16:creationId xmlns:a16="http://schemas.microsoft.com/office/drawing/2014/main" id="{6AD6337E-903F-468D-A4E6-6FD1229CF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 y="0"/>
            <a:ext cx="6858000" cy="3862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1506" name="Picture 2">
            <a:extLst>
              <a:ext uri="{FF2B5EF4-FFF2-40B4-BE49-F238E27FC236}">
                <a16:creationId xmlns:a16="http://schemas.microsoft.com/office/drawing/2014/main" id="{1DEB676C-20D9-4F46-802E-8622C3BE4E1A}"/>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t="13333" b="13333"/>
          <a:stretch>
            <a:fillRect/>
          </a:stretch>
        </p:blipFill>
        <p:spPr>
          <a:xfrm>
            <a:off x="960437" y="685800"/>
            <a:ext cx="6858000" cy="37719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9458" name="Picture 2">
            <a:extLst>
              <a:ext uri="{FF2B5EF4-FFF2-40B4-BE49-F238E27FC236}">
                <a16:creationId xmlns:a16="http://schemas.microsoft.com/office/drawing/2014/main" id="{380FA352-173F-454E-B3F5-B0A5A5B53165}"/>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t="14444" b="11111"/>
          <a:stretch>
            <a:fillRect/>
          </a:stretch>
        </p:blipFill>
        <p:spPr>
          <a:xfrm>
            <a:off x="960437" y="0"/>
            <a:ext cx="6858000" cy="3829050"/>
          </a:xfrm>
        </p:spPr>
      </p:pic>
      <p:sp>
        <p:nvSpPr>
          <p:cNvPr id="2579459" name="Text Box 3">
            <a:extLst>
              <a:ext uri="{FF2B5EF4-FFF2-40B4-BE49-F238E27FC236}">
                <a16:creationId xmlns:a16="http://schemas.microsoft.com/office/drawing/2014/main" id="{3B9ECDFF-7983-4DC2-9FF8-ACD64E8443ED}"/>
              </a:ext>
            </a:extLst>
          </p:cNvPr>
          <p:cNvSpPr txBox="1">
            <a:spLocks noChangeArrowheads="1"/>
          </p:cNvSpPr>
          <p:nvPr/>
        </p:nvSpPr>
        <p:spPr bwMode="auto">
          <a:xfrm>
            <a:off x="1232294" y="3992166"/>
            <a:ext cx="4798622" cy="55399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000"/>
              <a:t>Tomb of Yosef in Avaris?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9F492A9D-0E58-49A2-93A8-FBD68C0DB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37" y="57150"/>
            <a:ext cx="8077200" cy="4038600"/>
          </a:xfrm>
          <a:prstGeom prst="rect">
            <a:avLst/>
          </a:prstGeom>
        </p:spPr>
      </p:pic>
    </p:spTree>
    <p:extLst>
      <p:ext uri="{BB962C8B-B14F-4D97-AF65-F5344CB8AC3E}">
        <p14:creationId xmlns:p14="http://schemas.microsoft.com/office/powerpoint/2010/main" val="2398707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G-d’s economy, what seems to stop our dreams is what fulfills them…</a:t>
            </a:r>
            <a:r>
              <a:rPr lang="en-US" u="sng" dirty="0"/>
              <a:t>if</a:t>
            </a:r>
            <a:r>
              <a:rPr lang="en-US" dirty="0"/>
              <a:t> we respond right.</a:t>
            </a:r>
          </a:p>
          <a:p>
            <a:pPr algn="l"/>
            <a:endParaRPr lang="en-US" dirty="0"/>
          </a:p>
          <a:p>
            <a:r>
              <a:rPr lang="en-US" altLang="en-US" dirty="0"/>
              <a:t>Setback </a:t>
            </a:r>
            <a:r>
              <a:rPr lang="en-US" altLang="en-US" dirty="0">
                <a:sym typeface="Wingdings" panose="05000000000000000000" pitchFamily="2" charset="2"/>
              </a:rPr>
              <a:t> </a:t>
            </a:r>
            <a:r>
              <a:rPr lang="en-US" altLang="en-US" dirty="0" err="1">
                <a:sym typeface="Wingdings" panose="05000000000000000000" pitchFamily="2" charset="2"/>
              </a:rPr>
              <a:t>stepup</a:t>
            </a:r>
            <a:endParaRPr lang="en-US" altLang="en-US" dirty="0"/>
          </a:p>
          <a:p>
            <a:pPr algn="l"/>
            <a:endParaRPr lang="en-US" dirty="0"/>
          </a:p>
        </p:txBody>
      </p:sp>
    </p:spTree>
    <p:extLst>
      <p:ext uri="{BB962C8B-B14F-4D97-AF65-F5344CB8AC3E}">
        <p14:creationId xmlns:p14="http://schemas.microsoft.com/office/powerpoint/2010/main" val="58637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338137" lvl="1" algn="l"/>
            <a:r>
              <a:rPr lang="en-US" dirty="0"/>
              <a:t>Two criteria for right response:</a:t>
            </a:r>
          </a:p>
          <a:p>
            <a:pPr marL="625475" lvl="1" indent="-288925" algn="l">
              <a:buFont typeface="Arial" panose="020B0604020202020204" pitchFamily="34" charset="0"/>
              <a:buChar char="•"/>
            </a:pPr>
            <a:r>
              <a:rPr lang="en-US" dirty="0">
                <a:solidFill>
                  <a:srgbClr val="FFFF99"/>
                </a:solidFill>
              </a:rPr>
              <a:t>Commitment</a:t>
            </a:r>
            <a:r>
              <a:rPr lang="en-US" dirty="0"/>
              <a:t> to vision</a:t>
            </a:r>
          </a:p>
          <a:p>
            <a:pPr marL="625475" lvl="1" indent="-288925" algn="l">
              <a:buFont typeface="Arial" panose="020B0604020202020204" pitchFamily="34" charset="0"/>
              <a:buChar char="•"/>
            </a:pPr>
            <a:r>
              <a:rPr lang="en-US" dirty="0">
                <a:solidFill>
                  <a:srgbClr val="FFFF99"/>
                </a:solidFill>
              </a:rPr>
              <a:t>Gratitude</a:t>
            </a:r>
            <a:r>
              <a:rPr lang="en-US" dirty="0"/>
              <a:t> &amp; Joy in the pursuit</a:t>
            </a:r>
          </a:p>
          <a:p>
            <a:pPr marL="336550" lvl="1" algn="l"/>
            <a:endParaRPr lang="en-US" sz="1800" dirty="0"/>
          </a:p>
          <a:p>
            <a:pPr marL="336550" lvl="1" algn="l"/>
            <a:r>
              <a:rPr lang="en-US" altLang="en-US" dirty="0"/>
              <a:t>Task joy, relational joy!</a:t>
            </a:r>
          </a:p>
          <a:p>
            <a:pPr marL="336550" lvl="1" algn="l"/>
            <a:endParaRPr lang="en-US" sz="1800" dirty="0"/>
          </a:p>
        </p:txBody>
      </p:sp>
    </p:spTree>
    <p:extLst>
      <p:ext uri="{BB962C8B-B14F-4D97-AF65-F5344CB8AC3E}">
        <p14:creationId xmlns:p14="http://schemas.microsoft.com/office/powerpoint/2010/main" val="811895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Rectangle 2">
            <a:extLst>
              <a:ext uri="{FF2B5EF4-FFF2-40B4-BE49-F238E27FC236}">
                <a16:creationId xmlns:a16="http://schemas.microsoft.com/office/drawing/2014/main" id="{AAC5E69F-A3E2-4A7A-AF2A-AA2082C000FB}"/>
              </a:ext>
            </a:extLst>
          </p:cNvPr>
          <p:cNvSpPr>
            <a:spLocks noGrp="1" noChangeArrowheads="1"/>
          </p:cNvSpPr>
          <p:nvPr>
            <p:ph type="subTitle" idx="1"/>
          </p:nvPr>
        </p:nvSpPr>
        <p:spPr>
          <a:xfrm>
            <a:off x="960437" y="0"/>
            <a:ext cx="6858000" cy="5143500"/>
          </a:xfrm>
        </p:spPr>
        <p:txBody>
          <a:bodyPr/>
          <a:lstStyle/>
          <a:p>
            <a:endParaRPr lang="en-US" altLang="en-US" sz="3000" dirty="0"/>
          </a:p>
        </p:txBody>
      </p:sp>
    </p:spTree>
    <p:extLst>
      <p:ext uri="{BB962C8B-B14F-4D97-AF65-F5344CB8AC3E}">
        <p14:creationId xmlns:p14="http://schemas.microsoft.com/office/powerpoint/2010/main" val="432030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Rectangle 2">
            <a:extLst>
              <a:ext uri="{FF2B5EF4-FFF2-40B4-BE49-F238E27FC236}">
                <a16:creationId xmlns:a16="http://schemas.microsoft.com/office/drawing/2014/main" id="{AAC5E69F-A3E2-4A7A-AF2A-AA2082C000FB}"/>
              </a:ext>
            </a:extLst>
          </p:cNvPr>
          <p:cNvSpPr>
            <a:spLocks noGrp="1" noChangeArrowheads="1"/>
          </p:cNvSpPr>
          <p:nvPr>
            <p:ph type="subTitle" idx="1"/>
          </p:nvPr>
        </p:nvSpPr>
        <p:spPr>
          <a:xfrm>
            <a:off x="960437" y="0"/>
            <a:ext cx="6858000" cy="5143500"/>
          </a:xfrm>
        </p:spPr>
        <p:txBody>
          <a:bodyPr/>
          <a:lstStyle/>
          <a:p>
            <a:endParaRPr lang="en-US" altLang="en-US" sz="3000" dirty="0"/>
          </a:p>
          <a:p>
            <a:r>
              <a:rPr lang="en-US" altLang="en-US" sz="4000" dirty="0"/>
              <a:t>Summarized</a:t>
            </a:r>
          </a:p>
          <a:p>
            <a:r>
              <a:rPr lang="en-US" altLang="en-US" sz="4000" dirty="0"/>
              <a:t>Story of Hanukkah</a:t>
            </a:r>
          </a:p>
          <a:p>
            <a:r>
              <a:rPr lang="en-US" altLang="en-US" sz="4000" dirty="0"/>
              <a:t>And how this relates to theme of </a:t>
            </a:r>
          </a:p>
          <a:p>
            <a:r>
              <a:rPr lang="en-US" altLang="en-US" sz="4000" dirty="0"/>
              <a:t>Setback </a:t>
            </a:r>
            <a:r>
              <a:rPr lang="en-US" altLang="en-US" sz="4000" dirty="0">
                <a:sym typeface="Wingdings" panose="05000000000000000000" pitchFamily="2" charset="2"/>
              </a:rPr>
              <a:t> </a:t>
            </a:r>
            <a:r>
              <a:rPr lang="en-US" altLang="en-US" sz="4000" dirty="0" err="1">
                <a:sym typeface="Wingdings" panose="05000000000000000000" pitchFamily="2" charset="2"/>
              </a:rPr>
              <a:t>stepup</a:t>
            </a:r>
            <a:endParaRPr lang="en-US" altLang="en-US" sz="4000" dirty="0"/>
          </a:p>
        </p:txBody>
      </p:sp>
    </p:spTree>
    <p:extLst>
      <p:ext uri="{BB962C8B-B14F-4D97-AF65-F5344CB8AC3E}">
        <p14:creationId xmlns:p14="http://schemas.microsoft.com/office/powerpoint/2010/main" val="4221527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482" name="Picture 2" descr="https://upload.wikimedia.org/wikipedia/commons/5/59/Alexander_and_Bucephalus_-_Battle_of_Issus_mosaic_-_Museo_Archeologico_Nazionale_-_Naples_BW.jpg">
            <a:extLst>
              <a:ext uri="{FF2B5EF4-FFF2-40B4-BE49-F238E27FC236}">
                <a16:creationId xmlns:a16="http://schemas.microsoft.com/office/drawing/2014/main" id="{B9ECE062-4914-4C1E-965D-C310660527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825" y="0"/>
            <a:ext cx="72612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5D2EF-3754-4211-8C4F-88A65C16AED4}"/>
              </a:ext>
            </a:extLst>
          </p:cNvPr>
          <p:cNvSpPr txBox="1"/>
          <p:nvPr/>
        </p:nvSpPr>
        <p:spPr>
          <a:xfrm>
            <a:off x="274637" y="-95250"/>
            <a:ext cx="8229600" cy="1508105"/>
          </a:xfrm>
          <a:prstGeom prst="rect">
            <a:avLst/>
          </a:prstGeom>
          <a:noFill/>
        </p:spPr>
        <p:txBody>
          <a:bodyPr wrap="square" rtlCol="0">
            <a:spAutoFit/>
          </a:bodyPr>
          <a:lstStyle/>
          <a:p>
            <a:pPr algn="l"/>
            <a:r>
              <a:rPr lang="en-US" sz="3600" u="sng" dirty="0">
                <a:effectLst>
                  <a:outerShdw blurRad="38100" dist="38100" dir="2700000" algn="tl">
                    <a:srgbClr val="000000">
                      <a:alpha val="43137"/>
                    </a:srgbClr>
                  </a:outerShdw>
                </a:effectLst>
              </a:rPr>
              <a:t>Alexander</a:t>
            </a:r>
            <a:r>
              <a:rPr lang="en-US" sz="3600" dirty="0">
                <a:effectLst>
                  <a:outerShdw blurRad="38100" dist="38100" dir="2700000" algn="tl">
                    <a:srgbClr val="000000">
                      <a:alpha val="43137"/>
                    </a:srgbClr>
                  </a:outerShdw>
                </a:effectLst>
              </a:rPr>
              <a:t> fighting the Persian king </a:t>
            </a:r>
          </a:p>
          <a:p>
            <a:pPr algn="l"/>
            <a:r>
              <a:rPr lang="en-US" sz="3600" dirty="0">
                <a:effectLst>
                  <a:outerShdw blurRad="38100" dist="38100" dir="2700000" algn="tl">
                    <a:srgbClr val="000000">
                      <a:alpha val="43137"/>
                    </a:srgbClr>
                  </a:outerShdw>
                </a:effectLst>
              </a:rPr>
              <a:t>Darius III</a:t>
            </a:r>
            <a:r>
              <a:rPr lang="en-US" sz="3600" dirty="0"/>
              <a:t>. </a:t>
            </a:r>
            <a:r>
              <a:rPr lang="en-US" sz="1800" dirty="0"/>
              <a:t>From the </a:t>
            </a:r>
            <a:r>
              <a:rPr lang="en-US" sz="1800" dirty="0">
                <a:hlinkClick r:id="rId4" tooltip="Alexander Mosaic"/>
              </a:rPr>
              <a:t>Alexander Mosaic</a:t>
            </a:r>
            <a:r>
              <a:rPr lang="en-US" sz="1800" dirty="0"/>
              <a:t>, </a:t>
            </a:r>
            <a:r>
              <a:rPr lang="en-US" sz="1800" dirty="0">
                <a:hlinkClick r:id="rId5" tooltip="Naples National Archaeological Museum"/>
              </a:rPr>
              <a:t>Naples </a:t>
            </a:r>
          </a:p>
          <a:p>
            <a:pPr algn="l"/>
            <a:r>
              <a:rPr lang="en-US" sz="1800" dirty="0">
                <a:hlinkClick r:id="rId5" tooltip="Naples National Archaeological Museum"/>
              </a:rPr>
              <a:t>National Archaeological Museum</a:t>
            </a:r>
            <a:r>
              <a:rPr lang="en-US" sz="1800" dirty="0"/>
              <a:t>.</a:t>
            </a:r>
          </a:p>
        </p:txBody>
      </p:sp>
    </p:spTree>
    <p:extLst>
      <p:ext uri="{BB962C8B-B14F-4D97-AF65-F5344CB8AC3E}">
        <p14:creationId xmlns:p14="http://schemas.microsoft.com/office/powerpoint/2010/main" val="1225111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0180" name="Picture 4" descr="Image result for the world after alexander the great">
            <a:extLst>
              <a:ext uri="{FF2B5EF4-FFF2-40B4-BE49-F238E27FC236}">
                <a16:creationId xmlns:a16="http://schemas.microsoft.com/office/drawing/2014/main" id="{AA31E532-28B2-4D9C-8AD9-0241F1A62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69" y="0"/>
            <a:ext cx="7722334"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976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1202" name="Picture 2" descr="Related image">
            <a:extLst>
              <a:ext uri="{FF2B5EF4-FFF2-40B4-BE49-F238E27FC236}">
                <a16:creationId xmlns:a16="http://schemas.microsoft.com/office/drawing/2014/main" id="{F8D322F9-051D-46F7-963C-A72D23EC2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8" y="0"/>
            <a:ext cx="742791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460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3250" name="Picture 2" descr="https://upload.wikimedia.org/wikipedia/commons/1/12/PtolemaicEmpire.png">
            <a:extLst>
              <a:ext uri="{FF2B5EF4-FFF2-40B4-BE49-F238E27FC236}">
                <a16:creationId xmlns:a16="http://schemas.microsoft.com/office/drawing/2014/main" id="{A1AA129C-A947-4852-8601-66FB8BB48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63" y="0"/>
            <a:ext cx="69659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394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Rectangle 2">
            <a:extLst>
              <a:ext uri="{FF2B5EF4-FFF2-40B4-BE49-F238E27FC236}">
                <a16:creationId xmlns:a16="http://schemas.microsoft.com/office/drawing/2014/main" id="{AAC5E69F-A3E2-4A7A-AF2A-AA2082C000FB}"/>
              </a:ext>
            </a:extLst>
          </p:cNvPr>
          <p:cNvSpPr>
            <a:spLocks noGrp="1" noChangeArrowheads="1"/>
          </p:cNvSpPr>
          <p:nvPr>
            <p:ph type="subTitle" idx="1"/>
          </p:nvPr>
        </p:nvSpPr>
        <p:spPr>
          <a:xfrm>
            <a:off x="274637" y="0"/>
            <a:ext cx="8305800" cy="5143500"/>
          </a:xfrm>
        </p:spPr>
        <p:txBody>
          <a:bodyPr>
            <a:normAutofit fontScale="92500" lnSpcReduction="10000"/>
          </a:bodyPr>
          <a:lstStyle/>
          <a:p>
            <a:pPr algn="l"/>
            <a:r>
              <a:rPr lang="en-US" altLang="en-US" dirty="0"/>
              <a:t>In the 2nd century BCE, Judea lay between the Ptolemaic Kingdom (S., based in Egypt) and the Seleucid empire (NE, based in Syria), monarchies which had formed following the death of Alexander the Great (356–323 BCE). Judea had initially come under Ptolemaic rule, but fell to the Seleucids around 200 BCE.</a:t>
            </a:r>
          </a:p>
        </p:txBody>
      </p:sp>
    </p:spTree>
    <p:extLst>
      <p:ext uri="{BB962C8B-B14F-4D97-AF65-F5344CB8AC3E}">
        <p14:creationId xmlns:p14="http://schemas.microsoft.com/office/powerpoint/2010/main" val="2227137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Some Jews, mainly those of the urban upper class, notably the </a:t>
            </a:r>
            <a:r>
              <a:rPr lang="en-US" dirty="0" err="1"/>
              <a:t>Tobiad</a:t>
            </a:r>
            <a:r>
              <a:rPr lang="en-US" dirty="0"/>
              <a:t> family, wished to dispense with Jewish Torah and to adopt a Greek lifestyle. According to the historian Victor </a:t>
            </a:r>
            <a:r>
              <a:rPr lang="en-US" dirty="0" err="1"/>
              <a:t>Tcherikover</a:t>
            </a:r>
            <a:r>
              <a:rPr lang="en-US" dirty="0"/>
              <a:t>, the main motive for the </a:t>
            </a:r>
            <a:r>
              <a:rPr lang="en-US" dirty="0" err="1"/>
              <a:t>Tobiads</a:t>
            </a:r>
            <a:r>
              <a:rPr lang="en-US" dirty="0"/>
              <a:t>' Hellenism</a:t>
            </a:r>
          </a:p>
        </p:txBody>
      </p:sp>
    </p:spTree>
    <p:extLst>
      <p:ext uri="{BB962C8B-B14F-4D97-AF65-F5344CB8AC3E}">
        <p14:creationId xmlns:p14="http://schemas.microsoft.com/office/powerpoint/2010/main" val="62516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Yosef / Joseph had a G-d given dream and calling.</a:t>
            </a:r>
          </a:p>
        </p:txBody>
      </p:sp>
    </p:spTree>
    <p:extLst>
      <p:ext uri="{BB962C8B-B14F-4D97-AF65-F5344CB8AC3E}">
        <p14:creationId xmlns:p14="http://schemas.microsoft.com/office/powerpoint/2010/main" val="1113416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was economic and political. The Hellenizing Jews built a gymnasium in Jerusalem, competed in international Greek games, "removed their marks of circumcision and repudiated the holy covenant.”</a:t>
            </a:r>
          </a:p>
        </p:txBody>
      </p:sp>
    </p:spTree>
    <p:extLst>
      <p:ext uri="{BB962C8B-B14F-4D97-AF65-F5344CB8AC3E}">
        <p14:creationId xmlns:p14="http://schemas.microsoft.com/office/powerpoint/2010/main" val="363123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In the conflict over the office of Cohen </a:t>
            </a:r>
            <a:r>
              <a:rPr lang="en-US" dirty="0" err="1"/>
              <a:t>HaGadol</a:t>
            </a:r>
            <a:r>
              <a:rPr lang="en-US" dirty="0"/>
              <a:t> / High Priest, traditionalists with Hebrew / Aramaic names like </a:t>
            </a:r>
            <a:r>
              <a:rPr lang="en-US" dirty="0" err="1"/>
              <a:t>Onias</a:t>
            </a:r>
            <a:r>
              <a:rPr lang="en-US" dirty="0"/>
              <a:t> </a:t>
            </a:r>
            <a:r>
              <a:rPr lang="he-IL" sz="4400" b="1" dirty="0">
                <a:latin typeface="David" panose="020E0502060401010101" pitchFamily="34" charset="-79"/>
                <a:cs typeface="David" panose="020E0502060401010101" pitchFamily="34" charset="-79"/>
              </a:rPr>
              <a:t>  חוֹנִיוֹ</a:t>
            </a:r>
            <a:r>
              <a:rPr lang="en-US" sz="5400" b="1" dirty="0">
                <a:latin typeface="David" panose="020E0502060401010101" pitchFamily="34" charset="-79"/>
                <a:cs typeface="David" panose="020E0502060401010101" pitchFamily="34" charset="-79"/>
              </a:rPr>
              <a:t> </a:t>
            </a:r>
            <a:r>
              <a:rPr lang="en-US" i="1" dirty="0" err="1">
                <a:cs typeface="David" panose="020E0502060401010101" pitchFamily="34" charset="-79"/>
              </a:rPr>
              <a:t>Khonio</a:t>
            </a:r>
            <a:r>
              <a:rPr lang="en-US" dirty="0">
                <a:cs typeface="David" panose="020E0502060401010101" pitchFamily="34" charset="-79"/>
              </a:rPr>
              <a:t>  [grace of YHVH]  </a:t>
            </a:r>
            <a:r>
              <a:rPr lang="en-US" dirty="0"/>
              <a:t>contested with </a:t>
            </a:r>
            <a:r>
              <a:rPr lang="en-US" dirty="0" err="1"/>
              <a:t>Hellenizers</a:t>
            </a:r>
            <a:r>
              <a:rPr lang="en-US" dirty="0"/>
              <a:t> with Greek names like Jason and Menelaus.</a:t>
            </a:r>
          </a:p>
        </p:txBody>
      </p:sp>
    </p:spTree>
    <p:extLst>
      <p:ext uri="{BB962C8B-B14F-4D97-AF65-F5344CB8AC3E}">
        <p14:creationId xmlns:p14="http://schemas.microsoft.com/office/powerpoint/2010/main" val="719482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When Antiochus IV Epiphanes (ca. 215–164 BCE) became ruler of the Seleucid Empire [northern part] in 175 BCE, </a:t>
            </a:r>
            <a:r>
              <a:rPr lang="en-US" dirty="0" err="1">
                <a:solidFill>
                  <a:srgbClr val="FFFF99"/>
                </a:solidFill>
              </a:rPr>
              <a:t>Onias</a:t>
            </a:r>
            <a:r>
              <a:rPr lang="en-US" dirty="0">
                <a:solidFill>
                  <a:srgbClr val="FFFF99"/>
                </a:solidFill>
              </a:rPr>
              <a:t> III </a:t>
            </a:r>
            <a:r>
              <a:rPr lang="he-IL" dirty="0">
                <a:solidFill>
                  <a:srgbClr val="FFFF99"/>
                </a:solidFill>
              </a:rPr>
              <a:t> </a:t>
            </a:r>
            <a:r>
              <a:rPr lang="he-IL" sz="4400" b="1" dirty="0">
                <a:solidFill>
                  <a:srgbClr val="FFFF99"/>
                </a:solidFill>
                <a:latin typeface="David" panose="020E0502060401010101" pitchFamily="34" charset="-79"/>
                <a:cs typeface="David" panose="020E0502060401010101" pitchFamily="34" charset="-79"/>
              </a:rPr>
              <a:t>חוֹנִיוֹ</a:t>
            </a:r>
            <a:r>
              <a:rPr lang="en-US" sz="3800" i="1" dirty="0" err="1">
                <a:solidFill>
                  <a:srgbClr val="FFFF99"/>
                </a:solidFill>
                <a:cs typeface="David" panose="020E0502060401010101" pitchFamily="34" charset="-79"/>
              </a:rPr>
              <a:t>Khonio</a:t>
            </a:r>
            <a:r>
              <a:rPr lang="en-US" sz="3800" dirty="0">
                <a:solidFill>
                  <a:srgbClr val="FFFF99"/>
                </a:solidFill>
                <a:cs typeface="David" panose="020E0502060401010101" pitchFamily="34" charset="-79"/>
              </a:rPr>
              <a:t>  </a:t>
            </a:r>
            <a:r>
              <a:rPr lang="en-US" sz="3800" dirty="0">
                <a:cs typeface="David" panose="020E0502060401010101" pitchFamily="34" charset="-79"/>
              </a:rPr>
              <a:t>[grace of YHVH] </a:t>
            </a:r>
            <a:r>
              <a:rPr lang="en-US" dirty="0"/>
              <a:t>held the office of </a:t>
            </a:r>
            <a:r>
              <a:rPr lang="he-IL" sz="4400" b="1" dirty="0">
                <a:latin typeface="David" panose="020E0502060401010101" pitchFamily="34" charset="-79"/>
                <a:cs typeface="David" panose="020E0502060401010101" pitchFamily="34" charset="-79"/>
              </a:rPr>
              <a:t>כוהן הגדול</a:t>
            </a:r>
            <a:r>
              <a:rPr lang="en-US" sz="4400" b="1" dirty="0">
                <a:latin typeface="David" panose="020E0502060401010101" pitchFamily="34" charset="-79"/>
                <a:cs typeface="David" panose="020E0502060401010101" pitchFamily="34" charset="-79"/>
              </a:rPr>
              <a:t> </a:t>
            </a:r>
            <a:r>
              <a:rPr lang="en-US" dirty="0"/>
              <a:t>Cohen </a:t>
            </a:r>
            <a:r>
              <a:rPr lang="en-US" dirty="0" err="1"/>
              <a:t>HaGadol</a:t>
            </a:r>
            <a:r>
              <a:rPr lang="en-US" dirty="0"/>
              <a:t>, High Priest in Jerusalem.  </a:t>
            </a:r>
          </a:p>
        </p:txBody>
      </p:sp>
    </p:spTree>
    <p:extLst>
      <p:ext uri="{BB962C8B-B14F-4D97-AF65-F5344CB8AC3E}">
        <p14:creationId xmlns:p14="http://schemas.microsoft.com/office/powerpoint/2010/main" val="17168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He was the son of the </a:t>
            </a:r>
            <a:r>
              <a:rPr lang="he-IL" b="1" dirty="0">
                <a:solidFill>
                  <a:srgbClr val="FFFF99"/>
                </a:solidFill>
                <a:latin typeface="David" panose="020E0502060401010101" pitchFamily="34" charset="-79"/>
                <a:cs typeface="David" panose="020E0502060401010101" pitchFamily="34" charset="-79"/>
              </a:rPr>
              <a:t> יַדּוּעַ</a:t>
            </a:r>
            <a:r>
              <a:rPr lang="en-US" dirty="0" err="1">
                <a:solidFill>
                  <a:srgbClr val="FFFF99"/>
                </a:solidFill>
              </a:rPr>
              <a:t>Yadua</a:t>
            </a:r>
            <a:r>
              <a:rPr lang="en-US" dirty="0">
                <a:solidFill>
                  <a:srgbClr val="FFFF99"/>
                </a:solidFill>
              </a:rPr>
              <a:t> </a:t>
            </a:r>
            <a:r>
              <a:rPr lang="en-US" dirty="0"/>
              <a:t>mentioned in </a:t>
            </a:r>
            <a:r>
              <a:rPr lang="en-US" dirty="0" err="1"/>
              <a:t>Nekhemiah</a:t>
            </a:r>
            <a:endParaRPr lang="en-US" baseline="30000" dirty="0"/>
          </a:p>
          <a:p>
            <a:pPr algn="l"/>
            <a:r>
              <a:rPr lang="en-US" baseline="30000" dirty="0" err="1"/>
              <a:t>Nekhemia</a:t>
            </a:r>
            <a:r>
              <a:rPr lang="en-US" baseline="30000" dirty="0"/>
              <a:t> 12.11-12 </a:t>
            </a:r>
            <a:r>
              <a:rPr lang="en-US" dirty="0"/>
              <a:t> </a:t>
            </a:r>
            <a:r>
              <a:rPr lang="en-US" u="sng" dirty="0"/>
              <a:t>Yeshua</a:t>
            </a:r>
            <a:r>
              <a:rPr lang="en-US" dirty="0"/>
              <a:t> was the father of </a:t>
            </a:r>
            <a:r>
              <a:rPr lang="en-US" dirty="0" err="1"/>
              <a:t>Yoyakim</a:t>
            </a:r>
            <a:r>
              <a:rPr lang="en-US" dirty="0"/>
              <a:t>…and Yonatan was the father of </a:t>
            </a:r>
            <a:r>
              <a:rPr lang="he-IL" sz="4300" b="1" dirty="0">
                <a:solidFill>
                  <a:srgbClr val="FFFF99"/>
                </a:solidFill>
                <a:latin typeface="David" panose="020E0502060401010101" pitchFamily="34" charset="-79"/>
                <a:cs typeface="David" panose="020E0502060401010101" pitchFamily="34" charset="-79"/>
              </a:rPr>
              <a:t>יַדּוּעַ</a:t>
            </a:r>
            <a:r>
              <a:rPr lang="en-US" sz="4300" b="1" dirty="0">
                <a:latin typeface="David" panose="020E0502060401010101" pitchFamily="34" charset="-79"/>
                <a:cs typeface="David" panose="020E0502060401010101" pitchFamily="34" charset="-79"/>
              </a:rPr>
              <a:t> </a:t>
            </a:r>
            <a:r>
              <a:rPr lang="en-US" dirty="0" err="1">
                <a:solidFill>
                  <a:srgbClr val="FFFF99"/>
                </a:solidFill>
              </a:rPr>
              <a:t>Yadua</a:t>
            </a:r>
            <a:r>
              <a:rPr lang="en-US" dirty="0"/>
              <a:t>. In the days of </a:t>
            </a:r>
            <a:r>
              <a:rPr lang="en-US" dirty="0" err="1"/>
              <a:t>Yoyakim</a:t>
            </a:r>
            <a:r>
              <a:rPr lang="en-US" dirty="0"/>
              <a:t> </a:t>
            </a:r>
            <a:r>
              <a:rPr lang="en-US" dirty="0">
                <a:solidFill>
                  <a:srgbClr val="FFFF99"/>
                </a:solidFill>
              </a:rPr>
              <a:t>these were the </a:t>
            </a:r>
            <a:r>
              <a:rPr lang="en-US" dirty="0" err="1">
                <a:solidFill>
                  <a:srgbClr val="FFFF99"/>
                </a:solidFill>
              </a:rPr>
              <a:t>cohanim</a:t>
            </a:r>
            <a:r>
              <a:rPr lang="en-US" dirty="0">
                <a:solidFill>
                  <a:srgbClr val="FFFF99"/>
                </a:solidFill>
              </a:rPr>
              <a:t> </a:t>
            </a:r>
            <a:r>
              <a:rPr lang="en-US" dirty="0"/>
              <a:t>who were heads of fathers’ clans.</a:t>
            </a:r>
          </a:p>
        </p:txBody>
      </p:sp>
    </p:spTree>
    <p:extLst>
      <p:ext uri="{BB962C8B-B14F-4D97-AF65-F5344CB8AC3E}">
        <p14:creationId xmlns:p14="http://schemas.microsoft.com/office/powerpoint/2010/main" val="2783850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Nekhemia</a:t>
            </a:r>
            <a:r>
              <a:rPr lang="en-US" baseline="30000" dirty="0"/>
              <a:t> 12.8,9   </a:t>
            </a:r>
            <a:r>
              <a:rPr lang="en-US" dirty="0"/>
              <a:t>The </a:t>
            </a:r>
            <a:r>
              <a:rPr lang="en-US" dirty="0" err="1"/>
              <a:t>L’vi’im</a:t>
            </a:r>
            <a:r>
              <a:rPr lang="en-US" dirty="0"/>
              <a:t>: </a:t>
            </a:r>
            <a:r>
              <a:rPr lang="en-US" u="sng" dirty="0"/>
              <a:t>Yeshua</a:t>
            </a:r>
            <a:r>
              <a:rPr lang="en-US" dirty="0"/>
              <a:t>…who was in charge of the songs of thanksgiving …singing antiphonally with them in the service.</a:t>
            </a:r>
          </a:p>
        </p:txBody>
      </p:sp>
    </p:spTree>
    <p:extLst>
      <p:ext uri="{BB962C8B-B14F-4D97-AF65-F5344CB8AC3E}">
        <p14:creationId xmlns:p14="http://schemas.microsoft.com/office/powerpoint/2010/main" val="992617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To Antiochus, the High Priest was merely a local governor within his realm, a man whom he could appoint or dismiss at will, while Jews saw the holder of the </a:t>
            </a:r>
            <a:r>
              <a:rPr lang="en-US" dirty="0" err="1"/>
              <a:t>Cohanut</a:t>
            </a:r>
            <a:r>
              <a:rPr lang="en-US" dirty="0"/>
              <a:t> / High Priesthood as divinely appointed. </a:t>
            </a:r>
          </a:p>
        </p:txBody>
      </p:sp>
    </p:spTree>
    <p:extLst>
      <p:ext uri="{BB962C8B-B14F-4D97-AF65-F5344CB8AC3E}">
        <p14:creationId xmlns:p14="http://schemas.microsoft.com/office/powerpoint/2010/main" val="2072027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Jason, the brother of </a:t>
            </a:r>
            <a:r>
              <a:rPr lang="en-US" dirty="0" err="1"/>
              <a:t>Onias</a:t>
            </a:r>
            <a:r>
              <a:rPr lang="en-US" dirty="0"/>
              <a:t> </a:t>
            </a:r>
            <a:r>
              <a:rPr lang="he-IL" sz="4400" b="1" dirty="0">
                <a:latin typeface="David" panose="020E0502060401010101" pitchFamily="34" charset="-79"/>
                <a:cs typeface="David" panose="020E0502060401010101" pitchFamily="34" charset="-79"/>
              </a:rPr>
              <a:t>  חוֹנִיוֹ</a:t>
            </a:r>
            <a:r>
              <a:rPr lang="en-US" sz="5400" b="1" dirty="0">
                <a:latin typeface="David" panose="020E0502060401010101" pitchFamily="34" charset="-79"/>
                <a:cs typeface="David" panose="020E0502060401010101" pitchFamily="34" charset="-79"/>
              </a:rPr>
              <a:t> </a:t>
            </a:r>
            <a:r>
              <a:rPr lang="en-US" i="1" dirty="0" err="1">
                <a:cs typeface="David" panose="020E0502060401010101" pitchFamily="34" charset="-79"/>
              </a:rPr>
              <a:t>Khonio</a:t>
            </a:r>
            <a:r>
              <a:rPr lang="en-US" dirty="0">
                <a:cs typeface="David" panose="020E0502060401010101" pitchFamily="34" charset="-79"/>
              </a:rPr>
              <a:t>  [grace of YHVH]</a:t>
            </a:r>
            <a:r>
              <a:rPr lang="en-US" dirty="0"/>
              <a:t>, bribed Antiochus to make him High Priest instead of </a:t>
            </a:r>
            <a:r>
              <a:rPr lang="en-US" dirty="0" err="1"/>
              <a:t>Onias</a:t>
            </a:r>
            <a:r>
              <a:rPr lang="en-US" dirty="0"/>
              <a:t> </a:t>
            </a:r>
            <a:r>
              <a:rPr lang="en-US" dirty="0" err="1"/>
              <a:t>Khonio</a:t>
            </a:r>
            <a:r>
              <a:rPr lang="en-US" dirty="0"/>
              <a:t>. </a:t>
            </a:r>
          </a:p>
        </p:txBody>
      </p:sp>
    </p:spTree>
    <p:extLst>
      <p:ext uri="{BB962C8B-B14F-4D97-AF65-F5344CB8AC3E}">
        <p14:creationId xmlns:p14="http://schemas.microsoft.com/office/powerpoint/2010/main" val="2631714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Jason abolished the traditional theocracy and received from Antiochus permission to convert Jerusalem into a Greek polis called Antioch.  Built a gym.  However, </a:t>
            </a:r>
            <a:r>
              <a:rPr lang="en-US" dirty="0">
                <a:solidFill>
                  <a:srgbClr val="FFFF99"/>
                </a:solidFill>
              </a:rPr>
              <a:t>Menelaus</a:t>
            </a:r>
            <a:r>
              <a:rPr lang="en-US" dirty="0"/>
              <a:t> then bribed Antiochus and was appointed Cohen </a:t>
            </a:r>
            <a:r>
              <a:rPr lang="en-US" dirty="0" err="1"/>
              <a:t>HaGadol</a:t>
            </a:r>
            <a:r>
              <a:rPr lang="en-US" dirty="0"/>
              <a:t> in place of Jason. Menelaus had </a:t>
            </a:r>
            <a:r>
              <a:rPr lang="en-US" dirty="0" err="1"/>
              <a:t>Onias</a:t>
            </a:r>
            <a:r>
              <a:rPr lang="en-US" dirty="0"/>
              <a:t> </a:t>
            </a:r>
            <a:r>
              <a:rPr lang="he-IL" sz="4400" b="1" dirty="0">
                <a:latin typeface="David" panose="020E0502060401010101" pitchFamily="34" charset="-79"/>
                <a:cs typeface="David" panose="020E0502060401010101" pitchFamily="34" charset="-79"/>
              </a:rPr>
              <a:t>חוֹנִיוֹ</a:t>
            </a:r>
            <a:r>
              <a:rPr lang="en-US" sz="5400" b="1" dirty="0">
                <a:latin typeface="David" panose="020E0502060401010101" pitchFamily="34" charset="-79"/>
                <a:cs typeface="David" panose="020E0502060401010101" pitchFamily="34" charset="-79"/>
              </a:rPr>
              <a:t> </a:t>
            </a:r>
            <a:r>
              <a:rPr lang="en-US" i="1" dirty="0" err="1">
                <a:cs typeface="David" panose="020E0502060401010101" pitchFamily="34" charset="-79"/>
              </a:rPr>
              <a:t>Khonio</a:t>
            </a:r>
            <a:r>
              <a:rPr lang="en-US" dirty="0"/>
              <a:t> assassinated. </a:t>
            </a:r>
          </a:p>
        </p:txBody>
      </p:sp>
    </p:spTree>
    <p:extLst>
      <p:ext uri="{BB962C8B-B14F-4D97-AF65-F5344CB8AC3E}">
        <p14:creationId xmlns:p14="http://schemas.microsoft.com/office/powerpoint/2010/main" val="1027502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Menelaus' brother Lysimachus stole holy vessels from the Temple; the resulting riots led to the death of Lysimachus. Menelaus was arrested for </a:t>
            </a:r>
            <a:r>
              <a:rPr lang="en-US" dirty="0" err="1"/>
              <a:t>Onias</a:t>
            </a:r>
            <a:r>
              <a:rPr lang="en-US" dirty="0"/>
              <a:t> </a:t>
            </a:r>
            <a:r>
              <a:rPr lang="he-IL" sz="4400" b="1" dirty="0">
                <a:latin typeface="David" panose="020E0502060401010101" pitchFamily="34" charset="-79"/>
                <a:cs typeface="David" panose="020E0502060401010101" pitchFamily="34" charset="-79"/>
              </a:rPr>
              <a:t>חוֹנִיוֹ</a:t>
            </a:r>
            <a:r>
              <a:rPr lang="en-US" sz="5400" b="1" dirty="0">
                <a:latin typeface="David" panose="020E0502060401010101" pitchFamily="34" charset="-79"/>
                <a:cs typeface="David" panose="020E0502060401010101" pitchFamily="34" charset="-79"/>
              </a:rPr>
              <a:t> </a:t>
            </a:r>
            <a:r>
              <a:rPr lang="en-US" i="1" dirty="0" err="1">
                <a:cs typeface="David" panose="020E0502060401010101" pitchFamily="34" charset="-79"/>
              </a:rPr>
              <a:t>Khonio’s</a:t>
            </a:r>
            <a:r>
              <a:rPr lang="en-US" dirty="0"/>
              <a:t>  murder, and was arraigned before Antiochus, but he bribed his way out of trouble. </a:t>
            </a:r>
          </a:p>
        </p:txBody>
      </p:sp>
    </p:spTree>
    <p:extLst>
      <p:ext uri="{BB962C8B-B14F-4D97-AF65-F5344CB8AC3E}">
        <p14:creationId xmlns:p14="http://schemas.microsoft.com/office/powerpoint/2010/main" val="3516322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Jason subsequently drove out Menelaus and became High Priest again. </a:t>
            </a:r>
          </a:p>
        </p:txBody>
      </p:sp>
    </p:spTree>
    <p:extLst>
      <p:ext uri="{BB962C8B-B14F-4D97-AF65-F5344CB8AC3E}">
        <p14:creationId xmlns:p14="http://schemas.microsoft.com/office/powerpoint/2010/main" val="526620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8" name="Picture 4" descr="Related image">
            <a:extLst>
              <a:ext uri="{FF2B5EF4-FFF2-40B4-BE49-F238E27FC236}">
                <a16:creationId xmlns:a16="http://schemas.microsoft.com/office/drawing/2014/main" id="{8BD60E42-5D06-407E-9B03-5EA5FC078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0"/>
            <a:ext cx="68040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003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12763" indent="-512763" algn="l">
              <a:buFont typeface="+mj-lt"/>
              <a:buAutoNum type="arabicPeriod"/>
            </a:pPr>
            <a:r>
              <a:rPr lang="en-US" dirty="0" err="1"/>
              <a:t>Onias</a:t>
            </a:r>
            <a:r>
              <a:rPr lang="en-US" dirty="0"/>
              <a:t> </a:t>
            </a:r>
            <a:r>
              <a:rPr lang="he-IL" sz="4400" b="1" dirty="0">
                <a:latin typeface="David" panose="020E0502060401010101" pitchFamily="34" charset="-79"/>
                <a:cs typeface="David" panose="020E0502060401010101" pitchFamily="34" charset="-79"/>
              </a:rPr>
              <a:t>חוניו</a:t>
            </a:r>
            <a:r>
              <a:rPr lang="en-US" sz="5400" b="1" dirty="0">
                <a:latin typeface="David" panose="020E0502060401010101" pitchFamily="34" charset="-79"/>
                <a:cs typeface="David" panose="020E0502060401010101" pitchFamily="34" charset="-79"/>
              </a:rPr>
              <a:t> </a:t>
            </a:r>
            <a:r>
              <a:rPr lang="en-US" i="1" dirty="0" err="1">
                <a:solidFill>
                  <a:srgbClr val="FFFF99"/>
                </a:solidFill>
                <a:cs typeface="David" panose="020E0502060401010101" pitchFamily="34" charset="-79"/>
              </a:rPr>
              <a:t>Khonio</a:t>
            </a:r>
            <a:r>
              <a:rPr lang="en-US" dirty="0">
                <a:cs typeface="David" panose="020E0502060401010101" pitchFamily="34" charset="-79"/>
              </a:rPr>
              <a:t>  [grace of YHVH] Cohen </a:t>
            </a:r>
            <a:r>
              <a:rPr lang="en-US" dirty="0" err="1">
                <a:cs typeface="David" panose="020E0502060401010101" pitchFamily="34" charset="-79"/>
              </a:rPr>
              <a:t>HaGadol</a:t>
            </a:r>
            <a:r>
              <a:rPr lang="en-US" dirty="0">
                <a:cs typeface="David" panose="020E0502060401010101" pitchFamily="34" charset="-79"/>
              </a:rPr>
              <a:t>, High Priest, </a:t>
            </a:r>
            <a:r>
              <a:rPr lang="en-US" dirty="0"/>
              <a:t>son of the </a:t>
            </a:r>
            <a:r>
              <a:rPr lang="he-IL" b="1" dirty="0">
                <a:solidFill>
                  <a:srgbClr val="FFFF99"/>
                </a:solidFill>
                <a:latin typeface="David" panose="020E0502060401010101" pitchFamily="34" charset="-79"/>
                <a:cs typeface="David" panose="020E0502060401010101" pitchFamily="34" charset="-79"/>
              </a:rPr>
              <a:t> יַדּוּעַ</a:t>
            </a:r>
            <a:r>
              <a:rPr lang="en-US" dirty="0" err="1">
                <a:solidFill>
                  <a:srgbClr val="FFFF99"/>
                </a:solidFill>
              </a:rPr>
              <a:t>Yadua</a:t>
            </a:r>
            <a:r>
              <a:rPr lang="en-US" dirty="0">
                <a:solidFill>
                  <a:srgbClr val="FFFF99"/>
                </a:solidFill>
              </a:rPr>
              <a:t> </a:t>
            </a:r>
            <a:r>
              <a:rPr lang="en-US" dirty="0"/>
              <a:t>mentioned in </a:t>
            </a:r>
            <a:r>
              <a:rPr lang="en-US" dirty="0" err="1"/>
              <a:t>NeKhemiah</a:t>
            </a:r>
            <a:endParaRPr lang="en-US" dirty="0"/>
          </a:p>
          <a:p>
            <a:pPr marL="512763" indent="-512763" algn="l">
              <a:buFont typeface="+mj-lt"/>
              <a:buAutoNum type="arabicPeriod"/>
            </a:pPr>
            <a:r>
              <a:rPr lang="en-US" dirty="0">
                <a:solidFill>
                  <a:srgbClr val="FFFF99"/>
                </a:solidFill>
              </a:rPr>
              <a:t>Jason</a:t>
            </a:r>
            <a:r>
              <a:rPr lang="en-US" dirty="0"/>
              <a:t> his brother, stole the </a:t>
            </a:r>
            <a:r>
              <a:rPr lang="en-US" dirty="0" err="1"/>
              <a:t>cohanut</a:t>
            </a:r>
            <a:r>
              <a:rPr lang="en-US" dirty="0"/>
              <a:t> by bribery.</a:t>
            </a:r>
          </a:p>
          <a:p>
            <a:pPr algn="l"/>
            <a:endParaRPr lang="en-US" dirty="0"/>
          </a:p>
        </p:txBody>
      </p:sp>
    </p:spTree>
    <p:extLst>
      <p:ext uri="{BB962C8B-B14F-4D97-AF65-F5344CB8AC3E}">
        <p14:creationId xmlns:p14="http://schemas.microsoft.com/office/powerpoint/2010/main" val="2576556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marL="512763" indent="-512763" algn="l">
              <a:buFont typeface="+mj-lt"/>
              <a:buAutoNum type="arabicPeriod" startAt="3"/>
            </a:pPr>
            <a:r>
              <a:rPr lang="en-US" dirty="0">
                <a:solidFill>
                  <a:srgbClr val="FFFF99"/>
                </a:solidFill>
              </a:rPr>
              <a:t>Menelaus</a:t>
            </a:r>
            <a:r>
              <a:rPr lang="en-US" dirty="0"/>
              <a:t> bribed Antiochus stole the </a:t>
            </a:r>
            <a:r>
              <a:rPr lang="en-US" dirty="0" err="1"/>
              <a:t>Cohanut</a:t>
            </a:r>
            <a:r>
              <a:rPr lang="en-US" dirty="0"/>
              <a:t> from Jason. 171 BC to about 161 BCE.  His brother Lysimachus stole Temple objects, causing riots. Menelaus arrested for assassination of </a:t>
            </a:r>
            <a:r>
              <a:rPr lang="en-US" dirty="0" err="1"/>
              <a:t>Onias</a:t>
            </a:r>
            <a:r>
              <a:rPr lang="en-US" dirty="0"/>
              <a:t> </a:t>
            </a:r>
            <a:r>
              <a:rPr lang="he-IL" sz="4400" b="1" dirty="0">
                <a:latin typeface="David" panose="020E0502060401010101" pitchFamily="34" charset="-79"/>
                <a:cs typeface="David" panose="020E0502060401010101" pitchFamily="34" charset="-79"/>
              </a:rPr>
              <a:t>  חוֹנִיוֹ</a:t>
            </a:r>
            <a:r>
              <a:rPr lang="en-US" sz="5400" b="1" dirty="0">
                <a:latin typeface="David" panose="020E0502060401010101" pitchFamily="34" charset="-79"/>
                <a:cs typeface="David" panose="020E0502060401010101" pitchFamily="34" charset="-79"/>
              </a:rPr>
              <a:t> </a:t>
            </a:r>
            <a:r>
              <a:rPr lang="en-US" i="1" dirty="0" err="1">
                <a:cs typeface="David" panose="020E0502060401010101" pitchFamily="34" charset="-79"/>
              </a:rPr>
              <a:t>Khonio</a:t>
            </a:r>
            <a:r>
              <a:rPr lang="en-US" i="1" dirty="0">
                <a:cs typeface="David" panose="020E0502060401010101" pitchFamily="34" charset="-79"/>
              </a:rPr>
              <a:t>.  </a:t>
            </a:r>
            <a:r>
              <a:rPr lang="en-US" dirty="0">
                <a:cs typeface="David" panose="020E0502060401010101" pitchFamily="34" charset="-79"/>
              </a:rPr>
              <a:t>Bribed his way out, but Jason became Cohen again.</a:t>
            </a:r>
            <a:endParaRPr lang="en-US" dirty="0"/>
          </a:p>
          <a:p>
            <a:pPr algn="l"/>
            <a:endParaRPr lang="en-US" dirty="0"/>
          </a:p>
        </p:txBody>
      </p:sp>
    </p:spTree>
    <p:extLst>
      <p:ext uri="{BB962C8B-B14F-4D97-AF65-F5344CB8AC3E}">
        <p14:creationId xmlns:p14="http://schemas.microsoft.com/office/powerpoint/2010/main" val="2540285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Antiochus pillaged the Temple, attacked Jerusalem and "led captive the women and children.” (168 BCE). </a:t>
            </a:r>
            <a:r>
              <a:rPr lang="en-US" dirty="0">
                <a:solidFill>
                  <a:srgbClr val="FFFF99"/>
                </a:solidFill>
              </a:rPr>
              <a:t>From this point onwards</a:t>
            </a:r>
            <a:r>
              <a:rPr lang="en-US" dirty="0"/>
              <a:t>, Antiochus pursued a zealous Hellenizing policy.  Until </a:t>
            </a:r>
            <a:r>
              <a:rPr lang="en-US" dirty="0" err="1"/>
              <a:t>Modiin</a:t>
            </a:r>
            <a:r>
              <a:rPr lang="en-US" dirty="0"/>
              <a:t>…</a:t>
            </a:r>
          </a:p>
        </p:txBody>
      </p:sp>
    </p:spTree>
    <p:extLst>
      <p:ext uri="{BB962C8B-B14F-4D97-AF65-F5344CB8AC3E}">
        <p14:creationId xmlns:p14="http://schemas.microsoft.com/office/powerpoint/2010/main" val="473139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Rectangle 2">
            <a:extLst>
              <a:ext uri="{FF2B5EF4-FFF2-40B4-BE49-F238E27FC236}">
                <a16:creationId xmlns:a16="http://schemas.microsoft.com/office/drawing/2014/main" id="{C231E358-0D5D-47F3-A5E6-461D1AD68BFA}"/>
              </a:ext>
            </a:extLst>
          </p:cNvPr>
          <p:cNvSpPr>
            <a:spLocks noGrp="1" noChangeArrowheads="1"/>
          </p:cNvSpPr>
          <p:nvPr>
            <p:ph type="body" idx="1"/>
          </p:nvPr>
        </p:nvSpPr>
        <p:spPr>
          <a:xfrm>
            <a:off x="350837" y="0"/>
            <a:ext cx="8001000" cy="5143500"/>
          </a:xfrm>
        </p:spPr>
        <p:txBody>
          <a:bodyPr/>
          <a:lstStyle/>
          <a:p>
            <a:pPr marL="0" indent="0">
              <a:buNone/>
            </a:pPr>
            <a:r>
              <a:rPr lang="en-US" altLang="en-US" sz="4000" baseline="30000" dirty="0"/>
              <a:t>Daniel 11.28 </a:t>
            </a:r>
            <a:r>
              <a:rPr lang="en-US" altLang="en-US" sz="4000" u="sng" dirty="0">
                <a:solidFill>
                  <a:srgbClr val="FFFF99"/>
                </a:solidFill>
              </a:rPr>
              <a:t>Then</a:t>
            </a:r>
            <a:r>
              <a:rPr lang="en-US" altLang="en-US" sz="4000" dirty="0"/>
              <a:t> the king of the north will return to his own land with great wealth; with his heart set against the holy covenant, he will take action and then return home.</a:t>
            </a:r>
          </a:p>
        </p:txBody>
      </p:sp>
    </p:spTree>
    <p:extLst>
      <p:ext uri="{BB962C8B-B14F-4D97-AF65-F5344CB8AC3E}">
        <p14:creationId xmlns:p14="http://schemas.microsoft.com/office/powerpoint/2010/main" val="32849554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Most of the Jewish people and our leadership corrupted their way.  </a:t>
            </a:r>
          </a:p>
          <a:p>
            <a:pPr algn="l"/>
            <a:r>
              <a:rPr lang="en-US" dirty="0"/>
              <a:t>Then the incident of sacrificing a pig took place in </a:t>
            </a:r>
            <a:r>
              <a:rPr lang="en-US" dirty="0" err="1"/>
              <a:t>Modiin</a:t>
            </a:r>
            <a:r>
              <a:rPr lang="en-US" dirty="0"/>
              <a:t>, starting the revolt.  </a:t>
            </a:r>
            <a:r>
              <a:rPr lang="en-US" dirty="0">
                <a:solidFill>
                  <a:srgbClr val="FFFF99"/>
                </a:solidFill>
              </a:rPr>
              <a:t>If we hadn’t had this crisis, assimilation would have continued.</a:t>
            </a:r>
          </a:p>
        </p:txBody>
      </p:sp>
    </p:spTree>
    <p:extLst>
      <p:ext uri="{BB962C8B-B14F-4D97-AF65-F5344CB8AC3E}">
        <p14:creationId xmlns:p14="http://schemas.microsoft.com/office/powerpoint/2010/main" val="37529387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G-d’s economy, what seems to stop our dreams is what fulfills them…</a:t>
            </a:r>
            <a:r>
              <a:rPr lang="en-US" u="sng" dirty="0"/>
              <a:t>if</a:t>
            </a:r>
            <a:r>
              <a:rPr lang="en-US" dirty="0"/>
              <a:t> we respond right.</a:t>
            </a:r>
          </a:p>
          <a:p>
            <a:pPr algn="l"/>
            <a:endParaRPr lang="en-US" dirty="0"/>
          </a:p>
          <a:p>
            <a:r>
              <a:rPr lang="en-US" altLang="en-US" dirty="0"/>
              <a:t>Setback </a:t>
            </a:r>
            <a:r>
              <a:rPr lang="en-US" altLang="en-US" dirty="0">
                <a:sym typeface="Wingdings" panose="05000000000000000000" pitchFamily="2" charset="2"/>
              </a:rPr>
              <a:t> </a:t>
            </a:r>
            <a:r>
              <a:rPr lang="en-US" altLang="en-US" dirty="0" err="1">
                <a:sym typeface="Wingdings" panose="05000000000000000000" pitchFamily="2" charset="2"/>
              </a:rPr>
              <a:t>stepup</a:t>
            </a:r>
            <a:endParaRPr lang="en-US" altLang="en-US" dirty="0"/>
          </a:p>
          <a:p>
            <a:pPr algn="l"/>
            <a:endParaRPr lang="en-US" dirty="0"/>
          </a:p>
        </p:txBody>
      </p:sp>
    </p:spTree>
    <p:extLst>
      <p:ext uri="{BB962C8B-B14F-4D97-AF65-F5344CB8AC3E}">
        <p14:creationId xmlns:p14="http://schemas.microsoft.com/office/powerpoint/2010/main" val="3960783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4" name="Rectangle 2">
            <a:extLst>
              <a:ext uri="{FF2B5EF4-FFF2-40B4-BE49-F238E27FC236}">
                <a16:creationId xmlns:a16="http://schemas.microsoft.com/office/drawing/2014/main" id="{04581466-78F1-419C-AEC7-C5B614EEA6F1}"/>
              </a:ext>
            </a:extLst>
          </p:cNvPr>
          <p:cNvSpPr>
            <a:spLocks noGrp="1" noChangeArrowheads="1"/>
          </p:cNvSpPr>
          <p:nvPr>
            <p:ph type="subTitle" idx="1"/>
          </p:nvPr>
        </p:nvSpPr>
        <p:spPr>
          <a:xfrm>
            <a:off x="350837" y="0"/>
            <a:ext cx="8153400" cy="5143500"/>
          </a:xfrm>
        </p:spPr>
        <p:txBody>
          <a:bodyPr/>
          <a:lstStyle/>
          <a:p>
            <a:pPr algn="l"/>
            <a:r>
              <a:rPr lang="en-US" altLang="en-US" sz="3600" baseline="30000" dirty="0"/>
              <a:t>1 </a:t>
            </a:r>
            <a:r>
              <a:rPr lang="en-US" altLang="en-US" sz="3600" baseline="30000" dirty="0" err="1"/>
              <a:t>Macabees</a:t>
            </a:r>
            <a:r>
              <a:rPr lang="en-US" altLang="en-US" sz="3600" baseline="30000" dirty="0"/>
              <a:t> 2.15-28</a:t>
            </a:r>
            <a:r>
              <a:rPr lang="en-US" altLang="en-US" sz="3600" b="1" dirty="0"/>
              <a:t> </a:t>
            </a:r>
            <a:r>
              <a:rPr lang="en-US" altLang="en-US" sz="3600" dirty="0"/>
              <a:t> The king's officers, such as compelled the people to revolt, came into the city </a:t>
            </a:r>
            <a:r>
              <a:rPr lang="en-US" altLang="en-US" sz="3600" dirty="0" err="1"/>
              <a:t>Modin</a:t>
            </a:r>
            <a:r>
              <a:rPr lang="en-US" altLang="en-US" sz="3600" dirty="0"/>
              <a:t>, to make them sacrifice.  And when many of Israel came unto them, Mattathias also and his sons came together.  Then answered the king's officers, and said to Mattathias on this wise,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a:extLst>
              <a:ext uri="{FF2B5EF4-FFF2-40B4-BE49-F238E27FC236}">
                <a16:creationId xmlns:a16="http://schemas.microsoft.com/office/drawing/2014/main" id="{39B7AA95-D1C1-417D-98FC-296106D39B2D}"/>
              </a:ext>
            </a:extLst>
          </p:cNvPr>
          <p:cNvSpPr>
            <a:spLocks noGrp="1" noChangeArrowheads="1"/>
          </p:cNvSpPr>
          <p:nvPr>
            <p:ph type="subTitle" idx="1"/>
          </p:nvPr>
        </p:nvSpPr>
        <p:spPr>
          <a:xfrm>
            <a:off x="198437" y="0"/>
            <a:ext cx="8382000" cy="5143500"/>
          </a:xfrm>
        </p:spPr>
        <p:txBody>
          <a:bodyPr/>
          <a:lstStyle/>
          <a:p>
            <a:pPr algn="l">
              <a:lnSpc>
                <a:spcPct val="90000"/>
              </a:lnSpc>
            </a:pPr>
            <a:r>
              <a:rPr lang="en-US" altLang="en-US" sz="3000" baseline="30000" dirty="0"/>
              <a:t>1 </a:t>
            </a:r>
            <a:r>
              <a:rPr lang="en-US" altLang="en-US" sz="3000" baseline="30000" dirty="0" err="1"/>
              <a:t>Macabees</a:t>
            </a:r>
            <a:r>
              <a:rPr lang="en-US" altLang="en-US" sz="3000" baseline="30000" dirty="0"/>
              <a:t> 2.15-28</a:t>
            </a:r>
            <a:r>
              <a:rPr lang="en-US" altLang="en-US" sz="3000" b="1" dirty="0"/>
              <a:t> </a:t>
            </a:r>
            <a:r>
              <a:rPr lang="en-US" altLang="en-US" sz="3000" dirty="0"/>
              <a:t>You are a ruler, and an honorable and great man in this city, and strengthened with sons and brethren:  Now therefore come first, and fulfill the king's command, like as all the heathen have done, and the men of Judah also, and such as remain at Jerusalem: so shall you and thy house be in the number of the king's friends, and you and your children shall be honored with silver and gold, and many rewards.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0" name="Rectangle 2">
            <a:extLst>
              <a:ext uri="{FF2B5EF4-FFF2-40B4-BE49-F238E27FC236}">
                <a16:creationId xmlns:a16="http://schemas.microsoft.com/office/drawing/2014/main" id="{E1C7D138-DF19-4C72-8541-0AD246DF64A7}"/>
              </a:ext>
            </a:extLst>
          </p:cNvPr>
          <p:cNvSpPr>
            <a:spLocks noGrp="1" noChangeArrowheads="1"/>
          </p:cNvSpPr>
          <p:nvPr>
            <p:ph type="subTitle" idx="1"/>
          </p:nvPr>
        </p:nvSpPr>
        <p:spPr>
          <a:xfrm>
            <a:off x="274637" y="0"/>
            <a:ext cx="8229600" cy="5143500"/>
          </a:xfrm>
        </p:spPr>
        <p:txBody>
          <a:bodyPr/>
          <a:lstStyle/>
          <a:p>
            <a:pPr algn="l"/>
            <a:r>
              <a:rPr lang="en-US" altLang="en-US" sz="3600" baseline="30000" dirty="0"/>
              <a:t>1 </a:t>
            </a:r>
            <a:r>
              <a:rPr lang="en-US" altLang="en-US" sz="3600" baseline="30000" dirty="0" err="1"/>
              <a:t>Macabees</a:t>
            </a:r>
            <a:r>
              <a:rPr lang="en-US" altLang="en-US" sz="3600" baseline="30000" dirty="0"/>
              <a:t> 2.15-28</a:t>
            </a:r>
            <a:r>
              <a:rPr lang="en-US" altLang="en-US" sz="3600" b="1" dirty="0"/>
              <a:t> </a:t>
            </a:r>
            <a:r>
              <a:rPr lang="en-US" altLang="en-US" sz="3600" dirty="0"/>
              <a:t>Then Mattathias answered and </a:t>
            </a:r>
            <a:r>
              <a:rPr lang="en-US" altLang="en-US" sz="3600" dirty="0" err="1"/>
              <a:t>spake</a:t>
            </a:r>
            <a:r>
              <a:rPr lang="en-US" altLang="en-US" sz="3600" dirty="0"/>
              <a:t> with a loud voice, Though all the nations that are under the king's dominion obey him, and fall away every one from the religion of their fathers, and give consent to his commandments:  Yet will I and my sons and my brethren walk </a:t>
            </a:r>
            <a:r>
              <a:rPr lang="en-US" altLang="en-US" sz="3600" dirty="0">
                <a:solidFill>
                  <a:srgbClr val="FFFF66"/>
                </a:solidFill>
              </a:rPr>
              <a:t>in the covenant of our fathers</a:t>
            </a:r>
            <a:r>
              <a:rPr lang="en-US" altLang="en-US" sz="3600" dirty="0"/>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Rectangle 2">
            <a:extLst>
              <a:ext uri="{FF2B5EF4-FFF2-40B4-BE49-F238E27FC236}">
                <a16:creationId xmlns:a16="http://schemas.microsoft.com/office/drawing/2014/main" id="{8B68F2E5-2BCD-4FBD-88A6-00094AD8C4EB}"/>
              </a:ext>
            </a:extLst>
          </p:cNvPr>
          <p:cNvSpPr>
            <a:spLocks noGrp="1" noChangeArrowheads="1"/>
          </p:cNvSpPr>
          <p:nvPr>
            <p:ph type="subTitle" idx="1"/>
          </p:nvPr>
        </p:nvSpPr>
        <p:spPr>
          <a:xfrm>
            <a:off x="198437" y="0"/>
            <a:ext cx="8382000" cy="5143500"/>
          </a:xfrm>
        </p:spPr>
        <p:txBody>
          <a:bodyPr>
            <a:normAutofit fontScale="92500"/>
          </a:bodyPr>
          <a:lstStyle/>
          <a:p>
            <a:pPr algn="l"/>
            <a:r>
              <a:rPr lang="en-US" altLang="en-US" sz="3600" baseline="30000" dirty="0"/>
              <a:t>1 </a:t>
            </a:r>
            <a:r>
              <a:rPr lang="en-US" altLang="en-US" sz="3600" baseline="30000" dirty="0" err="1"/>
              <a:t>Macabees</a:t>
            </a:r>
            <a:r>
              <a:rPr lang="en-US" altLang="en-US" sz="3600" baseline="30000" dirty="0"/>
              <a:t> 2.15-28</a:t>
            </a:r>
            <a:r>
              <a:rPr lang="en-US" altLang="en-US" sz="3600" b="1" dirty="0"/>
              <a:t> </a:t>
            </a:r>
            <a:r>
              <a:rPr lang="en-US" altLang="en-US" sz="3600" dirty="0"/>
              <a:t>God forbid that we should forsake the law and the ordinances.  We will not hearken to the king's words, to go from our religion, either on the right hand, or the left.  Now when he had left speaking these words, there came </a:t>
            </a:r>
            <a:r>
              <a:rPr lang="en-US" altLang="en-US" sz="3600" u="sng" dirty="0"/>
              <a:t>one</a:t>
            </a:r>
            <a:r>
              <a:rPr lang="en-US" altLang="en-US" sz="3600" dirty="0"/>
              <a:t> of the Jews in the sight of all to sacrifice on the altar which was at </a:t>
            </a:r>
            <a:r>
              <a:rPr lang="en-US" altLang="en-US" sz="3600" dirty="0" err="1"/>
              <a:t>Modin</a:t>
            </a:r>
            <a:r>
              <a:rPr lang="en-US" altLang="en-US" sz="3600" dirty="0"/>
              <a:t>, according to the king's commandment.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Image result for joseph's dream">
            <a:extLst>
              <a:ext uri="{FF2B5EF4-FFF2-40B4-BE49-F238E27FC236}">
                <a16:creationId xmlns:a16="http://schemas.microsoft.com/office/drawing/2014/main" id="{074FDC2C-3BE4-4A3A-B6A8-A85CA4D05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0"/>
            <a:ext cx="70262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261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2">
            <a:extLst>
              <a:ext uri="{FF2B5EF4-FFF2-40B4-BE49-F238E27FC236}">
                <a16:creationId xmlns:a16="http://schemas.microsoft.com/office/drawing/2014/main" id="{0151AC75-8167-4D1C-B0D8-B9BC28F3DE7D}"/>
              </a:ext>
            </a:extLst>
          </p:cNvPr>
          <p:cNvSpPr>
            <a:spLocks noGrp="1" noChangeArrowheads="1"/>
          </p:cNvSpPr>
          <p:nvPr>
            <p:ph type="subTitle" idx="1"/>
          </p:nvPr>
        </p:nvSpPr>
        <p:spPr>
          <a:xfrm>
            <a:off x="198437" y="0"/>
            <a:ext cx="8305800" cy="5143500"/>
          </a:xfrm>
        </p:spPr>
        <p:txBody>
          <a:bodyPr/>
          <a:lstStyle/>
          <a:p>
            <a:pPr algn="l"/>
            <a:r>
              <a:rPr lang="en-US" altLang="en-US" baseline="30000" dirty="0"/>
              <a:t>1 </a:t>
            </a:r>
            <a:r>
              <a:rPr lang="en-US" altLang="en-US" baseline="30000" dirty="0" err="1"/>
              <a:t>Macabees</a:t>
            </a:r>
            <a:r>
              <a:rPr lang="en-US" altLang="en-US" baseline="30000" dirty="0"/>
              <a:t> 2.15-28</a:t>
            </a:r>
            <a:r>
              <a:rPr lang="en-US" altLang="en-US" b="1" dirty="0"/>
              <a:t> </a:t>
            </a:r>
            <a:r>
              <a:rPr lang="en-US" altLang="en-US" dirty="0"/>
              <a:t>Which thing when Mattathias saw, he was inflamed with zeal, and his reins trembled, neither could he forbear to show his anger according to judgment: wherefore he ran, and slew him upon the altar.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Rectangle 2">
            <a:extLst>
              <a:ext uri="{FF2B5EF4-FFF2-40B4-BE49-F238E27FC236}">
                <a16:creationId xmlns:a16="http://schemas.microsoft.com/office/drawing/2014/main" id="{8555EF5B-2DFF-4946-8298-B93550B4E450}"/>
              </a:ext>
            </a:extLst>
          </p:cNvPr>
          <p:cNvSpPr>
            <a:spLocks noGrp="1" noChangeArrowheads="1"/>
          </p:cNvSpPr>
          <p:nvPr>
            <p:ph type="subTitle" idx="1"/>
          </p:nvPr>
        </p:nvSpPr>
        <p:spPr>
          <a:xfrm>
            <a:off x="350837" y="0"/>
            <a:ext cx="8305800" cy="5143500"/>
          </a:xfrm>
        </p:spPr>
        <p:txBody>
          <a:bodyPr/>
          <a:lstStyle/>
          <a:p>
            <a:pPr algn="l"/>
            <a:r>
              <a:rPr lang="en-US" altLang="en-US" dirty="0"/>
              <a:t>Mattathias stabs him, also killing the Greek official present. He then turns to the crowd and announces: “Follow me, all of you who are for God’s law and stand by the covenant.” </a:t>
            </a:r>
            <a:r>
              <a:rPr lang="en-US" altLang="en-US" sz="2800" baseline="30000" dirty="0"/>
              <a:t>1 Maccabees 2:27</a:t>
            </a:r>
            <a:endParaRPr lang="en-US" altLang="en-US" baseline="30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1554" name="Picture 2">
            <a:extLst>
              <a:ext uri="{FF2B5EF4-FFF2-40B4-BE49-F238E27FC236}">
                <a16:creationId xmlns:a16="http://schemas.microsoft.com/office/drawing/2014/main" id="{C6B86CA6-B1A3-4AA7-998E-50AD15B7BE32}"/>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2503487" y="0"/>
            <a:ext cx="3886200" cy="51435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G-d’s economy, what seems to stop our dreams is what fulfills them…</a:t>
            </a:r>
            <a:r>
              <a:rPr lang="en-US" u="sng" dirty="0"/>
              <a:t>if</a:t>
            </a:r>
            <a:r>
              <a:rPr lang="en-US" dirty="0"/>
              <a:t> we respond right.</a:t>
            </a:r>
          </a:p>
          <a:p>
            <a:pPr algn="l"/>
            <a:endParaRPr lang="en-US" dirty="0"/>
          </a:p>
          <a:p>
            <a:r>
              <a:rPr lang="en-US" altLang="en-US" dirty="0"/>
              <a:t>Setback </a:t>
            </a:r>
            <a:r>
              <a:rPr lang="en-US" altLang="en-US" dirty="0">
                <a:sym typeface="Wingdings" panose="05000000000000000000" pitchFamily="2" charset="2"/>
              </a:rPr>
              <a:t> </a:t>
            </a:r>
            <a:r>
              <a:rPr lang="en-US" altLang="en-US" dirty="0" err="1">
                <a:sym typeface="Wingdings" panose="05000000000000000000" pitchFamily="2" charset="2"/>
              </a:rPr>
              <a:t>stepup</a:t>
            </a:r>
            <a:endParaRPr lang="en-US" altLang="en-US" dirty="0"/>
          </a:p>
          <a:p>
            <a:pPr algn="l"/>
            <a:endParaRPr lang="en-US" dirty="0"/>
          </a:p>
        </p:txBody>
      </p:sp>
    </p:spTree>
    <p:extLst>
      <p:ext uri="{BB962C8B-B14F-4D97-AF65-F5344CB8AC3E}">
        <p14:creationId xmlns:p14="http://schemas.microsoft.com/office/powerpoint/2010/main" val="3586103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338137" lvl="1" algn="l"/>
            <a:r>
              <a:rPr lang="en-US" dirty="0"/>
              <a:t>Two criteria for right response:</a:t>
            </a:r>
          </a:p>
          <a:p>
            <a:pPr marL="625475" lvl="1" indent="-288925" algn="l">
              <a:buFont typeface="Arial" panose="020B0604020202020204" pitchFamily="34" charset="0"/>
              <a:buChar char="•"/>
            </a:pPr>
            <a:r>
              <a:rPr lang="en-US" dirty="0">
                <a:solidFill>
                  <a:srgbClr val="FFFF99"/>
                </a:solidFill>
              </a:rPr>
              <a:t>Commitment</a:t>
            </a:r>
            <a:r>
              <a:rPr lang="en-US" dirty="0"/>
              <a:t> to vision</a:t>
            </a:r>
          </a:p>
          <a:p>
            <a:pPr marL="625475" lvl="1" indent="-288925" algn="l">
              <a:buFont typeface="Arial" panose="020B0604020202020204" pitchFamily="34" charset="0"/>
              <a:buChar char="•"/>
            </a:pPr>
            <a:r>
              <a:rPr lang="en-US" dirty="0">
                <a:solidFill>
                  <a:srgbClr val="FFFF99"/>
                </a:solidFill>
              </a:rPr>
              <a:t>Gratitude</a:t>
            </a:r>
            <a:r>
              <a:rPr lang="en-US" dirty="0"/>
              <a:t> &amp; Joy in the pursuit</a:t>
            </a:r>
          </a:p>
          <a:p>
            <a:pPr marL="336550" lvl="1" algn="l"/>
            <a:endParaRPr lang="en-US" sz="1800" dirty="0"/>
          </a:p>
          <a:p>
            <a:pPr marL="336550" lvl="1" algn="l"/>
            <a:r>
              <a:rPr lang="en-US" altLang="en-US" dirty="0"/>
              <a:t>Task joy, relational joy!</a:t>
            </a:r>
          </a:p>
          <a:p>
            <a:pPr marL="336550" lvl="1" algn="l"/>
            <a:endParaRPr lang="en-US" sz="1800" dirty="0"/>
          </a:p>
        </p:txBody>
      </p:sp>
    </p:spTree>
    <p:extLst>
      <p:ext uri="{BB962C8B-B14F-4D97-AF65-F5344CB8AC3E}">
        <p14:creationId xmlns:p14="http://schemas.microsoft.com/office/powerpoint/2010/main" val="3625749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The original Feast of Hanukah had nothing to do with a menorah miracle, where supposedly one day’s ration of oil burned for eight days. According to the historical record written less than 100 years after the first Hanukkah in </a:t>
            </a:r>
            <a:r>
              <a:rPr lang="en-US" i="1" dirty="0"/>
              <a:t>2 Maccabees</a:t>
            </a:r>
            <a:r>
              <a:rPr lang="en-US" dirty="0"/>
              <a:t>, “on the very same date on which the Temple was profaned by foreigners, </a:t>
            </a:r>
          </a:p>
        </p:txBody>
      </p:sp>
    </p:spTree>
    <p:extLst>
      <p:ext uri="{BB962C8B-B14F-4D97-AF65-F5344CB8AC3E}">
        <p14:creationId xmlns:p14="http://schemas.microsoft.com/office/powerpoint/2010/main" val="1917399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there occurred the purification of the Temple – on the 25</a:t>
            </a:r>
            <a:r>
              <a:rPr lang="en-US" baseline="30000" dirty="0"/>
              <a:t>th</a:t>
            </a:r>
            <a:r>
              <a:rPr lang="en-US" dirty="0"/>
              <a:t> day of the ninth month (that is, </a:t>
            </a:r>
            <a:r>
              <a:rPr lang="en-US" i="1" dirty="0"/>
              <a:t>Kislev</a:t>
            </a:r>
            <a:r>
              <a:rPr lang="en-US" dirty="0"/>
              <a:t>). Joyfully they held an eight-day celebration after the pattern of Tabernacles … remembering how a short time before, they spent the Festival of Tabernacles like beasts… Therefore, holding wreathed wands</a:t>
            </a:r>
          </a:p>
        </p:txBody>
      </p:sp>
    </p:spTree>
    <p:extLst>
      <p:ext uri="{BB962C8B-B14F-4D97-AF65-F5344CB8AC3E}">
        <p14:creationId xmlns:p14="http://schemas.microsoft.com/office/powerpoint/2010/main" val="6891872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and branches bearing ripe fruit, and palm fronds, they offered songs of praise to Him Who had victoriously brought about the purification of His Place. By vote of the commonwealth they decreed a rule for the entire nation of the Jews to observe these days annually” </a:t>
            </a:r>
            <a:r>
              <a:rPr lang="en-US" baseline="30000" dirty="0"/>
              <a:t>2 Maccabees 10:5-8.</a:t>
            </a:r>
          </a:p>
        </p:txBody>
      </p:sp>
    </p:spTree>
    <p:extLst>
      <p:ext uri="{BB962C8B-B14F-4D97-AF65-F5344CB8AC3E}">
        <p14:creationId xmlns:p14="http://schemas.microsoft.com/office/powerpoint/2010/main" val="15903678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They rose up initially as a prophesied Levitical and Aaronic revivalist movement, calling Israel back to obedience to God’s words. </a:t>
            </a:r>
            <a:endParaRPr lang="en-US" baseline="30000" dirty="0"/>
          </a:p>
        </p:txBody>
      </p:sp>
    </p:spTree>
    <p:extLst>
      <p:ext uri="{BB962C8B-B14F-4D97-AF65-F5344CB8AC3E}">
        <p14:creationId xmlns:p14="http://schemas.microsoft.com/office/powerpoint/2010/main" val="880665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Rectangle 2">
            <a:extLst>
              <a:ext uri="{FF2B5EF4-FFF2-40B4-BE49-F238E27FC236}">
                <a16:creationId xmlns:a16="http://schemas.microsoft.com/office/drawing/2014/main" id="{C4F196C3-5024-49FF-8C98-47D9301F6720}"/>
              </a:ext>
            </a:extLst>
          </p:cNvPr>
          <p:cNvSpPr>
            <a:spLocks noGrp="1" noChangeArrowheads="1"/>
          </p:cNvSpPr>
          <p:nvPr>
            <p:ph type="subTitle" idx="1"/>
          </p:nvPr>
        </p:nvSpPr>
        <p:spPr>
          <a:xfrm>
            <a:off x="274637" y="0"/>
            <a:ext cx="8229600" cy="5143500"/>
          </a:xfrm>
        </p:spPr>
        <p:txBody>
          <a:bodyPr/>
          <a:lstStyle/>
          <a:p>
            <a:pPr algn="l"/>
            <a:r>
              <a:rPr lang="en-US" altLang="en-US" sz="3200" baseline="30000" dirty="0">
                <a:ea typeface="Arial Unicode MS" panose="020B0604020202020204" pitchFamily="34" charset="-128"/>
                <a:cs typeface="Arial Unicode MS" panose="020B0604020202020204" pitchFamily="34" charset="-128"/>
              </a:rPr>
              <a:t>Daniel </a:t>
            </a:r>
            <a:r>
              <a:rPr lang="en-US" altLang="en-US" sz="4000" baseline="30000" dirty="0">
                <a:ea typeface="Arial Unicode MS" panose="020B0604020202020204" pitchFamily="34" charset="-128"/>
                <a:cs typeface="Arial Unicode MS" panose="020B0604020202020204" pitchFamily="34" charset="-128"/>
              </a:rPr>
              <a:t>11.29-35</a:t>
            </a:r>
            <a:r>
              <a:rPr lang="en-US" altLang="en-US" sz="4000" dirty="0">
                <a:ea typeface="Arial Unicode MS" panose="020B0604020202020204" pitchFamily="34" charset="-128"/>
                <a:cs typeface="Arial Unicode MS" panose="020B0604020202020204" pitchFamily="34" charset="-128"/>
              </a:rPr>
              <a:t>  but </a:t>
            </a:r>
            <a:r>
              <a:rPr lang="en-US" altLang="en-US" sz="4000" dirty="0">
                <a:solidFill>
                  <a:srgbClr val="FFFF66"/>
                </a:solidFill>
                <a:ea typeface="Arial Unicode MS" panose="020B0604020202020204" pitchFamily="34" charset="-128"/>
                <a:cs typeface="Arial Unicode MS" panose="020B0604020202020204" pitchFamily="34" charset="-128"/>
              </a:rPr>
              <a:t>the people who know their God will stand firm and prevail.  Those among the people who have </a:t>
            </a:r>
            <a:r>
              <a:rPr lang="en-US" altLang="en-US" sz="4000" b="1" u="sng" dirty="0">
                <a:solidFill>
                  <a:srgbClr val="FFFF66"/>
                </a:solidFill>
                <a:ea typeface="Arial Unicode MS" panose="020B0604020202020204" pitchFamily="34" charset="-128"/>
                <a:cs typeface="Arial Unicode MS" panose="020B0604020202020204" pitchFamily="34" charset="-128"/>
              </a:rPr>
              <a:t>discernment</a:t>
            </a:r>
            <a:r>
              <a:rPr lang="en-US" altLang="en-US" sz="4000" dirty="0">
                <a:solidFill>
                  <a:srgbClr val="FFFF66"/>
                </a:solidFill>
                <a:ea typeface="Arial Unicode MS" panose="020B0604020202020204" pitchFamily="34" charset="-128"/>
                <a:cs typeface="Arial Unicode MS" panose="020B0604020202020204" pitchFamily="34" charset="-128"/>
              </a:rPr>
              <a:t> will cause the rest of the people to understand </a:t>
            </a:r>
            <a:endParaRPr lang="en-US" altLang="en-US" sz="3200" dirty="0">
              <a:solidFill>
                <a:srgbClr val="FFFF66"/>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8705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Ber/Gen 37.18-20</a:t>
            </a:r>
            <a:r>
              <a:rPr lang="en-US" b="1" baseline="30000" dirty="0"/>
              <a:t> </a:t>
            </a:r>
            <a:r>
              <a:rPr lang="en-US" dirty="0"/>
              <a:t>Now they saw him from a distance. Before he was close to them they plotted together against him in order to kill him. They said to one another, “Here comes the master of dreams! Come on now! Let’s kill him and throw him into one of those pits, so we can say that an evil animal devoured him. </a:t>
            </a:r>
            <a:r>
              <a:rPr lang="en-US" dirty="0">
                <a:solidFill>
                  <a:srgbClr val="FFFF99"/>
                </a:solidFill>
              </a:rPr>
              <a:t>Then let’s see what becomes of his dreams.”</a:t>
            </a:r>
          </a:p>
        </p:txBody>
      </p:sp>
    </p:spTree>
    <p:extLst>
      <p:ext uri="{BB962C8B-B14F-4D97-AF65-F5344CB8AC3E}">
        <p14:creationId xmlns:p14="http://schemas.microsoft.com/office/powerpoint/2010/main" val="2829807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a:extLst>
              <a:ext uri="{FF2B5EF4-FFF2-40B4-BE49-F238E27FC236}">
                <a16:creationId xmlns:a16="http://schemas.microsoft.com/office/drawing/2014/main" id="{1DB055D2-B961-4FAD-A759-5E14C569434A}"/>
              </a:ext>
            </a:extLst>
          </p:cNvPr>
          <p:cNvSpPr>
            <a:spLocks noGrp="1" noChangeArrowheads="1"/>
          </p:cNvSpPr>
          <p:nvPr>
            <p:ph type="subTitle" idx="1"/>
          </p:nvPr>
        </p:nvSpPr>
        <p:spPr>
          <a:xfrm>
            <a:off x="274637" y="0"/>
            <a:ext cx="8305800" cy="5143500"/>
          </a:xfrm>
        </p:spPr>
        <p:txBody>
          <a:bodyPr/>
          <a:lstStyle/>
          <a:p>
            <a:pPr algn="l"/>
            <a:r>
              <a:rPr lang="en-US" altLang="en-US" sz="4000" baseline="30000" dirty="0">
                <a:ea typeface="Arial Unicode MS" panose="020B0604020202020204" pitchFamily="34" charset="-128"/>
                <a:cs typeface="Arial Unicode MS" panose="020B0604020202020204" pitchFamily="34" charset="-128"/>
              </a:rPr>
              <a:t>Daniel 11.29-35</a:t>
            </a:r>
            <a:r>
              <a:rPr lang="en-US" altLang="en-US" sz="4000" dirty="0">
                <a:ea typeface="Arial Unicode MS" panose="020B0604020202020204" pitchFamily="34" charset="-128"/>
                <a:cs typeface="Arial Unicode MS" panose="020B0604020202020204" pitchFamily="34" charset="-128"/>
              </a:rPr>
              <a:t> what is happening; nevertheless, for a while they will fall victim to sword, fire, exile and pillage. When they stumble, they will receive a little help, although many who join them will be insincere.  </a:t>
            </a:r>
            <a:endParaRPr lang="en-US" altLang="en-US" sz="4000" dirty="0">
              <a:solidFill>
                <a:srgbClr val="FFFF66"/>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22523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a:extLst>
              <a:ext uri="{FF2B5EF4-FFF2-40B4-BE49-F238E27FC236}">
                <a16:creationId xmlns:a16="http://schemas.microsoft.com/office/drawing/2014/main" id="{1DB055D2-B961-4FAD-A759-5E14C569434A}"/>
              </a:ext>
            </a:extLst>
          </p:cNvPr>
          <p:cNvSpPr>
            <a:spLocks noGrp="1" noChangeArrowheads="1"/>
          </p:cNvSpPr>
          <p:nvPr>
            <p:ph type="subTitle" idx="1"/>
          </p:nvPr>
        </p:nvSpPr>
        <p:spPr>
          <a:xfrm>
            <a:off x="274637" y="0"/>
            <a:ext cx="8305800" cy="5143500"/>
          </a:xfrm>
        </p:spPr>
        <p:txBody>
          <a:bodyPr/>
          <a:lstStyle/>
          <a:p>
            <a:pPr algn="l"/>
            <a:r>
              <a:rPr lang="en-US" altLang="en-US" sz="4000" baseline="30000" dirty="0">
                <a:ea typeface="Arial Unicode MS" panose="020B0604020202020204" pitchFamily="34" charset="-128"/>
                <a:cs typeface="Arial Unicode MS" panose="020B0604020202020204" pitchFamily="34" charset="-128"/>
              </a:rPr>
              <a:t>Daniel 11.29-35</a:t>
            </a:r>
            <a:r>
              <a:rPr lang="en-US" altLang="en-US" sz="4000" dirty="0">
                <a:ea typeface="Arial Unicode MS" panose="020B0604020202020204" pitchFamily="34" charset="-128"/>
                <a:cs typeface="Arial Unicode MS" panose="020B0604020202020204" pitchFamily="34" charset="-128"/>
              </a:rPr>
              <a:t> </a:t>
            </a:r>
            <a:r>
              <a:rPr lang="en-US" altLang="en-US" sz="4000" dirty="0">
                <a:solidFill>
                  <a:srgbClr val="FFFF66"/>
                </a:solidFill>
                <a:ea typeface="Arial Unicode MS" panose="020B0604020202020204" pitchFamily="34" charset="-128"/>
                <a:cs typeface="Arial Unicode MS" panose="020B0604020202020204" pitchFamily="34" charset="-128"/>
              </a:rPr>
              <a:t>Even some of those with </a:t>
            </a:r>
            <a:r>
              <a:rPr lang="en-US" altLang="en-US" sz="4000" u="sng" dirty="0">
                <a:solidFill>
                  <a:srgbClr val="FFFF66"/>
                </a:solidFill>
                <a:ea typeface="Arial Unicode MS" panose="020B0604020202020204" pitchFamily="34" charset="-128"/>
                <a:cs typeface="Arial Unicode MS" panose="020B0604020202020204" pitchFamily="34" charset="-128"/>
              </a:rPr>
              <a:t>discernment</a:t>
            </a:r>
            <a:r>
              <a:rPr lang="en-US" altLang="en-US" sz="4000" dirty="0">
                <a:solidFill>
                  <a:srgbClr val="FFFF66"/>
                </a:solidFill>
                <a:ea typeface="Arial Unicode MS" panose="020B0604020202020204" pitchFamily="34" charset="-128"/>
                <a:cs typeface="Arial Unicode MS" panose="020B0604020202020204" pitchFamily="34" charset="-128"/>
              </a:rPr>
              <a:t> will stumble, so that some of them will be refined, purified and cleansed for an end yet to come at the designated time. </a:t>
            </a:r>
          </a:p>
        </p:txBody>
      </p:sp>
    </p:spTree>
    <p:extLst>
      <p:ext uri="{BB962C8B-B14F-4D97-AF65-F5344CB8AC3E}">
        <p14:creationId xmlns:p14="http://schemas.microsoft.com/office/powerpoint/2010/main" val="14150355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 Maccabee Hasmoneans (a family from the tribe of Levi) had a divine calling to be priests </a:t>
            </a:r>
            <a:r>
              <a:rPr lang="en-US" baseline="30000" dirty="0"/>
              <a:t>(</a:t>
            </a:r>
            <a:r>
              <a:rPr lang="en-US" i="1" baseline="30000" dirty="0"/>
              <a:t>Ex 29:44</a:t>
            </a:r>
            <a:r>
              <a:rPr lang="en-US" baseline="30000" dirty="0"/>
              <a:t>):</a:t>
            </a:r>
            <a:r>
              <a:rPr lang="en-US" dirty="0"/>
              <a:t> “I will also consecrate Aaron and his sons to minister as priests to Me.” But the kingship and the royal line were reserved only for King David and his dynasty, from the tribe of Judah </a:t>
            </a:r>
            <a:r>
              <a:rPr lang="en-US" baseline="30000" dirty="0"/>
              <a:t>2 Samuel 7:8-17</a:t>
            </a:r>
            <a:r>
              <a:rPr lang="en-US" dirty="0"/>
              <a:t>.</a:t>
            </a:r>
          </a:p>
        </p:txBody>
      </p:sp>
    </p:spTree>
    <p:extLst>
      <p:ext uri="{BB962C8B-B14F-4D97-AF65-F5344CB8AC3E}">
        <p14:creationId xmlns:p14="http://schemas.microsoft.com/office/powerpoint/2010/main" val="38864001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Though their revival movement had started out safeguarding the calling and gifts of the Jewish people </a:t>
            </a:r>
            <a:r>
              <a:rPr lang="en-US" baseline="30000" dirty="0"/>
              <a:t>(see </a:t>
            </a:r>
            <a:r>
              <a:rPr lang="en-US" i="1" baseline="30000" dirty="0"/>
              <a:t>Romans 11:28-29; 3:1-2; Numbers 23:7-9</a:t>
            </a:r>
            <a:r>
              <a:rPr lang="en-US" baseline="30000" dirty="0"/>
              <a:t>), </a:t>
            </a:r>
            <a:r>
              <a:rPr lang="en-US" dirty="0"/>
              <a:t>within thirty years it had morphed into a movement advocating Hellenistic assimilation and accommodation with paganism.</a:t>
            </a:r>
          </a:p>
        </p:txBody>
      </p:sp>
    </p:spTree>
    <p:extLst>
      <p:ext uri="{BB962C8B-B14F-4D97-AF65-F5344CB8AC3E}">
        <p14:creationId xmlns:p14="http://schemas.microsoft.com/office/powerpoint/2010/main" val="24540744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 Maccabean King Alexander </a:t>
            </a:r>
            <a:r>
              <a:rPr lang="en-US" dirty="0" err="1"/>
              <a:t>Jannaeus</a:t>
            </a:r>
            <a:r>
              <a:rPr lang="en-US" dirty="0"/>
              <a:t> (</a:t>
            </a:r>
            <a:r>
              <a:rPr lang="en-US" dirty="0" err="1"/>
              <a:t>Yannai</a:t>
            </a:r>
            <a:r>
              <a:rPr lang="en-US" dirty="0"/>
              <a:t> in Hebrew) faced strong opposition during his reign from the Bible believers of that time, the </a:t>
            </a:r>
            <a:r>
              <a:rPr lang="en-US" dirty="0" err="1"/>
              <a:t>P’rushim</a:t>
            </a:r>
            <a:r>
              <a:rPr lang="en-US" dirty="0"/>
              <a:t>/Pharisees. At that time the Pharisees had risen up as a revival movement, calling the people of Israel back to the Bible and back to the God of their fathers. </a:t>
            </a:r>
          </a:p>
        </p:txBody>
      </p:sp>
    </p:spTree>
    <p:extLst>
      <p:ext uri="{BB962C8B-B14F-4D97-AF65-F5344CB8AC3E}">
        <p14:creationId xmlns:p14="http://schemas.microsoft.com/office/powerpoint/2010/main" val="11366776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They could not tolerate Aaron’s descendants usurping the kingship and spreading Greek influence among Jacob’s children. On one occasion </a:t>
            </a:r>
            <a:r>
              <a:rPr lang="en-US" dirty="0" err="1"/>
              <a:t>Jannaeus</a:t>
            </a:r>
            <a:r>
              <a:rPr lang="en-US" dirty="0"/>
              <a:t> [Maccabee line] had 6,000 of his </a:t>
            </a:r>
            <a:r>
              <a:rPr lang="en-US" dirty="0" err="1"/>
              <a:t>P’rushim</a:t>
            </a:r>
            <a:r>
              <a:rPr lang="en-US" dirty="0"/>
              <a:t> Pharisee opponents murdered. </a:t>
            </a:r>
          </a:p>
        </p:txBody>
      </p:sp>
    </p:spTree>
    <p:extLst>
      <p:ext uri="{BB962C8B-B14F-4D97-AF65-F5344CB8AC3E}">
        <p14:creationId xmlns:p14="http://schemas.microsoft.com/office/powerpoint/2010/main" val="29453767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At another time he had 800 </a:t>
            </a:r>
            <a:r>
              <a:rPr lang="en-US" dirty="0" err="1"/>
              <a:t>P’rushim</a:t>
            </a:r>
            <a:r>
              <a:rPr lang="en-US" dirty="0"/>
              <a:t>/Pharisees crucified (but only after their wives and children were massacred before their eyes; </a:t>
            </a:r>
            <a:r>
              <a:rPr lang="en-US" sz="2000" dirty="0"/>
              <a:t>see Josephus, Antiquities of the Jews 13:14:2, http://penelope.uchicago.edu/josephus/ant-13.html):</a:t>
            </a:r>
            <a:endParaRPr lang="en-US" dirty="0"/>
          </a:p>
        </p:txBody>
      </p:sp>
    </p:spTree>
    <p:extLst>
      <p:ext uri="{BB962C8B-B14F-4D97-AF65-F5344CB8AC3E}">
        <p14:creationId xmlns:p14="http://schemas.microsoft.com/office/powerpoint/2010/main" val="30611364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When the Pharisees took over the reins of Judaism from the Sadducees (the High Priestly family known as </a:t>
            </a:r>
            <a:r>
              <a:rPr lang="en-US" i="1" dirty="0" err="1"/>
              <a:t>Bnei</a:t>
            </a:r>
            <a:r>
              <a:rPr lang="en-US" i="1" dirty="0"/>
              <a:t> </a:t>
            </a:r>
            <a:r>
              <a:rPr lang="en-US" i="1" dirty="0" err="1"/>
              <a:t>Tzadok</a:t>
            </a:r>
            <a:r>
              <a:rPr lang="en-US" i="1" dirty="0"/>
              <a:t> </a:t>
            </a:r>
            <a:r>
              <a:rPr lang="en-US" dirty="0"/>
              <a:t>or the</a:t>
            </a:r>
            <a:r>
              <a:rPr lang="en-US" i="1" dirty="0"/>
              <a:t> </a:t>
            </a:r>
            <a:r>
              <a:rPr lang="en-US" i="1" dirty="0" err="1"/>
              <a:t>Tzedukim</a:t>
            </a:r>
            <a:r>
              <a:rPr lang="en-US" dirty="0"/>
              <a:t>) 150 years later, this burgeoning rabbinic movement had little desire to speak kindly of Maccabean faded glory. </a:t>
            </a:r>
          </a:p>
        </p:txBody>
      </p:sp>
    </p:spTree>
    <p:extLst>
      <p:ext uri="{BB962C8B-B14F-4D97-AF65-F5344CB8AC3E}">
        <p14:creationId xmlns:p14="http://schemas.microsoft.com/office/powerpoint/2010/main" val="21128542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By 135 AD, the Pharisees had created a ‘fake news’ reason for Hanukkah in their ‘</a:t>
            </a:r>
            <a:r>
              <a:rPr lang="en-US" i="1" dirty="0"/>
              <a:t>Scroll Concerning Fasting</a:t>
            </a:r>
            <a:r>
              <a:rPr lang="en-US" dirty="0"/>
              <a:t>’ (</a:t>
            </a:r>
            <a:r>
              <a:rPr lang="en-US" i="1" dirty="0" err="1"/>
              <a:t>Megilat</a:t>
            </a:r>
            <a:r>
              <a:rPr lang="en-US" i="1" dirty="0"/>
              <a:t> </a:t>
            </a:r>
            <a:r>
              <a:rPr lang="en-US" i="1" dirty="0" err="1"/>
              <a:t>Ta’anit</a:t>
            </a:r>
            <a:r>
              <a:rPr lang="en-US" dirty="0"/>
              <a:t> </a:t>
            </a:r>
            <a:r>
              <a:rPr lang="en-US" i="1" dirty="0"/>
              <a:t>folio 9</a:t>
            </a:r>
            <a:r>
              <a:rPr lang="en-US" dirty="0"/>
              <a:t>). This pseudo-history now shifted attention away from the Maccabees, placing it on a heretofore unknown miracle.</a:t>
            </a:r>
          </a:p>
        </p:txBody>
      </p:sp>
    </p:spTree>
    <p:extLst>
      <p:ext uri="{BB962C8B-B14F-4D97-AF65-F5344CB8AC3E}">
        <p14:creationId xmlns:p14="http://schemas.microsoft.com/office/powerpoint/2010/main" val="8982480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marL="233363" indent="-233363" algn="l">
              <a:buFont typeface="+mj-lt"/>
              <a:buAutoNum type="arabicPeriod"/>
            </a:pPr>
            <a:r>
              <a:rPr lang="en-US" dirty="0"/>
              <a:t>The Greek evil King Antiochus [exploited the] divided Jewish people against themselves as he whittled away their spiritual and physical inheritance. The pull on the Jewish people to exchange our gifts and calling for international flattery and favor is as much a pitfall today as it was 2,000 years ago.</a:t>
            </a:r>
          </a:p>
        </p:txBody>
      </p:sp>
    </p:spTree>
    <p:extLst>
      <p:ext uri="{BB962C8B-B14F-4D97-AF65-F5344CB8AC3E}">
        <p14:creationId xmlns:p14="http://schemas.microsoft.com/office/powerpoint/2010/main" val="171687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329208" y="212428"/>
            <a:ext cx="8065591" cy="4718645"/>
          </a:xfrm>
        </p:spPr>
        <p:txBody>
          <a:bodyPr/>
          <a:lstStyle/>
          <a:p>
            <a:pPr lvl="0" algn="r">
              <a:defRPr/>
            </a:pPr>
            <a:endParaRPr lang="en-US" dirty="0">
              <a:solidFill>
                <a:srgbClr val="FFFFFF"/>
              </a:solidFill>
              <a:cs typeface="David" pitchFamily="2" charset="-79"/>
            </a:endParaRPr>
          </a:p>
          <a:p>
            <a:pPr lvl="0" algn="r">
              <a:defRPr/>
            </a:pPr>
            <a:endParaRPr lang="en-US" sz="3889" dirty="0">
              <a:solidFill>
                <a:srgbClr val="FFFFFF"/>
              </a:solidFill>
              <a:cs typeface="David" pitchFamily="2" charset="-79"/>
            </a:endParaRPr>
          </a:p>
          <a:p>
            <a:pPr lvl="0" algn="r">
              <a:defRPr/>
            </a:pPr>
            <a:r>
              <a:rPr lang="en-US" sz="3456" dirty="0">
                <a:solidFill>
                  <a:srgbClr val="FFFFFF"/>
                </a:solidFill>
                <a:cs typeface="David" pitchFamily="2" charset="-79"/>
              </a:rPr>
              <a:t>B’resheet</a:t>
            </a:r>
            <a:r>
              <a:rPr lang="en-US" sz="6913" dirty="0">
                <a:solidFill>
                  <a:srgbClr val="FFFFFF"/>
                </a:solidFill>
                <a:cs typeface="David" pitchFamily="2" charset="-79"/>
              </a:rPr>
              <a:t> </a:t>
            </a:r>
            <a:r>
              <a:rPr lang="he-IL" sz="5761" b="1" dirty="0">
                <a:solidFill>
                  <a:srgbClr val="FFFFFF"/>
                </a:solidFill>
                <a:cs typeface="David" pitchFamily="2" charset="-79"/>
              </a:rPr>
              <a:t>בְּרֵאשִׁית</a:t>
            </a:r>
            <a:r>
              <a:rPr lang="en-US" sz="2952" dirty="0">
                <a:solidFill>
                  <a:srgbClr val="FFFFFF"/>
                </a:solidFill>
                <a:cs typeface="David" pitchFamily="2" charset="-79"/>
              </a:rPr>
              <a:t> </a:t>
            </a:r>
          </a:p>
          <a:p>
            <a:pPr lvl="0" algn="r">
              <a:defRPr/>
            </a:pPr>
            <a:r>
              <a:rPr lang="en-US" sz="3456" dirty="0">
                <a:solidFill>
                  <a:srgbClr val="FFFFFF"/>
                </a:solidFill>
                <a:cs typeface="David" pitchFamily="2" charset="-79"/>
              </a:rPr>
              <a:t>(Genesis) 37:26-28</a:t>
            </a:r>
          </a:p>
          <a:p>
            <a:pPr lvl="0" algn="r" rtl="1">
              <a:defRPr/>
            </a:pPr>
            <a:r>
              <a:rPr lang="he-IL" sz="4753" b="1" dirty="0">
                <a:latin typeface="David" panose="020E0502060401010101" pitchFamily="34" charset="-79"/>
                <a:cs typeface="David" panose="020E0502060401010101" pitchFamily="34" charset="-79"/>
              </a:rPr>
              <a:t>וישב</a:t>
            </a:r>
            <a:r>
              <a:rPr lang="en-US" sz="2736" i="1" dirty="0">
                <a:solidFill>
                  <a:srgbClr val="FFFFFF"/>
                </a:solidFill>
                <a:cs typeface="David" pitchFamily="2" charset="-79"/>
              </a:rPr>
              <a:t>(</a:t>
            </a:r>
            <a:r>
              <a:rPr lang="en-US" sz="2736" b="1" i="1" dirty="0">
                <a:solidFill>
                  <a:srgbClr val="FFFFFF"/>
                </a:solidFill>
                <a:cs typeface="David" pitchFamily="2" charset="-79"/>
              </a:rPr>
              <a:t>from) </a:t>
            </a:r>
            <a:r>
              <a:rPr lang="en-US" sz="2736" b="1" i="1" dirty="0"/>
              <a:t>Vayeshev </a:t>
            </a:r>
            <a:r>
              <a:rPr lang="en-US" sz="2736" i="1" dirty="0">
                <a:solidFill>
                  <a:srgbClr val="FFFFFF"/>
                </a:solidFill>
                <a:cs typeface="David" pitchFamily="2" charset="-79"/>
              </a:rPr>
              <a:t>(</a:t>
            </a:r>
            <a:r>
              <a:rPr lang="en-US" sz="2736" b="1" i="1" dirty="0">
                <a:solidFill>
                  <a:srgbClr val="FFFFFF"/>
                </a:solidFill>
                <a:cs typeface="David" pitchFamily="2" charset="-79"/>
              </a:rPr>
              <a:t>He continued living</a:t>
            </a:r>
            <a:r>
              <a:rPr lang="en-US" sz="2736" i="1" dirty="0">
                <a:solidFill>
                  <a:srgbClr val="FFFFFF"/>
                </a:solidFill>
                <a:cs typeface="David" pitchFamily="2" charset="-79"/>
              </a:rPr>
              <a:t>) </a:t>
            </a:r>
          </a:p>
        </p:txBody>
      </p:sp>
    </p:spTree>
    <p:extLst>
      <p:ext uri="{BB962C8B-B14F-4D97-AF65-F5344CB8AC3E}">
        <p14:creationId xmlns:p14="http://schemas.microsoft.com/office/powerpoint/2010/main" val="16666852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28600" indent="-228600" algn="l">
              <a:buFont typeface="+mj-lt"/>
              <a:buAutoNum type="arabicPeriod" startAt="2"/>
            </a:pPr>
            <a:r>
              <a:rPr lang="en-US" dirty="0"/>
              <a:t>“Give me liberty or give me death” was not only a byword of the American Revolution. It was the ‘Semper Fi’ of the Maccabees as well.</a:t>
            </a:r>
          </a:p>
        </p:txBody>
      </p:sp>
    </p:spTree>
    <p:extLst>
      <p:ext uri="{BB962C8B-B14F-4D97-AF65-F5344CB8AC3E}">
        <p14:creationId xmlns:p14="http://schemas.microsoft.com/office/powerpoint/2010/main" val="36661303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marL="401638" indent="-401638" algn="l">
              <a:buFont typeface="+mj-lt"/>
              <a:buAutoNum type="arabicPeriod" startAt="3"/>
            </a:pPr>
            <a:r>
              <a:rPr lang="en-US" dirty="0"/>
              <a:t>Hanukkah teaches us that military operations (carried out at the right time and led by the right men and women) can turn into God-blessed exploits of amazing bravery. This applies in a special way to when Israel’s believing remnant defends the land and people of Israel from our mortal enemies.</a:t>
            </a:r>
          </a:p>
        </p:txBody>
      </p:sp>
    </p:spTree>
    <p:extLst>
      <p:ext uri="{BB962C8B-B14F-4D97-AF65-F5344CB8AC3E}">
        <p14:creationId xmlns:p14="http://schemas.microsoft.com/office/powerpoint/2010/main" val="30833013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marL="228600" indent="-228600" algn="l">
              <a:buFont typeface="+mj-lt"/>
              <a:buAutoNum type="arabicPeriod" startAt="4"/>
            </a:pPr>
            <a:r>
              <a:rPr lang="en-US" dirty="0"/>
              <a:t>It strengthens us to remember that the God of Israel prophesied both about these conflicts as well as about a remnant standing faithfulness in trying times. YHVH knows the challenges that we face, and He will be with us in the same way as He stood by the Maccabees.</a:t>
            </a:r>
          </a:p>
          <a:p>
            <a:pPr marL="233363" indent="-233363" algn="l">
              <a:buFont typeface="+mj-lt"/>
              <a:buAutoNum type="arabicPeriod" startAt="4"/>
            </a:pPr>
            <a:r>
              <a:rPr lang="en-US" dirty="0"/>
              <a:t>War and persecution are running mates with revival.</a:t>
            </a:r>
          </a:p>
        </p:txBody>
      </p:sp>
    </p:spTree>
    <p:extLst>
      <p:ext uri="{BB962C8B-B14F-4D97-AF65-F5344CB8AC3E}">
        <p14:creationId xmlns:p14="http://schemas.microsoft.com/office/powerpoint/2010/main" val="10708481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marL="284163" indent="-284163" algn="l">
              <a:buFont typeface="+mj-lt"/>
              <a:buAutoNum type="arabicPeriod" startAt="6"/>
            </a:pPr>
            <a:r>
              <a:rPr lang="en-US" dirty="0"/>
              <a:t>The Maccabees spearheaded a revival in Israel which ultimately safeguarded the light entrusted by God to the Jewish people (Romans 3:1-2). The birth of Yeshua in Bethlehem of Judah would not have happened if Antiochus’ strategies had become reality for the Jewish people. 2:26-34). </a:t>
            </a:r>
          </a:p>
        </p:txBody>
      </p:sp>
    </p:spTree>
    <p:extLst>
      <p:ext uri="{BB962C8B-B14F-4D97-AF65-F5344CB8AC3E}">
        <p14:creationId xmlns:p14="http://schemas.microsoft.com/office/powerpoint/2010/main" val="5000059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Maccabees corrupted their way so in a century or so the Pharisees arose to bring Israel back to scripture against the Maccabean Hellenists!   </a:t>
            </a:r>
          </a:p>
        </p:txBody>
      </p:sp>
    </p:spTree>
    <p:extLst>
      <p:ext uri="{BB962C8B-B14F-4D97-AF65-F5344CB8AC3E}">
        <p14:creationId xmlns:p14="http://schemas.microsoft.com/office/powerpoint/2010/main" val="2396465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457200" indent="-457200" algn="l">
              <a:buFont typeface="+mj-lt"/>
              <a:buAutoNum type="arabicPeriod" startAt="7"/>
            </a:pPr>
            <a:r>
              <a:rPr lang="en-US" dirty="0"/>
              <a:t>Today, faithfulness to the message of Hanukkah means being faithful to Yeshua, David’s Greater Son and Israel’s Messiah – the Light to enlighten the Gentiles, and the Glory of His people Israel (Luke 2:26-34). </a:t>
            </a:r>
          </a:p>
        </p:txBody>
      </p:sp>
    </p:spTree>
    <p:extLst>
      <p:ext uri="{BB962C8B-B14F-4D97-AF65-F5344CB8AC3E}">
        <p14:creationId xmlns:p14="http://schemas.microsoft.com/office/powerpoint/2010/main" val="1973418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G-d’s economy, what seems to stop our dreams is what fulfills them…</a:t>
            </a:r>
            <a:r>
              <a:rPr lang="en-US" u="sng" dirty="0"/>
              <a:t>if</a:t>
            </a:r>
            <a:r>
              <a:rPr lang="en-US" dirty="0"/>
              <a:t> we respond right.</a:t>
            </a:r>
          </a:p>
          <a:p>
            <a:pPr algn="l"/>
            <a:endParaRPr lang="en-US" dirty="0"/>
          </a:p>
          <a:p>
            <a:r>
              <a:rPr lang="en-US" altLang="en-US" dirty="0"/>
              <a:t>Setback </a:t>
            </a:r>
            <a:r>
              <a:rPr lang="en-US" altLang="en-US" dirty="0">
                <a:sym typeface="Wingdings" panose="05000000000000000000" pitchFamily="2" charset="2"/>
              </a:rPr>
              <a:t> </a:t>
            </a:r>
            <a:r>
              <a:rPr lang="en-US" altLang="en-US" dirty="0" err="1">
                <a:sym typeface="Wingdings" panose="05000000000000000000" pitchFamily="2" charset="2"/>
              </a:rPr>
              <a:t>stepup</a:t>
            </a:r>
            <a:endParaRPr lang="en-US" altLang="en-US" dirty="0"/>
          </a:p>
          <a:p>
            <a:pPr algn="l"/>
            <a:endParaRPr lang="en-US" dirty="0"/>
          </a:p>
        </p:txBody>
      </p:sp>
    </p:spTree>
    <p:extLst>
      <p:ext uri="{BB962C8B-B14F-4D97-AF65-F5344CB8AC3E}">
        <p14:creationId xmlns:p14="http://schemas.microsoft.com/office/powerpoint/2010/main" val="36476259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338137" lvl="1" algn="l"/>
            <a:r>
              <a:rPr lang="en-US" dirty="0"/>
              <a:t>Two criteria for right response:</a:t>
            </a:r>
          </a:p>
          <a:p>
            <a:pPr marL="625475" lvl="1" indent="-288925" algn="l">
              <a:buFont typeface="Arial" panose="020B0604020202020204" pitchFamily="34" charset="0"/>
              <a:buChar char="•"/>
            </a:pPr>
            <a:r>
              <a:rPr lang="en-US" dirty="0">
                <a:solidFill>
                  <a:srgbClr val="FFFF99"/>
                </a:solidFill>
              </a:rPr>
              <a:t>Commitment</a:t>
            </a:r>
            <a:r>
              <a:rPr lang="en-US" dirty="0"/>
              <a:t> to vision</a:t>
            </a:r>
          </a:p>
          <a:p>
            <a:pPr marL="625475" lvl="1" indent="-288925" algn="l">
              <a:buFont typeface="Arial" panose="020B0604020202020204" pitchFamily="34" charset="0"/>
              <a:buChar char="•"/>
            </a:pPr>
            <a:r>
              <a:rPr lang="en-US" dirty="0">
                <a:solidFill>
                  <a:srgbClr val="FFFF99"/>
                </a:solidFill>
              </a:rPr>
              <a:t>Gratitude</a:t>
            </a:r>
            <a:r>
              <a:rPr lang="en-US" dirty="0"/>
              <a:t> &amp; Joy in the pursuit</a:t>
            </a:r>
          </a:p>
          <a:p>
            <a:pPr marL="336550" lvl="1" algn="l"/>
            <a:endParaRPr lang="en-US" sz="1800" dirty="0"/>
          </a:p>
          <a:p>
            <a:pPr marL="336550" lvl="1" algn="l"/>
            <a:r>
              <a:rPr lang="en-US" altLang="en-US" dirty="0"/>
              <a:t>Task joy, relational joy!</a:t>
            </a:r>
          </a:p>
          <a:p>
            <a:pPr marL="336550" lvl="1" algn="l"/>
            <a:endParaRPr lang="en-US" sz="1800" dirty="0"/>
          </a:p>
        </p:txBody>
      </p:sp>
    </p:spTree>
    <p:extLst>
      <p:ext uri="{BB962C8B-B14F-4D97-AF65-F5344CB8AC3E}">
        <p14:creationId xmlns:p14="http://schemas.microsoft.com/office/powerpoint/2010/main" val="28504208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Some practical illustrations of this:</a:t>
            </a:r>
          </a:p>
          <a:p>
            <a:pPr marL="457200" indent="-457200" algn="l">
              <a:buFont typeface="+mj-lt"/>
              <a:buAutoNum type="arabicPeriod"/>
            </a:pPr>
            <a:r>
              <a:rPr lang="en-US" dirty="0"/>
              <a:t>We would not have gotten this building if not “eviction notice”  Nov., 2015</a:t>
            </a:r>
          </a:p>
          <a:p>
            <a:pPr marL="457200" indent="-457200" algn="l">
              <a:buFont typeface="+mj-lt"/>
              <a:buAutoNum type="arabicPeriod"/>
            </a:pPr>
            <a:r>
              <a:rPr lang="en-US" dirty="0"/>
              <a:t>No resurrection, without death.</a:t>
            </a:r>
          </a:p>
          <a:p>
            <a:pPr marL="457200" indent="-457200" algn="l">
              <a:buFont typeface="+mj-lt"/>
              <a:buAutoNum type="arabicPeriod"/>
            </a:pPr>
            <a:r>
              <a:rPr lang="en-US" dirty="0"/>
              <a:t>American longevity.</a:t>
            </a:r>
          </a:p>
        </p:txBody>
      </p:sp>
    </p:spTree>
    <p:extLst>
      <p:ext uri="{BB962C8B-B14F-4D97-AF65-F5344CB8AC3E}">
        <p14:creationId xmlns:p14="http://schemas.microsoft.com/office/powerpoint/2010/main" val="35809379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For the third year in a row, life expectancy is on the decline -- a pattern this country hasn't seen since World War I. On average, Americans can expect to live 78.6 years, down a tenth of a year from 2016. "Most researchers look at longevity as a snapshot of America's overall health. </a:t>
            </a:r>
          </a:p>
        </p:txBody>
      </p:sp>
    </p:spTree>
    <p:extLst>
      <p:ext uri="{BB962C8B-B14F-4D97-AF65-F5344CB8AC3E}">
        <p14:creationId xmlns:p14="http://schemas.microsoft.com/office/powerpoint/2010/main" val="1408966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26567" y="438646"/>
            <a:ext cx="5925741" cy="405795"/>
          </a:xfrm>
        </p:spPr>
        <p:txBody>
          <a:bodyPr/>
          <a:lstStyle/>
          <a:p>
            <a:pPr eaLnBrk="1" hangingPunct="1"/>
            <a:r>
              <a:rPr lang="en-US" altLang="en-US" sz="2016" dirty="0">
                <a:solidFill>
                  <a:srgbClr val="FFFF00"/>
                </a:solidFill>
              </a:rPr>
              <a:t>B’resheet (Genesis) 37:26</a:t>
            </a:r>
            <a:endParaRPr lang="en-US" altLang="en-US" sz="2016"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128800"/>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marL="0" marR="0" lvl="0" indent="0" algn="l" defTabSz="658459" rtl="0" eaLnBrk="0" fontAlgn="base" latinLnBrk="0" hangingPunct="0">
              <a:lnSpc>
                <a:spcPct val="100000"/>
              </a:lnSpc>
              <a:spcBef>
                <a:spcPct val="0"/>
              </a:spcBef>
              <a:spcAft>
                <a:spcPct val="0"/>
              </a:spcAft>
              <a:buClrTx/>
              <a:buSzTx/>
              <a:buFontTx/>
              <a:buNone/>
              <a:tabLst/>
              <a:defRPr/>
            </a:pPr>
            <a:r>
              <a:rPr kumimoji="0" lang="he-IL" altLang="en-US" sz="1296"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296"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68"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576"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09736" y="238536"/>
            <a:ext cx="2093443" cy="27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842" tIns="32921" rIns="65842" bIns="32921" numCol="1" anchor="ctr" anchorCtr="0" compatLnSpc="1">
            <a:prstTxWarp prst="textNoShape">
              <a:avLst/>
            </a:prstTxWarp>
            <a:spAutoFit/>
          </a:bodyPr>
          <a:lstStyle/>
          <a:p>
            <a:pPr marL="0" marR="0" lvl="0" indent="0" algn="l" defTabSz="658459" rtl="0" eaLnBrk="0" fontAlgn="base" latinLnBrk="0" hangingPunct="0">
              <a:lnSpc>
                <a:spcPct val="100000"/>
              </a:lnSpc>
              <a:spcBef>
                <a:spcPct val="0"/>
              </a:spcBef>
              <a:spcAft>
                <a:spcPct val="0"/>
              </a:spcAft>
              <a:buClrTx/>
              <a:buSzTx/>
              <a:buFontTx/>
              <a:buNone/>
              <a:tabLst/>
              <a:defRPr/>
            </a:pPr>
            <a:r>
              <a:rPr kumimoji="0" lang="he-IL" altLang="en-US" sz="1296"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68"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57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296"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38943" y="856889"/>
            <a:ext cx="7900988" cy="4444305"/>
          </a:xfrm>
        </p:spPr>
        <p:txBody>
          <a:bodyPr/>
          <a:lstStyle/>
          <a:p>
            <a:pPr marL="0" indent="0" algn="r" rtl="1"/>
            <a:r>
              <a:rPr lang="he-IL" sz="4321" b="1" dirty="0">
                <a:latin typeface="David" panose="020E0502060401010101" pitchFamily="34" charset="-79"/>
                <a:cs typeface="David" panose="020E0502060401010101" pitchFamily="34" charset="-79"/>
              </a:rPr>
              <a:t>וַיֹּ֥אמֶר יְהוּדָ֖ה אֶל־אֶחָ֑יו מַה־בֶּ֗צַע כִּ֤י נַהֲרֹג֙ אֶת־אָחִ֔ינוּ וְכִסִּ֖ינוּ אֶת־דָּמֽוֹ׃</a:t>
            </a:r>
            <a:endParaRPr lang="en-US" sz="4321" b="1" dirty="0">
              <a:latin typeface="David" panose="020E0502060401010101" pitchFamily="34" charset="-79"/>
              <a:cs typeface="David" panose="020E0502060401010101" pitchFamily="34" charset="-79"/>
            </a:endParaRPr>
          </a:p>
          <a:p>
            <a:pPr marL="0" indent="0" algn="r" rtl="1"/>
            <a:endParaRPr lang="en-US" sz="1440" dirty="0"/>
          </a:p>
          <a:p>
            <a:pPr marL="0" indent="0" rtl="1"/>
            <a:r>
              <a:rPr lang="en-US" sz="4000" dirty="0"/>
              <a:t>Y’hudah said to his brothers, “What advantage is it to us if we kill our brother and cover up his blood?</a:t>
            </a:r>
            <a:endParaRPr lang="en-US" sz="4000" b="1" dirty="0">
              <a:latin typeface="+mj-lt"/>
              <a:cs typeface="David" panose="020E0502060401010101" pitchFamily="34" charset="-79"/>
            </a:endParaRPr>
          </a:p>
        </p:txBody>
      </p:sp>
    </p:spTree>
    <p:extLst>
      <p:ext uri="{BB962C8B-B14F-4D97-AF65-F5344CB8AC3E}">
        <p14:creationId xmlns:p14="http://schemas.microsoft.com/office/powerpoint/2010/main" val="9763258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And Johns Hopkins's Joshua </a:t>
            </a:r>
            <a:r>
              <a:rPr lang="en-US" dirty="0" err="1"/>
              <a:t>Sharfstein</a:t>
            </a:r>
            <a:r>
              <a:rPr lang="en-US" dirty="0"/>
              <a:t> thinks this is a pretty "dismal picture" of where the nation is at. In developing countries especially, "Life expectancy is improving in many places in the world. </a:t>
            </a:r>
          </a:p>
        </p:txBody>
      </p:sp>
    </p:spTree>
    <p:extLst>
      <p:ext uri="{BB962C8B-B14F-4D97-AF65-F5344CB8AC3E}">
        <p14:creationId xmlns:p14="http://schemas.microsoft.com/office/powerpoint/2010/main" val="10929715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For now, experts are blaming two crises: the explosion of opioid abuse and a spike in suicides. Back when Bob Morrison, a former FRC fellow, worked in the Reagan administration, he was researching a project on teen suicide. He poured over the manual from the CDC on the suicide rates for virtually every U.S. demographic.</a:t>
            </a:r>
          </a:p>
        </p:txBody>
      </p:sp>
    </p:spTree>
    <p:extLst>
      <p:ext uri="{BB962C8B-B14F-4D97-AF65-F5344CB8AC3E}">
        <p14:creationId xmlns:p14="http://schemas.microsoft.com/office/powerpoint/2010/main" val="41727648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85000" lnSpcReduction="20000"/>
          </a:bodyPr>
          <a:lstStyle/>
          <a:p>
            <a:pPr algn="l"/>
            <a:r>
              <a:rPr lang="en-US" dirty="0"/>
              <a:t>"I became familiar with the suicide rates for almost every group, from Ashkenazi Jews to Zuni Indians," Bob explains. "I noticed that black females had an almost nonexistent suicide rate. Could that be accurate? I quickly called the CDC and the desk officer there assured me it was correct: 'We call it the BFPF.' What's that, I pressed? 'The Black Female Protective Factor -- black women are very religious.'"</a:t>
            </a:r>
          </a:p>
        </p:txBody>
      </p:sp>
    </p:spTree>
    <p:extLst>
      <p:ext uri="{BB962C8B-B14F-4D97-AF65-F5344CB8AC3E}">
        <p14:creationId xmlns:p14="http://schemas.microsoft.com/office/powerpoint/2010/main" val="17980654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Turns out, faith just doesn't help black women. It helps all women. In 2016, experts were blown away to find that the women who went to church more than once a week had a 33 percent lower risk of dying compared to those who never went. Maybe, the researchers said, religion gives people more meaning to their lives. </a:t>
            </a:r>
          </a:p>
        </p:txBody>
      </p:sp>
    </p:spTree>
    <p:extLst>
      <p:ext uri="{BB962C8B-B14F-4D97-AF65-F5344CB8AC3E}">
        <p14:creationId xmlns:p14="http://schemas.microsoft.com/office/powerpoint/2010/main" val="10906651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Or maybe, other experts pointed out, it promotes the kind of discipline that leads to healthy living. Either way, it was obvious to everyone on the project that going to services didn't just lead to eternal life -- it led to longer life.</a:t>
            </a:r>
          </a:p>
        </p:txBody>
      </p:sp>
    </p:spTree>
    <p:extLst>
      <p:ext uri="{BB962C8B-B14F-4D97-AF65-F5344CB8AC3E}">
        <p14:creationId xmlns:p14="http://schemas.microsoft.com/office/powerpoint/2010/main" val="17650549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85000" lnSpcReduction="20000"/>
          </a:bodyPr>
          <a:lstStyle/>
          <a:p>
            <a:pPr algn="l"/>
            <a:r>
              <a:rPr lang="en-US" dirty="0"/>
              <a:t>Religion also happens to be the best anti-depressant. A 2013 study found that people who believe in a higher power actually respond better to psychiatric care. Dr. David </a:t>
            </a:r>
            <a:r>
              <a:rPr lang="en-US" dirty="0" err="1"/>
              <a:t>Rosmarin</a:t>
            </a:r>
            <a:r>
              <a:rPr lang="en-US" dirty="0"/>
              <a:t> of Harvard Medical said, "Our work suggests that people with a moderate to high level of belief... do significantly better in short-term [mental] treatment than those without, regardless of their [religion]."</a:t>
            </a:r>
          </a:p>
        </p:txBody>
      </p:sp>
    </p:spTree>
    <p:extLst>
      <p:ext uri="{BB962C8B-B14F-4D97-AF65-F5344CB8AC3E}">
        <p14:creationId xmlns:p14="http://schemas.microsoft.com/office/powerpoint/2010/main" val="26046276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And belief isn't the only thing that helps. So does marriage. After 80 years of studying the connection, the Longevity Project released an entire book about life span and divorce. Starting in the 1920s, children who grew up in broken homes died an average of five years earlier than kids from intact families, they discovered. </a:t>
            </a:r>
          </a:p>
        </p:txBody>
      </p:sp>
    </p:spTree>
    <p:extLst>
      <p:ext uri="{BB962C8B-B14F-4D97-AF65-F5344CB8AC3E}">
        <p14:creationId xmlns:p14="http://schemas.microsoft.com/office/powerpoint/2010/main" val="3193661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That's a sobering statistic when you consider that almost half of all marriages end in divorce. And unfortunately, the unhappiness of splitting up is harder on your health than the frustration of sticking together</a:t>
            </a:r>
          </a:p>
        </p:txBody>
      </p:sp>
    </p:spTree>
    <p:extLst>
      <p:ext uri="{BB962C8B-B14F-4D97-AF65-F5344CB8AC3E}">
        <p14:creationId xmlns:p14="http://schemas.microsoft.com/office/powerpoint/2010/main" val="32785167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In studies like Dr. Kate Scott's, marriage reduced the symptoms of depression in 34,000 people -- dramatically more than people who are divorced, separated, or widowed. Even unhappily married partners [generally] fare better psychologically than people who never tie the knot.</a:t>
            </a:r>
          </a:p>
        </p:txBody>
      </p:sp>
    </p:spTree>
    <p:extLst>
      <p:ext uri="{BB962C8B-B14F-4D97-AF65-F5344CB8AC3E}">
        <p14:creationId xmlns:p14="http://schemas.microsoft.com/office/powerpoint/2010/main" val="9791292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G-d’s economy, what seems to stop our dreams is what fulfills them…</a:t>
            </a:r>
            <a:r>
              <a:rPr lang="en-US" u="sng" dirty="0"/>
              <a:t>if</a:t>
            </a:r>
            <a:r>
              <a:rPr lang="en-US" dirty="0"/>
              <a:t> we respond right.</a:t>
            </a:r>
          </a:p>
          <a:p>
            <a:pPr algn="l"/>
            <a:endParaRPr lang="en-US" dirty="0"/>
          </a:p>
          <a:p>
            <a:r>
              <a:rPr lang="en-US" altLang="en-US" dirty="0"/>
              <a:t>Setback </a:t>
            </a:r>
            <a:r>
              <a:rPr lang="en-US" altLang="en-US" dirty="0">
                <a:sym typeface="Wingdings" panose="05000000000000000000" pitchFamily="2" charset="2"/>
              </a:rPr>
              <a:t> </a:t>
            </a:r>
            <a:r>
              <a:rPr lang="en-US" altLang="en-US" dirty="0" err="1">
                <a:sym typeface="Wingdings" panose="05000000000000000000" pitchFamily="2" charset="2"/>
              </a:rPr>
              <a:t>stepup</a:t>
            </a:r>
            <a:endParaRPr lang="en-US" altLang="en-US" dirty="0"/>
          </a:p>
          <a:p>
            <a:pPr algn="l"/>
            <a:endParaRPr lang="en-US" dirty="0"/>
          </a:p>
        </p:txBody>
      </p:sp>
    </p:spTree>
    <p:extLst>
      <p:ext uri="{BB962C8B-B14F-4D97-AF65-F5344CB8AC3E}">
        <p14:creationId xmlns:p14="http://schemas.microsoft.com/office/powerpoint/2010/main" val="131519157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7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90951</TotalTime>
  <Words>5883</Words>
  <Application>Microsoft Office PowerPoint</Application>
  <PresentationFormat>Custom</PresentationFormat>
  <Paragraphs>585</Paragraphs>
  <Slides>101</Slides>
  <Notes>101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101</vt:i4>
      </vt:variant>
    </vt:vector>
  </HeadingPairs>
  <TitlesOfParts>
    <vt:vector size="111" baseType="lpstr">
      <vt:lpstr>Arial Unicode MS</vt:lpstr>
      <vt:lpstr>Arial</vt:lpstr>
      <vt:lpstr>Arial Rounded MT Bold</vt:lpstr>
      <vt:lpstr>David</vt:lpstr>
      <vt:lpstr>Vilna</vt:lpstr>
      <vt:lpstr>Wingdings</vt:lpstr>
      <vt:lpstr>1_Default Design</vt:lpstr>
      <vt:lpstr>2_Default Design</vt:lpstr>
      <vt:lpstr>128_Default Design</vt:lpstr>
      <vt:lpstr>27_Default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B’resheet (Genesis) 37:26</vt:lpstr>
      <vt:lpstr>B’resheet (Genesis) 37:27</vt:lpstr>
      <vt:lpstr>B’resheet (Genesis) 37:28</vt:lpstr>
      <vt:lpstr>B’resheet (Genesis) 37:28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2498</cp:revision>
  <dcterms:created xsi:type="dcterms:W3CDTF">2006-04-21T19:34:43Z</dcterms:created>
  <dcterms:modified xsi:type="dcterms:W3CDTF">2018-12-01T14:58:26Z</dcterms:modified>
</cp:coreProperties>
</file>