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2" r:id="rId2"/>
    <p:sldMasterId id="2147483704" r:id="rId3"/>
  </p:sldMasterIdLst>
  <p:notesMasterIdLst>
    <p:notesMasterId r:id="rId100"/>
  </p:notesMasterIdLst>
  <p:handoutMasterIdLst>
    <p:handoutMasterId r:id="rId101"/>
  </p:handoutMasterIdLst>
  <p:sldIdLst>
    <p:sldId id="2045" r:id="rId4"/>
    <p:sldId id="57613" r:id="rId5"/>
    <p:sldId id="57542" r:id="rId6"/>
    <p:sldId id="57545" r:id="rId7"/>
    <p:sldId id="57567" r:id="rId8"/>
    <p:sldId id="57566" r:id="rId9"/>
    <p:sldId id="57569" r:id="rId10"/>
    <p:sldId id="56113" r:id="rId11"/>
    <p:sldId id="55943" r:id="rId12"/>
    <p:sldId id="57605" r:id="rId13"/>
    <p:sldId id="57606" r:id="rId14"/>
    <p:sldId id="57603" r:id="rId15"/>
    <p:sldId id="57608" r:id="rId16"/>
    <p:sldId id="57604" r:id="rId17"/>
    <p:sldId id="57590" r:id="rId18"/>
    <p:sldId id="57609" r:id="rId19"/>
    <p:sldId id="57610" r:id="rId20"/>
    <p:sldId id="57607" r:id="rId21"/>
    <p:sldId id="57611" r:id="rId22"/>
    <p:sldId id="57614" r:id="rId23"/>
    <p:sldId id="56886" r:id="rId24"/>
    <p:sldId id="57061" r:id="rId25"/>
    <p:sldId id="57595" r:id="rId26"/>
    <p:sldId id="57599" r:id="rId27"/>
    <p:sldId id="57593" r:id="rId28"/>
    <p:sldId id="57581" r:id="rId29"/>
    <p:sldId id="57596" r:id="rId30"/>
    <p:sldId id="57579" r:id="rId31"/>
    <p:sldId id="57573" r:id="rId32"/>
    <p:sldId id="57580" r:id="rId33"/>
    <p:sldId id="57577" r:id="rId34"/>
    <p:sldId id="57578" r:id="rId35"/>
    <p:sldId id="57586" r:id="rId36"/>
    <p:sldId id="57582" r:id="rId37"/>
    <p:sldId id="57583" r:id="rId38"/>
    <p:sldId id="57597" r:id="rId39"/>
    <p:sldId id="57584" r:id="rId40"/>
    <p:sldId id="57588" r:id="rId41"/>
    <p:sldId id="57587" r:id="rId42"/>
    <p:sldId id="57585" r:id="rId43"/>
    <p:sldId id="57594" r:id="rId44"/>
    <p:sldId id="57598" r:id="rId45"/>
    <p:sldId id="57621" r:id="rId46"/>
    <p:sldId id="57620" r:id="rId47"/>
    <p:sldId id="57600" r:id="rId48"/>
    <p:sldId id="57612" r:id="rId49"/>
    <p:sldId id="57616" r:id="rId50"/>
    <p:sldId id="57601" r:id="rId51"/>
    <p:sldId id="57615" r:id="rId52"/>
    <p:sldId id="57602" r:id="rId53"/>
    <p:sldId id="57634" r:id="rId54"/>
    <p:sldId id="57589" r:id="rId55"/>
    <p:sldId id="57635" r:id="rId56"/>
    <p:sldId id="57618" r:id="rId57"/>
    <p:sldId id="57549" r:id="rId58"/>
    <p:sldId id="57619" r:id="rId59"/>
    <p:sldId id="57574" r:id="rId60"/>
    <p:sldId id="57548" r:id="rId61"/>
    <p:sldId id="57550" r:id="rId62"/>
    <p:sldId id="57575" r:id="rId63"/>
    <p:sldId id="57640" r:id="rId64"/>
    <p:sldId id="57558" r:id="rId65"/>
    <p:sldId id="57559" r:id="rId66"/>
    <p:sldId id="57560" r:id="rId67"/>
    <p:sldId id="57571" r:id="rId68"/>
    <p:sldId id="57636" r:id="rId69"/>
    <p:sldId id="256" r:id="rId70"/>
    <p:sldId id="57591" r:id="rId71"/>
    <p:sldId id="57625" r:id="rId72"/>
    <p:sldId id="57544" r:id="rId73"/>
    <p:sldId id="57563" r:id="rId74"/>
    <p:sldId id="57543" r:id="rId75"/>
    <p:sldId id="57561" r:id="rId76"/>
    <p:sldId id="57564" r:id="rId77"/>
    <p:sldId id="57565" r:id="rId78"/>
    <p:sldId id="57624" r:id="rId79"/>
    <p:sldId id="57622" r:id="rId80"/>
    <p:sldId id="57292" r:id="rId81"/>
    <p:sldId id="57637" r:id="rId82"/>
    <p:sldId id="57291" r:id="rId83"/>
    <p:sldId id="57402" r:id="rId84"/>
    <p:sldId id="57387" r:id="rId85"/>
    <p:sldId id="57570" r:id="rId86"/>
    <p:sldId id="57627" r:id="rId87"/>
    <p:sldId id="57626" r:id="rId88"/>
    <p:sldId id="57628" r:id="rId89"/>
    <p:sldId id="57633" r:id="rId90"/>
    <p:sldId id="57401" r:id="rId91"/>
    <p:sldId id="57576" r:id="rId92"/>
    <p:sldId id="57629" r:id="rId93"/>
    <p:sldId id="57630" r:id="rId94"/>
    <p:sldId id="57632" r:id="rId95"/>
    <p:sldId id="57631" r:id="rId96"/>
    <p:sldId id="57623" r:id="rId97"/>
    <p:sldId id="57638" r:id="rId98"/>
    <p:sldId id="57639" r:id="rId99"/>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5714" autoAdjust="0"/>
  </p:normalViewPr>
  <p:slideViewPr>
    <p:cSldViewPr>
      <p:cViewPr varScale="1">
        <p:scale>
          <a:sx n="103" d="100"/>
          <a:sy n="103" d="100"/>
        </p:scale>
        <p:origin x="101" y="341"/>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3338"/>
    </p:cViewPr>
  </p:sorterViewPr>
  <p:notesViewPr>
    <p:cSldViewPr>
      <p:cViewPr varScale="1">
        <p:scale>
          <a:sx n="80" d="100"/>
          <a:sy n="80" d="100"/>
        </p:scale>
        <p:origin x="1987"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25.31-.46 Sheep and Goat.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15.2018</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25.31-.46 Sheep and Goat.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 15.2018</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blainerobison.com/bible2-matt/mattnotes25.ht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blainerobison.com/bible2-matt/mattnotes25.ht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25.31-.46 Sheep and Goat.</a:t>
            </a:r>
          </a:p>
        </p:txBody>
      </p:sp>
      <p:sp>
        <p:nvSpPr>
          <p:cNvPr id="5" name="Rectangle 3"/>
          <p:cNvSpPr>
            <a:spLocks noGrp="1" noChangeArrowheads="1"/>
          </p:cNvSpPr>
          <p:nvPr>
            <p:ph type="dt" idx="1"/>
          </p:nvPr>
        </p:nvSpPr>
        <p:spPr>
          <a:ln/>
        </p:spPr>
        <p:txBody>
          <a:bodyPr/>
          <a:lstStyle/>
          <a:p>
            <a:r>
              <a:rPr lang="en-US" altLang="en-US">
                <a:solidFill>
                  <a:prstClr val="white"/>
                </a:solidFill>
              </a:rPr>
              <a:t>Dec. 15.2018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6162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3723667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227402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9154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3691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355920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2114152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19.6 Israel is called “goy </a:t>
            </a:r>
            <a:r>
              <a:rPr lang="en-US" dirty="0" err="1"/>
              <a:t>kadosh</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36764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4369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19.6 Israel is called “goy </a:t>
            </a:r>
            <a:r>
              <a:rPr lang="en-US" dirty="0" err="1"/>
              <a:t>kadosh</a:t>
            </a:r>
            <a:r>
              <a:rPr lang="en-US" dirty="0"/>
              <a:t>”</a:t>
            </a:r>
          </a:p>
          <a:p>
            <a:r>
              <a:rPr lang="en-US" dirty="0"/>
              <a:t>Overwhelms the imagination.   All the billions. 7,670,027,111 at 11:28 p.m. Thursday, Dec. 13, 2018.  Quite the sound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81258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Jim Adler</a:t>
            </a:r>
          </a:p>
        </p:txBody>
      </p:sp>
    </p:spTree>
    <p:extLst>
      <p:ext uri="{BB962C8B-B14F-4D97-AF65-F5344CB8AC3E}">
        <p14:creationId xmlns:p14="http://schemas.microsoft.com/office/powerpoint/2010/main" val="241136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8791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619873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baseline="30000" dirty="0" err="1">
                <a:solidFill>
                  <a:schemeClr val="tx1"/>
                </a:solidFill>
                <a:effectLst/>
                <a:latin typeface="Arial Rounded MT Bold" pitchFamily="34" charset="0"/>
                <a:ea typeface="+mn-ea"/>
                <a:cs typeface="Arial" charset="0"/>
              </a:rPr>
              <a:t>Kohelet</a:t>
            </a:r>
            <a:r>
              <a:rPr lang="en-US" sz="2000" b="0" i="0" kern="1200" baseline="30000" dirty="0">
                <a:solidFill>
                  <a:schemeClr val="tx1"/>
                </a:solidFill>
                <a:effectLst/>
                <a:latin typeface="Arial Rounded MT Bold" pitchFamily="34" charset="0"/>
                <a:ea typeface="+mn-ea"/>
                <a:cs typeface="Arial" charset="0"/>
              </a:rPr>
              <a:t> 10.2 </a:t>
            </a:r>
            <a:r>
              <a:rPr lang="en-US" sz="2000" b="0" i="0" kern="1200" dirty="0">
                <a:solidFill>
                  <a:schemeClr val="tx1"/>
                </a:solidFill>
                <a:effectLst/>
                <a:latin typeface="Arial Rounded MT Bold" pitchFamily="34" charset="0"/>
                <a:ea typeface="+mn-ea"/>
                <a:cs typeface="Arial" charset="0"/>
              </a:rPr>
              <a:t>The heart of the wise is to his right, and the heart of the fool is to his left.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935189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07656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One of the most quoted </a:t>
            </a:r>
            <a:r>
              <a:rPr lang="en-US" sz="2000" b="0" i="0" kern="1200" dirty="0" err="1">
                <a:solidFill>
                  <a:schemeClr val="tx1"/>
                </a:solidFill>
                <a:effectLst/>
                <a:latin typeface="Arial Rounded MT Bold" pitchFamily="34" charset="0"/>
                <a:ea typeface="+mn-ea"/>
                <a:cs typeface="Arial" charset="0"/>
              </a:rPr>
              <a:t>vss</a:t>
            </a:r>
            <a:r>
              <a:rPr lang="en-US" sz="2000" b="0" i="0" kern="1200" dirty="0">
                <a:solidFill>
                  <a:schemeClr val="tx1"/>
                </a:solidFill>
                <a:effectLst/>
                <a:latin typeface="Arial Rounded MT Bold" pitchFamily="34" charset="0"/>
                <a:ea typeface="+mn-ea"/>
                <a:cs typeface="Arial" charset="0"/>
              </a:rPr>
              <a:t> in the Tanakh: 4x</a:t>
            </a:r>
          </a:p>
          <a:p>
            <a:r>
              <a:rPr lang="en-US" sz="2000" b="0" i="0" kern="1200" dirty="0">
                <a:solidFill>
                  <a:schemeClr val="tx1"/>
                </a:solidFill>
                <a:effectLst/>
                <a:latin typeface="Arial Rounded MT Bold" pitchFamily="34" charset="0"/>
                <a:ea typeface="+mn-ea"/>
                <a:cs typeface="Arial" charset="0"/>
              </a:rPr>
              <a:t>cf. </a:t>
            </a:r>
            <a:r>
              <a:rPr lang="en-US" dirty="0"/>
              <a:t>Matt. 22:44</a:t>
            </a:r>
            <a:r>
              <a:rPr lang="en-US" sz="2000" b="0" i="0" kern="1200" dirty="0">
                <a:solidFill>
                  <a:schemeClr val="tx1"/>
                </a:solidFill>
                <a:effectLst/>
                <a:latin typeface="Arial Rounded MT Bold" pitchFamily="34" charset="0"/>
                <a:ea typeface="+mn-ea"/>
                <a:cs typeface="Arial" charset="0"/>
              </a:rPr>
              <a:t>; </a:t>
            </a:r>
            <a:r>
              <a:rPr lang="en-US" dirty="0"/>
              <a:t>Acts 2:34-35</a:t>
            </a:r>
            <a:r>
              <a:rPr lang="en-US" sz="2000" b="0" i="0" kern="1200" dirty="0">
                <a:solidFill>
                  <a:schemeClr val="tx1"/>
                </a:solidFill>
                <a:effectLst/>
                <a:latin typeface="Arial Rounded MT Bold" pitchFamily="34" charset="0"/>
                <a:ea typeface="+mn-ea"/>
                <a:cs typeface="Arial" charset="0"/>
              </a:rPr>
              <a:t>; </a:t>
            </a:r>
            <a:r>
              <a:rPr lang="en-US" dirty="0"/>
              <a:t>1 Cor. 15:25</a:t>
            </a:r>
            <a:r>
              <a:rPr lang="en-US" sz="2000" b="0" i="0" kern="1200" dirty="0">
                <a:solidFill>
                  <a:schemeClr val="tx1"/>
                </a:solidFill>
                <a:effectLst/>
                <a:latin typeface="Arial Rounded MT Bold" pitchFamily="34" charset="0"/>
                <a:ea typeface="+mn-ea"/>
                <a:cs typeface="Arial" charset="0"/>
              </a:rPr>
              <a:t>; </a:t>
            </a:r>
            <a:r>
              <a:rPr lang="en-US" dirty="0"/>
              <a:t>Heb. 1:13</a:t>
            </a:r>
            <a:endParaRPr lang="en-US" altLang="en-US" sz="1050" dirty="0"/>
          </a:p>
        </p:txBody>
      </p:sp>
    </p:spTree>
    <p:extLst>
      <p:ext uri="{BB962C8B-B14F-4D97-AF65-F5344CB8AC3E}">
        <p14:creationId xmlns:p14="http://schemas.microsoft.com/office/powerpoint/2010/main" val="269912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89613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p:txBody>
      </p:sp>
    </p:spTree>
    <p:extLst>
      <p:ext uri="{BB962C8B-B14F-4D97-AF65-F5344CB8AC3E}">
        <p14:creationId xmlns:p14="http://schemas.microsoft.com/office/powerpoint/2010/main" val="3828653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7438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Boaz Ellis was part of Or </a:t>
            </a:r>
            <a:r>
              <a:rPr lang="en-US" altLang="en-US" sz="1050" dirty="0" err="1"/>
              <a:t>HaOlam</a:t>
            </a:r>
            <a:r>
              <a:rPr lang="en-US" altLang="en-US" sz="1050" dirty="0"/>
              <a:t> for a while, when he worked for Cerner.  Olympic class fencer.</a:t>
            </a:r>
          </a:p>
        </p:txBody>
      </p:sp>
    </p:spTree>
    <p:extLst>
      <p:ext uri="{BB962C8B-B14F-4D97-AF65-F5344CB8AC3E}">
        <p14:creationId xmlns:p14="http://schemas.microsoft.com/office/powerpoint/2010/main" val="411274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Adi Ellis goat farm in </a:t>
            </a:r>
            <a:r>
              <a:rPr lang="en-US" altLang="en-US" sz="1050" dirty="0" err="1"/>
              <a:t>Tsipori</a:t>
            </a:r>
            <a:endParaRPr lang="en-US" altLang="en-US" sz="1050" dirty="0"/>
          </a:p>
        </p:txBody>
      </p:sp>
    </p:spTree>
    <p:extLst>
      <p:ext uri="{BB962C8B-B14F-4D97-AF65-F5344CB8AC3E}">
        <p14:creationId xmlns:p14="http://schemas.microsoft.com/office/powerpoint/2010/main" val="101654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47927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2665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goat farm in </a:t>
            </a:r>
            <a:r>
              <a:rPr lang="en-US" altLang="en-US" sz="1050" dirty="0" err="1"/>
              <a:t>Tsipori</a:t>
            </a:r>
            <a:endParaRPr lang="en-US" altLang="en-US" sz="1050" dirty="0"/>
          </a:p>
        </p:txBody>
      </p:sp>
    </p:spTree>
    <p:extLst>
      <p:ext uri="{BB962C8B-B14F-4D97-AF65-F5344CB8AC3E}">
        <p14:creationId xmlns:p14="http://schemas.microsoft.com/office/powerpoint/2010/main" val="480155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2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a:p>
            <a:r>
              <a:rPr lang="en-US" altLang="en-US" sz="1050" dirty="0"/>
              <a:t>Humans have 23.  </a:t>
            </a:r>
          </a:p>
        </p:txBody>
      </p:sp>
    </p:spTree>
    <p:extLst>
      <p:ext uri="{BB962C8B-B14F-4D97-AF65-F5344CB8AC3E}">
        <p14:creationId xmlns:p14="http://schemas.microsoft.com/office/powerpoint/2010/main" val="1594656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a:p>
            <a:r>
              <a:rPr lang="en-US" altLang="en-US" sz="2000" dirty="0"/>
              <a:t>My cousin Lowell had a goat that just suddenly butted us, when we were petting it.</a:t>
            </a:r>
          </a:p>
          <a:p>
            <a:endParaRPr lang="en-US" altLang="en-US" sz="2000" dirty="0"/>
          </a:p>
          <a:p>
            <a:r>
              <a:rPr lang="en-US" altLang="en-US" sz="2000" dirty="0"/>
              <a:t>Are you a sheep or a goat?  Lash out?</a:t>
            </a:r>
          </a:p>
        </p:txBody>
      </p:sp>
    </p:spTree>
    <p:extLst>
      <p:ext uri="{BB962C8B-B14F-4D97-AF65-F5344CB8AC3E}">
        <p14:creationId xmlns:p14="http://schemas.microsoft.com/office/powerpoint/2010/main" val="291242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p:txBody>
      </p:sp>
    </p:spTree>
    <p:extLst>
      <p:ext uri="{BB962C8B-B14F-4D97-AF65-F5344CB8AC3E}">
        <p14:creationId xmlns:p14="http://schemas.microsoft.com/office/powerpoint/2010/main" val="3450552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a:p>
            <a:r>
              <a:rPr lang="en-US" altLang="en-US" sz="2000" dirty="0"/>
              <a:t>Are we family loyal, or aloof?   Time for solitude is real, but isolation?</a:t>
            </a:r>
          </a:p>
        </p:txBody>
      </p:sp>
    </p:spTree>
    <p:extLst>
      <p:ext uri="{BB962C8B-B14F-4D97-AF65-F5344CB8AC3E}">
        <p14:creationId xmlns:p14="http://schemas.microsoft.com/office/powerpoint/2010/main" val="3738135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p:txBody>
      </p:sp>
    </p:spTree>
    <p:extLst>
      <p:ext uri="{BB962C8B-B14F-4D97-AF65-F5344CB8AC3E}">
        <p14:creationId xmlns:p14="http://schemas.microsoft.com/office/powerpoint/2010/main" val="2738453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https://www.flickr.com/photos/baalands/2454731081/</a:t>
            </a:r>
          </a:p>
        </p:txBody>
      </p:sp>
    </p:spTree>
    <p:extLst>
      <p:ext uri="{BB962C8B-B14F-4D97-AF65-F5344CB8AC3E}">
        <p14:creationId xmlns:p14="http://schemas.microsoft.com/office/powerpoint/2010/main" val="1632281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p:txBody>
      </p:sp>
    </p:spTree>
    <p:extLst>
      <p:ext uri="{BB962C8B-B14F-4D97-AF65-F5344CB8AC3E}">
        <p14:creationId xmlns:p14="http://schemas.microsoft.com/office/powerpoint/2010/main" val="178698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6629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https://www.flickr.com/photos/baalands/406356266/in/photostream/</a:t>
            </a:r>
          </a:p>
        </p:txBody>
      </p:sp>
    </p:spTree>
    <p:extLst>
      <p:ext uri="{BB962C8B-B14F-4D97-AF65-F5344CB8AC3E}">
        <p14:creationId xmlns:p14="http://schemas.microsoft.com/office/powerpoint/2010/main" val="3698309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http://www.sheep101.info/sheepandgoats.html</a:t>
            </a:r>
          </a:p>
          <a:p>
            <a:r>
              <a:rPr lang="en-US" altLang="en-US" sz="2000" dirty="0"/>
              <a:t>Useful, even in relatively minor things.</a:t>
            </a:r>
          </a:p>
        </p:txBody>
      </p:sp>
    </p:spTree>
    <p:extLst>
      <p:ext uri="{BB962C8B-B14F-4D97-AF65-F5344CB8AC3E}">
        <p14:creationId xmlns:p14="http://schemas.microsoft.com/office/powerpoint/2010/main" val="1246368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http://www.sheep101.info/sheepbible.html</a:t>
            </a:r>
          </a:p>
        </p:txBody>
      </p:sp>
    </p:spTree>
    <p:extLst>
      <p:ext uri="{BB962C8B-B14F-4D97-AF65-F5344CB8AC3E}">
        <p14:creationId xmlns:p14="http://schemas.microsoft.com/office/powerpoint/2010/main" val="3793847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baseline="30000" dirty="0" err="1">
                <a:solidFill>
                  <a:schemeClr val="tx1"/>
                </a:solidFill>
                <a:effectLst/>
                <a:latin typeface="Arial Rounded MT Bold" pitchFamily="34" charset="0"/>
                <a:ea typeface="+mn-ea"/>
                <a:cs typeface="Arial" charset="0"/>
              </a:rPr>
              <a:t>Kohelet</a:t>
            </a:r>
            <a:r>
              <a:rPr lang="en-US" sz="2000" b="0" i="0" kern="1200" baseline="30000" dirty="0">
                <a:solidFill>
                  <a:schemeClr val="tx1"/>
                </a:solidFill>
                <a:effectLst/>
                <a:latin typeface="Arial Rounded MT Bold" pitchFamily="34" charset="0"/>
                <a:ea typeface="+mn-ea"/>
                <a:cs typeface="Arial" charset="0"/>
              </a:rPr>
              <a:t> 10.2 </a:t>
            </a:r>
            <a:r>
              <a:rPr lang="en-US" sz="2000" b="0" i="0" kern="1200" dirty="0">
                <a:solidFill>
                  <a:schemeClr val="tx1"/>
                </a:solidFill>
                <a:effectLst/>
                <a:latin typeface="Arial Rounded MT Bold" pitchFamily="34" charset="0"/>
                <a:ea typeface="+mn-ea"/>
                <a:cs typeface="Arial" charset="0"/>
              </a:rPr>
              <a:t>The heart of the wise is to his right, and the heart of the fool is to his left.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314671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p:txBody>
      </p:sp>
    </p:spTree>
    <p:extLst>
      <p:ext uri="{BB962C8B-B14F-4D97-AF65-F5344CB8AC3E}">
        <p14:creationId xmlns:p14="http://schemas.microsoft.com/office/powerpoint/2010/main" val="2577382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36968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Five points of service in compassion.   </a:t>
            </a:r>
            <a:r>
              <a:rPr lang="en-US" altLang="en-US" dirty="0" err="1"/>
              <a:t>Sheeplike</a:t>
            </a:r>
            <a:r>
              <a:rPr lang="en-US" altLang="en-US" dirty="0"/>
              <a:t>.  </a:t>
            </a:r>
          </a:p>
          <a:p>
            <a:pPr marL="285750" indent="-285750">
              <a:buFont typeface="+mj-lt"/>
              <a:buAutoNum type="arabicPeriod"/>
            </a:pPr>
            <a:r>
              <a:rPr lang="en-US" altLang="en-US" dirty="0"/>
              <a:t>Thirsty</a:t>
            </a:r>
          </a:p>
          <a:p>
            <a:pPr marL="285750" indent="-285750">
              <a:buFont typeface="+mj-lt"/>
              <a:buAutoNum type="arabicPeriod"/>
            </a:pPr>
            <a:r>
              <a:rPr lang="en-US" altLang="en-US" dirty="0"/>
              <a:t>Alienated</a:t>
            </a:r>
          </a:p>
          <a:p>
            <a:pPr marL="285750" indent="-285750">
              <a:buFont typeface="+mj-lt"/>
              <a:buAutoNum type="arabicPeriod"/>
            </a:pPr>
            <a:r>
              <a:rPr lang="en-US" altLang="en-US" dirty="0"/>
              <a:t>Unclothed</a:t>
            </a:r>
          </a:p>
          <a:p>
            <a:pPr marL="285750" indent="-285750">
              <a:buFont typeface="+mj-lt"/>
              <a:buAutoNum type="arabicPeriod"/>
            </a:pPr>
            <a:r>
              <a:rPr lang="en-US" altLang="en-US" dirty="0"/>
              <a:t>Ill health</a:t>
            </a:r>
          </a:p>
          <a:p>
            <a:pPr marL="285750" indent="-285750">
              <a:buFont typeface="+mj-lt"/>
              <a:buAutoNum type="arabicPeriod"/>
            </a:pPr>
            <a:r>
              <a:rPr lang="en-US" altLang="en-US" dirty="0"/>
              <a:t>Jailed </a:t>
            </a:r>
          </a:p>
          <a:p>
            <a:pPr marL="285750" indent="-285750">
              <a:buFont typeface="+mj-lt"/>
              <a:buAutoNum type="arabicPeriod"/>
            </a:pPr>
            <a:endParaRPr lang="en-US" altLang="en-US" dirty="0"/>
          </a:p>
          <a:p>
            <a:r>
              <a:rPr lang="en-US" altLang="en-US" dirty="0"/>
              <a:t>None are admirable, attractive qualities</a:t>
            </a:r>
          </a:p>
        </p:txBody>
      </p:sp>
    </p:spTree>
    <p:extLst>
      <p:ext uri="{BB962C8B-B14F-4D97-AF65-F5344CB8AC3E}">
        <p14:creationId xmlns:p14="http://schemas.microsoft.com/office/powerpoint/2010/main" val="3103335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43065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59383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http://www.blainerobison.com/bible2-matt/mattnotes25.htm</a:t>
            </a:r>
          </a:p>
          <a:p>
            <a:endParaRPr lang="en-US" altLang="en-US" sz="1050" dirty="0"/>
          </a:p>
          <a:p>
            <a:r>
              <a:rPr lang="en-US" altLang="en-US" sz="2000" dirty="0"/>
              <a:t>Someone might say, “I thought salvation is by faith alone.”   </a:t>
            </a:r>
          </a:p>
          <a:p>
            <a:endParaRPr lang="en-US" altLang="en-US" sz="2000" dirty="0"/>
          </a:p>
          <a:p>
            <a:r>
              <a:rPr lang="en-US" altLang="en-US" sz="2000" dirty="0"/>
              <a:t>Consider, “Faith without works is dead.”</a:t>
            </a:r>
          </a:p>
        </p:txBody>
      </p:sp>
    </p:spTree>
    <p:extLst>
      <p:ext uri="{BB962C8B-B14F-4D97-AF65-F5344CB8AC3E}">
        <p14:creationId xmlns:p14="http://schemas.microsoft.com/office/powerpoint/2010/main" val="89788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821806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74912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http://www.blainerobison.com/bible2-matt/mattnotes25.htm</a:t>
            </a:r>
            <a:endParaRPr lang="en-US" altLang="en-US" sz="1050" dirty="0"/>
          </a:p>
          <a:p>
            <a:pPr marL="228600" indent="-228600">
              <a:buFont typeface="+mj-lt"/>
              <a:buAutoNum type="arabicPeriod"/>
            </a:pPr>
            <a:r>
              <a:rPr lang="en-US" altLang="en-US" dirty="0"/>
              <a:t>Restricted to </a:t>
            </a:r>
            <a:r>
              <a:rPr lang="en-US" altLang="en-US" dirty="0" err="1"/>
              <a:t>Yeshua’s</a:t>
            </a:r>
            <a:r>
              <a:rPr lang="en-US" altLang="en-US" dirty="0"/>
              <a:t> day.   Too limited</a:t>
            </a:r>
          </a:p>
          <a:p>
            <a:pPr marL="228600" indent="-228600">
              <a:buFont typeface="+mj-lt"/>
              <a:buAutoNum type="arabicPeriod"/>
            </a:pPr>
            <a:r>
              <a:rPr lang="en-US" altLang="en-US" dirty="0"/>
              <a:t>How people treat the Jews?.</a:t>
            </a:r>
          </a:p>
        </p:txBody>
      </p:sp>
    </p:spTree>
    <p:extLst>
      <p:ext uri="{BB962C8B-B14F-4D97-AF65-F5344CB8AC3E}">
        <p14:creationId xmlns:p14="http://schemas.microsoft.com/office/powerpoint/2010/main" val="3631658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We don’t all need or want to be Jewish.  </a:t>
            </a:r>
          </a:p>
          <a:p>
            <a:endParaRPr lang="en-US" altLang="en-US" sz="1050" dirty="0"/>
          </a:p>
          <a:p>
            <a:r>
              <a:rPr lang="en-US" altLang="en-US" sz="1050" dirty="0"/>
              <a:t>We all need to be and give blessing.  </a:t>
            </a:r>
            <a:r>
              <a:rPr lang="en-US" altLang="en-US" sz="1050" dirty="0" err="1"/>
              <a:t>Sheeplike</a:t>
            </a:r>
            <a:r>
              <a:rPr lang="en-US" altLang="en-US" sz="1050" dirty="0"/>
              <a:t>.</a:t>
            </a:r>
          </a:p>
        </p:txBody>
      </p:sp>
    </p:spTree>
    <p:extLst>
      <p:ext uri="{BB962C8B-B14F-4D97-AF65-F5344CB8AC3E}">
        <p14:creationId xmlns:p14="http://schemas.microsoft.com/office/powerpoint/2010/main" val="1376878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http://www.blainerobison.com/bible2-matt/mattnotes25.htm</a:t>
            </a:r>
            <a:endParaRPr lang="en-US" altLang="en-US" sz="1050" dirty="0"/>
          </a:p>
          <a:p>
            <a:pPr marL="171450" indent="-171450">
              <a:buFont typeface="+mj-lt"/>
              <a:buAutoNum type="arabicPeriod" startAt="3"/>
            </a:pPr>
            <a:r>
              <a:rPr lang="en-US" altLang="en-US" dirty="0"/>
              <a:t>Restricted to </a:t>
            </a:r>
            <a:r>
              <a:rPr lang="en-US" altLang="en-US" dirty="0" err="1"/>
              <a:t>Yeshua’s</a:t>
            </a:r>
            <a:r>
              <a:rPr lang="en-US" altLang="en-US" dirty="0"/>
              <a:t> day.   Too limited</a:t>
            </a:r>
          </a:p>
          <a:p>
            <a:pPr marL="228600" indent="-228600">
              <a:buFont typeface="+mj-lt"/>
              <a:buAutoNum type="arabicPeriod" startAt="3"/>
            </a:pPr>
            <a:r>
              <a:rPr lang="en-US" altLang="en-US" dirty="0"/>
              <a:t>How people treat believers.</a:t>
            </a:r>
          </a:p>
          <a:p>
            <a:pPr marL="228600" indent="-228600">
              <a:buFont typeface="+mj-lt"/>
              <a:buAutoNum type="arabicPeriod" startAt="3"/>
            </a:pPr>
            <a:r>
              <a:rPr lang="en-US" altLang="en-US" dirty="0"/>
              <a:t>How people treat the needy in general.</a:t>
            </a:r>
          </a:p>
        </p:txBody>
      </p:sp>
    </p:spTree>
    <p:extLst>
      <p:ext uri="{BB962C8B-B14F-4D97-AF65-F5344CB8AC3E}">
        <p14:creationId xmlns:p14="http://schemas.microsoft.com/office/powerpoint/2010/main" val="3188764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14037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38323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72809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https://www.charismanews.com/marketplace/74349-why-america-s-churches-are-at-a-tipping-point?utm_source=Charisma%20News%20Daily&amp;utm_medium=email&amp;utm_content=subscriber_id:5160390&amp;utm_campaign=CNO%20daily%20-%202018-12-10</a:t>
            </a:r>
          </a:p>
        </p:txBody>
      </p:sp>
    </p:spTree>
    <p:extLst>
      <p:ext uri="{BB962C8B-B14F-4D97-AF65-F5344CB8AC3E}">
        <p14:creationId xmlns:p14="http://schemas.microsoft.com/office/powerpoint/2010/main" val="3980973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45743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Many of you were here and saw this.</a:t>
            </a:r>
          </a:p>
          <a:p>
            <a:endParaRPr lang="en-US" altLang="en-US" sz="2000" dirty="0"/>
          </a:p>
          <a:p>
            <a:r>
              <a:rPr lang="en-US" altLang="en-US" sz="2000" dirty="0"/>
              <a:t>Meaning?  “150 wall?”</a:t>
            </a:r>
          </a:p>
        </p:txBody>
      </p:sp>
    </p:spTree>
    <p:extLst>
      <p:ext uri="{BB962C8B-B14F-4D97-AF65-F5344CB8AC3E}">
        <p14:creationId xmlns:p14="http://schemas.microsoft.com/office/powerpoint/2010/main" val="67360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Sugar.</a:t>
            </a:r>
          </a:p>
          <a:p>
            <a:r>
              <a:rPr lang="en-US" altLang="en-US" sz="2000" dirty="0"/>
              <a:t>But, do you know what this is….?</a:t>
            </a:r>
          </a:p>
        </p:txBody>
      </p:sp>
    </p:spTree>
    <p:extLst>
      <p:ext uri="{BB962C8B-B14F-4D97-AF65-F5344CB8AC3E}">
        <p14:creationId xmlns:p14="http://schemas.microsoft.com/office/powerpoint/2010/main" val="2725434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42079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We considered…</a:t>
            </a:r>
          </a:p>
        </p:txBody>
      </p:sp>
    </p:spTree>
    <p:extLst>
      <p:ext uri="{BB962C8B-B14F-4D97-AF65-F5344CB8AC3E}">
        <p14:creationId xmlns:p14="http://schemas.microsoft.com/office/powerpoint/2010/main" val="346268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50 x 80 addition to the south.  Behind where I stand.</a:t>
            </a:r>
          </a:p>
        </p:txBody>
      </p:sp>
    </p:spTree>
    <p:extLst>
      <p:ext uri="{BB962C8B-B14F-4D97-AF65-F5344CB8AC3E}">
        <p14:creationId xmlns:p14="http://schemas.microsoft.com/office/powerpoint/2010/main" val="3195268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Octagonal addition, to the south</a:t>
            </a:r>
          </a:p>
        </p:txBody>
      </p:sp>
    </p:spTree>
    <p:extLst>
      <p:ext uri="{BB962C8B-B14F-4D97-AF65-F5344CB8AC3E}">
        <p14:creationId xmlns:p14="http://schemas.microsoft.com/office/powerpoint/2010/main" val="1534209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600878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So, maybe not.  Then what?  How to break the 150 wall?</a:t>
            </a:r>
          </a:p>
        </p:txBody>
      </p:sp>
    </p:spTree>
    <p:extLst>
      <p:ext uri="{BB962C8B-B14F-4D97-AF65-F5344CB8AC3E}">
        <p14:creationId xmlns:p14="http://schemas.microsoft.com/office/powerpoint/2010/main" val="2674790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In the time that remains, present to you HOW to do these..</a:t>
            </a:r>
          </a:p>
        </p:txBody>
      </p:sp>
    </p:spTree>
    <p:extLst>
      <p:ext uri="{BB962C8B-B14F-4D97-AF65-F5344CB8AC3E}">
        <p14:creationId xmlns:p14="http://schemas.microsoft.com/office/powerpoint/2010/main" val="1358415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Mtt. 25.31-.46 Sheep and Goat.</a:t>
            </a:r>
          </a:p>
        </p:txBody>
      </p:sp>
      <p:sp>
        <p:nvSpPr>
          <p:cNvPr id="5" name="Date Placeholder 4"/>
          <p:cNvSpPr>
            <a:spLocks noGrp="1"/>
          </p:cNvSpPr>
          <p:nvPr>
            <p:ph type="dt" idx="1"/>
          </p:nvPr>
        </p:nvSpPr>
        <p:spPr/>
        <p:txBody>
          <a:bodyPr/>
          <a:lstStyle/>
          <a:p>
            <a:r>
              <a:rPr lang="en-US" altLang="en-US"/>
              <a:t>Dec. 15.2018</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34209920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389967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20 people have signed up.  </a:t>
            </a:r>
          </a:p>
          <a:p>
            <a:endParaRPr lang="en-US" altLang="en-US" sz="2000" dirty="0"/>
          </a:p>
          <a:p>
            <a:r>
              <a:rPr lang="en-US" altLang="en-US" sz="2000" dirty="0"/>
              <a:t>Have you?</a:t>
            </a:r>
          </a:p>
        </p:txBody>
      </p:sp>
    </p:spTree>
    <p:extLst>
      <p:ext uri="{BB962C8B-B14F-4D97-AF65-F5344CB8AC3E}">
        <p14:creationId xmlns:p14="http://schemas.microsoft.com/office/powerpoint/2010/main" val="254828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cubed</a:t>
            </a:r>
          </a:p>
          <a:p>
            <a:r>
              <a:rPr lang="en-US" altLang="en-US" sz="1050" dirty="0"/>
              <a:t>From Andrea Robinson.</a:t>
            </a:r>
          </a:p>
        </p:txBody>
      </p:sp>
    </p:spTree>
    <p:extLst>
      <p:ext uri="{BB962C8B-B14F-4D97-AF65-F5344CB8AC3E}">
        <p14:creationId xmlns:p14="http://schemas.microsoft.com/office/powerpoint/2010/main" val="774680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Some Eruvim…</a:t>
            </a:r>
          </a:p>
        </p:txBody>
      </p:sp>
    </p:spTree>
    <p:extLst>
      <p:ext uri="{BB962C8B-B14F-4D97-AF65-F5344CB8AC3E}">
        <p14:creationId xmlns:p14="http://schemas.microsoft.com/office/powerpoint/2010/main" val="4085636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61800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http://hefkervelt.blogspot.com/2018/02/interactive-eruv-map-for-east-lakewood.html</a:t>
            </a:r>
          </a:p>
        </p:txBody>
      </p:sp>
    </p:spTree>
    <p:extLst>
      <p:ext uri="{BB962C8B-B14F-4D97-AF65-F5344CB8AC3E}">
        <p14:creationId xmlns:p14="http://schemas.microsoft.com/office/powerpoint/2010/main" val="10184673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See where the two streets cross and there is a hospital to the northwest of the intersection?</a:t>
            </a:r>
          </a:p>
        </p:txBody>
      </p:sp>
    </p:spTree>
    <p:extLst>
      <p:ext uri="{BB962C8B-B14F-4D97-AF65-F5344CB8AC3E}">
        <p14:creationId xmlns:p14="http://schemas.microsoft.com/office/powerpoint/2010/main" val="23910099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903669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86121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0782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692420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39220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64334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04825" y="685800"/>
            <a:ext cx="58420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Last week about unfaithful servant who justified his unfaithfulness by believing lies…about his Master.  </a:t>
            </a:r>
          </a:p>
          <a:p>
            <a:endParaRPr lang="en-US" altLang="en-US" dirty="0">
              <a:cs typeface="Arial" pitchFamily="34" charset="0"/>
            </a:endParaRPr>
          </a:p>
          <a:p>
            <a:r>
              <a:rPr lang="en-US" altLang="en-US" dirty="0">
                <a:cs typeface="Arial" pitchFamily="34" charset="0"/>
              </a:rPr>
              <a:t>Do we believe lies about G-d, about people, about ourselves?   </a:t>
            </a:r>
          </a:p>
          <a:p>
            <a:endParaRPr lang="en-US" altLang="en-US" dirty="0">
              <a:cs typeface="Arial" pitchFamily="34" charset="0"/>
            </a:endParaRPr>
          </a:p>
          <a:p>
            <a:r>
              <a:rPr lang="en-US" altLang="en-US" dirty="0">
                <a:cs typeface="Arial" pitchFamily="34" charset="0"/>
              </a:rPr>
              <a:t>This week: criteria by which we are judged: sheep or goats.</a:t>
            </a: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8</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457117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62702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887720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400815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721170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82638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88498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18623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684812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187973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1014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7942982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30584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042849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20131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967030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58978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680340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25.31-.46 Sheep and Goat.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 15.2018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    </a:t>
            </a:r>
          </a:p>
        </p:txBody>
      </p:sp>
    </p:spTree>
    <p:extLst>
      <p:ext uri="{BB962C8B-B14F-4D97-AF65-F5344CB8AC3E}">
        <p14:creationId xmlns:p14="http://schemas.microsoft.com/office/powerpoint/2010/main" val="253385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3942851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dirty="0"/>
          </a:p>
        </p:txBody>
      </p:sp>
    </p:spTree>
    <p:extLst>
      <p:ext uri="{BB962C8B-B14F-4D97-AF65-F5344CB8AC3E}">
        <p14:creationId xmlns:p14="http://schemas.microsoft.com/office/powerpoint/2010/main" val="14154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185756297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156735157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2018</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idiom is thoroughly Hebraic and has no counterpart in Greek culture.  The "Son of Man" is a Messianic title that refers to the supra-natural figure from heaven who establishes a kingdom on the earth.</a:t>
            </a:r>
          </a:p>
          <a:p>
            <a:pPr algn="l"/>
            <a:endParaRPr lang="en-US" dirty="0"/>
          </a:p>
        </p:txBody>
      </p:sp>
    </p:spTree>
    <p:extLst>
      <p:ext uri="{BB962C8B-B14F-4D97-AF65-F5344CB8AC3E}">
        <p14:creationId xmlns:p14="http://schemas.microsoft.com/office/powerpoint/2010/main" val="3823581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Dan 7:13-14 </a:t>
            </a:r>
            <a:r>
              <a:rPr lang="en-US" dirty="0"/>
              <a:t>“I kept watching the night visions, when I saw, coming with the clouds of heaven, someone like a </a:t>
            </a:r>
            <a:r>
              <a:rPr lang="en-US" u="sng" dirty="0"/>
              <a:t>son of man</a:t>
            </a:r>
            <a:r>
              <a:rPr lang="en-US" dirty="0"/>
              <a:t>. He approached the Ancient One and was led into his presence. To him was given rulership, </a:t>
            </a:r>
          </a:p>
        </p:txBody>
      </p:sp>
    </p:spTree>
    <p:extLst>
      <p:ext uri="{BB962C8B-B14F-4D97-AF65-F5344CB8AC3E}">
        <p14:creationId xmlns:p14="http://schemas.microsoft.com/office/powerpoint/2010/main" val="196946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Dan 7:13-14  </a:t>
            </a:r>
            <a:r>
              <a:rPr lang="en-US" dirty="0"/>
              <a:t>glory and a kingdom, so that all peoples, nations and languages should serve him. His rulership is an eternal rulership that will not pass away; and his kingdom is one that will never be destroyed.</a:t>
            </a:r>
          </a:p>
        </p:txBody>
      </p:sp>
    </p:spTree>
    <p:extLst>
      <p:ext uri="{BB962C8B-B14F-4D97-AF65-F5344CB8AC3E}">
        <p14:creationId xmlns:p14="http://schemas.microsoft.com/office/powerpoint/2010/main" val="59941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spTree>
    <p:extLst>
      <p:ext uri="{BB962C8B-B14F-4D97-AF65-F5344CB8AC3E}">
        <p14:creationId xmlns:p14="http://schemas.microsoft.com/office/powerpoint/2010/main" val="177706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David </a:t>
            </a:r>
            <a:r>
              <a:rPr lang="en-US" dirty="0" err="1"/>
              <a:t>Flusser</a:t>
            </a:r>
            <a:r>
              <a:rPr lang="en-US" dirty="0"/>
              <a:t>, Orthodox Jewish scholar and professor at Hebrew University, explains, </a:t>
            </a:r>
          </a:p>
          <a:p>
            <a:pPr algn="l"/>
            <a:endParaRPr lang="en-US" dirty="0"/>
          </a:p>
          <a:p>
            <a:pPr algn="l"/>
            <a:r>
              <a:rPr lang="en-US" dirty="0"/>
              <a:t>For first-century Jews the "Son of Man" is Daniel's divine redeemer in human form. </a:t>
            </a:r>
          </a:p>
          <a:p>
            <a:pPr algn="l"/>
            <a:endParaRPr lang="en-US" dirty="0"/>
          </a:p>
        </p:txBody>
      </p:sp>
    </p:spTree>
    <p:extLst>
      <p:ext uri="{BB962C8B-B14F-4D97-AF65-F5344CB8AC3E}">
        <p14:creationId xmlns:p14="http://schemas.microsoft.com/office/powerpoint/2010/main" val="110745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baseline="30000" dirty="0" err="1"/>
              <a:t>Flusser</a:t>
            </a:r>
            <a:r>
              <a:rPr lang="en-US" baseline="30000" dirty="0"/>
              <a:t>: </a:t>
            </a:r>
            <a:r>
              <a:rPr lang="en-US" dirty="0"/>
              <a:t>“In </a:t>
            </a:r>
            <a:r>
              <a:rPr lang="en-US" u="sng" dirty="0"/>
              <a:t>all</a:t>
            </a:r>
            <a:r>
              <a:rPr lang="en-US" dirty="0"/>
              <a:t> of the sources, the one resembling a man is portrayed in a consistent manner. The Son of Man has a superhuman, heavenly sublimity. He is the cosmic judge at the end of time. Sitting upon the throne of God, judging the entire human race with the aid of the heavenly hosts, he will consign</a:t>
            </a:r>
          </a:p>
        </p:txBody>
      </p:sp>
    </p:spTree>
    <p:extLst>
      <p:ext uri="{BB962C8B-B14F-4D97-AF65-F5344CB8AC3E}">
        <p14:creationId xmlns:p14="http://schemas.microsoft.com/office/powerpoint/2010/main" val="1379052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Flusser</a:t>
            </a:r>
            <a:r>
              <a:rPr lang="en-US" baseline="30000" dirty="0"/>
              <a:t>:  </a:t>
            </a:r>
            <a:r>
              <a:rPr lang="en-US" dirty="0"/>
              <a:t>the just to blessedness and the wicked to the pit of hell.  Frequently he is identified with the Messiah, but he can also be identified with Enoch, who was taken up into heaven.” </a:t>
            </a:r>
          </a:p>
        </p:txBody>
      </p:sp>
    </p:spTree>
    <p:extLst>
      <p:ext uri="{BB962C8B-B14F-4D97-AF65-F5344CB8AC3E}">
        <p14:creationId xmlns:p14="http://schemas.microsoft.com/office/powerpoint/2010/main" val="47407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rtl="1"/>
            <a:r>
              <a:rPr lang="he-IL" sz="4400" b="1" dirty="0">
                <a:latin typeface="David" panose="020E0502060401010101" pitchFamily="34" charset="-79"/>
                <a:cs typeface="David" panose="020E0502060401010101" pitchFamily="34" charset="-79"/>
              </a:rPr>
              <a:t>יֵשֵׁב עַל כִּסֵּא כְּבוֹדוֹ </a:t>
            </a:r>
            <a:endParaRPr lang="en-US" sz="4400" b="1" dirty="0">
              <a:latin typeface="David" panose="020E0502060401010101" pitchFamily="34" charset="-79"/>
              <a:cs typeface="David" panose="020E0502060401010101" pitchFamily="34" charset="-79"/>
            </a:endParaRPr>
          </a:p>
          <a:p>
            <a:r>
              <a:rPr lang="en-US" sz="4000" dirty="0"/>
              <a:t>He will sit on his glorious throne. </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94355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then He will sit:</a:t>
            </a:r>
            <a:r>
              <a:rPr lang="en-US" dirty="0"/>
              <a:t> </a:t>
            </a:r>
            <a:r>
              <a:rPr lang="en-US" dirty="0" err="1"/>
              <a:t>Grk</a:t>
            </a:r>
            <a:r>
              <a:rPr lang="en-US" dirty="0"/>
              <a:t>. </a:t>
            </a:r>
            <a:r>
              <a:rPr lang="en-US" i="1" dirty="0" err="1"/>
              <a:t>kathizō</a:t>
            </a:r>
            <a:r>
              <a:rPr lang="en-US" dirty="0"/>
              <a:t>, to take a seated position in order to assume a position of authority. </a:t>
            </a:r>
            <a:r>
              <a:rPr lang="en-US" dirty="0">
                <a:solidFill>
                  <a:srgbClr val="FFFF99"/>
                </a:solidFill>
              </a:rPr>
              <a:t>on His glorious throne</a:t>
            </a:r>
            <a:r>
              <a:rPr lang="en-US" b="1" dirty="0"/>
              <a:t>:</a:t>
            </a:r>
            <a:r>
              <a:rPr lang="en-US" dirty="0"/>
              <a:t> This throne corresponds to the "judgment seat of the Messiah" </a:t>
            </a:r>
            <a:r>
              <a:rPr lang="en-US" baseline="30000" dirty="0"/>
              <a:t>(2Cor 5:10) </a:t>
            </a:r>
            <a:r>
              <a:rPr lang="en-US" dirty="0"/>
              <a:t>before which "we" must all stand. </a:t>
            </a:r>
          </a:p>
        </p:txBody>
      </p:sp>
    </p:spTree>
    <p:extLst>
      <p:ext uri="{BB962C8B-B14F-4D97-AF65-F5344CB8AC3E}">
        <p14:creationId xmlns:p14="http://schemas.microsoft.com/office/powerpoint/2010/main" val="2704641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rtl="1"/>
            <a:r>
              <a:rPr lang="he-IL" sz="4400" b="1" dirty="0">
                <a:latin typeface="David" panose="020E0502060401010101" pitchFamily="34" charset="-79"/>
                <a:cs typeface="David" panose="020E0502060401010101" pitchFamily="34" charset="-79"/>
              </a:rPr>
              <a:t>וְיֵאָסְפוּ לְפָנָיו כָּל </a:t>
            </a:r>
            <a:r>
              <a:rPr lang="he-IL" sz="4400" b="1" dirty="0">
                <a:solidFill>
                  <a:srgbClr val="FFFF99"/>
                </a:solidFill>
                <a:latin typeface="David" panose="020E0502060401010101" pitchFamily="34" charset="-79"/>
                <a:cs typeface="David" panose="020E0502060401010101" pitchFamily="34" charset="-79"/>
              </a:rPr>
              <a:t>הַגּוֹיִים</a:t>
            </a:r>
            <a:r>
              <a:rPr lang="he-IL" sz="4400" b="1" dirty="0">
                <a:latin typeface="David" panose="020E0502060401010101" pitchFamily="34" charset="-79"/>
                <a:cs typeface="David" panose="020E0502060401010101" pitchFamily="34" charset="-79"/>
              </a:rPr>
              <a:t>.</a:t>
            </a:r>
            <a:r>
              <a:rPr lang="he-IL" sz="4800" dirty="0"/>
              <a:t> </a:t>
            </a:r>
            <a:r>
              <a:rPr lang="en-US" sz="3600" baseline="30000" dirty="0"/>
              <a:t>    </a:t>
            </a:r>
          </a:p>
          <a:p>
            <a:pPr marL="0" indent="0"/>
            <a:r>
              <a:rPr lang="en-US" sz="4000" dirty="0"/>
              <a:t>All </a:t>
            </a:r>
            <a:r>
              <a:rPr lang="en-US" sz="4000" dirty="0">
                <a:solidFill>
                  <a:srgbClr val="FFFF99"/>
                </a:solidFill>
              </a:rPr>
              <a:t>the nations </a:t>
            </a:r>
            <a:r>
              <a:rPr lang="en-US" sz="4000" dirty="0"/>
              <a:t>will be assembled before Him, </a:t>
            </a:r>
          </a:p>
          <a:p>
            <a:pPr marL="0" indent="0"/>
            <a:endParaRPr lang="en-US" sz="4000" dirty="0"/>
          </a:p>
          <a:p>
            <a:pPr marL="0" indent="0"/>
            <a:r>
              <a:rPr lang="en-US" sz="4000" i="1" dirty="0"/>
              <a:t>Ethnos, goyim</a:t>
            </a:r>
            <a:r>
              <a:rPr lang="en-US" sz="4000" dirty="0"/>
              <a:t>, neutral terms. Jews and </a:t>
            </a:r>
            <a:r>
              <a:rPr lang="en-US" sz="4000" u="sng" dirty="0"/>
              <a:t>all</a:t>
            </a:r>
            <a:r>
              <a:rPr lang="en-US" sz="4000" dirty="0"/>
              <a:t> the other nations.</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43471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599EA-A6A4-41F3-AA04-01657C4730B7}"/>
              </a:ext>
            </a:extLst>
          </p:cNvPr>
          <p:cNvPicPr>
            <a:picLocks noChangeAspect="1"/>
          </p:cNvPicPr>
          <p:nvPr/>
        </p:nvPicPr>
        <p:blipFill>
          <a:blip r:embed="rId3"/>
          <a:stretch>
            <a:fillRect/>
          </a:stretch>
        </p:blipFill>
        <p:spPr>
          <a:xfrm>
            <a:off x="379015" y="57150"/>
            <a:ext cx="8111992" cy="508635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r>
              <a:rPr lang="en-US" dirty="0"/>
              <a:t> </a:t>
            </a:r>
          </a:p>
        </p:txBody>
      </p:sp>
    </p:spTree>
    <p:extLst>
      <p:ext uri="{BB962C8B-B14F-4D97-AF65-F5344CB8AC3E}">
        <p14:creationId xmlns:p14="http://schemas.microsoft.com/office/powerpoint/2010/main" val="65062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spTree>
    <p:extLst>
      <p:ext uri="{BB962C8B-B14F-4D97-AF65-F5344CB8AC3E}">
        <p14:creationId xmlns:p14="http://schemas.microsoft.com/office/powerpoint/2010/main" val="4050245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596503"/>
            <a:ext cx="7900988" cy="4444305"/>
          </a:xfrm>
        </p:spPr>
        <p:txBody>
          <a:bodyPr>
            <a:normAutofit/>
          </a:bodyPr>
          <a:lstStyle/>
          <a:p>
            <a:pPr algn="r"/>
            <a:r>
              <a:rPr lang="he-IL" sz="3889" b="1" dirty="0">
                <a:latin typeface="David" panose="020E0502060401010101" pitchFamily="34" charset="-79"/>
                <a:cs typeface="David" panose="020E0502060401010101" pitchFamily="34" charset="-79"/>
              </a:rPr>
              <a:t>אָז יַפְרִידֵם זֶה מִזֶּה כְּרוֹעֶה הַמַּפְרִיד אֶת הַכְּבָשִׂים מִן הָעִזִּים </a:t>
            </a:r>
            <a:r>
              <a:rPr lang="en-US" baseline="30000" dirty="0"/>
              <a:t>    </a:t>
            </a:r>
          </a:p>
          <a:p>
            <a:r>
              <a:rPr lang="en-US" baseline="30000" dirty="0"/>
              <a:t>    </a:t>
            </a:r>
            <a:r>
              <a:rPr lang="en-US" sz="4000" baseline="30000" dirty="0"/>
              <a:t> </a:t>
            </a:r>
            <a:r>
              <a:rPr lang="en-US" sz="4000" dirty="0"/>
              <a:t>and he will separate people one from another as a shepherd separates sheep from goats.</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25:32</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6439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ה וְיַצִּיב אֶת הַכְּבָשִׂים לִימִינוֹ וְאֶת הָעִזִּים לִשְׂמֹאלוֹ</a:t>
            </a:r>
            <a:r>
              <a:rPr lang="he-IL" sz="4321" dirty="0">
                <a:latin typeface="David" panose="020E0502060401010101" pitchFamily="34" charset="-79"/>
                <a:cs typeface="David" panose="020E0502060401010101" pitchFamily="34" charset="-79"/>
              </a:rPr>
              <a:t>. </a:t>
            </a:r>
            <a:r>
              <a:rPr lang="en-US" baseline="30000" dirty="0"/>
              <a:t>    </a:t>
            </a:r>
          </a:p>
          <a:p>
            <a:r>
              <a:rPr lang="en-US" sz="1440" baseline="30000" dirty="0"/>
              <a:t>    </a:t>
            </a:r>
          </a:p>
          <a:p>
            <a:r>
              <a:rPr lang="en-US" sz="4000" dirty="0"/>
              <a:t>  “The sheep he will place at his right hand and the goats at his left.”</a:t>
            </a:r>
          </a:p>
          <a:p>
            <a:pPr algn="ctr"/>
            <a:r>
              <a:rPr lang="en-US" sz="4000" dirty="0"/>
              <a:t>Right and left??</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12885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K 2.19 </a:t>
            </a:r>
            <a:r>
              <a:rPr lang="en-US" dirty="0"/>
              <a:t>So Bat-Sheva went to King </a:t>
            </a:r>
            <a:r>
              <a:rPr lang="en-US" dirty="0" err="1"/>
              <a:t>Shlomo</a:t>
            </a:r>
            <a:r>
              <a:rPr lang="en-US" dirty="0"/>
              <a:t> to speak to him on behalf of </a:t>
            </a:r>
            <a:r>
              <a:rPr lang="en-US" dirty="0" err="1"/>
              <a:t>Adoniyah</a:t>
            </a:r>
            <a:r>
              <a:rPr lang="en-US" dirty="0"/>
              <a:t>. The king rose to meet her and bowed down to her. Then he sat down on his throne and had a throne set up for the king’s mother, so that </a:t>
            </a:r>
            <a:r>
              <a:rPr lang="en-US" dirty="0">
                <a:solidFill>
                  <a:srgbClr val="FFFF99"/>
                </a:solidFill>
              </a:rPr>
              <a:t>she sat at his right. </a:t>
            </a:r>
            <a:endParaRPr lang="en-US" b="1" dirty="0">
              <a:solidFill>
                <a:srgbClr val="FFFF99"/>
              </a:solidFill>
            </a:endParaRPr>
          </a:p>
        </p:txBody>
      </p:sp>
    </p:spTree>
    <p:extLst>
      <p:ext uri="{BB962C8B-B14F-4D97-AF65-F5344CB8AC3E}">
        <p14:creationId xmlns:p14="http://schemas.microsoft.com/office/powerpoint/2010/main" val="352162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T’hillilm</a:t>
            </a:r>
            <a:r>
              <a:rPr lang="en-US" baseline="30000" dirty="0"/>
              <a:t>/Ps 110.1 </a:t>
            </a:r>
            <a:r>
              <a:rPr lang="en-US" cap="small" dirty="0"/>
              <a:t>Adoni</a:t>
            </a:r>
            <a:r>
              <a:rPr lang="en-US" dirty="0"/>
              <a:t> says to my Lord, “Sit </a:t>
            </a:r>
            <a:r>
              <a:rPr lang="en-US" dirty="0">
                <a:solidFill>
                  <a:srgbClr val="FFFF99"/>
                </a:solidFill>
              </a:rPr>
              <a:t>at my right hand</a:t>
            </a:r>
            <a:r>
              <a:rPr lang="en-US" dirty="0"/>
              <a:t>,</a:t>
            </a:r>
            <a:br>
              <a:rPr lang="en-US" dirty="0"/>
            </a:br>
            <a:r>
              <a:rPr lang="en-US" dirty="0"/>
              <a:t>until I make your enemies a footstool for your feet.”</a:t>
            </a:r>
          </a:p>
          <a:p>
            <a:pPr algn="l"/>
            <a:r>
              <a:rPr lang="en-US" baseline="30000" dirty="0" err="1"/>
              <a:t>T’hillilm</a:t>
            </a:r>
            <a:r>
              <a:rPr lang="en-US" baseline="30000" dirty="0"/>
              <a:t>/Ps 45.9</a:t>
            </a:r>
            <a:r>
              <a:rPr lang="en-US" b="1" baseline="30000" dirty="0"/>
              <a:t> </a:t>
            </a:r>
            <a:r>
              <a:rPr lang="en-US" dirty="0"/>
              <a:t>Daughters of kings are among your favorites;</a:t>
            </a:r>
            <a:br>
              <a:rPr lang="en-US" dirty="0"/>
            </a:br>
            <a:r>
              <a:rPr lang="en-US" dirty="0">
                <a:solidFill>
                  <a:srgbClr val="FFFF99"/>
                </a:solidFill>
              </a:rPr>
              <a:t>at your right stands </a:t>
            </a:r>
            <a:r>
              <a:rPr lang="en-US" dirty="0"/>
              <a:t>the queen in gold from </a:t>
            </a:r>
            <a:r>
              <a:rPr lang="en-US" dirty="0" err="1"/>
              <a:t>Ofir</a:t>
            </a:r>
            <a:r>
              <a:rPr lang="en-US" dirty="0"/>
              <a:t>.</a:t>
            </a:r>
          </a:p>
        </p:txBody>
      </p:sp>
    </p:spTree>
    <p:extLst>
      <p:ext uri="{BB962C8B-B14F-4D97-AF65-F5344CB8AC3E}">
        <p14:creationId xmlns:p14="http://schemas.microsoft.com/office/powerpoint/2010/main" val="350233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Ykhez</a:t>
            </a:r>
            <a:r>
              <a:rPr lang="en-US" baseline="30000" dirty="0"/>
              <a:t>/</a:t>
            </a:r>
            <a:r>
              <a:rPr lang="en-US" baseline="30000" dirty="0" err="1"/>
              <a:t>Ezek</a:t>
            </a:r>
            <a:r>
              <a:rPr lang="en-US" baseline="30000" dirty="0"/>
              <a:t> 34.17 </a:t>
            </a:r>
            <a:r>
              <a:rPr lang="en-US" dirty="0"/>
              <a:t>‘As for you, my flock,’ Adoni </a:t>
            </a:r>
            <a:r>
              <a:rPr lang="en-US" cap="small" dirty="0"/>
              <a:t>Elohim</a:t>
            </a:r>
            <a:r>
              <a:rPr lang="en-US" dirty="0"/>
              <a:t> says this: ‘I will judge between sheep and other sheep, between rams and </a:t>
            </a:r>
            <a:r>
              <a:rPr lang="en-US" dirty="0" err="1"/>
              <a:t>billy</a:t>
            </a:r>
            <a:r>
              <a:rPr lang="en-US" dirty="0"/>
              <a:t>-goats.</a:t>
            </a:r>
          </a:p>
          <a:p>
            <a:pPr algn="l"/>
            <a:endParaRPr lang="en-US" dirty="0"/>
          </a:p>
          <a:p>
            <a:r>
              <a:rPr lang="en-US" dirty="0"/>
              <a:t>Why sheep and goat imagery?</a:t>
            </a:r>
          </a:p>
        </p:txBody>
      </p:sp>
    </p:spTree>
    <p:extLst>
      <p:ext uri="{BB962C8B-B14F-4D97-AF65-F5344CB8AC3E}">
        <p14:creationId xmlns:p14="http://schemas.microsoft.com/office/powerpoint/2010/main" val="2879784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680932" y="-6107906"/>
            <a:ext cx="20070530" cy="16024704"/>
          </a:xfrm>
        </p:spPr>
        <p:txBody>
          <a:bodyPr>
            <a:normAutofit/>
          </a:bodyPr>
          <a:lstStyle/>
          <a:p>
            <a:pPr algn="l"/>
            <a:r>
              <a:rPr lang="en-US" dirty="0"/>
              <a:t> </a:t>
            </a:r>
          </a:p>
        </p:txBody>
      </p:sp>
      <p:pic>
        <p:nvPicPr>
          <p:cNvPr id="1026" name="Picture 2" descr="Image result for difference between sheep and goats">
            <a:extLst>
              <a:ext uri="{FF2B5EF4-FFF2-40B4-BE49-F238E27FC236}">
                <a16:creationId xmlns:a16="http://schemas.microsoft.com/office/drawing/2014/main" id="{25ED7BE7-6FCD-42AE-8188-9D46F24FC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30201"/>
            <a:ext cx="665440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3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74637" y="23052"/>
            <a:ext cx="8381999" cy="5143500"/>
          </a:xfrm>
        </p:spPr>
        <p:txBody>
          <a:bodyPr>
            <a:normAutofit/>
          </a:bodyPr>
          <a:lstStyle/>
          <a:p>
            <a:pPr algn="l"/>
            <a:r>
              <a:rPr lang="en-US" dirty="0"/>
              <a:t> A lamb and</a:t>
            </a:r>
          </a:p>
          <a:p>
            <a:pPr algn="l"/>
            <a:r>
              <a:rPr lang="en-US" dirty="0"/>
              <a:t> a goat.</a:t>
            </a:r>
          </a:p>
        </p:txBody>
      </p:sp>
      <p:pic>
        <p:nvPicPr>
          <p:cNvPr id="2050" name="Picture 2" descr="Lamb and goat">
            <a:extLst>
              <a:ext uri="{FF2B5EF4-FFF2-40B4-BE49-F238E27FC236}">
                <a16:creationId xmlns:a16="http://schemas.microsoft.com/office/drawing/2014/main" id="{87A31C7F-FD87-4F9E-86D6-64819BE51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37" y="-43961"/>
            <a:ext cx="4495800" cy="518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1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8CC38FCF-BB6C-47D5-AF3F-2BE348A3B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
        <p:nvSpPr>
          <p:cNvPr id="5" name="TextBox 4">
            <a:extLst>
              <a:ext uri="{FF2B5EF4-FFF2-40B4-BE49-F238E27FC236}">
                <a16:creationId xmlns:a16="http://schemas.microsoft.com/office/drawing/2014/main" id="{872E6D4A-BF79-4AF7-B147-719C82BA61F3}"/>
              </a:ext>
            </a:extLst>
          </p:cNvPr>
          <p:cNvSpPr txBox="1"/>
          <p:nvPr/>
        </p:nvSpPr>
        <p:spPr>
          <a:xfrm>
            <a:off x="960437" y="3820061"/>
            <a:ext cx="6694012" cy="1323439"/>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Ellis family goat farmers in</a:t>
            </a:r>
          </a:p>
          <a:p>
            <a:r>
              <a:rPr lang="en-US" dirty="0" err="1">
                <a:effectLst>
                  <a:outerShdw blurRad="38100" dist="38100" dir="2700000" algn="tl">
                    <a:srgbClr val="000000">
                      <a:alpha val="43137"/>
                    </a:srgbClr>
                  </a:outerShdw>
                </a:effectLst>
              </a:rPr>
              <a:t>Tsippori</a:t>
            </a:r>
            <a:r>
              <a:rPr lang="en-US" dirty="0">
                <a:effectLst>
                  <a:outerShdw blurRad="38100" dist="38100" dir="2700000" algn="tl">
                    <a:srgbClr val="000000">
                      <a:alpha val="43137"/>
                    </a:srgbClr>
                  </a:outerShdw>
                </a:effectLst>
              </a:rPr>
              <a:t>, N. Israel</a:t>
            </a:r>
          </a:p>
        </p:txBody>
      </p:sp>
    </p:spTree>
    <p:extLst>
      <p:ext uri="{BB962C8B-B14F-4D97-AF65-F5344CB8AC3E}">
        <p14:creationId xmlns:p14="http://schemas.microsoft.com/office/powerpoint/2010/main" val="1783000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59C24A8B-C8A0-44F1-B523-5E9381F92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308937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During a special prayer time a leader was laying hands on those in need and praying for them. One man came up and was asked him what he needed prayer for. He said for his hearing. Immediately the preacher spit on his fingers, </a:t>
            </a:r>
          </a:p>
        </p:txBody>
      </p:sp>
    </p:spTree>
    <p:extLst>
      <p:ext uri="{BB962C8B-B14F-4D97-AF65-F5344CB8AC3E}">
        <p14:creationId xmlns:p14="http://schemas.microsoft.com/office/powerpoint/2010/main" val="1491906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0ADCE160-5668-472D-A9A9-D1B3BEC03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407595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ACDB2DC-B53A-4370-8B30-1B668C001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50847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863EF34C-CB7D-4F48-B46A-D0A7D6DAD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272987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Each is a distinct species and genus. Sheep have 54 chromosomes, while goats have 60. </a:t>
            </a:r>
          </a:p>
        </p:txBody>
      </p:sp>
    </p:spTree>
    <p:extLst>
      <p:ext uri="{BB962C8B-B14F-4D97-AF65-F5344CB8AC3E}">
        <p14:creationId xmlns:p14="http://schemas.microsoft.com/office/powerpoint/2010/main" val="208759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Most goats are </a:t>
            </a:r>
            <a:r>
              <a:rPr lang="en-US" dirty="0">
                <a:solidFill>
                  <a:srgbClr val="FFFF99"/>
                </a:solidFill>
              </a:rPr>
              <a:t>naturally horned</a:t>
            </a:r>
            <a:r>
              <a:rPr lang="en-US" dirty="0"/>
              <a:t>. Some goats have beards. Many breeds of sheep are naturally hornless (polled).</a:t>
            </a:r>
          </a:p>
          <a:p>
            <a:pPr algn="l"/>
            <a:endParaRPr lang="en-US" dirty="0"/>
          </a:p>
        </p:txBody>
      </p:sp>
    </p:spTree>
    <p:extLst>
      <p:ext uri="{BB962C8B-B14F-4D97-AF65-F5344CB8AC3E}">
        <p14:creationId xmlns:p14="http://schemas.microsoft.com/office/powerpoint/2010/main" val="248839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 goat's tail goes up (unless it is sick, frightened, or in distress). Sheep tails hang down.</a:t>
            </a:r>
          </a:p>
          <a:p>
            <a:pPr algn="l"/>
            <a:endParaRPr lang="en-US" dirty="0"/>
          </a:p>
        </p:txBody>
      </p:sp>
    </p:spTree>
    <p:extLst>
      <p:ext uri="{BB962C8B-B14F-4D97-AF65-F5344CB8AC3E}">
        <p14:creationId xmlns:p14="http://schemas.microsoft.com/office/powerpoint/2010/main" val="1291678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Goats are naturally curious and independent, while sheep tend to be more distant and aloof. </a:t>
            </a:r>
            <a:r>
              <a:rPr lang="en-US" dirty="0">
                <a:solidFill>
                  <a:srgbClr val="FFFF99"/>
                </a:solidFill>
              </a:rPr>
              <a:t>Sheep have a stronger flocking instinct </a:t>
            </a:r>
            <a:r>
              <a:rPr lang="en-US" dirty="0"/>
              <a:t>and become very agitated if they are separated from the rest of the flock. It is easier to keep sheep inside a fence than goats.</a:t>
            </a:r>
          </a:p>
          <a:p>
            <a:pPr algn="l"/>
            <a:endParaRPr lang="en-US" dirty="0"/>
          </a:p>
        </p:txBody>
      </p:sp>
    </p:spTree>
    <p:extLst>
      <p:ext uri="{BB962C8B-B14F-4D97-AF65-F5344CB8AC3E}">
        <p14:creationId xmlns:p14="http://schemas.microsoft.com/office/powerpoint/2010/main" val="25602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Sheep are grazers, preferring to eat short, tender grasses and clover. Their dietary preference is broadleaf weeds, and they like to graze close to the soil surface</a:t>
            </a:r>
          </a:p>
          <a:p>
            <a:pPr algn="l"/>
            <a:endParaRPr lang="en-US" dirty="0"/>
          </a:p>
        </p:txBody>
      </p:sp>
    </p:spTree>
    <p:extLst>
      <p:ext uri="{BB962C8B-B14F-4D97-AF65-F5344CB8AC3E}">
        <p14:creationId xmlns:p14="http://schemas.microsoft.com/office/powerpoint/2010/main" val="591428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65CB603B-447A-4D3F-9793-F83ADA21C4A9}"/>
              </a:ext>
            </a:extLst>
          </p:cNvPr>
          <p:cNvPicPr>
            <a:picLocks noChangeAspect="1"/>
          </p:cNvPicPr>
          <p:nvPr/>
        </p:nvPicPr>
        <p:blipFill>
          <a:blip r:embed="rId3"/>
          <a:stretch>
            <a:fillRect/>
          </a:stretch>
        </p:blipFill>
        <p:spPr>
          <a:xfrm>
            <a:off x="525922" y="0"/>
            <a:ext cx="7727029" cy="5143500"/>
          </a:xfrm>
          <a:prstGeom prst="rect">
            <a:avLst/>
          </a:prstGeom>
        </p:spPr>
      </p:pic>
      <p:sp>
        <p:nvSpPr>
          <p:cNvPr id="3" name="TextBox 2">
            <a:extLst>
              <a:ext uri="{FF2B5EF4-FFF2-40B4-BE49-F238E27FC236}">
                <a16:creationId xmlns:a16="http://schemas.microsoft.com/office/drawing/2014/main" id="{7D294715-BBEC-4383-86A6-B89DBC7E4A3A}"/>
              </a:ext>
            </a:extLst>
          </p:cNvPr>
          <p:cNvSpPr txBox="1"/>
          <p:nvPr/>
        </p:nvSpPr>
        <p:spPr>
          <a:xfrm>
            <a:off x="1325271" y="361950"/>
            <a:ext cx="4327531" cy="707886"/>
          </a:xfrm>
          <a:prstGeom prst="rect">
            <a:avLst/>
          </a:prstGeom>
          <a:noFill/>
        </p:spPr>
        <p:txBody>
          <a:bodyPr wrap="none" rtlCol="0">
            <a:spAutoFit/>
          </a:bodyPr>
          <a:lstStyle/>
          <a:p>
            <a:pPr algn="l"/>
            <a:r>
              <a:rPr lang="en-US" dirty="0"/>
              <a:t>A sheep grazing.</a:t>
            </a:r>
          </a:p>
        </p:txBody>
      </p:sp>
    </p:spTree>
    <p:extLst>
      <p:ext uri="{BB962C8B-B14F-4D97-AF65-F5344CB8AC3E}">
        <p14:creationId xmlns:p14="http://schemas.microsoft.com/office/powerpoint/2010/main" val="216310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Goats are natural browsers, preferring to eat leaves, twigs, vines, and shrubs. They are very agile and will stand on their hind legs to reach vegetation</a:t>
            </a:r>
          </a:p>
          <a:p>
            <a:pPr algn="l"/>
            <a:endParaRPr lang="en-US" dirty="0"/>
          </a:p>
        </p:txBody>
      </p:sp>
    </p:spTree>
    <p:extLst>
      <p:ext uri="{BB962C8B-B14F-4D97-AF65-F5344CB8AC3E}">
        <p14:creationId xmlns:p14="http://schemas.microsoft.com/office/powerpoint/2010/main" val="117909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put them in the man’s ears and began shouting prayers for healing. He asked him, “How’s your hearing?” </a:t>
            </a:r>
          </a:p>
          <a:p>
            <a:pPr algn="l"/>
            <a:r>
              <a:rPr lang="en-US" dirty="0"/>
              <a:t>The man said, “I don’t know. It’s not until next Tuesday.”</a:t>
            </a:r>
          </a:p>
          <a:p>
            <a:pPr algn="l"/>
            <a:endParaRPr lang="en-US" dirty="0"/>
          </a:p>
        </p:txBody>
      </p:sp>
    </p:spTree>
    <p:extLst>
      <p:ext uri="{BB962C8B-B14F-4D97-AF65-F5344CB8AC3E}">
        <p14:creationId xmlns:p14="http://schemas.microsoft.com/office/powerpoint/2010/main" val="3859784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21796-CA28-4604-97C1-2C70EF0E84CE}"/>
              </a:ext>
            </a:extLst>
          </p:cNvPr>
          <p:cNvPicPr>
            <a:picLocks noChangeAspect="1"/>
          </p:cNvPicPr>
          <p:nvPr/>
        </p:nvPicPr>
        <p:blipFill>
          <a:blip r:embed="rId3"/>
          <a:stretch>
            <a:fillRect/>
          </a:stretch>
        </p:blipFill>
        <p:spPr>
          <a:xfrm>
            <a:off x="1389062" y="85725"/>
            <a:ext cx="6000750" cy="497205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
        <p:nvSpPr>
          <p:cNvPr id="3" name="TextBox 2">
            <a:extLst>
              <a:ext uri="{FF2B5EF4-FFF2-40B4-BE49-F238E27FC236}">
                <a16:creationId xmlns:a16="http://schemas.microsoft.com/office/drawing/2014/main" id="{7A03FD58-A043-452B-AD6B-DE1F99327888}"/>
              </a:ext>
            </a:extLst>
          </p:cNvPr>
          <p:cNvSpPr txBox="1"/>
          <p:nvPr/>
        </p:nvSpPr>
        <p:spPr>
          <a:xfrm>
            <a:off x="2163471" y="3943350"/>
            <a:ext cx="4076501"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Goats browsing</a:t>
            </a:r>
          </a:p>
        </p:txBody>
      </p:sp>
    </p:spTree>
    <p:extLst>
      <p:ext uri="{BB962C8B-B14F-4D97-AF65-F5344CB8AC3E}">
        <p14:creationId xmlns:p14="http://schemas.microsoft.com/office/powerpoint/2010/main" val="119267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Most goats have hair coats that do not require shearing or combing. Most sheep grow woolly coats that need to be sheared at least annually.</a:t>
            </a:r>
          </a:p>
          <a:p>
            <a:pPr algn="l"/>
            <a:endParaRPr lang="en-US" dirty="0"/>
          </a:p>
        </p:txBody>
      </p:sp>
    </p:spTree>
    <p:extLst>
      <p:ext uri="{BB962C8B-B14F-4D97-AF65-F5344CB8AC3E}">
        <p14:creationId xmlns:p14="http://schemas.microsoft.com/office/powerpoint/2010/main" val="1947005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Sheep are gentle, quiet, innocent animals. They do not give their shepherds a lot of problems. They are easily led. Sheep are grazers, unlike the goat, which likes to browse.  Goats are rebellious. In the Bible, goats are sometimes used to symbolize evil.</a:t>
            </a:r>
          </a:p>
        </p:txBody>
      </p:sp>
    </p:spTree>
    <p:extLst>
      <p:ext uri="{BB962C8B-B14F-4D97-AF65-F5344CB8AC3E}">
        <p14:creationId xmlns:p14="http://schemas.microsoft.com/office/powerpoint/2010/main" val="1088188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ה וְיַצִּיב אֶת הַכְּבָשִׂים לִימִינוֹ וְאֶת הָעִזִּים לִשְׂמֹאלוֹ</a:t>
            </a:r>
            <a:r>
              <a:rPr lang="he-IL" sz="4321" dirty="0">
                <a:latin typeface="David" panose="020E0502060401010101" pitchFamily="34" charset="-79"/>
                <a:cs typeface="David" panose="020E0502060401010101" pitchFamily="34" charset="-79"/>
              </a:rPr>
              <a:t>. </a:t>
            </a:r>
            <a:r>
              <a:rPr lang="en-US" baseline="30000" dirty="0"/>
              <a:t>    </a:t>
            </a:r>
          </a:p>
          <a:p>
            <a:r>
              <a:rPr lang="en-US" sz="1440" baseline="30000" dirty="0"/>
              <a:t>    </a:t>
            </a:r>
          </a:p>
          <a:p>
            <a:r>
              <a:rPr lang="en-US" sz="4000" dirty="0"/>
              <a:t>  “The sheep he will place at his right hand and the goats at his left.”</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25:33</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088640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401638" indent="-401638" algn="l">
              <a:buFont typeface="+mj-lt"/>
              <a:buAutoNum type="arabicPeriod"/>
            </a:pPr>
            <a:r>
              <a:rPr lang="en-US" dirty="0" err="1"/>
              <a:t>Yeshua’s</a:t>
            </a:r>
            <a:r>
              <a:rPr lang="en-US" dirty="0"/>
              <a:t> explanation of what qualifies a person to be considered as sheep-like and goat-like…</a:t>
            </a:r>
          </a:p>
          <a:p>
            <a:pPr marL="401638" indent="-401638" algn="l">
              <a:buFont typeface="+mj-lt"/>
              <a:buAutoNum type="arabicPeriod"/>
            </a:pPr>
            <a:r>
              <a:rPr lang="en-US" dirty="0"/>
              <a:t>The narrative changes the title of the Judge from heavenly "Son of Man" to "King." </a:t>
            </a:r>
          </a:p>
        </p:txBody>
      </p:sp>
    </p:spTree>
    <p:extLst>
      <p:ext uri="{BB962C8B-B14F-4D97-AF65-F5344CB8AC3E}">
        <p14:creationId xmlns:p14="http://schemas.microsoft.com/office/powerpoint/2010/main" val="2102372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25:34-40 </a:t>
            </a:r>
            <a:r>
              <a:rPr lang="en-US" dirty="0"/>
              <a:t>Then </a:t>
            </a:r>
            <a:r>
              <a:rPr lang="en-US" dirty="0">
                <a:solidFill>
                  <a:srgbClr val="FFFF99"/>
                </a:solidFill>
              </a:rPr>
              <a:t>the King </a:t>
            </a:r>
            <a:r>
              <a:rPr lang="en-US" dirty="0"/>
              <a:t>will say to those on His right, ‘Come, you who are blessed by My Father, inherit the kingdom prepared for you from the foundation of the world. For I was hungry and you gave Me something to eat; </a:t>
            </a:r>
          </a:p>
        </p:txBody>
      </p:sp>
    </p:spTree>
    <p:extLst>
      <p:ext uri="{BB962C8B-B14F-4D97-AF65-F5344CB8AC3E}">
        <p14:creationId xmlns:p14="http://schemas.microsoft.com/office/powerpoint/2010/main" val="2164395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altLang="en-US" baseline="30000" dirty="0" err="1">
                <a:solidFill>
                  <a:srgbClr val="FFFF00"/>
                </a:solidFill>
              </a:rPr>
              <a:t>Mattityahu</a:t>
            </a:r>
            <a:r>
              <a:rPr lang="en-US" altLang="en-US" baseline="30000" dirty="0">
                <a:solidFill>
                  <a:srgbClr val="FFFF00"/>
                </a:solidFill>
              </a:rPr>
              <a:t> (Matthew) 25:34-40 </a:t>
            </a:r>
            <a:r>
              <a:rPr lang="en-US" baseline="-25000" dirty="0"/>
              <a:t>1</a:t>
            </a:r>
            <a:r>
              <a:rPr lang="en-US" dirty="0"/>
              <a:t>I was thirsty and you gave Me something to drink; </a:t>
            </a:r>
            <a:r>
              <a:rPr lang="en-US" baseline="-25000" dirty="0"/>
              <a:t>2</a:t>
            </a:r>
            <a:r>
              <a:rPr lang="en-US" dirty="0"/>
              <a:t>I was a stranger and you invited Me in; </a:t>
            </a:r>
            <a:r>
              <a:rPr lang="en-US" baseline="-25000" dirty="0"/>
              <a:t>3</a:t>
            </a:r>
            <a:r>
              <a:rPr lang="en-US" dirty="0"/>
              <a:t>I was naked and you clothed Me; </a:t>
            </a:r>
            <a:r>
              <a:rPr lang="en-US" baseline="-25000" dirty="0"/>
              <a:t>4</a:t>
            </a:r>
            <a:r>
              <a:rPr lang="en-US" dirty="0"/>
              <a:t>I was sick and you visited Me; </a:t>
            </a:r>
            <a:r>
              <a:rPr lang="en-US" baseline="-25000" dirty="0"/>
              <a:t>5</a:t>
            </a:r>
            <a:r>
              <a:rPr lang="en-US" dirty="0"/>
              <a:t>I was in prison and you came to Me.’…I tell you, whatever you did to one of the least of these My brethren, you did it to Me.’</a:t>
            </a:r>
          </a:p>
          <a:p>
            <a:pPr algn="l"/>
            <a:endParaRPr lang="en-US" dirty="0"/>
          </a:p>
        </p:txBody>
      </p:sp>
    </p:spTree>
    <p:extLst>
      <p:ext uri="{BB962C8B-B14F-4D97-AF65-F5344CB8AC3E}">
        <p14:creationId xmlns:p14="http://schemas.microsoft.com/office/powerpoint/2010/main" val="1791350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altLang="en-US" baseline="30000" dirty="0" err="1">
                <a:solidFill>
                  <a:srgbClr val="FFFF00"/>
                </a:solidFill>
              </a:rPr>
              <a:t>Mattityahu</a:t>
            </a:r>
            <a:r>
              <a:rPr lang="en-US" altLang="en-US" baseline="30000" dirty="0">
                <a:solidFill>
                  <a:srgbClr val="FFFF00"/>
                </a:solidFill>
              </a:rPr>
              <a:t> (Matthew) 25:46 </a:t>
            </a:r>
            <a:r>
              <a:rPr lang="en-US" dirty="0"/>
              <a:t>These shall go off to everlasting punishment, but the righteous into everlasting life.”</a:t>
            </a:r>
          </a:p>
          <a:p>
            <a:pPr algn="l"/>
            <a:r>
              <a:rPr lang="en-US" baseline="30000" dirty="0"/>
              <a:t>Daniel 12.2</a:t>
            </a:r>
            <a:r>
              <a:rPr lang="en-US" dirty="0"/>
              <a:t> Multitudes who sleep in the dust of the earth will awake—some to everlasting life, and others to shame and everlasting contempt.</a:t>
            </a:r>
          </a:p>
        </p:txBody>
      </p:sp>
    </p:spTree>
    <p:extLst>
      <p:ext uri="{BB962C8B-B14F-4D97-AF65-F5344CB8AC3E}">
        <p14:creationId xmlns:p14="http://schemas.microsoft.com/office/powerpoint/2010/main" val="3495583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What is Messiah </a:t>
            </a:r>
            <a:r>
              <a:rPr lang="en-US" dirty="0" err="1"/>
              <a:t>Yeshua’s</a:t>
            </a:r>
            <a:r>
              <a:rPr lang="en-US" dirty="0"/>
              <a:t> qualifier that divides the sheep and the goats here?  What distinguishes those welcomed as righteous and those rejected as wicked?</a:t>
            </a:r>
          </a:p>
          <a:p>
            <a:pPr algn="l"/>
            <a:endParaRPr lang="en-US" dirty="0"/>
          </a:p>
        </p:txBody>
      </p:sp>
    </p:spTree>
    <p:extLst>
      <p:ext uri="{BB962C8B-B14F-4D97-AF65-F5344CB8AC3E}">
        <p14:creationId xmlns:p14="http://schemas.microsoft.com/office/powerpoint/2010/main" val="2521875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Those who serve the needy, </a:t>
            </a:r>
          </a:p>
          <a:p>
            <a:r>
              <a:rPr lang="en-US" u="sng" dirty="0"/>
              <a:t>who serve and bless</a:t>
            </a:r>
          </a:p>
          <a:p>
            <a:r>
              <a:rPr lang="en-US" dirty="0"/>
              <a:t>the “least of these my brothers.”</a:t>
            </a:r>
          </a:p>
        </p:txBody>
      </p:sp>
    </p:spTree>
    <p:extLst>
      <p:ext uri="{BB962C8B-B14F-4D97-AF65-F5344CB8AC3E}">
        <p14:creationId xmlns:p14="http://schemas.microsoft.com/office/powerpoint/2010/main" val="302852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endParaRPr lang="en-US" dirty="0"/>
          </a:p>
          <a:p>
            <a:r>
              <a:rPr lang="en-US" dirty="0"/>
              <a:t>table sugar = sucrose </a:t>
            </a:r>
          </a:p>
          <a:p>
            <a:r>
              <a:rPr lang="en-US" dirty="0"/>
              <a:t>= C</a:t>
            </a:r>
            <a:r>
              <a:rPr lang="en-US" baseline="-25000" dirty="0"/>
              <a:t>12</a:t>
            </a:r>
            <a:r>
              <a:rPr lang="en-US" dirty="0"/>
              <a:t>H</a:t>
            </a:r>
            <a:r>
              <a:rPr lang="en-US" baseline="-25000" dirty="0"/>
              <a:t>22</a:t>
            </a:r>
            <a:r>
              <a:rPr lang="en-US" dirty="0"/>
              <a:t>O</a:t>
            </a:r>
            <a:r>
              <a:rPr lang="en-US" baseline="-25000" dirty="0"/>
              <a:t>11 </a:t>
            </a:r>
          </a:p>
        </p:txBody>
      </p:sp>
    </p:spTree>
    <p:extLst>
      <p:ext uri="{BB962C8B-B14F-4D97-AF65-F5344CB8AC3E}">
        <p14:creationId xmlns:p14="http://schemas.microsoft.com/office/powerpoint/2010/main" val="1799186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a:t>Proverbs 19:17</a:t>
            </a:r>
            <a:r>
              <a:rPr lang="en-US" dirty="0"/>
              <a:t> One who is kind to the poor lends to A</a:t>
            </a:r>
            <a:r>
              <a:rPr lang="en-US" cap="small" dirty="0"/>
              <a:t>doni</a:t>
            </a:r>
            <a:r>
              <a:rPr lang="en-US" dirty="0"/>
              <a:t>, and A</a:t>
            </a:r>
            <a:r>
              <a:rPr lang="en-US" cap="small" dirty="0"/>
              <a:t>doni</a:t>
            </a:r>
            <a:r>
              <a:rPr lang="en-US" dirty="0"/>
              <a:t> will reward him for his good deed.</a:t>
            </a:r>
          </a:p>
          <a:p>
            <a:pPr algn="l"/>
            <a:endParaRPr lang="en-US" sz="2000" baseline="30000" dirty="0"/>
          </a:p>
          <a:p>
            <a:pPr algn="l"/>
            <a:r>
              <a:rPr lang="en-US" baseline="30000" dirty="0"/>
              <a:t>Isa. 58:7 </a:t>
            </a:r>
            <a:r>
              <a:rPr lang="en-US" dirty="0"/>
              <a:t>Share your bread with the hungry…bring the homeless poor into your house…when you see the naked, to cover him.</a:t>
            </a:r>
          </a:p>
          <a:p>
            <a:pPr algn="l"/>
            <a:r>
              <a:rPr lang="en-US" dirty="0"/>
              <a:t>Who are these “brothers of the King?”</a:t>
            </a:r>
          </a:p>
        </p:txBody>
      </p:sp>
    </p:spTree>
    <p:extLst>
      <p:ext uri="{BB962C8B-B14F-4D97-AF65-F5344CB8AC3E}">
        <p14:creationId xmlns:p14="http://schemas.microsoft.com/office/powerpoint/2010/main" val="700278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identification of “these brothers of mine” has five possible meanings</a:t>
            </a:r>
          </a:p>
          <a:p>
            <a:pPr marL="512763" indent="-512763" algn="l">
              <a:buFont typeface="+mj-lt"/>
              <a:buAutoNum type="arabicPeriod"/>
            </a:pPr>
            <a:r>
              <a:rPr lang="en-US" dirty="0"/>
              <a:t>The blood siblings of Yeshua </a:t>
            </a:r>
          </a:p>
          <a:p>
            <a:pPr marL="512763" indent="-512763" algn="l">
              <a:buFont typeface="+mj-lt"/>
              <a:buAutoNum type="arabicPeriod"/>
            </a:pPr>
            <a:r>
              <a:rPr lang="en-US" dirty="0"/>
              <a:t>His native Jewish countrymen.  Fits with original calling of Avraham.  Mutual blessing.</a:t>
            </a:r>
          </a:p>
        </p:txBody>
      </p:sp>
    </p:spTree>
    <p:extLst>
      <p:ext uri="{BB962C8B-B14F-4D97-AF65-F5344CB8AC3E}">
        <p14:creationId xmlns:p14="http://schemas.microsoft.com/office/powerpoint/2010/main" val="4014792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a:t>Ber/Gen 12.2-3 </a:t>
            </a:r>
            <a:r>
              <a:rPr lang="en-US" dirty="0"/>
              <a:t>My heart’s desire is to make you into a great nation, to bless you, to make your name great so that </a:t>
            </a:r>
            <a:r>
              <a:rPr lang="en-US" dirty="0">
                <a:solidFill>
                  <a:srgbClr val="FFFF99"/>
                </a:solidFill>
              </a:rPr>
              <a:t>you may be a blessing</a:t>
            </a:r>
            <a:r>
              <a:rPr lang="en-US" dirty="0"/>
              <a:t>. My desire is to bless those </a:t>
            </a:r>
            <a:r>
              <a:rPr lang="en-US" dirty="0">
                <a:solidFill>
                  <a:srgbClr val="FFFF99"/>
                </a:solidFill>
              </a:rPr>
              <a:t>who bless you.</a:t>
            </a:r>
          </a:p>
          <a:p>
            <a:r>
              <a:rPr lang="en-US" u="sng" dirty="0"/>
              <a:t>Reciprocal</a:t>
            </a:r>
            <a:r>
              <a:rPr lang="en-US" dirty="0"/>
              <a:t> blessing </a:t>
            </a:r>
          </a:p>
          <a:p>
            <a:r>
              <a:rPr lang="en-US" dirty="0"/>
              <a:t>Jews </a:t>
            </a:r>
            <a:r>
              <a:rPr lang="en-US" b="1" dirty="0"/>
              <a:t>⇌ </a:t>
            </a:r>
            <a:r>
              <a:rPr lang="en-US" dirty="0"/>
              <a:t>Nations</a:t>
            </a:r>
          </a:p>
        </p:txBody>
      </p:sp>
    </p:spTree>
    <p:extLst>
      <p:ext uri="{BB962C8B-B14F-4D97-AF65-F5344CB8AC3E}">
        <p14:creationId xmlns:p14="http://schemas.microsoft.com/office/powerpoint/2010/main" val="225000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 identification of “these brothers of mine” has five possible meanings</a:t>
            </a:r>
          </a:p>
          <a:p>
            <a:pPr marL="512763" indent="-512763" algn="l">
              <a:buFont typeface="+mj-lt"/>
              <a:buAutoNum type="arabicPeriod" startAt="3"/>
            </a:pPr>
            <a:r>
              <a:rPr lang="en-US" dirty="0" err="1"/>
              <a:t>Yeshua’s</a:t>
            </a:r>
            <a:r>
              <a:rPr lang="en-US" dirty="0"/>
              <a:t> disciples</a:t>
            </a:r>
          </a:p>
          <a:p>
            <a:pPr marL="512763" indent="-512763" algn="l">
              <a:buFont typeface="+mj-lt"/>
              <a:buAutoNum type="arabicPeriod" startAt="3"/>
            </a:pPr>
            <a:r>
              <a:rPr lang="en-US" dirty="0"/>
              <a:t>Jews and Gentiles who believe in Yeshua and are obedient to the will of God</a:t>
            </a:r>
          </a:p>
          <a:p>
            <a:pPr marL="512763" indent="-512763" algn="l">
              <a:buFont typeface="+mj-lt"/>
              <a:buAutoNum type="arabicPeriod" startAt="3"/>
            </a:pPr>
            <a:r>
              <a:rPr lang="en-US" dirty="0"/>
              <a:t>Needy humanity.</a:t>
            </a:r>
          </a:p>
        </p:txBody>
      </p:sp>
    </p:spTree>
    <p:extLst>
      <p:ext uri="{BB962C8B-B14F-4D97-AF65-F5344CB8AC3E}">
        <p14:creationId xmlns:p14="http://schemas.microsoft.com/office/powerpoint/2010/main" val="548253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Who are the brothers that </a:t>
            </a:r>
            <a:r>
              <a:rPr lang="en-US" u="sng" dirty="0"/>
              <a:t>we</a:t>
            </a:r>
            <a:r>
              <a:rPr lang="en-US" dirty="0"/>
              <a:t> are called to serve?  Primarily, at Or </a:t>
            </a:r>
            <a:r>
              <a:rPr lang="en-US" dirty="0" err="1"/>
              <a:t>HaOlam</a:t>
            </a:r>
            <a:r>
              <a:rPr lang="en-US" dirty="0"/>
              <a:t>?</a:t>
            </a:r>
          </a:p>
        </p:txBody>
      </p:sp>
    </p:spTree>
    <p:extLst>
      <p:ext uri="{BB962C8B-B14F-4D97-AF65-F5344CB8AC3E}">
        <p14:creationId xmlns:p14="http://schemas.microsoft.com/office/powerpoint/2010/main" val="363661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vision of Or </a:t>
            </a:r>
            <a:r>
              <a:rPr lang="en-US" dirty="0" err="1"/>
              <a:t>HaOlam</a:t>
            </a:r>
            <a:r>
              <a:rPr lang="en-US" dirty="0"/>
              <a:t> is to </a:t>
            </a:r>
            <a:r>
              <a:rPr lang="en-US" dirty="0">
                <a:solidFill>
                  <a:srgbClr val="FFFF99"/>
                </a:solidFill>
              </a:rPr>
              <a:t>draw</a:t>
            </a:r>
            <a:r>
              <a:rPr lang="en-US" dirty="0"/>
              <a:t> Israel, and all Nations, to their covenantal identity in Messiah.  </a:t>
            </a:r>
          </a:p>
          <a:p>
            <a:pPr algn="l"/>
            <a:r>
              <a:rPr lang="en-US" dirty="0"/>
              <a:t>Jewish Yeshua-</a:t>
            </a:r>
            <a:r>
              <a:rPr lang="en-US" dirty="0" err="1"/>
              <a:t>ish</a:t>
            </a:r>
            <a:r>
              <a:rPr lang="en-US" dirty="0"/>
              <a:t> renewal</a:t>
            </a:r>
          </a:p>
          <a:p>
            <a:pPr algn="l"/>
            <a:r>
              <a:rPr lang="en-US" dirty="0"/>
              <a:t>fulfilling Ro. 11.15 “life from the dead to all the world”</a:t>
            </a:r>
          </a:p>
        </p:txBody>
      </p:sp>
    </p:spTree>
    <p:extLst>
      <p:ext uri="{BB962C8B-B14F-4D97-AF65-F5344CB8AC3E}">
        <p14:creationId xmlns:p14="http://schemas.microsoft.com/office/powerpoint/2010/main" val="2261688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a:p>
            <a:r>
              <a:rPr lang="en-US" dirty="0"/>
              <a:t>Outreach is </a:t>
            </a:r>
            <a:r>
              <a:rPr lang="en-US" dirty="0" err="1"/>
              <a:t>Yeshua’s</a:t>
            </a:r>
            <a:r>
              <a:rPr lang="en-US" dirty="0"/>
              <a:t> definition of sheep-ness</a:t>
            </a:r>
          </a:p>
        </p:txBody>
      </p:sp>
    </p:spTree>
    <p:extLst>
      <p:ext uri="{BB962C8B-B14F-4D97-AF65-F5344CB8AC3E}">
        <p14:creationId xmlns:p14="http://schemas.microsoft.com/office/powerpoint/2010/main" val="1809736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A leader recently asked me why I thought his congregation was not growing. I asked him what his people did every single week to reach, invite and serve the community. His silence was his own answer. Many of us conservative believers would rather fight each other than fight against the gates of hell.</a:t>
            </a:r>
          </a:p>
        </p:txBody>
      </p:sp>
    </p:spTree>
    <p:extLst>
      <p:ext uri="{BB962C8B-B14F-4D97-AF65-F5344CB8AC3E}">
        <p14:creationId xmlns:p14="http://schemas.microsoft.com/office/powerpoint/2010/main" val="274264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Is attendance important?</a:t>
            </a:r>
          </a:p>
          <a:p>
            <a:pPr marL="230188" indent="-230188" algn="l">
              <a:buFont typeface="Arial" panose="020B0604020202020204" pitchFamily="34" charset="0"/>
              <a:buChar char="•"/>
            </a:pPr>
            <a:r>
              <a:rPr lang="en-US" dirty="0"/>
              <a:t>Book of numbers has lots of numbers.</a:t>
            </a:r>
          </a:p>
          <a:p>
            <a:pPr marL="230188" indent="-230188" algn="l">
              <a:buFont typeface="Arial" panose="020B0604020202020204" pitchFamily="34" charset="0"/>
              <a:buChar char="•"/>
            </a:pPr>
            <a:r>
              <a:rPr lang="en-US" dirty="0" err="1"/>
              <a:t>B’sorot</a:t>
            </a:r>
            <a:r>
              <a:rPr lang="en-US" dirty="0"/>
              <a:t> [Gospels] and Acts records numbers.</a:t>
            </a:r>
          </a:p>
          <a:p>
            <a:pPr algn="l"/>
            <a:endParaRPr lang="en-US" dirty="0"/>
          </a:p>
        </p:txBody>
      </p:sp>
    </p:spTree>
    <p:extLst>
      <p:ext uri="{BB962C8B-B14F-4D97-AF65-F5344CB8AC3E}">
        <p14:creationId xmlns:p14="http://schemas.microsoft.com/office/powerpoint/2010/main" val="3889588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numCol="2">
            <a:normAutofit/>
          </a:bodyPr>
          <a:lstStyle/>
          <a:p>
            <a:pPr lvl="0"/>
            <a:r>
              <a:rPr lang="en-US" dirty="0">
                <a:solidFill>
                  <a:srgbClr val="FFFF99"/>
                </a:solidFill>
              </a:rPr>
              <a:t>Our average </a:t>
            </a:r>
            <a:r>
              <a:rPr lang="en-US" dirty="0"/>
              <a:t>2017 was 137</a:t>
            </a:r>
          </a:p>
          <a:p>
            <a:pPr lvl="0"/>
            <a:r>
              <a:rPr lang="en-US" dirty="0"/>
              <a:t>2016 was 142.</a:t>
            </a:r>
          </a:p>
          <a:p>
            <a:pPr lvl="0"/>
            <a:r>
              <a:rPr lang="en-US" dirty="0"/>
              <a:t>2015 was 136.</a:t>
            </a:r>
          </a:p>
          <a:p>
            <a:pPr lvl="0"/>
            <a:r>
              <a:rPr lang="en-US" dirty="0"/>
              <a:t>2014 was 122.</a:t>
            </a:r>
          </a:p>
          <a:p>
            <a:pPr lvl="0"/>
            <a:r>
              <a:rPr lang="en-US" dirty="0"/>
              <a:t>2013 was 133.</a:t>
            </a:r>
          </a:p>
          <a:p>
            <a:pPr lvl="0"/>
            <a:r>
              <a:rPr lang="en-US" dirty="0"/>
              <a:t>2012 was 147</a:t>
            </a:r>
          </a:p>
          <a:p>
            <a:pPr lvl="0"/>
            <a:r>
              <a:rPr lang="en-US" dirty="0"/>
              <a:t>2011 was 155</a:t>
            </a:r>
          </a:p>
          <a:p>
            <a:pPr lvl="0"/>
            <a:r>
              <a:rPr lang="en-US" dirty="0"/>
              <a:t>2010 was 139.</a:t>
            </a:r>
          </a:p>
          <a:p>
            <a:pPr lvl="0"/>
            <a:r>
              <a:rPr lang="en-US" dirty="0"/>
              <a:t>2009 was 119.</a:t>
            </a:r>
          </a:p>
          <a:p>
            <a:pPr lvl="0"/>
            <a:r>
              <a:rPr lang="en-US" dirty="0"/>
              <a:t>2008 was 120.</a:t>
            </a:r>
          </a:p>
          <a:p>
            <a:pPr lvl="0"/>
            <a:r>
              <a:rPr lang="en-US" dirty="0"/>
              <a:t>2007 was 147.  </a:t>
            </a:r>
          </a:p>
          <a:p>
            <a:pPr lvl="0"/>
            <a:r>
              <a:rPr lang="en-US" dirty="0"/>
              <a:t>2006 was 163.  </a:t>
            </a:r>
          </a:p>
          <a:p>
            <a:pPr algn="l"/>
            <a:endParaRPr lang="en-US" dirty="0"/>
          </a:p>
        </p:txBody>
      </p:sp>
      <p:cxnSp>
        <p:nvCxnSpPr>
          <p:cNvPr id="3" name="Straight Connector 2">
            <a:extLst>
              <a:ext uri="{FF2B5EF4-FFF2-40B4-BE49-F238E27FC236}">
                <a16:creationId xmlns:a16="http://schemas.microsoft.com/office/drawing/2014/main" id="{609323DA-DBA4-4FF3-9FBD-F027CEE658D8}"/>
              </a:ext>
            </a:extLst>
          </p:cNvPr>
          <p:cNvCxnSpPr>
            <a:stCxn id="4" idx="0"/>
            <a:endCxn id="4" idx="2"/>
          </p:cNvCxnSpPr>
          <p:nvPr/>
        </p:nvCxnSpPr>
        <p:spPr bwMode="auto">
          <a:xfrm>
            <a:off x="4389446" y="0"/>
            <a:ext cx="0" cy="5143500"/>
          </a:xfrm>
          <a:prstGeom prst="line">
            <a:avLst/>
          </a:prstGeom>
          <a:solidFill>
            <a:schemeClr val="accent1"/>
          </a:solidFill>
          <a:ln w="44450" cap="flat" cmpd="sng" algn="ctr">
            <a:solidFill>
              <a:srgbClr val="FFFF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61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81A96-0050-4E67-915B-492D1D24731A}"/>
              </a:ext>
            </a:extLst>
          </p:cNvPr>
          <p:cNvPicPr>
            <a:picLocks noChangeAspect="1"/>
          </p:cNvPicPr>
          <p:nvPr/>
        </p:nvPicPr>
        <p:blipFill rotWithShape="1">
          <a:blip r:embed="rId3"/>
          <a:srcRect b="51481"/>
          <a:stretch/>
        </p:blipFill>
        <p:spPr>
          <a:xfrm>
            <a:off x="556329" y="0"/>
            <a:ext cx="7752351"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1256901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lnSpc>
                <a:spcPct val="120000"/>
              </a:lnSpc>
            </a:pPr>
            <a:r>
              <a:rPr lang="en-US" dirty="0"/>
              <a:t>Or </a:t>
            </a:r>
            <a:r>
              <a:rPr lang="en-US" dirty="0" err="1"/>
              <a:t>HaOlam</a:t>
            </a:r>
            <a:r>
              <a:rPr lang="en-US" dirty="0"/>
              <a:t> leadership recently considered a building expansion as a way to break the  “150 wall.”</a:t>
            </a:r>
          </a:p>
        </p:txBody>
      </p:sp>
    </p:spTree>
    <p:extLst>
      <p:ext uri="{BB962C8B-B14F-4D97-AF65-F5344CB8AC3E}">
        <p14:creationId xmlns:p14="http://schemas.microsoft.com/office/powerpoint/2010/main" val="9826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lnSpc>
                <a:spcPct val="120000"/>
              </a:lnSpc>
            </a:pPr>
            <a:r>
              <a:rPr lang="en-US" dirty="0"/>
              <a:t>“If you build it, they will come.”  Really?</a:t>
            </a:r>
          </a:p>
          <a:p>
            <a:pPr algn="l">
              <a:lnSpc>
                <a:spcPct val="120000"/>
              </a:lnSpc>
            </a:pPr>
            <a:r>
              <a:rPr lang="en-US" dirty="0"/>
              <a:t>A growth study: If you don’t have a certain amount of space, Americans won’t come – 80-85% capacity and people will turn away or not come back. </a:t>
            </a:r>
          </a:p>
        </p:txBody>
      </p:sp>
    </p:spTree>
    <p:extLst>
      <p:ext uri="{BB962C8B-B14F-4D97-AF65-F5344CB8AC3E}">
        <p14:creationId xmlns:p14="http://schemas.microsoft.com/office/powerpoint/2010/main" val="3789917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9576101B-E56A-402F-8691-943E61B4A0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67" t="19662" r="37041" b="39084"/>
          <a:stretch/>
        </p:blipFill>
        <p:spPr>
          <a:xfrm rot="5400000">
            <a:off x="2192104" y="444736"/>
            <a:ext cx="5114422" cy="4224955"/>
          </a:xfrm>
          <a:prstGeom prst="rect">
            <a:avLst/>
          </a:prstGeom>
          <a:effectLst>
            <a:outerShdw blurRad="50800" dist="50800" algn="ctr" rotWithShape="0">
              <a:srgbClr val="000000"/>
            </a:outerShdw>
          </a:effectLst>
        </p:spPr>
      </p:pic>
    </p:spTree>
    <p:extLst>
      <p:ext uri="{BB962C8B-B14F-4D97-AF65-F5344CB8AC3E}">
        <p14:creationId xmlns:p14="http://schemas.microsoft.com/office/powerpoint/2010/main" val="167143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6" name="Picture 5">
            <a:extLst>
              <a:ext uri="{FF2B5EF4-FFF2-40B4-BE49-F238E27FC236}">
                <a16:creationId xmlns:a16="http://schemas.microsoft.com/office/drawing/2014/main" id="{18E83321-C549-423E-A056-427910A4D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037" y="14113"/>
            <a:ext cx="4876800" cy="5115274"/>
          </a:xfrm>
          <a:prstGeom prst="rect">
            <a:avLst/>
          </a:prstGeom>
        </p:spPr>
      </p:pic>
    </p:spTree>
    <p:extLst>
      <p:ext uri="{BB962C8B-B14F-4D97-AF65-F5344CB8AC3E}">
        <p14:creationId xmlns:p14="http://schemas.microsoft.com/office/powerpoint/2010/main" val="2259427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pic>
        <p:nvPicPr>
          <p:cNvPr id="3" name="Picture 2">
            <a:extLst>
              <a:ext uri="{FF2B5EF4-FFF2-40B4-BE49-F238E27FC236}">
                <a16:creationId xmlns:a16="http://schemas.microsoft.com/office/drawing/2014/main" id="{4F24C737-E22D-4526-8413-DCCE2C4E4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41" y="-15726"/>
            <a:ext cx="8299396" cy="3475968"/>
          </a:xfrm>
          <a:prstGeom prst="rect">
            <a:avLst/>
          </a:prstGeom>
        </p:spPr>
      </p:pic>
      <p:sp>
        <p:nvSpPr>
          <p:cNvPr id="2" name="Rectangle: Rounded Corners 1">
            <a:extLst>
              <a:ext uri="{FF2B5EF4-FFF2-40B4-BE49-F238E27FC236}">
                <a16:creationId xmlns:a16="http://schemas.microsoft.com/office/drawing/2014/main" id="{D392784D-9D38-429D-B68F-83CD5AE1BF78}"/>
              </a:ext>
            </a:extLst>
          </p:cNvPr>
          <p:cNvSpPr/>
          <p:nvPr/>
        </p:nvSpPr>
        <p:spPr bwMode="auto">
          <a:xfrm>
            <a:off x="3856037" y="2114550"/>
            <a:ext cx="1066800" cy="53340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Arial" charset="0"/>
              </a:rPr>
              <a:t>Or </a:t>
            </a:r>
            <a:r>
              <a:rPr kumimoji="0" lang="en-US" sz="12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Arial" charset="0"/>
              </a:rPr>
              <a:t>HaOlam</a:t>
            </a:r>
            <a:endPar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e-IL"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Arial" charset="0"/>
              </a:rPr>
              <a:t>אור העילם</a:t>
            </a:r>
            <a:endPar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982720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Downsides to building expansion</a:t>
            </a:r>
          </a:p>
          <a:p>
            <a:pPr marL="512763" indent="-512763" algn="l">
              <a:buFont typeface="+mj-lt"/>
              <a:buAutoNum type="arabicPeriod"/>
            </a:pPr>
            <a:r>
              <a:rPr lang="en-US" dirty="0"/>
              <a:t>We had thought exposure, Jewish décor, handicap access, would bring growth.</a:t>
            </a:r>
          </a:p>
          <a:p>
            <a:pPr marL="512763" indent="-512763" algn="l">
              <a:buFont typeface="+mj-lt"/>
              <a:buAutoNum type="arabicPeriod"/>
            </a:pPr>
            <a:r>
              <a:rPr lang="en-US" dirty="0"/>
              <a:t>Parking is already limited.</a:t>
            </a:r>
          </a:p>
          <a:p>
            <a:pPr marL="512763" indent="-512763" algn="l">
              <a:buFont typeface="+mj-lt"/>
              <a:buAutoNum type="arabicPeriod"/>
            </a:pPr>
            <a:r>
              <a:rPr lang="en-US" dirty="0"/>
              <a:t>Sukkot takes up </a:t>
            </a:r>
            <a:r>
              <a:rPr lang="en-US" u="sng" dirty="0"/>
              <a:t>more</a:t>
            </a:r>
            <a:r>
              <a:rPr lang="en-US" dirty="0"/>
              <a:t> parking.</a:t>
            </a:r>
          </a:p>
          <a:p>
            <a:pPr marL="512763" indent="-512763" algn="l">
              <a:buFont typeface="+mj-lt"/>
              <a:buAutoNum type="arabicPeriod"/>
            </a:pPr>
            <a:r>
              <a:rPr lang="en-US" dirty="0"/>
              <a:t>Future resale of overbuilt lot.</a:t>
            </a:r>
          </a:p>
        </p:txBody>
      </p:sp>
    </p:spTree>
    <p:extLst>
      <p:ext uri="{BB962C8B-B14F-4D97-AF65-F5344CB8AC3E}">
        <p14:creationId xmlns:p14="http://schemas.microsoft.com/office/powerpoint/2010/main" val="1242141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Other growth options:</a:t>
            </a:r>
          </a:p>
          <a:p>
            <a:pPr marL="460375" indent="-460375" algn="l">
              <a:buFont typeface="+mj-lt"/>
              <a:buAutoNum type="arabicPeriod"/>
            </a:pPr>
            <a:r>
              <a:rPr lang="en-US" dirty="0"/>
              <a:t>Two services??</a:t>
            </a:r>
          </a:p>
          <a:p>
            <a:pPr marL="460375" indent="-460375" algn="l">
              <a:buFont typeface="+mj-lt"/>
              <a:buAutoNum type="arabicPeriod"/>
            </a:pPr>
            <a:r>
              <a:rPr lang="en-US" dirty="0"/>
              <a:t>Improve facility: children’s wing</a:t>
            </a:r>
          </a:p>
          <a:p>
            <a:pPr marL="460375" indent="-460375" algn="l">
              <a:buFont typeface="+mj-lt"/>
              <a:buAutoNum type="arabicPeriod"/>
            </a:pPr>
            <a:r>
              <a:rPr lang="en-US" dirty="0"/>
              <a:t>Expand parking.  Sometimes FULL currently!!</a:t>
            </a:r>
          </a:p>
          <a:p>
            <a:pPr marL="460375" indent="-460375" algn="l">
              <a:buFont typeface="+mj-lt"/>
              <a:buAutoNum type="arabicPeriod"/>
            </a:pPr>
            <a:r>
              <a:rPr lang="en-US" dirty="0"/>
              <a:t>Serve community.</a:t>
            </a:r>
          </a:p>
          <a:p>
            <a:pPr marL="460375" indent="-460375" algn="l">
              <a:buFont typeface="+mj-lt"/>
              <a:buAutoNum type="arabicPeriod"/>
            </a:pPr>
            <a:r>
              <a:rPr lang="en-US" dirty="0"/>
              <a:t>Pray.</a:t>
            </a:r>
          </a:p>
          <a:p>
            <a:pPr algn="l"/>
            <a:endParaRPr lang="en-US" dirty="0"/>
          </a:p>
        </p:txBody>
      </p:sp>
    </p:spTree>
    <p:extLst>
      <p:ext uri="{BB962C8B-B14F-4D97-AF65-F5344CB8AC3E}">
        <p14:creationId xmlns:p14="http://schemas.microsoft.com/office/powerpoint/2010/main" val="3252854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503237" y="1091961"/>
            <a:ext cx="7912908" cy="4039923"/>
          </a:xfrm>
          <a:prstGeom prst="rect">
            <a:avLst/>
          </a:prstGeom>
        </p:spPr>
      </p:pic>
      <p:sp>
        <p:nvSpPr>
          <p:cNvPr id="2" name="TextBox 1">
            <a:extLst>
              <a:ext uri="{FF2B5EF4-FFF2-40B4-BE49-F238E27FC236}">
                <a16:creationId xmlns:a16="http://schemas.microsoft.com/office/drawing/2014/main" id="{E7FD96CF-A0A5-4B95-BF38-E315C504ACC9}"/>
              </a:ext>
            </a:extLst>
          </p:cNvPr>
          <p:cNvSpPr txBox="1"/>
          <p:nvPr/>
        </p:nvSpPr>
        <p:spPr>
          <a:xfrm>
            <a:off x="336284" y="0"/>
            <a:ext cx="8535157"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Our prototype friend spend </a:t>
            </a:r>
            <a:r>
              <a:rPr lang="en-US" u="sng" dirty="0">
                <a:solidFill>
                  <a:srgbClr val="C00000"/>
                </a:solidFill>
                <a:effectLst>
                  <a:outerShdw blurRad="38100" dist="38100" dir="2700000" algn="tl">
                    <a:srgbClr val="000000">
                      <a:alpha val="43137"/>
                    </a:srgbClr>
                  </a:outerShdw>
                </a:effectLst>
              </a:rPr>
              <a:t>10 </a:t>
            </a:r>
          </a:p>
          <a:p>
            <a:pPr algn="l"/>
            <a:r>
              <a:rPr lang="en-US" u="sng" dirty="0">
                <a:solidFill>
                  <a:srgbClr val="C00000"/>
                </a:solidFill>
                <a:effectLst>
                  <a:outerShdw blurRad="38100" dist="38100" dir="2700000" algn="tl">
                    <a:srgbClr val="000000">
                      <a:alpha val="43137"/>
                    </a:srgbClr>
                  </a:outerShdw>
                </a:effectLst>
              </a:rPr>
              <a:t>years prayer walking</a:t>
            </a:r>
            <a:r>
              <a:rPr lang="en-US" dirty="0">
                <a:solidFill>
                  <a:srgbClr val="C00000"/>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an Orthodox</a:t>
            </a:r>
          </a:p>
          <a:p>
            <a:pPr algn="l"/>
            <a:r>
              <a:rPr lang="en-US" dirty="0">
                <a:effectLst>
                  <a:outerShdw blurRad="38100" dist="38100" dir="2700000" algn="tl">
                    <a:srgbClr val="000000">
                      <a:alpha val="43137"/>
                    </a:srgbClr>
                  </a:outerShdw>
                </a:effectLst>
              </a:rPr>
              <a:t>neighborhood</a:t>
            </a:r>
          </a:p>
        </p:txBody>
      </p:sp>
    </p:spTree>
    <p:extLst>
      <p:ext uri="{BB962C8B-B14F-4D97-AF65-F5344CB8AC3E}">
        <p14:creationId xmlns:p14="http://schemas.microsoft.com/office/powerpoint/2010/main" val="2898323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F645A-FEB5-4112-91B6-781633E2223C}"/>
              </a:ext>
            </a:extLst>
          </p:cNvPr>
          <p:cNvPicPr>
            <a:picLocks noChangeAspect="1"/>
          </p:cNvPicPr>
          <p:nvPr/>
        </p:nvPicPr>
        <p:blipFill>
          <a:blip r:embed="rId3"/>
          <a:stretch>
            <a:fillRect/>
          </a:stretch>
        </p:blipFill>
        <p:spPr>
          <a:xfrm>
            <a:off x="853666" y="0"/>
            <a:ext cx="7071543"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2382878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Shalom Shmuel, great talking to you.  I also meant to say that on prayer-drives you can do things that you can’t do when walking out in the open without drawing attention to yourself – you can sing, open your Bible and quote Scriptures, and such, even blow the shofar. </a:t>
            </a:r>
          </a:p>
        </p:txBody>
      </p:sp>
    </p:spTree>
    <p:extLst>
      <p:ext uri="{BB962C8B-B14F-4D97-AF65-F5344CB8AC3E}">
        <p14:creationId xmlns:p14="http://schemas.microsoft.com/office/powerpoint/2010/main" val="351037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81A96-0050-4E67-915B-492D1D24731A}"/>
              </a:ext>
            </a:extLst>
          </p:cNvPr>
          <p:cNvPicPr>
            <a:picLocks noChangeAspect="1"/>
          </p:cNvPicPr>
          <p:nvPr/>
        </p:nvPicPr>
        <p:blipFill rotWithShape="1">
          <a:blip r:embed="rId3"/>
          <a:srcRect t="48518"/>
          <a:stretch/>
        </p:blipFill>
        <p:spPr>
          <a:xfrm>
            <a:off x="884237" y="-19713"/>
            <a:ext cx="7334175" cy="5163213"/>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1536738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There’s more freedom in the car, especially in winter when no one’s on the street.  I pray the Lord will guide and give you MUCH fruit in a much SHORTER time than I had to wait.  </a:t>
            </a:r>
          </a:p>
          <a:p>
            <a:pPr algn="l"/>
            <a:r>
              <a:rPr lang="en-US" dirty="0"/>
              <a:t>Blessings and Love in Yeshua, xxx</a:t>
            </a:r>
          </a:p>
        </p:txBody>
      </p:sp>
    </p:spTree>
    <p:extLst>
      <p:ext uri="{BB962C8B-B14F-4D97-AF65-F5344CB8AC3E}">
        <p14:creationId xmlns:p14="http://schemas.microsoft.com/office/powerpoint/2010/main" val="3212170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6B0134-EFF6-4855-AA13-E98F740473B7}"/>
              </a:ext>
            </a:extLst>
          </p:cNvPr>
          <p:cNvPicPr>
            <a:picLocks noChangeAspect="1"/>
          </p:cNvPicPr>
          <p:nvPr/>
        </p:nvPicPr>
        <p:blipFill>
          <a:blip r:embed="rId3"/>
          <a:stretch>
            <a:fillRect/>
          </a:stretch>
        </p:blipFill>
        <p:spPr>
          <a:xfrm>
            <a:off x="191974" y="0"/>
            <a:ext cx="8394927"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
        <p:nvSpPr>
          <p:cNvPr id="3" name="TextBox 2">
            <a:extLst>
              <a:ext uri="{FF2B5EF4-FFF2-40B4-BE49-F238E27FC236}">
                <a16:creationId xmlns:a16="http://schemas.microsoft.com/office/drawing/2014/main" id="{6B9A40F6-674F-4C98-BA37-45B01DCE5069}"/>
              </a:ext>
            </a:extLst>
          </p:cNvPr>
          <p:cNvSpPr txBox="1"/>
          <p:nvPr/>
        </p:nvSpPr>
        <p:spPr>
          <a:xfrm>
            <a:off x="4238622" y="3333750"/>
            <a:ext cx="3349635" cy="707886"/>
          </a:xfrm>
          <a:prstGeom prst="rect">
            <a:avLst/>
          </a:prstGeom>
          <a:noFill/>
        </p:spPr>
        <p:txBody>
          <a:bodyPr wrap="none" rtlCol="0">
            <a:spAutoFit/>
          </a:bodyPr>
          <a:lstStyle/>
          <a:p>
            <a:r>
              <a:rPr lang="en-US" dirty="0">
                <a:solidFill>
                  <a:schemeClr val="tx1"/>
                </a:solidFill>
              </a:rPr>
              <a:t>E. Lakewood</a:t>
            </a:r>
          </a:p>
        </p:txBody>
      </p:sp>
      <p:cxnSp>
        <p:nvCxnSpPr>
          <p:cNvPr id="6" name="Straight Arrow Connector 5">
            <a:extLst>
              <a:ext uri="{FF2B5EF4-FFF2-40B4-BE49-F238E27FC236}">
                <a16:creationId xmlns:a16="http://schemas.microsoft.com/office/drawing/2014/main" id="{3C624041-96AA-4B06-B470-B2609E44D171}"/>
              </a:ext>
            </a:extLst>
          </p:cNvPr>
          <p:cNvCxnSpPr/>
          <p:nvPr/>
        </p:nvCxnSpPr>
        <p:spPr bwMode="auto">
          <a:xfrm flipH="1">
            <a:off x="4618037" y="3943350"/>
            <a:ext cx="1143000" cy="22860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50283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10650"/>
            <a:ext cx="8778876" cy="7399929"/>
          </a:xfrm>
        </p:spPr>
        <p:txBody>
          <a:bodyPr>
            <a:normAutofit/>
          </a:bodyPr>
          <a:lstStyle/>
          <a:p>
            <a:pPr algn="l"/>
            <a:r>
              <a:rPr lang="en-US" dirty="0"/>
              <a:t>  </a:t>
            </a:r>
          </a:p>
        </p:txBody>
      </p:sp>
      <p:pic>
        <p:nvPicPr>
          <p:cNvPr id="1026" name="Picture 2" descr="https://2.bp.blogspot.com/-bJfh0f61rzQ/WianbB3J6FI/AAAAAAAAIOo/k5GLnMzfNFULkW8koLZLOI1FGAm7rRhhgCLcBGAs/s1600/56666.png">
            <a:extLst>
              <a:ext uri="{FF2B5EF4-FFF2-40B4-BE49-F238E27FC236}">
                <a16:creationId xmlns:a16="http://schemas.microsoft.com/office/drawing/2014/main" id="{97766F68-C10D-46A1-BCA6-844892F4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22" y="10650"/>
            <a:ext cx="7562915"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4C10E3-2789-4C69-A17C-980C6CFE10EE}"/>
              </a:ext>
            </a:extLst>
          </p:cNvPr>
          <p:cNvSpPr txBox="1"/>
          <p:nvPr/>
        </p:nvSpPr>
        <p:spPr>
          <a:xfrm>
            <a:off x="1798637" y="10650"/>
            <a:ext cx="5105400" cy="1323439"/>
          </a:xfrm>
          <a:prstGeom prst="rect">
            <a:avLst/>
          </a:prstGeom>
          <a:noFill/>
        </p:spPr>
        <p:txBody>
          <a:bodyPr wrap="square" rtlCol="0">
            <a:spAutoFit/>
          </a:bodyPr>
          <a:lstStyle/>
          <a:p>
            <a:r>
              <a:rPr lang="en-US" dirty="0">
                <a:solidFill>
                  <a:schemeClr val="tx1"/>
                </a:solidFill>
                <a:effectLst>
                  <a:outerShdw blurRad="38100" dist="38100" dir="2700000" algn="tl">
                    <a:srgbClr val="000000">
                      <a:alpha val="43137"/>
                    </a:srgbClr>
                  </a:outerShdw>
                </a:effectLst>
              </a:rPr>
              <a:t>Eruv Map for East Lakewood, NJ</a:t>
            </a:r>
          </a:p>
        </p:txBody>
      </p:sp>
    </p:spTree>
    <p:extLst>
      <p:ext uri="{BB962C8B-B14F-4D97-AF65-F5344CB8AC3E}">
        <p14:creationId xmlns:p14="http://schemas.microsoft.com/office/powerpoint/2010/main" val="483567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C85D86D7-CAA3-4EF3-8416-53DF718632CF}"/>
              </a:ext>
            </a:extLst>
          </p:cNvPr>
          <p:cNvPicPr>
            <a:picLocks noChangeAspect="1"/>
          </p:cNvPicPr>
          <p:nvPr/>
        </p:nvPicPr>
        <p:blipFill>
          <a:blip r:embed="rId3"/>
          <a:stretch>
            <a:fillRect/>
          </a:stretch>
        </p:blipFill>
        <p:spPr>
          <a:xfrm>
            <a:off x="544507" y="0"/>
            <a:ext cx="7689859" cy="5143500"/>
          </a:xfrm>
          <a:prstGeom prst="rect">
            <a:avLst/>
          </a:prstGeom>
        </p:spPr>
      </p:pic>
    </p:spTree>
    <p:extLst>
      <p:ext uri="{BB962C8B-B14F-4D97-AF65-F5344CB8AC3E}">
        <p14:creationId xmlns:p14="http://schemas.microsoft.com/office/powerpoint/2010/main" val="4117734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2C8FD-DC5A-46A1-9B34-0722A68DBB72}"/>
              </a:ext>
            </a:extLst>
          </p:cNvPr>
          <p:cNvPicPr>
            <a:picLocks noChangeAspect="1"/>
          </p:cNvPicPr>
          <p:nvPr/>
        </p:nvPicPr>
        <p:blipFill>
          <a:blip r:embed="rId3"/>
          <a:stretch>
            <a:fillRect/>
          </a:stretch>
        </p:blipFill>
        <p:spPr>
          <a:xfrm>
            <a:off x="2492297" y="0"/>
            <a:ext cx="3794281"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3871130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E27B01E8-F94C-4F80-8896-C5BF3DCA323B}"/>
              </a:ext>
            </a:extLst>
          </p:cNvPr>
          <p:cNvPicPr>
            <a:picLocks noChangeAspect="1"/>
          </p:cNvPicPr>
          <p:nvPr/>
        </p:nvPicPr>
        <p:blipFill>
          <a:blip r:embed="rId3"/>
          <a:stretch>
            <a:fillRect/>
          </a:stretch>
        </p:blipFill>
        <p:spPr>
          <a:xfrm>
            <a:off x="284969" y="0"/>
            <a:ext cx="8208935" cy="5143500"/>
          </a:xfrm>
          <a:prstGeom prst="rect">
            <a:avLst/>
          </a:prstGeom>
        </p:spPr>
      </p:pic>
    </p:spTree>
    <p:extLst>
      <p:ext uri="{BB962C8B-B14F-4D97-AF65-F5344CB8AC3E}">
        <p14:creationId xmlns:p14="http://schemas.microsoft.com/office/powerpoint/2010/main" val="3436315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a:t>Other opportunities, </a:t>
            </a:r>
          </a:p>
          <a:p>
            <a:r>
              <a:rPr lang="en-US" dirty="0"/>
              <a:t>follow up to prayer,</a:t>
            </a:r>
          </a:p>
          <a:p>
            <a:r>
              <a:rPr lang="en-US" dirty="0"/>
              <a:t>for growth, </a:t>
            </a:r>
          </a:p>
          <a:p>
            <a:r>
              <a:rPr lang="en-US" dirty="0"/>
              <a:t>for outreach, </a:t>
            </a:r>
          </a:p>
          <a:p>
            <a:r>
              <a:rPr lang="en-US" dirty="0"/>
              <a:t>for sheep-ness</a:t>
            </a:r>
          </a:p>
        </p:txBody>
      </p:sp>
    </p:spTree>
    <p:extLst>
      <p:ext uri="{BB962C8B-B14F-4D97-AF65-F5344CB8AC3E}">
        <p14:creationId xmlns:p14="http://schemas.microsoft.com/office/powerpoint/2010/main" val="1793949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marL="512763" indent="-512763" algn="l">
              <a:buFont typeface="+mj-lt"/>
              <a:buAutoNum type="arabicPeriod"/>
            </a:pPr>
            <a:r>
              <a:rPr lang="en-US" dirty="0"/>
              <a:t>Upgrade children’s classroom.</a:t>
            </a:r>
          </a:p>
          <a:p>
            <a:pPr marL="512763" indent="-512763" algn="l">
              <a:buFont typeface="+mj-lt"/>
              <a:buAutoNum type="arabicPeriod"/>
            </a:pPr>
            <a:r>
              <a:rPr lang="en-US" dirty="0"/>
              <a:t>Expand parking.</a:t>
            </a:r>
          </a:p>
          <a:p>
            <a:pPr marL="512763" indent="-512763" algn="l">
              <a:buFont typeface="+mj-lt"/>
              <a:buAutoNum type="arabicPeriod"/>
            </a:pPr>
            <a:r>
              <a:rPr lang="en-US" dirty="0"/>
              <a:t>Pay down and retire the mortgage, currently  $449,789, down from $520,000 in July, 2016.   How does that serve the community?  Frees us up for everything else!!</a:t>
            </a:r>
          </a:p>
          <a:p>
            <a:pPr algn="l"/>
            <a:endParaRPr lang="en-US" dirty="0"/>
          </a:p>
        </p:txBody>
      </p:sp>
    </p:spTree>
    <p:extLst>
      <p:ext uri="{BB962C8B-B14F-4D97-AF65-F5344CB8AC3E}">
        <p14:creationId xmlns:p14="http://schemas.microsoft.com/office/powerpoint/2010/main" val="24273373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marL="0" lvl="1" algn="l"/>
            <a:r>
              <a:rPr lang="en-US" dirty="0"/>
              <a:t>1. Children’s wing concerns:</a:t>
            </a:r>
          </a:p>
          <a:p>
            <a:pPr marL="282575" lvl="2" indent="-282575" algn="l">
              <a:buFont typeface="Arial" panose="020B0604020202020204" pitchFamily="34" charset="0"/>
              <a:buChar char="•"/>
            </a:pPr>
            <a:r>
              <a:rPr lang="en-US" sz="4000" dirty="0">
                <a:solidFill>
                  <a:schemeClr val="bg1"/>
                </a:solidFill>
                <a:latin typeface="+mn-lt"/>
              </a:rPr>
              <a:t>Window AC noisy and not that effective. Need central air. Furnace in west wing ancient.</a:t>
            </a:r>
          </a:p>
          <a:p>
            <a:pPr marL="282575" lvl="2" indent="-282575" algn="l">
              <a:buFont typeface="Arial" panose="020B0604020202020204" pitchFamily="34" charset="0"/>
              <a:buChar char="•"/>
            </a:pPr>
            <a:r>
              <a:rPr lang="en-US" sz="4000" dirty="0">
                <a:solidFill>
                  <a:schemeClr val="bg1"/>
                </a:solidFill>
                <a:latin typeface="+mn-lt"/>
              </a:rPr>
              <a:t>New doors in W wing.</a:t>
            </a:r>
          </a:p>
          <a:p>
            <a:pPr marL="282575" lvl="2" indent="-282575" algn="l">
              <a:buFont typeface="Arial" panose="020B0604020202020204" pitchFamily="34" charset="0"/>
              <a:buChar char="•"/>
            </a:pPr>
            <a:r>
              <a:rPr lang="en-US" sz="4000" dirty="0">
                <a:solidFill>
                  <a:schemeClr val="bg1"/>
                </a:solidFill>
                <a:latin typeface="+mn-lt"/>
              </a:rPr>
              <a:t>Split Nursery door</a:t>
            </a:r>
          </a:p>
          <a:p>
            <a:pPr marL="282575" lvl="2" indent="-282575" algn="l">
              <a:buFont typeface="Arial" panose="020B0604020202020204" pitchFamily="34" charset="0"/>
              <a:buChar char="•"/>
            </a:pPr>
            <a:r>
              <a:rPr lang="en-US" sz="4000" dirty="0">
                <a:solidFill>
                  <a:schemeClr val="bg1"/>
                </a:solidFill>
                <a:latin typeface="+mn-lt"/>
              </a:rPr>
              <a:t>Better sound barrier room dividers</a:t>
            </a:r>
          </a:p>
        </p:txBody>
      </p:sp>
    </p:spTree>
    <p:extLst>
      <p:ext uri="{BB962C8B-B14F-4D97-AF65-F5344CB8AC3E}">
        <p14:creationId xmlns:p14="http://schemas.microsoft.com/office/powerpoint/2010/main" val="1190851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a:p>
            <a:pPr algn="l"/>
            <a:r>
              <a:rPr lang="en-US" dirty="0"/>
              <a:t>2. Parking lot</a:t>
            </a:r>
          </a:p>
          <a:p>
            <a:pPr algn="l"/>
            <a:r>
              <a:rPr lang="en-US" dirty="0"/>
              <a:t>expansion.</a:t>
            </a:r>
          </a:p>
        </p:txBody>
      </p:sp>
      <p:pic>
        <p:nvPicPr>
          <p:cNvPr id="3" name="Picture 2">
            <a:extLst>
              <a:ext uri="{FF2B5EF4-FFF2-40B4-BE49-F238E27FC236}">
                <a16:creationId xmlns:a16="http://schemas.microsoft.com/office/drawing/2014/main" id="{42D6EC8A-7569-4745-883A-510A18AAC0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5" r="12963"/>
          <a:stretch/>
        </p:blipFill>
        <p:spPr>
          <a:xfrm rot="5400000">
            <a:off x="3373745" y="787092"/>
            <a:ext cx="5083605" cy="3509421"/>
          </a:xfrm>
          <a:prstGeom prst="rect">
            <a:avLst/>
          </a:prstGeom>
          <a:effectLst>
            <a:outerShdw blurRad="50800" dist="50800" algn="ctr" rotWithShape="0">
              <a:srgbClr val="000000"/>
            </a:outerShdw>
          </a:effectLst>
        </p:spPr>
      </p:pic>
    </p:spTree>
    <p:extLst>
      <p:ext uri="{BB962C8B-B14F-4D97-AF65-F5344CB8AC3E}">
        <p14:creationId xmlns:p14="http://schemas.microsoft.com/office/powerpoint/2010/main" val="38458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25:31-33</a:t>
            </a:r>
          </a:p>
        </p:txBody>
      </p:sp>
    </p:spTree>
    <p:extLst>
      <p:ext uri="{BB962C8B-B14F-4D97-AF65-F5344CB8AC3E}">
        <p14:creationId xmlns:p14="http://schemas.microsoft.com/office/powerpoint/2010/main" val="3000138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pic>
        <p:nvPicPr>
          <p:cNvPr id="3" name="Picture 2">
            <a:extLst>
              <a:ext uri="{FF2B5EF4-FFF2-40B4-BE49-F238E27FC236}">
                <a16:creationId xmlns:a16="http://schemas.microsoft.com/office/drawing/2014/main" id="{D692D4E0-E22F-4467-A46A-E4DB12F1A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691"/>
            <a:ext cx="8778875" cy="4938117"/>
          </a:xfrm>
          <a:prstGeom prst="rect">
            <a:avLst/>
          </a:prstGeom>
        </p:spPr>
      </p:pic>
      <p:sp>
        <p:nvSpPr>
          <p:cNvPr id="2" name="TextBox 1">
            <a:extLst>
              <a:ext uri="{FF2B5EF4-FFF2-40B4-BE49-F238E27FC236}">
                <a16:creationId xmlns:a16="http://schemas.microsoft.com/office/drawing/2014/main" id="{0E6494EC-2017-469B-8777-CFB4E3B03D22}"/>
              </a:ext>
            </a:extLst>
          </p:cNvPr>
          <p:cNvSpPr txBox="1"/>
          <p:nvPr/>
        </p:nvSpPr>
        <p:spPr>
          <a:xfrm>
            <a:off x="382635" y="32989"/>
            <a:ext cx="8013604"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Mortgage retirement donor tree</a:t>
            </a:r>
          </a:p>
        </p:txBody>
      </p:sp>
    </p:spTree>
    <p:extLst>
      <p:ext uri="{BB962C8B-B14F-4D97-AF65-F5344CB8AC3E}">
        <p14:creationId xmlns:p14="http://schemas.microsoft.com/office/powerpoint/2010/main" val="27048441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pic>
        <p:nvPicPr>
          <p:cNvPr id="3" name="Picture 2">
            <a:extLst>
              <a:ext uri="{FF2B5EF4-FFF2-40B4-BE49-F238E27FC236}">
                <a16:creationId xmlns:a16="http://schemas.microsoft.com/office/drawing/2014/main" id="{3976858D-3AC6-4047-B412-79CD0CE40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937" y="996950"/>
            <a:ext cx="5715000" cy="3149600"/>
          </a:xfrm>
          <a:prstGeom prst="rect">
            <a:avLst/>
          </a:prstGeom>
        </p:spPr>
      </p:pic>
    </p:spTree>
    <p:extLst>
      <p:ext uri="{BB962C8B-B14F-4D97-AF65-F5344CB8AC3E}">
        <p14:creationId xmlns:p14="http://schemas.microsoft.com/office/powerpoint/2010/main" val="2111259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171450" indent="-171450" algn="l">
              <a:buFont typeface="Arial" panose="020B0604020202020204" pitchFamily="34" charset="0"/>
              <a:buChar char="•"/>
            </a:pPr>
            <a:endParaRPr lang="en-US" dirty="0"/>
          </a:p>
          <a:p>
            <a:pPr marL="171450" indent="-171450" algn="l">
              <a:buFont typeface="Arial" panose="020B0604020202020204" pitchFamily="34" charset="0"/>
              <a:buChar char="•"/>
            </a:pPr>
            <a:r>
              <a:rPr lang="en-US" dirty="0"/>
              <a:t>Bronze $250-$499 </a:t>
            </a:r>
          </a:p>
          <a:p>
            <a:pPr marL="171450" indent="-171450" algn="l">
              <a:buFont typeface="Arial" panose="020B0604020202020204" pitchFamily="34" charset="0"/>
              <a:buChar char="•"/>
            </a:pPr>
            <a:r>
              <a:rPr lang="en-US" dirty="0"/>
              <a:t>Silver $500-$999 </a:t>
            </a:r>
          </a:p>
          <a:p>
            <a:pPr marL="171450" indent="-171450" algn="l">
              <a:buFont typeface="Arial" panose="020B0604020202020204" pitchFamily="34" charset="0"/>
              <a:buChar char="•"/>
            </a:pPr>
            <a:r>
              <a:rPr lang="en-US" dirty="0"/>
              <a:t>Gold $1000 and up</a:t>
            </a:r>
          </a:p>
        </p:txBody>
      </p:sp>
      <p:pic>
        <p:nvPicPr>
          <p:cNvPr id="3" name="Picture 2">
            <a:extLst>
              <a:ext uri="{FF2B5EF4-FFF2-40B4-BE49-F238E27FC236}">
                <a16:creationId xmlns:a16="http://schemas.microsoft.com/office/drawing/2014/main" id="{6CAF047C-78F3-4313-B4F6-EDDAB48A94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07296" y="1125141"/>
            <a:ext cx="5143500" cy="2893219"/>
          </a:xfrm>
          <a:prstGeom prst="rect">
            <a:avLst/>
          </a:prstGeom>
        </p:spPr>
      </p:pic>
    </p:spTree>
    <p:extLst>
      <p:ext uri="{BB962C8B-B14F-4D97-AF65-F5344CB8AC3E}">
        <p14:creationId xmlns:p14="http://schemas.microsoft.com/office/powerpoint/2010/main" val="3739525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DA53B-6486-4400-8CEC-9BC989AA3A17}"/>
              </a:ext>
            </a:extLst>
          </p:cNvPr>
          <p:cNvPicPr>
            <a:picLocks noChangeAspect="1"/>
          </p:cNvPicPr>
          <p:nvPr/>
        </p:nvPicPr>
        <p:blipFill>
          <a:blip r:embed="rId3"/>
          <a:stretch>
            <a:fillRect/>
          </a:stretch>
        </p:blipFill>
        <p:spPr>
          <a:xfrm>
            <a:off x="934195" y="0"/>
            <a:ext cx="6910485"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effectLst>
                  <a:outerShdw blurRad="38100" dist="38100" dir="2700000" algn="tl">
                    <a:srgbClr val="000000">
                      <a:alpha val="43137"/>
                    </a:srgbClr>
                  </a:outerShdw>
                </a:effectLst>
              </a:rPr>
              <a:t>Beit Tikvah Messianic Congregation</a:t>
            </a:r>
          </a:p>
          <a:p>
            <a:pPr algn="l"/>
            <a:r>
              <a:rPr lang="en-US" dirty="0">
                <a:effectLst>
                  <a:outerShdw blurRad="38100" dist="38100" dir="2700000" algn="tl">
                    <a:srgbClr val="000000">
                      <a:alpha val="43137"/>
                    </a:srgbClr>
                  </a:outerShdw>
                </a:effectLst>
              </a:rPr>
              <a:t>Newcastle,</a:t>
            </a:r>
          </a:p>
          <a:p>
            <a:pPr algn="l"/>
            <a:r>
              <a:rPr lang="en-US" dirty="0">
                <a:effectLst>
                  <a:outerShdw blurRad="38100" dist="38100" dir="2700000" algn="tl">
                    <a:srgbClr val="000000">
                      <a:alpha val="43137"/>
                    </a:srgbClr>
                  </a:outerShdw>
                </a:effectLst>
              </a:rPr>
              <a:t>WA</a:t>
            </a:r>
          </a:p>
          <a:p>
            <a:pPr algn="l"/>
            <a:r>
              <a:rPr lang="en-US" dirty="0">
                <a:effectLst>
                  <a:outerShdw blurRad="38100" dist="38100" dir="2700000" algn="tl">
                    <a:srgbClr val="000000">
                      <a:alpha val="43137"/>
                    </a:srgbClr>
                  </a:outerShdw>
                </a:effectLst>
              </a:rPr>
              <a:t>beittikvah.us/</a:t>
            </a:r>
          </a:p>
        </p:txBody>
      </p:sp>
    </p:spTree>
    <p:extLst>
      <p:ext uri="{BB962C8B-B14F-4D97-AF65-F5344CB8AC3E}">
        <p14:creationId xmlns:p14="http://schemas.microsoft.com/office/powerpoint/2010/main" val="1625778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marL="341313" indent="-341313" algn="l"/>
            <a:r>
              <a:rPr lang="en-US" dirty="0" err="1"/>
              <a:t>Oureach</a:t>
            </a:r>
            <a:r>
              <a:rPr lang="en-US" dirty="0"/>
              <a:t> strategies from Rabbi </a:t>
            </a:r>
            <a:r>
              <a:rPr lang="en-US" dirty="0" err="1"/>
              <a:t>Hylan</a:t>
            </a:r>
            <a:r>
              <a:rPr lang="en-US" dirty="0"/>
              <a:t> </a:t>
            </a:r>
            <a:r>
              <a:rPr lang="en-US" dirty="0" err="1"/>
              <a:t>Slobodkin</a:t>
            </a:r>
            <a:r>
              <a:rPr lang="en-US" dirty="0"/>
              <a:t>,  </a:t>
            </a:r>
            <a:r>
              <a:rPr lang="en-US" dirty="0">
                <a:effectLst>
                  <a:outerShdw blurRad="38100" dist="38100" dir="2700000" algn="tl">
                    <a:srgbClr val="000000">
                      <a:alpha val="43137"/>
                    </a:srgbClr>
                  </a:outerShdw>
                </a:effectLst>
              </a:rPr>
              <a:t>Beit Tikvah Messianic Cong., Newcastle, WA  [suburb of Seattle]  beittikvah.us/</a:t>
            </a:r>
          </a:p>
          <a:p>
            <a:pPr marL="341313" lvl="0" indent="-341313" algn="l">
              <a:buFont typeface="+mj-lt"/>
              <a:buAutoNum type="arabicPeriod"/>
            </a:pPr>
            <a:r>
              <a:rPr lang="en-US" dirty="0"/>
              <a:t>We bought an ad in our local paper for years. </a:t>
            </a:r>
          </a:p>
          <a:p>
            <a:pPr marL="341313" lvl="0" indent="-341313" algn="l">
              <a:buFont typeface="+mj-lt"/>
              <a:buAutoNum type="arabicPeriod"/>
            </a:pPr>
            <a:r>
              <a:rPr lang="en-US" dirty="0"/>
              <a:t>We are on a semi-major road, so our sign gets lots of drive-by attention. </a:t>
            </a:r>
          </a:p>
        </p:txBody>
      </p:sp>
    </p:spTree>
    <p:extLst>
      <p:ext uri="{BB962C8B-B14F-4D97-AF65-F5344CB8AC3E}">
        <p14:creationId xmlns:p14="http://schemas.microsoft.com/office/powerpoint/2010/main" val="607128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573088" lvl="0" indent="-573088" algn="l">
              <a:buFont typeface="+mj-lt"/>
              <a:buAutoNum type="arabicPeriod" startAt="3"/>
            </a:pPr>
            <a:r>
              <a:rPr lang="en-US" dirty="0"/>
              <a:t>We also have city signs on the road with arrows pointing to turn at the next intersection. </a:t>
            </a:r>
          </a:p>
          <a:p>
            <a:pPr marL="573088" lvl="0" indent="-573088" algn="l">
              <a:buFont typeface="+mj-lt"/>
              <a:buAutoNum type="arabicPeriod" startAt="3"/>
            </a:pPr>
            <a:r>
              <a:rPr lang="en-US" dirty="0"/>
              <a:t>I have a radio show that airs two to three times a week and has the potential to reach 50,000 homes, vehicles, radios, etc. </a:t>
            </a:r>
          </a:p>
        </p:txBody>
      </p:sp>
    </p:spTree>
    <p:extLst>
      <p:ext uri="{BB962C8B-B14F-4D97-AF65-F5344CB8AC3E}">
        <p14:creationId xmlns:p14="http://schemas.microsoft.com/office/powerpoint/2010/main" val="3807460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512763" lvl="0" indent="-512763" algn="l">
              <a:buFont typeface="+mj-lt"/>
              <a:buAutoNum type="arabicPeriod" startAt="5"/>
            </a:pPr>
            <a:r>
              <a:rPr lang="en-US" dirty="0"/>
              <a:t>We encourage our people to participate in events at the JCC for Yom HaShoah, Purim, etc.  We are involved with the local Holocaust Center for Humanity in Seattle. </a:t>
            </a:r>
          </a:p>
          <a:p>
            <a:pPr marL="512763" lvl="0" indent="-512763" algn="l">
              <a:buFont typeface="+mj-lt"/>
              <a:buAutoNum type="arabicPeriod" startAt="5"/>
            </a:pPr>
            <a:r>
              <a:rPr lang="en-US" dirty="0"/>
              <a:t>We have an annual food drive for Jewish Family Services. </a:t>
            </a:r>
          </a:p>
        </p:txBody>
      </p:sp>
    </p:spTree>
    <p:extLst>
      <p:ext uri="{BB962C8B-B14F-4D97-AF65-F5344CB8AC3E}">
        <p14:creationId xmlns:p14="http://schemas.microsoft.com/office/powerpoint/2010/main" val="18845578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E5E37-ABDB-460C-9444-B204056AAAC1}"/>
              </a:ext>
            </a:extLst>
          </p:cNvPr>
          <p:cNvPicPr>
            <a:picLocks noChangeAspect="1"/>
          </p:cNvPicPr>
          <p:nvPr/>
        </p:nvPicPr>
        <p:blipFill rotWithShape="1">
          <a:blip r:embed="rId3"/>
          <a:srcRect b="60370"/>
          <a:stretch/>
        </p:blipFill>
        <p:spPr>
          <a:xfrm>
            <a:off x="198430" y="742950"/>
            <a:ext cx="8303630" cy="35814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r>
              <a:rPr lang="en-US" dirty="0"/>
              <a:t>6.5  We could host a Blood Drive</a:t>
            </a:r>
          </a:p>
        </p:txBody>
      </p:sp>
    </p:spTree>
    <p:extLst>
      <p:ext uri="{BB962C8B-B14F-4D97-AF65-F5344CB8AC3E}">
        <p14:creationId xmlns:p14="http://schemas.microsoft.com/office/powerpoint/2010/main" val="1531153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E5E37-ABDB-460C-9444-B204056AAAC1}"/>
              </a:ext>
            </a:extLst>
          </p:cNvPr>
          <p:cNvPicPr>
            <a:picLocks noChangeAspect="1"/>
          </p:cNvPicPr>
          <p:nvPr/>
        </p:nvPicPr>
        <p:blipFill rotWithShape="1">
          <a:blip r:embed="rId3"/>
          <a:srcRect t="45556"/>
          <a:stretch/>
        </p:blipFill>
        <p:spPr>
          <a:xfrm>
            <a:off x="198430" y="285750"/>
            <a:ext cx="8252252" cy="45720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17140530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85000" lnSpcReduction="10000"/>
          </a:bodyPr>
          <a:lstStyle/>
          <a:p>
            <a:pPr marL="512763" lvl="0" indent="-512763" algn="l">
              <a:buFont typeface="+mj-lt"/>
              <a:buAutoNum type="arabicPeriod" startAt="7"/>
            </a:pPr>
            <a:r>
              <a:rPr lang="en-US" dirty="0"/>
              <a:t>We update our website all the time and people find us online.  We average 5-10 visitors every week.</a:t>
            </a:r>
          </a:p>
          <a:p>
            <a:pPr marL="512763" lvl="0" indent="-512763" algn="l">
              <a:buFont typeface="+mj-lt"/>
              <a:buAutoNum type="arabicPeriod" startAt="7"/>
            </a:pPr>
            <a:r>
              <a:rPr lang="en-US" dirty="0"/>
              <a:t>Twice a year we offer a Getting To Know You luncheon where we invite all those who filled out visitor slips to a catered lunch where we explain our vision, mission, history, identity and destiny.  We average 15-20 each time. </a:t>
            </a:r>
          </a:p>
        </p:txBody>
      </p:sp>
    </p:spTree>
    <p:extLst>
      <p:ext uri="{BB962C8B-B14F-4D97-AF65-F5344CB8AC3E}">
        <p14:creationId xmlns:p14="http://schemas.microsoft.com/office/powerpoint/2010/main" val="344943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lnSpcReduction="10000"/>
          </a:bodyPr>
          <a:lstStyle/>
          <a:p>
            <a:pPr algn="r"/>
            <a:r>
              <a:rPr lang="he-IL" sz="3889" b="1" dirty="0">
                <a:latin typeface="David" panose="020E0502060401010101" pitchFamily="34" charset="-79"/>
                <a:cs typeface="David" panose="020E0502060401010101" pitchFamily="34" charset="-79"/>
              </a:rPr>
              <a:t>”כַּאֲשֶׁר יָבוֹא </a:t>
            </a:r>
            <a:r>
              <a:rPr lang="he-IL" sz="3889" b="1" dirty="0">
                <a:solidFill>
                  <a:srgbClr val="FFFF99"/>
                </a:solidFill>
                <a:latin typeface="David" panose="020E0502060401010101" pitchFamily="34" charset="-79"/>
                <a:cs typeface="David" panose="020E0502060401010101" pitchFamily="34" charset="-79"/>
              </a:rPr>
              <a:t>בֶּן־הָאָדָם </a:t>
            </a:r>
            <a:r>
              <a:rPr lang="he-IL" sz="3889" b="1" dirty="0">
                <a:latin typeface="David" panose="020E0502060401010101" pitchFamily="34" charset="-79"/>
                <a:cs typeface="David" panose="020E0502060401010101" pitchFamily="34" charset="-79"/>
              </a:rPr>
              <a:t>בִּכְבוֹדוֹ וְכָל הַמַּלְאָכִים אִתּוֹ, </a:t>
            </a:r>
            <a:r>
              <a:rPr lang="en-US" baseline="30000" dirty="0"/>
              <a:t>    </a:t>
            </a:r>
          </a:p>
          <a:p>
            <a:r>
              <a:rPr lang="en-US" baseline="30000" dirty="0"/>
              <a:t>  </a:t>
            </a:r>
            <a:r>
              <a:rPr lang="en-US" sz="4000" baseline="30000" dirty="0"/>
              <a:t> </a:t>
            </a:r>
            <a:r>
              <a:rPr lang="en-US" sz="4000" dirty="0"/>
              <a:t>“When the </a:t>
            </a:r>
            <a:r>
              <a:rPr lang="en-US" sz="4000" u="sng" dirty="0">
                <a:solidFill>
                  <a:srgbClr val="FFFF99"/>
                </a:solidFill>
              </a:rPr>
              <a:t>Son of Man </a:t>
            </a:r>
            <a:r>
              <a:rPr lang="en-US" sz="4000" dirty="0"/>
              <a:t>comes in his glory, accompanied by all the angels, </a:t>
            </a:r>
          </a:p>
          <a:p>
            <a:endParaRPr lang="en-US" sz="4000" dirty="0"/>
          </a:p>
          <a:p>
            <a:r>
              <a:rPr lang="en-US" sz="4000" dirty="0"/>
              <a:t>Son of man?</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25:31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743901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marL="460375" lvl="0" indent="-460375" algn="l">
              <a:buFont typeface="+mj-lt"/>
              <a:buAutoNum type="arabicPeriod" startAt="9"/>
            </a:pPr>
            <a:r>
              <a:rPr lang="en-US" dirty="0"/>
              <a:t>We do an annual concert in the park where we have a congregational picnic and our worship team performs on the big stage (we rent a professional sound system) and do some local advertising. </a:t>
            </a:r>
          </a:p>
          <a:p>
            <a:pPr marL="460375" lvl="0" indent="-460375" algn="l">
              <a:buFont typeface="+mj-lt"/>
              <a:buAutoNum type="arabicPeriod" startAt="9"/>
            </a:pPr>
            <a:r>
              <a:rPr lang="en-US" dirty="0"/>
              <a:t>We printed beautiful, full-color welcome cards that we pass out at these community events. </a:t>
            </a:r>
          </a:p>
          <a:p>
            <a:pPr algn="l"/>
            <a:endParaRPr lang="en-US" dirty="0"/>
          </a:p>
        </p:txBody>
      </p:sp>
    </p:spTree>
    <p:extLst>
      <p:ext uri="{BB962C8B-B14F-4D97-AF65-F5344CB8AC3E}">
        <p14:creationId xmlns:p14="http://schemas.microsoft.com/office/powerpoint/2010/main" val="662583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marL="742950" lvl="0" indent="-742950" algn="l">
              <a:buFont typeface="+mj-lt"/>
              <a:buAutoNum type="arabicPeriod" startAt="11"/>
            </a:pPr>
            <a:r>
              <a:rPr lang="en-US" dirty="0"/>
              <a:t>I occasionally preach in churches, since I’m free on Sundays, which attracts those wishing to learn more about their Jewish roots.</a:t>
            </a:r>
          </a:p>
          <a:p>
            <a:pPr marL="742950" lvl="0" indent="-742950" algn="l">
              <a:buFont typeface="+mj-lt"/>
              <a:buAutoNum type="arabicPeriod" startAt="11"/>
            </a:pPr>
            <a:r>
              <a:rPr lang="en-US" dirty="0"/>
              <a:t>We are members of the Newcastle Chamber of Commerce, and I attend the monthly luncheons and special meetings affecting our community. </a:t>
            </a:r>
          </a:p>
        </p:txBody>
      </p:sp>
    </p:spTree>
    <p:extLst>
      <p:ext uri="{BB962C8B-B14F-4D97-AF65-F5344CB8AC3E}">
        <p14:creationId xmlns:p14="http://schemas.microsoft.com/office/powerpoint/2010/main" val="4584034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marL="742950" lvl="0" indent="-742950" algn="l">
              <a:buFont typeface="+mj-lt"/>
              <a:buAutoNum type="arabicPeriod" startAt="13"/>
            </a:pPr>
            <a:r>
              <a:rPr lang="en-US" dirty="0"/>
              <a:t>We let local groups use our parking lot, which fosters good will.  </a:t>
            </a:r>
          </a:p>
          <a:p>
            <a:pPr marL="742950" lvl="0" indent="-742950" algn="l">
              <a:buFont typeface="+mj-lt"/>
              <a:buAutoNum type="arabicPeriod" startAt="13"/>
            </a:pPr>
            <a:r>
              <a:rPr lang="en-US" dirty="0"/>
              <a:t>We are also on the City of Newcastle list of emergency shelters.  We support numerous local homeless ministries, which in turn tell their “clients” about us. </a:t>
            </a:r>
          </a:p>
        </p:txBody>
      </p:sp>
    </p:spTree>
    <p:extLst>
      <p:ext uri="{BB962C8B-B14F-4D97-AF65-F5344CB8AC3E}">
        <p14:creationId xmlns:p14="http://schemas.microsoft.com/office/powerpoint/2010/main" val="2592560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85000" lnSpcReduction="10000"/>
          </a:bodyPr>
          <a:lstStyle/>
          <a:p>
            <a:pPr marL="742950" lvl="0" indent="-742950" algn="l">
              <a:buFont typeface="+mj-lt"/>
              <a:buAutoNum type="arabicPeriod" startAt="15"/>
            </a:pPr>
            <a:r>
              <a:rPr lang="en-US" dirty="0"/>
              <a:t>We print thousands of Invitation Cards and make them available in our foyer for our people to take and pass out wherever they go.  </a:t>
            </a:r>
          </a:p>
          <a:p>
            <a:pPr marL="742950" lvl="0" indent="-742950" algn="l">
              <a:buFont typeface="+mj-lt"/>
              <a:buAutoNum type="arabicPeriod" startAt="15"/>
            </a:pPr>
            <a:r>
              <a:rPr lang="en-US" dirty="0"/>
              <a:t>We have volunteered in the local elementary school in August to help teachers prepare their classrooms for the fall semester. </a:t>
            </a:r>
            <a:r>
              <a:rPr lang="en-US" sz="2400" dirty="0"/>
              <a:t>https://www.citywideprayerkc.com/index.php?option=com_content&amp;view=article&amp;id=83&amp;Itemid=480</a:t>
            </a:r>
          </a:p>
          <a:p>
            <a:pPr lvl="0" algn="l"/>
            <a:endParaRPr lang="en-US" dirty="0"/>
          </a:p>
          <a:p>
            <a:pPr algn="l"/>
            <a:endParaRPr lang="en-US" dirty="0"/>
          </a:p>
        </p:txBody>
      </p:sp>
    </p:spTree>
    <p:extLst>
      <p:ext uri="{BB962C8B-B14F-4D97-AF65-F5344CB8AC3E}">
        <p14:creationId xmlns:p14="http://schemas.microsoft.com/office/powerpoint/2010/main" val="1830605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Sheep-ness Summary:</a:t>
            </a:r>
          </a:p>
          <a:p>
            <a:pPr marL="512763" indent="-512763" algn="l">
              <a:buFont typeface="+mj-lt"/>
              <a:buAutoNum type="arabicPeriod"/>
            </a:pPr>
            <a:r>
              <a:rPr lang="en-US" dirty="0"/>
              <a:t>Pray [Eruv]</a:t>
            </a:r>
          </a:p>
          <a:p>
            <a:pPr marL="512763" indent="-512763" algn="l">
              <a:buFont typeface="+mj-lt"/>
              <a:buAutoNum type="arabicPeriod"/>
            </a:pPr>
            <a:r>
              <a:rPr lang="en-US" dirty="0"/>
              <a:t>Give</a:t>
            </a:r>
          </a:p>
          <a:p>
            <a:pPr marL="512763" indent="-512763" algn="l">
              <a:buFont typeface="+mj-lt"/>
              <a:buAutoNum type="arabicPeriod"/>
            </a:pPr>
            <a:r>
              <a:rPr lang="en-US" dirty="0"/>
              <a:t>Serve</a:t>
            </a:r>
          </a:p>
        </p:txBody>
      </p:sp>
    </p:spTree>
    <p:extLst>
      <p:ext uri="{BB962C8B-B14F-4D97-AF65-F5344CB8AC3E}">
        <p14:creationId xmlns:p14="http://schemas.microsoft.com/office/powerpoint/2010/main" val="370168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00"/>
                </a:solidFill>
              </a:rPr>
              <a:t>Mattityahu</a:t>
            </a:r>
            <a:r>
              <a:rPr lang="en-US" altLang="en-US" baseline="30000" dirty="0">
                <a:solidFill>
                  <a:srgbClr val="FFFF00"/>
                </a:solidFill>
              </a:rPr>
              <a:t> (Matthew) 25:34-40 </a:t>
            </a:r>
            <a:r>
              <a:rPr lang="en-US" dirty="0"/>
              <a:t>Then </a:t>
            </a:r>
            <a:r>
              <a:rPr lang="en-US" dirty="0">
                <a:solidFill>
                  <a:srgbClr val="FFFF99"/>
                </a:solidFill>
              </a:rPr>
              <a:t>the King </a:t>
            </a:r>
            <a:r>
              <a:rPr lang="en-US" dirty="0"/>
              <a:t>will say to those on His right, ‘Come, you who are blessed by My Father, inherit the kingdom prepared for you from the foundation of the world. For I was hungry and you gave Me something to eat; </a:t>
            </a:r>
          </a:p>
        </p:txBody>
      </p:sp>
    </p:spTree>
    <p:extLst>
      <p:ext uri="{BB962C8B-B14F-4D97-AF65-F5344CB8AC3E}">
        <p14:creationId xmlns:p14="http://schemas.microsoft.com/office/powerpoint/2010/main" val="12379602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altLang="en-US" baseline="30000" dirty="0" err="1">
                <a:solidFill>
                  <a:srgbClr val="FFFF00"/>
                </a:solidFill>
              </a:rPr>
              <a:t>Mattityahu</a:t>
            </a:r>
            <a:r>
              <a:rPr lang="en-US" altLang="en-US" baseline="30000" dirty="0">
                <a:solidFill>
                  <a:srgbClr val="FFFF00"/>
                </a:solidFill>
              </a:rPr>
              <a:t> (Matthew) 25:34-40 </a:t>
            </a:r>
            <a:r>
              <a:rPr lang="en-US" baseline="-25000" dirty="0"/>
              <a:t>1</a:t>
            </a:r>
            <a:r>
              <a:rPr lang="en-US" dirty="0"/>
              <a:t>I was thirsty and you gave Me something to drink; </a:t>
            </a:r>
            <a:r>
              <a:rPr lang="en-US" baseline="-25000" dirty="0"/>
              <a:t>2</a:t>
            </a:r>
            <a:r>
              <a:rPr lang="en-US" dirty="0"/>
              <a:t>I was a stranger and you invited Me in; </a:t>
            </a:r>
            <a:r>
              <a:rPr lang="en-US" baseline="-25000" dirty="0"/>
              <a:t>3</a:t>
            </a:r>
            <a:r>
              <a:rPr lang="en-US" dirty="0"/>
              <a:t>I was naked and you clothed Me; </a:t>
            </a:r>
            <a:r>
              <a:rPr lang="en-US" baseline="-25000" dirty="0"/>
              <a:t>4</a:t>
            </a:r>
            <a:r>
              <a:rPr lang="en-US" dirty="0"/>
              <a:t>I was sick and you visited Me; </a:t>
            </a:r>
            <a:r>
              <a:rPr lang="en-US" baseline="-25000" dirty="0"/>
              <a:t>5</a:t>
            </a:r>
            <a:r>
              <a:rPr lang="en-US" dirty="0"/>
              <a:t>I was in prison and you came to Me.’…I tell you, whatever you did to one of the least of these My brethren, you did it to Me.’</a:t>
            </a:r>
          </a:p>
          <a:p>
            <a:pPr algn="l"/>
            <a:endParaRPr lang="en-US" dirty="0"/>
          </a:p>
        </p:txBody>
      </p:sp>
    </p:spTree>
    <p:extLst>
      <p:ext uri="{BB962C8B-B14F-4D97-AF65-F5344CB8AC3E}">
        <p14:creationId xmlns:p14="http://schemas.microsoft.com/office/powerpoint/2010/main" val="1286568509"/>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93864</TotalTime>
  <Words>3766</Words>
  <Application>Microsoft Office PowerPoint</Application>
  <PresentationFormat>Custom</PresentationFormat>
  <Paragraphs>568</Paragraphs>
  <Slides>96</Slides>
  <Notes>96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96</vt:i4>
      </vt:variant>
    </vt:vector>
  </HeadingPairs>
  <TitlesOfParts>
    <vt:vector size="102" baseType="lpstr">
      <vt:lpstr>Arial</vt:lpstr>
      <vt:lpstr>Arial Rounded MT Bold</vt:lpstr>
      <vt:lpstr>David</vt:lpstr>
      <vt:lpstr>1_Default Design</vt:lpstr>
      <vt:lpstr>136_Default Design</vt:lpstr>
      <vt:lpstr>128_Default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25:31</vt:lpstr>
      <vt:lpstr>PowerPoint Presentation</vt:lpstr>
      <vt:lpstr>Mattityahu (Matthew) 25:31</vt:lpstr>
      <vt:lpstr>PowerPoint Presentation</vt:lpstr>
      <vt:lpstr>Mattityahu (Matthew) 25:32</vt:lpstr>
      <vt:lpstr>Mattityahu (Matthew) 25:33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25:33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2589</cp:revision>
  <dcterms:created xsi:type="dcterms:W3CDTF">2006-04-21T19:34:43Z</dcterms:created>
  <dcterms:modified xsi:type="dcterms:W3CDTF">2018-12-15T06:08:09Z</dcterms:modified>
</cp:coreProperties>
</file>