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90"/>
  </p:notesMasterIdLst>
  <p:handoutMasterIdLst>
    <p:handoutMasterId r:id="rId91"/>
  </p:handoutMasterIdLst>
  <p:sldIdLst>
    <p:sldId id="2045" r:id="rId4"/>
    <p:sldId id="57602" r:id="rId5"/>
    <p:sldId id="57544" r:id="rId6"/>
    <p:sldId id="57550" r:id="rId7"/>
    <p:sldId id="57401" r:id="rId8"/>
    <p:sldId id="57398" r:id="rId9"/>
    <p:sldId id="57603" r:id="rId10"/>
    <p:sldId id="57600" r:id="rId11"/>
    <p:sldId id="57541" r:id="rId12"/>
    <p:sldId id="57599" r:id="rId13"/>
    <p:sldId id="57601" r:id="rId14"/>
    <p:sldId id="57540" r:id="rId15"/>
    <p:sldId id="57409" r:id="rId16"/>
    <p:sldId id="57542" r:id="rId17"/>
    <p:sldId id="57405" r:id="rId18"/>
    <p:sldId id="57407" r:id="rId19"/>
    <p:sldId id="57410" r:id="rId20"/>
    <p:sldId id="57598" r:id="rId21"/>
    <p:sldId id="57597" r:id="rId22"/>
    <p:sldId id="57547" r:id="rId23"/>
    <p:sldId id="56113" r:id="rId24"/>
    <p:sldId id="55943" r:id="rId25"/>
    <p:sldId id="57549" r:id="rId26"/>
    <p:sldId id="56886" r:id="rId27"/>
    <p:sldId id="57061" r:id="rId28"/>
    <p:sldId id="57567" r:id="rId29"/>
    <p:sldId id="57545" r:id="rId30"/>
    <p:sldId id="57543" r:id="rId31"/>
    <p:sldId id="57563" r:id="rId32"/>
    <p:sldId id="57559" r:id="rId33"/>
    <p:sldId id="57560" r:id="rId34"/>
    <p:sldId id="57561" r:id="rId35"/>
    <p:sldId id="57548" r:id="rId36"/>
    <p:sldId id="57569" r:id="rId37"/>
    <p:sldId id="57553" r:id="rId38"/>
    <p:sldId id="57555" r:id="rId39"/>
    <p:sldId id="57556" r:id="rId40"/>
    <p:sldId id="57557" r:id="rId41"/>
    <p:sldId id="57558" r:id="rId42"/>
    <p:sldId id="57562" r:id="rId43"/>
    <p:sldId id="57564" r:id="rId44"/>
    <p:sldId id="57570" r:id="rId45"/>
    <p:sldId id="57565" r:id="rId46"/>
    <p:sldId id="57571" r:id="rId47"/>
    <p:sldId id="57572" r:id="rId48"/>
    <p:sldId id="57577" r:id="rId49"/>
    <p:sldId id="57546" r:id="rId50"/>
    <p:sldId id="57578" r:id="rId51"/>
    <p:sldId id="57573" r:id="rId52"/>
    <p:sldId id="57580" r:id="rId53"/>
    <p:sldId id="57574" r:id="rId54"/>
    <p:sldId id="57402" r:id="rId55"/>
    <p:sldId id="57581" r:id="rId56"/>
    <p:sldId id="57582" r:id="rId57"/>
    <p:sldId id="57583" r:id="rId58"/>
    <p:sldId id="57615" r:id="rId59"/>
    <p:sldId id="57584" r:id="rId60"/>
    <p:sldId id="57591" r:id="rId61"/>
    <p:sldId id="57590" r:id="rId62"/>
    <p:sldId id="57575" r:id="rId63"/>
    <p:sldId id="57585" r:id="rId64"/>
    <p:sldId id="57586" r:id="rId65"/>
    <p:sldId id="57604" r:id="rId66"/>
    <p:sldId id="57587" r:id="rId67"/>
    <p:sldId id="57616" r:id="rId68"/>
    <p:sldId id="57588" r:id="rId69"/>
    <p:sldId id="57589" r:id="rId70"/>
    <p:sldId id="57595" r:id="rId71"/>
    <p:sldId id="57592" r:id="rId72"/>
    <p:sldId id="57593" r:id="rId73"/>
    <p:sldId id="57596" r:id="rId74"/>
    <p:sldId id="57594" r:id="rId75"/>
    <p:sldId id="57617" r:id="rId76"/>
    <p:sldId id="57614" r:id="rId77"/>
    <p:sldId id="57618" r:id="rId78"/>
    <p:sldId id="57579" r:id="rId79"/>
    <p:sldId id="57291" r:id="rId80"/>
    <p:sldId id="57613" r:id="rId81"/>
    <p:sldId id="57610" r:id="rId82"/>
    <p:sldId id="57605" r:id="rId83"/>
    <p:sldId id="57606" r:id="rId84"/>
    <p:sldId id="57576" r:id="rId85"/>
    <p:sldId id="57387" r:id="rId86"/>
    <p:sldId id="57607" r:id="rId87"/>
    <p:sldId id="57608" r:id="rId88"/>
    <p:sldId id="57609" r:id="rId8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79663" autoAdjust="0"/>
  </p:normalViewPr>
  <p:slideViewPr>
    <p:cSldViewPr>
      <p:cViewPr varScale="1">
        <p:scale>
          <a:sx n="104" d="100"/>
          <a:sy n="104" d="100"/>
        </p:scale>
        <p:origin x="91" y="1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750"/>
    </p:cViewPr>
  </p:sorterViewPr>
  <p:notesViewPr>
    <p:cSldViewPr>
      <p:cViewPr varScale="1">
        <p:scale>
          <a:sx n="80" d="100"/>
          <a:sy n="80" d="100"/>
        </p:scale>
        <p:origin x="198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membership@aipac.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membership@aipac.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membership@aipac.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1302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Brian Shankman </a:t>
            </a:r>
            <a:r>
              <a:rPr lang="en-US" sz="2000" b="0" i="1" kern="1200" dirty="0">
                <a:solidFill>
                  <a:schemeClr val="tx1"/>
                </a:solidFill>
                <a:effectLst/>
                <a:latin typeface="Arial Rounded MT Bold" pitchFamily="34" charset="0"/>
                <a:ea typeface="+mn-ea"/>
                <a:cs typeface="Arial" charset="0"/>
              </a:rPr>
              <a:t>Director of Regional Affairs and Development </a:t>
            </a:r>
            <a:r>
              <a:rPr lang="en-US" sz="2000" b="1" i="0" kern="1200" dirty="0">
                <a:solidFill>
                  <a:schemeClr val="tx1"/>
                </a:solidFill>
                <a:effectLst/>
                <a:latin typeface="Arial Rounded MT Bold" pitchFamily="34" charset="0"/>
                <a:ea typeface="+mn-ea"/>
                <a:cs typeface="Arial" charset="0"/>
              </a:rPr>
              <a:t>P: </a:t>
            </a:r>
            <a:r>
              <a:rPr lang="en-US" sz="2000" b="0" i="0" kern="1200" dirty="0">
                <a:solidFill>
                  <a:schemeClr val="tx1"/>
                </a:solidFill>
                <a:effectLst/>
                <a:latin typeface="Arial Rounded MT Bold" pitchFamily="34" charset="0"/>
                <a:ea typeface="+mn-ea"/>
                <a:cs typeface="Arial" charset="0"/>
              </a:rPr>
              <a:t>202-639-5200 </a:t>
            </a:r>
            <a:r>
              <a:rPr lang="en-US" sz="2000" b="0" i="0" u="sng" kern="1200" dirty="0">
                <a:solidFill>
                  <a:schemeClr val="tx1"/>
                </a:solidFill>
                <a:effectLst/>
                <a:latin typeface="Arial Rounded MT Bold" pitchFamily="34" charset="0"/>
                <a:ea typeface="+mn-ea"/>
                <a:cs typeface="Arial" charset="0"/>
                <a:hlinkClick r:id="rId3"/>
              </a:rPr>
              <a:t>membership@aipac.org</a:t>
            </a:r>
            <a:endParaRPr lang="en-US" sz="2000" b="0" i="0" kern="1200" dirty="0">
              <a:solidFill>
                <a:schemeClr val="tx1"/>
              </a:solidFill>
              <a:effectLst/>
              <a:latin typeface="Arial Rounded MT Bold" pitchFamily="34" charset="0"/>
              <a:ea typeface="+mn-ea"/>
              <a:cs typeface="Arial" charset="0"/>
            </a:endParaRPr>
          </a:p>
          <a:p>
            <a:br>
              <a:rPr lang="en-US" sz="2000" b="0" i="0" kern="1200" dirty="0">
                <a:solidFill>
                  <a:schemeClr val="tx1"/>
                </a:solidFill>
                <a:effectLst/>
                <a:latin typeface="Arial Rounded MT Bold" pitchFamily="34" charset="0"/>
                <a:ea typeface="+mn-ea"/>
                <a:cs typeface="Arial" charset="0"/>
              </a:rPr>
            </a:br>
            <a:endParaRPr lang="en-US" sz="2000" b="0" i="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412692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2090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9568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792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1" kern="1200" dirty="0">
                <a:solidFill>
                  <a:schemeClr val="tx1"/>
                </a:solidFill>
                <a:effectLst/>
                <a:latin typeface="Arial Rounded MT Bold" pitchFamily="34" charset="0"/>
                <a:ea typeface="+mn-ea"/>
                <a:cs typeface="Arial" charset="0"/>
              </a:rPr>
              <a:t>https://blessedbuyisrael.com/blogs/news/the-united-nations-hanukkah-gift-to-israel?mc_cid=0483244cb1&amp;mc_eid=1221f9360d </a:t>
            </a:r>
            <a:endParaRPr lang="en-US" altLang="en-US" sz="500" dirty="0"/>
          </a:p>
          <a:p>
            <a:endParaRPr lang="en-US" altLang="en-US" sz="1050" dirty="0"/>
          </a:p>
        </p:txBody>
      </p:sp>
    </p:spTree>
    <p:extLst>
      <p:ext uri="{BB962C8B-B14F-4D97-AF65-F5344CB8AC3E}">
        <p14:creationId xmlns:p14="http://schemas.microsoft.com/office/powerpoint/2010/main" val="9779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860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1" kern="1200" dirty="0">
                <a:solidFill>
                  <a:schemeClr val="tx1"/>
                </a:solidFill>
                <a:effectLst/>
                <a:latin typeface="Arial Rounded MT Bold" pitchFamily="34" charset="0"/>
                <a:ea typeface="+mn-ea"/>
                <a:cs typeface="Arial" charset="0"/>
              </a:rPr>
              <a:t>https://blessedbuyisrael.com/blogs/news/the-united-nations-hanukkah-gift-to-israel?mc_cid=0483244cb1&amp;mc_eid=1221f9360d</a:t>
            </a:r>
            <a:endParaRPr lang="en-US" altLang="en-US" sz="500" dirty="0"/>
          </a:p>
        </p:txBody>
      </p:sp>
    </p:spTree>
    <p:extLst>
      <p:ext uri="{BB962C8B-B14F-4D97-AF65-F5344CB8AC3E}">
        <p14:creationId xmlns:p14="http://schemas.microsoft.com/office/powerpoint/2010/main" val="118895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1" kern="1200" dirty="0">
                <a:solidFill>
                  <a:schemeClr val="tx1"/>
                </a:solidFill>
                <a:effectLst/>
                <a:latin typeface="Arial Rounded MT Bold" pitchFamily="34" charset="0"/>
                <a:ea typeface="+mn-ea"/>
                <a:cs typeface="Arial" charset="0"/>
              </a:rPr>
              <a:t>https://blessedbuyisrael.com/blogs/news/the-united-nations-hanukkah-gift-to-israel?mc_cid=0483244cb1&amp;mc_eid=1221f9360d</a:t>
            </a:r>
            <a:endParaRPr lang="en-US" altLang="en-US" sz="500" dirty="0"/>
          </a:p>
        </p:txBody>
      </p:sp>
    </p:spTree>
    <p:extLst>
      <p:ext uri="{BB962C8B-B14F-4D97-AF65-F5344CB8AC3E}">
        <p14:creationId xmlns:p14="http://schemas.microsoft.com/office/powerpoint/2010/main" val="67906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1" kern="1200" dirty="0">
                <a:solidFill>
                  <a:schemeClr val="tx1"/>
                </a:solidFill>
                <a:effectLst/>
                <a:latin typeface="Arial Rounded MT Bold" pitchFamily="34" charset="0"/>
                <a:ea typeface="+mn-ea"/>
                <a:cs typeface="Arial" charset="0"/>
              </a:rPr>
              <a:t>https://blessedbuyisrael.com/blogs/news/the-united-nations-hanukkah-gift-to-israel?mc_cid=0483244cb1&amp;mc_eid=1221f9360d</a:t>
            </a:r>
          </a:p>
          <a:p>
            <a:endParaRPr lang="en-US" altLang="en-US" sz="1050" b="0" i="1" kern="1200" dirty="0">
              <a:solidFill>
                <a:schemeClr val="tx1"/>
              </a:solidFill>
              <a:effectLst/>
              <a:latin typeface="Arial Rounded MT Bold" pitchFamily="34" charset="0"/>
              <a:ea typeface="+mn-ea"/>
              <a:cs typeface="Arial" charset="0"/>
            </a:endParaRPr>
          </a:p>
          <a:p>
            <a:r>
              <a:rPr lang="en-US" altLang="en-US" sz="1050" b="0" i="0" kern="1200" dirty="0">
                <a:solidFill>
                  <a:schemeClr val="tx1"/>
                </a:solidFill>
                <a:effectLst/>
                <a:latin typeface="Arial Rounded MT Bold" pitchFamily="34" charset="0"/>
                <a:ea typeface="+mn-ea"/>
                <a:cs typeface="Arial" charset="0"/>
              </a:rPr>
              <a:t>When the Syrians held the Golan, they shelled Israeli settlements regularly.   Kids in those kibbutzim went to bed in bomb shelters nightly.  Six day war kibbutz farmers: this has to stop or we will all move to Tel Aviv.</a:t>
            </a:r>
            <a:endParaRPr lang="en-US" altLang="en-US" sz="500" i="0" dirty="0"/>
          </a:p>
        </p:txBody>
      </p:sp>
    </p:spTree>
    <p:extLst>
      <p:ext uri="{BB962C8B-B14F-4D97-AF65-F5344CB8AC3E}">
        <p14:creationId xmlns:p14="http://schemas.microsoft.com/office/powerpoint/2010/main" val="3667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72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430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Last time in this series: two weeks ago, Two criteria for reward: </a:t>
            </a:r>
          </a:p>
          <a:p>
            <a:r>
              <a:rPr lang="en-US" altLang="en-US" dirty="0">
                <a:cs typeface="Arial" pitchFamily="34" charset="0"/>
              </a:rPr>
              <a:t>Good &amp; faithful</a:t>
            </a:r>
          </a:p>
          <a:p>
            <a:r>
              <a:rPr lang="en-US" altLang="en-US" dirty="0">
                <a:cs typeface="Arial" pitchFamily="34" charset="0"/>
              </a:rPr>
              <a:t>Commitment to vision</a:t>
            </a:r>
          </a:p>
          <a:p>
            <a:r>
              <a:rPr lang="en-US" altLang="en-US" dirty="0">
                <a:cs typeface="Arial" pitchFamily="34" charset="0"/>
              </a:rPr>
              <a:t>Gratitude &amp; Joy in the pursuit</a:t>
            </a:r>
          </a:p>
          <a:p>
            <a:r>
              <a:rPr lang="en-US" altLang="en-US" dirty="0">
                <a:cs typeface="Arial" pitchFamily="34" charset="0"/>
              </a:rPr>
              <a:t>Task joy, relational joy</a:t>
            </a:r>
          </a:p>
          <a:p>
            <a:r>
              <a:rPr lang="en-US" altLang="en-US" dirty="0">
                <a:cs typeface="Arial" pitchFamily="34" charset="0"/>
              </a:rPr>
              <a:t>Today, the other side…</a:t>
            </a:r>
          </a:p>
          <a:p>
            <a:endParaRPr lang="en-US" altLang="en-US" dirty="0">
              <a:cs typeface="Arial" pitchFamily="34" charset="0"/>
            </a:endParaRPr>
          </a:p>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21</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17939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67324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4678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0303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034087" cy="4419600"/>
          </a:xfrm>
        </p:spPr>
        <p:txBody>
          <a:bodyPr/>
          <a:lstStyle/>
          <a:p>
            <a:r>
              <a:rPr lang="en-US" dirty="0"/>
              <a:t>His only sin was inaction, inoffensiveness, harmlessness.  “I didn’t hurt anyone.”  </a:t>
            </a:r>
          </a:p>
          <a:p>
            <a:endParaRPr lang="en-US" dirty="0"/>
          </a:p>
          <a:p>
            <a:r>
              <a:rPr lang="en-US" dirty="0"/>
              <a:t>Yeshua did not think that passivity was an acceptable neutrality.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35764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437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97245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That is, “You are inconsistent.   If you knew I was that demanding, you should have been all the more diligent!”</a:t>
            </a:r>
          </a:p>
          <a:p>
            <a:endParaRPr lang="en-US" altLang="en-US" sz="2000" dirty="0"/>
          </a:p>
          <a:p>
            <a:r>
              <a:rPr lang="en-US" altLang="en-US" sz="2000" dirty="0"/>
              <a:t>Moreover, interest was considered unethical.  Farmers would sometimes need to borrow seed money to plant.   A radical statement by the Master.</a:t>
            </a:r>
          </a:p>
        </p:txBody>
      </p:sp>
    </p:spTree>
    <p:extLst>
      <p:ext uri="{BB962C8B-B14F-4D97-AF65-F5344CB8AC3E}">
        <p14:creationId xmlns:p14="http://schemas.microsoft.com/office/powerpoint/2010/main" val="1018467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1AC791E-09D1-407E-9418-07FAADAECEDE}"/>
              </a:ext>
            </a:extLst>
          </p:cNvPr>
          <p:cNvSpPr>
            <a:spLocks noGrp="1"/>
          </p:cNvSpPr>
          <p:nvPr>
            <p:ph type="body" idx="1"/>
          </p:nvPr>
        </p:nvSpPr>
        <p:spPr/>
        <p:txBody>
          <a:bodyPr/>
          <a:lstStyle/>
          <a:p>
            <a:r>
              <a:rPr lang="en-US" sz="1050" dirty="0"/>
              <a:t>https://www.biblestudytools.com/commentaries/gills-exposition-of-the-bible/exodus-22-25.html</a:t>
            </a:r>
          </a:p>
        </p:txBody>
      </p:sp>
    </p:spTree>
    <p:extLst>
      <p:ext uri="{BB962C8B-B14F-4D97-AF65-F5344CB8AC3E}">
        <p14:creationId xmlns:p14="http://schemas.microsoft.com/office/powerpoint/2010/main" val="75232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1AC791E-09D1-407E-9418-07FAADAECEDE}"/>
              </a:ext>
            </a:extLst>
          </p:cNvPr>
          <p:cNvSpPr>
            <a:spLocks noGrp="1"/>
          </p:cNvSpPr>
          <p:nvPr>
            <p:ph type="body" idx="1"/>
          </p:nvPr>
        </p:nvSpPr>
        <p:spPr/>
        <p:txBody>
          <a:bodyPr/>
          <a:lstStyle/>
          <a:p>
            <a:r>
              <a:rPr lang="en-US" sz="1050" dirty="0"/>
              <a:t>https://www.biblestudytools.com/commentaries/gills-exposition-of-the-bible/exodus-22-25.html</a:t>
            </a:r>
          </a:p>
        </p:txBody>
      </p:sp>
    </p:spTree>
    <p:extLst>
      <p:ext uri="{BB962C8B-B14F-4D97-AF65-F5344CB8AC3E}">
        <p14:creationId xmlns:p14="http://schemas.microsoft.com/office/powerpoint/2010/main" val="4119031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715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6B3ADF5-4AB0-4C48-8435-C44163C9CBAF}"/>
              </a:ext>
            </a:extLst>
          </p:cNvPr>
          <p:cNvSpPr>
            <a:spLocks noGrp="1"/>
          </p:cNvSpPr>
          <p:nvPr>
            <p:ph type="body" idx="1"/>
          </p:nvPr>
        </p:nvSpPr>
        <p:spPr/>
        <p:txBody>
          <a:bodyPr/>
          <a:lstStyle/>
          <a:p>
            <a:r>
              <a:rPr lang="en-US" dirty="0"/>
              <a:t>Not saying that this was fair, but it was just for that culture to treat foreign nationals differently.</a:t>
            </a:r>
          </a:p>
        </p:txBody>
      </p:sp>
    </p:spTree>
    <p:extLst>
      <p:ext uri="{BB962C8B-B14F-4D97-AF65-F5344CB8AC3E}">
        <p14:creationId xmlns:p14="http://schemas.microsoft.com/office/powerpoint/2010/main" val="2687259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85064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Passivity in the Kingdom has the ultimate punishment!</a:t>
            </a:r>
          </a:p>
        </p:txBody>
      </p:sp>
    </p:spTree>
    <p:extLst>
      <p:ext uri="{BB962C8B-B14F-4D97-AF65-F5344CB8AC3E}">
        <p14:creationId xmlns:p14="http://schemas.microsoft.com/office/powerpoint/2010/main" val="1975381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9877E8C-696B-4F36-8F9B-15A9CDF92C6D}"/>
              </a:ext>
            </a:extLst>
          </p:cNvPr>
          <p:cNvSpPr>
            <a:spLocks noGrp="1"/>
          </p:cNvSpPr>
          <p:nvPr>
            <p:ph type="body" idx="1"/>
          </p:nvPr>
        </p:nvSpPr>
        <p:spPr/>
        <p:txBody>
          <a:bodyPr/>
          <a:lstStyle/>
          <a:p>
            <a:r>
              <a:rPr lang="en-US" dirty="0"/>
              <a:t>But, did he really Know the Master?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49C85D2-3ED7-4006-BF3E-C3E5637CB0BF}"/>
              </a:ext>
            </a:extLst>
          </p:cNvPr>
          <p:cNvSpPr>
            <a:spLocks noGrp="1"/>
          </p:cNvSpPr>
          <p:nvPr>
            <p:ph type="body" idx="1"/>
          </p:nvPr>
        </p:nvSpPr>
        <p:spPr/>
        <p:txBody>
          <a:bodyPr/>
          <a:lstStyle/>
          <a:p>
            <a:r>
              <a:rPr lang="en-US" dirty="0"/>
              <a:t>Mother </a:t>
            </a:r>
            <a:r>
              <a:rPr lang="en-US" dirty="0" err="1"/>
              <a:t>Havah</a:t>
            </a:r>
            <a:r>
              <a:rPr lang="en-US" dirty="0"/>
              <a:t> / Eve and Adam believed the Enemy’s accusation of G-d, and disobeyed.   </a:t>
            </a:r>
          </a:p>
          <a:p>
            <a:endParaRPr lang="en-US" dirty="0"/>
          </a:p>
          <a:p>
            <a:r>
              <a:rPr lang="en-US" dirty="0"/>
              <a:t>We have all this fallen world’s chaos from that choice to believe a lie.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036D415-8670-48D5-BEE4-52576874B060}"/>
              </a:ext>
            </a:extLst>
          </p:cNvPr>
          <p:cNvSpPr>
            <a:spLocks noGrp="1"/>
          </p:cNvSpPr>
          <p:nvPr>
            <p:ph type="body" idx="1"/>
          </p:nvPr>
        </p:nvSpPr>
        <p:spPr/>
        <p:txBody>
          <a:bodyPr/>
          <a:lstStyle/>
          <a:p>
            <a:r>
              <a:rPr lang="en-US" sz="1050" dirty="0"/>
              <a:t>https://www.biblestudytools.com/commentaries/gills-exposition-of-the-bible/matthew-25-24.html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5144EE-A98B-4D3F-B0A9-7400B1EF67FF}"/>
              </a:ext>
            </a:extLst>
          </p:cNvPr>
          <p:cNvSpPr>
            <a:spLocks noGrp="1"/>
          </p:cNvSpPr>
          <p:nvPr>
            <p:ph type="body" idx="1"/>
          </p:nvPr>
        </p:nvSpPr>
        <p:spPr/>
        <p:txBody>
          <a:bodyPr/>
          <a:lstStyle/>
          <a:p>
            <a:r>
              <a:rPr lang="en-US" sz="1050" dirty="0"/>
              <a:t>https://www.biblestudytools.com/commentaries/gills-exposition-of-the-bible/matthew-25-24.html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8EBB995-CA7A-44E7-984B-5A1A7CBA77F9}"/>
              </a:ext>
            </a:extLst>
          </p:cNvPr>
          <p:cNvSpPr>
            <a:spLocks noGrp="1"/>
          </p:cNvSpPr>
          <p:nvPr>
            <p:ph type="body" idx="1"/>
          </p:nvPr>
        </p:nvSpPr>
        <p:spPr/>
        <p:txBody>
          <a:bodyPr/>
          <a:lstStyle/>
          <a:p>
            <a:r>
              <a:rPr lang="en-US" sz="1050" dirty="0"/>
              <a:t>https://www.biblestudytools.com/commentaries/gills-exposition-of-the-bible/matthew-25-24.html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448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702E72-1066-4C36-841B-862C4E571412}"/>
              </a:ext>
            </a:extLst>
          </p:cNvPr>
          <p:cNvSpPr>
            <a:spLocks noGrp="1"/>
          </p:cNvSpPr>
          <p:nvPr>
            <p:ph type="body" idx="1"/>
          </p:nvPr>
        </p:nvSpPr>
        <p:spPr/>
        <p:txBody>
          <a:bodyPr/>
          <a:lstStyle/>
          <a:p>
            <a:r>
              <a:rPr lang="en-US" dirty="0"/>
              <a:t>2. So, we can blame G-d for our sins, </a:t>
            </a:r>
            <a:r>
              <a:rPr lang="he-IL" dirty="0"/>
              <a:t>כי</a:t>
            </a:r>
            <a:r>
              <a:rPr lang="en-US" dirty="0"/>
              <a:t> our disadvantages.  </a:t>
            </a:r>
          </a:p>
          <a:p>
            <a:endParaRPr lang="en-US" dirty="0"/>
          </a:p>
          <a:p>
            <a:r>
              <a:rPr lang="en-US" dirty="0"/>
              <a:t>Examples pp 126-129 </a:t>
            </a:r>
            <a:r>
              <a:rPr lang="en-US" i="1" dirty="0"/>
              <a:t>Biblical Healing and Deliverance</a:t>
            </a:r>
            <a:r>
              <a:rPr lang="en-US" dirty="0"/>
              <a:t>  Chester &amp; Betsy </a:t>
            </a:r>
            <a:r>
              <a:rPr lang="en-US" dirty="0" err="1"/>
              <a:t>Kylstra</a:t>
            </a:r>
            <a:r>
              <a:rPr lang="en-US" dirty="0"/>
              <a:t> https://www.restoringthefoundations.org/</a:t>
            </a:r>
          </a:p>
          <a:p>
            <a:r>
              <a:rPr lang="en-US" dirty="0"/>
              <a:t>http://www.heritagehouseministries.com/</a:t>
            </a:r>
          </a:p>
          <a:p>
            <a:endParaRPr lang="en-US" dirty="0"/>
          </a:p>
        </p:txBody>
      </p:sp>
    </p:spTree>
    <p:extLst>
      <p:ext uri="{BB962C8B-B14F-4D97-AF65-F5344CB8AC3E}">
        <p14:creationId xmlns:p14="http://schemas.microsoft.com/office/powerpoint/2010/main" val="115376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980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528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629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1E3DA7-F575-4204-AEA5-E65BBD7F4404}"/>
              </a:ext>
            </a:extLst>
          </p:cNvPr>
          <p:cNvSpPr>
            <a:spLocks noGrp="1"/>
          </p:cNvSpPr>
          <p:nvPr>
            <p:ph type="body" idx="1"/>
          </p:nvPr>
        </p:nvSpPr>
        <p:spPr/>
        <p:txBody>
          <a:bodyPr/>
          <a:lstStyle/>
          <a:p>
            <a:r>
              <a:rPr lang="en-US" dirty="0"/>
              <a:t>Tim story p 104-105 </a:t>
            </a:r>
            <a:r>
              <a:rPr lang="en-US" dirty="0" err="1"/>
              <a:t>Kylstra</a:t>
            </a:r>
            <a:endParaRPr lang="en-US" dirty="0"/>
          </a:p>
        </p:txBody>
      </p:sp>
    </p:spTree>
    <p:extLst>
      <p:ext uri="{BB962C8B-B14F-4D97-AF65-F5344CB8AC3E}">
        <p14:creationId xmlns:p14="http://schemas.microsoft.com/office/powerpoint/2010/main" val="2830338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61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The writings of Tozer are anointed and lyrical.   Fresh wind to the soul.  </a:t>
            </a:r>
          </a:p>
        </p:txBody>
      </p:sp>
    </p:spTree>
    <p:extLst>
      <p:ext uri="{BB962C8B-B14F-4D97-AF65-F5344CB8AC3E}">
        <p14:creationId xmlns:p14="http://schemas.microsoft.com/office/powerpoint/2010/main" val="594770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D9391DD-DF04-4ACD-B518-EC8AF93EF86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383019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D9391DD-DF04-4ACD-B518-EC8AF93EF86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415138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2206683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p>
          <a:p>
            <a:r>
              <a:rPr lang="en-US" sz="2000" b="0" i="0" u="none" strike="noStrike" kern="1200" baseline="0" dirty="0">
                <a:solidFill>
                  <a:schemeClr val="tx1"/>
                </a:solidFill>
                <a:latin typeface="Arial Rounded MT Bold" pitchFamily="34" charset="0"/>
                <a:ea typeface="+mn-ea"/>
                <a:cs typeface="Arial" charset="0"/>
              </a:rPr>
              <a:t>Self sufficiency</a:t>
            </a:r>
            <a:endParaRPr lang="en-US" dirty="0"/>
          </a:p>
        </p:txBody>
      </p:sp>
    </p:spTree>
    <p:extLst>
      <p:ext uri="{BB962C8B-B14F-4D97-AF65-F5344CB8AC3E}">
        <p14:creationId xmlns:p14="http://schemas.microsoft.com/office/powerpoint/2010/main" val="2497117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171515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2083047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523538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1714756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1274294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741889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869805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279917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377506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009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p>
          <a:p>
            <a:endParaRPr lang="en-US" sz="2000" b="0" i="0" u="none" strike="noStrike" kern="1200" baseline="0" dirty="0">
              <a:solidFill>
                <a:schemeClr val="tx1"/>
              </a:solidFill>
              <a:latin typeface="Arial Rounded MT Bold" pitchFamily="34" charset="0"/>
              <a:ea typeface="+mn-ea"/>
              <a:cs typeface="Arial" charset="0"/>
            </a:endParaRPr>
          </a:p>
        </p:txBody>
      </p:sp>
    </p:spTree>
    <p:extLst>
      <p:ext uri="{BB962C8B-B14F-4D97-AF65-F5344CB8AC3E}">
        <p14:creationId xmlns:p14="http://schemas.microsoft.com/office/powerpoint/2010/main" val="1483342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612961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19616858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037311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14086500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053452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14700272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58052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9161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7056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7011804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5301439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22297552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485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34465443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27237351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D3571E-B65F-468E-8B0F-2A54D0B77F71}"/>
              </a:ext>
            </a:extLst>
          </p:cNvPr>
          <p:cNvSpPr>
            <a:spLocks noGrp="1"/>
          </p:cNvSpPr>
          <p:nvPr>
            <p:ph type="body" idx="1"/>
          </p:nvPr>
        </p:nvSpPr>
        <p:spPr/>
        <p:txBody>
          <a:bodyPr/>
          <a:lstStyle/>
          <a:p>
            <a:r>
              <a:rPr lang="en-US" sz="2000" b="0" i="0" u="none" strike="noStrike" kern="1200" baseline="0" dirty="0">
                <a:solidFill>
                  <a:schemeClr val="tx1"/>
                </a:solidFill>
                <a:latin typeface="Arial Rounded MT Bold" pitchFamily="34" charset="0"/>
                <a:ea typeface="+mn-ea"/>
                <a:cs typeface="Arial" charset="0"/>
              </a:rPr>
              <a:t>Tozer – Knowledge of the Holy</a:t>
            </a:r>
            <a:endParaRPr lang="en-US" dirty="0"/>
          </a:p>
        </p:txBody>
      </p:sp>
    </p:spTree>
    <p:extLst>
      <p:ext uri="{BB962C8B-B14F-4D97-AF65-F5344CB8AC3E}">
        <p14:creationId xmlns:p14="http://schemas.microsoft.com/office/powerpoint/2010/main" val="11435191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46307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69641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In Israel, MBBs don’t call themselves Christians, </a:t>
            </a:r>
            <a:r>
              <a:rPr lang="he-IL" altLang="en-US" sz="1050" dirty="0"/>
              <a:t>כי</a:t>
            </a:r>
            <a:r>
              <a:rPr lang="en-US" altLang="en-US" sz="1050" dirty="0"/>
              <a:t> that would be understood as Roman Catholic or Eastern Orthodox.  Rather, they are using the Arabic term for Messianic.   Messianic Arabs in Israel.  Similar terminology.  After all they are cousins.</a:t>
            </a:r>
          </a:p>
        </p:txBody>
      </p:sp>
    </p:spTree>
    <p:extLst>
      <p:ext uri="{BB962C8B-B14F-4D97-AF65-F5344CB8AC3E}">
        <p14:creationId xmlns:p14="http://schemas.microsoft.com/office/powerpoint/2010/main" val="293414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a:solidFill>
                  <a:schemeClr val="tx1"/>
                </a:solidFill>
                <a:effectLst/>
                <a:latin typeface="Arial Rounded MT Bold" pitchFamily="34" charset="0"/>
                <a:ea typeface="+mn-ea"/>
                <a:cs typeface="Arial" charset="0"/>
              </a:rPr>
              <a:t>Brian Shankman </a:t>
            </a:r>
            <a:r>
              <a:rPr lang="en-US" sz="2000" b="0" i="1" kern="1200">
                <a:solidFill>
                  <a:schemeClr val="tx1"/>
                </a:solidFill>
                <a:effectLst/>
                <a:latin typeface="Arial Rounded MT Bold" pitchFamily="34" charset="0"/>
                <a:ea typeface="+mn-ea"/>
                <a:cs typeface="Arial" charset="0"/>
              </a:rPr>
              <a:t>Director </a:t>
            </a:r>
            <a:r>
              <a:rPr lang="en-US" sz="2000" b="0" i="1" kern="1200" dirty="0">
                <a:solidFill>
                  <a:schemeClr val="tx1"/>
                </a:solidFill>
                <a:effectLst/>
                <a:latin typeface="Arial Rounded MT Bold" pitchFamily="34" charset="0"/>
                <a:ea typeface="+mn-ea"/>
                <a:cs typeface="Arial" charset="0"/>
              </a:rPr>
              <a:t>of Regional Affairs </a:t>
            </a:r>
            <a:r>
              <a:rPr lang="en-US" sz="2000" b="0" i="1" kern="1200">
                <a:solidFill>
                  <a:schemeClr val="tx1"/>
                </a:solidFill>
                <a:effectLst/>
                <a:latin typeface="Arial Rounded MT Bold" pitchFamily="34" charset="0"/>
                <a:ea typeface="+mn-ea"/>
                <a:cs typeface="Arial" charset="0"/>
              </a:rPr>
              <a:t>and Development </a:t>
            </a:r>
            <a:r>
              <a:rPr lang="en-US" sz="2000" b="1" i="0" kern="1200">
                <a:solidFill>
                  <a:schemeClr val="tx1"/>
                </a:solidFill>
                <a:effectLst/>
                <a:latin typeface="Arial Rounded MT Bold" pitchFamily="34" charset="0"/>
                <a:ea typeface="+mn-ea"/>
                <a:cs typeface="Arial" charset="0"/>
              </a:rPr>
              <a:t>P</a:t>
            </a:r>
            <a:r>
              <a:rPr lang="en-US" sz="2000" b="1" i="0" kern="1200" dirty="0">
                <a:solidFill>
                  <a:schemeClr val="tx1"/>
                </a:solidFill>
                <a:effectLst/>
                <a:latin typeface="Arial Rounded MT Bold" pitchFamily="34" charset="0"/>
                <a:ea typeface="+mn-ea"/>
                <a:cs typeface="Arial" charset="0"/>
              </a:rPr>
              <a:t>:</a:t>
            </a:r>
            <a:r>
              <a:rPr lang="en-US" sz="2000" b="1" i="0" kern="1200">
                <a:solidFill>
                  <a:schemeClr val="tx1"/>
                </a:solidFill>
                <a:effectLst/>
                <a:latin typeface="Arial Rounded MT Bold" pitchFamily="34" charset="0"/>
                <a:ea typeface="+mn-ea"/>
                <a:cs typeface="Arial" charset="0"/>
              </a:rPr>
              <a:t> </a:t>
            </a:r>
            <a:r>
              <a:rPr lang="en-US" sz="2000" b="0" i="0" kern="1200">
                <a:solidFill>
                  <a:schemeClr val="tx1"/>
                </a:solidFill>
                <a:effectLst/>
                <a:latin typeface="Arial Rounded MT Bold" pitchFamily="34" charset="0"/>
                <a:ea typeface="+mn-ea"/>
                <a:cs typeface="Arial" charset="0"/>
              </a:rPr>
              <a:t>202-639-5200 </a:t>
            </a:r>
            <a:r>
              <a:rPr lang="en-US" sz="2000" b="0" i="0" u="sng" kern="1200">
                <a:solidFill>
                  <a:schemeClr val="tx1"/>
                </a:solidFill>
                <a:effectLst/>
                <a:latin typeface="Arial Rounded MT Bold" pitchFamily="34" charset="0"/>
                <a:ea typeface="+mn-ea"/>
                <a:cs typeface="Arial" charset="0"/>
                <a:hlinkClick r:id="rId3"/>
              </a:rPr>
              <a:t>membership</a:t>
            </a:r>
            <a:r>
              <a:rPr lang="en-US" sz="2000" b="0" i="0" u="sng" kern="1200" dirty="0">
                <a:solidFill>
                  <a:schemeClr val="tx1"/>
                </a:solidFill>
                <a:effectLst/>
                <a:latin typeface="Arial Rounded MT Bold" pitchFamily="34" charset="0"/>
                <a:ea typeface="+mn-ea"/>
                <a:cs typeface="Arial" charset="0"/>
                <a:hlinkClick r:id="rId3"/>
              </a:rPr>
              <a:t>@aipac.org</a:t>
            </a:r>
            <a:endParaRPr lang="en-US" sz="2000" b="0" i="0" kern="1200" dirty="0">
              <a:solidFill>
                <a:schemeClr val="tx1"/>
              </a:solidFill>
              <a:effectLst/>
              <a:latin typeface="Arial Rounded MT Bold" pitchFamily="34" charset="0"/>
              <a:ea typeface="+mn-ea"/>
              <a:cs typeface="Arial" charset="0"/>
            </a:endParaRPr>
          </a:p>
          <a:p>
            <a:br>
              <a:rPr lang="en-US" sz="2000" b="0" i="0" kern="1200" dirty="0">
                <a:solidFill>
                  <a:schemeClr val="tx1"/>
                </a:solidFill>
                <a:effectLst/>
                <a:latin typeface="Arial Rounded MT Bold" pitchFamily="34" charset="0"/>
                <a:ea typeface="+mn-ea"/>
                <a:cs typeface="Arial" charset="0"/>
              </a:rPr>
            </a:br>
            <a:endParaRPr lang="en-US" sz="2000" b="0" i="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22808306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5843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5953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3055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215745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4051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0859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1E3DA7-F575-4204-AEA5-E65BBD7F4404}"/>
              </a:ext>
            </a:extLst>
          </p:cNvPr>
          <p:cNvSpPr>
            <a:spLocks noGrp="1"/>
          </p:cNvSpPr>
          <p:nvPr>
            <p:ph type="body" idx="1"/>
          </p:nvPr>
        </p:nvSpPr>
        <p:spPr/>
        <p:txBody>
          <a:bodyPr/>
          <a:lstStyle/>
          <a:p>
            <a:r>
              <a:rPr lang="en-US" dirty="0"/>
              <a:t>Tim story p 104-105 </a:t>
            </a:r>
            <a:r>
              <a:rPr lang="en-US" dirty="0" err="1"/>
              <a:t>Kylstra</a:t>
            </a:r>
            <a:endParaRPr lang="en-US" dirty="0"/>
          </a:p>
        </p:txBody>
      </p:sp>
    </p:spTree>
    <p:extLst>
      <p:ext uri="{BB962C8B-B14F-4D97-AF65-F5344CB8AC3E}">
        <p14:creationId xmlns:p14="http://schemas.microsoft.com/office/powerpoint/2010/main" val="293449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Brian Shankman </a:t>
            </a:r>
            <a:r>
              <a:rPr lang="en-US" sz="2000" b="0" i="1" kern="1200" dirty="0">
                <a:solidFill>
                  <a:schemeClr val="tx1"/>
                </a:solidFill>
                <a:effectLst/>
                <a:latin typeface="Arial Rounded MT Bold" pitchFamily="34" charset="0"/>
                <a:ea typeface="+mn-ea"/>
                <a:cs typeface="Arial" charset="0"/>
              </a:rPr>
              <a:t>Director of Regional Affairs and Development </a:t>
            </a:r>
            <a:r>
              <a:rPr lang="en-US" sz="2000" b="1" i="0" kern="1200" dirty="0">
                <a:solidFill>
                  <a:schemeClr val="tx1"/>
                </a:solidFill>
                <a:effectLst/>
                <a:latin typeface="Arial Rounded MT Bold" pitchFamily="34" charset="0"/>
                <a:ea typeface="+mn-ea"/>
                <a:cs typeface="Arial" charset="0"/>
              </a:rPr>
              <a:t>P: </a:t>
            </a:r>
            <a:r>
              <a:rPr lang="en-US" sz="2000" b="0" i="0" kern="1200" dirty="0">
                <a:solidFill>
                  <a:schemeClr val="tx1"/>
                </a:solidFill>
                <a:effectLst/>
                <a:latin typeface="Arial Rounded MT Bold" pitchFamily="34" charset="0"/>
                <a:ea typeface="+mn-ea"/>
                <a:cs typeface="Arial" charset="0"/>
              </a:rPr>
              <a:t>202-639-5200 </a:t>
            </a:r>
            <a:r>
              <a:rPr lang="en-US" sz="2000" b="0" i="0" u="sng" kern="1200" dirty="0">
                <a:solidFill>
                  <a:schemeClr val="tx1"/>
                </a:solidFill>
                <a:effectLst/>
                <a:latin typeface="Arial Rounded MT Bold" pitchFamily="34" charset="0"/>
                <a:ea typeface="+mn-ea"/>
                <a:cs typeface="Arial" charset="0"/>
                <a:hlinkClick r:id="rId3"/>
              </a:rPr>
              <a:t>membership@aipac.org</a:t>
            </a:r>
            <a:endParaRPr lang="en-US" sz="2000" b="0" i="0" u="sng" kern="1200" dirty="0">
              <a:solidFill>
                <a:schemeClr val="tx1"/>
              </a:solidFill>
              <a:effectLst/>
              <a:latin typeface="Arial Rounded MT Bold" pitchFamily="34" charset="0"/>
              <a:ea typeface="+mn-ea"/>
              <a:cs typeface="Arial" charset="0"/>
            </a:endParaRPr>
          </a:p>
          <a:p>
            <a:endParaRPr lang="en-US" sz="2000" b="0" i="0" u="sng" kern="1200" dirty="0">
              <a:solidFill>
                <a:schemeClr val="tx1"/>
              </a:solidFill>
              <a:effectLst/>
              <a:latin typeface="Arial Rounded MT Bold" pitchFamily="34" charset="0"/>
              <a:ea typeface="+mn-ea"/>
              <a:cs typeface="Arial" charset="0"/>
            </a:endParaRPr>
          </a:p>
          <a:p>
            <a:r>
              <a:rPr lang="en-US" sz="2000" b="0" i="0" u="none" kern="1200" dirty="0">
                <a:solidFill>
                  <a:schemeClr val="tx1"/>
                </a:solidFill>
                <a:effectLst/>
                <a:latin typeface="Arial Rounded MT Bold" pitchFamily="34" charset="0"/>
                <a:ea typeface="+mn-ea"/>
                <a:cs typeface="Arial" charset="0"/>
              </a:rPr>
              <a:t>Hassan Nasrallah said that he had a plan to conquer the Galil.   Missile barrage plus elite troops infiltrating.</a:t>
            </a:r>
          </a:p>
          <a:p>
            <a:br>
              <a:rPr lang="en-US" sz="2000" b="0" i="0" kern="1200" dirty="0">
                <a:solidFill>
                  <a:schemeClr val="tx1"/>
                </a:solidFill>
                <a:effectLst/>
                <a:latin typeface="Arial Rounded MT Bold" pitchFamily="34" charset="0"/>
                <a:ea typeface="+mn-ea"/>
                <a:cs typeface="Arial" charset="0"/>
              </a:rPr>
            </a:br>
            <a:endParaRPr lang="en-US" sz="2000" b="0" i="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208191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987850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91168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232716238"/>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274712582"/>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DcMRb-3GW54"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899911-0DBD-4B3D-BF07-94E3C3565EB2}"/>
              </a:ext>
            </a:extLst>
          </p:cNvPr>
          <p:cNvPicPr>
            <a:picLocks noChangeAspect="1"/>
          </p:cNvPicPr>
          <p:nvPr/>
        </p:nvPicPr>
        <p:blipFill>
          <a:blip r:embed="rId3"/>
          <a:stretch>
            <a:fillRect/>
          </a:stretch>
        </p:blipFill>
        <p:spPr>
          <a:xfrm>
            <a:off x="193658" y="0"/>
            <a:ext cx="839155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BCE7B082-2606-45ED-BF7B-A728139A6254}"/>
              </a:ext>
            </a:extLst>
          </p:cNvPr>
          <p:cNvSpPr txBox="1"/>
          <p:nvPr/>
        </p:nvSpPr>
        <p:spPr>
          <a:xfrm>
            <a:off x="3627437" y="514350"/>
            <a:ext cx="1161087" cy="369332"/>
          </a:xfrm>
          <a:prstGeom prst="rect">
            <a:avLst/>
          </a:prstGeom>
          <a:noFill/>
        </p:spPr>
        <p:txBody>
          <a:bodyPr wrap="none" rtlCol="0">
            <a:spAutoFit/>
          </a:bodyPr>
          <a:lstStyle/>
          <a:p>
            <a:r>
              <a:rPr lang="en-US" sz="1800" dirty="0" err="1">
                <a:solidFill>
                  <a:schemeClr val="tx1"/>
                </a:solidFill>
              </a:rPr>
              <a:t>Kfar</a:t>
            </a:r>
            <a:r>
              <a:rPr lang="en-US" sz="1800" dirty="0">
                <a:solidFill>
                  <a:schemeClr val="tx1"/>
                </a:solidFill>
              </a:rPr>
              <a:t> Kila</a:t>
            </a:r>
            <a:endParaRPr lang="en-US" dirty="0">
              <a:solidFill>
                <a:schemeClr val="tx1"/>
              </a:solidFill>
            </a:endParaRPr>
          </a:p>
        </p:txBody>
      </p:sp>
    </p:spTree>
    <p:extLst>
      <p:ext uri="{BB962C8B-B14F-4D97-AF65-F5344CB8AC3E}">
        <p14:creationId xmlns:p14="http://schemas.microsoft.com/office/powerpoint/2010/main" val="37403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Overnight, the IDF launched ‘Operation Northern Shield' to protect Israeli citizens from this threat.    This morning, the first Hezbollah tunnel was exposed – built more than </a:t>
            </a:r>
            <a:r>
              <a:rPr lang="en-US" u="sng" dirty="0"/>
              <a:t>80 feet </a:t>
            </a:r>
            <a:r>
              <a:rPr lang="en-US" dirty="0"/>
              <a:t>underground, dug directly beneath a home in the Lebanese village of </a:t>
            </a:r>
            <a:r>
              <a:rPr lang="en-US" dirty="0" err="1"/>
              <a:t>Kafr</a:t>
            </a:r>
            <a:r>
              <a:rPr lang="en-US" dirty="0"/>
              <a:t> </a:t>
            </a:r>
            <a:r>
              <a:rPr lang="en-US" dirty="0" err="1"/>
              <a:t>Kela</a:t>
            </a:r>
            <a:r>
              <a:rPr lang="en-US" dirty="0"/>
              <a:t>, and 40 yards into Israel near the city of </a:t>
            </a:r>
            <a:r>
              <a:rPr lang="en-US" dirty="0" err="1"/>
              <a:t>Metulla</a:t>
            </a:r>
            <a:r>
              <a:rPr lang="en-US" dirty="0"/>
              <a:t> (population of 1,600).</a:t>
            </a:r>
          </a:p>
        </p:txBody>
      </p:sp>
    </p:spTree>
    <p:extLst>
      <p:ext uri="{BB962C8B-B14F-4D97-AF65-F5344CB8AC3E}">
        <p14:creationId xmlns:p14="http://schemas.microsoft.com/office/powerpoint/2010/main" val="177562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ci3.googleusercontent.com/proxy/LFK1of6Q1cHLJdkxTja2lEXmK85rF90KE7RjqXM9IM5JyUHUsJu_COanYjpCA3tNq_ejd67N5lYspJsHw-4Wp__NFHJTLHxbCq0bA36WjMzPEF3n7lNAUqw7UIJwA1MQBHAjCCf2PaAZn5aoplG-6bLx=s0-d-e1-ft#https://image.act.aipac.org/lib/fe8f13727c66017a75/m/1/40472ffa-9ec7-4115-888e-3204e9735324.jpg">
            <a:extLst>
              <a:ext uri="{FF2B5EF4-FFF2-40B4-BE49-F238E27FC236}">
                <a16:creationId xmlns:a16="http://schemas.microsoft.com/office/drawing/2014/main" id="{DD96C9B6-F94C-4F81-B60F-B9520DB21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85725"/>
            <a:ext cx="7620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5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Hezbulloh</a:t>
            </a:r>
            <a:r>
              <a:rPr lang="en-US" dirty="0"/>
              <a:t> tunnel workers</a:t>
            </a:r>
          </a:p>
        </p:txBody>
      </p:sp>
      <p:pic>
        <p:nvPicPr>
          <p:cNvPr id="2" name="Online Media 1">
            <a:hlinkClick r:id="" action="ppaction://media"/>
            <a:extLst>
              <a:ext uri="{FF2B5EF4-FFF2-40B4-BE49-F238E27FC236}">
                <a16:creationId xmlns:a16="http://schemas.microsoft.com/office/drawing/2014/main" id="{61A55383-5DB3-4F09-95DE-FBDF4A3241AC}"/>
              </a:ext>
            </a:extLst>
          </p:cNvPr>
          <p:cNvPicPr>
            <a:picLocks noRot="1" noChangeAspect="1"/>
          </p:cNvPicPr>
          <p:nvPr>
            <a:videoFile r:link="rId1"/>
          </p:nvPr>
        </p:nvPicPr>
        <p:blipFill>
          <a:blip r:embed="rId4"/>
          <a:stretch>
            <a:fillRect/>
          </a:stretch>
        </p:blipFill>
        <p:spPr>
          <a:xfrm>
            <a:off x="223837" y="514350"/>
            <a:ext cx="8229599" cy="4629150"/>
          </a:xfrm>
          <a:prstGeom prst="rect">
            <a:avLst/>
          </a:prstGeom>
        </p:spPr>
      </p:pic>
    </p:spTree>
    <p:extLst>
      <p:ext uri="{BB962C8B-B14F-4D97-AF65-F5344CB8AC3E}">
        <p14:creationId xmlns:p14="http://schemas.microsoft.com/office/powerpoint/2010/main" val="280834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United Nations </a:t>
            </a:r>
          </a:p>
          <a:p>
            <a:r>
              <a:rPr lang="en-US" dirty="0"/>
              <a:t>news</a:t>
            </a:r>
          </a:p>
        </p:txBody>
      </p:sp>
    </p:spTree>
    <p:extLst>
      <p:ext uri="{BB962C8B-B14F-4D97-AF65-F5344CB8AC3E}">
        <p14:creationId xmlns:p14="http://schemas.microsoft.com/office/powerpoint/2010/main" val="149190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Last Friday, Nov. 30, 2018, the United Nations General Assembly convened and passed 6 anti-Israel resolutions.</a:t>
            </a:r>
          </a:p>
        </p:txBody>
      </p:sp>
    </p:spTree>
    <p:extLst>
      <p:ext uri="{BB962C8B-B14F-4D97-AF65-F5344CB8AC3E}">
        <p14:creationId xmlns:p14="http://schemas.microsoft.com/office/powerpoint/2010/main" val="180363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1026" name="Picture 2" descr="The United Nations' Hanukkah gift to Israel.">
            <a:extLst>
              <a:ext uri="{FF2B5EF4-FFF2-40B4-BE49-F238E27FC236}">
                <a16:creationId xmlns:a16="http://schemas.microsoft.com/office/drawing/2014/main" id="{765A2FD7-0D13-4D5C-B725-6959ABC71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138"/>
            <a:ext cx="8778875" cy="497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5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Jerusalem resolution, “Implies that </a:t>
            </a:r>
            <a:r>
              <a:rPr lang="en-US" dirty="0">
                <a:solidFill>
                  <a:srgbClr val="FFFF99"/>
                </a:solidFill>
              </a:rPr>
              <a:t>Israeli administration of Jerusalem hinders freedom of religion</a:t>
            </a:r>
            <a:r>
              <a:rPr lang="en-US" dirty="0"/>
              <a:t>” </a:t>
            </a:r>
          </a:p>
          <a:p>
            <a:pPr algn="l"/>
            <a:r>
              <a:rPr lang="en-US" dirty="0"/>
              <a:t>The truth is that Israel guarantees freedom of religion in all places that it controls. It is only on the Temple Mount, </a:t>
            </a:r>
          </a:p>
        </p:txBody>
      </p:sp>
    </p:spTree>
    <p:extLst>
      <p:ext uri="{BB962C8B-B14F-4D97-AF65-F5344CB8AC3E}">
        <p14:creationId xmlns:p14="http://schemas.microsoft.com/office/powerpoint/2010/main" val="283094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which is under Waqf Muslim control – which the resolution refers to using only the Islamic term </a:t>
            </a:r>
            <a:r>
              <a:rPr lang="en-US" i="1" dirty="0"/>
              <a:t>Haram al-Sharif – </a:t>
            </a:r>
            <a:r>
              <a:rPr lang="en-US" dirty="0"/>
              <a:t>that freedom of religion is restricted. </a:t>
            </a:r>
          </a:p>
        </p:txBody>
      </p:sp>
    </p:spTree>
    <p:extLst>
      <p:ext uri="{BB962C8B-B14F-4D97-AF65-F5344CB8AC3E}">
        <p14:creationId xmlns:p14="http://schemas.microsoft.com/office/powerpoint/2010/main" val="224336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Golan resolution expressed “[Deep Concern] that Israel has not withdrawn from the Syrian Golan, which has been under occupation since 1967…” It ignores Israel’s legal right to the land, as well as the security situation and the massacres currently taking place in Syria.</a:t>
            </a:r>
          </a:p>
          <a:p>
            <a:pPr algn="l"/>
            <a:endParaRPr lang="en-US" dirty="0"/>
          </a:p>
        </p:txBody>
      </p:sp>
    </p:spTree>
    <p:extLst>
      <p:ext uri="{BB962C8B-B14F-4D97-AF65-F5344CB8AC3E}">
        <p14:creationId xmlns:p14="http://schemas.microsoft.com/office/powerpoint/2010/main" val="320717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 Some remarkable </a:t>
            </a:r>
          </a:p>
          <a:p>
            <a:r>
              <a:rPr lang="en-US" dirty="0"/>
              <a:t>Hanukkah menorahs, Hanukkiahs</a:t>
            </a:r>
          </a:p>
        </p:txBody>
      </p:sp>
    </p:spTree>
    <p:extLst>
      <p:ext uri="{BB962C8B-B14F-4D97-AF65-F5344CB8AC3E}">
        <p14:creationId xmlns:p14="http://schemas.microsoft.com/office/powerpoint/2010/main" val="251579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Vote to consider Hamas a terrorist organization</a:t>
            </a:r>
          </a:p>
          <a:p>
            <a:pPr algn="l"/>
            <a:r>
              <a:rPr lang="en-US" dirty="0"/>
              <a:t>In the end, the vote on the resolution to condemn Hamas was 87 in favor against 57 opposed, with 33 abstentions — </a:t>
            </a:r>
            <a:r>
              <a:rPr lang="en-US" dirty="0">
                <a:solidFill>
                  <a:srgbClr val="FFFF99"/>
                </a:solidFill>
              </a:rPr>
              <a:t>a plurality but below the two-thirds requirement to adopt it. </a:t>
            </a:r>
          </a:p>
        </p:txBody>
      </p:sp>
    </p:spTree>
    <p:extLst>
      <p:ext uri="{BB962C8B-B14F-4D97-AF65-F5344CB8AC3E}">
        <p14:creationId xmlns:p14="http://schemas.microsoft.com/office/powerpoint/2010/main" val="74845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25:24-26</a:t>
            </a:r>
          </a:p>
        </p:txBody>
      </p:sp>
    </p:spTree>
    <p:extLst>
      <p:ext uri="{BB962C8B-B14F-4D97-AF65-F5344CB8AC3E}">
        <p14:creationId xmlns:p14="http://schemas.microsoft.com/office/powerpoint/2010/main" val="375669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3889" b="1" dirty="0">
                <a:latin typeface="David" panose="020E0502060401010101" pitchFamily="34" charset="-79"/>
                <a:cs typeface="David" panose="020E0502060401010101" pitchFamily="34" charset="-79"/>
              </a:rPr>
              <a:t>נִגַּשׁ גַּם זֶה שֶׁקִּבֵּל כִּכָּר אַחַת וְאָמַר, ’אֲדוֹנִי, יָדַעְתִּי שֶׁאַתָּה אִישׁ קָשֶׁה,</a:t>
            </a:r>
            <a:r>
              <a:rPr lang="en-US" baseline="30000" dirty="0"/>
              <a:t>    </a:t>
            </a:r>
          </a:p>
          <a:p>
            <a:r>
              <a:rPr lang="en-US" baseline="30000" dirty="0"/>
              <a:t>  </a:t>
            </a:r>
            <a:endParaRPr lang="en-US" sz="144" baseline="30000" dirty="0"/>
          </a:p>
          <a:p>
            <a:pPr marL="0" indent="0"/>
            <a:r>
              <a:rPr lang="en-US" sz="4000" dirty="0"/>
              <a:t>“Now the one who had received one talent came forward and said, ‘I knew you were a hard man.</a:t>
            </a:r>
            <a:endParaRPr lang="en-US" sz="32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3618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הַקּוֹצֵר בְּמָקוֹם שֶׁלֹּא זָרַעְתָּ וְאוֹסֵף בְּמָקוֹם שֶׁלֹּא פִּזַּרְתָּ,</a:t>
            </a:r>
            <a:r>
              <a:rPr lang="he-IL" sz="4321" dirty="0"/>
              <a:t> </a:t>
            </a:r>
            <a:r>
              <a:rPr lang="en-US" baseline="30000" dirty="0"/>
              <a:t>    </a:t>
            </a:r>
          </a:p>
          <a:p>
            <a:r>
              <a:rPr lang="en-US" baseline="30000" dirty="0"/>
              <a:t>  </a:t>
            </a:r>
            <a:endParaRPr lang="en-US" sz="144" baseline="30000" dirty="0"/>
          </a:p>
          <a:p>
            <a:r>
              <a:rPr lang="en-US" sz="4000" dirty="0"/>
              <a:t>  You harvest where you didn’t plant and gather where you didn’t sow seed.</a:t>
            </a:r>
            <a:endParaRPr lang="en-US" sz="32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1530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וּמֵאַחַר שֶׁפָּחַדְתִּי הָלַכְתִּי וְהִטְמַנְתִּי אֶת כִּכָּרְךָ בָּאֲדָמָה. הִנֵּהִי אֲשֶׁר לְךָ!‘ </a:t>
            </a:r>
            <a:r>
              <a:rPr lang="en-US" baseline="30000" dirty="0"/>
              <a:t>    </a:t>
            </a:r>
          </a:p>
          <a:p>
            <a:r>
              <a:rPr lang="en-US" baseline="30000" dirty="0"/>
              <a:t>    </a:t>
            </a:r>
          </a:p>
          <a:p>
            <a:r>
              <a:rPr lang="en-US" baseline="30000" dirty="0"/>
              <a:t>  </a:t>
            </a:r>
            <a:r>
              <a:rPr lang="en-US" sz="4000" dirty="0"/>
              <a:t>“I was afraid, so I went and hid your talent in the ground. Here! Take what belongs to you!’</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2248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lnSpcReduction="20000"/>
          </a:bodyPr>
          <a:lstStyle/>
          <a:p>
            <a:pPr algn="r"/>
            <a:r>
              <a:rPr lang="he-IL" sz="4321" b="1" dirty="0">
                <a:latin typeface="David" panose="020E0502060401010101" pitchFamily="34" charset="-79"/>
                <a:cs typeface="David" panose="020E0502060401010101" pitchFamily="34" charset="-79"/>
              </a:rPr>
              <a:t>הֵשִׁיב אֲדוֹנָיו וְאָמַר אֵלָיו, ’עֶבֶד </a:t>
            </a:r>
            <a:r>
              <a:rPr lang="he-IL" sz="4321" b="1" dirty="0">
                <a:solidFill>
                  <a:srgbClr val="FFFF99"/>
                </a:solidFill>
                <a:latin typeface="David" panose="020E0502060401010101" pitchFamily="34" charset="-79"/>
                <a:cs typeface="David" panose="020E0502060401010101" pitchFamily="34" charset="-79"/>
              </a:rPr>
              <a:t>רַע</a:t>
            </a:r>
            <a:r>
              <a:rPr lang="he-IL" sz="4321" b="1" dirty="0">
                <a:latin typeface="David" panose="020E0502060401010101" pitchFamily="34" charset="-79"/>
                <a:cs typeface="David" panose="020E0502060401010101" pitchFamily="34" charset="-79"/>
              </a:rPr>
              <a:t> וְעָצֵל! </a:t>
            </a:r>
            <a:r>
              <a:rPr lang="en-US" baseline="30000" dirty="0"/>
              <a:t>    </a:t>
            </a:r>
          </a:p>
          <a:p>
            <a:r>
              <a:rPr lang="en-US" sz="1440" baseline="30000" dirty="0"/>
              <a:t>    </a:t>
            </a:r>
          </a:p>
          <a:p>
            <a:r>
              <a:rPr lang="en-US" dirty="0"/>
              <a:t>   </a:t>
            </a:r>
            <a:r>
              <a:rPr lang="en-US" sz="4000" dirty="0"/>
              <a:t>“‘You wicked, lazy servant!’ said his master, </a:t>
            </a:r>
            <a:endParaRPr lang="he-IL" sz="4000" dirty="0"/>
          </a:p>
          <a:p>
            <a:endParaRPr lang="he-IL" sz="4000" dirty="0"/>
          </a:p>
          <a:p>
            <a:pPr algn="r" rtl="1" fontAlgn="t"/>
            <a:r>
              <a:rPr lang="he-IL" sz="5200" b="1" dirty="0">
                <a:latin typeface="David" panose="020E0502060401010101" pitchFamily="34" charset="-79"/>
                <a:cs typeface="David" panose="020E0502060401010101" pitchFamily="34" charset="-79"/>
              </a:rPr>
              <a:t>רַע</a:t>
            </a:r>
            <a:r>
              <a:rPr lang="he-IL" dirty="0"/>
              <a:t> </a:t>
            </a:r>
            <a:r>
              <a:rPr lang="en-US" sz="4300" dirty="0"/>
              <a:t>bad, nasty ; malicious ; negative, wrong</a:t>
            </a:r>
            <a:endParaRPr lang="en-US" dirty="0"/>
          </a:p>
          <a:p>
            <a:br>
              <a:rPr lang="en-US" dirty="0"/>
            </a:b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3351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l-GR" sz="4400" dirty="0"/>
              <a:t>πονηρέ </a:t>
            </a:r>
            <a:r>
              <a:rPr lang="el-GR" dirty="0"/>
              <a:t>(</a:t>
            </a:r>
            <a:r>
              <a:rPr lang="en-US" dirty="0" err="1"/>
              <a:t>ponēre</a:t>
            </a:r>
            <a:r>
              <a:rPr lang="en-US" dirty="0"/>
              <a:t>) evil, bad, wicked, malicious, slothful </a:t>
            </a:r>
          </a:p>
        </p:txBody>
      </p:sp>
    </p:spTree>
    <p:extLst>
      <p:ext uri="{BB962C8B-B14F-4D97-AF65-F5344CB8AC3E}">
        <p14:creationId xmlns:p14="http://schemas.microsoft.com/office/powerpoint/2010/main" val="140289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229600" cy="4444305"/>
          </a:xfrm>
        </p:spPr>
        <p:txBody>
          <a:bodyPr>
            <a:normAutofit/>
          </a:bodyPr>
          <a:lstStyle/>
          <a:p>
            <a:pPr algn="r"/>
            <a:r>
              <a:rPr lang="he-IL" sz="4321" b="1" dirty="0">
                <a:latin typeface="David" panose="020E0502060401010101" pitchFamily="34" charset="-79"/>
                <a:cs typeface="David" panose="020E0502060401010101" pitchFamily="34" charset="-79"/>
              </a:rPr>
              <a:t>יָדַעְתָּ שֶׁאֲנִי קוֹצֵר בְּמָקוֹם שֶׁלֹּא זָרַעְתִּי וְאוֹסֵף בְּמָקוֹם שֶׁלֹּא פִּזַּרְתִּי,</a:t>
            </a:r>
            <a:r>
              <a:rPr lang="he-IL" sz="4321" dirty="0"/>
              <a:t> </a:t>
            </a:r>
            <a:r>
              <a:rPr lang="en-US" baseline="30000" dirty="0"/>
              <a:t>    </a:t>
            </a:r>
          </a:p>
          <a:p>
            <a:r>
              <a:rPr lang="en-US" sz="1440" baseline="30000" dirty="0"/>
              <a:t>    </a:t>
            </a:r>
          </a:p>
          <a:p>
            <a:pPr marL="0" indent="0"/>
            <a:r>
              <a:rPr lang="en-US" sz="4000" dirty="0"/>
              <a:t>‘So you knew, did you, that I harvest where I haven’t planted? and that I gather where I didn’t sow seed?”</a:t>
            </a:r>
            <a:endParaRPr lang="en-US" sz="36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25454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baseline="30000" dirty="0" err="1">
                <a:solidFill>
                  <a:srgbClr val="FFFF00"/>
                </a:solidFill>
              </a:rPr>
              <a:t>Mattityahu</a:t>
            </a:r>
            <a:r>
              <a:rPr lang="en-US" altLang="en-US" baseline="30000" dirty="0">
                <a:solidFill>
                  <a:srgbClr val="FFFF00"/>
                </a:solidFill>
              </a:rPr>
              <a:t> (Matthew) 25:27-30</a:t>
            </a:r>
            <a:r>
              <a:rPr lang="en-US" altLang="en-US" dirty="0">
                <a:solidFill>
                  <a:srgbClr val="FFFF00"/>
                </a:solidFill>
              </a:rPr>
              <a:t> </a:t>
            </a:r>
            <a:r>
              <a:rPr lang="en-US" dirty="0"/>
              <a:t>Then you should have deposited my money with the bankers, so that when I returned, I would at least have gotten back interest with my capital! </a:t>
            </a:r>
          </a:p>
        </p:txBody>
      </p:sp>
    </p:spTree>
    <p:extLst>
      <p:ext uri="{BB962C8B-B14F-4D97-AF65-F5344CB8AC3E}">
        <p14:creationId xmlns:p14="http://schemas.microsoft.com/office/powerpoint/2010/main" val="48356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Shmot</a:t>
            </a:r>
            <a:r>
              <a:rPr lang="en-US" dirty="0"/>
              <a:t> / Ex 22.24.If you lend money to any of My people, to the poor among you, you are not to act like a debt collector with him, and </a:t>
            </a:r>
            <a:r>
              <a:rPr lang="en-US" dirty="0">
                <a:solidFill>
                  <a:srgbClr val="FFFF99"/>
                </a:solidFill>
              </a:rPr>
              <a:t>you</a:t>
            </a:r>
            <a:r>
              <a:rPr lang="en-US" dirty="0"/>
              <a:t> are not to charge him interest:</a:t>
            </a:r>
          </a:p>
          <a:p>
            <a:pPr algn="r" rtl="1"/>
            <a:r>
              <a:rPr lang="he-IL" sz="4400" b="1" dirty="0">
                <a:latin typeface="David" panose="020E0502060401010101" pitchFamily="34" charset="-79"/>
                <a:cs typeface="David" panose="020E0502060401010101" pitchFamily="34" charset="-79"/>
              </a:rPr>
              <a:t>לֹא-תְשִׂימ</a:t>
            </a:r>
            <a:r>
              <a:rPr lang="he-IL" sz="4400" b="1" dirty="0">
                <a:solidFill>
                  <a:srgbClr val="FFFF99"/>
                </a:solidFill>
                <a:latin typeface="David" panose="020E0502060401010101" pitchFamily="34" charset="-79"/>
                <a:cs typeface="David" panose="020E0502060401010101" pitchFamily="34" charset="-79"/>
              </a:rPr>
              <a:t>ו</a:t>
            </a:r>
            <a:r>
              <a:rPr lang="he-IL" sz="4400" b="1" dirty="0">
                <a:latin typeface="David" panose="020E0502060401010101" pitchFamily="34" charset="-79"/>
                <a:cs typeface="David" panose="020E0502060401010101" pitchFamily="34" charset="-79"/>
              </a:rPr>
              <a:t>ּן עָלָיו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נֶשֶׁךְ.</a:t>
            </a:r>
            <a:endParaRPr lang="en-US" sz="4400" b="1" dirty="0">
              <a:latin typeface="David" panose="020E0502060401010101" pitchFamily="34" charset="-79"/>
              <a:cs typeface="David" panose="020E0502060401010101" pitchFamily="34" charset="-79"/>
            </a:endParaRPr>
          </a:p>
        </p:txBody>
      </p:sp>
      <p:cxnSp>
        <p:nvCxnSpPr>
          <p:cNvPr id="5" name="Straight Arrow Connector 4">
            <a:extLst>
              <a:ext uri="{FF2B5EF4-FFF2-40B4-BE49-F238E27FC236}">
                <a16:creationId xmlns:a16="http://schemas.microsoft.com/office/drawing/2014/main" id="{6ECBADA4-19A9-43D8-ACD0-40551D615421}"/>
              </a:ext>
            </a:extLst>
          </p:cNvPr>
          <p:cNvCxnSpPr>
            <a:cxnSpLocks/>
          </p:cNvCxnSpPr>
          <p:nvPr/>
        </p:nvCxnSpPr>
        <p:spPr bwMode="auto">
          <a:xfrm>
            <a:off x="2332037" y="2952750"/>
            <a:ext cx="3962400" cy="9906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592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s://www.jerusalemonline.com/wp-content/uploads/Almost-50000-plastic-bricks-brought-in-by-Fort-Worth-synagogues-members-allows-hanukkiah-to-rise-over-16-feet-3.jpg">
            <a:extLst>
              <a:ext uri="{FF2B5EF4-FFF2-40B4-BE49-F238E27FC236}">
                <a16:creationId xmlns:a16="http://schemas.microsoft.com/office/drawing/2014/main" id="{08CC0826-B22F-4758-8BAD-F69B162B0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771207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44C12F-0052-456B-957C-ABCABD7627F7}"/>
              </a:ext>
            </a:extLst>
          </p:cNvPr>
          <p:cNvSpPr txBox="1"/>
          <p:nvPr/>
        </p:nvSpPr>
        <p:spPr>
          <a:xfrm>
            <a:off x="0" y="1504950"/>
            <a:ext cx="5180714" cy="317009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16 feet 3 inches </a:t>
            </a:r>
          </a:p>
          <a:p>
            <a:pPr algn="l"/>
            <a:r>
              <a:rPr lang="en-US" dirty="0">
                <a:effectLst>
                  <a:outerShdw blurRad="38100" dist="38100" dir="2700000" algn="tl">
                    <a:srgbClr val="000000">
                      <a:alpha val="43137"/>
                    </a:srgbClr>
                  </a:outerShdw>
                </a:effectLst>
              </a:rPr>
              <a:t>made with </a:t>
            </a:r>
          </a:p>
          <a:p>
            <a:pPr algn="l"/>
            <a:r>
              <a:rPr lang="en-US" dirty="0">
                <a:effectLst>
                  <a:outerShdw blurRad="38100" dist="38100" dir="2700000" algn="tl">
                    <a:srgbClr val="000000">
                      <a:alpha val="43137"/>
                    </a:srgbClr>
                  </a:outerShdw>
                </a:effectLst>
              </a:rPr>
              <a:t>almost  50,000</a:t>
            </a:r>
          </a:p>
          <a:p>
            <a:pPr algn="l"/>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lego</a:t>
            </a:r>
            <a:r>
              <a:rPr lang="en-US" dirty="0">
                <a:effectLst>
                  <a:outerShdw blurRad="38100" dist="38100" dir="2700000" algn="tl">
                    <a:srgbClr val="000000">
                      <a:alpha val="43137"/>
                    </a:srgbClr>
                  </a:outerShdw>
                </a:effectLst>
              </a:rPr>
              <a:t>] plastic bricks</a:t>
            </a:r>
          </a:p>
          <a:p>
            <a:endParaRPr lang="en-US" dirty="0"/>
          </a:p>
        </p:txBody>
      </p:sp>
    </p:spTree>
    <p:extLst>
      <p:ext uri="{BB962C8B-B14F-4D97-AF65-F5344CB8AC3E}">
        <p14:creationId xmlns:p14="http://schemas.microsoft.com/office/powerpoint/2010/main" val="72706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It is in the </a:t>
            </a:r>
            <a:r>
              <a:rPr lang="en-US" dirty="0">
                <a:solidFill>
                  <a:srgbClr val="FFFF99"/>
                </a:solidFill>
              </a:rPr>
              <a:t>plural</a:t>
            </a:r>
            <a:r>
              <a:rPr lang="en-US" dirty="0"/>
              <a:t>, number, and Ibn Ezra observes, that the lender, scribe, and witness, all transgress this law; that is, when a man lends money on interest, and a bond is made by the scribe for it, and this signed by witnesses, all are guilty of the breach of it:</a:t>
            </a:r>
          </a:p>
        </p:txBody>
      </p:sp>
    </p:spTree>
    <p:extLst>
      <p:ext uri="{BB962C8B-B14F-4D97-AF65-F5344CB8AC3E}">
        <p14:creationId xmlns:p14="http://schemas.microsoft.com/office/powerpoint/2010/main" val="3543230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15.5</a:t>
            </a:r>
            <a:r>
              <a:rPr lang="en-US" dirty="0"/>
              <a:t> …who lends his money without interest, and takes no bribe against the innocent. One who does these things will never be shaken. </a:t>
            </a:r>
          </a:p>
        </p:txBody>
      </p:sp>
    </p:spTree>
    <p:extLst>
      <p:ext uri="{BB962C8B-B14F-4D97-AF65-F5344CB8AC3E}">
        <p14:creationId xmlns:p14="http://schemas.microsoft.com/office/powerpoint/2010/main" val="364040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 23.20 </a:t>
            </a:r>
            <a:r>
              <a:rPr lang="en-US" dirty="0"/>
              <a:t>To an outsider </a:t>
            </a:r>
            <a:r>
              <a:rPr lang="en-US" dirty="0">
                <a:solidFill>
                  <a:srgbClr val="FFFF99"/>
                </a:solidFill>
              </a:rPr>
              <a:t>you may </a:t>
            </a:r>
            <a:r>
              <a:rPr lang="en-US" dirty="0"/>
              <a:t>lend at interest, but to your brother </a:t>
            </a:r>
            <a:r>
              <a:rPr lang="en-US" dirty="0">
                <a:solidFill>
                  <a:srgbClr val="FFFF99"/>
                </a:solidFill>
              </a:rPr>
              <a:t>you are not to lend at interest,</a:t>
            </a:r>
            <a:r>
              <a:rPr lang="en-US" dirty="0"/>
              <a:t> so that A</a:t>
            </a:r>
            <a:r>
              <a:rPr lang="en-US" sz="3200" dirty="0"/>
              <a:t>DONI</a:t>
            </a:r>
            <a:r>
              <a:rPr lang="en-US" dirty="0"/>
              <a:t> your God will prosper you in everything you set out to do in the land you are entering in order to take possession of it. </a:t>
            </a:r>
          </a:p>
        </p:txBody>
      </p:sp>
    </p:spTree>
    <p:extLst>
      <p:ext uri="{BB962C8B-B14F-4D97-AF65-F5344CB8AC3E}">
        <p14:creationId xmlns:p14="http://schemas.microsoft.com/office/powerpoint/2010/main" val="930331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baseline="30000" dirty="0" err="1">
                <a:solidFill>
                  <a:srgbClr val="FFFF00"/>
                </a:solidFill>
              </a:rPr>
              <a:t>Mattityahu</a:t>
            </a:r>
            <a:r>
              <a:rPr lang="en-US" altLang="en-US" baseline="30000" dirty="0">
                <a:solidFill>
                  <a:srgbClr val="FFFF00"/>
                </a:solidFill>
              </a:rPr>
              <a:t> (Matthew) 25:27-30</a:t>
            </a:r>
            <a:r>
              <a:rPr lang="en-US" altLang="en-US" dirty="0">
                <a:solidFill>
                  <a:srgbClr val="FFFF00"/>
                </a:solidFill>
              </a:rPr>
              <a:t> </a:t>
            </a:r>
            <a:r>
              <a:rPr lang="en-US" dirty="0"/>
              <a:t>Take the talent from him and give it to the one who has ten.</a:t>
            </a:r>
            <a:r>
              <a:rPr lang="en-US" b="1" baseline="30000" dirty="0"/>
              <a:t>  </a:t>
            </a:r>
            <a:r>
              <a:rPr lang="en-US" dirty="0"/>
              <a:t>For everyone who has something will be given more, so that he will have more than enough; but from anyone who has nothing, </a:t>
            </a:r>
          </a:p>
        </p:txBody>
      </p:sp>
    </p:spTree>
    <p:extLst>
      <p:ext uri="{BB962C8B-B14F-4D97-AF65-F5344CB8AC3E}">
        <p14:creationId xmlns:p14="http://schemas.microsoft.com/office/powerpoint/2010/main" val="2389967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baseline="30000" dirty="0" err="1">
                <a:solidFill>
                  <a:srgbClr val="FFFF00"/>
                </a:solidFill>
              </a:rPr>
              <a:t>Mattityahu</a:t>
            </a:r>
            <a:r>
              <a:rPr lang="en-US" altLang="en-US" baseline="30000" dirty="0">
                <a:solidFill>
                  <a:srgbClr val="FFFF00"/>
                </a:solidFill>
              </a:rPr>
              <a:t> (Matthew) 25:27-30</a:t>
            </a:r>
            <a:r>
              <a:rPr lang="en-US" altLang="en-US" dirty="0">
                <a:solidFill>
                  <a:srgbClr val="FFFF00"/>
                </a:solidFill>
              </a:rPr>
              <a:t>  </a:t>
            </a:r>
            <a:r>
              <a:rPr lang="en-US" dirty="0"/>
              <a:t>even what he does have will be taken away. As for this worthless servant, throw him out in the dark, where people will wail and grind their teeth!’</a:t>
            </a:r>
          </a:p>
        </p:txBody>
      </p:sp>
    </p:spTree>
    <p:extLst>
      <p:ext uri="{BB962C8B-B14F-4D97-AF65-F5344CB8AC3E}">
        <p14:creationId xmlns:p14="http://schemas.microsoft.com/office/powerpoint/2010/main" val="1507090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What inhibited, intimidated the  $1 million [1 talent ] man from venturing, investing, entrepreneurship?</a:t>
            </a:r>
          </a:p>
          <a:p>
            <a:pPr algn="l"/>
            <a:r>
              <a:rPr lang="en-US" dirty="0">
                <a:solidFill>
                  <a:srgbClr val="FFFF99"/>
                </a:solidFill>
              </a:rPr>
              <a:t>What he believed about his master: </a:t>
            </a:r>
            <a:r>
              <a:rPr lang="en-US" dirty="0"/>
              <a:t>“</a:t>
            </a:r>
            <a:r>
              <a:rPr lang="en-US" u="sng" dirty="0"/>
              <a:t>I knew you</a:t>
            </a:r>
            <a:r>
              <a:rPr lang="en-US" dirty="0"/>
              <a:t> were a hard man. You harvest where you didn’t plant and gather where you didn’t sow seed.”</a:t>
            </a:r>
          </a:p>
        </p:txBody>
      </p:sp>
    </p:spTree>
    <p:extLst>
      <p:ext uri="{BB962C8B-B14F-4D97-AF65-F5344CB8AC3E}">
        <p14:creationId xmlns:p14="http://schemas.microsoft.com/office/powerpoint/2010/main" val="96090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He believed a lie and it affected his life actions.</a:t>
            </a:r>
          </a:p>
          <a:p>
            <a:pPr algn="l"/>
            <a:r>
              <a:rPr lang="en-US" dirty="0"/>
              <a:t>Ever happen to us?</a:t>
            </a:r>
          </a:p>
          <a:p>
            <a:pPr algn="l"/>
            <a:r>
              <a:rPr lang="en-US" dirty="0">
                <a:solidFill>
                  <a:srgbClr val="FFFF99"/>
                </a:solidFill>
              </a:rPr>
              <a:t>Believing lies is the essence of sin.</a:t>
            </a:r>
          </a:p>
          <a:p>
            <a:pPr algn="l"/>
            <a:r>
              <a:rPr lang="en-US" baseline="30000" dirty="0"/>
              <a:t>Ber 3.5 </a:t>
            </a:r>
            <a:r>
              <a:rPr lang="en-US" dirty="0"/>
              <a:t>“God knows that on the day you eat from it, your eyes will be opened, and you will be like God, knowing good and evil.” </a:t>
            </a:r>
          </a:p>
        </p:txBody>
      </p:sp>
    </p:spTree>
    <p:extLst>
      <p:ext uri="{BB962C8B-B14F-4D97-AF65-F5344CB8AC3E}">
        <p14:creationId xmlns:p14="http://schemas.microsoft.com/office/powerpoint/2010/main" val="229438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one talent servant pretends he knew the master; but if he had, he would have had a true affection for him, faith in him, and would have observed his commands; and he would also have appeared altogether lovely to him, and of an amiable character, and not in such a light as he represents him;</a:t>
            </a:r>
          </a:p>
        </p:txBody>
      </p:sp>
    </p:spTree>
    <p:extLst>
      <p:ext uri="{BB962C8B-B14F-4D97-AF65-F5344CB8AC3E}">
        <p14:creationId xmlns:p14="http://schemas.microsoft.com/office/powerpoint/2010/main" val="1881702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Messiah’s true character; who accepts of the meanest services of his people: and takes what is done, though ever so little, as even a cup of cold water, given to the least of his disciples, as done to himself; </a:t>
            </a:r>
          </a:p>
        </p:txBody>
      </p:sp>
    </p:spTree>
    <p:extLst>
      <p:ext uri="{BB962C8B-B14F-4D97-AF65-F5344CB8AC3E}">
        <p14:creationId xmlns:p14="http://schemas.microsoft.com/office/powerpoint/2010/main" val="2480882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Rather, the one talent / $1 million man viewed his Master like the Egyptian task masters, who demanded the full tally of bricks, but gave no straw.</a:t>
            </a:r>
          </a:p>
        </p:txBody>
      </p:sp>
    </p:spTree>
    <p:extLst>
      <p:ext uri="{BB962C8B-B14F-4D97-AF65-F5344CB8AC3E}">
        <p14:creationId xmlns:p14="http://schemas.microsoft.com/office/powerpoint/2010/main" val="31956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Edible</a:t>
            </a:r>
          </a:p>
          <a:p>
            <a:pPr algn="l"/>
            <a:r>
              <a:rPr lang="en-US" dirty="0"/>
              <a:t> Menorah</a:t>
            </a:r>
          </a:p>
        </p:txBody>
      </p:sp>
      <p:pic>
        <p:nvPicPr>
          <p:cNvPr id="1026" name="Picture 2" descr="https://www.jerusalemonline.com/wp-content/uploads/47398191_10157986368365558_7457974546432262144_n.jpg">
            <a:extLst>
              <a:ext uri="{FF2B5EF4-FFF2-40B4-BE49-F238E27FC236}">
                <a16:creationId xmlns:a16="http://schemas.microsoft.com/office/drawing/2014/main" id="{A3410FDF-9B6B-4C11-9895-E365CB109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 t="17956" r="1" b="19822"/>
          <a:stretch/>
        </p:blipFill>
        <p:spPr bwMode="auto">
          <a:xfrm>
            <a:off x="3567887" y="0"/>
            <a:ext cx="478121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He believed a falsehood, a fallacy, an error about his Master.</a:t>
            </a:r>
          </a:p>
          <a:p>
            <a:pPr algn="l"/>
            <a:r>
              <a:rPr lang="en-US" dirty="0"/>
              <a:t>Do we ever do that?</a:t>
            </a:r>
          </a:p>
          <a:p>
            <a:pPr algn="l"/>
            <a:r>
              <a:rPr lang="en-US" dirty="0"/>
              <a:t>Four components of Restoring the Foundations that we recently  had here Nov. 10-11, 2018</a:t>
            </a:r>
          </a:p>
        </p:txBody>
      </p:sp>
    </p:spTree>
    <p:extLst>
      <p:ext uri="{BB962C8B-B14F-4D97-AF65-F5344CB8AC3E}">
        <p14:creationId xmlns:p14="http://schemas.microsoft.com/office/powerpoint/2010/main" val="505435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a:pPr>
            <a:r>
              <a:rPr lang="en-US" dirty="0"/>
              <a:t>Sins of the fathers: epigenetics</a:t>
            </a:r>
          </a:p>
          <a:p>
            <a:pPr marL="457200" indent="-457200" algn="l">
              <a:buFont typeface="+mj-lt"/>
              <a:buAutoNum type="arabicPeriod"/>
            </a:pPr>
            <a:r>
              <a:rPr lang="en-US" dirty="0">
                <a:solidFill>
                  <a:srgbClr val="FFFF99"/>
                </a:solidFill>
              </a:rPr>
              <a:t>Ungodly beliefs   UGBs</a:t>
            </a:r>
          </a:p>
          <a:p>
            <a:pPr marL="457200" indent="-457200" algn="l">
              <a:buFont typeface="+mj-lt"/>
              <a:buAutoNum type="arabicPeriod"/>
            </a:pPr>
            <a:r>
              <a:rPr lang="en-US" dirty="0"/>
              <a:t>Soul spirit hurts</a:t>
            </a:r>
          </a:p>
          <a:p>
            <a:pPr marL="457200" indent="-457200" algn="l">
              <a:buFont typeface="+mj-lt"/>
              <a:buAutoNum type="arabicPeriod"/>
            </a:pPr>
            <a:r>
              <a:rPr lang="en-US" dirty="0"/>
              <a:t>Demonic Oppression</a:t>
            </a:r>
          </a:p>
          <a:p>
            <a:pPr marL="457200" indent="-457200" algn="l">
              <a:buFont typeface="+mj-lt"/>
              <a:buAutoNum type="arabicPeriod"/>
            </a:pPr>
            <a:endParaRPr lang="en-US" dirty="0"/>
          </a:p>
          <a:p>
            <a:pPr algn="l"/>
            <a:r>
              <a:rPr lang="en-US" dirty="0"/>
              <a:t>examples</a:t>
            </a:r>
          </a:p>
        </p:txBody>
      </p:sp>
    </p:spTree>
    <p:extLst>
      <p:ext uri="{BB962C8B-B14F-4D97-AF65-F5344CB8AC3E}">
        <p14:creationId xmlns:p14="http://schemas.microsoft.com/office/powerpoint/2010/main" val="601886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Beliefs determine perceptions, opinions, actions, character, destiny.</a:t>
            </a:r>
          </a:p>
          <a:p>
            <a:pPr algn="l"/>
            <a:endParaRPr lang="en-US" sz="2400" dirty="0"/>
          </a:p>
          <a:p>
            <a:pPr algn="l"/>
            <a:r>
              <a:rPr lang="en-US" sz="2400" dirty="0" err="1"/>
              <a:t>Mishei</a:t>
            </a:r>
            <a:r>
              <a:rPr lang="en-US" sz="2400" dirty="0"/>
              <a:t>/Prov 23.7 </a:t>
            </a:r>
          </a:p>
          <a:p>
            <a:pPr algn="r" rtl="1"/>
            <a:r>
              <a:rPr lang="en-US" dirty="0"/>
              <a:t> </a:t>
            </a:r>
            <a:r>
              <a:rPr lang="he-IL" b="1" dirty="0"/>
              <a:t> </a:t>
            </a:r>
            <a:r>
              <a:rPr lang="he-IL" sz="4400" b="1" dirty="0">
                <a:latin typeface="David" panose="020E0502060401010101" pitchFamily="34" charset="-79"/>
                <a:cs typeface="David" panose="020E0502060401010101" pitchFamily="34" charset="-79"/>
              </a:rPr>
              <a:t>כִּי כְּמוֹ </a:t>
            </a:r>
            <a:r>
              <a:rPr lang="he-IL" sz="4400" b="1" dirty="0">
                <a:solidFill>
                  <a:srgbClr val="FFFF99"/>
                </a:solidFill>
                <a:latin typeface="David" panose="020E0502060401010101" pitchFamily="34" charset="-79"/>
                <a:cs typeface="David" panose="020E0502060401010101" pitchFamily="34" charset="-79"/>
              </a:rPr>
              <a:t>שָׁעַר</a:t>
            </a:r>
            <a:r>
              <a:rPr lang="he-IL" sz="4400" b="1" dirty="0">
                <a:latin typeface="David" panose="020E0502060401010101" pitchFamily="34" charset="-79"/>
                <a:cs typeface="David" panose="020E0502060401010101" pitchFamily="34" charset="-79"/>
              </a:rPr>
              <a:t> בְּנַפְשׁוֹ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 כֶּן</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הוּא</a:t>
            </a:r>
            <a:endParaRPr lang="en-US" sz="4400" b="1" dirty="0">
              <a:latin typeface="David" panose="020E0502060401010101" pitchFamily="34" charset="-79"/>
              <a:cs typeface="David" panose="020E0502060401010101" pitchFamily="34" charset="-79"/>
            </a:endParaRPr>
          </a:p>
          <a:p>
            <a:pPr algn="l"/>
            <a:r>
              <a:rPr lang="en-US" kern="1200" dirty="0">
                <a:latin typeface="Arial Rounded MT Bold" pitchFamily="34" charset="0"/>
                <a:cs typeface="Arial" charset="0"/>
              </a:rPr>
              <a:t>For as he thinks within himself, [literally: as he opens </a:t>
            </a:r>
            <a:r>
              <a:rPr lang="en-US" kern="1200" dirty="0">
                <a:solidFill>
                  <a:srgbClr val="FFFF99"/>
                </a:solidFill>
                <a:latin typeface="Arial Rounded MT Bold" pitchFamily="34" charset="0"/>
                <a:cs typeface="Arial" charset="0"/>
              </a:rPr>
              <a:t>the gates </a:t>
            </a:r>
            <a:r>
              <a:rPr lang="en-US" kern="1200" dirty="0">
                <a:latin typeface="Arial Rounded MT Bold" pitchFamily="34" charset="0"/>
                <a:cs typeface="Arial" charset="0"/>
              </a:rPr>
              <a:t>of this soul] </a:t>
            </a:r>
          </a:p>
          <a:p>
            <a:pPr algn="l"/>
            <a:r>
              <a:rPr lang="en-US" kern="1200" dirty="0">
                <a:latin typeface="Arial Rounded MT Bold" pitchFamily="34" charset="0"/>
                <a:cs typeface="Arial" charset="0"/>
              </a:rPr>
              <a:t>so is he.</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76106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Steps to deliverance  [Just to give you a taste, you really need the weekend]</a:t>
            </a:r>
          </a:p>
          <a:p>
            <a:pPr marL="457200" indent="-457200" algn="l">
              <a:buFont typeface="+mj-lt"/>
              <a:buAutoNum type="arabicPeriod"/>
            </a:pPr>
            <a:r>
              <a:rPr lang="en-US" dirty="0">
                <a:solidFill>
                  <a:srgbClr val="FFFF99"/>
                </a:solidFill>
              </a:rPr>
              <a:t>I choose </a:t>
            </a:r>
            <a:r>
              <a:rPr lang="en-US" dirty="0"/>
              <a:t>to submit to the process of being transformed in this issue of ______.</a:t>
            </a:r>
          </a:p>
          <a:p>
            <a:pPr marL="457200" indent="-457200" algn="l">
              <a:buFont typeface="+mj-lt"/>
              <a:buAutoNum type="arabicPeriod"/>
            </a:pPr>
            <a:r>
              <a:rPr lang="en-US" dirty="0"/>
              <a:t>I ask for grace to work in me.</a:t>
            </a:r>
          </a:p>
          <a:p>
            <a:pPr marL="512763" indent="-512763" algn="l">
              <a:buFont typeface="+mj-lt"/>
              <a:buAutoNum type="arabicPeriod"/>
            </a:pPr>
            <a:endParaRPr lang="en-US" dirty="0"/>
          </a:p>
          <a:p>
            <a:pPr algn="l"/>
            <a:endParaRPr lang="en-US" dirty="0"/>
          </a:p>
        </p:txBody>
      </p:sp>
    </p:spTree>
    <p:extLst>
      <p:ext uri="{BB962C8B-B14F-4D97-AF65-F5344CB8AC3E}">
        <p14:creationId xmlns:p14="http://schemas.microsoft.com/office/powerpoint/2010/main" val="181869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3. I declare, by the blood atonement of Yeshua, that I am changed, redeemed.</a:t>
            </a:r>
          </a:p>
          <a:p>
            <a:pPr algn="l"/>
            <a:r>
              <a:rPr lang="en-US" dirty="0"/>
              <a:t>4. I confess my sin of believing the lie of ______</a:t>
            </a:r>
          </a:p>
          <a:p>
            <a:pPr algn="l"/>
            <a:r>
              <a:rPr lang="en-US" dirty="0"/>
              <a:t>5. I forgive those who contributed to this UGB.</a:t>
            </a:r>
          </a:p>
        </p:txBody>
      </p:sp>
    </p:spTree>
    <p:extLst>
      <p:ext uri="{BB962C8B-B14F-4D97-AF65-F5344CB8AC3E}">
        <p14:creationId xmlns:p14="http://schemas.microsoft.com/office/powerpoint/2010/main" val="3879227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6. I choose to forgive myself for...</a:t>
            </a:r>
          </a:p>
          <a:p>
            <a:pPr algn="l"/>
            <a:r>
              <a:rPr lang="en-US" dirty="0"/>
              <a:t>7. I choose to accept, BELIEVE Godly Beliefs that ____</a:t>
            </a:r>
          </a:p>
        </p:txBody>
      </p:sp>
    </p:spTree>
    <p:extLst>
      <p:ext uri="{BB962C8B-B14F-4D97-AF65-F5344CB8AC3E}">
        <p14:creationId xmlns:p14="http://schemas.microsoft.com/office/powerpoint/2010/main" val="2521792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 </a:t>
            </a:r>
          </a:p>
          <a:p>
            <a:r>
              <a:rPr lang="en-US" dirty="0"/>
              <a:t>Our beliefs about our Master, </a:t>
            </a:r>
          </a:p>
          <a:p>
            <a:r>
              <a:rPr lang="en-US" dirty="0"/>
              <a:t>about G-d</a:t>
            </a:r>
          </a:p>
        </p:txBody>
      </p:sp>
    </p:spTree>
    <p:extLst>
      <p:ext uri="{BB962C8B-B14F-4D97-AF65-F5344CB8AC3E}">
        <p14:creationId xmlns:p14="http://schemas.microsoft.com/office/powerpoint/2010/main" val="3914927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AC34C9-CC3F-426D-87BF-142F7183FA32}"/>
              </a:ext>
            </a:extLst>
          </p:cNvPr>
          <p:cNvPicPr>
            <a:picLocks noChangeAspect="1"/>
          </p:cNvPicPr>
          <p:nvPr/>
        </p:nvPicPr>
        <p:blipFill>
          <a:blip r:embed="rId3"/>
          <a:stretch>
            <a:fillRect/>
          </a:stretch>
        </p:blipFill>
        <p:spPr>
          <a:xfrm>
            <a:off x="2384425" y="119062"/>
            <a:ext cx="4010025" cy="4905375"/>
          </a:xfrm>
          <a:prstGeom prst="rect">
            <a:avLst/>
          </a:prstGeom>
        </p:spPr>
      </p:pic>
      <p:sp>
        <p:nvSpPr>
          <p:cNvPr id="4" name="Subtitle 3"/>
          <p:cNvSpPr>
            <a:spLocks noGrp="1"/>
          </p:cNvSpPr>
          <p:nvPr>
            <p:ph type="subTitle" idx="1"/>
          </p:nvPr>
        </p:nvSpPr>
        <p:spPr>
          <a:xfrm>
            <a:off x="198437" y="0"/>
            <a:ext cx="8381999" cy="5143500"/>
          </a:xfrm>
        </p:spPr>
        <p:txBody>
          <a:bodyPr>
            <a:normAutofit/>
          </a:bodyPr>
          <a:lstStyle/>
          <a:p>
            <a:pPr algn="l"/>
            <a:endParaRPr lang="en-US" dirty="0"/>
          </a:p>
        </p:txBody>
      </p:sp>
      <p:sp>
        <p:nvSpPr>
          <p:cNvPr id="3" name="TextBox 2">
            <a:extLst>
              <a:ext uri="{FF2B5EF4-FFF2-40B4-BE49-F238E27FC236}">
                <a16:creationId xmlns:a16="http://schemas.microsoft.com/office/drawing/2014/main" id="{A2105DE0-331A-41DB-8E76-AECD2D435008}"/>
              </a:ext>
            </a:extLst>
          </p:cNvPr>
          <p:cNvSpPr txBox="1"/>
          <p:nvPr/>
        </p:nvSpPr>
        <p:spPr>
          <a:xfrm>
            <a:off x="3931920" y="1938528"/>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CCD54AE-B9D5-4C37-9915-CA116241A10C}"/>
              </a:ext>
            </a:extLst>
          </p:cNvPr>
          <p:cNvSpPr txBox="1"/>
          <p:nvPr/>
        </p:nvSpPr>
        <p:spPr>
          <a:xfrm>
            <a:off x="427037" y="3730716"/>
            <a:ext cx="7086599" cy="1323439"/>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A.W. Tozer </a:t>
            </a:r>
          </a:p>
          <a:p>
            <a:pPr algn="l"/>
            <a:r>
              <a:rPr lang="en-US" i="1" dirty="0">
                <a:effectLst>
                  <a:outerShdw blurRad="38100" dist="38100" dir="2700000" algn="tl">
                    <a:srgbClr val="000000">
                      <a:alpha val="43137"/>
                    </a:srgbClr>
                  </a:outerShdw>
                </a:effectLst>
              </a:rPr>
              <a:t>Knowledge of the Holy</a:t>
            </a:r>
          </a:p>
        </p:txBody>
      </p:sp>
    </p:spTree>
    <p:extLst>
      <p:ext uri="{BB962C8B-B14F-4D97-AF65-F5344CB8AC3E}">
        <p14:creationId xmlns:p14="http://schemas.microsoft.com/office/powerpoint/2010/main" val="387172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 people has ever risen above its religion, and man’s spiritual history will positively demonstrate that no religion has ever been greater than its idea of God. Worship is pure or base as the worshiper entertains high or low thoughts of God.</a:t>
            </a:r>
          </a:p>
        </p:txBody>
      </p:sp>
    </p:spTree>
    <p:extLst>
      <p:ext uri="{BB962C8B-B14F-4D97-AF65-F5344CB8AC3E}">
        <p14:creationId xmlns:p14="http://schemas.microsoft.com/office/powerpoint/2010/main" val="2840557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For this reason the gravest question before believers is always God Himself, and the most portentous fact about any man is not what he at a given time may say or do, but what he in his deep heart conceives God to be like. We tend by a secret law of the soul to move toward our mental image of God.  </a:t>
            </a:r>
          </a:p>
        </p:txBody>
      </p:sp>
    </p:spTree>
    <p:extLst>
      <p:ext uri="{BB962C8B-B14F-4D97-AF65-F5344CB8AC3E}">
        <p14:creationId xmlns:p14="http://schemas.microsoft.com/office/powerpoint/2010/main" val="320822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Those old</a:t>
            </a:r>
          </a:p>
          <a:p>
            <a:pPr algn="l"/>
            <a:r>
              <a:rPr lang="en-US" dirty="0"/>
              <a:t>cell </a:t>
            </a:r>
          </a:p>
          <a:p>
            <a:pPr algn="l"/>
            <a:r>
              <a:rPr lang="en-US" dirty="0"/>
              <a:t>phones! </a:t>
            </a:r>
          </a:p>
        </p:txBody>
      </p:sp>
      <p:pic>
        <p:nvPicPr>
          <p:cNvPr id="3074" name="Picture 2" descr="https://www.jerusalemonline.com/wp-content/uploads/Capture-2.jpg">
            <a:extLst>
              <a:ext uri="{FF2B5EF4-FFF2-40B4-BE49-F238E27FC236}">
                <a16:creationId xmlns:a16="http://schemas.microsoft.com/office/drawing/2014/main" id="{D5242817-EED0-4803-BD67-6DEAD807C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237" y="5334"/>
            <a:ext cx="560967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433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It is my opinion that the evangelical conception of God current in these middle years of the twentieth century is so decadent as to be utterly beneath the dignity of the Most High God and actually to constitute for professed believers something amounting to a moral calamity.</a:t>
            </a:r>
          </a:p>
        </p:txBody>
      </p:sp>
    </p:spTree>
    <p:extLst>
      <p:ext uri="{BB962C8B-B14F-4D97-AF65-F5344CB8AC3E}">
        <p14:creationId xmlns:p14="http://schemas.microsoft.com/office/powerpoint/2010/main" val="3623800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“You thought,” said the Lord to the wicked man in the psalm, “that I was altogether such as one as yourself.” Surely this must be a serious affront to the Most High God before whom cherubim and seraphim continually do cry, “Holy, holy, holy, Lord God </a:t>
            </a:r>
            <a:r>
              <a:rPr lang="en-US" dirty="0" err="1"/>
              <a:t>Tsvaot</a:t>
            </a:r>
            <a:r>
              <a:rPr lang="en-US" dirty="0"/>
              <a:t> [of the armies of heaven].”</a:t>
            </a:r>
          </a:p>
        </p:txBody>
      </p:sp>
    </p:spTree>
    <p:extLst>
      <p:ext uri="{BB962C8B-B14F-4D97-AF65-F5344CB8AC3E}">
        <p14:creationId xmlns:p14="http://schemas.microsoft.com/office/powerpoint/2010/main" val="1855893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One of G-d’s attributes: </a:t>
            </a:r>
          </a:p>
          <a:p>
            <a:r>
              <a:rPr lang="en-US" dirty="0"/>
              <a:t>Self sufficiency</a:t>
            </a:r>
          </a:p>
        </p:txBody>
      </p:sp>
    </p:spTree>
    <p:extLst>
      <p:ext uri="{BB962C8B-B14F-4D97-AF65-F5344CB8AC3E}">
        <p14:creationId xmlns:p14="http://schemas.microsoft.com/office/powerpoint/2010/main" val="3447273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Father hath life in himself,” said Messiah, and it is </a:t>
            </a:r>
            <a:r>
              <a:rPr lang="en-US" dirty="0" err="1"/>
              <a:t>charac-teristic</a:t>
            </a:r>
            <a:r>
              <a:rPr lang="en-US" dirty="0"/>
              <a:t> of His teaching that He thus in a brief sentence sets forth truth so lofty as to the transcend the highest reaches of human thought. God, He said, is self-sufficient; He is what He is in Himself, in the final meaning of those words. </a:t>
            </a:r>
          </a:p>
        </p:txBody>
      </p:sp>
    </p:spTree>
    <p:extLst>
      <p:ext uri="{BB962C8B-B14F-4D97-AF65-F5344CB8AC3E}">
        <p14:creationId xmlns:p14="http://schemas.microsoft.com/office/powerpoint/2010/main" val="501141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Whatever God is, and all that God is, He is in Himself. All life is in and from God, whether it be the lowest form of unconscious life or the highly self-conscious, intelligent life of a seraph. No creature has life in itself; all life is a gift from God.</a:t>
            </a:r>
          </a:p>
        </p:txBody>
      </p:sp>
    </p:spTree>
    <p:extLst>
      <p:ext uri="{BB962C8B-B14F-4D97-AF65-F5344CB8AC3E}">
        <p14:creationId xmlns:p14="http://schemas.microsoft.com/office/powerpoint/2010/main" val="2117212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life of God, conversely, is not a gift from another. Were there another from whom God could receive the gift of life, or indeed any gift whatever, that other would be God in fact. </a:t>
            </a:r>
          </a:p>
        </p:txBody>
      </p:sp>
    </p:spTree>
    <p:extLst>
      <p:ext uri="{BB962C8B-B14F-4D97-AF65-F5344CB8AC3E}">
        <p14:creationId xmlns:p14="http://schemas.microsoft.com/office/powerpoint/2010/main" val="2956071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 elementary but correct way to think of God is as the One who contains all, who gives all that is given, but who Himself can receive nothing that He has not first given. </a:t>
            </a:r>
          </a:p>
        </p:txBody>
      </p:sp>
    </p:spTree>
    <p:extLst>
      <p:ext uri="{BB962C8B-B14F-4D97-AF65-F5344CB8AC3E}">
        <p14:creationId xmlns:p14="http://schemas.microsoft.com/office/powerpoint/2010/main" val="3621818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river grows larger by its tributaries, but where is the tributary that can enlarge the One out of whom came everything and to whose infinite fullness all creation owes its being?     </a:t>
            </a:r>
            <a:r>
              <a:rPr lang="en-US" sz="3000" dirty="0"/>
              <a:t>Frederick W. Faber:</a:t>
            </a:r>
            <a:endParaRPr lang="en-US" dirty="0"/>
          </a:p>
          <a:p>
            <a:pPr algn="l"/>
            <a:r>
              <a:rPr lang="en-US" i="1" dirty="0"/>
              <a:t>Unfathomable Sea:</a:t>
            </a:r>
          </a:p>
          <a:p>
            <a:pPr algn="l"/>
            <a:r>
              <a:rPr lang="en-US" i="1" dirty="0"/>
              <a:t>all life is out of Thee,</a:t>
            </a:r>
          </a:p>
          <a:p>
            <a:pPr algn="l"/>
            <a:r>
              <a:rPr lang="en-US" i="1" dirty="0"/>
              <a:t>And Thy life is Thy blissful Unity.</a:t>
            </a:r>
          </a:p>
        </p:txBody>
      </p:sp>
    </p:spTree>
    <p:extLst>
      <p:ext uri="{BB962C8B-B14F-4D97-AF65-F5344CB8AC3E}">
        <p14:creationId xmlns:p14="http://schemas.microsoft.com/office/powerpoint/2010/main" val="829551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problem of why God created the universe still troubles thinking men; but if we cannot know why, we can at least know that He did not bring His worlds into being to meet some unfulfilled need in Himself, </a:t>
            </a:r>
          </a:p>
        </p:txBody>
      </p:sp>
    </p:spTree>
    <p:extLst>
      <p:ext uri="{BB962C8B-B14F-4D97-AF65-F5344CB8AC3E}">
        <p14:creationId xmlns:p14="http://schemas.microsoft.com/office/powerpoint/2010/main" val="17935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 a man might build a house to shelter him against the winter cold or plant a field of corn to provide him with necessary food. The word necessary is wholly foreign to God.</a:t>
            </a:r>
          </a:p>
        </p:txBody>
      </p:sp>
    </p:spTree>
    <p:extLst>
      <p:ext uri="{BB962C8B-B14F-4D97-AF65-F5344CB8AC3E}">
        <p14:creationId xmlns:p14="http://schemas.microsoft.com/office/powerpoint/2010/main" val="304854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 name="Picture 4">
            <a:extLst>
              <a:ext uri="{FF2B5EF4-FFF2-40B4-BE49-F238E27FC236}">
                <a16:creationId xmlns:a16="http://schemas.microsoft.com/office/drawing/2014/main" id="{BA8A2CA7-FFBE-4E1A-A41E-FAFE8C796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4" y="0"/>
            <a:ext cx="7132967" cy="5143500"/>
          </a:xfrm>
          <a:prstGeom prst="rect">
            <a:avLst/>
          </a:prstGeom>
        </p:spPr>
      </p:pic>
      <p:sp>
        <p:nvSpPr>
          <p:cNvPr id="6" name="TextBox 5">
            <a:extLst>
              <a:ext uri="{FF2B5EF4-FFF2-40B4-BE49-F238E27FC236}">
                <a16:creationId xmlns:a16="http://schemas.microsoft.com/office/drawing/2014/main" id="{649704E2-CA99-4658-B597-312CA3AB310E}"/>
              </a:ext>
            </a:extLst>
          </p:cNvPr>
          <p:cNvSpPr txBox="1"/>
          <p:nvPr/>
        </p:nvSpPr>
        <p:spPr>
          <a:xfrm>
            <a:off x="874943" y="4400550"/>
            <a:ext cx="349339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Bred in Israel</a:t>
            </a:r>
          </a:p>
        </p:txBody>
      </p:sp>
    </p:spTree>
    <p:extLst>
      <p:ext uri="{BB962C8B-B14F-4D97-AF65-F5344CB8AC3E}">
        <p14:creationId xmlns:p14="http://schemas.microsoft.com/office/powerpoint/2010/main" val="2398707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Goodness of God</a:t>
            </a:r>
          </a:p>
        </p:txBody>
      </p:sp>
    </p:spTree>
    <p:extLst>
      <p:ext uri="{BB962C8B-B14F-4D97-AF65-F5344CB8AC3E}">
        <p14:creationId xmlns:p14="http://schemas.microsoft.com/office/powerpoint/2010/main" val="1985933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Fountain of good, all blessing flows from Thee; no want Thy fulness knows; What but Thyself canst Thou desire? Yet, self-sufficient as Thou art, Thou dost desire my worthless heart. This, only this, dost Thou require. </a:t>
            </a:r>
          </a:p>
          <a:p>
            <a:pPr algn="l"/>
            <a:r>
              <a:rPr lang="en-US" sz="2400" dirty="0"/>
              <a:t>Johann Scheffler</a:t>
            </a:r>
            <a:endParaRPr lang="en-US" dirty="0"/>
          </a:p>
        </p:txBody>
      </p:sp>
    </p:spTree>
    <p:extLst>
      <p:ext uri="{BB962C8B-B14F-4D97-AF65-F5344CB8AC3E}">
        <p14:creationId xmlns:p14="http://schemas.microsoft.com/office/powerpoint/2010/main" val="28796436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theology says that God is good, it is not the same as saying that He is righteous or holy. The holiness of God is trumpeted from the heavens and re-echoed on earth</a:t>
            </a:r>
          </a:p>
        </p:txBody>
      </p:sp>
    </p:spTree>
    <p:extLst>
      <p:ext uri="{BB962C8B-B14F-4D97-AF65-F5344CB8AC3E}">
        <p14:creationId xmlns:p14="http://schemas.microsoft.com/office/powerpoint/2010/main" val="3521933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by saints and sages wherever God has revealed Himself to men; however, we are not at this time considering His holiness but His goodness, which is quite another thing.</a:t>
            </a:r>
          </a:p>
        </p:txBody>
      </p:sp>
    </p:spTree>
    <p:extLst>
      <p:ext uri="{BB962C8B-B14F-4D97-AF65-F5344CB8AC3E}">
        <p14:creationId xmlns:p14="http://schemas.microsoft.com/office/powerpoint/2010/main" val="3729501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goodness of God is that which disposes Him to be kind, cordial, benevolent, and full of good will toward men. He is tenderhearted and of quick sympathy, and His unfailing attitude toward all moral beings</a:t>
            </a:r>
          </a:p>
        </p:txBody>
      </p:sp>
    </p:spTree>
    <p:extLst>
      <p:ext uri="{BB962C8B-B14F-4D97-AF65-F5344CB8AC3E}">
        <p14:creationId xmlns:p14="http://schemas.microsoft.com/office/powerpoint/2010/main" val="2888104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is open, frank, and friendly. By His nature He is inclined to bestow blessedness and He takes holy pleasure in the happiness of His people.</a:t>
            </a:r>
          </a:p>
        </p:txBody>
      </p:sp>
    </p:spTree>
    <p:extLst>
      <p:ext uri="{BB962C8B-B14F-4D97-AF65-F5344CB8AC3E}">
        <p14:creationId xmlns:p14="http://schemas.microsoft.com/office/powerpoint/2010/main" val="757358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goodness of God is the drive behind all the blessings He daily bestows upon us. God created us because He felt good in His heart and He redeemed us for the same reason.</a:t>
            </a:r>
          </a:p>
        </p:txBody>
      </p:sp>
    </p:spTree>
    <p:extLst>
      <p:ext uri="{BB962C8B-B14F-4D97-AF65-F5344CB8AC3E}">
        <p14:creationId xmlns:p14="http://schemas.microsoft.com/office/powerpoint/2010/main" val="1183053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Divine goodness, as one of God’s attributes, is self-caused, infinite, perfect, and eternal. Since God is immutable He never varies in the intensity of His loving-kindness. He has never been kinder than He now is, nor will He ever be less kind. </a:t>
            </a:r>
          </a:p>
        </p:txBody>
      </p:sp>
    </p:spTree>
    <p:extLst>
      <p:ext uri="{BB962C8B-B14F-4D97-AF65-F5344CB8AC3E}">
        <p14:creationId xmlns:p14="http://schemas.microsoft.com/office/powerpoint/2010/main" val="3193523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He is no respecter of persons but makes His sun to shine on the evil as well as on the good, and sends His rain on the just and on the unjust. The cause of His goodness is in Himself, the recipients of His goodness are all His beneficiaries without merit and without recompense.</a:t>
            </a:r>
          </a:p>
        </p:txBody>
      </p:sp>
    </p:spTree>
    <p:extLst>
      <p:ext uri="{BB962C8B-B14F-4D97-AF65-F5344CB8AC3E}">
        <p14:creationId xmlns:p14="http://schemas.microsoft.com/office/powerpoint/2010/main" val="202416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Prayer is not itself meritorious. It lays God under no obligation nor puts Him in debt to any. He hears prayer because He is good, and for no other reason. Nor is faith meritorious; it is simply confidence in the goodness of God, and the lack of it is a reflection upon God’s holy character.</a:t>
            </a:r>
          </a:p>
        </p:txBody>
      </p:sp>
    </p:spTree>
    <p:extLst>
      <p:ext uri="{BB962C8B-B14F-4D97-AF65-F5344CB8AC3E}">
        <p14:creationId xmlns:p14="http://schemas.microsoft.com/office/powerpoint/2010/main" val="157574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endParaRPr lang="en-US" dirty="0"/>
          </a:p>
          <a:p>
            <a:r>
              <a:rPr lang="en-US" dirty="0"/>
              <a:t> Israel news</a:t>
            </a:r>
          </a:p>
        </p:txBody>
      </p:sp>
    </p:spTree>
    <p:extLst>
      <p:ext uri="{BB962C8B-B14F-4D97-AF65-F5344CB8AC3E}">
        <p14:creationId xmlns:p14="http://schemas.microsoft.com/office/powerpoint/2010/main" val="2817334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lnSpc>
                <a:spcPct val="120000"/>
              </a:lnSpc>
            </a:pPr>
            <a:r>
              <a:rPr lang="en-US" dirty="0"/>
              <a:t>O God, my hope, my heavenly rest, My all of happiness below, </a:t>
            </a:r>
          </a:p>
          <a:p>
            <a:pPr algn="l">
              <a:lnSpc>
                <a:spcPct val="120000"/>
              </a:lnSpc>
            </a:pPr>
            <a:r>
              <a:rPr lang="en-US" dirty="0"/>
              <a:t>Grant my importunate request, </a:t>
            </a:r>
          </a:p>
          <a:p>
            <a:pPr algn="l">
              <a:lnSpc>
                <a:spcPct val="120000"/>
              </a:lnSpc>
            </a:pPr>
            <a:r>
              <a:rPr lang="en-US" dirty="0"/>
              <a:t>To me, to me, Thy goodness show; </a:t>
            </a:r>
          </a:p>
        </p:txBody>
      </p:sp>
    </p:spTree>
    <p:extLst>
      <p:ext uri="{BB962C8B-B14F-4D97-AF65-F5344CB8AC3E}">
        <p14:creationId xmlns:p14="http://schemas.microsoft.com/office/powerpoint/2010/main" val="25000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lnSpc>
                <a:spcPct val="120000"/>
              </a:lnSpc>
            </a:pPr>
            <a:r>
              <a:rPr lang="en-US" dirty="0"/>
              <a:t>Thy beatific face display,</a:t>
            </a:r>
          </a:p>
          <a:p>
            <a:pPr algn="l">
              <a:lnSpc>
                <a:spcPct val="120000"/>
              </a:lnSpc>
            </a:pPr>
            <a:r>
              <a:rPr lang="en-US" dirty="0"/>
              <a:t>The brightness of eternal day.</a:t>
            </a:r>
          </a:p>
          <a:p>
            <a:pPr algn="l">
              <a:lnSpc>
                <a:spcPct val="120000"/>
              </a:lnSpc>
            </a:pPr>
            <a:r>
              <a:rPr lang="en-US" dirty="0"/>
              <a:t>Before my faith’s enlightened eyes, Make all Thy gracious goodness pass; </a:t>
            </a:r>
          </a:p>
        </p:txBody>
      </p:sp>
    </p:spTree>
    <p:extLst>
      <p:ext uri="{BB962C8B-B14F-4D97-AF65-F5344CB8AC3E}">
        <p14:creationId xmlns:p14="http://schemas.microsoft.com/office/powerpoint/2010/main" val="3197769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Thy goodness is the sight I prize: might I see Thy smiling face: They nature in my soul proclaim, Reveal Thy love, Thy glorious name.</a:t>
            </a:r>
          </a:p>
          <a:p>
            <a:pPr algn="l"/>
            <a:r>
              <a:rPr lang="en-US" sz="2800" dirty="0"/>
              <a:t>Charles Wesley</a:t>
            </a:r>
          </a:p>
        </p:txBody>
      </p:sp>
    </p:spTree>
    <p:extLst>
      <p:ext uri="{BB962C8B-B14F-4D97-AF65-F5344CB8AC3E}">
        <p14:creationId xmlns:p14="http://schemas.microsoft.com/office/powerpoint/2010/main" val="23694857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Beliefs determine perceptions, opinions, actions, character, destiny.</a:t>
            </a:r>
          </a:p>
          <a:p>
            <a:pPr algn="l"/>
            <a:endParaRPr lang="en-US" sz="2400" dirty="0"/>
          </a:p>
          <a:p>
            <a:pPr algn="l"/>
            <a:r>
              <a:rPr lang="en-US" sz="2400" dirty="0" err="1"/>
              <a:t>Mishei</a:t>
            </a:r>
            <a:r>
              <a:rPr lang="en-US" sz="2400" dirty="0"/>
              <a:t>/Prov 23.7 </a:t>
            </a:r>
          </a:p>
          <a:p>
            <a:pPr algn="r" rtl="1"/>
            <a:r>
              <a:rPr lang="en-US" dirty="0"/>
              <a:t> </a:t>
            </a:r>
            <a:r>
              <a:rPr lang="he-IL" b="1" dirty="0"/>
              <a:t> </a:t>
            </a:r>
            <a:r>
              <a:rPr lang="he-IL" sz="4400" b="1" dirty="0">
                <a:latin typeface="David" panose="020E0502060401010101" pitchFamily="34" charset="-79"/>
                <a:cs typeface="David" panose="020E0502060401010101" pitchFamily="34" charset="-79"/>
              </a:rPr>
              <a:t>כִּי כְּמוֹ </a:t>
            </a:r>
            <a:r>
              <a:rPr lang="he-IL" sz="4400" b="1" dirty="0">
                <a:solidFill>
                  <a:srgbClr val="FFFF99"/>
                </a:solidFill>
                <a:latin typeface="David" panose="020E0502060401010101" pitchFamily="34" charset="-79"/>
                <a:cs typeface="David" panose="020E0502060401010101" pitchFamily="34" charset="-79"/>
              </a:rPr>
              <a:t>שָׁעַר</a:t>
            </a:r>
            <a:r>
              <a:rPr lang="he-IL" sz="4400" b="1" dirty="0">
                <a:latin typeface="David" panose="020E0502060401010101" pitchFamily="34" charset="-79"/>
                <a:cs typeface="David" panose="020E0502060401010101" pitchFamily="34" charset="-79"/>
              </a:rPr>
              <a:t> בְּנַפְשׁוֹ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 כֶּן</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הוּא</a:t>
            </a:r>
            <a:endParaRPr lang="en-US" sz="4400" b="1" dirty="0">
              <a:latin typeface="David" panose="020E0502060401010101" pitchFamily="34" charset="-79"/>
              <a:cs typeface="David" panose="020E0502060401010101" pitchFamily="34" charset="-79"/>
            </a:endParaRPr>
          </a:p>
          <a:p>
            <a:pPr algn="l"/>
            <a:r>
              <a:rPr lang="en-US" kern="1200" dirty="0">
                <a:latin typeface="Arial Rounded MT Bold" pitchFamily="34" charset="0"/>
                <a:cs typeface="Arial" charset="0"/>
              </a:rPr>
              <a:t>For as he thinks within himself, [literally: as he opens </a:t>
            </a:r>
            <a:r>
              <a:rPr lang="en-US" kern="1200" dirty="0">
                <a:solidFill>
                  <a:srgbClr val="FFFF99"/>
                </a:solidFill>
                <a:latin typeface="Arial Rounded MT Bold" pitchFamily="34" charset="0"/>
                <a:cs typeface="Arial" charset="0"/>
              </a:rPr>
              <a:t>the gates </a:t>
            </a:r>
            <a:r>
              <a:rPr lang="en-US" kern="1200" dirty="0">
                <a:latin typeface="Arial Rounded MT Bold" pitchFamily="34" charset="0"/>
                <a:cs typeface="Arial" charset="0"/>
              </a:rPr>
              <a:t>of this soul] </a:t>
            </a:r>
          </a:p>
          <a:p>
            <a:pPr algn="l"/>
            <a:r>
              <a:rPr lang="en-US" kern="1200" dirty="0">
                <a:latin typeface="Arial Rounded MT Bold" pitchFamily="34" charset="0"/>
                <a:cs typeface="Arial" charset="0"/>
              </a:rPr>
              <a:t>so is he.</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43816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lies, what accusations of evil, have you and I believed about ourselves, about others, and about G-d?</a:t>
            </a:r>
          </a:p>
        </p:txBody>
      </p:sp>
    </p:spTree>
    <p:extLst>
      <p:ext uri="{BB962C8B-B14F-4D97-AF65-F5344CB8AC3E}">
        <p14:creationId xmlns:p14="http://schemas.microsoft.com/office/powerpoint/2010/main" val="30355443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392735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 encouraging news note from Iran… </a:t>
            </a:r>
          </a:p>
        </p:txBody>
      </p:sp>
    </p:spTree>
    <p:extLst>
      <p:ext uri="{BB962C8B-B14F-4D97-AF65-F5344CB8AC3E}">
        <p14:creationId xmlns:p14="http://schemas.microsoft.com/office/powerpoint/2010/main" val="3538418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EA708-4B6A-47DC-A0B8-09FE036955B3}"/>
              </a:ext>
            </a:extLst>
          </p:cNvPr>
          <p:cNvPicPr>
            <a:picLocks noChangeAspect="1"/>
          </p:cNvPicPr>
          <p:nvPr/>
        </p:nvPicPr>
        <p:blipFill>
          <a:blip r:embed="rId3"/>
          <a:stretch>
            <a:fillRect/>
          </a:stretch>
        </p:blipFill>
        <p:spPr>
          <a:xfrm>
            <a:off x="2679546" y="0"/>
            <a:ext cx="3419782"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9987226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1979, there were fewer than 500 known Evangelical believers from a Muslim background [MBBs] in Iran. Today there are at least 100,000 believers . The religious violence that accompanied the reign of President Ahmadinejad drained its perpetrators</a:t>
            </a:r>
          </a:p>
        </p:txBody>
      </p:sp>
    </p:spTree>
    <p:extLst>
      <p:ext uri="{BB962C8B-B14F-4D97-AF65-F5344CB8AC3E}">
        <p14:creationId xmlns:p14="http://schemas.microsoft.com/office/powerpoint/2010/main" val="1704643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of political and religious legitimacy, and has opened the door to other faiths.</a:t>
            </a:r>
          </a:p>
          <a:p>
            <a:pPr algn="l"/>
            <a:endParaRPr lang="en-US" dirty="0"/>
          </a:p>
          <a:p>
            <a:pPr algn="l"/>
            <a:r>
              <a:rPr lang="en-US" dirty="0"/>
              <a:t>Clint Hall of </a:t>
            </a:r>
            <a:r>
              <a:rPr lang="en-US" dirty="0" err="1"/>
              <a:t>Westbrooke</a:t>
            </a:r>
            <a:r>
              <a:rPr lang="en-US" dirty="0"/>
              <a:t>: 5000 new believers in Messiah each month by conservative estimate!  Mullahs.</a:t>
            </a:r>
          </a:p>
        </p:txBody>
      </p:sp>
    </p:spTree>
    <p:extLst>
      <p:ext uri="{BB962C8B-B14F-4D97-AF65-F5344CB8AC3E}">
        <p14:creationId xmlns:p14="http://schemas.microsoft.com/office/powerpoint/2010/main" val="169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IDF has exposed a new and immediate threat to Israel’s security: heavily fortified attack tunnels breaching into Israel, built by Hezbollah in Lebanon.</a:t>
            </a:r>
          </a:p>
        </p:txBody>
      </p:sp>
    </p:spTree>
    <p:extLst>
      <p:ext uri="{BB962C8B-B14F-4D97-AF65-F5344CB8AC3E}">
        <p14:creationId xmlns:p14="http://schemas.microsoft.com/office/powerpoint/2010/main" val="1513043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Beliefs determine perceptions, opinions, actions, character, destiny.</a:t>
            </a:r>
          </a:p>
          <a:p>
            <a:pPr algn="l"/>
            <a:endParaRPr lang="en-US" sz="2400" dirty="0"/>
          </a:p>
          <a:p>
            <a:pPr algn="l"/>
            <a:r>
              <a:rPr lang="en-US" sz="2400" dirty="0" err="1"/>
              <a:t>Mishei</a:t>
            </a:r>
            <a:r>
              <a:rPr lang="en-US" sz="2400" dirty="0"/>
              <a:t>/Prov 23.7 </a:t>
            </a:r>
          </a:p>
          <a:p>
            <a:pPr algn="r" rtl="1"/>
            <a:r>
              <a:rPr lang="en-US" dirty="0"/>
              <a:t> </a:t>
            </a:r>
            <a:r>
              <a:rPr lang="he-IL" b="1" dirty="0"/>
              <a:t> </a:t>
            </a:r>
            <a:r>
              <a:rPr lang="he-IL" sz="4400" b="1" dirty="0">
                <a:latin typeface="David" panose="020E0502060401010101" pitchFamily="34" charset="-79"/>
                <a:cs typeface="David" panose="020E0502060401010101" pitchFamily="34" charset="-79"/>
              </a:rPr>
              <a:t>כִּי כְּמוֹ </a:t>
            </a:r>
            <a:r>
              <a:rPr lang="he-IL" sz="4400" b="1" dirty="0">
                <a:solidFill>
                  <a:srgbClr val="FFFF99"/>
                </a:solidFill>
                <a:latin typeface="David" panose="020E0502060401010101" pitchFamily="34" charset="-79"/>
                <a:cs typeface="David" panose="020E0502060401010101" pitchFamily="34" charset="-79"/>
              </a:rPr>
              <a:t>שָׁעַר</a:t>
            </a:r>
            <a:r>
              <a:rPr lang="he-IL" sz="4400" b="1" dirty="0">
                <a:latin typeface="David" panose="020E0502060401010101" pitchFamily="34" charset="-79"/>
                <a:cs typeface="David" panose="020E0502060401010101" pitchFamily="34" charset="-79"/>
              </a:rPr>
              <a:t> בְּנַפְשׁוֹ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 כֶּן</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הוּא</a:t>
            </a:r>
            <a:endParaRPr lang="en-US" sz="4400" b="1" dirty="0">
              <a:latin typeface="David" panose="020E0502060401010101" pitchFamily="34" charset="-79"/>
              <a:cs typeface="David" panose="020E0502060401010101" pitchFamily="34" charset="-79"/>
            </a:endParaRPr>
          </a:p>
          <a:p>
            <a:pPr algn="l"/>
            <a:r>
              <a:rPr lang="en-US" kern="1200" dirty="0">
                <a:latin typeface="Arial Rounded MT Bold" pitchFamily="34" charset="0"/>
                <a:cs typeface="Arial" charset="0"/>
              </a:rPr>
              <a:t>For as he thinks within himself, [as he opens the gates of this soul] </a:t>
            </a:r>
          </a:p>
          <a:p>
            <a:pPr algn="l"/>
            <a:r>
              <a:rPr lang="en-US" kern="1200" dirty="0">
                <a:latin typeface="Arial Rounded MT Bold" pitchFamily="34" charset="0"/>
                <a:cs typeface="Arial" charset="0"/>
              </a:rPr>
              <a:t>so is he.</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613408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Ro 12.1-2</a:t>
            </a:r>
            <a:r>
              <a:rPr lang="en-US" dirty="0"/>
              <a:t> I urge you therefore, brothers and sisters, by the mercies of God, to present your bodies as a living sacrifice—holy, acceptable to God—which is your spiritual service. </a:t>
            </a:r>
            <a:r>
              <a:rPr lang="en-US" b="1" baseline="30000" dirty="0"/>
              <a:t> </a:t>
            </a:r>
            <a:endParaRPr lang="en-US" dirty="0"/>
          </a:p>
        </p:txBody>
      </p:sp>
    </p:spTree>
    <p:extLst>
      <p:ext uri="{BB962C8B-B14F-4D97-AF65-F5344CB8AC3E}">
        <p14:creationId xmlns:p14="http://schemas.microsoft.com/office/powerpoint/2010/main" val="32999792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Ro 12.1-2</a:t>
            </a:r>
            <a:r>
              <a:rPr lang="en-US" dirty="0"/>
              <a:t> </a:t>
            </a:r>
            <a:r>
              <a:rPr lang="en-US" b="1" baseline="30000" dirty="0"/>
              <a:t> </a:t>
            </a:r>
            <a:r>
              <a:rPr lang="en-US" dirty="0"/>
              <a:t>Do not be conformed to this world but be transformed by the renewing of your mind, so that you may discern what is the will of God—what is good and acceptable and perfect.</a:t>
            </a:r>
          </a:p>
        </p:txBody>
      </p:sp>
    </p:spTree>
    <p:extLst>
      <p:ext uri="{BB962C8B-B14F-4D97-AF65-F5344CB8AC3E}">
        <p14:creationId xmlns:p14="http://schemas.microsoft.com/office/powerpoint/2010/main" val="24830802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1" baseline="30000" dirty="0"/>
              <a:t>2 Cor. 10.4-5  </a:t>
            </a:r>
            <a:r>
              <a:rPr lang="en-US" dirty="0"/>
              <a:t>For the weapons of our warfare are not fleshly but powerful through God for the tearing down of strongholds. We are tearing down false arguments and every high-minded thing that exalts itself against the knowledge of God. We are taking every thought captive to the obedience of Messiah.</a:t>
            </a:r>
          </a:p>
        </p:txBody>
      </p:sp>
    </p:spTree>
    <p:extLst>
      <p:ext uri="{BB962C8B-B14F-4D97-AF65-F5344CB8AC3E}">
        <p14:creationId xmlns:p14="http://schemas.microsoft.com/office/powerpoint/2010/main" val="1079832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Steps to deliverance  [Just to give you a taste, you really need the weekend]</a:t>
            </a:r>
          </a:p>
          <a:p>
            <a:pPr marL="457200" indent="-457200" algn="l">
              <a:buFont typeface="+mj-lt"/>
              <a:buAutoNum type="arabicPeriod"/>
            </a:pPr>
            <a:r>
              <a:rPr lang="en-US" dirty="0">
                <a:solidFill>
                  <a:srgbClr val="FFFF99"/>
                </a:solidFill>
              </a:rPr>
              <a:t>I choose </a:t>
            </a:r>
            <a:r>
              <a:rPr lang="en-US" dirty="0"/>
              <a:t>to submit to the process of being transformed in this issue of ______.</a:t>
            </a:r>
          </a:p>
          <a:p>
            <a:pPr marL="457200" indent="-457200" algn="l">
              <a:buFont typeface="+mj-lt"/>
              <a:buAutoNum type="arabicPeriod"/>
            </a:pPr>
            <a:r>
              <a:rPr lang="en-US" dirty="0"/>
              <a:t>I ask for grace to work in me</a:t>
            </a:r>
          </a:p>
          <a:p>
            <a:pPr marL="512763" indent="-512763" algn="l">
              <a:buFont typeface="+mj-lt"/>
              <a:buAutoNum type="arabicPeriod"/>
            </a:pPr>
            <a:endParaRPr lang="en-US" dirty="0"/>
          </a:p>
          <a:p>
            <a:pPr algn="l"/>
            <a:endParaRPr lang="en-US" dirty="0"/>
          </a:p>
        </p:txBody>
      </p:sp>
    </p:spTree>
    <p:extLst>
      <p:ext uri="{BB962C8B-B14F-4D97-AF65-F5344CB8AC3E}">
        <p14:creationId xmlns:p14="http://schemas.microsoft.com/office/powerpoint/2010/main" val="299409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3. I declare, by the blood atonement of Yeshua, that I am changed, redeemed.</a:t>
            </a:r>
          </a:p>
          <a:p>
            <a:pPr algn="l"/>
            <a:r>
              <a:rPr lang="en-US" dirty="0"/>
              <a:t>4. I confess my sin of believing the lie of ______</a:t>
            </a:r>
          </a:p>
          <a:p>
            <a:pPr algn="l"/>
            <a:r>
              <a:rPr lang="en-US" dirty="0"/>
              <a:t>5. I forgive those who contributed to this UB</a:t>
            </a:r>
          </a:p>
        </p:txBody>
      </p:sp>
    </p:spTree>
    <p:extLst>
      <p:ext uri="{BB962C8B-B14F-4D97-AF65-F5344CB8AC3E}">
        <p14:creationId xmlns:p14="http://schemas.microsoft.com/office/powerpoint/2010/main" val="29212853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6. I choose to forgive myself for...</a:t>
            </a:r>
          </a:p>
          <a:p>
            <a:pPr algn="l"/>
            <a:r>
              <a:rPr lang="en-US" dirty="0"/>
              <a:t>7. I choose to accept, BELIEVE Godly Beliefs that ____</a:t>
            </a:r>
          </a:p>
        </p:txBody>
      </p:sp>
    </p:spTree>
    <p:extLst>
      <p:ext uri="{BB962C8B-B14F-4D97-AF65-F5344CB8AC3E}">
        <p14:creationId xmlns:p14="http://schemas.microsoft.com/office/powerpoint/2010/main" val="79245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Even more advanced than those built by Hamas under Gaza, these tunnels pose a new danger to Israeli citizens.  The IDF believes Hezbollah’s tunnels could be used in conjunction with its massive missile arsenal to overwhelm Israeli defenses and inflict major damage in a future war.</a:t>
            </a:r>
          </a:p>
        </p:txBody>
      </p:sp>
    </p:spTree>
    <p:extLst>
      <p:ext uri="{BB962C8B-B14F-4D97-AF65-F5344CB8AC3E}">
        <p14:creationId xmlns:p14="http://schemas.microsoft.com/office/powerpoint/2010/main" val="213300035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92375</TotalTime>
  <Words>3195</Words>
  <Application>Microsoft Office PowerPoint</Application>
  <PresentationFormat>Custom</PresentationFormat>
  <Paragraphs>333</Paragraphs>
  <Slides>86</Slides>
  <Notes>86</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86</vt:i4>
      </vt:variant>
    </vt:vector>
  </HeadingPairs>
  <TitlesOfParts>
    <vt:vector size="92"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25:24</vt:lpstr>
      <vt:lpstr>Mattityahu (Matthew) 25:24</vt:lpstr>
      <vt:lpstr>Mattityahu (Matthew) 25:25</vt:lpstr>
      <vt:lpstr>Mattityahu (Matthew) 25:26</vt:lpstr>
      <vt:lpstr>PowerPoint Presentation</vt:lpstr>
      <vt:lpstr>Mattityahu (Matthew) 25:26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2568</cp:revision>
  <dcterms:created xsi:type="dcterms:W3CDTF">2006-04-21T19:34:43Z</dcterms:created>
  <dcterms:modified xsi:type="dcterms:W3CDTF">2018-12-08T15:02:45Z</dcterms:modified>
</cp:coreProperties>
</file>