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Lst>
  <p:notesMasterIdLst>
    <p:notesMasterId r:id="rId86"/>
  </p:notesMasterIdLst>
  <p:handoutMasterIdLst>
    <p:handoutMasterId r:id="rId87"/>
  </p:handoutMasterIdLst>
  <p:sldIdLst>
    <p:sldId id="2045" r:id="rId5"/>
    <p:sldId id="2944" r:id="rId6"/>
    <p:sldId id="2945" r:id="rId7"/>
    <p:sldId id="2920" r:id="rId8"/>
    <p:sldId id="2921" r:id="rId9"/>
    <p:sldId id="2884" r:id="rId10"/>
    <p:sldId id="2885" r:id="rId11"/>
    <p:sldId id="2922" r:id="rId12"/>
    <p:sldId id="2923" r:id="rId13"/>
    <p:sldId id="2933" r:id="rId14"/>
    <p:sldId id="2912" r:id="rId15"/>
    <p:sldId id="2926" r:id="rId16"/>
    <p:sldId id="2925" r:id="rId17"/>
    <p:sldId id="2928" r:id="rId18"/>
    <p:sldId id="2948" r:id="rId19"/>
    <p:sldId id="2949" r:id="rId20"/>
    <p:sldId id="2950" r:id="rId21"/>
    <p:sldId id="2951" r:id="rId22"/>
    <p:sldId id="2952" r:id="rId23"/>
    <p:sldId id="2934" r:id="rId24"/>
    <p:sldId id="2935" r:id="rId25"/>
    <p:sldId id="2916" r:id="rId26"/>
    <p:sldId id="2913" r:id="rId27"/>
    <p:sldId id="2914" r:id="rId28"/>
    <p:sldId id="2915" r:id="rId29"/>
    <p:sldId id="2943" r:id="rId30"/>
    <p:sldId id="2956" r:id="rId31"/>
    <p:sldId id="2957" r:id="rId32"/>
    <p:sldId id="2958" r:id="rId33"/>
    <p:sldId id="2954" r:id="rId34"/>
    <p:sldId id="2959" r:id="rId35"/>
    <p:sldId id="2963" r:id="rId36"/>
    <p:sldId id="2983" r:id="rId37"/>
    <p:sldId id="2960" r:id="rId38"/>
    <p:sldId id="2955" r:id="rId39"/>
    <p:sldId id="2964" r:id="rId40"/>
    <p:sldId id="2901" r:id="rId41"/>
    <p:sldId id="2961" r:id="rId42"/>
    <p:sldId id="2962" r:id="rId43"/>
    <p:sldId id="2978" r:id="rId44"/>
    <p:sldId id="2974" r:id="rId45"/>
    <p:sldId id="2977" r:id="rId46"/>
    <p:sldId id="2975" r:id="rId47"/>
    <p:sldId id="2968" r:id="rId48"/>
    <p:sldId id="2969" r:id="rId49"/>
    <p:sldId id="2970" r:id="rId50"/>
    <p:sldId id="2971" r:id="rId51"/>
    <p:sldId id="2972" r:id="rId52"/>
    <p:sldId id="2973" r:id="rId53"/>
    <p:sldId id="2966" r:id="rId54"/>
    <p:sldId id="2980" r:id="rId55"/>
    <p:sldId id="2981" r:id="rId56"/>
    <p:sldId id="2982" r:id="rId57"/>
    <p:sldId id="2979" r:id="rId58"/>
    <p:sldId id="2993" r:id="rId59"/>
    <p:sldId id="2996" r:id="rId60"/>
    <p:sldId id="2998" r:id="rId61"/>
    <p:sldId id="3000" r:id="rId62"/>
    <p:sldId id="3001" r:id="rId63"/>
    <p:sldId id="2999" r:id="rId64"/>
    <p:sldId id="2995" r:id="rId65"/>
    <p:sldId id="2967" r:id="rId66"/>
    <p:sldId id="2989" r:id="rId67"/>
    <p:sldId id="2984" r:id="rId68"/>
    <p:sldId id="2986" r:id="rId69"/>
    <p:sldId id="2987" r:id="rId70"/>
    <p:sldId id="2994" r:id="rId71"/>
    <p:sldId id="2988" r:id="rId72"/>
    <p:sldId id="2985" r:id="rId73"/>
    <p:sldId id="2990" r:id="rId74"/>
    <p:sldId id="2991" r:id="rId75"/>
    <p:sldId id="2992" r:id="rId76"/>
    <p:sldId id="3002" r:id="rId77"/>
    <p:sldId id="3010" r:id="rId78"/>
    <p:sldId id="3011" r:id="rId79"/>
    <p:sldId id="3012" r:id="rId80"/>
    <p:sldId id="3003" r:id="rId81"/>
    <p:sldId id="3005" r:id="rId82"/>
    <p:sldId id="3008" r:id="rId83"/>
    <p:sldId id="3009" r:id="rId84"/>
    <p:sldId id="2906" r:id="rId85"/>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8554" autoAdjust="0"/>
  </p:normalViewPr>
  <p:slideViewPr>
    <p:cSldViewPr>
      <p:cViewPr varScale="1">
        <p:scale>
          <a:sx n="106" d="100"/>
          <a:sy n="106" d="100"/>
        </p:scale>
        <p:origin x="92" y="204"/>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048"/>
    </p:cViewPr>
  </p:sorterViewPr>
  <p:notesViewPr>
    <p:cSldViewPr>
      <p:cViewPr varScale="1">
        <p:scale>
          <a:sx n="81" d="100"/>
          <a:sy n="81" d="100"/>
        </p:scale>
        <p:origin x="1980"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22.23-32 Resurrection Power of G-d</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20,2018 5778</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22.23-32 Resurrection Power of G-d</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20,2018 5778</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support.google.com/mail/answer/1311182?hl=en"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Run up to the reading…</a:t>
            </a:r>
          </a:p>
        </p:txBody>
      </p:sp>
    </p:spTree>
    <p:extLst>
      <p:ext uri="{BB962C8B-B14F-4D97-AF65-F5344CB8AC3E}">
        <p14:creationId xmlns:p14="http://schemas.microsoft.com/office/powerpoint/2010/main" val="1870831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Where did Moshe/Moses say that?</a:t>
            </a:r>
          </a:p>
        </p:txBody>
      </p:sp>
    </p:spTree>
    <p:extLst>
      <p:ext uri="{BB962C8B-B14F-4D97-AF65-F5344CB8AC3E}">
        <p14:creationId xmlns:p14="http://schemas.microsoft.com/office/powerpoint/2010/main" val="386747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I told this to my brother Glenn, in about 1975, when he was age 13, concerning my new bride Dawn, and Glenn looked quite scared!</a:t>
            </a:r>
          </a:p>
        </p:txBody>
      </p:sp>
    </p:spTree>
    <p:extLst>
      <p:ext uri="{BB962C8B-B14F-4D97-AF65-F5344CB8AC3E}">
        <p14:creationId xmlns:p14="http://schemas.microsoft.com/office/powerpoint/2010/main" val="22008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 recent movie about this in the Brooklyn Orthodox community</a:t>
            </a:r>
            <a:r>
              <a:rPr lang="en-US" altLang="en-US" sz="1050" dirty="0"/>
              <a:t>.</a:t>
            </a:r>
          </a:p>
        </p:txBody>
      </p:sp>
    </p:spTree>
    <p:extLst>
      <p:ext uri="{BB962C8B-B14F-4D97-AF65-F5344CB8AC3E}">
        <p14:creationId xmlns:p14="http://schemas.microsoft.com/office/powerpoint/2010/main" val="72531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https://en.wikipedia.org/wiki/Loving_Leah</a:t>
            </a:r>
          </a:p>
        </p:txBody>
      </p:sp>
    </p:spTree>
    <p:extLst>
      <p:ext uri="{BB962C8B-B14F-4D97-AF65-F5344CB8AC3E}">
        <p14:creationId xmlns:p14="http://schemas.microsoft.com/office/powerpoint/2010/main" val="1586043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he-IL" b="1" dirty="0">
                <a:latin typeface="David" panose="020E0502060401010101" pitchFamily="34" charset="-79"/>
                <a:cs typeface="David" panose="020E0502060401010101" pitchFamily="34" charset="-79"/>
              </a:rPr>
              <a:t>יִבּוּם</a:t>
            </a:r>
            <a:r>
              <a:rPr lang="he-IL" dirty="0"/>
              <a:t> </a:t>
            </a:r>
            <a:r>
              <a:rPr lang="en-US" dirty="0"/>
              <a:t> (Jewish law of the brother in law) levirate marriage (the marriage of a man to his late brother's childless widow)</a:t>
            </a:r>
          </a:p>
          <a:p>
            <a:r>
              <a:rPr lang="en-US" dirty="0"/>
              <a:t>pull his sandal off his foot, spit in his face</a:t>
            </a:r>
            <a:endParaRPr lang="en-US" altLang="en-US" dirty="0"/>
          </a:p>
        </p:txBody>
      </p:sp>
    </p:spTree>
    <p:extLst>
      <p:ext uri="{BB962C8B-B14F-4D97-AF65-F5344CB8AC3E}">
        <p14:creationId xmlns:p14="http://schemas.microsoft.com/office/powerpoint/2010/main" val="351117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https://en.wikipedia.org/wiki/Talmud</a:t>
            </a:r>
          </a:p>
        </p:txBody>
      </p:sp>
    </p:spTree>
    <p:extLst>
      <p:ext uri="{BB962C8B-B14F-4D97-AF65-F5344CB8AC3E}">
        <p14:creationId xmlns:p14="http://schemas.microsoft.com/office/powerpoint/2010/main" val="149605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66313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0721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https://en.wikipedia.org/wiki/Yibbum</a:t>
            </a:r>
          </a:p>
        </p:txBody>
      </p:sp>
    </p:spTree>
    <p:extLst>
      <p:ext uri="{BB962C8B-B14F-4D97-AF65-F5344CB8AC3E}">
        <p14:creationId xmlns:p14="http://schemas.microsoft.com/office/powerpoint/2010/main" val="149301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7246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He took off his own shoe, not done by widow, nor did she spit.???</a:t>
            </a:r>
          </a:p>
        </p:txBody>
      </p:sp>
    </p:spTree>
    <p:extLst>
      <p:ext uri="{BB962C8B-B14F-4D97-AF65-F5344CB8AC3E}">
        <p14:creationId xmlns:p14="http://schemas.microsoft.com/office/powerpoint/2010/main" val="1666117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b="0" i="0" kern="1200" dirty="0">
                <a:solidFill>
                  <a:schemeClr val="tx1"/>
                </a:solidFill>
                <a:effectLst/>
                <a:latin typeface="Arial Rounded MT Bold" pitchFamily="34" charset="0"/>
                <a:ea typeface="+mn-ea"/>
                <a:cs typeface="Arial" charset="0"/>
              </a:rPr>
              <a:t> </a:t>
            </a:r>
            <a:r>
              <a:rPr lang="en-US" sz="1050" b="0" i="0" kern="1200" dirty="0" err="1">
                <a:solidFill>
                  <a:schemeClr val="tx1"/>
                </a:solidFill>
                <a:effectLst/>
                <a:latin typeface="Arial Rounded MT Bold" pitchFamily="34" charset="0"/>
                <a:ea typeface="+mn-ea"/>
                <a:cs typeface="Arial" charset="0"/>
              </a:rPr>
              <a:t>Ut</a:t>
            </a:r>
            <a:r>
              <a:rPr lang="en-US" sz="1050" b="0" i="0" kern="1200" dirty="0">
                <a:solidFill>
                  <a:schemeClr val="tx1"/>
                </a:solidFill>
                <a:effectLst/>
                <a:latin typeface="Arial Rounded MT Bold" pitchFamily="34" charset="0"/>
                <a:ea typeface="+mn-ea"/>
                <a:cs typeface="Arial" charset="0"/>
              </a:rPr>
              <a:t> supra. (</a:t>
            </a:r>
            <a:r>
              <a:rPr lang="en-US" sz="1050" b="0" i="0" kern="1200" dirty="0" err="1">
                <a:solidFill>
                  <a:schemeClr val="tx1"/>
                </a:solidFill>
                <a:effectLst/>
                <a:latin typeface="Arial Rounded MT Bold" pitchFamily="34" charset="0"/>
                <a:ea typeface="+mn-ea"/>
                <a:cs typeface="Arial" charset="0"/>
              </a:rPr>
              <a:t>Antiqu</a:t>
            </a:r>
            <a:r>
              <a:rPr lang="en-US" sz="1050" b="0" i="0" kern="1200" dirty="0">
                <a:solidFill>
                  <a:schemeClr val="tx1"/>
                </a:solidFill>
                <a:effectLst/>
                <a:latin typeface="Arial Rounded MT Bold" pitchFamily="34" charset="0"/>
                <a:ea typeface="+mn-ea"/>
                <a:cs typeface="Arial" charset="0"/>
              </a:rPr>
              <a:t>. l. 5. c. 9. sect. 4.)</a:t>
            </a:r>
            <a:endParaRPr lang="en-US" altLang="en-US" sz="500" dirty="0"/>
          </a:p>
        </p:txBody>
      </p:sp>
    </p:spTree>
    <p:extLst>
      <p:ext uri="{BB962C8B-B14F-4D97-AF65-F5344CB8AC3E}">
        <p14:creationId xmlns:p14="http://schemas.microsoft.com/office/powerpoint/2010/main" val="4290383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Impossible dilemma.   Sadducees reasoned that heavenly, eternal existence is equivalent to earthly life.</a:t>
            </a:r>
          </a:p>
          <a:p>
            <a:r>
              <a:rPr lang="en-US" altLang="en-US" dirty="0"/>
              <a:t>Seems to be a successful undermining of Yeshua, with no possible comeback.  ~coin question…</a:t>
            </a:r>
          </a:p>
          <a:p>
            <a:r>
              <a:rPr lang="en-US" altLang="en-US" dirty="0"/>
              <a:t>What will He do?  What would you say?  </a:t>
            </a:r>
          </a:p>
          <a:p>
            <a:endParaRPr lang="en-US" altLang="en-US" dirty="0"/>
          </a:p>
          <a:p>
            <a:r>
              <a:rPr lang="en-US" altLang="en-US" dirty="0"/>
              <a:t>No answer…DO YOU EVER HAVE DILEMMAS WITH NO POSSIBLE ANSWER?</a:t>
            </a:r>
          </a:p>
        </p:txBody>
      </p:sp>
    </p:spTree>
    <p:extLst>
      <p:ext uri="{BB962C8B-B14F-4D97-AF65-F5344CB8AC3E}">
        <p14:creationId xmlns:p14="http://schemas.microsoft.com/office/powerpoint/2010/main" val="1834762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384175" y="685800"/>
            <a:ext cx="60833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23</a:t>
            </a:fld>
            <a:endPar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77418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this message.  There are many things in the Kingdom, in our lives, in this congregation, insoluble except for the Resurrection </a:t>
            </a:r>
            <a:r>
              <a:rPr lang="en-US" dirty="0">
                <a:solidFill>
                  <a:srgbClr val="C00000"/>
                </a:solidFill>
              </a:rPr>
              <a:t>power of G-d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02002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800"/>
            <a:ext cx="6308725" cy="4648200"/>
          </a:xfrm>
        </p:spPr>
        <p:txBody>
          <a:bodyPr/>
          <a:lstStyle/>
          <a:p>
            <a:r>
              <a:rPr lang="en-US" dirty="0"/>
              <a:t>Who expected this??</a:t>
            </a:r>
          </a:p>
          <a:p>
            <a:r>
              <a:rPr lang="en-US" dirty="0"/>
              <a:t>Corresponding with one </a:t>
            </a:r>
            <a:r>
              <a:rPr lang="en-US" dirty="0" err="1"/>
              <a:t>Millenninal</a:t>
            </a:r>
            <a:r>
              <a:rPr lang="en-US" dirty="0"/>
              <a:t> recently who at first thought that there would be no gender in heaven.   Angels are genderless, but humans will always be what we are in 30 trillion cells XX or XY.  “Father Abraham”</a:t>
            </a:r>
          </a:p>
          <a:p>
            <a:r>
              <a:rPr lang="en-US" dirty="0"/>
              <a:t>But, there will clearly be no sexual relations and procreation. We will be celibate.  All friends, no spouses.  This same individual disappointed… happy marriage.   John Eldredge address this in </a:t>
            </a:r>
            <a:r>
              <a:rPr lang="en-US" i="1" dirty="0"/>
              <a:t>Sacred Romance </a:t>
            </a:r>
            <a:r>
              <a:rPr lang="en-US" dirty="0"/>
              <a:t>singles lamenting celibacy.  There will be JOY, pleasure, no sex...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4141670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This is what is hard to explain to your pre-believing friends and family.  The real reason why we do what we do.</a:t>
            </a:r>
          </a:p>
        </p:txBody>
      </p:sp>
    </p:spTree>
    <p:extLst>
      <p:ext uri="{BB962C8B-B14F-4D97-AF65-F5344CB8AC3E}">
        <p14:creationId xmlns:p14="http://schemas.microsoft.com/office/powerpoint/2010/main" val="1153190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86002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93272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753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At the recent Rabbi’s </a:t>
            </a:r>
            <a:r>
              <a:rPr lang="en-US" altLang="en-US" dirty="0" err="1"/>
              <a:t>Conf</a:t>
            </a:r>
            <a:r>
              <a:rPr lang="en-US" altLang="en-US" dirty="0"/>
              <a:t>, one of the afternoons they give us leisure time and bought us mini-golf tickets.  Some rabbis were winners in past years.  This year upset winner of entire rabbinic group!...Marilu </a:t>
            </a:r>
            <a:r>
              <a:rPr lang="en-US" altLang="en-US" dirty="0" err="1"/>
              <a:t>Vinocur</a:t>
            </a:r>
            <a:r>
              <a:rPr lang="en-US" altLang="en-US" dirty="0"/>
              <a:t>.   They announced in evening service, put Or </a:t>
            </a:r>
            <a:r>
              <a:rPr lang="en-US" altLang="en-US" dirty="0" err="1"/>
              <a:t>HaOlam</a:t>
            </a:r>
            <a:r>
              <a:rPr lang="en-US" altLang="en-US" dirty="0"/>
              <a:t> on the map!  Zoom in on score.</a:t>
            </a:r>
          </a:p>
          <a:p>
            <a:endParaRPr lang="en-US" altLang="en-US" sz="1050" dirty="0"/>
          </a:p>
        </p:txBody>
      </p:sp>
    </p:spTree>
    <p:extLst>
      <p:ext uri="{BB962C8B-B14F-4D97-AF65-F5344CB8AC3E}">
        <p14:creationId xmlns:p14="http://schemas.microsoft.com/office/powerpoint/2010/main" val="2290445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With Him.  Marty Chernoff: 1 hour / day to build congregants of Beth Yeshua, flagship cong.  Similarly know </a:t>
            </a:r>
            <a:r>
              <a:rPr lang="en-US" altLang="en-US" dirty="0" err="1"/>
              <a:t>Tanakh</a:t>
            </a:r>
            <a:endParaRPr lang="en-US" altLang="en-US" dirty="0"/>
          </a:p>
        </p:txBody>
      </p:sp>
    </p:spTree>
    <p:extLst>
      <p:ext uri="{BB962C8B-B14F-4D97-AF65-F5344CB8AC3E}">
        <p14:creationId xmlns:p14="http://schemas.microsoft.com/office/powerpoint/2010/main" val="1236690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93497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Back to text…</a:t>
            </a:r>
          </a:p>
        </p:txBody>
      </p:sp>
    </p:spTree>
    <p:extLst>
      <p:ext uri="{BB962C8B-B14F-4D97-AF65-F5344CB8AC3E}">
        <p14:creationId xmlns:p14="http://schemas.microsoft.com/office/powerpoint/2010/main" val="3518585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800"/>
            <a:ext cx="6308725" cy="464820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88811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59727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Transitioning to the immediate question, their disputing, contesting the reality of the Resurrection…</a:t>
            </a:r>
          </a:p>
        </p:txBody>
      </p:sp>
    </p:spTree>
    <p:extLst>
      <p:ext uri="{BB962C8B-B14F-4D97-AF65-F5344CB8AC3E}">
        <p14:creationId xmlns:p14="http://schemas.microsoft.com/office/powerpoint/2010/main" val="2025735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22.23-32 Resurrection Power of G-d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20,2018 5778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Intelligible answer to culture.  </a:t>
            </a:r>
          </a:p>
        </p:txBody>
      </p:sp>
    </p:spTree>
    <p:extLst>
      <p:ext uri="{BB962C8B-B14F-4D97-AF65-F5344CB8AC3E}">
        <p14:creationId xmlns:p14="http://schemas.microsoft.com/office/powerpoint/2010/main" val="1600945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Just implied that G-d would not be identified with people who no longer existed!</a:t>
            </a:r>
          </a:p>
        </p:txBody>
      </p:sp>
    </p:spTree>
    <p:extLst>
      <p:ext uri="{BB962C8B-B14F-4D97-AF65-F5344CB8AC3E}">
        <p14:creationId xmlns:p14="http://schemas.microsoft.com/office/powerpoint/2010/main" val="3631653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27960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1465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798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ltLang="en-US"/>
              <a:t>Mtt. 22.23-32 Resurrection Power of G-d</a:t>
            </a:r>
          </a:p>
        </p:txBody>
      </p:sp>
      <p:sp>
        <p:nvSpPr>
          <p:cNvPr id="5" name="Date Placeholder 4"/>
          <p:cNvSpPr>
            <a:spLocks noGrp="1"/>
          </p:cNvSpPr>
          <p:nvPr>
            <p:ph type="dt" idx="11"/>
          </p:nvPr>
        </p:nvSpPr>
        <p:spPr/>
        <p:txBody>
          <a:bodyPr/>
          <a:lstStyle/>
          <a:p>
            <a:r>
              <a:rPr lang="en-US" altLang="en-US"/>
              <a:t>Jan. 20,2018 5778</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175266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ltLang="en-US"/>
              <a:t>Mtt. 22.23-32 Resurrection Power of G-d</a:t>
            </a:r>
          </a:p>
        </p:txBody>
      </p:sp>
      <p:sp>
        <p:nvSpPr>
          <p:cNvPr id="5" name="Date Placeholder 4"/>
          <p:cNvSpPr>
            <a:spLocks noGrp="1"/>
          </p:cNvSpPr>
          <p:nvPr>
            <p:ph type="dt" idx="11"/>
          </p:nvPr>
        </p:nvSpPr>
        <p:spPr/>
        <p:txBody>
          <a:bodyPr/>
          <a:lstStyle/>
          <a:p>
            <a:r>
              <a:rPr lang="en-US" altLang="en-US"/>
              <a:t>Jan. 20,2018 5778</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2154962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ltLang="en-US"/>
              <a:t>Mtt. 22.23-32 Resurrection Power of G-d</a:t>
            </a:r>
          </a:p>
        </p:txBody>
      </p:sp>
      <p:sp>
        <p:nvSpPr>
          <p:cNvPr id="5" name="Date Placeholder 4"/>
          <p:cNvSpPr>
            <a:spLocks noGrp="1"/>
          </p:cNvSpPr>
          <p:nvPr>
            <p:ph type="dt" idx="11"/>
          </p:nvPr>
        </p:nvSpPr>
        <p:spPr/>
        <p:txBody>
          <a:bodyPr/>
          <a:lstStyle/>
          <a:p>
            <a:r>
              <a:rPr lang="en-US" altLang="en-US"/>
              <a:t>Jan. 20,2018 5778</a:t>
            </a:r>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115838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Association of covenant with Avraham, </a:t>
            </a:r>
            <a:r>
              <a:rPr lang="en-US" altLang="en-US" sz="1050" dirty="0" err="1"/>
              <a:t>Yitskhak</a:t>
            </a:r>
            <a:r>
              <a:rPr lang="en-US" altLang="en-US" sz="1050" dirty="0"/>
              <a:t>, Yaakov with resurrection.</a:t>
            </a:r>
          </a:p>
        </p:txBody>
      </p:sp>
    </p:spTree>
    <p:extLst>
      <p:ext uri="{BB962C8B-B14F-4D97-AF65-F5344CB8AC3E}">
        <p14:creationId xmlns:p14="http://schemas.microsoft.com/office/powerpoint/2010/main" val="1210847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1681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22.23-32 Resurrection Power of G-d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20,2018 5778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Return to main theme of this…</a:t>
            </a:r>
          </a:p>
        </p:txBody>
      </p:sp>
    </p:spTree>
    <p:extLst>
      <p:ext uri="{BB962C8B-B14F-4D97-AF65-F5344CB8AC3E}">
        <p14:creationId xmlns:p14="http://schemas.microsoft.com/office/powerpoint/2010/main" val="4012342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961827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88668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60595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45652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Let’s give Marilu a hand!</a:t>
            </a:r>
          </a:p>
          <a:p>
            <a:endParaRPr lang="en-US" altLang="en-US" dirty="0"/>
          </a:p>
          <a:p>
            <a:r>
              <a:rPr lang="en-US" altLang="en-US" dirty="0"/>
              <a:t>Now for some science breakthroughs!  Ted </a:t>
            </a:r>
            <a:r>
              <a:rPr lang="en-US" altLang="en-US" dirty="0" err="1"/>
              <a:t>Alongi</a:t>
            </a:r>
            <a:r>
              <a:rPr lang="en-US" altLang="en-US" dirty="0"/>
              <a:t> informed me that they’ve discovered liquid water on Mars.</a:t>
            </a:r>
          </a:p>
        </p:txBody>
      </p:sp>
    </p:spTree>
    <p:extLst>
      <p:ext uri="{BB962C8B-B14F-4D97-AF65-F5344CB8AC3E}">
        <p14:creationId xmlns:p14="http://schemas.microsoft.com/office/powerpoint/2010/main" val="1146357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08623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65620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309961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Email, text, or tell me.</a:t>
            </a:r>
          </a:p>
        </p:txBody>
      </p:sp>
    </p:spTree>
    <p:extLst>
      <p:ext uri="{BB962C8B-B14F-4D97-AF65-F5344CB8AC3E}">
        <p14:creationId xmlns:p14="http://schemas.microsoft.com/office/powerpoint/2010/main" val="1933784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53647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3805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6265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9489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t>Read more at http://www.wnd.com/2012/11/12th-century-rabbi-predicted-israels-future/#uqsrtoxtxEotkoRx.99</a:t>
            </a:r>
          </a:p>
          <a:p>
            <a:r>
              <a:rPr lang="en-US" altLang="en-US" sz="1050" dirty="0"/>
              <a:t>http://www.wnd.com/2012/11/12th-century-rabbi-predicted-israels-future/</a:t>
            </a:r>
          </a:p>
        </p:txBody>
      </p:sp>
    </p:spTree>
    <p:extLst>
      <p:ext uri="{BB962C8B-B14F-4D97-AF65-F5344CB8AC3E}">
        <p14:creationId xmlns:p14="http://schemas.microsoft.com/office/powerpoint/2010/main" val="621458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http://www.wnd.com/2012/11/12th-century-rabbi-predicted-israels-future/#uqsrtoxtxEotkoRx.99</a:t>
            </a:r>
            <a:endParaRPr lang="en-US" altLang="en-US" sz="1050" dirty="0"/>
          </a:p>
        </p:txBody>
      </p:sp>
    </p:spTree>
    <p:extLst>
      <p:ext uri="{BB962C8B-B14F-4D97-AF65-F5344CB8AC3E}">
        <p14:creationId xmlns:p14="http://schemas.microsoft.com/office/powerpoint/2010/main" val="413431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Courtesy Ted </a:t>
            </a:r>
            <a:r>
              <a:rPr lang="en-US" altLang="en-US" sz="1050" dirty="0" err="1"/>
              <a:t>Alongi</a:t>
            </a:r>
            <a:endParaRPr lang="en-US" altLang="en-US" sz="1050" dirty="0"/>
          </a:p>
        </p:txBody>
      </p:sp>
    </p:spTree>
    <p:extLst>
      <p:ext uri="{BB962C8B-B14F-4D97-AF65-F5344CB8AC3E}">
        <p14:creationId xmlns:p14="http://schemas.microsoft.com/office/powerpoint/2010/main" val="29905974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http://www.wnd.com/2012/11/12th-century-rabbi-predicted-israels-future/#uqsrtoxtxEotkoRx.99</a:t>
            </a:r>
            <a:endParaRPr lang="en-US" altLang="en-US" sz="1050" dirty="0"/>
          </a:p>
        </p:txBody>
      </p:sp>
    </p:spTree>
    <p:extLst>
      <p:ext uri="{BB962C8B-B14F-4D97-AF65-F5344CB8AC3E}">
        <p14:creationId xmlns:p14="http://schemas.microsoft.com/office/powerpoint/2010/main" val="17245743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13916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418376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45245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032895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1466235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1114126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21069778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28310906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4016366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Courtesy Ted </a:t>
            </a:r>
            <a:r>
              <a:rPr lang="en-US" altLang="en-US" dirty="0" err="1"/>
              <a:t>Alongi</a:t>
            </a:r>
            <a:endParaRPr lang="en-US" altLang="en-US" dirty="0"/>
          </a:p>
          <a:p>
            <a:endParaRPr lang="en-US" altLang="en-US" dirty="0"/>
          </a:p>
          <a:p>
            <a:r>
              <a:rPr lang="en-US" altLang="en-US" dirty="0"/>
              <a:t>Considering today’s Scripture reading, it reflects something huge in Jewish literature…</a:t>
            </a:r>
          </a:p>
        </p:txBody>
      </p:sp>
    </p:spTree>
    <p:extLst>
      <p:ext uri="{BB962C8B-B14F-4D97-AF65-F5344CB8AC3E}">
        <p14:creationId xmlns:p14="http://schemas.microsoft.com/office/powerpoint/2010/main" val="42845614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1892784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21389625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19938034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1" kern="1200" dirty="0">
                <a:solidFill>
                  <a:schemeClr val="tx1"/>
                </a:solidFill>
                <a:effectLst/>
                <a:latin typeface="Arial Rounded MT Bold" pitchFamily="34" charset="0"/>
                <a:ea typeface="+mn-ea"/>
                <a:cs typeface="Arial" charset="0"/>
              </a:rPr>
              <a:t>Barry &amp; </a:t>
            </a:r>
            <a:r>
              <a:rPr lang="en-US" sz="2000" b="1" kern="1200" dirty="0" err="1">
                <a:solidFill>
                  <a:schemeClr val="tx1"/>
                </a:solidFill>
                <a:effectLst/>
                <a:latin typeface="Arial Rounded MT Bold" pitchFamily="34" charset="0"/>
                <a:ea typeface="+mn-ea"/>
                <a:cs typeface="Arial" charset="0"/>
              </a:rPr>
              <a:t>Batya</a:t>
            </a:r>
            <a:r>
              <a:rPr lang="en-US" sz="2000" b="1" kern="1200" dirty="0">
                <a:solidFill>
                  <a:schemeClr val="tx1"/>
                </a:solidFill>
                <a:effectLst/>
                <a:latin typeface="Arial Rounded MT Bold" pitchFamily="34" charset="0"/>
                <a:ea typeface="+mn-ea"/>
                <a:cs typeface="Arial" charset="0"/>
              </a:rPr>
              <a:t> Segal news@visionforisrael.com </a:t>
            </a:r>
            <a:r>
              <a:rPr lang="en-US" sz="2000" b="1" kern="1200" dirty="0">
                <a:solidFill>
                  <a:schemeClr val="tx1"/>
                </a:solidFill>
                <a:effectLst/>
                <a:latin typeface="Arial Rounded MT Bold" pitchFamily="34" charset="0"/>
                <a:ea typeface="+mn-ea"/>
                <a:cs typeface="Arial" charset="0"/>
                <a:hlinkClick r:id="rId3"/>
              </a:rPr>
              <a:t>via</a:t>
            </a:r>
            <a:r>
              <a:rPr lang="en-US" sz="2000" b="1" kern="1200" dirty="0">
                <a:solidFill>
                  <a:schemeClr val="tx1"/>
                </a:solidFill>
                <a:effectLst/>
                <a:latin typeface="Arial Rounded MT Bold" pitchFamily="34" charset="0"/>
                <a:ea typeface="+mn-ea"/>
                <a:cs typeface="Arial" charset="0"/>
              </a:rPr>
              <a:t> mail216.atl61.mcsv.net </a:t>
            </a:r>
          </a:p>
          <a:p>
            <a:endParaRPr lang="en-US" altLang="en-US" sz="1050" dirty="0"/>
          </a:p>
        </p:txBody>
      </p:sp>
    </p:spTree>
    <p:extLst>
      <p:ext uri="{BB962C8B-B14F-4D97-AF65-F5344CB8AC3E}">
        <p14:creationId xmlns:p14="http://schemas.microsoft.com/office/powerpoint/2010/main" val="40007750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Repent of despair, anger, frustration!</a:t>
            </a:r>
          </a:p>
        </p:txBody>
      </p:sp>
    </p:spTree>
    <p:extLst>
      <p:ext uri="{BB962C8B-B14F-4D97-AF65-F5344CB8AC3E}">
        <p14:creationId xmlns:p14="http://schemas.microsoft.com/office/powerpoint/2010/main" val="295077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https://en.wikipedia.org/wiki/Responsa</a:t>
            </a:r>
          </a:p>
        </p:txBody>
      </p:sp>
    </p:spTree>
    <p:extLst>
      <p:ext uri="{BB962C8B-B14F-4D97-AF65-F5344CB8AC3E}">
        <p14:creationId xmlns:p14="http://schemas.microsoft.com/office/powerpoint/2010/main" val="1156214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22.23-32 Resurrection Power of G-d</a:t>
            </a:r>
          </a:p>
        </p:txBody>
      </p:sp>
      <p:sp>
        <p:nvSpPr>
          <p:cNvPr id="5" name="Rectangle 3"/>
          <p:cNvSpPr>
            <a:spLocks noGrp="1" noChangeArrowheads="1"/>
          </p:cNvSpPr>
          <p:nvPr>
            <p:ph type="dt" idx="1"/>
          </p:nvPr>
        </p:nvSpPr>
        <p:spPr>
          <a:ln/>
        </p:spPr>
        <p:txBody>
          <a:bodyPr/>
          <a:lstStyle/>
          <a:p>
            <a:r>
              <a:rPr lang="en-US" altLang="en-US">
                <a:solidFill>
                  <a:prstClr val="white"/>
                </a:solidFill>
              </a:rPr>
              <a:t>Jan. 20,2018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https://en.wikipedia.org/wiki/History_of_responsa_in_Judaism</a:t>
            </a:r>
          </a:p>
        </p:txBody>
      </p:sp>
    </p:spTree>
    <p:extLst>
      <p:ext uri="{BB962C8B-B14F-4D97-AF65-F5344CB8AC3E}">
        <p14:creationId xmlns:p14="http://schemas.microsoft.com/office/powerpoint/2010/main" val="236025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fld id="{008EDFD0-AEF6-440D-A2A9-52A80FF54F5E}" type="slidenum">
              <a:rPr lang="en-US" altLang="en-US" smtClean="0">
                <a:latin typeface="Arial" pitchFamily="34" charset="0"/>
                <a:cs typeface="Arial" pitchFamily="34" charset="0"/>
              </a:rPr>
              <a:pPr defTabSz="658459"/>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40532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a:p>
        </p:txBody>
      </p:sp>
    </p:spTree>
    <p:extLst>
      <p:ext uri="{BB962C8B-B14F-4D97-AF65-F5344CB8AC3E}">
        <p14:creationId xmlns:p14="http://schemas.microsoft.com/office/powerpoint/2010/main" val="3819475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E7B0-FEF1-48E7-B81F-DD4B10B6C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1B5F4-00FF-41A6-A3D2-14D04085B5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92347-4A21-4598-A899-20537CADC0F8}"/>
              </a:ext>
            </a:extLst>
          </p:cNvPr>
          <p:cNvSpPr>
            <a:spLocks noGrp="1"/>
          </p:cNvSpPr>
          <p:nvPr>
            <p:ph type="dt" sz="half" idx="10"/>
          </p:nvPr>
        </p:nvSpPr>
        <p:spPr/>
        <p:txBody>
          <a:bodyPr/>
          <a:lstStyle>
            <a:lvl1pPr>
              <a:defRPr/>
            </a:lvl1pPr>
          </a:lstStyle>
          <a:p>
            <a:pPr algn="l" defTabSz="685800"/>
            <a:endParaRPr lang="en-US" altLang="en-US">
              <a:solidFill>
                <a:srgbClr val="000000"/>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034ADBDA-3EE2-4310-B44B-577785A3CAF6}"/>
              </a:ext>
            </a:extLst>
          </p:cNvPr>
          <p:cNvSpPr>
            <a:spLocks noGrp="1"/>
          </p:cNvSpPr>
          <p:nvPr>
            <p:ph type="ftr" sz="quarter" idx="11"/>
          </p:nvPr>
        </p:nvSpPr>
        <p:spPr/>
        <p:txBody>
          <a:bodyPr/>
          <a:lstStyle>
            <a:lvl1pPr>
              <a:defRPr/>
            </a:lvl1pPr>
          </a:lstStyle>
          <a:p>
            <a:pPr defTabSz="685800"/>
            <a:endParaRPr lang="en-US" altLang="en-US">
              <a:solidFill>
                <a:srgbClr val="00000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82C1367-A797-4C9A-BE5D-7650A40CDE18}"/>
              </a:ext>
            </a:extLst>
          </p:cNvPr>
          <p:cNvSpPr>
            <a:spLocks noGrp="1"/>
          </p:cNvSpPr>
          <p:nvPr>
            <p:ph type="sldNum" sz="quarter" idx="12"/>
          </p:nvPr>
        </p:nvSpPr>
        <p:spPr/>
        <p:txBody>
          <a:bodyPr/>
          <a:lstStyle>
            <a:lvl1pPr>
              <a:defRPr/>
            </a:lvl1pPr>
          </a:lstStyle>
          <a:p>
            <a:pPr defTabSz="685800"/>
            <a:fld id="{6D04FE8B-6C2C-4616-B6BF-C60A58A8CF64}" type="slidenum">
              <a:rPr lang="en-US" altLang="en-US" smtClean="0">
                <a:solidFill>
                  <a:srgbClr val="000000"/>
                </a:solidFill>
                <a:latin typeface="Arial" panose="020B0604020202020204" pitchFamily="34" charset="0"/>
                <a:cs typeface="Arial" panose="020B0604020202020204" pitchFamily="34" charset="0"/>
              </a:rPr>
              <a:pPr defTabSz="685800"/>
              <a:t>‹#›</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66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a:p>
        </p:txBody>
      </p:sp>
    </p:spTree>
    <p:extLst>
      <p:ext uri="{BB962C8B-B14F-4D97-AF65-F5344CB8AC3E}">
        <p14:creationId xmlns:p14="http://schemas.microsoft.com/office/powerpoint/2010/main" val="2017052994"/>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3952791574"/>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2A6B7F-80D4-4C29-B77A-F410DFC758A6}"/>
              </a:ext>
            </a:extLst>
          </p:cNvPr>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97746E-1737-4B08-A6C3-2DF4659B8A5E}"/>
              </a:ext>
            </a:extLst>
          </p:cNvPr>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6009A92-397A-49BC-9104-572A9E12B7B6}"/>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en-US" altLang="en-US"/>
          </a:p>
        </p:txBody>
      </p:sp>
      <p:sp>
        <p:nvSpPr>
          <p:cNvPr id="1029" name="Rectangle 5">
            <a:extLst>
              <a:ext uri="{FF2B5EF4-FFF2-40B4-BE49-F238E27FC236}">
                <a16:creationId xmlns:a16="http://schemas.microsoft.com/office/drawing/2014/main" id="{BE1320FA-25B4-46E7-9AE8-46665CBB97C8}"/>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n-US" altLang="en-US"/>
          </a:p>
        </p:txBody>
      </p:sp>
      <p:sp>
        <p:nvSpPr>
          <p:cNvPr id="1030" name="Rectangle 6">
            <a:extLst>
              <a:ext uri="{FF2B5EF4-FFF2-40B4-BE49-F238E27FC236}">
                <a16:creationId xmlns:a16="http://schemas.microsoft.com/office/drawing/2014/main" id="{126108C9-8B38-46BD-8B9A-1DE63F1992C1}"/>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A6571EDB-AEAA-43B4-A80F-0A068DE2B0CF}" type="slidenum">
              <a:rPr lang="en-US" altLang="en-US"/>
              <a:pPr/>
              <a:t>‹#›</a:t>
            </a:fld>
            <a:endParaRPr lang="en-US" altLang="en-US"/>
          </a:p>
        </p:txBody>
      </p:sp>
    </p:spTree>
    <p:extLst>
      <p:ext uri="{BB962C8B-B14F-4D97-AF65-F5344CB8AC3E}">
        <p14:creationId xmlns:p14="http://schemas.microsoft.com/office/powerpoint/2010/main" val="2336508620"/>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0FI-oE0ZVnY"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To easily follow these notes, log on to our </a:t>
            </a:r>
            <a:r>
              <a:rPr lang="en-US" dirty="0" err="1"/>
              <a:t>Wifi</a:t>
            </a:r>
            <a:r>
              <a:rPr lang="en-US" dirty="0"/>
              <a:t> </a:t>
            </a:r>
          </a:p>
          <a:p>
            <a:r>
              <a:rPr lang="en-US" dirty="0" err="1"/>
              <a:t>Wifi</a:t>
            </a:r>
            <a:r>
              <a:rPr lang="en-US" dirty="0"/>
              <a:t>: </a:t>
            </a:r>
            <a:r>
              <a:rPr lang="en-US" dirty="0">
                <a:solidFill>
                  <a:srgbClr val="FFFF66"/>
                </a:solidFill>
              </a:rPr>
              <a:t>mycci01</a:t>
            </a:r>
            <a:br>
              <a:rPr lang="en-US" dirty="0"/>
            </a:br>
            <a:r>
              <a:rPr lang="en-US" dirty="0"/>
              <a:t>p/w: </a:t>
            </a:r>
            <a:r>
              <a:rPr lang="en-US" dirty="0">
                <a:solidFill>
                  <a:srgbClr val="FFFF66"/>
                </a:solidFill>
              </a:rPr>
              <a:t>ancientquail060</a:t>
            </a:r>
          </a:p>
          <a:p>
            <a:r>
              <a:rPr lang="en-US" dirty="0"/>
              <a:t>Go to </a:t>
            </a:r>
            <a:r>
              <a:rPr lang="en-US" dirty="0">
                <a:solidFill>
                  <a:srgbClr val="FFFF66"/>
                </a:solidFill>
              </a:rPr>
              <a:t>OrHaOlam.com</a:t>
            </a:r>
          </a:p>
          <a:p>
            <a:r>
              <a:rPr lang="en-US" dirty="0"/>
              <a:t>Click on</a:t>
            </a:r>
            <a:r>
              <a:rPr lang="en-US" dirty="0">
                <a:solidFill>
                  <a:srgbClr val="FFFF66"/>
                </a:solidFill>
              </a:rPr>
              <a:t> downloads, messages, 2018</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marL="227013" indent="-227013" algn="l">
              <a:buFont typeface="Arial" panose="020B0604020202020204" pitchFamily="34" charset="0"/>
              <a:buChar char="•"/>
            </a:pPr>
            <a:r>
              <a:rPr lang="en-US" dirty="0"/>
              <a:t>On one hand, Yeshua was given an honor, to field such a question. Not His first nor last.</a:t>
            </a:r>
          </a:p>
          <a:p>
            <a:pPr marL="227013" indent="-227013" algn="l">
              <a:buFont typeface="Arial" panose="020B0604020202020204" pitchFamily="34" charset="0"/>
              <a:buChar char="•"/>
            </a:pPr>
            <a:r>
              <a:rPr lang="en-US" dirty="0"/>
              <a:t>On the other hand, this was an </a:t>
            </a:r>
            <a:r>
              <a:rPr lang="en-US" dirty="0">
                <a:solidFill>
                  <a:srgbClr val="FFFF99"/>
                </a:solidFill>
              </a:rPr>
              <a:t>undermining question</a:t>
            </a:r>
            <a:r>
              <a:rPr lang="en-US" dirty="0"/>
              <a:t>, designed to prove the impossibility of </a:t>
            </a:r>
            <a:r>
              <a:rPr lang="en-US" dirty="0" err="1"/>
              <a:t>Yeshua’s</a:t>
            </a:r>
            <a:r>
              <a:rPr lang="en-US" dirty="0"/>
              <a:t> teaching on resurrection.  </a:t>
            </a:r>
            <a:r>
              <a:rPr lang="en-US" dirty="0">
                <a:solidFill>
                  <a:srgbClr val="FFFF99"/>
                </a:solidFill>
              </a:rPr>
              <a:t>An </a:t>
            </a:r>
            <a:r>
              <a:rPr lang="en-US" dirty="0" err="1">
                <a:solidFill>
                  <a:srgbClr val="FFFF99"/>
                </a:solidFill>
              </a:rPr>
              <a:t>adversial</a:t>
            </a:r>
            <a:r>
              <a:rPr lang="en-US" dirty="0">
                <a:solidFill>
                  <a:srgbClr val="FFFF99"/>
                </a:solidFill>
              </a:rPr>
              <a:t> confrontation</a:t>
            </a:r>
            <a:r>
              <a:rPr lang="en-US" dirty="0"/>
              <a:t>.</a:t>
            </a:r>
          </a:p>
        </p:txBody>
      </p:sp>
    </p:spTree>
    <p:extLst>
      <p:ext uri="{BB962C8B-B14F-4D97-AF65-F5344CB8AC3E}">
        <p14:creationId xmlns:p14="http://schemas.microsoft.com/office/powerpoint/2010/main" val="285841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endParaRPr lang="en-US" b="1" baseline="30000" dirty="0"/>
          </a:p>
          <a:p>
            <a:pPr algn="l"/>
            <a:r>
              <a:rPr lang="en-US" dirty="0"/>
              <a:t>On that day, Sadducees (who say there is no resurrection) came to Yeshua and questioned Him, saying,</a:t>
            </a:r>
            <a:r>
              <a:rPr lang="en-US" b="1" baseline="30000" dirty="0"/>
              <a:t> </a:t>
            </a:r>
            <a:r>
              <a:rPr lang="en-US" dirty="0"/>
              <a:t>“Teacher, </a:t>
            </a:r>
            <a:r>
              <a:rPr lang="en-US" dirty="0">
                <a:solidFill>
                  <a:srgbClr val="FFFF99"/>
                </a:solidFill>
              </a:rPr>
              <a:t>Moshe said</a:t>
            </a:r>
            <a:r>
              <a:rPr lang="en-US" dirty="0"/>
              <a:t>, ‘If someone dies having no children, his brother as next of kin shall marry his widow and father children for his brother.’  </a:t>
            </a:r>
            <a:r>
              <a:rPr lang="en-US" dirty="0">
                <a:solidFill>
                  <a:srgbClr val="FFFF99"/>
                </a:solidFill>
              </a:rPr>
              <a:t>Where?</a:t>
            </a:r>
          </a:p>
        </p:txBody>
      </p:sp>
      <p:sp>
        <p:nvSpPr>
          <p:cNvPr id="3" name="Rectangle 2">
            <a:extLst>
              <a:ext uri="{FF2B5EF4-FFF2-40B4-BE49-F238E27FC236}">
                <a16:creationId xmlns:a16="http://schemas.microsoft.com/office/drawing/2014/main" id="{ECD73047-6270-4C7D-9682-E0B6980B25DE}"/>
              </a:ext>
            </a:extLst>
          </p:cNvPr>
          <p:cNvSpPr txBox="1">
            <a:spLocks noChangeArrowheads="1"/>
          </p:cNvSpPr>
          <p:nvPr/>
        </p:nvSpPr>
        <p:spPr bwMode="auto">
          <a:xfrm>
            <a:off x="1426566" y="19769"/>
            <a:ext cx="5925741" cy="40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a:lstStyle>
          <a:p>
            <a:r>
              <a:rPr lang="en-US" altLang="en-US" sz="2016" kern="0" dirty="0" err="1">
                <a:solidFill>
                  <a:srgbClr val="FFFF00"/>
                </a:solidFill>
                <a:latin typeface="+mn-lt"/>
              </a:rPr>
              <a:t>Mattityahu</a:t>
            </a:r>
            <a:r>
              <a:rPr lang="en-US" altLang="en-US" sz="2016" kern="0" dirty="0">
                <a:solidFill>
                  <a:srgbClr val="FFFF00"/>
                </a:solidFill>
                <a:latin typeface="+mn-lt"/>
              </a:rPr>
              <a:t> (Matthew) 22:23-28</a:t>
            </a:r>
            <a:endParaRPr lang="en-US" altLang="en-US" sz="2016" kern="0" dirty="0">
              <a:solidFill>
                <a:srgbClr val="FFFF00"/>
              </a:solidFill>
              <a:latin typeface="+mn-lt"/>
              <a:cs typeface="Vilna" pitchFamily="2" charset="-79"/>
            </a:endParaRPr>
          </a:p>
        </p:txBody>
      </p:sp>
    </p:spTree>
    <p:extLst>
      <p:ext uri="{BB962C8B-B14F-4D97-AF65-F5344CB8AC3E}">
        <p14:creationId xmlns:p14="http://schemas.microsoft.com/office/powerpoint/2010/main" val="64081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baseline="30000" dirty="0" err="1"/>
              <a:t>Dvarim</a:t>
            </a:r>
            <a:r>
              <a:rPr lang="en-US" baseline="30000" dirty="0"/>
              <a:t>/Dt.25.5-6</a:t>
            </a:r>
            <a:r>
              <a:rPr lang="en-US" dirty="0"/>
              <a:t> If brothers live together, and one of them dies childless, his widow is not to marry someone unrelated to him; her husband’s brother is to go to her and perform the duty of a brother-in-law by marrying her. The first child she bears will succeed to the name of his dead brother, so that his name will not be eliminated from </a:t>
            </a:r>
            <a:r>
              <a:rPr lang="en-US" dirty="0" err="1"/>
              <a:t>Isra’el</a:t>
            </a:r>
            <a:r>
              <a:rPr lang="en-US" dirty="0"/>
              <a:t>.</a:t>
            </a:r>
          </a:p>
        </p:txBody>
      </p:sp>
    </p:spTree>
    <p:extLst>
      <p:ext uri="{BB962C8B-B14F-4D97-AF65-F5344CB8AC3E}">
        <p14:creationId xmlns:p14="http://schemas.microsoft.com/office/powerpoint/2010/main" val="24186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baseline="30000" dirty="0" err="1"/>
              <a:t>Dvarim</a:t>
            </a:r>
            <a:r>
              <a:rPr lang="en-US" baseline="30000" dirty="0"/>
              <a:t>/Dt. 25.8-10</a:t>
            </a:r>
            <a:r>
              <a:rPr lang="en-US" dirty="0"/>
              <a:t> And if he stands firm and says, ‘I do not desire to take her,’ then his brother’s widow is to come to him in the sight of the elders, </a:t>
            </a:r>
            <a:r>
              <a:rPr lang="en-US" dirty="0">
                <a:solidFill>
                  <a:srgbClr val="FFFF99"/>
                </a:solidFill>
              </a:rPr>
              <a:t>pull his sandal off his foot, spit in his face</a:t>
            </a:r>
            <a:r>
              <a:rPr lang="en-US" dirty="0"/>
              <a:t>, and reply, ‘So will it be done to the man who does not build up his brother’s house.’ Then his name is to be called in Israel ‘the house of the pulled-off sandal.’</a:t>
            </a:r>
          </a:p>
        </p:txBody>
      </p:sp>
    </p:spTree>
    <p:extLst>
      <p:ext uri="{BB962C8B-B14F-4D97-AF65-F5344CB8AC3E}">
        <p14:creationId xmlns:p14="http://schemas.microsoft.com/office/powerpoint/2010/main" val="124255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5" y="-1"/>
            <a:ext cx="8381999" cy="5043487"/>
          </a:xfrm>
        </p:spPr>
        <p:txBody>
          <a:bodyPr>
            <a:normAutofit fontScale="92500" lnSpcReduction="20000"/>
          </a:bodyPr>
          <a:lstStyle/>
          <a:p>
            <a:pPr algn="l"/>
            <a:r>
              <a:rPr lang="en-US" dirty="0"/>
              <a:t>a non-observant </a:t>
            </a:r>
          </a:p>
          <a:p>
            <a:pPr algn="l"/>
            <a:r>
              <a:rPr lang="en-US" dirty="0"/>
              <a:t>Jewish bachelor </a:t>
            </a:r>
          </a:p>
          <a:p>
            <a:pPr algn="l"/>
            <a:r>
              <a:rPr lang="en-US" dirty="0"/>
              <a:t>feels compelled </a:t>
            </a:r>
          </a:p>
          <a:p>
            <a:pPr algn="l"/>
            <a:r>
              <a:rPr lang="en-US" dirty="0"/>
              <a:t>to marry his rabbi</a:t>
            </a:r>
          </a:p>
          <a:p>
            <a:pPr algn="l"/>
            <a:r>
              <a:rPr lang="en-US" dirty="0"/>
              <a:t>brother's widow,</a:t>
            </a:r>
          </a:p>
          <a:p>
            <a:pPr algn="l"/>
            <a:r>
              <a:rPr lang="en-US" dirty="0"/>
              <a:t>to honor him via</a:t>
            </a:r>
          </a:p>
          <a:p>
            <a:pPr algn="l"/>
            <a:r>
              <a:rPr lang="en-US" dirty="0"/>
              <a:t> the ancient Jewish</a:t>
            </a:r>
          </a:p>
          <a:p>
            <a:pPr algn="l"/>
            <a:r>
              <a:rPr lang="en-US" dirty="0"/>
              <a:t> law of </a:t>
            </a:r>
            <a:r>
              <a:rPr lang="en-US" dirty="0" err="1"/>
              <a:t>yibbum</a:t>
            </a:r>
            <a:r>
              <a:rPr lang="en-US" dirty="0"/>
              <a:t> </a:t>
            </a:r>
          </a:p>
          <a:p>
            <a:pPr algn="l"/>
            <a:r>
              <a:rPr lang="en-US" dirty="0"/>
              <a:t>(levirate marriage).</a:t>
            </a:r>
          </a:p>
        </p:txBody>
      </p:sp>
      <p:pic>
        <p:nvPicPr>
          <p:cNvPr id="1026" name="Picture 2" descr="https://upload.wikimedia.org/wikipedia/en/9/92/Loving_Leah%2C_2009_film.jpg">
            <a:extLst>
              <a:ext uri="{FF2B5EF4-FFF2-40B4-BE49-F238E27FC236}">
                <a16:creationId xmlns:a16="http://schemas.microsoft.com/office/drawing/2014/main" id="{A8DB3B01-D764-423A-80F6-5FC3DD6CC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795" y="0"/>
            <a:ext cx="3596042"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38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baseline="30000" dirty="0"/>
              <a:t> David Stern’s Commentary </a:t>
            </a:r>
            <a:r>
              <a:rPr lang="en-US" dirty="0"/>
              <a:t>Law of </a:t>
            </a:r>
            <a:r>
              <a:rPr lang="en-US" dirty="0" err="1"/>
              <a:t>yibbum</a:t>
            </a:r>
            <a:r>
              <a:rPr lang="en-US" dirty="0"/>
              <a:t> </a:t>
            </a:r>
            <a:r>
              <a:rPr lang="he-IL" b="1" dirty="0">
                <a:latin typeface="David" panose="020E0502060401010101" pitchFamily="34" charset="-79"/>
                <a:cs typeface="David" panose="020E0502060401010101" pitchFamily="34" charset="-79"/>
              </a:rPr>
              <a:t>יִבּוּם</a:t>
            </a:r>
            <a:r>
              <a:rPr lang="en-US" dirty="0"/>
              <a:t> elaborated in Talmud tractate </a:t>
            </a:r>
            <a:r>
              <a:rPr lang="en-US" dirty="0" err="1"/>
              <a:t>Yevamot</a:t>
            </a:r>
            <a:r>
              <a:rPr lang="en-US" dirty="0"/>
              <a:t>, wherein the brother of a man who dies without children is expected to marry his brother's widow in order to maintain the family line. The firstborn son of the new marriage would count as the dead man's child for inheritance purposes. </a:t>
            </a:r>
          </a:p>
        </p:txBody>
      </p:sp>
    </p:spTree>
    <p:extLst>
      <p:ext uri="{BB962C8B-B14F-4D97-AF65-F5344CB8AC3E}">
        <p14:creationId xmlns:p14="http://schemas.microsoft.com/office/powerpoint/2010/main" val="346231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The entire Talmud </a:t>
            </a:r>
            <a:r>
              <a:rPr lang="he-IL" b="1" dirty="0">
                <a:latin typeface="David" panose="020E0502060401010101" pitchFamily="34" charset="-79"/>
                <a:cs typeface="David" panose="020E0502060401010101" pitchFamily="34" charset="-79"/>
              </a:rPr>
              <a:t>תַּלְמוּד‬</a:t>
            </a:r>
            <a:r>
              <a:rPr lang="en-US" b="1" dirty="0">
                <a:latin typeface="David" panose="020E0502060401010101" pitchFamily="34" charset="-79"/>
                <a:cs typeface="David" panose="020E0502060401010101" pitchFamily="34" charset="-79"/>
              </a:rPr>
              <a:t> </a:t>
            </a:r>
            <a:r>
              <a:rPr lang="en-US" dirty="0"/>
              <a:t>consists of 63 tractates, and in standard print is over 6,200 pages long.</a:t>
            </a:r>
          </a:p>
          <a:p>
            <a:pPr algn="l"/>
            <a:r>
              <a:rPr lang="en-US" dirty="0">
                <a:solidFill>
                  <a:srgbClr val="FFFF99"/>
                </a:solidFill>
              </a:rPr>
              <a:t>Whole Talmudic tractate on the subject </a:t>
            </a:r>
            <a:r>
              <a:rPr lang="en-US" dirty="0" err="1">
                <a:solidFill>
                  <a:srgbClr val="FFFF99"/>
                </a:solidFill>
              </a:rPr>
              <a:t>Yevamot</a:t>
            </a:r>
            <a:r>
              <a:rPr lang="en-US" dirty="0">
                <a:solidFill>
                  <a:srgbClr val="FFFF99"/>
                </a:solidFill>
              </a:rPr>
              <a:t>!  </a:t>
            </a:r>
            <a:r>
              <a:rPr lang="en-US" dirty="0"/>
              <a:t>Talmud was written after Yeshua, but records discussion of His time.</a:t>
            </a:r>
          </a:p>
        </p:txBody>
      </p:sp>
    </p:spTree>
    <p:extLst>
      <p:ext uri="{BB962C8B-B14F-4D97-AF65-F5344CB8AC3E}">
        <p14:creationId xmlns:p14="http://schemas.microsoft.com/office/powerpoint/2010/main" val="2586568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 David Stern’s Commentary </a:t>
            </a:r>
            <a:r>
              <a:rPr lang="en-US" dirty="0"/>
              <a:t>Should the </a:t>
            </a:r>
            <a:r>
              <a:rPr lang="en-US" dirty="0" err="1"/>
              <a:t>yavam</a:t>
            </a:r>
            <a:r>
              <a:rPr lang="en-US" dirty="0"/>
              <a:t> (brother-in-law) refuse to marry his brother's widow, Deuteronomy 25:7-10 provides for a ceremony called </a:t>
            </a:r>
            <a:r>
              <a:rPr lang="en-US" dirty="0" err="1"/>
              <a:t>chalitzah</a:t>
            </a:r>
            <a:r>
              <a:rPr lang="en-US" dirty="0"/>
              <a:t> which both humiliates him and releases the widow from her obligation to marry him. </a:t>
            </a:r>
          </a:p>
        </p:txBody>
      </p:sp>
    </p:spTree>
    <p:extLst>
      <p:ext uri="{BB962C8B-B14F-4D97-AF65-F5344CB8AC3E}">
        <p14:creationId xmlns:p14="http://schemas.microsoft.com/office/powerpoint/2010/main" val="928641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baseline="30000" dirty="0"/>
              <a:t> David Stern’s Commentary </a:t>
            </a:r>
            <a:r>
              <a:rPr lang="en-US" dirty="0"/>
              <a:t>The stories of Onan and Tamar (Genesis 38) and of Boaz and Ruth (Ruth 4) are biblical examples of </a:t>
            </a:r>
            <a:r>
              <a:rPr lang="en-US" dirty="0" err="1"/>
              <a:t>yibbum</a:t>
            </a:r>
            <a:r>
              <a:rPr lang="en-US" dirty="0"/>
              <a:t> and </a:t>
            </a:r>
            <a:r>
              <a:rPr lang="en-US" dirty="0" err="1"/>
              <a:t>chalitzah</a:t>
            </a:r>
            <a:r>
              <a:rPr lang="en-US" dirty="0"/>
              <a:t> respectively. Curiously, rabbinic decrees over the centuries have reversed the Torah's priorities; the Chief Rabbinate of Israel requires </a:t>
            </a:r>
            <a:r>
              <a:rPr lang="en-US" dirty="0" err="1"/>
              <a:t>chalitzah</a:t>
            </a:r>
            <a:r>
              <a:rPr lang="en-US" dirty="0"/>
              <a:t> and bans </a:t>
            </a:r>
            <a:r>
              <a:rPr lang="en-US" i="1" dirty="0" err="1"/>
              <a:t>yibbum</a:t>
            </a:r>
            <a:r>
              <a:rPr lang="en-US" dirty="0"/>
              <a:t> entirely. </a:t>
            </a:r>
          </a:p>
        </p:txBody>
      </p:sp>
    </p:spTree>
    <p:extLst>
      <p:ext uri="{BB962C8B-B14F-4D97-AF65-F5344CB8AC3E}">
        <p14:creationId xmlns:p14="http://schemas.microsoft.com/office/powerpoint/2010/main" val="1710498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It is or was known in other societies including the Punjabis, </a:t>
            </a:r>
            <a:r>
              <a:rPr lang="en-US" dirty="0" err="1"/>
              <a:t>Jats</a:t>
            </a:r>
            <a:r>
              <a:rPr lang="en-US" dirty="0"/>
              <a:t>, Huns, Mongols, and Tibetans.</a:t>
            </a:r>
          </a:p>
        </p:txBody>
      </p:sp>
    </p:spTree>
    <p:extLst>
      <p:ext uri="{BB962C8B-B14F-4D97-AF65-F5344CB8AC3E}">
        <p14:creationId xmlns:p14="http://schemas.microsoft.com/office/powerpoint/2010/main" val="3032330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 name="Online Media 1">
            <a:hlinkClick r:id="" action="ppaction://media"/>
            <a:extLst>
              <a:ext uri="{FF2B5EF4-FFF2-40B4-BE49-F238E27FC236}">
                <a16:creationId xmlns:a16="http://schemas.microsoft.com/office/drawing/2014/main" id="{EFF0F017-CB08-4859-8FD8-38324FFD6B38}"/>
              </a:ext>
            </a:extLst>
          </p:cNvPr>
          <p:cNvPicPr>
            <a:picLocks noRot="1" noChangeAspect="1"/>
          </p:cNvPicPr>
          <p:nvPr>
            <a:videoFile r:link="rId1"/>
          </p:nvPr>
        </p:nvPicPr>
        <p:blipFill>
          <a:blip r:embed="rId4"/>
          <a:stretch>
            <a:fillRect/>
          </a:stretch>
        </p:blipFill>
        <p:spPr>
          <a:xfrm>
            <a:off x="960437" y="0"/>
            <a:ext cx="6858000" cy="5143500"/>
          </a:xfrm>
          <a:prstGeom prst="rect">
            <a:avLst/>
          </a:prstGeom>
        </p:spPr>
      </p:pic>
    </p:spTree>
    <p:extLst>
      <p:ext uri="{BB962C8B-B14F-4D97-AF65-F5344CB8AC3E}">
        <p14:creationId xmlns:p14="http://schemas.microsoft.com/office/powerpoint/2010/main" val="327149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Ruth 4.7-8</a:t>
            </a:r>
            <a:r>
              <a:rPr lang="en-US" dirty="0"/>
              <a:t> Now in the past in Israel, one removed his sandal and gave it to another, in order to finalize the redemption and transfer of a matter. This was a legal transaction in Israel. So the kinsman said to Boaz, “Buy it for yourself,” </a:t>
            </a:r>
            <a:r>
              <a:rPr lang="en-US" dirty="0">
                <a:solidFill>
                  <a:srgbClr val="FFFF99"/>
                </a:solidFill>
              </a:rPr>
              <a:t>then took off his shoe</a:t>
            </a:r>
            <a:r>
              <a:rPr lang="en-US" dirty="0"/>
              <a:t>.</a:t>
            </a:r>
          </a:p>
        </p:txBody>
      </p:sp>
    </p:spTree>
    <p:extLst>
      <p:ext uri="{BB962C8B-B14F-4D97-AF65-F5344CB8AC3E}">
        <p14:creationId xmlns:p14="http://schemas.microsoft.com/office/powerpoint/2010/main" val="2777228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Josephus…says, that she both plucked off his shoe, and spit in his face; neither of which are mentioned.</a:t>
            </a:r>
          </a:p>
        </p:txBody>
      </p:sp>
    </p:spTree>
    <p:extLst>
      <p:ext uri="{BB962C8B-B14F-4D97-AF65-F5344CB8AC3E}">
        <p14:creationId xmlns:p14="http://schemas.microsoft.com/office/powerpoint/2010/main" val="357060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endParaRPr lang="en-US" b="1" baseline="30000" dirty="0"/>
          </a:p>
          <a:p>
            <a:pPr algn="l"/>
            <a:r>
              <a:rPr lang="en-US" dirty="0"/>
              <a:t>Now there were seven brothers among us. The first married and died; and having no offspring, left his wife to his brother. In the same way also the second, and the third, down to the seventh. Last of all, the woman died. So in the resurrection, whose wife of the seven will she be? For they all had married her.”</a:t>
            </a:r>
          </a:p>
        </p:txBody>
      </p:sp>
      <p:sp>
        <p:nvSpPr>
          <p:cNvPr id="3" name="Rectangle 2">
            <a:extLst>
              <a:ext uri="{FF2B5EF4-FFF2-40B4-BE49-F238E27FC236}">
                <a16:creationId xmlns:a16="http://schemas.microsoft.com/office/drawing/2014/main" id="{ECD73047-6270-4C7D-9682-E0B6980B25DE}"/>
              </a:ext>
            </a:extLst>
          </p:cNvPr>
          <p:cNvSpPr txBox="1">
            <a:spLocks noChangeArrowheads="1"/>
          </p:cNvSpPr>
          <p:nvPr/>
        </p:nvSpPr>
        <p:spPr bwMode="auto">
          <a:xfrm>
            <a:off x="1426566" y="19769"/>
            <a:ext cx="5925741" cy="40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a:lstStyle>
          <a:p>
            <a:r>
              <a:rPr lang="en-US" altLang="en-US" sz="2016" kern="0" dirty="0" err="1">
                <a:solidFill>
                  <a:srgbClr val="FFFF00"/>
                </a:solidFill>
                <a:latin typeface="+mn-lt"/>
              </a:rPr>
              <a:t>Mattityahu</a:t>
            </a:r>
            <a:r>
              <a:rPr lang="en-US" altLang="en-US" sz="2016" kern="0" dirty="0">
                <a:solidFill>
                  <a:srgbClr val="FFFF00"/>
                </a:solidFill>
                <a:latin typeface="+mn-lt"/>
              </a:rPr>
              <a:t> (Matthew) 22:23-28</a:t>
            </a:r>
          </a:p>
        </p:txBody>
      </p:sp>
    </p:spTree>
    <p:extLst>
      <p:ext uri="{BB962C8B-B14F-4D97-AF65-F5344CB8AC3E}">
        <p14:creationId xmlns:p14="http://schemas.microsoft.com/office/powerpoint/2010/main" val="329350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a:t>
            </a:r>
            <a:r>
              <a:rPr lang="en-US" altLang="en-US" sz="3456" dirty="0" err="1">
                <a:solidFill>
                  <a:srgbClr val="FFFFFF"/>
                </a:solidFill>
              </a:rPr>
              <a:t>Mattityahu</a:t>
            </a:r>
            <a:r>
              <a:rPr lang="en-US" altLang="en-US" sz="3456" dirty="0">
                <a:solidFill>
                  <a:srgbClr val="FFFFFF"/>
                </a:solidFill>
              </a:rPr>
              <a:t>  </a:t>
            </a:r>
          </a:p>
          <a:p>
            <a:pPr lvl="0" algn="r" eaLnBrk="1" hangingPunct="1"/>
            <a:r>
              <a:rPr lang="en-US" altLang="en-US" sz="3456" dirty="0">
                <a:solidFill>
                  <a:srgbClr val="FFFFFF"/>
                </a:solidFill>
              </a:rPr>
              <a:t>(Matthew) 22:29-30</a:t>
            </a:r>
          </a:p>
        </p:txBody>
      </p:sp>
    </p:spTree>
    <p:extLst>
      <p:ext uri="{BB962C8B-B14F-4D97-AF65-F5344CB8AC3E}">
        <p14:creationId xmlns:p14="http://schemas.microsoft.com/office/powerpoint/2010/main" val="150483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fontScale="92500"/>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הֵשִׁיב לָהֶם יֵשׁוּעַ וְאָמַר: "אַתֶּם טוֹעִים מִשּׁוּם שֶׁאֵינְכֶם יוֹדְעִים אֶת הַכְּתוּבִים, אַף לֹא אֶת </a:t>
            </a:r>
            <a:r>
              <a:rPr lang="he-IL" sz="4321" b="1" dirty="0">
                <a:solidFill>
                  <a:srgbClr val="FFFF99"/>
                </a:solidFill>
                <a:latin typeface="David" panose="020E0502060401010101" pitchFamily="34" charset="-79"/>
                <a:cs typeface="David" panose="020E0502060401010101" pitchFamily="34" charset="-79"/>
              </a:rPr>
              <a:t>גְּבוּרַת הָאֱלֹהִים</a:t>
            </a:r>
            <a:r>
              <a:rPr lang="he-IL" sz="4321" b="1" dirty="0">
                <a:latin typeface="David" panose="020E0502060401010101" pitchFamily="34" charset="-79"/>
                <a:cs typeface="David" panose="020E0502060401010101" pitchFamily="34" charset="-79"/>
              </a:rPr>
              <a:t>:</a:t>
            </a:r>
            <a:endParaRPr lang="en-US" sz="4321" b="1" dirty="0">
              <a:latin typeface="David" panose="020E0502060401010101" pitchFamily="34" charset="-79"/>
              <a:cs typeface="David" panose="020E0502060401010101" pitchFamily="34" charset="-79"/>
            </a:endParaRPr>
          </a:p>
          <a:p>
            <a:pPr marL="0">
              <a:spcBef>
                <a:spcPts val="0"/>
              </a:spcBef>
              <a:spcAft>
                <a:spcPts val="576"/>
              </a:spcAft>
            </a:pPr>
            <a:r>
              <a:rPr lang="en-US" sz="4000" dirty="0"/>
              <a:t>Yeshua answered them, "The reason you go astray is that you are ignorant both of the Tanakh and of the </a:t>
            </a:r>
            <a:r>
              <a:rPr lang="en-US" sz="4000" dirty="0">
                <a:solidFill>
                  <a:srgbClr val="FFFF99"/>
                </a:solidFill>
              </a:rPr>
              <a:t>power of God.</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302593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בַּתְּחִיָה אֵין הָאֲנָשִׁים מִתְחַתְּנִים, אֶלָּא שֶׁהֵם כְּמַלְאֲכֵי שָׁמַיִם.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r>
              <a:rPr lang="en-US" sz="4000" dirty="0"/>
              <a:t>For in the Resurrection, neither men nor women will marry; rather, they will be like angels in heaven.</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22:30</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059392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This reality, </a:t>
            </a:r>
            <a:r>
              <a:rPr lang="en-US" dirty="0">
                <a:solidFill>
                  <a:srgbClr val="FFFF99"/>
                </a:solidFill>
              </a:rPr>
              <a:t>the Power of G-d</a:t>
            </a:r>
            <a:r>
              <a:rPr lang="en-US" dirty="0"/>
              <a:t>, is ultimately the key to our lives.</a:t>
            </a:r>
          </a:p>
          <a:p>
            <a:pPr algn="l"/>
            <a:r>
              <a:rPr lang="en-US" baseline="30000" dirty="0"/>
              <a:t>1 </a:t>
            </a:r>
            <a:r>
              <a:rPr lang="en-US" baseline="30000" dirty="0" err="1"/>
              <a:t>Yn</a:t>
            </a:r>
            <a:r>
              <a:rPr lang="en-US" baseline="30000" dirty="0"/>
              <a:t> 3.1-3</a:t>
            </a:r>
            <a:r>
              <a:rPr lang="en-US" dirty="0"/>
              <a:t> </a:t>
            </a:r>
            <a:r>
              <a:rPr lang="en-US" b="1" dirty="0"/>
              <a:t> </a:t>
            </a:r>
            <a:r>
              <a:rPr lang="en-US" dirty="0"/>
              <a:t>See how glorious a love the Father has given us, that we should be called God’s children — and so we are! The reason the world does not know us is that it did not know Him. </a:t>
            </a:r>
            <a:r>
              <a:rPr lang="en-US" b="1" baseline="30000" dirty="0"/>
              <a:t> </a:t>
            </a:r>
            <a:endParaRPr lang="en-US" dirty="0"/>
          </a:p>
        </p:txBody>
      </p:sp>
    </p:spTree>
    <p:extLst>
      <p:ext uri="{BB962C8B-B14F-4D97-AF65-F5344CB8AC3E}">
        <p14:creationId xmlns:p14="http://schemas.microsoft.com/office/powerpoint/2010/main" val="2544068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a:t>1 </a:t>
            </a:r>
            <a:r>
              <a:rPr lang="en-US" baseline="30000" dirty="0" err="1"/>
              <a:t>Yn</a:t>
            </a:r>
            <a:r>
              <a:rPr lang="en-US" baseline="30000" dirty="0"/>
              <a:t> 3.1-3</a:t>
            </a:r>
            <a:r>
              <a:rPr lang="en-US" dirty="0"/>
              <a:t> Loved ones, now we are God’s children; and it has not yet been revealed what we will be. But we do know that </a:t>
            </a:r>
            <a:r>
              <a:rPr lang="en-US" dirty="0">
                <a:solidFill>
                  <a:srgbClr val="FFFF99"/>
                </a:solidFill>
              </a:rPr>
              <a:t>when it’s revealed, we shall be like Him</a:t>
            </a:r>
            <a:r>
              <a:rPr lang="en-US" dirty="0"/>
              <a:t>, because we will see Him just as He is. </a:t>
            </a:r>
            <a:r>
              <a:rPr lang="en-US" b="1" baseline="30000" dirty="0"/>
              <a:t> </a:t>
            </a:r>
            <a:r>
              <a:rPr lang="en-US" dirty="0"/>
              <a:t>Everyone who has this hope in Him purifies himself, just as He is pure.</a:t>
            </a:r>
          </a:p>
        </p:txBody>
      </p:sp>
    </p:spTree>
    <p:extLst>
      <p:ext uri="{BB962C8B-B14F-4D97-AF65-F5344CB8AC3E}">
        <p14:creationId xmlns:p14="http://schemas.microsoft.com/office/powerpoint/2010/main" val="1349391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Rev. 7.15-17</a:t>
            </a:r>
            <a:r>
              <a:rPr lang="en-US" dirty="0"/>
              <a:t> They are before the throne of God, and they serve Him day and night in His Temple. The One seated on the throne will shelter them.</a:t>
            </a:r>
            <a:r>
              <a:rPr lang="en-US" b="1" baseline="30000" dirty="0"/>
              <a:t> </a:t>
            </a:r>
            <a:r>
              <a:rPr lang="en-US" dirty="0"/>
              <a:t>They shall never again go hungry, nor thirst anymore; the sun shall not beat down on them, </a:t>
            </a:r>
          </a:p>
        </p:txBody>
      </p:sp>
    </p:spTree>
    <p:extLst>
      <p:ext uri="{BB962C8B-B14F-4D97-AF65-F5344CB8AC3E}">
        <p14:creationId xmlns:p14="http://schemas.microsoft.com/office/powerpoint/2010/main" val="100870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Rev. 7.15-17</a:t>
            </a:r>
            <a:r>
              <a:rPr lang="en-US" dirty="0"/>
              <a:t> nor any scorching heat. For the Lamb in the midst of the throne shall shepherd them and guide them to springs of living water, and God shall wipe away every tear from their eyes.</a:t>
            </a:r>
          </a:p>
        </p:txBody>
      </p:sp>
    </p:spTree>
    <p:extLst>
      <p:ext uri="{BB962C8B-B14F-4D97-AF65-F5344CB8AC3E}">
        <p14:creationId xmlns:p14="http://schemas.microsoft.com/office/powerpoint/2010/main" val="388379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Be a part of history and prophecy!  70 years after the founding of the State is the year of Release!   More later.  </a:t>
            </a:r>
          </a:p>
          <a:p>
            <a:pPr algn="l"/>
            <a:r>
              <a:rPr lang="en-US" dirty="0"/>
              <a:t>Except </a:t>
            </a:r>
            <a:r>
              <a:rPr lang="en-US" dirty="0">
                <a:solidFill>
                  <a:srgbClr val="FFFF99"/>
                </a:solidFill>
              </a:rPr>
              <a:t>don’t register there</a:t>
            </a:r>
            <a:r>
              <a:rPr lang="en-US" dirty="0"/>
              <a:t>, just go to OrHaOlam.com</a:t>
            </a:r>
          </a:p>
          <a:p>
            <a:pPr algn="l"/>
            <a:r>
              <a:rPr lang="en-US" dirty="0">
                <a:solidFill>
                  <a:srgbClr val="FFFF99"/>
                </a:solidFill>
              </a:rPr>
              <a:t>Deadline Feb. 12 before price increase!</a:t>
            </a:r>
          </a:p>
        </p:txBody>
      </p:sp>
    </p:spTree>
    <p:extLst>
      <p:ext uri="{BB962C8B-B14F-4D97-AF65-F5344CB8AC3E}">
        <p14:creationId xmlns:p14="http://schemas.microsoft.com/office/powerpoint/2010/main" val="285531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algn="l"/>
            <a:r>
              <a:rPr lang="en-US" dirty="0"/>
              <a:t>Do you know the power of G-d?  In this life and in eternity, intimacy with the Messiah will be our joy. </a:t>
            </a:r>
          </a:p>
          <a:p>
            <a:pPr marL="171450" indent="-171450" algn="l">
              <a:buFont typeface="Arial" panose="020B0604020202020204" pitchFamily="34" charset="0"/>
              <a:buChar char="•"/>
            </a:pPr>
            <a:r>
              <a:rPr lang="en-US" dirty="0"/>
              <a:t>Receiving divine forgiveness?</a:t>
            </a:r>
          </a:p>
          <a:p>
            <a:pPr marL="171450" indent="-171450" algn="l">
              <a:buFont typeface="Arial" panose="020B0604020202020204" pitchFamily="34" charset="0"/>
              <a:buChar char="•"/>
            </a:pPr>
            <a:r>
              <a:rPr lang="en-US" dirty="0"/>
              <a:t>People: 6x/sec…Intimacy is made up of</a:t>
            </a:r>
          </a:p>
          <a:p>
            <a:pPr marL="227013" indent="-227013" algn="l">
              <a:buFont typeface="Arial" panose="020B0604020202020204" pitchFamily="34" charset="0"/>
              <a:buChar char="•"/>
            </a:pPr>
            <a:r>
              <a:rPr lang="en-US" dirty="0"/>
              <a:t>Time</a:t>
            </a:r>
          </a:p>
          <a:p>
            <a:pPr marL="227013" indent="-227013" algn="l">
              <a:buFont typeface="Arial" panose="020B0604020202020204" pitchFamily="34" charset="0"/>
              <a:buChar char="•"/>
            </a:pPr>
            <a:r>
              <a:rPr lang="en-US" dirty="0"/>
              <a:t>Talk</a:t>
            </a:r>
          </a:p>
          <a:p>
            <a:pPr marL="227013" indent="-227013" algn="l">
              <a:buFont typeface="Arial" panose="020B0604020202020204" pitchFamily="34" charset="0"/>
              <a:buChar char="•"/>
            </a:pPr>
            <a:r>
              <a:rPr lang="en-US" dirty="0"/>
              <a:t>touching</a:t>
            </a:r>
          </a:p>
          <a:p>
            <a:pPr algn="l"/>
            <a:endParaRPr lang="en-US" dirty="0"/>
          </a:p>
        </p:txBody>
      </p:sp>
    </p:spTree>
    <p:extLst>
      <p:ext uri="{BB962C8B-B14F-4D97-AF65-F5344CB8AC3E}">
        <p14:creationId xmlns:p14="http://schemas.microsoft.com/office/powerpoint/2010/main" val="4073444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Phil. 3.8-10</a:t>
            </a:r>
            <a:r>
              <a:rPr lang="en-US" dirty="0"/>
              <a:t> I consider all things to be loss in comparison to the surpassing value of </a:t>
            </a:r>
            <a:r>
              <a:rPr lang="en-US" dirty="0">
                <a:solidFill>
                  <a:srgbClr val="FFFF99"/>
                </a:solidFill>
              </a:rPr>
              <a:t>the knowledge of Messiah Yeshua </a:t>
            </a:r>
            <a:r>
              <a:rPr lang="en-US" dirty="0"/>
              <a:t>my Lord. Because of Him I have suffered the loss of all things…My aim is </a:t>
            </a:r>
            <a:r>
              <a:rPr lang="en-US" dirty="0">
                <a:solidFill>
                  <a:srgbClr val="FFFF99"/>
                </a:solidFill>
              </a:rPr>
              <a:t>to know Him</a:t>
            </a:r>
            <a:endParaRPr lang="en-US" dirty="0"/>
          </a:p>
        </p:txBody>
      </p:sp>
    </p:spTree>
    <p:extLst>
      <p:ext uri="{BB962C8B-B14F-4D97-AF65-F5344CB8AC3E}">
        <p14:creationId xmlns:p14="http://schemas.microsoft.com/office/powerpoint/2010/main" val="168297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Phil. 3.8-10</a:t>
            </a:r>
            <a:r>
              <a:rPr lang="en-US" dirty="0"/>
              <a:t> </a:t>
            </a:r>
            <a:r>
              <a:rPr lang="en-US" dirty="0">
                <a:solidFill>
                  <a:srgbClr val="FFFF99"/>
                </a:solidFill>
              </a:rPr>
              <a:t>and the power of His resurrection </a:t>
            </a:r>
            <a:r>
              <a:rPr lang="en-US" dirty="0"/>
              <a:t>and the sharing of His sufferings, becoming like Him in His death — if somehow I might arrive at the resurrection from among the dead.</a:t>
            </a:r>
          </a:p>
        </p:txBody>
      </p:sp>
    </p:spTree>
    <p:extLst>
      <p:ext uri="{BB962C8B-B14F-4D97-AF65-F5344CB8AC3E}">
        <p14:creationId xmlns:p14="http://schemas.microsoft.com/office/powerpoint/2010/main" val="3389094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indent="0" algn="r" rtl="1">
              <a:spcBef>
                <a:spcPts val="0"/>
              </a:spcBef>
              <a:spcAft>
                <a:spcPts val="576"/>
              </a:spcAft>
              <a:buNone/>
            </a:pPr>
            <a:r>
              <a:rPr lang="he-IL" sz="4321" b="1" dirty="0">
                <a:latin typeface="David" panose="020E0502060401010101" pitchFamily="34" charset="-79"/>
                <a:cs typeface="David" panose="020E0502060401010101" pitchFamily="34" charset="-79"/>
              </a:rPr>
              <a:t>בַּתְּחִיָה אֵין הָאֲנָשִׁים מִתְחַתְּנִים, אֶלָּא שֶׁהֵם כְּמַלְאֲכֵי שָׁמַיִם.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buNone/>
            </a:pPr>
            <a:r>
              <a:rPr lang="en-US" sz="4000" dirty="0"/>
              <a:t>For in the Resurrection, neither men nor women will marry; rather, they will be like angels in heaven.</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22:30</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82904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Celibacy in eternity, but still gender.</a:t>
            </a:r>
          </a:p>
          <a:p>
            <a:pPr marL="227013" indent="-227013" algn="l">
              <a:buFont typeface="Arial" panose="020B0604020202020204" pitchFamily="34" charset="0"/>
              <a:buChar char="•"/>
            </a:pPr>
            <a:r>
              <a:rPr lang="en-US" dirty="0"/>
              <a:t>Our world culture magnifies sexuality in sight and act.  This will pass.</a:t>
            </a:r>
          </a:p>
          <a:p>
            <a:pPr marL="227013" indent="-227013" algn="l">
              <a:buFont typeface="Arial" panose="020B0604020202020204" pitchFamily="34" charset="0"/>
              <a:buChar char="•"/>
            </a:pPr>
            <a:r>
              <a:rPr lang="en-US" dirty="0"/>
              <a:t>Our culture minimizes gender.  Gender is beautiful.  </a:t>
            </a:r>
          </a:p>
        </p:txBody>
      </p:sp>
    </p:spTree>
    <p:extLst>
      <p:ext uri="{BB962C8B-B14F-4D97-AF65-F5344CB8AC3E}">
        <p14:creationId xmlns:p14="http://schemas.microsoft.com/office/powerpoint/2010/main" val="1284505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marL="227013" indent="-227013" algn="l">
              <a:buFont typeface="Arial" panose="020B0604020202020204" pitchFamily="34" charset="0"/>
              <a:buChar char="•"/>
            </a:pPr>
            <a:r>
              <a:rPr lang="en-US" dirty="0"/>
              <a:t>Manly/masculine: GIVE, dance, pray, weep, serve, give, protest, courage “Do I have what it takes?”  [John Eldredge ques.]</a:t>
            </a:r>
          </a:p>
          <a:p>
            <a:pPr marL="227013" indent="-227013" algn="l">
              <a:buFont typeface="Arial" panose="020B0604020202020204" pitchFamily="34" charset="0"/>
              <a:buChar char="•"/>
            </a:pPr>
            <a:r>
              <a:rPr lang="en-US" dirty="0"/>
              <a:t>womanly/feminine: beauty, comfort,  “Am I worthy of pursuit?”</a:t>
            </a:r>
          </a:p>
          <a:p>
            <a:pPr marL="227013" indent="-227013" algn="l">
              <a:buFont typeface="Arial" panose="020B0604020202020204" pitchFamily="34" charset="0"/>
              <a:buChar char="•"/>
            </a:pPr>
            <a:r>
              <a:rPr lang="en-US" dirty="0"/>
              <a:t>Intimacy: time, talk, touching</a:t>
            </a:r>
          </a:p>
          <a:p>
            <a:pPr algn="l"/>
            <a:endParaRPr lang="en-US" dirty="0"/>
          </a:p>
        </p:txBody>
      </p:sp>
    </p:spTree>
    <p:extLst>
      <p:ext uri="{BB962C8B-B14F-4D97-AF65-F5344CB8AC3E}">
        <p14:creationId xmlns:p14="http://schemas.microsoft.com/office/powerpoint/2010/main" val="657095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a:p>
            <a:pPr algn="l"/>
            <a:r>
              <a:rPr lang="en-US" dirty="0"/>
              <a:t>But concerning the resurrection of the dead, haven’t you read what was spoken to you by God, saying, ‘I am the God of Abraham, and the God of Isaac, and the God of Jacob’?  </a:t>
            </a:r>
          </a:p>
        </p:txBody>
      </p:sp>
      <p:sp>
        <p:nvSpPr>
          <p:cNvPr id="3" name="Rectangle 2">
            <a:extLst>
              <a:ext uri="{FF2B5EF4-FFF2-40B4-BE49-F238E27FC236}">
                <a16:creationId xmlns:a16="http://schemas.microsoft.com/office/drawing/2014/main" id="{3D6ED9E7-193C-40E8-BD84-33DDF2D2BB08}"/>
              </a:ext>
            </a:extLst>
          </p:cNvPr>
          <p:cNvSpPr txBox="1">
            <a:spLocks noChangeArrowheads="1"/>
          </p:cNvSpPr>
          <p:nvPr/>
        </p:nvSpPr>
        <p:spPr bwMode="auto">
          <a:xfrm>
            <a:off x="1426567" y="157560"/>
            <a:ext cx="5925741" cy="40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a:lstStyle>
          <a:p>
            <a:r>
              <a:rPr lang="en-US" altLang="en-US" sz="2016" kern="0" dirty="0" err="1">
                <a:solidFill>
                  <a:srgbClr val="FFFF00"/>
                </a:solidFill>
                <a:latin typeface="+mn-lt"/>
              </a:rPr>
              <a:t>Mattityahu</a:t>
            </a:r>
            <a:r>
              <a:rPr lang="en-US" altLang="en-US" sz="2016" kern="0" dirty="0">
                <a:solidFill>
                  <a:srgbClr val="FFFF00"/>
                </a:solidFill>
                <a:latin typeface="+mn-lt"/>
              </a:rPr>
              <a:t> (Matthew) 22:31-32</a:t>
            </a:r>
            <a:endParaRPr lang="en-US" altLang="en-US" sz="2016" kern="0" dirty="0">
              <a:solidFill>
                <a:srgbClr val="FFFF00"/>
              </a:solidFill>
              <a:latin typeface="+mn-lt"/>
              <a:cs typeface="Vilna" pitchFamily="2" charset="-79"/>
            </a:endParaRPr>
          </a:p>
        </p:txBody>
      </p:sp>
    </p:spTree>
    <p:extLst>
      <p:ext uri="{BB962C8B-B14F-4D97-AF65-F5344CB8AC3E}">
        <p14:creationId xmlns:p14="http://schemas.microsoft.com/office/powerpoint/2010/main" val="1471987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r" rtl="1"/>
            <a:r>
              <a:rPr lang="he-IL" sz="4400" b="1" baseline="30000" dirty="0">
                <a:latin typeface="David" panose="020E0502060401010101" pitchFamily="34" charset="-79"/>
                <a:cs typeface="David" panose="020E0502060401010101" pitchFamily="34" charset="-79"/>
              </a:rPr>
              <a:t>שמות</a:t>
            </a:r>
            <a:r>
              <a:rPr lang="he-IL" baseline="30000" dirty="0"/>
              <a:t> </a:t>
            </a:r>
            <a:r>
              <a:rPr lang="en-US" baseline="30000" dirty="0" err="1"/>
              <a:t>Shmot</a:t>
            </a:r>
            <a:r>
              <a:rPr lang="en-US" baseline="30000" dirty="0"/>
              <a:t>/Ex 3.6 </a:t>
            </a:r>
            <a:r>
              <a:rPr lang="he-IL" dirty="0"/>
              <a:t> </a:t>
            </a:r>
            <a:r>
              <a:rPr lang="he-IL" sz="4800" b="1" dirty="0">
                <a:latin typeface="David" panose="020E0502060401010101" pitchFamily="34" charset="-79"/>
                <a:cs typeface="David" panose="020E0502060401010101" pitchFamily="34" charset="-79"/>
              </a:rPr>
              <a:t>וַיֹּאמֶר </a:t>
            </a:r>
            <a:r>
              <a:rPr lang="he-IL" sz="4800" b="1" dirty="0">
                <a:solidFill>
                  <a:srgbClr val="FFFF99"/>
                </a:solidFill>
                <a:latin typeface="David" panose="020E0502060401010101" pitchFamily="34" charset="-79"/>
                <a:cs typeface="David" panose="020E0502060401010101" pitchFamily="34" charset="-79"/>
              </a:rPr>
              <a:t>אָנֹכִי</a:t>
            </a:r>
            <a:r>
              <a:rPr lang="he-IL" sz="4800" b="1" dirty="0">
                <a:latin typeface="David" panose="020E0502060401010101" pitchFamily="34" charset="-79"/>
                <a:cs typeface="David" panose="020E0502060401010101" pitchFamily="34" charset="-79"/>
              </a:rPr>
              <a:t> אֱלֹהֵי</a:t>
            </a:r>
            <a:r>
              <a:rPr lang="en-US" sz="4800"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אָבִיךָ,</a:t>
            </a:r>
            <a:r>
              <a:rPr lang="en-US" sz="4800" b="1" dirty="0">
                <a:latin typeface="David" panose="020E0502060401010101" pitchFamily="34" charset="-79"/>
                <a:cs typeface="David" panose="020E0502060401010101" pitchFamily="34" charset="-79"/>
              </a:rPr>
              <a:t> </a:t>
            </a:r>
          </a:p>
          <a:p>
            <a:pPr algn="r" rtl="1"/>
            <a:r>
              <a:rPr lang="he-IL" sz="4800" b="1" dirty="0">
                <a:latin typeface="David" panose="020E0502060401010101" pitchFamily="34" charset="-79"/>
                <a:cs typeface="David" panose="020E0502060401010101" pitchFamily="34" charset="-79"/>
              </a:rPr>
              <a:t>אֱלֹהֵי אַבְרָהָם אֱלֹהֵי יִצְחָק, וֵאלֹהֵי יַעֲקֹב</a:t>
            </a:r>
            <a:endParaRPr lang="en-US" sz="4800" b="1" dirty="0">
              <a:latin typeface="David" panose="020E0502060401010101" pitchFamily="34" charset="-79"/>
              <a:cs typeface="David" panose="020E0502060401010101" pitchFamily="34" charset="-79"/>
            </a:endParaRPr>
          </a:p>
          <a:p>
            <a:pPr algn="l"/>
            <a:r>
              <a:rPr lang="en-US" b="1" baseline="30000" dirty="0"/>
              <a:t> </a:t>
            </a:r>
            <a:r>
              <a:rPr lang="en-US" dirty="0"/>
              <a:t>I </a:t>
            </a:r>
            <a:r>
              <a:rPr lang="en-US" dirty="0">
                <a:solidFill>
                  <a:srgbClr val="FFFF99"/>
                </a:solidFill>
              </a:rPr>
              <a:t>am</a:t>
            </a:r>
            <a:r>
              <a:rPr lang="en-US" dirty="0"/>
              <a:t> the God of your father,” he continued, “the God of Avraham, the God of </a:t>
            </a:r>
            <a:r>
              <a:rPr lang="en-US" dirty="0" err="1"/>
              <a:t>Yitz’chak</a:t>
            </a:r>
            <a:r>
              <a:rPr lang="en-US" dirty="0"/>
              <a:t> and the God of </a:t>
            </a:r>
            <a:r>
              <a:rPr lang="en-US" dirty="0" err="1"/>
              <a:t>Ya‘akov</a:t>
            </a:r>
            <a:r>
              <a:rPr lang="en-US" dirty="0"/>
              <a:t>.”   [Abraham, Isaac, Jacob]  </a:t>
            </a:r>
            <a:r>
              <a:rPr lang="en-US" dirty="0">
                <a:solidFill>
                  <a:srgbClr val="FFFF99"/>
                </a:solidFill>
              </a:rPr>
              <a:t>No verb in Hebrew</a:t>
            </a:r>
            <a:r>
              <a:rPr lang="en-US" dirty="0"/>
              <a:t>.</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52696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solidFill>
                  <a:srgbClr val="FFFF99"/>
                </a:solidFill>
              </a:rPr>
              <a:t>Philo of Alexandria </a:t>
            </a:r>
            <a:r>
              <a:rPr lang="he-IL" b="1" dirty="0">
                <a:latin typeface="David" panose="020E0502060401010101" pitchFamily="34" charset="-79"/>
                <a:cs typeface="David" panose="020E0502060401010101" pitchFamily="34" charset="-79"/>
              </a:rPr>
              <a:t>ידידיה הכהן‎, </a:t>
            </a:r>
            <a:r>
              <a:rPr lang="en-US" dirty="0" err="1"/>
              <a:t>Yedidia</a:t>
            </a:r>
            <a:r>
              <a:rPr lang="en-US" dirty="0"/>
              <a:t> </a:t>
            </a:r>
            <a:r>
              <a:rPr lang="en-US" dirty="0" err="1"/>
              <a:t>HaCohen</a:t>
            </a:r>
            <a:r>
              <a:rPr lang="en-US" dirty="0"/>
              <a:t>; c. 20 BCE – c. 50 CE), also called Philo </a:t>
            </a:r>
            <a:r>
              <a:rPr lang="en-US" dirty="0" err="1"/>
              <a:t>Judaeus</a:t>
            </a:r>
            <a:r>
              <a:rPr lang="en-US" dirty="0"/>
              <a:t>, was a </a:t>
            </a:r>
            <a:r>
              <a:rPr lang="en-US" dirty="0">
                <a:solidFill>
                  <a:srgbClr val="FFFF99"/>
                </a:solidFill>
              </a:rPr>
              <a:t>Hellenistic Jewish philosopher who lived in Alexandria</a:t>
            </a:r>
            <a:r>
              <a:rPr lang="en-US" dirty="0"/>
              <a:t>, Egypt, found in </a:t>
            </a:r>
            <a:r>
              <a:rPr lang="en-US" dirty="0" err="1"/>
              <a:t>Shmot</a:t>
            </a:r>
            <a:r>
              <a:rPr lang="en-US" dirty="0"/>
              <a:t>/Ex 3.6 eternal life of patriarchs.</a:t>
            </a:r>
          </a:p>
        </p:txBody>
      </p:sp>
    </p:spTree>
    <p:extLst>
      <p:ext uri="{BB962C8B-B14F-4D97-AF65-F5344CB8AC3E}">
        <p14:creationId xmlns:p14="http://schemas.microsoft.com/office/powerpoint/2010/main" val="2205017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Great Assembly </a:t>
            </a:r>
            <a:r>
              <a:rPr lang="he-IL" b="1" dirty="0">
                <a:latin typeface="David" panose="020E0502060401010101" pitchFamily="34" charset="-79"/>
                <a:cs typeface="David" panose="020E0502060401010101" pitchFamily="34" charset="-79"/>
              </a:rPr>
              <a:t>כְּנֶסֶת הַגְּדוֹלָה‎</a:t>
            </a:r>
            <a:r>
              <a:rPr lang="en-US" dirty="0">
                <a:cs typeface="David" panose="020E0502060401010101" pitchFamily="34" charset="-79"/>
              </a:rPr>
              <a:t>, started under Nehemiah, composed </a:t>
            </a:r>
            <a:r>
              <a:rPr lang="en-US" dirty="0">
                <a:solidFill>
                  <a:srgbClr val="FFFF99"/>
                </a:solidFill>
                <a:cs typeface="David" panose="020E0502060401010101" pitchFamily="34" charset="-79"/>
              </a:rPr>
              <a:t>The 18 Blessings, the </a:t>
            </a:r>
            <a:r>
              <a:rPr lang="en-US" dirty="0" err="1">
                <a:solidFill>
                  <a:srgbClr val="FFFF99"/>
                </a:solidFill>
                <a:cs typeface="David" panose="020E0502060401010101" pitchFamily="34" charset="-79"/>
              </a:rPr>
              <a:t>Shmoneh</a:t>
            </a:r>
            <a:r>
              <a:rPr lang="en-US" dirty="0">
                <a:solidFill>
                  <a:srgbClr val="FFFF99"/>
                </a:solidFill>
                <a:cs typeface="David" panose="020E0502060401010101" pitchFamily="34" charset="-79"/>
              </a:rPr>
              <a:t> </a:t>
            </a:r>
            <a:r>
              <a:rPr lang="en-US" dirty="0" err="1">
                <a:solidFill>
                  <a:srgbClr val="FFFF99"/>
                </a:solidFill>
                <a:cs typeface="David" panose="020E0502060401010101" pitchFamily="34" charset="-79"/>
              </a:rPr>
              <a:t>Esray</a:t>
            </a:r>
            <a:r>
              <a:rPr lang="en-US" dirty="0">
                <a:cs typeface="David" panose="020E0502060401010101" pitchFamily="34" charset="-79"/>
              </a:rPr>
              <a:t>.  </a:t>
            </a:r>
            <a:r>
              <a:rPr lang="en-US" dirty="0">
                <a:solidFill>
                  <a:srgbClr val="FFFF99"/>
                </a:solidFill>
                <a:cs typeface="David" panose="020E0502060401010101" pitchFamily="34" charset="-79"/>
              </a:rPr>
              <a:t>“The Prayer</a:t>
            </a:r>
            <a:r>
              <a:rPr lang="en-US" dirty="0">
                <a:cs typeface="David" panose="020E0502060401010101" pitchFamily="34" charset="-79"/>
              </a:rPr>
              <a:t>” Common to associate resurrection with Avraham, </a:t>
            </a:r>
            <a:r>
              <a:rPr lang="en-US" dirty="0" err="1">
                <a:cs typeface="David" panose="020E0502060401010101" pitchFamily="34" charset="-79"/>
              </a:rPr>
              <a:t>Yitskhak</a:t>
            </a:r>
            <a:r>
              <a:rPr lang="en-US" dirty="0">
                <a:cs typeface="David" panose="020E0502060401010101" pitchFamily="34" charset="-79"/>
              </a:rPr>
              <a:t>, Yaakov [Abraham, Isaac, Jacob].</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67855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p:txBody>
      </p:sp>
      <p:pic>
        <p:nvPicPr>
          <p:cNvPr id="3" name="Picture 2">
            <a:extLst>
              <a:ext uri="{FF2B5EF4-FFF2-40B4-BE49-F238E27FC236}">
                <a16:creationId xmlns:a16="http://schemas.microsoft.com/office/drawing/2014/main" id="{3DD6FDFD-6D36-4F07-96F5-CB5CA831C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691"/>
            <a:ext cx="8778875" cy="4938117"/>
          </a:xfrm>
          <a:prstGeom prst="rect">
            <a:avLst/>
          </a:prstGeom>
        </p:spPr>
      </p:pic>
    </p:spTree>
    <p:extLst>
      <p:ext uri="{BB962C8B-B14F-4D97-AF65-F5344CB8AC3E}">
        <p14:creationId xmlns:p14="http://schemas.microsoft.com/office/powerpoint/2010/main" val="24278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047B3ACD-B086-4A84-8ADD-A4AB43F7E144}"/>
              </a:ext>
            </a:extLst>
          </p:cNvPr>
          <p:cNvSpPr>
            <a:spLocks noGrp="1" noChangeArrowheads="1"/>
          </p:cNvSpPr>
          <p:nvPr>
            <p:ph type="body" idx="1"/>
          </p:nvPr>
        </p:nvSpPr>
        <p:spPr>
          <a:xfrm>
            <a:off x="655637" y="57150"/>
            <a:ext cx="7772400" cy="5086350"/>
          </a:xfrm>
        </p:spPr>
        <p:txBody>
          <a:bodyPr/>
          <a:lstStyle/>
          <a:p>
            <a:pPr marL="0" indent="0" algn="ctr">
              <a:lnSpc>
                <a:spcPct val="90000"/>
              </a:lnSpc>
            </a:pPr>
            <a:r>
              <a:rPr lang="en-US" altLang="en-US" sz="4000" dirty="0">
                <a:solidFill>
                  <a:schemeClr val="bg1"/>
                </a:solidFill>
                <a:latin typeface="Arial Rounded MT Bold" panose="020F0704030504030204" pitchFamily="34" charset="0"/>
              </a:rPr>
              <a:t>Blessed be </a:t>
            </a:r>
            <a:r>
              <a:rPr lang="en-US" altLang="en-US" sz="4000" dirty="0" err="1">
                <a:solidFill>
                  <a:schemeClr val="bg1"/>
                </a:solidFill>
                <a:latin typeface="Arial Rounded MT Bold" panose="020F0704030504030204" pitchFamily="34" charset="0"/>
              </a:rPr>
              <a:t>Adoni</a:t>
            </a:r>
            <a:r>
              <a:rPr lang="en-US" altLang="en-US" sz="4000" dirty="0">
                <a:solidFill>
                  <a:schemeClr val="bg1"/>
                </a:solidFill>
                <a:latin typeface="Arial Rounded MT Bold" panose="020F0704030504030204" pitchFamily="34" charset="0"/>
              </a:rPr>
              <a:t>, Our G-d and the G-d of our forefathers. </a:t>
            </a:r>
          </a:p>
          <a:p>
            <a:pPr marL="0" indent="0" algn="ctr">
              <a:lnSpc>
                <a:spcPct val="90000"/>
              </a:lnSpc>
            </a:pPr>
            <a:r>
              <a:rPr lang="en-US" altLang="en-US" sz="4000" dirty="0">
                <a:solidFill>
                  <a:schemeClr val="bg1"/>
                </a:solidFill>
                <a:latin typeface="Arial Rounded MT Bold" panose="020F0704030504030204" pitchFamily="34" charset="0"/>
              </a:rPr>
              <a:t> The G-d of Avraham, </a:t>
            </a:r>
          </a:p>
          <a:p>
            <a:pPr marL="0" indent="0" algn="ctr">
              <a:lnSpc>
                <a:spcPct val="90000"/>
              </a:lnSpc>
            </a:pPr>
            <a:r>
              <a:rPr lang="en-US" altLang="en-US" sz="4000" dirty="0">
                <a:solidFill>
                  <a:schemeClr val="bg1"/>
                </a:solidFill>
                <a:latin typeface="Arial Rounded MT Bold" panose="020F0704030504030204" pitchFamily="34" charset="0"/>
              </a:rPr>
              <a:t>the G-d of </a:t>
            </a:r>
            <a:r>
              <a:rPr lang="en-US" altLang="en-US" sz="4000" dirty="0" err="1">
                <a:solidFill>
                  <a:schemeClr val="bg1"/>
                </a:solidFill>
                <a:latin typeface="Arial Rounded MT Bold" panose="020F0704030504030204" pitchFamily="34" charset="0"/>
              </a:rPr>
              <a:t>Yitz-khak</a:t>
            </a:r>
            <a:r>
              <a:rPr lang="en-US" altLang="en-US" sz="4000" dirty="0">
                <a:solidFill>
                  <a:schemeClr val="bg1"/>
                </a:solidFill>
                <a:latin typeface="Arial Rounded MT Bold" panose="020F0704030504030204" pitchFamily="34" charset="0"/>
              </a:rPr>
              <a:t>,</a:t>
            </a:r>
          </a:p>
          <a:p>
            <a:pPr marL="0" indent="0" algn="ctr">
              <a:lnSpc>
                <a:spcPct val="90000"/>
              </a:lnSpc>
            </a:pPr>
            <a:r>
              <a:rPr lang="en-US" altLang="en-US" sz="4000" dirty="0">
                <a:solidFill>
                  <a:schemeClr val="bg1"/>
                </a:solidFill>
                <a:latin typeface="Arial Rounded MT Bold" panose="020F0704030504030204" pitchFamily="34" charset="0"/>
              </a:rPr>
              <a:t> And the G-d of </a:t>
            </a:r>
            <a:r>
              <a:rPr lang="en-US" altLang="en-US" sz="4000" dirty="0" err="1">
                <a:solidFill>
                  <a:schemeClr val="bg1"/>
                </a:solidFill>
                <a:latin typeface="Arial Rounded MT Bold" panose="020F0704030504030204" pitchFamily="34" charset="0"/>
              </a:rPr>
              <a:t>Ya-akov</a:t>
            </a:r>
            <a:r>
              <a:rPr lang="en-US" altLang="en-US" sz="4000" dirty="0">
                <a:solidFill>
                  <a:schemeClr val="bg1"/>
                </a:solidFill>
                <a:latin typeface="Arial Rounded MT Bold" panose="020F0704030504030204" pitchFamily="34" charset="0"/>
              </a:rPr>
              <a:t>.</a:t>
            </a:r>
          </a:p>
        </p:txBody>
      </p:sp>
    </p:spTree>
    <p:extLst>
      <p:ext uri="{BB962C8B-B14F-4D97-AF65-F5344CB8AC3E}">
        <p14:creationId xmlns:p14="http://schemas.microsoft.com/office/powerpoint/2010/main" val="2366371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047B3ACD-B086-4A84-8ADD-A4AB43F7E144}"/>
              </a:ext>
            </a:extLst>
          </p:cNvPr>
          <p:cNvSpPr>
            <a:spLocks noGrp="1" noChangeArrowheads="1"/>
          </p:cNvSpPr>
          <p:nvPr>
            <p:ph type="body" idx="1"/>
          </p:nvPr>
        </p:nvSpPr>
        <p:spPr>
          <a:xfrm>
            <a:off x="579437" y="171450"/>
            <a:ext cx="7696200" cy="4972050"/>
          </a:xfrm>
        </p:spPr>
        <p:txBody>
          <a:bodyPr/>
          <a:lstStyle/>
          <a:p>
            <a:pPr marR="0" algn="ctr" rtl="1"/>
            <a:r>
              <a:rPr lang="he-IL" sz="3600" b="0" i="0" u="none" strike="noStrike" baseline="0" dirty="0">
                <a:solidFill>
                  <a:prstClr val="black"/>
                </a:solidFill>
                <a:cs typeface="Vilna" pitchFamily="2" charset="-79"/>
              </a:rPr>
              <a:t> </a:t>
            </a:r>
            <a:r>
              <a:rPr lang="he-IL" sz="3600" b="1" i="0" u="none" strike="noStrike" baseline="0" dirty="0">
                <a:solidFill>
                  <a:schemeClr val="bg1"/>
                </a:solidFill>
                <a:cs typeface="Vilna" pitchFamily="2" charset="-79"/>
              </a:rPr>
              <a:t>בָּרוּךְ אַתָּה יְיָ </a:t>
            </a:r>
            <a:r>
              <a:rPr lang="en-US" sz="3600" b="1" i="0" u="none" strike="noStrike" baseline="0" dirty="0">
                <a:solidFill>
                  <a:schemeClr val="bg1"/>
                </a:solidFill>
                <a:cs typeface="Vilna" pitchFamily="2" charset="-79"/>
              </a:rPr>
              <a:t>]</a:t>
            </a:r>
            <a:r>
              <a:rPr lang="he-IL" sz="3600" b="1" i="0" u="none" strike="noStrike" baseline="0" dirty="0">
                <a:solidFill>
                  <a:schemeClr val="bg1"/>
                </a:solidFill>
                <a:cs typeface="Vilna" pitchFamily="2" charset="-79"/>
              </a:rPr>
              <a:t>בָּרוּךְ הוּא וּבָּרוּךְ שְּׁמוֹ</a:t>
            </a:r>
            <a:r>
              <a:rPr lang="en-US" sz="3600" b="1" i="0" u="none" strike="noStrike" baseline="0" dirty="0">
                <a:solidFill>
                  <a:schemeClr val="bg1"/>
                </a:solidFill>
                <a:cs typeface="Vilna" pitchFamily="2" charset="-79"/>
              </a:rPr>
              <a:t>[</a:t>
            </a:r>
            <a:endParaRPr lang="he-IL" sz="3600" b="1" i="0" u="none" strike="noStrike" baseline="0" dirty="0">
              <a:solidFill>
                <a:schemeClr val="bg1"/>
              </a:solidFill>
              <a:cs typeface="Vilna" pitchFamily="2" charset="-79"/>
            </a:endParaRPr>
          </a:p>
          <a:p>
            <a:pPr algn="ctr"/>
            <a:r>
              <a:rPr lang="he-IL" sz="3600" i="0" u="none" strike="noStrike" baseline="0" dirty="0">
                <a:solidFill>
                  <a:schemeClr val="bg1"/>
                </a:solidFill>
                <a:latin typeface="Arial Rounded MT Bold" panose="020F0704030504030204" pitchFamily="34" charset="0"/>
                <a:cs typeface="Vilna" pitchFamily="2" charset="-79"/>
              </a:rPr>
              <a:t> </a:t>
            </a:r>
            <a:r>
              <a:rPr lang="en-US" sz="3200" i="1" u="none" strike="noStrike" baseline="0" dirty="0">
                <a:solidFill>
                  <a:schemeClr val="bg1"/>
                </a:solidFill>
                <a:latin typeface="Arial Rounded MT Bold" panose="020F0704030504030204" pitchFamily="34" charset="0"/>
                <a:cs typeface="Vilna" pitchFamily="2" charset="-79"/>
              </a:rPr>
              <a:t>Ba-</a:t>
            </a:r>
            <a:r>
              <a:rPr lang="en-US" sz="3200" i="1" u="none" strike="noStrike" baseline="0" dirty="0" err="1">
                <a:solidFill>
                  <a:schemeClr val="bg1"/>
                </a:solidFill>
                <a:latin typeface="Arial Rounded MT Bold" panose="020F0704030504030204" pitchFamily="34" charset="0"/>
                <a:cs typeface="Vilna" pitchFamily="2" charset="-79"/>
              </a:rPr>
              <a:t>rookh</a:t>
            </a:r>
            <a:r>
              <a:rPr lang="en-US" sz="3200" i="1" u="none" strike="noStrike" baseline="0" dirty="0">
                <a:solidFill>
                  <a:schemeClr val="bg1"/>
                </a:solidFill>
                <a:latin typeface="Arial Rounded MT Bold" panose="020F0704030504030204" pitchFamily="34" charset="0"/>
                <a:cs typeface="Vilna" pitchFamily="2" charset="-79"/>
              </a:rPr>
              <a:t> a-</a:t>
            </a:r>
            <a:r>
              <a:rPr lang="en-US" sz="3200" i="1" u="none" strike="noStrike" baseline="0" dirty="0" err="1">
                <a:solidFill>
                  <a:schemeClr val="bg1"/>
                </a:solidFill>
                <a:latin typeface="Arial Rounded MT Bold" panose="020F0704030504030204" pitchFamily="34" charset="0"/>
                <a:cs typeface="Vilna" pitchFamily="2" charset="-79"/>
              </a:rPr>
              <a:t>tah</a:t>
            </a:r>
            <a:r>
              <a:rPr lang="en-US" sz="3200" i="1" u="none" strike="noStrike" baseline="0" dirty="0">
                <a:solidFill>
                  <a:schemeClr val="bg1"/>
                </a:solidFill>
                <a:latin typeface="Arial Rounded MT Bold" panose="020F0704030504030204" pitchFamily="34" charset="0"/>
                <a:cs typeface="Vilna" pitchFamily="2" charset="-79"/>
              </a:rPr>
              <a:t> </a:t>
            </a:r>
            <a:r>
              <a:rPr lang="en-US" sz="3200" i="1" u="none" strike="noStrike" baseline="0" dirty="0" err="1">
                <a:solidFill>
                  <a:schemeClr val="bg1"/>
                </a:solidFill>
                <a:latin typeface="Arial Rounded MT Bold" panose="020F0704030504030204" pitchFamily="34" charset="0"/>
                <a:cs typeface="Vilna" pitchFamily="2" charset="-79"/>
              </a:rPr>
              <a:t>Adoni</a:t>
            </a:r>
            <a:r>
              <a:rPr lang="en-US" sz="3200" i="1" u="none" strike="noStrike" baseline="0" dirty="0">
                <a:solidFill>
                  <a:schemeClr val="bg1"/>
                </a:solidFill>
                <a:latin typeface="Arial Rounded MT Bold" panose="020F0704030504030204" pitchFamily="34" charset="0"/>
                <a:cs typeface="Vilna" pitchFamily="2" charset="-79"/>
              </a:rPr>
              <a:t>, </a:t>
            </a:r>
          </a:p>
          <a:p>
            <a:pPr algn="ctr"/>
            <a:r>
              <a:rPr lang="en-US" sz="3200" i="1" u="none" strike="noStrike" baseline="0" dirty="0">
                <a:solidFill>
                  <a:schemeClr val="bg1"/>
                </a:solidFill>
                <a:latin typeface="Arial Rounded MT Bold" panose="020F0704030504030204" pitchFamily="34" charset="0"/>
              </a:rPr>
              <a:t>[Bar-</a:t>
            </a:r>
            <a:r>
              <a:rPr lang="en-US" sz="3200" i="1" u="none" strike="noStrike" baseline="0" dirty="0" err="1">
                <a:solidFill>
                  <a:schemeClr val="bg1"/>
                </a:solidFill>
                <a:latin typeface="Arial Rounded MT Bold" panose="020F0704030504030204" pitchFamily="34" charset="0"/>
              </a:rPr>
              <a:t>ookh</a:t>
            </a:r>
            <a:r>
              <a:rPr lang="en-US" sz="3200" i="1" u="none" strike="noStrike" baseline="0" dirty="0">
                <a:solidFill>
                  <a:schemeClr val="bg1"/>
                </a:solidFill>
                <a:latin typeface="Arial Rounded MT Bold" panose="020F0704030504030204" pitchFamily="34" charset="0"/>
              </a:rPr>
              <a:t> </a:t>
            </a:r>
            <a:r>
              <a:rPr lang="en-US" sz="3200" i="1" u="none" strike="noStrike" baseline="0" dirty="0" err="1">
                <a:solidFill>
                  <a:schemeClr val="bg1"/>
                </a:solidFill>
                <a:latin typeface="Arial Rounded MT Bold" panose="020F0704030504030204" pitchFamily="34" charset="0"/>
              </a:rPr>
              <a:t>hoo</a:t>
            </a:r>
            <a:r>
              <a:rPr lang="en-US" sz="3200" i="1" u="none" strike="noStrike" baseline="0" dirty="0">
                <a:solidFill>
                  <a:schemeClr val="bg1"/>
                </a:solidFill>
                <a:latin typeface="Arial Rounded MT Bold" panose="020F0704030504030204" pitchFamily="34" charset="0"/>
              </a:rPr>
              <a:t> </a:t>
            </a:r>
            <a:r>
              <a:rPr lang="en-US" sz="3200" i="1" u="none" strike="noStrike" baseline="0" dirty="0" err="1">
                <a:solidFill>
                  <a:schemeClr val="bg1"/>
                </a:solidFill>
                <a:latin typeface="Arial Rounded MT Bold" panose="020F0704030504030204" pitchFamily="34" charset="0"/>
              </a:rPr>
              <a:t>oo-ba-rookh</a:t>
            </a:r>
            <a:r>
              <a:rPr lang="en-US" sz="3200" i="1" u="none" strike="noStrike" baseline="0" dirty="0">
                <a:solidFill>
                  <a:schemeClr val="bg1"/>
                </a:solidFill>
                <a:latin typeface="Arial Rounded MT Bold" panose="020F0704030504030204" pitchFamily="34" charset="0"/>
              </a:rPr>
              <a:t> </a:t>
            </a:r>
            <a:r>
              <a:rPr lang="en-US" sz="3200" i="1" u="none" strike="noStrike" baseline="0" dirty="0" err="1">
                <a:solidFill>
                  <a:schemeClr val="bg1"/>
                </a:solidFill>
                <a:latin typeface="Arial Rounded MT Bold" panose="020F0704030504030204" pitchFamily="34" charset="0"/>
              </a:rPr>
              <a:t>sh'mo</a:t>
            </a:r>
            <a:r>
              <a:rPr lang="en-US" sz="3200" i="1" u="none" strike="noStrike" baseline="0" dirty="0">
                <a:solidFill>
                  <a:schemeClr val="bg1"/>
                </a:solidFill>
                <a:latin typeface="Arial Rounded MT Bold" panose="020F0704030504030204" pitchFamily="34" charset="0"/>
              </a:rPr>
              <a:t>] </a:t>
            </a:r>
          </a:p>
          <a:p>
            <a:pPr marR="0" algn="ctr" rtl="1"/>
            <a:r>
              <a:rPr lang="he-IL" sz="3600" b="1" i="0" u="none" strike="noStrike" baseline="0" dirty="0">
                <a:solidFill>
                  <a:schemeClr val="bg1"/>
                </a:solidFill>
                <a:cs typeface="Vilna" pitchFamily="2" charset="-79"/>
              </a:rPr>
              <a:t>אֱלֹהֵֽינוּ וֵאלֹהֵי אֲבוֹתֵֽינוּ, </a:t>
            </a:r>
          </a:p>
          <a:p>
            <a:pPr algn="ctr"/>
            <a:r>
              <a:rPr lang="en-US" sz="3200" i="1" u="none" strike="noStrike" baseline="0" dirty="0">
                <a:solidFill>
                  <a:schemeClr val="bg1"/>
                </a:solidFill>
                <a:latin typeface="Arial Rounded MT Bold" panose="020F0704030504030204" pitchFamily="34" charset="0"/>
              </a:rPr>
              <a:t>E-lo-hay-</a:t>
            </a:r>
            <a:r>
              <a:rPr lang="en-US" sz="3200" i="1" u="none" strike="noStrike" baseline="0" dirty="0" err="1">
                <a:solidFill>
                  <a:schemeClr val="bg1"/>
                </a:solidFill>
                <a:latin typeface="Arial Rounded MT Bold" panose="020F0704030504030204" pitchFamily="34" charset="0"/>
              </a:rPr>
              <a:t>noo</a:t>
            </a:r>
            <a:r>
              <a:rPr lang="en-US" sz="3200" i="1" u="none" strike="noStrike" baseline="0" dirty="0">
                <a:solidFill>
                  <a:schemeClr val="bg1"/>
                </a:solidFill>
                <a:latin typeface="Arial Rounded MT Bold" panose="020F0704030504030204" pitchFamily="34" charset="0"/>
              </a:rPr>
              <a:t> </a:t>
            </a:r>
            <a:r>
              <a:rPr lang="en-US" sz="3200" i="1" u="none" strike="noStrike" baseline="0" dirty="0" err="1">
                <a:solidFill>
                  <a:schemeClr val="bg1"/>
                </a:solidFill>
                <a:latin typeface="Arial Rounded MT Bold" panose="020F0704030504030204" pitchFamily="34" charset="0"/>
              </a:rPr>
              <a:t>Vay</a:t>
            </a:r>
            <a:r>
              <a:rPr lang="en-US" sz="3200" i="1" u="none" strike="noStrike" baseline="0" dirty="0">
                <a:solidFill>
                  <a:schemeClr val="bg1"/>
                </a:solidFill>
                <a:latin typeface="Arial Rounded MT Bold" panose="020F0704030504030204" pitchFamily="34" charset="0"/>
              </a:rPr>
              <a:t>-lo-hay </a:t>
            </a:r>
            <a:r>
              <a:rPr lang="en-US" sz="3200" i="1" u="none" strike="noStrike" baseline="0" dirty="0" err="1">
                <a:solidFill>
                  <a:schemeClr val="bg1"/>
                </a:solidFill>
                <a:latin typeface="Arial Rounded MT Bold" panose="020F0704030504030204" pitchFamily="34" charset="0"/>
              </a:rPr>
              <a:t>avo-tay-noo</a:t>
            </a:r>
            <a:r>
              <a:rPr lang="en-US" sz="3200" i="0" u="none" strike="noStrike" baseline="0" dirty="0">
                <a:solidFill>
                  <a:schemeClr val="bg1"/>
                </a:solidFill>
                <a:latin typeface="Arial Rounded MT Bold" panose="020F0704030504030204" pitchFamily="34" charset="0"/>
              </a:rPr>
              <a:t> </a:t>
            </a:r>
          </a:p>
          <a:p>
            <a:pPr marR="0" algn="ctr" rtl="1"/>
            <a:r>
              <a:rPr lang="he-IL" sz="3600" b="1" i="0" u="none" strike="noStrike" baseline="0" dirty="0">
                <a:solidFill>
                  <a:schemeClr val="bg1"/>
                </a:solidFill>
                <a:cs typeface="Vilna" pitchFamily="2" charset="-79"/>
              </a:rPr>
              <a:t> אֱלֹהֵי אַבְרְָהָם, אֱלֹהֵי יִצְחָק, וֵאלֹהֵי יַעֲקֹב.</a:t>
            </a:r>
          </a:p>
          <a:p>
            <a:pPr algn="ctr"/>
            <a:r>
              <a:rPr lang="en-US" sz="3200" i="1" u="none" strike="noStrike" baseline="0" dirty="0" err="1">
                <a:solidFill>
                  <a:schemeClr val="bg1"/>
                </a:solidFill>
                <a:latin typeface="Arial Rounded MT Bold" panose="020F0704030504030204" pitchFamily="34" charset="0"/>
              </a:rPr>
              <a:t>Elohay</a:t>
            </a:r>
            <a:r>
              <a:rPr lang="en-US" sz="3200" i="1" u="none" strike="noStrike" baseline="0" dirty="0">
                <a:solidFill>
                  <a:schemeClr val="bg1"/>
                </a:solidFill>
                <a:latin typeface="Arial Rounded MT Bold" panose="020F0704030504030204" pitchFamily="34" charset="0"/>
              </a:rPr>
              <a:t> Avraham, </a:t>
            </a:r>
            <a:r>
              <a:rPr lang="en-US" sz="3200" i="1" u="none" strike="noStrike" baseline="0" dirty="0" err="1">
                <a:solidFill>
                  <a:schemeClr val="bg1"/>
                </a:solidFill>
                <a:latin typeface="Arial Rounded MT Bold" panose="020F0704030504030204" pitchFamily="34" charset="0"/>
              </a:rPr>
              <a:t>Elohay</a:t>
            </a:r>
            <a:r>
              <a:rPr lang="en-US" sz="3200" i="1" u="none" strike="noStrike" baseline="0" dirty="0">
                <a:solidFill>
                  <a:schemeClr val="bg1"/>
                </a:solidFill>
                <a:latin typeface="Arial Rounded MT Bold" panose="020F0704030504030204" pitchFamily="34" charset="0"/>
              </a:rPr>
              <a:t> </a:t>
            </a:r>
            <a:r>
              <a:rPr lang="en-US" sz="3200" i="1" u="none" strike="noStrike" baseline="0" dirty="0" err="1">
                <a:solidFill>
                  <a:schemeClr val="bg1"/>
                </a:solidFill>
                <a:latin typeface="Arial Rounded MT Bold" panose="020F0704030504030204" pitchFamily="34" charset="0"/>
              </a:rPr>
              <a:t>Yitz-khak</a:t>
            </a:r>
            <a:r>
              <a:rPr lang="en-US" sz="3200" i="1" u="none" strike="noStrike" baseline="0" dirty="0">
                <a:solidFill>
                  <a:schemeClr val="bg1"/>
                </a:solidFill>
                <a:latin typeface="Arial Rounded MT Bold" panose="020F0704030504030204" pitchFamily="34" charset="0"/>
              </a:rPr>
              <a:t>,</a:t>
            </a:r>
          </a:p>
          <a:p>
            <a:pPr algn="ctr"/>
            <a:r>
              <a:rPr lang="en-US" sz="3200" i="1" u="none" strike="noStrike" baseline="0" dirty="0">
                <a:solidFill>
                  <a:schemeClr val="bg1"/>
                </a:solidFill>
                <a:latin typeface="Arial Rounded MT Bold" panose="020F0704030504030204" pitchFamily="34" charset="0"/>
              </a:rPr>
              <a:t> </a:t>
            </a:r>
            <a:r>
              <a:rPr lang="en-US" sz="3200" i="1" u="none" strike="noStrike" baseline="0" dirty="0" err="1">
                <a:solidFill>
                  <a:schemeClr val="bg1"/>
                </a:solidFill>
                <a:latin typeface="Arial Rounded MT Bold" panose="020F0704030504030204" pitchFamily="34" charset="0"/>
              </a:rPr>
              <a:t>Vay</a:t>
            </a:r>
            <a:r>
              <a:rPr lang="en-US" sz="3200" i="1" u="none" strike="noStrike" baseline="0" dirty="0">
                <a:solidFill>
                  <a:schemeClr val="bg1"/>
                </a:solidFill>
                <a:latin typeface="Arial Rounded MT Bold" panose="020F0704030504030204" pitchFamily="34" charset="0"/>
              </a:rPr>
              <a:t>-lo-hay </a:t>
            </a:r>
            <a:r>
              <a:rPr lang="en-US" sz="3200" i="1" u="none" strike="noStrike" baseline="0" dirty="0" err="1">
                <a:solidFill>
                  <a:schemeClr val="bg1"/>
                </a:solidFill>
                <a:latin typeface="Arial Rounded MT Bold" panose="020F0704030504030204" pitchFamily="34" charset="0"/>
              </a:rPr>
              <a:t>Ya-akov</a:t>
            </a:r>
            <a:r>
              <a:rPr lang="en-US" sz="3200" i="1" u="none" strike="noStrike" baseline="0" dirty="0">
                <a:solidFill>
                  <a:schemeClr val="bg1"/>
                </a:solidFill>
                <a:latin typeface="Arial Rounded MT Bold" panose="020F0704030504030204" pitchFamily="34" charset="0"/>
              </a:rPr>
              <a:t>.</a:t>
            </a:r>
            <a:endParaRPr lang="en-US" altLang="en-US" sz="33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231086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047B3ACD-B086-4A84-8ADD-A4AB43F7E144}"/>
              </a:ext>
            </a:extLst>
          </p:cNvPr>
          <p:cNvSpPr>
            <a:spLocks noGrp="1" noChangeArrowheads="1"/>
          </p:cNvSpPr>
          <p:nvPr>
            <p:ph type="body" idx="1"/>
          </p:nvPr>
        </p:nvSpPr>
        <p:spPr>
          <a:xfrm>
            <a:off x="1074737" y="171450"/>
            <a:ext cx="6629400" cy="4972050"/>
          </a:xfrm>
        </p:spPr>
        <p:txBody>
          <a:bodyPr/>
          <a:lstStyle/>
          <a:p>
            <a:pPr marL="0" indent="0" algn="ctr">
              <a:lnSpc>
                <a:spcPct val="90000"/>
              </a:lnSpc>
            </a:pPr>
            <a:r>
              <a:rPr lang="en-US" altLang="en-US" sz="3300">
                <a:solidFill>
                  <a:schemeClr val="bg1"/>
                </a:solidFill>
                <a:latin typeface="Arial Rounded MT Bold" panose="020F0704030504030204" pitchFamily="34" charset="0"/>
              </a:rPr>
              <a:t>You are the mighty One, forever, O L-rd.</a:t>
            </a:r>
          </a:p>
          <a:p>
            <a:pPr marL="0" indent="0" algn="ctr">
              <a:lnSpc>
                <a:spcPct val="90000"/>
              </a:lnSpc>
            </a:pPr>
            <a:r>
              <a:rPr lang="en-US" altLang="en-US" sz="3300">
                <a:solidFill>
                  <a:schemeClr val="bg1"/>
                </a:solidFill>
                <a:latin typeface="Arial Rounded MT Bold" panose="020F0704030504030204" pitchFamily="34" charset="0"/>
              </a:rPr>
              <a:t>You raise the dead,                      sleeping in their graves.              You are mighty to save.</a:t>
            </a:r>
          </a:p>
          <a:p>
            <a:pPr marL="0" indent="0" algn="ctr">
              <a:lnSpc>
                <a:spcPct val="90000"/>
              </a:lnSpc>
            </a:pPr>
            <a:r>
              <a:rPr lang="en-US" altLang="en-US" sz="3300">
                <a:solidFill>
                  <a:schemeClr val="bg1"/>
                </a:solidFill>
                <a:latin typeface="Arial Rounded MT Bold" panose="020F0704030504030204" pitchFamily="34" charset="0"/>
              </a:rPr>
              <a:t>He sustains life, in love.                   He revives the dead,                      with great mercies.</a:t>
            </a:r>
          </a:p>
        </p:txBody>
      </p:sp>
    </p:spTree>
    <p:extLst>
      <p:ext uri="{BB962C8B-B14F-4D97-AF65-F5344CB8AC3E}">
        <p14:creationId xmlns:p14="http://schemas.microsoft.com/office/powerpoint/2010/main" val="4098278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71495093-AE0D-46D3-BA86-3B8D3E908CF9}"/>
              </a:ext>
            </a:extLst>
          </p:cNvPr>
          <p:cNvSpPr>
            <a:spLocks noGrp="1" noChangeArrowheads="1"/>
          </p:cNvSpPr>
          <p:nvPr>
            <p:ph type="body" idx="1"/>
          </p:nvPr>
        </p:nvSpPr>
        <p:spPr>
          <a:xfrm>
            <a:off x="1131887" y="342900"/>
            <a:ext cx="6515100" cy="4629150"/>
          </a:xfrm>
        </p:spPr>
        <p:txBody>
          <a:bodyPr/>
          <a:lstStyle/>
          <a:p>
            <a:pPr marL="0" indent="0" algn="ctr">
              <a:lnSpc>
                <a:spcPct val="90000"/>
              </a:lnSpc>
            </a:pPr>
            <a:r>
              <a:rPr lang="en-US" altLang="en-US" sz="3300">
                <a:solidFill>
                  <a:schemeClr val="bg1"/>
                </a:solidFill>
                <a:latin typeface="Arial Rounded MT Bold" panose="020F0704030504030204" pitchFamily="34" charset="0"/>
              </a:rPr>
              <a:t>He supports the falling,                   and heals the sick,                    and frees the prisoners,          and establishes His faithfulness with those that sleep in the dust.  </a:t>
            </a:r>
          </a:p>
          <a:p>
            <a:pPr marL="0" indent="0" algn="ctr">
              <a:lnSpc>
                <a:spcPct val="90000"/>
              </a:lnSpc>
            </a:pPr>
            <a:r>
              <a:rPr lang="en-US" altLang="en-US" sz="3300">
                <a:solidFill>
                  <a:schemeClr val="bg1"/>
                </a:solidFill>
                <a:latin typeface="Arial Rounded MT Bold" panose="020F0704030504030204" pitchFamily="34" charset="0"/>
              </a:rPr>
              <a:t>Who is like you, the Master of power?</a:t>
            </a:r>
          </a:p>
        </p:txBody>
      </p:sp>
    </p:spTree>
    <p:extLst>
      <p:ext uri="{BB962C8B-B14F-4D97-AF65-F5344CB8AC3E}">
        <p14:creationId xmlns:p14="http://schemas.microsoft.com/office/powerpoint/2010/main" val="2316064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440E15DF-F411-441D-9092-E75196296480}"/>
              </a:ext>
            </a:extLst>
          </p:cNvPr>
          <p:cNvSpPr>
            <a:spLocks noGrp="1" noChangeArrowheads="1"/>
          </p:cNvSpPr>
          <p:nvPr>
            <p:ph type="body" idx="1"/>
          </p:nvPr>
        </p:nvSpPr>
        <p:spPr>
          <a:xfrm>
            <a:off x="1074737" y="171450"/>
            <a:ext cx="6572250" cy="4857750"/>
          </a:xfrm>
        </p:spPr>
        <p:txBody>
          <a:bodyPr/>
          <a:lstStyle/>
          <a:p>
            <a:pPr marL="0" indent="0" algn="ctr" rtl="1"/>
            <a:r>
              <a:rPr lang="he-IL" altLang="en-US">
                <a:solidFill>
                  <a:schemeClr val="bg1"/>
                </a:solidFill>
              </a:rPr>
              <a:t> </a:t>
            </a:r>
            <a:r>
              <a:rPr lang="he-IL" altLang="en-US" sz="5400" b="1">
                <a:solidFill>
                  <a:schemeClr val="bg1"/>
                </a:solidFill>
                <a:cs typeface="Vilna" pitchFamily="2" charset="-79"/>
              </a:rPr>
              <a:t>אַתָּה גִּבּוֹר לְעוֹלָם אֲדֹנָי </a:t>
            </a:r>
            <a:endParaRPr lang="en-US" altLang="en-US" sz="5400" b="1">
              <a:solidFill>
                <a:schemeClr val="bg1"/>
              </a:solidFill>
              <a:cs typeface="Vilna" pitchFamily="2" charset="-79"/>
            </a:endParaRPr>
          </a:p>
          <a:p>
            <a:pPr marL="0" indent="0" algn="ctr" rtl="1"/>
            <a:r>
              <a:rPr lang="he-IL" altLang="en-US" sz="5400" b="1">
                <a:solidFill>
                  <a:schemeClr val="bg1"/>
                </a:solidFill>
                <a:cs typeface="Vilna" pitchFamily="2" charset="-79"/>
              </a:rPr>
              <a:t>מְחַיֵּה מֵתִים אַֽתָּה רַב לְהוֹשִֽׁיעַ</a:t>
            </a:r>
          </a:p>
          <a:p>
            <a:pPr marL="0" indent="0" algn="ctr"/>
            <a:r>
              <a:rPr lang="en-US" altLang="en-US" sz="3300" i="1">
                <a:solidFill>
                  <a:schemeClr val="bg1"/>
                </a:solidFill>
                <a:latin typeface="Arial Rounded MT Bold" panose="020F0704030504030204" pitchFamily="34" charset="0"/>
              </a:rPr>
              <a:t>A-tah gee-bor l'olam Adoni</a:t>
            </a:r>
          </a:p>
          <a:p>
            <a:pPr marL="0" indent="0" algn="ctr"/>
            <a:r>
              <a:rPr lang="en-US" altLang="en-US" sz="3300" i="1">
                <a:solidFill>
                  <a:schemeClr val="bg1"/>
                </a:solidFill>
                <a:latin typeface="Arial Rounded MT Bold" panose="020F0704030504030204" pitchFamily="34" charset="0"/>
              </a:rPr>
              <a:t>M'khi-yay may-teem a-tah               rav l'ho-shee-ah</a:t>
            </a:r>
          </a:p>
          <a:p>
            <a:pPr marL="0" indent="0" algn="ctr"/>
            <a:endParaRPr lang="en-US" altLang="en-US" sz="330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716460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14458B46-3B97-4EB8-A177-332BC91054C0}"/>
              </a:ext>
            </a:extLst>
          </p:cNvPr>
          <p:cNvSpPr>
            <a:spLocks noGrp="1" noChangeArrowheads="1"/>
          </p:cNvSpPr>
          <p:nvPr>
            <p:ph type="body" idx="1"/>
          </p:nvPr>
        </p:nvSpPr>
        <p:spPr>
          <a:xfrm>
            <a:off x="1131887" y="171450"/>
            <a:ext cx="6515100" cy="4800600"/>
          </a:xfrm>
        </p:spPr>
        <p:txBody>
          <a:bodyPr/>
          <a:lstStyle/>
          <a:p>
            <a:pPr marL="0" indent="0" algn="ctr" rtl="1"/>
            <a:r>
              <a:rPr lang="he-IL" altLang="en-US" sz="5400" b="1">
                <a:solidFill>
                  <a:schemeClr val="bg1"/>
                </a:solidFill>
                <a:cs typeface="Vilna" pitchFamily="2" charset="-79"/>
              </a:rPr>
              <a:t> מְכַלְכֵּל חַיִּים בְּחֶֽסֶד </a:t>
            </a:r>
            <a:endParaRPr lang="en-US" altLang="en-US" sz="5400" b="1">
              <a:solidFill>
                <a:schemeClr val="bg1"/>
              </a:solidFill>
              <a:cs typeface="Vilna" pitchFamily="2" charset="-79"/>
            </a:endParaRPr>
          </a:p>
          <a:p>
            <a:pPr marL="0" indent="0" algn="ctr" rtl="1"/>
            <a:r>
              <a:rPr lang="he-IL" altLang="en-US" sz="5400" b="1">
                <a:solidFill>
                  <a:schemeClr val="bg1"/>
                </a:solidFill>
                <a:cs typeface="Vilna" pitchFamily="2" charset="-79"/>
              </a:rPr>
              <a:t>מְחַיֵּה מֵתִים בְּרַחֲמִים רַבִּים</a:t>
            </a:r>
          </a:p>
          <a:p>
            <a:pPr marL="0" indent="0" algn="ctr"/>
            <a:r>
              <a:rPr lang="en-US" altLang="en-US" sz="3300" i="1">
                <a:solidFill>
                  <a:schemeClr val="bg1"/>
                </a:solidFill>
                <a:latin typeface="Arial Rounded MT Bold" panose="020F0704030504030204" pitchFamily="34" charset="0"/>
              </a:rPr>
              <a:t>M'khal-kayl khi-yeem b'khesed</a:t>
            </a:r>
          </a:p>
          <a:p>
            <a:pPr marL="0" indent="0" algn="ctr"/>
            <a:r>
              <a:rPr lang="en-US" altLang="en-US" sz="3300" i="1">
                <a:solidFill>
                  <a:schemeClr val="bg1"/>
                </a:solidFill>
                <a:latin typeface="Arial Rounded MT Bold" panose="020F0704030504030204" pitchFamily="34" charset="0"/>
              </a:rPr>
              <a:t>M'khay-ya may-teem                       b'ra-kha-meem ra-beem</a:t>
            </a:r>
          </a:p>
        </p:txBody>
      </p:sp>
    </p:spTree>
    <p:extLst>
      <p:ext uri="{BB962C8B-B14F-4D97-AF65-F5344CB8AC3E}">
        <p14:creationId xmlns:p14="http://schemas.microsoft.com/office/powerpoint/2010/main" val="100449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425234B5-4C9A-45B3-8DE5-0F064D434C99}"/>
              </a:ext>
            </a:extLst>
          </p:cNvPr>
          <p:cNvSpPr>
            <a:spLocks noGrp="1" noChangeArrowheads="1"/>
          </p:cNvSpPr>
          <p:nvPr>
            <p:ph type="body" idx="1"/>
          </p:nvPr>
        </p:nvSpPr>
        <p:spPr>
          <a:xfrm>
            <a:off x="1074737" y="114300"/>
            <a:ext cx="6629400" cy="4857750"/>
          </a:xfrm>
        </p:spPr>
        <p:txBody>
          <a:bodyPr/>
          <a:lstStyle/>
          <a:p>
            <a:pPr marL="0" indent="0" algn="ctr" rtl="1"/>
            <a:r>
              <a:rPr lang="he-IL" altLang="en-US">
                <a:solidFill>
                  <a:schemeClr val="bg1"/>
                </a:solidFill>
              </a:rPr>
              <a:t> </a:t>
            </a:r>
            <a:r>
              <a:rPr lang="he-IL" altLang="en-US" sz="5400" b="1">
                <a:solidFill>
                  <a:schemeClr val="bg1"/>
                </a:solidFill>
                <a:cs typeface="Vilna" pitchFamily="2" charset="-79"/>
              </a:rPr>
              <a:t>סוֹמֵךְ נוֹפְלִים וְרוֹפֵא חוֹלִים וּמַתִּיר אֲסוּרִים</a:t>
            </a:r>
          </a:p>
          <a:p>
            <a:pPr marL="0" indent="0" algn="ctr"/>
            <a:r>
              <a:rPr lang="en-US" altLang="en-US" sz="3300" i="1">
                <a:solidFill>
                  <a:schemeClr val="bg1"/>
                </a:solidFill>
                <a:latin typeface="Arial Rounded MT Bold" panose="020F0704030504030204" pitchFamily="34" charset="0"/>
              </a:rPr>
              <a:t>So-maykh no-fleem                          v'ro-fay kho-leem                              oo-ma-teer a-soo-reem</a:t>
            </a:r>
          </a:p>
        </p:txBody>
      </p:sp>
    </p:spTree>
    <p:extLst>
      <p:ext uri="{BB962C8B-B14F-4D97-AF65-F5344CB8AC3E}">
        <p14:creationId xmlns:p14="http://schemas.microsoft.com/office/powerpoint/2010/main" val="2241710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EF4EAE3D-D673-4346-B622-BEB97B6CA8B2}"/>
              </a:ext>
            </a:extLst>
          </p:cNvPr>
          <p:cNvSpPr>
            <a:spLocks noGrp="1" noChangeArrowheads="1"/>
          </p:cNvSpPr>
          <p:nvPr>
            <p:ph type="body" idx="1"/>
          </p:nvPr>
        </p:nvSpPr>
        <p:spPr>
          <a:xfrm>
            <a:off x="960437" y="0"/>
            <a:ext cx="6858000" cy="5143500"/>
          </a:xfrm>
        </p:spPr>
        <p:txBody>
          <a:bodyPr/>
          <a:lstStyle/>
          <a:p>
            <a:pPr marL="0" indent="0" algn="ctr" rtl="1"/>
            <a:r>
              <a:rPr lang="he-IL" altLang="en-US">
                <a:solidFill>
                  <a:schemeClr val="bg1"/>
                </a:solidFill>
              </a:rPr>
              <a:t> </a:t>
            </a:r>
            <a:r>
              <a:rPr lang="he-IL" altLang="en-US" sz="5400" b="1">
                <a:solidFill>
                  <a:schemeClr val="bg1"/>
                </a:solidFill>
                <a:cs typeface="Vilna" pitchFamily="2" charset="-79"/>
              </a:rPr>
              <a:t>וּמְקַיֵּם אֱמוּנָתוֹ לִישֵׁנֵי עָפָר </a:t>
            </a:r>
            <a:endParaRPr lang="en-US" altLang="en-US" sz="5400" b="1">
              <a:solidFill>
                <a:schemeClr val="bg1"/>
              </a:solidFill>
              <a:cs typeface="Vilna" pitchFamily="2" charset="-79"/>
            </a:endParaRPr>
          </a:p>
          <a:p>
            <a:pPr marL="0" indent="0" algn="ctr" rtl="1"/>
            <a:r>
              <a:rPr lang="he-IL" altLang="en-US" sz="5400" b="1">
                <a:solidFill>
                  <a:schemeClr val="bg1"/>
                </a:solidFill>
                <a:cs typeface="Vilna" pitchFamily="2" charset="-79"/>
              </a:rPr>
              <a:t>מִי כָמֽוֹךָ בַּֽעַל גְּבוּרוֹת</a:t>
            </a:r>
          </a:p>
          <a:p>
            <a:pPr marL="0" indent="0" algn="ctr"/>
            <a:r>
              <a:rPr lang="en-US" altLang="en-US" sz="3300" i="1">
                <a:solidFill>
                  <a:schemeClr val="bg1"/>
                </a:solidFill>
                <a:latin typeface="Arial Rounded MT Bold" panose="020F0704030504030204" pitchFamily="34" charset="0"/>
              </a:rPr>
              <a:t>Oo-m'ka-yeem e-moo-na-to             lee-shay-nay a-far</a:t>
            </a:r>
          </a:p>
          <a:p>
            <a:pPr marL="0" indent="0" algn="ctr"/>
            <a:r>
              <a:rPr lang="en-US" altLang="en-US" sz="3300" i="1">
                <a:solidFill>
                  <a:schemeClr val="bg1"/>
                </a:solidFill>
                <a:latin typeface="Arial Rounded MT Bold" panose="020F0704030504030204" pitchFamily="34" charset="0"/>
              </a:rPr>
              <a:t>Mee kha-mokha ba-al g'voo-rot</a:t>
            </a:r>
          </a:p>
        </p:txBody>
      </p:sp>
    </p:spTree>
    <p:extLst>
      <p:ext uri="{BB962C8B-B14F-4D97-AF65-F5344CB8AC3E}">
        <p14:creationId xmlns:p14="http://schemas.microsoft.com/office/powerpoint/2010/main" val="25397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Rectangle 3">
            <a:extLst>
              <a:ext uri="{FF2B5EF4-FFF2-40B4-BE49-F238E27FC236}">
                <a16:creationId xmlns:a16="http://schemas.microsoft.com/office/drawing/2014/main" id="{422A41D3-9F1F-445C-8E7E-18649B74FC9D}"/>
              </a:ext>
            </a:extLst>
          </p:cNvPr>
          <p:cNvSpPr>
            <a:spLocks noGrp="1" noChangeArrowheads="1"/>
          </p:cNvSpPr>
          <p:nvPr>
            <p:ph type="body" idx="1"/>
          </p:nvPr>
        </p:nvSpPr>
        <p:spPr>
          <a:xfrm>
            <a:off x="1074737" y="171450"/>
            <a:ext cx="6629400" cy="4800600"/>
          </a:xfrm>
        </p:spPr>
        <p:txBody>
          <a:bodyPr/>
          <a:lstStyle/>
          <a:p>
            <a:pPr marL="0" indent="0" algn="ctr" rtl="1"/>
            <a:r>
              <a:rPr lang="he-IL" altLang="en-US" sz="5400" b="1">
                <a:solidFill>
                  <a:schemeClr val="bg1"/>
                </a:solidFill>
                <a:cs typeface="Vilna" pitchFamily="2" charset="-79"/>
              </a:rPr>
              <a:t>וּמִי דּֽוֹמֶה לָּךְ מֶֽלֶךְ מֵמִית </a:t>
            </a:r>
            <a:endParaRPr lang="en-US" altLang="en-US" sz="5400" b="1">
              <a:solidFill>
                <a:schemeClr val="bg1"/>
              </a:solidFill>
              <a:cs typeface="Vilna" pitchFamily="2" charset="-79"/>
            </a:endParaRPr>
          </a:p>
          <a:p>
            <a:pPr marL="0" indent="0" algn="ctr" rtl="1"/>
            <a:r>
              <a:rPr lang="he-IL" altLang="en-US" sz="5400" b="1">
                <a:solidFill>
                  <a:schemeClr val="bg1"/>
                </a:solidFill>
                <a:cs typeface="Vilna" pitchFamily="2" charset="-79"/>
              </a:rPr>
              <a:t>וּמְחַיֶּה וּמַצְמִֽיחַ יְשׁוּעָה</a:t>
            </a:r>
            <a:endParaRPr lang="he-IL" altLang="en-US">
              <a:solidFill>
                <a:schemeClr val="bg1"/>
              </a:solidFill>
            </a:endParaRPr>
          </a:p>
          <a:p>
            <a:pPr marL="0" indent="0" algn="ctr"/>
            <a:r>
              <a:rPr lang="en-US" altLang="en-US" sz="3300" i="1">
                <a:solidFill>
                  <a:schemeClr val="bg1"/>
                </a:solidFill>
                <a:latin typeface="Arial Rounded MT Bold" panose="020F0704030504030204" pitchFamily="34" charset="0"/>
              </a:rPr>
              <a:t>Oo-mee do-meh lakh                melekh ma-meet</a:t>
            </a:r>
          </a:p>
          <a:p>
            <a:pPr marL="0" indent="0" algn="ctr"/>
            <a:r>
              <a:rPr lang="en-US" altLang="en-US" sz="3300" i="1">
                <a:solidFill>
                  <a:schemeClr val="bg1"/>
                </a:solidFill>
                <a:latin typeface="Arial Rounded MT Bold" panose="020F0704030504030204" pitchFamily="34" charset="0"/>
              </a:rPr>
              <a:t>Oo-m'kha-yeh oo-mats-mee-akh y'shoo-ah</a:t>
            </a:r>
          </a:p>
        </p:txBody>
      </p:sp>
    </p:spTree>
    <p:extLst>
      <p:ext uri="{BB962C8B-B14F-4D97-AF65-F5344CB8AC3E}">
        <p14:creationId xmlns:p14="http://schemas.microsoft.com/office/powerpoint/2010/main" val="103029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2F0C4654-FA9F-45C0-A45A-77F7425462F1}"/>
              </a:ext>
            </a:extLst>
          </p:cNvPr>
          <p:cNvSpPr>
            <a:spLocks noGrp="1" noChangeArrowheads="1"/>
          </p:cNvSpPr>
          <p:nvPr>
            <p:ph type="body" idx="1"/>
          </p:nvPr>
        </p:nvSpPr>
        <p:spPr>
          <a:xfrm>
            <a:off x="1131887" y="171450"/>
            <a:ext cx="6572250" cy="4800600"/>
          </a:xfrm>
        </p:spPr>
        <p:txBody>
          <a:bodyPr/>
          <a:lstStyle/>
          <a:p>
            <a:pPr marL="0" indent="0" algn="ctr" rtl="1"/>
            <a:r>
              <a:rPr lang="he-IL" altLang="en-US" sz="5400" b="1">
                <a:solidFill>
                  <a:schemeClr val="bg1"/>
                </a:solidFill>
                <a:cs typeface="Vilna" pitchFamily="2" charset="-79"/>
              </a:rPr>
              <a:t>וְנֶאֱמָן אַתָּה לְהַחֲיוֹת מֵתִים  בָּרוּךְ אַתָּה יְיָ מְחַיֵּה הַמֵּתִים</a:t>
            </a:r>
          </a:p>
          <a:p>
            <a:pPr marL="0" indent="0" algn="ctr"/>
            <a:r>
              <a:rPr lang="en-US" altLang="en-US" sz="3300" i="1">
                <a:solidFill>
                  <a:schemeClr val="bg1"/>
                </a:solidFill>
                <a:latin typeface="Arial Rounded MT Bold" panose="020F0704030504030204" pitchFamily="34" charset="0"/>
              </a:rPr>
              <a:t>V'neh-eh-man a-tah l'ha-kha-yot may-teem</a:t>
            </a:r>
          </a:p>
          <a:p>
            <a:pPr marL="0" indent="0" algn="ctr"/>
            <a:r>
              <a:rPr lang="en-US" altLang="en-US" sz="3300" i="1">
                <a:solidFill>
                  <a:schemeClr val="bg1"/>
                </a:solidFill>
                <a:latin typeface="Arial Rounded MT Bold" panose="020F0704030504030204" pitchFamily="34" charset="0"/>
              </a:rPr>
              <a:t>Ba-rookh a-tah Adoni                           m-khi-yay ha-may-teem</a:t>
            </a:r>
          </a:p>
          <a:p>
            <a:pPr marL="0" indent="0" algn="ctr"/>
            <a:endParaRPr lang="en-US" altLang="en-US" sz="330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229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3DD6FDFD-6D36-4F07-96F5-CB5CA831C7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15" t="24304" r="56790" b="17058"/>
          <a:stretch/>
        </p:blipFill>
        <p:spPr>
          <a:xfrm>
            <a:off x="198431" y="-37300"/>
            <a:ext cx="3563400" cy="5067299"/>
          </a:xfrm>
          <a:prstGeom prst="rect">
            <a:avLst/>
          </a:prstGeom>
        </p:spPr>
      </p:pic>
      <p:pic>
        <p:nvPicPr>
          <p:cNvPr id="5" name="Picture 4">
            <a:extLst>
              <a:ext uri="{FF2B5EF4-FFF2-40B4-BE49-F238E27FC236}">
                <a16:creationId xmlns:a16="http://schemas.microsoft.com/office/drawing/2014/main" id="{FE82BF68-B759-4E69-B1D1-D58F83EBA4A1}"/>
              </a:ext>
            </a:extLst>
          </p:cNvPr>
          <p:cNvPicPr>
            <a:picLocks noChangeAspect="1"/>
          </p:cNvPicPr>
          <p:nvPr/>
        </p:nvPicPr>
        <p:blipFill rotWithShape="1">
          <a:blip r:embed="rId4">
            <a:extLst>
              <a:ext uri="{28A0092B-C50C-407E-A947-70E740481C1C}">
                <a14:useLocalDpi xmlns:a14="http://schemas.microsoft.com/office/drawing/2010/main" val="0"/>
              </a:ext>
            </a:extLst>
          </a:blip>
          <a:srcRect l="23873" t="69495" r="66593" b="17058"/>
          <a:stretch/>
        </p:blipFill>
        <p:spPr>
          <a:xfrm>
            <a:off x="4313237" y="57150"/>
            <a:ext cx="4096801" cy="3250329"/>
          </a:xfrm>
          <a:prstGeom prst="rect">
            <a:avLst/>
          </a:prstGeom>
        </p:spPr>
      </p:pic>
      <p:sp>
        <p:nvSpPr>
          <p:cNvPr id="2" name="TextBox 1">
            <a:extLst>
              <a:ext uri="{FF2B5EF4-FFF2-40B4-BE49-F238E27FC236}">
                <a16:creationId xmlns:a16="http://schemas.microsoft.com/office/drawing/2014/main" id="{7422F120-2D37-49A0-A0D9-16E20F8B13CC}"/>
              </a:ext>
            </a:extLst>
          </p:cNvPr>
          <p:cNvSpPr txBox="1"/>
          <p:nvPr/>
        </p:nvSpPr>
        <p:spPr>
          <a:xfrm>
            <a:off x="3932237" y="3364629"/>
            <a:ext cx="4706801" cy="1938992"/>
          </a:xfrm>
          <a:prstGeom prst="rect">
            <a:avLst/>
          </a:prstGeom>
          <a:noFill/>
        </p:spPr>
        <p:txBody>
          <a:bodyPr wrap="none" rtlCol="0">
            <a:spAutoFit/>
          </a:bodyPr>
          <a:lstStyle/>
          <a:p>
            <a:pPr algn="l"/>
            <a:r>
              <a:rPr lang="en-US" altLang="en-US" dirty="0"/>
              <a:t>Note score of 40 </a:t>
            </a:r>
          </a:p>
          <a:p>
            <a:pPr algn="l"/>
            <a:r>
              <a:rPr lang="en-US" altLang="en-US" dirty="0"/>
              <a:t>on par 43 course!!</a:t>
            </a:r>
          </a:p>
          <a:p>
            <a:endParaRPr lang="en-US" dirty="0"/>
          </a:p>
        </p:txBody>
      </p:sp>
    </p:spTree>
    <p:extLst>
      <p:ext uri="{BB962C8B-B14F-4D97-AF65-F5344CB8AC3E}">
        <p14:creationId xmlns:p14="http://schemas.microsoft.com/office/powerpoint/2010/main" val="3249789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Acts 3.13-15 </a:t>
            </a:r>
            <a:r>
              <a:rPr lang="en-US" b="1" baseline="30000" dirty="0"/>
              <a:t> </a:t>
            </a:r>
            <a:r>
              <a:rPr lang="en-US" dirty="0">
                <a:solidFill>
                  <a:srgbClr val="FFFF99"/>
                </a:solidFill>
              </a:rPr>
              <a:t>The God of Avraham, </a:t>
            </a:r>
            <a:r>
              <a:rPr lang="en-US" dirty="0" err="1">
                <a:solidFill>
                  <a:srgbClr val="FFFF99"/>
                </a:solidFill>
              </a:rPr>
              <a:t>Yitz’chak</a:t>
            </a:r>
            <a:r>
              <a:rPr lang="en-US" dirty="0">
                <a:solidFill>
                  <a:srgbClr val="FFFF99"/>
                </a:solidFill>
              </a:rPr>
              <a:t> and </a:t>
            </a:r>
            <a:r>
              <a:rPr lang="en-US" dirty="0" err="1">
                <a:solidFill>
                  <a:srgbClr val="FFFF99"/>
                </a:solidFill>
              </a:rPr>
              <a:t>Ya‘akov</a:t>
            </a:r>
            <a:r>
              <a:rPr lang="en-US" dirty="0">
                <a:solidFill>
                  <a:srgbClr val="FFFF99"/>
                </a:solidFill>
              </a:rPr>
              <a:t>, the God of our fathers</a:t>
            </a:r>
            <a:r>
              <a:rPr lang="en-US" dirty="0"/>
              <a:t>, has glorified his servant Yeshua — the same Yeshua you handed over and disowned before Pilate, even after he had decided to release him. </a:t>
            </a:r>
            <a:r>
              <a:rPr lang="en-US" baseline="30000" dirty="0"/>
              <a:t> </a:t>
            </a:r>
            <a:endParaRPr lang="en-US" dirty="0">
              <a:solidFill>
                <a:srgbClr val="FFFF99"/>
              </a:solidFill>
            </a:endParaRPr>
          </a:p>
        </p:txBody>
      </p:sp>
    </p:spTree>
    <p:extLst>
      <p:ext uri="{BB962C8B-B14F-4D97-AF65-F5344CB8AC3E}">
        <p14:creationId xmlns:p14="http://schemas.microsoft.com/office/powerpoint/2010/main" val="3112317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sz="5100" baseline="30000" dirty="0"/>
              <a:t>Acts 3.13-15 </a:t>
            </a:r>
            <a:r>
              <a:rPr lang="en-US" sz="5100" b="1" baseline="30000" dirty="0"/>
              <a:t> </a:t>
            </a:r>
            <a:r>
              <a:rPr lang="en-US" sz="4300" dirty="0"/>
              <a:t> </a:t>
            </a:r>
            <a:r>
              <a:rPr lang="en-US" sz="4300" baseline="30000" dirty="0"/>
              <a:t> </a:t>
            </a:r>
            <a:r>
              <a:rPr lang="en-US" sz="4300" dirty="0"/>
              <a:t>You denied the holy and innocent one, and instead asked for the reprieve of a murderer! You killed the author of life! </a:t>
            </a:r>
            <a:r>
              <a:rPr lang="en-US" sz="4300" dirty="0">
                <a:solidFill>
                  <a:srgbClr val="FFFF99"/>
                </a:solidFill>
              </a:rPr>
              <a:t>“But God has raised him from the dead!</a:t>
            </a:r>
          </a:p>
        </p:txBody>
      </p:sp>
    </p:spTree>
    <p:extLst>
      <p:ext uri="{BB962C8B-B14F-4D97-AF65-F5344CB8AC3E}">
        <p14:creationId xmlns:p14="http://schemas.microsoft.com/office/powerpoint/2010/main" val="177636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endParaRPr lang="en-US" dirty="0"/>
          </a:p>
          <a:p>
            <a:pPr algn="l"/>
            <a:r>
              <a:rPr lang="en-US" dirty="0"/>
              <a:t>He is not the God of the dead, but of the living!” When the crowds heard this, they were astounded at His teaching.</a:t>
            </a:r>
          </a:p>
        </p:txBody>
      </p:sp>
      <p:sp>
        <p:nvSpPr>
          <p:cNvPr id="3" name="Rectangle 2">
            <a:extLst>
              <a:ext uri="{FF2B5EF4-FFF2-40B4-BE49-F238E27FC236}">
                <a16:creationId xmlns:a16="http://schemas.microsoft.com/office/drawing/2014/main" id="{3D6ED9E7-193C-40E8-BD84-33DDF2D2BB08}"/>
              </a:ext>
            </a:extLst>
          </p:cNvPr>
          <p:cNvSpPr txBox="1">
            <a:spLocks noChangeArrowheads="1"/>
          </p:cNvSpPr>
          <p:nvPr/>
        </p:nvSpPr>
        <p:spPr bwMode="auto">
          <a:xfrm>
            <a:off x="1426567" y="157560"/>
            <a:ext cx="5925741" cy="40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a:lstStyle>
          <a:p>
            <a:r>
              <a:rPr lang="en-US" altLang="en-US" sz="2016" kern="0" dirty="0" err="1">
                <a:solidFill>
                  <a:srgbClr val="FFFF00"/>
                </a:solidFill>
                <a:latin typeface="+mn-lt"/>
              </a:rPr>
              <a:t>Mattityahu</a:t>
            </a:r>
            <a:r>
              <a:rPr lang="en-US" altLang="en-US" sz="2016" kern="0" dirty="0">
                <a:solidFill>
                  <a:srgbClr val="FFFF00"/>
                </a:solidFill>
                <a:latin typeface="+mn-lt"/>
              </a:rPr>
              <a:t> (Matthew) 22:31-32</a:t>
            </a:r>
            <a:endParaRPr lang="en-US" altLang="en-US" sz="2016" kern="0" dirty="0">
              <a:solidFill>
                <a:srgbClr val="FFFF00"/>
              </a:solidFill>
              <a:latin typeface="+mn-lt"/>
              <a:cs typeface="Vilna" pitchFamily="2" charset="-79"/>
            </a:endParaRPr>
          </a:p>
        </p:txBody>
      </p:sp>
    </p:spTree>
    <p:extLst>
      <p:ext uri="{BB962C8B-B14F-4D97-AF65-F5344CB8AC3E}">
        <p14:creationId xmlns:p14="http://schemas.microsoft.com/office/powerpoint/2010/main" val="4090223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fontScale="92500"/>
          </a:bodyPr>
          <a:lstStyle/>
          <a:p>
            <a:pPr marL="0" indent="0" algn="r" rtl="1">
              <a:spcBef>
                <a:spcPts val="0"/>
              </a:spcBef>
              <a:spcAft>
                <a:spcPts val="576"/>
              </a:spcAft>
              <a:buNone/>
            </a:pPr>
            <a:r>
              <a:rPr lang="he-IL" sz="4321" b="1" dirty="0">
                <a:latin typeface="David" panose="020E0502060401010101" pitchFamily="34" charset="-79"/>
                <a:cs typeface="David" panose="020E0502060401010101" pitchFamily="34" charset="-79"/>
              </a:rPr>
              <a:t>הֵשִׁיב לָהֶם יֵשׁוּעַ וְאָמַר: "אַתֶּם טוֹעִים מִשּׁוּם שֶׁאֵינְכֶם יוֹדְעִים אֶת הַכְּתוּבִים, אַף לֹא אֶת </a:t>
            </a:r>
            <a:r>
              <a:rPr lang="he-IL" sz="4321" b="1" dirty="0">
                <a:solidFill>
                  <a:srgbClr val="FFFF99"/>
                </a:solidFill>
                <a:latin typeface="David" panose="020E0502060401010101" pitchFamily="34" charset="-79"/>
                <a:cs typeface="David" panose="020E0502060401010101" pitchFamily="34" charset="-79"/>
              </a:rPr>
              <a:t>גְּבוּרַת הָאֱלֹהִים</a:t>
            </a:r>
            <a:r>
              <a:rPr lang="he-IL" sz="4321" b="1" dirty="0">
                <a:latin typeface="David" panose="020E0502060401010101" pitchFamily="34" charset="-79"/>
                <a:cs typeface="David" panose="020E0502060401010101" pitchFamily="34" charset="-79"/>
              </a:rPr>
              <a:t>:</a:t>
            </a:r>
            <a:endParaRPr lang="en-US" sz="4321" b="1" dirty="0">
              <a:latin typeface="David" panose="020E0502060401010101" pitchFamily="34" charset="-79"/>
              <a:cs typeface="David" panose="020E0502060401010101" pitchFamily="34" charset="-79"/>
            </a:endParaRPr>
          </a:p>
          <a:p>
            <a:pPr marL="0" indent="0">
              <a:spcBef>
                <a:spcPts val="0"/>
              </a:spcBef>
              <a:spcAft>
                <a:spcPts val="576"/>
              </a:spcAft>
              <a:buNone/>
            </a:pPr>
            <a:r>
              <a:rPr lang="en-US" sz="4000" dirty="0"/>
              <a:t>Yeshua answered them, "The reason you go astray is that you are ignorant both of the Tanakh and of the </a:t>
            </a:r>
            <a:r>
              <a:rPr lang="en-US" sz="4000" dirty="0">
                <a:solidFill>
                  <a:srgbClr val="FFFF99"/>
                </a:solidFill>
              </a:rPr>
              <a:t>power of God.</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486386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There are so many examples of the resurrection power of G-d.  Almost always in astonishing ways.</a:t>
            </a:r>
          </a:p>
          <a:p>
            <a:pPr marL="227013" indent="-227013" algn="l">
              <a:buFont typeface="Arial" panose="020B0604020202020204" pitchFamily="34" charset="0"/>
              <a:buChar char="•"/>
            </a:pPr>
            <a:r>
              <a:rPr lang="en-US" dirty="0"/>
              <a:t>This congregation: part of spiritual restoration of Israel</a:t>
            </a:r>
          </a:p>
          <a:p>
            <a:pPr marL="227013" indent="-227013" algn="l">
              <a:buFont typeface="Arial" panose="020B0604020202020204" pitchFamily="34" charset="0"/>
              <a:buChar char="•"/>
            </a:pPr>
            <a:r>
              <a:rPr lang="en-US" dirty="0"/>
              <a:t>Jewish world rejects us, much of Christian world rejects us.</a:t>
            </a:r>
          </a:p>
          <a:p>
            <a:pPr marL="566074" lvl="1" indent="-227013" algn="l">
              <a:buFont typeface="Arial" panose="020B0604020202020204" pitchFamily="34" charset="0"/>
              <a:buChar char="•"/>
            </a:pPr>
            <a:endParaRPr lang="en-US" dirty="0"/>
          </a:p>
        </p:txBody>
      </p:sp>
    </p:spTree>
    <p:extLst>
      <p:ext uri="{BB962C8B-B14F-4D97-AF65-F5344CB8AC3E}">
        <p14:creationId xmlns:p14="http://schemas.microsoft.com/office/powerpoint/2010/main" val="4078691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Do we reject each other?  Held together by the power of G-d.</a:t>
            </a:r>
          </a:p>
          <a:p>
            <a:pPr marL="288925" indent="-288925" algn="l">
              <a:buFont typeface="Arial" panose="020B0604020202020204" pitchFamily="34" charset="0"/>
              <a:buChar char="•"/>
            </a:pPr>
            <a:r>
              <a:rPr lang="en-US" dirty="0"/>
              <a:t>Too Jewish/liturgical vs too charismatic</a:t>
            </a:r>
          </a:p>
          <a:p>
            <a:pPr marL="288925" indent="-288925" algn="l">
              <a:buFont typeface="Arial" panose="020B0604020202020204" pitchFamily="34" charset="0"/>
              <a:buChar char="•"/>
            </a:pPr>
            <a:r>
              <a:rPr lang="en-US" dirty="0"/>
              <a:t>Old Earth Creationism vs Young Earth Creationism: sometimes there are two solutions to a problem.  Math illustration:</a:t>
            </a:r>
          </a:p>
        </p:txBody>
      </p:sp>
    </p:spTree>
    <p:extLst>
      <p:ext uri="{BB962C8B-B14F-4D97-AF65-F5344CB8AC3E}">
        <p14:creationId xmlns:p14="http://schemas.microsoft.com/office/powerpoint/2010/main" val="1006292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x</a:t>
            </a:r>
            <a:r>
              <a:rPr lang="en-US" baseline="30000" dirty="0"/>
              <a:t>2 </a:t>
            </a:r>
            <a:r>
              <a:rPr lang="en-US" dirty="0"/>
              <a:t>– 9x +18 =0    so, what is x?</a:t>
            </a:r>
          </a:p>
          <a:p>
            <a:pPr algn="l"/>
            <a:r>
              <a:rPr lang="en-US" dirty="0"/>
              <a:t>X = 3  AND x = 6</a:t>
            </a:r>
          </a:p>
          <a:p>
            <a:pPr algn="l"/>
            <a:r>
              <a:rPr lang="en-US" dirty="0"/>
              <a:t>Both be right?  </a:t>
            </a:r>
          </a:p>
          <a:p>
            <a:pPr algn="l"/>
            <a:r>
              <a:rPr lang="en-US" dirty="0"/>
              <a:t>Not exactly applies to OEC vs YEC.  We’ll find out in eternity.</a:t>
            </a:r>
          </a:p>
        </p:txBody>
      </p:sp>
    </p:spTree>
    <p:extLst>
      <p:ext uri="{BB962C8B-B14F-4D97-AF65-F5344CB8AC3E}">
        <p14:creationId xmlns:p14="http://schemas.microsoft.com/office/powerpoint/2010/main" val="2548834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marL="288925" indent="-288925" algn="l">
              <a:buFont typeface="Arial" panose="020B0604020202020204" pitchFamily="34" charset="0"/>
              <a:buChar char="•"/>
            </a:pPr>
            <a:r>
              <a:rPr lang="en-US" dirty="0"/>
              <a:t>YEC is easier with scriptures, but harder to apply to the coal mines.   </a:t>
            </a:r>
          </a:p>
          <a:p>
            <a:pPr marL="288925" indent="-288925" algn="l">
              <a:buFont typeface="Arial" panose="020B0604020202020204" pitchFamily="34" charset="0"/>
              <a:buChar char="•"/>
            </a:pPr>
            <a:r>
              <a:rPr lang="en-US" dirty="0"/>
              <a:t>OEC is easier to fit the evidence, but a little more work to fit the Word  [James Dobson believes it.]</a:t>
            </a:r>
          </a:p>
          <a:p>
            <a:pPr marL="288925" indent="-288925" algn="l">
              <a:buFont typeface="Arial" panose="020B0604020202020204" pitchFamily="34" charset="0"/>
              <a:buChar char="•"/>
            </a:pPr>
            <a:r>
              <a:rPr lang="en-US" dirty="0"/>
              <a:t>Both views are within “the pale of orthodoxy.</a:t>
            </a:r>
          </a:p>
          <a:p>
            <a:pPr algn="l"/>
            <a:endParaRPr lang="en-US" dirty="0"/>
          </a:p>
        </p:txBody>
      </p:sp>
    </p:spTree>
    <p:extLst>
      <p:ext uri="{BB962C8B-B14F-4D97-AF65-F5344CB8AC3E}">
        <p14:creationId xmlns:p14="http://schemas.microsoft.com/office/powerpoint/2010/main" val="1714966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dirty="0"/>
              <a:t>With my unsaved and highly educated family [my brother Glenn (google Glenn Wolkenfeld)] I get unchallenged respect when I tell them that there are two solutions to the age of the earth issue. The spirit of dispassionate analysis of Biblical evidence vis-a-vis physical evidence seems to carry well.   </a:t>
            </a:r>
          </a:p>
        </p:txBody>
      </p:sp>
    </p:spTree>
    <p:extLst>
      <p:ext uri="{BB962C8B-B14F-4D97-AF65-F5344CB8AC3E}">
        <p14:creationId xmlns:p14="http://schemas.microsoft.com/office/powerpoint/2010/main" val="3106959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fontScale="92500"/>
          </a:bodyPr>
          <a:lstStyle/>
          <a:p>
            <a:pPr marL="0" indent="0" algn="r" rtl="1">
              <a:spcBef>
                <a:spcPts val="0"/>
              </a:spcBef>
              <a:spcAft>
                <a:spcPts val="576"/>
              </a:spcAft>
              <a:buNone/>
            </a:pPr>
            <a:r>
              <a:rPr lang="he-IL" sz="4321" b="1" dirty="0">
                <a:latin typeface="David" panose="020E0502060401010101" pitchFamily="34" charset="-79"/>
                <a:cs typeface="David" panose="020E0502060401010101" pitchFamily="34" charset="-79"/>
              </a:rPr>
              <a:t>הֵשִׁיב לָהֶם יֵשׁוּעַ וְאָמַר: "אַתֶּם טוֹעִים מִשּׁוּם שֶׁאֵינְכֶם יוֹדְעִים אֶת הַכְּתוּבִים, אַף לֹא אֶת </a:t>
            </a:r>
            <a:r>
              <a:rPr lang="he-IL" sz="4321" b="1" dirty="0">
                <a:solidFill>
                  <a:srgbClr val="FFFF99"/>
                </a:solidFill>
                <a:latin typeface="David" panose="020E0502060401010101" pitchFamily="34" charset="-79"/>
                <a:cs typeface="David" panose="020E0502060401010101" pitchFamily="34" charset="-79"/>
              </a:rPr>
              <a:t>גְּבוּרַת הָאֱלֹהִים</a:t>
            </a:r>
            <a:r>
              <a:rPr lang="he-IL" sz="4321" b="1" dirty="0">
                <a:latin typeface="David" panose="020E0502060401010101" pitchFamily="34" charset="-79"/>
                <a:cs typeface="David" panose="020E0502060401010101" pitchFamily="34" charset="-79"/>
              </a:rPr>
              <a:t>:</a:t>
            </a:r>
            <a:endParaRPr lang="en-US" sz="4321" b="1" dirty="0">
              <a:latin typeface="David" panose="020E0502060401010101" pitchFamily="34" charset="-79"/>
              <a:cs typeface="David" panose="020E0502060401010101" pitchFamily="34" charset="-79"/>
            </a:endParaRPr>
          </a:p>
          <a:p>
            <a:pPr marL="0" indent="0">
              <a:spcBef>
                <a:spcPts val="0"/>
              </a:spcBef>
              <a:spcAft>
                <a:spcPts val="576"/>
              </a:spcAft>
              <a:buNone/>
            </a:pPr>
            <a:r>
              <a:rPr lang="en-US" sz="4000" dirty="0"/>
              <a:t>Yeshua answered them, "The reason you go astray is that you are ignorant both of the Tanakh and of the </a:t>
            </a:r>
            <a:r>
              <a:rPr lang="en-US" sz="4000" dirty="0">
                <a:solidFill>
                  <a:srgbClr val="FFFF99"/>
                </a:solidFill>
              </a:rPr>
              <a:t>power of God.</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45762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F5F2EF26-C544-40CD-8F14-5EAA55C72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084" y="-1"/>
            <a:ext cx="5604353" cy="5113973"/>
          </a:xfrm>
          <a:prstGeom prst="rect">
            <a:avLst/>
          </a:prstGeom>
        </p:spPr>
      </p:pic>
    </p:spTree>
    <p:extLst>
      <p:ext uri="{BB962C8B-B14F-4D97-AF65-F5344CB8AC3E}">
        <p14:creationId xmlns:p14="http://schemas.microsoft.com/office/powerpoint/2010/main" val="2365559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Other disconnects among us:</a:t>
            </a:r>
          </a:p>
          <a:p>
            <a:pPr marL="227013" indent="-227013" algn="l">
              <a:buFont typeface="Arial" panose="020B0604020202020204" pitchFamily="34" charset="0"/>
              <a:buChar char="•"/>
            </a:pPr>
            <a:r>
              <a:rPr lang="en-US" dirty="0"/>
              <a:t>Calvinism/Arminianism, </a:t>
            </a:r>
          </a:p>
          <a:p>
            <a:pPr marL="227013" indent="-227013" algn="l">
              <a:buFont typeface="Arial" panose="020B0604020202020204" pitchFamily="34" charset="0"/>
              <a:buChar char="•"/>
            </a:pPr>
            <a:r>
              <a:rPr lang="en-US" dirty="0"/>
              <a:t>Pre-</a:t>
            </a:r>
            <a:r>
              <a:rPr lang="en-US" dirty="0" err="1"/>
              <a:t>Trib</a:t>
            </a:r>
            <a:r>
              <a:rPr lang="en-US" dirty="0"/>
              <a:t>/Post </a:t>
            </a:r>
            <a:r>
              <a:rPr lang="en-US" dirty="0" err="1"/>
              <a:t>Trib</a:t>
            </a:r>
            <a:r>
              <a:rPr lang="en-US" dirty="0"/>
              <a:t>, </a:t>
            </a:r>
          </a:p>
          <a:p>
            <a:pPr marL="227013" indent="-227013" algn="l">
              <a:buFont typeface="Arial" panose="020B0604020202020204" pitchFamily="34" charset="0"/>
              <a:buChar char="•"/>
            </a:pPr>
            <a:r>
              <a:rPr lang="en-US" dirty="0"/>
              <a:t>tongues or not.</a:t>
            </a:r>
          </a:p>
          <a:p>
            <a:pPr algn="l"/>
            <a:r>
              <a:rPr lang="en-US" dirty="0"/>
              <a:t>We generally love each other.  </a:t>
            </a:r>
          </a:p>
          <a:p>
            <a:pPr algn="l"/>
            <a:r>
              <a:rPr lang="en-US" dirty="0" err="1">
                <a:solidFill>
                  <a:srgbClr val="FFFF99"/>
                </a:solidFill>
              </a:rPr>
              <a:t>Takeway</a:t>
            </a:r>
            <a:r>
              <a:rPr lang="en-US" dirty="0">
                <a:solidFill>
                  <a:srgbClr val="FFFF99"/>
                </a:solidFill>
              </a:rPr>
              <a:t> for this week: Go to someone you disagree with and tell them you appreciate them!</a:t>
            </a:r>
          </a:p>
        </p:txBody>
      </p:sp>
    </p:spTree>
    <p:extLst>
      <p:ext uri="{BB962C8B-B14F-4D97-AF65-F5344CB8AC3E}">
        <p14:creationId xmlns:p14="http://schemas.microsoft.com/office/powerpoint/2010/main" val="3699664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Power of G-d:</a:t>
            </a:r>
          </a:p>
          <a:p>
            <a:pPr marL="227013" indent="-227013" algn="l">
              <a:buFont typeface="Arial" panose="020B0604020202020204" pitchFamily="34" charset="0"/>
              <a:buChar char="•"/>
            </a:pPr>
            <a:r>
              <a:rPr lang="en-US" dirty="0"/>
              <a:t>Whole Messianic awakening: 1960’s and 70’s, Hippy movement = renunciation of culture </a:t>
            </a:r>
            <a:r>
              <a:rPr lang="en-US" dirty="0">
                <a:sym typeface="Wingdings" panose="05000000000000000000" pitchFamily="2" charset="2"/>
              </a:rPr>
              <a:t> Yeshua movement.</a:t>
            </a:r>
          </a:p>
          <a:p>
            <a:pPr marL="227013" indent="-227013" algn="l">
              <a:buFont typeface="Arial" panose="020B0604020202020204" pitchFamily="34" charset="0"/>
              <a:buChar char="•"/>
            </a:pPr>
            <a:r>
              <a:rPr lang="en-US" dirty="0">
                <a:sym typeface="Wingdings" panose="05000000000000000000" pitchFamily="2" charset="2"/>
              </a:rPr>
              <a:t>Physical restoration of Israel [George covered some of this]</a:t>
            </a:r>
            <a:endParaRPr lang="en-US" dirty="0"/>
          </a:p>
          <a:p>
            <a:pPr algn="l"/>
            <a:endParaRPr lang="en-US" dirty="0"/>
          </a:p>
        </p:txBody>
      </p:sp>
    </p:spTree>
    <p:extLst>
      <p:ext uri="{BB962C8B-B14F-4D97-AF65-F5344CB8AC3E}">
        <p14:creationId xmlns:p14="http://schemas.microsoft.com/office/powerpoint/2010/main" val="3676458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a:t>Vayikra/Lev. 25.8-10</a:t>
            </a:r>
            <a:r>
              <a:rPr lang="en-US" dirty="0"/>
              <a:t> “‘You are to count seven Shabbats [sevens] of years, seven times seven years, that is, forty-nine years. Then, on the tenth day of the seventh month, on Yom-Kippur, you are to sound a blast on the shofar; you are to sound the shofar all through your land;</a:t>
            </a:r>
          </a:p>
        </p:txBody>
      </p:sp>
    </p:spTree>
    <p:extLst>
      <p:ext uri="{BB962C8B-B14F-4D97-AF65-F5344CB8AC3E}">
        <p14:creationId xmlns:p14="http://schemas.microsoft.com/office/powerpoint/2010/main" val="437225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Vayikra/Lev. 25.8-10</a:t>
            </a:r>
            <a:r>
              <a:rPr lang="en-US" dirty="0"/>
              <a:t> </a:t>
            </a:r>
            <a:r>
              <a:rPr lang="en-US" b="1" baseline="30000" dirty="0"/>
              <a:t> </a:t>
            </a:r>
            <a:r>
              <a:rPr lang="en-US" dirty="0"/>
              <a:t>and you are to consecrate </a:t>
            </a:r>
            <a:r>
              <a:rPr lang="en-US" u="sng" dirty="0">
                <a:solidFill>
                  <a:srgbClr val="FFFF99"/>
                </a:solidFill>
              </a:rPr>
              <a:t>the fiftieth year</a:t>
            </a:r>
            <a:r>
              <a:rPr lang="en-US" dirty="0"/>
              <a:t>, </a:t>
            </a:r>
            <a:r>
              <a:rPr lang="en-US" dirty="0">
                <a:solidFill>
                  <a:srgbClr val="FFFF99"/>
                </a:solidFill>
              </a:rPr>
              <a:t>proclaiming freedom throughout the land to all its inhabitants</a:t>
            </a:r>
            <a:r>
              <a:rPr lang="en-US" dirty="0"/>
              <a:t>. It will be a </a:t>
            </a:r>
            <a:r>
              <a:rPr lang="en-US" i="1" dirty="0" err="1"/>
              <a:t>yovel</a:t>
            </a:r>
            <a:r>
              <a:rPr lang="en-US" dirty="0"/>
              <a:t> [Jubilee] for you; you will return everyone to the land he owns</a:t>
            </a:r>
          </a:p>
        </p:txBody>
      </p:sp>
    </p:spTree>
    <p:extLst>
      <p:ext uri="{BB962C8B-B14F-4D97-AF65-F5344CB8AC3E}">
        <p14:creationId xmlns:p14="http://schemas.microsoft.com/office/powerpoint/2010/main" val="1237931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50 years of </a:t>
            </a:r>
            <a:r>
              <a:rPr lang="en-US" dirty="0" err="1"/>
              <a:t>Yovel</a:t>
            </a:r>
            <a:r>
              <a:rPr lang="en-US" dirty="0"/>
              <a:t>/Jubilee.  Release, restoration, liberty.</a:t>
            </a:r>
          </a:p>
          <a:p>
            <a:pPr marL="227013" indent="-227013" algn="l">
              <a:buFont typeface="Arial" panose="020B0604020202020204" pitchFamily="34" charset="0"/>
              <a:buChar char="•"/>
            </a:pPr>
            <a:r>
              <a:rPr lang="en-US" dirty="0"/>
              <a:t>Never been done in the Bible or post-Biblical Jewish history.  We don’t know when </a:t>
            </a:r>
            <a:r>
              <a:rPr lang="en-US" dirty="0" err="1"/>
              <a:t>Yovel</a:t>
            </a:r>
            <a:r>
              <a:rPr lang="en-US" dirty="0"/>
              <a:t> year is.</a:t>
            </a:r>
          </a:p>
          <a:p>
            <a:pPr marL="227013" indent="-227013" algn="l">
              <a:buFont typeface="Arial" panose="020B0604020202020204" pitchFamily="34" charset="0"/>
              <a:buChar char="•"/>
            </a:pPr>
            <a:r>
              <a:rPr lang="en-US" dirty="0"/>
              <a:t>Principle of 50 year release remains.</a:t>
            </a:r>
          </a:p>
        </p:txBody>
      </p:sp>
    </p:spTree>
    <p:extLst>
      <p:ext uri="{BB962C8B-B14F-4D97-AF65-F5344CB8AC3E}">
        <p14:creationId xmlns:p14="http://schemas.microsoft.com/office/powerpoint/2010/main" val="2646325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Judah Ben Samuel, also known as Judah he-Hasid (Judah the Pious), lived and worked from the end of the 12th century until the beginning of the 13th century in Regensburg, authoring a number of books in the German language.</a:t>
            </a:r>
            <a:br>
              <a:rPr lang="en-US" dirty="0"/>
            </a:br>
            <a:endParaRPr lang="en-US" dirty="0"/>
          </a:p>
        </p:txBody>
      </p:sp>
    </p:spTree>
    <p:extLst>
      <p:ext uri="{BB962C8B-B14F-4D97-AF65-F5344CB8AC3E}">
        <p14:creationId xmlns:p14="http://schemas.microsoft.com/office/powerpoint/2010/main" val="1150218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Judah Ben Samuel published the results of his biblical calculations (Gematria) and astrological observations and summarized as follows: “When the Ottomans (Turks) –conquer Jerusalem </a:t>
            </a:r>
            <a:r>
              <a:rPr lang="en-US" dirty="0">
                <a:solidFill>
                  <a:srgbClr val="FFFF99"/>
                </a:solidFill>
              </a:rPr>
              <a:t>they will rule over Jerusalem for eight jubilees.  8 x 50 = 400 years</a:t>
            </a:r>
            <a:endParaRPr lang="en-US" dirty="0"/>
          </a:p>
        </p:txBody>
      </p:sp>
    </p:spTree>
    <p:extLst>
      <p:ext uri="{BB962C8B-B14F-4D97-AF65-F5344CB8AC3E}">
        <p14:creationId xmlns:p14="http://schemas.microsoft.com/office/powerpoint/2010/main" val="2260030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solidFill>
                  <a:srgbClr val="FFFF99"/>
                </a:solidFill>
              </a:rPr>
              <a:t>Afterwards Jerusalem will become no-man’s land for one jubilee, and then in the ninth jubilee it will once again come back into the possession of the Jewish nation – which would signify the beginning of the Messianic end time.”</a:t>
            </a:r>
            <a:br>
              <a:rPr lang="en-US" dirty="0"/>
            </a:br>
            <a:endParaRPr lang="en-US" dirty="0"/>
          </a:p>
        </p:txBody>
      </p:sp>
    </p:spTree>
    <p:extLst>
      <p:ext uri="{BB962C8B-B14F-4D97-AF65-F5344CB8AC3E}">
        <p14:creationId xmlns:p14="http://schemas.microsoft.com/office/powerpoint/2010/main" val="828828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marL="227013" indent="-227013" algn="l">
              <a:buFont typeface="Arial" panose="020B0604020202020204" pitchFamily="34" charset="0"/>
              <a:buChar char="•"/>
            </a:pPr>
            <a:r>
              <a:rPr lang="en-US" dirty="0">
                <a:solidFill>
                  <a:srgbClr val="FFFF99"/>
                </a:solidFill>
              </a:rPr>
              <a:t>1517</a:t>
            </a:r>
            <a:r>
              <a:rPr lang="en-US" dirty="0"/>
              <a:t> The Mamluks, who had been reigning in Jerusalem since 1250, were conquered by the Ottoman Turks. </a:t>
            </a:r>
            <a:r>
              <a:rPr lang="en-US" dirty="0">
                <a:solidFill>
                  <a:srgbClr val="FFFF99"/>
                </a:solidFill>
              </a:rPr>
              <a:t>8 </a:t>
            </a:r>
            <a:r>
              <a:rPr lang="en-US" dirty="0" err="1">
                <a:solidFill>
                  <a:srgbClr val="FFFF99"/>
                </a:solidFill>
              </a:rPr>
              <a:t>Yovel</a:t>
            </a:r>
            <a:r>
              <a:rPr lang="en-US" dirty="0">
                <a:solidFill>
                  <a:srgbClr val="FFFF99"/>
                </a:solidFill>
              </a:rPr>
              <a:t> / Jubilees = 8 x 50 = 400 years. </a:t>
            </a:r>
          </a:p>
          <a:p>
            <a:pPr marL="227013" indent="-227013" algn="l">
              <a:buFont typeface="Arial" panose="020B0604020202020204" pitchFamily="34" charset="0"/>
              <a:buChar char="•"/>
            </a:pPr>
            <a:r>
              <a:rPr lang="en-US" dirty="0">
                <a:solidFill>
                  <a:srgbClr val="FFFF99"/>
                </a:solidFill>
              </a:rPr>
              <a:t>1917 Ninth </a:t>
            </a:r>
            <a:r>
              <a:rPr lang="en-US" dirty="0" err="1">
                <a:solidFill>
                  <a:srgbClr val="FFFF99"/>
                </a:solidFill>
              </a:rPr>
              <a:t>Yovel</a:t>
            </a:r>
            <a:r>
              <a:rPr lang="en-US" dirty="0">
                <a:solidFill>
                  <a:srgbClr val="FFFF99"/>
                </a:solidFill>
              </a:rPr>
              <a:t> </a:t>
            </a:r>
            <a:r>
              <a:rPr lang="en-US" dirty="0"/>
              <a:t>Balfour Declaration + General Allenby enters Jerusalem on foot, 11 December 1917 Hanukkah  50 years no man’s land</a:t>
            </a:r>
          </a:p>
        </p:txBody>
      </p:sp>
    </p:spTree>
    <p:extLst>
      <p:ext uri="{BB962C8B-B14F-4D97-AF65-F5344CB8AC3E}">
        <p14:creationId xmlns:p14="http://schemas.microsoft.com/office/powerpoint/2010/main" val="1915968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227013" indent="-227013" algn="l">
              <a:buFont typeface="Arial" panose="020B0604020202020204" pitchFamily="34" charset="0"/>
              <a:buChar char="•"/>
            </a:pPr>
            <a:r>
              <a:rPr lang="en-US" dirty="0">
                <a:solidFill>
                  <a:srgbClr val="FFFF99"/>
                </a:solidFill>
              </a:rPr>
              <a:t>1866-1867</a:t>
            </a:r>
            <a:r>
              <a:rPr lang="en-US" dirty="0"/>
              <a:t> The Hebrew Christian Alliance of Great Britain, known today as the British Messianic Jewish Alliance, was founded.  Another </a:t>
            </a:r>
            <a:r>
              <a:rPr lang="en-US" dirty="0" err="1"/>
              <a:t>Yovel</a:t>
            </a:r>
            <a:r>
              <a:rPr lang="en-US" dirty="0"/>
              <a:t>/ Jubilee year event.</a:t>
            </a:r>
          </a:p>
        </p:txBody>
      </p:sp>
    </p:spTree>
    <p:extLst>
      <p:ext uri="{BB962C8B-B14F-4D97-AF65-F5344CB8AC3E}">
        <p14:creationId xmlns:p14="http://schemas.microsoft.com/office/powerpoint/2010/main" val="955062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t> </a:t>
            </a:r>
            <a:endParaRPr lang="en-US" dirty="0"/>
          </a:p>
        </p:txBody>
      </p:sp>
      <p:pic>
        <p:nvPicPr>
          <p:cNvPr id="3" name="Picture 2">
            <a:extLst>
              <a:ext uri="{FF2B5EF4-FFF2-40B4-BE49-F238E27FC236}">
                <a16:creationId xmlns:a16="http://schemas.microsoft.com/office/drawing/2014/main" id="{10D8D799-CFE2-43F2-8E8A-C6F97EAB9383}"/>
              </a:ext>
            </a:extLst>
          </p:cNvPr>
          <p:cNvPicPr>
            <a:picLocks noChangeAspect="1"/>
          </p:cNvPicPr>
          <p:nvPr/>
        </p:nvPicPr>
        <p:blipFill rotWithShape="1">
          <a:blip r:embed="rId3">
            <a:extLst>
              <a:ext uri="{28A0092B-C50C-407E-A947-70E740481C1C}">
                <a14:useLocalDpi xmlns:a14="http://schemas.microsoft.com/office/drawing/2010/main" val="0"/>
              </a:ext>
            </a:extLst>
          </a:blip>
          <a:srcRect t="10000"/>
          <a:stretch/>
        </p:blipFill>
        <p:spPr>
          <a:xfrm>
            <a:off x="1650801" y="0"/>
            <a:ext cx="5477271" cy="4629150"/>
          </a:xfrm>
          <a:prstGeom prst="rect">
            <a:avLst/>
          </a:prstGeom>
        </p:spPr>
      </p:pic>
    </p:spTree>
    <p:extLst>
      <p:ext uri="{BB962C8B-B14F-4D97-AF65-F5344CB8AC3E}">
        <p14:creationId xmlns:p14="http://schemas.microsoft.com/office/powerpoint/2010/main" val="135086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solidFill>
                  <a:srgbClr val="FFFF99"/>
                </a:solidFill>
              </a:rPr>
              <a:t>1967</a:t>
            </a:r>
            <a:r>
              <a:rPr lang="en-US" dirty="0"/>
              <a:t> Israelis liberated the city of Jerusalem.  End of ninth </a:t>
            </a:r>
            <a:r>
              <a:rPr lang="en-US" dirty="0" err="1"/>
              <a:t>Yovel</a:t>
            </a:r>
            <a:r>
              <a:rPr lang="en-US" dirty="0"/>
              <a:t>.</a:t>
            </a:r>
          </a:p>
          <a:p>
            <a:pPr algn="l"/>
            <a:r>
              <a:rPr lang="en-US" dirty="0">
                <a:solidFill>
                  <a:srgbClr val="FFFF99"/>
                </a:solidFill>
              </a:rPr>
              <a:t>2017</a:t>
            </a:r>
            <a:r>
              <a:rPr lang="en-US" dirty="0"/>
              <a:t> eve of Hanukkah, Pres. Donald Trump recognized Jerusalem as the eternal capital of Israel.  </a:t>
            </a:r>
          </a:p>
          <a:p>
            <a:pPr algn="l"/>
            <a:r>
              <a:rPr lang="en-US" dirty="0">
                <a:solidFill>
                  <a:srgbClr val="FFFF99"/>
                </a:solidFill>
              </a:rPr>
              <a:t>2018</a:t>
            </a:r>
            <a:r>
              <a:rPr lang="en-US" dirty="0"/>
              <a:t> = 1948 + 70 year of restoration.</a:t>
            </a:r>
          </a:p>
        </p:txBody>
      </p:sp>
    </p:spTree>
    <p:extLst>
      <p:ext uri="{BB962C8B-B14F-4D97-AF65-F5344CB8AC3E}">
        <p14:creationId xmlns:p14="http://schemas.microsoft.com/office/powerpoint/2010/main" val="26607326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These dates are amazing and celebratory.  Don’t know what they mean, except that G-d has kept Israel.</a:t>
            </a:r>
          </a:p>
          <a:p>
            <a:pPr marL="227013" indent="-227013" algn="l">
              <a:buFont typeface="Arial" panose="020B0604020202020204" pitchFamily="34" charset="0"/>
              <a:buChar char="•"/>
            </a:pPr>
            <a:r>
              <a:rPr lang="en-US" dirty="0"/>
              <a:t>28% Syria is Kurdish controlled.</a:t>
            </a:r>
          </a:p>
          <a:p>
            <a:pPr algn="l"/>
            <a:r>
              <a:rPr lang="en-US" dirty="0"/>
              <a:t>Isaiah 19 Highway from Egypt to Israel to Assyria = Kurdish territory?</a:t>
            </a:r>
          </a:p>
        </p:txBody>
      </p:sp>
    </p:spTree>
    <p:extLst>
      <p:ext uri="{BB962C8B-B14F-4D97-AF65-F5344CB8AC3E}">
        <p14:creationId xmlns:p14="http://schemas.microsoft.com/office/powerpoint/2010/main" val="68977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Abbas has alienated even Arabs with his hate filled speech.</a:t>
            </a:r>
          </a:p>
          <a:p>
            <a:pPr algn="l"/>
            <a:r>
              <a:rPr lang="en-US" dirty="0"/>
              <a:t>Addressing the Palestinian General Council on 15 Jan. 2018, Abbas said the State of Israel “is a colonial enterprise that has nothing to do with Jewishness.”  He rambled on for two-and-a-half hours</a:t>
            </a:r>
          </a:p>
          <a:p>
            <a:pPr algn="l"/>
            <a:endParaRPr lang="en-US" dirty="0"/>
          </a:p>
        </p:txBody>
      </p:sp>
    </p:spTree>
    <p:extLst>
      <p:ext uri="{BB962C8B-B14F-4D97-AF65-F5344CB8AC3E}">
        <p14:creationId xmlns:p14="http://schemas.microsoft.com/office/powerpoint/2010/main" val="832674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“They [the Jews] claim that 2,000 years ago they had a temple; I challenge the claim that this is so.” He claims the “never-ending digging” in the city is a conspiracy by Zionist archaeologists to “vindicate the Israeli narrative [but] they have failed miserably”</a:t>
            </a:r>
          </a:p>
        </p:txBody>
      </p:sp>
    </p:spTree>
    <p:extLst>
      <p:ext uri="{BB962C8B-B14F-4D97-AF65-F5344CB8AC3E}">
        <p14:creationId xmlns:p14="http://schemas.microsoft.com/office/powerpoint/2010/main" val="3501958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Now in the 14th year of a four-year term, Trump’s action, which broke with past presidents, ripped the mask off of Abbas’ seeming moderation to reveal the same old Jew hatred that has been the cause of war after war between Israel and its neighbors.</a:t>
            </a:r>
          </a:p>
        </p:txBody>
      </p:sp>
    </p:spTree>
    <p:extLst>
      <p:ext uri="{BB962C8B-B14F-4D97-AF65-F5344CB8AC3E}">
        <p14:creationId xmlns:p14="http://schemas.microsoft.com/office/powerpoint/2010/main" val="1614019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Abbas earned a law degree at the University of Damascus, which is controlled by a regime with precious little regard for laws or facts. Similarly, he received his PhD from the Soviet-controlled Oriental College in Moscow,</a:t>
            </a:r>
          </a:p>
        </p:txBody>
      </p:sp>
    </p:spTree>
    <p:extLst>
      <p:ext uri="{BB962C8B-B14F-4D97-AF65-F5344CB8AC3E}">
        <p14:creationId xmlns:p14="http://schemas.microsoft.com/office/powerpoint/2010/main" val="934722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According to Abbas, “the Palestinians have existed before Abraham” and their achievements include “the invention of the Canaanite-Palestinian alphabet more than 6,000 years ago”</a:t>
            </a:r>
          </a:p>
        </p:txBody>
      </p:sp>
    </p:spTree>
    <p:extLst>
      <p:ext uri="{BB962C8B-B14F-4D97-AF65-F5344CB8AC3E}">
        <p14:creationId xmlns:p14="http://schemas.microsoft.com/office/powerpoint/2010/main" val="3285022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Abbas asserted that David Ben-Gurion and other Zionist leaders “collaborated with Hitler” and wanted the Nazis to kill Jews, because “having more victims meant greater rights and stronger privilege to join the negotiating table for dividing the spoils of war once it was over.”</a:t>
            </a:r>
          </a:p>
        </p:txBody>
      </p:sp>
    </p:spTree>
    <p:extLst>
      <p:ext uri="{BB962C8B-B14F-4D97-AF65-F5344CB8AC3E}">
        <p14:creationId xmlns:p14="http://schemas.microsoft.com/office/powerpoint/2010/main" val="1718290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a:bodyPr>
          <a:lstStyle/>
          <a:p>
            <a:pPr algn="l"/>
            <a:r>
              <a:rPr lang="en-US" dirty="0"/>
              <a:t>Abbas’ outlandish claims included a demand that Britain apologize for the 1917 Balfour Declaration, which endorsed the idea of a Jewish homeland, and his charge that Israel drugs Palestinian children. Incredibly, he even insisted that European Jews chose to remain there during the Holocaust.</a:t>
            </a:r>
          </a:p>
        </p:txBody>
      </p:sp>
    </p:spTree>
    <p:extLst>
      <p:ext uri="{BB962C8B-B14F-4D97-AF65-F5344CB8AC3E}">
        <p14:creationId xmlns:p14="http://schemas.microsoft.com/office/powerpoint/2010/main" val="24306032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1" dirty="0"/>
              <a:t> </a:t>
            </a:r>
            <a:r>
              <a:rPr lang="en-US" dirty="0"/>
              <a:t>PA president Abbas ‘speech, to a Palestinian legislative body, was “professional suicide,” an American official told Israel’s PM Netanyahu. “It was a meltdown where he showed his true colors and his intense hatred for the United States, Israel and the Jewish people.</a:t>
            </a:r>
          </a:p>
        </p:txBody>
      </p:sp>
    </p:spTree>
    <p:extLst>
      <p:ext uri="{BB962C8B-B14F-4D97-AF65-F5344CB8AC3E}">
        <p14:creationId xmlns:p14="http://schemas.microsoft.com/office/powerpoint/2010/main" val="3797860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In rabbinic literature, the </a:t>
            </a:r>
            <a:r>
              <a:rPr lang="en-US" dirty="0" err="1">
                <a:solidFill>
                  <a:srgbClr val="FFFF99"/>
                </a:solidFill>
              </a:rPr>
              <a:t>Responsa</a:t>
            </a:r>
            <a:r>
              <a:rPr lang="en-US" dirty="0"/>
              <a:t> are known as </a:t>
            </a:r>
            <a:r>
              <a:rPr lang="en-US" i="1" dirty="0" err="1"/>
              <a:t>She'elot</a:t>
            </a:r>
            <a:r>
              <a:rPr lang="en-US" i="1" dirty="0"/>
              <a:t> u-</a:t>
            </a:r>
            <a:r>
              <a:rPr lang="en-US" i="1" dirty="0" err="1"/>
              <a:t>Teshuvot</a:t>
            </a:r>
            <a:r>
              <a:rPr lang="en-US" i="1" dirty="0"/>
              <a:t> </a:t>
            </a:r>
            <a:r>
              <a:rPr lang="en-US" dirty="0"/>
              <a:t>(</a:t>
            </a:r>
            <a:r>
              <a:rPr lang="he-IL" sz="4400" b="1" dirty="0">
                <a:latin typeface="David" panose="020E0502060401010101" pitchFamily="34" charset="-79"/>
                <a:cs typeface="David" panose="020E0502060401010101" pitchFamily="34" charset="-79"/>
              </a:rPr>
              <a:t>שאלות ותשובות</a:t>
            </a:r>
            <a:r>
              <a:rPr lang="en-US" sz="4400" dirty="0"/>
              <a:t> </a:t>
            </a:r>
            <a:r>
              <a:rPr lang="en-US" dirty="0">
                <a:solidFill>
                  <a:srgbClr val="FFFF99"/>
                </a:solidFill>
              </a:rPr>
              <a:t>questions and answers</a:t>
            </a:r>
            <a:r>
              <a:rPr lang="en-US" dirty="0"/>
              <a:t>) and comprise the body of written decisions and rulings given by </a:t>
            </a:r>
            <a:r>
              <a:rPr lang="en-US" dirty="0" err="1"/>
              <a:t>poskim</a:t>
            </a:r>
            <a:r>
              <a:rPr lang="en-US" dirty="0"/>
              <a:t> ("deciders of Jewish law"). </a:t>
            </a:r>
          </a:p>
        </p:txBody>
      </p:sp>
    </p:spTree>
    <p:extLst>
      <p:ext uri="{BB962C8B-B14F-4D97-AF65-F5344CB8AC3E}">
        <p14:creationId xmlns:p14="http://schemas.microsoft.com/office/powerpoint/2010/main" val="1019153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What does it mean?</a:t>
            </a:r>
          </a:p>
          <a:p>
            <a:pPr marL="288925" indent="-288925" algn="l">
              <a:buFont typeface="Arial" panose="020B0604020202020204" pitchFamily="34" charset="0"/>
              <a:buChar char="•"/>
            </a:pPr>
            <a:r>
              <a:rPr lang="en-US" dirty="0"/>
              <a:t>PA may collapse?</a:t>
            </a:r>
          </a:p>
          <a:p>
            <a:pPr marL="288925" indent="-288925" algn="l">
              <a:buFont typeface="Arial" panose="020B0604020202020204" pitchFamily="34" charset="0"/>
              <a:buChar char="•"/>
            </a:pPr>
            <a:r>
              <a:rPr lang="en-US" dirty="0"/>
              <a:t>Peace in the north through the Kurds?</a:t>
            </a:r>
          </a:p>
          <a:p>
            <a:pPr marL="288925" indent="-288925" algn="l">
              <a:buFont typeface="Arial" panose="020B0604020202020204" pitchFamily="34" charset="0"/>
              <a:buChar char="•"/>
            </a:pPr>
            <a:r>
              <a:rPr lang="en-US" dirty="0"/>
              <a:t>Iran / Elam overthrown</a:t>
            </a:r>
          </a:p>
          <a:p>
            <a:pPr marL="288925" indent="-288925" algn="l">
              <a:buFont typeface="Arial" panose="020B0604020202020204" pitchFamily="34" charset="0"/>
              <a:buChar char="•"/>
            </a:pPr>
            <a:r>
              <a:rPr lang="en-US" dirty="0"/>
              <a:t>Hamas stopped by Iron Dome and tunnel technology.</a:t>
            </a:r>
          </a:p>
        </p:txBody>
      </p:sp>
    </p:spTree>
    <p:extLst>
      <p:ext uri="{BB962C8B-B14F-4D97-AF65-F5344CB8AC3E}">
        <p14:creationId xmlns:p14="http://schemas.microsoft.com/office/powerpoint/2010/main" val="2622953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Trust in the Resurrection Power of G-d in impossible situations.  </a:t>
            </a:r>
          </a:p>
          <a:p>
            <a:pPr marL="288925" indent="-288925" algn="l">
              <a:buFont typeface="Arial" panose="020B0604020202020204" pitchFamily="34" charset="0"/>
              <a:buChar char="•"/>
            </a:pPr>
            <a:r>
              <a:rPr lang="en-US" dirty="0"/>
              <a:t>Spiritually/ emotionally</a:t>
            </a:r>
          </a:p>
          <a:p>
            <a:pPr marL="288925" indent="-288925" algn="l">
              <a:buFont typeface="Arial" panose="020B0604020202020204" pitchFamily="34" charset="0"/>
              <a:buChar char="•"/>
            </a:pPr>
            <a:r>
              <a:rPr lang="en-US" dirty="0"/>
              <a:t>Relationally</a:t>
            </a:r>
          </a:p>
          <a:p>
            <a:pPr marL="288925" indent="-288925" algn="l">
              <a:buFont typeface="Arial" panose="020B0604020202020204" pitchFamily="34" charset="0"/>
              <a:buChar char="•"/>
            </a:pPr>
            <a:r>
              <a:rPr lang="en-US" dirty="0"/>
              <a:t>Congregationally</a:t>
            </a:r>
          </a:p>
          <a:p>
            <a:pPr marL="288925" indent="-288925" algn="l">
              <a:buFont typeface="Arial" panose="020B0604020202020204" pitchFamily="34" charset="0"/>
              <a:buChar char="•"/>
            </a:pPr>
            <a:r>
              <a:rPr lang="en-US" dirty="0"/>
              <a:t>Geopolitically</a:t>
            </a:r>
          </a:p>
          <a:p>
            <a:pPr marL="288925" indent="-288925"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154151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 modern term, used mainly for questions on the internet is “Ask the rabbi.” </a:t>
            </a:r>
          </a:p>
          <a:p>
            <a:pPr algn="l"/>
            <a:r>
              <a:rPr lang="en-US" dirty="0"/>
              <a:t>History of </a:t>
            </a:r>
            <a:r>
              <a:rPr lang="en-US" dirty="0" err="1"/>
              <a:t>responsa</a:t>
            </a:r>
            <a:r>
              <a:rPr lang="en-US" dirty="0"/>
              <a:t> in Judaism spans a period of 1,700 years. Rabbinic </a:t>
            </a:r>
            <a:r>
              <a:rPr lang="en-US" dirty="0" err="1"/>
              <a:t>responsa</a:t>
            </a:r>
            <a:r>
              <a:rPr lang="en-US" dirty="0"/>
              <a:t> constitute a special class of rabbinic literature</a:t>
            </a:r>
          </a:p>
        </p:txBody>
      </p:sp>
    </p:spTree>
    <p:extLst>
      <p:ext uri="{BB962C8B-B14F-4D97-AF65-F5344CB8AC3E}">
        <p14:creationId xmlns:p14="http://schemas.microsoft.com/office/powerpoint/2010/main" val="169209843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62119</TotalTime>
  <Words>3847</Words>
  <Application>Microsoft Office PowerPoint</Application>
  <PresentationFormat>Custom</PresentationFormat>
  <Paragraphs>454</Paragraphs>
  <Slides>81</Slides>
  <Notes>74</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81</vt:i4>
      </vt:variant>
    </vt:vector>
  </HeadingPairs>
  <TitlesOfParts>
    <vt:vector size="90" baseType="lpstr">
      <vt:lpstr>Arial</vt:lpstr>
      <vt:lpstr>Arial Rounded MT Bold</vt:lpstr>
      <vt:lpstr>David</vt:lpstr>
      <vt:lpstr>Vilna</vt:lpstr>
      <vt:lpstr>Wingdings</vt:lpstr>
      <vt:lpstr>1_Default Design</vt:lpstr>
      <vt:lpstr>136_Default Design</vt:lpstr>
      <vt:lpstr>128_Default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22:29</vt:lpstr>
      <vt:lpstr>Mattityahu (Matthew) 22:30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22:30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22:29</vt:lpstr>
      <vt:lpstr>PowerPoint Presentation</vt:lpstr>
      <vt:lpstr>PowerPoint Presentation</vt:lpstr>
      <vt:lpstr>PowerPoint Presentation</vt:lpstr>
      <vt:lpstr>PowerPoint Presentation</vt:lpstr>
      <vt:lpstr>PowerPoint Presentation</vt:lpstr>
      <vt:lpstr>Mattityahu (Matthew) 22:29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1578</cp:revision>
  <dcterms:created xsi:type="dcterms:W3CDTF">2006-04-21T19:34:43Z</dcterms:created>
  <dcterms:modified xsi:type="dcterms:W3CDTF">2018-01-20T15:13:23Z</dcterms:modified>
</cp:coreProperties>
</file>