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83"/>
  </p:notesMasterIdLst>
  <p:handoutMasterIdLst>
    <p:handoutMasterId r:id="rId84"/>
  </p:handoutMasterIdLst>
  <p:sldIdLst>
    <p:sldId id="2927" r:id="rId4"/>
    <p:sldId id="2918" r:id="rId5"/>
    <p:sldId id="2928" r:id="rId6"/>
    <p:sldId id="2045" r:id="rId7"/>
    <p:sldId id="2929" r:id="rId8"/>
    <p:sldId id="2926" r:id="rId9"/>
    <p:sldId id="2930" r:id="rId10"/>
    <p:sldId id="2931" r:id="rId11"/>
    <p:sldId id="2933" r:id="rId12"/>
    <p:sldId id="2932" r:id="rId13"/>
    <p:sldId id="2934" r:id="rId14"/>
    <p:sldId id="2917" r:id="rId15"/>
    <p:sldId id="2921" r:id="rId16"/>
    <p:sldId id="2920" r:id="rId17"/>
    <p:sldId id="2925" r:id="rId18"/>
    <p:sldId id="2922" r:id="rId19"/>
    <p:sldId id="2923" r:id="rId20"/>
    <p:sldId id="2924" r:id="rId21"/>
    <p:sldId id="2912" r:id="rId22"/>
    <p:sldId id="2913" r:id="rId23"/>
    <p:sldId id="2914" r:id="rId24"/>
    <p:sldId id="2915" r:id="rId25"/>
    <p:sldId id="2916" r:id="rId26"/>
    <p:sldId id="2946" r:id="rId27"/>
    <p:sldId id="2948" r:id="rId28"/>
    <p:sldId id="2956" r:id="rId29"/>
    <p:sldId id="2947" r:id="rId30"/>
    <p:sldId id="2949" r:id="rId31"/>
    <p:sldId id="2950" r:id="rId32"/>
    <p:sldId id="2953" r:id="rId33"/>
    <p:sldId id="2951" r:id="rId34"/>
    <p:sldId id="2952" r:id="rId35"/>
    <p:sldId id="2957" r:id="rId36"/>
    <p:sldId id="2954" r:id="rId37"/>
    <p:sldId id="2958" r:id="rId38"/>
    <p:sldId id="2955" r:id="rId39"/>
    <p:sldId id="2959" r:id="rId40"/>
    <p:sldId id="2961" r:id="rId41"/>
    <p:sldId id="2963" r:id="rId42"/>
    <p:sldId id="2962" r:id="rId43"/>
    <p:sldId id="2960" r:id="rId44"/>
    <p:sldId id="2964" r:id="rId45"/>
    <p:sldId id="2968" r:id="rId46"/>
    <p:sldId id="2965" r:id="rId47"/>
    <p:sldId id="2969" r:id="rId48"/>
    <p:sldId id="2997" r:id="rId49"/>
    <p:sldId id="2998" r:id="rId50"/>
    <p:sldId id="2999" r:id="rId51"/>
    <p:sldId id="3000" r:id="rId52"/>
    <p:sldId id="3001" r:id="rId53"/>
    <p:sldId id="3002" r:id="rId54"/>
    <p:sldId id="3003" r:id="rId55"/>
    <p:sldId id="3005" r:id="rId56"/>
    <p:sldId id="3004" r:id="rId57"/>
    <p:sldId id="3007" r:id="rId58"/>
    <p:sldId id="2987" r:id="rId59"/>
    <p:sldId id="2990" r:id="rId60"/>
    <p:sldId id="3011" r:id="rId61"/>
    <p:sldId id="2910" r:id="rId62"/>
    <p:sldId id="2971" r:id="rId63"/>
    <p:sldId id="2973" r:id="rId64"/>
    <p:sldId id="2970" r:id="rId65"/>
    <p:sldId id="2972" r:id="rId66"/>
    <p:sldId id="2983" r:id="rId67"/>
    <p:sldId id="2975" r:id="rId68"/>
    <p:sldId id="2977" r:id="rId69"/>
    <p:sldId id="2978" r:id="rId70"/>
    <p:sldId id="2979" r:id="rId71"/>
    <p:sldId id="2980" r:id="rId72"/>
    <p:sldId id="2984" r:id="rId73"/>
    <p:sldId id="2986" r:id="rId74"/>
    <p:sldId id="2985" r:id="rId75"/>
    <p:sldId id="2981" r:id="rId76"/>
    <p:sldId id="2982" r:id="rId77"/>
    <p:sldId id="2907" r:id="rId78"/>
    <p:sldId id="3008" r:id="rId79"/>
    <p:sldId id="3009" r:id="rId80"/>
    <p:sldId id="3010" r:id="rId81"/>
    <p:sldId id="2911" r:id="rId8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1097" autoAdjust="0"/>
  </p:normalViewPr>
  <p:slideViewPr>
    <p:cSldViewPr>
      <p:cViewPr varScale="1">
        <p:scale>
          <a:sx n="111" d="100"/>
          <a:sy n="111" d="100"/>
        </p:scale>
        <p:origin x="96" y="432"/>
      </p:cViewPr>
      <p:guideLst>
        <p:guide orient="horz" pos="1620"/>
        <p:guide pos="2765"/>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66" d="100"/>
        <a:sy n="66" d="100"/>
      </p:scale>
      <p:origin x="0" y="-3776"/>
    </p:cViewPr>
  </p:sorterViewPr>
  <p:notesViewPr>
    <p:cSldViewPr>
      <p:cViewPr varScale="1">
        <p:scale>
          <a:sx n="83" d="100"/>
          <a:sy n="83" d="100"/>
        </p:scale>
        <p:origin x="2004"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22.34-40 Greatest Mitsvot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27,2018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22.34-40 Greatest Mitsvot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27,2018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emethatorah.com/blog/2014/july-25/light-heavy-commandments-fact-or-fic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blainerobison.com/bible2/marknotes12.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117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Doctors are concerned about “tilt neck syndrome”</a:t>
            </a:r>
          </a:p>
          <a:p>
            <a:endParaRPr lang="en-US" altLang="en-US" dirty="0"/>
          </a:p>
          <a:p>
            <a:r>
              <a:rPr lang="en-US" altLang="en-US" dirty="0"/>
              <a:t>Netanyahu been questioned several times by police for possible wrongdoing, bribery.   Trump administration being questioned by Robert Mueller.  Maybe Pres. Trump himself!</a:t>
            </a:r>
          </a:p>
          <a:p>
            <a:endParaRPr lang="en-US" altLang="en-US" dirty="0"/>
          </a:p>
        </p:txBody>
      </p:sp>
    </p:spTree>
    <p:extLst>
      <p:ext uri="{BB962C8B-B14F-4D97-AF65-F5344CB8AC3E}">
        <p14:creationId xmlns:p14="http://schemas.microsoft.com/office/powerpoint/2010/main" val="158185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190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006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Few weeks ago</a:t>
            </a:r>
          </a:p>
        </p:txBody>
      </p:sp>
    </p:spTree>
    <p:extLst>
      <p:ext uri="{BB962C8B-B14F-4D97-AF65-F5344CB8AC3E}">
        <p14:creationId xmlns:p14="http://schemas.microsoft.com/office/powerpoint/2010/main" val="362840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Last week: Resurrection power of G-d</a:t>
            </a:r>
          </a:p>
        </p:txBody>
      </p:sp>
    </p:spTree>
    <p:extLst>
      <p:ext uri="{BB962C8B-B14F-4D97-AF65-F5344CB8AC3E}">
        <p14:creationId xmlns:p14="http://schemas.microsoft.com/office/powerpoint/2010/main" val="750593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4442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380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Why take the lamb as designated, separate 10</a:t>
            </a:r>
            <a:r>
              <a:rPr lang="en-US" altLang="en-US" sz="2000" baseline="30000" dirty="0"/>
              <a:t>th</a:t>
            </a:r>
            <a:r>
              <a:rPr lang="en-US" altLang="en-US" sz="2000" dirty="0"/>
              <a:t> till 14</a:t>
            </a:r>
            <a:r>
              <a:rPr lang="en-US" altLang="en-US" sz="2000" baseline="30000" dirty="0"/>
              <a:t>th</a:t>
            </a:r>
            <a:r>
              <a:rPr lang="en-US" altLang="en-US" sz="2000" dirty="0"/>
              <a:t> evening = 15</a:t>
            </a:r>
            <a:r>
              <a:rPr lang="en-US" altLang="en-US" sz="2000" baseline="30000" dirty="0"/>
              <a:t>th</a:t>
            </a:r>
            <a:r>
              <a:rPr lang="en-US" altLang="en-US" sz="2000" dirty="0"/>
              <a:t>?</a:t>
            </a:r>
          </a:p>
        </p:txBody>
      </p:sp>
    </p:spTree>
    <p:extLst>
      <p:ext uri="{BB962C8B-B14F-4D97-AF65-F5344CB8AC3E}">
        <p14:creationId xmlns:p14="http://schemas.microsoft.com/office/powerpoint/2010/main" val="182180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10th till 14</a:t>
            </a:r>
            <a:r>
              <a:rPr kumimoji="0" lang="en-US" altLang="en-US" sz="2000" b="0"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th</a:t>
            </a: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Inspection.   </a:t>
            </a: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Maimonides</a:t>
            </a:r>
            <a:r>
              <a:rPr kumimoji="0" lang="en-US" sz="2000" b="0"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 </a:t>
            </a:r>
            <a:r>
              <a:rPr kumimoji="0" lang="en-US" sz="2000" b="0" i="0" u="none" strike="noStrike" kern="1200" cap="none" spc="0" normalizeH="0" baseline="30000" noProof="0" dirty="0" err="1">
                <a:ln>
                  <a:noFill/>
                </a:ln>
                <a:solidFill>
                  <a:srgbClr val="000000"/>
                </a:solidFill>
                <a:effectLst/>
                <a:uLnTx/>
                <a:uFillTx/>
                <a:latin typeface="Arial Rounded MT Bold" pitchFamily="34" charset="0"/>
                <a:ea typeface="+mn-ea"/>
                <a:cs typeface="Arial" charset="0"/>
              </a:rPr>
              <a:t>Hilchot</a:t>
            </a:r>
            <a:r>
              <a:rPr kumimoji="0" lang="en-US" sz="2000" b="0"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 </a:t>
            </a:r>
            <a:r>
              <a:rPr kumimoji="0" lang="en-US" sz="2000" b="0" i="0" u="none" strike="noStrike" kern="1200" cap="none" spc="0" normalizeH="0" baseline="30000" noProof="0" dirty="0" err="1">
                <a:ln>
                  <a:noFill/>
                </a:ln>
                <a:solidFill>
                  <a:srgbClr val="000000"/>
                </a:solidFill>
                <a:effectLst/>
                <a:uLnTx/>
                <a:uFillTx/>
                <a:latin typeface="Arial Rounded MT Bold" pitchFamily="34" charset="0"/>
                <a:ea typeface="+mn-ea"/>
                <a:cs typeface="Arial" charset="0"/>
              </a:rPr>
              <a:t>Biath</a:t>
            </a:r>
            <a:r>
              <a:rPr kumimoji="0" lang="en-US" sz="2000" b="0"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 </a:t>
            </a:r>
            <a:r>
              <a:rPr kumimoji="0" lang="en-US" sz="2000" b="0" i="0" u="none" strike="noStrike" kern="1200" cap="none" spc="0" normalizeH="0" baseline="30000" noProof="0" dirty="0" err="1">
                <a:ln>
                  <a:noFill/>
                </a:ln>
                <a:solidFill>
                  <a:srgbClr val="000000"/>
                </a:solidFill>
                <a:effectLst/>
                <a:uLnTx/>
                <a:uFillTx/>
                <a:latin typeface="Arial Rounded MT Bold" pitchFamily="34" charset="0"/>
                <a:ea typeface="+mn-ea"/>
                <a:cs typeface="Arial" charset="0"/>
              </a:rPr>
              <a:t>Hamikdash</a:t>
            </a:r>
            <a:r>
              <a:rPr kumimoji="0" lang="en-US" sz="2000" b="0"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 c. 7. sect. 1. </a:t>
            </a: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reckons no less than fifty blemishes in a creature, anyone of which makes it unfit for sacrifice.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Vayikra/Lev 22.</a:t>
            </a:r>
            <a:r>
              <a:rPr kumimoji="0" lang="en-US" sz="2000" b="1" i="0" u="none" strike="noStrike" kern="1200" cap="none" spc="0" normalizeH="0" baseline="30000" noProof="0" dirty="0">
                <a:ln>
                  <a:noFill/>
                </a:ln>
                <a:solidFill>
                  <a:srgbClr val="000000"/>
                </a:solidFill>
                <a:effectLst/>
                <a:uLnTx/>
                <a:uFillTx/>
                <a:latin typeface="Arial Rounded MT Bold" pitchFamily="34" charset="0"/>
                <a:ea typeface="+mn-ea"/>
                <a:cs typeface="Arial" charset="0"/>
              </a:rPr>
              <a:t>22 </a:t>
            </a: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The blind, injured, maimed, having an abnormal growth or festering or a running sore are not to be offered to </a:t>
            </a:r>
            <a:r>
              <a:rPr kumimoji="0" lang="en-US" sz="2000" b="0" i="0" u="none" strike="noStrike" kern="1200" cap="small" spc="0" normalizeH="0" baseline="0" noProof="0" dirty="0" err="1">
                <a:ln>
                  <a:noFill/>
                </a:ln>
                <a:solidFill>
                  <a:srgbClr val="000000"/>
                </a:solidFill>
                <a:effectLst/>
                <a:uLnTx/>
                <a:uFillTx/>
                <a:latin typeface="Arial Rounded MT Bold" pitchFamily="34" charset="0"/>
                <a:ea typeface="+mn-ea"/>
                <a:cs typeface="Arial" charset="0"/>
              </a:rPr>
              <a:t>Adoni</a:t>
            </a:r>
            <a:r>
              <a:rPr kumimoji="0" lang="en-US" sz="2000" b="0" i="0" u="none" strike="noStrike" kern="1200" cap="small" spc="0" normalizeH="0" baseline="0" noProof="0" dirty="0">
                <a:ln>
                  <a:noFill/>
                </a:ln>
                <a:solidFill>
                  <a:srgbClr val="000000"/>
                </a:solidFill>
                <a:effectLst/>
                <a:uLnTx/>
                <a:uFillTx/>
                <a:latin typeface="Arial Rounded MT Bold" pitchFamily="34" charset="0"/>
                <a:ea typeface="+mn-ea"/>
                <a:cs typeface="Arial" charset="0"/>
              </a:rPr>
              <a:t>.</a:t>
            </a:r>
            <a:endParaRPr kumimoji="0" lang="en-US" sz="2000" b="0" i="0" u="none" strike="noStrike" kern="1200" cap="small" spc="0" normalizeH="0" noProof="0" dirty="0">
              <a:ln>
                <a:noFill/>
              </a:ln>
              <a:solidFill>
                <a:srgbClr val="000000"/>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cap="small"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0" i="0" u="none" strike="noStrike" kern="1200" cap="none" spc="0" normalizeH="0" noProof="0" dirty="0">
                <a:ln>
                  <a:noFill/>
                </a:ln>
                <a:solidFill>
                  <a:srgbClr val="000000"/>
                </a:solidFill>
                <a:effectLst/>
                <a:uLnTx/>
                <a:uFillTx/>
                <a:latin typeface="Arial Rounded MT Bold" pitchFamily="34" charset="0"/>
                <a:ea typeface="+mn-ea"/>
                <a:cs typeface="Arial" charset="0"/>
              </a:rPr>
              <a:t>Yeshua had to be spiritually perfect to bear all our faults, sins, inconsistencies, attitudes, reactions to stress, to antagonism.  Easy to be nice when honored.  When ridiculed, mocked, exposed to vileness, how to we </a:t>
            </a:r>
            <a:r>
              <a:rPr kumimoji="0" lang="en-US" altLang="en-US" sz="2000" b="0" i="0" u="none" strike="noStrike" kern="1200" cap="none" spc="0" normalizeH="0" noProof="0" dirty="0" err="1">
                <a:ln>
                  <a:noFill/>
                </a:ln>
                <a:solidFill>
                  <a:srgbClr val="000000"/>
                </a:solidFill>
                <a:effectLst/>
                <a:uLnTx/>
                <a:uFillTx/>
                <a:latin typeface="Arial Rounded MT Bold" pitchFamily="34" charset="0"/>
                <a:ea typeface="+mn-ea"/>
                <a:cs typeface="Arial" charset="0"/>
              </a:rPr>
              <a:t>resp</a:t>
            </a:r>
            <a:r>
              <a:rPr lang="en-US" altLang="en-US" dirty="0" err="1">
                <a:solidFill>
                  <a:srgbClr val="000000"/>
                </a:solidFill>
              </a:rPr>
              <a:t>ond</a:t>
            </a:r>
            <a:r>
              <a:rPr lang="en-US" altLang="en-US" dirty="0">
                <a:solidFill>
                  <a:srgbClr val="000000"/>
                </a:solidFill>
              </a:rPr>
              <a:t>?</a:t>
            </a:r>
            <a:endParaRPr kumimoji="0" lang="en-US" altLang="en-US" sz="2000" b="0" i="0" u="none" strike="noStrike" kern="1200" cap="none" spc="0" normalizeH="0" noProof="0" dirty="0">
              <a:ln>
                <a:noFill/>
              </a:ln>
              <a:solidFill>
                <a:srgbClr val="000000"/>
              </a:solidFill>
              <a:effectLst/>
              <a:uLnTx/>
              <a:uFillTx/>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184375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5744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4.64 </a:t>
            </a:r>
            <a:r>
              <a:rPr lang="en-US" altLang="en-US" dirty="0" err="1"/>
              <a:t>mbps</a:t>
            </a:r>
            <a:r>
              <a:rPr lang="en-US" altLang="en-US" dirty="0"/>
              <a:t>  Should be ok, although minimal.  Best possible with Cu wires, not fiber optic.  </a:t>
            </a:r>
          </a:p>
        </p:txBody>
      </p:sp>
    </p:spTree>
    <p:extLst>
      <p:ext uri="{BB962C8B-B14F-4D97-AF65-F5344CB8AC3E}">
        <p14:creationId xmlns:p14="http://schemas.microsoft.com/office/powerpoint/2010/main" val="142999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rabbinic discussion point.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5099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Quoting </a:t>
            </a:r>
            <a:r>
              <a:rPr lang="en-US" dirty="0" err="1"/>
              <a:t>Dvarim</a:t>
            </a:r>
            <a:r>
              <a:rPr lang="en-US" dirty="0"/>
              <a:t>/Dt 6.5   Parallel passage in Mark, also 6.4.  </a:t>
            </a:r>
            <a:r>
              <a:rPr lang="en-US" dirty="0" err="1"/>
              <a:t>Shma</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40263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Rabbis and Yeshua agree.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89257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bit of word structure here, so there is a that language principle:  The Hebrew word </a:t>
            </a:r>
            <a:r>
              <a:rPr lang="en-US" dirty="0" err="1"/>
              <a:t>V’ahavta</a:t>
            </a:r>
            <a:r>
              <a:rPr lang="en-US" dirty="0"/>
              <a:t> appears only three times in Scripture.  Puts those sentences in a special classification: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52392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Loving G-d should </a:t>
            </a:r>
            <a:r>
              <a:rPr lang="en-US" altLang="en-US" dirty="0">
                <a:sym typeface="Wingdings" panose="05000000000000000000" pitchFamily="2" charset="2"/>
              </a:rPr>
              <a:t> loving your neighbor.  If it leads to harsh religion, it’s NOT really loving G-d.  </a:t>
            </a:r>
          </a:p>
          <a:p>
            <a:r>
              <a:rPr lang="en-US" altLang="en-US" dirty="0">
                <a:sym typeface="Wingdings" panose="05000000000000000000" pitchFamily="2" charset="2"/>
              </a:rPr>
              <a:t>Philo and Josephus also co-joined loving G-d and neighbor.</a:t>
            </a:r>
          </a:p>
          <a:p>
            <a:endParaRPr lang="en-US" altLang="en-US" dirty="0">
              <a:sym typeface="Wingdings" panose="05000000000000000000" pitchFamily="2" charset="2"/>
            </a:endParaRPr>
          </a:p>
          <a:p>
            <a:r>
              <a:rPr lang="en-US" altLang="en-US" dirty="0">
                <a:sym typeface="Wingdings" panose="05000000000000000000" pitchFamily="2" charset="2"/>
              </a:rPr>
              <a:t>Yet, is there really a GREATER commandment?  In another sense, no.</a:t>
            </a:r>
            <a:endParaRPr lang="en-US" altLang="en-US" dirty="0"/>
          </a:p>
        </p:txBody>
      </p:sp>
    </p:spTree>
    <p:extLst>
      <p:ext uri="{BB962C8B-B14F-4D97-AF65-F5344CB8AC3E}">
        <p14:creationId xmlns:p14="http://schemas.microsoft.com/office/powerpoint/2010/main" val="2812245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5865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All commandments are essential.  So need to pour over the word, that we don’t miss ANY.  My wife is a recipe cook.  ALL the ingredients, all the steps in sequence!</a:t>
            </a:r>
          </a:p>
        </p:txBody>
      </p:sp>
    </p:spTree>
    <p:extLst>
      <p:ext uri="{BB962C8B-B14F-4D97-AF65-F5344CB8AC3E}">
        <p14:creationId xmlns:p14="http://schemas.microsoft.com/office/powerpoint/2010/main" val="3870198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45493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http://www.emethatorah.com/blog/2014/july-25/light-heavy-commandments-fact-or-fiction</a:t>
            </a:r>
            <a:endParaRPr lang="en-US" altLang="en-US" sz="1050" dirty="0"/>
          </a:p>
          <a:p>
            <a:endParaRPr lang="en-US" altLang="en-US" dirty="0"/>
          </a:p>
          <a:p>
            <a:r>
              <a:rPr lang="en-US" altLang="en-US" dirty="0"/>
              <a:t>For example</a:t>
            </a:r>
          </a:p>
        </p:txBody>
      </p:sp>
    </p:spTree>
    <p:extLst>
      <p:ext uri="{BB962C8B-B14F-4D97-AF65-F5344CB8AC3E}">
        <p14:creationId xmlns:p14="http://schemas.microsoft.com/office/powerpoint/2010/main" val="806245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Serious consequence to what might seem trivial</a:t>
            </a:r>
          </a:p>
        </p:txBody>
      </p:sp>
    </p:spTree>
    <p:extLst>
      <p:ext uri="{BB962C8B-B14F-4D97-AF65-F5344CB8AC3E}">
        <p14:creationId xmlns:p14="http://schemas.microsoft.com/office/powerpoint/2010/main" val="193042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260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Similar consequence to a much heavier commandment.  Some said that THIS was the first and greatest commandment.</a:t>
            </a:r>
          </a:p>
          <a:p>
            <a:endParaRPr lang="en-US" altLang="en-US" dirty="0"/>
          </a:p>
          <a:p>
            <a:r>
              <a:rPr lang="en-US" altLang="en-US" dirty="0"/>
              <a:t>Very famous story from about 30 years before Messiah </a:t>
            </a:r>
            <a:r>
              <a:rPr lang="en-US" altLang="en-US" dirty="0" err="1"/>
              <a:t>Yeshua’s</a:t>
            </a:r>
            <a:r>
              <a:rPr lang="en-US" altLang="en-US" dirty="0"/>
              <a:t> birth, about the greatest commandment:</a:t>
            </a:r>
          </a:p>
        </p:txBody>
      </p:sp>
    </p:spTree>
    <p:extLst>
      <p:ext uri="{BB962C8B-B14F-4D97-AF65-F5344CB8AC3E}">
        <p14:creationId xmlns:p14="http://schemas.microsoft.com/office/powerpoint/2010/main" val="163559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http://www.blainerobison.com/bible2/marknotes12.htm</a:t>
            </a:r>
          </a:p>
        </p:txBody>
      </p:sp>
    </p:spTree>
    <p:extLst>
      <p:ext uri="{BB962C8B-B14F-4D97-AF65-F5344CB8AC3E}">
        <p14:creationId xmlns:p14="http://schemas.microsoft.com/office/powerpoint/2010/main" val="240969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http://www.blainerobison.com/bible2/marknotes12.htm</a:t>
            </a:r>
          </a:p>
          <a:p>
            <a:endParaRPr lang="en-US" altLang="en-US" sz="1050" dirty="0"/>
          </a:p>
        </p:txBody>
      </p:sp>
    </p:spTree>
    <p:extLst>
      <p:ext uri="{BB962C8B-B14F-4D97-AF65-F5344CB8AC3E}">
        <p14:creationId xmlns:p14="http://schemas.microsoft.com/office/powerpoint/2010/main" val="893823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http://www.blainerobison.com/bible2/marknotes12.htm</a:t>
            </a:r>
            <a:endParaRPr lang="en-US" altLang="en-US" sz="1050" dirty="0"/>
          </a:p>
          <a:p>
            <a:endParaRPr lang="en-US" altLang="en-US" sz="1050" dirty="0"/>
          </a:p>
          <a:p>
            <a:r>
              <a:rPr lang="en-US" altLang="en-US" sz="1800" dirty="0"/>
              <a:t>In fact, </a:t>
            </a:r>
            <a:r>
              <a:rPr lang="en-US" altLang="en-US" sz="1800" dirty="0" err="1"/>
              <a:t>Yeshua’s</a:t>
            </a:r>
            <a:r>
              <a:rPr lang="en-US" altLang="en-US" sz="1800" dirty="0"/>
              <a:t> answer is the central focus of most or all the writers of the Messianic Scriptures/ New Covenant.</a:t>
            </a:r>
          </a:p>
        </p:txBody>
      </p:sp>
    </p:spTree>
    <p:extLst>
      <p:ext uri="{BB962C8B-B14F-4D97-AF65-F5344CB8AC3E}">
        <p14:creationId xmlns:p14="http://schemas.microsoft.com/office/powerpoint/2010/main" val="961168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58149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0465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One of my own favorites</a:t>
            </a:r>
          </a:p>
        </p:txBody>
      </p:sp>
    </p:spTree>
    <p:extLst>
      <p:ext uri="{BB962C8B-B14F-4D97-AF65-F5344CB8AC3E}">
        <p14:creationId xmlns:p14="http://schemas.microsoft.com/office/powerpoint/2010/main" val="901726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Many adjectives about G-d: holy, powerful, wise.   This unique </a:t>
            </a:r>
            <a:r>
              <a:rPr lang="en-US" altLang="en-US" u="sng" dirty="0"/>
              <a:t>noun</a:t>
            </a:r>
            <a:r>
              <a:rPr lang="en-US" altLang="en-US" dirty="0"/>
              <a:t> equivalence.  NOT love = G-d.  But very nature, essence.</a:t>
            </a:r>
          </a:p>
          <a:p>
            <a:endParaRPr lang="en-US" altLang="en-US" dirty="0"/>
          </a:p>
          <a:p>
            <a:r>
              <a:rPr lang="en-US" altLang="en-US" dirty="0"/>
              <a:t>So, how important is love?  Love of G-d, love of neighbor.  Consider them in reverse order…</a:t>
            </a:r>
          </a:p>
        </p:txBody>
      </p:sp>
    </p:spTree>
    <p:extLst>
      <p:ext uri="{BB962C8B-B14F-4D97-AF65-F5344CB8AC3E}">
        <p14:creationId xmlns:p14="http://schemas.microsoft.com/office/powerpoint/2010/main" val="1293334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http://www.kansascity.com/opinion/opn-columns-blogs/syndicated-columnists/article195643119.html  </a:t>
            </a:r>
            <a:r>
              <a:rPr lang="en-US" sz="1050" b="0" i="0" kern="1200" dirty="0">
                <a:solidFill>
                  <a:schemeClr val="tx1"/>
                </a:solidFill>
                <a:effectLst/>
                <a:latin typeface="Arial Rounded MT Bold" pitchFamily="34" charset="0"/>
                <a:ea typeface="+mn-ea"/>
                <a:cs typeface="Arial" charset="0"/>
              </a:rPr>
              <a:t>By David Brooks </a:t>
            </a:r>
            <a:r>
              <a:rPr lang="en-US" sz="1050" b="0" i="1" kern="1200" dirty="0">
                <a:solidFill>
                  <a:schemeClr val="tx1"/>
                </a:solidFill>
                <a:effectLst/>
                <a:latin typeface="Arial Rounded MT Bold" pitchFamily="34" charset="0"/>
                <a:ea typeface="+mn-ea"/>
                <a:cs typeface="Arial" charset="0"/>
              </a:rPr>
              <a:t>New York Times News Service</a:t>
            </a:r>
            <a:endParaRPr lang="en-US" sz="1050" b="0" i="0" kern="1200" dirty="0">
              <a:solidFill>
                <a:schemeClr val="tx1"/>
              </a:solidFill>
              <a:effectLst/>
              <a:latin typeface="Arial Rounded MT Bold" pitchFamily="34" charset="0"/>
              <a:ea typeface="+mn-ea"/>
              <a:cs typeface="Arial" charset="0"/>
            </a:endParaRPr>
          </a:p>
          <a:p>
            <a:r>
              <a:rPr lang="en-US" sz="1050" b="0" i="0" kern="1200" dirty="0">
                <a:solidFill>
                  <a:schemeClr val="tx1"/>
                </a:solidFill>
                <a:effectLst/>
                <a:latin typeface="Arial Rounded MT Bold" pitchFamily="34" charset="0"/>
                <a:ea typeface="+mn-ea"/>
                <a:cs typeface="Arial" charset="0"/>
              </a:rPr>
              <a:t>January 21, 2018</a:t>
            </a:r>
          </a:p>
          <a:p>
            <a:endParaRPr lang="en-US" altLang="en-US" sz="1050" dirty="0"/>
          </a:p>
        </p:txBody>
      </p:sp>
    </p:spTree>
    <p:extLst>
      <p:ext uri="{BB962C8B-B14F-4D97-AF65-F5344CB8AC3E}">
        <p14:creationId xmlns:p14="http://schemas.microsoft.com/office/powerpoint/2010/main" val="4181266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http://www.kansascity.com/opinion/opn-columns-blogs/syndicated-columnists/article195643119.</a:t>
            </a:r>
            <a:r>
              <a:rPr lang="en-US" altLang="en-US" sz="1050"/>
              <a:t>html     </a:t>
            </a:r>
            <a:r>
              <a:rPr lang="en-US" sz="1050"/>
              <a:t>By </a:t>
            </a:r>
            <a:r>
              <a:rPr lang="en-US" sz="1050" dirty="0"/>
              <a:t>David Brooks </a:t>
            </a:r>
            <a:r>
              <a:rPr lang="en-US" sz="1050" i="1" dirty="0"/>
              <a:t>New York Times News Service</a:t>
            </a:r>
            <a:endParaRPr lang="en-US" sz="1050" dirty="0"/>
          </a:p>
          <a:p>
            <a:r>
              <a:rPr lang="en-US" sz="1050" dirty="0"/>
              <a:t>January 21, 2018</a:t>
            </a:r>
          </a:p>
          <a:p>
            <a:endParaRPr lang="en-US" altLang="en-US" sz="1050" dirty="0"/>
          </a:p>
        </p:txBody>
      </p:sp>
    </p:spTree>
    <p:extLst>
      <p:ext uri="{BB962C8B-B14F-4D97-AF65-F5344CB8AC3E}">
        <p14:creationId xmlns:p14="http://schemas.microsoft.com/office/powerpoint/2010/main" val="48255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58813"/>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http://www.kansascity.com/opinion/opn-columns-blogs/syndicated-columnists/article195643119.html     </a:t>
            </a:r>
            <a:r>
              <a:rPr lang="en-US" sz="1050" dirty="0"/>
              <a:t>By David Brooks </a:t>
            </a:r>
            <a:r>
              <a:rPr lang="en-US" sz="1050" i="1" dirty="0"/>
              <a:t>New York Times News Service</a:t>
            </a:r>
            <a:endParaRPr lang="en-US" sz="1050" dirty="0"/>
          </a:p>
          <a:p>
            <a:r>
              <a:rPr lang="en-US" sz="1050" dirty="0"/>
              <a:t>January 21, 2018</a:t>
            </a:r>
          </a:p>
          <a:p>
            <a:endParaRPr lang="en-US" altLang="en-US" sz="1050" dirty="0"/>
          </a:p>
        </p:txBody>
      </p:sp>
    </p:spTree>
    <p:extLst>
      <p:ext uri="{BB962C8B-B14F-4D97-AF65-F5344CB8AC3E}">
        <p14:creationId xmlns:p14="http://schemas.microsoft.com/office/powerpoint/2010/main" val="1350848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69362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http://www.kansascity.com/opinion/opn-columns-blogs/syndicated-columnists/article195643119.</a:t>
            </a:r>
            <a:r>
              <a:rPr lang="en-US" altLang="en-US" sz="1050"/>
              <a:t>html     </a:t>
            </a:r>
            <a:r>
              <a:rPr lang="en-US" sz="1050"/>
              <a:t>By </a:t>
            </a:r>
            <a:r>
              <a:rPr lang="en-US" sz="1050" dirty="0"/>
              <a:t>David Brooks </a:t>
            </a:r>
            <a:r>
              <a:rPr lang="en-US" sz="1050" i="1" dirty="0"/>
              <a:t>New York Times News Service</a:t>
            </a:r>
            <a:endParaRPr lang="en-US" sz="1050" dirty="0"/>
          </a:p>
          <a:p>
            <a:r>
              <a:rPr lang="en-US" sz="1050" dirty="0"/>
              <a:t>January 21, 2018</a:t>
            </a:r>
          </a:p>
          <a:p>
            <a:endParaRPr lang="en-US" altLang="en-US" sz="1050" dirty="0"/>
          </a:p>
        </p:txBody>
      </p:sp>
    </p:spTree>
    <p:extLst>
      <p:ext uri="{BB962C8B-B14F-4D97-AF65-F5344CB8AC3E}">
        <p14:creationId xmlns:p14="http://schemas.microsoft.com/office/powerpoint/2010/main" val="2996937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http://www.kansascity.com/opinion/opn-columns-blogs/syndicated-columnists/article195643119.</a:t>
            </a:r>
            <a:r>
              <a:rPr lang="en-US" altLang="en-US" sz="1050"/>
              <a:t>html     </a:t>
            </a:r>
            <a:r>
              <a:rPr lang="en-US" sz="1050"/>
              <a:t>By </a:t>
            </a:r>
            <a:r>
              <a:rPr lang="en-US" sz="1050" dirty="0"/>
              <a:t>David Brooks </a:t>
            </a:r>
            <a:r>
              <a:rPr lang="en-US" sz="1050" i="1" dirty="0"/>
              <a:t>New York Times News Service</a:t>
            </a:r>
            <a:endParaRPr lang="en-US" sz="1050" dirty="0"/>
          </a:p>
          <a:p>
            <a:r>
              <a:rPr lang="en-US" sz="1050" dirty="0"/>
              <a:t>January 21, 2018</a:t>
            </a:r>
          </a:p>
          <a:p>
            <a:endParaRPr lang="en-US" altLang="en-US" sz="1050" dirty="0"/>
          </a:p>
        </p:txBody>
      </p:sp>
    </p:spTree>
    <p:extLst>
      <p:ext uri="{BB962C8B-B14F-4D97-AF65-F5344CB8AC3E}">
        <p14:creationId xmlns:p14="http://schemas.microsoft.com/office/powerpoint/2010/main" val="1729945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http://www.kansascity.com/opinion/opn-columns-blogs/syndicated-columnists/article195643119.</a:t>
            </a:r>
            <a:r>
              <a:rPr lang="en-US" altLang="en-US" sz="1050"/>
              <a:t>html     </a:t>
            </a:r>
            <a:r>
              <a:rPr lang="en-US" sz="1050"/>
              <a:t>By </a:t>
            </a:r>
            <a:r>
              <a:rPr lang="en-US" sz="1050" dirty="0"/>
              <a:t>David Brooks </a:t>
            </a:r>
            <a:r>
              <a:rPr lang="en-US" sz="1050" i="1" dirty="0"/>
              <a:t>New York Times News Service</a:t>
            </a:r>
            <a:endParaRPr lang="en-US" sz="1050" dirty="0"/>
          </a:p>
          <a:p>
            <a:r>
              <a:rPr lang="en-US" sz="1050" dirty="0"/>
              <a:t>January 21, 2018</a:t>
            </a:r>
          </a:p>
          <a:p>
            <a:endParaRPr lang="en-US" altLang="en-US" sz="1050" dirty="0"/>
          </a:p>
        </p:txBody>
      </p:sp>
    </p:spTree>
    <p:extLst>
      <p:ext uri="{BB962C8B-B14F-4D97-AF65-F5344CB8AC3E}">
        <p14:creationId xmlns:p14="http://schemas.microsoft.com/office/powerpoint/2010/main" val="3382210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Application now:  turn to someone near you with appropriate affectionate touch.  Mixed gender: arm, shoulder &amp; kind words.  “I appreciate you.”  You can say that even if you don’t know them well, or even cause you pain.  Pain </a:t>
            </a:r>
            <a:r>
              <a:rPr lang="en-US" dirty="0">
                <a:sym typeface="Wingdings" panose="05000000000000000000" pitchFamily="2" charset="2"/>
              </a:rPr>
              <a:t> growth, if you respond right.  Your chance to respond.   Command about love is NOT nebulous.  Applies to real people.   These people.  </a:t>
            </a:r>
          </a:p>
          <a:p>
            <a:endParaRPr lang="en-US" dirty="0">
              <a:sym typeface="Wingdings" panose="05000000000000000000" pitchFamily="2" charset="2"/>
            </a:endParaRPr>
          </a:p>
          <a:p>
            <a:r>
              <a:rPr lang="en-US" dirty="0">
                <a:sym typeface="Wingdings" panose="05000000000000000000" pitchFamily="2" charset="2"/>
              </a:rPr>
              <a:t>Further application to distressed:</a:t>
            </a:r>
            <a:endParaRPr lang="en-US" dirty="0"/>
          </a:p>
          <a:p>
            <a:endParaRPr lang="en-US" altLang="en-US" sz="1050" dirty="0"/>
          </a:p>
        </p:txBody>
      </p:sp>
    </p:spTree>
    <p:extLst>
      <p:ext uri="{BB962C8B-B14F-4D97-AF65-F5344CB8AC3E}">
        <p14:creationId xmlns:p14="http://schemas.microsoft.com/office/powerpoint/2010/main" val="2954755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1750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6563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74740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1349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88775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When Jews were considered the least of all people.</a:t>
            </a:r>
          </a:p>
        </p:txBody>
      </p:sp>
    </p:spTree>
    <p:extLst>
      <p:ext uri="{BB962C8B-B14F-4D97-AF65-F5344CB8AC3E}">
        <p14:creationId xmlns:p14="http://schemas.microsoft.com/office/powerpoint/2010/main" val="2545045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8054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58377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21661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53045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80892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please encourage everyone to take selfies with their own We Remember signs and post to Facebook  on Shabbat.</a:t>
            </a:r>
            <a:endParaRPr lang="en-US" altLang="en-US" sz="1050" dirty="0"/>
          </a:p>
        </p:txBody>
      </p:sp>
    </p:spTree>
    <p:extLst>
      <p:ext uri="{BB962C8B-B14F-4D97-AF65-F5344CB8AC3E}">
        <p14:creationId xmlns:p14="http://schemas.microsoft.com/office/powerpoint/2010/main" val="3652220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45581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please encourage everyone to take selfies with their own We Remember signs and post to Facebook  on Shabbat.</a:t>
            </a:r>
          </a:p>
          <a:p>
            <a:endParaRPr lang="en-US" altLang="en-US" sz="2000" b="0" i="0" kern="1200" dirty="0">
              <a:solidFill>
                <a:schemeClr val="tx1"/>
              </a:solidFill>
              <a:effectLst/>
              <a:latin typeface="Arial Rounded MT Bold" pitchFamily="34" charset="0"/>
              <a:ea typeface="+mn-ea"/>
              <a:cs typeface="Arial" charset="0"/>
            </a:endParaRPr>
          </a:p>
          <a:p>
            <a:r>
              <a:rPr lang="en-US" altLang="en-US" sz="2000" b="0" i="0" kern="1200" dirty="0">
                <a:solidFill>
                  <a:schemeClr val="tx1"/>
                </a:solidFill>
                <a:effectLst/>
                <a:latin typeface="Arial Rounded MT Bold" pitchFamily="34" charset="0"/>
                <a:ea typeface="+mn-ea"/>
                <a:cs typeface="Arial" charset="0"/>
              </a:rPr>
              <a:t>PAUSE</a:t>
            </a:r>
            <a:endParaRPr lang="en-US" altLang="en-US" sz="1050" dirty="0"/>
          </a:p>
        </p:txBody>
      </p:sp>
    </p:spTree>
    <p:extLst>
      <p:ext uri="{BB962C8B-B14F-4D97-AF65-F5344CB8AC3E}">
        <p14:creationId xmlns:p14="http://schemas.microsoft.com/office/powerpoint/2010/main" val="1208867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5014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64802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Everyone who SERVES here, stand.</a:t>
            </a:r>
          </a:p>
          <a:p>
            <a:r>
              <a:rPr lang="en-US" altLang="en-US" dirty="0"/>
              <a:t>But, bigger picture…</a:t>
            </a:r>
          </a:p>
        </p:txBody>
      </p:sp>
    </p:spTree>
    <p:extLst>
      <p:ext uri="{BB962C8B-B14F-4D97-AF65-F5344CB8AC3E}">
        <p14:creationId xmlns:p14="http://schemas.microsoft.com/office/powerpoint/2010/main" val="589083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https://en.wikipedia.org/wiki/Willow_Creek_Community_congregation</a:t>
            </a:r>
          </a:p>
        </p:txBody>
      </p:sp>
    </p:spTree>
    <p:extLst>
      <p:ext uri="{BB962C8B-B14F-4D97-AF65-F5344CB8AC3E}">
        <p14:creationId xmlns:p14="http://schemas.microsoft.com/office/powerpoint/2010/main" val="1911924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48633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https://en.wikipedia.org/wiki/Willow_Creek_Community_congregation</a:t>
            </a:r>
          </a:p>
        </p:txBody>
      </p:sp>
    </p:spTree>
    <p:extLst>
      <p:ext uri="{BB962C8B-B14F-4D97-AF65-F5344CB8AC3E}">
        <p14:creationId xmlns:p14="http://schemas.microsoft.com/office/powerpoint/2010/main" val="1858241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Famous for volunteer culture.   Book, </a:t>
            </a:r>
            <a:r>
              <a:rPr lang="en-US" altLang="en-US" i="1" dirty="0"/>
              <a:t>The Volunteer Revolution</a:t>
            </a:r>
          </a:p>
        </p:txBody>
      </p:sp>
    </p:spTree>
    <p:extLst>
      <p:ext uri="{BB962C8B-B14F-4D97-AF65-F5344CB8AC3E}">
        <p14:creationId xmlns:p14="http://schemas.microsoft.com/office/powerpoint/2010/main" val="30140074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26268779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507452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2804766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492798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397037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err="1">
                <a:solidFill>
                  <a:schemeClr val="tx1"/>
                </a:solidFill>
                <a:effectLst/>
                <a:latin typeface="Arial Rounded MT Bold" pitchFamily="34" charset="0"/>
                <a:ea typeface="+mn-ea"/>
                <a:cs typeface="Arial" charset="0"/>
              </a:rPr>
              <a:t>Ayoob</a:t>
            </a:r>
            <a:r>
              <a:rPr lang="en-US" sz="2000" b="0" i="0" kern="1200" dirty="0">
                <a:solidFill>
                  <a:schemeClr val="tx1"/>
                </a:solidFill>
                <a:effectLst/>
                <a:latin typeface="Arial Rounded MT Bold" pitchFamily="34" charset="0"/>
                <a:ea typeface="+mn-ea"/>
                <a:cs typeface="Arial" charset="0"/>
              </a:rPr>
              <a:t> Kara is an Israeli Druze politician who currently serves as a member of the Knesset for Likud and as Minister of Communications </a:t>
            </a:r>
            <a:endParaRPr lang="en-US" altLang="en-US" sz="1050" dirty="0"/>
          </a:p>
        </p:txBody>
      </p:sp>
    </p:spTree>
    <p:extLst>
      <p:ext uri="{BB962C8B-B14F-4D97-AF65-F5344CB8AC3E}">
        <p14:creationId xmlns:p14="http://schemas.microsoft.com/office/powerpoint/2010/main" val="40793485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5178697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18026616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https://www.gbs.edu/wp-content/uploads/2018/01/Gods-Revivalist-2018-JAN-FEB-web.pdf</a:t>
            </a:r>
          </a:p>
        </p:txBody>
      </p:sp>
    </p:spTree>
    <p:extLst>
      <p:ext uri="{BB962C8B-B14F-4D97-AF65-F5344CB8AC3E}">
        <p14:creationId xmlns:p14="http://schemas.microsoft.com/office/powerpoint/2010/main" val="5747022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https://en.wikipedia.org/wiki/Willow_Creek_Community_congregation</a:t>
            </a:r>
          </a:p>
        </p:txBody>
      </p:sp>
    </p:spTree>
    <p:extLst>
      <p:ext uri="{BB962C8B-B14F-4D97-AF65-F5344CB8AC3E}">
        <p14:creationId xmlns:p14="http://schemas.microsoft.com/office/powerpoint/2010/main" val="2150396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https://en.wikipedia.org/wiki/Willow_Creek_Community_congregation</a:t>
            </a:r>
          </a:p>
        </p:txBody>
      </p:sp>
    </p:spTree>
    <p:extLst>
      <p:ext uri="{BB962C8B-B14F-4D97-AF65-F5344CB8AC3E}">
        <p14:creationId xmlns:p14="http://schemas.microsoft.com/office/powerpoint/2010/main" val="31987844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39668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Quoting </a:t>
            </a:r>
            <a:r>
              <a:rPr lang="en-US" dirty="0" err="1"/>
              <a:t>Dvarim</a:t>
            </a:r>
            <a:r>
              <a:rPr lang="en-US" dirty="0"/>
              <a:t>/Dt 6.5   Parallel passage in Mark, also 6.4.  </a:t>
            </a:r>
            <a:r>
              <a:rPr lang="en-US" dirty="0" err="1"/>
              <a:t>Shma</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8629735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Rabbis and Yeshua agree.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4519793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bit of word structure here, so that language principle:  The Hebrew word </a:t>
            </a:r>
            <a:r>
              <a:rPr lang="en-US" dirty="0" err="1"/>
              <a:t>V’ahavta</a:t>
            </a:r>
            <a:r>
              <a:rPr lang="en-US" dirty="0"/>
              <a:t> appears only three times in Scripture.  Puts those sentences in a special classification: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851651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8889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insights from Ted </a:t>
            </a:r>
            <a:r>
              <a:rPr lang="en-US" altLang="en-US" dirty="0" err="1"/>
              <a:t>Alongi</a:t>
            </a:r>
            <a:endParaRPr lang="en-US" altLang="en-US" dirty="0"/>
          </a:p>
        </p:txBody>
      </p:sp>
    </p:spTree>
    <p:extLst>
      <p:ext uri="{BB962C8B-B14F-4D97-AF65-F5344CB8AC3E}">
        <p14:creationId xmlns:p14="http://schemas.microsoft.com/office/powerpoint/2010/main" val="119606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22.34-40 Greatest Mitsvot</a:t>
            </a:r>
          </a:p>
        </p:txBody>
      </p:sp>
      <p:sp>
        <p:nvSpPr>
          <p:cNvPr id="5" name="Rectangle 3"/>
          <p:cNvSpPr>
            <a:spLocks noGrp="1" noChangeArrowheads="1"/>
          </p:cNvSpPr>
          <p:nvPr>
            <p:ph type="dt" idx="1"/>
          </p:nvPr>
        </p:nvSpPr>
        <p:spPr>
          <a:ln/>
        </p:spPr>
        <p:txBody>
          <a:bodyPr/>
          <a:lstStyle/>
          <a:p>
            <a:r>
              <a:rPr lang="en-US" altLang="en-US">
                <a:solidFill>
                  <a:prstClr val="white"/>
                </a:solidFill>
              </a:rPr>
              <a:t>Jan. 27,2018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6133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fld id="{008EDFD0-AEF6-440D-A2A9-52A80FF54F5E}" type="slidenum">
              <a:rPr lang="en-US" altLang="en-US" smtClean="0">
                <a:latin typeface="Arial" pitchFamily="34" charset="0"/>
                <a:cs typeface="Arial" pitchFamily="34" charset="0"/>
              </a:rPr>
              <a:pPr defTabSz="658459"/>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66642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251591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334948722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1812102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video" Target="https://www.youtube.com/embed/Gf4IXjsPNtQ" TargetMode="External"/><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07i-NUgvXNo" TargetMode="Externa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you saw our livestream YouTube last week, it wasn’t quite HD video and audio.</a:t>
            </a:r>
          </a:p>
          <a:p>
            <a:pPr algn="l"/>
            <a:endParaRPr lang="en-US" dirty="0"/>
          </a:p>
          <a:p>
            <a:pPr algn="l"/>
            <a:r>
              <a:rPr lang="en-US" dirty="0"/>
              <a:t>Working on it!</a:t>
            </a:r>
          </a:p>
        </p:txBody>
      </p:sp>
    </p:spTree>
    <p:extLst>
      <p:ext uri="{BB962C8B-B14F-4D97-AF65-F5344CB8AC3E}">
        <p14:creationId xmlns:p14="http://schemas.microsoft.com/office/powerpoint/2010/main" val="253368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3BE617C4-3288-4511-89C3-0E9E7260A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637" y="21273"/>
            <a:ext cx="4343400" cy="5013008"/>
          </a:xfrm>
          <a:prstGeom prst="rect">
            <a:avLst/>
          </a:prstGeom>
        </p:spPr>
      </p:pic>
    </p:spTree>
    <p:extLst>
      <p:ext uri="{BB962C8B-B14F-4D97-AF65-F5344CB8AC3E}">
        <p14:creationId xmlns:p14="http://schemas.microsoft.com/office/powerpoint/2010/main" val="234090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Third Questioning</a:t>
            </a:r>
          </a:p>
          <a:p>
            <a:endParaRPr lang="en-US" dirty="0"/>
          </a:p>
          <a:p>
            <a:r>
              <a:rPr lang="en-US" dirty="0"/>
              <a:t>of Yeshua</a:t>
            </a:r>
          </a:p>
        </p:txBody>
      </p:sp>
    </p:spTree>
    <p:extLst>
      <p:ext uri="{BB962C8B-B14F-4D97-AF65-F5344CB8AC3E}">
        <p14:creationId xmlns:p14="http://schemas.microsoft.com/office/powerpoint/2010/main" val="181503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altLang="en-US" baseline="30000" dirty="0" err="1">
                <a:solidFill>
                  <a:srgbClr val="FFFF99"/>
                </a:solidFill>
              </a:rPr>
              <a:t>Mattityahu</a:t>
            </a:r>
            <a:r>
              <a:rPr lang="en-US" altLang="en-US" baseline="30000" dirty="0">
                <a:solidFill>
                  <a:srgbClr val="FFFF99"/>
                </a:solidFill>
              </a:rPr>
              <a:t> (Matthew) 22:34-35  </a:t>
            </a:r>
            <a:r>
              <a:rPr lang="en-US" dirty="0"/>
              <a:t>When the </a:t>
            </a:r>
            <a:r>
              <a:rPr lang="en-US" i="1" dirty="0" err="1"/>
              <a:t>P’rushim</a:t>
            </a:r>
            <a:r>
              <a:rPr lang="en-US" dirty="0"/>
              <a:t> learned that he had silenced the </a:t>
            </a:r>
            <a:r>
              <a:rPr lang="en-US" i="1" dirty="0" err="1"/>
              <a:t>Tz’dukim</a:t>
            </a:r>
            <a:r>
              <a:rPr lang="en-US" dirty="0"/>
              <a:t>, they got together, and one of them who was a </a:t>
            </a:r>
            <a:r>
              <a:rPr lang="en-US" i="1" dirty="0"/>
              <a:t>Torah</a:t>
            </a:r>
            <a:r>
              <a:rPr lang="en-US" dirty="0"/>
              <a:t> expert asked a </a:t>
            </a:r>
            <a:r>
              <a:rPr lang="en-US" i="1" dirty="0" err="1"/>
              <a:t>sh’eilah</a:t>
            </a:r>
            <a:r>
              <a:rPr lang="en-US" dirty="0"/>
              <a:t> </a:t>
            </a:r>
            <a:r>
              <a:rPr lang="en-US" dirty="0">
                <a:solidFill>
                  <a:srgbClr val="FFFF99"/>
                </a:solidFill>
              </a:rPr>
              <a:t>to trap him.</a:t>
            </a:r>
          </a:p>
          <a:p>
            <a:pPr algn="l"/>
            <a:r>
              <a:rPr lang="en-US" dirty="0"/>
              <a:t>[Third try in this chapter]</a:t>
            </a:r>
          </a:p>
        </p:txBody>
      </p:sp>
    </p:spTree>
    <p:extLst>
      <p:ext uri="{BB962C8B-B14F-4D97-AF65-F5344CB8AC3E}">
        <p14:creationId xmlns:p14="http://schemas.microsoft.com/office/powerpoint/2010/main" val="69478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First</a:t>
            </a:r>
            <a:r>
              <a:rPr lang="en-US" dirty="0"/>
              <a:t>:        </a:t>
            </a:r>
            <a:r>
              <a:rPr lang="en-US" baseline="30000" dirty="0" err="1"/>
              <a:t>Mtt</a:t>
            </a:r>
            <a:r>
              <a:rPr lang="en-US" baseline="30000" dirty="0"/>
              <a:t>. 22.15-16 </a:t>
            </a:r>
            <a:r>
              <a:rPr lang="en-US" dirty="0"/>
              <a:t>Then the </a:t>
            </a:r>
            <a:r>
              <a:rPr lang="en-US" i="1" dirty="0" err="1"/>
              <a:t>P’rushim</a:t>
            </a:r>
            <a:r>
              <a:rPr lang="en-US" dirty="0"/>
              <a:t> went away and put together a plan to trap Yeshua with his own words.</a:t>
            </a:r>
            <a:r>
              <a:rPr lang="en-US" b="1" baseline="30000" dirty="0"/>
              <a:t> </a:t>
            </a:r>
            <a:r>
              <a:rPr lang="en-US" dirty="0"/>
              <a:t>They sent him some of </a:t>
            </a:r>
            <a:r>
              <a:rPr lang="en-US" dirty="0">
                <a:solidFill>
                  <a:srgbClr val="FFFF99"/>
                </a:solidFill>
              </a:rPr>
              <a:t>their </a:t>
            </a:r>
            <a:r>
              <a:rPr lang="en-US" i="1" dirty="0" err="1">
                <a:solidFill>
                  <a:srgbClr val="FFFF99"/>
                </a:solidFill>
              </a:rPr>
              <a:t>talmidim</a:t>
            </a:r>
            <a:r>
              <a:rPr lang="en-US" dirty="0">
                <a:solidFill>
                  <a:srgbClr val="FFFF99"/>
                </a:solidFill>
              </a:rPr>
              <a:t> and some members of Herod’s party</a:t>
            </a:r>
            <a:r>
              <a:rPr lang="en-US" dirty="0"/>
              <a:t>.</a:t>
            </a:r>
          </a:p>
          <a:p>
            <a:pPr algn="l"/>
            <a:r>
              <a:rPr lang="en-US" u="sng" dirty="0"/>
              <a:t>Taxation loyalty question</a:t>
            </a:r>
          </a:p>
          <a:p>
            <a:pPr algn="l"/>
            <a:endParaRPr lang="en-US" dirty="0"/>
          </a:p>
        </p:txBody>
      </p:sp>
    </p:spTree>
    <p:extLst>
      <p:ext uri="{BB962C8B-B14F-4D97-AF65-F5344CB8AC3E}">
        <p14:creationId xmlns:p14="http://schemas.microsoft.com/office/powerpoint/2010/main" val="387728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Second</a:t>
            </a:r>
            <a:r>
              <a:rPr lang="en-US" dirty="0"/>
              <a:t>: </a:t>
            </a:r>
          </a:p>
          <a:p>
            <a:pPr algn="l"/>
            <a:r>
              <a:rPr lang="en-US" baseline="30000" dirty="0" err="1"/>
              <a:t>Mtt</a:t>
            </a:r>
            <a:r>
              <a:rPr lang="en-US" baseline="30000" dirty="0"/>
              <a:t>. 22.23 </a:t>
            </a:r>
            <a:r>
              <a:rPr lang="en-US" dirty="0"/>
              <a:t>That same day, some </a:t>
            </a:r>
            <a:r>
              <a:rPr lang="en-US" i="1" dirty="0" err="1"/>
              <a:t>Tz’dukim</a:t>
            </a:r>
            <a:r>
              <a:rPr lang="en-US" dirty="0"/>
              <a:t> came to him. </a:t>
            </a:r>
          </a:p>
          <a:p>
            <a:pPr algn="l"/>
            <a:endParaRPr lang="en-US" dirty="0"/>
          </a:p>
          <a:p>
            <a:pPr algn="l"/>
            <a:r>
              <a:rPr lang="en-US" u="sng" dirty="0"/>
              <a:t>Apparent resurrection absurdity challenge.</a:t>
            </a:r>
          </a:p>
        </p:txBody>
      </p:sp>
    </p:spTree>
    <p:extLst>
      <p:ext uri="{BB962C8B-B14F-4D97-AF65-F5344CB8AC3E}">
        <p14:creationId xmlns:p14="http://schemas.microsoft.com/office/powerpoint/2010/main" val="130297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Is there any spiritual / prophetic meaning to this extended interrogation?</a:t>
            </a:r>
          </a:p>
          <a:p>
            <a:pPr algn="l"/>
            <a:endParaRPr lang="en-US" dirty="0"/>
          </a:p>
          <a:p>
            <a:pPr algn="l"/>
            <a:r>
              <a:rPr lang="en-US" dirty="0"/>
              <a:t>Consider: Passover sacrifice</a:t>
            </a:r>
          </a:p>
        </p:txBody>
      </p:sp>
    </p:spTree>
    <p:extLst>
      <p:ext uri="{BB962C8B-B14F-4D97-AF65-F5344CB8AC3E}">
        <p14:creationId xmlns:p14="http://schemas.microsoft.com/office/powerpoint/2010/main" val="306650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12.1-5 </a:t>
            </a:r>
            <a:r>
              <a:rPr lang="en-US" dirty="0"/>
              <a:t>Now </a:t>
            </a:r>
            <a:r>
              <a:rPr lang="en-US" cap="small" dirty="0" err="1"/>
              <a:t>Adoni</a:t>
            </a:r>
            <a:r>
              <a:rPr lang="en-US" dirty="0"/>
              <a:t> spoke to Moses and Aaron in the land of Egypt saying, </a:t>
            </a:r>
            <a:r>
              <a:rPr lang="en-US" b="1" baseline="30000" dirty="0"/>
              <a:t> </a:t>
            </a:r>
            <a:r>
              <a:rPr lang="en-US" dirty="0"/>
              <a:t>“This month will mark the beginning of months for you…Tell all the congregation of Israel that </a:t>
            </a:r>
            <a:r>
              <a:rPr lang="en-US" dirty="0">
                <a:solidFill>
                  <a:srgbClr val="FFFF99"/>
                </a:solidFill>
              </a:rPr>
              <a:t>on the tenth day of this month, </a:t>
            </a:r>
          </a:p>
        </p:txBody>
      </p:sp>
    </p:spTree>
    <p:extLst>
      <p:ext uri="{BB962C8B-B14F-4D97-AF65-F5344CB8AC3E}">
        <p14:creationId xmlns:p14="http://schemas.microsoft.com/office/powerpoint/2010/main" val="93567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12.1-5  </a:t>
            </a:r>
            <a:r>
              <a:rPr lang="en-US" dirty="0"/>
              <a:t>each man is to take a lamb for his family one lamb for the household…</a:t>
            </a:r>
            <a:r>
              <a:rPr lang="en-US" dirty="0">
                <a:solidFill>
                  <a:srgbClr val="FFFF99"/>
                </a:solidFill>
              </a:rPr>
              <a:t>Your lamb is to be without blemish</a:t>
            </a:r>
            <a:r>
              <a:rPr lang="en-US" dirty="0"/>
              <a:t>, a year old male.</a:t>
            </a:r>
            <a:r>
              <a:rPr lang="en-US" baseline="30000" dirty="0"/>
              <a:t> </a:t>
            </a:r>
            <a:r>
              <a:rPr lang="en-US" dirty="0"/>
              <a:t>You may take it from the sheep or from the goats.</a:t>
            </a:r>
          </a:p>
          <a:p>
            <a:pPr algn="l"/>
            <a:endParaRPr lang="en-US" dirty="0"/>
          </a:p>
        </p:txBody>
      </p:sp>
    </p:spTree>
    <p:extLst>
      <p:ext uri="{BB962C8B-B14F-4D97-AF65-F5344CB8AC3E}">
        <p14:creationId xmlns:p14="http://schemas.microsoft.com/office/powerpoint/2010/main" val="68217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Shmot</a:t>
            </a:r>
            <a:r>
              <a:rPr lang="en-US" baseline="30000" dirty="0"/>
              <a:t>/Ex 12.6 </a:t>
            </a:r>
            <a:r>
              <a:rPr lang="en-US" b="1" baseline="30000" dirty="0"/>
              <a:t> </a:t>
            </a:r>
            <a:r>
              <a:rPr lang="en-US" dirty="0">
                <a:solidFill>
                  <a:srgbClr val="FFFF99"/>
                </a:solidFill>
              </a:rPr>
              <a:t>You must watch over it [</a:t>
            </a:r>
            <a:r>
              <a:rPr lang="en-US" i="1" dirty="0" err="1">
                <a:solidFill>
                  <a:srgbClr val="FFFF99"/>
                </a:solidFill>
              </a:rPr>
              <a:t>mishmeret</a:t>
            </a:r>
            <a:r>
              <a:rPr lang="en-US" dirty="0">
                <a:solidFill>
                  <a:srgbClr val="FFFF99"/>
                </a:solidFill>
              </a:rPr>
              <a:t>  </a:t>
            </a:r>
            <a:r>
              <a:rPr lang="he-IL" sz="4400" b="1" dirty="0">
                <a:solidFill>
                  <a:srgbClr val="FFFF99"/>
                </a:solidFill>
                <a:latin typeface="David" panose="020E0502060401010101" pitchFamily="34" charset="-79"/>
                <a:cs typeface="David" panose="020E0502060401010101" pitchFamily="34" charset="-79"/>
              </a:rPr>
              <a:t>משמרת</a:t>
            </a:r>
            <a:r>
              <a:rPr lang="en-US" dirty="0">
                <a:solidFill>
                  <a:srgbClr val="FFFF99"/>
                </a:solidFill>
              </a:rPr>
              <a:t>]</a:t>
            </a:r>
            <a:r>
              <a:rPr lang="he-IL" dirty="0">
                <a:solidFill>
                  <a:srgbClr val="FFFF99"/>
                </a:solidFill>
              </a:rPr>
              <a:t> </a:t>
            </a:r>
            <a:r>
              <a:rPr lang="en-US" dirty="0">
                <a:solidFill>
                  <a:srgbClr val="FFFF99"/>
                </a:solidFill>
              </a:rPr>
              <a:t>until the fourteenth day </a:t>
            </a:r>
            <a:r>
              <a:rPr lang="en-US" dirty="0"/>
              <a:t>of the same month. Then the whole assembly of the congregation of Israel is to slaughter it at twilight.</a:t>
            </a:r>
          </a:p>
          <a:p>
            <a:pPr algn="l"/>
            <a:endParaRPr lang="en-US" dirty="0"/>
          </a:p>
          <a:p>
            <a:pPr algn="l"/>
            <a:r>
              <a:rPr lang="en-US" dirty="0"/>
              <a:t>Yeshua was being inspected!</a:t>
            </a:r>
          </a:p>
        </p:txBody>
      </p:sp>
    </p:spTree>
    <p:extLst>
      <p:ext uri="{BB962C8B-B14F-4D97-AF65-F5344CB8AC3E}">
        <p14:creationId xmlns:p14="http://schemas.microsoft.com/office/powerpoint/2010/main" val="354579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22:36-39</a:t>
            </a:r>
          </a:p>
        </p:txBody>
      </p:sp>
    </p:spTree>
    <p:extLst>
      <p:ext uri="{BB962C8B-B14F-4D97-AF65-F5344CB8AC3E}">
        <p14:creationId xmlns:p14="http://schemas.microsoft.com/office/powerpoint/2010/main" val="103028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3B31DA8-1CAC-4B0F-9CB8-B5D066CAA1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56" t="621" r="21356" b="12966"/>
          <a:stretch/>
        </p:blipFill>
        <p:spPr>
          <a:xfrm>
            <a:off x="1112837" y="0"/>
            <a:ext cx="6019800" cy="5107709"/>
          </a:xfrm>
          <a:prstGeom prst="rect">
            <a:avLst/>
          </a:prstGeom>
        </p:spPr>
      </p:pic>
    </p:spTree>
    <p:extLst>
      <p:ext uri="{BB962C8B-B14F-4D97-AF65-F5344CB8AC3E}">
        <p14:creationId xmlns:p14="http://schemas.microsoft.com/office/powerpoint/2010/main" val="120925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"רַבִּי, אֵיזוֹהִי הַמִּצְוָה הַגְּדוֹלָה שֶׁבַּתּוֹרָה?"</a:t>
            </a:r>
            <a:endParaRPr lang="en-US" sz="4321" b="1" dirty="0">
              <a:latin typeface="David" panose="020E0502060401010101" pitchFamily="34" charset="-79"/>
              <a:cs typeface="David" panose="020E0502060401010101" pitchFamily="34" charset="-79"/>
            </a:endParaRPr>
          </a:p>
          <a:p>
            <a:pPr marL="0">
              <a:spcBef>
                <a:spcPts val="0"/>
              </a:spcBef>
              <a:spcAft>
                <a:spcPts val="576"/>
              </a:spcAft>
            </a:pPr>
            <a:r>
              <a:rPr lang="en-US" sz="4000" dirty="0"/>
              <a:t>"Rabbi, which of the mitzvot in the Torah is the most important?"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46724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הֵשִׁיב לוֹ יֵשׁוּעַ: "וְאָהַבְתָּ אֶת </a:t>
            </a:r>
            <a:r>
              <a:rPr lang="he-IL" sz="4321" b="1" dirty="0">
                <a:solidFill>
                  <a:srgbClr val="FFFFFF"/>
                </a:solidFill>
                <a:latin typeface="David" panose="020E0502060401010101" pitchFamily="34" charset="-79"/>
                <a:cs typeface="David" panose="020E0502060401010101" pitchFamily="34" charset="-79"/>
              </a:rPr>
              <a:t>יְיָ</a:t>
            </a:r>
            <a:r>
              <a:rPr lang="he-IL" sz="4321" b="1" dirty="0">
                <a:latin typeface="David" panose="020E0502060401010101" pitchFamily="34" charset="-79"/>
                <a:cs typeface="David" panose="020E0502060401010101" pitchFamily="34" charset="-79"/>
              </a:rPr>
              <a:t> אֱלֹהֶיךָ בְּכָל־לְבָבְךָ וּבְכָל־נַפְשְׁךָ וּבְכָל מְאֺדֶךָ.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He told him, " 'You are to love </a:t>
            </a:r>
            <a:r>
              <a:rPr lang="en-US" sz="4000" cap="small" dirty="0"/>
              <a:t>Adonai</a:t>
            </a:r>
            <a:r>
              <a:rPr lang="en-US" sz="4000" dirty="0"/>
              <a:t> your God with all your heart and with all your soul and with all your strength.'</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99"/>
                </a:solidFill>
              </a:rPr>
              <a:t>Mattityahu</a:t>
            </a:r>
            <a:r>
              <a:rPr lang="en-US" altLang="en-US" sz="2016" dirty="0">
                <a:solidFill>
                  <a:srgbClr val="FFFF99"/>
                </a:solidFill>
              </a:rPr>
              <a:t> (Matthew) 22:37</a:t>
            </a:r>
            <a:endParaRPr lang="en-US" altLang="en-US" sz="2016" dirty="0">
              <a:solidFill>
                <a:srgbClr val="FFFF99"/>
              </a:solidFill>
              <a:cs typeface="Vilna" pitchFamily="2" charset="-79"/>
            </a:endParaRPr>
          </a:p>
        </p:txBody>
      </p:sp>
    </p:spTree>
    <p:extLst>
      <p:ext uri="{BB962C8B-B14F-4D97-AF65-F5344CB8AC3E}">
        <p14:creationId xmlns:p14="http://schemas.microsoft.com/office/powerpoint/2010/main" val="72469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זֺאת הַמִּצְוָה הַגְּדוֹלָה וְהָרִאשׁוֹנָה.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This is the greatest and most important mitzvah.</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1570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הַשְּׁנִיָּה דּוֹמָה לָהּ: וְאָהַבְתָּ לְרֵעֲךָ כָּמוֹךָ.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And a second is similar to it, 'You are to love your neighbor as yourself.’  </a:t>
            </a:r>
          </a:p>
          <a:p>
            <a:pPr marL="0" indent="0"/>
            <a:r>
              <a:rPr lang="en-US" sz="4000" dirty="0"/>
              <a:t>All of the Torah and the Prophets are dependent on these two mitzvot.”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284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algn="l"/>
            <a:r>
              <a:rPr lang="en-US" dirty="0" err="1"/>
              <a:t>Gezerah</a:t>
            </a:r>
            <a:r>
              <a:rPr lang="en-US" dirty="0"/>
              <a:t> </a:t>
            </a:r>
            <a:r>
              <a:rPr lang="en-US" dirty="0" err="1"/>
              <a:t>shavah</a:t>
            </a:r>
            <a:r>
              <a:rPr lang="en-US" dirty="0"/>
              <a:t> </a:t>
            </a:r>
            <a:r>
              <a:rPr lang="he-IL" sz="4400" b="1" dirty="0">
                <a:latin typeface="David" panose="020E0502060401010101" pitchFamily="34" charset="-79"/>
                <a:cs typeface="David" panose="020E0502060401010101" pitchFamily="34" charset="-79"/>
              </a:rPr>
              <a:t>גזירה שוה</a:t>
            </a:r>
            <a:r>
              <a:rPr lang="en-US" sz="4400" b="1" dirty="0">
                <a:latin typeface="David" panose="020E0502060401010101" pitchFamily="34" charset="-79"/>
                <a:cs typeface="David" panose="020E0502060401010101" pitchFamily="34" charset="-79"/>
              </a:rPr>
              <a:t> </a:t>
            </a:r>
            <a:r>
              <a:rPr lang="en-US" dirty="0"/>
              <a:t>("Similar laws, similar verdicts")</a:t>
            </a:r>
          </a:p>
          <a:p>
            <a:pPr algn="r" rtl="1"/>
            <a:r>
              <a:rPr lang="en-US" b="1" dirty="0">
                <a:solidFill>
                  <a:srgbClr val="FFFF99"/>
                </a:solidFill>
                <a:latin typeface="David" panose="020E0502060401010101" pitchFamily="34" charset="-79"/>
                <a:cs typeface="David" panose="020E0502060401010101" pitchFamily="34" charset="-79"/>
              </a:rPr>
              <a:t> </a:t>
            </a:r>
            <a:r>
              <a:rPr lang="en-US" baseline="30000" dirty="0">
                <a:solidFill>
                  <a:srgbClr val="FFFF99"/>
                </a:solidFill>
                <a:cs typeface="David" panose="020E0502060401010101" pitchFamily="34" charset="-79"/>
              </a:rPr>
              <a:t>Dt 6.5</a:t>
            </a:r>
            <a:r>
              <a:rPr lang="he-IL" b="1" dirty="0">
                <a:solidFill>
                  <a:srgbClr val="FFFF99"/>
                </a:solidFill>
                <a:latin typeface="David" panose="020E0502060401010101" pitchFamily="34" charset="-79"/>
                <a:cs typeface="David" panose="020E0502060401010101" pitchFamily="34" charset="-79"/>
              </a:rPr>
              <a:t>וְאָהַבְתָּ</a:t>
            </a:r>
            <a:r>
              <a:rPr lang="he-IL" b="1" dirty="0">
                <a:latin typeface="David" panose="020E0502060401010101" pitchFamily="34" charset="-79"/>
                <a:cs typeface="David" panose="020E0502060401010101" pitchFamily="34" charset="-79"/>
              </a:rPr>
              <a:t>, אֵת יְיָ אֱלֹהֶיךָ, בְּכָל-לְבָבְךָ </a:t>
            </a:r>
            <a:endParaRPr lang="en-US" b="1" dirty="0">
              <a:latin typeface="David" panose="020E0502060401010101" pitchFamily="34" charset="-79"/>
              <a:cs typeface="David" panose="020E0502060401010101" pitchFamily="34" charset="-79"/>
            </a:endParaRPr>
          </a:p>
          <a:p>
            <a:pPr algn="l" rtl="1"/>
            <a:r>
              <a:rPr lang="en-US" sz="4300" dirty="0">
                <a:solidFill>
                  <a:srgbClr val="FFFF99"/>
                </a:solidFill>
                <a:cs typeface="David" panose="020E0502060401010101" pitchFamily="34" charset="-79"/>
              </a:rPr>
              <a:t>And you shall love </a:t>
            </a:r>
            <a:r>
              <a:rPr lang="en-US" sz="4300" dirty="0" err="1">
                <a:cs typeface="David" panose="020E0502060401010101" pitchFamily="34" charset="-79"/>
              </a:rPr>
              <a:t>Adoni</a:t>
            </a:r>
            <a:r>
              <a:rPr lang="en-US" sz="4300" dirty="0">
                <a:cs typeface="David" panose="020E0502060401010101" pitchFamily="34" charset="-79"/>
              </a:rPr>
              <a:t> your G-d</a:t>
            </a:r>
            <a:endParaRPr lang="he-IL" sz="4300" dirty="0">
              <a:cs typeface="David" panose="020E0502060401010101" pitchFamily="34" charset="-79"/>
            </a:endParaRPr>
          </a:p>
          <a:p>
            <a:pPr algn="r" rtl="1"/>
            <a:r>
              <a:rPr lang="en-US" baseline="30000" dirty="0">
                <a:solidFill>
                  <a:srgbClr val="FFFF99"/>
                </a:solidFill>
                <a:cs typeface="David" panose="020E0502060401010101" pitchFamily="34" charset="-79"/>
              </a:rPr>
              <a:t>Lev 19.18</a:t>
            </a:r>
            <a:r>
              <a:rPr lang="he-IL" b="1" baseline="30000" dirty="0">
                <a:solidFill>
                  <a:srgbClr val="FFFF99"/>
                </a:solidFill>
                <a:latin typeface="David" panose="020E0502060401010101" pitchFamily="34" charset="-79"/>
                <a:cs typeface="David" panose="020E0502060401010101" pitchFamily="34" charset="-79"/>
              </a:rPr>
              <a:t> </a:t>
            </a:r>
            <a:r>
              <a:rPr lang="he-IL" b="1" dirty="0">
                <a:solidFill>
                  <a:srgbClr val="FFFF99"/>
                </a:solidFill>
                <a:latin typeface="David" panose="020E0502060401010101" pitchFamily="34" charset="-79"/>
                <a:cs typeface="David" panose="020E0502060401010101" pitchFamily="34" charset="-79"/>
              </a:rPr>
              <a:t>אָהַבְתָּ</a:t>
            </a:r>
            <a:r>
              <a:rPr lang="he-IL" b="1" dirty="0">
                <a:latin typeface="David" panose="020E0502060401010101" pitchFamily="34" charset="-79"/>
                <a:cs typeface="David" panose="020E0502060401010101" pitchFamily="34" charset="-79"/>
              </a:rPr>
              <a:t> לְרֵעֲךָ כָּמוֹךָ:</a:t>
            </a:r>
            <a:endParaRPr lang="en-US" b="1" dirty="0">
              <a:latin typeface="David" panose="020E0502060401010101" pitchFamily="34" charset="-79"/>
              <a:cs typeface="David" panose="020E0502060401010101" pitchFamily="34" charset="-79"/>
            </a:endParaRPr>
          </a:p>
          <a:p>
            <a:pPr algn="l"/>
            <a:r>
              <a:rPr lang="en-US" sz="4200" dirty="0">
                <a:solidFill>
                  <a:srgbClr val="FFFF99"/>
                </a:solidFill>
                <a:cs typeface="David" panose="020E0502060401010101" pitchFamily="34" charset="-79"/>
              </a:rPr>
              <a:t>And you shall love </a:t>
            </a:r>
            <a:r>
              <a:rPr lang="en-US" sz="4200" dirty="0">
                <a:solidFill>
                  <a:srgbClr val="FFFFFF"/>
                </a:solidFill>
                <a:cs typeface="David" panose="020E0502060401010101" pitchFamily="34" charset="-79"/>
              </a:rPr>
              <a:t>your neighbor…</a:t>
            </a:r>
            <a:endParaRPr lang="en-US" sz="4700" b="1" dirty="0">
              <a:latin typeface="David" panose="020E0502060401010101" pitchFamily="34" charset="-79"/>
              <a:cs typeface="David" panose="020E0502060401010101" pitchFamily="34" charset="-79"/>
            </a:endParaRPr>
          </a:p>
          <a:p>
            <a:pPr algn="r" rtl="1"/>
            <a:r>
              <a:rPr lang="en-US" baseline="30000" dirty="0">
                <a:solidFill>
                  <a:srgbClr val="FFFF99"/>
                </a:solidFill>
                <a:cs typeface="David" panose="020E0502060401010101" pitchFamily="34" charset="-79"/>
              </a:rPr>
              <a:t> Dt 11.1</a:t>
            </a:r>
            <a:r>
              <a:rPr lang="he-IL" b="1" dirty="0">
                <a:latin typeface="David" panose="020E0502060401010101" pitchFamily="34" charset="-79"/>
                <a:cs typeface="David" panose="020E0502060401010101" pitchFamily="34" charset="-79"/>
              </a:rPr>
              <a:t>ו</a:t>
            </a:r>
            <a:r>
              <a:rPr lang="he-IL" b="1" dirty="0">
                <a:solidFill>
                  <a:srgbClr val="FFFF99"/>
                </a:solidFill>
                <a:latin typeface="David" panose="020E0502060401010101" pitchFamily="34" charset="-79"/>
                <a:cs typeface="David" panose="020E0502060401010101" pitchFamily="34" charset="-79"/>
              </a:rPr>
              <a:t>ְאָהַבְתָ</a:t>
            </a:r>
            <a:r>
              <a:rPr lang="he-IL" b="1" dirty="0">
                <a:latin typeface="David" panose="020E0502060401010101" pitchFamily="34" charset="-79"/>
                <a:cs typeface="David" panose="020E0502060401010101" pitchFamily="34" charset="-79"/>
              </a:rPr>
              <a:t>ּ אֵת יְיָ אֱלֹהֶיךָ</a:t>
            </a:r>
            <a:endParaRPr lang="en-US" b="1" dirty="0">
              <a:latin typeface="David" panose="020E0502060401010101" pitchFamily="34" charset="-79"/>
              <a:cs typeface="David" panose="020E0502060401010101" pitchFamily="34" charset="-79"/>
            </a:endParaRPr>
          </a:p>
          <a:p>
            <a:pPr algn="l"/>
            <a:r>
              <a:rPr lang="en-US" dirty="0">
                <a:solidFill>
                  <a:srgbClr val="FFFF99"/>
                </a:solidFill>
                <a:cs typeface="David" panose="020E0502060401010101" pitchFamily="34" charset="-79"/>
              </a:rPr>
              <a:t>And you shall love </a:t>
            </a:r>
            <a:r>
              <a:rPr lang="en-US" dirty="0" err="1">
                <a:cs typeface="David" panose="020E0502060401010101" pitchFamily="34" charset="-79"/>
              </a:rPr>
              <a:t>Adoni</a:t>
            </a:r>
            <a:r>
              <a:rPr lang="en-US" dirty="0">
                <a:cs typeface="David" panose="020E0502060401010101" pitchFamily="34" charset="-79"/>
              </a:rPr>
              <a:t> your G-d</a:t>
            </a:r>
            <a:endParaRPr lang="he-IL" dirty="0">
              <a:cs typeface="David" panose="020E0502060401010101" pitchFamily="34" charset="-79"/>
            </a:endParaRPr>
          </a:p>
          <a:p>
            <a:pPr algn="r" rtl="1"/>
            <a:r>
              <a:rPr lang="he-IL" b="1" dirty="0">
                <a:solidFill>
                  <a:srgbClr val="000000"/>
                </a:solidFill>
                <a:latin typeface="Arial" panose="020B0604020202020204" pitchFamily="34" charset="0"/>
              </a:rPr>
              <a:t>אָהַבְתָּ</a:t>
            </a:r>
            <a:r>
              <a:rPr lang="he-IL" dirty="0">
                <a:solidFill>
                  <a:srgbClr val="000000"/>
                </a:solidFill>
                <a:latin typeface="Arial" panose="020B0604020202020204" pitchFamily="34" charset="0"/>
              </a:rPr>
              <a:t> לְרֵעֲךָ כָּמוֹךָ:</a:t>
            </a:r>
            <a:r>
              <a:rPr lang="en-US" b="1" dirty="0">
                <a:latin typeface="David" panose="020E0502060401010101" pitchFamily="34" charset="-79"/>
                <a:cs typeface="David" panose="020E0502060401010101" pitchFamily="34" charset="-79"/>
              </a:rPr>
              <a:t> </a:t>
            </a:r>
            <a:endParaRPr lang="he-IL" sz="4400" b="1" dirty="0">
              <a:latin typeface="David" panose="020E0502060401010101" pitchFamily="34" charset="-79"/>
              <a:cs typeface="David" panose="020E0502060401010101" pitchFamily="34" charset="-79"/>
            </a:endParaRPr>
          </a:p>
          <a:p>
            <a:pPr algn="l"/>
            <a:endParaRPr lang="en-US" dirty="0"/>
          </a:p>
        </p:txBody>
      </p:sp>
    </p:spTree>
    <p:extLst>
      <p:ext uri="{BB962C8B-B14F-4D97-AF65-F5344CB8AC3E}">
        <p14:creationId xmlns:p14="http://schemas.microsoft.com/office/powerpoint/2010/main" val="219195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Matt.5.19-20 </a:t>
            </a:r>
            <a:r>
              <a:rPr lang="en-US" dirty="0"/>
              <a:t>So whoever disobeys </a:t>
            </a:r>
            <a:r>
              <a:rPr lang="en-US" dirty="0">
                <a:solidFill>
                  <a:srgbClr val="FFFF99"/>
                </a:solidFill>
              </a:rPr>
              <a:t>the least of these mitzvot</a:t>
            </a:r>
            <a:r>
              <a:rPr lang="en-US" dirty="0"/>
              <a:t> and teaches others to do so will be called the least in the Kingdom of Heaven. But whoever obeys them and so teaches will be called great in the Kingdom of Heaven. </a:t>
            </a:r>
          </a:p>
        </p:txBody>
      </p:sp>
    </p:spTree>
    <p:extLst>
      <p:ext uri="{BB962C8B-B14F-4D97-AF65-F5344CB8AC3E}">
        <p14:creationId xmlns:p14="http://schemas.microsoft.com/office/powerpoint/2010/main" val="234926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Matt.5.19-20</a:t>
            </a:r>
            <a:r>
              <a:rPr lang="en-US" b="1" baseline="30000" dirty="0"/>
              <a:t>  </a:t>
            </a:r>
            <a:r>
              <a:rPr lang="en-US" dirty="0"/>
              <a:t>For I tell you that unless your righteousness is far greater than that of the Torah-teachers and </a:t>
            </a:r>
            <a:r>
              <a:rPr lang="en-US" dirty="0" err="1"/>
              <a:t>P’rushim</a:t>
            </a:r>
            <a:r>
              <a:rPr lang="en-US" dirty="0"/>
              <a:t>, you will certainly </a:t>
            </a:r>
            <a:r>
              <a:rPr lang="en-US" dirty="0">
                <a:solidFill>
                  <a:srgbClr val="FFFF99"/>
                </a:solidFill>
              </a:rPr>
              <a:t>not enter </a:t>
            </a:r>
            <a:r>
              <a:rPr lang="en-US" dirty="0"/>
              <a:t>the Kingdom of Heaven!</a:t>
            </a:r>
          </a:p>
        </p:txBody>
      </p:sp>
    </p:spTree>
    <p:extLst>
      <p:ext uri="{BB962C8B-B14F-4D97-AF65-F5344CB8AC3E}">
        <p14:creationId xmlns:p14="http://schemas.microsoft.com/office/powerpoint/2010/main" val="224545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Yaakov/Jas 2.10-11 </a:t>
            </a:r>
            <a:r>
              <a:rPr lang="en-US" dirty="0"/>
              <a:t>For a person who keeps the whole Torah, yet stumbles at one point, has become guilty of breaking them all. For the One who said, “Don’t commit adultery,”</a:t>
            </a:r>
            <a:r>
              <a:rPr lang="en-US" baseline="30000" dirty="0"/>
              <a:t> </a:t>
            </a:r>
            <a:r>
              <a:rPr lang="en-US" dirty="0"/>
              <a:t>also said, “Don’t murder.”</a:t>
            </a:r>
            <a:r>
              <a:rPr lang="en-US" baseline="30000" dirty="0"/>
              <a:t> </a:t>
            </a:r>
            <a:r>
              <a:rPr lang="en-US" dirty="0"/>
              <a:t>Now, if you don’t commit adultery but do murder, you have become a transgressor of the Torah.</a:t>
            </a:r>
          </a:p>
        </p:txBody>
      </p:sp>
    </p:spTree>
    <p:extLst>
      <p:ext uri="{BB962C8B-B14F-4D97-AF65-F5344CB8AC3E}">
        <p14:creationId xmlns:p14="http://schemas.microsoft.com/office/powerpoint/2010/main" val="228298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Rabbi (Judah) said… Be as scrupulous about a light commandment as of a weighty one, for you do not know the reward allotted for each commandment. </a:t>
            </a:r>
            <a:r>
              <a:rPr lang="en-US" baseline="30000" dirty="0"/>
              <a:t>(</a:t>
            </a:r>
            <a:r>
              <a:rPr lang="en-US" baseline="30000" dirty="0" err="1"/>
              <a:t>m.Avot</a:t>
            </a:r>
            <a:r>
              <a:rPr lang="en-US" baseline="30000" dirty="0"/>
              <a:t> 2:1)</a:t>
            </a:r>
          </a:p>
        </p:txBody>
      </p:sp>
    </p:spTree>
    <p:extLst>
      <p:ext uri="{BB962C8B-B14F-4D97-AF65-F5344CB8AC3E}">
        <p14:creationId xmlns:p14="http://schemas.microsoft.com/office/powerpoint/2010/main" val="365881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err="1"/>
              <a:t>Dvarim</a:t>
            </a:r>
            <a:r>
              <a:rPr lang="en-US" baseline="30000" dirty="0"/>
              <a:t> 22.6-7</a:t>
            </a:r>
            <a:r>
              <a:rPr lang="en-US" b="1" baseline="30000" dirty="0"/>
              <a:t> </a:t>
            </a:r>
            <a:r>
              <a:rPr lang="en-US" dirty="0"/>
              <a:t>“If, as you are walking along, you happen to see a bird’s nest in a tree or on the ground with chicks or eggs, and the mother bird is sitting on the chicks or the eggs, you are not to take the mother with the chicks. You must let the mother go, but you may take the chicks for yourself; </a:t>
            </a:r>
            <a:r>
              <a:rPr lang="en-US" dirty="0">
                <a:solidFill>
                  <a:srgbClr val="FFFF99"/>
                </a:solidFill>
              </a:rPr>
              <a:t>so that things will go well with you, and you will prolong your life.</a:t>
            </a:r>
          </a:p>
        </p:txBody>
      </p:sp>
    </p:spTree>
    <p:extLst>
      <p:ext uri="{BB962C8B-B14F-4D97-AF65-F5344CB8AC3E}">
        <p14:creationId xmlns:p14="http://schemas.microsoft.com/office/powerpoint/2010/main" val="214389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Please do not download or upload anything.  Don’t view the livestream. No games</a:t>
            </a:r>
            <a:r>
              <a:rPr lang="en-US" dirty="0"/>
              <a:t>. </a:t>
            </a:r>
          </a:p>
          <a:p>
            <a:pPr algn="l"/>
            <a:r>
              <a:rPr lang="en-US" dirty="0"/>
              <a:t>No email. </a:t>
            </a:r>
          </a:p>
          <a:p>
            <a:pPr algn="l"/>
            <a:r>
              <a:rPr lang="en-US" dirty="0"/>
              <a:t>Some of the online games we ask you NOT to do:</a:t>
            </a:r>
          </a:p>
          <a:p>
            <a:pPr algn="l"/>
            <a:endParaRPr lang="en-US" dirty="0"/>
          </a:p>
        </p:txBody>
      </p:sp>
    </p:spTree>
    <p:extLst>
      <p:ext uri="{BB962C8B-B14F-4D97-AF65-F5344CB8AC3E}">
        <p14:creationId xmlns:p14="http://schemas.microsoft.com/office/powerpoint/2010/main" val="211500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 20.12  </a:t>
            </a:r>
            <a:r>
              <a:rPr lang="en-US" dirty="0"/>
              <a:t>Honor your father and mother, </a:t>
            </a:r>
            <a:r>
              <a:rPr lang="en-US" dirty="0">
                <a:solidFill>
                  <a:srgbClr val="FFFF99"/>
                </a:solidFill>
              </a:rPr>
              <a:t>so that you may live long </a:t>
            </a:r>
            <a:r>
              <a:rPr lang="en-US" dirty="0"/>
              <a:t>in the land which </a:t>
            </a:r>
            <a:r>
              <a:rPr lang="en-US" cap="small" dirty="0" err="1"/>
              <a:t>Adoni</a:t>
            </a:r>
            <a:r>
              <a:rPr lang="en-US" dirty="0"/>
              <a:t> your God is giving you.</a:t>
            </a:r>
          </a:p>
        </p:txBody>
      </p:sp>
    </p:spTree>
    <p:extLst>
      <p:ext uri="{BB962C8B-B14F-4D97-AF65-F5344CB8AC3E}">
        <p14:creationId xmlns:p14="http://schemas.microsoft.com/office/powerpoint/2010/main" val="133927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Talmudic story contrasts Hillel (c. 110 BCE - CE 10) and </a:t>
            </a:r>
            <a:r>
              <a:rPr lang="en-US" dirty="0" err="1"/>
              <a:t>Shammai</a:t>
            </a:r>
            <a:r>
              <a:rPr lang="en-US" dirty="0"/>
              <a:t> (50 BCE – CE 30):</a:t>
            </a:r>
          </a:p>
          <a:p>
            <a:pPr algn="l"/>
            <a:r>
              <a:rPr lang="en-US" dirty="0"/>
              <a:t>"It happened that a certain heathen came before </a:t>
            </a:r>
            <a:r>
              <a:rPr lang="en-US" dirty="0" err="1"/>
              <a:t>Shammai</a:t>
            </a:r>
            <a:r>
              <a:rPr lang="en-US" dirty="0"/>
              <a:t> and said to him, ‘Make me a proselyte, </a:t>
            </a:r>
          </a:p>
        </p:txBody>
      </p:sp>
    </p:spTree>
    <p:extLst>
      <p:ext uri="{BB962C8B-B14F-4D97-AF65-F5344CB8AC3E}">
        <p14:creationId xmlns:p14="http://schemas.microsoft.com/office/powerpoint/2010/main" val="4244516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on condition that you teach me the whole Torah while I stand on one foot.’ Thereupon he [</a:t>
            </a:r>
            <a:r>
              <a:rPr lang="en-US" dirty="0" err="1"/>
              <a:t>Shammai</a:t>
            </a:r>
            <a:r>
              <a:rPr lang="en-US" dirty="0"/>
              <a:t>] repulsed him with the builder's cubit [stick] which was in his hand. When he went before Hillel, he said to him, ‘What is hateful to you, do not to your neighbor: </a:t>
            </a:r>
          </a:p>
        </p:txBody>
      </p:sp>
    </p:spTree>
    <p:extLst>
      <p:ext uri="{BB962C8B-B14F-4D97-AF65-F5344CB8AC3E}">
        <p14:creationId xmlns:p14="http://schemas.microsoft.com/office/powerpoint/2010/main" val="319881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that is the whole Torah, while the rest is the commentary thereof; go and learn it.’ (</a:t>
            </a:r>
            <a:r>
              <a:rPr lang="en-US" i="1" dirty="0" err="1"/>
              <a:t>Shab</a:t>
            </a:r>
            <a:r>
              <a:rPr lang="en-US" i="1" dirty="0"/>
              <a:t>.</a:t>
            </a:r>
            <a:r>
              <a:rPr lang="en-US" dirty="0"/>
              <a:t> </a:t>
            </a:r>
            <a:r>
              <a:rPr lang="en-US" u="sng" dirty="0"/>
              <a:t>31a</a:t>
            </a:r>
            <a:r>
              <a:rPr lang="en-US" dirty="0"/>
              <a:t>)</a:t>
            </a:r>
          </a:p>
          <a:p>
            <a:pPr algn="l"/>
            <a:endParaRPr lang="en-US" dirty="0"/>
          </a:p>
          <a:p>
            <a:pPr algn="l"/>
            <a:r>
              <a:rPr lang="en-US" dirty="0"/>
              <a:t>No doubt knowing Hillel's maxim, the scribe was curious to see how Yeshua would answer.</a:t>
            </a:r>
          </a:p>
        </p:txBody>
      </p:sp>
    </p:spTree>
    <p:extLst>
      <p:ext uri="{BB962C8B-B14F-4D97-AF65-F5344CB8AC3E}">
        <p14:creationId xmlns:p14="http://schemas.microsoft.com/office/powerpoint/2010/main" val="2591144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Ro 13.8-10 </a:t>
            </a:r>
            <a:r>
              <a:rPr lang="en-US" dirty="0"/>
              <a:t>Owe no one anything except to </a:t>
            </a:r>
            <a:r>
              <a:rPr lang="en-US" dirty="0">
                <a:solidFill>
                  <a:srgbClr val="FFFF99"/>
                </a:solidFill>
              </a:rPr>
              <a:t>love one another</a:t>
            </a:r>
            <a:r>
              <a:rPr lang="en-US" dirty="0"/>
              <a:t>, for the one who loves another has fulfilled the </a:t>
            </a:r>
            <a:r>
              <a:rPr lang="en-US" i="1" dirty="0"/>
              <a:t>Torah</a:t>
            </a:r>
            <a:r>
              <a:rPr lang="en-US" dirty="0"/>
              <a:t>. For the commandments—“You shall not commit adultery, you shall not murder, you shall not steal, you shall not covet,”</a:t>
            </a:r>
          </a:p>
        </p:txBody>
      </p:sp>
    </p:spTree>
    <p:extLst>
      <p:ext uri="{BB962C8B-B14F-4D97-AF65-F5344CB8AC3E}">
        <p14:creationId xmlns:p14="http://schemas.microsoft.com/office/powerpoint/2010/main" val="2495452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Ro 13.8-10  </a:t>
            </a:r>
            <a:r>
              <a:rPr lang="en-US" dirty="0"/>
              <a:t>and any other commandment — </a:t>
            </a:r>
            <a:r>
              <a:rPr lang="en-US" dirty="0">
                <a:solidFill>
                  <a:srgbClr val="FFFF99"/>
                </a:solidFill>
              </a:rPr>
              <a:t>are summed up in this word: “You shall love your neighbor as yourself.” </a:t>
            </a:r>
            <a:r>
              <a:rPr lang="en-US" dirty="0"/>
              <a:t>Love does no harm to a neighbor; therefore love is the fullness of the </a:t>
            </a:r>
            <a:r>
              <a:rPr lang="en-US" i="1" dirty="0"/>
              <a:t>Torah</a:t>
            </a:r>
            <a:endParaRPr lang="en-US" dirty="0"/>
          </a:p>
        </p:txBody>
      </p:sp>
    </p:spTree>
    <p:extLst>
      <p:ext uri="{BB962C8B-B14F-4D97-AF65-F5344CB8AC3E}">
        <p14:creationId xmlns:p14="http://schemas.microsoft.com/office/powerpoint/2010/main" val="524893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Yaakov 2 8 </a:t>
            </a:r>
            <a:r>
              <a:rPr lang="en-US" dirty="0"/>
              <a:t>If, however, you fulfill </a:t>
            </a:r>
            <a:r>
              <a:rPr lang="en-US" dirty="0">
                <a:solidFill>
                  <a:srgbClr val="FFFF99"/>
                </a:solidFill>
              </a:rPr>
              <a:t>the royal law</a:t>
            </a:r>
            <a:r>
              <a:rPr lang="en-US" dirty="0"/>
              <a:t> according to the Scripture, “You shall love your neighbor as yourself,” you do well. </a:t>
            </a:r>
          </a:p>
        </p:txBody>
      </p:sp>
    </p:spTree>
    <p:extLst>
      <p:ext uri="{BB962C8B-B14F-4D97-AF65-F5344CB8AC3E}">
        <p14:creationId xmlns:p14="http://schemas.microsoft.com/office/powerpoint/2010/main" val="1491851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Yn</a:t>
            </a:r>
            <a:r>
              <a:rPr lang="en-US" baseline="30000" dirty="0"/>
              <a:t> 4.7-8 </a:t>
            </a:r>
            <a:r>
              <a:rPr lang="en-US" dirty="0"/>
              <a:t>Beloved friends, </a:t>
            </a:r>
            <a:r>
              <a:rPr lang="en-US" dirty="0">
                <a:solidFill>
                  <a:srgbClr val="FFFF99"/>
                </a:solidFill>
              </a:rPr>
              <a:t>let us love one another</a:t>
            </a:r>
            <a:r>
              <a:rPr lang="en-US" dirty="0"/>
              <a:t>; because love is from God; and everyone who loves has God as his Father and knows God. Those who do not love, do not know God; because </a:t>
            </a:r>
            <a:r>
              <a:rPr lang="en-US" dirty="0">
                <a:solidFill>
                  <a:srgbClr val="FFFF99"/>
                </a:solidFill>
              </a:rPr>
              <a:t>God is love</a:t>
            </a:r>
            <a:r>
              <a:rPr lang="en-US" dirty="0"/>
              <a:t>.</a:t>
            </a:r>
          </a:p>
        </p:txBody>
      </p:sp>
    </p:spTree>
    <p:extLst>
      <p:ext uri="{BB962C8B-B14F-4D97-AF65-F5344CB8AC3E}">
        <p14:creationId xmlns:p14="http://schemas.microsoft.com/office/powerpoint/2010/main" val="2772235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1945, Austrian physician René Spitz investigated an orphanage that took extra care to make sure its infants were not infected with disease. The children received first-class nutrition and medical care, but they were barely touched to minimize their contact with germs. </a:t>
            </a:r>
          </a:p>
        </p:txBody>
      </p:sp>
    </p:spTree>
    <p:extLst>
      <p:ext uri="{BB962C8B-B14F-4D97-AF65-F5344CB8AC3E}">
        <p14:creationId xmlns:p14="http://schemas.microsoft.com/office/powerpoint/2010/main" val="264787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approach was a catastrophe. Thirty-seven percent of the babies died before reaching age 2.</a:t>
            </a:r>
          </a:p>
          <a:p>
            <a:pPr algn="l"/>
            <a:r>
              <a:rPr lang="en-US" dirty="0"/>
              <a:t>The famous Grant Study investigated a set of men who had gone to Harvard in the 1940s.</a:t>
            </a:r>
          </a:p>
        </p:txBody>
      </p:sp>
    </p:spTree>
    <p:extLst>
      <p:ext uri="{BB962C8B-B14F-4D97-AF65-F5344CB8AC3E}">
        <p14:creationId xmlns:p14="http://schemas.microsoft.com/office/powerpoint/2010/main" val="182493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numCol="2">
            <a:normAutofit fontScale="77500" lnSpcReduction="20000"/>
          </a:bodyPr>
          <a:lstStyle/>
          <a:p>
            <a:pPr algn="l"/>
            <a:r>
              <a:rPr lang="en-US" dirty="0"/>
              <a:t>Minecraft</a:t>
            </a:r>
          </a:p>
          <a:p>
            <a:pPr algn="l"/>
            <a:r>
              <a:rPr lang="en-US" dirty="0"/>
              <a:t>Overwatch</a:t>
            </a:r>
          </a:p>
          <a:p>
            <a:pPr algn="l"/>
            <a:r>
              <a:rPr lang="en-US" dirty="0"/>
              <a:t>Diablo 3</a:t>
            </a:r>
          </a:p>
          <a:p>
            <a:pPr algn="l"/>
            <a:r>
              <a:rPr lang="en-US" dirty="0"/>
              <a:t>CS:GO</a:t>
            </a:r>
          </a:p>
          <a:p>
            <a:pPr algn="l"/>
            <a:r>
              <a:rPr lang="en-US" dirty="0"/>
              <a:t>Team Fortress 2</a:t>
            </a:r>
          </a:p>
          <a:p>
            <a:pPr algn="l"/>
            <a:r>
              <a:rPr lang="en-US" dirty="0" err="1"/>
              <a:t>Towerfall</a:t>
            </a:r>
            <a:r>
              <a:rPr lang="en-US" dirty="0"/>
              <a:t> Ascension</a:t>
            </a:r>
          </a:p>
          <a:p>
            <a:pPr algn="l"/>
            <a:r>
              <a:rPr lang="en-US" dirty="0"/>
              <a:t>Unreal Tournament</a:t>
            </a:r>
          </a:p>
          <a:p>
            <a:pPr algn="l"/>
            <a:r>
              <a:rPr lang="en-US" dirty="0"/>
              <a:t>Worms</a:t>
            </a:r>
          </a:p>
          <a:p>
            <a:pPr algn="l"/>
            <a:r>
              <a:rPr lang="en-US" dirty="0"/>
              <a:t>League of Legends/</a:t>
            </a:r>
            <a:r>
              <a:rPr lang="en-US" dirty="0" err="1"/>
              <a:t>Dota</a:t>
            </a:r>
            <a:r>
              <a:rPr lang="en-US" dirty="0"/>
              <a:t> 2</a:t>
            </a:r>
          </a:p>
          <a:p>
            <a:pPr algn="l"/>
            <a:r>
              <a:rPr lang="en-US" dirty="0" err="1"/>
              <a:t>Playerunknown’s</a:t>
            </a:r>
            <a:r>
              <a:rPr lang="en-US" dirty="0"/>
              <a:t> Battlegrounds</a:t>
            </a:r>
          </a:p>
          <a:p>
            <a:pPr algn="l"/>
            <a:r>
              <a:rPr lang="en-US" dirty="0"/>
              <a:t>Rocket League</a:t>
            </a:r>
          </a:p>
          <a:p>
            <a:pPr algn="l"/>
            <a:r>
              <a:rPr lang="en-US" dirty="0"/>
              <a:t>Keep Talking and Nobody Explodes</a:t>
            </a:r>
          </a:p>
          <a:p>
            <a:pPr algn="l"/>
            <a:r>
              <a:rPr lang="en-US" dirty="0"/>
              <a:t>Quake III Arena</a:t>
            </a:r>
          </a:p>
          <a:p>
            <a:pPr algn="l"/>
            <a:r>
              <a:rPr lang="en-US" dirty="0"/>
              <a:t>Rainbow Six Siege</a:t>
            </a:r>
          </a:p>
          <a:p>
            <a:pPr algn="l"/>
            <a:r>
              <a:rPr lang="en-US" dirty="0" err="1"/>
              <a:t>Arma</a:t>
            </a:r>
            <a:r>
              <a:rPr lang="en-US" dirty="0"/>
              <a:t> 3</a:t>
            </a:r>
          </a:p>
          <a:p>
            <a:pPr algn="l"/>
            <a:r>
              <a:rPr lang="en-US" dirty="0"/>
              <a:t>Battlefield 1</a:t>
            </a:r>
          </a:p>
          <a:p>
            <a:pPr algn="l"/>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 The men who grew up in loving homes earned 50 percent more over the course of their careers than those from loveless ones. They suffered from far less chronic illness and much lower rates of dementia in old age. A loving home was the best predictor of life outcomes.</a:t>
            </a:r>
          </a:p>
        </p:txBody>
      </p:sp>
    </p:spTree>
    <p:extLst>
      <p:ext uri="{BB962C8B-B14F-4D97-AF65-F5344CB8AC3E}">
        <p14:creationId xmlns:p14="http://schemas.microsoft.com/office/powerpoint/2010/main" val="96371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07782-3CA2-4E3A-BE43-EA7B81A74CD2}"/>
              </a:ext>
            </a:extLst>
          </p:cNvPr>
          <p:cNvPicPr>
            <a:picLocks noChangeAspect="1"/>
          </p:cNvPicPr>
          <p:nvPr/>
        </p:nvPicPr>
        <p:blipFill rotWithShape="1">
          <a:blip r:embed="rId3"/>
          <a:srcRect l="4865" r="3128"/>
          <a:stretch/>
        </p:blipFill>
        <p:spPr>
          <a:xfrm>
            <a:off x="350837" y="0"/>
            <a:ext cx="8077200" cy="4936192"/>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552628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If the power of loving touch is astounding, the power of invasive touch is horrific. Christie Kim of NYU surveyed the research literature on victims of child sexual abuse. The victims experience higher levels of anxiety throughout their lifetimes. </a:t>
            </a:r>
          </a:p>
        </p:txBody>
      </p:sp>
    </p:spTree>
    <p:extLst>
      <p:ext uri="{BB962C8B-B14F-4D97-AF65-F5344CB8AC3E}">
        <p14:creationId xmlns:p14="http://schemas.microsoft.com/office/powerpoint/2010/main" val="1753666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report higher levels of depression across the decades and higher levels of self-blame. They are more than twice as likely to experience sexual victimization again.</a:t>
            </a:r>
          </a:p>
        </p:txBody>
      </p:sp>
    </p:spTree>
    <p:extLst>
      <p:ext uri="{BB962C8B-B14F-4D97-AF65-F5344CB8AC3E}">
        <p14:creationId xmlns:p14="http://schemas.microsoft.com/office/powerpoint/2010/main" val="3102829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seems that the smarter we get about technology, the dumber we get about relationships. We live in a society in which loneliness, depression and suicide are on the rise. We seem to be treating each other worse. </a:t>
            </a:r>
          </a:p>
        </p:txBody>
      </p:sp>
    </p:spTree>
    <p:extLst>
      <p:ext uri="{BB962C8B-B14F-4D97-AF65-F5344CB8AC3E}">
        <p14:creationId xmlns:p14="http://schemas.microsoft.com/office/powerpoint/2010/main" val="1212195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guiding moral principle here is not complicated: Try to treat other people as if they possessed precious hearts and infinite souls. Everything else will follow.</a:t>
            </a:r>
          </a:p>
          <a:p>
            <a:pPr algn="l"/>
            <a:r>
              <a:rPr lang="en-US" dirty="0"/>
              <a:t>Even the least important of all people.</a:t>
            </a:r>
          </a:p>
        </p:txBody>
      </p:sp>
    </p:spTree>
    <p:extLst>
      <p:ext uri="{BB962C8B-B14F-4D97-AF65-F5344CB8AC3E}">
        <p14:creationId xmlns:p14="http://schemas.microsoft.com/office/powerpoint/2010/main" val="256153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Mtt</a:t>
            </a:r>
            <a:r>
              <a:rPr lang="en-US" baseline="30000" dirty="0"/>
              <a:t>. 25.40-44</a:t>
            </a:r>
            <a:r>
              <a:rPr lang="en-US" dirty="0"/>
              <a:t> The King will say to them, ‘Amen, I tell you, whatever you did to one of the least of these My brethren, you did it to Me.’ Then He will also say to those on the left, ‘Go away from Me, you cursed ones, into the everlasting fire which has been prepared for the devil and his angels. </a:t>
            </a:r>
          </a:p>
        </p:txBody>
      </p:sp>
    </p:spTree>
    <p:extLst>
      <p:ext uri="{BB962C8B-B14F-4D97-AF65-F5344CB8AC3E}">
        <p14:creationId xmlns:p14="http://schemas.microsoft.com/office/powerpoint/2010/main" val="3016338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25.40-44</a:t>
            </a:r>
            <a:r>
              <a:rPr lang="en-US" dirty="0"/>
              <a:t> For I was hungry and you gave Me nothing to eat; I was thirsty and you gave Me nothing to drink; I was a stranger and you did not invite Me in; naked and you did not clothe Me; sick and in prison and you did not visit Me.’</a:t>
            </a:r>
          </a:p>
        </p:txBody>
      </p:sp>
    </p:spTree>
    <p:extLst>
      <p:ext uri="{BB962C8B-B14F-4D97-AF65-F5344CB8AC3E}">
        <p14:creationId xmlns:p14="http://schemas.microsoft.com/office/powerpoint/2010/main" val="1650397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25.40-44</a:t>
            </a:r>
            <a:r>
              <a:rPr lang="en-US" dirty="0"/>
              <a:t> “Then they too will answer, saying, ‘Lord, when did we see You hungry or thirsty or a stranger or naked or sick or in prison, and did not care for You?’ Then He will answer them, saying, ‘Amen, I tell you, </a:t>
            </a:r>
          </a:p>
        </p:txBody>
      </p:sp>
    </p:spTree>
    <p:extLst>
      <p:ext uri="{BB962C8B-B14F-4D97-AF65-F5344CB8AC3E}">
        <p14:creationId xmlns:p14="http://schemas.microsoft.com/office/powerpoint/2010/main" val="199978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25.40-44</a:t>
            </a:r>
            <a:r>
              <a:rPr lang="en-US" dirty="0"/>
              <a:t> whatever you did not do for one of the least of these, you did not do for Me.’ These shall go off to everlasting punishment, but the righteous into everlasting life.”</a:t>
            </a:r>
          </a:p>
          <a:p>
            <a:pPr algn="l"/>
            <a:r>
              <a:rPr lang="en-US" dirty="0"/>
              <a:t>In history, who have been </a:t>
            </a:r>
            <a:r>
              <a:rPr lang="en-US" dirty="0">
                <a:solidFill>
                  <a:srgbClr val="FFFF99"/>
                </a:solidFill>
              </a:rPr>
              <a:t>least</a:t>
            </a:r>
            <a:r>
              <a:rPr lang="en-US" dirty="0"/>
              <a:t>?</a:t>
            </a:r>
          </a:p>
        </p:txBody>
      </p:sp>
    </p:spTree>
    <p:extLst>
      <p:ext uri="{BB962C8B-B14F-4D97-AF65-F5344CB8AC3E}">
        <p14:creationId xmlns:p14="http://schemas.microsoft.com/office/powerpoint/2010/main" val="328212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One exception: </a:t>
            </a:r>
          </a:p>
        </p:txBody>
      </p:sp>
    </p:spTree>
    <p:extLst>
      <p:ext uri="{BB962C8B-B14F-4D97-AF65-F5344CB8AC3E}">
        <p14:creationId xmlns:p14="http://schemas.microsoft.com/office/powerpoint/2010/main" val="2344853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International Holocaust Remembrance Day, is an international memorial day on 27 January commemorating the tragedy of the Holocaust that occurred during the Second World War. </a:t>
            </a:r>
          </a:p>
        </p:txBody>
      </p:sp>
    </p:spTree>
    <p:extLst>
      <p:ext uri="{BB962C8B-B14F-4D97-AF65-F5344CB8AC3E}">
        <p14:creationId xmlns:p14="http://schemas.microsoft.com/office/powerpoint/2010/main" val="4025672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It commemorates the genocide that resulted in the murder by the Nazis and collaborators of an estimated </a:t>
            </a:r>
          </a:p>
          <a:p>
            <a:pPr marL="228600" indent="-228600" algn="l">
              <a:buFont typeface="Arial" panose="020B0604020202020204" pitchFamily="34" charset="0"/>
              <a:buChar char="•"/>
            </a:pPr>
            <a:r>
              <a:rPr lang="en-US" dirty="0"/>
              <a:t>6 million Jewish people, </a:t>
            </a:r>
          </a:p>
          <a:p>
            <a:pPr marL="228600" indent="-228600" algn="l">
              <a:buFont typeface="Arial" panose="020B0604020202020204" pitchFamily="34" charset="0"/>
              <a:buChar char="•"/>
            </a:pPr>
            <a:r>
              <a:rPr lang="en-US" dirty="0"/>
              <a:t>200,000 Romani [Gypsy] people, </a:t>
            </a:r>
          </a:p>
          <a:p>
            <a:pPr marL="228600" indent="-228600" algn="l">
              <a:buFont typeface="Arial" panose="020B0604020202020204" pitchFamily="34" charset="0"/>
              <a:buChar char="•"/>
            </a:pPr>
            <a:r>
              <a:rPr lang="en-US" dirty="0"/>
              <a:t>250,000 mentally and physically disabled people, and </a:t>
            </a:r>
          </a:p>
          <a:p>
            <a:pPr marL="228600" indent="-228600" algn="l">
              <a:buFont typeface="Arial" panose="020B0604020202020204" pitchFamily="34" charset="0"/>
              <a:buChar char="•"/>
            </a:pPr>
            <a:r>
              <a:rPr lang="en-US" dirty="0"/>
              <a:t>9,000 homosexual men</a:t>
            </a:r>
          </a:p>
        </p:txBody>
      </p:sp>
    </p:spTree>
    <p:extLst>
      <p:ext uri="{BB962C8B-B14F-4D97-AF65-F5344CB8AC3E}">
        <p14:creationId xmlns:p14="http://schemas.microsoft.com/office/powerpoint/2010/main" val="726393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International Holocaust Remembrance Day was designated by the United Nations General Assembly on 24 January 2005 during which the United Nations General Assembly marked the 60th anniversary of the liberation of Auschwitz.</a:t>
            </a:r>
          </a:p>
        </p:txBody>
      </p:sp>
    </p:spTree>
    <p:extLst>
      <p:ext uri="{BB962C8B-B14F-4D97-AF65-F5344CB8AC3E}">
        <p14:creationId xmlns:p14="http://schemas.microsoft.com/office/powerpoint/2010/main" val="3844278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8628F-208A-4874-A69C-257C63044F34}"/>
              </a:ext>
            </a:extLst>
          </p:cNvPr>
          <p:cNvPicPr>
            <a:picLocks noChangeAspect="1"/>
          </p:cNvPicPr>
          <p:nvPr/>
        </p:nvPicPr>
        <p:blipFill>
          <a:blip r:embed="rId3"/>
          <a:stretch>
            <a:fillRect/>
          </a:stretch>
        </p:blipFill>
        <p:spPr>
          <a:xfrm>
            <a:off x="0" y="70429"/>
            <a:ext cx="8778875" cy="5002642"/>
          </a:xfrm>
          <a:prstGeom prst="rect">
            <a:avLst/>
          </a:prstGeom>
        </p:spPr>
      </p:pic>
      <p:sp>
        <p:nvSpPr>
          <p:cNvPr id="4" name="Subtitle 3"/>
          <p:cNvSpPr>
            <a:spLocks noGrp="1" noChangeAspect="1"/>
          </p:cNvSpPr>
          <p:nvPr>
            <p:ph type="subTitle" idx="1"/>
          </p:nvPr>
        </p:nvSpPr>
        <p:spPr>
          <a:xfrm>
            <a:off x="198446" y="-1"/>
            <a:ext cx="8580429" cy="5265264"/>
          </a:xfrm>
        </p:spPr>
        <p:txBody>
          <a:bodyPr>
            <a:normAutofit/>
          </a:bodyPr>
          <a:lstStyle/>
          <a:p>
            <a:pPr algn="l"/>
            <a:r>
              <a:rPr lang="en-US" dirty="0"/>
              <a:t> </a:t>
            </a:r>
          </a:p>
        </p:txBody>
      </p:sp>
    </p:spTree>
    <p:extLst>
      <p:ext uri="{BB962C8B-B14F-4D97-AF65-F5344CB8AC3E}">
        <p14:creationId xmlns:p14="http://schemas.microsoft.com/office/powerpoint/2010/main" val="1117784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These nine Holocaust Survivors have come together to send you a message. It’s unforgettable.  For International Holocaust Remembrance Day, let’s show them we are listening. Post your picture holding a sign with the words "We Remember" </a:t>
            </a:r>
          </a:p>
        </p:txBody>
      </p:sp>
    </p:spTree>
    <p:extLst>
      <p:ext uri="{BB962C8B-B14F-4D97-AF65-F5344CB8AC3E}">
        <p14:creationId xmlns:p14="http://schemas.microsoft.com/office/powerpoint/2010/main" val="1609026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94841-0AA7-4ED7-8714-C355069C3E91}"/>
              </a:ext>
            </a:extLst>
          </p:cNvPr>
          <p:cNvPicPr>
            <a:picLocks noChangeAspect="1"/>
          </p:cNvPicPr>
          <p:nvPr/>
        </p:nvPicPr>
        <p:blipFill>
          <a:blip r:embed="rId3"/>
          <a:stretch>
            <a:fillRect/>
          </a:stretch>
        </p:blipFill>
        <p:spPr>
          <a:xfrm>
            <a:off x="548999" y="0"/>
            <a:ext cx="768087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785331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C8BACEE-F93F-4351-A9FC-D26ED07AD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39" y="0"/>
            <a:ext cx="8267795" cy="4854372"/>
          </a:xfrm>
          <a:prstGeom prst="rect">
            <a:avLst/>
          </a:prstGeom>
        </p:spPr>
      </p:pic>
    </p:spTree>
    <p:extLst>
      <p:ext uri="{BB962C8B-B14F-4D97-AF65-F5344CB8AC3E}">
        <p14:creationId xmlns:p14="http://schemas.microsoft.com/office/powerpoint/2010/main" val="3416775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8868849E-1704-42BD-AB06-402CF5997030}"/>
              </a:ext>
            </a:extLst>
          </p:cNvPr>
          <p:cNvPicPr>
            <a:picLocks noRot="1" noChangeAspect="1"/>
          </p:cNvPicPr>
          <p:nvPr>
            <a:videoFile r:link="rId1"/>
          </p:nvPr>
        </p:nvPicPr>
        <p:blipFill>
          <a:blip r:embed="rId4"/>
          <a:stretch>
            <a:fillRect/>
          </a:stretch>
        </p:blipFill>
        <p:spPr>
          <a:xfrm>
            <a:off x="960437" y="-1"/>
            <a:ext cx="6857999" cy="5143500"/>
          </a:xfrm>
          <a:prstGeom prst="rect">
            <a:avLst/>
          </a:prstGeom>
        </p:spPr>
      </p:pic>
    </p:spTree>
    <p:extLst>
      <p:ext uri="{BB962C8B-B14F-4D97-AF65-F5344CB8AC3E}">
        <p14:creationId xmlns:p14="http://schemas.microsoft.com/office/powerpoint/2010/main" val="4124377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C8BACEE-F93F-4351-A9FC-D26ED07AD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39" y="0"/>
            <a:ext cx="8267795" cy="4854372"/>
          </a:xfrm>
          <a:prstGeom prst="rect">
            <a:avLst/>
          </a:prstGeom>
        </p:spPr>
      </p:pic>
    </p:spTree>
    <p:extLst>
      <p:ext uri="{BB962C8B-B14F-4D97-AF65-F5344CB8AC3E}">
        <p14:creationId xmlns:p14="http://schemas.microsoft.com/office/powerpoint/2010/main" val="921335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other first commandment:</a:t>
            </a:r>
          </a:p>
          <a:p>
            <a:r>
              <a:rPr lang="en-US" dirty="0"/>
              <a:t>Loving G-d</a:t>
            </a:r>
          </a:p>
        </p:txBody>
      </p:sp>
    </p:spTree>
    <p:extLst>
      <p:ext uri="{BB962C8B-B14F-4D97-AF65-F5344CB8AC3E}">
        <p14:creationId xmlns:p14="http://schemas.microsoft.com/office/powerpoint/2010/main" val="159835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as per instructions in the bulletin</a:t>
            </a:r>
            <a:endParaRPr lang="en-US" dirty="0">
              <a:solidFill>
                <a:srgbClr val="FFFF66"/>
              </a:solidFill>
            </a:endParaRPr>
          </a:p>
        </p:txBody>
      </p:sp>
    </p:spTree>
    <p:extLst>
      <p:ext uri="{BB962C8B-B14F-4D97-AF65-F5344CB8AC3E}">
        <p14:creationId xmlns:p14="http://schemas.microsoft.com/office/powerpoint/2010/main" val="16950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I’m about to say is possibly counterproductive.  We love, appreciate and need servants to teach, greet, usher, do </a:t>
            </a:r>
            <a:r>
              <a:rPr lang="en-US" dirty="0" err="1"/>
              <a:t>ppp</a:t>
            </a:r>
            <a:r>
              <a:rPr lang="en-US" dirty="0"/>
              <a:t>, serve food, bring food, sing, play, mow, set up, plant, weed eat, etc., etc., etc.</a:t>
            </a:r>
          </a:p>
          <a:p>
            <a:pPr algn="l"/>
            <a:endParaRPr lang="en-US" dirty="0"/>
          </a:p>
        </p:txBody>
      </p:sp>
    </p:spTree>
    <p:extLst>
      <p:ext uri="{BB962C8B-B14F-4D97-AF65-F5344CB8AC3E}">
        <p14:creationId xmlns:p14="http://schemas.microsoft.com/office/powerpoint/2010/main" val="2847473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dirty="0"/>
              <a:t>Willow Creek Community congregation</a:t>
            </a:r>
            <a:r>
              <a:rPr lang="en-US" dirty="0"/>
              <a:t> is an American non-denominational and multi-generational Evangelical mega-congregation located in the northwestern Chicago suburb of South Barrington, Illinois. </a:t>
            </a:r>
          </a:p>
        </p:txBody>
      </p:sp>
    </p:spTree>
    <p:extLst>
      <p:ext uri="{BB962C8B-B14F-4D97-AF65-F5344CB8AC3E}">
        <p14:creationId xmlns:p14="http://schemas.microsoft.com/office/powerpoint/2010/main" val="1437343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1026" name="Picture 2" descr="https://upload.wikimedia.org/wikipedia/commons/7/7c/Willow_Creek_Church_worship_2012.jpg">
            <a:extLst>
              <a:ext uri="{FF2B5EF4-FFF2-40B4-BE49-F238E27FC236}">
                <a16:creationId xmlns:a16="http://schemas.microsoft.com/office/drawing/2014/main" id="{6D9588B3-9D71-4C8B-B735-FBADFDDF28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0"/>
            <a:ext cx="83978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397680-2EEA-4B2F-8873-AC2CD04B906E}"/>
              </a:ext>
            </a:extLst>
          </p:cNvPr>
          <p:cNvSpPr txBox="1"/>
          <p:nvPr/>
        </p:nvSpPr>
        <p:spPr>
          <a:xfrm>
            <a:off x="1149736" y="209550"/>
            <a:ext cx="6783973" cy="707886"/>
          </a:xfrm>
          <a:prstGeom prst="rect">
            <a:avLst/>
          </a:prstGeom>
          <a:noFill/>
        </p:spPr>
        <p:txBody>
          <a:bodyPr wrap="none" rtlCol="0">
            <a:spAutoFit/>
          </a:bodyPr>
          <a:lstStyle/>
          <a:p>
            <a:pPr algn="l"/>
            <a:r>
              <a:rPr lang="en-US" dirty="0"/>
              <a:t>Sanctuary of Willow Creek</a:t>
            </a:r>
          </a:p>
        </p:txBody>
      </p:sp>
    </p:spTree>
    <p:extLst>
      <p:ext uri="{BB962C8B-B14F-4D97-AF65-F5344CB8AC3E}">
        <p14:creationId xmlns:p14="http://schemas.microsoft.com/office/powerpoint/2010/main" val="2191090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was founded on October 12, 1975, by Bill Hybels, who is currently the senior pastor. It  has three weekend services averaging 26,000 attendees. </a:t>
            </a:r>
          </a:p>
        </p:txBody>
      </p:sp>
    </p:spTree>
    <p:extLst>
      <p:ext uri="{BB962C8B-B14F-4D97-AF65-F5344CB8AC3E}">
        <p14:creationId xmlns:p14="http://schemas.microsoft.com/office/powerpoint/2010/main" val="4265051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4 to 26,000 in 42 years.  </a:t>
            </a:r>
          </a:p>
          <a:p>
            <a:pPr algn="l"/>
            <a:r>
              <a:rPr lang="en-US" dirty="0"/>
              <a:t>Increased by ~23% per year.</a:t>
            </a:r>
          </a:p>
        </p:txBody>
      </p:sp>
    </p:spTree>
    <p:extLst>
      <p:ext uri="{BB962C8B-B14F-4D97-AF65-F5344CB8AC3E}">
        <p14:creationId xmlns:p14="http://schemas.microsoft.com/office/powerpoint/2010/main" val="1239913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Decades after founding Willow Creek Community congregation in Chicago and his popular “seeker sensitive” approach to congregational growth, Pastor Bill Hybels commissioned a study to identify the </a:t>
            </a:r>
            <a:r>
              <a:rPr lang="en-US" dirty="0">
                <a:solidFill>
                  <a:srgbClr val="FFFF99"/>
                </a:solidFill>
              </a:rPr>
              <a:t>programs most effective </a:t>
            </a:r>
            <a:r>
              <a:rPr lang="en-US" dirty="0"/>
              <a:t>in producing spiritual growth. He and his leadership team were convinced</a:t>
            </a:r>
          </a:p>
        </p:txBody>
      </p:sp>
    </p:spTree>
    <p:extLst>
      <p:ext uri="{BB962C8B-B14F-4D97-AF65-F5344CB8AC3E}">
        <p14:creationId xmlns:p14="http://schemas.microsoft.com/office/powerpoint/2010/main" val="452625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that involvement in congregational activities—small groups, weekend worship services, volunteering, etc.—was the key to producing spiritual growth. They thought they only needed to identify which </a:t>
            </a:r>
            <a:r>
              <a:rPr lang="en-US" dirty="0">
                <a:solidFill>
                  <a:srgbClr val="FFFF99"/>
                </a:solidFill>
              </a:rPr>
              <a:t>activities</a:t>
            </a:r>
            <a:r>
              <a:rPr lang="en-US" dirty="0"/>
              <a:t> most successfully replicated the deepest levels of spirituality in order to implement congregation resources advantageously. </a:t>
            </a:r>
          </a:p>
        </p:txBody>
      </p:sp>
    </p:spTree>
    <p:extLst>
      <p:ext uri="{BB962C8B-B14F-4D97-AF65-F5344CB8AC3E}">
        <p14:creationId xmlns:p14="http://schemas.microsoft.com/office/powerpoint/2010/main" val="3424531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While the survey did identify some good traits about the congregation, some much more negative findings bothered Hybels so deeply that he “wanted to strangle the messengers.” He continued, “It was hard for me to admit that I’d poured thirty years of my life into this thing, and part of the findings showed that we’d fallen short in some ways.”</a:t>
            </a:r>
          </a:p>
        </p:txBody>
      </p:sp>
    </p:spTree>
    <p:extLst>
      <p:ext uri="{BB962C8B-B14F-4D97-AF65-F5344CB8AC3E}">
        <p14:creationId xmlns:p14="http://schemas.microsoft.com/office/powerpoint/2010/main" val="1814225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reality, extensive involvement in congregational activity “barely moved people to love God and others more” (emphasis original). Only about fifty percent of the congregation claimed to “love God more than anything else,”</a:t>
            </a:r>
          </a:p>
        </p:txBody>
      </p:sp>
    </p:spTree>
    <p:extLst>
      <p:ext uri="{BB962C8B-B14F-4D97-AF65-F5344CB8AC3E}">
        <p14:creationId xmlns:p14="http://schemas.microsoft.com/office/powerpoint/2010/main" val="875574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many of those felt spiritually stalled, unable to get to the next level, and considered the congregation no help to them.  And they were on the verge of leaving.    </a:t>
            </a:r>
          </a:p>
        </p:txBody>
      </p:sp>
    </p:spTree>
    <p:extLst>
      <p:ext uri="{BB962C8B-B14F-4D97-AF65-F5344CB8AC3E}">
        <p14:creationId xmlns:p14="http://schemas.microsoft.com/office/powerpoint/2010/main" val="190949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1B7C39D8-623B-4E50-BBF4-E2BEC43F6D17}"/>
              </a:ext>
            </a:extLst>
          </p:cNvPr>
          <p:cNvPicPr>
            <a:picLocks noRot="1" noChangeAspect="1"/>
          </p:cNvPicPr>
          <p:nvPr>
            <a:videoFile r:link="rId1"/>
          </p:nvPr>
        </p:nvPicPr>
        <p:blipFill>
          <a:blip r:embed="rId4"/>
          <a:stretch>
            <a:fillRect/>
          </a:stretch>
        </p:blipFill>
        <p:spPr>
          <a:xfrm>
            <a:off x="960437" y="-1"/>
            <a:ext cx="6781801" cy="5086351"/>
          </a:xfrm>
          <a:prstGeom prst="rect">
            <a:avLst/>
          </a:prstGeom>
        </p:spPr>
      </p:pic>
    </p:spTree>
    <p:extLst>
      <p:ext uri="{BB962C8B-B14F-4D97-AF65-F5344CB8AC3E}">
        <p14:creationId xmlns:p14="http://schemas.microsoft.com/office/powerpoint/2010/main" val="3862412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REVEAL study, later used in over a thousand congregations, categorizes four levels on The Spiritual Continuum: </a:t>
            </a:r>
          </a:p>
          <a:p>
            <a:pPr marL="228600" indent="-228600" algn="l">
              <a:buFont typeface="Arial" panose="020B0604020202020204" pitchFamily="34" charset="0"/>
              <a:buChar char="•"/>
            </a:pPr>
            <a:r>
              <a:rPr lang="en-US" dirty="0">
                <a:solidFill>
                  <a:srgbClr val="FFFF99"/>
                </a:solidFill>
              </a:rPr>
              <a:t>Exploring Messiah </a:t>
            </a:r>
            <a:r>
              <a:rPr lang="en-US" dirty="0"/>
              <a:t>—Those who have a basic belief in God, are not yet born again, but are interested in who Yeshua is. </a:t>
            </a:r>
          </a:p>
        </p:txBody>
      </p:sp>
    </p:spTree>
    <p:extLst>
      <p:ext uri="{BB962C8B-B14F-4D97-AF65-F5344CB8AC3E}">
        <p14:creationId xmlns:p14="http://schemas.microsoft.com/office/powerpoint/2010/main" val="368333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69863" indent="-169863" algn="l">
              <a:buFont typeface="Arial" panose="020B0604020202020204" pitchFamily="34" charset="0"/>
              <a:buChar char="•"/>
            </a:pPr>
            <a:r>
              <a:rPr lang="en-US" dirty="0">
                <a:solidFill>
                  <a:srgbClr val="FFFF99"/>
                </a:solidFill>
              </a:rPr>
              <a:t>Growing in Messiah </a:t>
            </a:r>
            <a:r>
              <a:rPr lang="en-US" dirty="0"/>
              <a:t>—Those who are recently converted and learning what discipleship means. </a:t>
            </a:r>
          </a:p>
          <a:p>
            <a:pPr marL="169863" indent="-169863" algn="l">
              <a:buFont typeface="Arial" panose="020B0604020202020204" pitchFamily="34" charset="0"/>
              <a:buChar char="•"/>
            </a:pPr>
            <a:r>
              <a:rPr lang="en-US" dirty="0">
                <a:solidFill>
                  <a:srgbClr val="FFFF99"/>
                </a:solidFill>
              </a:rPr>
              <a:t>Close to Messiah </a:t>
            </a:r>
            <a:r>
              <a:rPr lang="en-US" dirty="0"/>
              <a:t>—Those who are dedicated believers and are dependent on Messiah for daily life. </a:t>
            </a:r>
          </a:p>
        </p:txBody>
      </p:sp>
    </p:spTree>
    <p:extLst>
      <p:ext uri="{BB962C8B-B14F-4D97-AF65-F5344CB8AC3E}">
        <p14:creationId xmlns:p14="http://schemas.microsoft.com/office/powerpoint/2010/main" val="3834345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indent="-228600" algn="l">
              <a:buFont typeface="Arial" panose="020B0604020202020204" pitchFamily="34" charset="0"/>
              <a:buChar char="•"/>
            </a:pPr>
            <a:r>
              <a:rPr lang="en-US" dirty="0">
                <a:solidFill>
                  <a:srgbClr val="FFFF99"/>
                </a:solidFill>
              </a:rPr>
              <a:t>Messiah-Centered </a:t>
            </a:r>
            <a:r>
              <a:rPr lang="en-US" dirty="0"/>
              <a:t>—Those who have </a:t>
            </a:r>
            <a:r>
              <a:rPr lang="en-US" u="sng" dirty="0"/>
              <a:t>fully surrendered</a:t>
            </a:r>
            <a:r>
              <a:rPr lang="en-US" dirty="0"/>
              <a:t> their personal dreams, desires, and agenda, and have exchanged them for Messiah’s. </a:t>
            </a:r>
          </a:p>
        </p:txBody>
      </p:sp>
    </p:spTree>
    <p:extLst>
      <p:ext uri="{BB962C8B-B14F-4D97-AF65-F5344CB8AC3E}">
        <p14:creationId xmlns:p14="http://schemas.microsoft.com/office/powerpoint/2010/main" val="1992872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The study revealed the deepest level of spirituality to be pitiably scarce</a:t>
            </a:r>
            <a:r>
              <a:rPr lang="en-US" dirty="0"/>
              <a:t>. What astounded Hybels most was that, “By far the largest, toughest chasm is between those who are ‘Close to Messiah’ and those who are ‘Messiah Centered.’</a:t>
            </a:r>
          </a:p>
        </p:txBody>
      </p:sp>
    </p:spTree>
    <p:extLst>
      <p:ext uri="{BB962C8B-B14F-4D97-AF65-F5344CB8AC3E}">
        <p14:creationId xmlns:p14="http://schemas.microsoft.com/office/powerpoint/2010/main" val="538884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People who are close to Messiah are still fundamentally self-centered. </a:t>
            </a:r>
            <a:r>
              <a:rPr lang="en-US" dirty="0"/>
              <a:t>They believe ‘God is for me, and my plans, and my agenda in this world.’ Those who are truly Messiah-centered, however, are </a:t>
            </a:r>
            <a:r>
              <a:rPr lang="en-US" dirty="0">
                <a:solidFill>
                  <a:srgbClr val="FFFF99"/>
                </a:solidFill>
              </a:rPr>
              <a:t>fully surrendered.”</a:t>
            </a:r>
          </a:p>
        </p:txBody>
      </p:sp>
    </p:spTree>
    <p:extLst>
      <p:ext uri="{BB962C8B-B14F-4D97-AF65-F5344CB8AC3E}">
        <p14:creationId xmlns:p14="http://schemas.microsoft.com/office/powerpoint/2010/main" val="399120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Hybel’s</a:t>
            </a:r>
            <a:r>
              <a:rPr lang="en-US" dirty="0"/>
              <a:t> congregation had no shortage of people who were dedicated to service, </a:t>
            </a:r>
            <a:r>
              <a:rPr lang="en-US" dirty="0">
                <a:solidFill>
                  <a:srgbClr val="FFFF99"/>
                </a:solidFill>
              </a:rPr>
              <a:t>but stopped short of surrender.</a:t>
            </a:r>
          </a:p>
          <a:p>
            <a:pPr algn="l"/>
            <a:r>
              <a:rPr lang="en-US" dirty="0"/>
              <a:t>We have a bit of a shortage of both, but </a:t>
            </a:r>
            <a:r>
              <a:rPr lang="en-US" u="sng" dirty="0"/>
              <a:t>primarily</a:t>
            </a:r>
            <a:r>
              <a:rPr lang="en-US" dirty="0"/>
              <a:t> we need to surrender to Yeshua!!</a:t>
            </a:r>
          </a:p>
        </p:txBody>
      </p:sp>
    </p:spTree>
    <p:extLst>
      <p:ext uri="{BB962C8B-B14F-4D97-AF65-F5344CB8AC3E}">
        <p14:creationId xmlns:p14="http://schemas.microsoft.com/office/powerpoint/2010/main" val="724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הֵשִׁיב לוֹ יֵשׁוּעַ: "וְאָהַבְתָּ אֶת </a:t>
            </a:r>
            <a:r>
              <a:rPr lang="he-IL" sz="4321" b="1" dirty="0">
                <a:solidFill>
                  <a:srgbClr val="FFFFFF"/>
                </a:solidFill>
                <a:latin typeface="David" panose="020E0502060401010101" pitchFamily="34" charset="-79"/>
                <a:cs typeface="David" panose="020E0502060401010101" pitchFamily="34" charset="-79"/>
              </a:rPr>
              <a:t>יְיָ</a:t>
            </a:r>
            <a:r>
              <a:rPr lang="he-IL" sz="4321" b="1" dirty="0">
                <a:latin typeface="David" panose="020E0502060401010101" pitchFamily="34" charset="-79"/>
                <a:cs typeface="David" panose="020E0502060401010101" pitchFamily="34" charset="-79"/>
              </a:rPr>
              <a:t> אֱלֹהֶיךָ בְּכָל־לְבָבְךָ וּבְכָל־נַפְשְׁךָ וּבְכָל מְאֺדֶךָ.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t>He told him, " 'You are to love </a:t>
            </a:r>
            <a:r>
              <a:rPr lang="en-US" sz="4000" cap="small" dirty="0"/>
              <a:t>Adonai</a:t>
            </a:r>
            <a:r>
              <a:rPr lang="en-US" sz="4000" dirty="0"/>
              <a:t> your God with all your heart and with all your soul and with all your strength.'</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99"/>
                </a:solidFill>
              </a:rPr>
              <a:t>Mattityahu</a:t>
            </a:r>
            <a:r>
              <a:rPr lang="en-US" altLang="en-US" sz="2016" dirty="0">
                <a:solidFill>
                  <a:srgbClr val="FFFF99"/>
                </a:solidFill>
              </a:rPr>
              <a:t> (Matthew) 22:37</a:t>
            </a:r>
            <a:endParaRPr lang="en-US" altLang="en-US" sz="2016" dirty="0">
              <a:solidFill>
                <a:srgbClr val="FFFF99"/>
              </a:solidFill>
              <a:cs typeface="Vilna" pitchFamily="2" charset="-79"/>
            </a:endParaRPr>
          </a:p>
        </p:txBody>
      </p:sp>
    </p:spTree>
    <p:extLst>
      <p:ext uri="{BB962C8B-B14F-4D97-AF65-F5344CB8AC3E}">
        <p14:creationId xmlns:p14="http://schemas.microsoft.com/office/powerpoint/2010/main" val="119913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זֺאת הַמִּצְוָה הַגְּדוֹלָה וְהָרִאשׁוֹנָה.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t>This is the greatest and most important mitzvah.</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5646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marL="0" indent="0" algn="r" rtl="1">
              <a:spcBef>
                <a:spcPts val="0"/>
              </a:spcBef>
              <a:spcAft>
                <a:spcPts val="576"/>
              </a:spcAft>
              <a:buNone/>
            </a:pPr>
            <a:r>
              <a:rPr lang="he-IL" sz="4321" b="1" dirty="0">
                <a:latin typeface="David" panose="020E0502060401010101" pitchFamily="34" charset="-79"/>
                <a:cs typeface="David" panose="020E0502060401010101" pitchFamily="34" charset="-79"/>
              </a:rPr>
              <a:t>הַשְּׁנִיָּה דּוֹמָה לָהּ: וְאָהַבְתָּ לְרֵעֲךָ כָּמוֹךָ.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buNone/>
            </a:pPr>
            <a:r>
              <a:rPr lang="en-US" sz="4000" dirty="0"/>
              <a:t>And a second is similar to it, 'You are to love your neighbor as yourself.’  </a:t>
            </a:r>
          </a:p>
          <a:p>
            <a:pPr marL="0" indent="0">
              <a:buNone/>
            </a:pPr>
            <a:r>
              <a:rPr lang="en-US" sz="4000" dirty="0"/>
              <a:t>All of the Torah and the Prophets are dependent on these two mitzvot.”</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60686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Do we love the least of all people?</a:t>
            </a:r>
          </a:p>
          <a:p>
            <a:pPr algn="l"/>
            <a:r>
              <a:rPr lang="en-US" dirty="0"/>
              <a:t>Are we Messiah centered, fully surrendered?   He is our joy.  </a:t>
            </a:r>
          </a:p>
        </p:txBody>
      </p:sp>
    </p:spTree>
    <p:extLst>
      <p:ext uri="{BB962C8B-B14F-4D97-AF65-F5344CB8AC3E}">
        <p14:creationId xmlns:p14="http://schemas.microsoft.com/office/powerpoint/2010/main" val="155965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Be a part of history and prophecy!  70 years after the founding of the State is the year of Release!   </a:t>
            </a:r>
          </a:p>
          <a:p>
            <a:pPr algn="l"/>
            <a:r>
              <a:rPr lang="en-US" dirty="0"/>
              <a:t>Except </a:t>
            </a:r>
            <a:r>
              <a:rPr lang="en-US" dirty="0">
                <a:solidFill>
                  <a:srgbClr val="FFFF99"/>
                </a:solidFill>
              </a:rPr>
              <a:t>don’t register there</a:t>
            </a:r>
            <a:r>
              <a:rPr lang="en-US" dirty="0"/>
              <a:t>, just go to OrHaOlam.com</a:t>
            </a:r>
          </a:p>
          <a:p>
            <a:pPr algn="l"/>
            <a:r>
              <a:rPr lang="en-US" dirty="0">
                <a:solidFill>
                  <a:srgbClr val="FFFF99"/>
                </a:solidFill>
              </a:rPr>
              <a:t>Deadline Feb. 12 before price increase!  </a:t>
            </a:r>
            <a:r>
              <a:rPr lang="en-US" u="sng" dirty="0">
                <a:solidFill>
                  <a:srgbClr val="FFFF99"/>
                </a:solidFill>
              </a:rPr>
              <a:t>If no enrollment by then tour dropped!</a:t>
            </a:r>
          </a:p>
        </p:txBody>
      </p:sp>
    </p:spTree>
    <p:extLst>
      <p:ext uri="{BB962C8B-B14F-4D97-AF65-F5344CB8AC3E}">
        <p14:creationId xmlns:p14="http://schemas.microsoft.com/office/powerpoint/2010/main" val="27688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B8D48A50-C2B1-4E86-9499-482553B6A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37" y="11430"/>
            <a:ext cx="3276600" cy="5242560"/>
          </a:xfrm>
          <a:prstGeom prst="rect">
            <a:avLst/>
          </a:prstGeom>
        </p:spPr>
      </p:pic>
    </p:spTree>
    <p:extLst>
      <p:ext uri="{BB962C8B-B14F-4D97-AF65-F5344CB8AC3E}">
        <p14:creationId xmlns:p14="http://schemas.microsoft.com/office/powerpoint/2010/main" val="125777510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62179</TotalTime>
  <Words>3642</Words>
  <Application>Microsoft Office PowerPoint</Application>
  <PresentationFormat>Custom</PresentationFormat>
  <Paragraphs>456</Paragraphs>
  <Slides>79</Slides>
  <Notes>79</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79</vt:i4>
      </vt:variant>
    </vt:vector>
  </HeadingPairs>
  <TitlesOfParts>
    <vt:vector size="87" baseType="lpstr">
      <vt:lpstr>Arial</vt:lpstr>
      <vt:lpstr>Arial Rounded MT Bold</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22:36</vt:lpstr>
      <vt:lpstr>Mattityahu (Matthew) 22:37</vt:lpstr>
      <vt:lpstr>Mattityahu (Matthew) 22:38</vt:lpstr>
      <vt:lpstr>Mattityahu (Matthew) 22:39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22:37</vt:lpstr>
      <vt:lpstr>Mattityahu (Matthew) 22:38</vt:lpstr>
      <vt:lpstr>Mattityahu (Matthew) 22:39</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1585</cp:revision>
  <dcterms:created xsi:type="dcterms:W3CDTF">2006-04-21T19:34:43Z</dcterms:created>
  <dcterms:modified xsi:type="dcterms:W3CDTF">2018-01-27T15:02:40Z</dcterms:modified>
</cp:coreProperties>
</file>