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110"/>
  </p:notesMasterIdLst>
  <p:handoutMasterIdLst>
    <p:handoutMasterId r:id="rId111"/>
  </p:handoutMasterIdLst>
  <p:sldIdLst>
    <p:sldId id="2963" r:id="rId4"/>
    <p:sldId id="2961" r:id="rId5"/>
    <p:sldId id="3164" r:id="rId6"/>
    <p:sldId id="3163" r:id="rId7"/>
    <p:sldId id="3283" r:id="rId8"/>
    <p:sldId id="3166" r:id="rId9"/>
    <p:sldId id="3149" r:id="rId10"/>
    <p:sldId id="3150" r:id="rId11"/>
    <p:sldId id="3151" r:id="rId12"/>
    <p:sldId id="3152" r:id="rId13"/>
    <p:sldId id="3136" r:id="rId14"/>
    <p:sldId id="3137" r:id="rId15"/>
    <p:sldId id="3138" r:id="rId16"/>
    <p:sldId id="3139" r:id="rId17"/>
    <p:sldId id="3141" r:id="rId18"/>
    <p:sldId id="3167" r:id="rId19"/>
    <p:sldId id="3284" r:id="rId20"/>
    <p:sldId id="3169" r:id="rId21"/>
    <p:sldId id="3170" r:id="rId22"/>
    <p:sldId id="3134" r:id="rId23"/>
    <p:sldId id="3143" r:id="rId24"/>
    <p:sldId id="3128" r:id="rId25"/>
    <p:sldId id="3147" r:id="rId26"/>
    <p:sldId id="3148" r:id="rId27"/>
    <p:sldId id="3175" r:id="rId28"/>
    <p:sldId id="3171" r:id="rId29"/>
    <p:sldId id="3172" r:id="rId30"/>
    <p:sldId id="3176" r:id="rId31"/>
    <p:sldId id="3180" r:id="rId32"/>
    <p:sldId id="3178" r:id="rId33"/>
    <p:sldId id="3285" r:id="rId34"/>
    <p:sldId id="3179" r:id="rId35"/>
    <p:sldId id="3194" r:id="rId36"/>
    <p:sldId id="3190" r:id="rId37"/>
    <p:sldId id="3191" r:id="rId38"/>
    <p:sldId id="3192" r:id="rId39"/>
    <p:sldId id="3183" r:id="rId40"/>
    <p:sldId id="3023" r:id="rId41"/>
    <p:sldId id="3184" r:id="rId42"/>
    <p:sldId id="3186" r:id="rId43"/>
    <p:sldId id="3189" r:id="rId44"/>
    <p:sldId id="3225" r:id="rId45"/>
    <p:sldId id="3286" r:id="rId46"/>
    <p:sldId id="3226" r:id="rId47"/>
    <p:sldId id="3227" r:id="rId48"/>
    <p:sldId id="3228" r:id="rId49"/>
    <p:sldId id="3229" r:id="rId50"/>
    <p:sldId id="3230" r:id="rId51"/>
    <p:sldId id="3287" r:id="rId52"/>
    <p:sldId id="3231" r:id="rId53"/>
    <p:sldId id="3232" r:id="rId54"/>
    <p:sldId id="3233" r:id="rId55"/>
    <p:sldId id="3259" r:id="rId56"/>
    <p:sldId id="3261" r:id="rId57"/>
    <p:sldId id="3262" r:id="rId58"/>
    <p:sldId id="3263" r:id="rId59"/>
    <p:sldId id="3235" r:id="rId60"/>
    <p:sldId id="3236" r:id="rId61"/>
    <p:sldId id="3237" r:id="rId62"/>
    <p:sldId id="3238" r:id="rId63"/>
    <p:sldId id="3239" r:id="rId64"/>
    <p:sldId id="3240" r:id="rId65"/>
    <p:sldId id="3241" r:id="rId66"/>
    <p:sldId id="3242" r:id="rId67"/>
    <p:sldId id="3243" r:id="rId68"/>
    <p:sldId id="3244" r:id="rId69"/>
    <p:sldId id="3245" r:id="rId70"/>
    <p:sldId id="3246" r:id="rId71"/>
    <p:sldId id="3247" r:id="rId72"/>
    <p:sldId id="3248" r:id="rId73"/>
    <p:sldId id="3249" r:id="rId74"/>
    <p:sldId id="3250" r:id="rId75"/>
    <p:sldId id="3251" r:id="rId76"/>
    <p:sldId id="3288" r:id="rId77"/>
    <p:sldId id="3252" r:id="rId78"/>
    <p:sldId id="3253" r:id="rId79"/>
    <p:sldId id="3254" r:id="rId80"/>
    <p:sldId id="3255" r:id="rId81"/>
    <p:sldId id="3256" r:id="rId82"/>
    <p:sldId id="3257" r:id="rId83"/>
    <p:sldId id="3198" r:id="rId84"/>
    <p:sldId id="3258" r:id="rId85"/>
    <p:sldId id="3260" r:id="rId86"/>
    <p:sldId id="3113" r:id="rId87"/>
    <p:sldId id="3123" r:id="rId88"/>
    <p:sldId id="3275" r:id="rId89"/>
    <p:sldId id="3124" r:id="rId90"/>
    <p:sldId id="3274" r:id="rId91"/>
    <p:sldId id="3282" r:id="rId92"/>
    <p:sldId id="3280" r:id="rId93"/>
    <p:sldId id="3281" r:id="rId94"/>
    <p:sldId id="3197" r:id="rId95"/>
    <p:sldId id="3278" r:id="rId96"/>
    <p:sldId id="3279" r:id="rId97"/>
    <p:sldId id="3265" r:id="rId98"/>
    <p:sldId id="3266" r:id="rId99"/>
    <p:sldId id="3267" r:id="rId100"/>
    <p:sldId id="3268" r:id="rId101"/>
    <p:sldId id="3055" r:id="rId102"/>
    <p:sldId id="3269" r:id="rId103"/>
    <p:sldId id="3271" r:id="rId104"/>
    <p:sldId id="3270" r:id="rId105"/>
    <p:sldId id="3272" r:id="rId106"/>
    <p:sldId id="3273" r:id="rId107"/>
    <p:sldId id="3289" r:id="rId108"/>
    <p:sldId id="3199" r:id="rId10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153" autoAdjust="0"/>
    <p:restoredTop sz="89729" autoAdjust="0"/>
  </p:normalViewPr>
  <p:slideViewPr>
    <p:cSldViewPr>
      <p:cViewPr varScale="1">
        <p:scale>
          <a:sx n="101" d="100"/>
          <a:sy n="101" d="100"/>
        </p:scale>
        <p:origin x="76" y="48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1036"/>
    </p:cViewPr>
  </p:sorterViewPr>
  <p:notesViewPr>
    <p:cSldViewPr>
      <p:cViewPr varScale="1">
        <p:scale>
          <a:sx n="81" d="100"/>
          <a:sy n="81" d="100"/>
        </p:scale>
        <p:origin x="1980"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26.01-03.Pesakh End times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Mar.31,2018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26.01-03.Pesakh End times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Mar.31,2018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en.wikipedia.org/wiki/Duncan_Campbell_(revivalist)"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steemit.com/christianity/@buddy67/donald-trump-s-connection-to-the-hebrides-reviva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26.01-03.Pesakh End times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Mar.31,2018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https://www.timesofisrael.com/lions-wake-up-and-smell-the-coffee-at-the-ramat-gan-safari/</a:t>
            </a:r>
          </a:p>
          <a:p>
            <a:endParaRPr lang="en-US" altLang="en-US" dirty="0"/>
          </a:p>
          <a:p>
            <a:r>
              <a:rPr lang="en-US" altLang="en-US" dirty="0"/>
              <a:t>So, if you think your morning coffee is important to get you going, you are lion like.</a:t>
            </a:r>
          </a:p>
        </p:txBody>
      </p:sp>
    </p:spTree>
    <p:extLst>
      <p:ext uri="{BB962C8B-B14F-4D97-AF65-F5344CB8AC3E}">
        <p14:creationId xmlns:p14="http://schemas.microsoft.com/office/powerpoint/2010/main" val="22041456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51665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81893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746906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2271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82102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we have clean hands, pure heart, like young man in Hebrides revival story, cousin of the POTUS.</a:t>
            </a:r>
          </a:p>
          <a:p>
            <a:r>
              <a:rPr lang="en-US" altLang="en-US" dirty="0"/>
              <a:t>G-d has power, and will help Israel and us supernaturally.   </a:t>
            </a:r>
            <a:r>
              <a:rPr lang="en-US" altLang="en-US" dirty="0" err="1"/>
              <a:t>Halleluyah</a:t>
            </a:r>
            <a:r>
              <a:rPr lang="en-US" altLang="en-US" dirty="0"/>
              <a:t>!</a:t>
            </a:r>
          </a:p>
        </p:txBody>
      </p:sp>
    </p:spTree>
    <p:extLst>
      <p:ext uri="{BB962C8B-B14F-4D97-AF65-F5344CB8AC3E}">
        <p14:creationId xmlns:p14="http://schemas.microsoft.com/office/powerpoint/2010/main" val="38030546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6795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4129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0852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5825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7940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900" dirty="0"/>
              <a:t>https://www.google.com/maps/place/Saint+Peter+in+Gallicantu/@31.7635443,35.2317195,1093a,35y,39.01t/data=!3m1!1e3!4m5!3m4!1s0x150329cb44edb7ed:0xe93a1164fcc03272!8m2!3d31.7712875!4d35.2321113</a:t>
            </a:r>
          </a:p>
        </p:txBody>
      </p:sp>
    </p:spTree>
    <p:extLst>
      <p:ext uri="{BB962C8B-B14F-4D97-AF65-F5344CB8AC3E}">
        <p14:creationId xmlns:p14="http://schemas.microsoft.com/office/powerpoint/2010/main" val="116620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26.01-03.Pesakh End times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Mar.31,2018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3716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6631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http://www.americanisraelite.com/news/israel_news/article_14ed6ace-31ea-11e8-8f8c-db53244d21ca.html</a:t>
            </a:r>
          </a:p>
        </p:txBody>
      </p:sp>
    </p:spTree>
    <p:extLst>
      <p:ext uri="{BB962C8B-B14F-4D97-AF65-F5344CB8AC3E}">
        <p14:creationId xmlns:p14="http://schemas.microsoft.com/office/powerpoint/2010/main" val="244269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43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26.01-03.Pesakh End times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Mar.31,2018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Ted </a:t>
            </a:r>
            <a:r>
              <a:rPr lang="en-US" altLang="en-US" dirty="0" err="1"/>
              <a:t>Alongi</a:t>
            </a:r>
            <a:endParaRPr lang="en-US" altLang="en-US" dirty="0"/>
          </a:p>
        </p:txBody>
      </p:sp>
    </p:spTree>
    <p:extLst>
      <p:ext uri="{BB962C8B-B14F-4D97-AF65-F5344CB8AC3E}">
        <p14:creationId xmlns:p14="http://schemas.microsoft.com/office/powerpoint/2010/main" val="42308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fontAlgn="auto"/>
            <a:r>
              <a:rPr lang="en-US" sz="900" b="0" kern="1200" dirty="0">
                <a:solidFill>
                  <a:schemeClr val="tx1"/>
                </a:solidFill>
                <a:effectLst/>
                <a:latin typeface="Arial Rounded MT Bold" pitchFamily="34" charset="0"/>
                <a:ea typeface="+mn-ea"/>
                <a:cs typeface="Arial" charset="0"/>
              </a:rPr>
              <a:t>Updated Apr 3, 2015, 1:34pm EDT   </a:t>
            </a:r>
            <a:r>
              <a:rPr lang="en-US" altLang="en-US" sz="900" dirty="0"/>
              <a:t>https://www.vox.com/2014/4/14/5613562/why-passover-is-such-a-big-deal-for-american-jews-in-one-chart </a:t>
            </a:r>
          </a:p>
        </p:txBody>
      </p:sp>
    </p:spTree>
    <p:extLst>
      <p:ext uri="{BB962C8B-B14F-4D97-AF65-F5344CB8AC3E}">
        <p14:creationId xmlns:p14="http://schemas.microsoft.com/office/powerpoint/2010/main" val="31711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Know personally a Russian Jewish lady, brought up in the militantly atheistic days of communism, who knew NOTHING of her family’s Jewish identity.  Except, her father would get “holiday crackers” once /year.  Not explained.  </a:t>
            </a:r>
          </a:p>
          <a:p>
            <a:endParaRPr lang="en-US" altLang="en-US" dirty="0"/>
          </a:p>
          <a:p>
            <a:r>
              <a:rPr lang="en-US" altLang="en-US" sz="2000" dirty="0"/>
              <a:t>Passover is the oldest, yet the MOST observed of all Jewish festivals, even if a family is assimilating.  Last relic of Jewish ID to be discarded. </a:t>
            </a:r>
          </a:p>
        </p:txBody>
      </p:sp>
    </p:spTree>
    <p:extLst>
      <p:ext uri="{BB962C8B-B14F-4D97-AF65-F5344CB8AC3E}">
        <p14:creationId xmlns:p14="http://schemas.microsoft.com/office/powerpoint/2010/main" val="402528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https://www.democracyunderattack.org/?p=851%3futm_source=newsletter&amp;utm_campaign=nl_open&amp;utm_medium=email	</a:t>
            </a:r>
          </a:p>
        </p:txBody>
      </p:sp>
    </p:spTree>
    <p:extLst>
      <p:ext uri="{BB962C8B-B14F-4D97-AF65-F5344CB8AC3E}">
        <p14:creationId xmlns:p14="http://schemas.microsoft.com/office/powerpoint/2010/main" val="2988473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https://www.democracyunderattack.org/?p=851%3futm_source=newsletter&amp;utm_campaign=nl_open&amp;utm_medium=email	</a:t>
            </a:r>
          </a:p>
        </p:txBody>
      </p:sp>
    </p:spTree>
    <p:extLst>
      <p:ext uri="{BB962C8B-B14F-4D97-AF65-F5344CB8AC3E}">
        <p14:creationId xmlns:p14="http://schemas.microsoft.com/office/powerpoint/2010/main" val="844994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https://www.democracyunderattack.org/?p=851%3futm_source=newsletter&amp;utm_campaign=nl_open&amp;utm_medium=email	</a:t>
            </a:r>
          </a:p>
        </p:txBody>
      </p:sp>
    </p:spTree>
    <p:extLst>
      <p:ext uri="{BB962C8B-B14F-4D97-AF65-F5344CB8AC3E}">
        <p14:creationId xmlns:p14="http://schemas.microsoft.com/office/powerpoint/2010/main" val="41158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7607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err="1"/>
              <a:t>Adoni</a:t>
            </a:r>
            <a:r>
              <a:rPr lang="en-US" dirty="0"/>
              <a:t> still continues to keep a vigil.</a:t>
            </a:r>
          </a:p>
          <a:p>
            <a:r>
              <a:rPr lang="en-US" dirty="0"/>
              <a:t>Targum:</a:t>
            </a:r>
          </a:p>
          <a:p>
            <a:r>
              <a:rPr lang="en-US" sz="2000" b="0" i="0" kern="1200" dirty="0">
                <a:solidFill>
                  <a:schemeClr val="tx1"/>
                </a:solidFill>
                <a:effectLst/>
                <a:latin typeface="Arial Rounded MT Bold" pitchFamily="34" charset="0"/>
                <a:ea typeface="+mn-ea"/>
                <a:cs typeface="Arial" charset="0"/>
              </a:rPr>
              <a:t>Moses shall go out of the midst of the wilderness, and the King Messiah out of Rome; so it is said in the Jerusalem Targum on the place. </a:t>
            </a:r>
            <a:endParaRPr lang="en-US" altLang="en-US" sz="1050" dirty="0"/>
          </a:p>
        </p:txBody>
      </p:sp>
    </p:spTree>
    <p:extLst>
      <p:ext uri="{BB962C8B-B14F-4D97-AF65-F5344CB8AC3E}">
        <p14:creationId xmlns:p14="http://schemas.microsoft.com/office/powerpoint/2010/main" val="154788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26.01-03.Pesakh End times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Mar.31,2018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9158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https://www.chabad.org/holidays/passover/pesach_cdo/aid/1820/jewish/The-First-and-Final-Redemption.htm</a:t>
            </a:r>
          </a:p>
        </p:txBody>
      </p:sp>
    </p:spTree>
    <p:extLst>
      <p:ext uri="{BB962C8B-B14F-4D97-AF65-F5344CB8AC3E}">
        <p14:creationId xmlns:p14="http://schemas.microsoft.com/office/powerpoint/2010/main" val="3899744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https://www.chabad.org/holidays/passover/pesach_cdo/aid/1820/jewish/The-First-and-Final-Redemption.htm</a:t>
            </a:r>
          </a:p>
        </p:txBody>
      </p:sp>
    </p:spTree>
    <p:extLst>
      <p:ext uri="{BB962C8B-B14F-4D97-AF65-F5344CB8AC3E}">
        <p14:creationId xmlns:p14="http://schemas.microsoft.com/office/powerpoint/2010/main" val="143422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7519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That is why we open the door for Eliyahu/ Elijah.  Redemption time.</a:t>
            </a:r>
          </a:p>
        </p:txBody>
      </p:sp>
    </p:spTree>
    <p:extLst>
      <p:ext uri="{BB962C8B-B14F-4D97-AF65-F5344CB8AC3E}">
        <p14:creationId xmlns:p14="http://schemas.microsoft.com/office/powerpoint/2010/main" val="3438949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63225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Very abbreviated summary</a:t>
            </a:r>
          </a:p>
        </p:txBody>
      </p:sp>
    </p:spTree>
    <p:extLst>
      <p:ext uri="{BB962C8B-B14F-4D97-AF65-F5344CB8AC3E}">
        <p14:creationId xmlns:p14="http://schemas.microsoft.com/office/powerpoint/2010/main" val="962397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21387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010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4089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4513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6378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3480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2094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Lights to be installed for backlit effect.  Probably will paint bricks behind sign white.</a:t>
            </a:r>
          </a:p>
        </p:txBody>
      </p:sp>
    </p:spTree>
    <p:extLst>
      <p:ext uri="{BB962C8B-B14F-4D97-AF65-F5344CB8AC3E}">
        <p14:creationId xmlns:p14="http://schemas.microsoft.com/office/powerpoint/2010/main" val="1586719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0194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5004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39120364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427894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2093747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191080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1024856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1828318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3346519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140541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624453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1422084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4165866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Family Research Council 801 G Street NW, Washington, D.C. 20001 1-800/225-4008 </a:t>
            </a:r>
          </a:p>
          <a:p>
            <a:endParaRPr lang="en-US" altLang="en-US" sz="1050" dirty="0"/>
          </a:p>
          <a:p>
            <a:endParaRPr lang="en-US" altLang="en-US" sz="1050" dirty="0"/>
          </a:p>
        </p:txBody>
      </p:sp>
    </p:spTree>
    <p:extLst>
      <p:ext uri="{BB962C8B-B14F-4D97-AF65-F5344CB8AC3E}">
        <p14:creationId xmlns:p14="http://schemas.microsoft.com/office/powerpoint/2010/main" val="804366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4283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a:t>http://www.israeltoday.co.il/NewsItem/tabid/178/nid/33488/Default.aspx</a:t>
            </a:r>
          </a:p>
          <a:p>
            <a:endParaRPr lang="en-US" altLang="en-US" sz="1050" dirty="0"/>
          </a:p>
        </p:txBody>
      </p:sp>
    </p:spTree>
    <p:extLst>
      <p:ext uri="{BB962C8B-B14F-4D97-AF65-F5344CB8AC3E}">
        <p14:creationId xmlns:p14="http://schemas.microsoft.com/office/powerpoint/2010/main" val="850137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http://www.israeltoday.co.il/NewsItem/tabid/178/nid/33488/Default.aspx</a:t>
            </a:r>
          </a:p>
        </p:txBody>
      </p:sp>
    </p:spTree>
    <p:extLst>
      <p:ext uri="{BB962C8B-B14F-4D97-AF65-F5344CB8AC3E}">
        <p14:creationId xmlns:p14="http://schemas.microsoft.com/office/powerpoint/2010/main" val="7486754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http://www.israeltoday.co.il/NewsItem/tabid/178/nid/33488/Default.aspx</a:t>
            </a:r>
          </a:p>
          <a:p>
            <a:endParaRPr lang="en-US" altLang="en-US" sz="1050" dirty="0"/>
          </a:p>
          <a:p>
            <a:r>
              <a:rPr lang="en-US" altLang="en-US" dirty="0"/>
              <a:t>And Pres. Trump said this week that the US is soon getting out of Syria, after 7 trillion dollars of waster war effort.  True that many problems.  If Saddam Hussein were still here, he would be facing off the Iranians.  ??   </a:t>
            </a:r>
          </a:p>
          <a:p>
            <a:endParaRPr lang="en-US" altLang="en-US" dirty="0"/>
          </a:p>
          <a:p>
            <a:r>
              <a:rPr lang="en-US" altLang="en-US" dirty="0"/>
              <a:t>We are leaving the Kurds unaided.  </a:t>
            </a:r>
          </a:p>
          <a:p>
            <a:r>
              <a:rPr lang="en-US" altLang="en-US" dirty="0"/>
              <a:t>Historical digression…</a:t>
            </a:r>
          </a:p>
          <a:p>
            <a:r>
              <a:rPr lang="en-US" altLang="en-US" dirty="0"/>
              <a:t>Hebrides Islands, northern Scotland.</a:t>
            </a:r>
          </a:p>
        </p:txBody>
      </p:sp>
    </p:spTree>
    <p:extLst>
      <p:ext uri="{BB962C8B-B14F-4D97-AF65-F5344CB8AC3E}">
        <p14:creationId xmlns:p14="http://schemas.microsoft.com/office/powerpoint/2010/main" val="734928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75912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Note Island of Lewis</a:t>
            </a:r>
          </a:p>
        </p:txBody>
      </p:sp>
    </p:spTree>
    <p:extLst>
      <p:ext uri="{BB962C8B-B14F-4D97-AF65-F5344CB8AC3E}">
        <p14:creationId xmlns:p14="http://schemas.microsoft.com/office/powerpoint/2010/main" val="1305980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http://www.chapelofgrace.org.uk/a-profile-of-the-hebrides-revival-1949/</a:t>
            </a:r>
          </a:p>
        </p:txBody>
      </p:sp>
    </p:spTree>
    <p:extLst>
      <p:ext uri="{BB962C8B-B14F-4D97-AF65-F5344CB8AC3E}">
        <p14:creationId xmlns:p14="http://schemas.microsoft.com/office/powerpoint/2010/main" val="256982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Ramat Gan National Zoo, Drive thru</a:t>
            </a:r>
          </a:p>
        </p:txBody>
      </p:sp>
    </p:spTree>
    <p:extLst>
      <p:ext uri="{BB962C8B-B14F-4D97-AF65-F5344CB8AC3E}">
        <p14:creationId xmlns:p14="http://schemas.microsoft.com/office/powerpoint/2010/main" val="30361672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http://www.chapelofgrace.org.uk/a-profile-of-the-hebrides-revival-1949/</a:t>
            </a:r>
          </a:p>
        </p:txBody>
      </p:sp>
    </p:spTree>
    <p:extLst>
      <p:ext uri="{BB962C8B-B14F-4D97-AF65-F5344CB8AC3E}">
        <p14:creationId xmlns:p14="http://schemas.microsoft.com/office/powerpoint/2010/main" val="25180266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http://www.chapelofgrace.org.uk/a-profile-of-the-hebrides-revival-1949/</a:t>
            </a:r>
          </a:p>
        </p:txBody>
      </p:sp>
    </p:spTree>
    <p:extLst>
      <p:ext uri="{BB962C8B-B14F-4D97-AF65-F5344CB8AC3E}">
        <p14:creationId xmlns:p14="http://schemas.microsoft.com/office/powerpoint/2010/main" val="805311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http://www.chapelofgrace.org.uk/a-profile-of-the-hebrides-revival-1949/</a:t>
            </a:r>
          </a:p>
        </p:txBody>
      </p:sp>
    </p:spTree>
    <p:extLst>
      <p:ext uri="{BB962C8B-B14F-4D97-AF65-F5344CB8AC3E}">
        <p14:creationId xmlns:p14="http://schemas.microsoft.com/office/powerpoint/2010/main" val="35681650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37656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448479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3899294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5784413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taken from a recounting of the story by Duncan Campbell.  I’m skimming through, but if you get the notes, you can go to the link and read the supernatural details.</a:t>
            </a:r>
          </a:p>
          <a:p>
            <a:endParaRPr lang="en-US" altLang="en-US" sz="1050" dirty="0"/>
          </a:p>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19276097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3036039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363923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http://www.netmail411.com/mail/vfi/JOLmar3018.html?mc_cid=cbea24a906&amp;mc_eid=5c6cdd3ee6</a:t>
            </a:r>
          </a:p>
        </p:txBody>
      </p:sp>
    </p:spTree>
    <p:extLst>
      <p:ext uri="{BB962C8B-B14F-4D97-AF65-F5344CB8AC3E}">
        <p14:creationId xmlns:p14="http://schemas.microsoft.com/office/powerpoint/2010/main" val="23764959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22041042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40216495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13193767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1638441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a:p>
            <a:endParaRPr lang="en-US" altLang="en-US" sz="1050" dirty="0"/>
          </a:p>
          <a:p>
            <a:r>
              <a:rPr lang="en-US" altLang="en-US" sz="2000" dirty="0"/>
              <a:t>During one of the prayer meetings, there was an earth tremor.</a:t>
            </a:r>
          </a:p>
        </p:txBody>
      </p:sp>
    </p:spTree>
    <p:extLst>
      <p:ext uri="{BB962C8B-B14F-4D97-AF65-F5344CB8AC3E}">
        <p14:creationId xmlns:p14="http://schemas.microsoft.com/office/powerpoint/2010/main" val="568075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https://en.wikipedia.org/wiki/Duncan_Campbell_(revivalist)</a:t>
            </a:r>
            <a:endParaRPr lang="en-US" altLang="en-US" sz="1050" dirty="0"/>
          </a:p>
          <a:p>
            <a:endParaRPr lang="en-US" altLang="en-US" sz="1050" dirty="0"/>
          </a:p>
          <a:p>
            <a:r>
              <a:rPr lang="en-US" altLang="en-US" dirty="0"/>
              <a:t>Many stories of huge gatherings unadvertised, amazing responses to Yeshua.</a:t>
            </a:r>
          </a:p>
        </p:txBody>
      </p:sp>
    </p:spTree>
    <p:extLst>
      <p:ext uri="{BB962C8B-B14F-4D97-AF65-F5344CB8AC3E}">
        <p14:creationId xmlns:p14="http://schemas.microsoft.com/office/powerpoint/2010/main" val="9346284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21914552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5802993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http://www.revival-library.org/index.php/pensketches-menu/historical-revivals/the-hebrides-revival</a:t>
            </a:r>
          </a:p>
        </p:txBody>
      </p:sp>
    </p:spTree>
    <p:extLst>
      <p:ext uri="{BB962C8B-B14F-4D97-AF65-F5344CB8AC3E}">
        <p14:creationId xmlns:p14="http://schemas.microsoft.com/office/powerpoint/2010/main" val="4964586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https://steemit.com/christianity/@buddy67/donald-trump-s-connection-to-the-hebrides-revival</a:t>
            </a:r>
            <a:endParaRPr lang="en-US" altLang="en-US" sz="1050" dirty="0"/>
          </a:p>
          <a:p>
            <a:endParaRPr lang="en-US" altLang="en-US" sz="1050" dirty="0"/>
          </a:p>
          <a:p>
            <a:r>
              <a:rPr lang="en-US" altLang="en-US" dirty="0"/>
              <a:t>The next details are where it gets contemporary.</a:t>
            </a:r>
          </a:p>
        </p:txBody>
      </p:sp>
    </p:spTree>
    <p:extLst>
      <p:ext uri="{BB962C8B-B14F-4D97-AF65-F5344CB8AC3E}">
        <p14:creationId xmlns:p14="http://schemas.microsoft.com/office/powerpoint/2010/main" val="117000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https://www.timesofisrael.com/lions-wake-up-and-smell-the-coffee-at-the-ramat-gan-safari/</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err="1">
                <a:solidFill>
                  <a:schemeClr val="tx1"/>
                </a:solidFill>
                <a:effectLst/>
                <a:latin typeface="Arial Rounded MT Bold" pitchFamily="34" charset="0"/>
                <a:ea typeface="+mn-ea"/>
                <a:cs typeface="Arial" charset="0"/>
              </a:rPr>
              <a:t>Yifat</a:t>
            </a:r>
            <a:r>
              <a:rPr lang="en-US" sz="2000" b="0" i="0" kern="1200" dirty="0">
                <a:solidFill>
                  <a:schemeClr val="tx1"/>
                </a:solidFill>
                <a:effectLst/>
                <a:latin typeface="Arial Rounded MT Bold" pitchFamily="34" charset="0"/>
                <a:ea typeface="+mn-ea"/>
                <a:cs typeface="Arial" charset="0"/>
              </a:rPr>
              <a:t>, a keeper at the Ramat Gan Safari, near Tel Aviv, spreads coffee powder on a jute sack for the lions. </a:t>
            </a:r>
            <a:endParaRPr lang="en-US" altLang="en-US" sz="1050" dirty="0"/>
          </a:p>
        </p:txBody>
      </p:sp>
    </p:spTree>
    <p:extLst>
      <p:ext uri="{BB962C8B-B14F-4D97-AF65-F5344CB8AC3E}">
        <p14:creationId xmlns:p14="http://schemas.microsoft.com/office/powerpoint/2010/main" val="771491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https://steemit.com/christianity/@buddy67/donald-trump-s-connection-to-the-hebrides-revival</a:t>
            </a:r>
          </a:p>
          <a:p>
            <a:endParaRPr lang="en-US" altLang="en-US" sz="1050" dirty="0"/>
          </a:p>
          <a:p>
            <a:r>
              <a:rPr lang="en-US" altLang="en-US" sz="1050" dirty="0"/>
              <a:t>Father of Donald Trump.  Pres. Trump is heir to this revival heritage.   Visited the cottage of his ancestors, and proud of heritage.</a:t>
            </a:r>
          </a:p>
        </p:txBody>
      </p:sp>
    </p:spTree>
    <p:extLst>
      <p:ext uri="{BB962C8B-B14F-4D97-AF65-F5344CB8AC3E}">
        <p14:creationId xmlns:p14="http://schemas.microsoft.com/office/powerpoint/2010/main" val="18289642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This is not the cottage, but is in the Hebrides.  Other family </a:t>
            </a:r>
          </a:p>
        </p:txBody>
      </p:sp>
    </p:spTree>
    <p:extLst>
      <p:ext uri="{BB962C8B-B14F-4D97-AF65-F5344CB8AC3E}">
        <p14:creationId xmlns:p14="http://schemas.microsoft.com/office/powerpoint/2010/main" val="3043693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Trump’s family heritage is bit like James Dobson: grandfather prayed.</a:t>
            </a:r>
          </a:p>
        </p:txBody>
      </p:sp>
    </p:spTree>
    <p:extLst>
      <p:ext uri="{BB962C8B-B14F-4D97-AF65-F5344CB8AC3E}">
        <p14:creationId xmlns:p14="http://schemas.microsoft.com/office/powerpoint/2010/main" val="16038694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I’m saying that we need to be people of intercession.  Tuesday, private, other times.  Passion for G-d to move in Israel.</a:t>
            </a:r>
          </a:p>
          <a:p>
            <a:r>
              <a:rPr lang="en-US" altLang="en-US" dirty="0"/>
              <a:t>I believe in the power of publicity and media and excellence. But most of all, I believe in the power of prayer.</a:t>
            </a:r>
          </a:p>
          <a:p>
            <a:r>
              <a:rPr lang="en-US" altLang="en-US" dirty="0"/>
              <a:t>Desperate times?</a:t>
            </a:r>
          </a:p>
        </p:txBody>
      </p:sp>
    </p:spTree>
    <p:extLst>
      <p:ext uri="{BB962C8B-B14F-4D97-AF65-F5344CB8AC3E}">
        <p14:creationId xmlns:p14="http://schemas.microsoft.com/office/powerpoint/2010/main" val="41056814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france-2-arrested-brutal-murder-holocaust-survivor/?utm_source=MadMimi&amp;utm_medium=email&amp;utm_content=IDF+Catches+Armed+Terrorists+12+Miles+into+Israel%3B+Exclusive%3A+How+NFL+Champions+Love+the+Land+of+Israel%3B+Today%27s+Top+Stories%21&amp;utm_campaign=20180327_m144706857_IDF+Catches+Armed+Terrorists+12+Miles+into+Israel%3B+Exclusive%3A+How+NFL+Champions+Love+the+Land+of+Israel%3B+Today%27s+Top+Stories%21&amp;utm_term=_0D_0A_09_09_09_09_09_09_09_09_09_09Read+Now_0D_0A_09_09_09_09_09_09_09_09_09</a:t>
            </a:r>
          </a:p>
        </p:txBody>
      </p:sp>
    </p:spTree>
    <p:extLst>
      <p:ext uri="{BB962C8B-B14F-4D97-AF65-F5344CB8AC3E}">
        <p14:creationId xmlns:p14="http://schemas.microsoft.com/office/powerpoint/2010/main" val="33851680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81607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95952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34109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1867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2757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https://www.timesofisrael.com/lions-wake-up-and-smell-the-coffee-at-the-ramat-gan-safari/</a:t>
            </a:r>
          </a:p>
        </p:txBody>
      </p:sp>
    </p:spTree>
    <p:extLst>
      <p:ext uri="{BB962C8B-B14F-4D97-AF65-F5344CB8AC3E}">
        <p14:creationId xmlns:p14="http://schemas.microsoft.com/office/powerpoint/2010/main" val="5077690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Getting out </a:t>
            </a:r>
            <a:r>
              <a:rPr lang="en-US" altLang="en-US" sz="2000" dirty="0" err="1"/>
              <a:t>khametz</a:t>
            </a:r>
            <a:endParaRPr lang="en-US" altLang="en-US" sz="2000" dirty="0"/>
          </a:p>
        </p:txBody>
      </p:sp>
    </p:spTree>
    <p:extLst>
      <p:ext uri="{BB962C8B-B14F-4D97-AF65-F5344CB8AC3E}">
        <p14:creationId xmlns:p14="http://schemas.microsoft.com/office/powerpoint/2010/main" val="16966388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read that Facebook app monitors your texts and phone calls. </a:t>
            </a:r>
          </a:p>
          <a:p>
            <a:endParaRPr lang="en-US" altLang="en-US" dirty="0"/>
          </a:p>
          <a:p>
            <a:r>
              <a:rPr lang="en-US" altLang="en-US" dirty="0"/>
              <a:t>We currently don’t have a government like Putin’s, but who knows?   </a:t>
            </a:r>
          </a:p>
          <a:p>
            <a:endParaRPr lang="en-US" altLang="en-US" i="1" dirty="0"/>
          </a:p>
          <a:p>
            <a:r>
              <a:rPr lang="en-US" altLang="en-US" i="1" dirty="0"/>
              <a:t>Person of Interest </a:t>
            </a:r>
            <a:r>
              <a:rPr lang="en-US" altLang="en-US" dirty="0"/>
              <a:t>series</a:t>
            </a:r>
            <a:r>
              <a:rPr lang="en-US" altLang="en-US" i="1" dirty="0"/>
              <a:t>.</a:t>
            </a:r>
            <a:r>
              <a:rPr lang="en-US" altLang="en-US" dirty="0"/>
              <a:t>  NSA  </a:t>
            </a:r>
          </a:p>
        </p:txBody>
      </p:sp>
    </p:spTree>
    <p:extLst>
      <p:ext uri="{BB962C8B-B14F-4D97-AF65-F5344CB8AC3E}">
        <p14:creationId xmlns:p14="http://schemas.microsoft.com/office/powerpoint/2010/main" val="10340057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01308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019375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imagine most are aware of the current crisis on the Gaza border.</a:t>
            </a:r>
          </a:p>
        </p:txBody>
      </p:sp>
    </p:spTree>
    <p:extLst>
      <p:ext uri="{BB962C8B-B14F-4D97-AF65-F5344CB8AC3E}">
        <p14:creationId xmlns:p14="http://schemas.microsoft.com/office/powerpoint/2010/main" val="4711334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8093729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628487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63134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303993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26.01-03.Pesakh End times</a:t>
            </a:r>
          </a:p>
        </p:txBody>
      </p:sp>
      <p:sp>
        <p:nvSpPr>
          <p:cNvPr id="5" name="Rectangle 3"/>
          <p:cNvSpPr>
            <a:spLocks noGrp="1" noChangeArrowheads="1"/>
          </p:cNvSpPr>
          <p:nvPr>
            <p:ph type="dt" idx="1"/>
          </p:nvPr>
        </p:nvSpPr>
        <p:spPr>
          <a:ln/>
        </p:spPr>
        <p:txBody>
          <a:bodyPr/>
          <a:lstStyle/>
          <a:p>
            <a:r>
              <a:rPr lang="en-US" altLang="en-US">
                <a:solidFill>
                  <a:prstClr val="white"/>
                </a:solidFill>
              </a:rPr>
              <a:t>Mar.31,2018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9187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86440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159801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615296397"/>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356242024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143AFB43-AC32-42AE-A07E-889D5EB0F533}"/>
              </a:ext>
            </a:extLst>
          </p:cNvPr>
          <p:cNvPicPr>
            <a:picLocks noChangeAspect="1"/>
          </p:cNvPicPr>
          <p:nvPr/>
        </p:nvPicPr>
        <p:blipFill>
          <a:blip r:embed="rId3"/>
          <a:stretch>
            <a:fillRect/>
          </a:stretch>
        </p:blipFill>
        <p:spPr>
          <a:xfrm>
            <a:off x="198430" y="0"/>
            <a:ext cx="8398914" cy="4469391"/>
          </a:xfrm>
          <a:prstGeom prst="rect">
            <a:avLst/>
          </a:prstGeom>
        </p:spPr>
      </p:pic>
    </p:spTree>
    <p:extLst>
      <p:ext uri="{BB962C8B-B14F-4D97-AF65-F5344CB8AC3E}">
        <p14:creationId xmlns:p14="http://schemas.microsoft.com/office/powerpoint/2010/main" val="32550201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sz="1400" dirty="0"/>
              <a:t>From George Whitten, Worthy News.</a:t>
            </a:r>
          </a:p>
          <a:p>
            <a:pPr algn="l"/>
            <a:r>
              <a:rPr lang="en-US" dirty="0"/>
              <a:t>The way was prepared through the death of the Son of God for us to have access to the Holy of Holies, that place on earth which was prepared for the abiding Presence of God's Spirit, and, in earlier Temple times, actually contained His Glory</a:t>
            </a:r>
            <a:endParaRPr lang="en-US" sz="1400" dirty="0"/>
          </a:p>
        </p:txBody>
      </p:sp>
    </p:spTree>
    <p:extLst>
      <p:ext uri="{BB962C8B-B14F-4D97-AF65-F5344CB8AC3E}">
        <p14:creationId xmlns:p14="http://schemas.microsoft.com/office/powerpoint/2010/main" val="10544934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100" dirty="0"/>
              <a:t>From George Whitten, Worthy News.</a:t>
            </a:r>
          </a:p>
          <a:p>
            <a:pPr algn="l"/>
            <a:r>
              <a:rPr lang="en-US" dirty="0"/>
              <a:t>In the death of the Messiah Yeshua, every barrier and obstacle, even a 30 ton stone that needed to be broken – was removed, to make a way for us to have an intimate relationship with the Father!</a:t>
            </a:r>
          </a:p>
          <a:p>
            <a:pPr algn="l"/>
            <a:endParaRPr lang="en-US" sz="1400" dirty="0"/>
          </a:p>
        </p:txBody>
      </p:sp>
    </p:spTree>
    <p:extLst>
      <p:ext uri="{BB962C8B-B14F-4D97-AF65-F5344CB8AC3E}">
        <p14:creationId xmlns:p14="http://schemas.microsoft.com/office/powerpoint/2010/main" val="32129878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sz="1100" dirty="0"/>
              <a:t>From George Whitten, Worthy News.</a:t>
            </a:r>
          </a:p>
          <a:p>
            <a:pPr algn="l"/>
            <a:r>
              <a:rPr lang="en-US" dirty="0"/>
              <a:t>The sound of ripping cloth, the rending of a massive veil, echoes throughout history to this very day. The agony of that sound of mourning opened for us "a new and living way which He consecrated for us, through the veil, that is, His flesh" [Hebrews 10:20]...</a:t>
            </a:r>
          </a:p>
        </p:txBody>
      </p:sp>
    </p:spTree>
    <p:extLst>
      <p:ext uri="{BB962C8B-B14F-4D97-AF65-F5344CB8AC3E}">
        <p14:creationId xmlns:p14="http://schemas.microsoft.com/office/powerpoint/2010/main" val="3288451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600" dirty="0"/>
              <a:t>From George Whitten, Worthy News.</a:t>
            </a:r>
          </a:p>
          <a:p>
            <a:pPr algn="l"/>
            <a:r>
              <a:rPr lang="en-US" dirty="0"/>
              <a:t>so that now, at any time, we can approach our Heavenly Father with boldness and confidence in His love and acceptance. As we embrace the sacrifice of Yeshua, </a:t>
            </a:r>
          </a:p>
        </p:txBody>
      </p:sp>
    </p:spTree>
    <p:extLst>
      <p:ext uri="{BB962C8B-B14F-4D97-AF65-F5344CB8AC3E}">
        <p14:creationId xmlns:p14="http://schemas.microsoft.com/office/powerpoint/2010/main" val="16377679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100" dirty="0"/>
              <a:t>From George Whitten, Worthy News.</a:t>
            </a:r>
          </a:p>
          <a:p>
            <a:pPr algn="l"/>
            <a:r>
              <a:rPr lang="en-US" dirty="0"/>
              <a:t>come with a clean heart in His righteousness, we may fully expect His constant intervention and blessing in our everyday lives--- because the way has been permanently opened to us!</a:t>
            </a:r>
          </a:p>
        </p:txBody>
      </p:sp>
    </p:spTree>
    <p:extLst>
      <p:ext uri="{BB962C8B-B14F-4D97-AF65-F5344CB8AC3E}">
        <p14:creationId xmlns:p14="http://schemas.microsoft.com/office/powerpoint/2010/main" val="1909521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ongoing vigil Spiritual Story Summary:</a:t>
            </a:r>
          </a:p>
          <a:p>
            <a:pPr marL="227013" indent="-227013" algn="l">
              <a:buFont typeface="Arial" panose="020B0604020202020204" pitchFamily="34" charset="0"/>
              <a:buChar char="•"/>
            </a:pPr>
            <a:r>
              <a:rPr lang="en-US" dirty="0"/>
              <a:t>Desperate situation of slavery</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1900263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03070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26:1-3</a:t>
            </a:r>
          </a:p>
        </p:txBody>
      </p:sp>
    </p:spTree>
    <p:extLst>
      <p:ext uri="{BB962C8B-B14F-4D97-AF65-F5344CB8AC3E}">
        <p14:creationId xmlns:p14="http://schemas.microsoft.com/office/powerpoint/2010/main" val="93948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לְאַחַר שֶׁדִּבֵּר יֵשׁוּעַ אֶת כָּל הַדְּבָרִים הָאֵלֶּה אָמַר לְתַלְמִידָיו:</a:t>
            </a:r>
            <a:r>
              <a:rPr lang="he-IL" sz="3456"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endParaRPr lang="en-US" i="1" dirty="0"/>
          </a:p>
          <a:p>
            <a:r>
              <a:rPr lang="en-US" sz="4000" dirty="0"/>
              <a:t>  When </a:t>
            </a:r>
            <a:r>
              <a:rPr lang="en-US" sz="4000" dirty="0" err="1"/>
              <a:t>Yeshua</a:t>
            </a:r>
            <a:r>
              <a:rPr lang="en-US" sz="4000" dirty="0"/>
              <a:t> had finished speaking, he said to his </a:t>
            </a:r>
            <a:r>
              <a:rPr lang="en-US" sz="4000" dirty="0" err="1"/>
              <a:t>talmidim</a:t>
            </a:r>
            <a:r>
              <a:rPr lang="en-US" sz="4000" dirty="0"/>
              <a:t>,</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26:1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0787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algn="r" rtl="1"/>
            <a:r>
              <a:rPr lang="en-US" sz="3456" b="1" dirty="0">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”אַתֶּם יוֹדְעִים כִּי בְּעוֹד יוֹמַיִם הַפֶּסַח בָּא וּבֶן־הָאָדָם יִמָּסֵר לְהִצָּלֵב.“</a:t>
            </a:r>
            <a:endParaRPr lang="en-US" sz="4321" b="1" dirty="0">
              <a:latin typeface="David" panose="020E0502060401010101" pitchFamily="34" charset="-79"/>
              <a:cs typeface="David" panose="020E0502060401010101" pitchFamily="34" charset="-79"/>
            </a:endParaRPr>
          </a:p>
          <a:p>
            <a:pPr rtl="1"/>
            <a:r>
              <a:rPr lang="en-US" sz="4000" dirty="0"/>
              <a:t>“As you know, </a:t>
            </a:r>
            <a:r>
              <a:rPr lang="en-US" sz="4000" dirty="0" err="1">
                <a:solidFill>
                  <a:srgbClr val="FFFF99"/>
                </a:solidFill>
              </a:rPr>
              <a:t>Pesakh</a:t>
            </a:r>
            <a:r>
              <a:rPr lang="en-US" sz="4000" dirty="0"/>
              <a:t> is two days away, and the Son of Man will be handed over to be nailed to the execution-stake.”</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26:2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362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rtl="1"/>
            <a:r>
              <a:rPr lang="en-US" sz="3456" b="1" dirty="0">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בְּאוֹתָהּ עֵת נִקְהֲלוּ רָאשֵׁי הַכֹּהֲנִים וְזִקְנֵי הָעָם אֶל חֲצַר הַכֹּהֵן הַגָּדוֹל, קַיָּפָא שְׁמוֹ,</a:t>
            </a:r>
            <a:endParaRPr lang="en-US" sz="4321" b="1" dirty="0">
              <a:latin typeface="David" panose="020E0502060401010101" pitchFamily="34" charset="-79"/>
              <a:cs typeface="David" panose="020E0502060401010101" pitchFamily="34" charset="-79"/>
            </a:endParaRPr>
          </a:p>
          <a:p>
            <a:pPr rtl="1"/>
            <a:r>
              <a:rPr lang="en-US" baseline="30000" dirty="0"/>
              <a:t> </a:t>
            </a:r>
          </a:p>
          <a:p>
            <a:pPr rtl="1"/>
            <a:r>
              <a:rPr lang="en-US" sz="4000" dirty="0"/>
              <a:t>Then the head </a:t>
            </a:r>
            <a:r>
              <a:rPr lang="en-US" sz="4000" i="1" dirty="0" err="1"/>
              <a:t>cohanim</a:t>
            </a:r>
            <a:r>
              <a:rPr lang="en-US" sz="4000" dirty="0"/>
              <a:t> and the elders of the people gathered in the palace of </a:t>
            </a:r>
            <a:r>
              <a:rPr lang="en-US" sz="4000" dirty="0" err="1"/>
              <a:t>Kayafa</a:t>
            </a:r>
            <a:r>
              <a:rPr lang="en-US" sz="4000" dirty="0"/>
              <a:t> the </a:t>
            </a:r>
            <a:r>
              <a:rPr lang="en-US" sz="4000" i="1" dirty="0" err="1"/>
              <a:t>cohen</a:t>
            </a:r>
            <a:r>
              <a:rPr lang="en-US" sz="4000" i="1" dirty="0"/>
              <a:t> </a:t>
            </a:r>
            <a:r>
              <a:rPr lang="en-US" sz="4000" i="1" dirty="0" err="1"/>
              <a:t>hagadol</a:t>
            </a:r>
            <a:r>
              <a:rPr lang="en-US" sz="4000" dirty="0"/>
              <a:t>.</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26:3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8698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141F8-80B0-4126-83A0-2BF0DF6A4F3B}"/>
              </a:ext>
            </a:extLst>
          </p:cNvPr>
          <p:cNvPicPr>
            <a:picLocks noChangeAspect="1"/>
          </p:cNvPicPr>
          <p:nvPr/>
        </p:nvPicPr>
        <p:blipFill>
          <a:blip r:embed="rId3"/>
          <a:stretch>
            <a:fillRect/>
          </a:stretch>
        </p:blipFill>
        <p:spPr>
          <a:xfrm>
            <a:off x="668161" y="0"/>
            <a:ext cx="7442552"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98544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baseline="30000" dirty="0" err="1">
                <a:solidFill>
                  <a:srgbClr val="FFFF99"/>
                </a:solidFill>
              </a:rPr>
              <a:t>Mattityahu</a:t>
            </a:r>
            <a:r>
              <a:rPr lang="en-US" altLang="en-US" baseline="30000" dirty="0">
                <a:solidFill>
                  <a:srgbClr val="FFFF99"/>
                </a:solidFill>
              </a:rPr>
              <a:t> (Matthew) 26:</a:t>
            </a:r>
            <a:r>
              <a:rPr lang="en-US" b="1" baseline="30000" dirty="0">
                <a:solidFill>
                  <a:srgbClr val="FFFF99"/>
                </a:solidFill>
              </a:rPr>
              <a:t>4-5</a:t>
            </a:r>
            <a:r>
              <a:rPr lang="en-US" b="1" baseline="30000" dirty="0"/>
              <a:t> </a:t>
            </a:r>
            <a:r>
              <a:rPr lang="en-US" dirty="0"/>
              <a:t>They plotted together in order that they might seize Yeshua by stealth and kill Him. </a:t>
            </a:r>
            <a:r>
              <a:rPr lang="en-US" b="1" baseline="30000" dirty="0"/>
              <a:t> </a:t>
            </a:r>
            <a:r>
              <a:rPr lang="en-US" dirty="0"/>
              <a:t>“</a:t>
            </a:r>
            <a:r>
              <a:rPr lang="en-US" dirty="0">
                <a:solidFill>
                  <a:srgbClr val="FFFF99"/>
                </a:solidFill>
              </a:rPr>
              <a:t>But not during the festival</a:t>
            </a:r>
            <a:r>
              <a:rPr lang="en-US" dirty="0"/>
              <a:t>,” they were saying, “so there won’t be a riot among the people.”</a:t>
            </a:r>
          </a:p>
        </p:txBody>
      </p:sp>
    </p:spTree>
    <p:extLst>
      <p:ext uri="{BB962C8B-B14F-4D97-AF65-F5344CB8AC3E}">
        <p14:creationId xmlns:p14="http://schemas.microsoft.com/office/powerpoint/2010/main" val="98451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Spiritual Significance</a:t>
            </a:r>
          </a:p>
          <a:p>
            <a:r>
              <a:rPr lang="en-US" dirty="0"/>
              <a:t>of </a:t>
            </a:r>
            <a:r>
              <a:rPr lang="en-US" dirty="0" err="1"/>
              <a:t>Pesakh</a:t>
            </a:r>
            <a:endParaRPr lang="en-US" dirty="0"/>
          </a:p>
        </p:txBody>
      </p:sp>
    </p:spTree>
    <p:extLst>
      <p:ext uri="{BB962C8B-B14F-4D97-AF65-F5344CB8AC3E}">
        <p14:creationId xmlns:p14="http://schemas.microsoft.com/office/powerpoint/2010/main" val="215582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(JNS) According to a Jewish People Policy Institute survey of 3,000 respondents, </a:t>
            </a:r>
            <a:r>
              <a:rPr lang="en-US" dirty="0">
                <a:solidFill>
                  <a:srgbClr val="FFFF99"/>
                </a:solidFill>
              </a:rPr>
              <a:t>97 percent of Israelis Jews say they either host or participate in a Passover Seder, </a:t>
            </a:r>
            <a:r>
              <a:rPr lang="en-US" dirty="0"/>
              <a:t>compared to the 2013 Pew Study’s finding of </a:t>
            </a:r>
            <a:r>
              <a:rPr lang="en-US" dirty="0">
                <a:solidFill>
                  <a:srgbClr val="FFFF99"/>
                </a:solidFill>
              </a:rPr>
              <a:t>70 percent of American Jews </a:t>
            </a:r>
            <a:r>
              <a:rPr lang="en-US" dirty="0"/>
              <a:t>who participated in the Seder the prior year.</a:t>
            </a:r>
          </a:p>
        </p:txBody>
      </p:sp>
    </p:spTree>
    <p:extLst>
      <p:ext uri="{BB962C8B-B14F-4D97-AF65-F5344CB8AC3E}">
        <p14:creationId xmlns:p14="http://schemas.microsoft.com/office/powerpoint/2010/main" val="181504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Passover Seder is one of the only practices of Jews in Israel that is almost equally observed across the spectrum of Jewish sectors, including </a:t>
            </a:r>
            <a:r>
              <a:rPr lang="en-US" dirty="0">
                <a:solidFill>
                  <a:srgbClr val="FFFF99"/>
                </a:solidFill>
              </a:rPr>
              <a:t>93 percent of “totally secular” Jews.</a:t>
            </a:r>
          </a:p>
        </p:txBody>
      </p:sp>
    </p:spTree>
    <p:extLst>
      <p:ext uri="{BB962C8B-B14F-4D97-AF65-F5344CB8AC3E}">
        <p14:creationId xmlns:p14="http://schemas.microsoft.com/office/powerpoint/2010/main" val="189788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a part of history and prophecy!  70 years after the founding of the State is the year of Release!   </a:t>
            </a:r>
          </a:p>
          <a:p>
            <a:pPr algn="l"/>
            <a:r>
              <a:rPr lang="en-US" dirty="0"/>
              <a:t>Go to OrHaOlam.com</a:t>
            </a:r>
          </a:p>
        </p:txBody>
      </p:sp>
    </p:spTree>
    <p:extLst>
      <p:ext uri="{BB962C8B-B14F-4D97-AF65-F5344CB8AC3E}">
        <p14:creationId xmlns:p14="http://schemas.microsoft.com/office/powerpoint/2010/main" val="83093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185F5D-0F33-4A98-8657-E3862CF01BF2}"/>
              </a:ext>
            </a:extLst>
          </p:cNvPr>
          <p:cNvPicPr>
            <a:picLocks noChangeAspect="1"/>
          </p:cNvPicPr>
          <p:nvPr/>
        </p:nvPicPr>
        <p:blipFill>
          <a:blip r:embed="rId3"/>
          <a:stretch>
            <a:fillRect/>
          </a:stretch>
        </p:blipFill>
        <p:spPr>
          <a:xfrm>
            <a:off x="920133" y="0"/>
            <a:ext cx="6938609"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384515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6FBA4C15-311D-42BF-A8B9-7221F8E91C86}"/>
              </a:ext>
            </a:extLst>
          </p:cNvPr>
          <p:cNvPicPr>
            <a:picLocks noChangeAspect="1"/>
          </p:cNvPicPr>
          <p:nvPr/>
        </p:nvPicPr>
        <p:blipFill>
          <a:blip r:embed="rId3"/>
          <a:stretch>
            <a:fillRect/>
          </a:stretch>
        </p:blipFill>
        <p:spPr>
          <a:xfrm>
            <a:off x="209298" y="0"/>
            <a:ext cx="8245075" cy="3562350"/>
          </a:xfrm>
          <a:prstGeom prst="rect">
            <a:avLst/>
          </a:prstGeom>
        </p:spPr>
      </p:pic>
    </p:spTree>
    <p:extLst>
      <p:ext uri="{BB962C8B-B14F-4D97-AF65-F5344CB8AC3E}">
        <p14:creationId xmlns:p14="http://schemas.microsoft.com/office/powerpoint/2010/main" val="1212273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David Ben-Gurion, Israel’s first Prime Minister, told the UN Commission of Inquiry in 1947: "</a:t>
            </a:r>
            <a:r>
              <a:rPr lang="en-US" dirty="0">
                <a:solidFill>
                  <a:srgbClr val="99CCFF"/>
                </a:solidFill>
              </a:rPr>
              <a:t>300</a:t>
            </a:r>
            <a:r>
              <a:rPr lang="en-US" dirty="0"/>
              <a:t> years ago, the ‘Mayflower’ launched its historical voyage. How many Am </a:t>
            </a:r>
            <a:r>
              <a:rPr lang="en-US" dirty="0" err="1"/>
              <a:t>ericans</a:t>
            </a:r>
            <a:r>
              <a:rPr lang="en-US" dirty="0"/>
              <a:t> remember the month of the voyage, how many passengers</a:t>
            </a:r>
          </a:p>
        </p:txBody>
      </p:sp>
    </p:spTree>
    <p:extLst>
      <p:ext uri="{BB962C8B-B14F-4D97-AF65-F5344CB8AC3E}">
        <p14:creationId xmlns:p14="http://schemas.microsoft.com/office/powerpoint/2010/main" val="131332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on the Mayflower and what kind of bread did they consume?</a:t>
            </a:r>
          </a:p>
          <a:p>
            <a:pPr algn="l"/>
            <a:r>
              <a:rPr lang="en-US" dirty="0"/>
              <a:t>However, </a:t>
            </a:r>
            <a:r>
              <a:rPr lang="en-US" dirty="0">
                <a:solidFill>
                  <a:srgbClr val="99CCFF"/>
                </a:solidFill>
              </a:rPr>
              <a:t>3,300</a:t>
            </a:r>
            <a:r>
              <a:rPr lang="en-US" dirty="0"/>
              <a:t> years earlier, the Exodus from Egypt took place.</a:t>
            </a:r>
          </a:p>
          <a:p>
            <a:pPr algn="l"/>
            <a:r>
              <a:rPr lang="en-US" dirty="0"/>
              <a:t>Every Jew knows the date of the Exodus - 15</a:t>
            </a:r>
            <a:r>
              <a:rPr lang="en-US" baseline="30000" dirty="0"/>
              <a:t>th</a:t>
            </a:r>
            <a:r>
              <a:rPr lang="en-US" dirty="0"/>
              <a:t> of the month of Nissan - and the kind of bread - matzah - consumed. </a:t>
            </a:r>
          </a:p>
        </p:txBody>
      </p:sp>
    </p:spTree>
    <p:extLst>
      <p:ext uri="{BB962C8B-B14F-4D97-AF65-F5344CB8AC3E}">
        <p14:creationId xmlns:p14="http://schemas.microsoft.com/office/powerpoint/2010/main" val="1094804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Until today, Jews all over the world tell the story of the Exodus and eat matzah on the 15th of Nissan. They conclude the story of the Exodus with a statement: </a:t>
            </a:r>
            <a:r>
              <a:rPr lang="en-US" dirty="0">
                <a:solidFill>
                  <a:srgbClr val="99CCFF"/>
                </a:solidFill>
              </a:rPr>
              <a:t>'This year we're slaves, but next year we shall be liberated; this year we're here, but next year in Jerusalem.' "</a:t>
            </a:r>
          </a:p>
          <a:p>
            <a:pPr algn="l"/>
            <a:endParaRPr lang="en-US" dirty="0"/>
          </a:p>
        </p:txBody>
      </p:sp>
    </p:spTree>
    <p:extLst>
      <p:ext uri="{BB962C8B-B14F-4D97-AF65-F5344CB8AC3E}">
        <p14:creationId xmlns:p14="http://schemas.microsoft.com/office/powerpoint/2010/main" val="372534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What makes Passover </a:t>
            </a:r>
          </a:p>
          <a:p>
            <a:r>
              <a:rPr lang="en-US" dirty="0"/>
              <a:t>so important?</a:t>
            </a:r>
          </a:p>
        </p:txBody>
      </p:sp>
    </p:spTree>
    <p:extLst>
      <p:ext uri="{BB962C8B-B14F-4D97-AF65-F5344CB8AC3E}">
        <p14:creationId xmlns:p14="http://schemas.microsoft.com/office/powerpoint/2010/main" val="3745835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12.42</a:t>
            </a:r>
            <a:r>
              <a:rPr lang="en-US" b="1" baseline="30000" dirty="0"/>
              <a:t> </a:t>
            </a:r>
            <a:r>
              <a:rPr lang="en-US" dirty="0"/>
              <a:t>This was a night </a:t>
            </a:r>
            <a:r>
              <a:rPr lang="en-US" u="sng" dirty="0">
                <a:solidFill>
                  <a:srgbClr val="FFFF99"/>
                </a:solidFill>
              </a:rPr>
              <a:t>when </a:t>
            </a:r>
            <a:r>
              <a:rPr lang="en-US" u="sng" cap="small" dirty="0" err="1">
                <a:solidFill>
                  <a:srgbClr val="FFFF99"/>
                </a:solidFill>
              </a:rPr>
              <a:t>Adoni</a:t>
            </a:r>
            <a:r>
              <a:rPr lang="en-US" u="sng" dirty="0">
                <a:solidFill>
                  <a:srgbClr val="FFFF99"/>
                </a:solidFill>
              </a:rPr>
              <a:t> kept vigil </a:t>
            </a:r>
            <a:r>
              <a:rPr lang="en-US" dirty="0"/>
              <a:t>to bring them out of the land of Egypt, and this same night continues to be a night when </a:t>
            </a:r>
            <a:r>
              <a:rPr lang="en-US" cap="small" dirty="0" err="1">
                <a:solidFill>
                  <a:srgbClr val="FFFF99"/>
                </a:solidFill>
              </a:rPr>
              <a:t>Adoni</a:t>
            </a:r>
            <a:r>
              <a:rPr lang="en-US" dirty="0">
                <a:solidFill>
                  <a:srgbClr val="FFFF99"/>
                </a:solidFill>
              </a:rPr>
              <a:t> keeps vigil for all the people of </a:t>
            </a:r>
            <a:r>
              <a:rPr lang="en-US" dirty="0" err="1">
                <a:solidFill>
                  <a:srgbClr val="FFFF99"/>
                </a:solidFill>
              </a:rPr>
              <a:t>Isra’el</a:t>
            </a:r>
            <a:r>
              <a:rPr lang="en-US" dirty="0">
                <a:solidFill>
                  <a:srgbClr val="FFFF99"/>
                </a:solidFill>
              </a:rPr>
              <a:t> through all their generations</a:t>
            </a:r>
            <a:r>
              <a:rPr lang="en-US" dirty="0"/>
              <a:t>.</a:t>
            </a:r>
          </a:p>
        </p:txBody>
      </p:sp>
    </p:spTree>
    <p:extLst>
      <p:ext uri="{BB962C8B-B14F-4D97-AF65-F5344CB8AC3E}">
        <p14:creationId xmlns:p14="http://schemas.microsoft.com/office/powerpoint/2010/main" val="2185204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solidFill>
                  <a:srgbClr val="FFFF99"/>
                </a:solidFill>
              </a:rPr>
              <a:t>when </a:t>
            </a:r>
            <a:r>
              <a:rPr lang="en-US" u="sng" cap="small" dirty="0" err="1">
                <a:solidFill>
                  <a:srgbClr val="FFFF99"/>
                </a:solidFill>
              </a:rPr>
              <a:t>Adoni</a:t>
            </a:r>
            <a:r>
              <a:rPr lang="en-US" u="sng" dirty="0">
                <a:solidFill>
                  <a:srgbClr val="FFFF99"/>
                </a:solidFill>
              </a:rPr>
              <a:t> kept vigil</a:t>
            </a:r>
            <a:endParaRPr lang="en-US" dirty="0"/>
          </a:p>
          <a:p>
            <a:pPr algn="r" rtl="1"/>
            <a:r>
              <a:rPr lang="he-IL" sz="4400" b="1" dirty="0">
                <a:latin typeface="David" panose="020E0502060401010101" pitchFamily="34" charset="-79"/>
                <a:cs typeface="David" panose="020E0502060401010101" pitchFamily="34" charset="-79"/>
              </a:rPr>
              <a:t>ֵליל </a:t>
            </a:r>
            <a:r>
              <a:rPr lang="he-IL" sz="4400" b="1" dirty="0">
                <a:solidFill>
                  <a:srgbClr val="FFFF99"/>
                </a:solidFill>
                <a:latin typeface="David" panose="020E0502060401010101" pitchFamily="34" charset="-79"/>
                <a:cs typeface="David" panose="020E0502060401010101" pitchFamily="34" charset="-79"/>
              </a:rPr>
              <a:t>שִׁמֻּרִים</a:t>
            </a:r>
            <a:r>
              <a:rPr lang="he-IL" sz="4400" b="1" dirty="0">
                <a:latin typeface="David" panose="020E0502060401010101" pitchFamily="34" charset="-79"/>
                <a:cs typeface="David" panose="020E0502060401010101" pitchFamily="34" charset="-79"/>
              </a:rPr>
              <a:t> הוּא לַיי</a:t>
            </a:r>
          </a:p>
          <a:p>
            <a:pPr algn="l"/>
            <a:r>
              <a:rPr lang="en-US" dirty="0"/>
              <a:t>guarded ; kept ; preserved, maintained ; reserved, saved</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618214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Chabad.org:</a:t>
            </a:r>
          </a:p>
          <a:p>
            <a:pPr algn="l"/>
            <a:r>
              <a:rPr lang="en-US" dirty="0"/>
              <a:t>While the first night of Passover commemorates the redemption from exile in Egypt, the final day celebrates the future Redemption, which G‑d will bring about through </a:t>
            </a:r>
            <a:r>
              <a:rPr lang="en-US" dirty="0" err="1"/>
              <a:t>Moshiach</a:t>
            </a:r>
            <a:r>
              <a:rPr lang="en-US" dirty="0"/>
              <a:t>.</a:t>
            </a:r>
          </a:p>
        </p:txBody>
      </p:sp>
    </p:spTree>
    <p:extLst>
      <p:ext uri="{BB962C8B-B14F-4D97-AF65-F5344CB8AC3E}">
        <p14:creationId xmlns:p14="http://schemas.microsoft.com/office/powerpoint/2010/main" val="68553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connection between the first and the last redemption is also gleaned from the verse: </a:t>
            </a:r>
          </a:p>
          <a:p>
            <a:pPr algn="l"/>
            <a:r>
              <a:rPr lang="en-US" baseline="30000" dirty="0" err="1"/>
              <a:t>Mikhah</a:t>
            </a:r>
            <a:r>
              <a:rPr lang="en-US" baseline="30000" dirty="0"/>
              <a:t>/Micah 7.15</a:t>
            </a:r>
            <a:r>
              <a:rPr lang="en-US" dirty="0"/>
              <a:t> "As in the days when you left Egypt, I shall show you wonders [during the final Redemption]."</a:t>
            </a:r>
          </a:p>
        </p:txBody>
      </p:sp>
    </p:spTree>
    <p:extLst>
      <p:ext uri="{BB962C8B-B14F-4D97-AF65-F5344CB8AC3E}">
        <p14:creationId xmlns:p14="http://schemas.microsoft.com/office/powerpoint/2010/main" val="396267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pic>
        <p:nvPicPr>
          <p:cNvPr id="3" name="Picture 2">
            <a:extLst>
              <a:ext uri="{FF2B5EF4-FFF2-40B4-BE49-F238E27FC236}">
                <a16:creationId xmlns:a16="http://schemas.microsoft.com/office/drawing/2014/main" id="{E6336614-13AA-44F8-B1B5-C1FAD0312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691"/>
            <a:ext cx="8778875" cy="4938117"/>
          </a:xfrm>
          <a:prstGeom prst="rect">
            <a:avLst/>
          </a:prstGeom>
        </p:spPr>
      </p:pic>
    </p:spTree>
    <p:extLst>
      <p:ext uri="{BB962C8B-B14F-4D97-AF65-F5344CB8AC3E}">
        <p14:creationId xmlns:p14="http://schemas.microsoft.com/office/powerpoint/2010/main" val="267338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First and final redemptions</a:t>
            </a:r>
          </a:p>
          <a:p>
            <a:r>
              <a:rPr lang="en-US" dirty="0"/>
              <a:t> are related. </a:t>
            </a:r>
          </a:p>
        </p:txBody>
      </p:sp>
    </p:spTree>
    <p:extLst>
      <p:ext uri="{BB962C8B-B14F-4D97-AF65-F5344CB8AC3E}">
        <p14:creationId xmlns:p14="http://schemas.microsoft.com/office/powerpoint/2010/main" val="3448703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a:t>
            </a:r>
            <a:r>
              <a:rPr lang="en-US" dirty="0">
                <a:solidFill>
                  <a:srgbClr val="FFFF99"/>
                </a:solidFill>
              </a:rPr>
              <a:t>Ongoing</a:t>
            </a:r>
            <a:r>
              <a:rPr lang="en-US" dirty="0"/>
              <a:t> Vigil Spiritual Story Summary:</a:t>
            </a:r>
          </a:p>
          <a:p>
            <a:pPr marL="227013" indent="-227013" algn="l">
              <a:buFont typeface="Arial" panose="020B0604020202020204" pitchFamily="34" charset="0"/>
              <a:buChar char="•"/>
            </a:pPr>
            <a:r>
              <a:rPr lang="en-US" dirty="0"/>
              <a:t>Desperate situation of slavery</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3411052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73761-8E98-4626-912A-3BE4C38C5022}"/>
              </a:ext>
            </a:extLst>
          </p:cNvPr>
          <p:cNvPicPr>
            <a:picLocks noChangeAspect="1"/>
          </p:cNvPicPr>
          <p:nvPr/>
        </p:nvPicPr>
        <p:blipFill>
          <a:blip r:embed="rId3"/>
          <a:stretch>
            <a:fillRect/>
          </a:stretch>
        </p:blipFill>
        <p:spPr>
          <a:xfrm>
            <a:off x="358351" y="45745"/>
            <a:ext cx="3352800" cy="505200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4EC031E-CF58-4C1D-A9BD-2C2D4DBE73BC}"/>
              </a:ext>
            </a:extLst>
          </p:cNvPr>
          <p:cNvPicPr>
            <a:picLocks noChangeAspect="1"/>
          </p:cNvPicPr>
          <p:nvPr/>
        </p:nvPicPr>
        <p:blipFill>
          <a:blip r:embed="rId4"/>
          <a:stretch>
            <a:fillRect/>
          </a:stretch>
        </p:blipFill>
        <p:spPr>
          <a:xfrm>
            <a:off x="3943105" y="1039171"/>
            <a:ext cx="4561132" cy="2523179"/>
          </a:xfrm>
          <a:prstGeom prst="rect">
            <a:avLst/>
          </a:prstGeom>
        </p:spPr>
      </p:pic>
    </p:spTree>
    <p:extLst>
      <p:ext uri="{BB962C8B-B14F-4D97-AF65-F5344CB8AC3E}">
        <p14:creationId xmlns:p14="http://schemas.microsoft.com/office/powerpoint/2010/main" val="248134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dirty="0"/>
              <a:t>1. </a:t>
            </a:r>
            <a:r>
              <a:rPr lang="en-US" b="1" baseline="30000" dirty="0" err="1"/>
              <a:t>Shmot</a:t>
            </a:r>
            <a:r>
              <a:rPr lang="en-US" b="1" baseline="30000" dirty="0"/>
              <a:t>/Ex 2.23-25 </a:t>
            </a:r>
            <a:r>
              <a:rPr lang="en-US" dirty="0"/>
              <a:t>Sometime during those many years the king of Egypt died, but the people of </a:t>
            </a:r>
            <a:r>
              <a:rPr lang="en-US" dirty="0" err="1"/>
              <a:t>Isra’el</a:t>
            </a:r>
            <a:r>
              <a:rPr lang="en-US" dirty="0"/>
              <a:t> still groaned under the yoke of slavery, and </a:t>
            </a:r>
            <a:r>
              <a:rPr lang="en-US" dirty="0">
                <a:solidFill>
                  <a:srgbClr val="FFFF99"/>
                </a:solidFill>
              </a:rPr>
              <a:t>they cried out, and their cry for rescue from slavery came up to God</a:t>
            </a:r>
            <a:r>
              <a:rPr lang="en-US" dirty="0"/>
              <a:t>. </a:t>
            </a:r>
            <a:r>
              <a:rPr lang="en-US" b="1" baseline="30000" dirty="0"/>
              <a:t> </a:t>
            </a:r>
            <a:endParaRPr lang="en-US" dirty="0"/>
          </a:p>
        </p:txBody>
      </p:sp>
    </p:spTree>
    <p:extLst>
      <p:ext uri="{BB962C8B-B14F-4D97-AF65-F5344CB8AC3E}">
        <p14:creationId xmlns:p14="http://schemas.microsoft.com/office/powerpoint/2010/main" val="1647452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err="1"/>
              <a:t>Shmot</a:t>
            </a:r>
            <a:r>
              <a:rPr lang="en-US" b="1" baseline="30000" dirty="0"/>
              <a:t>/Ex 2.23-25   </a:t>
            </a:r>
            <a:r>
              <a:rPr lang="en-US" sz="4200" dirty="0"/>
              <a:t>God heard their groaning, and God remembered </a:t>
            </a:r>
            <a:r>
              <a:rPr lang="en-US" dirty="0"/>
              <a:t>his covenant with Avraham, </a:t>
            </a:r>
            <a:r>
              <a:rPr lang="en-US" dirty="0" err="1"/>
              <a:t>Yitz’chak</a:t>
            </a:r>
            <a:r>
              <a:rPr lang="en-US" dirty="0"/>
              <a:t> and </a:t>
            </a:r>
            <a:r>
              <a:rPr lang="en-US" dirty="0" err="1"/>
              <a:t>Ya‘akov</a:t>
            </a:r>
            <a:r>
              <a:rPr lang="en-US" dirty="0"/>
              <a:t>. </a:t>
            </a:r>
            <a:r>
              <a:rPr lang="en-US" b="1" baseline="30000" dirty="0"/>
              <a:t> </a:t>
            </a:r>
            <a:r>
              <a:rPr lang="en-US" dirty="0">
                <a:solidFill>
                  <a:srgbClr val="FFFF99"/>
                </a:solidFill>
              </a:rPr>
              <a:t>God saw the people of </a:t>
            </a:r>
            <a:r>
              <a:rPr lang="en-US" dirty="0" err="1">
                <a:solidFill>
                  <a:srgbClr val="FFFF99"/>
                </a:solidFill>
              </a:rPr>
              <a:t>Isra’el</a:t>
            </a:r>
            <a:r>
              <a:rPr lang="en-US" dirty="0">
                <a:solidFill>
                  <a:srgbClr val="FFFF99"/>
                </a:solidFill>
              </a:rPr>
              <a:t>, and God acknowledged them</a:t>
            </a:r>
            <a:r>
              <a:rPr lang="en-US" dirty="0"/>
              <a:t>.</a:t>
            </a:r>
          </a:p>
        </p:txBody>
      </p:sp>
    </p:spTree>
    <p:extLst>
      <p:ext uri="{BB962C8B-B14F-4D97-AF65-F5344CB8AC3E}">
        <p14:creationId xmlns:p14="http://schemas.microsoft.com/office/powerpoint/2010/main" val="3718907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Rev 8.3-5 </a:t>
            </a:r>
            <a:r>
              <a:rPr lang="en-US" dirty="0"/>
              <a:t>Another angel came and stood at the altar, holding a golden incense burner. He was given much incense to offer up along with the prayers of all the </a:t>
            </a:r>
            <a:r>
              <a:rPr lang="en-US" dirty="0" err="1"/>
              <a:t>kedoshim</a:t>
            </a:r>
            <a:r>
              <a:rPr lang="en-US" dirty="0"/>
              <a:t>/holy people upon the golden altar before the throne. </a:t>
            </a:r>
            <a:r>
              <a:rPr lang="en-US" b="1" baseline="30000" dirty="0"/>
              <a:t> </a:t>
            </a:r>
            <a:r>
              <a:rPr lang="en-US" dirty="0"/>
              <a:t>And the smoke of the incense, </a:t>
            </a:r>
          </a:p>
        </p:txBody>
      </p:sp>
    </p:spTree>
    <p:extLst>
      <p:ext uri="{BB962C8B-B14F-4D97-AF65-F5344CB8AC3E}">
        <p14:creationId xmlns:p14="http://schemas.microsoft.com/office/powerpoint/2010/main" val="3170657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Rev 8.3-5 </a:t>
            </a:r>
            <a:r>
              <a:rPr lang="en-US" dirty="0">
                <a:solidFill>
                  <a:srgbClr val="FFFF99"/>
                </a:solidFill>
              </a:rPr>
              <a:t>with the prayers of the </a:t>
            </a:r>
            <a:r>
              <a:rPr lang="en-US" i="1" dirty="0" err="1">
                <a:solidFill>
                  <a:srgbClr val="FFFF99"/>
                </a:solidFill>
              </a:rPr>
              <a:t>kedoshim</a:t>
            </a:r>
            <a:r>
              <a:rPr lang="en-US" dirty="0">
                <a:solidFill>
                  <a:srgbClr val="FFFF99"/>
                </a:solidFill>
              </a:rPr>
              <a:t>, rose before God from the angel’s hand.</a:t>
            </a:r>
            <a:r>
              <a:rPr lang="en-US" b="1" baseline="30000" dirty="0"/>
              <a:t> </a:t>
            </a:r>
            <a:r>
              <a:rPr lang="en-US" dirty="0"/>
              <a:t>Then the angel took the incense burner and filled it with fire from the altar, and threw it to the earth; and there were clashes of thunder and rumblings and flashes of lightning and earthquakes.</a:t>
            </a:r>
          </a:p>
        </p:txBody>
      </p:sp>
    </p:spTree>
    <p:extLst>
      <p:ext uri="{BB962C8B-B14F-4D97-AF65-F5344CB8AC3E}">
        <p14:creationId xmlns:p14="http://schemas.microsoft.com/office/powerpoint/2010/main" val="478390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7525" indent="-517525" algn="l">
              <a:buFont typeface="+mj-lt"/>
              <a:buAutoNum type="arabicPeriod" startAt="2"/>
            </a:pPr>
            <a:r>
              <a:rPr lang="en-US" dirty="0"/>
              <a:t>Pharaoh is like the anti-Messiah.</a:t>
            </a:r>
          </a:p>
          <a:p>
            <a:pPr marL="457200" indent="-457200" algn="l">
              <a:buFont typeface="+mj-lt"/>
              <a:buAutoNum type="arabicPeriod" startAt="2"/>
            </a:pPr>
            <a:r>
              <a:rPr lang="en-US" dirty="0"/>
              <a:t>Pharaoh’s occult powered magicians are like the False prophet.</a:t>
            </a:r>
          </a:p>
          <a:p>
            <a:pPr marL="457200" indent="-457200" algn="l">
              <a:buFont typeface="+mj-lt"/>
              <a:buAutoNum type="arabicPeriod" startAt="2"/>
            </a:pPr>
            <a:r>
              <a:rPr lang="en-US" dirty="0" err="1"/>
              <a:t>Aharon</a:t>
            </a:r>
            <a:r>
              <a:rPr lang="en-US" dirty="0"/>
              <a:t> and Moshe are like the two prophetic witnesses, Rev. 11.3.</a:t>
            </a:r>
          </a:p>
          <a:p>
            <a:pPr marL="457200" indent="-457200" algn="l">
              <a:buFont typeface="+mj-lt"/>
              <a:buAutoNum type="arabicPeriod" startAt="2"/>
            </a:pPr>
            <a:endParaRPr lang="en-US" dirty="0"/>
          </a:p>
          <a:p>
            <a:pPr marL="457200" indent="-457200" algn="l">
              <a:buFont typeface="+mj-lt"/>
              <a:buAutoNum type="arabicPeriod" startAt="2"/>
            </a:pPr>
            <a:endParaRPr lang="en-US" dirty="0"/>
          </a:p>
          <a:p>
            <a:pPr algn="l"/>
            <a:endParaRPr lang="en-US" dirty="0"/>
          </a:p>
        </p:txBody>
      </p:sp>
    </p:spTree>
    <p:extLst>
      <p:ext uri="{BB962C8B-B14F-4D97-AF65-F5344CB8AC3E}">
        <p14:creationId xmlns:p14="http://schemas.microsoft.com/office/powerpoint/2010/main" val="3632518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7525" indent="-517525" algn="l">
              <a:buFont typeface="+mj-lt"/>
              <a:buAutoNum type="arabicPeriod" startAt="5"/>
            </a:pPr>
            <a:r>
              <a:rPr lang="en-US" dirty="0"/>
              <a:t>Plagues of Egypt are like the plagues of Revelation.</a:t>
            </a:r>
          </a:p>
          <a:p>
            <a:pPr marL="517525" indent="-517525" algn="l">
              <a:buFont typeface="+mj-lt"/>
              <a:buAutoNum type="arabicPeriod" startAt="5"/>
            </a:pPr>
            <a:r>
              <a:rPr lang="en-US" dirty="0"/>
              <a:t>Battle almost lost to Pharaoh at shores of Reed Sea like woman almost lost to flood Rev. 12.15</a:t>
            </a:r>
          </a:p>
          <a:p>
            <a:pPr marL="517525" indent="-517525" algn="l">
              <a:buFont typeface="+mj-lt"/>
              <a:buAutoNum type="arabicPeriod" startAt="5"/>
            </a:pPr>
            <a:r>
              <a:rPr lang="en-US" dirty="0"/>
              <a:t>Rev. 12.16 The woman [Israel] was protected from the flood is like Israel protected in Goshen.</a:t>
            </a:r>
          </a:p>
        </p:txBody>
      </p:sp>
    </p:spTree>
    <p:extLst>
      <p:ext uri="{BB962C8B-B14F-4D97-AF65-F5344CB8AC3E}">
        <p14:creationId xmlns:p14="http://schemas.microsoft.com/office/powerpoint/2010/main" val="4039651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7525" indent="-517525" algn="l">
              <a:buFont typeface="+mj-lt"/>
              <a:buAutoNum type="arabicPeriod" startAt="8"/>
            </a:pPr>
            <a:r>
              <a:rPr lang="en-US" dirty="0"/>
              <a:t>Israel was protected for nine of the plagues by their bloodline / genealogy.  Tenth by the blood of the lamb.  Believers Rev 14 protected by Lamb.</a:t>
            </a:r>
          </a:p>
        </p:txBody>
      </p:sp>
    </p:spTree>
    <p:extLst>
      <p:ext uri="{BB962C8B-B14F-4D97-AF65-F5344CB8AC3E}">
        <p14:creationId xmlns:p14="http://schemas.microsoft.com/office/powerpoint/2010/main" val="159327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D299679-92A9-4E1A-B6DC-F85C6B3C2A24}"/>
              </a:ext>
            </a:extLst>
          </p:cNvPr>
          <p:cNvPicPr>
            <a:picLocks noChangeAspect="1"/>
          </p:cNvPicPr>
          <p:nvPr/>
        </p:nvPicPr>
        <p:blipFill rotWithShape="1">
          <a:blip r:embed="rId3">
            <a:extLst>
              <a:ext uri="{28A0092B-C50C-407E-A947-70E740481C1C}">
                <a14:useLocalDpi xmlns:a14="http://schemas.microsoft.com/office/drawing/2010/main" val="0"/>
              </a:ext>
            </a:extLst>
          </a:blip>
          <a:srcRect l="10072" t="8336" r="13544" b="9880"/>
          <a:stretch/>
        </p:blipFill>
        <p:spPr>
          <a:xfrm>
            <a:off x="185852" y="10258"/>
            <a:ext cx="8350370" cy="5029200"/>
          </a:xfrm>
          <a:prstGeom prst="rect">
            <a:avLst/>
          </a:prstGeom>
        </p:spPr>
      </p:pic>
    </p:spTree>
    <p:extLst>
      <p:ext uri="{BB962C8B-B14F-4D97-AF65-F5344CB8AC3E}">
        <p14:creationId xmlns:p14="http://schemas.microsoft.com/office/powerpoint/2010/main" val="1321477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460375" indent="-460375" algn="l">
              <a:buFont typeface="+mj-lt"/>
              <a:buAutoNum type="arabicPeriod" startAt="9"/>
            </a:pPr>
            <a:r>
              <a:rPr lang="en-US" dirty="0"/>
              <a:t>Israel’s crossing the Reed Sea is like the believers crossing into the new heaven and earth.</a:t>
            </a:r>
          </a:p>
          <a:p>
            <a:pPr marL="396875" indent="-396875" algn="l">
              <a:buFont typeface="+mj-lt"/>
              <a:buAutoNum type="arabicPeriod" startAt="9"/>
            </a:pPr>
            <a:r>
              <a:rPr lang="en-US" sz="3000" dirty="0"/>
              <a:t>Rev. 19.14 </a:t>
            </a:r>
            <a:r>
              <a:rPr lang="en-US" dirty="0"/>
              <a:t>Believers on victorious battle horses like Israel leaving Egypt well armed. </a:t>
            </a:r>
          </a:p>
          <a:p>
            <a:pPr marL="517525" indent="-517525" algn="l">
              <a:buFont typeface="+mj-lt"/>
              <a:buAutoNum type="arabicPeriod" startAt="9"/>
            </a:pPr>
            <a:r>
              <a:rPr lang="en-US" dirty="0"/>
              <a:t>Destruction of Pharaoh and his army like the defeat of </a:t>
            </a:r>
            <a:r>
              <a:rPr lang="en-US" dirty="0" err="1"/>
              <a:t>HaSatan</a:t>
            </a:r>
            <a:endParaRPr lang="en-US" dirty="0"/>
          </a:p>
          <a:p>
            <a:pPr algn="l"/>
            <a:endParaRPr lang="en-US" dirty="0"/>
          </a:p>
          <a:p>
            <a:pPr algn="l"/>
            <a:endParaRPr lang="en-US" dirty="0"/>
          </a:p>
        </p:txBody>
      </p:sp>
    </p:spTree>
    <p:extLst>
      <p:ext uri="{BB962C8B-B14F-4D97-AF65-F5344CB8AC3E}">
        <p14:creationId xmlns:p14="http://schemas.microsoft.com/office/powerpoint/2010/main" val="3917500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a:t>
            </a:r>
            <a:r>
              <a:rPr lang="en-US" dirty="0">
                <a:solidFill>
                  <a:srgbClr val="FFFF99"/>
                </a:solidFill>
              </a:rPr>
              <a:t>Ongoing</a:t>
            </a:r>
            <a:r>
              <a:rPr lang="en-US" dirty="0"/>
              <a:t> Vigil Spiritual Story Summary:</a:t>
            </a:r>
          </a:p>
          <a:p>
            <a:pPr marL="227013" indent="-227013" algn="l">
              <a:buFont typeface="Arial" panose="020B0604020202020204" pitchFamily="34" charset="0"/>
              <a:buChar char="•"/>
            </a:pPr>
            <a:r>
              <a:rPr lang="en-US" dirty="0"/>
              <a:t>Desperate situation of slavery</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843146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Joel</a:t>
            </a:r>
            <a:r>
              <a:rPr lang="en-US" dirty="0"/>
              <a:t> </a:t>
            </a:r>
            <a:r>
              <a:rPr lang="en-US" dirty="0">
                <a:solidFill>
                  <a:srgbClr val="FFFF99"/>
                </a:solidFill>
              </a:rPr>
              <a:t>C. Rosenberg </a:t>
            </a:r>
            <a:r>
              <a:rPr lang="en-US" dirty="0"/>
              <a:t>addressed the National Religious Broadcasters convention before releasing his new book, </a:t>
            </a:r>
            <a:r>
              <a:rPr lang="en-US" i="1" dirty="0"/>
              <a:t>The Kremlin Conspiracy. </a:t>
            </a:r>
            <a:r>
              <a:rPr lang="en-US" dirty="0"/>
              <a:t>Excerpts from that speech:</a:t>
            </a:r>
          </a:p>
        </p:txBody>
      </p:sp>
    </p:spTree>
    <p:extLst>
      <p:ext uri="{BB962C8B-B14F-4D97-AF65-F5344CB8AC3E}">
        <p14:creationId xmlns:p14="http://schemas.microsoft.com/office/powerpoint/2010/main" val="3528951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Joel</a:t>
            </a:r>
            <a:r>
              <a:rPr lang="en-US" dirty="0"/>
              <a:t> </a:t>
            </a:r>
            <a:r>
              <a:rPr lang="en-US" dirty="0">
                <a:solidFill>
                  <a:srgbClr val="FFFF99"/>
                </a:solidFill>
              </a:rPr>
              <a:t>C. Rosenberg </a:t>
            </a:r>
          </a:p>
          <a:p>
            <a:pPr algn="l"/>
            <a:r>
              <a:rPr lang="en-US" dirty="0"/>
              <a:t>Preaching the gospel in the open air is now illegal in Russia. So is sharing the gospel with friends and coworkers -- even in your own home. So is inviting friends to come to church.</a:t>
            </a:r>
          </a:p>
        </p:txBody>
      </p:sp>
    </p:spTree>
    <p:extLst>
      <p:ext uri="{BB962C8B-B14F-4D97-AF65-F5344CB8AC3E}">
        <p14:creationId xmlns:p14="http://schemas.microsoft.com/office/powerpoint/2010/main" val="4097697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new Russian law signed in July 2016 is the "most restrictive measure [against religious freedom] in post-Soviet history." Darkness is falling in Russia. A new czar has risen, and his name is Vladimir Putin.  Putin calls himself a Christian, but he has declared war on the gospel.</a:t>
            </a:r>
          </a:p>
        </p:txBody>
      </p:sp>
    </p:spTree>
    <p:extLst>
      <p:ext uri="{BB962C8B-B14F-4D97-AF65-F5344CB8AC3E}">
        <p14:creationId xmlns:p14="http://schemas.microsoft.com/office/powerpoint/2010/main" val="84308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Opponents wind up in jail. Journalists disappear or die. The economy is suffocating. Poverty is rampant. Deaths by alcoholism and drug overdoses are exploding. Since Putin came to power in 2000, the population has shrunk by more than three million people. </a:t>
            </a:r>
          </a:p>
        </p:txBody>
      </p:sp>
    </p:spTree>
    <p:extLst>
      <p:ext uri="{BB962C8B-B14F-4D97-AF65-F5344CB8AC3E}">
        <p14:creationId xmlns:p14="http://schemas.microsoft.com/office/powerpoint/2010/main" val="819490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in four Russian men die before age fifty-five. And Russians aren't having enough children to replace themselves. Why would they? They have no hope.</a:t>
            </a:r>
          </a:p>
        </p:txBody>
      </p:sp>
    </p:spTree>
    <p:extLst>
      <p:ext uri="{BB962C8B-B14F-4D97-AF65-F5344CB8AC3E}">
        <p14:creationId xmlns:p14="http://schemas.microsoft.com/office/powerpoint/2010/main" val="1725417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Yet on March 18 Russians went to the polls and reelect Vladimir Putin once again, giving him power to rule until 2024.  Vladimir Putin poses a grave and growing threat to the national security of the United States and our allies [above] any power in the world -- greater than Radical Islam, Iran, North Korea or China...</a:t>
            </a:r>
          </a:p>
        </p:txBody>
      </p:sp>
    </p:spTree>
    <p:extLst>
      <p:ext uri="{BB962C8B-B14F-4D97-AF65-F5344CB8AC3E}">
        <p14:creationId xmlns:p14="http://schemas.microsoft.com/office/powerpoint/2010/main" val="1177718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Putin made global headlines around the world by announcing that Russia has developed new first-strike nuclear missiles and state-of-the-art </a:t>
            </a:r>
            <a:r>
              <a:rPr lang="en-US" dirty="0">
                <a:solidFill>
                  <a:srgbClr val="FFFF99"/>
                </a:solidFill>
              </a:rPr>
              <a:t>hypersonic underwater torpedoes</a:t>
            </a:r>
            <a:endParaRPr lang="en-US" dirty="0"/>
          </a:p>
        </p:txBody>
      </p:sp>
    </p:spTree>
    <p:extLst>
      <p:ext uri="{BB962C8B-B14F-4D97-AF65-F5344CB8AC3E}">
        <p14:creationId xmlns:p14="http://schemas.microsoft.com/office/powerpoint/2010/main" val="774325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that make NATO defenses "completely useless." </a:t>
            </a:r>
            <a:r>
              <a:rPr lang="en-US" dirty="0"/>
              <a:t>Putin is hungry for wealth, hungrier for power, hungrier still for territory. He must be stopped, yet no one is stopping him...</a:t>
            </a:r>
          </a:p>
        </p:txBody>
      </p:sp>
    </p:spTree>
    <p:extLst>
      <p:ext uri="{BB962C8B-B14F-4D97-AF65-F5344CB8AC3E}">
        <p14:creationId xmlns:p14="http://schemas.microsoft.com/office/powerpoint/2010/main" val="19358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Good news from Israel</a:t>
            </a:r>
          </a:p>
        </p:txBody>
      </p:sp>
    </p:spTree>
    <p:extLst>
      <p:ext uri="{BB962C8B-B14F-4D97-AF65-F5344CB8AC3E}">
        <p14:creationId xmlns:p14="http://schemas.microsoft.com/office/powerpoint/2010/main" val="2187653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Putin sees himself as a modern-day czar. He's not a Communist, not a Marxist or Leninist. He is an imperialist. He feels humiliated by the collapse of the Soviet Empire. He sees his mission as rebuilding the glory of Mother Russia, and, [thus] is hell-bent on expanding Russia's borders...</a:t>
            </a:r>
          </a:p>
        </p:txBody>
      </p:sp>
    </p:spTree>
    <p:extLst>
      <p:ext uri="{BB962C8B-B14F-4D97-AF65-F5344CB8AC3E}">
        <p14:creationId xmlns:p14="http://schemas.microsoft.com/office/powerpoint/2010/main" val="327147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One-part mafia kingpin, one-part imperialist czar, Putin is: 1) rebuilding the Russian offensive war machine, 2) rebuilding Russia's strategic and tactical nuclear forces, 3) selling advanced weapons and even nuclear technology to Iran</a:t>
            </a:r>
          </a:p>
        </p:txBody>
      </p:sp>
    </p:spTree>
    <p:extLst>
      <p:ext uri="{BB962C8B-B14F-4D97-AF65-F5344CB8AC3E}">
        <p14:creationId xmlns:p14="http://schemas.microsoft.com/office/powerpoint/2010/main" val="3263077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4) selling weapons to N. Korea, </a:t>
            </a:r>
          </a:p>
          <a:p>
            <a:pPr algn="l"/>
            <a:r>
              <a:rPr lang="en-US" dirty="0"/>
              <a:t>5) invading her neighbors, </a:t>
            </a:r>
          </a:p>
          <a:p>
            <a:pPr algn="l"/>
            <a:r>
              <a:rPr lang="en-US" dirty="0"/>
              <a:t>6) silencing her critics, and </a:t>
            </a:r>
          </a:p>
          <a:p>
            <a:pPr algn="l"/>
            <a:r>
              <a:rPr lang="en-US" dirty="0"/>
              <a:t>7) threatening the West. </a:t>
            </a:r>
          </a:p>
          <a:p>
            <a:pPr algn="l"/>
            <a:r>
              <a:rPr lang="en-US" dirty="0"/>
              <a:t>The big question is: What's next?   </a:t>
            </a:r>
            <a:r>
              <a:rPr lang="en-US" dirty="0" err="1">
                <a:solidFill>
                  <a:srgbClr val="FFFF99"/>
                </a:solidFill>
              </a:rPr>
              <a:t>Yekez</a:t>
            </a:r>
            <a:r>
              <a:rPr lang="en-US" dirty="0">
                <a:solidFill>
                  <a:srgbClr val="FFFF99"/>
                </a:solidFill>
              </a:rPr>
              <a:t>/</a:t>
            </a:r>
            <a:r>
              <a:rPr lang="en-US" dirty="0" err="1">
                <a:solidFill>
                  <a:srgbClr val="FFFF99"/>
                </a:solidFill>
              </a:rPr>
              <a:t>Ezk</a:t>
            </a:r>
            <a:r>
              <a:rPr lang="en-US" dirty="0">
                <a:solidFill>
                  <a:srgbClr val="FFFF99"/>
                </a:solidFill>
              </a:rPr>
              <a:t>. 38-39?  Gog?</a:t>
            </a:r>
          </a:p>
          <a:p>
            <a:pPr algn="l"/>
            <a:endParaRPr lang="en-US" sz="2400" dirty="0"/>
          </a:p>
          <a:p>
            <a:pPr algn="l"/>
            <a:r>
              <a:rPr lang="en-US" sz="2400" dirty="0"/>
              <a:t>(Joel C. Rosenberg; 3/6/18 </a:t>
            </a:r>
            <a:r>
              <a:rPr lang="en-US" sz="2400" dirty="0" err="1"/>
              <a:t>Blog:"Darkness</a:t>
            </a:r>
            <a:r>
              <a:rPr lang="en-US" sz="2400" dirty="0"/>
              <a:t>")</a:t>
            </a:r>
          </a:p>
          <a:p>
            <a:pPr algn="l"/>
            <a:endParaRPr lang="en-US" dirty="0"/>
          </a:p>
        </p:txBody>
      </p:sp>
    </p:spTree>
    <p:extLst>
      <p:ext uri="{BB962C8B-B14F-4D97-AF65-F5344CB8AC3E}">
        <p14:creationId xmlns:p14="http://schemas.microsoft.com/office/powerpoint/2010/main" val="121842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a:t>
            </a:r>
            <a:r>
              <a:rPr lang="en-US" dirty="0">
                <a:solidFill>
                  <a:srgbClr val="FFFF99"/>
                </a:solidFill>
              </a:rPr>
              <a:t>Ongoing </a:t>
            </a:r>
            <a:r>
              <a:rPr lang="en-US" dirty="0"/>
              <a:t>Vigil Spiritual Story Summary:</a:t>
            </a:r>
          </a:p>
          <a:p>
            <a:pPr marL="227013" indent="-227013" algn="l">
              <a:buFont typeface="Arial" panose="020B0604020202020204" pitchFamily="34" charset="0"/>
              <a:buChar char="•"/>
            </a:pPr>
            <a:r>
              <a:rPr lang="en-US" dirty="0"/>
              <a:t>Desperate situation</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2829201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www.israeltoday.co.il/Portals/0/news/F150128IDF01.jpg">
            <a:extLst>
              <a:ext uri="{FF2B5EF4-FFF2-40B4-BE49-F238E27FC236}">
                <a16:creationId xmlns:a16="http://schemas.microsoft.com/office/drawing/2014/main" id="{1DAC1167-4F73-4B8B-B75C-F315578FC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41" y="0"/>
            <a:ext cx="8022861" cy="45100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0A9BF8-B046-4053-A31D-B783ECFACA1A}"/>
              </a:ext>
            </a:extLst>
          </p:cNvPr>
          <p:cNvSpPr txBox="1"/>
          <p:nvPr/>
        </p:nvSpPr>
        <p:spPr>
          <a:xfrm>
            <a:off x="655637" y="4510089"/>
            <a:ext cx="7165680" cy="584775"/>
          </a:xfrm>
          <a:prstGeom prst="rect">
            <a:avLst/>
          </a:prstGeom>
          <a:noFill/>
        </p:spPr>
        <p:txBody>
          <a:bodyPr wrap="none" rtlCol="0">
            <a:spAutoFit/>
          </a:bodyPr>
          <a:lstStyle/>
          <a:p>
            <a:pPr algn="l"/>
            <a:r>
              <a:rPr lang="en-US" sz="3200" dirty="0"/>
              <a:t>Israel prepares for war in the North</a:t>
            </a:r>
          </a:p>
        </p:txBody>
      </p:sp>
    </p:spTree>
    <p:extLst>
      <p:ext uri="{BB962C8B-B14F-4D97-AF65-F5344CB8AC3E}">
        <p14:creationId xmlns:p14="http://schemas.microsoft.com/office/powerpoint/2010/main" val="1444498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Maj.-Gen. </a:t>
            </a:r>
            <a:r>
              <a:rPr lang="en-US" dirty="0" err="1"/>
              <a:t>Eyal</a:t>
            </a:r>
            <a:r>
              <a:rPr lang="en-US" dirty="0"/>
              <a:t> Ben-Reuven, who is also a member of Knesset, said:</a:t>
            </a:r>
          </a:p>
          <a:p>
            <a:pPr algn="l"/>
            <a:r>
              <a:rPr lang="en-US" dirty="0"/>
              <a:t>"The people who were supposed to be the 'brakes' in this situation were </a:t>
            </a:r>
            <a:r>
              <a:rPr lang="en-US" dirty="0">
                <a:solidFill>
                  <a:srgbClr val="99CCFF"/>
                </a:solidFill>
              </a:rPr>
              <a:t>the Russians,</a:t>
            </a:r>
            <a:r>
              <a:rPr lang="en-US" dirty="0"/>
              <a:t> whose planes are currently massacring Syrian civilians in Damascus. </a:t>
            </a:r>
          </a:p>
        </p:txBody>
      </p:sp>
    </p:spTree>
    <p:extLst>
      <p:ext uri="{BB962C8B-B14F-4D97-AF65-F5344CB8AC3E}">
        <p14:creationId xmlns:p14="http://schemas.microsoft.com/office/powerpoint/2010/main" val="3099218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 Maj.-Gen. </a:t>
            </a:r>
            <a:r>
              <a:rPr lang="en-US" dirty="0" err="1"/>
              <a:t>Eyal</a:t>
            </a:r>
            <a:r>
              <a:rPr lang="en-US" dirty="0"/>
              <a:t> Ben-Reuven, who is also a member of Knesset, said:</a:t>
            </a:r>
          </a:p>
          <a:p>
            <a:pPr algn="l"/>
            <a:r>
              <a:rPr lang="en-US" dirty="0"/>
              <a:t>The Russians aren't doing their job, and the Americans, unfortunately, aren't in the area and hardly say anything. So if the situation continues the way it is, we're on our way to another wide-scale war in Israel's north. I pray that I'm wrong.</a:t>
            </a:r>
          </a:p>
          <a:p>
            <a:pPr algn="l"/>
            <a:endParaRPr lang="en-US" dirty="0"/>
          </a:p>
        </p:txBody>
      </p:sp>
    </p:spTree>
    <p:extLst>
      <p:ext uri="{BB962C8B-B14F-4D97-AF65-F5344CB8AC3E}">
        <p14:creationId xmlns:p14="http://schemas.microsoft.com/office/powerpoint/2010/main" val="2884422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0F92FD-88B6-4D83-A72B-936963971D3E}"/>
              </a:ext>
            </a:extLst>
          </p:cNvPr>
          <p:cNvPicPr>
            <a:picLocks noChangeAspect="1"/>
          </p:cNvPicPr>
          <p:nvPr/>
        </p:nvPicPr>
        <p:blipFill>
          <a:blip r:embed="rId3"/>
          <a:stretch>
            <a:fillRect/>
          </a:stretch>
        </p:blipFill>
        <p:spPr>
          <a:xfrm>
            <a:off x="1286528" y="0"/>
            <a:ext cx="620581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cxnSp>
        <p:nvCxnSpPr>
          <p:cNvPr id="5" name="Straight Arrow Connector 4">
            <a:extLst>
              <a:ext uri="{FF2B5EF4-FFF2-40B4-BE49-F238E27FC236}">
                <a16:creationId xmlns:a16="http://schemas.microsoft.com/office/drawing/2014/main" id="{8D6E77D1-7F9F-4D53-ADF4-6DC1408BAF39}"/>
              </a:ext>
            </a:extLst>
          </p:cNvPr>
          <p:cNvCxnSpPr>
            <a:cxnSpLocks/>
          </p:cNvCxnSpPr>
          <p:nvPr/>
        </p:nvCxnSpPr>
        <p:spPr bwMode="auto">
          <a:xfrm flipV="1">
            <a:off x="350837" y="590550"/>
            <a:ext cx="2438400" cy="4572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0901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https://upload.wikimedia.org/wikipedia/commons/b/b5/Hebridesmap.png">
            <a:extLst>
              <a:ext uri="{FF2B5EF4-FFF2-40B4-BE49-F238E27FC236}">
                <a16:creationId xmlns:a16="http://schemas.microsoft.com/office/drawing/2014/main" id="{F92987ED-906A-4676-B65E-F525CA7C6D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7" y="0"/>
            <a:ext cx="33162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b/b5/Hebridesmap.png">
            <a:extLst>
              <a:ext uri="{FF2B5EF4-FFF2-40B4-BE49-F238E27FC236}">
                <a16:creationId xmlns:a16="http://schemas.microsoft.com/office/drawing/2014/main" id="{D0887EF1-3F9B-40F0-A8F8-102064AA72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59" t="14445" r="26472" b="60370"/>
          <a:stretch/>
        </p:blipFill>
        <p:spPr bwMode="auto">
          <a:xfrm>
            <a:off x="4344606" y="-14846"/>
            <a:ext cx="4235823" cy="5143500"/>
          </a:xfrm>
          <a:prstGeom prst="rect">
            <a:avLst/>
          </a:prstGeom>
          <a:noFill/>
          <a:ln w="19050">
            <a:solidFill>
              <a:srgbClr val="FFC00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702287-5E06-47BC-8798-7197A9DE955E}"/>
              </a:ext>
            </a:extLst>
          </p:cNvPr>
          <p:cNvSpPr/>
          <p:nvPr/>
        </p:nvSpPr>
        <p:spPr bwMode="auto">
          <a:xfrm>
            <a:off x="6523037" y="1123950"/>
            <a:ext cx="762000" cy="533400"/>
          </a:xfrm>
          <a:prstGeom prst="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105653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1949, the Island of Lewis was much like any other part of England. The town of Stornoway, where the revival began, had emptying pews as attendance waned, while pubs were thriving. </a:t>
            </a:r>
            <a:r>
              <a:rPr lang="en-US" dirty="0">
                <a:solidFill>
                  <a:srgbClr val="FFFF99"/>
                </a:solidFill>
              </a:rPr>
              <a:t>Not a single young persons attended services.</a:t>
            </a:r>
          </a:p>
        </p:txBody>
      </p:sp>
    </p:spTree>
    <p:extLst>
      <p:ext uri="{BB962C8B-B14F-4D97-AF65-F5344CB8AC3E}">
        <p14:creationId xmlns:p14="http://schemas.microsoft.com/office/powerpoint/2010/main" val="350301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E480E-FA26-4454-9C17-7CA56A738F54}"/>
              </a:ext>
            </a:extLst>
          </p:cNvPr>
          <p:cNvPicPr>
            <a:picLocks noChangeAspect="1"/>
          </p:cNvPicPr>
          <p:nvPr/>
        </p:nvPicPr>
        <p:blipFill>
          <a:blip r:embed="rId3"/>
          <a:stretch>
            <a:fillRect/>
          </a:stretch>
        </p:blipFill>
        <p:spPr>
          <a:xfrm>
            <a:off x="446087" y="0"/>
            <a:ext cx="788670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182874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Two elderly sisters, housebound and infirm, unable to attend services, made their small home their prayer closet. Peggy and Christine Smith were 82 and 84 and though they were weak in flesh, one blind and the other crippled with arthritis, </a:t>
            </a:r>
          </a:p>
        </p:txBody>
      </p:sp>
    </p:spTree>
    <p:extLst>
      <p:ext uri="{BB962C8B-B14F-4D97-AF65-F5344CB8AC3E}">
        <p14:creationId xmlns:p14="http://schemas.microsoft.com/office/powerpoint/2010/main" val="4025926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these women were mighty intercessors and friends of God. The Lord gave them the promise of Isaiah 44.3 and they contended for this promise for their island in prayer day and night.</a:t>
            </a:r>
          </a:p>
        </p:txBody>
      </p:sp>
    </p:spTree>
    <p:extLst>
      <p:ext uri="{BB962C8B-B14F-4D97-AF65-F5344CB8AC3E}">
        <p14:creationId xmlns:p14="http://schemas.microsoft.com/office/powerpoint/2010/main" val="386828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For I will pour water on the thirsty land, and streams on the dry ground; I will pour out my Spirit on your offspring, and my blessing on your descendants.</a:t>
            </a:r>
          </a:p>
        </p:txBody>
      </p:sp>
    </p:spTree>
    <p:extLst>
      <p:ext uri="{BB962C8B-B14F-4D97-AF65-F5344CB8AC3E}">
        <p14:creationId xmlns:p14="http://schemas.microsoft.com/office/powerpoint/2010/main" val="442181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HebridesIntercessors">
            <a:extLst>
              <a:ext uri="{FF2B5EF4-FFF2-40B4-BE49-F238E27FC236}">
                <a16:creationId xmlns:a16="http://schemas.microsoft.com/office/drawing/2014/main" id="{809A06DD-13FA-48A7-8414-895C52997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7" y="46820"/>
            <a:ext cx="5638800" cy="5049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EAEC80-83A1-45BE-8CC6-8158458A020A}"/>
              </a:ext>
            </a:extLst>
          </p:cNvPr>
          <p:cNvSpPr txBox="1"/>
          <p:nvPr/>
        </p:nvSpPr>
        <p:spPr>
          <a:xfrm>
            <a:off x="655637" y="3820060"/>
            <a:ext cx="6976012"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 Peggy and Christine Smith </a:t>
            </a:r>
          </a:p>
          <a:p>
            <a:r>
              <a:rPr lang="en-US" dirty="0">
                <a:effectLst>
                  <a:outerShdw blurRad="38100" dist="38100" dir="2700000" algn="tl">
                    <a:srgbClr val="000000">
                      <a:alpha val="43137"/>
                    </a:srgbClr>
                  </a:outerShdw>
                </a:effectLst>
              </a:rPr>
              <a:t>with Duncan Campbell</a:t>
            </a:r>
          </a:p>
        </p:txBody>
      </p:sp>
    </p:spTree>
    <p:extLst>
      <p:ext uri="{BB962C8B-B14F-4D97-AF65-F5344CB8AC3E}">
        <p14:creationId xmlns:p14="http://schemas.microsoft.com/office/powerpoint/2010/main" val="3166875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night, one of the sisters had a vision. Now remember, in revival, God works in wonderful ways. A vision came to one of them, and in the vision she saw the congregation of her fathers crowded with young people.</a:t>
            </a:r>
          </a:p>
        </p:txBody>
      </p:sp>
    </p:spTree>
    <p:extLst>
      <p:ext uri="{BB962C8B-B14F-4D97-AF65-F5344CB8AC3E}">
        <p14:creationId xmlns:p14="http://schemas.microsoft.com/office/powerpoint/2010/main" val="1909336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That morning, one of the sisters said to the minister, "You must do something about it. And I would suggest that you call your office bearers together and that you spend with us at least two nights in prayer in the week. </a:t>
            </a:r>
          </a:p>
        </p:txBody>
      </p:sp>
    </p:spTree>
    <p:extLst>
      <p:ext uri="{BB962C8B-B14F-4D97-AF65-F5344CB8AC3E}">
        <p14:creationId xmlns:p14="http://schemas.microsoft.com/office/powerpoint/2010/main" val="32241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Tuesday and Friday if you gather your elders together, you can meet in a barn - and as you pray there, we will pray here. </a:t>
            </a:r>
          </a:p>
        </p:txBody>
      </p:sp>
    </p:spTree>
    <p:extLst>
      <p:ext uri="{BB962C8B-B14F-4D97-AF65-F5344CB8AC3E}">
        <p14:creationId xmlns:p14="http://schemas.microsoft.com/office/powerpoint/2010/main" val="3871190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Well, that continued for some weeks--indeed, I believe almost a month and a half.  One night a young man stood up and said, “It seems to me to be so much humbug to be praying as we are praying, to be waiting as we are waiting, if we ourselves are not rightly related to God.  Ps 24</a:t>
            </a:r>
          </a:p>
        </p:txBody>
      </p:sp>
    </p:spTree>
    <p:extLst>
      <p:ext uri="{BB962C8B-B14F-4D97-AF65-F5344CB8AC3E}">
        <p14:creationId xmlns:p14="http://schemas.microsoft.com/office/powerpoint/2010/main" val="2769841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that happened in the barn, the power of God swept into the parish. And an awareness of God gripped the community such as hadn't been known for over 100 years. An awareness of God-that's revival, that's revival. And on the following day, </a:t>
            </a:r>
          </a:p>
        </p:txBody>
      </p:sp>
    </p:spTree>
    <p:extLst>
      <p:ext uri="{BB962C8B-B14F-4D97-AF65-F5344CB8AC3E}">
        <p14:creationId xmlns:p14="http://schemas.microsoft.com/office/powerpoint/2010/main" val="4680191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looms were silent, little work was done on the farms as men and women gave themselves to thinking on eternal things gripped by eternal realities.</a:t>
            </a:r>
          </a:p>
        </p:txBody>
      </p:sp>
    </p:spTree>
    <p:extLst>
      <p:ext uri="{BB962C8B-B14F-4D97-AF65-F5344CB8AC3E}">
        <p14:creationId xmlns:p14="http://schemas.microsoft.com/office/powerpoint/2010/main" val="137932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1" dirty="0"/>
              <a:t> </a:t>
            </a:r>
            <a:r>
              <a:rPr lang="en-US" sz="4300" dirty="0">
                <a:solidFill>
                  <a:srgbClr val="FFFF99"/>
                </a:solidFill>
              </a:rPr>
              <a:t>Ramat Gan Safari   </a:t>
            </a:r>
            <a:r>
              <a:rPr lang="en-US" dirty="0"/>
              <a:t>Lion keeper, </a:t>
            </a:r>
            <a:r>
              <a:rPr lang="en-US" dirty="0" err="1"/>
              <a:t>Yifat</a:t>
            </a:r>
            <a:r>
              <a:rPr lang="en-US" dirty="0"/>
              <a:t>, had spread black coffee on the ground and released them from their night enclosure, the lions spent more than a half hour…rolling around in the coffee.  Safari staff think up ways to encourage the animals to behave as they would in nature. (Times of Israel)</a:t>
            </a:r>
          </a:p>
        </p:txBody>
      </p:sp>
    </p:spTree>
    <p:extLst>
      <p:ext uri="{BB962C8B-B14F-4D97-AF65-F5344CB8AC3E}">
        <p14:creationId xmlns:p14="http://schemas.microsoft.com/office/powerpoint/2010/main" val="3365299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of the sisters sent for the minister. And she said to him, "I think you ought to invite someone to the parish. I cannot give a name, but God must have someone in His mind for we saw a strange man in the pulpit, and that man must be somewhere.</a:t>
            </a:r>
          </a:p>
        </p:txBody>
      </p:sp>
    </p:spTree>
    <p:extLst>
      <p:ext uri="{BB962C8B-B14F-4D97-AF65-F5344CB8AC3E}">
        <p14:creationId xmlns:p14="http://schemas.microsoft.com/office/powerpoint/2010/main" val="3744902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Duncan Campbell came to the Hebrides and arrived in the evening.  Went to a service that was supposed to be brief, but on exiting</a:t>
            </a:r>
          </a:p>
        </p:txBody>
      </p:sp>
    </p:spTree>
    <p:extLst>
      <p:ext uri="{BB962C8B-B14F-4D97-AF65-F5344CB8AC3E}">
        <p14:creationId xmlns:p14="http://schemas.microsoft.com/office/powerpoint/2010/main" val="3732390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Six hundred people--where had they come from? What had happened? I believe that that very night God swept in Shavuot power-the power of the Holy Spirit. And what happened in the early days of the apostles was happening now in the parish of </a:t>
            </a:r>
            <a:r>
              <a:rPr lang="en-US" dirty="0" err="1"/>
              <a:t>Barvas</a:t>
            </a:r>
            <a:r>
              <a:rPr lang="en-US" dirty="0"/>
              <a:t>.</a:t>
            </a:r>
          </a:p>
        </p:txBody>
      </p:sp>
    </p:spTree>
    <p:extLst>
      <p:ext uri="{BB962C8B-B14F-4D97-AF65-F5344CB8AC3E}">
        <p14:creationId xmlns:p14="http://schemas.microsoft.com/office/powerpoint/2010/main" val="4166555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Over 100 young people were at the dance in the parish hall and they weren't thinking of God or eternity. God was not in all of their thoughts. They were there to have a good night when suddenly the power of God fell upon the dance. </a:t>
            </a:r>
          </a:p>
        </p:txBody>
      </p:sp>
    </p:spTree>
    <p:extLst>
      <p:ext uri="{BB962C8B-B14F-4D97-AF65-F5344CB8AC3E}">
        <p14:creationId xmlns:p14="http://schemas.microsoft.com/office/powerpoint/2010/main" val="1721980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music ceased and in a matter of minutes, the hall was empty. They fled from the hall as a man fleeing from a plague. And they made for the service. They are now standing outside. </a:t>
            </a:r>
          </a:p>
          <a:p>
            <a:pPr algn="l"/>
            <a:endParaRPr lang="en-US" dirty="0"/>
          </a:p>
        </p:txBody>
      </p:sp>
    </p:spTree>
    <p:extLst>
      <p:ext uri="{BB962C8B-B14F-4D97-AF65-F5344CB8AC3E}">
        <p14:creationId xmlns:p14="http://schemas.microsoft.com/office/powerpoint/2010/main" val="3155112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'Seventy-five percent (of the people) were gloriously saved before they came near a meeting..... the power of God was moving!'"</a:t>
            </a:r>
          </a:p>
        </p:txBody>
      </p:sp>
    </p:spTree>
    <p:extLst>
      <p:ext uri="{BB962C8B-B14F-4D97-AF65-F5344CB8AC3E}">
        <p14:creationId xmlns:p14="http://schemas.microsoft.com/office/powerpoint/2010/main" val="4094856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You ask me, "What is the fruit of this type of movement?" Some little time ago the parish minister was asked to give a report in the record of the church of Scotland. He was asked to give a report on the fruit of the revival. Did they stand? </a:t>
            </a:r>
          </a:p>
        </p:txBody>
      </p:sp>
    </p:spTree>
    <p:extLst>
      <p:ext uri="{BB962C8B-B14F-4D97-AF65-F5344CB8AC3E}">
        <p14:creationId xmlns:p14="http://schemas.microsoft.com/office/powerpoint/2010/main" val="600673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Any backsliding? Now this is what he wrote: "I will confine my remarks to my own parish--I will allow the other ministers to give their own reports. But let me speak of my own parish. In a certain village 122 young people found the faith and I'm not talking about middle age or the old. </a:t>
            </a:r>
          </a:p>
        </p:txBody>
      </p:sp>
    </p:spTree>
    <p:extLst>
      <p:ext uri="{BB962C8B-B14F-4D97-AF65-F5344CB8AC3E}">
        <p14:creationId xmlns:p14="http://schemas.microsoft.com/office/powerpoint/2010/main" val="7070583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They were wonderful, but I'm thinking about the young people. 122 all of them over the age of 17. They found the Savior during the first day of the revival. Today I can say that they are growing like flowers in the garden of God, there is not a single backslider among them."</a:t>
            </a:r>
          </a:p>
        </p:txBody>
      </p:sp>
    </p:spTree>
    <p:extLst>
      <p:ext uri="{BB962C8B-B14F-4D97-AF65-F5344CB8AC3E}">
        <p14:creationId xmlns:p14="http://schemas.microsoft.com/office/powerpoint/2010/main" val="994735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Between 1949 and 1952 a wide spread revival swept through these islands in answer to the prayers of God’s people. This revival became knows as the Hebrides Revival. </a:t>
            </a:r>
          </a:p>
        </p:txBody>
      </p:sp>
    </p:spTree>
    <p:extLst>
      <p:ext uri="{BB962C8B-B14F-4D97-AF65-F5344CB8AC3E}">
        <p14:creationId xmlns:p14="http://schemas.microsoft.com/office/powerpoint/2010/main" val="341580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9793E-1E0C-4DA8-97E5-CE1065A7AAD2}"/>
              </a:ext>
            </a:extLst>
          </p:cNvPr>
          <p:cNvPicPr>
            <a:picLocks noChangeAspect="1"/>
          </p:cNvPicPr>
          <p:nvPr/>
        </p:nvPicPr>
        <p:blipFill>
          <a:blip r:embed="rId3"/>
          <a:stretch>
            <a:fillRect/>
          </a:stretch>
        </p:blipFill>
        <p:spPr>
          <a:xfrm>
            <a:off x="731837" y="0"/>
            <a:ext cx="699194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76966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Mary Anne Smith MacLeod, niece of the two intercessors of the Hebrides Revival, cousin of Donald Smith the 15 year old converted at the revival, emigrated from the Hebridean Island of Lewis, off the west coast of Scotland, from where she emigrated to America and met a gentleman named Frederick Trump</a:t>
            </a:r>
          </a:p>
        </p:txBody>
      </p:sp>
    </p:spTree>
    <p:extLst>
      <p:ext uri="{BB962C8B-B14F-4D97-AF65-F5344CB8AC3E}">
        <p14:creationId xmlns:p14="http://schemas.microsoft.com/office/powerpoint/2010/main" val="5747983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Trump at 3-5 Tong on the island of Lewis Photograph by Murdo MacLeod">
            <a:extLst>
              <a:ext uri="{FF2B5EF4-FFF2-40B4-BE49-F238E27FC236}">
                <a16:creationId xmlns:a16="http://schemas.microsoft.com/office/drawing/2014/main" id="{71004FD7-D536-46FB-A8A4-CFDFDD055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07" y="0"/>
            <a:ext cx="772186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97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/Ex 20.5-6</a:t>
            </a:r>
            <a:r>
              <a:rPr lang="en-US" dirty="0"/>
              <a:t> I, </a:t>
            </a:r>
            <a:r>
              <a:rPr lang="en-US" cap="small" dirty="0" err="1"/>
              <a:t>Adoni</a:t>
            </a:r>
            <a:r>
              <a:rPr lang="en-US" dirty="0"/>
              <a:t> your God, am a jealous God, punishing the children for the sins of the parents to the third and fourth generation of those who hate me, but </a:t>
            </a:r>
            <a:r>
              <a:rPr lang="en-US" dirty="0">
                <a:solidFill>
                  <a:srgbClr val="FFFF99"/>
                </a:solidFill>
              </a:rPr>
              <a:t>displaying grace to the thousandth generation of those who love me </a:t>
            </a:r>
            <a:r>
              <a:rPr lang="en-US" dirty="0"/>
              <a:t>and obey </a:t>
            </a:r>
            <a:r>
              <a:rPr lang="en-US" dirty="0" err="1"/>
              <a:t>my</a:t>
            </a:r>
            <a:r>
              <a:rPr lang="en-US" i="1" dirty="0" err="1"/>
              <a:t>mitzvot</a:t>
            </a:r>
            <a:r>
              <a:rPr lang="en-US" dirty="0"/>
              <a:t>.</a:t>
            </a:r>
          </a:p>
        </p:txBody>
      </p:sp>
    </p:spTree>
    <p:extLst>
      <p:ext uri="{BB962C8B-B14F-4D97-AF65-F5344CB8AC3E}">
        <p14:creationId xmlns:p14="http://schemas.microsoft.com/office/powerpoint/2010/main" val="4102641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ongoing Vigil Spiritual Story Summary:</a:t>
            </a:r>
          </a:p>
          <a:p>
            <a:pPr marL="227013" indent="-227013" algn="l">
              <a:buFont typeface="Arial" panose="020B0604020202020204" pitchFamily="34" charset="0"/>
              <a:buChar char="•"/>
            </a:pPr>
            <a:r>
              <a:rPr lang="en-US" dirty="0"/>
              <a:t>Desperate situation of slavery</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20404412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Mireille Knoll, an 85-year-old Holocaust survivor, murdered. </a:t>
            </a:r>
          </a:p>
        </p:txBody>
      </p:sp>
      <p:pic>
        <p:nvPicPr>
          <p:cNvPr id="2050" name="Picture 2" descr="France: 2 arrested in brutal murder of Holocaust survivor">
            <a:extLst>
              <a:ext uri="{FF2B5EF4-FFF2-40B4-BE49-F238E27FC236}">
                <a16:creationId xmlns:a16="http://schemas.microsoft.com/office/drawing/2014/main" id="{2CADBC12-CB03-4BF6-803D-CFC3C6311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7" y="1333500"/>
            <a:ext cx="685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214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“She was absolutely massacred. Eleven knife wounds. That is hatred of the Jews, we see it in the fury of the murderer. This is how we recognize anti-Semitism.”</a:t>
            </a:r>
          </a:p>
        </p:txBody>
      </p:sp>
    </p:spTree>
    <p:extLst>
      <p:ext uri="{BB962C8B-B14F-4D97-AF65-F5344CB8AC3E}">
        <p14:creationId xmlns:p14="http://schemas.microsoft.com/office/powerpoint/2010/main" val="159501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 granddaughter of the victim, </a:t>
            </a:r>
            <a:r>
              <a:rPr lang="en-US" dirty="0" err="1"/>
              <a:t>Noa</a:t>
            </a:r>
            <a:r>
              <a:rPr lang="en-US" dirty="0"/>
              <a:t> Goldfarb, wrote on Facebook: “Twenty years ago, I left Paris knowing that neither my future nor that of the Jewish People is to be found there. But who would’ve thought that I was leaving my relatives where terrorism and cruelty would lead to such a tragedy. </a:t>
            </a:r>
          </a:p>
        </p:txBody>
      </p:sp>
    </p:spTree>
    <p:extLst>
      <p:ext uri="{BB962C8B-B14F-4D97-AF65-F5344CB8AC3E}">
        <p14:creationId xmlns:p14="http://schemas.microsoft.com/office/powerpoint/2010/main" val="4003328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Grandmother was stabbed to death 11 times by a Muslim neighbor she knew well, who made sure to set fire to her home and left us not even one object, a letter, a photograph, to remember her by. All we have are our tears and each other.”</a:t>
            </a:r>
          </a:p>
        </p:txBody>
      </p:sp>
    </p:spTree>
    <p:extLst>
      <p:ext uri="{BB962C8B-B14F-4D97-AF65-F5344CB8AC3E}">
        <p14:creationId xmlns:p14="http://schemas.microsoft.com/office/powerpoint/2010/main" val="21742648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number of anti-Semitic episodes have shaken France, including the murder last year of Sarah </a:t>
            </a:r>
            <a:r>
              <a:rPr lang="en-US" dirty="0" err="1"/>
              <a:t>Halimi</a:t>
            </a:r>
            <a:r>
              <a:rPr lang="en-US" dirty="0"/>
              <a:t>, an elderly Jewish woman, by a man of Malian origin who shouted, “God is great” before throwing her out a window.</a:t>
            </a:r>
          </a:p>
        </p:txBody>
      </p:sp>
    </p:spTree>
    <p:extLst>
      <p:ext uri="{BB962C8B-B14F-4D97-AF65-F5344CB8AC3E}">
        <p14:creationId xmlns:p14="http://schemas.microsoft.com/office/powerpoint/2010/main" val="39039517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Passover ongoing vigil Spiritual Story Summary:</a:t>
            </a:r>
          </a:p>
          <a:p>
            <a:pPr marL="227013" indent="-227013" algn="l">
              <a:buFont typeface="Arial" panose="020B0604020202020204" pitchFamily="34" charset="0"/>
              <a:buChar char="•"/>
            </a:pPr>
            <a:r>
              <a:rPr lang="en-US" dirty="0"/>
              <a:t>Desperate situation of slavery</a:t>
            </a:r>
          </a:p>
          <a:p>
            <a:pPr marL="227013" indent="-227013" algn="l">
              <a:buFont typeface="Arial" panose="020B0604020202020204" pitchFamily="34" charset="0"/>
              <a:buChar char="•"/>
            </a:pPr>
            <a:r>
              <a:rPr lang="en-US" dirty="0"/>
              <a:t>Intercessory prayer</a:t>
            </a:r>
          </a:p>
          <a:p>
            <a:pPr marL="227013" indent="-227013" algn="l">
              <a:buFont typeface="Arial" panose="020B0604020202020204" pitchFamily="34" charset="0"/>
              <a:buChar char="•"/>
            </a:pPr>
            <a:r>
              <a:rPr lang="en-US" dirty="0"/>
              <a:t>Much plagues, warfare, miracles suffering</a:t>
            </a:r>
          </a:p>
          <a:p>
            <a:pPr marL="227013" indent="-227013" algn="l">
              <a:buFont typeface="Arial" panose="020B0604020202020204" pitchFamily="34" charset="0"/>
              <a:buChar char="•"/>
            </a:pPr>
            <a:r>
              <a:rPr lang="en-US" dirty="0"/>
              <a:t>Victory </a:t>
            </a:r>
          </a:p>
        </p:txBody>
      </p:sp>
    </p:spTree>
    <p:extLst>
      <p:ext uri="{BB962C8B-B14F-4D97-AF65-F5344CB8AC3E}">
        <p14:creationId xmlns:p14="http://schemas.microsoft.com/office/powerpoint/2010/main" val="145442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FA4602-2DDD-4FC2-A6B8-EE2DDF38AB7E}"/>
              </a:ext>
            </a:extLst>
          </p:cNvPr>
          <p:cNvPicPr>
            <a:picLocks noChangeAspect="1"/>
          </p:cNvPicPr>
          <p:nvPr/>
        </p:nvPicPr>
        <p:blipFill>
          <a:blip r:embed="rId3"/>
          <a:stretch>
            <a:fillRect/>
          </a:stretch>
        </p:blipFill>
        <p:spPr>
          <a:xfrm>
            <a:off x="793750" y="271462"/>
            <a:ext cx="7191375" cy="4600575"/>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3076546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Screenshot from</a:t>
            </a:r>
          </a:p>
          <a:p>
            <a:pPr algn="l"/>
            <a:r>
              <a:rPr lang="en-US" dirty="0"/>
              <a:t>my AT&amp;T Galaxy 5</a:t>
            </a:r>
          </a:p>
          <a:p>
            <a:pPr algn="l"/>
            <a:r>
              <a:rPr lang="en-US" dirty="0"/>
              <a:t>phone</a:t>
            </a:r>
          </a:p>
          <a:p>
            <a:pPr algn="l"/>
            <a:r>
              <a:rPr lang="en-US" dirty="0"/>
              <a:t>Malicious adware</a:t>
            </a:r>
          </a:p>
          <a:p>
            <a:pPr algn="l"/>
            <a:r>
              <a:rPr lang="en-US" dirty="0">
                <a:solidFill>
                  <a:srgbClr val="FFFF99"/>
                </a:solidFill>
              </a:rPr>
              <a:t>mes5apps.com</a:t>
            </a:r>
          </a:p>
          <a:p>
            <a:pPr algn="l"/>
            <a:r>
              <a:rPr lang="en-US" dirty="0"/>
              <a:t>59 minutes 22 sec</a:t>
            </a:r>
          </a:p>
          <a:p>
            <a:pPr algn="l"/>
            <a:r>
              <a:rPr lang="en-US" dirty="0"/>
              <a:t>phone call w AT&amp;T</a:t>
            </a:r>
          </a:p>
        </p:txBody>
      </p:sp>
      <p:pic>
        <p:nvPicPr>
          <p:cNvPr id="3" name="Picture 2">
            <a:extLst>
              <a:ext uri="{FF2B5EF4-FFF2-40B4-BE49-F238E27FC236}">
                <a16:creationId xmlns:a16="http://schemas.microsoft.com/office/drawing/2014/main" id="{9D3575A3-C7BE-46DC-90F5-ABB37F184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637" y="0"/>
            <a:ext cx="2893219" cy="5143500"/>
          </a:xfrm>
          <a:prstGeom prst="rect">
            <a:avLst/>
          </a:prstGeom>
        </p:spPr>
      </p:pic>
    </p:spTree>
    <p:extLst>
      <p:ext uri="{BB962C8B-B14F-4D97-AF65-F5344CB8AC3E}">
        <p14:creationId xmlns:p14="http://schemas.microsoft.com/office/powerpoint/2010/main" val="38637770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Screenshot from</a:t>
            </a:r>
          </a:p>
          <a:p>
            <a:pPr algn="l"/>
            <a:r>
              <a:rPr lang="en-US" dirty="0"/>
              <a:t>my AT&amp;T Galaxy 5</a:t>
            </a:r>
          </a:p>
          <a:p>
            <a:pPr algn="l"/>
            <a:r>
              <a:rPr lang="en-US" dirty="0"/>
              <a:t>phone</a:t>
            </a:r>
          </a:p>
          <a:p>
            <a:pPr algn="l"/>
            <a:r>
              <a:rPr lang="en-US" dirty="0"/>
              <a:t>permissions needed</a:t>
            </a:r>
          </a:p>
          <a:p>
            <a:pPr algn="l"/>
            <a:r>
              <a:rPr lang="en-US" dirty="0"/>
              <a:t>To have Facebook</a:t>
            </a:r>
          </a:p>
          <a:p>
            <a:pPr algn="l"/>
            <a:r>
              <a:rPr lang="en-US" dirty="0"/>
              <a:t>Messenger</a:t>
            </a:r>
          </a:p>
        </p:txBody>
      </p:sp>
      <p:pic>
        <p:nvPicPr>
          <p:cNvPr id="3" name="Picture 2">
            <a:extLst>
              <a:ext uri="{FF2B5EF4-FFF2-40B4-BE49-F238E27FC236}">
                <a16:creationId xmlns:a16="http://schemas.microsoft.com/office/drawing/2014/main" id="{0A6691E0-B46D-4259-8B47-C83B1B7DB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6237" y="-14320"/>
            <a:ext cx="2893219" cy="5143500"/>
          </a:xfrm>
          <a:prstGeom prst="rect">
            <a:avLst/>
          </a:prstGeom>
        </p:spPr>
      </p:pic>
    </p:spTree>
    <p:extLst>
      <p:ext uri="{BB962C8B-B14F-4D97-AF65-F5344CB8AC3E}">
        <p14:creationId xmlns:p14="http://schemas.microsoft.com/office/powerpoint/2010/main" val="4490054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Intercessory prayer, then G-d intervenes supernaturally.</a:t>
            </a:r>
          </a:p>
        </p:txBody>
      </p:sp>
    </p:spTree>
    <p:extLst>
      <p:ext uri="{BB962C8B-B14F-4D97-AF65-F5344CB8AC3E}">
        <p14:creationId xmlns:p14="http://schemas.microsoft.com/office/powerpoint/2010/main" val="3986453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239F24-A3C1-4D69-A67D-575C03207E53}"/>
              </a:ext>
            </a:extLst>
          </p:cNvPr>
          <p:cNvPicPr>
            <a:picLocks noChangeAspect="1"/>
          </p:cNvPicPr>
          <p:nvPr/>
        </p:nvPicPr>
        <p:blipFill>
          <a:blip r:embed="rId3"/>
          <a:stretch>
            <a:fillRect/>
          </a:stretch>
        </p:blipFill>
        <p:spPr>
          <a:xfrm>
            <a:off x="1296757" y="0"/>
            <a:ext cx="618536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spTree>
    <p:extLst>
      <p:ext uri="{BB962C8B-B14F-4D97-AF65-F5344CB8AC3E}">
        <p14:creationId xmlns:p14="http://schemas.microsoft.com/office/powerpoint/2010/main" val="17793540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Leonard Bernstein saved Israel</a:t>
            </a:r>
          </a:p>
          <a:p>
            <a:pPr algn="l"/>
            <a:endParaRPr lang="en-US" dirty="0"/>
          </a:p>
          <a:p>
            <a:pPr algn="l"/>
            <a:r>
              <a:rPr lang="en-US" dirty="0"/>
              <a:t>https://www.facebook.com/StandWithUs/videos/10155542553397689/?t=0</a:t>
            </a:r>
          </a:p>
        </p:txBody>
      </p:sp>
    </p:spTree>
    <p:extLst>
      <p:ext uri="{BB962C8B-B14F-4D97-AF65-F5344CB8AC3E}">
        <p14:creationId xmlns:p14="http://schemas.microsoft.com/office/powerpoint/2010/main" val="3750278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From George Whitten, Worthy News.</a:t>
            </a:r>
          </a:p>
          <a:p>
            <a:pPr algn="l"/>
            <a:r>
              <a:rPr lang="en-US" dirty="0"/>
              <a:t>The New Testament records that when Yeshua died; there was a great earthquake and the veil of the Temple was torn in two. The size of this gigantic veil is not recorded in the NT...</a:t>
            </a:r>
          </a:p>
        </p:txBody>
      </p:sp>
    </p:spTree>
    <p:extLst>
      <p:ext uri="{BB962C8B-B14F-4D97-AF65-F5344CB8AC3E}">
        <p14:creationId xmlns:p14="http://schemas.microsoft.com/office/powerpoint/2010/main" val="38235562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2000" dirty="0"/>
              <a:t>From George Whitten, Worthy News.</a:t>
            </a:r>
          </a:p>
          <a:p>
            <a:pPr algn="l"/>
            <a:r>
              <a:rPr lang="en-US" sz="3600" dirty="0"/>
              <a:t>but we read from other sources that it was roughly 60 feet long and 30 feet wide with multiple woven layers the thickness of a man's hand! It was hung on a crossbeam stone – a lintel – which was over 30 feet long and weighed more than 30 tons! It was not an easy cloth to tear...</a:t>
            </a:r>
          </a:p>
        </p:txBody>
      </p:sp>
    </p:spTree>
    <p:extLst>
      <p:ext uri="{BB962C8B-B14F-4D97-AF65-F5344CB8AC3E}">
        <p14:creationId xmlns:p14="http://schemas.microsoft.com/office/powerpoint/2010/main" val="6244759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dirty="0"/>
              <a:t>From George Whitten, Worthy News.</a:t>
            </a:r>
          </a:p>
          <a:p>
            <a:pPr algn="l"/>
            <a:r>
              <a:rPr lang="en-US" dirty="0"/>
              <a:t>Jerome, a fourth century Church Father, writes concerning the tearing of the veil, that not only was the veil torn, but the great earthquake had also caused the lintel of the Temple to be broken in two.</a:t>
            </a:r>
          </a:p>
        </p:txBody>
      </p:sp>
    </p:spTree>
    <p:extLst>
      <p:ext uri="{BB962C8B-B14F-4D97-AF65-F5344CB8AC3E}">
        <p14:creationId xmlns:p14="http://schemas.microsoft.com/office/powerpoint/2010/main" val="21308841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800" dirty="0"/>
              <a:t>From George Whitten, Worthy News.</a:t>
            </a:r>
          </a:p>
          <a:p>
            <a:pPr algn="l"/>
            <a:r>
              <a:rPr lang="en-US" dirty="0"/>
              <a:t>In fact, it seems that the breaking of the lintel was what caused the veil to be torn in half from top to bottom, since the veil hung down from the lintel.</a:t>
            </a:r>
          </a:p>
        </p:txBody>
      </p:sp>
    </p:spTree>
    <p:extLst>
      <p:ext uri="{BB962C8B-B14F-4D97-AF65-F5344CB8AC3E}">
        <p14:creationId xmlns:p14="http://schemas.microsoft.com/office/powerpoint/2010/main" val="2357736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1100" dirty="0"/>
              <a:t>From George Whitten, Worthy News.</a:t>
            </a:r>
          </a:p>
          <a:p>
            <a:pPr algn="l"/>
            <a:r>
              <a:rPr lang="en-US" sz="3600" dirty="0"/>
              <a:t>In the culture of the Jewish people, a father will commonly mourn the loss of his son by rending or tearing his garment...Can we suggest that the rending of the Temple's veil likewise, dramatically expressed our Heavenly Father's agony over the death of Yeshua, His only begotten Son?</a:t>
            </a:r>
          </a:p>
        </p:txBody>
      </p:sp>
    </p:spTree>
    <p:extLst>
      <p:ext uri="{BB962C8B-B14F-4D97-AF65-F5344CB8AC3E}">
        <p14:creationId xmlns:p14="http://schemas.microsoft.com/office/powerpoint/2010/main" val="163510670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67913</TotalTime>
  <Words>5615</Words>
  <Application>Microsoft Office PowerPoint</Application>
  <PresentationFormat>Custom</PresentationFormat>
  <Paragraphs>601</Paragraphs>
  <Slides>106</Slides>
  <Notes>106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106</vt:i4>
      </vt:variant>
    </vt:vector>
  </HeadingPairs>
  <TitlesOfParts>
    <vt:vector size="113"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26:1</vt:lpstr>
      <vt:lpstr>Mattityahu (Matthew) 26:2</vt:lpstr>
      <vt:lpstr>Mattityahu (Matthew) 26:3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1776</cp:revision>
  <dcterms:created xsi:type="dcterms:W3CDTF">2006-04-21T19:34:43Z</dcterms:created>
  <dcterms:modified xsi:type="dcterms:W3CDTF">2018-03-31T13:59:30Z</dcterms:modified>
</cp:coreProperties>
</file>