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54"/>
  </p:notesMasterIdLst>
  <p:handoutMasterIdLst>
    <p:handoutMasterId r:id="rId55"/>
  </p:handoutMasterIdLst>
  <p:sldIdLst>
    <p:sldId id="54926" r:id="rId4"/>
    <p:sldId id="54923" r:id="rId5"/>
    <p:sldId id="54915" r:id="rId6"/>
    <p:sldId id="54924" r:id="rId7"/>
    <p:sldId id="54925" r:id="rId8"/>
    <p:sldId id="54891" r:id="rId9"/>
    <p:sldId id="54534" r:id="rId10"/>
    <p:sldId id="54892" r:id="rId11"/>
    <p:sldId id="54896" r:id="rId12"/>
    <p:sldId id="54935" r:id="rId13"/>
    <p:sldId id="54907" r:id="rId14"/>
    <p:sldId id="54899" r:id="rId15"/>
    <p:sldId id="54900" r:id="rId16"/>
    <p:sldId id="54912" r:id="rId17"/>
    <p:sldId id="54901" r:id="rId18"/>
    <p:sldId id="54908" r:id="rId19"/>
    <p:sldId id="54910" r:id="rId20"/>
    <p:sldId id="54909" r:id="rId21"/>
    <p:sldId id="54913" r:id="rId22"/>
    <p:sldId id="54927" r:id="rId23"/>
    <p:sldId id="54903" r:id="rId24"/>
    <p:sldId id="54898" r:id="rId25"/>
    <p:sldId id="54904" r:id="rId26"/>
    <p:sldId id="54919" r:id="rId27"/>
    <p:sldId id="54918" r:id="rId28"/>
    <p:sldId id="54920" r:id="rId29"/>
    <p:sldId id="54936" r:id="rId30"/>
    <p:sldId id="54937" r:id="rId31"/>
    <p:sldId id="54928" r:id="rId32"/>
    <p:sldId id="54914" r:id="rId33"/>
    <p:sldId id="54917" r:id="rId34"/>
    <p:sldId id="54893" r:id="rId35"/>
    <p:sldId id="54894" r:id="rId36"/>
    <p:sldId id="54895" r:id="rId37"/>
    <p:sldId id="54897" r:id="rId38"/>
    <p:sldId id="54916" r:id="rId39"/>
    <p:sldId id="54934" r:id="rId40"/>
    <p:sldId id="3056" r:id="rId41"/>
    <p:sldId id="54882" r:id="rId42"/>
    <p:sldId id="54857" r:id="rId43"/>
    <p:sldId id="54921" r:id="rId44"/>
    <p:sldId id="54911" r:id="rId45"/>
    <p:sldId id="54883" r:id="rId46"/>
    <p:sldId id="54929" r:id="rId47"/>
    <p:sldId id="54922" r:id="rId48"/>
    <p:sldId id="54884" r:id="rId49"/>
    <p:sldId id="54931" r:id="rId50"/>
    <p:sldId id="54905" r:id="rId51"/>
    <p:sldId id="54930" r:id="rId52"/>
    <p:sldId id="54885" r:id="rId5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7339" autoAdjust="0"/>
  </p:normalViewPr>
  <p:slideViewPr>
    <p:cSldViewPr>
      <p:cViewPr varScale="1">
        <p:scale>
          <a:sx n="103" d="100"/>
          <a:sy n="103" d="100"/>
        </p:scale>
        <p:origin x="101" y="38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381"/>
    </p:cViewPr>
  </p:sorterViewPr>
  <p:notesViewPr>
    <p:cSldViewPr>
      <p:cViewPr varScale="1">
        <p:scale>
          <a:sx n="80" d="100"/>
          <a:sy n="80" d="100"/>
        </p:scale>
        <p:origin x="1987"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We’re leaving on our trip soon, so prep….from Kathleen </a:t>
            </a:r>
            <a:r>
              <a:rPr lang="en-US" altLang="en-US" sz="1050" dirty="0" err="1"/>
              <a:t>Eltrich</a:t>
            </a:r>
            <a:endParaRPr lang="en-US" altLang="en-US" sz="1050" dirty="0"/>
          </a:p>
        </p:txBody>
      </p:sp>
    </p:spTree>
    <p:extLst>
      <p:ext uri="{BB962C8B-B14F-4D97-AF65-F5344CB8AC3E}">
        <p14:creationId xmlns:p14="http://schemas.microsoft.com/office/powerpoint/2010/main" val="291788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11309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19615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8178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Yeshua brings the love of the Father.  </a:t>
            </a:r>
          </a:p>
        </p:txBody>
      </p:sp>
    </p:spTree>
    <p:extLst>
      <p:ext uri="{BB962C8B-B14F-4D97-AF65-F5344CB8AC3E}">
        <p14:creationId xmlns:p14="http://schemas.microsoft.com/office/powerpoint/2010/main" val="832213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This is the heart of our walk with Messiah, confidence that we are forgiven, and a child of the Living G-d through the Messiah Yeshua. </a:t>
            </a:r>
          </a:p>
        </p:txBody>
      </p:sp>
    </p:spTree>
    <p:extLst>
      <p:ext uri="{BB962C8B-B14F-4D97-AF65-F5344CB8AC3E}">
        <p14:creationId xmlns:p14="http://schemas.microsoft.com/office/powerpoint/2010/main" val="613134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73987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Faith </a:t>
            </a:r>
            <a:r>
              <a:rPr lang="en-US" altLang="en-US" sz="2000" dirty="0">
                <a:sym typeface="Wingdings" panose="05000000000000000000" pitchFamily="2" charset="2"/>
              </a:rPr>
              <a:t> receiving blessing</a:t>
            </a:r>
            <a:endParaRPr lang="en-US" altLang="en-US" sz="2000" dirty="0"/>
          </a:p>
        </p:txBody>
      </p:sp>
    </p:spTree>
    <p:extLst>
      <p:ext uri="{BB962C8B-B14F-4D97-AF65-F5344CB8AC3E}">
        <p14:creationId xmlns:p14="http://schemas.microsoft.com/office/powerpoint/2010/main" val="1753665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24117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59550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Parallel passage in Mark</a:t>
            </a:r>
          </a:p>
        </p:txBody>
      </p:sp>
    </p:spTree>
    <p:extLst>
      <p:ext uri="{BB962C8B-B14F-4D97-AF65-F5344CB8AC3E}">
        <p14:creationId xmlns:p14="http://schemas.microsoft.com/office/powerpoint/2010/main" val="3783241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87738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65526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http://thefederalist.com/2018/04/19/stanford-study-religious-kids-best-school/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Stanford U. the Harvard of the West Coast, not exactly a friend of faith &amp; religion!!</a:t>
            </a:r>
          </a:p>
          <a:p>
            <a:endParaRPr lang="en-US" altLang="en-US" sz="1050" dirty="0"/>
          </a:p>
        </p:txBody>
      </p:sp>
    </p:spTree>
    <p:extLst>
      <p:ext uri="{BB962C8B-B14F-4D97-AF65-F5344CB8AC3E}">
        <p14:creationId xmlns:p14="http://schemas.microsoft.com/office/powerpoint/2010/main" val="3841060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http://thefederalist.com/2018/04/19/stanford-study-religious-kids-best-school/</a:t>
            </a:r>
          </a:p>
        </p:txBody>
      </p:sp>
    </p:spTree>
    <p:extLst>
      <p:ext uri="{BB962C8B-B14F-4D97-AF65-F5344CB8AC3E}">
        <p14:creationId xmlns:p14="http://schemas.microsoft.com/office/powerpoint/2010/main" val="2554932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http://thefederalist.com/2018/04/19/stanford-study-religious-kids-best-school/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~Yeshua says: </a:t>
            </a:r>
            <a:r>
              <a:rPr lang="en-US" altLang="en-US" sz="1050" dirty="0" err="1"/>
              <a:t>Yn</a:t>
            </a:r>
            <a:r>
              <a:rPr lang="en-US" altLang="en-US" sz="1050" dirty="0"/>
              <a:t> 15. 7-8 </a:t>
            </a:r>
            <a:r>
              <a:rPr lang="en-US" sz="2000" b="0" i="0" kern="1200" dirty="0">
                <a:solidFill>
                  <a:schemeClr val="tx1"/>
                </a:solidFill>
                <a:effectLst/>
                <a:latin typeface="Arial Rounded MT Bold" pitchFamily="34" charset="0"/>
                <a:ea typeface="+mn-ea"/>
                <a:cs typeface="Arial" charset="0"/>
              </a:rPr>
              <a:t>If you abide in Me and My words abide in you, ask whatever you wish, and it shall be done for you. </a:t>
            </a:r>
            <a:r>
              <a:rPr lang="en-US" sz="2000" b="1" i="0" kern="1200" baseline="30000" dirty="0">
                <a:solidFill>
                  <a:schemeClr val="tx1"/>
                </a:solidFill>
                <a:effectLst/>
                <a:latin typeface="Arial Rounded MT Bold" pitchFamily="34" charset="0"/>
                <a:ea typeface="+mn-ea"/>
                <a:cs typeface="Arial" charset="0"/>
              </a:rPr>
              <a:t> </a:t>
            </a:r>
            <a:r>
              <a:rPr lang="en-US" sz="2000" b="0" i="0" kern="1200" dirty="0">
                <a:solidFill>
                  <a:schemeClr val="tx1"/>
                </a:solidFill>
                <a:effectLst/>
                <a:latin typeface="Arial Rounded MT Bold" pitchFamily="34" charset="0"/>
                <a:ea typeface="+mn-ea"/>
                <a:cs typeface="Arial" charset="0"/>
              </a:rPr>
              <a:t>In this My Father is glorified, that you bear much fruit and so prove to be My disciples.”</a:t>
            </a:r>
            <a:endParaRPr lang="en-US" altLang="en-US" sz="1050" dirty="0"/>
          </a:p>
          <a:p>
            <a:endParaRPr lang="en-US" altLang="en-US" sz="1050" dirty="0"/>
          </a:p>
        </p:txBody>
      </p:sp>
    </p:spTree>
    <p:extLst>
      <p:ext uri="{BB962C8B-B14F-4D97-AF65-F5344CB8AC3E}">
        <p14:creationId xmlns:p14="http://schemas.microsoft.com/office/powerpoint/2010/main" val="371230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http://thefederalist.com/2018/04/19/stanford-study-religious-kids-best-school/</a:t>
            </a:r>
          </a:p>
          <a:p>
            <a:endParaRPr lang="en-US" altLang="en-US" sz="1050" dirty="0"/>
          </a:p>
        </p:txBody>
      </p:sp>
    </p:spTree>
    <p:extLst>
      <p:ext uri="{BB962C8B-B14F-4D97-AF65-F5344CB8AC3E}">
        <p14:creationId xmlns:p14="http://schemas.microsoft.com/office/powerpoint/2010/main" val="2320782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http://thefederalist.com/2018/04/19/stanford-study-religious-kids-best-school/</a:t>
            </a:r>
          </a:p>
          <a:p>
            <a:endParaRPr lang="en-US" altLang="en-US" sz="1050" dirty="0"/>
          </a:p>
        </p:txBody>
      </p:sp>
    </p:spTree>
    <p:extLst>
      <p:ext uri="{BB962C8B-B14F-4D97-AF65-F5344CB8AC3E}">
        <p14:creationId xmlns:p14="http://schemas.microsoft.com/office/powerpoint/2010/main" val="3829302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http://thefederalist.com/2018/04/19/stanford-study-religious-kids-best-school/</a:t>
            </a:r>
          </a:p>
          <a:p>
            <a:endParaRPr lang="en-US" altLang="en-US" sz="1050" dirty="0"/>
          </a:p>
        </p:txBody>
      </p:sp>
    </p:spTree>
    <p:extLst>
      <p:ext uri="{BB962C8B-B14F-4D97-AF65-F5344CB8AC3E}">
        <p14:creationId xmlns:p14="http://schemas.microsoft.com/office/powerpoint/2010/main" val="1405731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Sometimes people ask me, “Why are all Jews rich?”</a:t>
            </a:r>
          </a:p>
          <a:p>
            <a:pPr marL="114300" indent="-114300">
              <a:buFont typeface="Arial" panose="020B0604020202020204" pitchFamily="34" charset="0"/>
              <a:buChar char="•"/>
            </a:pPr>
            <a:r>
              <a:rPr lang="en-US" altLang="en-US" dirty="0"/>
              <a:t>First of all, we’re not.</a:t>
            </a:r>
          </a:p>
          <a:p>
            <a:pPr marL="114300" indent="-114300">
              <a:buFont typeface="Arial" panose="020B0604020202020204" pitchFamily="34" charset="0"/>
              <a:buChar char="•"/>
            </a:pPr>
            <a:r>
              <a:rPr lang="en-US" altLang="en-US" dirty="0"/>
              <a:t>Second, why 22% of Nobel Prizes to us .02% world’s population?  Above: culture of Biblical literacy. </a:t>
            </a:r>
          </a:p>
          <a:p>
            <a:pPr marL="453361" lvl="1" indent="-114300">
              <a:buFont typeface="Arial" panose="020B0604020202020204" pitchFamily="34" charset="0"/>
              <a:buChar char="•"/>
            </a:pPr>
            <a:r>
              <a:rPr lang="en-US" altLang="en-US" dirty="0"/>
              <a:t>Best reading material supernatural benefits</a:t>
            </a:r>
          </a:p>
          <a:p>
            <a:pPr marL="453361" lvl="1" indent="-114300">
              <a:buFont typeface="Arial" panose="020B0604020202020204" pitchFamily="34" charset="0"/>
              <a:buChar char="•"/>
            </a:pPr>
            <a:r>
              <a:rPr lang="en-US" altLang="en-US" dirty="0"/>
              <a:t>Biblical literacy </a:t>
            </a:r>
            <a:r>
              <a:rPr lang="en-US" altLang="en-US" dirty="0">
                <a:sym typeface="Wingdings" panose="05000000000000000000" pitchFamily="2" charset="2"/>
              </a:rPr>
              <a:t> all literacy.  </a:t>
            </a:r>
            <a:endParaRPr lang="en-US" altLang="en-US" dirty="0"/>
          </a:p>
        </p:txBody>
      </p:sp>
    </p:spTree>
    <p:extLst>
      <p:ext uri="{BB962C8B-B14F-4D97-AF65-F5344CB8AC3E}">
        <p14:creationId xmlns:p14="http://schemas.microsoft.com/office/powerpoint/2010/main" val="51759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3370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2501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13705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err="1">
                <a:solidFill>
                  <a:schemeClr val="tx1"/>
                </a:solidFill>
                <a:effectLst/>
                <a:latin typeface="Arial Rounded MT Bold" pitchFamily="34" charset="0"/>
                <a:ea typeface="+mn-ea"/>
                <a:cs typeface="Arial" charset="0"/>
              </a:rPr>
              <a:t>vadimguzhva</a:t>
            </a:r>
            <a:r>
              <a:rPr lang="en-US" sz="2000" b="0" i="0" kern="1200" dirty="0">
                <a:solidFill>
                  <a:schemeClr val="tx1"/>
                </a:solidFill>
                <a:effectLst/>
                <a:latin typeface="Arial Rounded MT Bold" pitchFamily="34" charset="0"/>
                <a:ea typeface="+mn-ea"/>
                <a:cs typeface="Arial" charset="0"/>
              </a:rPr>
              <a:t>/iStock/Thinkstock</a:t>
            </a:r>
            <a:endParaRPr lang="en-US" altLang="en-US" sz="1050" dirty="0"/>
          </a:p>
        </p:txBody>
      </p:sp>
    </p:spTree>
    <p:extLst>
      <p:ext uri="{BB962C8B-B14F-4D97-AF65-F5344CB8AC3E}">
        <p14:creationId xmlns:p14="http://schemas.microsoft.com/office/powerpoint/2010/main" val="442686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800" b="0" i="0" kern="1200" dirty="0">
                <a:solidFill>
                  <a:schemeClr val="tx1"/>
                </a:solidFill>
                <a:effectLst/>
                <a:latin typeface="Arial Rounded MT Bold" pitchFamily="34" charset="0"/>
                <a:ea typeface="+mn-ea"/>
                <a:cs typeface="Arial" charset="0"/>
              </a:rPr>
              <a:t>When I began playing football in high school, one par­ticular coach thought I was filled with raw talent (emphasis on </a:t>
            </a:r>
            <a:r>
              <a:rPr lang="en-US" sz="1800" b="0" i="1" kern="1200" dirty="0">
                <a:solidFill>
                  <a:schemeClr val="tx1"/>
                </a:solidFill>
                <a:effectLst/>
                <a:latin typeface="Arial Rounded MT Bold" pitchFamily="34" charset="0"/>
                <a:ea typeface="+mn-ea"/>
                <a:cs typeface="Arial" charset="0"/>
              </a:rPr>
              <a:t>raw</a:t>
            </a:r>
            <a:r>
              <a:rPr lang="en-US" sz="1800" b="0" i="0" kern="1200" dirty="0">
                <a:solidFill>
                  <a:schemeClr val="tx1"/>
                </a:solidFill>
                <a:effectLst/>
                <a:latin typeface="Arial Rounded MT Bold" pitchFamily="34" charset="0"/>
                <a:ea typeface="+mn-ea"/>
                <a:cs typeface="Arial" charset="0"/>
              </a:rPr>
              <a:t>!). He was constantly chewing me out, and he even took extra time after practice to point out mistakes I was making. After I missed an important block in practice one day (a frequent occurrence), this coach stood one inch from my face mask and chewed me out six ways from Sunday. When he finally finished, he had me go over to the sidelines with the other players who were not a part of the scrimmage.      Standing next to me was a third-string player who rarely got into the game. I can remember leaning over to him and saying, "Boy, I wish he would get off my case."</a:t>
            </a:r>
          </a:p>
          <a:p>
            <a:r>
              <a:rPr lang="en-US" sz="1800" b="0" i="0" kern="1200" dirty="0">
                <a:solidFill>
                  <a:schemeClr val="tx1"/>
                </a:solidFill>
                <a:effectLst/>
                <a:latin typeface="Arial Rounded MT Bold" pitchFamily="34" charset="0"/>
                <a:ea typeface="+mn-ea"/>
                <a:cs typeface="Arial" charset="0"/>
              </a:rPr>
              <a:t>"Don't say that," my teammate replied. "At least he's talk­ing to you. If he ever </a:t>
            </a:r>
            <a:r>
              <a:rPr lang="en-US" sz="1800" b="0" i="1" kern="1200" dirty="0">
                <a:solidFill>
                  <a:schemeClr val="tx1"/>
                </a:solidFill>
                <a:effectLst/>
                <a:latin typeface="Arial Rounded MT Bold" pitchFamily="34" charset="0"/>
                <a:ea typeface="+mn-ea"/>
                <a:cs typeface="Arial" charset="0"/>
              </a:rPr>
              <a:t>stops </a:t>
            </a:r>
            <a:r>
              <a:rPr lang="en-US" sz="1800" b="0" i="0" kern="1200" dirty="0">
                <a:solidFill>
                  <a:schemeClr val="tx1"/>
                </a:solidFill>
                <a:effectLst/>
                <a:latin typeface="Arial Rounded MT Bold" pitchFamily="34" charset="0"/>
                <a:ea typeface="+mn-ea"/>
                <a:cs typeface="Arial" charset="0"/>
              </a:rPr>
              <a:t>talking to you, that means he's given up on you."</a:t>
            </a:r>
          </a:p>
          <a:p>
            <a:endParaRPr lang="en-US" altLang="en-US" sz="1050" dirty="0"/>
          </a:p>
        </p:txBody>
      </p:sp>
    </p:spTree>
    <p:extLst>
      <p:ext uri="{BB962C8B-B14F-4D97-AF65-F5344CB8AC3E}">
        <p14:creationId xmlns:p14="http://schemas.microsoft.com/office/powerpoint/2010/main" val="155388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father+blessing+son+quotes&amp;safe=active&amp;tbm=isch&amp;source=iu&amp;ictx=1&amp;fir=tZt9OPcrn6ChKM%253A%252CKXqYZdnCDlVniM%252C_&amp;usg=__VzvCa0TSxlihf9CMc1WXa0E3KV4%3D&amp;sa=X&amp;ved=0ahUKEwjZq8KIlMraAhULyoMKHaa5B_UQ9QEIKzAA#imgrc=VFrSz3mLHCbiOM:</a:t>
            </a:r>
          </a:p>
          <a:p>
            <a:endParaRPr lang="en-US" altLang="en-US" sz="1050" dirty="0"/>
          </a:p>
          <a:p>
            <a:r>
              <a:rPr lang="en-US" altLang="en-US" sz="1050" dirty="0"/>
              <a:t>These are for each of us…breathe them in, inhale this reality, drink</a:t>
            </a:r>
          </a:p>
        </p:txBody>
      </p:sp>
    </p:spTree>
    <p:extLst>
      <p:ext uri="{BB962C8B-B14F-4D97-AF65-F5344CB8AC3E}">
        <p14:creationId xmlns:p14="http://schemas.microsoft.com/office/powerpoint/2010/main" val="3023779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father+blessing+son+quotes&amp;safe=active&amp;tbm=isch&amp;tbs=rimg:CVRa0s95ixwmIjgSf7kTmEKVS8l1KC21zZBch2rLm_1roFMWoxAyOWSmbGGSLDdZOi987XpiOpEcWk3q68VaQaxBqZCoSCRJ_1uROYQpVLES59wYTjMH2wKhIJyXUoLbXNkFwR3cC_1jtaHNX4qEgmHasub-ugUxRGPSXG50tzynCoSCajEDI5ZKZsYESynJc6H5l5gKhIJZIsN1k6L3zsRJj0ZewV5wt0qEglemI6kRxaTehHksqF5b5WuvSoSCbrxVpBrEGpkESvepVgvYrvT&amp;tbo=u&amp;sa=X&amp;ved=2ahUKEwi0rJqPlMraAhWM7IMKHTg-B1IQ9C96BAgAEBs&amp;biw=1165&amp;bih=848&amp;dpr=1.1#imgrc=ucojnSfRlzwruM:</a:t>
            </a:r>
          </a:p>
        </p:txBody>
      </p:sp>
    </p:spTree>
    <p:extLst>
      <p:ext uri="{BB962C8B-B14F-4D97-AF65-F5344CB8AC3E}">
        <p14:creationId xmlns:p14="http://schemas.microsoft.com/office/powerpoint/2010/main" val="3358155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900" dirty="0"/>
              <a:t>https://www.google.com/search?q=father+blessing+son+quotes&amp;safe=active&amp;tbm=isch&amp;tbs=rimg:CVRa0s95ixwmIjgSf7kTmEKVS8l1KC21zZBch2rLm_1roFMWoxAyOWSmbGGSLDdZOi987XpiOpEcWk3q68VaQaxBqZCoSCRJ_1uROYQpVLES59wYTjMH2wKhIJyXUoLbXNkFwR3cC_1jtaHNX4qEgmHasub-ugUxRGPSXG50tzynCoSCajEDI5ZKZsYESynJc6H5l5gKhIJZIsN1k6L3zsRJj0ZewV5wt0qEglemI6kRxaTehHksqF5b5WuvSoSCbrxVpBrEGpkESvepVgvYrvT&amp;tbo=u&amp;sa=X&amp;ved=2ahUKEwi0rJqPlMraAhWM7IMKHTg-B1IQ9C96BAgAEBs&amp;biw=1165&amp;bih=848&amp;dpr=1.1#imgdii=2yPPJ9mMjMJASM:&amp;imgrc=vQPQvvc_M8aoRM:</a:t>
            </a:r>
          </a:p>
        </p:txBody>
      </p:sp>
    </p:spTree>
    <p:extLst>
      <p:ext uri="{BB962C8B-B14F-4D97-AF65-F5344CB8AC3E}">
        <p14:creationId xmlns:p14="http://schemas.microsoft.com/office/powerpoint/2010/main" val="3338103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800" dirty="0"/>
              <a:t>https://www.google.com/search?q=father+blessing+son+quotes&amp;safe=active&amp;tbm=isch&amp;tbs=rimg:CVRa0s95ixwmIjgSf7kTmEKVS8l1KC21zZBch2rLm_1roFMWoxAyOWSmbGGSLDdZOi987XpiOpEcWk3q68VaQaxBqZCoSCRJ_1uROYQpVLES59wYTjMH2wKhIJyXUoLbXNkFwR3cC_1jtaHNX4qEgmHasub-ugUxRGPSXG50tzynCoSCajEDI5ZKZsYESynJc6H5l5gKhIJZIsN1k6L3zsRJj0ZewV5wt0qEglemI6kRxaTehHksqF5b5WuvSoSCbrxVpBrEGpkESvepVgvYrvT&amp;tbo=u&amp;sa=X&amp;ved=2ahUKEwi0rJqPlMraAhWM7IMKHTg-B1IQ9C96BAgAEBs&amp;biw=1165&amp;bih=848&amp;dpr=1.1#imgdii=nFjtR6QyFAXAKM:&amp;imgrc=eU48T6Afx8Aj3M:</a:t>
            </a:r>
          </a:p>
        </p:txBody>
      </p:sp>
    </p:spTree>
    <p:extLst>
      <p:ext uri="{BB962C8B-B14F-4D97-AF65-F5344CB8AC3E}">
        <p14:creationId xmlns:p14="http://schemas.microsoft.com/office/powerpoint/2010/main" val="2048641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72558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34448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Military enemies…</a:t>
            </a:r>
          </a:p>
        </p:txBody>
      </p:sp>
    </p:spTree>
    <p:extLst>
      <p:ext uri="{BB962C8B-B14F-4D97-AF65-F5344CB8AC3E}">
        <p14:creationId xmlns:p14="http://schemas.microsoft.com/office/powerpoint/2010/main" val="3453905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You’ve heard of the “peaceful Gaza protests.”</a:t>
            </a:r>
          </a:p>
        </p:txBody>
      </p:sp>
    </p:spTree>
    <p:extLst>
      <p:ext uri="{BB962C8B-B14F-4D97-AF65-F5344CB8AC3E}">
        <p14:creationId xmlns:p14="http://schemas.microsoft.com/office/powerpoint/2010/main" val="119049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At least, at the time this was taken.  Now </a:t>
            </a:r>
            <a:r>
              <a:rPr lang="en-US" altLang="en-US" sz="1050" dirty="0" err="1"/>
              <a:t>MbS</a:t>
            </a:r>
            <a:r>
              <a:rPr lang="en-US" altLang="en-US" sz="1050" dirty="0"/>
              <a:t> is liberalizing some things.</a:t>
            </a:r>
          </a:p>
        </p:txBody>
      </p:sp>
    </p:spTree>
    <p:extLst>
      <p:ext uri="{BB962C8B-B14F-4D97-AF65-F5344CB8AC3E}">
        <p14:creationId xmlns:p14="http://schemas.microsoft.com/office/powerpoint/2010/main" val="945757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http://www.israeltoday.co.il/NewsItem/tabid/178/nid/33744/Default.aspx</a:t>
            </a:r>
            <a:endParaRPr lang="en-US" altLang="en-US" dirty="0"/>
          </a:p>
        </p:txBody>
      </p:sp>
    </p:spTree>
    <p:extLst>
      <p:ext uri="{BB962C8B-B14F-4D97-AF65-F5344CB8AC3E}">
        <p14:creationId xmlns:p14="http://schemas.microsoft.com/office/powerpoint/2010/main" val="37353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22.34-40 Greatest Mitsvot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 27,2018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http://www.israeltoday.co.il/NewsItem/tabid/178/nid/33744/Default.aspx</a:t>
            </a:r>
          </a:p>
        </p:txBody>
      </p:sp>
    </p:spTree>
    <p:extLst>
      <p:ext uri="{BB962C8B-B14F-4D97-AF65-F5344CB8AC3E}">
        <p14:creationId xmlns:p14="http://schemas.microsoft.com/office/powerpoint/2010/main" val="2259857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93092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analysis-irans-plummeting-currency-reflects-countrys-economic-military-concerns/?utm_source=MadMimi&amp;utm_medium=email&amp;utm_content=US+Blasts+Palestinians%27+%27Empty+Rhetoric%27%3B+Revealed%3A+Israel+Attacked+Iranians+in+Syria%3B+Israel+and+Russia%3A+Friends+or+Foes+in+Syria%3F&amp;utm_campaign=20180416_m145002708_US+Blasts+Palestinians%27+%27Empty+Rhetoric%27%3B+Revealed%3A+Israel+Attacked+Iranians+in+Syria%3B+Israel+and+Russia%3A+Friends+or+Foes+in+Syria%3F&amp;utm_term=_0D_0A_09_09_09_09_09_09_09_09_09_09Read+Now_0D_0A_09_09_09_09_09_09_09_09_09</a:t>
            </a:r>
          </a:p>
        </p:txBody>
      </p:sp>
    </p:spTree>
    <p:extLst>
      <p:ext uri="{BB962C8B-B14F-4D97-AF65-F5344CB8AC3E}">
        <p14:creationId xmlns:p14="http://schemas.microsoft.com/office/powerpoint/2010/main" val="3227277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analysis-irans-plummeting-currency-reflects-countrys-economic-military-concerns/?utm_source=MadMimi&amp;utm_medium=email&amp;utm_content=US+Blasts+Palestinians%27+%27Empty+Rhetoric%27%3B+Revealed%3A+Israel+Attacked+Iranians+in+Syria%3B+Israel+and+Russia%3A+Friends+or+Foes+in+Syria%3F&amp;utm_campaign=20180416_m145002708_US+Blasts+Palestinians%27+%27Empty+Rhetoric%27%3B+Revealed%3A+Israel+Attacked+Iranians+in+Syria%3B+Israel+and+Russia%3A+Friends+or+Foes+in+Syria%3F&amp;utm_term=_0D_0A_09_09_09_09_09_09_09_09_09_09Read+Now_0D_0A_09_09_09_09_09_09_09_09_09</a:t>
            </a:r>
          </a:p>
        </p:txBody>
      </p:sp>
    </p:spTree>
    <p:extLst>
      <p:ext uri="{BB962C8B-B14F-4D97-AF65-F5344CB8AC3E}">
        <p14:creationId xmlns:p14="http://schemas.microsoft.com/office/powerpoint/2010/main" val="31668573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analysis-irans-plummeting-currency-reflects-countrys-economic-military-concerns/?utm_source=MadMimi&amp;utm_medium=email&amp;utm_content=US+Blasts+Palestinians%27+%27Empty+Rhetoric%27%3B+Revealed%3A+Israel+Attacked+Iranians+in+Syria%3B+Israel+and+Russia%3A+Friends+or+Foes+in+Syria%3F&amp;utm_campaign=20180416_m145002708_US+Blasts+Palestinians%27+%27Empty+Rhetoric%27%3B+Revealed%3A+Israel+Attacked+Iranians+in+Syria%3B+Israel+and+Russia%3A+Friends+or+Foes+in+Syria%3F&amp;utm_term=_0D_0A_09_09_09_09_09_09_09_09_09_09Read+Now_0D_0A_09_09_09_09_09_09_09_09_09</a:t>
            </a:r>
          </a:p>
        </p:txBody>
      </p:sp>
    </p:spTree>
    <p:extLst>
      <p:ext uri="{BB962C8B-B14F-4D97-AF65-F5344CB8AC3E}">
        <p14:creationId xmlns:p14="http://schemas.microsoft.com/office/powerpoint/2010/main" val="3061351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orldisraelnews.com/analysis-irans-plummeting-currency-reflects-countrys-economic-military-concerns/?utm_source=MadMimi&amp;utm_medium=email&amp;utm_content=US+Blasts+Palestinians%27+%27Empty+Rhetoric%27%3B+Revealed%3A+Israel+Attacked+Iranians+in+Syria%3B+Israel+and+Russia%3A+Friends+or+Foes+in+Syria%3F&amp;utm_campaign=20180416_m145002708_US+Blasts+Palestinians%27+%27Empty+Rhetoric%27%3B+Revealed%3A+Israel+Attacked+Iranians+in+Syria%3B+Israel+and+Russia%3A+Friends+or+Foes+in+Syria%3F&amp;utm_term=_0D_0A_09_09_09_09_09_09_09_09_09_09Read+Now_0D_0A_09_09_09_09_09_09_09_09_09</a:t>
            </a:r>
          </a:p>
        </p:txBody>
      </p:sp>
    </p:spTree>
    <p:extLst>
      <p:ext uri="{BB962C8B-B14F-4D97-AF65-F5344CB8AC3E}">
        <p14:creationId xmlns:p14="http://schemas.microsoft.com/office/powerpoint/2010/main" val="3012226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But in order to receive blessing, one active response, in faith…</a:t>
            </a:r>
          </a:p>
        </p:txBody>
      </p:sp>
    </p:spTree>
    <p:extLst>
      <p:ext uri="{BB962C8B-B14F-4D97-AF65-F5344CB8AC3E}">
        <p14:creationId xmlns:p14="http://schemas.microsoft.com/office/powerpoint/2010/main" val="2255251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91191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Sometimes praise hurts.  Sacrifice.</a:t>
            </a:r>
          </a:p>
          <a:p>
            <a:r>
              <a:rPr lang="en-US" altLang="en-US" sz="1050" dirty="0"/>
              <a:t>Shalom </a:t>
            </a:r>
            <a:r>
              <a:rPr lang="en-US" altLang="en-US" sz="1050" dirty="0" err="1"/>
              <a:t>Arush</a:t>
            </a:r>
            <a:r>
              <a:rPr lang="en-US" altLang="en-US" sz="1050" dirty="0"/>
              <a:t> praise stories. </a:t>
            </a:r>
          </a:p>
        </p:txBody>
      </p:sp>
    </p:spTree>
    <p:extLst>
      <p:ext uri="{BB962C8B-B14F-4D97-AF65-F5344CB8AC3E}">
        <p14:creationId xmlns:p14="http://schemas.microsoft.com/office/powerpoint/2010/main" val="116075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642301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https://www.youtube.com/watch?v=cEJdvqQBfr8</a:t>
            </a:r>
          </a:p>
          <a:p>
            <a:r>
              <a:rPr lang="en-US" sz="2000" b="0" i="0" kern="1200" dirty="0">
                <a:solidFill>
                  <a:schemeClr val="tx1"/>
                </a:solidFill>
                <a:effectLst/>
                <a:latin typeface="Arial Rounded MT Bold" pitchFamily="34" charset="0"/>
                <a:ea typeface="+mn-ea"/>
                <a:cs typeface="Arial" charset="0"/>
              </a:rPr>
              <a:t>Trevor Parker, 2013</a:t>
            </a:r>
            <a:endParaRPr lang="en-US" altLang="en-US" sz="1050" dirty="0"/>
          </a:p>
        </p:txBody>
      </p:sp>
    </p:spTree>
    <p:extLst>
      <p:ext uri="{BB962C8B-B14F-4D97-AF65-F5344CB8AC3E}">
        <p14:creationId xmlns:p14="http://schemas.microsoft.com/office/powerpoint/2010/main" val="77422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Thinking about last week’s message, and blessing, I </a:t>
            </a:r>
            <a:r>
              <a:rPr lang="en-US" altLang="en-US" dirty="0" err="1">
                <a:cs typeface="Arial" pitchFamily="34" charset="0"/>
              </a:rPr>
              <a:t>felel</a:t>
            </a:r>
            <a:r>
              <a:rPr lang="en-US" altLang="en-US" dirty="0">
                <a:cs typeface="Arial" pitchFamily="34" charset="0"/>
              </a:rPr>
              <a:t> there is more that G-d wants us to consider.  Daniel read this verse about faith…</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872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8552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03501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Resurrection Day See Him and transformed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 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The blessing of a father was the theme of my message at the Bat Mitzvah last week.  Much more to that.</a:t>
            </a:r>
          </a:p>
          <a:p>
            <a:endParaRPr lang="en-US" altLang="en-US" sz="2000" dirty="0"/>
          </a:p>
          <a:p>
            <a:r>
              <a:rPr lang="en-US" altLang="en-US" sz="2000" dirty="0"/>
              <a:t>As we read the following, breathe it in…G-d in Yeshua is Your loving Father, or wants to be if you’ve received Him as Savior.  </a:t>
            </a:r>
          </a:p>
        </p:txBody>
      </p:sp>
    </p:spTree>
    <p:extLst>
      <p:ext uri="{BB962C8B-B14F-4D97-AF65-F5344CB8AC3E}">
        <p14:creationId xmlns:p14="http://schemas.microsoft.com/office/powerpoint/2010/main" val="292766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07928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323313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199234214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2532251301"/>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ideo" Target="https://www.youtube.com/embed/cEJdvqQBfr8"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98437" y="0"/>
            <a:ext cx="8382000" cy="5143500"/>
          </a:xfrm>
        </p:spPr>
        <p:txBody>
          <a:bodyPr/>
          <a:lstStyle/>
          <a:p>
            <a:pPr algn="l"/>
            <a:endParaRPr lang="en-US" dirty="0"/>
          </a:p>
          <a:p>
            <a:pPr algn="l"/>
            <a:endParaRPr lang="en-US" dirty="0"/>
          </a:p>
          <a:p>
            <a:r>
              <a:rPr lang="en-US" dirty="0"/>
              <a:t>Things you’ll see only in Israel</a:t>
            </a:r>
          </a:p>
        </p:txBody>
      </p:sp>
    </p:spTree>
    <p:extLst>
      <p:ext uri="{BB962C8B-B14F-4D97-AF65-F5344CB8AC3E}">
        <p14:creationId xmlns:p14="http://schemas.microsoft.com/office/powerpoint/2010/main" val="2297697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lstStyle/>
          <a:p>
            <a:pPr algn="l"/>
            <a:r>
              <a:rPr lang="en-US" baseline="30000" dirty="0"/>
              <a:t>Matityahu 6.8-12 </a:t>
            </a:r>
            <a:r>
              <a:rPr lang="en-US" dirty="0"/>
              <a:t>Your </a:t>
            </a:r>
            <a:r>
              <a:rPr lang="en-US" dirty="0">
                <a:solidFill>
                  <a:srgbClr val="FFFF99"/>
                </a:solidFill>
              </a:rPr>
              <a:t>Father knows what you need</a:t>
            </a:r>
            <a:r>
              <a:rPr lang="en-US" dirty="0"/>
              <a:t> before you ask him. You, therefore, pray like this: ‘</a:t>
            </a:r>
            <a:r>
              <a:rPr lang="en-US" dirty="0">
                <a:solidFill>
                  <a:srgbClr val="FFFF99"/>
                </a:solidFill>
              </a:rPr>
              <a:t>Our Father in heaven</a:t>
            </a:r>
            <a:r>
              <a:rPr lang="en-US" dirty="0"/>
              <a:t>! May your Name be kept holy. May your Kingdom come…Give us the food we need today.  Forgive us what we have done wrong.</a:t>
            </a:r>
          </a:p>
          <a:p>
            <a:pPr algn="l"/>
            <a:r>
              <a:rPr lang="en-US" dirty="0"/>
              <a:t> </a:t>
            </a:r>
          </a:p>
        </p:txBody>
      </p:sp>
    </p:spTree>
    <p:extLst>
      <p:ext uri="{BB962C8B-B14F-4D97-AF65-F5344CB8AC3E}">
        <p14:creationId xmlns:p14="http://schemas.microsoft.com/office/powerpoint/2010/main" val="397577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lstStyle/>
          <a:p>
            <a:pPr algn="l"/>
            <a:r>
              <a:rPr lang="en-US" baseline="30000" dirty="0"/>
              <a:t>Matityahu5.45 </a:t>
            </a:r>
            <a:r>
              <a:rPr lang="en-US" dirty="0"/>
              <a:t>…</a:t>
            </a:r>
            <a:r>
              <a:rPr lang="en-US" dirty="0">
                <a:solidFill>
                  <a:srgbClr val="FFFF99"/>
                </a:solidFill>
              </a:rPr>
              <a:t>your Father in heaven</a:t>
            </a:r>
            <a:r>
              <a:rPr lang="en-US" dirty="0"/>
              <a:t>. He causes His sun to rise on the evil and the good, and sends rain on the righteous and the unrighteous.</a:t>
            </a:r>
          </a:p>
        </p:txBody>
      </p:sp>
    </p:spTree>
    <p:extLst>
      <p:ext uri="{BB962C8B-B14F-4D97-AF65-F5344CB8AC3E}">
        <p14:creationId xmlns:p14="http://schemas.microsoft.com/office/powerpoint/2010/main" val="2341494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lstStyle/>
          <a:p>
            <a:pPr algn="l"/>
            <a:r>
              <a:rPr lang="en-US" baseline="30000" dirty="0"/>
              <a:t>Matityahu 7.11  </a:t>
            </a:r>
            <a:r>
              <a:rPr lang="en-US" dirty="0"/>
              <a:t>…how much more will </a:t>
            </a:r>
            <a:r>
              <a:rPr lang="en-US" dirty="0">
                <a:solidFill>
                  <a:srgbClr val="FFFF99"/>
                </a:solidFill>
              </a:rPr>
              <a:t>your Father in heaven </a:t>
            </a:r>
            <a:r>
              <a:rPr lang="en-US" dirty="0"/>
              <a:t>give good things to those who ask Him!</a:t>
            </a:r>
          </a:p>
          <a:p>
            <a:pPr algn="l"/>
            <a:r>
              <a:rPr lang="en-US" baseline="30000" dirty="0"/>
              <a:t>Matityahu 10.29 </a:t>
            </a:r>
            <a:r>
              <a:rPr lang="en-US" dirty="0"/>
              <a:t>Aren’t sparrows sold for next to nothing, two for an </a:t>
            </a:r>
            <a:r>
              <a:rPr lang="en-US" i="1" dirty="0" err="1"/>
              <a:t>assarion</a:t>
            </a:r>
            <a:r>
              <a:rPr lang="en-US" dirty="0"/>
              <a:t>? Yet not one of them will fall to the ground without </a:t>
            </a:r>
            <a:r>
              <a:rPr lang="en-US" dirty="0">
                <a:solidFill>
                  <a:srgbClr val="FFFF99"/>
                </a:solidFill>
              </a:rPr>
              <a:t>your Father’s </a:t>
            </a:r>
            <a:r>
              <a:rPr lang="en-US" dirty="0"/>
              <a:t>consent.</a:t>
            </a:r>
          </a:p>
        </p:txBody>
      </p:sp>
    </p:spTree>
    <p:extLst>
      <p:ext uri="{BB962C8B-B14F-4D97-AF65-F5344CB8AC3E}">
        <p14:creationId xmlns:p14="http://schemas.microsoft.com/office/powerpoint/2010/main" val="3906193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normAutofit/>
          </a:bodyPr>
          <a:lstStyle/>
          <a:p>
            <a:pPr algn="l"/>
            <a:r>
              <a:rPr lang="en-US" baseline="30000" dirty="0"/>
              <a:t>Ro. 1.7</a:t>
            </a:r>
            <a:r>
              <a:rPr lang="en-US" dirty="0"/>
              <a:t> Grace to you and shalom from </a:t>
            </a:r>
            <a:r>
              <a:rPr lang="en-US" dirty="0">
                <a:solidFill>
                  <a:srgbClr val="FFFF99"/>
                </a:solidFill>
              </a:rPr>
              <a:t>God our Father</a:t>
            </a:r>
            <a:r>
              <a:rPr lang="en-US" dirty="0"/>
              <a:t> and the Lord Yeshua the Messiah.</a:t>
            </a:r>
          </a:p>
        </p:txBody>
      </p:sp>
    </p:spTree>
    <p:extLst>
      <p:ext uri="{BB962C8B-B14F-4D97-AF65-F5344CB8AC3E}">
        <p14:creationId xmlns:p14="http://schemas.microsoft.com/office/powerpoint/2010/main" val="31862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normAutofit/>
          </a:bodyPr>
          <a:lstStyle/>
          <a:p>
            <a:pPr algn="l"/>
            <a:r>
              <a:rPr lang="en-US" baseline="30000" dirty="0"/>
              <a:t>Ro. 8.15 </a:t>
            </a:r>
            <a:r>
              <a:rPr lang="en-US" dirty="0"/>
              <a:t>For you did not receive a spirit of slavery to bring you back again into fear; on the contrary, you received the Spirit, who makes us sons and by whose power we cry out, “</a:t>
            </a:r>
            <a:r>
              <a:rPr lang="en-US" dirty="0">
                <a:solidFill>
                  <a:srgbClr val="FFFF99"/>
                </a:solidFill>
              </a:rPr>
              <a:t>Abba!” (that is, “Dear Father!”)</a:t>
            </a:r>
          </a:p>
        </p:txBody>
      </p:sp>
    </p:spTree>
    <p:extLst>
      <p:ext uri="{BB962C8B-B14F-4D97-AF65-F5344CB8AC3E}">
        <p14:creationId xmlns:p14="http://schemas.microsoft.com/office/powerpoint/2010/main" val="1380476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37600" y="0"/>
            <a:ext cx="8342837" cy="5143500"/>
          </a:xfrm>
        </p:spPr>
        <p:txBody>
          <a:bodyPr/>
          <a:lstStyle/>
          <a:p>
            <a:pPr algn="l"/>
            <a:r>
              <a:rPr lang="en-US" baseline="30000" dirty="0"/>
              <a:t>2 </a:t>
            </a:r>
            <a:r>
              <a:rPr lang="en-US" baseline="30000" dirty="0" err="1"/>
              <a:t>Thes</a:t>
            </a:r>
            <a:r>
              <a:rPr lang="en-US" baseline="30000" dirty="0"/>
              <a:t> 2.16-17</a:t>
            </a:r>
            <a:r>
              <a:rPr lang="en-US" dirty="0"/>
              <a:t> Now may our </a:t>
            </a:r>
            <a:r>
              <a:rPr lang="en-US" dirty="0">
                <a:solidFill>
                  <a:srgbClr val="FFFF99"/>
                </a:solidFill>
              </a:rPr>
              <a:t>Lord Yeshua the Messiah Himself and God our Father, </a:t>
            </a:r>
            <a:r>
              <a:rPr lang="en-US" dirty="0"/>
              <a:t>who loved us and by grace gave us eternal comfort and good hope, comfort and strengthen your hearts in every good deed and word.</a:t>
            </a:r>
          </a:p>
        </p:txBody>
      </p:sp>
    </p:spTree>
    <p:extLst>
      <p:ext uri="{BB962C8B-B14F-4D97-AF65-F5344CB8AC3E}">
        <p14:creationId xmlns:p14="http://schemas.microsoft.com/office/powerpoint/2010/main" val="244378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normAutofit/>
          </a:bodyPr>
          <a:lstStyle/>
          <a:p>
            <a:pPr marL="171450" indent="-171450" algn="l">
              <a:buFont typeface="Arial" panose="020B0604020202020204" pitchFamily="34" charset="0"/>
              <a:buChar char="•"/>
            </a:pPr>
            <a:r>
              <a:rPr lang="en-US" u="sng" dirty="0"/>
              <a:t>Matityahu </a:t>
            </a:r>
            <a:r>
              <a:rPr lang="en-US" u="sng" dirty="0" err="1"/>
              <a:t>ch</a:t>
            </a:r>
            <a:r>
              <a:rPr lang="en-US" u="sng" dirty="0"/>
              <a:t> 5-7</a:t>
            </a:r>
            <a:r>
              <a:rPr lang="en-US" i="1" dirty="0"/>
              <a:t> </a:t>
            </a:r>
            <a:r>
              <a:rPr lang="en-US" dirty="0"/>
              <a:t>Midrash [message] on the Mountain</a:t>
            </a:r>
          </a:p>
          <a:p>
            <a:pPr marL="171450" indent="-171450" algn="l">
              <a:buFont typeface="Arial" panose="020B0604020202020204" pitchFamily="34" charset="0"/>
              <a:buChar char="•"/>
            </a:pPr>
            <a:r>
              <a:rPr lang="en-US" u="sng" dirty="0"/>
              <a:t>Matityahu </a:t>
            </a:r>
            <a:r>
              <a:rPr lang="en-US" u="sng" dirty="0" err="1"/>
              <a:t>ch</a:t>
            </a:r>
            <a:r>
              <a:rPr lang="en-US" u="sng" dirty="0"/>
              <a:t> 8-9</a:t>
            </a:r>
            <a:r>
              <a:rPr lang="en-US" dirty="0"/>
              <a:t> Yeshua exemplifying the sermon: service, some supernatural.  Twelve miracles. </a:t>
            </a:r>
            <a:r>
              <a:rPr lang="en-US" dirty="0">
                <a:solidFill>
                  <a:srgbClr val="FFFF99"/>
                </a:solidFill>
              </a:rPr>
              <a:t>Faith in the loving power and presence of the Father</a:t>
            </a:r>
            <a:r>
              <a:rPr lang="en-US" dirty="0"/>
              <a:t> repeated theme.</a:t>
            </a:r>
          </a:p>
        </p:txBody>
      </p:sp>
    </p:spTree>
    <p:extLst>
      <p:ext uri="{BB962C8B-B14F-4D97-AF65-F5344CB8AC3E}">
        <p14:creationId xmlns:p14="http://schemas.microsoft.com/office/powerpoint/2010/main" val="1306338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98437" y="0"/>
            <a:ext cx="8382000" cy="5143500"/>
          </a:xfrm>
        </p:spPr>
        <p:txBody>
          <a:bodyPr/>
          <a:lstStyle/>
          <a:p>
            <a:pPr algn="l"/>
            <a:r>
              <a:rPr lang="en-US" baseline="30000" dirty="0" err="1"/>
              <a:t>Mtt</a:t>
            </a:r>
            <a:r>
              <a:rPr lang="en-US" baseline="30000" dirty="0"/>
              <a:t> 8.13</a:t>
            </a:r>
            <a:r>
              <a:rPr lang="en-US" b="1" baseline="30000" dirty="0"/>
              <a:t> </a:t>
            </a:r>
            <a:r>
              <a:rPr lang="en-US" dirty="0"/>
              <a:t>Then Yeshua said to the officer, “Go; </a:t>
            </a:r>
            <a:r>
              <a:rPr lang="en-US" dirty="0">
                <a:solidFill>
                  <a:srgbClr val="FFFF99"/>
                </a:solidFill>
              </a:rPr>
              <a:t>let it be for you as you have trusted</a:t>
            </a:r>
            <a:r>
              <a:rPr lang="en-US" dirty="0"/>
              <a:t>.” And his orderly was healed at that very moment.</a:t>
            </a:r>
          </a:p>
        </p:txBody>
      </p:sp>
    </p:spTree>
    <p:extLst>
      <p:ext uri="{BB962C8B-B14F-4D97-AF65-F5344CB8AC3E}">
        <p14:creationId xmlns:p14="http://schemas.microsoft.com/office/powerpoint/2010/main" val="263509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lstStyle/>
          <a:p>
            <a:pPr algn="l"/>
            <a:r>
              <a:rPr lang="en-US" baseline="30000" dirty="0" err="1"/>
              <a:t>Mtt</a:t>
            </a:r>
            <a:r>
              <a:rPr lang="en-US" baseline="30000" dirty="0"/>
              <a:t> 8.26</a:t>
            </a:r>
            <a:r>
              <a:rPr lang="en-US" dirty="0"/>
              <a:t> He said to them, “Why are you afraid, O you of little </a:t>
            </a:r>
            <a:r>
              <a:rPr lang="en-US" dirty="0">
                <a:solidFill>
                  <a:srgbClr val="FFFF99"/>
                </a:solidFill>
              </a:rPr>
              <a:t>faith</a:t>
            </a:r>
            <a:r>
              <a:rPr lang="en-US" dirty="0"/>
              <a:t>?” Then He got up and rebuked the winds and the sea, and it became totally calm.</a:t>
            </a:r>
          </a:p>
        </p:txBody>
      </p:sp>
    </p:spTree>
    <p:extLst>
      <p:ext uri="{BB962C8B-B14F-4D97-AF65-F5344CB8AC3E}">
        <p14:creationId xmlns:p14="http://schemas.microsoft.com/office/powerpoint/2010/main" val="3765344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98437" y="0"/>
            <a:ext cx="8382000" cy="5143500"/>
          </a:xfrm>
        </p:spPr>
        <p:txBody>
          <a:bodyPr>
            <a:normAutofit lnSpcReduction="10000"/>
          </a:bodyPr>
          <a:lstStyle/>
          <a:p>
            <a:pPr algn="l"/>
            <a:r>
              <a:rPr lang="en-US" baseline="30000" dirty="0"/>
              <a:t>Mark 5.</a:t>
            </a:r>
            <a:r>
              <a:rPr lang="en-US" b="1" baseline="30000" dirty="0"/>
              <a:t>35 </a:t>
            </a:r>
            <a:r>
              <a:rPr lang="en-US" dirty="0"/>
              <a:t>While he was still speaking, people from the synagogue official’s house came, saying, “Your daughter has died. Why bother the rabbi any longer?” Ignoring what they had said, Yeshua told the synagogue official, “Don’t be afraid, </a:t>
            </a:r>
            <a:r>
              <a:rPr lang="en-US" dirty="0">
                <a:solidFill>
                  <a:srgbClr val="FFFF99"/>
                </a:solidFill>
              </a:rPr>
              <a:t>just keep trusting.”</a:t>
            </a:r>
          </a:p>
        </p:txBody>
      </p:sp>
    </p:spTree>
    <p:extLst>
      <p:ext uri="{BB962C8B-B14F-4D97-AF65-F5344CB8AC3E}">
        <p14:creationId xmlns:p14="http://schemas.microsoft.com/office/powerpoint/2010/main" val="226583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98437" y="0"/>
            <a:ext cx="8382000" cy="5143500"/>
          </a:xfrm>
        </p:spPr>
        <p:txBody>
          <a:bodyPr/>
          <a:lstStyle/>
          <a:p>
            <a:pPr algn="l"/>
            <a:r>
              <a:rPr lang="en-US" dirty="0"/>
              <a:t> </a:t>
            </a:r>
          </a:p>
        </p:txBody>
      </p:sp>
      <p:pic>
        <p:nvPicPr>
          <p:cNvPr id="4" name="Picture 3">
            <a:extLst>
              <a:ext uri="{FF2B5EF4-FFF2-40B4-BE49-F238E27FC236}">
                <a16:creationId xmlns:a16="http://schemas.microsoft.com/office/drawing/2014/main" id="{C76A265E-92E4-4264-9DB6-FE094D431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7" y="0"/>
            <a:ext cx="8229600" cy="5143500"/>
          </a:xfrm>
          <a:prstGeom prst="rect">
            <a:avLst/>
          </a:prstGeom>
        </p:spPr>
      </p:pic>
      <p:sp>
        <p:nvSpPr>
          <p:cNvPr id="5" name="TextBox 4">
            <a:extLst>
              <a:ext uri="{FF2B5EF4-FFF2-40B4-BE49-F238E27FC236}">
                <a16:creationId xmlns:a16="http://schemas.microsoft.com/office/drawing/2014/main" id="{2AF58AFC-051B-404F-8667-8C2756E67200}"/>
              </a:ext>
            </a:extLst>
          </p:cNvPr>
          <p:cNvSpPr txBox="1"/>
          <p:nvPr/>
        </p:nvSpPr>
        <p:spPr>
          <a:xfrm>
            <a:off x="625475" y="3790950"/>
            <a:ext cx="8153400" cy="1323439"/>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Why convenience stores are seldom robbed</a:t>
            </a:r>
            <a:r>
              <a:rPr lang="en-US" dirty="0"/>
              <a:t>.</a:t>
            </a:r>
          </a:p>
        </p:txBody>
      </p:sp>
    </p:spTree>
    <p:extLst>
      <p:ext uri="{BB962C8B-B14F-4D97-AF65-F5344CB8AC3E}">
        <p14:creationId xmlns:p14="http://schemas.microsoft.com/office/powerpoint/2010/main" val="3495198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lstStyle/>
          <a:p>
            <a:pPr algn="l"/>
            <a:r>
              <a:rPr lang="en-US" dirty="0"/>
              <a:t>Faith in G-d = </a:t>
            </a:r>
            <a:r>
              <a:rPr lang="en-US" u="sng" dirty="0">
                <a:solidFill>
                  <a:srgbClr val="FFFF99"/>
                </a:solidFill>
              </a:rPr>
              <a:t>confidence</a:t>
            </a:r>
            <a:r>
              <a:rPr lang="en-US" dirty="0"/>
              <a:t> that He is a loving father.  A </a:t>
            </a:r>
            <a:r>
              <a:rPr lang="en-US" dirty="0" err="1"/>
              <a:t>blesser</a:t>
            </a:r>
            <a:r>
              <a:rPr lang="en-US" dirty="0"/>
              <a:t>…</a:t>
            </a:r>
          </a:p>
          <a:p>
            <a:pPr algn="l"/>
            <a:endParaRPr lang="en-US" dirty="0"/>
          </a:p>
          <a:p>
            <a:pPr algn="l"/>
            <a:r>
              <a:rPr lang="en-US" dirty="0"/>
              <a:t>Faith in G-d has positive effects beyond what we might imagine…</a:t>
            </a:r>
          </a:p>
        </p:txBody>
      </p:sp>
    </p:spTree>
    <p:extLst>
      <p:ext uri="{BB962C8B-B14F-4D97-AF65-F5344CB8AC3E}">
        <p14:creationId xmlns:p14="http://schemas.microsoft.com/office/powerpoint/2010/main" val="216997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lstStyle/>
          <a:p>
            <a:pPr algn="l"/>
            <a:r>
              <a:rPr lang="en-US" dirty="0"/>
              <a:t> </a:t>
            </a:r>
          </a:p>
        </p:txBody>
      </p:sp>
      <p:pic>
        <p:nvPicPr>
          <p:cNvPr id="2" name="Picture 1">
            <a:extLst>
              <a:ext uri="{FF2B5EF4-FFF2-40B4-BE49-F238E27FC236}">
                <a16:creationId xmlns:a16="http://schemas.microsoft.com/office/drawing/2014/main" id="{E9953E8F-9189-49BF-B907-F197AAACE844}"/>
              </a:ext>
            </a:extLst>
          </p:cNvPr>
          <p:cNvPicPr>
            <a:picLocks noChangeAspect="1"/>
          </p:cNvPicPr>
          <p:nvPr/>
        </p:nvPicPr>
        <p:blipFill>
          <a:blip r:embed="rId3"/>
          <a:stretch>
            <a:fillRect/>
          </a:stretch>
        </p:blipFill>
        <p:spPr>
          <a:xfrm>
            <a:off x="3049940" y="0"/>
            <a:ext cx="5452012" cy="5084956"/>
          </a:xfrm>
          <a:prstGeom prst="rect">
            <a:avLst/>
          </a:prstGeom>
        </p:spPr>
      </p:pic>
      <p:sp>
        <p:nvSpPr>
          <p:cNvPr id="4" name="TextBox 3">
            <a:extLst>
              <a:ext uri="{FF2B5EF4-FFF2-40B4-BE49-F238E27FC236}">
                <a16:creationId xmlns:a16="http://schemas.microsoft.com/office/drawing/2014/main" id="{56111C39-F5BA-4469-A9A9-179229C1D6C3}"/>
              </a:ext>
            </a:extLst>
          </p:cNvPr>
          <p:cNvSpPr txBox="1"/>
          <p:nvPr/>
        </p:nvSpPr>
        <p:spPr>
          <a:xfrm>
            <a:off x="96644" y="209550"/>
            <a:ext cx="28565691" cy="3539430"/>
          </a:xfrm>
          <a:prstGeom prst="rect">
            <a:avLst/>
          </a:prstGeom>
          <a:noFill/>
        </p:spPr>
        <p:txBody>
          <a:bodyPr wrap="square" rtlCol="0">
            <a:spAutoFit/>
          </a:bodyPr>
          <a:lstStyle/>
          <a:p>
            <a:pPr algn="l"/>
            <a:r>
              <a:rPr lang="en-US" sz="2800" dirty="0"/>
              <a:t>Ilana Horwitz </a:t>
            </a:r>
          </a:p>
          <a:p>
            <a:pPr algn="l"/>
            <a:r>
              <a:rPr lang="en-US" sz="2800" dirty="0"/>
              <a:t>a doctoral </a:t>
            </a:r>
          </a:p>
          <a:p>
            <a:pPr algn="l"/>
            <a:r>
              <a:rPr lang="en-US" sz="2800" dirty="0"/>
              <a:t>student in </a:t>
            </a:r>
          </a:p>
          <a:p>
            <a:pPr algn="l"/>
            <a:r>
              <a:rPr lang="en-US" sz="2800" dirty="0"/>
              <a:t>Sociology of </a:t>
            </a:r>
          </a:p>
          <a:p>
            <a:pPr algn="l"/>
            <a:r>
              <a:rPr lang="en-US" sz="2800" dirty="0"/>
              <a:t>Education &amp; </a:t>
            </a:r>
          </a:p>
          <a:p>
            <a:pPr algn="l"/>
            <a:r>
              <a:rPr lang="en-US" sz="2800" dirty="0"/>
              <a:t>Jewish Studies </a:t>
            </a:r>
          </a:p>
          <a:p>
            <a:pPr algn="l"/>
            <a:r>
              <a:rPr lang="en-US" sz="2800" dirty="0"/>
              <a:t>at Stanford </a:t>
            </a:r>
          </a:p>
          <a:p>
            <a:pPr algn="l"/>
            <a:r>
              <a:rPr lang="en-US" sz="2800" dirty="0"/>
              <a:t>University</a:t>
            </a:r>
          </a:p>
        </p:txBody>
      </p:sp>
    </p:spTree>
    <p:extLst>
      <p:ext uri="{BB962C8B-B14F-4D97-AF65-F5344CB8AC3E}">
        <p14:creationId xmlns:p14="http://schemas.microsoft.com/office/powerpoint/2010/main" val="343887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lstStyle/>
          <a:p>
            <a:pPr algn="l"/>
            <a:r>
              <a:rPr lang="en-US" dirty="0"/>
              <a:t>Adolescents who practice religion regularly </a:t>
            </a:r>
            <a:r>
              <a:rPr lang="en-US" dirty="0">
                <a:solidFill>
                  <a:srgbClr val="FFFF99"/>
                </a:solidFill>
              </a:rPr>
              <a:t>perform better in school</a:t>
            </a:r>
            <a:r>
              <a:rPr lang="en-US" dirty="0"/>
              <a:t> than those adolescents who do not, finds a recent study performed by Dr. Ilana M. Horwitz at Stanford’s Graduate School of Education.</a:t>
            </a:r>
          </a:p>
        </p:txBody>
      </p:sp>
    </p:spTree>
    <p:extLst>
      <p:ext uri="{BB962C8B-B14F-4D97-AF65-F5344CB8AC3E}">
        <p14:creationId xmlns:p14="http://schemas.microsoft.com/office/powerpoint/2010/main" val="1777356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lstStyle/>
          <a:p>
            <a:pPr algn="l"/>
            <a:r>
              <a:rPr lang="en-US" dirty="0"/>
              <a:t>Horwitz bucketed the students into five different levels of religious adherence, from most religious to least religious: </a:t>
            </a:r>
            <a:r>
              <a:rPr lang="en-US" dirty="0">
                <a:solidFill>
                  <a:srgbClr val="FFFF99"/>
                </a:solidFill>
              </a:rPr>
              <a:t>Abiders</a:t>
            </a:r>
            <a:r>
              <a:rPr lang="en-US" dirty="0"/>
              <a:t>, Adapters, Assenters, Avoiders, and Atheists. She found the most religious kids had the highest GPAs.</a:t>
            </a:r>
          </a:p>
        </p:txBody>
      </p:sp>
    </p:spTree>
    <p:extLst>
      <p:ext uri="{BB962C8B-B14F-4D97-AF65-F5344CB8AC3E}">
        <p14:creationId xmlns:p14="http://schemas.microsoft.com/office/powerpoint/2010/main" val="279910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normAutofit/>
          </a:bodyPr>
          <a:lstStyle/>
          <a:p>
            <a:pPr algn="l"/>
            <a:r>
              <a:rPr lang="en-US" dirty="0"/>
              <a:t>Horwitz found that, within each income bracket, Abiders consistently received better grades than Adapters, Assenters, and Avoiders did, while the GPA gap between Abiders and Avoiders was most pronounced.</a:t>
            </a:r>
          </a:p>
        </p:txBody>
      </p:sp>
    </p:spTree>
    <p:extLst>
      <p:ext uri="{BB962C8B-B14F-4D97-AF65-F5344CB8AC3E}">
        <p14:creationId xmlns:p14="http://schemas.microsoft.com/office/powerpoint/2010/main" val="2362953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lstStyle/>
          <a:p>
            <a:pPr algn="l"/>
            <a:r>
              <a:rPr lang="en-US" dirty="0"/>
              <a:t> </a:t>
            </a:r>
          </a:p>
        </p:txBody>
      </p:sp>
      <p:pic>
        <p:nvPicPr>
          <p:cNvPr id="8194" name="Picture 2" descr="http://thefederalist.com/wp-content/uploads/2018/04/graph.jpg">
            <a:extLst>
              <a:ext uri="{FF2B5EF4-FFF2-40B4-BE49-F238E27FC236}">
                <a16:creationId xmlns:a16="http://schemas.microsoft.com/office/drawing/2014/main" id="{0E9B572C-A987-4439-AABB-5CA893785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4" y="0"/>
            <a:ext cx="67659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608E49-E7A0-4D90-81E9-877069B5A32C}"/>
              </a:ext>
            </a:extLst>
          </p:cNvPr>
          <p:cNvSpPr txBox="1"/>
          <p:nvPr/>
        </p:nvSpPr>
        <p:spPr>
          <a:xfrm rot="20607071">
            <a:off x="3259417" y="1268655"/>
            <a:ext cx="1350370" cy="461665"/>
          </a:xfrm>
          <a:prstGeom prst="rect">
            <a:avLst/>
          </a:prstGeom>
          <a:noFill/>
        </p:spPr>
        <p:txBody>
          <a:bodyPr wrap="none" rtlCol="0">
            <a:spAutoFit/>
          </a:bodyPr>
          <a:lstStyle/>
          <a:p>
            <a:r>
              <a:rPr lang="en-US" sz="2400" dirty="0">
                <a:solidFill>
                  <a:srgbClr val="00B0F0"/>
                </a:solidFill>
              </a:rPr>
              <a:t>Abiders</a:t>
            </a:r>
            <a:endParaRPr lang="en-US" sz="3200" dirty="0">
              <a:solidFill>
                <a:srgbClr val="00B0F0"/>
              </a:solidFill>
            </a:endParaRPr>
          </a:p>
        </p:txBody>
      </p:sp>
      <p:sp>
        <p:nvSpPr>
          <p:cNvPr id="4" name="TextBox 3">
            <a:extLst>
              <a:ext uri="{FF2B5EF4-FFF2-40B4-BE49-F238E27FC236}">
                <a16:creationId xmlns:a16="http://schemas.microsoft.com/office/drawing/2014/main" id="{73867051-18E8-4F6A-89C3-DC3EA72931A4}"/>
              </a:ext>
            </a:extLst>
          </p:cNvPr>
          <p:cNvSpPr txBox="1"/>
          <p:nvPr/>
        </p:nvSpPr>
        <p:spPr>
          <a:xfrm rot="20638708">
            <a:off x="4422367" y="2340918"/>
            <a:ext cx="1498936" cy="461665"/>
          </a:xfrm>
          <a:prstGeom prst="rect">
            <a:avLst/>
          </a:prstGeom>
          <a:noFill/>
        </p:spPr>
        <p:txBody>
          <a:bodyPr wrap="none" rtlCol="0">
            <a:spAutoFit/>
          </a:bodyPr>
          <a:lstStyle/>
          <a:p>
            <a:r>
              <a:rPr lang="en-US" sz="2400" dirty="0">
                <a:solidFill>
                  <a:srgbClr val="00B0F0"/>
                </a:solidFill>
              </a:rPr>
              <a:t>Avoiders</a:t>
            </a:r>
            <a:endParaRPr lang="en-US" dirty="0">
              <a:solidFill>
                <a:srgbClr val="00B0F0"/>
              </a:solidFill>
            </a:endParaRPr>
          </a:p>
        </p:txBody>
      </p:sp>
    </p:spTree>
    <p:extLst>
      <p:ext uri="{BB962C8B-B14F-4D97-AF65-F5344CB8AC3E}">
        <p14:creationId xmlns:p14="http://schemas.microsoft.com/office/powerpoint/2010/main" val="3410863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normAutofit/>
          </a:bodyPr>
          <a:lstStyle/>
          <a:p>
            <a:pPr algn="l"/>
            <a:r>
              <a:rPr lang="en-US" dirty="0"/>
              <a:t>Even after controlling for a host of factors, including “Gender, race/ethnicity, family socio-economic status, religious affiliation, and region of the country,” </a:t>
            </a:r>
            <a:r>
              <a:rPr lang="en-US" dirty="0">
                <a:solidFill>
                  <a:srgbClr val="FFFF99"/>
                </a:solidFill>
              </a:rPr>
              <a:t>Abiders had an average GPA of 3.21, while Avoiders had just a 2.92 GPA</a:t>
            </a:r>
            <a:r>
              <a:rPr lang="en-US" dirty="0"/>
              <a:t>. </a:t>
            </a:r>
          </a:p>
        </p:txBody>
      </p:sp>
    </p:spTree>
    <p:extLst>
      <p:ext uri="{BB962C8B-B14F-4D97-AF65-F5344CB8AC3E}">
        <p14:creationId xmlns:p14="http://schemas.microsoft.com/office/powerpoint/2010/main" val="815946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Ro. 3.1  </a:t>
            </a:r>
            <a:r>
              <a:rPr lang="en-US" dirty="0"/>
              <a:t>Then what is the advantage of being Jewish?...</a:t>
            </a:r>
            <a:r>
              <a:rPr lang="en-US" b="1" baseline="30000" dirty="0"/>
              <a:t> </a:t>
            </a:r>
            <a:r>
              <a:rPr lang="en-US" dirty="0"/>
              <a:t>Much in every way! In the first place, the Jews were entrusted with the very words of God.</a:t>
            </a:r>
          </a:p>
        </p:txBody>
      </p:sp>
    </p:spTree>
    <p:extLst>
      <p:ext uri="{BB962C8B-B14F-4D97-AF65-F5344CB8AC3E}">
        <p14:creationId xmlns:p14="http://schemas.microsoft.com/office/powerpoint/2010/main" val="3375415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566195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normAutofit lnSpcReduction="10000"/>
          </a:bodyPr>
          <a:lstStyle/>
          <a:p>
            <a:pPr algn="l"/>
            <a:r>
              <a:rPr lang="en-US" dirty="0"/>
              <a:t>Faith in G-d = confidence that He is a loving father.  A </a:t>
            </a:r>
            <a:r>
              <a:rPr lang="en-US" dirty="0" err="1"/>
              <a:t>blesser</a:t>
            </a:r>
            <a:r>
              <a:rPr lang="en-US" dirty="0"/>
              <a:t>…</a:t>
            </a:r>
          </a:p>
          <a:p>
            <a:pPr algn="l"/>
            <a:endParaRPr lang="en-US" dirty="0"/>
          </a:p>
          <a:p>
            <a:pPr algn="l"/>
            <a:r>
              <a:rPr lang="en-US" dirty="0"/>
              <a:t>Such confidence builds emotional, social, psychological </a:t>
            </a:r>
          </a:p>
          <a:p>
            <a:pPr algn="l"/>
            <a:r>
              <a:rPr lang="en-US" dirty="0"/>
              <a:t>health, wholeness, holiness.</a:t>
            </a:r>
          </a:p>
          <a:p>
            <a:pPr algn="l"/>
            <a:r>
              <a:rPr lang="en-US" dirty="0"/>
              <a:t>Blessing: fatherly &amp; motherly love.</a:t>
            </a:r>
          </a:p>
        </p:txBody>
      </p:sp>
    </p:spTree>
    <p:extLst>
      <p:ext uri="{BB962C8B-B14F-4D97-AF65-F5344CB8AC3E}">
        <p14:creationId xmlns:p14="http://schemas.microsoft.com/office/powerpoint/2010/main" val="2032313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98437" y="0"/>
            <a:ext cx="8382000" cy="5143500"/>
          </a:xfrm>
        </p:spPr>
        <p:txBody>
          <a:bodyPr/>
          <a:lstStyle/>
          <a:p>
            <a:pPr algn="l"/>
            <a:endParaRPr lang="en-US" dirty="0"/>
          </a:p>
        </p:txBody>
      </p:sp>
      <p:pic>
        <p:nvPicPr>
          <p:cNvPr id="4" name="Picture 3">
            <a:extLst>
              <a:ext uri="{FF2B5EF4-FFF2-40B4-BE49-F238E27FC236}">
                <a16:creationId xmlns:a16="http://schemas.microsoft.com/office/drawing/2014/main" id="{92B7D120-AB5F-4483-A95A-14FDED313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7" y="0"/>
            <a:ext cx="8229600" cy="5143500"/>
          </a:xfrm>
          <a:prstGeom prst="rect">
            <a:avLst/>
          </a:prstGeom>
        </p:spPr>
      </p:pic>
    </p:spTree>
    <p:extLst>
      <p:ext uri="{BB962C8B-B14F-4D97-AF65-F5344CB8AC3E}">
        <p14:creationId xmlns:p14="http://schemas.microsoft.com/office/powerpoint/2010/main" val="2051630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98437" y="0"/>
            <a:ext cx="8382000" cy="5143500"/>
          </a:xfrm>
        </p:spPr>
        <p:txBody>
          <a:bodyPr/>
          <a:lstStyle/>
          <a:p>
            <a:pPr algn="l"/>
            <a:r>
              <a:rPr lang="en-US" dirty="0"/>
              <a:t>How to Bless Your Child</a:t>
            </a:r>
          </a:p>
        </p:txBody>
      </p:sp>
      <p:pic>
        <p:nvPicPr>
          <p:cNvPr id="5122" name="Picture 2" descr="Mom is touching her daughter's shoulders and both are smiling at each other, which is a blessing">
            <a:extLst>
              <a:ext uri="{FF2B5EF4-FFF2-40B4-BE49-F238E27FC236}">
                <a16:creationId xmlns:a16="http://schemas.microsoft.com/office/drawing/2014/main" id="{D9F468C5-C23C-4AF4-8FAE-BDDE08892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42" y="590550"/>
            <a:ext cx="8112529"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45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98437" y="0"/>
            <a:ext cx="8382000" cy="5143500"/>
          </a:xfrm>
        </p:spPr>
        <p:txBody>
          <a:bodyPr>
            <a:normAutofit lnSpcReduction="10000"/>
          </a:bodyPr>
          <a:lstStyle/>
          <a:p>
            <a:pPr algn="l"/>
            <a:r>
              <a:rPr lang="en-US" dirty="0"/>
              <a:t>How to Bless Your Child</a:t>
            </a:r>
          </a:p>
          <a:p>
            <a:pPr marL="460375" indent="-460375" algn="l">
              <a:buFont typeface="+mj-lt"/>
              <a:buAutoNum type="arabicPeriod"/>
            </a:pPr>
            <a:r>
              <a:rPr lang="en-US" dirty="0"/>
              <a:t>Meaningful touch</a:t>
            </a:r>
          </a:p>
          <a:p>
            <a:pPr marL="460375" indent="-460375" algn="l">
              <a:buFont typeface="+mj-lt"/>
              <a:buAutoNum type="arabicPeriod"/>
            </a:pPr>
            <a:r>
              <a:rPr lang="en-US" dirty="0"/>
              <a:t>A spoken message — </a:t>
            </a:r>
            <a:r>
              <a:rPr lang="en-US" dirty="0">
                <a:solidFill>
                  <a:srgbClr val="FFFF99"/>
                </a:solidFill>
              </a:rPr>
              <a:t>words</a:t>
            </a:r>
            <a:r>
              <a:rPr lang="en-US" dirty="0"/>
              <a:t> of love and acceptance</a:t>
            </a:r>
          </a:p>
          <a:p>
            <a:pPr marL="460375" indent="-460375" algn="l">
              <a:buFont typeface="+mj-lt"/>
              <a:buAutoNum type="arabicPeriod"/>
            </a:pPr>
            <a:r>
              <a:rPr lang="en-US" dirty="0"/>
              <a:t>Attaching High Value</a:t>
            </a:r>
          </a:p>
          <a:p>
            <a:pPr marL="460375" indent="-460375" algn="l">
              <a:buFont typeface="+mj-lt"/>
              <a:buAutoNum type="arabicPeriod"/>
            </a:pPr>
            <a:r>
              <a:rPr lang="en-US" dirty="0"/>
              <a:t>Picturing a Special Future</a:t>
            </a:r>
          </a:p>
          <a:p>
            <a:pPr marL="460375" indent="-460375" algn="l">
              <a:buFont typeface="+mj-lt"/>
              <a:buAutoNum type="arabicPeriod"/>
            </a:pPr>
            <a:r>
              <a:rPr lang="en-US" dirty="0"/>
              <a:t>An Active Commitment: time, </a:t>
            </a:r>
            <a:r>
              <a:rPr lang="en-US" dirty="0">
                <a:solidFill>
                  <a:srgbClr val="FFFF99"/>
                </a:solidFill>
              </a:rPr>
              <a:t>listening [touch, talk, time]</a:t>
            </a:r>
          </a:p>
        </p:txBody>
      </p:sp>
    </p:spTree>
    <p:extLst>
      <p:ext uri="{BB962C8B-B14F-4D97-AF65-F5344CB8AC3E}">
        <p14:creationId xmlns:p14="http://schemas.microsoft.com/office/powerpoint/2010/main" val="3272743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1026" name="Picture 2" descr="Related image">
            <a:extLst>
              <a:ext uri="{FF2B5EF4-FFF2-40B4-BE49-F238E27FC236}">
                <a16:creationId xmlns:a16="http://schemas.microsoft.com/office/drawing/2014/main" id="{D7994667-380E-41A4-BD3D-0B4832B38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0"/>
            <a:ext cx="506888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83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2050" name="Picture 2" descr="Related image">
            <a:extLst>
              <a:ext uri="{FF2B5EF4-FFF2-40B4-BE49-F238E27FC236}">
                <a16:creationId xmlns:a16="http://schemas.microsoft.com/office/drawing/2014/main" id="{007BA203-D0AD-44C8-A9FD-DE0894A91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0"/>
            <a:ext cx="67818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79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4255804" y="-1688279"/>
            <a:ext cx="17290473" cy="8153955"/>
          </a:xfrm>
        </p:spPr>
        <p:txBody>
          <a:bodyPr/>
          <a:lstStyle/>
          <a:p>
            <a:pPr algn="l"/>
            <a:r>
              <a:rPr lang="en-US" dirty="0"/>
              <a:t> </a:t>
            </a:r>
          </a:p>
        </p:txBody>
      </p:sp>
      <p:pic>
        <p:nvPicPr>
          <p:cNvPr id="3074" name="Picture 2" descr="Related image">
            <a:extLst>
              <a:ext uri="{FF2B5EF4-FFF2-40B4-BE49-F238E27FC236}">
                <a16:creationId xmlns:a16="http://schemas.microsoft.com/office/drawing/2014/main" id="{098314F9-9BB6-4DEC-AC9E-F30A53FC5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7" y="20204"/>
            <a:ext cx="3962400" cy="510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5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4098" name="Picture 2" descr="Related image">
            <a:extLst>
              <a:ext uri="{FF2B5EF4-FFF2-40B4-BE49-F238E27FC236}">
                <a16:creationId xmlns:a16="http://schemas.microsoft.com/office/drawing/2014/main" id="{F64DB62B-78B2-45E5-B014-6AF37BE28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688" y="0"/>
            <a:ext cx="3365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364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98437" y="0"/>
            <a:ext cx="8382000" cy="5143500"/>
          </a:xfrm>
        </p:spPr>
        <p:txBody>
          <a:bodyPr/>
          <a:lstStyle/>
          <a:p>
            <a:pPr algn="l"/>
            <a:r>
              <a:rPr lang="en-US" dirty="0"/>
              <a:t>Having blessing doesn’t mean you won’t have fierce enemies and opposition.</a:t>
            </a:r>
          </a:p>
        </p:txBody>
      </p:sp>
    </p:spTree>
    <p:extLst>
      <p:ext uri="{BB962C8B-B14F-4D97-AF65-F5344CB8AC3E}">
        <p14:creationId xmlns:p14="http://schemas.microsoft.com/office/powerpoint/2010/main" val="2829922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Rev. 12.10 </a:t>
            </a:r>
            <a:r>
              <a:rPr lang="en-US" dirty="0"/>
              <a:t>Then I heard a loud voice in heaven saying, “Now have come the salvation and the power and the kingdom of our God and the authority of His Anointed One,</a:t>
            </a:r>
          </a:p>
        </p:txBody>
      </p:sp>
    </p:spTree>
    <p:extLst>
      <p:ext uri="{BB962C8B-B14F-4D97-AF65-F5344CB8AC3E}">
        <p14:creationId xmlns:p14="http://schemas.microsoft.com/office/powerpoint/2010/main" val="3253306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Rev. 12.10  </a:t>
            </a:r>
            <a:r>
              <a:rPr lang="en-US" dirty="0"/>
              <a:t>for </a:t>
            </a:r>
            <a:r>
              <a:rPr lang="en-US" dirty="0">
                <a:solidFill>
                  <a:srgbClr val="FFFF99"/>
                </a:solidFill>
              </a:rPr>
              <a:t>the </a:t>
            </a:r>
            <a:r>
              <a:rPr lang="en-US" b="1" dirty="0">
                <a:solidFill>
                  <a:srgbClr val="FFFF99"/>
                </a:solidFill>
              </a:rPr>
              <a:t>accuser</a:t>
            </a:r>
            <a:r>
              <a:rPr lang="en-US" dirty="0">
                <a:solidFill>
                  <a:srgbClr val="FFFF99"/>
                </a:solidFill>
              </a:rPr>
              <a:t> of our brothers and sisters—the one who accuses them before our God day and night</a:t>
            </a:r>
            <a:r>
              <a:rPr lang="en-US" dirty="0"/>
              <a:t>—has been thrown out.</a:t>
            </a:r>
          </a:p>
        </p:txBody>
      </p:sp>
    </p:spTree>
    <p:extLst>
      <p:ext uri="{BB962C8B-B14F-4D97-AF65-F5344CB8AC3E}">
        <p14:creationId xmlns:p14="http://schemas.microsoft.com/office/powerpoint/2010/main" val="1291837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http://www.israeltoday.co.il/Portals/0/news/nazi-flag-gaza.jpg">
            <a:extLst>
              <a:ext uri="{FF2B5EF4-FFF2-40B4-BE49-F238E27FC236}">
                <a16:creationId xmlns:a16="http://schemas.microsoft.com/office/drawing/2014/main" id="{9915AE95-949D-44FB-AC28-D16263789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71" y="57150"/>
            <a:ext cx="8398934"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18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98437" y="0"/>
            <a:ext cx="8382000" cy="5143500"/>
          </a:xfrm>
        </p:spPr>
        <p:txBody>
          <a:bodyPr/>
          <a:lstStyle/>
          <a:p>
            <a:pPr algn="l"/>
            <a:endParaRPr lang="en-US" dirty="0"/>
          </a:p>
        </p:txBody>
      </p:sp>
      <p:pic>
        <p:nvPicPr>
          <p:cNvPr id="4" name="Picture 3">
            <a:extLst>
              <a:ext uri="{FF2B5EF4-FFF2-40B4-BE49-F238E27FC236}">
                <a16:creationId xmlns:a16="http://schemas.microsoft.com/office/drawing/2014/main" id="{2E4D46C7-BDB1-440D-A7A5-098E8DD4F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7" y="0"/>
            <a:ext cx="8229600" cy="5143500"/>
          </a:xfrm>
          <a:prstGeom prst="rect">
            <a:avLst/>
          </a:prstGeom>
        </p:spPr>
      </p:pic>
      <p:sp>
        <p:nvSpPr>
          <p:cNvPr id="5" name="TextBox 4">
            <a:extLst>
              <a:ext uri="{FF2B5EF4-FFF2-40B4-BE49-F238E27FC236}">
                <a16:creationId xmlns:a16="http://schemas.microsoft.com/office/drawing/2014/main" id="{2A945A8E-F36B-4B5F-8790-0EF3F6259E4C}"/>
              </a:ext>
            </a:extLst>
          </p:cNvPr>
          <p:cNvSpPr txBox="1"/>
          <p:nvPr/>
        </p:nvSpPr>
        <p:spPr>
          <a:xfrm>
            <a:off x="274638" y="57150"/>
            <a:ext cx="8077200" cy="1323439"/>
          </a:xfrm>
          <a:prstGeom prst="rect">
            <a:avLst/>
          </a:prstGeom>
          <a:noFill/>
        </p:spPr>
        <p:txBody>
          <a:bodyPr wrap="square" rtlCol="0">
            <a:spAutoFit/>
          </a:bodyPr>
          <a:lstStyle/>
          <a:p>
            <a:pPr algn="l"/>
            <a:r>
              <a:rPr lang="en-US" dirty="0">
                <a:solidFill>
                  <a:srgbClr val="00B0F0"/>
                </a:solidFill>
                <a:effectLst>
                  <a:outerShdw blurRad="38100" dist="38100" dir="2700000" algn="tl">
                    <a:srgbClr val="000000">
                      <a:alpha val="43137"/>
                    </a:srgbClr>
                  </a:outerShdw>
                </a:effectLst>
              </a:rPr>
              <a:t>More women fly F-16’s in Israel</a:t>
            </a:r>
          </a:p>
          <a:p>
            <a:pPr algn="l"/>
            <a:r>
              <a:rPr lang="en-US" dirty="0">
                <a:solidFill>
                  <a:srgbClr val="00B0F0"/>
                </a:solidFill>
                <a:effectLst>
                  <a:outerShdw blurRad="38100" dist="38100" dir="2700000" algn="tl">
                    <a:srgbClr val="000000">
                      <a:alpha val="43137"/>
                    </a:srgbClr>
                  </a:outerShdw>
                </a:effectLst>
              </a:rPr>
              <a:t> than drive cars in Saudi Arabia.</a:t>
            </a:r>
          </a:p>
        </p:txBody>
      </p:sp>
    </p:spTree>
    <p:extLst>
      <p:ext uri="{BB962C8B-B14F-4D97-AF65-F5344CB8AC3E}">
        <p14:creationId xmlns:p14="http://schemas.microsoft.com/office/powerpoint/2010/main" val="4103802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Israel Prime Minister Benjamin Netanyahu clarified: “I salute the soldiers of the IDF who keep us safe…from those who pretend to speak of human rights, while holding a Nazi flag. Here is the naked truth. They speak of human rights, but they really want to crush the Jewish state. </a:t>
            </a:r>
          </a:p>
        </p:txBody>
      </p:sp>
    </p:spTree>
    <p:extLst>
      <p:ext uri="{BB962C8B-B14F-4D97-AF65-F5344CB8AC3E}">
        <p14:creationId xmlns:p14="http://schemas.microsoft.com/office/powerpoint/2010/main" val="2283787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won’t let them. We’ll stand strong. We’ll keep our country safe.” </a:t>
            </a:r>
          </a:p>
          <a:p>
            <a:pPr algn="l"/>
            <a:r>
              <a:rPr lang="en-US" dirty="0"/>
              <a:t>The Nazi flag and the ideology behind it mean but one thing for both Israel and the Palestinian nationalist movement - the eradication of the Jewish people.</a:t>
            </a:r>
          </a:p>
        </p:txBody>
      </p:sp>
    </p:spTree>
    <p:extLst>
      <p:ext uri="{BB962C8B-B14F-4D97-AF65-F5344CB8AC3E}">
        <p14:creationId xmlns:p14="http://schemas.microsoft.com/office/powerpoint/2010/main" val="1553242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lstStyle/>
          <a:p>
            <a:pPr algn="l"/>
            <a:r>
              <a:rPr lang="en-US" dirty="0"/>
              <a:t>Having blessing often means you’ll receive help from unexpected sources. </a:t>
            </a:r>
          </a:p>
          <a:p>
            <a:pPr algn="l"/>
            <a:r>
              <a:rPr lang="en-US" dirty="0"/>
              <a:t>Iran is Israel’s main current enemy, underlying </a:t>
            </a:r>
            <a:r>
              <a:rPr lang="en-US" dirty="0" err="1"/>
              <a:t>Hezbullah</a:t>
            </a:r>
            <a:r>
              <a:rPr lang="en-US" dirty="0"/>
              <a:t> &amp; Hamas, destroying Syria.</a:t>
            </a:r>
          </a:p>
        </p:txBody>
      </p:sp>
    </p:spTree>
    <p:extLst>
      <p:ext uri="{BB962C8B-B14F-4D97-AF65-F5344CB8AC3E}">
        <p14:creationId xmlns:p14="http://schemas.microsoft.com/office/powerpoint/2010/main" val="3777768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Since the beginning of the year, the Iranian currency, the </a:t>
            </a:r>
            <a:r>
              <a:rPr lang="en-US" dirty="0" err="1"/>
              <a:t>rial</a:t>
            </a:r>
            <a:r>
              <a:rPr lang="en-US" dirty="0"/>
              <a:t> has lost nearly one-third of its value. When Iranian President Hassan Rouhani came to power in </a:t>
            </a:r>
            <a:r>
              <a:rPr lang="en-US" dirty="0">
                <a:solidFill>
                  <a:srgbClr val="FFFF99"/>
                </a:solidFill>
              </a:rPr>
              <a:t>2013, $1 equaled 36,000 </a:t>
            </a:r>
            <a:r>
              <a:rPr lang="en-US" dirty="0" err="1">
                <a:solidFill>
                  <a:srgbClr val="FFFF99"/>
                </a:solidFill>
              </a:rPr>
              <a:t>rials</a:t>
            </a:r>
            <a:r>
              <a:rPr lang="en-US" dirty="0"/>
              <a:t>; </a:t>
            </a:r>
          </a:p>
        </p:txBody>
      </p:sp>
    </p:spTree>
    <p:extLst>
      <p:ext uri="{BB962C8B-B14F-4D97-AF65-F5344CB8AC3E}">
        <p14:creationId xmlns:p14="http://schemas.microsoft.com/office/powerpoint/2010/main" val="627312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now that figure stands near </a:t>
            </a:r>
            <a:r>
              <a:rPr lang="en-US" dirty="0">
                <a:solidFill>
                  <a:srgbClr val="FFFF99"/>
                </a:solidFill>
              </a:rPr>
              <a:t>60,000 </a:t>
            </a:r>
            <a:r>
              <a:rPr lang="en-US" dirty="0" err="1">
                <a:solidFill>
                  <a:srgbClr val="FFFF99"/>
                </a:solidFill>
              </a:rPr>
              <a:t>rials</a:t>
            </a:r>
            <a:r>
              <a:rPr lang="en-US" dirty="0">
                <a:solidFill>
                  <a:srgbClr val="FFFF99"/>
                </a:solidFill>
              </a:rPr>
              <a:t> to the dollar</a:t>
            </a:r>
            <a:r>
              <a:rPr lang="en-US" dirty="0"/>
              <a:t>. However, the currency devaluation has been a trend since the 1979 Islamic Revolution, when the dollar equaled 70 </a:t>
            </a:r>
            <a:r>
              <a:rPr lang="en-US" dirty="0" err="1"/>
              <a:t>rials</a:t>
            </a:r>
            <a:r>
              <a:rPr lang="en-US" dirty="0"/>
              <a:t>.</a:t>
            </a:r>
          </a:p>
        </p:txBody>
      </p:sp>
    </p:spTree>
    <p:extLst>
      <p:ext uri="{BB962C8B-B14F-4D97-AF65-F5344CB8AC3E}">
        <p14:creationId xmlns:p14="http://schemas.microsoft.com/office/powerpoint/2010/main" val="1363540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order to ease the panic, the Iranian government announced this week that it was going to set the official exchange rate at 42,000 </a:t>
            </a:r>
            <a:r>
              <a:rPr lang="en-US" dirty="0" err="1"/>
              <a:t>rials</a:t>
            </a:r>
            <a:r>
              <a:rPr lang="en-US" dirty="0"/>
              <a:t> to the dollar, while threatening harsh punishment to anyone trying to exchange money at a different rate.</a:t>
            </a:r>
          </a:p>
        </p:txBody>
      </p:sp>
    </p:spTree>
    <p:extLst>
      <p:ext uri="{BB962C8B-B14F-4D97-AF65-F5344CB8AC3E}">
        <p14:creationId xmlns:p14="http://schemas.microsoft.com/office/powerpoint/2010/main" val="41305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larger issues continue to be rampant” in Iran…official corruption, at levels not seen in modern history of Iran; mismanagement of the banking sector, which is on the verge of collapse.”</a:t>
            </a:r>
          </a:p>
          <a:p>
            <a:pPr algn="l"/>
            <a:r>
              <a:rPr lang="en-US" dirty="0"/>
              <a:t>Keep believing and praying!!</a:t>
            </a:r>
          </a:p>
        </p:txBody>
      </p:sp>
    </p:spTree>
    <p:extLst>
      <p:ext uri="{BB962C8B-B14F-4D97-AF65-F5344CB8AC3E}">
        <p14:creationId xmlns:p14="http://schemas.microsoft.com/office/powerpoint/2010/main" val="2320728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normAutofit/>
          </a:bodyPr>
          <a:lstStyle/>
          <a:p>
            <a:pPr algn="l"/>
            <a:r>
              <a:rPr lang="en-US" dirty="0"/>
              <a:t>Faith in G-d = confidence that He is a loving father.  A </a:t>
            </a:r>
            <a:r>
              <a:rPr lang="en-US" dirty="0" err="1"/>
              <a:t>blesser</a:t>
            </a:r>
            <a:r>
              <a:rPr lang="en-US" dirty="0"/>
              <a:t>…</a:t>
            </a:r>
          </a:p>
          <a:p>
            <a:pPr algn="l"/>
            <a:r>
              <a:rPr lang="en-US" dirty="0"/>
              <a:t>Key to joy, health, blessing.  </a:t>
            </a:r>
          </a:p>
        </p:txBody>
      </p:sp>
    </p:spTree>
    <p:extLst>
      <p:ext uri="{BB962C8B-B14F-4D97-AF65-F5344CB8AC3E}">
        <p14:creationId xmlns:p14="http://schemas.microsoft.com/office/powerpoint/2010/main" val="2257790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lstStyle/>
          <a:p>
            <a:pPr algn="l"/>
            <a:r>
              <a:rPr lang="en-US" baseline="30000" dirty="0" err="1"/>
              <a:t>T’hillim</a:t>
            </a:r>
            <a:r>
              <a:rPr lang="en-US" baseline="30000" dirty="0"/>
              <a:t>/Ps 22.4-5</a:t>
            </a:r>
            <a:r>
              <a:rPr lang="en-US" dirty="0"/>
              <a:t> You are holy,</a:t>
            </a:r>
            <a:br>
              <a:rPr lang="en-US" dirty="0"/>
            </a:br>
            <a:r>
              <a:rPr lang="en-US" dirty="0"/>
              <a:t>enthroned on </a:t>
            </a:r>
            <a:r>
              <a:rPr lang="en-US" dirty="0">
                <a:solidFill>
                  <a:srgbClr val="FFFF99"/>
                </a:solidFill>
              </a:rPr>
              <a:t>the praises </a:t>
            </a:r>
            <a:r>
              <a:rPr lang="en-US" dirty="0"/>
              <a:t>of </a:t>
            </a:r>
            <a:r>
              <a:rPr lang="en-US" dirty="0" err="1"/>
              <a:t>Isra’el</a:t>
            </a:r>
            <a:r>
              <a:rPr lang="en-US" dirty="0"/>
              <a:t>.</a:t>
            </a:r>
            <a:r>
              <a:rPr lang="en-US" b="1" baseline="30000" dirty="0"/>
              <a:t> </a:t>
            </a:r>
            <a:r>
              <a:rPr lang="en-US" dirty="0"/>
              <a:t>In you our ancestors put their trust; </a:t>
            </a:r>
            <a:r>
              <a:rPr lang="en-US" dirty="0">
                <a:solidFill>
                  <a:srgbClr val="FFFF99"/>
                </a:solidFill>
              </a:rPr>
              <a:t>they trusted</a:t>
            </a:r>
            <a:r>
              <a:rPr lang="en-US" dirty="0"/>
              <a:t>, and you rescued them.</a:t>
            </a:r>
          </a:p>
        </p:txBody>
      </p:sp>
    </p:spTree>
    <p:extLst>
      <p:ext uri="{BB962C8B-B14F-4D97-AF65-F5344CB8AC3E}">
        <p14:creationId xmlns:p14="http://schemas.microsoft.com/office/powerpoint/2010/main" val="422833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normAutofit/>
          </a:bodyPr>
          <a:lstStyle/>
          <a:p>
            <a:pPr algn="l"/>
            <a:r>
              <a:rPr lang="en-US" b="1" baseline="30000" dirty="0" err="1"/>
              <a:t>Mes.Jews</a:t>
            </a:r>
            <a:r>
              <a:rPr lang="en-US" b="1" baseline="30000" dirty="0"/>
              <a:t>/Heb13.15  </a:t>
            </a:r>
            <a:r>
              <a:rPr lang="en-US" dirty="0"/>
              <a:t>Through Yeshua, let us continually </a:t>
            </a:r>
            <a:r>
              <a:rPr lang="en-US" dirty="0">
                <a:solidFill>
                  <a:srgbClr val="FFFF99"/>
                </a:solidFill>
              </a:rPr>
              <a:t>offer up to God a sacrifice of praise</a:t>
            </a:r>
            <a:r>
              <a:rPr lang="en-US" dirty="0"/>
              <a:t>—the fruit of lips giving thanks to His name.</a:t>
            </a:r>
          </a:p>
          <a:p>
            <a:pPr algn="l"/>
            <a:r>
              <a:rPr lang="en-US" dirty="0"/>
              <a:t>Believe in the active redemption of G-d through Yeshua. </a:t>
            </a:r>
          </a:p>
        </p:txBody>
      </p:sp>
    </p:spTree>
    <p:extLst>
      <p:ext uri="{BB962C8B-B14F-4D97-AF65-F5344CB8AC3E}">
        <p14:creationId xmlns:p14="http://schemas.microsoft.com/office/powerpoint/2010/main" val="287793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198437" y="0"/>
            <a:ext cx="8382000" cy="5143500"/>
          </a:xfrm>
        </p:spPr>
        <p:txBody>
          <a:bodyPr/>
          <a:lstStyle/>
          <a:p>
            <a:pPr algn="l"/>
            <a:endParaRPr lang="en-US" dirty="0"/>
          </a:p>
        </p:txBody>
      </p:sp>
      <p:pic>
        <p:nvPicPr>
          <p:cNvPr id="4" name="Picture 3">
            <a:extLst>
              <a:ext uri="{FF2B5EF4-FFF2-40B4-BE49-F238E27FC236}">
                <a16:creationId xmlns:a16="http://schemas.microsoft.com/office/drawing/2014/main" id="{CB64CF5B-31FD-46DF-95AA-FAC2CBF2F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7" y="0"/>
            <a:ext cx="8229600" cy="5143500"/>
          </a:xfrm>
          <a:prstGeom prst="rect">
            <a:avLst/>
          </a:prstGeom>
        </p:spPr>
      </p:pic>
    </p:spTree>
    <p:extLst>
      <p:ext uri="{BB962C8B-B14F-4D97-AF65-F5344CB8AC3E}">
        <p14:creationId xmlns:p14="http://schemas.microsoft.com/office/powerpoint/2010/main" val="299745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57150"/>
            <a:ext cx="8229600" cy="5029200"/>
          </a:xfrm>
        </p:spPr>
        <p:txBody>
          <a:bodyPr/>
          <a:lstStyle/>
          <a:p>
            <a:pPr algn="l"/>
            <a:r>
              <a:rPr lang="en-US" dirty="0"/>
              <a:t> </a:t>
            </a:r>
          </a:p>
        </p:txBody>
      </p:sp>
      <p:pic>
        <p:nvPicPr>
          <p:cNvPr id="5" name="Online Media 4">
            <a:hlinkClick r:id="" action="ppaction://media"/>
            <a:extLst>
              <a:ext uri="{FF2B5EF4-FFF2-40B4-BE49-F238E27FC236}">
                <a16:creationId xmlns:a16="http://schemas.microsoft.com/office/drawing/2014/main" id="{CFD0ED12-9D8B-4E6B-B7F4-36F79B7A6EE5}"/>
              </a:ext>
            </a:extLst>
          </p:cNvPr>
          <p:cNvPicPr>
            <a:picLocks noRot="1" noChangeAspect="1"/>
          </p:cNvPicPr>
          <p:nvPr>
            <a:videoFile r:link="rId1"/>
          </p:nvPr>
        </p:nvPicPr>
        <p:blipFill>
          <a:blip r:embed="rId4"/>
          <a:stretch>
            <a:fillRect/>
          </a:stretch>
        </p:blipFill>
        <p:spPr>
          <a:xfrm>
            <a:off x="113012" y="-476250"/>
            <a:ext cx="8391225" cy="6333435"/>
          </a:xfrm>
          <a:prstGeom prst="rect">
            <a:avLst/>
          </a:prstGeom>
        </p:spPr>
      </p:pic>
    </p:spTree>
    <p:extLst>
      <p:ext uri="{BB962C8B-B14F-4D97-AF65-F5344CB8AC3E}">
        <p14:creationId xmlns:p14="http://schemas.microsoft.com/office/powerpoint/2010/main" val="365102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9:22</a:t>
            </a:r>
          </a:p>
        </p:txBody>
      </p:sp>
    </p:spTree>
    <p:extLst>
      <p:ext uri="{BB962C8B-B14F-4D97-AF65-F5344CB8AC3E}">
        <p14:creationId xmlns:p14="http://schemas.microsoft.com/office/powerpoint/2010/main" val="339805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וַפָּנָה  יֵשׁוּעַ וְרָאָה אוֹתָה. אָמַר לָהּ: "חִזְקִי, בִּתִּי, </a:t>
            </a:r>
            <a:endParaRPr lang="en-US" sz="4321" dirty="0">
              <a:latin typeface="David" panose="020E0502060401010101" pitchFamily="34" charset="-79"/>
              <a:cs typeface="David" panose="020E0502060401010101" pitchFamily="34" charset="-79"/>
            </a:endParaRPr>
          </a:p>
          <a:p>
            <a:r>
              <a:rPr lang="en-US" sz="4000" b="1" baseline="30000" dirty="0"/>
              <a:t>   </a:t>
            </a:r>
            <a:r>
              <a:rPr lang="en-US" sz="4000" dirty="0"/>
              <a:t>But then </a:t>
            </a:r>
            <a:r>
              <a:rPr lang="en-US" sz="4000" i="1" dirty="0" err="1"/>
              <a:t>Yeshua</a:t>
            </a:r>
            <a:r>
              <a:rPr lang="en-US" sz="4000" dirty="0"/>
              <a:t> turned and saw her. “Take heart, daughter,” He said, </a:t>
            </a:r>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9:22 (Tree of Life version/TLV)</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61292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486767"/>
            <a:ext cx="8153400" cy="4444305"/>
          </a:xfrm>
        </p:spPr>
        <p:txBody>
          <a:bodyPr>
            <a:normAutofit/>
          </a:bodyPr>
          <a:lstStyle/>
          <a:p>
            <a:pPr algn="r"/>
            <a:r>
              <a:rPr lang="he-IL" sz="4321" b="1" dirty="0">
                <a:latin typeface="David" panose="020E0502060401010101" pitchFamily="34" charset="-79"/>
                <a:cs typeface="David" panose="020E0502060401010101" pitchFamily="34" charset="-79"/>
              </a:rPr>
              <a:t>אֱמוּנָתֵךְ הוֹשִׁיעָה אוֹתָךְ." מֵאוֹתָהּ שָעָה נִרְפְּאָה הָאִשָּׁה.</a:t>
            </a:r>
            <a:r>
              <a:rPr lang="he-IL" sz="4321" dirty="0">
                <a:latin typeface="David" panose="020E0502060401010101" pitchFamily="34" charset="-79"/>
                <a:cs typeface="David" panose="020E0502060401010101" pitchFamily="34" charset="-79"/>
              </a:rPr>
              <a:t>  </a:t>
            </a:r>
            <a:endParaRPr lang="en-US" sz="4321" dirty="0">
              <a:latin typeface="David" panose="020E0502060401010101" pitchFamily="34" charset="-79"/>
              <a:cs typeface="David" panose="020E0502060401010101" pitchFamily="34" charset="-79"/>
            </a:endParaRPr>
          </a:p>
          <a:p>
            <a:r>
              <a:rPr lang="en-US" sz="4000" b="1" baseline="30000" dirty="0"/>
              <a:t>   </a:t>
            </a:r>
            <a:r>
              <a:rPr lang="en-US" sz="4000" dirty="0"/>
              <a:t>“your </a:t>
            </a:r>
            <a:r>
              <a:rPr lang="en-US" sz="4000" dirty="0">
                <a:solidFill>
                  <a:srgbClr val="FFFF99"/>
                </a:solidFill>
              </a:rPr>
              <a:t>faith has made you well</a:t>
            </a:r>
            <a:r>
              <a:rPr lang="en-US" sz="4000" dirty="0"/>
              <a:t>.” That very hour the woman was healed.</a:t>
            </a:r>
          </a:p>
        </p:txBody>
      </p:sp>
      <p:sp>
        <p:nvSpPr>
          <p:cNvPr id="372738" name="Rectangle 2"/>
          <p:cNvSpPr>
            <a:spLocks noGrp="1" noChangeArrowheads="1"/>
          </p:cNvSpPr>
          <p:nvPr>
            <p:ph type="title"/>
          </p:nvPr>
        </p:nvSpPr>
        <p:spPr>
          <a:xfrm>
            <a:off x="932755" y="80973"/>
            <a:ext cx="6913364"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9:22 (Tree of Life version/TLV)</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90125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E651F1-1A2C-4817-844F-3CB4BEFB5A44}"/>
              </a:ext>
            </a:extLst>
          </p:cNvPr>
          <p:cNvSpPr>
            <a:spLocks noGrp="1"/>
          </p:cNvSpPr>
          <p:nvPr>
            <p:ph type="subTitle" idx="1"/>
          </p:nvPr>
        </p:nvSpPr>
        <p:spPr>
          <a:xfrm>
            <a:off x="274637" y="0"/>
            <a:ext cx="8229600" cy="5143500"/>
          </a:xfrm>
        </p:spPr>
        <p:txBody>
          <a:bodyPr/>
          <a:lstStyle/>
          <a:p>
            <a:pPr algn="l"/>
            <a:endParaRPr lang="en-US" dirty="0"/>
          </a:p>
          <a:p>
            <a:pPr algn="l"/>
            <a:r>
              <a:rPr lang="en-US" dirty="0"/>
              <a:t>Faith in G-d = </a:t>
            </a:r>
            <a:r>
              <a:rPr lang="en-US" u="sng" dirty="0">
                <a:solidFill>
                  <a:srgbClr val="FFFF99"/>
                </a:solidFill>
              </a:rPr>
              <a:t>confidence</a:t>
            </a:r>
            <a:r>
              <a:rPr lang="en-US" dirty="0"/>
              <a:t> that He is a loving father.  </a:t>
            </a:r>
            <a:r>
              <a:rPr lang="en-US" u="sng" dirty="0"/>
              <a:t>A </a:t>
            </a:r>
            <a:r>
              <a:rPr lang="en-US" u="sng" dirty="0" err="1"/>
              <a:t>blesser</a:t>
            </a:r>
            <a:r>
              <a:rPr lang="en-US" dirty="0"/>
              <a:t>…</a:t>
            </a:r>
          </a:p>
        </p:txBody>
      </p:sp>
    </p:spTree>
    <p:extLst>
      <p:ext uri="{BB962C8B-B14F-4D97-AF65-F5344CB8AC3E}">
        <p14:creationId xmlns:p14="http://schemas.microsoft.com/office/powerpoint/2010/main" val="53072473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69588</TotalTime>
  <Words>2838</Words>
  <Application>Microsoft Office PowerPoint</Application>
  <PresentationFormat>Custom</PresentationFormat>
  <Paragraphs>277</Paragraphs>
  <Slides>50</Slides>
  <Notes>50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50</vt:i4>
      </vt:variant>
    </vt:vector>
  </HeadingPairs>
  <TitlesOfParts>
    <vt:vector size="58" baseType="lpstr">
      <vt:lpstr>Arial</vt:lpstr>
      <vt:lpstr>Arial Rounded MT Bold</vt:lpstr>
      <vt:lpstr>David</vt:lpstr>
      <vt:lpstr>Vilna</vt:lpstr>
      <vt:lpstr>Wingdings</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Mattityahu (Matthew) 9:22 (Tree of Life version/TLV)</vt:lpstr>
      <vt:lpstr>Mattityahu (Matthew) 9:22 (Tree of Life version/TLV)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1840</cp:revision>
  <dcterms:created xsi:type="dcterms:W3CDTF">2006-04-21T19:34:43Z</dcterms:created>
  <dcterms:modified xsi:type="dcterms:W3CDTF">2018-04-21T13:46:43Z</dcterms:modified>
</cp:coreProperties>
</file>