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64"/>
  </p:notesMasterIdLst>
  <p:handoutMasterIdLst>
    <p:handoutMasterId r:id="rId65"/>
  </p:handoutMasterIdLst>
  <p:sldIdLst>
    <p:sldId id="2963" r:id="rId4"/>
    <p:sldId id="54893" r:id="rId5"/>
    <p:sldId id="54895" r:id="rId6"/>
    <p:sldId id="54894" r:id="rId7"/>
    <p:sldId id="55170" r:id="rId8"/>
    <p:sldId id="55178" r:id="rId9"/>
    <p:sldId id="55174" r:id="rId10"/>
    <p:sldId id="55179" r:id="rId11"/>
    <p:sldId id="55180" r:id="rId12"/>
    <p:sldId id="55217" r:id="rId13"/>
    <p:sldId id="55169" r:id="rId14"/>
    <p:sldId id="55172" r:id="rId15"/>
    <p:sldId id="54285" r:id="rId16"/>
    <p:sldId id="54534" r:id="rId17"/>
    <p:sldId id="55167" r:id="rId18"/>
    <p:sldId id="55165" r:id="rId19"/>
    <p:sldId id="55204" r:id="rId20"/>
    <p:sldId id="55201" r:id="rId21"/>
    <p:sldId id="55166" r:id="rId22"/>
    <p:sldId id="55202" r:id="rId23"/>
    <p:sldId id="55205" r:id="rId24"/>
    <p:sldId id="55175" r:id="rId25"/>
    <p:sldId id="55216" r:id="rId26"/>
    <p:sldId id="55183" r:id="rId27"/>
    <p:sldId id="55189" r:id="rId28"/>
    <p:sldId id="55196" r:id="rId29"/>
    <p:sldId id="55185" r:id="rId30"/>
    <p:sldId id="55190" r:id="rId31"/>
    <p:sldId id="55186" r:id="rId32"/>
    <p:sldId id="55187" r:id="rId33"/>
    <p:sldId id="55191" r:id="rId34"/>
    <p:sldId id="55203" r:id="rId35"/>
    <p:sldId id="55200" r:id="rId36"/>
    <p:sldId id="55207" r:id="rId37"/>
    <p:sldId id="55184" r:id="rId38"/>
    <p:sldId id="2890" r:id="rId39"/>
    <p:sldId id="2891" r:id="rId40"/>
    <p:sldId id="55210" r:id="rId41"/>
    <p:sldId id="55211" r:id="rId42"/>
    <p:sldId id="55212" r:id="rId43"/>
    <p:sldId id="55213" r:id="rId44"/>
    <p:sldId id="55214" r:id="rId45"/>
    <p:sldId id="55188" r:id="rId46"/>
    <p:sldId id="55192" r:id="rId47"/>
    <p:sldId id="2904" r:id="rId48"/>
    <p:sldId id="2962" r:id="rId49"/>
    <p:sldId id="55193" r:id="rId50"/>
    <p:sldId id="55194" r:id="rId51"/>
    <p:sldId id="55195" r:id="rId52"/>
    <p:sldId id="55198" r:id="rId53"/>
    <p:sldId id="55199" r:id="rId54"/>
    <p:sldId id="55206" r:id="rId55"/>
    <p:sldId id="55208" r:id="rId56"/>
    <p:sldId id="55177" r:id="rId57"/>
    <p:sldId id="55209" r:id="rId58"/>
    <p:sldId id="55215" r:id="rId59"/>
    <p:sldId id="3169" r:id="rId60"/>
    <p:sldId id="54897" r:id="rId61"/>
    <p:sldId id="55171" r:id="rId62"/>
    <p:sldId id="55168" r:id="rId6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3" autoAdjust="0"/>
    <p:restoredTop sz="86052" autoAdjust="0"/>
  </p:normalViewPr>
  <p:slideViewPr>
    <p:cSldViewPr>
      <p:cViewPr varScale="1">
        <p:scale>
          <a:sx n="103" d="100"/>
          <a:sy n="103" d="100"/>
        </p:scale>
        <p:origin x="72" y="342"/>
      </p:cViewPr>
      <p:guideLst>
        <p:guide orient="horz" pos="1620"/>
        <p:guide pos="2765"/>
      </p:guideLst>
    </p:cSldViewPr>
  </p:slideViewPr>
  <p:outlineViewPr>
    <p:cViewPr>
      <p:scale>
        <a:sx n="33" d="100"/>
        <a:sy n="33" d="100"/>
      </p:scale>
      <p:origin x="0" y="0"/>
    </p:cViewPr>
  </p:outlineViewPr>
  <p:notesTextViewPr>
    <p:cViewPr>
      <p:scale>
        <a:sx n="176" d="100"/>
        <a:sy n="176" d="100"/>
      </p:scale>
      <p:origin x="0" y="0"/>
    </p:cViewPr>
  </p:notesTextViewPr>
  <p:sorterViewPr>
    <p:cViewPr varScale="1">
      <p:scale>
        <a:sx n="100" d="100"/>
        <a:sy n="100" d="100"/>
      </p:scale>
      <p:origin x="0" y="-12192"/>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22.15-22. Ceasar and G-d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Dec.30,2017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effects of a </a:t>
            </a:r>
            <a:r>
              <a:rPr lang="en-US" altLang="en-US" dirty="0" err="1"/>
              <a:t>looooong</a:t>
            </a:r>
            <a:r>
              <a:rPr lang="en-US" altLang="en-US" dirty="0"/>
              <a:t> Seder</a:t>
            </a:r>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Have you heard these words? </a:t>
            </a:r>
            <a:r>
              <a:rPr lang="he-IL" b="1" dirty="0">
                <a:latin typeface="David" panose="020E0502060401010101" pitchFamily="34" charset="-79"/>
                <a:cs typeface="David" panose="020E0502060401010101" pitchFamily="34" charset="-79"/>
              </a:rPr>
              <a:t>אָבְדָה תִקְוָתֵנוּ</a:t>
            </a:r>
            <a:r>
              <a:rPr lang="en-US" b="1" dirty="0">
                <a:latin typeface="David" panose="020E0502060401010101" pitchFamily="34" charset="-79"/>
                <a:cs typeface="David" panose="020E0502060401010101" pitchFamily="34" charset="-79"/>
              </a:rPr>
              <a:t>   </a:t>
            </a:r>
            <a:r>
              <a:rPr lang="en-US" i="1" dirty="0" err="1"/>
              <a:t>Avdah</a:t>
            </a:r>
            <a:r>
              <a:rPr lang="en-US" i="1" dirty="0"/>
              <a:t> </a:t>
            </a:r>
            <a:r>
              <a:rPr lang="en-US" i="1" dirty="0" err="1"/>
              <a:t>tikvatenu</a:t>
            </a:r>
            <a:r>
              <a:rPr lang="en-US" i="1"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dirty="0"/>
          </a:p>
          <a:p>
            <a:r>
              <a:rPr lang="en-US" altLang="en-US" dirty="0"/>
              <a:t>This is interpreted exegetically nationally to Israel, but </a:t>
            </a:r>
            <a:r>
              <a:rPr lang="en-US" altLang="en-US" u="sng" dirty="0"/>
              <a:t>can</a:t>
            </a:r>
            <a:r>
              <a:rPr lang="en-US" altLang="en-US" dirty="0"/>
              <a:t> be applied to any and all of us: emotionally, spiritually, marital-</a:t>
            </a:r>
            <a:r>
              <a:rPr lang="en-US" altLang="en-US" dirty="0" err="1"/>
              <a:t>ly</a:t>
            </a:r>
            <a:r>
              <a:rPr lang="en-US" altLang="en-US" dirty="0"/>
              <a:t>, financially, bodily.   Ever feel hopeless, and maybe your own doing?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1" dirty="0">
              <a:latin typeface="David" panose="020E0502060401010101" pitchFamily="34" charset="-79"/>
              <a:cs typeface="David" panose="020E0502060401010101" pitchFamily="34" charset="-79"/>
            </a:endParaRPr>
          </a:p>
          <a:p>
            <a:endParaRPr lang="en-US" altLang="en-US" dirty="0"/>
          </a:p>
        </p:txBody>
      </p:sp>
    </p:spTree>
    <p:extLst>
      <p:ext uri="{BB962C8B-B14F-4D97-AF65-F5344CB8AC3E}">
        <p14:creationId xmlns:p14="http://schemas.microsoft.com/office/powerpoint/2010/main" val="27903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3666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4421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7333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9" y="4267200"/>
            <a:ext cx="6034086" cy="4191000"/>
          </a:xfrm>
        </p:spPr>
        <p:txBody>
          <a:bodyPr/>
          <a:lstStyle/>
          <a:p>
            <a:r>
              <a:rPr lang="en-US" dirty="0"/>
              <a:t>Reads like a dirge, not a denunciation.   Grief in the heart of the King Messiah.  </a:t>
            </a:r>
          </a:p>
          <a:p>
            <a:pPr lvl="0"/>
            <a:r>
              <a:rPr lang="en-US" dirty="0"/>
              <a:t>Just as an FYI, when scripture says “Jerusalem” ≠ “church.”  Some people have been astonished to realize that when scripture says “Israel” “Jews” it’s talking about those bagel eating types. Nathan’s hot dogs. Important to establish, because when dirge turns to promise, still same recipients.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69968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 tried, and is still trying.  YOU are part of that…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3371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7" y="4114800"/>
            <a:ext cx="5851525" cy="43434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As college students, Dawn and I were taken under the wing of an older woman who wanted to broaden our perspective on the pre-Millennial pro-Israel prophetic grid we were taught at the Bible College.  The pastor went over this list and concluded that G-d was done with Israel.  Hopeless condemnation.   But really, like the words of the prophet.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54634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999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56012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6735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Ted </a:t>
            </a:r>
            <a:r>
              <a:rPr lang="en-US" altLang="en-US" sz="1050" dirty="0" err="1"/>
              <a:t>Alongi</a:t>
            </a:r>
            <a:endParaRPr lang="en-US" altLang="en-US" sz="1050" dirty="0"/>
          </a:p>
          <a:p>
            <a:r>
              <a:rPr lang="en-US" altLang="en-US" sz="1050" dirty="0"/>
              <a:t>No sound to this one.</a:t>
            </a:r>
          </a:p>
        </p:txBody>
      </p:sp>
    </p:spTree>
    <p:extLst>
      <p:ext uri="{BB962C8B-B14F-4D97-AF65-F5344CB8AC3E}">
        <p14:creationId xmlns:p14="http://schemas.microsoft.com/office/powerpoint/2010/main" val="302377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And for any of us, following Israel as prototype</a:t>
            </a:r>
          </a:p>
        </p:txBody>
      </p:sp>
    </p:spTree>
    <p:extLst>
      <p:ext uri="{BB962C8B-B14F-4D97-AF65-F5344CB8AC3E}">
        <p14:creationId xmlns:p14="http://schemas.microsoft.com/office/powerpoint/2010/main" val="1637677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 tried, and is still trying.  YOU are part of that…for </a:t>
            </a:r>
            <a:r>
              <a:rPr lang="en-US" dirty="0" err="1"/>
              <a:t>Isreal</a:t>
            </a:r>
            <a:endParaRPr lang="en-US" dirty="0"/>
          </a:p>
          <a:p>
            <a:endParaRPr lang="en-US" dirty="0"/>
          </a:p>
          <a:p>
            <a:r>
              <a:rPr lang="en-US" dirty="0"/>
              <a:t>As it applies to ourselves, G-d doesn’t stop, trying…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95001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Yeshua didn’t stop.  Present tense “sending” still.  You are among those.  Mix, involve, invite.  To Jews, to all.</a:t>
            </a:r>
          </a:p>
        </p:txBody>
      </p:sp>
    </p:spTree>
    <p:extLst>
      <p:ext uri="{BB962C8B-B14F-4D97-AF65-F5344CB8AC3E}">
        <p14:creationId xmlns:p14="http://schemas.microsoft.com/office/powerpoint/2010/main" val="11691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267200"/>
            <a:ext cx="6034086" cy="4191000"/>
          </a:xfrm>
        </p:spPr>
        <p:txBody>
          <a:bodyPr/>
          <a:lstStyle/>
          <a:p>
            <a:r>
              <a:rPr lang="en-US" dirty="0"/>
              <a:t>G-d tried, and is still trying.  YOU are part of that…</a:t>
            </a:r>
          </a:p>
          <a:p>
            <a:endParaRPr lang="en-US" dirty="0"/>
          </a:p>
          <a:p>
            <a:r>
              <a:rPr lang="en-US" dirty="0"/>
              <a:t>Several illustrations from Scripture of G-d’s wonderful, passionate love for Israel.  Why?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02916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1999</a:t>
            </a:r>
          </a:p>
        </p:txBody>
      </p:sp>
    </p:spTree>
    <p:extLst>
      <p:ext uri="{BB962C8B-B14F-4D97-AF65-F5344CB8AC3E}">
        <p14:creationId xmlns:p14="http://schemas.microsoft.com/office/powerpoint/2010/main" val="247656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Misty Edwards set this to music.  </a:t>
            </a:r>
          </a:p>
          <a:p>
            <a:r>
              <a:rPr lang="en-US" altLang="en-US" dirty="0"/>
              <a:t>Avner: Hebrew language is earthy, like the people who speak it.  His love for Israel is softer than a mother’s breast, throbbing with more compassion than a mother’s womb.</a:t>
            </a:r>
          </a:p>
          <a:p>
            <a:r>
              <a:rPr lang="en-US" altLang="en-US" dirty="0"/>
              <a:t>Israel immediately, all of us by application.</a:t>
            </a:r>
          </a:p>
        </p:txBody>
      </p:sp>
    </p:spTree>
    <p:extLst>
      <p:ext uri="{BB962C8B-B14F-4D97-AF65-F5344CB8AC3E}">
        <p14:creationId xmlns:p14="http://schemas.microsoft.com/office/powerpoint/2010/main" val="1007603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25547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2655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Avner: The relationship between Israel and her G-d is not a dry theological treatise.  It is a hot-blooded Middle Eastern love story, a divine “Thousand and One Nights.” p.2 </a:t>
            </a:r>
            <a:r>
              <a:rPr lang="en-US" altLang="en-US" i="1" dirty="0"/>
              <a:t>Israel</a:t>
            </a:r>
            <a:r>
              <a:rPr lang="en-US" altLang="en-US" dirty="0"/>
              <a:t> </a:t>
            </a:r>
            <a:r>
              <a:rPr lang="en-US" altLang="en-US" i="1" dirty="0"/>
              <a:t>The Key to World Revival</a:t>
            </a:r>
          </a:p>
        </p:txBody>
      </p:sp>
    </p:spTree>
    <p:extLst>
      <p:ext uri="{BB962C8B-B14F-4D97-AF65-F5344CB8AC3E}">
        <p14:creationId xmlns:p14="http://schemas.microsoft.com/office/powerpoint/2010/main" val="1502407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Avner: Abrahamic covenant is the nuclear core of the love affair between G-d and the Jewish people.</a:t>
            </a:r>
          </a:p>
          <a:p>
            <a:endParaRPr lang="en-US" altLang="en-US" sz="2000" dirty="0"/>
          </a:p>
          <a:p>
            <a:r>
              <a:rPr lang="en-US" altLang="en-US" sz="2000" dirty="0"/>
              <a:t>I said recently: three sectors to Or </a:t>
            </a:r>
            <a:r>
              <a:rPr lang="en-US" altLang="en-US" sz="2000" dirty="0" err="1"/>
              <a:t>HaOlam</a:t>
            </a:r>
            <a:r>
              <a:rPr lang="en-US" altLang="en-US" sz="2000" dirty="0"/>
              <a:t> population: </a:t>
            </a:r>
          </a:p>
          <a:p>
            <a:pPr marL="171450" indent="-171450">
              <a:buFont typeface="Arial" panose="020B0604020202020204" pitchFamily="34" charset="0"/>
              <a:buChar char="•"/>
            </a:pPr>
            <a:r>
              <a:rPr lang="en-US" altLang="en-US" sz="2000" dirty="0"/>
              <a:t>Jews by birth and upbringing, </a:t>
            </a:r>
          </a:p>
          <a:p>
            <a:pPr marL="171450" indent="-171450">
              <a:buFont typeface="Arial" panose="020B0604020202020204" pitchFamily="34" charset="0"/>
              <a:buChar char="•"/>
            </a:pPr>
            <a:r>
              <a:rPr lang="en-US" altLang="en-US" sz="2000" dirty="0"/>
              <a:t>Jews by birth but unknown and now recovery, </a:t>
            </a:r>
          </a:p>
          <a:p>
            <a:pPr marL="171450" indent="-171450">
              <a:buFont typeface="Arial" panose="020B0604020202020204" pitchFamily="34" charset="0"/>
              <a:buChar char="•"/>
            </a:pPr>
            <a:r>
              <a:rPr lang="en-US" altLang="en-US" sz="2000" dirty="0"/>
              <a:t>non-Jewish people choosing to bless Israel and be blessed in the process.  </a:t>
            </a:r>
          </a:p>
          <a:p>
            <a:r>
              <a:rPr lang="en-US" altLang="en-US" sz="2000" dirty="0"/>
              <a:t>It’s a process of PASSIONATE blessing every which way.   </a:t>
            </a:r>
          </a:p>
        </p:txBody>
      </p:sp>
    </p:spTree>
    <p:extLst>
      <p:ext uri="{BB962C8B-B14F-4D97-AF65-F5344CB8AC3E}">
        <p14:creationId xmlns:p14="http://schemas.microsoft.com/office/powerpoint/2010/main" val="167832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38103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68663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8900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64861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99035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On the other hand, more from Avner</a:t>
            </a:r>
            <a:r>
              <a:rPr lang="en-US" altLang="en-US" sz="1050" dirty="0"/>
              <a:t>…</a:t>
            </a:r>
          </a:p>
        </p:txBody>
      </p:sp>
    </p:spTree>
    <p:extLst>
      <p:ext uri="{BB962C8B-B14F-4D97-AF65-F5344CB8AC3E}">
        <p14:creationId xmlns:p14="http://schemas.microsoft.com/office/powerpoint/2010/main" val="3538801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Avner:  Here the psalmist encourages the world to praise and worship </a:t>
            </a:r>
            <a:r>
              <a:rPr lang="en-US" altLang="en-US" sz="2000" dirty="0" err="1"/>
              <a:t>Adoni</a:t>
            </a:r>
            <a:r>
              <a:rPr lang="en-US" altLang="en-US" sz="2000" dirty="0"/>
              <a:t> because of His </a:t>
            </a:r>
            <a:r>
              <a:rPr lang="en-US" altLang="en-US" sz="2000" dirty="0" err="1"/>
              <a:t>khesed</a:t>
            </a:r>
            <a:r>
              <a:rPr lang="en-US" altLang="en-US" sz="2000" dirty="0"/>
              <a:t>/covenant love toward the Jewish people!</a:t>
            </a:r>
          </a:p>
          <a:p>
            <a:pPr marL="171450" indent="-171450">
              <a:buFont typeface="+mj-lt"/>
              <a:buAutoNum type="arabicPeriod"/>
            </a:pPr>
            <a:r>
              <a:rPr lang="en-US" altLang="en-US" sz="2000" dirty="0"/>
              <a:t>Israel was called to bring blessing to all.</a:t>
            </a:r>
          </a:p>
          <a:p>
            <a:pPr marL="171450" indent="-171450">
              <a:buFont typeface="+mj-lt"/>
              <a:buAutoNum type="arabicPeriod"/>
            </a:pPr>
            <a:r>
              <a:rPr lang="en-US" altLang="en-US" dirty="0"/>
              <a:t>Testing the Nations, take on servant spirit like centurion to bless Israel.</a:t>
            </a:r>
          </a:p>
          <a:p>
            <a:r>
              <a:rPr lang="en-US" altLang="en-US" dirty="0"/>
              <a:t>Story of a non-Jew in the land, doing 	EXACTLY the above.</a:t>
            </a:r>
            <a:endParaRPr lang="en-US" altLang="en-US" sz="2000" dirty="0"/>
          </a:p>
        </p:txBody>
      </p:sp>
    </p:spTree>
    <p:extLst>
      <p:ext uri="{BB962C8B-B14F-4D97-AF65-F5344CB8AC3E}">
        <p14:creationId xmlns:p14="http://schemas.microsoft.com/office/powerpoint/2010/main" val="2579964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42257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53858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08140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498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58155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29576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30170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2963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One of the Ten Boom family to the Nazi officer. </a:t>
            </a:r>
          </a:p>
          <a:p>
            <a:endParaRPr lang="en-US" altLang="en-US" dirty="0"/>
          </a:p>
          <a:p>
            <a:r>
              <a:rPr lang="en-US" altLang="en-US" dirty="0"/>
              <a:t>Concerning all of world history and geopolitics… </a:t>
            </a:r>
          </a:p>
        </p:txBody>
      </p:sp>
    </p:spTree>
    <p:extLst>
      <p:ext uri="{BB962C8B-B14F-4D97-AF65-F5344CB8AC3E}">
        <p14:creationId xmlns:p14="http://schemas.microsoft.com/office/powerpoint/2010/main" val="1954847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62024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https://worldisraelnews.com/abbas-fails-garner-european-support-palestine/</a:t>
            </a:r>
          </a:p>
        </p:txBody>
      </p:sp>
    </p:spTree>
    <p:extLst>
      <p:ext uri="{BB962C8B-B14F-4D97-AF65-F5344CB8AC3E}">
        <p14:creationId xmlns:p14="http://schemas.microsoft.com/office/powerpoint/2010/main" val="1068920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https://youtu.be/Ab0N7FG9iMM</a:t>
            </a:r>
          </a:p>
        </p:txBody>
      </p:sp>
    </p:spTree>
    <p:extLst>
      <p:ext uri="{BB962C8B-B14F-4D97-AF65-F5344CB8AC3E}">
        <p14:creationId xmlns:p14="http://schemas.microsoft.com/office/powerpoint/2010/main" val="4045476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5828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69601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3137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“You’re a loser, a disaster.”</a:t>
            </a:r>
          </a:p>
          <a:p>
            <a:r>
              <a:rPr lang="en-US" altLang="en-US" sz="2000" dirty="0"/>
              <a:t>Dante: Abandon hope, all you who enter here.</a:t>
            </a:r>
          </a:p>
        </p:txBody>
      </p:sp>
    </p:spTree>
    <p:extLst>
      <p:ext uri="{BB962C8B-B14F-4D97-AF65-F5344CB8AC3E}">
        <p14:creationId xmlns:p14="http://schemas.microsoft.com/office/powerpoint/2010/main" val="3068568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Only time ever said of G-d “all my heart.”</a:t>
            </a:r>
          </a:p>
        </p:txBody>
      </p:sp>
    </p:spTree>
    <p:extLst>
      <p:ext uri="{BB962C8B-B14F-4D97-AF65-F5344CB8AC3E}">
        <p14:creationId xmlns:p14="http://schemas.microsoft.com/office/powerpoint/2010/main" val="4209315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990956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will not see Yeshua again until the Jewish people welcome Him?   Marty Waldman says that there is a tipping point.  Maybe when the Knesset cries out:</a:t>
            </a:r>
          </a:p>
          <a:p>
            <a:r>
              <a:rPr lang="en-US" dirty="0"/>
              <a:t> </a:t>
            </a:r>
            <a:r>
              <a:rPr lang="he-IL" sz="2400" b="1" dirty="0">
                <a:latin typeface="David" panose="020E0502060401010101" pitchFamily="34" charset="-79"/>
                <a:cs typeface="David" panose="020E0502060401010101" pitchFamily="34" charset="-79"/>
              </a:rPr>
              <a:t>ברוך הבא בשם יי</a:t>
            </a:r>
            <a:r>
              <a:rPr lang="he-IL" dirty="0"/>
              <a:t> </a:t>
            </a:r>
            <a:r>
              <a:rPr lang="en-US" dirty="0"/>
              <a:t> </a:t>
            </a:r>
          </a:p>
          <a:p>
            <a:r>
              <a:rPr lang="en-US" dirty="0" err="1"/>
              <a:t>Barukh</a:t>
            </a:r>
            <a:r>
              <a:rPr lang="en-US" dirty="0"/>
              <a:t> </a:t>
            </a:r>
            <a:r>
              <a:rPr lang="en-US" dirty="0" err="1"/>
              <a:t>HaBa</a:t>
            </a:r>
            <a:r>
              <a:rPr lang="en-US" dirty="0"/>
              <a:t> </a:t>
            </a:r>
            <a:r>
              <a:rPr lang="en-US" dirty="0" err="1"/>
              <a:t>B’Shem</a:t>
            </a:r>
            <a:r>
              <a:rPr lang="en-US" dirty="0"/>
              <a:t> </a:t>
            </a:r>
            <a:r>
              <a:rPr lang="en-US" dirty="0" err="1"/>
              <a:t>Adoni</a:t>
            </a:r>
            <a:r>
              <a:rPr lang="en-US" dirty="0"/>
              <a:t>.</a:t>
            </a:r>
          </a:p>
          <a:p>
            <a:endParaRPr lang="en-US" dirty="0"/>
          </a:p>
          <a:p>
            <a:r>
              <a:rPr lang="en-US" dirty="0"/>
              <a:t>Maybe return of Yeshua contingent on Jews welcoming Him.  Certainly world revival contingent…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810503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85164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92010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032910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consider Israel and hopelessness, consider by application, you own situation and hopelessness: marital, financial, health, family relational, emotional.  There is hope.  Od lo </a:t>
            </a:r>
            <a:r>
              <a:rPr lang="en-US" dirty="0" err="1"/>
              <a:t>avda</a:t>
            </a:r>
            <a:r>
              <a:rPr lang="en-US" dirty="0"/>
              <a:t> </a:t>
            </a:r>
            <a:r>
              <a:rPr lang="en-US" dirty="0" err="1"/>
              <a:t>tikvatenu</a:t>
            </a:r>
            <a:r>
              <a:rPr lang="en-US" dirty="0"/>
              <a:t>.</a:t>
            </a:r>
          </a:p>
          <a:p>
            <a:r>
              <a:rPr lang="en-US" dirty="0"/>
              <a:t>Consider those words for Israel specifically, until you say.  One unforgettable application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76172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Have you heard these words? </a:t>
            </a:r>
            <a:r>
              <a:rPr lang="he-IL" sz="1050" b="1" dirty="0">
                <a:latin typeface="David" panose="020E0502060401010101" pitchFamily="34" charset="-79"/>
                <a:cs typeface="David" panose="020E0502060401010101" pitchFamily="34" charset="-79"/>
              </a:rPr>
              <a:t>אָבְדָה תִקְוָתֵנוּ</a:t>
            </a:r>
            <a:r>
              <a:rPr lang="en-US" sz="1050" b="1" dirty="0">
                <a:latin typeface="David" panose="020E0502060401010101" pitchFamily="34" charset="-79"/>
                <a:cs typeface="David" panose="020E0502060401010101" pitchFamily="34" charset="-79"/>
              </a:rPr>
              <a:t>   </a:t>
            </a:r>
            <a:r>
              <a:rPr lang="en-US" sz="1050" i="1" dirty="0" err="1"/>
              <a:t>Avdah</a:t>
            </a:r>
            <a:r>
              <a:rPr lang="en-US" sz="1050" i="1" dirty="0"/>
              <a:t> </a:t>
            </a:r>
            <a:r>
              <a:rPr lang="en-US" sz="1050" i="1" dirty="0" err="1"/>
              <a:t>tikvatenu</a:t>
            </a:r>
            <a:r>
              <a:rPr lang="en-US" sz="1050" i="1" dirty="0"/>
              <a:t> </a:t>
            </a:r>
            <a:endParaRPr lang="en-US" sz="1050" b="1" i="1" dirty="0">
              <a:latin typeface="David" panose="020E0502060401010101" pitchFamily="34" charset="-79"/>
              <a:cs typeface="David" panose="020E0502060401010101" pitchFamily="34" charset="-79"/>
            </a:endParaRPr>
          </a:p>
          <a:p>
            <a:endParaRPr lang="en-US" altLang="en-US" sz="1050" dirty="0"/>
          </a:p>
        </p:txBody>
      </p:sp>
    </p:spTree>
    <p:extLst>
      <p:ext uri="{BB962C8B-B14F-4D97-AF65-F5344CB8AC3E}">
        <p14:creationId xmlns:p14="http://schemas.microsoft.com/office/powerpoint/2010/main" val="29661199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486413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8989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https://www.psychologytoday.com/us/blog/the-economy-happiness/201511/epidemic-hopelessness</a:t>
            </a:r>
          </a:p>
        </p:txBody>
      </p:sp>
    </p:spTree>
    <p:extLst>
      <p:ext uri="{BB962C8B-B14F-4D97-AF65-F5344CB8AC3E}">
        <p14:creationId xmlns:p14="http://schemas.microsoft.com/office/powerpoint/2010/main" val="30112446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Passover, 1995, at the </a:t>
            </a:r>
            <a:r>
              <a:rPr lang="he-IL" altLang="en-US" sz="2000" b="1" dirty="0">
                <a:latin typeface="David" panose="020E0502060401010101" pitchFamily="34" charset="-79"/>
                <a:cs typeface="David" panose="020E0502060401010101" pitchFamily="34" charset="-79"/>
              </a:rPr>
              <a:t>בניני האומה</a:t>
            </a:r>
            <a:r>
              <a:rPr lang="en-US" altLang="en-US" sz="2000" b="1" dirty="0">
                <a:latin typeface="David" panose="020E0502060401010101" pitchFamily="34" charset="-79"/>
                <a:cs typeface="David" panose="020E0502060401010101" pitchFamily="34" charset="-79"/>
              </a:rPr>
              <a:t> </a:t>
            </a:r>
            <a:r>
              <a:rPr lang="en-US" altLang="en-US" sz="2000" dirty="0" err="1"/>
              <a:t>Binyanei</a:t>
            </a:r>
            <a:r>
              <a:rPr lang="en-US" altLang="en-US" sz="2000" dirty="0"/>
              <a:t> </a:t>
            </a:r>
            <a:r>
              <a:rPr lang="en-US" altLang="en-US" sz="2000" dirty="0" err="1"/>
              <a:t>HaUma</a:t>
            </a:r>
            <a:r>
              <a:rPr lang="en-US" altLang="en-US" sz="2000" dirty="0"/>
              <a:t> Jerusalem International Convention Center, where the March of the Nations Conference will be.  Some of us there in May.</a:t>
            </a:r>
          </a:p>
          <a:p>
            <a:r>
              <a:rPr lang="en-US" altLang="en-US" sz="1050" dirty="0"/>
              <a:t>https://www.youtube.com/watch?v=RKnJHkHV2fE</a:t>
            </a:r>
          </a:p>
          <a:p>
            <a:r>
              <a:rPr lang="en-US" altLang="en-US" sz="2000" dirty="0"/>
              <a:t>Go to 34:00</a:t>
            </a:r>
          </a:p>
          <a:p>
            <a:endParaRPr lang="en-US" altLang="en-US" sz="1050" dirty="0"/>
          </a:p>
        </p:txBody>
      </p:sp>
    </p:spTree>
    <p:extLst>
      <p:ext uri="{BB962C8B-B14F-4D97-AF65-F5344CB8AC3E}">
        <p14:creationId xmlns:p14="http://schemas.microsoft.com/office/powerpoint/2010/main" val="386281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https://www.psychologytoday.com/us/blog/the-economy-happiness/201511/epidemic-hopelessness</a:t>
            </a:r>
          </a:p>
        </p:txBody>
      </p:sp>
    </p:spTree>
    <p:extLst>
      <p:ext uri="{BB962C8B-B14F-4D97-AF65-F5344CB8AC3E}">
        <p14:creationId xmlns:p14="http://schemas.microsoft.com/office/powerpoint/2010/main" val="334137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https://www.psychologytoday.com/us/blog/the-economy-happiness/201511/epidemic-hopelessness</a:t>
            </a:r>
          </a:p>
        </p:txBody>
      </p:sp>
    </p:spTree>
    <p:extLst>
      <p:ext uri="{BB962C8B-B14F-4D97-AF65-F5344CB8AC3E}">
        <p14:creationId xmlns:p14="http://schemas.microsoft.com/office/powerpoint/2010/main" val="34751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https://www.psychologytoday.com/us/blog/the-economy-happiness/201511/epidemic-hopelessness</a:t>
            </a:r>
          </a:p>
          <a:p>
            <a:endParaRPr lang="en-US" altLang="en-US" sz="1050" dirty="0"/>
          </a:p>
        </p:txBody>
      </p:sp>
    </p:spTree>
    <p:extLst>
      <p:ext uri="{BB962C8B-B14F-4D97-AF65-F5344CB8AC3E}">
        <p14:creationId xmlns:p14="http://schemas.microsoft.com/office/powerpoint/2010/main" val="84855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072119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418552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1723628465"/>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38843876"/>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ju7IGeoJfJM"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Gj0bx_cOTU"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ideo" Target="https://www.youtube.com/embed/Ab0N7FG9iMM" TargetMode="Externa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ideo" Target="https://www.youtube.com/embed/RKnJHkHV2fE"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Yekhezkek</a:t>
            </a:r>
            <a:r>
              <a:rPr lang="en-US" baseline="30000" dirty="0"/>
              <a:t>/</a:t>
            </a:r>
            <a:r>
              <a:rPr lang="en-US" baseline="30000" dirty="0" err="1"/>
              <a:t>Ezk</a:t>
            </a:r>
            <a:r>
              <a:rPr lang="en-US" baseline="30000" dirty="0"/>
              <a:t> 37.11</a:t>
            </a:r>
            <a:r>
              <a:rPr lang="en-US" dirty="0"/>
              <a:t>  The whole house of </a:t>
            </a:r>
            <a:r>
              <a:rPr lang="en-US" dirty="0" err="1"/>
              <a:t>Isra’el</a:t>
            </a:r>
            <a:r>
              <a:rPr lang="en-US" dirty="0"/>
              <a:t>…they are saying, ‘Our bones have dried up, </a:t>
            </a:r>
            <a:r>
              <a:rPr lang="en-US" dirty="0">
                <a:solidFill>
                  <a:srgbClr val="FFFF99"/>
                </a:solidFill>
              </a:rPr>
              <a:t>our hope is gone</a:t>
            </a:r>
            <a:r>
              <a:rPr lang="en-US" dirty="0"/>
              <a:t>, and we are completely cut off.’</a:t>
            </a:r>
          </a:p>
          <a:p>
            <a:pPr rtl="1"/>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אָבְדָה תִקְוָתֵנוּ</a:t>
            </a:r>
            <a:r>
              <a:rPr lang="en-US" sz="4400" i="1" dirty="0" err="1"/>
              <a:t>Avdah</a:t>
            </a:r>
            <a:r>
              <a:rPr lang="en-US" sz="4400" i="1" dirty="0"/>
              <a:t> </a:t>
            </a:r>
            <a:r>
              <a:rPr lang="en-US" sz="4400" i="1" dirty="0" err="1"/>
              <a:t>tikvatenu</a:t>
            </a:r>
            <a:r>
              <a:rPr lang="en-US" sz="4400" i="1" dirty="0"/>
              <a:t>  </a:t>
            </a:r>
          </a:p>
          <a:p>
            <a:pPr rtl="1"/>
            <a:r>
              <a:rPr lang="en-US" dirty="0">
                <a:cs typeface="David" panose="020E0502060401010101" pitchFamily="34" charset="-79"/>
              </a:rPr>
              <a:t>Our hope is lost</a:t>
            </a:r>
          </a:p>
        </p:txBody>
      </p:sp>
    </p:spTree>
    <p:extLst>
      <p:ext uri="{BB962C8B-B14F-4D97-AF65-F5344CB8AC3E}">
        <p14:creationId xmlns:p14="http://schemas.microsoft.com/office/powerpoint/2010/main" val="384091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Messiah has denounced Jewish practice of His time, in </a:t>
            </a:r>
            <a:r>
              <a:rPr lang="en-US" dirty="0" err="1"/>
              <a:t>ch</a:t>
            </a:r>
            <a:r>
              <a:rPr lang="en-US" dirty="0"/>
              <a:t> 23</a:t>
            </a:r>
          </a:p>
          <a:p>
            <a:pPr marL="457200" indent="-457200" algn="l">
              <a:buFont typeface="+mj-lt"/>
              <a:buAutoNum type="arabicPeriod"/>
            </a:pPr>
            <a:r>
              <a:rPr lang="en-US" dirty="0"/>
              <a:t>Teaching and not doing</a:t>
            </a:r>
          </a:p>
          <a:p>
            <a:pPr marL="457200" indent="-457200" algn="l">
              <a:buFont typeface="+mj-lt"/>
              <a:buAutoNum type="arabicPeriod"/>
            </a:pPr>
            <a:r>
              <a:rPr lang="en-US" dirty="0"/>
              <a:t>Prideful spiritual appearance and titles</a:t>
            </a:r>
          </a:p>
          <a:p>
            <a:pPr marL="457200" indent="-457200" algn="l">
              <a:buFont typeface="+mj-lt"/>
              <a:buAutoNum type="arabicPeriod"/>
            </a:pPr>
            <a:r>
              <a:rPr lang="en-US" dirty="0"/>
              <a:t>Lack of servant spirit</a:t>
            </a:r>
          </a:p>
          <a:p>
            <a:pPr marL="457200" indent="-457200" algn="l">
              <a:buFont typeface="+mj-lt"/>
              <a:buAutoNum type="arabicPeriod"/>
            </a:pPr>
            <a:r>
              <a:rPr lang="en-US" dirty="0"/>
              <a:t>Abusing widows</a:t>
            </a:r>
          </a:p>
          <a:p>
            <a:pPr marL="457200" indent="-457200" algn="l">
              <a:buFont typeface="+mj-lt"/>
              <a:buAutoNum type="arabicPeriod"/>
            </a:pPr>
            <a:endParaRPr lang="en-US" dirty="0"/>
          </a:p>
        </p:txBody>
      </p:sp>
    </p:spTree>
    <p:extLst>
      <p:ext uri="{BB962C8B-B14F-4D97-AF65-F5344CB8AC3E}">
        <p14:creationId xmlns:p14="http://schemas.microsoft.com/office/powerpoint/2010/main" val="364084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marL="512763" indent="-512763" algn="l">
              <a:buFont typeface="+mj-lt"/>
              <a:buAutoNum type="arabicPeriod" startAt="5"/>
            </a:pPr>
            <a:r>
              <a:rPr lang="en-US" dirty="0"/>
              <a:t>Making cult converts</a:t>
            </a:r>
          </a:p>
          <a:p>
            <a:pPr marL="512763" indent="-512763" algn="l">
              <a:buFont typeface="+mj-lt"/>
              <a:buAutoNum type="arabicPeriod" startAt="5"/>
            </a:pPr>
            <a:r>
              <a:rPr lang="en-US" dirty="0"/>
              <a:t>Dishonoring the Holy</a:t>
            </a:r>
          </a:p>
          <a:p>
            <a:pPr marL="512763" indent="-512763" algn="l">
              <a:buFont typeface="+mj-lt"/>
              <a:buAutoNum type="arabicPeriod" startAt="5"/>
            </a:pPr>
            <a:r>
              <a:rPr lang="en-US" dirty="0"/>
              <a:t>Spiritual minutiae, omitting mercy, justice, faith</a:t>
            </a:r>
          </a:p>
          <a:p>
            <a:pPr marL="512763" indent="-512763" algn="l">
              <a:buFont typeface="+mj-lt"/>
              <a:buAutoNum type="arabicPeriod" startAt="5"/>
            </a:pPr>
            <a:r>
              <a:rPr lang="en-US" dirty="0"/>
              <a:t>Religious pretense.</a:t>
            </a:r>
          </a:p>
          <a:p>
            <a:pPr algn="l"/>
            <a:r>
              <a:rPr lang="en-US" dirty="0"/>
              <a:t>Summary: </a:t>
            </a:r>
            <a:r>
              <a:rPr lang="en-US" dirty="0">
                <a:solidFill>
                  <a:srgbClr val="FFFF99"/>
                </a:solidFill>
              </a:rPr>
              <a:t>Hopelessness &amp; rejection for Israel?</a:t>
            </a:r>
          </a:p>
        </p:txBody>
      </p:sp>
    </p:spTree>
    <p:extLst>
      <p:ext uri="{BB962C8B-B14F-4D97-AF65-F5344CB8AC3E}">
        <p14:creationId xmlns:p14="http://schemas.microsoft.com/office/powerpoint/2010/main" val="422116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23:37-39</a:t>
            </a:r>
          </a:p>
        </p:txBody>
      </p:sp>
    </p:spTree>
    <p:extLst>
      <p:ext uri="{BB962C8B-B14F-4D97-AF65-F5344CB8AC3E}">
        <p14:creationId xmlns:p14="http://schemas.microsoft.com/office/powerpoint/2010/main" val="428091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000" b="1" dirty="0">
                <a:latin typeface="David" panose="020E0502060401010101" pitchFamily="34" charset="-79"/>
                <a:cs typeface="David" panose="020E0502060401010101" pitchFamily="34" charset="-79"/>
              </a:rPr>
              <a:t>”יְרוּשָׁלַיִם, יְרוּשָׁלַיִם, הַהוֹרֶגֶת אֶת הַנְּבִיאִים וְסוֹקֶלֶת אֶת הַשְּׁלוּחִים אֵלֶיהָ,</a:t>
            </a:r>
            <a:endParaRPr lang="en-US" sz="4000" b="1" dirty="0">
              <a:latin typeface="David" panose="020E0502060401010101" pitchFamily="34" charset="-79"/>
              <a:cs typeface="David" panose="020E0502060401010101" pitchFamily="34" charset="-79"/>
            </a:endParaRPr>
          </a:p>
          <a:p>
            <a:r>
              <a:rPr lang="he-IL" sz="4000" b="1" dirty="0">
                <a:latin typeface="David" panose="020E0502060401010101" pitchFamily="34" charset="-79"/>
                <a:cs typeface="David" panose="020E0502060401010101" pitchFamily="34" charset="-79"/>
              </a:rPr>
              <a:t> </a:t>
            </a:r>
            <a:r>
              <a:rPr lang="en-US" sz="4000" dirty="0"/>
              <a:t>“Yerushalayim! Yerushalayim! You kill the prophets! You stone those who are sent to you! </a:t>
            </a:r>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62039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algn="r" rtl="1"/>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כַּמָה פְּעָמִים חָפַצְתִּי לְקַבֵּץ אֶת בָּנַיִךְ כְּתַרְנְגֹלֶת הַמְקַבֶּצֶת אֶת אֶפְרוֹחֶיהָ תַּחַת כְּנָפֶיהָ וְלֹא רְצִיתֶם.</a:t>
            </a:r>
            <a:endParaRPr lang="en-US" sz="4000" b="1" dirty="0">
              <a:latin typeface="David" panose="020E0502060401010101" pitchFamily="34" charset="-79"/>
              <a:cs typeface="David" panose="020E0502060401010101" pitchFamily="34" charset="-79"/>
            </a:endParaRPr>
          </a:p>
          <a:p>
            <a:pPr marL="0" indent="0"/>
            <a:r>
              <a:rPr lang="en-US" sz="4000" dirty="0"/>
              <a:t>How </a:t>
            </a:r>
            <a:r>
              <a:rPr lang="en-US" sz="4000" dirty="0">
                <a:solidFill>
                  <a:srgbClr val="FFFF99"/>
                </a:solidFill>
              </a:rPr>
              <a:t>often I wanted </a:t>
            </a:r>
            <a:r>
              <a:rPr lang="en-US" sz="4000" dirty="0"/>
              <a:t>to gather your children, just as a hen gathers her chickens under her wings, but you refused!</a:t>
            </a:r>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21563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486767"/>
            <a:ext cx="8153400" cy="4444305"/>
          </a:xfrm>
        </p:spPr>
        <p:txBody>
          <a:bodyPr>
            <a:normAutofit/>
          </a:bodyPr>
          <a:lstStyle/>
          <a:p>
            <a:pPr algn="r"/>
            <a:r>
              <a:rPr lang="he-IL" sz="4321" dirty="0">
                <a:latin typeface="David" panose="020E0502060401010101" pitchFamily="34" charset="-79"/>
                <a:cs typeface="David" panose="020E0502060401010101" pitchFamily="34" charset="-79"/>
              </a:rPr>
              <a:t> </a:t>
            </a:r>
            <a:r>
              <a:rPr lang="he-IL" sz="4321" b="1" dirty="0">
                <a:latin typeface="David" panose="020E0502060401010101" pitchFamily="34" charset="-79"/>
                <a:cs typeface="David" panose="020E0502060401010101" pitchFamily="34" charset="-79"/>
              </a:rPr>
              <a:t>הִנֵּה בֵּיתְכֶם יִנָּטֵשׁ לָכֶם, </a:t>
            </a:r>
            <a:endParaRPr lang="en-US" sz="4321" b="1" dirty="0">
              <a:latin typeface="David" panose="020E0502060401010101" pitchFamily="34" charset="-79"/>
              <a:cs typeface="David" panose="020E0502060401010101" pitchFamily="34" charset="-79"/>
            </a:endParaRPr>
          </a:p>
          <a:p>
            <a:r>
              <a:rPr lang="en-US" b="1" baseline="30000" dirty="0"/>
              <a:t>   </a:t>
            </a:r>
            <a:r>
              <a:rPr lang="en-US" baseline="30000" dirty="0"/>
              <a:t> </a:t>
            </a:r>
          </a:p>
          <a:p>
            <a:pPr marL="0" indent="0"/>
            <a:r>
              <a:rPr lang="en-US" sz="4000" baseline="30000" dirty="0"/>
              <a:t>“</a:t>
            </a:r>
            <a:r>
              <a:rPr lang="en-US" sz="4000" dirty="0"/>
              <a:t>Look! God is abandoning your house to you, leaving it </a:t>
            </a:r>
            <a:r>
              <a:rPr lang="en-US" sz="4000" dirty="0">
                <a:solidFill>
                  <a:srgbClr val="FFFF99"/>
                </a:solidFill>
              </a:rPr>
              <a:t>desolate.</a:t>
            </a:r>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1549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aseline="30000" dirty="0" err="1"/>
              <a:t>Yeshayahu</a:t>
            </a:r>
            <a:r>
              <a:rPr lang="en-US" baseline="30000" dirty="0"/>
              <a:t>/Is 1.5-8</a:t>
            </a:r>
            <a:r>
              <a:rPr lang="en-US" dirty="0"/>
              <a:t> “</a:t>
            </a:r>
            <a:r>
              <a:rPr lang="en-US" dirty="0">
                <a:solidFill>
                  <a:srgbClr val="FFFF99"/>
                </a:solidFill>
              </a:rPr>
              <a:t>Your land is desolate</a:t>
            </a:r>
            <a:r>
              <a:rPr lang="en-US" dirty="0"/>
              <a:t>, your cities are burned to the ground; foreigners devour your land in your presence; it’s as desolate as if overwhelmed by floods. The daughter of </a:t>
            </a:r>
            <a:r>
              <a:rPr lang="en-US" dirty="0" err="1"/>
              <a:t>Tziyon</a:t>
            </a:r>
            <a:r>
              <a:rPr lang="en-US" dirty="0"/>
              <a:t> is left like a shack in a vineyard, like a shed in a cucumber field, like a city under siege.”</a:t>
            </a:r>
          </a:p>
          <a:p>
            <a:pPr algn="l"/>
            <a:endParaRPr lang="en-US" dirty="0"/>
          </a:p>
        </p:txBody>
      </p:sp>
    </p:spTree>
    <p:extLst>
      <p:ext uri="{BB962C8B-B14F-4D97-AF65-F5344CB8AC3E}">
        <p14:creationId xmlns:p14="http://schemas.microsoft.com/office/powerpoint/2010/main" val="404102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aseline="30000" dirty="0" err="1"/>
              <a:t>Yeshayahu</a:t>
            </a:r>
            <a:r>
              <a:rPr lang="en-US" baseline="30000" dirty="0"/>
              <a:t>/Is 1.5-8</a:t>
            </a:r>
            <a:r>
              <a:rPr lang="en-US" dirty="0"/>
              <a:t>“Where should I strike you next, as you persist in rebelling? The whole head is sick, the whole heart diseased. From the sole of the foot to the head there is nothing healthy, only wounds, bruises and festering sores that haven’t been dressed or bandaged or softened up with oil. </a:t>
            </a:r>
          </a:p>
        </p:txBody>
      </p:sp>
    </p:spTree>
    <p:extLst>
      <p:ext uri="{BB962C8B-B14F-4D97-AF65-F5344CB8AC3E}">
        <p14:creationId xmlns:p14="http://schemas.microsoft.com/office/powerpoint/2010/main" val="374089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dirty="0"/>
              <a:t>ו</a:t>
            </a:r>
            <a:r>
              <a:rPr lang="he-IL" sz="4321" b="1" dirty="0">
                <a:latin typeface="David" panose="020E0502060401010101" pitchFamily="34" charset="-79"/>
                <a:cs typeface="David" panose="020E0502060401010101" pitchFamily="34" charset="-79"/>
              </a:rPr>
              <a:t>ַאֲנִי אוֹמֵר לָכֶם: מֵעַתָּה לֹא תִּרְאוּנִי עַד אֲשֶׁר תֹּאמְרוּ ’בָּרוּךְ הַבָּא בְּשֵׁם יְיָ!“  </a:t>
            </a:r>
            <a:endParaRPr lang="en-US" sz="4321" b="1" dirty="0">
              <a:latin typeface="David" panose="020E0502060401010101" pitchFamily="34" charset="-79"/>
              <a:cs typeface="David" panose="020E0502060401010101" pitchFamily="34" charset="-79"/>
            </a:endParaRPr>
          </a:p>
          <a:p>
            <a:r>
              <a:rPr lang="en-US" sz="3600" b="1" baseline="30000" dirty="0"/>
              <a:t>    </a:t>
            </a:r>
            <a:r>
              <a:rPr lang="en-US" sz="4000" b="1" baseline="30000" dirty="0"/>
              <a:t>“</a:t>
            </a:r>
            <a:r>
              <a:rPr lang="en-US" sz="4000" dirty="0"/>
              <a:t>For I tell you, from now on, you will not see me again until you say, ‘Blessed is he who comes in the name of </a:t>
            </a:r>
            <a:r>
              <a:rPr lang="en-US" sz="4000" cap="small" dirty="0" err="1"/>
              <a:t>Adoni</a:t>
            </a:r>
            <a:r>
              <a:rPr lang="en-US" sz="4000" dirty="0"/>
              <a:t>.’”</a:t>
            </a:r>
            <a:endParaRPr lang="en-US" sz="3600" dirty="0"/>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4292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2" name="VID-20171016-WA00001">
            <a:hlinkClick r:id="" action="ppaction://media"/>
            <a:extLst>
              <a:ext uri="{FF2B5EF4-FFF2-40B4-BE49-F238E27FC236}">
                <a16:creationId xmlns:a16="http://schemas.microsoft.com/office/drawing/2014/main" id="{21D77536-959A-4FAD-A5DE-6138AD7D792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51038" y="133350"/>
            <a:ext cx="4876800" cy="4876800"/>
          </a:xfrm>
          <a:prstGeom prst="rect">
            <a:avLst/>
          </a:prstGeom>
        </p:spPr>
      </p:pic>
    </p:spTree>
    <p:extLst>
      <p:ext uri="{BB962C8B-B14F-4D97-AF65-F5344CB8AC3E}">
        <p14:creationId xmlns:p14="http://schemas.microsoft.com/office/powerpoint/2010/main" val="24226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5455">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r>
              <a:rPr lang="en-US" dirty="0"/>
              <a:t>But is it really then </a:t>
            </a:r>
          </a:p>
          <a:p>
            <a:r>
              <a:rPr lang="en-US" dirty="0"/>
              <a:t>all hopeless for Israel?  </a:t>
            </a:r>
          </a:p>
          <a:p>
            <a:r>
              <a:rPr lang="en-US" dirty="0"/>
              <a:t>Look closer </a:t>
            </a:r>
          </a:p>
          <a:p>
            <a:r>
              <a:rPr lang="en-US" dirty="0"/>
              <a:t>at the words of Messiah…</a:t>
            </a:r>
          </a:p>
        </p:txBody>
      </p:sp>
    </p:spTree>
    <p:extLst>
      <p:ext uri="{BB962C8B-B14F-4D97-AF65-F5344CB8AC3E}">
        <p14:creationId xmlns:p14="http://schemas.microsoft.com/office/powerpoint/2010/main" val="390394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marL="233363" indent="-233363" algn="r" rtl="1">
              <a:buNone/>
            </a:pP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כַּמָה פְּעָמִים חָפַצְתִּי לְקַבֵּץ אֶת בָּנַיִךְ כְּתַרְנְגֹלֶת הַמְקַבֶּצֶת אֶת אֶפְרוֹחֶיהָ תַּחַת כְּנָפֶיהָ וְלֹא רְצִיתֶם.</a:t>
            </a:r>
            <a:endParaRPr lang="en-US" sz="4000" b="1" dirty="0">
              <a:latin typeface="David" panose="020E0502060401010101" pitchFamily="34" charset="-79"/>
              <a:cs typeface="David" panose="020E0502060401010101" pitchFamily="34" charset="-79"/>
            </a:endParaRPr>
          </a:p>
          <a:p>
            <a:pPr marL="0" indent="0">
              <a:buNone/>
            </a:pPr>
            <a:r>
              <a:rPr lang="en-US" sz="4000" dirty="0"/>
              <a:t>How </a:t>
            </a:r>
            <a:r>
              <a:rPr lang="en-US" sz="4000" dirty="0">
                <a:solidFill>
                  <a:srgbClr val="FFFF99"/>
                </a:solidFill>
              </a:rPr>
              <a:t>often I wanted </a:t>
            </a:r>
            <a:r>
              <a:rPr lang="en-US" sz="4000" dirty="0"/>
              <a:t>to gather your children, just as a hen gathers her chickens under her wings, but you refused!</a:t>
            </a:r>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78089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baseline="30000" dirty="0" err="1"/>
              <a:t>Mtt</a:t>
            </a:r>
            <a:r>
              <a:rPr lang="en-US" baseline="30000" dirty="0"/>
              <a:t>. 23.34</a:t>
            </a:r>
            <a:r>
              <a:rPr lang="en-US" dirty="0"/>
              <a:t> Therefore I </a:t>
            </a:r>
            <a:r>
              <a:rPr lang="en-US" u="sng" dirty="0"/>
              <a:t>am</a:t>
            </a:r>
            <a:r>
              <a:rPr lang="en-US" dirty="0"/>
              <a:t> sending you </a:t>
            </a:r>
            <a:r>
              <a:rPr lang="en-US" dirty="0">
                <a:solidFill>
                  <a:srgbClr val="FFFF99"/>
                </a:solidFill>
              </a:rPr>
              <a:t>prophets</a:t>
            </a:r>
            <a:r>
              <a:rPr lang="en-US" dirty="0"/>
              <a:t> and </a:t>
            </a:r>
            <a:r>
              <a:rPr lang="en-US" dirty="0">
                <a:solidFill>
                  <a:srgbClr val="FFFF99"/>
                </a:solidFill>
              </a:rPr>
              <a:t>sages </a:t>
            </a:r>
            <a:r>
              <a:rPr lang="en-US" dirty="0"/>
              <a:t>and </a:t>
            </a:r>
            <a:r>
              <a:rPr lang="en-US" dirty="0">
                <a:solidFill>
                  <a:srgbClr val="FFFF99"/>
                </a:solidFill>
              </a:rPr>
              <a:t>Torah-teachers [scribes, scholars].</a:t>
            </a:r>
          </a:p>
        </p:txBody>
      </p:sp>
    </p:spTree>
    <p:extLst>
      <p:ext uri="{BB962C8B-B14F-4D97-AF65-F5344CB8AC3E}">
        <p14:creationId xmlns:p14="http://schemas.microsoft.com/office/powerpoint/2010/main" val="364240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algn="r" rtl="1"/>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כַּמָה פְּעָמִים חָפַצְתִּי לְקַבֵּץ אֶת בָּנַיִךְ כְּתַרְנְגֹלֶת הַמְקַבֶּצֶת אֶת אֶפְרוֹחֶיהָ תַּחַת כְּנָפֶיהָ וְלֹא רְצִיתֶם.</a:t>
            </a:r>
            <a:endParaRPr lang="en-US" sz="4000" b="1" dirty="0">
              <a:latin typeface="David" panose="020E0502060401010101" pitchFamily="34" charset="-79"/>
              <a:cs typeface="David" panose="020E0502060401010101" pitchFamily="34" charset="-79"/>
            </a:endParaRPr>
          </a:p>
          <a:p>
            <a:pPr marL="0" indent="0"/>
            <a:r>
              <a:rPr lang="en-US" sz="4000" dirty="0"/>
              <a:t>How </a:t>
            </a:r>
            <a:r>
              <a:rPr lang="en-US" sz="4000" dirty="0">
                <a:solidFill>
                  <a:srgbClr val="FFFF99"/>
                </a:solidFill>
              </a:rPr>
              <a:t>often I wanted </a:t>
            </a:r>
            <a:r>
              <a:rPr lang="en-US" sz="4000" dirty="0"/>
              <a:t>to gather your children, just as a hen gathers her chickens under her wings, but you refused!</a:t>
            </a:r>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203606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6146" name="Picture 2" descr="https://images-na.ssl-images-amazon.com/images/I/41ZmXJD4diL._SX380_BO1,204,203,200_.jpg">
            <a:extLst>
              <a:ext uri="{FF2B5EF4-FFF2-40B4-BE49-F238E27FC236}">
                <a16:creationId xmlns:a16="http://schemas.microsoft.com/office/drawing/2014/main" id="{4CC61F51-BBE2-48F2-B54A-5C2BDD5F0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7" y="-16258"/>
            <a:ext cx="3962400" cy="517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91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err="1"/>
              <a:t>Yeshayahu</a:t>
            </a:r>
            <a:r>
              <a:rPr lang="en-US" baseline="30000" dirty="0"/>
              <a:t>/Is 49.14-16</a:t>
            </a:r>
            <a:r>
              <a:rPr lang="en-US" dirty="0"/>
              <a:t> “But </a:t>
            </a:r>
            <a:r>
              <a:rPr lang="en-US" dirty="0" err="1"/>
              <a:t>Tziyon</a:t>
            </a:r>
            <a:r>
              <a:rPr lang="en-US" dirty="0"/>
              <a:t> says, ‘</a:t>
            </a:r>
            <a:r>
              <a:rPr lang="en-US" cap="small" dirty="0" err="1"/>
              <a:t>Adoni</a:t>
            </a:r>
            <a:r>
              <a:rPr lang="en-US" dirty="0"/>
              <a:t> has abandoned me, </a:t>
            </a:r>
            <a:r>
              <a:rPr lang="en-US" dirty="0" err="1"/>
              <a:t>Adoni</a:t>
            </a:r>
            <a:r>
              <a:rPr lang="en-US" dirty="0"/>
              <a:t> has forgotten me.’ Can a woman forget her child at the breast, not show pity on the child from her womb? Even if these were to forget, I would not forget you.</a:t>
            </a:r>
          </a:p>
        </p:txBody>
      </p:sp>
    </p:spTree>
    <p:extLst>
      <p:ext uri="{BB962C8B-B14F-4D97-AF65-F5344CB8AC3E}">
        <p14:creationId xmlns:p14="http://schemas.microsoft.com/office/powerpoint/2010/main" val="81664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err="1"/>
              <a:t>Yeshayahu</a:t>
            </a:r>
            <a:r>
              <a:rPr lang="en-US" baseline="30000" dirty="0"/>
              <a:t>/Is 49.14-16</a:t>
            </a:r>
            <a:r>
              <a:rPr lang="en-US" dirty="0"/>
              <a:t>   “I have engraved you on the palms of my hands, your walls are always before me.”</a:t>
            </a:r>
          </a:p>
        </p:txBody>
      </p:sp>
    </p:spTree>
    <p:extLst>
      <p:ext uri="{BB962C8B-B14F-4D97-AF65-F5344CB8AC3E}">
        <p14:creationId xmlns:p14="http://schemas.microsoft.com/office/powerpoint/2010/main" val="28583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err="1"/>
              <a:t>Dvarim</a:t>
            </a:r>
            <a:r>
              <a:rPr lang="en-US" baseline="30000" dirty="0"/>
              <a:t>/Dt. 7.6-8 </a:t>
            </a:r>
            <a:r>
              <a:rPr lang="en-US" dirty="0"/>
              <a:t>You are a holy people to </a:t>
            </a:r>
            <a:r>
              <a:rPr lang="en-US" cap="small" dirty="0" err="1"/>
              <a:t>Adoni</a:t>
            </a:r>
            <a:r>
              <a:rPr lang="en-US" dirty="0"/>
              <a:t> your God—from all the peoples on the face of the earth, </a:t>
            </a:r>
            <a:r>
              <a:rPr lang="en-US" cap="small" dirty="0" err="1"/>
              <a:t>Adoni</a:t>
            </a:r>
            <a:r>
              <a:rPr lang="en-US" cap="small" dirty="0"/>
              <a:t> </a:t>
            </a:r>
            <a:r>
              <a:rPr lang="en-US" dirty="0"/>
              <a:t>your God has chosen you to be His treasured people.</a:t>
            </a:r>
            <a:r>
              <a:rPr lang="en-US" b="1" baseline="30000" dirty="0"/>
              <a:t> </a:t>
            </a:r>
            <a:r>
              <a:rPr lang="en-US" dirty="0"/>
              <a:t>“It is not because you are more numerous than all the</a:t>
            </a:r>
          </a:p>
        </p:txBody>
      </p:sp>
    </p:spTree>
    <p:extLst>
      <p:ext uri="{BB962C8B-B14F-4D97-AF65-F5344CB8AC3E}">
        <p14:creationId xmlns:p14="http://schemas.microsoft.com/office/powerpoint/2010/main" val="272569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err="1"/>
              <a:t>Dvarim</a:t>
            </a:r>
            <a:r>
              <a:rPr lang="en-US" baseline="30000" dirty="0"/>
              <a:t>/Dt. 7.6-8  </a:t>
            </a:r>
            <a:r>
              <a:rPr lang="en-US" dirty="0"/>
              <a:t>peoples that </a:t>
            </a:r>
            <a:r>
              <a:rPr lang="en-US" cap="small" dirty="0"/>
              <a:t> </a:t>
            </a:r>
            <a:r>
              <a:rPr lang="en-US" cap="small" dirty="0" err="1"/>
              <a:t>Adoni</a:t>
            </a:r>
            <a:r>
              <a:rPr lang="en-US" cap="small" dirty="0"/>
              <a:t> </a:t>
            </a:r>
            <a:r>
              <a:rPr lang="en-US" dirty="0"/>
              <a:t>set His love on you and chose you — for you are the least of all peoples. Rather, because of His love for you and His keeping the oath He swore to your fathers.</a:t>
            </a:r>
          </a:p>
        </p:txBody>
      </p:sp>
    </p:spTree>
    <p:extLst>
      <p:ext uri="{BB962C8B-B14F-4D97-AF65-F5344CB8AC3E}">
        <p14:creationId xmlns:p14="http://schemas.microsoft.com/office/powerpoint/2010/main" val="4086964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lnSpcReduction="10000"/>
          </a:bodyPr>
          <a:lstStyle/>
          <a:p>
            <a:pPr algn="l"/>
            <a:r>
              <a:rPr lang="en-US" baseline="30000" dirty="0" err="1"/>
              <a:t>Ber</a:t>
            </a:r>
            <a:r>
              <a:rPr lang="en-US" baseline="30000" dirty="0"/>
              <a:t>./Gen.12.2-3</a:t>
            </a:r>
            <a:r>
              <a:rPr lang="en-US" dirty="0"/>
              <a:t> My </a:t>
            </a:r>
            <a:r>
              <a:rPr lang="en-US" u="sng" dirty="0">
                <a:solidFill>
                  <a:srgbClr val="FFFF99"/>
                </a:solidFill>
              </a:rPr>
              <a:t>heart’s desire</a:t>
            </a:r>
            <a:r>
              <a:rPr lang="en-US" dirty="0">
                <a:solidFill>
                  <a:srgbClr val="FFFF99"/>
                </a:solidFill>
              </a:rPr>
              <a:t> </a:t>
            </a:r>
            <a:r>
              <a:rPr lang="en-US" dirty="0"/>
              <a:t>is to make you into a great nation, to </a:t>
            </a:r>
            <a:r>
              <a:rPr lang="en-US" dirty="0">
                <a:solidFill>
                  <a:srgbClr val="FFFF99"/>
                </a:solidFill>
              </a:rPr>
              <a:t>bless you</a:t>
            </a:r>
            <a:r>
              <a:rPr lang="en-US" dirty="0"/>
              <a:t>, to make your name great so that </a:t>
            </a:r>
            <a:r>
              <a:rPr lang="en-US" dirty="0">
                <a:solidFill>
                  <a:srgbClr val="FFFF99"/>
                </a:solidFill>
              </a:rPr>
              <a:t>you may be a blessing.</a:t>
            </a:r>
            <a:r>
              <a:rPr lang="en-US" dirty="0"/>
              <a:t> My desire is to </a:t>
            </a:r>
            <a:r>
              <a:rPr lang="en-US" dirty="0">
                <a:solidFill>
                  <a:srgbClr val="FFFF99"/>
                </a:solidFill>
              </a:rPr>
              <a:t>bless those who bless you</a:t>
            </a:r>
            <a:r>
              <a:rPr lang="en-US" dirty="0"/>
              <a:t>, but whoever curses you I will curse, and in you </a:t>
            </a:r>
            <a:r>
              <a:rPr lang="en-US" dirty="0">
                <a:solidFill>
                  <a:srgbClr val="FFFF99"/>
                </a:solidFill>
              </a:rPr>
              <a:t>all the families of the earth will be blessed.</a:t>
            </a:r>
          </a:p>
          <a:p>
            <a:pPr algn="l"/>
            <a:endParaRPr lang="en-US" dirty="0"/>
          </a:p>
        </p:txBody>
      </p:sp>
    </p:spTree>
    <p:extLst>
      <p:ext uri="{BB962C8B-B14F-4D97-AF65-F5344CB8AC3E}">
        <p14:creationId xmlns:p14="http://schemas.microsoft.com/office/powerpoint/2010/main" val="265702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2" name="Online Media 1">
            <a:hlinkClick r:id="" action="ppaction://media"/>
            <a:extLst>
              <a:ext uri="{FF2B5EF4-FFF2-40B4-BE49-F238E27FC236}">
                <a16:creationId xmlns:a16="http://schemas.microsoft.com/office/drawing/2014/main" id="{4F66EFBC-C229-4A4D-9845-7673EC3098EA}"/>
              </a:ext>
            </a:extLst>
          </p:cNvPr>
          <p:cNvPicPr>
            <a:picLocks noRot="1" noChangeAspect="1"/>
          </p:cNvPicPr>
          <p:nvPr>
            <a:videoFile r:link="rId1"/>
          </p:nvPr>
        </p:nvPicPr>
        <p:blipFill>
          <a:blip r:embed="rId4"/>
          <a:stretch>
            <a:fillRect/>
          </a:stretch>
        </p:blipFill>
        <p:spPr>
          <a:xfrm>
            <a:off x="193036" y="30300"/>
            <a:ext cx="8446668" cy="4751250"/>
          </a:xfrm>
          <a:prstGeom prst="rect">
            <a:avLst/>
          </a:prstGeom>
        </p:spPr>
      </p:pic>
    </p:spTree>
    <p:extLst>
      <p:ext uri="{BB962C8B-B14F-4D97-AF65-F5344CB8AC3E}">
        <p14:creationId xmlns:p14="http://schemas.microsoft.com/office/powerpoint/2010/main" val="116155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Gal. 3.15-18</a:t>
            </a:r>
            <a:r>
              <a:rPr lang="en-US" dirty="0"/>
              <a:t> Brothers and sisters, I speak in human terms: even with a man’s covenant, once it has been confirmed, </a:t>
            </a:r>
            <a:r>
              <a:rPr lang="en-US" dirty="0">
                <a:solidFill>
                  <a:srgbClr val="FFFF99"/>
                </a:solidFill>
              </a:rPr>
              <a:t>no one cancels </a:t>
            </a:r>
            <a:r>
              <a:rPr lang="en-US" dirty="0"/>
              <a:t>it or adds to it.</a:t>
            </a:r>
            <a:r>
              <a:rPr lang="en-US" b="1" baseline="30000" dirty="0"/>
              <a:t>  </a:t>
            </a:r>
            <a:r>
              <a:rPr lang="en-US" dirty="0"/>
              <a:t>Now the promises were spoken to Abraham and to his seed…</a:t>
            </a:r>
          </a:p>
        </p:txBody>
      </p:sp>
    </p:spTree>
    <p:extLst>
      <p:ext uri="{BB962C8B-B14F-4D97-AF65-F5344CB8AC3E}">
        <p14:creationId xmlns:p14="http://schemas.microsoft.com/office/powerpoint/2010/main" val="1043940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a:t>Gal. 3.15-18</a:t>
            </a:r>
            <a:r>
              <a:rPr lang="en-US" dirty="0"/>
              <a:t>  What I am saying is this: </a:t>
            </a:r>
            <a:r>
              <a:rPr lang="en-US" dirty="0">
                <a:solidFill>
                  <a:srgbClr val="FFFF99"/>
                </a:solidFill>
              </a:rPr>
              <a:t>Torah, which came 430 years later, does not cancel the covenant previously confirmed </a:t>
            </a:r>
            <a:r>
              <a:rPr lang="en-US" dirty="0"/>
              <a:t>by God, so as to make the promise cancelled…</a:t>
            </a:r>
            <a:r>
              <a:rPr lang="en-US" b="1" baseline="30000" dirty="0"/>
              <a:t> </a:t>
            </a:r>
            <a:r>
              <a:rPr lang="en-US" dirty="0"/>
              <a:t>But God has graciously given it to Abraham by means of a promise.</a:t>
            </a:r>
          </a:p>
        </p:txBody>
      </p:sp>
    </p:spTree>
    <p:extLst>
      <p:ext uri="{BB962C8B-B14F-4D97-AF65-F5344CB8AC3E}">
        <p14:creationId xmlns:p14="http://schemas.microsoft.com/office/powerpoint/2010/main" val="2327436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G-d’s tender, covenantal love for Israel doesn’t exclude non-Jews, even from the Land…</a:t>
            </a:r>
          </a:p>
        </p:txBody>
      </p:sp>
    </p:spTree>
    <p:extLst>
      <p:ext uri="{BB962C8B-B14F-4D97-AF65-F5344CB8AC3E}">
        <p14:creationId xmlns:p14="http://schemas.microsoft.com/office/powerpoint/2010/main" val="1254325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baseline="30000" dirty="0" err="1"/>
              <a:t>Yekhezkel</a:t>
            </a:r>
            <a:r>
              <a:rPr lang="en-US" baseline="30000" dirty="0"/>
              <a:t>/</a:t>
            </a:r>
            <a:r>
              <a:rPr lang="en-US" baseline="30000" dirty="0" err="1"/>
              <a:t>Ezk</a:t>
            </a:r>
            <a:r>
              <a:rPr lang="en-US" baseline="30000" dirty="0"/>
              <a:t> 47.21-23</a:t>
            </a:r>
            <a:r>
              <a:rPr lang="en-US" b="1" baseline="30000" dirty="0"/>
              <a:t> </a:t>
            </a:r>
            <a:r>
              <a:rPr lang="en-US" dirty="0"/>
              <a:t>You are to divide this land for yourselves to the tribes of Israel. So you are to divide it by lot for an inheritance for you </a:t>
            </a:r>
            <a:r>
              <a:rPr lang="en-US" dirty="0">
                <a:solidFill>
                  <a:srgbClr val="FFFF99"/>
                </a:solidFill>
              </a:rPr>
              <a:t>and for the outsiders who dwell among you</a:t>
            </a:r>
            <a:r>
              <a:rPr lang="en-US" dirty="0"/>
              <a:t>, whoever bears children among you. </a:t>
            </a:r>
          </a:p>
        </p:txBody>
      </p:sp>
    </p:spTree>
    <p:extLst>
      <p:ext uri="{BB962C8B-B14F-4D97-AF65-F5344CB8AC3E}">
        <p14:creationId xmlns:p14="http://schemas.microsoft.com/office/powerpoint/2010/main" val="68240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lnSpcReduction="10000"/>
          </a:bodyPr>
          <a:lstStyle/>
          <a:p>
            <a:pPr algn="l"/>
            <a:r>
              <a:rPr lang="en-US" baseline="30000" dirty="0" err="1"/>
              <a:t>Yekhezkel</a:t>
            </a:r>
            <a:r>
              <a:rPr lang="en-US" baseline="30000" dirty="0"/>
              <a:t>/</a:t>
            </a:r>
            <a:r>
              <a:rPr lang="en-US" baseline="30000" dirty="0" err="1"/>
              <a:t>Ezk</a:t>
            </a:r>
            <a:r>
              <a:rPr lang="en-US" baseline="30000" dirty="0"/>
              <a:t> 47.21-23</a:t>
            </a:r>
            <a:r>
              <a:rPr lang="en-US" b="1" baseline="30000" dirty="0"/>
              <a:t> </a:t>
            </a:r>
            <a:r>
              <a:rPr lang="en-US" dirty="0">
                <a:solidFill>
                  <a:srgbClr val="FFFF99"/>
                </a:solidFill>
              </a:rPr>
              <a:t>They will be to you like the native-born </a:t>
            </a:r>
            <a:r>
              <a:rPr lang="en-US" dirty="0"/>
              <a:t>of </a:t>
            </a:r>
            <a:r>
              <a:rPr lang="en-US" dirty="0" err="1"/>
              <a:t>Bnei-Yisrael</a:t>
            </a:r>
            <a:r>
              <a:rPr lang="en-US" dirty="0"/>
              <a:t>; they will be allotted an inheritance along with you among the tribes of Israel. In whatever tribe the outsider lives, there you will give him his inheritance.” It is a declaration of </a:t>
            </a:r>
            <a:r>
              <a:rPr lang="en-US" cap="small" dirty="0" err="1"/>
              <a:t>Adoni</a:t>
            </a:r>
            <a:r>
              <a:rPr lang="en-US" dirty="0"/>
              <a:t>.</a:t>
            </a:r>
          </a:p>
        </p:txBody>
      </p:sp>
    </p:spTree>
    <p:extLst>
      <p:ext uri="{BB962C8B-B14F-4D97-AF65-F5344CB8AC3E}">
        <p14:creationId xmlns:p14="http://schemas.microsoft.com/office/powerpoint/2010/main" val="2407108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baseline="30000" dirty="0" err="1"/>
              <a:t>T’hillim</a:t>
            </a:r>
            <a:r>
              <a:rPr lang="en-US" baseline="30000" dirty="0"/>
              <a:t>/Ps 117 [</a:t>
            </a:r>
            <a:r>
              <a:rPr lang="en-US" baseline="30000" dirty="0" err="1"/>
              <a:t>Boskey</a:t>
            </a:r>
            <a:r>
              <a:rPr lang="en-US" baseline="30000" dirty="0"/>
              <a:t>]  </a:t>
            </a:r>
            <a:r>
              <a:rPr lang="en-US" dirty="0"/>
              <a:t>Praise </a:t>
            </a:r>
            <a:r>
              <a:rPr lang="en-US" cap="small" dirty="0" err="1"/>
              <a:t>Adoni</a:t>
            </a:r>
            <a:r>
              <a:rPr lang="en-US" dirty="0"/>
              <a:t>, all you nations!  Glorify Him, all you peoples. </a:t>
            </a:r>
            <a:r>
              <a:rPr lang="en-US" b="1" baseline="30000" dirty="0"/>
              <a:t> </a:t>
            </a:r>
            <a:r>
              <a:rPr lang="en-US" dirty="0"/>
              <a:t>For heroically powerful is His covenant lovingkindness toward </a:t>
            </a:r>
            <a:r>
              <a:rPr lang="en-US" dirty="0">
                <a:solidFill>
                  <a:srgbClr val="FFFF99"/>
                </a:solidFill>
              </a:rPr>
              <a:t>us</a:t>
            </a:r>
            <a:r>
              <a:rPr lang="en-US" dirty="0"/>
              <a:t>, and </a:t>
            </a:r>
            <a:r>
              <a:rPr lang="en-US" cap="small" dirty="0" err="1"/>
              <a:t>Adoni</a:t>
            </a:r>
            <a:r>
              <a:rPr lang="en-US" dirty="0" err="1"/>
              <a:t>’s</a:t>
            </a:r>
            <a:r>
              <a:rPr lang="en-US" dirty="0"/>
              <a:t> truth endures forever.</a:t>
            </a:r>
            <a:br>
              <a:rPr lang="en-US" dirty="0"/>
            </a:br>
            <a:r>
              <a:rPr lang="en-US" dirty="0" err="1"/>
              <a:t>Halleluyah</a:t>
            </a:r>
            <a:r>
              <a:rPr lang="en-US" dirty="0"/>
              <a:t>!</a:t>
            </a:r>
          </a:p>
        </p:txBody>
      </p:sp>
    </p:spTree>
    <p:extLst>
      <p:ext uri="{BB962C8B-B14F-4D97-AF65-F5344CB8AC3E}">
        <p14:creationId xmlns:p14="http://schemas.microsoft.com/office/powerpoint/2010/main" val="747375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sraeli firefighter">
            <a:extLst>
              <a:ext uri="{FF2B5EF4-FFF2-40B4-BE49-F238E27FC236}">
                <a16:creationId xmlns:a16="http://schemas.microsoft.com/office/drawing/2014/main" id="{A732EF41-6288-4A6E-B5F1-B29D66CF6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56" y="7973"/>
            <a:ext cx="8236915" cy="5148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009E6B-4E93-43CC-8A23-BA3233CD207E}"/>
              </a:ext>
            </a:extLst>
          </p:cNvPr>
          <p:cNvSpPr txBox="1"/>
          <p:nvPr/>
        </p:nvSpPr>
        <p:spPr>
          <a:xfrm>
            <a:off x="357956" y="7973"/>
            <a:ext cx="8153400" cy="7078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Druze firefighter </a:t>
            </a:r>
            <a:r>
              <a:rPr lang="en-US" dirty="0" err="1">
                <a:effectLst>
                  <a:outerShdw blurRad="38100" dist="38100" dir="2700000" algn="tl">
                    <a:srgbClr val="000000">
                      <a:alpha val="43137"/>
                    </a:srgbClr>
                  </a:outerShdw>
                </a:effectLst>
              </a:rPr>
              <a:t>Wiam</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Nevuani</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5208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By: United with Israel Staff   </a:t>
            </a:r>
            <a:r>
              <a:rPr lang="en-US" dirty="0"/>
              <a:t>Druze firefighter </a:t>
            </a:r>
            <a:r>
              <a:rPr lang="en-US" dirty="0" err="1"/>
              <a:t>Wiam</a:t>
            </a:r>
            <a:r>
              <a:rPr lang="en-US" dirty="0"/>
              <a:t> </a:t>
            </a:r>
            <a:r>
              <a:rPr lang="en-US" dirty="0" err="1"/>
              <a:t>Nevuani</a:t>
            </a:r>
            <a:r>
              <a:rPr lang="en-US" dirty="0"/>
              <a:t> arrived at a fire in a synagogue at the northern city of </a:t>
            </a:r>
            <a:r>
              <a:rPr lang="en-US" dirty="0" err="1"/>
              <a:t>Nahariah</a:t>
            </a:r>
            <a:r>
              <a:rPr lang="en-US" dirty="0"/>
              <a:t> on Monday and did not hesitate when he burst into the burning building to save the Torah scrolls. He told Israel’s Channel 20 that he felt he was saving a soul, even though he knew that no one was trapped in the burning building.</a:t>
            </a:r>
          </a:p>
        </p:txBody>
      </p:sp>
    </p:spTree>
    <p:extLst>
      <p:ext uri="{BB962C8B-B14F-4D97-AF65-F5344CB8AC3E}">
        <p14:creationId xmlns:p14="http://schemas.microsoft.com/office/powerpoint/2010/main" val="2216569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“We were four teams of firefighters, and as we drove I realized the importance of the site of the fire. I thought about the site’s importance and high level of sanctity. Based on the report that we’d received, that no one was trapped, I started thinking about how to save the contents of the building – the Torah scrolls, all the prayer books,” he recounted.   </a:t>
            </a:r>
          </a:p>
        </p:txBody>
      </p:sp>
    </p:spTree>
    <p:extLst>
      <p:ext uri="{BB962C8B-B14F-4D97-AF65-F5344CB8AC3E}">
        <p14:creationId xmlns:p14="http://schemas.microsoft.com/office/powerpoint/2010/main" val="2347699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“When we arrived at the site, the flames were immense; there was a rain of fire. The temperature reading was very high, and the building was surrounded by smoke. We started working to put out the fire and very quickly got it under control. As we were working, </a:t>
            </a:r>
          </a:p>
        </p:txBody>
      </p:sp>
    </p:spTree>
    <p:extLst>
      <p:ext uri="{BB962C8B-B14F-4D97-AF65-F5344CB8AC3E}">
        <p14:creationId xmlns:p14="http://schemas.microsoft.com/office/powerpoint/2010/main" val="205669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2" name="Online Media 1">
            <a:hlinkClick r:id="" action="ppaction://media"/>
            <a:extLst>
              <a:ext uri="{FF2B5EF4-FFF2-40B4-BE49-F238E27FC236}">
                <a16:creationId xmlns:a16="http://schemas.microsoft.com/office/drawing/2014/main" id="{B060ED7D-8E03-40B4-90C8-54CED7846022}"/>
              </a:ext>
            </a:extLst>
          </p:cNvPr>
          <p:cNvPicPr>
            <a:picLocks noRot="1" noChangeAspect="1"/>
          </p:cNvPicPr>
          <p:nvPr>
            <a:videoFile r:link="rId1"/>
          </p:nvPr>
        </p:nvPicPr>
        <p:blipFill>
          <a:blip r:embed="rId4"/>
          <a:stretch>
            <a:fillRect/>
          </a:stretch>
        </p:blipFill>
        <p:spPr>
          <a:xfrm>
            <a:off x="297874" y="491400"/>
            <a:ext cx="8297334" cy="4667250"/>
          </a:xfrm>
          <a:prstGeom prst="rect">
            <a:avLst/>
          </a:prstGeom>
        </p:spPr>
      </p:pic>
      <p:sp>
        <p:nvSpPr>
          <p:cNvPr id="4" name="TextBox 3">
            <a:extLst>
              <a:ext uri="{FF2B5EF4-FFF2-40B4-BE49-F238E27FC236}">
                <a16:creationId xmlns:a16="http://schemas.microsoft.com/office/drawing/2014/main" id="{56BC8C8A-D71C-49E6-B890-F0B9A2204CBB}"/>
              </a:ext>
            </a:extLst>
          </p:cNvPr>
          <p:cNvSpPr txBox="1"/>
          <p:nvPr/>
        </p:nvSpPr>
        <p:spPr>
          <a:xfrm>
            <a:off x="808037" y="-93375"/>
            <a:ext cx="6855979" cy="584775"/>
          </a:xfrm>
          <a:prstGeom prst="rect">
            <a:avLst/>
          </a:prstGeom>
          <a:noFill/>
        </p:spPr>
        <p:txBody>
          <a:bodyPr wrap="none" rtlCol="0">
            <a:spAutoFit/>
          </a:bodyPr>
          <a:lstStyle/>
          <a:p>
            <a:pPr algn="l"/>
            <a:r>
              <a:rPr lang="en-US" sz="3200" dirty="0"/>
              <a:t>Attack on Jewish men in Brooklyn</a:t>
            </a:r>
          </a:p>
        </p:txBody>
      </p:sp>
    </p:spTree>
    <p:extLst>
      <p:ext uri="{BB962C8B-B14F-4D97-AF65-F5344CB8AC3E}">
        <p14:creationId xmlns:p14="http://schemas.microsoft.com/office/powerpoint/2010/main" val="3661279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identified a Torah scroll, and immediately jumped, grabbed it, and brought it outside,” he recalled. “As I brought it outside, I felt like I was holding a soul, like I was saving a person, saving a baby,” he said.  </a:t>
            </a:r>
          </a:p>
        </p:txBody>
      </p:sp>
    </p:spTree>
    <p:extLst>
      <p:ext uri="{BB962C8B-B14F-4D97-AF65-F5344CB8AC3E}">
        <p14:creationId xmlns:p14="http://schemas.microsoft.com/office/powerpoint/2010/main" val="925804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asked about risking his life to save the Torah, </a:t>
            </a:r>
            <a:r>
              <a:rPr lang="en-US" dirty="0" err="1"/>
              <a:t>Nevuani</a:t>
            </a:r>
            <a:r>
              <a:rPr lang="en-US" dirty="0"/>
              <a:t> said that “the warmth radiating from the Torah scroll touched my heart, and for a few seconds I wondered and thought to myself about what is written in the scroll.”</a:t>
            </a:r>
          </a:p>
        </p:txBody>
      </p:sp>
    </p:spTree>
    <p:extLst>
      <p:ext uri="{BB962C8B-B14F-4D97-AF65-F5344CB8AC3E}">
        <p14:creationId xmlns:p14="http://schemas.microsoft.com/office/powerpoint/2010/main" val="678174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sraeli firefighter">
            <a:extLst>
              <a:ext uri="{FF2B5EF4-FFF2-40B4-BE49-F238E27FC236}">
                <a16:creationId xmlns:a16="http://schemas.microsoft.com/office/drawing/2014/main" id="{A732EF41-6288-4A6E-B5F1-B29D66CF6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56" y="7973"/>
            <a:ext cx="8236915" cy="5148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009E6B-4E93-43CC-8A23-BA3233CD207E}"/>
              </a:ext>
            </a:extLst>
          </p:cNvPr>
          <p:cNvSpPr txBox="1"/>
          <p:nvPr/>
        </p:nvSpPr>
        <p:spPr>
          <a:xfrm>
            <a:off x="357956" y="7973"/>
            <a:ext cx="8153400" cy="7078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Druze firefighter </a:t>
            </a:r>
            <a:r>
              <a:rPr lang="en-US" dirty="0" err="1">
                <a:effectLst>
                  <a:outerShdw blurRad="38100" dist="38100" dir="2700000" algn="tl">
                    <a:srgbClr val="000000">
                      <a:alpha val="43137"/>
                    </a:srgbClr>
                  </a:outerShdw>
                </a:effectLst>
              </a:rPr>
              <a:t>Wiam</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Nevuani</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656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baseline="30000" dirty="0" err="1"/>
              <a:t>Zekh</a:t>
            </a:r>
            <a:r>
              <a:rPr lang="en-US" baseline="30000" dirty="0"/>
              <a:t> 2.12 </a:t>
            </a:r>
            <a:r>
              <a:rPr lang="en-US" cap="small" dirty="0" err="1"/>
              <a:t>Adoni</a:t>
            </a:r>
            <a:r>
              <a:rPr lang="en-US" dirty="0" err="1"/>
              <a:t>-Tzva’ot</a:t>
            </a:r>
            <a:r>
              <a:rPr lang="en-US" dirty="0"/>
              <a:t> has sent me on a glorious mission to the nations that plundered you, and this is what he says: “Anyone who injures you injures the very pupil of my eye.”</a:t>
            </a:r>
          </a:p>
        </p:txBody>
      </p:sp>
    </p:spTree>
    <p:extLst>
      <p:ext uri="{BB962C8B-B14F-4D97-AF65-F5344CB8AC3E}">
        <p14:creationId xmlns:p14="http://schemas.microsoft.com/office/powerpoint/2010/main" val="2884188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lnSpcReduction="10000"/>
          </a:bodyPr>
          <a:lstStyle/>
          <a:p>
            <a:pPr algn="l"/>
            <a:r>
              <a:rPr lang="en-US" baseline="30000" dirty="0"/>
              <a:t>Dt. 32.8-11 </a:t>
            </a:r>
            <a:r>
              <a:rPr lang="en-US" dirty="0"/>
              <a:t>“When ‘</a:t>
            </a:r>
            <a:r>
              <a:rPr lang="en-US" i="1" dirty="0" err="1"/>
              <a:t>Elyon</a:t>
            </a:r>
            <a:r>
              <a:rPr lang="en-US" i="1" dirty="0"/>
              <a:t> </a:t>
            </a:r>
            <a:r>
              <a:rPr lang="en-US" dirty="0"/>
              <a:t>[the Most High] gave each nation its heritage, when he divided the human race, </a:t>
            </a:r>
            <a:r>
              <a:rPr lang="en-US" dirty="0">
                <a:solidFill>
                  <a:srgbClr val="FFFF99"/>
                </a:solidFill>
              </a:rPr>
              <a:t>he assigned the boundaries of peoples according to </a:t>
            </a:r>
            <a:r>
              <a:rPr lang="en-US" dirty="0" err="1">
                <a:solidFill>
                  <a:srgbClr val="FFFF99"/>
                </a:solidFill>
              </a:rPr>
              <a:t>Isra’el</a:t>
            </a:r>
            <a:r>
              <a:rPr lang="en-US" dirty="0" err="1"/>
              <a:t>’s</a:t>
            </a:r>
            <a:r>
              <a:rPr lang="en-US" dirty="0"/>
              <a:t> population;</a:t>
            </a:r>
            <a:r>
              <a:rPr lang="en-US" b="1" baseline="30000" dirty="0"/>
              <a:t> </a:t>
            </a:r>
            <a:r>
              <a:rPr lang="en-US" dirty="0"/>
              <a:t>but </a:t>
            </a:r>
            <a:r>
              <a:rPr lang="en-US" cap="small" dirty="0" err="1">
                <a:solidFill>
                  <a:srgbClr val="FFFF99"/>
                </a:solidFill>
              </a:rPr>
              <a:t>Adoni</a:t>
            </a:r>
            <a:r>
              <a:rPr lang="en-US" dirty="0" err="1">
                <a:solidFill>
                  <a:srgbClr val="FFFF99"/>
                </a:solidFill>
              </a:rPr>
              <a:t>’s</a:t>
            </a:r>
            <a:r>
              <a:rPr lang="en-US" dirty="0">
                <a:solidFill>
                  <a:srgbClr val="FFFF99"/>
                </a:solidFill>
              </a:rPr>
              <a:t> share was his own people</a:t>
            </a:r>
            <a:r>
              <a:rPr lang="en-US" dirty="0"/>
              <a:t>, </a:t>
            </a:r>
            <a:r>
              <a:rPr lang="en-US" dirty="0" err="1"/>
              <a:t>Ya‘akov</a:t>
            </a:r>
            <a:r>
              <a:rPr lang="en-US" dirty="0"/>
              <a:t> his allotted heritage.</a:t>
            </a:r>
          </a:p>
        </p:txBody>
      </p:sp>
    </p:spTree>
    <p:extLst>
      <p:ext uri="{BB962C8B-B14F-4D97-AF65-F5344CB8AC3E}">
        <p14:creationId xmlns:p14="http://schemas.microsoft.com/office/powerpoint/2010/main" val="3249670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However, the Palestinian Central Council (PCC), a supreme decision-making body, last week announced an escalation of the PA’s diplomatic actions against Israel through the annulment of the Oslo peace accords and withdrawal of its recognition of Israel.</a:t>
            </a:r>
          </a:p>
        </p:txBody>
      </p:sp>
    </p:spTree>
    <p:extLst>
      <p:ext uri="{BB962C8B-B14F-4D97-AF65-F5344CB8AC3E}">
        <p14:creationId xmlns:p14="http://schemas.microsoft.com/office/powerpoint/2010/main" val="2033021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en-US" sz="2400" dirty="0"/>
              <a:t>2</a:t>
            </a:r>
          </a:p>
          <a:p>
            <a:pPr algn="l"/>
            <a:r>
              <a:rPr lang="en-US" sz="2400" dirty="0"/>
              <a:t>State</a:t>
            </a:r>
          </a:p>
          <a:p>
            <a:pPr algn="l"/>
            <a:r>
              <a:rPr lang="en-US" sz="2400" dirty="0"/>
              <a:t>dead</a:t>
            </a:r>
          </a:p>
        </p:txBody>
      </p:sp>
      <p:pic>
        <p:nvPicPr>
          <p:cNvPr id="2" name="Online Media 1">
            <a:hlinkClick r:id="" action="ppaction://media"/>
            <a:extLst>
              <a:ext uri="{FF2B5EF4-FFF2-40B4-BE49-F238E27FC236}">
                <a16:creationId xmlns:a16="http://schemas.microsoft.com/office/drawing/2014/main" id="{3790D77F-21B0-4603-86DE-2C5906FD45C8}"/>
              </a:ext>
            </a:extLst>
          </p:cNvPr>
          <p:cNvPicPr>
            <a:picLocks noRot="1" noChangeAspect="1"/>
          </p:cNvPicPr>
          <p:nvPr>
            <a:videoFile r:link="rId1"/>
          </p:nvPr>
        </p:nvPicPr>
        <p:blipFill>
          <a:blip r:embed="rId4"/>
          <a:stretch>
            <a:fillRect/>
          </a:stretch>
        </p:blipFill>
        <p:spPr>
          <a:xfrm>
            <a:off x="1189037" y="133351"/>
            <a:ext cx="6680199" cy="5010149"/>
          </a:xfrm>
          <a:prstGeom prst="rect">
            <a:avLst/>
          </a:prstGeom>
        </p:spPr>
      </p:pic>
    </p:spTree>
    <p:extLst>
      <p:ext uri="{BB962C8B-B14F-4D97-AF65-F5344CB8AC3E}">
        <p14:creationId xmlns:p14="http://schemas.microsoft.com/office/powerpoint/2010/main" val="1828431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aseline="30000" dirty="0"/>
              <a:t>Dt. 32.8-11 </a:t>
            </a:r>
            <a:r>
              <a:rPr lang="en-US" dirty="0"/>
              <a:t>“He found his people in desert country, in a howling, wasted wilderness. </a:t>
            </a:r>
            <a:r>
              <a:rPr lang="en-US" dirty="0">
                <a:solidFill>
                  <a:srgbClr val="FFFF99"/>
                </a:solidFill>
              </a:rPr>
              <a:t>He protected him and cared for him</a:t>
            </a:r>
            <a:r>
              <a:rPr lang="en-US" dirty="0"/>
              <a:t>, guarded him like the pupil of his eye, like an eagle that stirs up her nest, hovers over her young, spreads out her wings, takes them and carries them as she flies.</a:t>
            </a:r>
          </a:p>
        </p:txBody>
      </p:sp>
    </p:spTree>
    <p:extLst>
      <p:ext uri="{BB962C8B-B14F-4D97-AF65-F5344CB8AC3E}">
        <p14:creationId xmlns:p14="http://schemas.microsoft.com/office/powerpoint/2010/main" val="4001731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baseline="30000" dirty="0" err="1"/>
              <a:t>T’hillim</a:t>
            </a:r>
            <a:r>
              <a:rPr lang="en-US" baseline="30000" dirty="0"/>
              <a:t>/Ps 91.4</a:t>
            </a:r>
            <a:r>
              <a:rPr lang="en-US" dirty="0"/>
              <a:t> He will cover you with His feathers, and under His wings you will find refuge. His faithfulness is body armor and shield.</a:t>
            </a:r>
          </a:p>
        </p:txBody>
      </p:sp>
    </p:spTree>
    <p:extLst>
      <p:ext uri="{BB962C8B-B14F-4D97-AF65-F5344CB8AC3E}">
        <p14:creationId xmlns:p14="http://schemas.microsoft.com/office/powerpoint/2010/main" val="387684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cap="small" baseline="30000" dirty="0"/>
              <a:t>1 K 9.2-3</a:t>
            </a:r>
            <a:r>
              <a:rPr lang="en-US" cap="small" dirty="0"/>
              <a:t> </a:t>
            </a:r>
            <a:r>
              <a:rPr lang="en-US" cap="small" dirty="0" err="1"/>
              <a:t>Adoni</a:t>
            </a:r>
            <a:r>
              <a:rPr lang="en-US" dirty="0"/>
              <a:t> appeared to Solomon a second time...</a:t>
            </a:r>
            <a:r>
              <a:rPr lang="en-US" cap="small" dirty="0" err="1"/>
              <a:t>Adoni</a:t>
            </a:r>
            <a:r>
              <a:rPr lang="en-US" cap="small" dirty="0"/>
              <a:t> </a:t>
            </a:r>
            <a:r>
              <a:rPr lang="en-US" dirty="0"/>
              <a:t>said to him: “I have heard your prayer and your petition that you made before Me. I have consecrated this House, which you have built, </a:t>
            </a:r>
            <a:r>
              <a:rPr lang="en-US" dirty="0">
                <a:solidFill>
                  <a:srgbClr val="FFFF99"/>
                </a:solidFill>
              </a:rPr>
              <a:t>to put My Name there forever, and My eyes and My heart will be there every day.</a:t>
            </a:r>
          </a:p>
        </p:txBody>
      </p:sp>
    </p:spTree>
    <p:extLst>
      <p:ext uri="{BB962C8B-B14F-4D97-AF65-F5344CB8AC3E}">
        <p14:creationId xmlns:p14="http://schemas.microsoft.com/office/powerpoint/2010/main" val="375231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endParaRPr lang="en-US" dirty="0"/>
          </a:p>
          <a:p>
            <a:r>
              <a:rPr lang="en-US" dirty="0"/>
              <a:t>Did you ever feel </a:t>
            </a:r>
          </a:p>
          <a:p>
            <a:r>
              <a:rPr lang="en-US" dirty="0"/>
              <a:t>attacked, accused, condemned,</a:t>
            </a:r>
          </a:p>
          <a:p>
            <a:r>
              <a:rPr lang="en-US" dirty="0"/>
              <a:t>guilty, toxically guilty, so that there is </a:t>
            </a:r>
            <a:r>
              <a:rPr lang="en-US" dirty="0">
                <a:solidFill>
                  <a:srgbClr val="FFFF99"/>
                </a:solidFill>
              </a:rPr>
              <a:t>no hope </a:t>
            </a:r>
            <a:r>
              <a:rPr lang="en-US" dirty="0"/>
              <a:t>for you?</a:t>
            </a:r>
          </a:p>
        </p:txBody>
      </p:sp>
    </p:spTree>
    <p:extLst>
      <p:ext uri="{BB962C8B-B14F-4D97-AF65-F5344CB8AC3E}">
        <p14:creationId xmlns:p14="http://schemas.microsoft.com/office/powerpoint/2010/main" val="3671357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lnSpcReduction="10000"/>
          </a:bodyPr>
          <a:lstStyle/>
          <a:p>
            <a:pPr algn="l"/>
            <a:r>
              <a:rPr lang="en-US" baseline="30000" dirty="0" err="1"/>
              <a:t>Yer</a:t>
            </a:r>
            <a:r>
              <a:rPr lang="en-US" baseline="30000" dirty="0"/>
              <a:t> 32.40-41</a:t>
            </a:r>
            <a:r>
              <a:rPr lang="en-US" dirty="0"/>
              <a:t> I will make an everlasting covenant with them: I will never turn away from doing good for them. I will put My fear in their hearts, so that they will not depart from Me. “Yes, I will delight in doing good for them, and </a:t>
            </a:r>
            <a:r>
              <a:rPr lang="en-US" dirty="0">
                <a:solidFill>
                  <a:srgbClr val="FFFF99"/>
                </a:solidFill>
              </a:rPr>
              <a:t>with all My heart and all My soul I will in truth plant them in this land.”</a:t>
            </a:r>
          </a:p>
          <a:p>
            <a:pPr algn="l"/>
            <a:endParaRPr lang="en-US" dirty="0"/>
          </a:p>
        </p:txBody>
      </p:sp>
    </p:spTree>
    <p:extLst>
      <p:ext uri="{BB962C8B-B14F-4D97-AF65-F5344CB8AC3E}">
        <p14:creationId xmlns:p14="http://schemas.microsoft.com/office/powerpoint/2010/main" val="1702483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endParaRPr lang="en-US" dirty="0"/>
          </a:p>
          <a:p>
            <a:r>
              <a:rPr lang="en-US" dirty="0"/>
              <a:t>Note that abandonment </a:t>
            </a:r>
          </a:p>
          <a:p>
            <a:r>
              <a:rPr lang="en-US" dirty="0"/>
              <a:t>of Israel by G-d is conditional, and has an implied grief to G-d…</a:t>
            </a:r>
          </a:p>
        </p:txBody>
      </p:sp>
    </p:spTree>
    <p:extLst>
      <p:ext uri="{BB962C8B-B14F-4D97-AF65-F5344CB8AC3E}">
        <p14:creationId xmlns:p14="http://schemas.microsoft.com/office/powerpoint/2010/main" val="1570366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486767"/>
            <a:ext cx="8153400" cy="4444305"/>
          </a:xfrm>
        </p:spPr>
        <p:txBody>
          <a:bodyPr>
            <a:normAutofit/>
          </a:bodyPr>
          <a:lstStyle/>
          <a:p>
            <a:pPr algn="r"/>
            <a:r>
              <a:rPr lang="he-IL" sz="4321" dirty="0"/>
              <a:t>ו</a:t>
            </a:r>
            <a:r>
              <a:rPr lang="he-IL" sz="4321" b="1" dirty="0">
                <a:latin typeface="David" panose="020E0502060401010101" pitchFamily="34" charset="-79"/>
                <a:cs typeface="David" panose="020E0502060401010101" pitchFamily="34" charset="-79"/>
              </a:rPr>
              <a:t>ַאֲנִי אוֹמֵר לָכֶם: מֵעַתָּה לֹא תִּרְאוּנִי עַד אֲשֶׁר תֹּאמְרוּ ’בָּרוּךְ הַבָּא בְּשֵׁם יְיָ!“  </a:t>
            </a:r>
            <a:endParaRPr lang="en-US" sz="4321" b="1" dirty="0">
              <a:latin typeface="David" panose="020E0502060401010101" pitchFamily="34" charset="-79"/>
              <a:cs typeface="David" panose="020E0502060401010101" pitchFamily="34" charset="-79"/>
            </a:endParaRPr>
          </a:p>
          <a:p>
            <a:pPr marL="0" indent="0"/>
            <a:r>
              <a:rPr lang="en-US" sz="4000" dirty="0"/>
              <a:t>For I tell you, from now on, you will not see me again </a:t>
            </a:r>
            <a:r>
              <a:rPr lang="en-US" sz="4000" dirty="0">
                <a:solidFill>
                  <a:srgbClr val="FFFF99"/>
                </a:solidFill>
              </a:rPr>
              <a:t>until</a:t>
            </a:r>
            <a:r>
              <a:rPr lang="en-US" sz="4000" dirty="0"/>
              <a:t> you say, ‘Blessed is he who comes in the name of </a:t>
            </a:r>
            <a:r>
              <a:rPr lang="en-US" sz="4000" cap="small" dirty="0" err="1"/>
              <a:t>Adoni</a:t>
            </a:r>
            <a:r>
              <a:rPr lang="en-US" sz="4000" dirty="0"/>
              <a:t>.’”</a:t>
            </a:r>
            <a:endParaRPr lang="en-US" sz="3600" dirty="0"/>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898071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a:bodyPr>
          <a:lstStyle/>
          <a:p>
            <a:pPr algn="l"/>
            <a:r>
              <a:rPr lang="en-US" baseline="30000" dirty="0"/>
              <a:t>Ro. 11.11-15 </a:t>
            </a:r>
            <a:r>
              <a:rPr lang="en-US" dirty="0"/>
              <a:t>“In that case, I say, isn’t it that they have stumbled with the result that they have </a:t>
            </a:r>
            <a:r>
              <a:rPr lang="en-US" dirty="0">
                <a:solidFill>
                  <a:srgbClr val="FFFF99"/>
                </a:solidFill>
              </a:rPr>
              <a:t>permanently fallen away</a:t>
            </a:r>
            <a:r>
              <a:rPr lang="en-US" dirty="0"/>
              <a:t>?” Heaven forbid! Quite the contrary, it is by means of their stumbling that the deliverance has come to the Gentiles, in order to provoke them to jealousy. </a:t>
            </a:r>
          </a:p>
        </p:txBody>
      </p:sp>
    </p:spTree>
    <p:extLst>
      <p:ext uri="{BB962C8B-B14F-4D97-AF65-F5344CB8AC3E}">
        <p14:creationId xmlns:p14="http://schemas.microsoft.com/office/powerpoint/2010/main" val="3183410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fontScale="92500"/>
          </a:bodyPr>
          <a:lstStyle/>
          <a:p>
            <a:pPr algn="l"/>
            <a:r>
              <a:rPr lang="en-US" baseline="30000" dirty="0"/>
              <a:t>Ro. 11.11-15  </a:t>
            </a:r>
            <a:r>
              <a:rPr lang="en-US" dirty="0"/>
              <a:t>Moreover, if their stumbling is bringing riches to the world, how much greater riches will </a:t>
            </a:r>
            <a:r>
              <a:rPr lang="en-US" dirty="0" err="1"/>
              <a:t>Isra’el</a:t>
            </a:r>
            <a:r>
              <a:rPr lang="en-US" dirty="0"/>
              <a:t> in its fullness bring them! …For if their casting Yeshua aside means reconciliation for the world, what will their accepting him mean? It will be life from the dead!</a:t>
            </a:r>
          </a:p>
          <a:p>
            <a:pPr algn="l"/>
            <a:endParaRPr lang="en-US" dirty="0"/>
          </a:p>
        </p:txBody>
      </p:sp>
    </p:spTree>
    <p:extLst>
      <p:ext uri="{BB962C8B-B14F-4D97-AF65-F5344CB8AC3E}">
        <p14:creationId xmlns:p14="http://schemas.microsoft.com/office/powerpoint/2010/main" val="4123137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indent="0" algn="r">
              <a:buNone/>
            </a:pPr>
            <a:r>
              <a:rPr lang="he-IL" sz="4321" b="1" dirty="0">
                <a:latin typeface="David" panose="020E0502060401010101" pitchFamily="34" charset="-79"/>
                <a:cs typeface="David" panose="020E0502060401010101" pitchFamily="34" charset="-79"/>
              </a:rPr>
              <a:t>וַאֲנִי אוֹמֵר לָכֶם: מֵעַתָּה לֹא תִּרְאוּנִי עַד אֲשֶׁר תֹּאמְרוּ ’בָּרוּךְ הַבָּא בְּשֵׁם יְיָ!“  </a:t>
            </a:r>
            <a:endParaRPr lang="en-US" sz="4321" b="1" dirty="0">
              <a:latin typeface="David" panose="020E0502060401010101" pitchFamily="34" charset="-79"/>
              <a:cs typeface="David" panose="020E0502060401010101" pitchFamily="34" charset="-79"/>
            </a:endParaRPr>
          </a:p>
          <a:p>
            <a:pPr marL="0" indent="0">
              <a:buNone/>
            </a:pPr>
            <a:r>
              <a:rPr lang="en-US" sz="4000" b="1" baseline="30000" dirty="0"/>
              <a:t>“</a:t>
            </a:r>
            <a:r>
              <a:rPr lang="en-US" sz="4000" dirty="0"/>
              <a:t>For I tell you, from now on, you will not see me again </a:t>
            </a:r>
            <a:r>
              <a:rPr lang="en-US" sz="4000" dirty="0">
                <a:solidFill>
                  <a:srgbClr val="FFFF99"/>
                </a:solidFill>
              </a:rPr>
              <a:t>until</a:t>
            </a:r>
            <a:r>
              <a:rPr lang="en-US" sz="4000" dirty="0"/>
              <a:t> you say, ‘Blessed is he who comes in the name of </a:t>
            </a:r>
            <a:r>
              <a:rPr lang="en-US" sz="4000" cap="small" dirty="0" err="1"/>
              <a:t>Adoni</a:t>
            </a:r>
            <a:r>
              <a:rPr lang="en-US" sz="4000" dirty="0"/>
              <a:t>.’”</a:t>
            </a:r>
            <a:endParaRPr lang="en-US" sz="3600" dirty="0"/>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96795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dirty="0"/>
              <a:t>ו</a:t>
            </a:r>
            <a:r>
              <a:rPr lang="he-IL" sz="4321" b="1" dirty="0">
                <a:latin typeface="David" panose="020E0502060401010101" pitchFamily="34" charset="-79"/>
                <a:cs typeface="David" panose="020E0502060401010101" pitchFamily="34" charset="-79"/>
              </a:rPr>
              <a:t>ַאֲנִי אוֹמֵר לָכֶם: מֵעַתָּה לֹא תִּרְאוּנִי עַד אֲשֶׁר תֹּאמְרוּ ’בָּרוּךְ הַבָּא בְּשֵׁם יְיָ!“  </a:t>
            </a:r>
            <a:endParaRPr lang="en-US" sz="4321" b="1" dirty="0">
              <a:latin typeface="David" panose="020E0502060401010101" pitchFamily="34" charset="-79"/>
              <a:cs typeface="David" panose="020E0502060401010101" pitchFamily="34" charset="-79"/>
            </a:endParaRPr>
          </a:p>
          <a:p>
            <a:r>
              <a:rPr lang="en-US" sz="3600" b="1" baseline="30000" dirty="0"/>
              <a:t>    </a:t>
            </a:r>
            <a:r>
              <a:rPr lang="en-US" sz="4000" b="1" baseline="30000" dirty="0"/>
              <a:t>“</a:t>
            </a:r>
            <a:r>
              <a:rPr lang="en-US" sz="4000" dirty="0"/>
              <a:t>For I tell you, from now on, you will not see me again </a:t>
            </a:r>
            <a:r>
              <a:rPr lang="en-US" sz="4000" dirty="0">
                <a:solidFill>
                  <a:srgbClr val="FFFF99"/>
                </a:solidFill>
              </a:rPr>
              <a:t>until</a:t>
            </a:r>
            <a:r>
              <a:rPr lang="en-US" sz="4000" dirty="0"/>
              <a:t> you say, ‘Blessed is he who comes in the name of </a:t>
            </a:r>
            <a:r>
              <a:rPr lang="en-US" sz="4000" cap="small" dirty="0" err="1"/>
              <a:t>Adoni</a:t>
            </a:r>
            <a:r>
              <a:rPr lang="en-US" sz="4000" dirty="0"/>
              <a:t>.’”</a:t>
            </a:r>
            <a:endParaRPr lang="en-US" sz="3600" dirty="0"/>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23:39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932239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Yekhezkek</a:t>
            </a:r>
            <a:r>
              <a:rPr lang="en-US" baseline="30000" dirty="0"/>
              <a:t>/</a:t>
            </a:r>
            <a:r>
              <a:rPr lang="en-US" baseline="30000" dirty="0" err="1"/>
              <a:t>Ezk</a:t>
            </a:r>
            <a:r>
              <a:rPr lang="en-US" baseline="30000" dirty="0"/>
              <a:t> 37.11</a:t>
            </a:r>
            <a:r>
              <a:rPr lang="en-US" dirty="0"/>
              <a:t>  the whole house of </a:t>
            </a:r>
            <a:r>
              <a:rPr lang="en-US" dirty="0" err="1"/>
              <a:t>Isra’el</a:t>
            </a:r>
            <a:r>
              <a:rPr lang="en-US" dirty="0"/>
              <a:t>; and they are saying, ‘Our bones have dried up, </a:t>
            </a:r>
            <a:r>
              <a:rPr lang="en-US" dirty="0">
                <a:solidFill>
                  <a:srgbClr val="FFFF99"/>
                </a:solidFill>
              </a:rPr>
              <a:t>our hope is gone</a:t>
            </a:r>
            <a:r>
              <a:rPr lang="en-US" dirty="0"/>
              <a:t>, and we are completely cut off.’</a:t>
            </a:r>
          </a:p>
          <a:p>
            <a:pPr algn="r" rtl="1"/>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אָבְדָה תִקְוָתֵנוּ</a:t>
            </a:r>
            <a:r>
              <a:rPr lang="en-US" sz="4400" b="1" dirty="0">
                <a:latin typeface="David" panose="020E0502060401010101" pitchFamily="34" charset="-79"/>
                <a:cs typeface="David" panose="020E0502060401010101" pitchFamily="34" charset="-79"/>
              </a:rPr>
              <a:t>   </a:t>
            </a:r>
            <a:r>
              <a:rPr lang="en-US" sz="4400" i="1" dirty="0" err="1"/>
              <a:t>Avdah</a:t>
            </a:r>
            <a:r>
              <a:rPr lang="en-US" sz="4400" i="1" dirty="0"/>
              <a:t> </a:t>
            </a:r>
            <a:r>
              <a:rPr lang="en-US" sz="4400" i="1" dirty="0" err="1"/>
              <a:t>tikvatenu</a:t>
            </a:r>
            <a:r>
              <a:rPr lang="en-US" sz="4400" i="1" dirty="0"/>
              <a:t> </a:t>
            </a:r>
            <a:endParaRPr lang="en-US" sz="4400" b="1" i="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83480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41286" y="57149"/>
            <a:ext cx="8216953" cy="4992695"/>
          </a:xfrm>
        </p:spPr>
        <p:txBody>
          <a:bodyPr/>
          <a:lstStyle/>
          <a:p>
            <a:pPr algn="l"/>
            <a:r>
              <a:rPr lang="he-IL" altLang="en-US" b="1" dirty="0">
                <a:latin typeface="David" panose="020E0502060401010101" pitchFamily="34" charset="-79"/>
                <a:cs typeface="David" panose="020E0502060401010101" pitchFamily="34" charset="-79"/>
              </a:rPr>
              <a:t>בניני האומה</a:t>
            </a:r>
            <a:r>
              <a:rPr lang="en-US" altLang="en-US" dirty="0"/>
              <a:t> </a:t>
            </a:r>
            <a:r>
              <a:rPr lang="en-US" altLang="en-US" dirty="0" err="1"/>
              <a:t>Binyanei</a:t>
            </a:r>
            <a:r>
              <a:rPr lang="en-US" altLang="en-US" dirty="0"/>
              <a:t> </a:t>
            </a:r>
            <a:r>
              <a:rPr lang="en-US" altLang="en-US" dirty="0" err="1"/>
              <a:t>HaUma</a:t>
            </a:r>
            <a:r>
              <a:rPr lang="en-US" altLang="en-US" dirty="0"/>
              <a:t> </a:t>
            </a:r>
          </a:p>
          <a:p>
            <a:pPr algn="l"/>
            <a:r>
              <a:rPr lang="en-US" altLang="en-US" dirty="0" err="1"/>
              <a:t>Jerus</a:t>
            </a:r>
            <a:r>
              <a:rPr lang="en-US" altLang="en-US" dirty="0"/>
              <a:t>. </a:t>
            </a:r>
          </a:p>
          <a:p>
            <a:pPr algn="l"/>
            <a:r>
              <a:rPr lang="en-US" altLang="en-US" dirty="0" err="1"/>
              <a:t>Internatl</a:t>
            </a:r>
            <a:r>
              <a:rPr lang="en-US" altLang="en-US" dirty="0"/>
              <a:t> </a:t>
            </a:r>
          </a:p>
          <a:p>
            <a:pPr algn="l"/>
            <a:r>
              <a:rPr lang="en-US" altLang="en-US" dirty="0"/>
              <a:t>Conv.</a:t>
            </a:r>
          </a:p>
          <a:p>
            <a:pPr algn="l"/>
            <a:r>
              <a:rPr lang="en-US" altLang="en-US" dirty="0"/>
              <a:t>Center</a:t>
            </a:r>
            <a:endParaRPr lang="en-US" dirty="0"/>
          </a:p>
          <a:p>
            <a:pPr algn="l"/>
            <a:endParaRPr lang="en-US" dirty="0"/>
          </a:p>
        </p:txBody>
      </p:sp>
      <p:pic>
        <p:nvPicPr>
          <p:cNvPr id="2050" name="Picture 2" descr="×× ××¡× ×¨××©××ª ××× ××× × ×××××">
            <a:extLst>
              <a:ext uri="{FF2B5EF4-FFF2-40B4-BE49-F238E27FC236}">
                <a16:creationId xmlns:a16="http://schemas.microsoft.com/office/drawing/2014/main" id="{84E0C2B6-8724-4759-B975-77104E365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630" y="1116835"/>
            <a:ext cx="5998131" cy="400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64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1026" name="Picture 2" descr="×× ×¡ OurCrowd ××©× ×ª 2017">
            <a:extLst>
              <a:ext uri="{FF2B5EF4-FFF2-40B4-BE49-F238E27FC236}">
                <a16:creationId xmlns:a16="http://schemas.microsoft.com/office/drawing/2014/main" id="{B25B192A-A703-4C35-8CA8-8374B13CA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237" y="39748"/>
            <a:ext cx="5029200" cy="5064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AF1DBE-6B53-42E0-B3E0-CAD424AFED7B}"/>
              </a:ext>
            </a:extLst>
          </p:cNvPr>
          <p:cNvSpPr txBox="1"/>
          <p:nvPr/>
        </p:nvSpPr>
        <p:spPr>
          <a:xfrm>
            <a:off x="46037" y="57150"/>
            <a:ext cx="13623629" cy="4401205"/>
          </a:xfrm>
          <a:prstGeom prst="rect">
            <a:avLst/>
          </a:prstGeom>
          <a:noFill/>
        </p:spPr>
        <p:txBody>
          <a:bodyPr wrap="square" rtlCol="0">
            <a:spAutoFit/>
          </a:bodyPr>
          <a:lstStyle/>
          <a:p>
            <a:pPr algn="l"/>
            <a:r>
              <a:rPr lang="he-IL" altLang="en-US" b="1" dirty="0">
                <a:latin typeface="David" panose="020E0502060401010101" pitchFamily="34" charset="-79"/>
                <a:cs typeface="David" panose="020E0502060401010101" pitchFamily="34" charset="-79"/>
              </a:rPr>
              <a:t>בניני האומה</a:t>
            </a:r>
            <a:r>
              <a:rPr lang="en-US" altLang="en-US" dirty="0"/>
              <a:t> </a:t>
            </a:r>
          </a:p>
          <a:p>
            <a:pPr algn="l"/>
            <a:r>
              <a:rPr lang="en-US" altLang="en-US" dirty="0" err="1"/>
              <a:t>Binyanei</a:t>
            </a:r>
            <a:r>
              <a:rPr lang="en-US" altLang="en-US" dirty="0"/>
              <a:t> </a:t>
            </a:r>
          </a:p>
          <a:p>
            <a:pPr algn="l"/>
            <a:r>
              <a:rPr lang="en-US" altLang="en-US" dirty="0" err="1"/>
              <a:t>HaUma</a:t>
            </a:r>
            <a:r>
              <a:rPr lang="en-US" altLang="en-US" dirty="0"/>
              <a:t> </a:t>
            </a:r>
          </a:p>
          <a:p>
            <a:pPr algn="l"/>
            <a:r>
              <a:rPr lang="en-US" altLang="en-US" dirty="0"/>
              <a:t>Jerusalem </a:t>
            </a:r>
          </a:p>
          <a:p>
            <a:pPr algn="l"/>
            <a:r>
              <a:rPr lang="en-US" altLang="en-US" dirty="0" err="1"/>
              <a:t>Internatl</a:t>
            </a:r>
            <a:r>
              <a:rPr lang="en-US" altLang="en-US" dirty="0"/>
              <a:t> </a:t>
            </a:r>
          </a:p>
          <a:p>
            <a:pPr algn="l"/>
            <a:r>
              <a:rPr lang="en-US" altLang="en-US" dirty="0"/>
              <a:t>Conv.</a:t>
            </a:r>
          </a:p>
          <a:p>
            <a:pPr algn="l"/>
            <a:r>
              <a:rPr lang="en-US" altLang="en-US" dirty="0"/>
              <a:t>Center</a:t>
            </a:r>
            <a:endParaRPr lang="en-US" dirty="0"/>
          </a:p>
        </p:txBody>
      </p:sp>
    </p:spTree>
    <p:extLst>
      <p:ext uri="{BB962C8B-B14F-4D97-AF65-F5344CB8AC3E}">
        <p14:creationId xmlns:p14="http://schemas.microsoft.com/office/powerpoint/2010/main" val="42352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A new study from Princeton University documents a dramatic </a:t>
            </a:r>
            <a:r>
              <a:rPr lang="en-US" dirty="0">
                <a:solidFill>
                  <a:srgbClr val="FFFF99"/>
                </a:solidFill>
              </a:rPr>
              <a:t>increase in rates of death among the middle-aged.  </a:t>
            </a:r>
            <a:r>
              <a:rPr lang="en-US" dirty="0"/>
              <a:t>Equally surprising, the causes of the increase in deaths were not the usual suspects, such as heart disease. </a:t>
            </a:r>
          </a:p>
        </p:txBody>
      </p:sp>
    </p:spTree>
    <p:extLst>
      <p:ext uri="{BB962C8B-B14F-4D97-AF65-F5344CB8AC3E}">
        <p14:creationId xmlns:p14="http://schemas.microsoft.com/office/powerpoint/2010/main" val="503965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086350"/>
          </a:xfrm>
        </p:spPr>
        <p:txBody>
          <a:bodyPr/>
          <a:lstStyle/>
          <a:p>
            <a:pPr lvl="0" algn="l"/>
            <a:r>
              <a:rPr lang="en-US" sz="2800" dirty="0">
                <a:solidFill>
                  <a:srgbClr val="FFFFFF"/>
                </a:solidFill>
              </a:rPr>
              <a:t>Paul Wilbur Concert Welcoming Yeshua 34:00 to </a:t>
            </a:r>
          </a:p>
          <a:p>
            <a:pPr lvl="0" algn="l"/>
            <a:r>
              <a:rPr lang="en-US" sz="2800" dirty="0">
                <a:solidFill>
                  <a:srgbClr val="FFFFFF"/>
                </a:solidFill>
              </a:rPr>
              <a:t>Jeru-</a:t>
            </a:r>
          </a:p>
          <a:p>
            <a:pPr lvl="0" algn="l"/>
            <a:r>
              <a:rPr lang="en-US" sz="2800" dirty="0" err="1">
                <a:solidFill>
                  <a:srgbClr val="FFFFFF"/>
                </a:solidFill>
              </a:rPr>
              <a:t>salem</a:t>
            </a:r>
            <a:endParaRPr lang="en-US" sz="2800" dirty="0">
              <a:solidFill>
                <a:srgbClr val="FFFFFF"/>
              </a:solidFill>
            </a:endParaRPr>
          </a:p>
        </p:txBody>
      </p:sp>
      <p:pic>
        <p:nvPicPr>
          <p:cNvPr id="2" name="Online Media 1">
            <a:hlinkClick r:id="" action="ppaction://media"/>
            <a:extLst>
              <a:ext uri="{FF2B5EF4-FFF2-40B4-BE49-F238E27FC236}">
                <a16:creationId xmlns:a16="http://schemas.microsoft.com/office/drawing/2014/main" id="{19778A58-2CBB-492D-83D4-15CF039D9B65}"/>
              </a:ext>
            </a:extLst>
          </p:cNvPr>
          <p:cNvPicPr>
            <a:picLocks noRot="1" noChangeAspect="1"/>
          </p:cNvPicPr>
          <p:nvPr>
            <a:videoFile r:link="rId1"/>
          </p:nvPr>
        </p:nvPicPr>
        <p:blipFill>
          <a:blip r:embed="rId4"/>
          <a:stretch>
            <a:fillRect/>
          </a:stretch>
        </p:blipFill>
        <p:spPr>
          <a:xfrm>
            <a:off x="1646237" y="438150"/>
            <a:ext cx="6553200" cy="4721988"/>
          </a:xfrm>
          <a:prstGeom prst="rect">
            <a:avLst/>
          </a:prstGeom>
        </p:spPr>
      </p:pic>
    </p:spTree>
    <p:extLst>
      <p:ext uri="{BB962C8B-B14F-4D97-AF65-F5344CB8AC3E}">
        <p14:creationId xmlns:p14="http://schemas.microsoft.com/office/powerpoint/2010/main" val="359283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Instead, mortality is on the rise because of </a:t>
            </a:r>
            <a:r>
              <a:rPr lang="en-US" dirty="0">
                <a:solidFill>
                  <a:srgbClr val="FFFF99"/>
                </a:solidFill>
              </a:rPr>
              <a:t>higher levels of suicide and greater numbers of drug and alcohol overdoses </a:t>
            </a:r>
            <a:r>
              <a:rPr lang="en-US" dirty="0"/>
              <a:t>(along with alcohol-related liver disease). </a:t>
            </a:r>
          </a:p>
        </p:txBody>
      </p:sp>
    </p:spTree>
    <p:extLst>
      <p:ext uri="{BB962C8B-B14F-4D97-AF65-F5344CB8AC3E}">
        <p14:creationId xmlns:p14="http://schemas.microsoft.com/office/powerpoint/2010/main" val="265693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Further, and almost as troubling, the paper also documented higher rates of other maladies short of death</a:t>
            </a:r>
            <a:r>
              <a:rPr lang="en-US" dirty="0">
                <a:solidFill>
                  <a:srgbClr val="FFFF99"/>
                </a:solidFill>
              </a:rPr>
              <a:t>—“declines in health, mental health, and ability to conduct activities of daily living.”</a:t>
            </a:r>
          </a:p>
        </p:txBody>
      </p:sp>
    </p:spTree>
    <p:extLst>
      <p:ext uri="{BB962C8B-B14F-4D97-AF65-F5344CB8AC3E}">
        <p14:creationId xmlns:p14="http://schemas.microsoft.com/office/powerpoint/2010/main" val="217107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normAutofit/>
          </a:bodyPr>
          <a:lstStyle/>
          <a:p>
            <a:pPr algn="l"/>
            <a:r>
              <a:rPr lang="en-US" dirty="0"/>
              <a:t>Professor Case summarized the results for CNN by saying “more despair and worse health.” Overall, as Professor Ellen Meara observed, the study illustrates the sad reality that what we are observing is an </a:t>
            </a:r>
            <a:r>
              <a:rPr lang="en-US" dirty="0">
                <a:solidFill>
                  <a:srgbClr val="FFFF99"/>
                </a:solidFill>
              </a:rPr>
              <a:t>“epidemic of hopelessness.”</a:t>
            </a:r>
          </a:p>
          <a:p>
            <a:pPr algn="l"/>
            <a:endParaRPr lang="en-US" dirty="0"/>
          </a:p>
        </p:txBody>
      </p:sp>
    </p:spTree>
    <p:extLst>
      <p:ext uri="{BB962C8B-B14F-4D97-AF65-F5344CB8AC3E}">
        <p14:creationId xmlns:p14="http://schemas.microsoft.com/office/powerpoint/2010/main" val="429278347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70790</TotalTime>
  <Words>2967</Words>
  <Application>Microsoft Office PowerPoint</Application>
  <PresentationFormat>Custom</PresentationFormat>
  <Paragraphs>339</Paragraphs>
  <Slides>60</Slides>
  <Notes>60</Notes>
  <HiddenSlides>0</HiddenSlides>
  <MMClips>5</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60</vt:i4>
      </vt:variant>
    </vt:vector>
  </HeadingPairs>
  <TitlesOfParts>
    <vt:vector size="67" baseType="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23:37</vt:lpstr>
      <vt:lpstr>Mattityahu (Matthew) 23:37</vt:lpstr>
      <vt:lpstr>Mattityahu (Matthew) 23:38</vt:lpstr>
      <vt:lpstr>PowerPoint Presentation</vt:lpstr>
      <vt:lpstr>PowerPoint Presentation</vt:lpstr>
      <vt:lpstr>Mattityahu (Matthew) 23:39</vt:lpstr>
      <vt:lpstr>PowerPoint Presentation</vt:lpstr>
      <vt:lpstr>Mattityahu (Matthew) 23:37</vt:lpstr>
      <vt:lpstr>PowerPoint Presentation</vt:lpstr>
      <vt:lpstr>Mattityahu (Matthew) 23:37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23:39</vt:lpstr>
      <vt:lpstr>PowerPoint Presentation</vt:lpstr>
      <vt:lpstr>PowerPoint Presentation</vt:lpstr>
      <vt:lpstr>Mattityahu (Matthew) 23:39</vt:lpstr>
      <vt:lpstr>Mattityahu (Matthew) 23:39</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1855</cp:revision>
  <dcterms:created xsi:type="dcterms:W3CDTF">2006-04-21T19:34:43Z</dcterms:created>
  <dcterms:modified xsi:type="dcterms:W3CDTF">2018-04-28T14:03:07Z</dcterms:modified>
</cp:coreProperties>
</file>