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Lst>
  <p:notesMasterIdLst>
    <p:notesMasterId r:id="rId87"/>
  </p:notesMasterIdLst>
  <p:handoutMasterIdLst>
    <p:handoutMasterId r:id="rId88"/>
  </p:handoutMasterIdLst>
  <p:sldIdLst>
    <p:sldId id="2963" r:id="rId5"/>
    <p:sldId id="2961" r:id="rId6"/>
    <p:sldId id="3153" r:id="rId7"/>
    <p:sldId id="3152" r:id="rId8"/>
    <p:sldId id="3154" r:id="rId9"/>
    <p:sldId id="54849" r:id="rId10"/>
    <p:sldId id="54850" r:id="rId11"/>
    <p:sldId id="54856" r:id="rId12"/>
    <p:sldId id="363" r:id="rId13"/>
    <p:sldId id="364" r:id="rId14"/>
    <p:sldId id="362" r:id="rId15"/>
    <p:sldId id="354" r:id="rId16"/>
    <p:sldId id="380" r:id="rId17"/>
    <p:sldId id="370" r:id="rId18"/>
    <p:sldId id="54845" r:id="rId19"/>
    <p:sldId id="54848" r:id="rId20"/>
    <p:sldId id="54851" r:id="rId21"/>
    <p:sldId id="383" r:id="rId22"/>
    <p:sldId id="355" r:id="rId23"/>
    <p:sldId id="54852" r:id="rId24"/>
    <p:sldId id="54853" r:id="rId25"/>
    <p:sldId id="365" r:id="rId26"/>
    <p:sldId id="54847" r:id="rId27"/>
    <p:sldId id="54854" r:id="rId28"/>
    <p:sldId id="54870" r:id="rId29"/>
    <p:sldId id="54861" r:id="rId30"/>
    <p:sldId id="54846" r:id="rId31"/>
    <p:sldId id="3174" r:id="rId32"/>
    <p:sldId id="54866" r:id="rId33"/>
    <p:sldId id="54865" r:id="rId34"/>
    <p:sldId id="3049" r:id="rId35"/>
    <p:sldId id="54883" r:id="rId36"/>
    <p:sldId id="54884" r:id="rId37"/>
    <p:sldId id="54859" r:id="rId38"/>
    <p:sldId id="54867" r:id="rId39"/>
    <p:sldId id="54868" r:id="rId40"/>
    <p:sldId id="54860" r:id="rId41"/>
    <p:sldId id="54323" r:id="rId42"/>
    <p:sldId id="54811" r:id="rId43"/>
    <p:sldId id="54885" r:id="rId44"/>
    <p:sldId id="54836" r:id="rId45"/>
    <p:sldId id="54837" r:id="rId46"/>
    <p:sldId id="54838" r:id="rId47"/>
    <p:sldId id="54871" r:id="rId48"/>
    <p:sldId id="54839" r:id="rId49"/>
    <p:sldId id="54840" r:id="rId50"/>
    <p:sldId id="54872" r:id="rId51"/>
    <p:sldId id="54863" r:id="rId52"/>
    <p:sldId id="54862" r:id="rId53"/>
    <p:sldId id="54873" r:id="rId54"/>
    <p:sldId id="54801" r:id="rId55"/>
    <p:sldId id="53371" r:id="rId56"/>
    <p:sldId id="54812" r:id="rId57"/>
    <p:sldId id="54813" r:id="rId58"/>
    <p:sldId id="54814" r:id="rId59"/>
    <p:sldId id="54864" r:id="rId60"/>
    <p:sldId id="54874" r:id="rId61"/>
    <p:sldId id="3151" r:id="rId62"/>
    <p:sldId id="54876" r:id="rId63"/>
    <p:sldId id="3146" r:id="rId64"/>
    <p:sldId id="3147" r:id="rId65"/>
    <p:sldId id="3148" r:id="rId66"/>
    <p:sldId id="3149" r:id="rId67"/>
    <p:sldId id="3150" r:id="rId68"/>
    <p:sldId id="3155" r:id="rId69"/>
    <p:sldId id="3167" r:id="rId70"/>
    <p:sldId id="3164" r:id="rId71"/>
    <p:sldId id="3171" r:id="rId72"/>
    <p:sldId id="54877" r:id="rId73"/>
    <p:sldId id="3158" r:id="rId74"/>
    <p:sldId id="54878" r:id="rId75"/>
    <p:sldId id="54879" r:id="rId76"/>
    <p:sldId id="3159" r:id="rId77"/>
    <p:sldId id="3160" r:id="rId78"/>
    <p:sldId id="54880" r:id="rId79"/>
    <p:sldId id="3172" r:id="rId80"/>
    <p:sldId id="3173" r:id="rId81"/>
    <p:sldId id="3169" r:id="rId82"/>
    <p:sldId id="3054" r:id="rId83"/>
    <p:sldId id="3055" r:id="rId84"/>
    <p:sldId id="3056" r:id="rId85"/>
    <p:sldId id="54881" r:id="rId86"/>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89729" autoAdjust="0"/>
  </p:normalViewPr>
  <p:slideViewPr>
    <p:cSldViewPr>
      <p:cViewPr varScale="1">
        <p:scale>
          <a:sx n="107" d="100"/>
          <a:sy n="107" d="100"/>
        </p:scale>
        <p:origin x="64" y="39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008"/>
    </p:cViewPr>
  </p:sorterViewPr>
  <p:notesViewPr>
    <p:cSldViewPr>
      <p:cViewPr varScale="1">
        <p:scale>
          <a:sx n="81" d="100"/>
          <a:sy n="81" d="100"/>
        </p:scale>
        <p:origin x="1980"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Resurrection Day See Him and transformed</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 7,2018 5778</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Resurrection Day See Him and transformed</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 7,2018 5778</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K638qDe5CMI"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mailto:voices@unitycoalitionforisrael.org"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mailto:voices@unitycoalitionforisrael.or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effects of a </a:t>
            </a:r>
            <a:r>
              <a:rPr lang="en-US" altLang="en-US" dirty="0" err="1"/>
              <a:t>looooong</a:t>
            </a:r>
            <a:r>
              <a:rPr lang="en-US" altLang="en-US" dirty="0"/>
              <a:t> Seder</a:t>
            </a:r>
          </a:p>
        </p:txBody>
      </p:sp>
    </p:spTree>
    <p:extLst>
      <p:ext uri="{BB962C8B-B14F-4D97-AF65-F5344CB8AC3E}">
        <p14:creationId xmlns:p14="http://schemas.microsoft.com/office/powerpoint/2010/main" val="21441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E3D1E57-0BE6-4D87-B014-4CCBC4F8FE0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Day See Him and transformed</a:t>
            </a:r>
          </a:p>
        </p:txBody>
      </p:sp>
      <p:sp>
        <p:nvSpPr>
          <p:cNvPr id="5" name="Rectangle 3">
            <a:extLst>
              <a:ext uri="{FF2B5EF4-FFF2-40B4-BE49-F238E27FC236}">
                <a16:creationId xmlns:a16="http://schemas.microsoft.com/office/drawing/2014/main" id="{B676A189-C280-4F18-98DB-D395AE22E8B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 7,2018 5778</a:t>
            </a:r>
          </a:p>
        </p:txBody>
      </p:sp>
      <p:sp>
        <p:nvSpPr>
          <p:cNvPr id="6" name="Rectangle 7">
            <a:extLst>
              <a:ext uri="{FF2B5EF4-FFF2-40B4-BE49-F238E27FC236}">
                <a16:creationId xmlns:a16="http://schemas.microsoft.com/office/drawing/2014/main" id="{39563F56-0AFD-46B9-8BB2-44AA52FF6D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5450B6-89ED-4081-929E-B11A542B6FA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7570" name="Rectangle 2">
            <a:extLst>
              <a:ext uri="{FF2B5EF4-FFF2-40B4-BE49-F238E27FC236}">
                <a16:creationId xmlns:a16="http://schemas.microsoft.com/office/drawing/2014/main" id="{466FA6E9-94DE-48D4-B7C1-3BB91F0EE8FC}"/>
              </a:ext>
            </a:extLst>
          </p:cNvPr>
          <p:cNvSpPr>
            <a:spLocks noRot="1" noChangeArrowheads="1" noTextEdit="1"/>
          </p:cNvSpPr>
          <p:nvPr>
            <p:ph type="sldImg"/>
          </p:nvPr>
        </p:nvSpPr>
        <p:spPr>
          <a:ln/>
        </p:spPr>
      </p:sp>
      <p:sp>
        <p:nvSpPr>
          <p:cNvPr id="237571" name="Rectangle 3">
            <a:extLst>
              <a:ext uri="{FF2B5EF4-FFF2-40B4-BE49-F238E27FC236}">
                <a16:creationId xmlns:a16="http://schemas.microsoft.com/office/drawing/2014/main" id="{6C4AF1C5-24FA-4DB0-85EB-907F485038BF}"/>
              </a:ext>
            </a:extLst>
          </p:cNvPr>
          <p:cNvSpPr>
            <a:spLocks noGrp="1" noChangeArrowheads="1"/>
          </p:cNvSpPr>
          <p:nvPr>
            <p:ph type="body" idx="1"/>
          </p:nvPr>
        </p:nvSpPr>
        <p:spPr>
          <a:xfrm>
            <a:off x="304801" y="4343400"/>
            <a:ext cx="6232524" cy="4114800"/>
          </a:xfrm>
        </p:spPr>
        <p:txBody>
          <a:bodyPr/>
          <a:lstStyle/>
          <a:p>
            <a:r>
              <a:rPr lang="en-US" altLang="en-US" dirty="0"/>
              <a:t>Another construction of this verb is:  to read aloud, to relate, to tell (a joke, a story); to talk about   	</a:t>
            </a:r>
          </a:p>
          <a:p>
            <a:r>
              <a:rPr lang="en-US" altLang="en-US" dirty="0"/>
              <a:t>Rabbinic </a:t>
            </a:r>
            <a:r>
              <a:rPr lang="en-US" altLang="en-US" dirty="0" err="1"/>
              <a:t>interp</a:t>
            </a:r>
            <a:r>
              <a:rPr lang="en-US" altLang="en-US" dirty="0"/>
              <a:t>: </a:t>
            </a:r>
            <a:r>
              <a:rPr lang="en-US" altLang="en-US" u="sng" dirty="0"/>
              <a:t>The sole stipulation</a:t>
            </a:r>
            <a:r>
              <a:rPr lang="en-US" altLang="en-US" dirty="0"/>
              <a:t> of the commandment is that the number of the particular day of the Omer [period] be </a:t>
            </a:r>
            <a:r>
              <a:rPr lang="en-US" altLang="en-US" u="sng" dirty="0"/>
              <a:t>spoken aloud</a:t>
            </a:r>
            <a:r>
              <a:rPr lang="en-US" altLang="en-US" dirty="0"/>
              <a:t>.</a:t>
            </a:r>
          </a:p>
          <a:p>
            <a:r>
              <a:rPr lang="en-US" altLang="en-US" dirty="0"/>
              <a:t>Of all the weird and legalistic ideas, why count each day?  Calendar counts them</a:t>
            </a:r>
          </a:p>
          <a:p>
            <a:pPr algn="ctr" rtl="1"/>
            <a:r>
              <a:rPr lang="he-IL" altLang="en-US" sz="2800" b="1" dirty="0">
                <a:cs typeface="Vilna" pitchFamily="2" charset="-79"/>
              </a:rPr>
              <a:t>וּסְפַרְתֶּם לָכֶם</a:t>
            </a:r>
            <a:r>
              <a:rPr lang="en-US" altLang="en-US" dirty="0">
                <a:cs typeface="Vilna" pitchFamily="2" charset="-79"/>
              </a:rPr>
              <a:t> to </a:t>
            </a:r>
            <a:r>
              <a:rPr lang="en-US" altLang="en-US" u="sng" dirty="0">
                <a:cs typeface="Vilna" pitchFamily="2" charset="-79"/>
              </a:rPr>
              <a:t>yourselves</a:t>
            </a:r>
            <a:r>
              <a:rPr lang="en-US" altLang="en-US" dirty="0">
                <a:cs typeface="Vilna" pitchFamily="2" charset="-79"/>
              </a:rPr>
              <a:t>   </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52025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3FFE637-29FA-4F6F-A71D-717DE8F8121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Day See Him and transformed</a:t>
            </a:r>
          </a:p>
        </p:txBody>
      </p:sp>
      <p:sp>
        <p:nvSpPr>
          <p:cNvPr id="5" name="Rectangle 3">
            <a:extLst>
              <a:ext uri="{FF2B5EF4-FFF2-40B4-BE49-F238E27FC236}">
                <a16:creationId xmlns:a16="http://schemas.microsoft.com/office/drawing/2014/main" id="{35FDDC96-D300-456E-9CAF-7F391AFB012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 7,2018 5778</a:t>
            </a:r>
          </a:p>
        </p:txBody>
      </p:sp>
      <p:sp>
        <p:nvSpPr>
          <p:cNvPr id="6" name="Rectangle 7">
            <a:extLst>
              <a:ext uri="{FF2B5EF4-FFF2-40B4-BE49-F238E27FC236}">
                <a16:creationId xmlns:a16="http://schemas.microsoft.com/office/drawing/2014/main" id="{5C1F30F2-91AB-4E90-B20C-DBA47572321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C95678-BDFF-4D78-B50D-63488F84918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6066" name="Rectangle 2">
            <a:extLst>
              <a:ext uri="{FF2B5EF4-FFF2-40B4-BE49-F238E27FC236}">
                <a16:creationId xmlns:a16="http://schemas.microsoft.com/office/drawing/2014/main" id="{F868DCAD-6E5F-41CD-922E-E0EF439FBAC4}"/>
              </a:ext>
            </a:extLst>
          </p:cNvPr>
          <p:cNvSpPr>
            <a:spLocks noRot="1" noChangeArrowheads="1" noTextEdit="1"/>
          </p:cNvSpPr>
          <p:nvPr>
            <p:ph type="sldImg"/>
          </p:nvPr>
        </p:nvSpPr>
        <p:spPr>
          <a:ln/>
        </p:spPr>
      </p:sp>
      <p:sp>
        <p:nvSpPr>
          <p:cNvPr id="216067" name="Rectangle 3">
            <a:extLst>
              <a:ext uri="{FF2B5EF4-FFF2-40B4-BE49-F238E27FC236}">
                <a16:creationId xmlns:a16="http://schemas.microsoft.com/office/drawing/2014/main" id="{EA857C76-C397-4266-9A8A-810266F1AE04}"/>
              </a:ext>
            </a:extLst>
          </p:cNvPr>
          <p:cNvSpPr>
            <a:spLocks noGrp="1" noChangeArrowheads="1"/>
          </p:cNvSpPr>
          <p:nvPr>
            <p:ph type="body" idx="1"/>
          </p:nvPr>
        </p:nvSpPr>
        <p:spPr/>
        <p:txBody>
          <a:bodyPr/>
          <a:lstStyle/>
          <a:p>
            <a:r>
              <a:rPr lang="en-US" altLang="en-US" dirty="0"/>
              <a:t>I’M  an equal opportunity counter</a:t>
            </a:r>
          </a:p>
          <a:p>
            <a:r>
              <a:rPr lang="en-US" altLang="en-US" dirty="0"/>
              <a:t>Women and servants included!!</a:t>
            </a:r>
          </a:p>
        </p:txBody>
      </p:sp>
    </p:spTree>
    <p:extLst>
      <p:ext uri="{BB962C8B-B14F-4D97-AF65-F5344CB8AC3E}">
        <p14:creationId xmlns:p14="http://schemas.microsoft.com/office/powerpoint/2010/main" val="1987078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29AF335-424C-4BD8-B8BE-8ABEBC18C38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Day See Him and transformed</a:t>
            </a:r>
          </a:p>
        </p:txBody>
      </p:sp>
      <p:sp>
        <p:nvSpPr>
          <p:cNvPr id="5" name="Rectangle 3">
            <a:extLst>
              <a:ext uri="{FF2B5EF4-FFF2-40B4-BE49-F238E27FC236}">
                <a16:creationId xmlns:a16="http://schemas.microsoft.com/office/drawing/2014/main" id="{A01340CF-5128-42E4-B40B-3661DC51E02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 7,2018 5778</a:t>
            </a:r>
          </a:p>
        </p:txBody>
      </p:sp>
      <p:sp>
        <p:nvSpPr>
          <p:cNvPr id="6" name="Rectangle 7">
            <a:extLst>
              <a:ext uri="{FF2B5EF4-FFF2-40B4-BE49-F238E27FC236}">
                <a16:creationId xmlns:a16="http://schemas.microsoft.com/office/drawing/2014/main" id="{D5828908-4B1B-49FE-8B66-1EC6B35264C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9FC036-A03D-4D03-9C52-8E54061A017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9682" name="Rectangle 2">
            <a:extLst>
              <a:ext uri="{FF2B5EF4-FFF2-40B4-BE49-F238E27FC236}">
                <a16:creationId xmlns:a16="http://schemas.microsoft.com/office/drawing/2014/main" id="{87267C2F-6763-47C0-9B65-9F887923AB30}"/>
              </a:ext>
            </a:extLst>
          </p:cNvPr>
          <p:cNvSpPr>
            <a:spLocks noRot="1" noChangeArrowheads="1" noTextEdit="1"/>
          </p:cNvSpPr>
          <p:nvPr>
            <p:ph type="sldImg"/>
          </p:nvPr>
        </p:nvSpPr>
        <p:spPr>
          <a:ln/>
        </p:spPr>
      </p:sp>
      <p:sp>
        <p:nvSpPr>
          <p:cNvPr id="199683" name="Rectangle 3">
            <a:extLst>
              <a:ext uri="{FF2B5EF4-FFF2-40B4-BE49-F238E27FC236}">
                <a16:creationId xmlns:a16="http://schemas.microsoft.com/office/drawing/2014/main" id="{A9BEC570-1699-4DAB-B0C5-CA75F2012B66}"/>
              </a:ext>
            </a:extLst>
          </p:cNvPr>
          <p:cNvSpPr>
            <a:spLocks noGrp="1" noChangeArrowheads="1"/>
          </p:cNvSpPr>
          <p:nvPr>
            <p:ph type="body" idx="1"/>
          </p:nvPr>
        </p:nvSpPr>
        <p:spPr>
          <a:xfrm>
            <a:off x="503238" y="4343400"/>
            <a:ext cx="5973762" cy="4191000"/>
          </a:xfrm>
        </p:spPr>
        <p:txBody>
          <a:bodyPr/>
          <a:lstStyle/>
          <a:p>
            <a:r>
              <a:rPr lang="en-US" altLang="en-US" dirty="0"/>
              <a:t>But WHY do this??</a:t>
            </a:r>
          </a:p>
          <a:p>
            <a:endParaRPr lang="en-US" altLang="en-US" dirty="0"/>
          </a:p>
          <a:p>
            <a:r>
              <a:rPr lang="en-US" altLang="en-US" dirty="0"/>
              <a:t>Don’t really need a reason, just understand what scripture says.</a:t>
            </a:r>
          </a:p>
        </p:txBody>
      </p:sp>
    </p:spTree>
    <p:extLst>
      <p:ext uri="{BB962C8B-B14F-4D97-AF65-F5344CB8AC3E}">
        <p14:creationId xmlns:p14="http://schemas.microsoft.com/office/powerpoint/2010/main" val="87023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2AE4CE3-FC7C-495D-B678-15B0B0E47A8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Day See Him and transformed</a:t>
            </a:r>
          </a:p>
        </p:txBody>
      </p:sp>
      <p:sp>
        <p:nvSpPr>
          <p:cNvPr id="5" name="Rectangle 3">
            <a:extLst>
              <a:ext uri="{FF2B5EF4-FFF2-40B4-BE49-F238E27FC236}">
                <a16:creationId xmlns:a16="http://schemas.microsoft.com/office/drawing/2014/main" id="{D1063389-17F8-41E1-98A6-12D5FC34AD1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 7,2018 5778</a:t>
            </a:r>
          </a:p>
        </p:txBody>
      </p:sp>
      <p:sp>
        <p:nvSpPr>
          <p:cNvPr id="6" name="Rectangle 7">
            <a:extLst>
              <a:ext uri="{FF2B5EF4-FFF2-40B4-BE49-F238E27FC236}">
                <a16:creationId xmlns:a16="http://schemas.microsoft.com/office/drawing/2014/main" id="{75273774-5112-431E-AEB8-D6210FF5EE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4C8AEA-C08D-417F-8095-79A00367ED3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1362" name="Rectangle 2">
            <a:extLst>
              <a:ext uri="{FF2B5EF4-FFF2-40B4-BE49-F238E27FC236}">
                <a16:creationId xmlns:a16="http://schemas.microsoft.com/office/drawing/2014/main" id="{4E86FE55-51C7-4CB7-834A-2CF5A4FC253F}"/>
              </a:ext>
            </a:extLst>
          </p:cNvPr>
          <p:cNvSpPr>
            <a:spLocks noRot="1" noChangeArrowheads="1" noTextEdit="1"/>
          </p:cNvSpPr>
          <p:nvPr>
            <p:ph type="sldImg"/>
          </p:nvPr>
        </p:nvSpPr>
        <p:spPr>
          <a:ln/>
        </p:spPr>
      </p:sp>
      <p:sp>
        <p:nvSpPr>
          <p:cNvPr id="271363" name="Rectangle 3">
            <a:extLst>
              <a:ext uri="{FF2B5EF4-FFF2-40B4-BE49-F238E27FC236}">
                <a16:creationId xmlns:a16="http://schemas.microsoft.com/office/drawing/2014/main" id="{D1EB888B-C5BC-4276-A69C-91510C265D8D}"/>
              </a:ext>
            </a:extLst>
          </p:cNvPr>
          <p:cNvSpPr>
            <a:spLocks noGrp="1" noChangeArrowheads="1"/>
          </p:cNvSpPr>
          <p:nvPr>
            <p:ph type="body" idx="1"/>
          </p:nvPr>
        </p:nvSpPr>
        <p:spPr/>
        <p:txBody>
          <a:bodyPr/>
          <a:lstStyle/>
          <a:p>
            <a:r>
              <a:rPr lang="he-IL" altLang="en-US" sz="2800" b="1" dirty="0">
                <a:cs typeface="Vilna" pitchFamily="2" charset="-79"/>
              </a:rPr>
              <a:t>יום הזיכרון לשואה ולגבורה</a:t>
            </a:r>
            <a:endParaRPr lang="en-US" altLang="en-US" sz="2800" b="1" dirty="0">
              <a:cs typeface="Vilna" pitchFamily="2" charset="-79"/>
            </a:endParaRPr>
          </a:p>
          <a:p>
            <a:r>
              <a:rPr lang="en-US" altLang="en-US" dirty="0" err="1">
                <a:cs typeface="Vilna" pitchFamily="2" charset="-79"/>
              </a:rPr>
              <a:t>Orig</a:t>
            </a:r>
            <a:r>
              <a:rPr lang="en-US" altLang="en-US" dirty="0">
                <a:cs typeface="Vilna" pitchFamily="2" charset="-79"/>
              </a:rPr>
              <a:t> Nisan 14, beginning of Warsaw uprising, just &lt; </a:t>
            </a:r>
            <a:r>
              <a:rPr lang="en-US" altLang="en-US" dirty="0" err="1">
                <a:cs typeface="Vilna" pitchFamily="2" charset="-79"/>
              </a:rPr>
              <a:t>Pesakh</a:t>
            </a:r>
            <a:endParaRPr lang="en-US" altLang="en-US" dirty="0">
              <a:cs typeface="Vilna" pitchFamily="2" charset="-79"/>
            </a:endParaRPr>
          </a:p>
          <a:p>
            <a:endParaRPr lang="en-US" altLang="en-US" dirty="0">
              <a:cs typeface="Vilna" pitchFamily="2" charset="-79"/>
            </a:endParaRPr>
          </a:p>
          <a:p>
            <a:r>
              <a:rPr lang="en-US" altLang="en-US" dirty="0">
                <a:cs typeface="Vilna" pitchFamily="2" charset="-79"/>
              </a:rPr>
              <a:t>Count </a:t>
            </a:r>
            <a:r>
              <a:rPr lang="en-US" altLang="en-US" dirty="0" err="1">
                <a:cs typeface="Vilna" pitchFamily="2" charset="-79"/>
              </a:rPr>
              <a:t>ki</a:t>
            </a:r>
            <a:r>
              <a:rPr lang="en-US" altLang="en-US" dirty="0">
                <a:cs typeface="Vilna" pitchFamily="2" charset="-79"/>
              </a:rPr>
              <a:t> careful, number our days.</a:t>
            </a:r>
          </a:p>
        </p:txBody>
      </p:sp>
    </p:spTree>
    <p:extLst>
      <p:ext uri="{BB962C8B-B14F-4D97-AF65-F5344CB8AC3E}">
        <p14:creationId xmlns:p14="http://schemas.microsoft.com/office/powerpoint/2010/main" val="3535870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E77AE21-4EC5-46EA-8EB7-9B0A5B562F25}"/>
              </a:ext>
            </a:extLst>
          </p:cNvPr>
          <p:cNvSpPr>
            <a:spLocks noGrp="1" noChangeArrowheads="1"/>
          </p:cNvSpPr>
          <p:nvPr>
            <p:ph type="hdr" sz="quarter"/>
          </p:nvPr>
        </p:nvSpPr>
        <p:spPr>
          <a:ln/>
        </p:spPr>
        <p:txBody>
          <a:bodyPr/>
          <a:lstStyle/>
          <a:p>
            <a:r>
              <a:rPr lang="en-US" altLang="en-US"/>
              <a:t>Resurrection Day See Him and transformed</a:t>
            </a:r>
          </a:p>
        </p:txBody>
      </p:sp>
      <p:sp>
        <p:nvSpPr>
          <p:cNvPr id="5" name="Rectangle 3">
            <a:extLst>
              <a:ext uri="{FF2B5EF4-FFF2-40B4-BE49-F238E27FC236}">
                <a16:creationId xmlns:a16="http://schemas.microsoft.com/office/drawing/2014/main" id="{3208862E-79A1-4B40-9AD9-40B044060E57}"/>
              </a:ext>
            </a:extLst>
          </p:cNvPr>
          <p:cNvSpPr>
            <a:spLocks noGrp="1" noChangeArrowheads="1"/>
          </p:cNvSpPr>
          <p:nvPr>
            <p:ph type="dt" idx="1"/>
          </p:nvPr>
        </p:nvSpPr>
        <p:spPr>
          <a:ln/>
        </p:spPr>
        <p:txBody>
          <a:bodyPr/>
          <a:lstStyle/>
          <a:p>
            <a:r>
              <a:rPr lang="en-US" altLang="en-US"/>
              <a:t>Apr 7,2018 5778</a:t>
            </a:r>
          </a:p>
        </p:txBody>
      </p:sp>
      <p:sp>
        <p:nvSpPr>
          <p:cNvPr id="6" name="Rectangle 7">
            <a:extLst>
              <a:ext uri="{FF2B5EF4-FFF2-40B4-BE49-F238E27FC236}">
                <a16:creationId xmlns:a16="http://schemas.microsoft.com/office/drawing/2014/main" id="{5B77450A-E1A3-4A33-92CC-D9A9AC9E7484}"/>
              </a:ext>
            </a:extLst>
          </p:cNvPr>
          <p:cNvSpPr>
            <a:spLocks noGrp="1" noChangeArrowheads="1"/>
          </p:cNvSpPr>
          <p:nvPr>
            <p:ph type="sldNum" sz="quarter" idx="5"/>
          </p:nvPr>
        </p:nvSpPr>
        <p:spPr>
          <a:ln/>
        </p:spPr>
        <p:txBody>
          <a:bodyPr/>
          <a:lstStyle/>
          <a:p>
            <a:fld id="{26DA0EF1-1D6E-4925-BF74-472CE3A944A4}" type="slidenum">
              <a:rPr lang="en-US" altLang="en-US"/>
              <a:pPr/>
              <a:t>14</a:t>
            </a:fld>
            <a:endParaRPr lang="en-US" altLang="en-US"/>
          </a:p>
        </p:txBody>
      </p:sp>
      <p:sp>
        <p:nvSpPr>
          <p:cNvPr id="250882" name="Rectangle 2">
            <a:extLst>
              <a:ext uri="{FF2B5EF4-FFF2-40B4-BE49-F238E27FC236}">
                <a16:creationId xmlns:a16="http://schemas.microsoft.com/office/drawing/2014/main" id="{A1B78CA4-160E-4660-A46F-83032825FF84}"/>
              </a:ext>
            </a:extLst>
          </p:cNvPr>
          <p:cNvSpPr>
            <a:spLocks noRot="1" noChangeArrowheads="1" noTextEdit="1"/>
          </p:cNvSpPr>
          <p:nvPr>
            <p:ph type="sldImg"/>
          </p:nvPr>
        </p:nvSpPr>
        <p:spPr>
          <a:ln/>
        </p:spPr>
      </p:sp>
      <p:sp>
        <p:nvSpPr>
          <p:cNvPr id="250883" name="Rectangle 3">
            <a:extLst>
              <a:ext uri="{FF2B5EF4-FFF2-40B4-BE49-F238E27FC236}">
                <a16:creationId xmlns:a16="http://schemas.microsoft.com/office/drawing/2014/main" id="{6EC88790-9E99-4CA2-B152-9A8CDA08715E}"/>
              </a:ext>
            </a:extLst>
          </p:cNvPr>
          <p:cNvSpPr>
            <a:spLocks noGrp="1" noChangeArrowheads="1"/>
          </p:cNvSpPr>
          <p:nvPr>
            <p:ph type="body" idx="1"/>
          </p:nvPr>
        </p:nvSpPr>
        <p:spPr/>
        <p:txBody>
          <a:bodyPr/>
          <a:lstStyle/>
          <a:p>
            <a:r>
              <a:rPr lang="en-US" altLang="en-US" dirty="0"/>
              <a:t>Stop here, count our days</a:t>
            </a:r>
          </a:p>
          <a:p>
            <a:endParaRPr lang="en-US" altLang="en-US" dirty="0"/>
          </a:p>
          <a:p>
            <a:r>
              <a:rPr lang="en-US" altLang="en-US" dirty="0"/>
              <a:t>BUT, here’s an alternate reason for the count…</a:t>
            </a:r>
          </a:p>
        </p:txBody>
      </p:sp>
    </p:spTree>
    <p:extLst>
      <p:ext uri="{BB962C8B-B14F-4D97-AF65-F5344CB8AC3E}">
        <p14:creationId xmlns:p14="http://schemas.microsoft.com/office/powerpoint/2010/main" val="1961308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9265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67416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hlinkClick r:id="rId3"/>
              </a:rPr>
              <a:t>https://www.youtube.com/watch?v=K638qDe5CMI</a:t>
            </a:r>
            <a:endParaRPr lang="en-US" altLang="en-US" dirty="0"/>
          </a:p>
          <a:p>
            <a:endParaRPr lang="en-US" altLang="en-US" dirty="0"/>
          </a:p>
          <a:p>
            <a:r>
              <a:rPr lang="en-US" altLang="en-US" dirty="0"/>
              <a:t>So, we count because it’s wonderful!  Maybe not.   Ever done in Messianic scriptures?</a:t>
            </a:r>
          </a:p>
          <a:p>
            <a:endParaRPr lang="en-US" altLang="en-US" dirty="0"/>
          </a:p>
        </p:txBody>
      </p:sp>
    </p:spTree>
    <p:extLst>
      <p:ext uri="{BB962C8B-B14F-4D97-AF65-F5344CB8AC3E}">
        <p14:creationId xmlns:p14="http://schemas.microsoft.com/office/powerpoint/2010/main" val="3520039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9750815-ADC9-49F5-A625-19133783B74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Day See Him and transformed</a:t>
            </a:r>
          </a:p>
        </p:txBody>
      </p:sp>
      <p:sp>
        <p:nvSpPr>
          <p:cNvPr id="5" name="Rectangle 3">
            <a:extLst>
              <a:ext uri="{FF2B5EF4-FFF2-40B4-BE49-F238E27FC236}">
                <a16:creationId xmlns:a16="http://schemas.microsoft.com/office/drawing/2014/main" id="{03E4B289-97AA-488D-8410-1215639536C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 7,2018 5778</a:t>
            </a:r>
          </a:p>
        </p:txBody>
      </p:sp>
      <p:sp>
        <p:nvSpPr>
          <p:cNvPr id="6" name="Rectangle 7">
            <a:extLst>
              <a:ext uri="{FF2B5EF4-FFF2-40B4-BE49-F238E27FC236}">
                <a16:creationId xmlns:a16="http://schemas.microsoft.com/office/drawing/2014/main" id="{27C40B8C-079A-4F63-8A05-E3693A041C3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09166D-C28B-4229-A59F-E8F56059B13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7506" name="Rectangle 2">
            <a:extLst>
              <a:ext uri="{FF2B5EF4-FFF2-40B4-BE49-F238E27FC236}">
                <a16:creationId xmlns:a16="http://schemas.microsoft.com/office/drawing/2014/main" id="{26D48427-4DB0-4CFB-AF90-FEE3A5A57E89}"/>
              </a:ext>
            </a:extLst>
          </p:cNvPr>
          <p:cNvSpPr>
            <a:spLocks noRot="1" noChangeArrowheads="1" noTextEdit="1"/>
          </p:cNvSpPr>
          <p:nvPr>
            <p:ph type="sldImg"/>
          </p:nvPr>
        </p:nvSpPr>
        <p:spPr>
          <a:ln/>
        </p:spPr>
      </p:sp>
      <p:sp>
        <p:nvSpPr>
          <p:cNvPr id="277507" name="Rectangle 3">
            <a:extLst>
              <a:ext uri="{FF2B5EF4-FFF2-40B4-BE49-F238E27FC236}">
                <a16:creationId xmlns:a16="http://schemas.microsoft.com/office/drawing/2014/main" id="{2DFE68FA-FDAC-4912-9891-D237D9D4D1DC}"/>
              </a:ext>
            </a:extLst>
          </p:cNvPr>
          <p:cNvSpPr>
            <a:spLocks noGrp="1" noChangeArrowheads="1"/>
          </p:cNvSpPr>
          <p:nvPr>
            <p:ph type="body" idx="1"/>
          </p:nvPr>
        </p:nvSpPr>
        <p:spPr/>
        <p:txBody>
          <a:bodyPr/>
          <a:lstStyle/>
          <a:p>
            <a:r>
              <a:rPr lang="en-US" altLang="en-US"/>
              <a:t>Seven Sabbaths not in regular sense</a:t>
            </a:r>
          </a:p>
        </p:txBody>
      </p:sp>
    </p:spTree>
    <p:extLst>
      <p:ext uri="{BB962C8B-B14F-4D97-AF65-F5344CB8AC3E}">
        <p14:creationId xmlns:p14="http://schemas.microsoft.com/office/powerpoint/2010/main" val="851255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71EAD1-C317-4A60-82B7-6AB890E2A34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Day See Him and transformed</a:t>
            </a:r>
          </a:p>
        </p:txBody>
      </p:sp>
      <p:sp>
        <p:nvSpPr>
          <p:cNvPr id="5" name="Rectangle 3">
            <a:extLst>
              <a:ext uri="{FF2B5EF4-FFF2-40B4-BE49-F238E27FC236}">
                <a16:creationId xmlns:a16="http://schemas.microsoft.com/office/drawing/2014/main" id="{48525F93-7034-418A-8C79-9956DA4E4A8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 7,2018 5778</a:t>
            </a:r>
          </a:p>
        </p:txBody>
      </p:sp>
      <p:sp>
        <p:nvSpPr>
          <p:cNvPr id="6" name="Rectangle 7">
            <a:extLst>
              <a:ext uri="{FF2B5EF4-FFF2-40B4-BE49-F238E27FC236}">
                <a16:creationId xmlns:a16="http://schemas.microsoft.com/office/drawing/2014/main" id="{83BA62F5-AC2D-49A6-9ACF-124D7F359F4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8255CF-2143-4574-B6C4-35418A8C1E2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1730" name="Rectangle 2">
            <a:extLst>
              <a:ext uri="{FF2B5EF4-FFF2-40B4-BE49-F238E27FC236}">
                <a16:creationId xmlns:a16="http://schemas.microsoft.com/office/drawing/2014/main" id="{F4A2B574-0E3B-4B2E-80C2-E9A48D08571C}"/>
              </a:ext>
            </a:extLst>
          </p:cNvPr>
          <p:cNvSpPr>
            <a:spLocks noRot="1" noChangeArrowheads="1" noTextEdit="1"/>
          </p:cNvSpPr>
          <p:nvPr>
            <p:ph type="sldImg"/>
          </p:nvPr>
        </p:nvSpPr>
        <p:spPr>
          <a:ln/>
        </p:spPr>
      </p:sp>
      <p:sp>
        <p:nvSpPr>
          <p:cNvPr id="201731" name="Rectangle 3">
            <a:extLst>
              <a:ext uri="{FF2B5EF4-FFF2-40B4-BE49-F238E27FC236}">
                <a16:creationId xmlns:a16="http://schemas.microsoft.com/office/drawing/2014/main" id="{45FAFA83-EB56-4DB7-9004-78AA0DB0EE91}"/>
              </a:ext>
            </a:extLst>
          </p:cNvPr>
          <p:cNvSpPr>
            <a:spLocks noGrp="1" noChangeArrowheads="1"/>
          </p:cNvSpPr>
          <p:nvPr>
            <p:ph type="body" idx="1"/>
          </p:nvPr>
        </p:nvSpPr>
        <p:spPr>
          <a:xfrm>
            <a:off x="381000" y="4343400"/>
            <a:ext cx="6156324" cy="4114800"/>
          </a:xfrm>
        </p:spPr>
        <p:txBody>
          <a:bodyPr/>
          <a:lstStyle/>
          <a:p>
            <a:r>
              <a:rPr lang="en-US" altLang="en-US" dirty="0"/>
              <a:t>“Fully come.” Seemed </a:t>
            </a:r>
            <a:r>
              <a:rPr lang="en-US" altLang="en-US" dirty="0" err="1"/>
              <a:t>talmiday</a:t>
            </a:r>
            <a:r>
              <a:rPr lang="en-US" altLang="en-US" dirty="0"/>
              <a:t> Yeshua counted after He left.</a:t>
            </a:r>
          </a:p>
          <a:p>
            <a:r>
              <a:rPr lang="en-US" altLang="en-US" dirty="0"/>
              <a:t>Seemed to work pretty well</a:t>
            </a:r>
            <a:r>
              <a:rPr lang="en-US" altLang="en-US" dirty="0">
                <a:sym typeface="Wingdings" panose="05000000000000000000" pitchFamily="2" charset="2"/>
              </a:rPr>
              <a:t> </a:t>
            </a:r>
            <a:r>
              <a:rPr lang="en-US" altLang="en-US" dirty="0" err="1">
                <a:sym typeface="Wingdings" panose="05000000000000000000" pitchFamily="2" charset="2"/>
              </a:rPr>
              <a:t>Ruakh</a:t>
            </a:r>
            <a:r>
              <a:rPr lang="en-US" altLang="en-US" dirty="0">
                <a:sym typeface="Wingdings" panose="05000000000000000000" pitchFamily="2" charset="2"/>
              </a:rPr>
              <a:t> </a:t>
            </a:r>
            <a:r>
              <a:rPr lang="en-US" altLang="en-US" dirty="0" err="1">
                <a:sym typeface="Wingdings" panose="05000000000000000000" pitchFamily="2" charset="2"/>
              </a:rPr>
              <a:t>HaKodesh</a:t>
            </a:r>
            <a:r>
              <a:rPr lang="en-US" altLang="en-US" dirty="0">
                <a:sym typeface="Wingdings" panose="05000000000000000000" pitchFamily="2" charset="2"/>
              </a:rPr>
              <a:t> FILLING, IMMERSION</a:t>
            </a:r>
          </a:p>
          <a:p>
            <a:endParaRPr lang="en-US" altLang="en-US" dirty="0"/>
          </a:p>
          <a:p>
            <a:r>
              <a:rPr lang="en-US" altLang="en-US" dirty="0"/>
              <a:t>Our </a:t>
            </a:r>
            <a:r>
              <a:rPr lang="en-US" altLang="en-US" dirty="0" err="1"/>
              <a:t>Shalikhim</a:t>
            </a:r>
            <a:r>
              <a:rPr lang="en-US" altLang="en-US" dirty="0"/>
              <a:t>, primary founding leaders</a:t>
            </a:r>
          </a:p>
        </p:txBody>
      </p:sp>
    </p:spTree>
    <p:extLst>
      <p:ext uri="{BB962C8B-B14F-4D97-AF65-F5344CB8AC3E}">
        <p14:creationId xmlns:p14="http://schemas.microsoft.com/office/powerpoint/2010/main" val="242909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From Janette Ramos.  Note the Passover-Aggressive side?</a:t>
            </a:r>
          </a:p>
          <a:p>
            <a:endParaRPr lang="en-US" altLang="en-US" dirty="0"/>
          </a:p>
          <a:p>
            <a:r>
              <a:rPr lang="en-US" altLang="en-US" dirty="0"/>
              <a:t>However, the joys of Matzah…</a:t>
            </a:r>
          </a:p>
        </p:txBody>
      </p:sp>
    </p:spTree>
    <p:extLst>
      <p:ext uri="{BB962C8B-B14F-4D97-AF65-F5344CB8AC3E}">
        <p14:creationId xmlns:p14="http://schemas.microsoft.com/office/powerpoint/2010/main" val="42308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45749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Similarly, several years later…</a:t>
            </a:r>
          </a:p>
        </p:txBody>
      </p:sp>
    </p:spTree>
    <p:extLst>
      <p:ext uri="{BB962C8B-B14F-4D97-AF65-F5344CB8AC3E}">
        <p14:creationId xmlns:p14="http://schemas.microsoft.com/office/powerpoint/2010/main" val="3988721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A27B3EA-4C17-4BF2-AECF-ADFC525E751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Day See Him and transformed</a:t>
            </a:r>
          </a:p>
        </p:txBody>
      </p:sp>
      <p:sp>
        <p:nvSpPr>
          <p:cNvPr id="5" name="Rectangle 3">
            <a:extLst>
              <a:ext uri="{FF2B5EF4-FFF2-40B4-BE49-F238E27FC236}">
                <a16:creationId xmlns:a16="http://schemas.microsoft.com/office/drawing/2014/main" id="{A9FA6418-C523-4FE9-AC10-E59FE1B05D2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 7,2018 5778</a:t>
            </a:r>
          </a:p>
        </p:txBody>
      </p:sp>
      <p:sp>
        <p:nvSpPr>
          <p:cNvPr id="6" name="Rectangle 7">
            <a:extLst>
              <a:ext uri="{FF2B5EF4-FFF2-40B4-BE49-F238E27FC236}">
                <a16:creationId xmlns:a16="http://schemas.microsoft.com/office/drawing/2014/main" id="{39AEEB44-3EBC-487C-BF60-25080FB6A45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9467EA-91E2-410A-A6C4-4A68AFCCA7A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0642" name="Rectangle 2">
            <a:extLst>
              <a:ext uri="{FF2B5EF4-FFF2-40B4-BE49-F238E27FC236}">
                <a16:creationId xmlns:a16="http://schemas.microsoft.com/office/drawing/2014/main" id="{225C49A1-94B9-4C96-8D9F-E408DA8C0DCB}"/>
              </a:ext>
            </a:extLst>
          </p:cNvPr>
          <p:cNvSpPr>
            <a:spLocks noRot="1" noChangeArrowheads="1" noTextEdit="1"/>
          </p:cNvSpPr>
          <p:nvPr>
            <p:ph type="sldImg"/>
          </p:nvPr>
        </p:nvSpPr>
        <p:spPr>
          <a:ln/>
        </p:spPr>
      </p:sp>
      <p:sp>
        <p:nvSpPr>
          <p:cNvPr id="240643" name="Rectangle 3">
            <a:extLst>
              <a:ext uri="{FF2B5EF4-FFF2-40B4-BE49-F238E27FC236}">
                <a16:creationId xmlns:a16="http://schemas.microsoft.com/office/drawing/2014/main" id="{E45905CA-1BCF-41C8-B4B3-3DAB1F7BA766}"/>
              </a:ext>
            </a:extLst>
          </p:cNvPr>
          <p:cNvSpPr>
            <a:spLocks noGrp="1" noChangeArrowheads="1"/>
          </p:cNvSpPr>
          <p:nvPr>
            <p:ph type="body" idx="1"/>
          </p:nvPr>
        </p:nvSpPr>
        <p:spPr/>
        <p:txBody>
          <a:bodyPr/>
          <a:lstStyle/>
          <a:p>
            <a:r>
              <a:rPr lang="en-US" altLang="en-US" dirty="0"/>
              <a:t>At Cornelius house, same effect as after the  counting… the </a:t>
            </a:r>
            <a:r>
              <a:rPr lang="en-US" altLang="en-US" dirty="0" err="1"/>
              <a:t>Ruakh</a:t>
            </a:r>
            <a:endParaRPr lang="en-US" altLang="en-US" dirty="0"/>
          </a:p>
          <a:p>
            <a:endParaRPr lang="en-US" altLang="en-US" dirty="0"/>
          </a:p>
          <a:p>
            <a:r>
              <a:rPr lang="en-US" altLang="en-US" dirty="0"/>
              <a:t>So, we are counting our way to Shavuot…wheat harvest, Torah given, </a:t>
            </a:r>
            <a:r>
              <a:rPr lang="en-US" altLang="en-US" dirty="0" err="1"/>
              <a:t>Ruakh</a:t>
            </a:r>
            <a:r>
              <a:rPr lang="en-US" altLang="en-US" dirty="0"/>
              <a:t> given</a:t>
            </a:r>
          </a:p>
        </p:txBody>
      </p:sp>
    </p:spTree>
    <p:extLst>
      <p:ext uri="{BB962C8B-B14F-4D97-AF65-F5344CB8AC3E}">
        <p14:creationId xmlns:p14="http://schemas.microsoft.com/office/powerpoint/2010/main" val="553034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Our people are commanded to make this a special day, Day 1, last Sunday, but no synagogue on earth does, except </a:t>
            </a:r>
            <a:r>
              <a:rPr lang="en-US" altLang="en-US" dirty="0" err="1"/>
              <a:t>Messianics</a:t>
            </a:r>
            <a:r>
              <a:rPr lang="en-US" altLang="en-US" dirty="0"/>
              <a:t>, get the meaning of this otherwise obscure day, which starts the Omer count…</a:t>
            </a:r>
          </a:p>
        </p:txBody>
      </p:sp>
    </p:spTree>
    <p:extLst>
      <p:ext uri="{BB962C8B-B14F-4D97-AF65-F5344CB8AC3E}">
        <p14:creationId xmlns:p14="http://schemas.microsoft.com/office/powerpoint/2010/main" val="1926771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19860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97351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457200" y="50165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Kevin Howard &amp; Marv Rosenthal </a:t>
            </a:r>
            <a:r>
              <a:rPr lang="en-US" altLang="en-US" i="1" dirty="0"/>
              <a:t>The Feasts of the Lord </a:t>
            </a:r>
            <a:r>
              <a:rPr lang="en-US" altLang="en-US" dirty="0"/>
              <a:t>p74 </a:t>
            </a:r>
          </a:p>
          <a:p>
            <a:endParaRPr lang="en-US" altLang="en-US" dirty="0"/>
          </a:p>
          <a:p>
            <a:r>
              <a:rPr lang="en-US" altLang="en-US" dirty="0"/>
              <a:t>Let’s wave our barley, as an expression of faith/revelation!  </a:t>
            </a:r>
          </a:p>
          <a:p>
            <a:endParaRPr lang="en-US" altLang="en-US" dirty="0"/>
          </a:p>
          <a:p>
            <a:r>
              <a:rPr lang="en-US" altLang="en-US" dirty="0"/>
              <a:t>Messiah meaning of the day…</a:t>
            </a:r>
          </a:p>
          <a:p>
            <a:r>
              <a:rPr lang="en-US" altLang="en-US" dirty="0"/>
              <a:t>We’ll do it big time later, but it fits to do it now!</a:t>
            </a:r>
          </a:p>
        </p:txBody>
      </p:sp>
    </p:spTree>
    <p:extLst>
      <p:ext uri="{BB962C8B-B14F-4D97-AF65-F5344CB8AC3E}">
        <p14:creationId xmlns:p14="http://schemas.microsoft.com/office/powerpoint/2010/main" val="3101464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This is the Biblical symbol of resurrection, not lilies, not eggs, not bunnies, although all things are sanctified by chocolate.</a:t>
            </a:r>
          </a:p>
          <a:p>
            <a:r>
              <a:rPr lang="en-US" altLang="en-US" dirty="0"/>
              <a:t>Barley is the first of the </a:t>
            </a:r>
            <a:r>
              <a:rPr lang="en-US" altLang="en-US" dirty="0" err="1"/>
              <a:t>firstfruits</a:t>
            </a:r>
            <a:r>
              <a:rPr lang="en-US" altLang="en-US" dirty="0"/>
              <a:t>, the first winter grain to come ripe in the Middle East.</a:t>
            </a:r>
          </a:p>
        </p:txBody>
      </p:sp>
    </p:spTree>
    <p:extLst>
      <p:ext uri="{BB962C8B-B14F-4D97-AF65-F5344CB8AC3E}">
        <p14:creationId xmlns:p14="http://schemas.microsoft.com/office/powerpoint/2010/main" val="1317717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23027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And they were transformed by what they </a:t>
            </a:r>
            <a:r>
              <a:rPr lang="en-US" altLang="en-US" u="sng" dirty="0"/>
              <a:t>saw</a:t>
            </a:r>
            <a:r>
              <a:rPr lang="en-US" altLang="en-US" dirty="0"/>
              <a:t>.</a:t>
            </a:r>
          </a:p>
        </p:txBody>
      </p:sp>
    </p:spTree>
    <p:extLst>
      <p:ext uri="{BB962C8B-B14F-4D97-AF65-F5344CB8AC3E}">
        <p14:creationId xmlns:p14="http://schemas.microsoft.com/office/powerpoint/2010/main" val="52915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Same place as the lions rolling in coffee last week.</a:t>
            </a:r>
          </a:p>
          <a:p>
            <a:r>
              <a:rPr lang="en-US" altLang="en-US" dirty="0"/>
              <a:t>Screen shots of video.</a:t>
            </a:r>
          </a:p>
        </p:txBody>
      </p:sp>
    </p:spTree>
    <p:extLst>
      <p:ext uri="{BB962C8B-B14F-4D97-AF65-F5344CB8AC3E}">
        <p14:creationId xmlns:p14="http://schemas.microsoft.com/office/powerpoint/2010/main" val="2590501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98345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80401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29926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He saw then, and was transformed.   Became the great </a:t>
            </a:r>
            <a:r>
              <a:rPr lang="en-US" altLang="en-US" sz="1050" dirty="0" err="1"/>
              <a:t>Shaliakh</a:t>
            </a:r>
            <a:r>
              <a:rPr lang="en-US" altLang="en-US" sz="1050" dirty="0"/>
              <a:t>, emissary to the Roman world.</a:t>
            </a:r>
          </a:p>
          <a:p>
            <a:endParaRPr lang="en-US" altLang="en-US" sz="1050" dirty="0"/>
          </a:p>
          <a:p>
            <a:r>
              <a:rPr lang="en-US" altLang="en-US" sz="1050" dirty="0" err="1"/>
              <a:t>Yeshua’s</a:t>
            </a:r>
            <a:r>
              <a:rPr lang="en-US" altLang="en-US" sz="1050" dirty="0"/>
              <a:t> own physical brother, Yaakov/James, did NOT believe in Him as Messiah under he saw Him after the resurrection.</a:t>
            </a:r>
          </a:p>
        </p:txBody>
      </p:sp>
    </p:spTree>
    <p:extLst>
      <p:ext uri="{BB962C8B-B14F-4D97-AF65-F5344CB8AC3E}">
        <p14:creationId xmlns:p14="http://schemas.microsoft.com/office/powerpoint/2010/main" val="863627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29128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Addressed </a:t>
            </a:r>
            <a:r>
              <a:rPr lang="en-US" altLang="en-US" dirty="0" err="1"/>
              <a:t>Toma</a:t>
            </a:r>
            <a:r>
              <a:rPr lang="en-US" altLang="en-US" dirty="0"/>
              <a:t> in his very point of doubt!  </a:t>
            </a:r>
          </a:p>
        </p:txBody>
      </p:sp>
    </p:spTree>
    <p:extLst>
      <p:ext uri="{BB962C8B-B14F-4D97-AF65-F5344CB8AC3E}">
        <p14:creationId xmlns:p14="http://schemas.microsoft.com/office/powerpoint/2010/main" val="254275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55365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Do you love Him?  Trust Him.  Seen the resurrected Messiah in the </a:t>
            </a:r>
            <a:r>
              <a:rPr lang="en-US" altLang="en-US" dirty="0" err="1"/>
              <a:t>Ruakh</a:t>
            </a:r>
            <a:r>
              <a:rPr lang="en-US" altLang="en-US" dirty="0"/>
              <a:t>, in the sweetness of your forgiveness?  </a:t>
            </a:r>
          </a:p>
          <a:p>
            <a:endParaRPr lang="en-US" altLang="en-US" dirty="0"/>
          </a:p>
          <a:p>
            <a:r>
              <a:rPr lang="en-US" altLang="en-US" dirty="0"/>
              <a:t>Let’s wave now.  </a:t>
            </a:r>
            <a:r>
              <a:rPr lang="en-US" altLang="en-US" dirty="0" err="1"/>
              <a:t>Halleluyah</a:t>
            </a:r>
            <a:r>
              <a:rPr lang="en-US" altLang="en-US" dirty="0"/>
              <a:t>!</a:t>
            </a:r>
          </a:p>
        </p:txBody>
      </p:sp>
    </p:spTree>
    <p:extLst>
      <p:ext uri="{BB962C8B-B14F-4D97-AF65-F5344CB8AC3E}">
        <p14:creationId xmlns:p14="http://schemas.microsoft.com/office/powerpoint/2010/main" val="1915575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Moshe had many revelations of G-d’s glory, but not greater than this one.   </a:t>
            </a:r>
          </a:p>
        </p:txBody>
      </p:sp>
      <p:sp>
        <p:nvSpPr>
          <p:cNvPr id="4" name="Header Placeholder 3"/>
          <p:cNvSpPr>
            <a:spLocks noGrp="1"/>
          </p:cNvSpPr>
          <p:nvPr>
            <p:ph type="hdr" sz="quarter" idx="10"/>
          </p:nvPr>
        </p:nvSpPr>
        <p:spPr/>
        <p:txBody>
          <a:bodyPr/>
          <a:lstStyle/>
          <a:p>
            <a:r>
              <a:rPr lang="en-US" altLang="en-US"/>
              <a:t>Resurrection Day See Him and transformed</a:t>
            </a:r>
          </a:p>
        </p:txBody>
      </p:sp>
      <p:sp>
        <p:nvSpPr>
          <p:cNvPr id="5" name="Date Placeholder 4"/>
          <p:cNvSpPr>
            <a:spLocks noGrp="1"/>
          </p:cNvSpPr>
          <p:nvPr>
            <p:ph type="dt" idx="11"/>
          </p:nvPr>
        </p:nvSpPr>
        <p:spPr/>
        <p:txBody>
          <a:bodyPr/>
          <a:lstStyle/>
          <a:p>
            <a:r>
              <a:rPr lang="en-US" altLang="en-US"/>
              <a:t>Apr 7,2018 5778</a:t>
            </a: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559742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79182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90475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029957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960455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67447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248861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669547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716536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3741916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Moshe had long since turned to serve the G-d of Israel, but this was a sort of second revelation, or third! </a:t>
            </a:r>
          </a:p>
          <a:p>
            <a:endParaRPr lang="en-US" dirty="0"/>
          </a:p>
          <a:p>
            <a:r>
              <a:rPr lang="en-US" dirty="0"/>
              <a:t>Similarly for us…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836236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49518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818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50636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Have you seen His resurrection glory, by faith?  Let’s wave the barley!!</a:t>
            </a:r>
          </a:p>
        </p:txBody>
      </p:sp>
    </p:spTree>
    <p:extLst>
      <p:ext uri="{BB962C8B-B14F-4D97-AF65-F5344CB8AC3E}">
        <p14:creationId xmlns:p14="http://schemas.microsoft.com/office/powerpoint/2010/main" val="37836399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9E7A7E2-61D4-416D-8868-15EA825CCC5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462530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Sort of stopped counting.  No hope.  Not waving.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260392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Apparently about national resurrection, not physical, but the images are parallel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1998207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068877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2434172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https://youtu.be/ZVUUpwt0IQQ</a:t>
            </a:r>
          </a:p>
          <a:p>
            <a:endParaRPr lang="en-US" altLang="en-US" dirty="0"/>
          </a:p>
          <a:p>
            <a:r>
              <a:rPr lang="en-US" altLang="en-US" dirty="0"/>
              <a:t>I viewed this on 16mm in her apartment in 1971 with </a:t>
            </a:r>
            <a:r>
              <a:rPr lang="en-US" altLang="en-US" dirty="0" err="1"/>
              <a:t>Dolah</a:t>
            </a:r>
            <a:r>
              <a:rPr lang="en-US" altLang="en-US" dirty="0"/>
              <a:t>, the, daughter of Eliezer Ben Yehuda.  Shira showed it to Golda Meir.  </a:t>
            </a:r>
          </a:p>
          <a:p>
            <a:r>
              <a:rPr lang="en-US" altLang="en-US" dirty="0"/>
              <a:t>Play 3:10 to 5:20</a:t>
            </a:r>
          </a:p>
          <a:p>
            <a:endParaRPr lang="en-US" altLang="en-US" dirty="0"/>
          </a:p>
        </p:txBody>
      </p:sp>
    </p:spTree>
    <p:extLst>
      <p:ext uri="{BB962C8B-B14F-4D97-AF65-F5344CB8AC3E}">
        <p14:creationId xmlns:p14="http://schemas.microsoft.com/office/powerpoint/2010/main" val="23944158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419383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1" i="0" kern="1200" dirty="0">
                <a:solidFill>
                  <a:schemeClr val="tx1"/>
                </a:solidFill>
                <a:effectLst/>
                <a:latin typeface="Arial Rounded MT Bold" pitchFamily="34" charset="0"/>
                <a:ea typeface="+mn-ea"/>
                <a:cs typeface="Arial" charset="0"/>
              </a:rPr>
              <a:t> </a:t>
            </a:r>
            <a:r>
              <a:rPr lang="en-US" sz="2000" b="1" i="0" kern="1200" dirty="0">
                <a:solidFill>
                  <a:schemeClr val="tx1"/>
                </a:solidFill>
                <a:effectLst/>
                <a:latin typeface="Arial Rounded MT Bold" pitchFamily="34" charset="0"/>
                <a:ea typeface="+mn-ea"/>
                <a:cs typeface="Arial" charset="0"/>
                <a:hlinkClick r:id="rId3"/>
              </a:rPr>
              <a:t>voices@unitycoalitionforisrael.org.</a:t>
            </a:r>
            <a:endParaRPr lang="en-US" sz="2000" b="1" i="0" kern="1200" dirty="0">
              <a:solidFill>
                <a:schemeClr val="tx1"/>
              </a:solidFill>
              <a:effectLst/>
              <a:latin typeface="Arial Rounded MT Bold" pitchFamily="34" charset="0"/>
              <a:ea typeface="+mn-ea"/>
              <a:cs typeface="Arial" charset="0"/>
            </a:endParaRPr>
          </a:p>
          <a:p>
            <a:endParaRPr lang="en-US" altLang="en-US" sz="2000" b="1" i="0" kern="1200" dirty="0">
              <a:solidFill>
                <a:schemeClr val="tx1"/>
              </a:solidFill>
              <a:effectLst/>
              <a:latin typeface="Arial Rounded MT Bold" pitchFamily="34" charset="0"/>
              <a:ea typeface="+mn-ea"/>
              <a:cs typeface="Arial" charset="0"/>
            </a:endParaRPr>
          </a:p>
          <a:p>
            <a:r>
              <a:rPr lang="en-US" altLang="en-US" sz="2000" b="1" i="0" kern="1200" dirty="0">
                <a:solidFill>
                  <a:schemeClr val="tx1"/>
                </a:solidFill>
                <a:effectLst/>
                <a:latin typeface="Arial Rounded MT Bold" pitchFamily="34" charset="0"/>
                <a:ea typeface="+mn-ea"/>
                <a:cs typeface="Arial" charset="0"/>
              </a:rPr>
              <a:t>Peace with Israel is a heresy to Hamas.  These are NOT peaceful demonstrations on the Gaza border!</a:t>
            </a:r>
            <a:endParaRPr lang="en-US" altLang="en-US" sz="1050" dirty="0"/>
          </a:p>
        </p:txBody>
      </p:sp>
    </p:spTree>
    <p:extLst>
      <p:ext uri="{BB962C8B-B14F-4D97-AF65-F5344CB8AC3E}">
        <p14:creationId xmlns:p14="http://schemas.microsoft.com/office/powerpoint/2010/main" val="18447817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1" i="0" kern="1200" dirty="0">
                <a:solidFill>
                  <a:schemeClr val="tx1"/>
                </a:solidFill>
                <a:effectLst/>
                <a:latin typeface="Arial Rounded MT Bold" pitchFamily="34" charset="0"/>
                <a:ea typeface="+mn-ea"/>
                <a:cs typeface="Arial" charset="0"/>
              </a:rPr>
              <a:t> </a:t>
            </a:r>
            <a:r>
              <a:rPr lang="en-US" sz="2000" b="1" i="0" kern="1200" dirty="0">
                <a:solidFill>
                  <a:schemeClr val="tx1"/>
                </a:solidFill>
                <a:effectLst/>
                <a:latin typeface="Arial Rounded MT Bold" pitchFamily="34" charset="0"/>
                <a:ea typeface="+mn-ea"/>
                <a:cs typeface="Arial" charset="0"/>
                <a:hlinkClick r:id="rId3"/>
              </a:rPr>
              <a:t>voices@unitycoalitionforisrael.org.</a:t>
            </a:r>
            <a:endParaRPr lang="en-US" altLang="en-US" sz="1050" dirty="0"/>
          </a:p>
        </p:txBody>
      </p:sp>
    </p:spTree>
    <p:extLst>
      <p:ext uri="{BB962C8B-B14F-4D97-AF65-F5344CB8AC3E}">
        <p14:creationId xmlns:p14="http://schemas.microsoft.com/office/powerpoint/2010/main" val="347271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Said the blessing and counted earlier.</a:t>
            </a:r>
          </a:p>
        </p:txBody>
      </p:sp>
    </p:spTree>
    <p:extLst>
      <p:ext uri="{BB962C8B-B14F-4D97-AF65-F5344CB8AC3E}">
        <p14:creationId xmlns:p14="http://schemas.microsoft.com/office/powerpoint/2010/main" val="20726574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https://www.timesofisrael.com/idf-hamas-cynically-sent-7-year-old-girl-to-breach-gaza-border/</a:t>
            </a:r>
          </a:p>
          <a:p>
            <a:endParaRPr lang="en-US" sz="2000" b="0" i="0" kern="1200">
              <a:solidFill>
                <a:schemeClr val="tx1"/>
              </a:solidFill>
              <a:effectLst/>
              <a:latin typeface="Arial Rounded MT Bold" pitchFamily="34" charset="0"/>
              <a:ea typeface="+mn-ea"/>
              <a:cs typeface="Arial" charset="0"/>
            </a:endParaRPr>
          </a:p>
          <a:p>
            <a:r>
              <a:rPr lang="en-US" sz="2000" b="0" i="0" kern="1200">
                <a:solidFill>
                  <a:schemeClr val="tx1"/>
                </a:solidFill>
                <a:effectLst/>
                <a:latin typeface="Arial Rounded MT Bold" pitchFamily="34" charset="0"/>
                <a:ea typeface="+mn-ea"/>
                <a:cs typeface="Arial" charset="0"/>
              </a:rPr>
              <a:t>A </a:t>
            </a:r>
            <a:r>
              <a:rPr lang="en-US" sz="2000" b="0" i="0" kern="1200" dirty="0">
                <a:solidFill>
                  <a:schemeClr val="tx1"/>
                </a:solidFill>
                <a:effectLst/>
                <a:latin typeface="Arial Rounded MT Bold" pitchFamily="34" charset="0"/>
                <a:ea typeface="+mn-ea"/>
                <a:cs typeface="Arial" charset="0"/>
              </a:rPr>
              <a:t>picture taken on March 30, 2018 from the southern Israeli kibbutz of </a:t>
            </a:r>
            <a:r>
              <a:rPr lang="en-US" sz="2000" b="0" i="0" kern="1200" dirty="0" err="1">
                <a:solidFill>
                  <a:schemeClr val="tx1"/>
                </a:solidFill>
                <a:effectLst/>
                <a:latin typeface="Arial Rounded MT Bold" pitchFamily="34" charset="0"/>
                <a:ea typeface="+mn-ea"/>
                <a:cs typeface="Arial" charset="0"/>
              </a:rPr>
              <a:t>Nahal</a:t>
            </a:r>
            <a:r>
              <a:rPr lang="en-US" sz="2000" b="0" i="0" kern="1200" dirty="0">
                <a:solidFill>
                  <a:schemeClr val="tx1"/>
                </a:solidFill>
                <a:effectLst/>
                <a:latin typeface="Arial Rounded MT Bold" pitchFamily="34" charset="0"/>
                <a:ea typeface="+mn-ea"/>
                <a:cs typeface="Arial" charset="0"/>
              </a:rPr>
              <a:t> Oz across the border from the Gaza strip shows tear gas grenades falling during a Palestinian city protest, with Israeli soldiers seen below in the foreground. (AFP/Jack </a:t>
            </a:r>
            <a:r>
              <a:rPr lang="en-US" sz="2000" b="0" i="0" kern="1200" dirty="0" err="1">
                <a:solidFill>
                  <a:schemeClr val="tx1"/>
                </a:solidFill>
                <a:effectLst/>
                <a:latin typeface="Arial Rounded MT Bold" pitchFamily="34" charset="0"/>
                <a:ea typeface="+mn-ea"/>
                <a:cs typeface="Arial" charset="0"/>
              </a:rPr>
              <a:t>Guez</a:t>
            </a:r>
            <a:r>
              <a:rPr lang="en-US" sz="2000" b="0" i="0" kern="1200" dirty="0">
                <a:solidFill>
                  <a:schemeClr val="tx1"/>
                </a:solidFill>
                <a:effectLst/>
                <a:latin typeface="Arial Rounded MT Bold" pitchFamily="34" charset="0"/>
                <a:ea typeface="+mn-ea"/>
                <a:cs typeface="Arial" charset="0"/>
              </a:rPr>
              <a:t>)</a:t>
            </a:r>
            <a:endParaRPr lang="en-US" altLang="en-US" sz="1050" dirty="0"/>
          </a:p>
        </p:txBody>
      </p:sp>
    </p:spTree>
    <p:extLst>
      <p:ext uri="{BB962C8B-B14F-4D97-AF65-F5344CB8AC3E}">
        <p14:creationId xmlns:p14="http://schemas.microsoft.com/office/powerpoint/2010/main" val="29162585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Kurds, in pale green territories, are Israel’s only REALLY reliable ally in this region.</a:t>
            </a:r>
          </a:p>
          <a:p>
            <a:endParaRPr lang="en-US" altLang="en-US" sz="1050" dirty="0"/>
          </a:p>
          <a:p>
            <a:r>
              <a:rPr lang="en-US" altLang="en-US" sz="1050" dirty="0"/>
              <a:t>There are really three wars going on in Syria.</a:t>
            </a:r>
          </a:p>
        </p:txBody>
      </p:sp>
    </p:spTree>
    <p:extLst>
      <p:ext uri="{BB962C8B-B14F-4D97-AF65-F5344CB8AC3E}">
        <p14:creationId xmlns:p14="http://schemas.microsoft.com/office/powerpoint/2010/main" val="37758959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788133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98603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It’s a bad deal to me that Turkey is a NATO member.  Not really in sync with Western civilization.  </a:t>
            </a:r>
          </a:p>
          <a:p>
            <a:endParaRPr lang="en-US" altLang="en-US" sz="1050" dirty="0"/>
          </a:p>
          <a:p>
            <a:r>
              <a:rPr lang="en-US" altLang="en-US" sz="1050" dirty="0"/>
              <a:t>Pres. Trump has recently reversed his intention to abandon the Kurds.</a:t>
            </a:r>
          </a:p>
        </p:txBody>
      </p:sp>
    </p:spTree>
    <p:extLst>
      <p:ext uri="{BB962C8B-B14F-4D97-AF65-F5344CB8AC3E}">
        <p14:creationId xmlns:p14="http://schemas.microsoft.com/office/powerpoint/2010/main" val="28746974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Hearing the voice of G-d, the revelation of His presence, in a sense.  </a:t>
            </a:r>
          </a:p>
        </p:txBody>
      </p:sp>
    </p:spTree>
    <p:extLst>
      <p:ext uri="{BB962C8B-B14F-4D97-AF65-F5344CB8AC3E}">
        <p14:creationId xmlns:p14="http://schemas.microsoft.com/office/powerpoint/2010/main" val="8155435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sz="200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http://www.jerusalemonline.com/news/in-israel/local/100000-gather-for-priestly-blessing-35312?utm_source=ActiveCampaign&amp;utm_medium=email&amp;utm_content=The+Latest+News+From+Israel&amp;utm_campaign=MiddayNewsletter+-+Recurring</a:t>
            </a:r>
          </a:p>
          <a:p>
            <a:r>
              <a:rPr lang="en-US" sz="2000" b="0" i="0" kern="1200" dirty="0">
                <a:solidFill>
                  <a:schemeClr val="tx1"/>
                </a:solidFill>
                <a:effectLst/>
                <a:latin typeface="Arial Rounded MT Bold" pitchFamily="34" charset="0"/>
                <a:ea typeface="+mn-ea"/>
                <a:cs typeface="Arial" charset="0"/>
              </a:rPr>
              <a:t>The mass priestly blessing ceremony is held twice a year, during Passover and Sukkot.</a:t>
            </a:r>
            <a:endParaRPr lang="en-US" altLang="en-US" sz="1050" dirty="0"/>
          </a:p>
        </p:txBody>
      </p:sp>
    </p:spTree>
    <p:extLst>
      <p:ext uri="{BB962C8B-B14F-4D97-AF65-F5344CB8AC3E}">
        <p14:creationId xmlns:p14="http://schemas.microsoft.com/office/powerpoint/2010/main" val="27291607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https://www.youtube.com/watch?v=_yLKRInM6Po</a:t>
            </a:r>
          </a:p>
        </p:txBody>
      </p:sp>
    </p:spTree>
    <p:extLst>
      <p:ext uri="{BB962C8B-B14F-4D97-AF65-F5344CB8AC3E}">
        <p14:creationId xmlns:p14="http://schemas.microsoft.com/office/powerpoint/2010/main" val="13527915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Ongoing warfare, intensifying in our day!</a:t>
            </a:r>
          </a:p>
          <a:p>
            <a:endParaRPr lang="en-US" altLang="en-US" sz="1050" dirty="0"/>
          </a:p>
          <a:p>
            <a:r>
              <a:rPr lang="en-US" altLang="en-US" sz="1050" dirty="0"/>
              <a:t>Neil and Jamie Lash, of Jewish Jewels TV program, write…</a:t>
            </a:r>
          </a:p>
        </p:txBody>
      </p:sp>
    </p:spTree>
    <p:extLst>
      <p:ext uri="{BB962C8B-B14F-4D97-AF65-F5344CB8AC3E}">
        <p14:creationId xmlns:p14="http://schemas.microsoft.com/office/powerpoint/2010/main" val="34685598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http://www.jewishjewels.org/blog/the-voice-of-the-lord/?utm_source=April+2018&amp;utm_campaign=May+Newsletter+2017%21&amp;utm_medium=email</a:t>
            </a:r>
          </a:p>
        </p:txBody>
      </p:sp>
    </p:spTree>
    <p:extLst>
      <p:ext uri="{BB962C8B-B14F-4D97-AF65-F5344CB8AC3E}">
        <p14:creationId xmlns:p14="http://schemas.microsoft.com/office/powerpoint/2010/main" val="302243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https://en.wikipedia.org/wiki/Counting_of_the_Omer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NOT counting the </a:t>
            </a:r>
            <a:r>
              <a:rPr lang="en-US" altLang="en-US" dirty="0" err="1"/>
              <a:t>omer</a:t>
            </a:r>
            <a:r>
              <a:rPr lang="en-US" altLang="en-US" dirty="0"/>
              <a:t> per se, but counting the </a:t>
            </a:r>
            <a:r>
              <a:rPr lang="en-US" altLang="en-US" u="sng" dirty="0"/>
              <a:t>days</a:t>
            </a:r>
            <a:r>
              <a:rPr lang="en-US" altLang="en-US" dirty="0"/>
              <a:t> during the binding of the </a:t>
            </a:r>
            <a:r>
              <a:rPr lang="en-US" altLang="en-US" dirty="0" err="1"/>
              <a:t>omers</a:t>
            </a:r>
            <a:r>
              <a:rPr lang="en-US" altLang="en-US" dirty="0"/>
              <a:t>/sheaves/bundles of wheat.</a:t>
            </a:r>
          </a:p>
          <a:p>
            <a:endParaRPr lang="en-US" altLang="en-US" dirty="0"/>
          </a:p>
        </p:txBody>
      </p:sp>
    </p:spTree>
    <p:extLst>
      <p:ext uri="{BB962C8B-B14F-4D97-AF65-F5344CB8AC3E}">
        <p14:creationId xmlns:p14="http://schemas.microsoft.com/office/powerpoint/2010/main" val="14185459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http://www.jewishjewels.org/blog/the-voice-of-the-lord/?utm_source=April+2018&amp;utm_campaign=May+Newsletter+2017%21&amp;utm_medium=email</a:t>
            </a:r>
          </a:p>
        </p:txBody>
      </p:sp>
    </p:spTree>
    <p:extLst>
      <p:ext uri="{BB962C8B-B14F-4D97-AF65-F5344CB8AC3E}">
        <p14:creationId xmlns:p14="http://schemas.microsoft.com/office/powerpoint/2010/main" val="25064693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http://www.jewishjewels.org/blog/the-voice-of-the-lord/?utm_source=April+2018&amp;utm_campaign=May+Newsletter+2017%21&amp;utm_medium=email</a:t>
            </a:r>
          </a:p>
          <a:p>
            <a:endParaRPr lang="en-US" altLang="en-US" sz="1050" dirty="0"/>
          </a:p>
          <a:p>
            <a:r>
              <a:rPr lang="en-US" altLang="en-US" sz="1050" dirty="0"/>
              <a:t>This is resurrection power, supernatural.  Trust.  Wave that barley.  </a:t>
            </a:r>
          </a:p>
        </p:txBody>
      </p:sp>
    </p:spTree>
    <p:extLst>
      <p:ext uri="{BB962C8B-B14F-4D97-AF65-F5344CB8AC3E}">
        <p14:creationId xmlns:p14="http://schemas.microsoft.com/office/powerpoint/2010/main" val="34861592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http://www.jewishjewels.org/blog/the-voice-of-the-lord/?utm_source=April+2018&amp;utm_campaign=May+Newsletter+2017%21&amp;utm_medium=email</a:t>
            </a:r>
          </a:p>
        </p:txBody>
      </p:sp>
    </p:spTree>
    <p:extLst>
      <p:ext uri="{BB962C8B-B14F-4D97-AF65-F5344CB8AC3E}">
        <p14:creationId xmlns:p14="http://schemas.microsoft.com/office/powerpoint/2010/main" val="2575919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http://www.jewishjewels.org/blog/the-voice-of-the-lord/?utm_source=April+2018&amp;utm_campaign=May+Newsletter+2017%21&amp;utm_medium=email</a:t>
            </a:r>
          </a:p>
        </p:txBody>
      </p:sp>
    </p:spTree>
    <p:extLst>
      <p:ext uri="{BB962C8B-B14F-4D97-AF65-F5344CB8AC3E}">
        <p14:creationId xmlns:p14="http://schemas.microsoft.com/office/powerpoint/2010/main" val="27421233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http://www.jewishjewels.org/blog/the-voice-of-the-lord/?utm_source=April+2018&amp;utm_campaign=May+Newsletter+2017%21&amp;utm_medium=email</a:t>
            </a:r>
          </a:p>
        </p:txBody>
      </p:sp>
    </p:spTree>
    <p:extLst>
      <p:ext uri="{BB962C8B-B14F-4D97-AF65-F5344CB8AC3E}">
        <p14:creationId xmlns:p14="http://schemas.microsoft.com/office/powerpoint/2010/main" val="16537118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http://www.jewishjewels.org/blog/the-voice-of-the-lord/?utm_source=April+2018&amp;utm_campaign=May+Newsletter+2017%21&amp;utm_medium=email</a:t>
            </a:r>
          </a:p>
        </p:txBody>
      </p:sp>
    </p:spTree>
    <p:extLst>
      <p:ext uri="{BB962C8B-B14F-4D97-AF65-F5344CB8AC3E}">
        <p14:creationId xmlns:p14="http://schemas.microsoft.com/office/powerpoint/2010/main" val="868599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100244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858847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had a transgender person say to me, “They felt uplifted at Or </a:t>
            </a:r>
            <a:r>
              <a:rPr lang="en-US" altLang="en-US" dirty="0" err="1"/>
              <a:t>HaOlam</a:t>
            </a:r>
            <a:r>
              <a:rPr lang="en-US" altLang="en-US" dirty="0"/>
              <a:t>.”  </a:t>
            </a:r>
          </a:p>
          <a:p>
            <a:endParaRPr lang="en-US" altLang="en-US" sz="1100" dirty="0"/>
          </a:p>
          <a:p>
            <a:r>
              <a:rPr lang="en-US" altLang="en-US" dirty="0"/>
              <a:t>One woman came to this cong. in Las Vegas late and rushing and forgot to change clothes.  Worked as a stripper!  They put a choir robe on her and welcomed her.</a:t>
            </a:r>
          </a:p>
          <a:p>
            <a:endParaRPr lang="en-US" altLang="en-US" sz="1100" dirty="0"/>
          </a:p>
          <a:p>
            <a:r>
              <a:rPr lang="en-US" altLang="en-US" dirty="0"/>
              <a:t>There is in KCMO an LGBT congregation, preaching the truth in love.</a:t>
            </a:r>
          </a:p>
        </p:txBody>
      </p:sp>
    </p:spTree>
    <p:extLst>
      <p:ext uri="{BB962C8B-B14F-4D97-AF65-F5344CB8AC3E}">
        <p14:creationId xmlns:p14="http://schemas.microsoft.com/office/powerpoint/2010/main" val="29661199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3190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Commanded…</a:t>
            </a:r>
          </a:p>
        </p:txBody>
      </p:sp>
    </p:spTree>
    <p:extLst>
      <p:ext uri="{BB962C8B-B14F-4D97-AF65-F5344CB8AC3E}">
        <p14:creationId xmlns:p14="http://schemas.microsoft.com/office/powerpoint/2010/main" val="21618439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918746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Resurrection Day See Him and transformed</a:t>
            </a:r>
          </a:p>
        </p:txBody>
      </p:sp>
      <p:sp>
        <p:nvSpPr>
          <p:cNvPr id="5" name="Rectangle 3"/>
          <p:cNvSpPr>
            <a:spLocks noGrp="1" noChangeArrowheads="1"/>
          </p:cNvSpPr>
          <p:nvPr>
            <p:ph type="dt" idx="1"/>
          </p:nvPr>
        </p:nvSpPr>
        <p:spPr>
          <a:ln/>
        </p:spPr>
        <p:txBody>
          <a:bodyPr/>
          <a:lstStyle/>
          <a:p>
            <a:r>
              <a:rPr lang="en-US" altLang="en-US">
                <a:solidFill>
                  <a:prstClr val="white"/>
                </a:solidFill>
              </a:rPr>
              <a:t>Apr 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681573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Last slide Clyde.  Barley procession…</a:t>
            </a:r>
          </a:p>
        </p:txBody>
      </p:sp>
    </p:spTree>
    <p:extLst>
      <p:ext uri="{BB962C8B-B14F-4D97-AF65-F5344CB8AC3E}">
        <p14:creationId xmlns:p14="http://schemas.microsoft.com/office/powerpoint/2010/main" val="55864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C5A22D-57C1-4702-8712-D5EA56D74BA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Resurrection Day See Him and transformed</a:t>
            </a:r>
          </a:p>
        </p:txBody>
      </p:sp>
      <p:sp>
        <p:nvSpPr>
          <p:cNvPr id="5" name="Rectangle 3">
            <a:extLst>
              <a:ext uri="{FF2B5EF4-FFF2-40B4-BE49-F238E27FC236}">
                <a16:creationId xmlns:a16="http://schemas.microsoft.com/office/drawing/2014/main" id="{EB2904ED-BC01-43D7-B51E-6977B1EA9C0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 7,2018 5778</a:t>
            </a:r>
          </a:p>
        </p:txBody>
      </p:sp>
      <p:sp>
        <p:nvSpPr>
          <p:cNvPr id="6" name="Rectangle 7">
            <a:extLst>
              <a:ext uri="{FF2B5EF4-FFF2-40B4-BE49-F238E27FC236}">
                <a16:creationId xmlns:a16="http://schemas.microsoft.com/office/drawing/2014/main" id="{6171B11A-15CD-4B2A-943D-50DE5F8BF98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55D4A-2FFC-4F17-83DA-0F2E2CF4E06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8594" name="Rectangle 2">
            <a:extLst>
              <a:ext uri="{FF2B5EF4-FFF2-40B4-BE49-F238E27FC236}">
                <a16:creationId xmlns:a16="http://schemas.microsoft.com/office/drawing/2014/main" id="{7A30F008-9A77-4947-A8D0-A45E3368B923}"/>
              </a:ext>
            </a:extLst>
          </p:cNvPr>
          <p:cNvSpPr>
            <a:spLocks noRot="1" noChangeArrowheads="1" noTextEdit="1"/>
          </p:cNvSpPr>
          <p:nvPr>
            <p:ph type="sldImg"/>
          </p:nvPr>
        </p:nvSpPr>
        <p:spPr>
          <a:ln/>
        </p:spPr>
      </p:sp>
      <p:sp>
        <p:nvSpPr>
          <p:cNvPr id="238595" name="Rectangle 3">
            <a:extLst>
              <a:ext uri="{FF2B5EF4-FFF2-40B4-BE49-F238E27FC236}">
                <a16:creationId xmlns:a16="http://schemas.microsoft.com/office/drawing/2014/main" id="{3CCE8B54-60D2-4588-8AED-D8AEE5DC568A}"/>
              </a:ext>
            </a:extLst>
          </p:cNvPr>
          <p:cNvSpPr>
            <a:spLocks noGrp="1" noChangeArrowheads="1"/>
          </p:cNvSpPr>
          <p:nvPr>
            <p:ph type="body" idx="1"/>
          </p:nvPr>
        </p:nvSpPr>
        <p:spPr>
          <a:xfrm>
            <a:off x="320675" y="4343400"/>
            <a:ext cx="6308725" cy="4114800"/>
          </a:xfrm>
        </p:spPr>
        <p:txBody>
          <a:bodyPr/>
          <a:lstStyle/>
          <a:p>
            <a:r>
              <a:rPr lang="en-US" altLang="en-US" dirty="0"/>
              <a:t>Note: Two things to count, weeks, days.</a:t>
            </a:r>
          </a:p>
          <a:p>
            <a:r>
              <a:rPr lang="en-US" altLang="en-US" dirty="0"/>
              <a:t>NOT counting the </a:t>
            </a:r>
            <a:r>
              <a:rPr lang="en-US" altLang="en-US" dirty="0" err="1"/>
              <a:t>omer</a:t>
            </a:r>
            <a:r>
              <a:rPr lang="en-US" altLang="en-US" dirty="0"/>
              <a:t>, counting the </a:t>
            </a:r>
            <a:r>
              <a:rPr lang="en-US" altLang="en-US" u="sng" dirty="0"/>
              <a:t>days</a:t>
            </a:r>
            <a:r>
              <a:rPr lang="en-US" altLang="en-US" dirty="0"/>
              <a:t> and </a:t>
            </a:r>
            <a:r>
              <a:rPr lang="en-US" altLang="en-US" u="sng" dirty="0"/>
              <a:t>weeks</a:t>
            </a:r>
            <a:r>
              <a:rPr lang="en-US" altLang="en-US" dirty="0"/>
              <a:t> during the binding of the </a:t>
            </a:r>
            <a:r>
              <a:rPr lang="en-US" altLang="en-US" dirty="0" err="1"/>
              <a:t>omers</a:t>
            </a:r>
            <a:r>
              <a:rPr lang="en-US" altLang="en-US" dirty="0"/>
              <a:t>/sheaves/bundles</a:t>
            </a:r>
          </a:p>
          <a:p>
            <a:endParaRPr lang="en-US" altLang="en-US" dirty="0"/>
          </a:p>
        </p:txBody>
      </p:sp>
    </p:spTree>
    <p:extLst>
      <p:ext uri="{BB962C8B-B14F-4D97-AF65-F5344CB8AC3E}">
        <p14:creationId xmlns:p14="http://schemas.microsoft.com/office/powerpoint/2010/main" val="1440683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defTabSz="658459" fontAlgn="auto">
              <a:spcBef>
                <a:spcPts val="0"/>
              </a:spcBef>
              <a:spcAft>
                <a:spcPts val="0"/>
              </a:spcAft>
              <a:defRPr/>
            </a:pPr>
            <a:endParaRPr lang="en-US" sz="1296" kern="0">
              <a:solidFill>
                <a:sysClr val="windowText" lastClr="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58459" fontAlgn="auto">
              <a:spcBef>
                <a:spcPts val="0"/>
              </a:spcBef>
              <a:spcAft>
                <a:spcPts val="0"/>
              </a:spcAft>
              <a:defRPr/>
            </a:pPr>
            <a:endParaRPr lang="en-US" sz="1296" kern="0">
              <a:solidFill>
                <a:sysClr val="windowText" lastClr="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58459" fontAlgn="auto">
              <a:spcBef>
                <a:spcPts val="0"/>
              </a:spcBef>
              <a:spcAft>
                <a:spcPts val="0"/>
              </a:spcAft>
              <a:defRPr/>
            </a:pPr>
            <a:fld id="{9190C161-9D9C-4219-9159-98AF22DD1E1E}" type="slidenum">
              <a:rPr lang="en-US" altLang="en-US" sz="1296" kern="0" smtClean="0">
                <a:solidFill>
                  <a:sysClr val="windowText" lastClr="000000"/>
                </a:solidFill>
                <a:latin typeface="Arial" pitchFamily="34" charset="0"/>
                <a:cs typeface="Arial" pitchFamily="34" charset="0"/>
              </a:rPr>
              <a:pPr defTabSz="658459" fontAlgn="auto">
                <a:spcBef>
                  <a:spcPts val="0"/>
                </a:spcBef>
                <a:spcAft>
                  <a:spcPts val="0"/>
                </a:spcAft>
                <a:defRPr/>
              </a:pPr>
              <a:t>‹#›</a:t>
            </a:fld>
            <a:endParaRPr lang="en-US" altLang="en-US" sz="1296" kern="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2885041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384417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defTabSz="658459">
              <a:defRPr/>
            </a:pPr>
            <a:fld id="{12D1CE38-C018-417A-BC99-EBE62FECDF58}" type="datetimeFigureOut">
              <a:rPr lang="en-US" smtClean="0"/>
              <a:pPr defTabSz="658459">
                <a:defRPr/>
              </a:pPr>
              <a:t>4/6/2018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defTabSz="658459">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defTabSz="658459">
              <a:defRPr/>
            </a:pPr>
            <a:fld id="{FDC2FBFF-8586-4F3C-B8E0-EA78BB772966}" type="slidenum">
              <a:rPr lang="en-US" smtClean="0"/>
              <a:pPr defTabSz="658459">
                <a:defRPr/>
              </a:pPr>
              <a:t>‹#›</a:t>
            </a:fld>
            <a:endParaRPr lang="en-US"/>
          </a:p>
        </p:txBody>
      </p:sp>
    </p:spTree>
    <p:extLst>
      <p:ext uri="{BB962C8B-B14F-4D97-AF65-F5344CB8AC3E}">
        <p14:creationId xmlns:p14="http://schemas.microsoft.com/office/powerpoint/2010/main" val="363180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defRPr>
            </a:lvl1pPr>
          </a:lstStyle>
          <a:p>
            <a:fld id="{3BA7F456-1CD9-4C2B-BE79-D530064A1CD5}" type="slidenum">
              <a:rPr lang="en-US" altLang="en-US"/>
              <a:pPr/>
              <a:t>‹#›</a:t>
            </a:fld>
            <a:endParaRPr lang="en-US" altLang="en-US"/>
          </a:p>
        </p:txBody>
      </p:sp>
    </p:spTree>
    <p:extLst>
      <p:ext uri="{BB962C8B-B14F-4D97-AF65-F5344CB8AC3E}">
        <p14:creationId xmlns:p14="http://schemas.microsoft.com/office/powerpoint/2010/main" val="2239925849"/>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152811478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Title Placeholder 1"/>
          <p:cNvSpPr>
            <a:spLocks noGrp="1"/>
          </p:cNvSpPr>
          <p:nvPr>
            <p:ph type="title"/>
          </p:nvPr>
        </p:nvSpPr>
        <p:spPr bwMode="auto">
          <a:xfrm>
            <a:off x="438944" y="205979"/>
            <a:ext cx="79009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8371" name="Text Placeholder 2"/>
          <p:cNvSpPr>
            <a:spLocks noGrp="1"/>
          </p:cNvSpPr>
          <p:nvPr>
            <p:ph type="body" idx="1"/>
          </p:nvPr>
        </p:nvSpPr>
        <p:spPr bwMode="auto">
          <a:xfrm>
            <a:off x="438944" y="1200151"/>
            <a:ext cx="7900988"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38944" y="4767264"/>
            <a:ext cx="2048404" cy="273844"/>
          </a:xfrm>
          <a:prstGeom prst="rect">
            <a:avLst/>
          </a:prstGeom>
        </p:spPr>
        <p:txBody>
          <a:bodyPr vert="horz" lIns="91440" tIns="45720" rIns="91440" bIns="45720" rtlCol="0" anchor="ctr"/>
          <a:lstStyle>
            <a:lvl1pPr algn="l" fontAlgn="auto">
              <a:spcBef>
                <a:spcPts val="0"/>
              </a:spcBef>
              <a:spcAft>
                <a:spcPts val="0"/>
              </a:spcAft>
              <a:defRPr sz="864">
                <a:solidFill>
                  <a:prstClr val="black">
                    <a:tint val="75000"/>
                  </a:prstClr>
                </a:solidFill>
                <a:latin typeface="Calibri"/>
              </a:defRPr>
            </a:lvl1pPr>
          </a:lstStyle>
          <a:p>
            <a:pPr>
              <a:defRPr/>
            </a:pPr>
            <a:fld id="{6AE27316-7D98-44A5-B19A-C571ADD2929E}" type="datetimeFigureOut">
              <a:rPr lang="en-US"/>
              <a:pPr>
                <a:defRPr/>
              </a:pPr>
              <a:t>4/6/2018</a:t>
            </a:fld>
            <a:endParaRPr lang="en-US"/>
          </a:p>
        </p:txBody>
      </p:sp>
      <p:sp>
        <p:nvSpPr>
          <p:cNvPr id="5" name="Footer Placeholder 4"/>
          <p:cNvSpPr>
            <a:spLocks noGrp="1"/>
          </p:cNvSpPr>
          <p:nvPr>
            <p:ph type="ftr" sz="quarter" idx="3"/>
          </p:nvPr>
        </p:nvSpPr>
        <p:spPr>
          <a:xfrm>
            <a:off x="2999449" y="4767264"/>
            <a:ext cx="2779977" cy="273844"/>
          </a:xfrm>
          <a:prstGeom prst="rect">
            <a:avLst/>
          </a:prstGeom>
        </p:spPr>
        <p:txBody>
          <a:bodyPr vert="horz" lIns="91440" tIns="45720" rIns="91440" bIns="45720" rtlCol="0" anchor="ctr"/>
          <a:lstStyle>
            <a:lvl1pPr algn="ctr" fontAlgn="auto">
              <a:spcBef>
                <a:spcPts val="0"/>
              </a:spcBef>
              <a:spcAft>
                <a:spcPts val="0"/>
              </a:spcAft>
              <a:defRPr sz="864">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291527" y="4767264"/>
            <a:ext cx="2048404" cy="273844"/>
          </a:xfrm>
          <a:prstGeom prst="rect">
            <a:avLst/>
          </a:prstGeom>
        </p:spPr>
        <p:txBody>
          <a:bodyPr vert="horz" lIns="91440" tIns="45720" rIns="91440" bIns="45720" rtlCol="0" anchor="ctr"/>
          <a:lstStyle>
            <a:lvl1pPr algn="r" fontAlgn="auto">
              <a:spcBef>
                <a:spcPts val="0"/>
              </a:spcBef>
              <a:spcAft>
                <a:spcPts val="0"/>
              </a:spcAft>
              <a:defRPr sz="864">
                <a:solidFill>
                  <a:prstClr val="black">
                    <a:tint val="75000"/>
                  </a:prstClr>
                </a:solidFill>
                <a:latin typeface="Calibri"/>
              </a:defRPr>
            </a:lvl1pPr>
          </a:lstStyle>
          <a:p>
            <a:pPr>
              <a:defRPr/>
            </a:pPr>
            <a:fld id="{A5F67B51-41C2-46C5-91C2-FE49B04FD714}" type="slidenum">
              <a:rPr lang="en-US"/>
              <a:pPr>
                <a:defRPr/>
              </a:pPr>
              <a:t>‹#›</a:t>
            </a:fld>
            <a:endParaRPr lang="en-US"/>
          </a:p>
        </p:txBody>
      </p:sp>
    </p:spTree>
    <p:extLst>
      <p:ext uri="{BB962C8B-B14F-4D97-AF65-F5344CB8AC3E}">
        <p14:creationId xmlns:p14="http://schemas.microsoft.com/office/powerpoint/2010/main" val="2147531228"/>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168" kern="1200">
          <a:solidFill>
            <a:schemeClr val="tx1"/>
          </a:solidFill>
          <a:latin typeface="+mj-lt"/>
          <a:ea typeface="+mj-ea"/>
          <a:cs typeface="+mj-cs"/>
        </a:defRPr>
      </a:lvl1pPr>
      <a:lvl2pPr algn="ctr" rtl="0" eaLnBrk="0" fontAlgn="base" hangingPunct="0">
        <a:spcBef>
          <a:spcPct val="0"/>
        </a:spcBef>
        <a:spcAft>
          <a:spcPct val="0"/>
        </a:spcAft>
        <a:defRPr sz="3168">
          <a:solidFill>
            <a:schemeClr val="tx1"/>
          </a:solidFill>
          <a:latin typeface="Calibri" pitchFamily="34" charset="0"/>
        </a:defRPr>
      </a:lvl2pPr>
      <a:lvl3pPr algn="ctr" rtl="0" eaLnBrk="0" fontAlgn="base" hangingPunct="0">
        <a:spcBef>
          <a:spcPct val="0"/>
        </a:spcBef>
        <a:spcAft>
          <a:spcPct val="0"/>
        </a:spcAft>
        <a:defRPr sz="3168">
          <a:solidFill>
            <a:schemeClr val="tx1"/>
          </a:solidFill>
          <a:latin typeface="Calibri" pitchFamily="34" charset="0"/>
        </a:defRPr>
      </a:lvl3pPr>
      <a:lvl4pPr algn="ctr" rtl="0" eaLnBrk="0" fontAlgn="base" hangingPunct="0">
        <a:spcBef>
          <a:spcPct val="0"/>
        </a:spcBef>
        <a:spcAft>
          <a:spcPct val="0"/>
        </a:spcAft>
        <a:defRPr sz="3168">
          <a:solidFill>
            <a:schemeClr val="tx1"/>
          </a:solidFill>
          <a:latin typeface="Calibri" pitchFamily="34" charset="0"/>
        </a:defRPr>
      </a:lvl4pPr>
      <a:lvl5pPr algn="ctr" rtl="0" eaLnBrk="0" fontAlgn="base" hangingPunct="0">
        <a:spcBef>
          <a:spcPct val="0"/>
        </a:spcBef>
        <a:spcAft>
          <a:spcPct val="0"/>
        </a:spcAft>
        <a:defRPr sz="3168">
          <a:solidFill>
            <a:schemeClr val="tx1"/>
          </a:solidFill>
          <a:latin typeface="Calibri" pitchFamily="34" charset="0"/>
        </a:defRPr>
      </a:lvl5pPr>
      <a:lvl6pPr marL="329230" algn="ctr" rtl="0" fontAlgn="base">
        <a:spcBef>
          <a:spcPct val="0"/>
        </a:spcBef>
        <a:spcAft>
          <a:spcPct val="0"/>
        </a:spcAft>
        <a:defRPr sz="3168">
          <a:solidFill>
            <a:schemeClr val="tx1"/>
          </a:solidFill>
          <a:latin typeface="Calibri" pitchFamily="34" charset="0"/>
        </a:defRPr>
      </a:lvl6pPr>
      <a:lvl7pPr marL="658459" algn="ctr" rtl="0" fontAlgn="base">
        <a:spcBef>
          <a:spcPct val="0"/>
        </a:spcBef>
        <a:spcAft>
          <a:spcPct val="0"/>
        </a:spcAft>
        <a:defRPr sz="3168">
          <a:solidFill>
            <a:schemeClr val="tx1"/>
          </a:solidFill>
          <a:latin typeface="Calibri" pitchFamily="34" charset="0"/>
        </a:defRPr>
      </a:lvl7pPr>
      <a:lvl8pPr marL="987689" algn="ctr" rtl="0" fontAlgn="base">
        <a:spcBef>
          <a:spcPct val="0"/>
        </a:spcBef>
        <a:spcAft>
          <a:spcPct val="0"/>
        </a:spcAft>
        <a:defRPr sz="3168">
          <a:solidFill>
            <a:schemeClr val="tx1"/>
          </a:solidFill>
          <a:latin typeface="Calibri" pitchFamily="34" charset="0"/>
        </a:defRPr>
      </a:lvl8pPr>
      <a:lvl9pPr marL="1316919" algn="ctr" rtl="0" fontAlgn="base">
        <a:spcBef>
          <a:spcPct val="0"/>
        </a:spcBef>
        <a:spcAft>
          <a:spcPct val="0"/>
        </a:spcAft>
        <a:defRPr sz="3168">
          <a:solidFill>
            <a:schemeClr val="tx1"/>
          </a:solidFill>
          <a:latin typeface="Calibri" pitchFamily="34" charset="0"/>
        </a:defRPr>
      </a:lvl9pPr>
    </p:titleStyle>
    <p:bodyStyle>
      <a:lvl1pPr marL="246922" indent="-246922" algn="l" rtl="0" eaLnBrk="0" fontAlgn="base" hangingPunct="0">
        <a:spcBef>
          <a:spcPct val="20000"/>
        </a:spcBef>
        <a:spcAft>
          <a:spcPct val="0"/>
        </a:spcAft>
        <a:buFont typeface="Arial" pitchFamily="34" charset="0"/>
        <a:buChar char="•"/>
        <a:defRPr sz="2304" kern="1200">
          <a:solidFill>
            <a:schemeClr val="tx1"/>
          </a:solidFill>
          <a:latin typeface="+mn-lt"/>
          <a:ea typeface="+mn-ea"/>
          <a:cs typeface="+mn-cs"/>
        </a:defRPr>
      </a:lvl1pPr>
      <a:lvl2pPr marL="534998" indent="-205769" algn="l" rtl="0" eaLnBrk="0" fontAlgn="base" hangingPunct="0">
        <a:spcBef>
          <a:spcPct val="20000"/>
        </a:spcBef>
        <a:spcAft>
          <a:spcPct val="0"/>
        </a:spcAft>
        <a:buFont typeface="Arial" pitchFamily="34" charset="0"/>
        <a:buChar char="–"/>
        <a:defRPr sz="2016" kern="1200">
          <a:solidFill>
            <a:schemeClr val="tx1"/>
          </a:solidFill>
          <a:latin typeface="+mn-lt"/>
          <a:ea typeface="+mn-ea"/>
          <a:cs typeface="+mn-cs"/>
        </a:defRPr>
      </a:lvl2pPr>
      <a:lvl3pPr marL="823074" indent="-164615" algn="l" rtl="0" eaLnBrk="0" fontAlgn="base" hangingPunct="0">
        <a:spcBef>
          <a:spcPct val="20000"/>
        </a:spcBef>
        <a:spcAft>
          <a:spcPct val="0"/>
        </a:spcAft>
        <a:buFont typeface="Arial" pitchFamily="34" charset="0"/>
        <a:buChar char="•"/>
        <a:defRPr sz="1728" kern="1200">
          <a:solidFill>
            <a:schemeClr val="tx1"/>
          </a:solidFill>
          <a:latin typeface="+mn-lt"/>
          <a:ea typeface="+mn-ea"/>
          <a:cs typeface="+mn-cs"/>
        </a:defRPr>
      </a:lvl3pPr>
      <a:lvl4pPr marL="1152304" indent="-164615"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4pPr>
      <a:lvl5pPr marL="1481534" indent="-164615"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5pPr>
      <a:lvl6pPr marL="1810763" indent="-164615" algn="l" defTabSz="658459" rtl="0" eaLnBrk="1" latinLnBrk="0" hangingPunct="1">
        <a:spcBef>
          <a:spcPct val="20000"/>
        </a:spcBef>
        <a:buFont typeface="Arial" pitchFamily="34" charset="0"/>
        <a:buChar char="•"/>
        <a:defRPr sz="1440" kern="1200">
          <a:solidFill>
            <a:schemeClr val="tx1"/>
          </a:solidFill>
          <a:latin typeface="+mn-lt"/>
          <a:ea typeface="+mn-ea"/>
          <a:cs typeface="+mn-cs"/>
        </a:defRPr>
      </a:lvl6pPr>
      <a:lvl7pPr marL="2139993" indent="-164615" algn="l" defTabSz="658459" rtl="0" eaLnBrk="1" latinLnBrk="0" hangingPunct="1">
        <a:spcBef>
          <a:spcPct val="20000"/>
        </a:spcBef>
        <a:buFont typeface="Arial" pitchFamily="34" charset="0"/>
        <a:buChar char="•"/>
        <a:defRPr sz="1440" kern="1200">
          <a:solidFill>
            <a:schemeClr val="tx1"/>
          </a:solidFill>
          <a:latin typeface="+mn-lt"/>
          <a:ea typeface="+mn-ea"/>
          <a:cs typeface="+mn-cs"/>
        </a:defRPr>
      </a:lvl7pPr>
      <a:lvl8pPr marL="2469223" indent="-164615" algn="l" defTabSz="658459" rtl="0" eaLnBrk="1" latinLnBrk="0" hangingPunct="1">
        <a:spcBef>
          <a:spcPct val="20000"/>
        </a:spcBef>
        <a:buFont typeface="Arial" pitchFamily="34" charset="0"/>
        <a:buChar char="•"/>
        <a:defRPr sz="1440" kern="1200">
          <a:solidFill>
            <a:schemeClr val="tx1"/>
          </a:solidFill>
          <a:latin typeface="+mn-lt"/>
          <a:ea typeface="+mn-ea"/>
          <a:cs typeface="+mn-cs"/>
        </a:defRPr>
      </a:lvl8pPr>
      <a:lvl9pPr marL="2798453" indent="-164615" algn="l" defTabSz="658459" rtl="0" eaLnBrk="1" latinLnBrk="0" hangingPunct="1">
        <a:spcBef>
          <a:spcPct val="20000"/>
        </a:spcBef>
        <a:buFont typeface="Arial" pitchFamily="34" charset="0"/>
        <a:buChar char="•"/>
        <a:defRPr sz="1440"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ideo" Target="https://www.youtube.com/embed/gLemeNvrl4A" TargetMode="Externa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www.youtube.com/embed/iy6_8_ckdLQ" TargetMode="Externa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ideo" Target="https://www.youtube.com/embed/K638qDe5CMI" TargetMode="Externa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video" Target="https://www.youtube.com/embed/ZVUUpwt0IQQ" TargetMode="External"/><Relationship Id="rId4" Type="http://schemas.openxmlformats.org/officeDocument/2006/relationships/image" Target="../media/image12.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video" Target="https://www.youtube.com/embed/_yLKRInM6Po" TargetMode="External"/><Relationship Id="rId4" Type="http://schemas.openxmlformats.org/officeDocument/2006/relationships/image" Target="../media/image20.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you want to have notes without taking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a:t>
            </a:r>
          </a:p>
          <a:p>
            <a:r>
              <a:rPr lang="en-US" dirty="0">
                <a:solidFill>
                  <a:srgbClr val="FFFF66"/>
                </a:solidFill>
              </a:rPr>
              <a:t>Today’s should be on the top.</a:t>
            </a:r>
          </a:p>
        </p:txBody>
      </p:sp>
    </p:spTree>
    <p:extLst>
      <p:ext uri="{BB962C8B-B14F-4D97-AF65-F5344CB8AC3E}">
        <p14:creationId xmlns:p14="http://schemas.microsoft.com/office/powerpoint/2010/main" val="2946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819D9EDA-6F72-4145-BD2E-27E5A2274764}"/>
              </a:ext>
            </a:extLst>
          </p:cNvPr>
          <p:cNvSpPr>
            <a:spLocks noChangeArrowheads="1"/>
          </p:cNvSpPr>
          <p:nvPr/>
        </p:nvSpPr>
        <p:spPr bwMode="auto">
          <a:xfrm>
            <a:off x="960437" y="171450"/>
            <a:ext cx="1828800" cy="457200"/>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85800"/>
            <a:endParaRPr lang="en-US" sz="3000">
              <a:solidFill>
                <a:srgbClr val="FFFFFF"/>
              </a:solidFill>
              <a:latin typeface="r"/>
              <a:cs typeface="Arial" panose="020B0604020202020204" pitchFamily="34" charset="0"/>
            </a:endParaRPr>
          </a:p>
        </p:txBody>
      </p:sp>
      <p:sp>
        <p:nvSpPr>
          <p:cNvPr id="234499" name="Rectangle 3">
            <a:extLst>
              <a:ext uri="{FF2B5EF4-FFF2-40B4-BE49-F238E27FC236}">
                <a16:creationId xmlns:a16="http://schemas.microsoft.com/office/drawing/2014/main" id="{CAF60D34-7155-4EAE-82FC-7089EF17D909}"/>
              </a:ext>
            </a:extLst>
          </p:cNvPr>
          <p:cNvSpPr>
            <a:spLocks noGrp="1" noChangeArrowheads="1"/>
          </p:cNvSpPr>
          <p:nvPr>
            <p:ph type="body" idx="1"/>
          </p:nvPr>
        </p:nvSpPr>
        <p:spPr>
          <a:xfrm>
            <a:off x="274637" y="114300"/>
            <a:ext cx="8504238" cy="5029200"/>
          </a:xfrm>
        </p:spPr>
        <p:txBody>
          <a:bodyPr/>
          <a:lstStyle/>
          <a:p>
            <a:pPr marL="0" indent="0">
              <a:buNone/>
            </a:pPr>
            <a:r>
              <a:rPr lang="en-US" altLang="en-US" sz="3600" dirty="0"/>
              <a:t>You are to count for yourselves</a:t>
            </a:r>
          </a:p>
          <a:p>
            <a:pPr marL="0" indent="0" algn="ctr" rtl="1">
              <a:buNone/>
            </a:pPr>
            <a:r>
              <a:rPr lang="he-IL" altLang="en-US" sz="4800" b="1" dirty="0">
                <a:cs typeface="Vilna" pitchFamily="2" charset="-79"/>
              </a:rPr>
              <a:t>וּ</a:t>
            </a:r>
            <a:r>
              <a:rPr lang="he-IL" altLang="en-US" sz="4800" b="1" dirty="0">
                <a:solidFill>
                  <a:srgbClr val="FFFF66"/>
                </a:solidFill>
                <a:cs typeface="Vilna" pitchFamily="2" charset="-79"/>
              </a:rPr>
              <a:t>סְפַרְ</a:t>
            </a:r>
            <a:r>
              <a:rPr lang="he-IL" altLang="en-US" sz="4800" b="1" dirty="0">
                <a:cs typeface="Vilna" pitchFamily="2" charset="-79"/>
              </a:rPr>
              <a:t>תֶּם לָכֶם</a:t>
            </a:r>
            <a:endParaRPr lang="en-US" altLang="en-US" sz="4800" b="1" dirty="0">
              <a:cs typeface="Vilna" pitchFamily="2" charset="-79"/>
            </a:endParaRPr>
          </a:p>
          <a:p>
            <a:pPr marL="0" indent="0" algn="ctr" rtl="1">
              <a:buNone/>
            </a:pPr>
            <a:r>
              <a:rPr lang="he-IL" altLang="en-US" sz="4800" b="1" dirty="0">
                <a:cs typeface="Vilna" pitchFamily="2" charset="-79"/>
              </a:rPr>
              <a:t>סָפַר</a:t>
            </a:r>
            <a:r>
              <a:rPr lang="he-IL" altLang="en-US" sz="4000" b="1" dirty="0"/>
              <a:t> </a:t>
            </a:r>
            <a:r>
              <a:rPr lang="en-US" altLang="en-US" sz="4000" b="1" dirty="0"/>
              <a:t> </a:t>
            </a:r>
            <a:r>
              <a:rPr lang="en-US" altLang="en-US" sz="3600" dirty="0"/>
              <a:t>to count ; to enumerate</a:t>
            </a:r>
            <a:endParaRPr lang="en-US" altLang="en-US" sz="4000" b="1" baseline="30000" dirty="0"/>
          </a:p>
          <a:p>
            <a:pPr marL="41672" indent="-41672"/>
            <a:r>
              <a:rPr lang="en-US" altLang="en-US" sz="3600" dirty="0">
                <a:solidFill>
                  <a:srgbClr val="FFFF66"/>
                </a:solidFill>
              </a:rPr>
              <a:t>seven full weeks</a:t>
            </a:r>
          </a:p>
          <a:p>
            <a:pPr marL="41672" indent="-41672"/>
            <a:r>
              <a:rPr lang="en-US" altLang="en-US" sz="3600" dirty="0"/>
              <a:t>you are to count </a:t>
            </a:r>
            <a:r>
              <a:rPr lang="en-US" altLang="en-US" sz="3600" dirty="0">
                <a:solidFill>
                  <a:srgbClr val="FFFF66"/>
                </a:solidFill>
              </a:rPr>
              <a:t>fifty days</a:t>
            </a:r>
            <a:r>
              <a:rPr lang="en-US" altLang="en-US" sz="3600" dirty="0"/>
              <a:t>;</a:t>
            </a:r>
          </a:p>
          <a:p>
            <a:pPr marL="41672" indent="-41672"/>
            <a:r>
              <a:rPr lang="en-US" altLang="en-US" sz="3600" dirty="0"/>
              <a:t>Count aloud for yourselves </a:t>
            </a:r>
            <a:r>
              <a:rPr lang="en-US" altLang="en-US" sz="3600" dirty="0" err="1"/>
              <a:t>L’kem</a:t>
            </a:r>
            <a:r>
              <a:rPr lang="en-US" altLang="en-US" sz="3600" dirty="0"/>
              <a:t> </a:t>
            </a:r>
            <a:r>
              <a:rPr lang="he-IL" altLang="en-US" sz="4800" b="1" dirty="0">
                <a:cs typeface="Vilna" pitchFamily="2" charset="-79"/>
              </a:rPr>
              <a:t>לָכֶם</a:t>
            </a:r>
            <a:endParaRPr lang="en-US" altLang="en-US" sz="4800" b="1" dirty="0">
              <a:cs typeface="Vilna" pitchFamily="2" charset="-79"/>
            </a:endParaRPr>
          </a:p>
        </p:txBody>
      </p:sp>
    </p:spTree>
    <p:extLst>
      <p:ext uri="{BB962C8B-B14F-4D97-AF65-F5344CB8AC3E}">
        <p14:creationId xmlns:p14="http://schemas.microsoft.com/office/powerpoint/2010/main" val="1484205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840A5792-E71C-495F-8725-445453BEEAB8}"/>
              </a:ext>
            </a:extLst>
          </p:cNvPr>
          <p:cNvSpPr>
            <a:spLocks noGrp="1" noChangeArrowheads="1"/>
          </p:cNvSpPr>
          <p:nvPr>
            <p:ph type="subTitle" idx="1"/>
          </p:nvPr>
        </p:nvSpPr>
        <p:spPr>
          <a:xfrm>
            <a:off x="350837" y="0"/>
            <a:ext cx="8229600" cy="5143500"/>
          </a:xfrm>
        </p:spPr>
        <p:txBody>
          <a:bodyPr/>
          <a:lstStyle/>
          <a:p>
            <a:pPr algn="l">
              <a:spcBef>
                <a:spcPct val="0"/>
              </a:spcBef>
            </a:pPr>
            <a:r>
              <a:rPr lang="en-US" altLang="en-US" sz="3600" dirty="0">
                <a:solidFill>
                  <a:schemeClr val="bg1"/>
                </a:solidFill>
                <a:latin typeface="Arial Rounded MT Bold" panose="020F0704030504030204" pitchFamily="34" charset="0"/>
                <a:cs typeface="Vilna" pitchFamily="2" charset="-79"/>
              </a:rPr>
              <a:t>All in Israel were obliged to number those days, except women and servants </a:t>
            </a:r>
            <a:r>
              <a:rPr lang="fi-FI" altLang="en-US" sz="1800" dirty="0">
                <a:solidFill>
                  <a:schemeClr val="bg1"/>
                </a:solidFill>
                <a:latin typeface="Arial Rounded MT Bold" panose="020F0704030504030204" pitchFamily="34" charset="0"/>
                <a:cs typeface="Vilna" pitchFamily="2" charset="-79"/>
              </a:rPr>
              <a:t>Maimon. Hilchot Tamidin Umusaphim, c. 7. sect. 24.</a:t>
            </a:r>
          </a:p>
          <a:p>
            <a:pPr algn="l">
              <a:spcBef>
                <a:spcPct val="0"/>
              </a:spcBef>
            </a:pPr>
            <a:r>
              <a:rPr lang="en-US" altLang="en-US" sz="1600" dirty="0">
                <a:solidFill>
                  <a:schemeClr val="bg1"/>
                </a:solidFill>
                <a:latin typeface="Arial Rounded MT Bold" panose="020F0704030504030204" pitchFamily="34" charset="0"/>
                <a:cs typeface="Vilna" pitchFamily="2" charset="-79"/>
              </a:rPr>
              <a:t> </a:t>
            </a:r>
          </a:p>
          <a:p>
            <a:pPr algn="l">
              <a:spcBef>
                <a:spcPct val="0"/>
              </a:spcBef>
            </a:pPr>
            <a:r>
              <a:rPr lang="en-US" altLang="en-US" sz="3600" dirty="0">
                <a:solidFill>
                  <a:schemeClr val="bg1"/>
                </a:solidFill>
                <a:latin typeface="Arial Rounded MT Bold" panose="020F0704030504030204" pitchFamily="34" charset="0"/>
                <a:cs typeface="Vilna" pitchFamily="2" charset="-79"/>
              </a:rPr>
              <a:t>The manner of doing it was this:  </a:t>
            </a:r>
            <a:r>
              <a:rPr lang="de-DE" altLang="en-US" sz="1800" dirty="0">
                <a:solidFill>
                  <a:schemeClr val="bg1"/>
                </a:solidFill>
                <a:latin typeface="Arial Rounded MT Bold" panose="020F0704030504030204" pitchFamily="34" charset="0"/>
                <a:cs typeface="Vilna" pitchFamily="2" charset="-79"/>
              </a:rPr>
              <a:t>Shulchan Arukh, par. 1. c. 489. sect. 1</a:t>
            </a:r>
            <a:r>
              <a:rPr lang="en-US" altLang="en-US" sz="3600" dirty="0">
                <a:solidFill>
                  <a:schemeClr val="bg1"/>
                </a:solidFill>
                <a:latin typeface="Arial Rounded MT Bold" panose="020F0704030504030204" pitchFamily="34" charset="0"/>
                <a:cs typeface="Vilna" pitchFamily="2" charset="-79"/>
              </a:rPr>
              <a:t> </a:t>
            </a:r>
          </a:p>
          <a:p>
            <a:pPr algn="l">
              <a:spcBef>
                <a:spcPct val="0"/>
              </a:spcBef>
            </a:pPr>
            <a:r>
              <a:rPr lang="en-US" altLang="en-US" sz="3600" dirty="0">
                <a:solidFill>
                  <a:schemeClr val="bg1"/>
                </a:solidFill>
                <a:latin typeface="Arial Rounded MT Bold" panose="020F0704030504030204" pitchFamily="34" charset="0"/>
                <a:cs typeface="Vilna" pitchFamily="2" charset="-79"/>
              </a:rPr>
              <a:t>On the night of the second (day of the </a:t>
            </a:r>
            <a:r>
              <a:rPr lang="en-US" altLang="en-US" sz="3600" dirty="0" err="1">
                <a:solidFill>
                  <a:schemeClr val="bg1"/>
                </a:solidFill>
                <a:latin typeface="Arial Rounded MT Bold" panose="020F0704030504030204" pitchFamily="34" charset="0"/>
                <a:cs typeface="Vilna" pitchFamily="2" charset="-79"/>
              </a:rPr>
              <a:t>passover</a:t>
            </a:r>
            <a:r>
              <a:rPr lang="en-US" altLang="en-US" sz="3600" dirty="0">
                <a:solidFill>
                  <a:schemeClr val="bg1"/>
                </a:solidFill>
                <a:latin typeface="Arial Rounded MT Bold" panose="020F0704030504030204" pitchFamily="34" charset="0"/>
                <a:cs typeface="Vilna" pitchFamily="2" charset="-79"/>
              </a:rPr>
              <a:t>), after the evening prayer, they began to number,</a:t>
            </a:r>
          </a:p>
        </p:txBody>
      </p:sp>
    </p:spTree>
    <p:extLst>
      <p:ext uri="{BB962C8B-B14F-4D97-AF65-F5344CB8AC3E}">
        <p14:creationId xmlns:p14="http://schemas.microsoft.com/office/powerpoint/2010/main" val="529288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150A69AF-9370-4309-B7D8-EDC6AFC3EAD7}"/>
              </a:ext>
            </a:extLst>
          </p:cNvPr>
          <p:cNvSpPr>
            <a:spLocks noGrp="1" noChangeArrowheads="1"/>
          </p:cNvSpPr>
          <p:nvPr>
            <p:ph type="subTitle" idx="1"/>
          </p:nvPr>
        </p:nvSpPr>
        <p:spPr>
          <a:xfrm>
            <a:off x="274637" y="0"/>
            <a:ext cx="8305800" cy="51435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but if anyone forgot to number at the beginning of the night, he went and numbered [in] the night; for the commandment is for everyone to number by himself, and he ought to number standing, and to bless first, and </a:t>
            </a:r>
            <a:r>
              <a:rPr lang="en-US" altLang="en-US" sz="4000" dirty="0">
                <a:solidFill>
                  <a:srgbClr val="FFFF66"/>
                </a:solidFill>
                <a:latin typeface="Arial Rounded MT Bold" panose="020F0704030504030204" pitchFamily="34" charset="0"/>
                <a:cs typeface="Vilna" pitchFamily="2" charset="-79"/>
              </a:rPr>
              <a:t>number the days and weeks</a:t>
            </a:r>
            <a:r>
              <a:rPr lang="en-US" altLang="en-US" sz="4000" dirty="0">
                <a:solidFill>
                  <a:schemeClr val="bg1"/>
                </a:solidFill>
                <a:latin typeface="Arial Rounded MT Bold" panose="020F0704030504030204" pitchFamily="34" charset="0"/>
                <a:cs typeface="Vilna" pitchFamily="2" charset="-79"/>
              </a:rPr>
              <a:t>:</a:t>
            </a:r>
          </a:p>
        </p:txBody>
      </p:sp>
    </p:spTree>
    <p:extLst>
      <p:ext uri="{BB962C8B-B14F-4D97-AF65-F5344CB8AC3E}">
        <p14:creationId xmlns:p14="http://schemas.microsoft.com/office/powerpoint/2010/main" val="2226530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CBE69C7E-41B3-42BF-A4BC-3807AD387D1E}"/>
              </a:ext>
            </a:extLst>
          </p:cNvPr>
          <p:cNvSpPr>
            <a:spLocks noGrp="1" noChangeArrowheads="1"/>
          </p:cNvSpPr>
          <p:nvPr>
            <p:ph type="subTitle" idx="1"/>
          </p:nvPr>
        </p:nvSpPr>
        <p:spPr>
          <a:xfrm>
            <a:off x="274637" y="0"/>
            <a:ext cx="8305800" cy="5143500"/>
          </a:xfrm>
        </p:spPr>
        <p:txBody>
          <a:bodyPr/>
          <a:lstStyle/>
          <a:p>
            <a:pPr algn="l">
              <a:spcBef>
                <a:spcPct val="0"/>
              </a:spcBef>
            </a:pPr>
            <a:r>
              <a:rPr lang="en-US" altLang="en-US" dirty="0">
                <a:solidFill>
                  <a:schemeClr val="bg1"/>
                </a:solidFill>
                <a:latin typeface="Arial Rounded MT Bold" panose="020F0704030504030204" pitchFamily="34" charset="0"/>
                <a:cs typeface="Vilna" pitchFamily="2" charset="-79"/>
              </a:rPr>
              <a:t>Risky time of year: wheat crop is maturing, in danger of frost, hail, thunderstorm, insects “white to harvest”  Time of semi-mourning: disasters especially first 33 days </a:t>
            </a:r>
          </a:p>
          <a:p>
            <a:pPr algn="l">
              <a:spcBef>
                <a:spcPct val="0"/>
              </a:spcBef>
              <a:buFontTx/>
              <a:buChar char="•"/>
            </a:pPr>
            <a:r>
              <a:rPr lang="en-US" altLang="en-US" dirty="0">
                <a:solidFill>
                  <a:schemeClr val="bg1"/>
                </a:solidFill>
                <a:latin typeface="Arial Rounded MT Bold" panose="020F0704030504030204" pitchFamily="34" charset="0"/>
                <a:cs typeface="Vilna" pitchFamily="2" charset="-79"/>
              </a:rPr>
              <a:t>Holocaust Memorial</a:t>
            </a:r>
          </a:p>
          <a:p>
            <a:pPr algn="l">
              <a:spcBef>
                <a:spcPct val="0"/>
              </a:spcBef>
              <a:buFontTx/>
              <a:buChar char="•"/>
            </a:pPr>
            <a:r>
              <a:rPr lang="en-US" altLang="en-US" dirty="0">
                <a:solidFill>
                  <a:schemeClr val="bg1"/>
                </a:solidFill>
                <a:latin typeface="Arial Rounded MT Bold" panose="020F0704030504030204" pitchFamily="34" charset="0"/>
                <a:cs typeface="Vilna" pitchFamily="2" charset="-79"/>
              </a:rPr>
              <a:t>Yom </a:t>
            </a:r>
            <a:r>
              <a:rPr lang="en-US" altLang="en-US" dirty="0" err="1">
                <a:solidFill>
                  <a:schemeClr val="bg1"/>
                </a:solidFill>
                <a:latin typeface="Arial Rounded MT Bold" panose="020F0704030504030204" pitchFamily="34" charset="0"/>
                <a:cs typeface="Vilna" pitchFamily="2" charset="-79"/>
              </a:rPr>
              <a:t>HaZikaron</a:t>
            </a:r>
            <a:endParaRPr lang="en-US" altLang="en-US" dirty="0">
              <a:solidFill>
                <a:schemeClr val="bg1"/>
              </a:solidFill>
              <a:latin typeface="Arial Rounded MT Bold" panose="020F0704030504030204" pitchFamily="34" charset="0"/>
              <a:cs typeface="Vilna" pitchFamily="2" charset="-79"/>
            </a:endParaRPr>
          </a:p>
          <a:p>
            <a:pPr algn="l">
              <a:spcBef>
                <a:spcPct val="0"/>
              </a:spcBef>
            </a:pPr>
            <a:endParaRPr lang="en-US" altLang="en-US"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96687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3813339C-F5F5-4A7F-9B52-493FAE1B5D41}"/>
              </a:ext>
            </a:extLst>
          </p:cNvPr>
          <p:cNvSpPr>
            <a:spLocks noGrp="1" noChangeArrowheads="1"/>
          </p:cNvSpPr>
          <p:nvPr>
            <p:ph type="subTitle" idx="1"/>
          </p:nvPr>
        </p:nvSpPr>
        <p:spPr>
          <a:xfrm>
            <a:off x="350837" y="0"/>
            <a:ext cx="8153400" cy="5143500"/>
          </a:xfrm>
        </p:spPr>
        <p:txBody>
          <a:bodyPr/>
          <a:lstStyle/>
          <a:p>
            <a:pPr algn="l">
              <a:spcBef>
                <a:spcPct val="0"/>
              </a:spcBef>
            </a:pPr>
            <a:r>
              <a:rPr lang="en-US" altLang="en-US" sz="3600" baseline="30000" dirty="0" err="1">
                <a:latin typeface="Arial Rounded MT Bold" panose="020F0704030504030204" pitchFamily="34" charset="0"/>
                <a:cs typeface="Vilna" pitchFamily="2" charset="-79"/>
              </a:rPr>
              <a:t>Tehillim</a:t>
            </a:r>
            <a:r>
              <a:rPr lang="en-US" altLang="en-US" sz="3600" baseline="30000" dirty="0">
                <a:latin typeface="Arial Rounded MT Bold" panose="020F0704030504030204" pitchFamily="34" charset="0"/>
                <a:cs typeface="Vilna" pitchFamily="2" charset="-79"/>
              </a:rPr>
              <a:t>/Ps 90.12</a:t>
            </a:r>
            <a:r>
              <a:rPr lang="en-US" altLang="en-US" sz="3600" dirty="0">
                <a:latin typeface="Arial Rounded MT Bold" panose="020F0704030504030204" pitchFamily="34" charset="0"/>
                <a:cs typeface="Vilna" pitchFamily="2" charset="-79"/>
              </a:rPr>
              <a:t>  So teach us </a:t>
            </a:r>
            <a:r>
              <a:rPr lang="en-US" altLang="en-US" sz="3600" dirty="0">
                <a:solidFill>
                  <a:srgbClr val="FFFF66"/>
                </a:solidFill>
                <a:latin typeface="Arial Rounded MT Bold" panose="020F0704030504030204" pitchFamily="34" charset="0"/>
                <a:cs typeface="Vilna" pitchFamily="2" charset="-79"/>
              </a:rPr>
              <a:t>to count our days, so that we will become wise. </a:t>
            </a:r>
          </a:p>
          <a:p>
            <a:pPr algn="l">
              <a:spcBef>
                <a:spcPct val="0"/>
              </a:spcBef>
            </a:pPr>
            <a:endParaRPr lang="en-US" altLang="en-US" sz="3600" baseline="30000" dirty="0">
              <a:latin typeface="Arial Rounded MT Bold" panose="020F0704030504030204" pitchFamily="34" charset="0"/>
              <a:cs typeface="Vilna" pitchFamily="2" charset="-79"/>
            </a:endParaRPr>
          </a:p>
          <a:p>
            <a:pPr algn="l">
              <a:spcBef>
                <a:spcPct val="0"/>
              </a:spcBef>
            </a:pPr>
            <a:r>
              <a:rPr lang="en-US" altLang="en-US" sz="3600" baseline="30000" dirty="0" err="1">
                <a:latin typeface="Arial Rounded MT Bold" panose="020F0704030504030204" pitchFamily="34" charset="0"/>
                <a:cs typeface="Vilna" pitchFamily="2" charset="-79"/>
              </a:rPr>
              <a:t>T’hillim</a:t>
            </a:r>
            <a:r>
              <a:rPr lang="en-US" altLang="en-US" sz="3600" baseline="30000" dirty="0">
                <a:latin typeface="Arial Rounded MT Bold" panose="020F0704030504030204" pitchFamily="34" charset="0"/>
                <a:cs typeface="Vilna" pitchFamily="2" charset="-79"/>
              </a:rPr>
              <a:t>/Ps 79:8</a:t>
            </a:r>
            <a:r>
              <a:rPr lang="en-US" altLang="en-US" sz="3600" dirty="0">
                <a:latin typeface="Arial Rounded MT Bold" panose="020F0704030504030204" pitchFamily="34" charset="0"/>
                <a:cs typeface="Vilna" pitchFamily="2" charset="-79"/>
              </a:rPr>
              <a:t> </a:t>
            </a:r>
            <a:r>
              <a:rPr lang="en-US" altLang="en-US" sz="3600" dirty="0">
                <a:solidFill>
                  <a:srgbClr val="FFFF66"/>
                </a:solidFill>
                <a:latin typeface="Arial Rounded MT Bold" panose="020F0704030504030204" pitchFamily="34" charset="0"/>
                <a:cs typeface="Vilna" pitchFamily="2" charset="-79"/>
              </a:rPr>
              <a:t>Don't count past iniquities </a:t>
            </a:r>
            <a:r>
              <a:rPr lang="en-US" altLang="en-US" sz="3600" dirty="0">
                <a:latin typeface="Arial Rounded MT Bold" panose="020F0704030504030204" pitchFamily="34" charset="0"/>
                <a:cs typeface="Vilna" pitchFamily="2" charset="-79"/>
              </a:rPr>
              <a:t>against us, but let your compassion come quickly to meet us, for we have been brought very low.</a:t>
            </a:r>
          </a:p>
          <a:p>
            <a:pPr algn="l">
              <a:spcBef>
                <a:spcPct val="0"/>
              </a:spcBef>
            </a:pPr>
            <a:endParaRPr lang="en-US" altLang="en-US" sz="3600" baseline="300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92258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 </a:t>
            </a:r>
          </a:p>
        </p:txBody>
      </p:sp>
      <p:pic>
        <p:nvPicPr>
          <p:cNvPr id="2" name="Online Media 1">
            <a:hlinkClick r:id="" action="ppaction://media"/>
            <a:extLst>
              <a:ext uri="{FF2B5EF4-FFF2-40B4-BE49-F238E27FC236}">
                <a16:creationId xmlns:a16="http://schemas.microsoft.com/office/drawing/2014/main" id="{872E97EF-30C4-4654-B710-D8B6ACA005B0}"/>
              </a:ext>
            </a:extLst>
          </p:cNvPr>
          <p:cNvPicPr>
            <a:picLocks noRot="1" noChangeAspect="1"/>
          </p:cNvPicPr>
          <p:nvPr>
            <a:videoFile r:link="rId1"/>
          </p:nvPr>
        </p:nvPicPr>
        <p:blipFill>
          <a:blip r:embed="rId4"/>
          <a:stretch>
            <a:fillRect/>
          </a:stretch>
        </p:blipFill>
        <p:spPr>
          <a:xfrm>
            <a:off x="189972" y="33338"/>
            <a:ext cx="8305798" cy="4672012"/>
          </a:xfrm>
          <a:prstGeom prst="rect">
            <a:avLst/>
          </a:prstGeom>
        </p:spPr>
      </p:pic>
      <p:sp>
        <p:nvSpPr>
          <p:cNvPr id="3" name="TextBox 2">
            <a:extLst>
              <a:ext uri="{FF2B5EF4-FFF2-40B4-BE49-F238E27FC236}">
                <a16:creationId xmlns:a16="http://schemas.microsoft.com/office/drawing/2014/main" id="{CCED6292-582A-49E8-8684-BF000A117A67}"/>
              </a:ext>
            </a:extLst>
          </p:cNvPr>
          <p:cNvSpPr txBox="1"/>
          <p:nvPr/>
        </p:nvSpPr>
        <p:spPr>
          <a:xfrm>
            <a:off x="1282945" y="-95250"/>
            <a:ext cx="6357253"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Count von Count Reprise</a:t>
            </a:r>
          </a:p>
        </p:txBody>
      </p:sp>
    </p:spTree>
    <p:extLst>
      <p:ext uri="{BB962C8B-B14F-4D97-AF65-F5344CB8AC3E}">
        <p14:creationId xmlns:p14="http://schemas.microsoft.com/office/powerpoint/2010/main" val="159804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a:hlinkClick r:id="" action="ppaction://media"/>
            <a:extLst>
              <a:ext uri="{FF2B5EF4-FFF2-40B4-BE49-F238E27FC236}">
                <a16:creationId xmlns:a16="http://schemas.microsoft.com/office/drawing/2014/main" id="{5F8632DE-633B-402E-B66D-6BBD284C81CF}"/>
              </a:ext>
            </a:extLst>
          </p:cNvPr>
          <p:cNvPicPr>
            <a:picLocks noRot="1" noChangeAspect="1"/>
          </p:cNvPicPr>
          <p:nvPr>
            <a:videoFile r:link="rId1"/>
          </p:nvPr>
        </p:nvPicPr>
        <p:blipFill>
          <a:blip r:embed="rId4"/>
          <a:stretch>
            <a:fillRect/>
          </a:stretch>
        </p:blipFill>
        <p:spPr>
          <a:xfrm>
            <a:off x="215361" y="0"/>
            <a:ext cx="8365068" cy="4705350"/>
          </a:xfrm>
          <a:prstGeom prst="rect">
            <a:avLst/>
          </a:prstGeom>
        </p:spPr>
      </p:pic>
    </p:spTree>
    <p:extLst>
      <p:ext uri="{BB962C8B-B14F-4D97-AF65-F5344CB8AC3E}">
        <p14:creationId xmlns:p14="http://schemas.microsoft.com/office/powerpoint/2010/main" val="342994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Why do this count?</a:t>
            </a:r>
          </a:p>
        </p:txBody>
      </p:sp>
      <p:pic>
        <p:nvPicPr>
          <p:cNvPr id="3" name="Online Media 1">
            <a:hlinkClick r:id="" action="ppaction://media"/>
            <a:extLst>
              <a:ext uri="{FF2B5EF4-FFF2-40B4-BE49-F238E27FC236}">
                <a16:creationId xmlns:a16="http://schemas.microsoft.com/office/drawing/2014/main" id="{20F333E9-E0C3-4172-9A3F-8555CA6618E9}"/>
              </a:ext>
            </a:extLst>
          </p:cNvPr>
          <p:cNvPicPr>
            <a:picLocks noRot="1" noChangeAspect="1"/>
          </p:cNvPicPr>
          <p:nvPr>
            <a:videoFile r:link="rId1"/>
          </p:nvPr>
        </p:nvPicPr>
        <p:blipFill>
          <a:blip r:embed="rId4"/>
          <a:stretch>
            <a:fillRect/>
          </a:stretch>
        </p:blipFill>
        <p:spPr>
          <a:xfrm>
            <a:off x="410103" y="0"/>
            <a:ext cx="8094133" cy="5143500"/>
          </a:xfrm>
          <a:prstGeom prst="rect">
            <a:avLst/>
          </a:prstGeom>
        </p:spPr>
      </p:pic>
    </p:spTree>
    <p:extLst>
      <p:ext uri="{BB962C8B-B14F-4D97-AF65-F5344CB8AC3E}">
        <p14:creationId xmlns:p14="http://schemas.microsoft.com/office/powerpoint/2010/main" val="2655183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C4695422-C071-4E0D-AB51-50044AB143A9}"/>
              </a:ext>
            </a:extLst>
          </p:cNvPr>
          <p:cNvSpPr>
            <a:spLocks noChangeArrowheads="1"/>
          </p:cNvSpPr>
          <p:nvPr/>
        </p:nvSpPr>
        <p:spPr bwMode="auto">
          <a:xfrm>
            <a:off x="960437" y="171450"/>
            <a:ext cx="1828800" cy="457200"/>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85800"/>
            <a:endParaRPr lang="en-US" sz="3000">
              <a:solidFill>
                <a:srgbClr val="FFFFFF"/>
              </a:solidFill>
              <a:latin typeface="r"/>
              <a:cs typeface="Arial" panose="020B0604020202020204" pitchFamily="34" charset="0"/>
            </a:endParaRPr>
          </a:p>
        </p:txBody>
      </p:sp>
      <p:sp>
        <p:nvSpPr>
          <p:cNvPr id="276483" name="Rectangle 3">
            <a:extLst>
              <a:ext uri="{FF2B5EF4-FFF2-40B4-BE49-F238E27FC236}">
                <a16:creationId xmlns:a16="http://schemas.microsoft.com/office/drawing/2014/main" id="{4A16C52B-B5FA-4A83-96A8-14DFF1E5DF10}"/>
              </a:ext>
            </a:extLst>
          </p:cNvPr>
          <p:cNvSpPr>
            <a:spLocks noGrp="1" noChangeArrowheads="1"/>
          </p:cNvSpPr>
          <p:nvPr>
            <p:ph type="body" idx="1"/>
          </p:nvPr>
        </p:nvSpPr>
        <p:spPr>
          <a:xfrm>
            <a:off x="427037" y="0"/>
            <a:ext cx="8001000" cy="5143500"/>
          </a:xfrm>
        </p:spPr>
        <p:txBody>
          <a:bodyPr/>
          <a:lstStyle/>
          <a:p>
            <a:pPr marL="0" indent="0">
              <a:buNone/>
            </a:pPr>
            <a:r>
              <a:rPr lang="en-US" altLang="en-US" sz="4000" u="sng" dirty="0">
                <a:solidFill>
                  <a:srgbClr val="FFFF66"/>
                </a:solidFill>
              </a:rPr>
              <a:t>seven full weeks</a:t>
            </a:r>
          </a:p>
          <a:p>
            <a:pPr marL="0" indent="0">
              <a:buNone/>
            </a:pPr>
            <a:r>
              <a:rPr lang="en-US" altLang="en-US" sz="4000" u="sng" dirty="0">
                <a:solidFill>
                  <a:srgbClr val="FFFF66"/>
                </a:solidFill>
              </a:rPr>
              <a:t>Fifty days</a:t>
            </a:r>
            <a:endParaRPr lang="en-US" altLang="en-US" sz="4000" b="1" u="sng" baseline="30000" dirty="0"/>
          </a:p>
          <a:p>
            <a:pPr marL="0" indent="0">
              <a:buNone/>
            </a:pPr>
            <a:r>
              <a:rPr lang="en-US" altLang="en-US" sz="4400" b="1" baseline="30000" dirty="0"/>
              <a:t>Acts 2:1</a:t>
            </a:r>
            <a:r>
              <a:rPr lang="en-US" altLang="en-US" sz="4400" dirty="0"/>
              <a:t>  </a:t>
            </a:r>
            <a:r>
              <a:rPr lang="en-US" altLang="en-US" sz="4000" dirty="0"/>
              <a:t>The festival of </a:t>
            </a:r>
            <a:r>
              <a:rPr lang="en-US" altLang="en-US" sz="4000" dirty="0" err="1"/>
              <a:t>Shavu’ot</a:t>
            </a:r>
            <a:r>
              <a:rPr lang="en-US" altLang="en-US" sz="4000" dirty="0"/>
              <a:t> [</a:t>
            </a:r>
            <a:r>
              <a:rPr lang="he-IL" sz="4800" b="1" dirty="0">
                <a:latin typeface="David" panose="020E0502060401010101" pitchFamily="34" charset="-79"/>
                <a:cs typeface="David" panose="020E0502060401010101" pitchFamily="34" charset="-79"/>
              </a:rPr>
              <a:t>שָׁבֻעֹות</a:t>
            </a:r>
            <a:r>
              <a:rPr lang="en-US" altLang="en-US" dirty="0">
                <a:cs typeface="Vilna" pitchFamily="2" charset="-79"/>
              </a:rPr>
              <a:t> </a:t>
            </a:r>
            <a:r>
              <a:rPr lang="en-US" altLang="en-US" sz="4000" dirty="0"/>
              <a:t>weeks] </a:t>
            </a:r>
            <a:r>
              <a:rPr lang="en-US" altLang="en-US" sz="4000" dirty="0">
                <a:solidFill>
                  <a:srgbClr val="FFFF66"/>
                </a:solidFill>
              </a:rPr>
              <a:t>arrived</a:t>
            </a:r>
            <a:r>
              <a:rPr lang="en-US" altLang="en-US" sz="4000" dirty="0"/>
              <a:t>, and the believers all gathered together in one place.</a:t>
            </a:r>
            <a:r>
              <a:rPr lang="en-US" altLang="en-US" sz="4400" dirty="0"/>
              <a:t> </a:t>
            </a:r>
          </a:p>
        </p:txBody>
      </p:sp>
    </p:spTree>
    <p:extLst>
      <p:ext uri="{BB962C8B-B14F-4D97-AF65-F5344CB8AC3E}">
        <p14:creationId xmlns:p14="http://schemas.microsoft.com/office/powerpoint/2010/main" val="116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A19E3519-5159-4A4F-B793-4E2A1E97FB93}"/>
              </a:ext>
            </a:extLst>
          </p:cNvPr>
          <p:cNvSpPr>
            <a:spLocks noGrp="1" noChangeArrowheads="1"/>
          </p:cNvSpPr>
          <p:nvPr>
            <p:ph type="subTitle" idx="1"/>
          </p:nvPr>
        </p:nvSpPr>
        <p:spPr>
          <a:xfrm>
            <a:off x="274637" y="0"/>
            <a:ext cx="8153400" cy="5143500"/>
          </a:xfrm>
        </p:spPr>
        <p:txBody>
          <a:bodyPr/>
          <a:lstStyle/>
          <a:p>
            <a:pPr algn="l">
              <a:lnSpc>
                <a:spcPct val="90000"/>
              </a:lnSpc>
              <a:spcBef>
                <a:spcPct val="0"/>
              </a:spcBef>
            </a:pPr>
            <a:r>
              <a:rPr lang="en-US" altLang="en-US" sz="3600" baseline="30000" dirty="0">
                <a:solidFill>
                  <a:schemeClr val="bg1"/>
                </a:solidFill>
                <a:latin typeface="Arial Rounded MT Bold" panose="020F0704030504030204" pitchFamily="34" charset="0"/>
                <a:cs typeface="Times New Roman" panose="02020603050405020304" pitchFamily="18" charset="0"/>
              </a:rPr>
              <a:t>Acts 2.1</a:t>
            </a:r>
            <a:r>
              <a:rPr lang="en-US" altLang="en-US" sz="3600" dirty="0">
                <a:solidFill>
                  <a:schemeClr val="bg1"/>
                </a:solidFill>
                <a:latin typeface="Arial Rounded MT Bold" panose="020F0704030504030204" pitchFamily="34" charset="0"/>
                <a:cs typeface="Times New Roman" panose="02020603050405020304" pitchFamily="18" charset="0"/>
              </a:rPr>
              <a:t> When the Day of Pentecost had </a:t>
            </a:r>
            <a:r>
              <a:rPr lang="en-US" altLang="en-US" sz="3600" dirty="0">
                <a:solidFill>
                  <a:srgbClr val="FFFF66"/>
                </a:solidFill>
                <a:latin typeface="Arial Rounded MT Bold" panose="020F0704030504030204" pitchFamily="34" charset="0"/>
                <a:cs typeface="Times New Roman" panose="02020603050405020304" pitchFamily="18" charset="0"/>
              </a:rPr>
              <a:t>fully come </a:t>
            </a:r>
            <a:r>
              <a:rPr lang="el-GR" altLang="en-US" sz="3600" b="1" dirty="0">
                <a:latin typeface="Sitka Display" panose="02000505000000020004" pitchFamily="2" charset="0"/>
                <a:cs typeface="Times New Roman" panose="02020603050405020304" pitchFamily="18" charset="0"/>
              </a:rPr>
              <a:t>συμπλεροο</a:t>
            </a:r>
            <a:endParaRPr lang="en-US" altLang="en-US" sz="3600" dirty="0">
              <a:solidFill>
                <a:schemeClr val="bg1"/>
              </a:solidFill>
              <a:latin typeface="Arial Rounded MT Bold" panose="020F0704030504030204" pitchFamily="34" charset="0"/>
              <a:cs typeface="Vilna" pitchFamily="2" charset="-79"/>
            </a:endParaRPr>
          </a:p>
          <a:p>
            <a:pPr algn="l">
              <a:lnSpc>
                <a:spcPct val="90000"/>
              </a:lnSpc>
              <a:spcBef>
                <a:spcPct val="0"/>
              </a:spcBef>
            </a:pPr>
            <a:r>
              <a:rPr lang="en-US" altLang="en-US" sz="3600" dirty="0">
                <a:solidFill>
                  <a:schemeClr val="bg1"/>
                </a:solidFill>
                <a:latin typeface="Arial Rounded MT Bold" panose="020F0704030504030204" pitchFamily="34" charset="0"/>
                <a:cs typeface="Vilna" pitchFamily="2" charset="-79"/>
              </a:rPr>
              <a:t>Phonetic Spelling </a:t>
            </a:r>
            <a:r>
              <a:rPr lang="en-US" altLang="en-US" sz="3600" dirty="0" err="1">
                <a:solidFill>
                  <a:schemeClr val="bg1"/>
                </a:solidFill>
                <a:latin typeface="Arial Rounded MT Bold" panose="020F0704030504030204" pitchFamily="34" charset="0"/>
                <a:cs typeface="Vilna" pitchFamily="2" charset="-79"/>
              </a:rPr>
              <a:t>soom</a:t>
            </a:r>
            <a:r>
              <a:rPr lang="en-US" altLang="en-US" sz="3600" dirty="0">
                <a:solidFill>
                  <a:schemeClr val="bg1"/>
                </a:solidFill>
                <a:latin typeface="Arial Rounded MT Bold" panose="020F0704030504030204" pitchFamily="34" charset="0"/>
                <a:cs typeface="Vilna" pitchFamily="2" charset="-79"/>
              </a:rPr>
              <a:t>-play-</a:t>
            </a:r>
            <a:r>
              <a:rPr lang="en-US" altLang="en-US" sz="3600" dirty="0" err="1">
                <a:solidFill>
                  <a:schemeClr val="bg1"/>
                </a:solidFill>
                <a:latin typeface="Arial Rounded MT Bold" panose="020F0704030504030204" pitchFamily="34" charset="0"/>
                <a:cs typeface="Vilna" pitchFamily="2" charset="-79"/>
              </a:rPr>
              <a:t>ro</a:t>
            </a:r>
            <a:r>
              <a:rPr lang="en-US" altLang="en-US" sz="3600" dirty="0">
                <a:solidFill>
                  <a:schemeClr val="bg1"/>
                </a:solidFill>
                <a:latin typeface="Arial Rounded MT Bold" panose="020F0704030504030204" pitchFamily="34" charset="0"/>
                <a:cs typeface="Vilna" pitchFamily="2" charset="-79"/>
              </a:rPr>
              <a:t>'-o</a:t>
            </a:r>
          </a:p>
          <a:p>
            <a:pPr algn="l">
              <a:lnSpc>
                <a:spcPct val="90000"/>
              </a:lnSpc>
              <a:spcBef>
                <a:spcPct val="0"/>
              </a:spcBef>
            </a:pPr>
            <a:endParaRPr lang="en-US" altLang="en-US" sz="1600" dirty="0">
              <a:solidFill>
                <a:schemeClr val="bg1"/>
              </a:solidFill>
              <a:latin typeface="Arial Rounded MT Bold" panose="020F0704030504030204" pitchFamily="34" charset="0"/>
              <a:cs typeface="Vilna" pitchFamily="2" charset="-79"/>
            </a:endParaRPr>
          </a:p>
          <a:p>
            <a:pPr algn="l">
              <a:lnSpc>
                <a:spcPct val="90000"/>
              </a:lnSpc>
              <a:spcBef>
                <a:spcPct val="0"/>
              </a:spcBef>
            </a:pPr>
            <a:r>
              <a:rPr lang="en-US" altLang="en-US" sz="3600" dirty="0">
                <a:solidFill>
                  <a:schemeClr val="bg1"/>
                </a:solidFill>
                <a:latin typeface="Arial Rounded MT Bold" panose="020F0704030504030204" pitchFamily="34" charset="0"/>
                <a:cs typeface="Vilna" pitchFamily="2" charset="-79"/>
              </a:rPr>
              <a:t>Definition </a:t>
            </a:r>
            <a:r>
              <a:rPr lang="el-GR" altLang="en-US" sz="4400" b="1" dirty="0">
                <a:solidFill>
                  <a:schemeClr val="bg1"/>
                </a:solidFill>
                <a:latin typeface="Sitka Display" panose="02000505000000020004" pitchFamily="2" charset="0"/>
                <a:cs typeface="Times New Roman" panose="02020603050405020304" pitchFamily="18" charset="0"/>
              </a:rPr>
              <a:t>συμπλεροο</a:t>
            </a:r>
            <a:r>
              <a:rPr lang="en-US" altLang="en-US" sz="4400" b="1" dirty="0">
                <a:solidFill>
                  <a:schemeClr val="bg1"/>
                </a:solidFill>
                <a:latin typeface="Sitka Display" panose="02000505000000020004" pitchFamily="2" charset="0"/>
                <a:cs typeface="Times New Roman" panose="02020603050405020304" pitchFamily="18" charset="0"/>
              </a:rPr>
              <a:t> </a:t>
            </a:r>
            <a:endParaRPr lang="en-US" altLang="en-US" sz="3600" dirty="0">
              <a:solidFill>
                <a:schemeClr val="bg1"/>
              </a:solidFill>
              <a:latin typeface="Sitka Display" panose="02000505000000020004" pitchFamily="2" charset="0"/>
              <a:cs typeface="Vilna" pitchFamily="2" charset="-79"/>
            </a:endParaRPr>
          </a:p>
          <a:p>
            <a:pPr algn="l">
              <a:lnSpc>
                <a:spcPct val="90000"/>
              </a:lnSpc>
              <a:spcBef>
                <a:spcPct val="0"/>
              </a:spcBef>
              <a:buFontTx/>
              <a:buChar char="•"/>
            </a:pPr>
            <a:r>
              <a:rPr lang="en-US" altLang="en-US" sz="3600" dirty="0">
                <a:solidFill>
                  <a:schemeClr val="bg1"/>
                </a:solidFill>
                <a:latin typeface="Arial Rounded MT Bold" panose="020F0704030504030204" pitchFamily="34" charset="0"/>
                <a:cs typeface="Vilna" pitchFamily="2" charset="-79"/>
              </a:rPr>
              <a:t>to fill completely, of the hold of a ship</a:t>
            </a:r>
          </a:p>
          <a:p>
            <a:pPr algn="l">
              <a:lnSpc>
                <a:spcPct val="90000"/>
              </a:lnSpc>
              <a:spcBef>
                <a:spcPct val="0"/>
              </a:spcBef>
              <a:buFontTx/>
              <a:buChar char="•"/>
            </a:pPr>
            <a:r>
              <a:rPr lang="en-US" altLang="en-US" sz="3600" dirty="0">
                <a:solidFill>
                  <a:schemeClr val="bg1"/>
                </a:solidFill>
                <a:latin typeface="Arial Rounded MT Bold" panose="020F0704030504030204" pitchFamily="34" charset="0"/>
                <a:cs typeface="Vilna" pitchFamily="2" charset="-79"/>
              </a:rPr>
              <a:t>to complete entirely, be fulfilled: of time</a:t>
            </a:r>
          </a:p>
        </p:txBody>
      </p:sp>
    </p:spTree>
    <p:extLst>
      <p:ext uri="{BB962C8B-B14F-4D97-AF65-F5344CB8AC3E}">
        <p14:creationId xmlns:p14="http://schemas.microsoft.com/office/powerpoint/2010/main" val="409425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9516A9AF-CD7E-4824-8697-ABE55E0487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6371" y="0"/>
            <a:ext cx="3786132" cy="5143500"/>
          </a:xfrm>
          <a:prstGeom prst="rect">
            <a:avLst/>
          </a:prstGeom>
        </p:spPr>
      </p:pic>
    </p:spTree>
    <p:extLst>
      <p:ext uri="{BB962C8B-B14F-4D97-AF65-F5344CB8AC3E}">
        <p14:creationId xmlns:p14="http://schemas.microsoft.com/office/powerpoint/2010/main" val="830937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Acts 2.1-4</a:t>
            </a:r>
            <a:r>
              <a:rPr lang="en-US" b="1" dirty="0"/>
              <a:t>  </a:t>
            </a:r>
            <a:r>
              <a:rPr lang="en-US" dirty="0"/>
              <a:t>The festival of </a:t>
            </a:r>
            <a:r>
              <a:rPr lang="en-US" dirty="0" err="1"/>
              <a:t>Shavu‘ot</a:t>
            </a:r>
            <a:r>
              <a:rPr lang="en-US" dirty="0"/>
              <a:t> arrived, and the believers all gathered together in one place. Suddenly there came a sound from the sky like the roar of a violent wind, and it filled the whole house where they were sitting. </a:t>
            </a:r>
          </a:p>
        </p:txBody>
      </p:sp>
    </p:spTree>
    <p:extLst>
      <p:ext uri="{BB962C8B-B14F-4D97-AF65-F5344CB8AC3E}">
        <p14:creationId xmlns:p14="http://schemas.microsoft.com/office/powerpoint/2010/main" val="185966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Acts 2.1-4</a:t>
            </a:r>
            <a:r>
              <a:rPr lang="en-US" b="1" dirty="0"/>
              <a:t>  </a:t>
            </a:r>
            <a:r>
              <a:rPr lang="en-US" dirty="0"/>
              <a:t>Then they saw what looked like tongues of fire, which separated and came to rest on each one of them. They were all filled with the </a:t>
            </a:r>
            <a:r>
              <a:rPr lang="en-US" dirty="0" err="1"/>
              <a:t>Ruakh</a:t>
            </a:r>
            <a:r>
              <a:rPr lang="en-US" dirty="0"/>
              <a:t> </a:t>
            </a:r>
            <a:r>
              <a:rPr lang="en-US" dirty="0" err="1"/>
              <a:t>HaKodesh</a:t>
            </a:r>
            <a:r>
              <a:rPr lang="en-US" dirty="0"/>
              <a:t> and began to talk in different languages, as the Spirit enabled them to speak.</a:t>
            </a:r>
          </a:p>
        </p:txBody>
      </p:sp>
    </p:spTree>
    <p:extLst>
      <p:ext uri="{BB962C8B-B14F-4D97-AF65-F5344CB8AC3E}">
        <p14:creationId xmlns:p14="http://schemas.microsoft.com/office/powerpoint/2010/main" val="370412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864338B6-9CEC-4254-AEC6-A9689355D6E2}"/>
              </a:ext>
            </a:extLst>
          </p:cNvPr>
          <p:cNvSpPr>
            <a:spLocks noGrp="1" noChangeArrowheads="1"/>
          </p:cNvSpPr>
          <p:nvPr>
            <p:ph type="subTitle" idx="1"/>
          </p:nvPr>
        </p:nvSpPr>
        <p:spPr>
          <a:xfrm>
            <a:off x="274637" y="0"/>
            <a:ext cx="8305800" cy="5143500"/>
          </a:xfrm>
        </p:spPr>
        <p:txBody>
          <a:bodyPr/>
          <a:lstStyle/>
          <a:p>
            <a:pPr algn="l">
              <a:spcBef>
                <a:spcPct val="0"/>
              </a:spcBef>
            </a:pPr>
            <a:r>
              <a:rPr lang="en-US" altLang="en-US" sz="3600" baseline="30000" dirty="0">
                <a:solidFill>
                  <a:schemeClr val="bg1"/>
                </a:solidFill>
                <a:latin typeface="Arial Rounded MT Bold" panose="020F0704030504030204" pitchFamily="34" charset="0"/>
                <a:cs typeface="Vilna" pitchFamily="2" charset="-79"/>
              </a:rPr>
              <a:t>Acts 11.15-16</a:t>
            </a:r>
            <a:r>
              <a:rPr lang="en-US" altLang="en-US" sz="3600" dirty="0">
                <a:solidFill>
                  <a:schemeClr val="bg1"/>
                </a:solidFill>
                <a:latin typeface="Arial Rounded MT Bold" panose="020F0704030504030204" pitchFamily="34" charset="0"/>
                <a:cs typeface="Vilna" pitchFamily="2" charset="-79"/>
              </a:rPr>
              <a:t> I had hardly begun speaking when the </a:t>
            </a:r>
            <a:r>
              <a:rPr lang="en-US" altLang="en-US" sz="3600" dirty="0" err="1">
                <a:solidFill>
                  <a:schemeClr val="bg1"/>
                </a:solidFill>
                <a:latin typeface="Arial Rounded MT Bold" panose="020F0704030504030204" pitchFamily="34" charset="0"/>
                <a:cs typeface="Vilna" pitchFamily="2" charset="-79"/>
              </a:rPr>
              <a:t>Ruakh</a:t>
            </a:r>
            <a:r>
              <a:rPr lang="en-US" altLang="en-US" sz="3600" dirty="0">
                <a:solidFill>
                  <a:schemeClr val="bg1"/>
                </a:solidFill>
                <a:latin typeface="Arial Rounded MT Bold" panose="020F0704030504030204" pitchFamily="34" charset="0"/>
                <a:cs typeface="Vilna" pitchFamily="2" charset="-79"/>
              </a:rPr>
              <a:t> </a:t>
            </a:r>
            <a:r>
              <a:rPr lang="en-US" altLang="en-US" sz="3600" dirty="0" err="1">
                <a:solidFill>
                  <a:schemeClr val="bg1"/>
                </a:solidFill>
                <a:latin typeface="Arial Rounded MT Bold" panose="020F0704030504030204" pitchFamily="34" charset="0"/>
                <a:cs typeface="Vilna" pitchFamily="2" charset="-79"/>
              </a:rPr>
              <a:t>HaKodesh</a:t>
            </a:r>
            <a:r>
              <a:rPr lang="en-US" altLang="en-US" sz="3600" dirty="0">
                <a:solidFill>
                  <a:schemeClr val="bg1"/>
                </a:solidFill>
                <a:latin typeface="Arial Rounded MT Bold" panose="020F0704030504030204" pitchFamily="34" charset="0"/>
                <a:cs typeface="Vilna" pitchFamily="2" charset="-79"/>
              </a:rPr>
              <a:t> fell on them, </a:t>
            </a:r>
            <a:r>
              <a:rPr lang="en-US" altLang="en-US" sz="3600" dirty="0">
                <a:solidFill>
                  <a:srgbClr val="FFFF66"/>
                </a:solidFill>
                <a:latin typeface="Arial Rounded MT Bold" panose="020F0704030504030204" pitchFamily="34" charset="0"/>
                <a:cs typeface="Vilna" pitchFamily="2" charset="-79"/>
              </a:rPr>
              <a:t>just as on us</a:t>
            </a:r>
            <a:r>
              <a:rPr lang="en-US" altLang="en-US" sz="3600" dirty="0">
                <a:solidFill>
                  <a:schemeClr val="bg1"/>
                </a:solidFill>
                <a:latin typeface="Arial Rounded MT Bold" panose="020F0704030504030204" pitchFamily="34" charset="0"/>
                <a:cs typeface="Vilna" pitchFamily="2" charset="-79"/>
              </a:rPr>
              <a:t> at the beginning!  And I remembered that the Lord had said, '</a:t>
            </a:r>
            <a:r>
              <a:rPr lang="en-US" altLang="en-US" sz="3600" dirty="0" err="1">
                <a:solidFill>
                  <a:schemeClr val="bg1"/>
                </a:solidFill>
                <a:latin typeface="Arial Rounded MT Bold" panose="020F0704030504030204" pitchFamily="34" charset="0"/>
                <a:cs typeface="Vilna" pitchFamily="2" charset="-79"/>
              </a:rPr>
              <a:t>Yokhanan</a:t>
            </a:r>
            <a:r>
              <a:rPr lang="en-US" altLang="en-US" sz="3600" dirty="0">
                <a:solidFill>
                  <a:schemeClr val="bg1"/>
                </a:solidFill>
                <a:latin typeface="Arial Rounded MT Bold" panose="020F0704030504030204" pitchFamily="34" charset="0"/>
                <a:cs typeface="Vilna" pitchFamily="2" charset="-79"/>
              </a:rPr>
              <a:t> used to immerse people in water, but you will be immersed in the </a:t>
            </a:r>
            <a:r>
              <a:rPr lang="en-US" altLang="en-US" sz="3600" dirty="0" err="1">
                <a:solidFill>
                  <a:schemeClr val="bg1"/>
                </a:solidFill>
                <a:latin typeface="Arial Rounded MT Bold" panose="020F0704030504030204" pitchFamily="34" charset="0"/>
                <a:cs typeface="Vilna" pitchFamily="2" charset="-79"/>
              </a:rPr>
              <a:t>Ruakh</a:t>
            </a:r>
            <a:r>
              <a:rPr lang="en-US" altLang="en-US" sz="3600" dirty="0">
                <a:solidFill>
                  <a:schemeClr val="bg1"/>
                </a:solidFill>
                <a:latin typeface="Arial Rounded MT Bold" panose="020F0704030504030204" pitchFamily="34" charset="0"/>
                <a:cs typeface="Vilna" pitchFamily="2" charset="-79"/>
              </a:rPr>
              <a:t> </a:t>
            </a:r>
            <a:r>
              <a:rPr lang="en-US" altLang="en-US" sz="3600" dirty="0" err="1">
                <a:solidFill>
                  <a:schemeClr val="bg1"/>
                </a:solidFill>
                <a:latin typeface="Arial Rounded MT Bold" panose="020F0704030504030204" pitchFamily="34" charset="0"/>
                <a:cs typeface="Vilna" pitchFamily="2" charset="-79"/>
              </a:rPr>
              <a:t>HaKodesh</a:t>
            </a:r>
            <a:r>
              <a:rPr lang="en-US" altLang="en-US" sz="3600" dirty="0">
                <a:solidFill>
                  <a:schemeClr val="bg1"/>
                </a:solidFill>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234216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are today at the beginning of this 50 day count.  Day 7, actually, and this message really should have been given on Day 1.  Next year?  2019 </a:t>
            </a:r>
            <a:r>
              <a:rPr lang="en-US" dirty="0" err="1"/>
              <a:t>Pesakh</a:t>
            </a:r>
            <a:r>
              <a:rPr lang="en-US" dirty="0"/>
              <a:t> is also on Friday/Saturday.  </a:t>
            </a:r>
          </a:p>
          <a:p>
            <a:pPr algn="l"/>
            <a:r>
              <a:rPr lang="en-US" dirty="0">
                <a:solidFill>
                  <a:srgbClr val="FFFF66"/>
                </a:solidFill>
              </a:rPr>
              <a:t>First Day of Omer Count Sunday, April 28, 2019.  Extra service?</a:t>
            </a:r>
          </a:p>
        </p:txBody>
      </p:sp>
    </p:spTree>
    <p:extLst>
      <p:ext uri="{BB962C8B-B14F-4D97-AF65-F5344CB8AC3E}">
        <p14:creationId xmlns:p14="http://schemas.microsoft.com/office/powerpoint/2010/main" val="1771422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Vayikra/Lev. 23.10-11 </a:t>
            </a:r>
            <a:r>
              <a:rPr lang="en-US" dirty="0"/>
              <a:t>"Tell the people of </a:t>
            </a:r>
            <a:r>
              <a:rPr lang="en-US" dirty="0" err="1"/>
              <a:t>Isra'el</a:t>
            </a:r>
            <a:r>
              <a:rPr lang="en-US" dirty="0"/>
              <a:t>, 'After you enter the land I am giving you and harvest its ripe crops, you are to bring a sheaf of </a:t>
            </a:r>
            <a:r>
              <a:rPr lang="en-US" dirty="0">
                <a:solidFill>
                  <a:srgbClr val="FFFF66"/>
                </a:solidFill>
              </a:rPr>
              <a:t>the </a:t>
            </a:r>
            <a:r>
              <a:rPr lang="en-US" dirty="0" err="1">
                <a:solidFill>
                  <a:srgbClr val="FFFF66"/>
                </a:solidFill>
              </a:rPr>
              <a:t>firstfruits</a:t>
            </a:r>
            <a:r>
              <a:rPr lang="en-US" dirty="0">
                <a:solidFill>
                  <a:srgbClr val="FFFF66"/>
                </a:solidFill>
              </a:rPr>
              <a:t> of your harvest to the </a:t>
            </a:r>
            <a:r>
              <a:rPr lang="en-US" dirty="0" err="1">
                <a:solidFill>
                  <a:srgbClr val="FFFF66"/>
                </a:solidFill>
              </a:rPr>
              <a:t>cohen</a:t>
            </a:r>
            <a:r>
              <a:rPr lang="en-US" dirty="0"/>
              <a:t>. </a:t>
            </a:r>
          </a:p>
        </p:txBody>
      </p:sp>
    </p:spTree>
    <p:extLst>
      <p:ext uri="{BB962C8B-B14F-4D97-AF65-F5344CB8AC3E}">
        <p14:creationId xmlns:p14="http://schemas.microsoft.com/office/powerpoint/2010/main" val="213077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Vayikra/Lev. 23.10-11  </a:t>
            </a:r>
            <a:r>
              <a:rPr lang="en-US" dirty="0"/>
              <a:t>He is to wave the sheaf before A</a:t>
            </a:r>
            <a:r>
              <a:rPr lang="en-US" sz="3500" dirty="0"/>
              <a:t>DONI</a:t>
            </a:r>
            <a:r>
              <a:rPr lang="en-US" dirty="0"/>
              <a:t>, so that you will be accepted; the </a:t>
            </a:r>
            <a:r>
              <a:rPr lang="en-US" dirty="0" err="1"/>
              <a:t>cohen</a:t>
            </a:r>
            <a:r>
              <a:rPr lang="en-US" dirty="0"/>
              <a:t> is to wave it on the day after the Shabbat [=</a:t>
            </a:r>
            <a:r>
              <a:rPr lang="en-US" dirty="0" err="1"/>
              <a:t>Pesakh</a:t>
            </a:r>
            <a:r>
              <a:rPr lang="en-US" dirty="0"/>
              <a:t>]. </a:t>
            </a:r>
          </a:p>
        </p:txBody>
      </p:sp>
    </p:spTree>
    <p:extLst>
      <p:ext uri="{BB962C8B-B14F-4D97-AF65-F5344CB8AC3E}">
        <p14:creationId xmlns:p14="http://schemas.microsoft.com/office/powerpoint/2010/main" val="80753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Cohen waving the </a:t>
            </a:r>
          </a:p>
          <a:p>
            <a:pPr algn="l"/>
            <a:r>
              <a:rPr lang="en-US" dirty="0"/>
              <a:t>barley </a:t>
            </a:r>
            <a:r>
              <a:rPr lang="en-US" dirty="0" err="1"/>
              <a:t>firstfruits</a:t>
            </a:r>
            <a:r>
              <a:rPr lang="en-US" dirty="0"/>
              <a:t>,</a:t>
            </a:r>
          </a:p>
          <a:p>
            <a:pPr algn="l"/>
            <a:r>
              <a:rPr lang="en-US" dirty="0"/>
              <a:t>expressing faith</a:t>
            </a:r>
          </a:p>
          <a:p>
            <a:pPr algn="l"/>
            <a:r>
              <a:rPr lang="en-US" dirty="0"/>
              <a:t>in the new harvest,</a:t>
            </a:r>
          </a:p>
          <a:p>
            <a:pPr algn="l"/>
            <a:r>
              <a:rPr lang="en-US" dirty="0"/>
              <a:t>new life</a:t>
            </a:r>
          </a:p>
          <a:p>
            <a:pPr algn="l"/>
            <a:r>
              <a:rPr lang="en-US" dirty="0"/>
              <a:t>Resurrection</a:t>
            </a:r>
          </a:p>
        </p:txBody>
      </p:sp>
      <p:pic>
        <p:nvPicPr>
          <p:cNvPr id="3" name="Picture 2">
            <a:extLst>
              <a:ext uri="{FF2B5EF4-FFF2-40B4-BE49-F238E27FC236}">
                <a16:creationId xmlns:a16="http://schemas.microsoft.com/office/drawing/2014/main" id="{CC73A71E-4ECC-4092-9D13-CC81EADB3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846637" y="0"/>
            <a:ext cx="3431882" cy="5143500"/>
          </a:xfrm>
          <a:prstGeom prst="rect">
            <a:avLst/>
          </a:prstGeom>
        </p:spPr>
      </p:pic>
    </p:spTree>
    <p:extLst>
      <p:ext uri="{BB962C8B-B14F-4D97-AF65-F5344CB8AC3E}">
        <p14:creationId xmlns:p14="http://schemas.microsoft.com/office/powerpoint/2010/main" val="2770301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Cor.15.20-21</a:t>
            </a:r>
            <a:r>
              <a:rPr lang="en-US" dirty="0"/>
              <a:t> </a:t>
            </a:r>
            <a:r>
              <a:rPr lang="en-US" b="1" baseline="30000" dirty="0"/>
              <a:t> </a:t>
            </a:r>
            <a:r>
              <a:rPr lang="en-US" dirty="0"/>
              <a:t>But now Messiah has been </a:t>
            </a:r>
            <a:r>
              <a:rPr lang="en-US" dirty="0">
                <a:solidFill>
                  <a:srgbClr val="FFFF66"/>
                </a:solidFill>
              </a:rPr>
              <a:t>raised from the dead, the </a:t>
            </a:r>
            <a:r>
              <a:rPr lang="en-US" u="sng" dirty="0" err="1">
                <a:solidFill>
                  <a:srgbClr val="FFFF66"/>
                </a:solidFill>
              </a:rPr>
              <a:t>firstfruits</a:t>
            </a:r>
            <a:r>
              <a:rPr lang="en-US" dirty="0">
                <a:solidFill>
                  <a:srgbClr val="FFFF66"/>
                </a:solidFill>
              </a:rPr>
              <a:t> of those who have fallen asleep</a:t>
            </a:r>
            <a:r>
              <a:rPr lang="en-US" dirty="0"/>
              <a:t>. For since death came through a man, the resurrection of the dead also has come through a Man.</a:t>
            </a:r>
          </a:p>
        </p:txBody>
      </p:sp>
    </p:spTree>
    <p:extLst>
      <p:ext uri="{BB962C8B-B14F-4D97-AF65-F5344CB8AC3E}">
        <p14:creationId xmlns:p14="http://schemas.microsoft.com/office/powerpoint/2010/main" val="1862549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Cor. 15.3-9</a:t>
            </a:r>
            <a:r>
              <a:rPr lang="en-US" dirty="0"/>
              <a:t> For among the first things I passed on to you was what I also received, namely this: the Messiah died for our sins, in accordance with what the </a:t>
            </a:r>
            <a:r>
              <a:rPr lang="en-US" i="1" dirty="0" err="1"/>
              <a:t>Tanakh</a:t>
            </a:r>
            <a:r>
              <a:rPr lang="en-US" dirty="0"/>
              <a:t> says; and he was buried; and </a:t>
            </a:r>
            <a:r>
              <a:rPr lang="en-US" dirty="0">
                <a:solidFill>
                  <a:srgbClr val="FFFF66"/>
                </a:solidFill>
              </a:rPr>
              <a:t>he was raised on the third day, in accordance </a:t>
            </a:r>
          </a:p>
        </p:txBody>
      </p:sp>
    </p:spTree>
    <p:extLst>
      <p:ext uri="{BB962C8B-B14F-4D97-AF65-F5344CB8AC3E}">
        <p14:creationId xmlns:p14="http://schemas.microsoft.com/office/powerpoint/2010/main" val="2757937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1 Cor. 15.3-9</a:t>
            </a:r>
            <a:r>
              <a:rPr lang="en-US" dirty="0"/>
              <a:t> </a:t>
            </a:r>
            <a:r>
              <a:rPr lang="en-US" dirty="0">
                <a:solidFill>
                  <a:srgbClr val="FFFF66"/>
                </a:solidFill>
              </a:rPr>
              <a:t>with what the </a:t>
            </a:r>
            <a:r>
              <a:rPr lang="en-US" i="1" dirty="0" err="1">
                <a:solidFill>
                  <a:srgbClr val="FFFF66"/>
                </a:solidFill>
              </a:rPr>
              <a:t>Tanakh</a:t>
            </a:r>
            <a:r>
              <a:rPr lang="en-US" dirty="0">
                <a:solidFill>
                  <a:srgbClr val="FFFF66"/>
                </a:solidFill>
              </a:rPr>
              <a:t> says</a:t>
            </a:r>
            <a:r>
              <a:rPr lang="en-US" dirty="0"/>
              <a:t>;</a:t>
            </a:r>
            <a:r>
              <a:rPr lang="en-US" b="1" baseline="30000" dirty="0"/>
              <a:t> </a:t>
            </a:r>
            <a:r>
              <a:rPr lang="en-US" dirty="0"/>
              <a:t>and </a:t>
            </a:r>
            <a:r>
              <a:rPr lang="en-US" dirty="0">
                <a:solidFill>
                  <a:srgbClr val="FFFF66"/>
                </a:solidFill>
              </a:rPr>
              <a:t>he was seen </a:t>
            </a:r>
            <a:r>
              <a:rPr lang="en-US" dirty="0"/>
              <a:t>by </a:t>
            </a:r>
            <a:r>
              <a:rPr lang="en-US" dirty="0" err="1"/>
              <a:t>Kefa</a:t>
            </a:r>
            <a:r>
              <a:rPr lang="en-US" dirty="0"/>
              <a:t>, then by the Twelve;</a:t>
            </a:r>
            <a:r>
              <a:rPr lang="en-US" b="1" baseline="30000" dirty="0"/>
              <a:t> </a:t>
            </a:r>
            <a:r>
              <a:rPr lang="en-US" dirty="0"/>
              <a:t>and afterwards </a:t>
            </a:r>
            <a:r>
              <a:rPr lang="en-US" dirty="0">
                <a:solidFill>
                  <a:srgbClr val="FFFF66"/>
                </a:solidFill>
              </a:rPr>
              <a:t>he was seen </a:t>
            </a:r>
            <a:r>
              <a:rPr lang="en-US" dirty="0"/>
              <a:t>by more than five hundred brothers at one time, the majority of whom are still alive, though some have died. Later </a:t>
            </a:r>
            <a:r>
              <a:rPr lang="en-US" dirty="0">
                <a:solidFill>
                  <a:srgbClr val="FFFF66"/>
                </a:solidFill>
              </a:rPr>
              <a:t>he was seen </a:t>
            </a:r>
            <a:r>
              <a:rPr lang="en-US" dirty="0"/>
              <a:t>by </a:t>
            </a:r>
            <a:r>
              <a:rPr lang="en-US" dirty="0" err="1"/>
              <a:t>Ya‘akov</a:t>
            </a:r>
            <a:r>
              <a:rPr lang="en-US" dirty="0"/>
              <a:t>,</a:t>
            </a:r>
          </a:p>
        </p:txBody>
      </p:sp>
    </p:spTree>
    <p:extLst>
      <p:ext uri="{BB962C8B-B14F-4D97-AF65-F5344CB8AC3E}">
        <p14:creationId xmlns:p14="http://schemas.microsoft.com/office/powerpoint/2010/main" val="317612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B0FC090C-9F09-402F-B503-C01CDD690FA3}"/>
              </a:ext>
            </a:extLst>
          </p:cNvPr>
          <p:cNvPicPr>
            <a:picLocks noChangeAspect="1"/>
          </p:cNvPicPr>
          <p:nvPr/>
        </p:nvPicPr>
        <p:blipFill>
          <a:blip r:embed="rId3"/>
          <a:stretch>
            <a:fillRect/>
          </a:stretch>
        </p:blipFill>
        <p:spPr>
          <a:xfrm>
            <a:off x="1174749" y="0"/>
            <a:ext cx="6429375" cy="5143500"/>
          </a:xfrm>
          <a:prstGeom prst="rect">
            <a:avLst/>
          </a:prstGeom>
        </p:spPr>
      </p:pic>
    </p:spTree>
    <p:extLst>
      <p:ext uri="{BB962C8B-B14F-4D97-AF65-F5344CB8AC3E}">
        <p14:creationId xmlns:p14="http://schemas.microsoft.com/office/powerpoint/2010/main" val="763798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Cor. 15.3-9</a:t>
            </a:r>
            <a:r>
              <a:rPr lang="en-US" dirty="0"/>
              <a:t> then by all the emissaries; and </a:t>
            </a:r>
            <a:r>
              <a:rPr lang="en-US" dirty="0">
                <a:solidFill>
                  <a:srgbClr val="FFFF66"/>
                </a:solidFill>
              </a:rPr>
              <a:t>last of all he was seen by me</a:t>
            </a:r>
            <a:r>
              <a:rPr lang="en-US" dirty="0"/>
              <a:t>, even though I was born at the wrong time. For I am the least of all the emissaries, unfit to be called an emissary, because I persecuted the Messianic Community of God. </a:t>
            </a:r>
          </a:p>
        </p:txBody>
      </p:sp>
    </p:spTree>
    <p:extLst>
      <p:ext uri="{BB962C8B-B14F-4D97-AF65-F5344CB8AC3E}">
        <p14:creationId xmlns:p14="http://schemas.microsoft.com/office/powerpoint/2010/main" val="4194775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Acts 9.1-6 </a:t>
            </a:r>
            <a:r>
              <a:rPr lang="en-US" dirty="0"/>
              <a:t> </a:t>
            </a:r>
            <a:r>
              <a:rPr lang="en-US" dirty="0" err="1"/>
              <a:t>Sha’ul</a:t>
            </a:r>
            <a:r>
              <a:rPr lang="en-US" dirty="0"/>
              <a:t>, still breathing murderous threats against the Lord’s </a:t>
            </a:r>
            <a:r>
              <a:rPr lang="en-US" dirty="0" err="1"/>
              <a:t>talmidim</a:t>
            </a:r>
            <a:r>
              <a:rPr lang="en-US" dirty="0"/>
              <a:t>, went to the </a:t>
            </a:r>
            <a:r>
              <a:rPr lang="en-US" dirty="0" err="1"/>
              <a:t>cohen</a:t>
            </a:r>
            <a:r>
              <a:rPr lang="en-US" dirty="0"/>
              <a:t> </a:t>
            </a:r>
            <a:r>
              <a:rPr lang="en-US" dirty="0" err="1"/>
              <a:t>hagadol</a:t>
            </a:r>
            <a:r>
              <a:rPr lang="en-US" dirty="0"/>
              <a:t> and asked him for letters to the synagogues in </a:t>
            </a:r>
            <a:r>
              <a:rPr lang="en-US" dirty="0" err="1"/>
              <a:t>Dammesek</a:t>
            </a:r>
            <a:r>
              <a:rPr lang="en-US" dirty="0"/>
              <a:t>, authorizing him to arrest any people he might find, </a:t>
            </a:r>
          </a:p>
        </p:txBody>
      </p:sp>
    </p:spTree>
    <p:extLst>
      <p:ext uri="{BB962C8B-B14F-4D97-AF65-F5344CB8AC3E}">
        <p14:creationId xmlns:p14="http://schemas.microsoft.com/office/powerpoint/2010/main" val="565284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Acts 9.1-6 </a:t>
            </a:r>
            <a:r>
              <a:rPr lang="en-US" dirty="0"/>
              <a:t> whether men or women, who belonged to “the Way,” and bring them back to </a:t>
            </a:r>
            <a:r>
              <a:rPr lang="en-US" dirty="0" err="1"/>
              <a:t>Yerushalayim</a:t>
            </a:r>
            <a:r>
              <a:rPr lang="en-US" dirty="0"/>
              <a:t>. He was on the road and nearing </a:t>
            </a:r>
            <a:r>
              <a:rPr lang="en-US" dirty="0" err="1"/>
              <a:t>Dammesek</a:t>
            </a:r>
            <a:r>
              <a:rPr lang="en-US" dirty="0"/>
              <a:t>, when suddenly a light from heaven flashed all around him.  </a:t>
            </a:r>
          </a:p>
        </p:txBody>
      </p:sp>
    </p:spTree>
    <p:extLst>
      <p:ext uri="{BB962C8B-B14F-4D97-AF65-F5344CB8AC3E}">
        <p14:creationId xmlns:p14="http://schemas.microsoft.com/office/powerpoint/2010/main" val="1396624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Acts </a:t>
            </a:r>
            <a:r>
              <a:rPr lang="en-US" dirty="0"/>
              <a:t>Falling to the ground, he heard a voice saying to him, “</a:t>
            </a:r>
            <a:r>
              <a:rPr lang="en-US" dirty="0" err="1"/>
              <a:t>Sha’ul</a:t>
            </a:r>
            <a:r>
              <a:rPr lang="en-US" dirty="0"/>
              <a:t>! </a:t>
            </a:r>
            <a:r>
              <a:rPr lang="en-US" dirty="0" err="1"/>
              <a:t>Sha’ul</a:t>
            </a:r>
            <a:r>
              <a:rPr lang="en-US" dirty="0"/>
              <a:t>! Why do you keep persecuting me?”  “Sir, who are you?” he asked. “I am Yeshua, and you are persecuting me. </a:t>
            </a:r>
          </a:p>
        </p:txBody>
      </p:sp>
    </p:spTree>
    <p:extLst>
      <p:ext uri="{BB962C8B-B14F-4D97-AF65-F5344CB8AC3E}">
        <p14:creationId xmlns:p14="http://schemas.microsoft.com/office/powerpoint/2010/main" val="413897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Yokhanan</a:t>
            </a:r>
            <a:r>
              <a:rPr lang="en-US" baseline="30000" dirty="0"/>
              <a:t>/</a:t>
            </a:r>
            <a:r>
              <a:rPr lang="en-US" baseline="30000" dirty="0" err="1"/>
              <a:t>Jn</a:t>
            </a:r>
            <a:r>
              <a:rPr lang="en-US" baseline="30000" dirty="0"/>
              <a:t> 20.24-29</a:t>
            </a:r>
            <a:r>
              <a:rPr lang="en-US" dirty="0"/>
              <a:t> Now </a:t>
            </a:r>
            <a:r>
              <a:rPr lang="en-US" dirty="0" err="1"/>
              <a:t>T’oma</a:t>
            </a:r>
            <a:r>
              <a:rPr lang="en-US" dirty="0"/>
              <a:t> (the name means “twin”), one of the Twelve, was not with them when Yeshua came. When the other </a:t>
            </a:r>
            <a:r>
              <a:rPr lang="en-US" dirty="0" err="1"/>
              <a:t>talmidim</a:t>
            </a:r>
            <a:r>
              <a:rPr lang="en-US" dirty="0"/>
              <a:t> told him, “</a:t>
            </a:r>
            <a:r>
              <a:rPr lang="en-US" dirty="0">
                <a:solidFill>
                  <a:srgbClr val="FFFF66"/>
                </a:solidFill>
              </a:rPr>
              <a:t>We have seen the Lord,</a:t>
            </a:r>
            <a:r>
              <a:rPr lang="en-US" dirty="0"/>
              <a:t>” he replied, “</a:t>
            </a:r>
            <a:r>
              <a:rPr lang="en-US" dirty="0">
                <a:solidFill>
                  <a:srgbClr val="FFFF66"/>
                </a:solidFill>
              </a:rPr>
              <a:t>Unless I see </a:t>
            </a:r>
            <a:r>
              <a:rPr lang="en-US" dirty="0"/>
              <a:t>the nail marks in his hands, put my finger into the place where the nails were and put my hand into his side, I refuse to believe it.”</a:t>
            </a:r>
          </a:p>
        </p:txBody>
      </p:sp>
    </p:spTree>
    <p:extLst>
      <p:ext uri="{BB962C8B-B14F-4D97-AF65-F5344CB8AC3E}">
        <p14:creationId xmlns:p14="http://schemas.microsoft.com/office/powerpoint/2010/main" val="694389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Yokhanan</a:t>
            </a:r>
            <a:r>
              <a:rPr lang="en-US" baseline="30000" dirty="0"/>
              <a:t>/</a:t>
            </a:r>
            <a:r>
              <a:rPr lang="en-US" baseline="30000" dirty="0" err="1"/>
              <a:t>Jn</a:t>
            </a:r>
            <a:r>
              <a:rPr lang="en-US" baseline="30000" dirty="0"/>
              <a:t> 20.24-29 </a:t>
            </a:r>
            <a:r>
              <a:rPr lang="en-US" dirty="0"/>
              <a:t>A week later his </a:t>
            </a:r>
            <a:r>
              <a:rPr lang="en-US" dirty="0" err="1"/>
              <a:t>talmidim</a:t>
            </a:r>
            <a:r>
              <a:rPr lang="en-US" dirty="0"/>
              <a:t> were once more in the room, and this time </a:t>
            </a:r>
            <a:r>
              <a:rPr lang="en-US" dirty="0" err="1"/>
              <a:t>T’oma</a:t>
            </a:r>
            <a:r>
              <a:rPr lang="en-US" dirty="0"/>
              <a:t> was with them. Although the doors were locked, Yeshua came, stood among them and said, “Shalom </a:t>
            </a:r>
            <a:r>
              <a:rPr lang="en-US" dirty="0" err="1"/>
              <a:t>aleikhem</a:t>
            </a:r>
            <a:r>
              <a:rPr lang="en-US" dirty="0"/>
              <a:t>!”  Then he said to </a:t>
            </a:r>
            <a:r>
              <a:rPr lang="en-US" dirty="0" err="1"/>
              <a:t>T’oma</a:t>
            </a:r>
            <a:r>
              <a:rPr lang="en-US" dirty="0"/>
              <a:t>, “Put your finger here, look at my hands, </a:t>
            </a:r>
          </a:p>
        </p:txBody>
      </p:sp>
    </p:spTree>
    <p:extLst>
      <p:ext uri="{BB962C8B-B14F-4D97-AF65-F5344CB8AC3E}">
        <p14:creationId xmlns:p14="http://schemas.microsoft.com/office/powerpoint/2010/main" val="1544306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Yokhanan</a:t>
            </a:r>
            <a:r>
              <a:rPr lang="en-US" baseline="30000" dirty="0"/>
              <a:t>/</a:t>
            </a:r>
            <a:r>
              <a:rPr lang="en-US" baseline="30000" dirty="0" err="1"/>
              <a:t>Jn</a:t>
            </a:r>
            <a:r>
              <a:rPr lang="en-US" baseline="30000" dirty="0"/>
              <a:t> 20.24-29 </a:t>
            </a:r>
            <a:r>
              <a:rPr lang="en-US" dirty="0"/>
              <a:t>take your hand and put it into my side. Don’t be lacking in trust, but have trust!” </a:t>
            </a:r>
            <a:r>
              <a:rPr lang="en-US" dirty="0" err="1"/>
              <a:t>T’oma</a:t>
            </a:r>
            <a:r>
              <a:rPr lang="en-US" dirty="0"/>
              <a:t> answered him, “My Lord and my God!” Yeshua said to him, “Have you trusted </a:t>
            </a:r>
            <a:r>
              <a:rPr lang="en-US" dirty="0">
                <a:solidFill>
                  <a:srgbClr val="FFFF66"/>
                </a:solidFill>
              </a:rPr>
              <a:t>because you have seen me? </a:t>
            </a:r>
            <a:r>
              <a:rPr lang="en-US" dirty="0"/>
              <a:t>How blessed are those who do not see, but trust anyway!”</a:t>
            </a:r>
          </a:p>
        </p:txBody>
      </p:sp>
    </p:spTree>
    <p:extLst>
      <p:ext uri="{BB962C8B-B14F-4D97-AF65-F5344CB8AC3E}">
        <p14:creationId xmlns:p14="http://schemas.microsoft.com/office/powerpoint/2010/main" val="4153283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Kefa</a:t>
            </a:r>
            <a:r>
              <a:rPr lang="en-US" baseline="30000" dirty="0"/>
              <a:t>/Peter 1.8-9</a:t>
            </a:r>
            <a:r>
              <a:rPr lang="en-US" b="1" baseline="30000" dirty="0"/>
              <a:t> </a:t>
            </a:r>
            <a:r>
              <a:rPr lang="en-US" dirty="0"/>
              <a:t>Though you have not seen Him, you love Him. And even though </a:t>
            </a:r>
            <a:r>
              <a:rPr lang="en-US" dirty="0">
                <a:solidFill>
                  <a:srgbClr val="FFFF66"/>
                </a:solidFill>
              </a:rPr>
              <a:t>you don’t see Him now</a:t>
            </a:r>
            <a:r>
              <a:rPr lang="en-US" dirty="0"/>
              <a:t>, you </a:t>
            </a:r>
            <a:r>
              <a:rPr lang="en-US" u="sng" dirty="0"/>
              <a:t>trust</a:t>
            </a:r>
            <a:r>
              <a:rPr lang="en-US" dirty="0"/>
              <a:t> Him and are filled with a joy that is glorious beyond words, receiving the outcome of your faith—the salvation of your souls.</a:t>
            </a:r>
          </a:p>
        </p:txBody>
      </p:sp>
    </p:spTree>
    <p:extLst>
      <p:ext uri="{BB962C8B-B14F-4D97-AF65-F5344CB8AC3E}">
        <p14:creationId xmlns:p14="http://schemas.microsoft.com/office/powerpoint/2010/main" val="3250778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329208" y="212428"/>
            <a:ext cx="8065591" cy="4718645"/>
          </a:xfrm>
        </p:spPr>
        <p:txBody>
          <a:bodyPr/>
          <a:lstStyle/>
          <a:p>
            <a:pPr algn="r" eaLnBrk="1" hangingPunct="1">
              <a:lnSpc>
                <a:spcPct val="90000"/>
              </a:lnSpc>
              <a:tabLst>
                <a:tab pos="4194250" algn="l"/>
              </a:tabLst>
            </a:pPr>
            <a:endParaRPr lang="en-US" altLang="en-US" dirty="0">
              <a:solidFill>
                <a:srgbClr val="FFFFFF"/>
              </a:solidFill>
            </a:endParaRPr>
          </a:p>
          <a:p>
            <a:pPr algn="r" eaLnBrk="1" hangingPunct="1">
              <a:lnSpc>
                <a:spcPct val="90000"/>
              </a:lnSpc>
              <a:tabLst>
                <a:tab pos="4194250" algn="l"/>
              </a:tabLst>
            </a:pPr>
            <a:endParaRPr lang="en-US" altLang="en-US" dirty="0">
              <a:solidFill>
                <a:srgbClr val="FFFFFF"/>
              </a:solidFill>
            </a:endParaRPr>
          </a:p>
          <a:p>
            <a:pPr algn="r" eaLnBrk="1" hangingPunct="1">
              <a:lnSpc>
                <a:spcPct val="90000"/>
              </a:lnSpc>
              <a:tabLst>
                <a:tab pos="4194250" algn="l"/>
              </a:tabLst>
            </a:pPr>
            <a:endParaRPr lang="en-US" altLang="en-US" dirty="0">
              <a:solidFill>
                <a:srgbClr val="FFFFFF"/>
              </a:solidFill>
            </a:endParaRPr>
          </a:p>
          <a:p>
            <a:pPr algn="r" eaLnBrk="1" hangingPunct="1">
              <a:lnSpc>
                <a:spcPct val="90000"/>
              </a:lnSpc>
              <a:tabLst>
                <a:tab pos="4194250" algn="l"/>
              </a:tabLst>
            </a:pPr>
            <a:endParaRPr lang="en-US" altLang="en-US" sz="3456" dirty="0">
              <a:solidFill>
                <a:srgbClr val="FFFFFF"/>
              </a:solidFill>
            </a:endParaRPr>
          </a:p>
          <a:p>
            <a:pPr algn="r" eaLnBrk="1" hangingPunct="1">
              <a:lnSpc>
                <a:spcPct val="90000"/>
              </a:lnSpc>
              <a:tabLst>
                <a:tab pos="4194250" algn="l"/>
              </a:tabLst>
            </a:pPr>
            <a:r>
              <a:rPr lang="en-US" altLang="en-US" sz="3456" dirty="0">
                <a:solidFill>
                  <a:srgbClr val="FFFFFF"/>
                </a:solidFill>
              </a:rPr>
              <a:t>Sh'mot </a:t>
            </a:r>
            <a:r>
              <a:rPr lang="en-US" altLang="en-US" sz="3456" dirty="0">
                <a:solidFill>
                  <a:srgbClr val="FFFFFF"/>
                </a:solidFill>
                <a:cs typeface="David" pitchFamily="2" charset="-79"/>
              </a:rPr>
              <a:t> </a:t>
            </a:r>
            <a:r>
              <a:rPr lang="he-IL" altLang="en-US" sz="5761" b="1" dirty="0">
                <a:solidFill>
                  <a:srgbClr val="FFFFFF"/>
                </a:solidFill>
                <a:cs typeface="David" pitchFamily="2" charset="-79"/>
              </a:rPr>
              <a:t>שְׁמוֹת</a:t>
            </a:r>
            <a:r>
              <a:rPr lang="en-US" altLang="en-US" dirty="0">
                <a:solidFill>
                  <a:srgbClr val="FFFFFF"/>
                </a:solidFill>
              </a:rPr>
              <a:t> </a:t>
            </a:r>
          </a:p>
          <a:p>
            <a:pPr algn="r" eaLnBrk="1" hangingPunct="1">
              <a:lnSpc>
                <a:spcPct val="90000"/>
              </a:lnSpc>
              <a:tabLst>
                <a:tab pos="4194250" algn="l"/>
              </a:tabLst>
            </a:pPr>
            <a:r>
              <a:rPr lang="en-US" altLang="en-US" dirty="0">
                <a:solidFill>
                  <a:srgbClr val="FFFFFF"/>
                </a:solidFill>
              </a:rPr>
              <a:t>(Exodus) 34: 4-9</a:t>
            </a:r>
          </a:p>
          <a:p>
            <a:pPr algn="r" eaLnBrk="1" hangingPunct="1">
              <a:lnSpc>
                <a:spcPct val="90000"/>
              </a:lnSpc>
              <a:tabLst>
                <a:tab pos="4194250" algn="l"/>
              </a:tabLst>
            </a:pPr>
            <a:r>
              <a:rPr lang="en-US" altLang="en-US" sz="2592" i="1" dirty="0">
                <a:solidFill>
                  <a:srgbClr val="FFFFFF"/>
                </a:solidFill>
                <a:cs typeface="Vilna" pitchFamily="2" charset="-79"/>
              </a:rPr>
              <a:t>(from) Ki Tisa</a:t>
            </a:r>
            <a:r>
              <a:rPr lang="en-US" altLang="en-US" sz="2592" i="1" dirty="0">
                <a:solidFill>
                  <a:srgbClr val="FFFFFF"/>
                </a:solidFill>
              </a:rPr>
              <a:t> (When you take)</a:t>
            </a:r>
            <a:r>
              <a:rPr lang="en-US" altLang="en-US" sz="4321" b="1" dirty="0">
                <a:solidFill>
                  <a:srgbClr val="FFFFFF"/>
                </a:solidFill>
                <a:latin typeface="David" panose="020E0502060401010101" pitchFamily="34" charset="-79"/>
                <a:cs typeface="David" panose="020E0502060401010101" pitchFamily="34" charset="-79"/>
              </a:rPr>
              <a:t> </a:t>
            </a:r>
            <a:r>
              <a:rPr lang="he-IL" sz="4321" b="1" dirty="0">
                <a:latin typeface="David" panose="020E0502060401010101" pitchFamily="34" charset="-79"/>
                <a:cs typeface="David" panose="020E0502060401010101" pitchFamily="34" charset="-79"/>
              </a:rPr>
              <a:t>כִּי תִּשָּׂא </a:t>
            </a:r>
            <a:endParaRPr lang="en-US" altLang="en-US" sz="4321" b="1" dirty="0">
              <a:solidFill>
                <a:srgbClr val="FFFFFF"/>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48019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Sh’mot (Exodus) 34:4</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321" b="1" dirty="0">
                <a:latin typeface="David" panose="020E0502060401010101" pitchFamily="34" charset="-79"/>
                <a:cs typeface="David" panose="020E0502060401010101" pitchFamily="34" charset="-79"/>
              </a:rPr>
              <a:t>וַיִּפְסֹ֡ל שְׁנֵֽי־לֻחֹ֨ת אֲבָנִ֜ים כָּרִאשֹׁנִ֗ים וַיַּשְׁכֵּ֨ם מֹשֶׁ֤ה בַבֹּ֙קֶר֙</a:t>
            </a:r>
            <a:endParaRPr lang="en-US" sz="4321" b="1" dirty="0">
              <a:latin typeface="David" panose="020E0502060401010101" pitchFamily="34" charset="-79"/>
              <a:cs typeface="David" panose="020E0502060401010101" pitchFamily="34" charset="-79"/>
            </a:endParaRPr>
          </a:p>
          <a:p>
            <a:pPr marL="0" indent="0" rtl="1"/>
            <a:r>
              <a:rPr lang="en-US" sz="4000" dirty="0"/>
              <a:t>Moshe cut two stone tablets like the first. Then he got up early in the morning</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162305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EA5DA5-7C2A-44E5-871F-39F2E3E0FB06}"/>
              </a:ext>
            </a:extLst>
          </p:cNvPr>
          <p:cNvPicPr>
            <a:picLocks noChangeAspect="1"/>
          </p:cNvPicPr>
          <p:nvPr/>
        </p:nvPicPr>
        <p:blipFill>
          <a:blip r:embed="rId3"/>
          <a:stretch>
            <a:fillRect/>
          </a:stretch>
        </p:blipFill>
        <p:spPr>
          <a:xfrm>
            <a:off x="1174750" y="0"/>
            <a:ext cx="642937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475790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Sh’mot (Exodus) 34:4</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321" b="1" dirty="0">
                <a:latin typeface="David" panose="020E0502060401010101" pitchFamily="34" charset="-79"/>
                <a:cs typeface="David" panose="020E0502060401010101" pitchFamily="34" charset="-79"/>
              </a:rPr>
              <a:t>וַיַּ֙עַל֙ אֶל־הַ֣ר סִינַ֔י כַּאֲשֶׁ֛ר צִוָּ֥ה יְהוָ֖ה אֹת֑וֹ וַיִּקַּ֣ח בְּיָד֔וֹ שְׁנֵ֖י לֻחֹ֥ת אֲבָנִֽים׃ </a:t>
            </a:r>
            <a:endParaRPr lang="en-US" sz="4321" b="1" dirty="0">
              <a:latin typeface="David" panose="020E0502060401010101" pitchFamily="34" charset="-79"/>
              <a:cs typeface="David" panose="020E0502060401010101" pitchFamily="34" charset="-79"/>
            </a:endParaRPr>
          </a:p>
          <a:p>
            <a:pPr marL="0" indent="0" rtl="1"/>
            <a:r>
              <a:rPr lang="en-US" sz="4000" dirty="0"/>
              <a:t>with the two stone tablets in his hands, ascended Mount Sinai, as </a:t>
            </a:r>
            <a:r>
              <a:rPr lang="en-US" sz="4000" cap="small" dirty="0" err="1"/>
              <a:t>Adoni</a:t>
            </a:r>
            <a:r>
              <a:rPr lang="en-US" sz="4000" dirty="0"/>
              <a:t> had ordered him to do.</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2172118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Sh’mot (Exodus) 34:5</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321" b="1" dirty="0">
                <a:latin typeface="David" panose="020E0502060401010101" pitchFamily="34" charset="-79"/>
                <a:cs typeface="David" panose="020E0502060401010101" pitchFamily="34" charset="-79"/>
              </a:rPr>
              <a:t>ווַיֵּ֤רֶד יְהוָה֙ בֶּֽעָנָ֔ן וַיִּתְיַצֵּ֥ב עִמּ֖וֹ שָׁ֑ם וַיִּקְרָ֥א בְשֵׁ֖ם יְהוָֽה׃ </a:t>
            </a:r>
            <a:endParaRPr lang="en-US" sz="4321" b="1" dirty="0">
              <a:latin typeface="David" panose="020E0502060401010101" pitchFamily="34" charset="-79"/>
              <a:cs typeface="David" panose="020E0502060401010101" pitchFamily="34" charset="-79"/>
            </a:endParaRPr>
          </a:p>
          <a:p>
            <a:pPr marL="0" indent="0" rtl="1"/>
            <a:endParaRPr lang="en-US" i="1" cap="small" dirty="0"/>
          </a:p>
          <a:p>
            <a:pPr marL="0" indent="0" rtl="1"/>
            <a:r>
              <a:rPr lang="en-US" sz="4000" cap="small" dirty="0" err="1"/>
              <a:t>Adoni</a:t>
            </a:r>
            <a:r>
              <a:rPr lang="en-US" sz="4000" dirty="0"/>
              <a:t> descended in the cloud, stood with him there and pronounced the name of </a:t>
            </a:r>
            <a:r>
              <a:rPr lang="en-US" sz="4000" cap="small" dirty="0" err="1"/>
              <a:t>Adoni</a:t>
            </a:r>
            <a:r>
              <a:rPr lang="en-US" sz="4000" i="1" dirty="0"/>
              <a:t>.</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2592878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Sh’mot (Exodus) 34:6</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321" b="1" dirty="0">
                <a:latin typeface="David" panose="020E0502060401010101" pitchFamily="34" charset="-79"/>
                <a:cs typeface="David" panose="020E0502060401010101" pitchFamily="34" charset="-79"/>
              </a:rPr>
              <a:t>וַיַּעֲבֹ֨ר יְהוָ֥ה ׀ עַל־פָּנָיו֮ וַיִּקְרָא֒ יְהוָ֣ה ׀ יְהוָ֔ה אֵ֥ל רַח֖וּם וְחַנּ֑וּן אֶ֥רֶךְ אַפַּ֖יִם וְרַב־חֶ֥סֶד וֶאֱמֶֽת ׀ </a:t>
            </a:r>
            <a:endParaRPr lang="en-US" b="1" i="1" cap="small" dirty="0">
              <a:latin typeface="David" panose="020E0502060401010101" pitchFamily="34" charset="-79"/>
              <a:cs typeface="David" panose="020E0502060401010101" pitchFamily="34" charset="-79"/>
            </a:endParaRPr>
          </a:p>
          <a:p>
            <a:pPr marL="0" indent="0" rtl="1"/>
            <a:r>
              <a:rPr lang="en-US" i="1" cap="small" dirty="0"/>
              <a:t>Adonai</a:t>
            </a:r>
            <a:r>
              <a:rPr lang="en-US" dirty="0"/>
              <a:t> passed before him and proclaimed: “</a:t>
            </a:r>
            <a:r>
              <a:rPr lang="en-US" i="1" dirty="0"/>
              <a:t>YUD-HEH-VAV-HEH</a:t>
            </a:r>
            <a:r>
              <a:rPr lang="en-US" dirty="0"/>
              <a:t>!!! </a:t>
            </a:r>
            <a:r>
              <a:rPr lang="en-US" i="1" dirty="0" err="1"/>
              <a:t>Yud</a:t>
            </a:r>
            <a:r>
              <a:rPr lang="en-US" i="1" dirty="0"/>
              <a:t>-Heh-</a:t>
            </a:r>
            <a:r>
              <a:rPr lang="en-US" i="1" dirty="0" err="1"/>
              <a:t>Vav</a:t>
            </a:r>
            <a:r>
              <a:rPr lang="en-US" i="1" dirty="0"/>
              <a:t>-Heh</a:t>
            </a:r>
            <a:r>
              <a:rPr lang="en-US" dirty="0"/>
              <a:t> [</a:t>
            </a:r>
            <a:r>
              <a:rPr lang="en-US" cap="small" dirty="0" err="1"/>
              <a:t>Adoni</a:t>
            </a:r>
            <a:r>
              <a:rPr lang="en-US" dirty="0"/>
              <a:t>] is God, merciful and compassionate, slow to anger, rich in grace and truth;</a:t>
            </a:r>
            <a:endParaRPr lang="en-US" b="1" dirty="0">
              <a:latin typeface="+mj-lt"/>
              <a:cs typeface="David" panose="020E0502060401010101" pitchFamily="34" charset="-79"/>
            </a:endParaRPr>
          </a:p>
        </p:txBody>
      </p:sp>
    </p:spTree>
    <p:extLst>
      <p:ext uri="{BB962C8B-B14F-4D97-AF65-F5344CB8AC3E}">
        <p14:creationId xmlns:p14="http://schemas.microsoft.com/office/powerpoint/2010/main" val="2197738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Sh’mot (Exodus) 34:7</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033" b="1" dirty="0">
                <a:latin typeface="David" panose="020E0502060401010101" pitchFamily="34" charset="-79"/>
                <a:cs typeface="David" panose="020E0502060401010101" pitchFamily="34" charset="-79"/>
              </a:rPr>
              <a:t>נֹצֵ֥ר חֶ֙סֶד֙ לָאֲלָפִ֔ים נֹשֵׂ֥א עָוֺ֛ן וָפֶ֖שַׁע וְחַטָּאָ֑ה וְנַקֵּה֙ לֹ֣א יְנַקֶּ֔ה </a:t>
            </a:r>
            <a:endParaRPr lang="en-US" sz="4033" b="1" dirty="0">
              <a:latin typeface="David" panose="020E0502060401010101" pitchFamily="34" charset="-79"/>
              <a:cs typeface="David" panose="020E0502060401010101" pitchFamily="34" charset="-79"/>
            </a:endParaRPr>
          </a:p>
          <a:p>
            <a:pPr marL="0" indent="0"/>
            <a:r>
              <a:rPr lang="en-US" sz="4000" dirty="0"/>
              <a:t>“showing grace to the thousandth generation, forgiving offenses, crimes and sins; yet not exonerating the guilty</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3456966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Sh’mot (Exodus) 34:7</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033" b="1" dirty="0">
                <a:latin typeface="David" panose="020E0502060401010101" pitchFamily="34" charset="-79"/>
                <a:cs typeface="David" panose="020E0502060401010101" pitchFamily="34" charset="-79"/>
              </a:rPr>
              <a:t>נפֹּקֵ֣ד ׀ עֲוֺ֣ן אָב֗וֹת עַל־בָּנִים֙ וְעַל־בְּנֵ֣י בָנִ֔ים עַל־שִׁלֵּשִׁ֖ים וְעַל־רִבֵּעִֽים׃</a:t>
            </a:r>
            <a:endParaRPr lang="en-US" sz="4033" b="1" dirty="0">
              <a:latin typeface="David" panose="020E0502060401010101" pitchFamily="34" charset="-79"/>
              <a:cs typeface="David" panose="020E0502060401010101" pitchFamily="34" charset="-79"/>
            </a:endParaRPr>
          </a:p>
          <a:p>
            <a:pPr marL="0" indent="0" rtl="1"/>
            <a:r>
              <a:rPr lang="en-US" sz="3600" dirty="0"/>
              <a:t>but causing the negative effects of the parents’ offenses to be experienced by their children and grandchildren, and even by the third and fourth generations.”</a:t>
            </a:r>
            <a:endParaRPr lang="en-US" sz="3600" dirty="0">
              <a:latin typeface="+mj-lt"/>
              <a:cs typeface="David" panose="020E0502060401010101" pitchFamily="34" charset="-79"/>
            </a:endParaRPr>
          </a:p>
        </p:txBody>
      </p:sp>
    </p:spTree>
    <p:extLst>
      <p:ext uri="{BB962C8B-B14F-4D97-AF65-F5344CB8AC3E}">
        <p14:creationId xmlns:p14="http://schemas.microsoft.com/office/powerpoint/2010/main" val="1378113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Sh’mot (Exodus) 34:8</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321" b="1" dirty="0">
                <a:latin typeface="David" panose="020E0502060401010101" pitchFamily="34" charset="-79"/>
                <a:cs typeface="David" panose="020E0502060401010101" pitchFamily="34" charset="-79"/>
              </a:rPr>
              <a:t>וַיְמַהֵ֖ר מֹשֶׁ֑ה וַיִּקֹּ֥ד אַ֖רְצָה וַיִּשְׁתָּֽחוּ׃</a:t>
            </a:r>
            <a:endParaRPr lang="en-US" sz="4321" b="1" dirty="0">
              <a:latin typeface="David" panose="020E0502060401010101" pitchFamily="34" charset="-79"/>
              <a:cs typeface="David" panose="020E0502060401010101" pitchFamily="34" charset="-79"/>
            </a:endParaRPr>
          </a:p>
          <a:p>
            <a:pPr marL="0" indent="0" rtl="1"/>
            <a:endParaRPr lang="en-US" dirty="0"/>
          </a:p>
          <a:p>
            <a:pPr marL="0" indent="0" rtl="1"/>
            <a:r>
              <a:rPr lang="en-US" sz="4000" dirty="0"/>
              <a:t>At once Moshe bowed his head to the ground, prostrated himself</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1251758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Sh’mot (Exodus) 34:9</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033" b="1" dirty="0">
                <a:latin typeface="David" panose="020E0502060401010101" pitchFamily="34" charset="-79"/>
                <a:cs typeface="David" panose="020E0502060401010101" pitchFamily="34" charset="-79"/>
              </a:rPr>
              <a:t>וַיֹּ֡אמֶר אִם־נָא֩ מָצָ֨אתִי חֵ֤ן בְּעֵינֶ֙יךָ֙ אֲדֹנָ֔י יֵֽלֶךְ־נָ֥א אֲדֹנָ֖י בְּקִרְבֵּ֑נוּ</a:t>
            </a:r>
            <a:endParaRPr lang="en-US" sz="4033" b="1" dirty="0">
              <a:latin typeface="David" panose="020E0502060401010101" pitchFamily="34" charset="-79"/>
              <a:cs typeface="David" panose="020E0502060401010101" pitchFamily="34" charset="-79"/>
            </a:endParaRPr>
          </a:p>
          <a:p>
            <a:pPr marL="0" indent="0"/>
            <a:r>
              <a:rPr lang="en-US" sz="4000" dirty="0"/>
              <a:t>and said, “If I have now found favor in your view, Adonai, then please let Adonai go with us, </a:t>
            </a:r>
            <a:endParaRPr lang="en-US" sz="4000" dirty="0">
              <a:latin typeface="+mj-lt"/>
              <a:cs typeface="David" panose="020E0502060401010101" pitchFamily="34" charset="-79"/>
            </a:endParaRPr>
          </a:p>
        </p:txBody>
      </p:sp>
    </p:spTree>
    <p:extLst>
      <p:ext uri="{BB962C8B-B14F-4D97-AF65-F5344CB8AC3E}">
        <p14:creationId xmlns:p14="http://schemas.microsoft.com/office/powerpoint/2010/main" val="2764313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Sh’mot (Exodus) 34:9</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033" b="1" dirty="0">
                <a:latin typeface="David" panose="020E0502060401010101" pitchFamily="34" charset="-79"/>
                <a:cs typeface="David" panose="020E0502060401010101" pitchFamily="34" charset="-79"/>
              </a:rPr>
              <a:t>כִּ֤י עַם־קְשֵׁה־עֹ֙רֶף֙ ה֔וּא וְסָלַחְתָּ֛ לַעֲוֺנֵ֥נוּ וּלְחַטָּאתֵ֖נוּ וּנְחַלְתָּֽנוּ׃ </a:t>
            </a:r>
            <a:endParaRPr lang="en-US" sz="4033" b="1" dirty="0">
              <a:latin typeface="David" panose="020E0502060401010101" pitchFamily="34" charset="-79"/>
              <a:cs typeface="David" panose="020E0502060401010101" pitchFamily="34" charset="-79"/>
            </a:endParaRPr>
          </a:p>
          <a:p>
            <a:pPr marL="0" indent="0" rtl="1"/>
            <a:r>
              <a:rPr lang="en-US" sz="4000" dirty="0"/>
              <a:t>even though they are a </a:t>
            </a:r>
            <a:r>
              <a:rPr lang="en-US" sz="4000" dirty="0" err="1"/>
              <a:t>stiffnecked</a:t>
            </a:r>
            <a:r>
              <a:rPr lang="en-US" sz="4000" dirty="0"/>
              <a:t> people; and pardon our offenses and our sin; and take us as your possession.”</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3309457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err="1"/>
              <a:t>Yeshua’s</a:t>
            </a:r>
            <a:r>
              <a:rPr lang="en-US" dirty="0"/>
              <a:t> Great</a:t>
            </a:r>
          </a:p>
          <a:p>
            <a:r>
              <a:rPr lang="en-US" dirty="0"/>
              <a:t>Prayer for His followers</a:t>
            </a:r>
          </a:p>
        </p:txBody>
      </p:sp>
    </p:spTree>
    <p:extLst>
      <p:ext uri="{BB962C8B-B14F-4D97-AF65-F5344CB8AC3E}">
        <p14:creationId xmlns:p14="http://schemas.microsoft.com/office/powerpoint/2010/main" val="3153759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17.22-24</a:t>
            </a:r>
            <a:r>
              <a:rPr lang="en-US" dirty="0"/>
              <a:t>  </a:t>
            </a:r>
            <a:r>
              <a:rPr lang="en-US" dirty="0">
                <a:solidFill>
                  <a:srgbClr val="FFFF66"/>
                </a:solidFill>
              </a:rPr>
              <a:t>The glory which you have given to me, I have given to them;</a:t>
            </a:r>
            <a:r>
              <a:rPr lang="en-US" dirty="0"/>
              <a:t> so that they may be one, just as we are one — I united with them and you with me, so that they may be completely one, and the world thus realize that you sent me,</a:t>
            </a:r>
          </a:p>
        </p:txBody>
      </p:sp>
    </p:spTree>
    <p:extLst>
      <p:ext uri="{BB962C8B-B14F-4D97-AF65-F5344CB8AC3E}">
        <p14:creationId xmlns:p14="http://schemas.microsoft.com/office/powerpoint/2010/main" val="707209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3F02696B-2306-4CA3-AA4C-F157DA888438}"/>
              </a:ext>
            </a:extLst>
          </p:cNvPr>
          <p:cNvPicPr>
            <a:picLocks noChangeAspect="1"/>
          </p:cNvPicPr>
          <p:nvPr/>
        </p:nvPicPr>
        <p:blipFill>
          <a:blip r:embed="rId3"/>
          <a:stretch>
            <a:fillRect/>
          </a:stretch>
        </p:blipFill>
        <p:spPr>
          <a:xfrm>
            <a:off x="1174749" y="0"/>
            <a:ext cx="6429375" cy="5143500"/>
          </a:xfrm>
          <a:prstGeom prst="rect">
            <a:avLst/>
          </a:prstGeom>
        </p:spPr>
      </p:pic>
    </p:spTree>
    <p:extLst>
      <p:ext uri="{BB962C8B-B14F-4D97-AF65-F5344CB8AC3E}">
        <p14:creationId xmlns:p14="http://schemas.microsoft.com/office/powerpoint/2010/main" val="1223912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17.22-24</a:t>
            </a:r>
            <a:r>
              <a:rPr lang="en-US" dirty="0"/>
              <a:t> and that you have loved them just as you have loved me.  “Father, I want those you have given me to be with me where I am; so that they may </a:t>
            </a:r>
            <a:r>
              <a:rPr lang="en-US" dirty="0">
                <a:solidFill>
                  <a:srgbClr val="FFFF66"/>
                </a:solidFill>
              </a:rPr>
              <a:t>see my glory, which you have given me because you loved me before the creation of the world.</a:t>
            </a:r>
          </a:p>
        </p:txBody>
      </p:sp>
    </p:spTree>
    <p:extLst>
      <p:ext uri="{BB962C8B-B14F-4D97-AF65-F5344CB8AC3E}">
        <p14:creationId xmlns:p14="http://schemas.microsoft.com/office/powerpoint/2010/main" val="204904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F6DA4C-C843-4EAD-AFE0-40FE863324A1}"/>
              </a:ext>
            </a:extLst>
          </p:cNvPr>
          <p:cNvPicPr>
            <a:picLocks noChangeAspect="1"/>
          </p:cNvPicPr>
          <p:nvPr/>
        </p:nvPicPr>
        <p:blipFill rotWithShape="1">
          <a:blip r:embed="rId3">
            <a:extLst>
              <a:ext uri="{28A0092B-C50C-407E-A947-70E740481C1C}">
                <a14:useLocalDpi xmlns:a14="http://schemas.microsoft.com/office/drawing/2010/main" val="0"/>
              </a:ext>
            </a:extLst>
          </a:blip>
          <a:srcRect t="25281"/>
          <a:stretch/>
        </p:blipFill>
        <p:spPr>
          <a:xfrm>
            <a:off x="-1" y="117248"/>
            <a:ext cx="8778875" cy="4923561"/>
          </a:xfrm>
          <a:prstGeom prst="rect">
            <a:avLst/>
          </a:prstGeom>
        </p:spPr>
      </p:pic>
      <p:sp>
        <p:nvSpPr>
          <p:cNvPr id="4" name="TextBox 3">
            <a:extLst>
              <a:ext uri="{FF2B5EF4-FFF2-40B4-BE49-F238E27FC236}">
                <a16:creationId xmlns:a16="http://schemas.microsoft.com/office/drawing/2014/main" id="{9CA193AD-C029-4BF1-B48D-03D72999481D}"/>
              </a:ext>
            </a:extLst>
          </p:cNvPr>
          <p:cNvSpPr txBox="1"/>
          <p:nvPr/>
        </p:nvSpPr>
        <p:spPr>
          <a:xfrm>
            <a:off x="3895625" y="1299336"/>
            <a:ext cx="3621286" cy="1067343"/>
          </a:xfrm>
          <a:prstGeom prst="rect">
            <a:avLst/>
          </a:prstGeom>
          <a:noFill/>
        </p:spPr>
        <p:txBody>
          <a:bodyPr wrap="square" rtlCol="0">
            <a:spAutoFit/>
          </a:bodyPr>
          <a:lstStyle/>
          <a:p>
            <a:pPr algn="l" defTabSz="658459"/>
            <a:r>
              <a:rPr lang="en-US" sz="3168" dirty="0">
                <a:solidFill>
                  <a:srgbClr val="663300"/>
                </a:solidFill>
                <a:cs typeface="Arial" pitchFamily="34" charset="0"/>
              </a:rPr>
              <a:t>(Ezekiel) 37:11-14</a:t>
            </a:r>
          </a:p>
        </p:txBody>
      </p:sp>
      <p:sp>
        <p:nvSpPr>
          <p:cNvPr id="6" name="TextBox 5">
            <a:extLst>
              <a:ext uri="{FF2B5EF4-FFF2-40B4-BE49-F238E27FC236}">
                <a16:creationId xmlns:a16="http://schemas.microsoft.com/office/drawing/2014/main" id="{5C7F4A15-A4A2-47CF-AC80-3DEC47A3890A}"/>
              </a:ext>
            </a:extLst>
          </p:cNvPr>
          <p:cNvSpPr txBox="1"/>
          <p:nvPr/>
        </p:nvSpPr>
        <p:spPr>
          <a:xfrm>
            <a:off x="3895626" y="766294"/>
            <a:ext cx="4499173" cy="624145"/>
          </a:xfrm>
          <a:prstGeom prst="rect">
            <a:avLst/>
          </a:prstGeom>
          <a:noFill/>
        </p:spPr>
        <p:txBody>
          <a:bodyPr wrap="square" rtlCol="0">
            <a:spAutoFit/>
          </a:bodyPr>
          <a:lstStyle/>
          <a:p>
            <a:pPr algn="l" defTabSz="658459"/>
            <a:r>
              <a:rPr lang="en-US" sz="3456" dirty="0" err="1">
                <a:solidFill>
                  <a:srgbClr val="663300"/>
                </a:solidFill>
                <a:cs typeface="Arial" pitchFamily="34" charset="0"/>
              </a:rPr>
              <a:t>Yechezk’el</a:t>
            </a:r>
            <a:r>
              <a:rPr lang="en-US" sz="3456" dirty="0">
                <a:solidFill>
                  <a:srgbClr val="663300"/>
                </a:solidFill>
                <a:cs typeface="Arial" pitchFamily="34" charset="0"/>
              </a:rPr>
              <a:t> </a:t>
            </a:r>
            <a:r>
              <a:rPr lang="en-US" sz="3456" dirty="0" err="1">
                <a:solidFill>
                  <a:srgbClr val="663300"/>
                </a:solidFill>
                <a:cs typeface="Arial" pitchFamily="34" charset="0"/>
              </a:rPr>
              <a:t>xxxx</a:t>
            </a:r>
            <a:endParaRPr lang="en-US" sz="3456" dirty="0">
              <a:solidFill>
                <a:srgbClr val="663300"/>
              </a:solidFill>
              <a:cs typeface="Arial" pitchFamily="34" charset="0"/>
            </a:endParaRPr>
          </a:p>
        </p:txBody>
      </p:sp>
    </p:spTree>
    <p:extLst>
      <p:ext uri="{BB962C8B-B14F-4D97-AF65-F5344CB8AC3E}">
        <p14:creationId xmlns:p14="http://schemas.microsoft.com/office/powerpoint/2010/main" val="197170847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Yechezk’el</a:t>
            </a:r>
            <a:r>
              <a:rPr lang="en-US" altLang="en-US" sz="2016" dirty="0">
                <a:solidFill>
                  <a:srgbClr val="FFFF00"/>
                </a:solidFill>
              </a:rPr>
              <a:t> (Ezekiel) 37:11</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444305"/>
          </a:xfrm>
        </p:spPr>
        <p:txBody>
          <a:bodyPr>
            <a:normAutofit/>
          </a:bodyPr>
          <a:lstStyle/>
          <a:p>
            <a:pPr marL="0" indent="0" algn="r" rtl="1"/>
            <a:r>
              <a:rPr lang="he-IL" sz="4321" b="1" dirty="0">
                <a:latin typeface="David" panose="020E0502060401010101" pitchFamily="34" charset="-79"/>
                <a:cs typeface="David" panose="020E0502060401010101" pitchFamily="34" charset="-79"/>
              </a:rPr>
              <a:t>וַיֹּאמֶר֮ אֵלַי֒ בֶּן־אָדָ֕ם הָעֲצָמ֣וֹת הָאֵ֔לֶּה כָּל־בֵּ֥ית יִשְׂרָאֵ֖ל הֵ֑מָּה הִנֵּ֣ה אֹמְרִ֗ים יָבְשׁ֧וּ עַצְמוֹתֵ֛ינוּ וְאָבְדָ֥ה תִקְוָתֵ֖נוּ נִגְזַ֥רְנוּ לָֽנוּ׃ </a:t>
            </a:r>
            <a:endParaRPr lang="en-US" sz="4321" b="1" dirty="0">
              <a:latin typeface="David" panose="020E0502060401010101" pitchFamily="34" charset="-79"/>
              <a:cs typeface="David" panose="020E0502060401010101" pitchFamily="34" charset="-79"/>
            </a:endParaRPr>
          </a:p>
          <a:p>
            <a:pPr marL="0" indent="0" rtl="1"/>
            <a:r>
              <a:rPr lang="en-US" dirty="0"/>
              <a:t>Then he said to me, “Human being! These bones are the whole house of </a:t>
            </a:r>
            <a:r>
              <a:rPr lang="en-US" dirty="0" err="1"/>
              <a:t>Isra’el</a:t>
            </a:r>
            <a:r>
              <a:rPr lang="en-US" dirty="0"/>
              <a:t>; and they are saying, ‘Our bones have dried up, our hope is gone, and we are completely cut off.’</a:t>
            </a:r>
            <a:endParaRPr lang="en-US" b="1" dirty="0">
              <a:latin typeface="+mj-lt"/>
              <a:cs typeface="David" panose="020E0502060401010101" pitchFamily="34" charset="-79"/>
            </a:endParaRPr>
          </a:p>
        </p:txBody>
      </p:sp>
    </p:spTree>
    <p:extLst>
      <p:ext uri="{BB962C8B-B14F-4D97-AF65-F5344CB8AC3E}">
        <p14:creationId xmlns:p14="http://schemas.microsoft.com/office/powerpoint/2010/main" val="714329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Yechezk’el</a:t>
            </a:r>
            <a:r>
              <a:rPr lang="en-US" altLang="en-US" sz="2016" dirty="0">
                <a:solidFill>
                  <a:srgbClr val="FFFF00"/>
                </a:solidFill>
              </a:rPr>
              <a:t> (Ezekiel) 37:12</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444305"/>
          </a:xfrm>
        </p:spPr>
        <p:txBody>
          <a:bodyPr>
            <a:normAutofit fontScale="92500" lnSpcReduction="10000"/>
          </a:bodyPr>
          <a:lstStyle/>
          <a:p>
            <a:pPr marL="0" indent="0" algn="r" rtl="1"/>
            <a:r>
              <a:rPr lang="he-IL" sz="4321" b="1" dirty="0">
                <a:latin typeface="David" panose="020E0502060401010101" pitchFamily="34" charset="-79"/>
                <a:cs typeface="David" panose="020E0502060401010101" pitchFamily="34" charset="-79"/>
              </a:rPr>
              <a:t>לָכֵן֩ הִנָּבֵ֨א וְאָמַרְתָּ֜ אֲלֵיהֶ֗ם כֹּֽה־אָמַר֮ אֲדֹנָ֣י יְהוִה֒ הִנֵּה֩ אֲנִ֨י פֹתֵ֜חַ אֶת־קִבְרֽוֹתֵיכֶ֗ם וְהַעֲלֵיתִ֥י אֶתְכֶ֛ם מִקִּבְרוֹתֵיכֶ֖ם עַמִּ֑י וְהֵבֵאתִ֥י אֶתְכֶ֖ם אֶל־אַדְמַ֥ת יִשְׂרָאֵֽל׃ (ס)</a:t>
            </a:r>
            <a:endParaRPr lang="en-US" sz="4321" b="1" dirty="0">
              <a:latin typeface="David" panose="020E0502060401010101" pitchFamily="34" charset="-79"/>
              <a:cs typeface="David" panose="020E0502060401010101" pitchFamily="34" charset="-79"/>
            </a:endParaRPr>
          </a:p>
          <a:p>
            <a:pPr marL="0" indent="0" rtl="1"/>
            <a:r>
              <a:rPr lang="en-US" baseline="30000" dirty="0"/>
              <a:t> </a:t>
            </a:r>
            <a:r>
              <a:rPr lang="en-US" dirty="0"/>
              <a:t>”Therefore prophesy; say to them that </a:t>
            </a:r>
            <a:r>
              <a:rPr lang="en-US" i="1" dirty="0"/>
              <a:t>Adonai </a:t>
            </a:r>
            <a:r>
              <a:rPr lang="en-US" i="1" cap="small" dirty="0"/>
              <a:t>Elohim</a:t>
            </a:r>
            <a:r>
              <a:rPr lang="en-US" dirty="0"/>
              <a:t> says, ‘My people! I will open your graves and make you get up out of your graves, and I will bring you into the land of </a:t>
            </a:r>
            <a:r>
              <a:rPr lang="en-US" dirty="0" err="1"/>
              <a:t>Isra’el</a:t>
            </a:r>
            <a:r>
              <a:rPr lang="en-US" dirty="0"/>
              <a:t>.</a:t>
            </a:r>
            <a:endParaRPr lang="en-US" b="1" dirty="0">
              <a:latin typeface="+mj-lt"/>
              <a:cs typeface="David" panose="020E0502060401010101" pitchFamily="34" charset="-79"/>
            </a:endParaRPr>
          </a:p>
        </p:txBody>
      </p:sp>
    </p:spTree>
    <p:extLst>
      <p:ext uri="{BB962C8B-B14F-4D97-AF65-F5344CB8AC3E}">
        <p14:creationId xmlns:p14="http://schemas.microsoft.com/office/powerpoint/2010/main" val="2281384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Yechezk’el</a:t>
            </a:r>
            <a:r>
              <a:rPr lang="en-US" altLang="en-US" sz="2016" dirty="0">
                <a:solidFill>
                  <a:srgbClr val="FFFF00"/>
                </a:solidFill>
              </a:rPr>
              <a:t> (Ezekiel) 37:13</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444305"/>
          </a:xfrm>
        </p:spPr>
        <p:txBody>
          <a:bodyPr>
            <a:normAutofit/>
          </a:bodyPr>
          <a:lstStyle/>
          <a:p>
            <a:pPr marL="0" indent="0" algn="r" rtl="1"/>
            <a:r>
              <a:rPr lang="he-IL" sz="4321" b="1" dirty="0">
                <a:latin typeface="David" panose="020E0502060401010101" pitchFamily="34" charset="-79"/>
                <a:cs typeface="David" panose="020E0502060401010101" pitchFamily="34" charset="-79"/>
              </a:rPr>
              <a:t>וִֽידַעְתֶּ֖ם כִּֽי־אֲנִ֣י יְהוָ֑ה בְּפִתְחִ֣י אֶת־קִבְרֽוֹתֵיכֶ֗ם וּבְהַעֲלוֹתִ֥י אֶתְכֶ֛ם מִקִּבְרוֹתֵיכֶ֖ם עַמִּֽי׃ </a:t>
            </a:r>
            <a:endParaRPr lang="en-US" sz="4321" b="1" dirty="0">
              <a:latin typeface="David" panose="020E0502060401010101" pitchFamily="34" charset="-79"/>
              <a:cs typeface="David" panose="020E0502060401010101" pitchFamily="34" charset="-79"/>
            </a:endParaRPr>
          </a:p>
          <a:p>
            <a:pPr marL="0" indent="0" rtl="1"/>
            <a:r>
              <a:rPr lang="en-US" sz="3600" dirty="0"/>
              <a:t>‘</a:t>
            </a:r>
            <a:r>
              <a:rPr lang="en-US" sz="3600" dirty="0">
                <a:solidFill>
                  <a:srgbClr val="FFFF66"/>
                </a:solidFill>
              </a:rPr>
              <a:t>Then you will know that I am </a:t>
            </a:r>
            <a:r>
              <a:rPr lang="en-US" sz="3600" cap="small" dirty="0" err="1">
                <a:solidFill>
                  <a:srgbClr val="FFFF66"/>
                </a:solidFill>
              </a:rPr>
              <a:t>Adoni</a:t>
            </a:r>
            <a:r>
              <a:rPr lang="en-US" sz="3600" dirty="0">
                <a:solidFill>
                  <a:srgbClr val="FFFF66"/>
                </a:solidFill>
              </a:rPr>
              <a:t> </a:t>
            </a:r>
            <a:r>
              <a:rPr lang="en-US" sz="3600" dirty="0"/>
              <a:t>— when I have opened your graves and made you get up out of your graves, my people!</a:t>
            </a:r>
            <a:endParaRPr lang="en-US" sz="3600" b="1" dirty="0">
              <a:latin typeface="+mj-lt"/>
              <a:cs typeface="David" panose="020E0502060401010101" pitchFamily="34" charset="-79"/>
            </a:endParaRPr>
          </a:p>
        </p:txBody>
      </p:sp>
    </p:spTree>
    <p:extLst>
      <p:ext uri="{BB962C8B-B14F-4D97-AF65-F5344CB8AC3E}">
        <p14:creationId xmlns:p14="http://schemas.microsoft.com/office/powerpoint/2010/main" val="135651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Yechezk’el</a:t>
            </a:r>
            <a:r>
              <a:rPr lang="en-US" altLang="en-US" sz="2016" dirty="0">
                <a:solidFill>
                  <a:srgbClr val="FFFF00"/>
                </a:solidFill>
              </a:rPr>
              <a:t> (Ezekiel) 37:14</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444305"/>
          </a:xfrm>
        </p:spPr>
        <p:txBody>
          <a:bodyPr>
            <a:normAutofit/>
          </a:bodyPr>
          <a:lstStyle/>
          <a:p>
            <a:pPr marL="0" indent="0" algn="r" rtl="1"/>
            <a:r>
              <a:rPr lang="he-IL" sz="4321" b="1" dirty="0">
                <a:latin typeface="David" panose="020E0502060401010101" pitchFamily="34" charset="-79"/>
                <a:cs typeface="David" panose="020E0502060401010101" pitchFamily="34" charset="-79"/>
              </a:rPr>
              <a:t>וְנָתַתִּ֨י רוּחִ֤י בָכֶם֙ וִחְיִיתֶ֔ם וְהִנַּחְתִּ֥י אֶתְכֶ֖ם עַל־אַדְמַתְכֶ֑ם וִידַעְתֶּ֞ם כִּי־אֲנִ֧י יְהוָ֛ה דִּבַּ֥רְתִּי וְעָשִׂ֖יתִי נְאֻם־יְהוָֽה׃ (פ)</a:t>
            </a:r>
            <a:endParaRPr lang="en-US" sz="4321" b="1" dirty="0">
              <a:latin typeface="David" panose="020E0502060401010101" pitchFamily="34" charset="-79"/>
              <a:cs typeface="David" panose="020E0502060401010101" pitchFamily="34" charset="-79"/>
            </a:endParaRPr>
          </a:p>
          <a:p>
            <a:pPr marL="0" indent="0" rtl="1"/>
            <a:r>
              <a:rPr lang="en-US" dirty="0"/>
              <a:t>‘I will put my Spirit in you; and you will be alive. Then I will place you in your own land; and you will know that I, </a:t>
            </a:r>
            <a:r>
              <a:rPr lang="en-US" i="1" cap="small" dirty="0"/>
              <a:t>Adonai</a:t>
            </a:r>
            <a:r>
              <a:rPr lang="en-US" dirty="0"/>
              <a:t>, have spoken, and that I have done it,’ says </a:t>
            </a:r>
            <a:r>
              <a:rPr lang="en-US" i="1" cap="small" dirty="0"/>
              <a:t>Adonai</a:t>
            </a:r>
            <a:r>
              <a:rPr lang="en-US" dirty="0"/>
              <a:t>.”</a:t>
            </a:r>
            <a:endParaRPr lang="en-US" b="1" dirty="0">
              <a:latin typeface="+mj-lt"/>
              <a:cs typeface="David" panose="020E0502060401010101" pitchFamily="34" charset="-79"/>
            </a:endParaRPr>
          </a:p>
        </p:txBody>
      </p:sp>
    </p:spTree>
    <p:extLst>
      <p:ext uri="{BB962C8B-B14F-4D97-AF65-F5344CB8AC3E}">
        <p14:creationId xmlns:p14="http://schemas.microsoft.com/office/powerpoint/2010/main" val="3024605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a:hlinkClick r:id="" action="ppaction://media"/>
            <a:extLst>
              <a:ext uri="{FF2B5EF4-FFF2-40B4-BE49-F238E27FC236}">
                <a16:creationId xmlns:a16="http://schemas.microsoft.com/office/drawing/2014/main" id="{2FDC9866-D769-442C-947E-F145427B6206}"/>
              </a:ext>
            </a:extLst>
          </p:cNvPr>
          <p:cNvPicPr>
            <a:picLocks noRot="1" noChangeAspect="1"/>
          </p:cNvPicPr>
          <p:nvPr>
            <a:videoFile r:link="rId1"/>
          </p:nvPr>
        </p:nvPicPr>
        <p:blipFill>
          <a:blip r:embed="rId4"/>
          <a:stretch>
            <a:fillRect/>
          </a:stretch>
        </p:blipFill>
        <p:spPr>
          <a:xfrm>
            <a:off x="740871" y="0"/>
            <a:ext cx="6695397" cy="5143500"/>
          </a:xfrm>
          <a:prstGeom prst="rect">
            <a:avLst/>
          </a:prstGeom>
        </p:spPr>
      </p:pic>
      <p:sp>
        <p:nvSpPr>
          <p:cNvPr id="3" name="TextBox 2">
            <a:extLst>
              <a:ext uri="{FF2B5EF4-FFF2-40B4-BE49-F238E27FC236}">
                <a16:creationId xmlns:a16="http://schemas.microsoft.com/office/drawing/2014/main" id="{16B16831-C640-4845-9A3F-FEE858D201C7}"/>
              </a:ext>
            </a:extLst>
          </p:cNvPr>
          <p:cNvSpPr txBox="1"/>
          <p:nvPr/>
        </p:nvSpPr>
        <p:spPr>
          <a:xfrm>
            <a:off x="1256576" y="-809"/>
            <a:ext cx="5663986" cy="584775"/>
          </a:xfrm>
          <a:prstGeom prst="rect">
            <a:avLst/>
          </a:prstGeom>
          <a:noFill/>
        </p:spPr>
        <p:txBody>
          <a:bodyPr wrap="none" rtlCol="0">
            <a:spAutoFit/>
          </a:bodyPr>
          <a:lstStyle/>
          <a:p>
            <a:pPr algn="l"/>
            <a:r>
              <a:rPr lang="en-US" sz="3200" dirty="0"/>
              <a:t>Dry Bones Shira </a:t>
            </a:r>
            <a:r>
              <a:rPr lang="en-US" sz="3200" dirty="0" err="1"/>
              <a:t>Sorko</a:t>
            </a:r>
            <a:r>
              <a:rPr lang="en-US" sz="3200" dirty="0"/>
              <a:t> Ram</a:t>
            </a:r>
          </a:p>
        </p:txBody>
      </p:sp>
      <p:sp>
        <p:nvSpPr>
          <p:cNvPr id="5" name="TextBox 4">
            <a:extLst>
              <a:ext uri="{FF2B5EF4-FFF2-40B4-BE49-F238E27FC236}">
                <a16:creationId xmlns:a16="http://schemas.microsoft.com/office/drawing/2014/main" id="{CE9BA38A-BD5B-42C2-BABF-7AC3ED66A3BB}"/>
              </a:ext>
            </a:extLst>
          </p:cNvPr>
          <p:cNvSpPr txBox="1"/>
          <p:nvPr/>
        </p:nvSpPr>
        <p:spPr>
          <a:xfrm>
            <a:off x="1417637" y="4400550"/>
            <a:ext cx="5531643" cy="707886"/>
          </a:xfrm>
          <a:prstGeom prst="rect">
            <a:avLst/>
          </a:prstGeom>
          <a:noFill/>
        </p:spPr>
        <p:txBody>
          <a:bodyPr wrap="none" rtlCol="0">
            <a:spAutoFit/>
          </a:bodyPr>
          <a:lstStyle/>
          <a:p>
            <a:pPr algn="l"/>
            <a:r>
              <a:rPr lang="en-US" dirty="0"/>
              <a:t>Play from 3.10 to 5.15</a:t>
            </a:r>
          </a:p>
        </p:txBody>
      </p:sp>
    </p:spTree>
    <p:extLst>
      <p:ext uri="{BB962C8B-B14F-4D97-AF65-F5344CB8AC3E}">
        <p14:creationId xmlns:p14="http://schemas.microsoft.com/office/powerpoint/2010/main" val="3105519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Jewish people, and those grafted in are STILL facing death, overwhelming odds.  However, our hope is in the Resurrection of Messiah, and our resurrection to come, spiritually, nationally, eternally!</a:t>
            </a:r>
          </a:p>
        </p:txBody>
      </p:sp>
    </p:spTree>
    <p:extLst>
      <p:ext uri="{BB962C8B-B14F-4D97-AF65-F5344CB8AC3E}">
        <p14:creationId xmlns:p14="http://schemas.microsoft.com/office/powerpoint/2010/main" val="3891800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Hamas aims to replace Palestinian Authority Chairman Mahmoud Abbas and his veteran PLO cronies. Hamas blames them for collaborating with the enemy and </a:t>
            </a:r>
            <a:r>
              <a:rPr lang="en-US" dirty="0">
                <a:solidFill>
                  <a:srgbClr val="FFFF66"/>
                </a:solidFill>
              </a:rPr>
              <a:t>entertaining the heresy of a two-state deal</a:t>
            </a:r>
            <a:r>
              <a:rPr lang="en-US" dirty="0"/>
              <a:t>. </a:t>
            </a:r>
          </a:p>
        </p:txBody>
      </p:sp>
    </p:spTree>
    <p:extLst>
      <p:ext uri="{BB962C8B-B14F-4D97-AF65-F5344CB8AC3E}">
        <p14:creationId xmlns:p14="http://schemas.microsoft.com/office/powerpoint/2010/main" val="1265816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Its leaders hope that the March of Return (and the televised sacrifices of its young martyrs) will incite impressionable viewers sign on as recruits in a new and improved intifada.</a:t>
            </a:r>
          </a:p>
        </p:txBody>
      </p:sp>
    </p:spTree>
    <p:extLst>
      <p:ext uri="{BB962C8B-B14F-4D97-AF65-F5344CB8AC3E}">
        <p14:creationId xmlns:p14="http://schemas.microsoft.com/office/powerpoint/2010/main" val="351003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 50 Days</a:t>
            </a:r>
          </a:p>
          <a:p>
            <a:r>
              <a:rPr lang="en-US" dirty="0"/>
              <a:t>Counting the Omer</a:t>
            </a:r>
          </a:p>
        </p:txBody>
      </p:sp>
    </p:spTree>
    <p:extLst>
      <p:ext uri="{BB962C8B-B14F-4D97-AF65-F5344CB8AC3E}">
        <p14:creationId xmlns:p14="http://schemas.microsoft.com/office/powerpoint/2010/main" val="3102968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https://static.timesofisrael.com/www/uploads/2018/03/000_13F6OU-1.jpg">
            <a:extLst>
              <a:ext uri="{FF2B5EF4-FFF2-40B4-BE49-F238E27FC236}">
                <a16:creationId xmlns:a16="http://schemas.microsoft.com/office/drawing/2014/main" id="{AC7D69FC-CA5E-42AD-B026-655D5188B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57150"/>
            <a:ext cx="813816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4130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E587A3-20FD-4A24-A1D1-564CFA0B6B67}"/>
              </a:ext>
            </a:extLst>
          </p:cNvPr>
          <p:cNvPicPr>
            <a:picLocks noChangeAspect="1"/>
          </p:cNvPicPr>
          <p:nvPr/>
        </p:nvPicPr>
        <p:blipFill>
          <a:blip r:embed="rId3">
            <a:extLst>
              <a:ext uri="{BEBA8EAE-BF5A-486C-A8C5-ECC9F3942E4B}">
                <a14:imgProps xmlns:a14="http://schemas.microsoft.com/office/drawing/2010/main">
                  <a14:imgLayer r:embed="rId4">
                    <a14:imgEffect>
                      <a14:saturation sat="322000"/>
                    </a14:imgEffect>
                  </a14:imgLayer>
                </a14:imgProps>
              </a:ext>
            </a:extLst>
          </a:blip>
          <a:stretch>
            <a:fillRect/>
          </a:stretch>
        </p:blipFill>
        <p:spPr>
          <a:xfrm>
            <a:off x="1455418" y="0"/>
            <a:ext cx="5868038" cy="5143500"/>
          </a:xfrm>
          <a:prstGeom prst="rect">
            <a:avLst/>
          </a:prstGeom>
          <a:effectLst>
            <a:glow rad="127000">
              <a:schemeClr val="accent1"/>
            </a:glow>
          </a:effectLst>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873643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3CFC0-81D7-4EF8-88E8-84580B09F14C}"/>
              </a:ext>
            </a:extLst>
          </p:cNvPr>
          <p:cNvPicPr>
            <a:picLocks noChangeAspect="1"/>
          </p:cNvPicPr>
          <p:nvPr/>
        </p:nvPicPr>
        <p:blipFill>
          <a:blip r:embed="rId3"/>
          <a:stretch>
            <a:fillRect/>
          </a:stretch>
        </p:blipFill>
        <p:spPr>
          <a:xfrm>
            <a:off x="1469665" y="0"/>
            <a:ext cx="583954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540889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9BAD9D5B-B81E-43E7-835A-C2A22D873B9E}"/>
              </a:ext>
            </a:extLst>
          </p:cNvPr>
          <p:cNvPicPr>
            <a:picLocks noChangeAspect="1"/>
          </p:cNvPicPr>
          <p:nvPr/>
        </p:nvPicPr>
        <p:blipFill>
          <a:blip r:embed="rId3"/>
          <a:stretch>
            <a:fillRect/>
          </a:stretch>
        </p:blipFill>
        <p:spPr>
          <a:xfrm>
            <a:off x="1174749" y="38100"/>
            <a:ext cx="6429375" cy="5067300"/>
          </a:xfrm>
          <a:prstGeom prst="rect">
            <a:avLst/>
          </a:prstGeom>
        </p:spPr>
      </p:pic>
    </p:spTree>
    <p:extLst>
      <p:ext uri="{BB962C8B-B14F-4D97-AF65-F5344CB8AC3E}">
        <p14:creationId xmlns:p14="http://schemas.microsoft.com/office/powerpoint/2010/main" val="25890696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938528-8150-49F8-A95E-7CFCBFF62A9B}"/>
              </a:ext>
            </a:extLst>
          </p:cNvPr>
          <p:cNvPicPr>
            <a:picLocks noChangeAspect="1"/>
          </p:cNvPicPr>
          <p:nvPr/>
        </p:nvPicPr>
        <p:blipFill>
          <a:blip r:embed="rId3"/>
          <a:stretch>
            <a:fillRect/>
          </a:stretch>
        </p:blipFill>
        <p:spPr>
          <a:xfrm>
            <a:off x="1322387" y="190500"/>
            <a:ext cx="6134100" cy="4762500"/>
          </a:xfrm>
          <a:prstGeom prst="rect">
            <a:avLst/>
          </a:prstGeom>
        </p:spPr>
      </p:pic>
      <p:sp>
        <p:nvSpPr>
          <p:cNvPr id="4" name="Subtitle 3"/>
          <p:cNvSpPr>
            <a:spLocks noGrp="1" noChangeAspect="1"/>
          </p:cNvSpPr>
          <p:nvPr>
            <p:ph type="subTitle" idx="1"/>
          </p:nvPr>
        </p:nvSpPr>
        <p:spPr>
          <a:xfrm>
            <a:off x="198444" y="0"/>
            <a:ext cx="8940798" cy="5486400"/>
          </a:xfrm>
        </p:spPr>
        <p:txBody>
          <a:bodyPr>
            <a:normAutofit/>
          </a:bodyPr>
          <a:lstStyle/>
          <a:p>
            <a:pPr algn="l"/>
            <a:r>
              <a:rPr lang="en-US" dirty="0"/>
              <a:t> </a:t>
            </a:r>
          </a:p>
        </p:txBody>
      </p:sp>
    </p:spTree>
    <p:extLst>
      <p:ext uri="{BB962C8B-B14F-4D97-AF65-F5344CB8AC3E}">
        <p14:creationId xmlns:p14="http://schemas.microsoft.com/office/powerpoint/2010/main" val="20842750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Birkat Kohanim at Western Wall">
            <a:extLst>
              <a:ext uri="{FF2B5EF4-FFF2-40B4-BE49-F238E27FC236}">
                <a16:creationId xmlns:a16="http://schemas.microsoft.com/office/drawing/2014/main" id="{D8CA28B3-3651-404D-84E3-B4B3E3F59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0"/>
            <a:ext cx="82296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76B503-BAB2-481B-982C-8FAC9B3427D1}"/>
              </a:ext>
            </a:extLst>
          </p:cNvPr>
          <p:cNvSpPr txBox="1"/>
          <p:nvPr/>
        </p:nvSpPr>
        <p:spPr>
          <a:xfrm>
            <a:off x="579437" y="0"/>
            <a:ext cx="7411324"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100,000 people receive the </a:t>
            </a:r>
          </a:p>
          <a:p>
            <a:pPr algn="l"/>
            <a:r>
              <a:rPr lang="en-US" dirty="0" err="1">
                <a:effectLst>
                  <a:outerShdw blurRad="38100" dist="38100" dir="2700000" algn="tl">
                    <a:srgbClr val="000000">
                      <a:alpha val="43137"/>
                    </a:srgbClr>
                  </a:outerShdw>
                </a:effectLst>
              </a:rPr>
              <a:t>Aharonic</a:t>
            </a:r>
            <a:r>
              <a:rPr lang="en-US" dirty="0">
                <a:effectLst>
                  <a:outerShdw blurRad="38100" dist="38100" dir="2700000" algn="tl">
                    <a:srgbClr val="000000">
                      <a:alpha val="43137"/>
                    </a:srgbClr>
                  </a:outerShdw>
                </a:effectLst>
              </a:rPr>
              <a:t> blessing for </a:t>
            </a:r>
            <a:r>
              <a:rPr lang="en-US" dirty="0" err="1">
                <a:effectLst>
                  <a:outerShdw blurRad="38100" dist="38100" dir="2700000" algn="tl">
                    <a:srgbClr val="000000">
                      <a:alpha val="43137"/>
                    </a:srgbClr>
                  </a:outerShdw>
                </a:effectLst>
              </a:rPr>
              <a:t>Pesakh</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6571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ED926-9EFE-412F-ABAD-89AF1F74CFAF}"/>
              </a:ext>
            </a:extLst>
          </p:cNvPr>
          <p:cNvPicPr>
            <a:picLocks noChangeAspect="1"/>
          </p:cNvPicPr>
          <p:nvPr/>
        </p:nvPicPr>
        <p:blipFill>
          <a:blip r:embed="rId3"/>
          <a:stretch>
            <a:fillRect/>
          </a:stretch>
        </p:blipFill>
        <p:spPr>
          <a:xfrm>
            <a:off x="1174750" y="0"/>
            <a:ext cx="642937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5" name="TextBox 4">
            <a:extLst>
              <a:ext uri="{FF2B5EF4-FFF2-40B4-BE49-F238E27FC236}">
                <a16:creationId xmlns:a16="http://schemas.microsoft.com/office/drawing/2014/main" id="{BC936E17-AC4C-4C9A-AAAD-E2DFDD8D00DF}"/>
              </a:ext>
            </a:extLst>
          </p:cNvPr>
          <p:cNvSpPr txBox="1"/>
          <p:nvPr/>
        </p:nvSpPr>
        <p:spPr>
          <a:xfrm>
            <a:off x="579437" y="0"/>
            <a:ext cx="7411324"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100,000 people receive the </a:t>
            </a:r>
          </a:p>
          <a:p>
            <a:pPr algn="l"/>
            <a:r>
              <a:rPr lang="en-US" dirty="0" err="1">
                <a:effectLst>
                  <a:outerShdw blurRad="38100" dist="38100" dir="2700000" algn="tl">
                    <a:srgbClr val="000000">
                      <a:alpha val="43137"/>
                    </a:srgbClr>
                  </a:outerShdw>
                </a:effectLst>
              </a:rPr>
              <a:t>Aharonic</a:t>
            </a:r>
            <a:r>
              <a:rPr lang="en-US" dirty="0">
                <a:effectLst>
                  <a:outerShdw blurRad="38100" dist="38100" dir="2700000" algn="tl">
                    <a:srgbClr val="000000">
                      <a:alpha val="43137"/>
                    </a:srgbClr>
                  </a:outerShdw>
                </a:effectLst>
              </a:rPr>
              <a:t> blessing for </a:t>
            </a:r>
            <a:r>
              <a:rPr lang="en-US" dirty="0" err="1">
                <a:effectLst>
                  <a:outerShdw blurRad="38100" dist="38100" dir="2700000" algn="tl">
                    <a:srgbClr val="000000">
                      <a:alpha val="43137"/>
                    </a:srgbClr>
                  </a:outerShdw>
                </a:effectLst>
              </a:rPr>
              <a:t>Pesakh</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21209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a:hlinkClick r:id="" action="ppaction://media"/>
            <a:extLst>
              <a:ext uri="{FF2B5EF4-FFF2-40B4-BE49-F238E27FC236}">
                <a16:creationId xmlns:a16="http://schemas.microsoft.com/office/drawing/2014/main" id="{8BBC1F75-EB7A-44BC-A977-156B1A1F70F6}"/>
              </a:ext>
            </a:extLst>
          </p:cNvPr>
          <p:cNvPicPr>
            <a:picLocks noRot="1" noChangeAspect="1"/>
          </p:cNvPicPr>
          <p:nvPr>
            <a:videoFile r:link="rId1"/>
          </p:nvPr>
        </p:nvPicPr>
        <p:blipFill>
          <a:blip r:embed="rId4"/>
          <a:stretch>
            <a:fillRect/>
          </a:stretch>
        </p:blipFill>
        <p:spPr>
          <a:xfrm>
            <a:off x="798794" y="0"/>
            <a:ext cx="7323745" cy="5143500"/>
          </a:xfrm>
          <a:prstGeom prst="rect">
            <a:avLst/>
          </a:prstGeom>
        </p:spPr>
      </p:pic>
      <p:sp>
        <p:nvSpPr>
          <p:cNvPr id="3" name="TextBox 2">
            <a:extLst>
              <a:ext uri="{FF2B5EF4-FFF2-40B4-BE49-F238E27FC236}">
                <a16:creationId xmlns:a16="http://schemas.microsoft.com/office/drawing/2014/main" id="{BBC651A7-D114-4AD7-BE95-E36FC7ED8424}"/>
              </a:ext>
            </a:extLst>
          </p:cNvPr>
          <p:cNvSpPr txBox="1"/>
          <p:nvPr/>
        </p:nvSpPr>
        <p:spPr>
          <a:xfrm>
            <a:off x="678927" y="-60007"/>
            <a:ext cx="7619330" cy="707886"/>
          </a:xfrm>
          <a:prstGeom prst="rect">
            <a:avLst/>
          </a:prstGeom>
          <a:noFill/>
        </p:spPr>
        <p:txBody>
          <a:bodyPr wrap="none" rtlCol="0">
            <a:spAutoFit/>
          </a:bodyPr>
          <a:lstStyle/>
          <a:p>
            <a:pPr algn="l"/>
            <a:r>
              <a:rPr lang="en-US" dirty="0" err="1"/>
              <a:t>Shmura</a:t>
            </a:r>
            <a:r>
              <a:rPr lang="en-US" dirty="0"/>
              <a:t> Matza Military Miracle</a:t>
            </a:r>
          </a:p>
        </p:txBody>
      </p:sp>
    </p:spTree>
    <p:extLst>
      <p:ext uri="{BB962C8B-B14F-4D97-AF65-F5344CB8AC3E}">
        <p14:creationId xmlns:p14="http://schemas.microsoft.com/office/powerpoint/2010/main" val="2457874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Rev. 11.15</a:t>
            </a:r>
            <a:r>
              <a:rPr lang="en-US" dirty="0"/>
              <a:t> The seventh angel sounded his shofar; and there were loud voices in heaven, saying,  “The kingdom of the world has become the Kingdom of our Lord and his Messiah, and he will rule forever and ever!”</a:t>
            </a:r>
          </a:p>
        </p:txBody>
      </p:sp>
    </p:spTree>
    <p:extLst>
      <p:ext uri="{BB962C8B-B14F-4D97-AF65-F5344CB8AC3E}">
        <p14:creationId xmlns:p14="http://schemas.microsoft.com/office/powerpoint/2010/main" val="27791918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Wednesday, February 14, 2018, a deranged teenager with an assault weapon violently ended the lives of 17 people at Marjory Stoneman Douglas High School only 20 minutes north of our home.  </a:t>
            </a:r>
            <a:r>
              <a:rPr lang="en-US" dirty="0" err="1"/>
              <a:t>M’kaila</a:t>
            </a:r>
            <a:r>
              <a:rPr lang="en-US" dirty="0"/>
              <a:t> Brown, a ninth-grade Christian student at the school, was walking down the hallway from her</a:t>
            </a:r>
          </a:p>
        </p:txBody>
      </p:sp>
    </p:spTree>
    <p:extLst>
      <p:ext uri="{BB962C8B-B14F-4D97-AF65-F5344CB8AC3E}">
        <p14:creationId xmlns:p14="http://schemas.microsoft.com/office/powerpoint/2010/main" val="329619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5" y="28575"/>
            <a:ext cx="8381999" cy="5143500"/>
          </a:xfrm>
        </p:spPr>
        <p:txBody>
          <a:bodyPr>
            <a:normAutofit/>
          </a:bodyPr>
          <a:lstStyle/>
          <a:p>
            <a:pPr algn="l"/>
            <a:r>
              <a:rPr lang="en-US" dirty="0">
                <a:effectLst>
                  <a:outerShdw blurRad="38100" dist="38100" dir="2700000" algn="tl">
                    <a:srgbClr val="000000">
                      <a:alpha val="43137"/>
                    </a:srgbClr>
                  </a:outerShdw>
                </a:effectLst>
              </a:rPr>
              <a:t> </a:t>
            </a:r>
          </a:p>
        </p:txBody>
      </p:sp>
      <p:pic>
        <p:nvPicPr>
          <p:cNvPr id="1026" name="Picture 2" descr="https://upload.wikimedia.org/wikipedia/commons/1/1c/Wheat_sheaves_near_King%27s_Somborne_-_geograph.org.uk_-_889992.jpg">
            <a:extLst>
              <a:ext uri="{FF2B5EF4-FFF2-40B4-BE49-F238E27FC236}">
                <a16:creationId xmlns:a16="http://schemas.microsoft.com/office/drawing/2014/main" id="{77058C2D-15FF-41F3-95B0-E77713950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 y="0"/>
            <a:ext cx="6781800" cy="5086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AE5C4A-739C-4AC4-9539-AEBE0F7400A1}"/>
              </a:ext>
            </a:extLst>
          </p:cNvPr>
          <p:cNvSpPr txBox="1"/>
          <p:nvPr/>
        </p:nvSpPr>
        <p:spPr>
          <a:xfrm>
            <a:off x="666505" y="-85725"/>
            <a:ext cx="6858000" cy="707886"/>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An </a:t>
            </a:r>
            <a:r>
              <a:rPr lang="en-US" dirty="0" err="1">
                <a:effectLst>
                  <a:outerShdw blurRad="38100" dist="38100" dir="2700000" algn="tl">
                    <a:srgbClr val="000000">
                      <a:alpha val="43137"/>
                    </a:srgbClr>
                  </a:outerShdw>
                </a:effectLst>
              </a:rPr>
              <a:t>omer</a:t>
            </a:r>
            <a:r>
              <a:rPr lang="en-US" dirty="0">
                <a:effectLst>
                  <a:outerShdw blurRad="38100" dist="38100" dir="2700000" algn="tl">
                    <a:srgbClr val="000000">
                      <a:alpha val="43137"/>
                    </a:srgbClr>
                  </a:outerShdw>
                </a:effectLst>
              </a:rPr>
              <a:t> = bundle of wheat</a:t>
            </a:r>
          </a:p>
        </p:txBody>
      </p:sp>
    </p:spTree>
    <p:extLst>
      <p:ext uri="{BB962C8B-B14F-4D97-AF65-F5344CB8AC3E}">
        <p14:creationId xmlns:p14="http://schemas.microsoft.com/office/powerpoint/2010/main" val="3026497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classroom when she heard a voice say, “Turn back.” She was a bit confused at hearing this, but quickly returned to her classroom. And then she heard shots, from the direction in which she had been walking. </a:t>
            </a:r>
            <a:r>
              <a:rPr lang="en-US" dirty="0" err="1"/>
              <a:t>M’kaila</a:t>
            </a:r>
            <a:r>
              <a:rPr lang="en-US" dirty="0"/>
              <a:t> managed to get back to her classroom in time to join </a:t>
            </a:r>
          </a:p>
        </p:txBody>
      </p:sp>
    </p:spTree>
    <p:extLst>
      <p:ext uri="{BB962C8B-B14F-4D97-AF65-F5344CB8AC3E}">
        <p14:creationId xmlns:p14="http://schemas.microsoft.com/office/powerpoint/2010/main" val="42205865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a teacher and other students. The teacher locked the door behind them, and then led them to another room within that room, so that they had double protection. </a:t>
            </a:r>
            <a:r>
              <a:rPr lang="en-US" dirty="0" err="1"/>
              <a:t>M’kaila’s</a:t>
            </a:r>
            <a:r>
              <a:rPr lang="en-US" dirty="0"/>
              <a:t> mother has been quoted as saying that she was so glad that her daughter obeyed THE VOICE OF GOD. It probably saved her life. </a:t>
            </a:r>
          </a:p>
        </p:txBody>
      </p:sp>
    </p:spTree>
    <p:extLst>
      <p:ext uri="{BB962C8B-B14F-4D97-AF65-F5344CB8AC3E}">
        <p14:creationId xmlns:p14="http://schemas.microsoft.com/office/powerpoint/2010/main" val="290749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“Give ear and hear My voice. Listen and hear My speech” </a:t>
            </a:r>
            <a:r>
              <a:rPr lang="en-US" baseline="30000" dirty="0"/>
              <a:t>(Isaiah 28:23). </a:t>
            </a:r>
            <a:r>
              <a:rPr lang="en-US" dirty="0"/>
              <a:t>The Shulamite maiden (the bride) in the Song of Songs longs to hear the voice of her beloved. She cries out, “The voice of my beloved!”</a:t>
            </a:r>
          </a:p>
        </p:txBody>
      </p:sp>
    </p:spTree>
    <p:extLst>
      <p:ext uri="{BB962C8B-B14F-4D97-AF65-F5344CB8AC3E}">
        <p14:creationId xmlns:p14="http://schemas.microsoft.com/office/powerpoint/2010/main" val="37362833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r>
              <a:rPr lang="he-IL" b="1" dirty="0">
                <a:latin typeface="David" panose="020E0502060401010101" pitchFamily="34" charset="-79"/>
                <a:cs typeface="David" panose="020E0502060401010101" pitchFamily="34" charset="-79"/>
              </a:rPr>
              <a:t>קול דודי </a:t>
            </a:r>
            <a:r>
              <a:rPr lang="en-US" dirty="0"/>
              <a:t> kohl doe-DEE) </a:t>
            </a:r>
            <a:r>
              <a:rPr lang="en-US" sz="2000" baseline="30000" dirty="0"/>
              <a:t>(Song 2:8)</a:t>
            </a:r>
            <a:r>
              <a:rPr lang="en-US" dirty="0"/>
              <a:t>. In Song 5:2, she hears him saying, “Open for me, my sister, my love, my dove, my perfect one…” Words of love and intimacy. She hears his voice because they are in close relationship.</a:t>
            </a:r>
          </a:p>
        </p:txBody>
      </p:sp>
    </p:spTree>
    <p:extLst>
      <p:ext uri="{BB962C8B-B14F-4D97-AF65-F5344CB8AC3E}">
        <p14:creationId xmlns:p14="http://schemas.microsoft.com/office/powerpoint/2010/main" val="24528066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 1 Corinthians 15:20</a:t>
            </a:r>
            <a:r>
              <a:rPr lang="en-US" dirty="0"/>
              <a:t> “But now Messiah is risen from the dead, and has become the </a:t>
            </a:r>
            <a:r>
              <a:rPr lang="en-US" dirty="0" err="1"/>
              <a:t>firstfruits</a:t>
            </a:r>
            <a:r>
              <a:rPr lang="en-US" dirty="0"/>
              <a:t> of those who have fallen asleep.” </a:t>
            </a:r>
            <a:r>
              <a:rPr lang="en-US" dirty="0">
                <a:solidFill>
                  <a:srgbClr val="FFFF66"/>
                </a:solidFill>
              </a:rPr>
              <a:t>The Voice Of God Proclaims</a:t>
            </a:r>
            <a:r>
              <a:rPr lang="en-US" dirty="0"/>
              <a:t>: The resurrection is intrinsically associated with the Passover and the Feast of Unleavened Bread. </a:t>
            </a:r>
          </a:p>
        </p:txBody>
      </p:sp>
    </p:spTree>
    <p:extLst>
      <p:ext uri="{BB962C8B-B14F-4D97-AF65-F5344CB8AC3E}">
        <p14:creationId xmlns:p14="http://schemas.microsoft.com/office/powerpoint/2010/main" val="3211825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separation occurred at the Council of Nicaea in 325 A.D., but the truth is the truth: The death, burial, and resurrection of Yeshua happened during a Jewish feast. </a:t>
            </a:r>
          </a:p>
        </p:txBody>
      </p:sp>
    </p:spTree>
    <p:extLst>
      <p:ext uri="{BB962C8B-B14F-4D97-AF65-F5344CB8AC3E}">
        <p14:creationId xmlns:p14="http://schemas.microsoft.com/office/powerpoint/2010/main" val="26841290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Story from Clint Hall, “retired” pastor in this building ~20 years when it was owned by </a:t>
            </a:r>
            <a:r>
              <a:rPr lang="en-US" dirty="0" err="1"/>
              <a:t>Westbrooke</a:t>
            </a:r>
            <a:r>
              <a:rPr lang="en-US" dirty="0"/>
              <a:t>.  </a:t>
            </a:r>
          </a:p>
          <a:p>
            <a:pPr algn="l"/>
            <a:r>
              <a:rPr lang="en-US" dirty="0"/>
              <a:t>Las Vegas is considered the graveyard of missions.  “Sin City”</a:t>
            </a:r>
          </a:p>
        </p:txBody>
      </p:sp>
    </p:spTree>
    <p:extLst>
      <p:ext uri="{BB962C8B-B14F-4D97-AF65-F5344CB8AC3E}">
        <p14:creationId xmlns:p14="http://schemas.microsoft.com/office/powerpoint/2010/main" val="309824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We have outreach backwards.  Expect newcomers, who walk in, to</a:t>
            </a:r>
          </a:p>
          <a:p>
            <a:pPr marL="457200" indent="-457200" algn="l">
              <a:buFont typeface="+mj-lt"/>
              <a:buAutoNum type="arabicPeriod"/>
            </a:pPr>
            <a:r>
              <a:rPr lang="en-US" dirty="0"/>
              <a:t>Behave</a:t>
            </a:r>
          </a:p>
          <a:p>
            <a:pPr marL="457200" indent="-457200" algn="l">
              <a:buFont typeface="+mj-lt"/>
              <a:buAutoNum type="arabicPeriod"/>
            </a:pPr>
            <a:r>
              <a:rPr lang="en-US" dirty="0"/>
              <a:t>Believe, then</a:t>
            </a:r>
          </a:p>
          <a:p>
            <a:pPr marL="457200" indent="-457200" algn="l">
              <a:buFont typeface="+mj-lt"/>
              <a:buAutoNum type="arabicPeriod"/>
            </a:pPr>
            <a:r>
              <a:rPr lang="en-US" dirty="0"/>
              <a:t>Belong</a:t>
            </a:r>
          </a:p>
          <a:p>
            <a:pPr algn="l"/>
            <a:r>
              <a:rPr lang="en-US" dirty="0"/>
              <a:t>People need to belong first.  Acceptance, welcome.  Res hope.  </a:t>
            </a:r>
          </a:p>
        </p:txBody>
      </p:sp>
    </p:spTree>
    <p:extLst>
      <p:ext uri="{BB962C8B-B14F-4D97-AF65-F5344CB8AC3E}">
        <p14:creationId xmlns:p14="http://schemas.microsoft.com/office/powerpoint/2010/main" val="2260846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With that approach they’ve immersed 2000 new believers.</a:t>
            </a:r>
          </a:p>
          <a:p>
            <a:pPr algn="l"/>
            <a:r>
              <a:rPr lang="en-US" dirty="0" err="1"/>
              <a:t>Yeshua’s</a:t>
            </a:r>
            <a:r>
              <a:rPr lang="en-US" dirty="0"/>
              <a:t> order</a:t>
            </a:r>
          </a:p>
          <a:p>
            <a:pPr marL="457200" indent="-457200" algn="l">
              <a:buFont typeface="+mj-lt"/>
              <a:buAutoNum type="arabicPeriod"/>
            </a:pPr>
            <a:r>
              <a:rPr lang="en-US" dirty="0"/>
              <a:t>Belong  [feel acceptance]</a:t>
            </a:r>
          </a:p>
          <a:p>
            <a:pPr marL="457200" indent="-457200" algn="l">
              <a:buFont typeface="+mj-lt"/>
              <a:buAutoNum type="arabicPeriod"/>
            </a:pPr>
            <a:r>
              <a:rPr lang="en-US" dirty="0"/>
              <a:t>Believe  [hear the Word]</a:t>
            </a:r>
          </a:p>
          <a:p>
            <a:pPr marL="457200" indent="-457200" algn="l">
              <a:buFont typeface="+mj-lt"/>
              <a:buAutoNum type="arabicPeriod"/>
            </a:pPr>
            <a:r>
              <a:rPr lang="en-US" dirty="0"/>
              <a:t>Behave  [</a:t>
            </a:r>
            <a:r>
              <a:rPr lang="en-US" dirty="0" err="1"/>
              <a:t>Ruakh</a:t>
            </a:r>
            <a:r>
              <a:rPr lang="en-US" dirty="0"/>
              <a:t>/Spirit leads]</a:t>
            </a:r>
          </a:p>
        </p:txBody>
      </p:sp>
    </p:spTree>
    <p:extLst>
      <p:ext uri="{BB962C8B-B14F-4D97-AF65-F5344CB8AC3E}">
        <p14:creationId xmlns:p14="http://schemas.microsoft.com/office/powerpoint/2010/main" val="1183480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Yn.17.25-26  </a:t>
            </a:r>
            <a:r>
              <a:rPr lang="en-US" dirty="0"/>
              <a:t>Righteous Father, the world has not known you, but I have known you, and these people have known that you sent me. I made your name known to them, and I will continue to make it known; so that the love with which you have loved me may be in them, and I myself may be united with them.”</a:t>
            </a:r>
          </a:p>
        </p:txBody>
      </p:sp>
    </p:spTree>
    <p:extLst>
      <p:ext uri="{BB962C8B-B14F-4D97-AF65-F5344CB8AC3E}">
        <p14:creationId xmlns:p14="http://schemas.microsoft.com/office/powerpoint/2010/main" val="345514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Why do this count?</a:t>
            </a:r>
          </a:p>
          <a:p>
            <a:endParaRPr lang="en-US" dirty="0"/>
          </a:p>
          <a:p>
            <a:r>
              <a:rPr lang="en-US" dirty="0"/>
              <a:t>We are commanded…</a:t>
            </a:r>
          </a:p>
        </p:txBody>
      </p:sp>
    </p:spTree>
    <p:extLst>
      <p:ext uri="{BB962C8B-B14F-4D97-AF65-F5344CB8AC3E}">
        <p14:creationId xmlns:p14="http://schemas.microsoft.com/office/powerpoint/2010/main" val="18251139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Do we know Him in resurrection glory, albeit by faith?</a:t>
            </a:r>
          </a:p>
        </p:txBody>
      </p:sp>
    </p:spTree>
    <p:extLst>
      <p:ext uri="{BB962C8B-B14F-4D97-AF65-F5344CB8AC3E}">
        <p14:creationId xmlns:p14="http://schemas.microsoft.com/office/powerpoint/2010/main" val="16351067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Saw the movie, </a:t>
            </a:r>
            <a:r>
              <a:rPr lang="en-US" i="1" dirty="0"/>
              <a:t>I Can Only Imagine.</a:t>
            </a:r>
            <a:r>
              <a:rPr lang="en-US" dirty="0"/>
              <a:t>  “Go into your pain, and find the joy.</a:t>
            </a:r>
          </a:p>
          <a:p>
            <a:pPr marL="285750" indent="-285750" algn="l">
              <a:buFont typeface="Arial" panose="020B0604020202020204" pitchFamily="34" charset="0"/>
              <a:buChar char="•"/>
            </a:pPr>
            <a:r>
              <a:rPr lang="en-US" dirty="0"/>
              <a:t>If you live out of your woundedness, you’ll sow death.</a:t>
            </a:r>
          </a:p>
          <a:p>
            <a:pPr marL="285750" indent="-285750" algn="l">
              <a:buFont typeface="Arial" panose="020B0604020202020204" pitchFamily="34" charset="0"/>
              <a:buChar char="•"/>
            </a:pPr>
            <a:r>
              <a:rPr lang="en-US" dirty="0"/>
              <a:t>I believe in the resurrection power of prayer!!</a:t>
            </a:r>
          </a:p>
        </p:txBody>
      </p:sp>
    </p:spTree>
    <p:extLst>
      <p:ext uri="{BB962C8B-B14F-4D97-AF65-F5344CB8AC3E}">
        <p14:creationId xmlns:p14="http://schemas.microsoft.com/office/powerpoint/2010/main" val="21789988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Kefa</a:t>
            </a:r>
            <a:r>
              <a:rPr lang="en-US" baseline="30000" dirty="0"/>
              <a:t>/Peter 1.8-9</a:t>
            </a:r>
            <a:r>
              <a:rPr lang="en-US" b="1" baseline="30000" dirty="0"/>
              <a:t> </a:t>
            </a:r>
            <a:r>
              <a:rPr lang="en-US" dirty="0"/>
              <a:t>Though you have not seen Him, you love Him. And even though </a:t>
            </a:r>
            <a:r>
              <a:rPr lang="en-US" dirty="0">
                <a:solidFill>
                  <a:srgbClr val="FFFF66"/>
                </a:solidFill>
              </a:rPr>
              <a:t>you don’t see Him now</a:t>
            </a:r>
            <a:r>
              <a:rPr lang="en-US" dirty="0"/>
              <a:t>, you </a:t>
            </a:r>
            <a:r>
              <a:rPr lang="en-US" u="sng" dirty="0"/>
              <a:t>trust</a:t>
            </a:r>
            <a:r>
              <a:rPr lang="en-US" dirty="0"/>
              <a:t> Him and are filled with a joy that is glorious beyond words, receiving the outcome of your faith—the salvation of your souls.</a:t>
            </a:r>
          </a:p>
        </p:txBody>
      </p:sp>
    </p:spTree>
    <p:extLst>
      <p:ext uri="{BB962C8B-B14F-4D97-AF65-F5344CB8AC3E}">
        <p14:creationId xmlns:p14="http://schemas.microsoft.com/office/powerpoint/2010/main" val="57924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E16BA8DF-91FC-402F-A9BD-BAB4398E34AE}"/>
              </a:ext>
            </a:extLst>
          </p:cNvPr>
          <p:cNvSpPr>
            <a:spLocks noChangeArrowheads="1"/>
          </p:cNvSpPr>
          <p:nvPr/>
        </p:nvSpPr>
        <p:spPr bwMode="auto">
          <a:xfrm>
            <a:off x="1017587" y="171450"/>
            <a:ext cx="2686050" cy="514350"/>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685800"/>
            <a:endParaRPr lang="en-US" sz="3000">
              <a:solidFill>
                <a:srgbClr val="FFFFFF"/>
              </a:solidFill>
              <a:latin typeface="r"/>
              <a:cs typeface="Arial" panose="020B0604020202020204" pitchFamily="34" charset="0"/>
            </a:endParaRPr>
          </a:p>
        </p:txBody>
      </p:sp>
      <p:sp>
        <p:nvSpPr>
          <p:cNvPr id="233475" name="Rectangle 3">
            <a:extLst>
              <a:ext uri="{FF2B5EF4-FFF2-40B4-BE49-F238E27FC236}">
                <a16:creationId xmlns:a16="http://schemas.microsoft.com/office/drawing/2014/main" id="{D43610F9-BE74-490F-9838-BAEC495421A4}"/>
              </a:ext>
            </a:extLst>
          </p:cNvPr>
          <p:cNvSpPr>
            <a:spLocks noGrp="1" noChangeArrowheads="1"/>
          </p:cNvSpPr>
          <p:nvPr>
            <p:ph type="body" idx="1"/>
          </p:nvPr>
        </p:nvSpPr>
        <p:spPr>
          <a:xfrm>
            <a:off x="350837" y="0"/>
            <a:ext cx="8153400" cy="5143500"/>
          </a:xfrm>
        </p:spPr>
        <p:txBody>
          <a:bodyPr/>
          <a:lstStyle/>
          <a:p>
            <a:pPr marL="41672" indent="-41672"/>
            <a:r>
              <a:rPr lang="en-US" altLang="en-US" sz="3200" b="1" baseline="30000" dirty="0"/>
              <a:t>Lev 23.15-16</a:t>
            </a:r>
            <a:r>
              <a:rPr lang="en-US" altLang="en-US" sz="3200" baseline="30000" dirty="0"/>
              <a:t> </a:t>
            </a:r>
            <a:r>
              <a:rPr lang="en-US" altLang="en-US" sz="3200" dirty="0"/>
              <a:t>“‘</a:t>
            </a:r>
            <a:r>
              <a:rPr lang="en-US" altLang="en-US" sz="3600" dirty="0"/>
              <a:t>From the day after the day of rest — that is, from the day you bring the sheaf for waving — </a:t>
            </a:r>
            <a:r>
              <a:rPr lang="en-US" altLang="en-US" sz="3600" u="sng" dirty="0">
                <a:solidFill>
                  <a:srgbClr val="FFFF66"/>
                </a:solidFill>
              </a:rPr>
              <a:t>you are to count</a:t>
            </a:r>
            <a:r>
              <a:rPr lang="en-US" altLang="en-US" sz="3600" dirty="0"/>
              <a:t> </a:t>
            </a:r>
            <a:r>
              <a:rPr lang="en-US" altLang="en-US" sz="3600" dirty="0">
                <a:solidFill>
                  <a:srgbClr val="FFFF66"/>
                </a:solidFill>
              </a:rPr>
              <a:t>seven full weeks</a:t>
            </a:r>
            <a:r>
              <a:rPr lang="en-US" altLang="en-US" sz="3600" dirty="0"/>
              <a:t>, until the day after the seventh week; </a:t>
            </a:r>
            <a:r>
              <a:rPr lang="en-US" altLang="en-US" sz="3600" u="sng" dirty="0">
                <a:solidFill>
                  <a:srgbClr val="FFFF66"/>
                </a:solidFill>
              </a:rPr>
              <a:t>you are to count</a:t>
            </a:r>
            <a:r>
              <a:rPr lang="en-US" altLang="en-US" sz="3600" dirty="0">
                <a:solidFill>
                  <a:srgbClr val="FFFF66"/>
                </a:solidFill>
              </a:rPr>
              <a:t> fifty days</a:t>
            </a:r>
            <a:r>
              <a:rPr lang="en-US" altLang="en-US" sz="3600" dirty="0"/>
              <a:t>; and then you are to present a new grain offering to A</a:t>
            </a:r>
            <a:r>
              <a:rPr lang="en-US" altLang="en-US" sz="2800" dirty="0"/>
              <a:t>DONI</a:t>
            </a:r>
            <a:r>
              <a:rPr lang="en-US" altLang="en-US" sz="3600" dirty="0"/>
              <a:t>.’”</a:t>
            </a:r>
            <a:endParaRPr lang="en-US" altLang="en-US" sz="3200" dirty="0"/>
          </a:p>
        </p:txBody>
      </p:sp>
    </p:spTree>
    <p:extLst>
      <p:ext uri="{BB962C8B-B14F-4D97-AF65-F5344CB8AC3E}">
        <p14:creationId xmlns:p14="http://schemas.microsoft.com/office/powerpoint/2010/main" val="308662410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67584</TotalTime>
  <Words>4448</Words>
  <Application>Microsoft Office PowerPoint</Application>
  <PresentationFormat>Custom</PresentationFormat>
  <Paragraphs>526</Paragraphs>
  <Slides>82</Slides>
  <Notes>82</Notes>
  <HiddenSlides>0</HiddenSlides>
  <MMClips>5</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82</vt:i4>
      </vt:variant>
    </vt:vector>
  </HeadingPairs>
  <TitlesOfParts>
    <vt:vector size="95" baseType="lpstr">
      <vt:lpstr>Arial</vt:lpstr>
      <vt:lpstr>Arial Rounded MT Bold</vt:lpstr>
      <vt:lpstr>Calibri</vt:lpstr>
      <vt:lpstr>David</vt:lpstr>
      <vt:lpstr>r</vt:lpstr>
      <vt:lpstr>Sitka Display</vt:lpstr>
      <vt:lpstr>Times New Roman</vt:lpstr>
      <vt:lpstr>Vilna</vt:lpstr>
      <vt:lpstr>Wingdings</vt:lpstr>
      <vt:lpstr>1_Default Design</vt:lpstr>
      <vt:lpstr>25_Default Design</vt:lpstr>
      <vt:lpstr>128_Default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Sh’mot (Exodus) 34:4</vt:lpstr>
      <vt:lpstr>Sh’mot (Exodus) 34:4</vt:lpstr>
      <vt:lpstr>Sh’mot (Exodus) 34:5</vt:lpstr>
      <vt:lpstr>Sh’mot (Exodus) 34:6</vt:lpstr>
      <vt:lpstr>Sh’mot (Exodus) 34:7</vt:lpstr>
      <vt:lpstr>Sh’mot (Exodus) 34:7</vt:lpstr>
      <vt:lpstr>Sh’mot (Exodus) 34:8</vt:lpstr>
      <vt:lpstr>Sh’mot (Exodus) 34:9</vt:lpstr>
      <vt:lpstr>Sh’mot (Exodus) 34:9</vt:lpstr>
      <vt:lpstr>PowerPoint Presentation</vt:lpstr>
      <vt:lpstr>PowerPoint Presentation</vt:lpstr>
      <vt:lpstr>PowerPoint Presentation</vt:lpstr>
      <vt:lpstr>PowerPoint Presentation</vt:lpstr>
      <vt:lpstr>Yechezk’el (Ezekiel) 37:11</vt:lpstr>
      <vt:lpstr>Yechezk’el (Ezekiel) 37:12</vt:lpstr>
      <vt:lpstr>Yechezk’el (Ezekiel) 37:13</vt:lpstr>
      <vt:lpstr>Yechezk’el (Ezekiel) 37:14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1807</cp:revision>
  <dcterms:created xsi:type="dcterms:W3CDTF">2006-04-21T19:34:43Z</dcterms:created>
  <dcterms:modified xsi:type="dcterms:W3CDTF">2018-04-07T13:51:48Z</dcterms:modified>
</cp:coreProperties>
</file>