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78"/>
  </p:notesMasterIdLst>
  <p:handoutMasterIdLst>
    <p:handoutMasterId r:id="rId79"/>
  </p:handoutMasterIdLst>
  <p:sldIdLst>
    <p:sldId id="2963" r:id="rId4"/>
    <p:sldId id="56031" r:id="rId5"/>
    <p:sldId id="55811" r:id="rId6"/>
    <p:sldId id="56021" r:id="rId7"/>
    <p:sldId id="55812" r:id="rId8"/>
    <p:sldId id="55810" r:id="rId9"/>
    <p:sldId id="55798" r:id="rId10"/>
    <p:sldId id="56028" r:id="rId11"/>
    <p:sldId id="56029" r:id="rId12"/>
    <p:sldId id="55759" r:id="rId13"/>
    <p:sldId id="55768" r:id="rId14"/>
    <p:sldId id="55772" r:id="rId15"/>
    <p:sldId id="55965" r:id="rId16"/>
    <p:sldId id="55943" r:id="rId17"/>
    <p:sldId id="55980" r:id="rId18"/>
    <p:sldId id="55971" r:id="rId19"/>
    <p:sldId id="55979" r:id="rId20"/>
    <p:sldId id="55976" r:id="rId21"/>
    <p:sldId id="55969" r:id="rId22"/>
    <p:sldId id="55982" r:id="rId23"/>
    <p:sldId id="56002" r:id="rId24"/>
    <p:sldId id="55990" r:id="rId25"/>
    <p:sldId id="56023" r:id="rId26"/>
    <p:sldId id="55991" r:id="rId27"/>
    <p:sldId id="55970" r:id="rId28"/>
    <p:sldId id="55975" r:id="rId29"/>
    <p:sldId id="55985" r:id="rId30"/>
    <p:sldId id="55983" r:id="rId31"/>
    <p:sldId id="55984" r:id="rId32"/>
    <p:sldId id="55977" r:id="rId33"/>
    <p:sldId id="55993" r:id="rId34"/>
    <p:sldId id="55995" r:id="rId35"/>
    <p:sldId id="55994" r:id="rId36"/>
    <p:sldId id="55999" r:id="rId37"/>
    <p:sldId id="55992" r:id="rId38"/>
    <p:sldId id="56005" r:id="rId39"/>
    <p:sldId id="56006" r:id="rId40"/>
    <p:sldId id="56000" r:id="rId41"/>
    <p:sldId id="56007" r:id="rId42"/>
    <p:sldId id="55997" r:id="rId43"/>
    <p:sldId id="56001" r:id="rId44"/>
    <p:sldId id="943" r:id="rId45"/>
    <p:sldId id="941" r:id="rId46"/>
    <p:sldId id="965" r:id="rId47"/>
    <p:sldId id="942" r:id="rId48"/>
    <p:sldId id="944" r:id="rId49"/>
    <p:sldId id="964" r:id="rId50"/>
    <p:sldId id="56012" r:id="rId51"/>
    <p:sldId id="56013" r:id="rId52"/>
    <p:sldId id="56004" r:id="rId53"/>
    <p:sldId id="55987" r:id="rId54"/>
    <p:sldId id="55986" r:id="rId55"/>
    <p:sldId id="55988" r:id="rId56"/>
    <p:sldId id="55989" r:id="rId57"/>
    <p:sldId id="55973" r:id="rId58"/>
    <p:sldId id="55974" r:id="rId59"/>
    <p:sldId id="56009" r:id="rId60"/>
    <p:sldId id="56018" r:id="rId61"/>
    <p:sldId id="56032" r:id="rId62"/>
    <p:sldId id="56024" r:id="rId63"/>
    <p:sldId id="55978" r:id="rId64"/>
    <p:sldId id="56010" r:id="rId65"/>
    <p:sldId id="55966" r:id="rId66"/>
    <p:sldId id="56014" r:id="rId67"/>
    <p:sldId id="56008" r:id="rId68"/>
    <p:sldId id="56015" r:id="rId69"/>
    <p:sldId id="56016" r:id="rId70"/>
    <p:sldId id="56019" r:id="rId71"/>
    <p:sldId id="56020" r:id="rId72"/>
    <p:sldId id="56025" r:id="rId73"/>
    <p:sldId id="56026" r:id="rId74"/>
    <p:sldId id="56022" r:id="rId75"/>
    <p:sldId id="56030" r:id="rId76"/>
    <p:sldId id="56017" r:id="rId7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9913" autoAdjust="0"/>
  </p:normalViewPr>
  <p:slideViewPr>
    <p:cSldViewPr>
      <p:cViewPr varScale="1">
        <p:scale>
          <a:sx n="109" d="100"/>
          <a:sy n="109" d="100"/>
        </p:scale>
        <p:origin x="108" y="330"/>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704"/>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nswersingenesis.org/christianity/andy-stanley-says-we-need-to-unhitch-the-old-testament-from-our-faith/"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nswersingenesis.org/christianity/andy-stanley-says-we-need-to-unhitch-the-old-testament-from-our-faith/"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mnewlife.org/files/Rev_Les_06_Seven_Churches__-_Ephesus.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blainerobison.com/bible2-matt/mattnotes24.htm"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prstClr val="white"/>
                </a:solidFill>
                <a:effectLst/>
                <a:uLnTx/>
                <a:uFillTx/>
                <a:latin typeface="Arial" charset="0"/>
                <a:ea typeface="+mn-ea"/>
                <a:cs typeface="Arial" charset="0"/>
              </a:rPr>
              <a:t>Mtt</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 22.15-22. Ceasar and G-d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Dec.30,2017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24.09-10 Arrested, Killed, Betrayed and Hated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June2,2018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1663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655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Next descriptor of end times…</a:t>
            </a:r>
          </a:p>
        </p:txBody>
      </p:sp>
    </p:spTree>
    <p:extLst>
      <p:ext uri="{BB962C8B-B14F-4D97-AF65-F5344CB8AC3E}">
        <p14:creationId xmlns:p14="http://schemas.microsoft.com/office/powerpoint/2010/main" val="416654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6207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267200"/>
            <a:ext cx="5973762" cy="4267200"/>
          </a:xfrm>
        </p:spPr>
        <p:txBody>
          <a:bodyPr/>
          <a:lstStyle/>
          <a:p>
            <a:r>
              <a:rPr lang="en-US" altLang="en-US" dirty="0"/>
              <a:t>Stern reverses the phrase order to make it flow, but literally: Increased iniquity </a:t>
            </a:r>
            <a:r>
              <a:rPr lang="he-IL" altLang="en-US" b="1" dirty="0">
                <a:latin typeface="David" panose="020E0502060401010101" pitchFamily="34" charset="-79"/>
                <a:cs typeface="David" panose="020E0502060401010101" pitchFamily="34" charset="-79"/>
              </a:rPr>
              <a:t>הֶפְקֵרוּת</a:t>
            </a:r>
            <a:r>
              <a:rPr lang="en-US" altLang="en-US" dirty="0"/>
              <a:t> </a:t>
            </a:r>
            <a:r>
              <a:rPr lang="en-US" altLang="en-US" dirty="0" err="1"/>
              <a:t>anomian</a:t>
            </a:r>
            <a:r>
              <a:rPr lang="en-US" altLang="en-US" dirty="0"/>
              <a:t> = lawlessness </a:t>
            </a:r>
            <a:r>
              <a:rPr lang="en-US" altLang="en-US" dirty="0">
                <a:sym typeface="Wingdings" panose="05000000000000000000" pitchFamily="2" charset="2"/>
              </a:rPr>
              <a:t> </a:t>
            </a:r>
            <a:r>
              <a:rPr lang="en-US" altLang="en-US" dirty="0"/>
              <a:t>Love grow cold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75410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What does this exactly mean?</a:t>
            </a:r>
          </a:p>
          <a:p>
            <a:r>
              <a:rPr lang="en-US" altLang="en-US" dirty="0"/>
              <a:t>How does it apply to us?  </a:t>
            </a:r>
          </a:p>
        </p:txBody>
      </p:sp>
    </p:spTree>
    <p:extLst>
      <p:ext uri="{BB962C8B-B14F-4D97-AF65-F5344CB8AC3E}">
        <p14:creationId xmlns:p14="http://schemas.microsoft.com/office/powerpoint/2010/main" val="3916417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As people have described the Gay Pride parade in Tel Aviv, or Woodstock 1969</a:t>
            </a:r>
          </a:p>
        </p:txBody>
      </p:sp>
    </p:spTree>
    <p:extLst>
      <p:ext uri="{BB962C8B-B14F-4D97-AF65-F5344CB8AC3E}">
        <p14:creationId xmlns:p14="http://schemas.microsoft.com/office/powerpoint/2010/main" val="361620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Environment</a:t>
            </a:r>
          </a:p>
          <a:p>
            <a:r>
              <a:rPr lang="en-US" altLang="en-US" dirty="0"/>
              <a:t>Lot kept his faith, but barely.  </a:t>
            </a:r>
          </a:p>
          <a:p>
            <a:pPr marL="109538" indent="-109538">
              <a:buFont typeface="Arial" panose="020B0604020202020204" pitchFamily="34" charset="0"/>
              <a:buChar char="•"/>
            </a:pPr>
            <a:r>
              <a:rPr lang="en-US" altLang="en-US" dirty="0"/>
              <a:t>His wife looked back, apparently longingly </a:t>
            </a:r>
            <a:r>
              <a:rPr lang="en-US" altLang="en-US" dirty="0" err="1"/>
              <a:t>regrettingly</a:t>
            </a:r>
            <a:r>
              <a:rPr lang="en-US" altLang="en-US" dirty="0"/>
              <a:t> at their depraved and now demolished home environment.</a:t>
            </a:r>
          </a:p>
          <a:p>
            <a:pPr marL="109538" indent="-109538">
              <a:buFont typeface="Arial" panose="020B0604020202020204" pitchFamily="34" charset="0"/>
              <a:buChar char="•"/>
            </a:pPr>
            <a:r>
              <a:rPr lang="en-US" altLang="en-US" dirty="0"/>
              <a:t>His daughters and sons-in-law scoffed, </a:t>
            </a:r>
          </a:p>
          <a:p>
            <a:pPr marL="109538" indent="-109538">
              <a:buFont typeface="Arial" panose="020B0604020202020204" pitchFamily="34" charset="0"/>
              <a:buChar char="•"/>
            </a:pPr>
            <a:r>
              <a:rPr lang="en-US" altLang="en-US" dirty="0"/>
              <a:t>he didn’t even try his sons [implies he had]</a:t>
            </a:r>
          </a:p>
          <a:p>
            <a:pPr marL="109538" indent="-109538">
              <a:buFont typeface="Arial" panose="020B0604020202020204" pitchFamily="34" charset="0"/>
              <a:buChar char="•"/>
            </a:pPr>
            <a:r>
              <a:rPr lang="en-US" altLang="en-US" dirty="0"/>
              <a:t>His daughters that he rescued had the spirit of Sodom: depravity and debauchery.  </a:t>
            </a:r>
          </a:p>
          <a:p>
            <a:r>
              <a:rPr lang="en-US" altLang="en-US" dirty="0"/>
              <a:t>So, how does the depraved world around us affect us?</a:t>
            </a:r>
          </a:p>
        </p:txBody>
      </p:sp>
    </p:spTree>
    <p:extLst>
      <p:ext uri="{BB962C8B-B14F-4D97-AF65-F5344CB8AC3E}">
        <p14:creationId xmlns:p14="http://schemas.microsoft.com/office/powerpoint/2010/main" val="3874110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Outline of this message:</a:t>
            </a:r>
          </a:p>
          <a:p>
            <a:pPr marL="280988" indent="-280988">
              <a:buFont typeface="+mj-lt"/>
              <a:buAutoNum type="arabicPeriod"/>
            </a:pPr>
            <a:r>
              <a:rPr lang="en-US" altLang="en-US" dirty="0"/>
              <a:t>Increased </a:t>
            </a:r>
            <a:r>
              <a:rPr lang="he-IL" altLang="en-US" b="1" dirty="0">
                <a:latin typeface="David" panose="020E0502060401010101" pitchFamily="34" charset="-79"/>
                <a:cs typeface="David" panose="020E0502060401010101" pitchFamily="34" charset="-79"/>
              </a:rPr>
              <a:t>הֶפְקֵרוּת</a:t>
            </a:r>
            <a:r>
              <a:rPr lang="en-US" altLang="en-US" dirty="0"/>
              <a:t> </a:t>
            </a:r>
            <a:r>
              <a:rPr lang="en-US" altLang="en-US" dirty="0" err="1"/>
              <a:t>anomian</a:t>
            </a:r>
            <a:r>
              <a:rPr lang="en-US" altLang="en-US" dirty="0"/>
              <a:t> = lawlessness</a:t>
            </a:r>
          </a:p>
          <a:p>
            <a:pPr marL="280988" indent="-280988">
              <a:buFont typeface="+mj-lt"/>
              <a:buAutoNum type="arabicPeriod"/>
            </a:pPr>
            <a:r>
              <a:rPr lang="en-US" altLang="en-US" dirty="0"/>
              <a:t>Love grow cold</a:t>
            </a:r>
          </a:p>
          <a:p>
            <a:endParaRPr lang="en-US" dirty="0"/>
          </a:p>
          <a:p>
            <a:r>
              <a:rPr lang="en-US" altLang="en-US" dirty="0"/>
              <a:t>Other translations…</a:t>
            </a:r>
          </a:p>
        </p:txBody>
      </p:sp>
      <p:sp>
        <p:nvSpPr>
          <p:cNvPr id="2" name="Rectangle 1">
            <a:extLst>
              <a:ext uri="{FF2B5EF4-FFF2-40B4-BE49-F238E27FC236}">
                <a16:creationId xmlns:a16="http://schemas.microsoft.com/office/drawing/2014/main" id="{6438FF33-BFD1-4170-9B3C-8CF63832E57F}"/>
              </a:ext>
            </a:extLst>
          </p:cNvPr>
          <p:cNvSpPr/>
          <p:nvPr/>
        </p:nvSpPr>
        <p:spPr>
          <a:xfrm>
            <a:off x="990600" y="2209800"/>
            <a:ext cx="1219200" cy="1676400"/>
          </a:xfrm>
          <a:prstGeom prst="rect">
            <a:avLst/>
          </a:prstGeom>
          <a:noFill/>
          <a:ln w="19050">
            <a:solidFill>
              <a:srgbClr val="FFC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DE86A8F-03FA-43C8-AF91-50466CE28423}"/>
              </a:ext>
            </a:extLst>
          </p:cNvPr>
          <p:cNvSpPr/>
          <p:nvPr/>
        </p:nvSpPr>
        <p:spPr>
          <a:xfrm>
            <a:off x="990600" y="2209800"/>
            <a:ext cx="1219200" cy="1676400"/>
          </a:xfrm>
          <a:prstGeom prst="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9D68281-5D29-45F9-ABB3-771DDF6166CB}"/>
              </a:ext>
            </a:extLst>
          </p:cNvPr>
          <p:cNvSpPr/>
          <p:nvPr/>
        </p:nvSpPr>
        <p:spPr>
          <a:xfrm>
            <a:off x="2362200" y="2209800"/>
            <a:ext cx="1295400" cy="1676400"/>
          </a:xfrm>
          <a:prstGeom prst="roundRect">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854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9820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3214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Define terms better in practical terms…</a:t>
            </a:r>
          </a:p>
        </p:txBody>
      </p:sp>
    </p:spTree>
    <p:extLst>
      <p:ext uri="{BB962C8B-B14F-4D97-AF65-F5344CB8AC3E}">
        <p14:creationId xmlns:p14="http://schemas.microsoft.com/office/powerpoint/2010/main" val="390433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23964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R rated movies, porn on your computer or phone.   </a:t>
            </a:r>
          </a:p>
          <a:p>
            <a:endParaRPr lang="en-US" altLang="en-US" dirty="0"/>
          </a:p>
          <a:p>
            <a:r>
              <a:rPr lang="en-US" altLang="en-US" dirty="0"/>
              <a:t>No one knows…just you…and G-d!??  </a:t>
            </a:r>
          </a:p>
          <a:p>
            <a:r>
              <a:rPr lang="en-US" altLang="en-US" dirty="0"/>
              <a:t>Umbrella.</a:t>
            </a:r>
          </a:p>
        </p:txBody>
      </p:sp>
    </p:spTree>
    <p:extLst>
      <p:ext uri="{BB962C8B-B14F-4D97-AF65-F5344CB8AC3E}">
        <p14:creationId xmlns:p14="http://schemas.microsoft.com/office/powerpoint/2010/main" val="2051687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a:t>
            </a:r>
            <a:r>
              <a:rPr lang="en-US" altLang="en-US" sz="1050" dirty="0" err="1"/>
              <a:t>search?safe</a:t>
            </a:r>
            <a:r>
              <a:rPr lang="en-US" altLang="en-US" sz="1050" dirty="0"/>
              <a:t>=</a:t>
            </a:r>
            <a:r>
              <a:rPr lang="en-US" altLang="en-US" sz="1050" dirty="0" err="1"/>
              <a:t>active&amp;biw</a:t>
            </a:r>
            <a:r>
              <a:rPr lang="en-US" altLang="en-US" sz="1050" dirty="0"/>
              <a:t>=1165&amp;bih=826&amp;tbm=</a:t>
            </a:r>
            <a:r>
              <a:rPr lang="en-US" altLang="en-US" sz="1050" dirty="0" err="1"/>
              <a:t>isch&amp;sa</a:t>
            </a:r>
            <a:r>
              <a:rPr lang="en-US" altLang="en-US" sz="1050" dirty="0"/>
              <a:t>=1&amp;ei=HkAuW5X4FcS8sQWrjIOIAQ&amp;q=</a:t>
            </a:r>
            <a:r>
              <a:rPr lang="en-US" altLang="en-US" sz="1050" dirty="0" err="1"/>
              <a:t>bill+gothard+umbrella+with+holes&amp;oq</a:t>
            </a:r>
            <a:r>
              <a:rPr lang="en-US" altLang="en-US" sz="1050" dirty="0"/>
              <a:t>=</a:t>
            </a:r>
            <a:r>
              <a:rPr lang="en-US" altLang="en-US" sz="1050" dirty="0" err="1"/>
              <a:t>bill+gothard+umbrella+with+holes&amp;gs_l</a:t>
            </a:r>
            <a:r>
              <a:rPr lang="en-US" altLang="en-US" sz="1050" dirty="0"/>
              <a:t>=img.3...2159172.2162286.0.2162749.11.11.0.0.0.0.173.741.9j1.10.0....0...1c.1.64.img..1.1.172...0i30k1.0.r11FRUzG1g0#imgrc=KduzfF5iDwbKwM:</a:t>
            </a:r>
          </a:p>
        </p:txBody>
      </p:sp>
    </p:spTree>
    <p:extLst>
      <p:ext uri="{BB962C8B-B14F-4D97-AF65-F5344CB8AC3E}">
        <p14:creationId xmlns:p14="http://schemas.microsoft.com/office/powerpoint/2010/main" val="384828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3749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 John Gill: does not say their love shall be lost, but wax cold</a:t>
            </a:r>
            <a:endParaRPr lang="en-US" altLang="en-US" sz="1050" dirty="0"/>
          </a:p>
        </p:txBody>
      </p:sp>
    </p:spTree>
    <p:extLst>
      <p:ext uri="{BB962C8B-B14F-4D97-AF65-F5344CB8AC3E}">
        <p14:creationId xmlns:p14="http://schemas.microsoft.com/office/powerpoint/2010/main" val="358753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46647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Something radical, from Blaine Robinson’s website…</a:t>
            </a:r>
          </a:p>
        </p:txBody>
      </p:sp>
    </p:spTree>
    <p:extLst>
      <p:ext uri="{BB962C8B-B14F-4D97-AF65-F5344CB8AC3E}">
        <p14:creationId xmlns:p14="http://schemas.microsoft.com/office/powerpoint/2010/main" val="2589770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http://www.blainerobison.com/bible2-matt/mattnotes24.htm</a:t>
            </a:r>
            <a:endParaRPr lang="en-US" altLang="en-US" sz="1050" dirty="0"/>
          </a:p>
        </p:txBody>
      </p:sp>
    </p:spTree>
    <p:extLst>
      <p:ext uri="{BB962C8B-B14F-4D97-AF65-F5344CB8AC3E}">
        <p14:creationId xmlns:p14="http://schemas.microsoft.com/office/powerpoint/2010/main" val="3881094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http://www.blainerobison.com/bible2-matt/mattnotes24.htm</a:t>
            </a:r>
          </a:p>
        </p:txBody>
      </p:sp>
    </p:spTree>
    <p:extLst>
      <p:ext uri="{BB962C8B-B14F-4D97-AF65-F5344CB8AC3E}">
        <p14:creationId xmlns:p14="http://schemas.microsoft.com/office/powerpoint/2010/main" val="123392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94013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http://www.blainerobison.com/bible2-matt/mattnotes24.htm</a:t>
            </a:r>
          </a:p>
          <a:p>
            <a:endParaRPr lang="en-US" altLang="en-US" sz="1050" dirty="0"/>
          </a:p>
          <a:p>
            <a:r>
              <a:rPr lang="en-US" altLang="en-US" sz="2000" dirty="0"/>
              <a:t>I almost never mention names of leaders from this pulpit derogatorily, but this topic is compelling.   So please bear with me.  I’m not condemning, but pointing out necessary issues, I think with respect and charity.</a:t>
            </a:r>
          </a:p>
        </p:txBody>
      </p:sp>
    </p:spTree>
    <p:extLst>
      <p:ext uri="{BB962C8B-B14F-4D97-AF65-F5344CB8AC3E}">
        <p14:creationId xmlns:p14="http://schemas.microsoft.com/office/powerpoint/2010/main" val="314888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https://answersingenesis.org/christianity/andy-stanley-says-we-need-to-unhitch-the-old-testament-from-our-faith/</a:t>
            </a:r>
            <a:endParaRPr lang="en-US" altLang="en-US" sz="1050" dirty="0"/>
          </a:p>
          <a:p>
            <a:endParaRPr lang="en-US" altLang="en-US" dirty="0"/>
          </a:p>
          <a:p>
            <a:r>
              <a:rPr lang="en-US" altLang="en-US" dirty="0"/>
              <a:t>We’ve used Andy Stanley for marriage reinforcement.  He’s insightful, anointed, warm, powerful.  But, he’s WRONG here.</a:t>
            </a:r>
          </a:p>
        </p:txBody>
      </p:sp>
    </p:spTree>
    <p:extLst>
      <p:ext uri="{BB962C8B-B14F-4D97-AF65-F5344CB8AC3E}">
        <p14:creationId xmlns:p14="http://schemas.microsoft.com/office/powerpoint/2010/main" val="2320742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https://answersingenesis.org/christianity/andy-stanley-says-we-need-to-unhitch-the-old-testament-from-our-faith/</a:t>
            </a:r>
          </a:p>
        </p:txBody>
      </p:sp>
    </p:spTree>
    <p:extLst>
      <p:ext uri="{BB962C8B-B14F-4D97-AF65-F5344CB8AC3E}">
        <p14:creationId xmlns:p14="http://schemas.microsoft.com/office/powerpoint/2010/main" val="460799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https://answersingenesis.org/christianity/andy-stanley-says-we-need-to-unhitch-the-old-testament-from-our-faith/</a:t>
            </a:r>
          </a:p>
          <a:p>
            <a:endParaRPr lang="en-US" altLang="en-US" sz="1050" dirty="0"/>
          </a:p>
        </p:txBody>
      </p:sp>
    </p:spTree>
    <p:extLst>
      <p:ext uri="{BB962C8B-B14F-4D97-AF65-F5344CB8AC3E}">
        <p14:creationId xmlns:p14="http://schemas.microsoft.com/office/powerpoint/2010/main" val="3683288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hlinkClick r:id="rId3"/>
              </a:rPr>
              <a:t>https://answersingenesis.org/christianity/andy-stanley-says-we-need-to-unhitch-the-old-testament-from-our-faith/</a:t>
            </a: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If you have questions and issues about Creationism, Biblical history, Torah laws</a:t>
            </a:r>
          </a:p>
          <a:p>
            <a:endParaRPr lang="en-US" altLang="en-US" sz="1050" dirty="0"/>
          </a:p>
        </p:txBody>
      </p:sp>
    </p:spTree>
    <p:extLst>
      <p:ext uri="{BB962C8B-B14F-4D97-AF65-F5344CB8AC3E}">
        <p14:creationId xmlns:p14="http://schemas.microsoft.com/office/powerpoint/2010/main" val="325706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all know fervent, beautiful believers NOT into Shabbat, the holidays, or Israel.   Many Jewish believers have assimilated so.  Nevertheless, I’ve heard it said, at the least, that a </a:t>
            </a:r>
            <a:r>
              <a:rPr lang="en-US" altLang="en-US" dirty="0" err="1"/>
              <a:t>Torahless</a:t>
            </a:r>
            <a:r>
              <a:rPr lang="en-US" altLang="en-US" dirty="0"/>
              <a:t> faith is like a black and white movie, and Torah and the Jewish connection brings the color.  </a:t>
            </a:r>
          </a:p>
          <a:p>
            <a:r>
              <a:rPr lang="en-US" altLang="en-US" dirty="0"/>
              <a:t>But I don’t think it’s quite that optional, ultimately.  At least not for the fullness of the kingdom, and outreach, even non-Jewish outreach.</a:t>
            </a:r>
          </a:p>
        </p:txBody>
      </p:sp>
    </p:spTree>
    <p:extLst>
      <p:ext uri="{BB962C8B-B14F-4D97-AF65-F5344CB8AC3E}">
        <p14:creationId xmlns:p14="http://schemas.microsoft.com/office/powerpoint/2010/main" val="785825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https://answersingenesis.org/christianity/andy-stanley-says-we-need-to-unhitch-the-old-testament-from-our-faith/</a:t>
            </a:r>
          </a:p>
          <a:p>
            <a:endParaRPr lang="en-US" altLang="en-US" sz="1050" dirty="0"/>
          </a:p>
        </p:txBody>
      </p:sp>
    </p:spTree>
    <p:extLst>
      <p:ext uri="{BB962C8B-B14F-4D97-AF65-F5344CB8AC3E}">
        <p14:creationId xmlns:p14="http://schemas.microsoft.com/office/powerpoint/2010/main" val="912512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 the best response: “babbler”</a:t>
            </a:r>
          </a:p>
        </p:txBody>
      </p:sp>
    </p:spTree>
    <p:extLst>
      <p:ext uri="{BB962C8B-B14F-4D97-AF65-F5344CB8AC3E}">
        <p14:creationId xmlns:p14="http://schemas.microsoft.com/office/powerpoint/2010/main" val="3219207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https://answersingenesis.org/christianity/andy-stanley-says-we-need-to-unhitch-the-old-testament-from-our-faith/</a:t>
            </a:r>
          </a:p>
          <a:p>
            <a:endParaRPr lang="en-US" altLang="en-US" sz="1050" dirty="0"/>
          </a:p>
        </p:txBody>
      </p:sp>
    </p:spTree>
    <p:extLst>
      <p:ext uri="{BB962C8B-B14F-4D97-AF65-F5344CB8AC3E}">
        <p14:creationId xmlns:p14="http://schemas.microsoft.com/office/powerpoint/2010/main" val="3838837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Moreover, context of community…</a:t>
            </a:r>
          </a:p>
        </p:txBody>
      </p:sp>
    </p:spTree>
    <p:extLst>
      <p:ext uri="{BB962C8B-B14F-4D97-AF65-F5344CB8AC3E}">
        <p14:creationId xmlns:p14="http://schemas.microsoft.com/office/powerpoint/2010/main" val="146528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33996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With all due respect, Mr. Stanley is denying his support structure.</a:t>
            </a:r>
          </a:p>
          <a:p>
            <a:r>
              <a:rPr lang="en-US" altLang="en-US" dirty="0"/>
              <a:t>Lastly, this tolerance that G-d seems to have about Torah-less believers will NOT continue into the Kingdom, the Millennium.</a:t>
            </a:r>
          </a:p>
        </p:txBody>
      </p:sp>
    </p:spTree>
    <p:extLst>
      <p:ext uri="{BB962C8B-B14F-4D97-AF65-F5344CB8AC3E}">
        <p14:creationId xmlns:p14="http://schemas.microsoft.com/office/powerpoint/2010/main" val="633609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Sukkot, and by implication ALL the festivals will be kept in the Millennial Kingdom.</a:t>
            </a:r>
          </a:p>
          <a:p>
            <a:endParaRPr lang="en-US" altLang="en-US" dirty="0"/>
          </a:p>
          <a:p>
            <a:r>
              <a:rPr lang="en-US" altLang="en-US" dirty="0"/>
              <a:t>A dear lady in KC who has greatly helped clarify and correct this in the Christian community…</a:t>
            </a:r>
          </a:p>
        </p:txBody>
      </p:sp>
    </p:spTree>
    <p:extLst>
      <p:ext uri="{BB962C8B-B14F-4D97-AF65-F5344CB8AC3E}">
        <p14:creationId xmlns:p14="http://schemas.microsoft.com/office/powerpoint/2010/main" val="1662953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13.31-32 Parable of the Mustard Seed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24, 2016 5776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will forever</a:t>
            </a:r>
            <a:r>
              <a:rPr lang="en-US" altLang="en-US" baseline="0" dirty="0"/>
              <a:t> be grateful to her for her astonishing insight that built the core of her </a:t>
            </a:r>
            <a:r>
              <a:rPr lang="el-GR" altLang="en-US" baseline="0" dirty="0"/>
              <a:t>current </a:t>
            </a:r>
            <a:r>
              <a:rPr lang="en-US" altLang="en-US" baseline="0" dirty="0"/>
              <a:t>ministry.</a:t>
            </a:r>
            <a:endParaRPr lang="en-US" altLang="en-US" dirty="0"/>
          </a:p>
        </p:txBody>
      </p:sp>
    </p:spTree>
    <p:extLst>
      <p:ext uri="{BB962C8B-B14F-4D97-AF65-F5344CB8AC3E}">
        <p14:creationId xmlns:p14="http://schemas.microsoft.com/office/powerpoint/2010/main" val="3208929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13.31-32 Parable of the Mustard Seed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24, 2016 5776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66327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13.31-32 Parable of the Mustard Seed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24, 2016 5776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early believers were NOT loveless…</a:t>
            </a:r>
          </a:p>
          <a:p>
            <a:pPr marL="109538" indent="-109538">
              <a:buFont typeface="Arial" panose="020B0604020202020204" pitchFamily="34" charset="0"/>
              <a:buChar char="•"/>
            </a:pPr>
            <a:r>
              <a:rPr lang="en-US" altLang="en-US" dirty="0"/>
              <a:t>They were committed to die for Messiah.</a:t>
            </a:r>
          </a:p>
          <a:p>
            <a:pPr marL="109538" indent="-109538">
              <a:buFont typeface="Arial" panose="020B0604020202020204" pitchFamily="34" charset="0"/>
              <a:buChar char="•"/>
            </a:pPr>
            <a:r>
              <a:rPr lang="en-US" altLang="en-US" dirty="0"/>
              <a:t>They knew the Word.</a:t>
            </a:r>
          </a:p>
          <a:p>
            <a:pPr marL="109538" indent="-109538">
              <a:buFont typeface="Arial" panose="020B0604020202020204" pitchFamily="34" charset="0"/>
              <a:buChar char="•"/>
            </a:pPr>
            <a:r>
              <a:rPr lang="en-US" altLang="en-US" dirty="0"/>
              <a:t>They sacrificially gave.</a:t>
            </a:r>
          </a:p>
          <a:p>
            <a:pPr marL="109538" indent="-109538">
              <a:buFont typeface="Arial" panose="020B0604020202020204" pitchFamily="34" charset="0"/>
              <a:buChar char="•"/>
            </a:pPr>
            <a:r>
              <a:rPr lang="en-US" altLang="en-US" dirty="0"/>
              <a:t>They labored to share the truth.</a:t>
            </a:r>
          </a:p>
          <a:p>
            <a:r>
              <a:rPr lang="en-US" altLang="en-US" dirty="0"/>
              <a:t>So, how did they lose their first love??</a:t>
            </a:r>
          </a:p>
        </p:txBody>
      </p:sp>
    </p:spTree>
    <p:extLst>
      <p:ext uri="{BB962C8B-B14F-4D97-AF65-F5344CB8AC3E}">
        <p14:creationId xmlns:p14="http://schemas.microsoft.com/office/powerpoint/2010/main" val="294227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13.31-32 Parable of the Mustard Seed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24, 2016 5776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37447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13.31-32 Parable of the Mustard Seed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24, 2016 5776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t>http://www.mnewlife.org/files/Rev_Les_06_Seven_Churches__-_Ephesus.pdf</a:t>
            </a:r>
          </a:p>
        </p:txBody>
      </p:sp>
    </p:spTree>
    <p:extLst>
      <p:ext uri="{BB962C8B-B14F-4D97-AF65-F5344CB8AC3E}">
        <p14:creationId xmlns:p14="http://schemas.microsoft.com/office/powerpoint/2010/main" val="1388507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Mtt. 13.31-32 Parable of the Mustard Seed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24, 2016 5776</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a:hlinkClick r:id="rId3"/>
              </a:rPr>
              <a:t>http://www.mnewlife.org/files/Rev_Les_06_Seven_Churches__-_Ephesus.pdf</a:t>
            </a:r>
            <a:endParaRPr lang="el-GR" altLang="en-US" sz="1200" dirty="0"/>
          </a:p>
          <a:p>
            <a:r>
              <a:rPr lang="el-GR" altLang="en-US" dirty="0"/>
              <a:t>Left your first love usually applied to spiritual life, she applies it to Semitic spirituality, Jewish covenantal awareness.  Messianic movement, Or HaOlam about calling people to their covenantal identity in Yeshua.  </a:t>
            </a:r>
          </a:p>
          <a:p>
            <a:r>
              <a:rPr lang="el-GR" altLang="en-US" dirty="0"/>
              <a:t>Since the church world left out Israel, GREAT depredations.</a:t>
            </a:r>
            <a:endParaRPr lang="en-US" altLang="en-US" dirty="0"/>
          </a:p>
          <a:p>
            <a:r>
              <a:rPr lang="en-US" altLang="en-US" dirty="0"/>
              <a:t>I have to qualify all that by saying that this ministry now has some weaknesses, of which I’ve talked to her.  Sacred Name, quoting Zohar and Talmud as if authoritative = Tanakh/Bible.  So, I’m NOT giving MNL an endorsement like I used to.  Not saying anything here I haven’t said before to Marilyn.  Do give her great credit for above!</a:t>
            </a:r>
          </a:p>
        </p:txBody>
      </p:sp>
    </p:spTree>
    <p:extLst>
      <p:ext uri="{BB962C8B-B14F-4D97-AF65-F5344CB8AC3E}">
        <p14:creationId xmlns:p14="http://schemas.microsoft.com/office/powerpoint/2010/main" val="1371363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In our environment, affects us, chills our love, especially if we expose ourselves much, dabble in these at all. </a:t>
            </a:r>
          </a:p>
          <a:p>
            <a:endParaRPr lang="en-US" altLang="en-US" dirty="0"/>
          </a:p>
          <a:p>
            <a:r>
              <a:rPr lang="en-US" altLang="en-US" dirty="0"/>
              <a:t>Characterize all time, especially end time, our time</a:t>
            </a:r>
          </a:p>
        </p:txBody>
      </p:sp>
    </p:spTree>
    <p:extLst>
      <p:ext uri="{BB962C8B-B14F-4D97-AF65-F5344CB8AC3E}">
        <p14:creationId xmlns:p14="http://schemas.microsoft.com/office/powerpoint/2010/main" val="2325243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267200"/>
            <a:ext cx="5973762" cy="426720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37906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911831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87036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http://www.blainerobison.com/bible2-matt/mattnotes24.htm</a:t>
            </a:r>
            <a:endParaRPr lang="en-US" altLang="en-US" sz="1050" dirty="0"/>
          </a:p>
        </p:txBody>
      </p:sp>
    </p:spTree>
    <p:extLst>
      <p:ext uri="{BB962C8B-B14F-4D97-AF65-F5344CB8AC3E}">
        <p14:creationId xmlns:p14="http://schemas.microsoft.com/office/powerpoint/2010/main" val="1147450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http://www.blainerobison.com/bible2-matt/mattnotes24.htm</a:t>
            </a:r>
            <a:endParaRPr lang="en-US" altLang="en-US" sz="1050" dirty="0"/>
          </a:p>
        </p:txBody>
      </p:sp>
    </p:spTree>
    <p:extLst>
      <p:ext uri="{BB962C8B-B14F-4D97-AF65-F5344CB8AC3E}">
        <p14:creationId xmlns:p14="http://schemas.microsoft.com/office/powerpoint/2010/main" val="3947566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http://www.blainerobison.com/bible2-matt/mattnotes24.htm</a:t>
            </a:r>
            <a:endParaRPr lang="en-US" altLang="en-US" sz="1050" dirty="0"/>
          </a:p>
          <a:p>
            <a:endParaRPr lang="en-US" altLang="en-US" sz="1050" dirty="0"/>
          </a:p>
          <a:p>
            <a:r>
              <a:rPr lang="en-US" altLang="en-US" dirty="0"/>
              <a:t>Who are you willing to sacrifice for, take a bullet for, give to upbuild?</a:t>
            </a:r>
          </a:p>
        </p:txBody>
      </p:sp>
    </p:spTree>
    <p:extLst>
      <p:ext uri="{BB962C8B-B14F-4D97-AF65-F5344CB8AC3E}">
        <p14:creationId xmlns:p14="http://schemas.microsoft.com/office/powerpoint/2010/main" val="3053483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http://www.blainerobison.com/bible2-matt/mattnotes24.htm</a:t>
            </a:r>
            <a:endParaRPr lang="en-US" altLang="en-US" sz="1050" dirty="0"/>
          </a:p>
        </p:txBody>
      </p:sp>
    </p:spTree>
    <p:extLst>
      <p:ext uri="{BB962C8B-B14F-4D97-AF65-F5344CB8AC3E}">
        <p14:creationId xmlns:p14="http://schemas.microsoft.com/office/powerpoint/2010/main" val="19199257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Cf</a:t>
            </a:r>
            <a:r>
              <a:rPr lang="en-US" altLang="en-US" sz="1050" dirty="0"/>
              <a:t> offended.   </a:t>
            </a:r>
          </a:p>
        </p:txBody>
      </p:sp>
    </p:spTree>
    <p:extLst>
      <p:ext uri="{BB962C8B-B14F-4D97-AF65-F5344CB8AC3E}">
        <p14:creationId xmlns:p14="http://schemas.microsoft.com/office/powerpoint/2010/main" val="1518187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0504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6x/sec exchange of joy/dopamine</a:t>
            </a:r>
          </a:p>
        </p:txBody>
      </p:sp>
    </p:spTree>
    <p:extLst>
      <p:ext uri="{BB962C8B-B14F-4D97-AF65-F5344CB8AC3E}">
        <p14:creationId xmlns:p14="http://schemas.microsoft.com/office/powerpoint/2010/main" val="2441261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a:t>Arush</a:t>
            </a:r>
            <a:r>
              <a:rPr lang="en-US" altLang="en-US" dirty="0"/>
              <a:t> and praise for all…Tikkun</a:t>
            </a:r>
          </a:p>
          <a:p>
            <a:endParaRPr lang="en-US" altLang="en-US" dirty="0"/>
          </a:p>
          <a:p>
            <a:r>
              <a:rPr lang="en-US" altLang="en-US" dirty="0"/>
              <a:t>It’s also a bit subjective.  Hot love for G-d is in people’s expressions, face, eyes: love, joy, peace.</a:t>
            </a:r>
          </a:p>
          <a:p>
            <a:r>
              <a:rPr lang="en-US" altLang="en-US" dirty="0"/>
              <a:t>Sr. Davis in Schenectady, NY for me.  Also the lovely and radiant teenager, Patty Fuller.  Simplicity, modesty, glory.  </a:t>
            </a:r>
          </a:p>
          <a:p>
            <a:r>
              <a:rPr lang="en-US" altLang="en-US" dirty="0" err="1"/>
              <a:t>Teerosh</a:t>
            </a:r>
            <a:r>
              <a:rPr lang="en-US" altLang="en-US" dirty="0"/>
              <a:t> here last Tuesday and theme was the holiness of G-d, </a:t>
            </a:r>
            <a:r>
              <a:rPr lang="en-US" altLang="en-US" dirty="0" err="1"/>
              <a:t>Yesh</a:t>
            </a:r>
            <a:r>
              <a:rPr lang="en-US" altLang="en-US" dirty="0"/>
              <a:t> Is 6</a:t>
            </a:r>
          </a:p>
          <a:p>
            <a:endParaRPr lang="en-US" altLang="en-US" dirty="0"/>
          </a:p>
        </p:txBody>
      </p:sp>
    </p:spTree>
    <p:extLst>
      <p:ext uri="{BB962C8B-B14F-4D97-AF65-F5344CB8AC3E}">
        <p14:creationId xmlns:p14="http://schemas.microsoft.com/office/powerpoint/2010/main" val="29050664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7200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529404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267200"/>
            <a:ext cx="5973762" cy="4267200"/>
          </a:xfrm>
        </p:spPr>
        <p:txBody>
          <a:bodyPr/>
          <a:lstStyle/>
          <a:p>
            <a:r>
              <a:rPr lang="en-US" altLang="en-US" dirty="0"/>
              <a:t>Increased iniquity </a:t>
            </a:r>
            <a:r>
              <a:rPr lang="he-IL" altLang="en-US" b="1" dirty="0">
                <a:latin typeface="David" panose="020E0502060401010101" pitchFamily="34" charset="-79"/>
                <a:cs typeface="David" panose="020E0502060401010101" pitchFamily="34" charset="-79"/>
              </a:rPr>
              <a:t>הֶפְקֵרוּת</a:t>
            </a:r>
            <a:r>
              <a:rPr lang="en-US" altLang="en-US" dirty="0"/>
              <a:t> </a:t>
            </a:r>
            <a:r>
              <a:rPr lang="en-US" altLang="en-US" dirty="0" err="1"/>
              <a:t>anomian</a:t>
            </a:r>
            <a:r>
              <a:rPr lang="en-US" altLang="en-US" dirty="0"/>
              <a:t> = lawlessness </a:t>
            </a:r>
            <a:r>
              <a:rPr lang="en-US" altLang="en-US" dirty="0">
                <a:sym typeface="Wingdings" panose="05000000000000000000" pitchFamily="2" charset="2"/>
              </a:rPr>
              <a:t> </a:t>
            </a:r>
            <a:r>
              <a:rPr lang="en-US" altLang="en-US" dirty="0"/>
              <a:t>Love grow cold</a:t>
            </a:r>
          </a:p>
          <a:p>
            <a:endParaRPr lang="en-US" altLang="en-US" dirty="0"/>
          </a:p>
          <a:p>
            <a:r>
              <a:rPr lang="en-US" altLang="en-US" dirty="0"/>
              <a:t>Are we exposed unnecessarily to iniquity?  </a:t>
            </a:r>
            <a:r>
              <a:rPr lang="en-US" altLang="en-US" dirty="0" err="1"/>
              <a:t>Torahlessness</a:t>
            </a:r>
            <a:r>
              <a:rPr lang="en-US" altLang="en-US" dirty="0"/>
              <a:t>?</a:t>
            </a:r>
          </a:p>
          <a:p>
            <a:r>
              <a:rPr lang="en-US" altLang="en-US" dirty="0"/>
              <a:t>Is our love hot?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8476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163187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23505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23992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https://www.toughquestionsanswered.org/2014/09/05/what-did-jesus-mean-by-hot-cold-and-lukewarm/</a:t>
            </a:r>
          </a:p>
        </p:txBody>
      </p:sp>
    </p:spTree>
    <p:extLst>
      <p:ext uri="{BB962C8B-B14F-4D97-AF65-F5344CB8AC3E}">
        <p14:creationId xmlns:p14="http://schemas.microsoft.com/office/powerpoint/2010/main" val="1177476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https://www.toughquestionsanswered.org/2014/09/05/what-did-jesus-mean-by-hot-cold-and-lukewarm/</a:t>
            </a:r>
          </a:p>
        </p:txBody>
      </p:sp>
    </p:spTree>
    <p:extLst>
      <p:ext uri="{BB962C8B-B14F-4D97-AF65-F5344CB8AC3E}">
        <p14:creationId xmlns:p14="http://schemas.microsoft.com/office/powerpoint/2010/main" val="42230471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https://www.toughquestionsanswered.org/2014/09/05/what-did-jesus-mean-by-hot-cold-and-lukewarm/</a:t>
            </a:r>
          </a:p>
        </p:txBody>
      </p:sp>
    </p:spTree>
    <p:extLst>
      <p:ext uri="{BB962C8B-B14F-4D97-AF65-F5344CB8AC3E}">
        <p14:creationId xmlns:p14="http://schemas.microsoft.com/office/powerpoint/2010/main" val="34210483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https://www.toughquestionsanswered.org/2014/09/05/what-did-jesus-mean-by-hot-cold-and-lukewarm/</a:t>
            </a:r>
          </a:p>
        </p:txBody>
      </p:sp>
    </p:spTree>
    <p:extLst>
      <p:ext uri="{BB962C8B-B14F-4D97-AF65-F5344CB8AC3E}">
        <p14:creationId xmlns:p14="http://schemas.microsoft.com/office/powerpoint/2010/main" val="26134374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18446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2394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86892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G-d, if there is any spark of life, water that spark</a:t>
            </a:r>
            <a:r>
              <a:rPr lang="en-US" altLang="en-US" sz="1050" dirty="0"/>
              <a:t>.</a:t>
            </a:r>
          </a:p>
        </p:txBody>
      </p:sp>
    </p:spTree>
    <p:extLst>
      <p:ext uri="{BB962C8B-B14F-4D97-AF65-F5344CB8AC3E}">
        <p14:creationId xmlns:p14="http://schemas.microsoft.com/office/powerpoint/2010/main" val="39228779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84203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127068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457605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18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6409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70929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364812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192539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2341538065"/>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431522121"/>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StandWithUs/videos/1015567981992130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www.thattheworldmayknow.com/hot-or-cold"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DB05AC68-1F7F-46DD-A0D1-E917D2BF6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33581" y="-389"/>
            <a:ext cx="8381999" cy="4714875"/>
          </a:xfrm>
          <a:prstGeom prst="rect">
            <a:avLst/>
          </a:prstGeom>
        </p:spPr>
      </p:pic>
      <p:sp>
        <p:nvSpPr>
          <p:cNvPr id="5" name="TextBox 4">
            <a:extLst>
              <a:ext uri="{FF2B5EF4-FFF2-40B4-BE49-F238E27FC236}">
                <a16:creationId xmlns:a16="http://schemas.microsoft.com/office/drawing/2014/main" id="{5D759B88-E12D-465B-A365-0576B86E756A}"/>
              </a:ext>
            </a:extLst>
          </p:cNvPr>
          <p:cNvSpPr txBox="1"/>
          <p:nvPr/>
        </p:nvSpPr>
        <p:spPr>
          <a:xfrm>
            <a:off x="1781832" y="403384"/>
            <a:ext cx="5215210"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View from Mt. Olives</a:t>
            </a:r>
          </a:p>
        </p:txBody>
      </p:sp>
    </p:spTree>
    <p:extLst>
      <p:ext uri="{BB962C8B-B14F-4D97-AF65-F5344CB8AC3E}">
        <p14:creationId xmlns:p14="http://schemas.microsoft.com/office/powerpoint/2010/main" val="96420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Mt. Olives, </a:t>
            </a:r>
            <a:r>
              <a:rPr lang="en-US" dirty="0" err="1"/>
              <a:t>Talmidim</a:t>
            </a:r>
            <a:r>
              <a:rPr lang="en-US" dirty="0"/>
              <a:t>/Disciples asking Yeshua:</a:t>
            </a:r>
          </a:p>
          <a:p>
            <a:pPr algn="l"/>
            <a:r>
              <a:rPr lang="en-US" dirty="0"/>
              <a:t>When will be the end of this age?  Seeing as it will happen HERE.</a:t>
            </a:r>
          </a:p>
          <a:p>
            <a:pPr algn="l"/>
            <a:r>
              <a:rPr lang="en-US" dirty="0"/>
              <a:t>Key lessons to prep for the end:</a:t>
            </a:r>
          </a:p>
        </p:txBody>
      </p:sp>
    </p:spTree>
    <p:extLst>
      <p:ext uri="{BB962C8B-B14F-4D97-AF65-F5344CB8AC3E}">
        <p14:creationId xmlns:p14="http://schemas.microsoft.com/office/powerpoint/2010/main" val="2691662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44488" indent="-344488" algn="l">
              <a:buFont typeface="+mj-lt"/>
              <a:buAutoNum type="arabicPeriod"/>
            </a:pPr>
            <a:r>
              <a:rPr lang="en-US" dirty="0"/>
              <a:t>Don’t be deceived!  Many in My Name. </a:t>
            </a:r>
          </a:p>
          <a:p>
            <a:pPr marL="344488" indent="-344488" algn="l">
              <a:buFont typeface="+mj-lt"/>
              <a:buAutoNum type="arabicPeriod"/>
            </a:pPr>
            <a:r>
              <a:rPr lang="en-US" dirty="0"/>
              <a:t>Wars, famines, earthquakes …beginning of birth-pains. </a:t>
            </a:r>
          </a:p>
          <a:p>
            <a:pPr marL="344488" indent="-344488" algn="l">
              <a:buFont typeface="+mj-lt"/>
              <a:buAutoNum type="arabicPeriod"/>
            </a:pPr>
            <a:r>
              <a:rPr lang="en-US" dirty="0"/>
              <a:t>Imprisoned, hated, executed, betrayed</a:t>
            </a:r>
          </a:p>
          <a:p>
            <a:pPr marL="344488" indent="-344488" algn="l">
              <a:buFont typeface="+mj-lt"/>
              <a:buAutoNum type="arabicPeriod"/>
            </a:pPr>
            <a:r>
              <a:rPr lang="en-US" dirty="0"/>
              <a:t>False prophets within, without</a:t>
            </a:r>
          </a:p>
          <a:p>
            <a:pPr algn="l"/>
            <a:endParaRPr lang="en-US" dirty="0"/>
          </a:p>
        </p:txBody>
      </p:sp>
    </p:spTree>
    <p:extLst>
      <p:ext uri="{BB962C8B-B14F-4D97-AF65-F5344CB8AC3E}">
        <p14:creationId xmlns:p14="http://schemas.microsoft.com/office/powerpoint/2010/main" val="27142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24:12</a:t>
            </a:r>
          </a:p>
        </p:txBody>
      </p:sp>
    </p:spTree>
    <p:extLst>
      <p:ext uri="{BB962C8B-B14F-4D97-AF65-F5344CB8AC3E}">
        <p14:creationId xmlns:p14="http://schemas.microsoft.com/office/powerpoint/2010/main" val="113517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514350"/>
            <a:ext cx="8153400" cy="4673589"/>
          </a:xfrm>
        </p:spPr>
        <p:txBody>
          <a:bodyPr>
            <a:normAutofit/>
          </a:bodyPr>
          <a:lstStyle/>
          <a:p>
            <a:pPr algn="r"/>
            <a:r>
              <a:rPr lang="he-IL" sz="4321" b="1" dirty="0">
                <a:latin typeface="David" panose="020E0502060401010101" pitchFamily="34" charset="-79"/>
                <a:cs typeface="David" panose="020E0502060401010101" pitchFamily="34" charset="-79"/>
              </a:rPr>
              <a:t>וּמֵאַחַר שֶׁתִּרְבֶּה הַ</a:t>
            </a:r>
            <a:r>
              <a:rPr lang="he-IL" sz="4321" b="1" dirty="0">
                <a:solidFill>
                  <a:srgbClr val="FFFF99"/>
                </a:solidFill>
                <a:latin typeface="David" panose="020E0502060401010101" pitchFamily="34" charset="-79"/>
                <a:cs typeface="David" panose="020E0502060401010101" pitchFamily="34" charset="-79"/>
              </a:rPr>
              <a:t>הֶפְקֵרוּת</a:t>
            </a:r>
            <a:endParaRPr lang="en-US" sz="4321" b="1" dirty="0">
              <a:solidFill>
                <a:srgbClr val="FFFF99"/>
              </a:solidFill>
              <a:latin typeface="David" panose="020E0502060401010101" pitchFamily="34" charset="-79"/>
              <a:cs typeface="David" panose="020E0502060401010101" pitchFamily="34" charset="-79"/>
            </a:endParaRPr>
          </a:p>
          <a:p>
            <a:pPr algn="r"/>
            <a:r>
              <a:rPr lang="he-IL" sz="4321" b="1" dirty="0">
                <a:latin typeface="David" panose="020E0502060401010101" pitchFamily="34" charset="-79"/>
                <a:cs typeface="David" panose="020E0502060401010101" pitchFamily="34" charset="-79"/>
              </a:rPr>
              <a:t> </a:t>
            </a:r>
            <a:r>
              <a:rPr lang="he-IL" sz="4321" b="1" dirty="0">
                <a:solidFill>
                  <a:srgbClr val="FFFF99"/>
                </a:solidFill>
                <a:latin typeface="David" panose="020E0502060401010101" pitchFamily="34" charset="-79"/>
                <a:cs typeface="David" panose="020E0502060401010101" pitchFamily="34" charset="-79"/>
              </a:rPr>
              <a:t>תִתְקָרֵר אַהֲבַת </a:t>
            </a:r>
            <a:r>
              <a:rPr lang="he-IL" sz="4321" b="1" dirty="0">
                <a:latin typeface="David" panose="020E0502060401010101" pitchFamily="34" charset="-79"/>
                <a:cs typeface="David" panose="020E0502060401010101" pitchFamily="34" charset="-79"/>
              </a:rPr>
              <a:t>רַבִּים. </a:t>
            </a:r>
            <a:r>
              <a:rPr lang="en-US" baseline="30000" dirty="0"/>
              <a:t>    </a:t>
            </a:r>
          </a:p>
          <a:p>
            <a:pPr marL="0" indent="0"/>
            <a:r>
              <a:rPr lang="en-US" sz="4000" dirty="0"/>
              <a:t>“and many people’s </a:t>
            </a:r>
            <a:r>
              <a:rPr lang="en-US" sz="4000" dirty="0">
                <a:solidFill>
                  <a:srgbClr val="FFFF99"/>
                </a:solidFill>
              </a:rPr>
              <a:t>love will grow cold</a:t>
            </a:r>
            <a:r>
              <a:rPr lang="en-US" sz="4000" dirty="0"/>
              <a:t> because of </a:t>
            </a:r>
            <a:r>
              <a:rPr lang="en-US" sz="4000" dirty="0">
                <a:solidFill>
                  <a:srgbClr val="FFFF99"/>
                </a:solidFill>
              </a:rPr>
              <a:t>increased distance from Torah.</a:t>
            </a:r>
            <a:r>
              <a:rPr lang="en-US" sz="4000" dirty="0"/>
              <a:t>”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24:12</a:t>
            </a:r>
            <a:endParaRPr lang="en-US" altLang="en-US" sz="2016" dirty="0">
              <a:solidFill>
                <a:srgbClr val="FFFF00"/>
              </a:solidFill>
              <a:cs typeface="Vilna" pitchFamily="2" charset="-79"/>
            </a:endParaRPr>
          </a:p>
        </p:txBody>
      </p:sp>
      <p:cxnSp>
        <p:nvCxnSpPr>
          <p:cNvPr id="3" name="Straight Arrow Connector 2">
            <a:extLst>
              <a:ext uri="{FF2B5EF4-FFF2-40B4-BE49-F238E27FC236}">
                <a16:creationId xmlns:a16="http://schemas.microsoft.com/office/drawing/2014/main" id="{2D418F61-309E-47EF-AB13-AD9A69276FB0}"/>
              </a:ext>
            </a:extLst>
          </p:cNvPr>
          <p:cNvCxnSpPr/>
          <p:nvPr/>
        </p:nvCxnSpPr>
        <p:spPr>
          <a:xfrm>
            <a:off x="4541837" y="1123950"/>
            <a:ext cx="2057400" cy="3810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67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Outline of this message:</a:t>
            </a:r>
          </a:p>
          <a:p>
            <a:pPr algn="l"/>
            <a:endParaRPr lang="en-US" altLang="en-US" dirty="0"/>
          </a:p>
          <a:p>
            <a:pPr marL="519113" indent="-519113" algn="l">
              <a:buFont typeface="+mj-lt"/>
              <a:buAutoNum type="arabicPeriod"/>
            </a:pPr>
            <a:r>
              <a:rPr lang="en-US" altLang="en-US" dirty="0"/>
              <a:t>Increased </a:t>
            </a:r>
            <a:r>
              <a:rPr lang="he-IL" altLang="en-US" b="1" dirty="0">
                <a:latin typeface="David" panose="020E0502060401010101" pitchFamily="34" charset="-79"/>
                <a:cs typeface="David" panose="020E0502060401010101" pitchFamily="34" charset="-79"/>
              </a:rPr>
              <a:t>הֶפְקֵרוּת</a:t>
            </a:r>
            <a:r>
              <a:rPr lang="en-US" altLang="en-US" dirty="0"/>
              <a:t> </a:t>
            </a:r>
            <a:r>
              <a:rPr lang="en-US" altLang="en-US" i="1" dirty="0" err="1"/>
              <a:t>hef</a:t>
            </a:r>
            <a:r>
              <a:rPr lang="en-US" altLang="en-US" i="1" dirty="0"/>
              <a:t>-kay-rut</a:t>
            </a:r>
            <a:endParaRPr lang="en-US" altLang="en-US" dirty="0"/>
          </a:p>
          <a:p>
            <a:pPr marL="519113" indent="-519113" algn="l">
              <a:buFont typeface="+mj-lt"/>
              <a:buAutoNum type="arabicPeriod"/>
            </a:pPr>
            <a:endParaRPr lang="en-US" altLang="en-US" dirty="0"/>
          </a:p>
          <a:p>
            <a:pPr marL="519113" indent="-519113" algn="l">
              <a:buFont typeface="+mj-lt"/>
              <a:buAutoNum type="arabicPeriod"/>
            </a:pPr>
            <a:r>
              <a:rPr lang="en-US" altLang="en-US" dirty="0"/>
              <a:t>Love grow cold</a:t>
            </a:r>
          </a:p>
          <a:p>
            <a:pPr algn="l"/>
            <a:endParaRPr lang="en-US" dirty="0"/>
          </a:p>
        </p:txBody>
      </p:sp>
    </p:spTree>
    <p:extLst>
      <p:ext uri="{BB962C8B-B14F-4D97-AF65-F5344CB8AC3E}">
        <p14:creationId xmlns:p14="http://schemas.microsoft.com/office/powerpoint/2010/main" val="2737643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rtl="1" fontAlgn="t"/>
            <a:r>
              <a:rPr lang="he-IL" sz="4800" b="1" dirty="0">
                <a:latin typeface="David" panose="020E0502060401010101" pitchFamily="34" charset="-79"/>
                <a:cs typeface="David" panose="020E0502060401010101" pitchFamily="34" charset="-79"/>
              </a:rPr>
              <a:t>הֶפְקֵרוּת</a:t>
            </a:r>
            <a:r>
              <a:rPr lang="en-US" altLang="en-US" i="1" dirty="0"/>
              <a:t> </a:t>
            </a:r>
            <a:r>
              <a:rPr lang="en-US" altLang="en-US" i="1" dirty="0" err="1"/>
              <a:t>hef</a:t>
            </a:r>
            <a:r>
              <a:rPr lang="en-US" altLang="en-US" i="1" dirty="0"/>
              <a:t>-kay-rut   </a:t>
            </a:r>
            <a:endParaRPr lang="he-IL" dirty="0"/>
          </a:p>
          <a:p>
            <a:pPr algn="l"/>
            <a:r>
              <a:rPr lang="en-US" sz="2000" dirty="0"/>
              <a:t>noun  </a:t>
            </a:r>
            <a:r>
              <a:rPr lang="en-US" dirty="0"/>
              <a:t>abandon, anarchy ; lawlessness, licentiousness, </a:t>
            </a:r>
          </a:p>
          <a:p>
            <a:pPr algn="l"/>
            <a:r>
              <a:rPr lang="en-US" sz="1800" dirty="0"/>
              <a:t>adj.   </a:t>
            </a:r>
            <a:r>
              <a:rPr lang="en-US" dirty="0"/>
              <a:t>unbridled, libertine, irresponsible</a:t>
            </a:r>
          </a:p>
          <a:p>
            <a:pPr algn="l"/>
            <a:endParaRPr lang="en-US" dirty="0"/>
          </a:p>
          <a:p>
            <a:pPr algn="l"/>
            <a:r>
              <a:rPr lang="en-US" dirty="0">
                <a:sym typeface="Wingdings" panose="05000000000000000000" pitchFamily="2" charset="2"/>
              </a:rPr>
              <a:t> Love grows cold</a:t>
            </a:r>
            <a:endParaRPr lang="en-US" dirty="0"/>
          </a:p>
        </p:txBody>
      </p:sp>
    </p:spTree>
    <p:extLst>
      <p:ext uri="{BB962C8B-B14F-4D97-AF65-F5344CB8AC3E}">
        <p14:creationId xmlns:p14="http://schemas.microsoft.com/office/powerpoint/2010/main" val="414222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2 </a:t>
            </a:r>
            <a:r>
              <a:rPr lang="en-US" baseline="30000" dirty="0" err="1"/>
              <a:t>Kefa</a:t>
            </a:r>
            <a:r>
              <a:rPr lang="en-US" baseline="30000" dirty="0"/>
              <a:t>/P 2.7-8</a:t>
            </a:r>
            <a:r>
              <a:rPr lang="en-US" dirty="0"/>
              <a:t> …Lot, a righteous man who was </a:t>
            </a:r>
            <a:r>
              <a:rPr lang="en-US" dirty="0">
                <a:solidFill>
                  <a:srgbClr val="FFFF99"/>
                </a:solidFill>
              </a:rPr>
              <a:t>distressed by the debauchery </a:t>
            </a:r>
            <a:r>
              <a:rPr lang="en-US" dirty="0"/>
              <a:t>of those unprincipled people; for the wicked deeds which that righteous man saw and heard, as he lived among them, </a:t>
            </a:r>
            <a:r>
              <a:rPr lang="en-US" sz="4300" u="sng" dirty="0">
                <a:solidFill>
                  <a:srgbClr val="FFFF99"/>
                </a:solidFill>
              </a:rPr>
              <a:t>tormented</a:t>
            </a:r>
            <a:r>
              <a:rPr lang="en-US" sz="4300" dirty="0">
                <a:solidFill>
                  <a:srgbClr val="FFFF99"/>
                </a:solidFill>
              </a:rPr>
              <a:t> his righteous soul day after day</a:t>
            </a:r>
            <a:r>
              <a:rPr lang="en-US" dirty="0"/>
              <a:t>.</a:t>
            </a:r>
          </a:p>
        </p:txBody>
      </p:sp>
    </p:spTree>
    <p:extLst>
      <p:ext uri="{BB962C8B-B14F-4D97-AF65-F5344CB8AC3E}">
        <p14:creationId xmlns:p14="http://schemas.microsoft.com/office/powerpoint/2010/main" val="156349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DCC964C5-1E74-44BB-9347-699A182357B3}"/>
              </a:ext>
            </a:extLst>
          </p:cNvPr>
          <p:cNvPicPr>
            <a:picLocks noChangeAspect="1"/>
          </p:cNvPicPr>
          <p:nvPr/>
        </p:nvPicPr>
        <p:blipFill rotWithShape="1">
          <a:blip r:embed="rId3"/>
          <a:srcRect r="50266"/>
          <a:stretch/>
        </p:blipFill>
        <p:spPr>
          <a:xfrm>
            <a:off x="579437" y="-21678"/>
            <a:ext cx="7827963" cy="2212428"/>
          </a:xfrm>
          <a:prstGeom prst="rect">
            <a:avLst/>
          </a:prstGeom>
        </p:spPr>
      </p:pic>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pic>
        <p:nvPicPr>
          <p:cNvPr id="6" name="Picture 5">
            <a:extLst>
              <a:ext uri="{FF2B5EF4-FFF2-40B4-BE49-F238E27FC236}">
                <a16:creationId xmlns:a16="http://schemas.microsoft.com/office/drawing/2014/main" id="{976AAAAE-CF88-4411-8E98-3F8DBB51283C}"/>
              </a:ext>
            </a:extLst>
          </p:cNvPr>
          <p:cNvPicPr>
            <a:picLocks noChangeAspect="1"/>
          </p:cNvPicPr>
          <p:nvPr/>
        </p:nvPicPr>
        <p:blipFill rotWithShape="1">
          <a:blip r:embed="rId3"/>
          <a:srcRect l="48754"/>
          <a:stretch/>
        </p:blipFill>
        <p:spPr>
          <a:xfrm>
            <a:off x="579437" y="2190750"/>
            <a:ext cx="7827963" cy="2819400"/>
          </a:xfrm>
          <a:prstGeom prst="rect">
            <a:avLst/>
          </a:prstGeom>
        </p:spPr>
      </p:pic>
      <p:sp>
        <p:nvSpPr>
          <p:cNvPr id="2" name="Rectangle: Rounded Corners 1">
            <a:extLst>
              <a:ext uri="{FF2B5EF4-FFF2-40B4-BE49-F238E27FC236}">
                <a16:creationId xmlns:a16="http://schemas.microsoft.com/office/drawing/2014/main" id="{BE07F0FF-34A1-4FF4-8E16-39BD09E4C670}"/>
              </a:ext>
            </a:extLst>
          </p:cNvPr>
          <p:cNvSpPr/>
          <p:nvPr/>
        </p:nvSpPr>
        <p:spPr bwMode="auto">
          <a:xfrm>
            <a:off x="731837" y="2419350"/>
            <a:ext cx="1752600" cy="2438400"/>
          </a:xfrm>
          <a:prstGeom prst="roundRect">
            <a:avLst/>
          </a:prstGeom>
          <a:noFill/>
          <a:ln w="571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7" name="Rectangle: Rounded Corners 6">
            <a:extLst>
              <a:ext uri="{FF2B5EF4-FFF2-40B4-BE49-F238E27FC236}">
                <a16:creationId xmlns:a16="http://schemas.microsoft.com/office/drawing/2014/main" id="{71C52EB0-85C4-416C-8159-1A5A71867449}"/>
              </a:ext>
            </a:extLst>
          </p:cNvPr>
          <p:cNvSpPr/>
          <p:nvPr/>
        </p:nvSpPr>
        <p:spPr bwMode="auto">
          <a:xfrm>
            <a:off x="2789237" y="2419350"/>
            <a:ext cx="1981200" cy="2438400"/>
          </a:xfrm>
          <a:prstGeom prst="roundRect">
            <a:avLst/>
          </a:prstGeom>
          <a:noFill/>
          <a:ln w="571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96635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baseline="30000" dirty="0"/>
              <a:t>ASV</a:t>
            </a:r>
            <a:r>
              <a:rPr lang="en-US" dirty="0"/>
              <a:t> And because </a:t>
            </a:r>
            <a:r>
              <a:rPr lang="en-US" dirty="0">
                <a:solidFill>
                  <a:srgbClr val="FFFF99"/>
                </a:solidFill>
              </a:rPr>
              <a:t>iniquity</a:t>
            </a:r>
            <a:r>
              <a:rPr lang="en-US" dirty="0"/>
              <a:t> shall be multiplied, the love of the many shall wax cold</a:t>
            </a:r>
          </a:p>
          <a:p>
            <a:pPr algn="l"/>
            <a:r>
              <a:rPr lang="en-US" b="1" baseline="30000" dirty="0"/>
              <a:t>CSB</a:t>
            </a:r>
            <a:r>
              <a:rPr lang="en-US" b="1" dirty="0"/>
              <a:t> </a:t>
            </a:r>
            <a:r>
              <a:rPr lang="en-US" dirty="0"/>
              <a:t>Because </a:t>
            </a:r>
            <a:r>
              <a:rPr lang="en-US" dirty="0">
                <a:solidFill>
                  <a:srgbClr val="FFFF99"/>
                </a:solidFill>
              </a:rPr>
              <a:t>lawlessness</a:t>
            </a:r>
            <a:r>
              <a:rPr lang="en-US" dirty="0"/>
              <a:t> will multiply, the love of many will grow cold.</a:t>
            </a:r>
          </a:p>
          <a:p>
            <a:pPr algn="l"/>
            <a:r>
              <a:rPr lang="en-US" baseline="30000" dirty="0"/>
              <a:t>MSG</a:t>
            </a:r>
            <a:r>
              <a:rPr lang="en-US" dirty="0"/>
              <a:t> The </a:t>
            </a:r>
            <a:r>
              <a:rPr lang="en-US" dirty="0">
                <a:solidFill>
                  <a:srgbClr val="FFFF99"/>
                </a:solidFill>
              </a:rPr>
              <a:t>overwhelming spread of evil </a:t>
            </a:r>
            <a:r>
              <a:rPr lang="en-US" u="sng" dirty="0"/>
              <a:t>will do them in</a:t>
            </a:r>
            <a:r>
              <a:rPr lang="en-US" dirty="0"/>
              <a:t> - nothing left of their love but a mound of ashes.</a:t>
            </a:r>
          </a:p>
        </p:txBody>
      </p:sp>
    </p:spTree>
    <p:extLst>
      <p:ext uri="{BB962C8B-B14F-4D97-AF65-F5344CB8AC3E}">
        <p14:creationId xmlns:p14="http://schemas.microsoft.com/office/powerpoint/2010/main" val="377579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a:p>
            <a:pPr algn="l"/>
            <a:endParaRPr lang="en-US" dirty="0"/>
          </a:p>
          <a:p>
            <a:r>
              <a:rPr lang="en-US" dirty="0"/>
              <a:t>Good news from Israel</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280984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If we are around iniquity </a:t>
            </a:r>
            <a:r>
              <a:rPr lang="en-US" i="1" dirty="0" err="1"/>
              <a:t>hefkayrut</a:t>
            </a:r>
            <a:r>
              <a:rPr lang="en-US" i="1" dirty="0"/>
              <a:t>  </a:t>
            </a:r>
            <a:r>
              <a:rPr lang="he-IL" sz="4800" b="1" dirty="0">
                <a:latin typeface="David" panose="020E0502060401010101" pitchFamily="34" charset="-79"/>
                <a:cs typeface="David" panose="020E0502060401010101" pitchFamily="34" charset="-79"/>
              </a:rPr>
              <a:t>הֶפְקֵרוּת</a:t>
            </a:r>
            <a:r>
              <a:rPr lang="en-US" b="1" dirty="0">
                <a:latin typeface="David" panose="020E0502060401010101" pitchFamily="34" charset="-79"/>
                <a:cs typeface="David" panose="020E0502060401010101" pitchFamily="34" charset="-79"/>
              </a:rPr>
              <a:t> </a:t>
            </a:r>
            <a:r>
              <a:rPr lang="en-US" dirty="0"/>
              <a:t> lawlessness </a:t>
            </a:r>
            <a:r>
              <a:rPr lang="en-US" i="1" dirty="0"/>
              <a:t>anomia</a:t>
            </a:r>
            <a:r>
              <a:rPr lang="en-US" dirty="0"/>
              <a:t> enough, </a:t>
            </a:r>
          </a:p>
          <a:p>
            <a:pPr algn="l"/>
            <a:r>
              <a:rPr lang="en-US" dirty="0"/>
              <a:t>it will do us in.</a:t>
            </a:r>
          </a:p>
          <a:p>
            <a:pPr algn="l"/>
            <a:endParaRPr lang="en-US" dirty="0"/>
          </a:p>
        </p:txBody>
      </p:sp>
    </p:spTree>
    <p:extLst>
      <p:ext uri="{BB962C8B-B14F-4D97-AF65-F5344CB8AC3E}">
        <p14:creationId xmlns:p14="http://schemas.microsoft.com/office/powerpoint/2010/main" val="145751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what behaviors/ lifestyles constitute </a:t>
            </a:r>
          </a:p>
          <a:p>
            <a:pPr algn="l"/>
            <a:r>
              <a:rPr lang="en-US" dirty="0"/>
              <a:t>iniquity </a:t>
            </a:r>
            <a:r>
              <a:rPr lang="en-US" i="1" dirty="0" err="1"/>
              <a:t>hefkayrut</a:t>
            </a:r>
            <a:r>
              <a:rPr lang="en-US" i="1" dirty="0"/>
              <a:t> </a:t>
            </a:r>
            <a:r>
              <a:rPr lang="he-IL" b="1" dirty="0">
                <a:latin typeface="David" panose="020E0502060401010101" pitchFamily="34" charset="-79"/>
                <a:cs typeface="David" panose="020E0502060401010101" pitchFamily="34" charset="-79"/>
              </a:rPr>
              <a:t>הֶפְקֵרוּת</a:t>
            </a:r>
            <a:r>
              <a:rPr lang="en-US" b="1" dirty="0">
                <a:latin typeface="David" panose="020E0502060401010101" pitchFamily="34" charset="-79"/>
                <a:cs typeface="David" panose="020E0502060401010101" pitchFamily="34" charset="-79"/>
              </a:rPr>
              <a:t> </a:t>
            </a:r>
            <a:r>
              <a:rPr lang="en-US" dirty="0"/>
              <a:t> lawlessness </a:t>
            </a:r>
            <a:r>
              <a:rPr lang="en-US" i="1" dirty="0"/>
              <a:t>anomia</a:t>
            </a:r>
            <a:r>
              <a:rPr lang="en-US" dirty="0"/>
              <a:t>  </a:t>
            </a:r>
          </a:p>
          <a:p>
            <a:pPr algn="l"/>
            <a:r>
              <a:rPr lang="en-US" dirty="0"/>
              <a:t>?</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826148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Eph. 4.19</a:t>
            </a:r>
            <a:r>
              <a:rPr lang="en-US" dirty="0"/>
              <a:t> indecency…the practice of every kind of immorality, with greed for more.</a:t>
            </a:r>
          </a:p>
          <a:p>
            <a:pPr algn="l"/>
            <a:r>
              <a:rPr lang="en-US" baseline="30000" dirty="0"/>
              <a:t>Eph. 5.3-5</a:t>
            </a:r>
            <a:r>
              <a:rPr lang="en-US" dirty="0"/>
              <a:t> Sexual immorality and any impurity or greed—don’t even let these be mentioned among you, as is proper for </a:t>
            </a:r>
            <a:r>
              <a:rPr lang="en-US" i="1" dirty="0" err="1"/>
              <a:t>kedoshim</a:t>
            </a:r>
            <a:r>
              <a:rPr lang="en-US" i="1" dirty="0"/>
              <a:t>, </a:t>
            </a:r>
            <a:r>
              <a:rPr lang="en-US" dirty="0"/>
              <a:t>holy people. </a:t>
            </a:r>
            <a:r>
              <a:rPr lang="en-US" b="1" baseline="30000" dirty="0"/>
              <a:t> </a:t>
            </a:r>
            <a:r>
              <a:rPr lang="en-US" dirty="0"/>
              <a:t>Obscene, coarse, and stupid talk are also out of place,</a:t>
            </a:r>
          </a:p>
        </p:txBody>
      </p:sp>
    </p:spTree>
    <p:extLst>
      <p:ext uri="{BB962C8B-B14F-4D97-AF65-F5344CB8AC3E}">
        <p14:creationId xmlns:p14="http://schemas.microsoft.com/office/powerpoint/2010/main" val="12207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200" dirty="0"/>
              <a:t>Bill </a:t>
            </a:r>
            <a:r>
              <a:rPr lang="en-US" sz="3200" dirty="0" err="1"/>
              <a:t>Gothard</a:t>
            </a:r>
            <a:endParaRPr lang="en-US" sz="3200" dirty="0"/>
          </a:p>
          <a:p>
            <a:pPr algn="l"/>
            <a:r>
              <a:rPr lang="en-US" sz="3200" dirty="0"/>
              <a:t>on the umbrella</a:t>
            </a:r>
          </a:p>
          <a:p>
            <a:pPr algn="l"/>
            <a:r>
              <a:rPr lang="en-US" sz="3200" dirty="0"/>
              <a:t>of spiritual </a:t>
            </a:r>
          </a:p>
          <a:p>
            <a:pPr algn="l"/>
            <a:r>
              <a:rPr lang="en-US" sz="3200" dirty="0"/>
              <a:t>authority, </a:t>
            </a:r>
          </a:p>
          <a:p>
            <a:pPr algn="l"/>
            <a:r>
              <a:rPr lang="en-US" sz="3200" dirty="0"/>
              <a:t>protection, </a:t>
            </a:r>
          </a:p>
          <a:p>
            <a:pPr algn="l"/>
            <a:r>
              <a:rPr lang="en-US" sz="3200" dirty="0"/>
              <a:t>and leaks</a:t>
            </a:r>
          </a:p>
        </p:txBody>
      </p:sp>
      <p:pic>
        <p:nvPicPr>
          <p:cNvPr id="11266" name="Picture 2" descr="Related image">
            <a:extLst>
              <a:ext uri="{FF2B5EF4-FFF2-40B4-BE49-F238E27FC236}">
                <a16:creationId xmlns:a16="http://schemas.microsoft.com/office/drawing/2014/main" id="{1AAA7DB8-F8AA-4111-8865-B7D1838FB7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1" t="27778" r="50000" b="17407"/>
          <a:stretch/>
        </p:blipFill>
        <p:spPr bwMode="auto">
          <a:xfrm>
            <a:off x="3703637" y="-54770"/>
            <a:ext cx="4495800" cy="519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375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 5.3-5 </a:t>
            </a:r>
            <a:r>
              <a:rPr lang="en-US" dirty="0"/>
              <a:t>but instead let there be thanksgiving. </a:t>
            </a:r>
            <a:r>
              <a:rPr lang="en-US" b="1" baseline="30000" dirty="0"/>
              <a:t> </a:t>
            </a:r>
            <a:r>
              <a:rPr lang="en-US" dirty="0"/>
              <a:t>Know for certain that no immoral, indecent, or greedy person — who is really an idol worshipper at heart—has any inheritance in the kingdom of Messiah and God.</a:t>
            </a:r>
          </a:p>
        </p:txBody>
      </p:sp>
    </p:spTree>
    <p:extLst>
      <p:ext uri="{BB962C8B-B14F-4D97-AF65-F5344CB8AC3E}">
        <p14:creationId xmlns:p14="http://schemas.microsoft.com/office/powerpoint/2010/main" val="226222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115888" indent="-115888" algn="l">
              <a:buFont typeface="Arial" panose="020B0604020202020204" pitchFamily="34" charset="0"/>
              <a:buChar char="•"/>
            </a:pPr>
            <a:r>
              <a:rPr lang="en-US" dirty="0"/>
              <a:t>the malice and wickedness of outrageous persecutors</a:t>
            </a:r>
          </a:p>
          <a:p>
            <a:pPr marL="115888" indent="-115888" algn="l">
              <a:buFont typeface="Arial" panose="020B0604020202020204" pitchFamily="34" charset="0"/>
              <a:buChar char="•"/>
            </a:pPr>
            <a:r>
              <a:rPr lang="en-US" dirty="0"/>
              <a:t>the treachery and hatred of the deniers/apostates,</a:t>
            </a:r>
          </a:p>
          <a:p>
            <a:pPr marL="115888" indent="-115888" algn="l">
              <a:buFont typeface="Arial" panose="020B0604020202020204" pitchFamily="34" charset="0"/>
              <a:buChar char="•"/>
            </a:pPr>
            <a:r>
              <a:rPr lang="en-US" dirty="0"/>
              <a:t>the heresies of false teachers; </a:t>
            </a:r>
          </a:p>
          <a:p>
            <a:pPr marL="115888" indent="-115888" algn="l">
              <a:buFont typeface="Arial" panose="020B0604020202020204" pitchFamily="34" charset="0"/>
              <a:buChar char="•"/>
            </a:pPr>
            <a:r>
              <a:rPr lang="en-US" dirty="0"/>
              <a:t>the wickedness that prevailed in the lives and conversations of some called believers.</a:t>
            </a:r>
          </a:p>
        </p:txBody>
      </p:sp>
    </p:spTree>
    <p:extLst>
      <p:ext uri="{BB962C8B-B14F-4D97-AF65-F5344CB8AC3E}">
        <p14:creationId xmlns:p14="http://schemas.microsoft.com/office/powerpoint/2010/main" val="632439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People issues -- I don’t like him/her</a:t>
            </a:r>
          </a:p>
          <a:p>
            <a:pPr algn="l"/>
            <a:r>
              <a:rPr lang="en-US" u="sng" dirty="0"/>
              <a:t>She intimidates me</a:t>
            </a:r>
            <a:r>
              <a:rPr lang="en-US" dirty="0"/>
              <a:t>: too smart, too loud, too beautiful, too athletic, too rich.</a:t>
            </a:r>
          </a:p>
          <a:p>
            <a:pPr algn="l"/>
            <a:r>
              <a:rPr lang="en-US" u="sng" dirty="0"/>
              <a:t>He repels me</a:t>
            </a:r>
            <a:r>
              <a:rPr lang="en-US" dirty="0"/>
              <a:t>: too irresponsible, too weak, too impoverished, too sloppy</a:t>
            </a:r>
          </a:p>
        </p:txBody>
      </p:sp>
    </p:spTree>
    <p:extLst>
      <p:ext uri="{BB962C8B-B14F-4D97-AF65-F5344CB8AC3E}">
        <p14:creationId xmlns:p14="http://schemas.microsoft.com/office/powerpoint/2010/main" val="2778701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Jonathan </a:t>
            </a:r>
            <a:r>
              <a:rPr lang="en-US" dirty="0" err="1"/>
              <a:t>Bernis</a:t>
            </a:r>
            <a:r>
              <a:rPr lang="en-US" dirty="0"/>
              <a:t>:  </a:t>
            </a:r>
          </a:p>
          <a:p>
            <a:pPr marL="228600" indent="-228600" algn="l">
              <a:buFont typeface="Arial" panose="020B0604020202020204" pitchFamily="34" charset="0"/>
              <a:buChar char="•"/>
            </a:pPr>
            <a:r>
              <a:rPr lang="en-US" dirty="0"/>
              <a:t>Work and overwork doesn’t really drain or discourage a person.  [building project]</a:t>
            </a:r>
          </a:p>
          <a:p>
            <a:pPr marL="228600" indent="-228600" algn="l">
              <a:buFont typeface="Arial" panose="020B0604020202020204" pitchFamily="34" charset="0"/>
              <a:buChar char="•"/>
            </a:pPr>
            <a:r>
              <a:rPr lang="en-US" dirty="0"/>
              <a:t>Adversity, conflict, moral failure discourage and weaken.</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3577734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lawlessness: </a:t>
            </a:r>
            <a:r>
              <a:rPr lang="en-US" dirty="0" err="1">
                <a:solidFill>
                  <a:srgbClr val="FFFF99"/>
                </a:solidFill>
              </a:rPr>
              <a:t>Grk</a:t>
            </a:r>
            <a:r>
              <a:rPr lang="en-US" dirty="0">
                <a:solidFill>
                  <a:srgbClr val="FFFF99"/>
                </a:solidFill>
              </a:rPr>
              <a:t>. </a:t>
            </a:r>
            <a:r>
              <a:rPr lang="en-US" i="1" dirty="0">
                <a:solidFill>
                  <a:srgbClr val="FFFF99"/>
                </a:solidFill>
              </a:rPr>
              <a:t>anomia</a:t>
            </a:r>
            <a:r>
              <a:rPr lang="en-US" dirty="0">
                <a:solidFill>
                  <a:srgbClr val="FFFF99"/>
                </a:solidFill>
              </a:rPr>
              <a:t> </a:t>
            </a:r>
          </a:p>
          <a:p>
            <a:pPr marL="114300" indent="-114300" algn="l">
              <a:buFont typeface="Arial" panose="020B0604020202020204" pitchFamily="34" charset="0"/>
              <a:buChar char="•"/>
            </a:pPr>
            <a:r>
              <a:rPr lang="en-US" dirty="0"/>
              <a:t>from </a:t>
            </a:r>
            <a:r>
              <a:rPr lang="en-US" i="1" dirty="0"/>
              <a:t>nomos</a:t>
            </a:r>
            <a:r>
              <a:rPr lang="en-US" dirty="0"/>
              <a:t>, law, and the negative particle "a," making the word the equivalent of Torah-lessness or living contrary to Torah commands. </a:t>
            </a:r>
          </a:p>
        </p:txBody>
      </p:sp>
    </p:spTree>
    <p:extLst>
      <p:ext uri="{BB962C8B-B14F-4D97-AF65-F5344CB8AC3E}">
        <p14:creationId xmlns:p14="http://schemas.microsoft.com/office/powerpoint/2010/main" val="397916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14300" indent="-114300" algn="l">
              <a:buFont typeface="Arial" panose="020B0604020202020204" pitchFamily="34" charset="0"/>
              <a:buChar char="•"/>
            </a:pPr>
            <a:r>
              <a:rPr lang="en-US" dirty="0"/>
              <a:t>does not mean abandonment of governmental laws, rather a rejection of God’s authority and His commandments as the standard for ethics and morality, his Torah. </a:t>
            </a:r>
          </a:p>
        </p:txBody>
      </p:sp>
    </p:spTree>
    <p:extLst>
      <p:ext uri="{BB962C8B-B14F-4D97-AF65-F5344CB8AC3E}">
        <p14:creationId xmlns:p14="http://schemas.microsoft.com/office/powerpoint/2010/main" val="289753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An Israeli company called </a:t>
            </a:r>
            <a:r>
              <a:rPr lang="en-US" dirty="0" err="1"/>
              <a:t>SodaStream’s</a:t>
            </a:r>
            <a:r>
              <a:rPr lang="en-US" dirty="0"/>
              <a:t> environmentally sustainable product lets thirsty consumers make soda in their own homes, reusing the same bottles over and over again.</a:t>
            </a:r>
          </a:p>
          <a:p>
            <a:pPr algn="l"/>
            <a:r>
              <a:rPr lang="en-US" dirty="0" err="1"/>
              <a:t>SodaStream’s</a:t>
            </a:r>
            <a:r>
              <a:rPr lang="en-US" dirty="0"/>
              <a:t> Jewish, Christian, Muslim, and Druze employees prove that coexistence between Jews and Arabs is possible in the region.</a:t>
            </a:r>
          </a:p>
        </p:txBody>
      </p:sp>
    </p:spTree>
    <p:extLst>
      <p:ext uri="{BB962C8B-B14F-4D97-AF65-F5344CB8AC3E}">
        <p14:creationId xmlns:p14="http://schemas.microsoft.com/office/powerpoint/2010/main" val="3952292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114300" indent="-114300" algn="l">
              <a:buFont typeface="Arial" panose="020B0604020202020204" pitchFamily="34" charset="0"/>
              <a:buChar char="•"/>
            </a:pPr>
            <a:r>
              <a:rPr lang="en-US" dirty="0">
                <a:solidFill>
                  <a:srgbClr val="FFFF99"/>
                </a:solidFill>
              </a:rPr>
              <a:t>most people’s: </a:t>
            </a:r>
            <a:r>
              <a:rPr lang="en-US" dirty="0"/>
              <a:t>lit. "of the many." Even today lawlessness pervades the Body of Messiah since many believers don't believe the Torah commandments have any authority and tend to pick and choose what commandments they will obey.</a:t>
            </a:r>
          </a:p>
        </p:txBody>
      </p:sp>
    </p:spTree>
    <p:extLst>
      <p:ext uri="{BB962C8B-B14F-4D97-AF65-F5344CB8AC3E}">
        <p14:creationId xmlns:p14="http://schemas.microsoft.com/office/powerpoint/2010/main" val="2944670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0"/>
            <a:ext cx="8381999" cy="5143500"/>
          </a:xfrm>
        </p:spPr>
        <p:txBody>
          <a:bodyPr>
            <a:normAutofit/>
          </a:bodyPr>
          <a:lstStyle/>
          <a:p>
            <a:pPr algn="l"/>
            <a:r>
              <a:rPr lang="en-US" dirty="0"/>
              <a:t>Andy Stanley, the pastor of North Point Community Church in Georgia, recently announced that Christians need to “unhitch” the Old Testament from their understanding of the faith. </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144292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0"/>
            <a:ext cx="8381999" cy="5143500"/>
          </a:xfrm>
        </p:spPr>
        <p:txBody>
          <a:bodyPr>
            <a:normAutofit/>
          </a:bodyPr>
          <a:lstStyle/>
          <a:p>
            <a:pPr algn="l"/>
            <a:r>
              <a:rPr lang="en-US" dirty="0"/>
              <a:t>By this Stanley means to instruct people to ignore the Old Testament and focus solely on the resurrection of Messiah, especially in evangelism. This statement was part of a sermon series encouraging those who’ve left the faith to reconsider.</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3997611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Andy Stanley: “Messiah’s new covenant, His covenant with the nations, His covenant with you, His covenant with us, can stand on its own two nail-scarred resurrection feet. It does not need propping up by the Jewish scriptures.”</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1616460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Bible did not create Christianity. The resurrection of Messiah created and launched the faith. </a:t>
            </a:r>
            <a:r>
              <a:rPr lang="en-US" dirty="0">
                <a:solidFill>
                  <a:srgbClr val="FFFF99"/>
                </a:solidFill>
              </a:rPr>
              <a:t>Your whole house of Old Testament cards can come tumbling down.</a:t>
            </a:r>
            <a:r>
              <a:rPr lang="en-US" dirty="0"/>
              <a:t>  [!]  The question is, did Messiah rise from the dead? And the eyewitnesses said he did.”</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719553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Messianic Judaism:  Throwing away the Torah, the Tanakh [Hebrew Scriptures] </a:t>
            </a:r>
          </a:p>
          <a:p>
            <a:pPr algn="l"/>
            <a:r>
              <a:rPr lang="en-US" dirty="0"/>
              <a:t>is a form of </a:t>
            </a:r>
          </a:p>
          <a:p>
            <a:pPr algn="l"/>
            <a:r>
              <a:rPr lang="en-US" dirty="0"/>
              <a:t>Iniquity </a:t>
            </a:r>
            <a:r>
              <a:rPr lang="en-US" i="1" dirty="0" err="1"/>
              <a:t>hefkayrut</a:t>
            </a:r>
            <a:r>
              <a:rPr lang="en-US" i="1" dirty="0"/>
              <a:t>  </a:t>
            </a:r>
            <a:r>
              <a:rPr lang="he-IL" b="1" dirty="0">
                <a:latin typeface="David" panose="020E0502060401010101" pitchFamily="34" charset="-79"/>
                <a:cs typeface="David" panose="020E0502060401010101" pitchFamily="34" charset="-79"/>
              </a:rPr>
              <a:t>הֶפְקֵרוּת</a:t>
            </a:r>
            <a:r>
              <a:rPr lang="en-US" b="1" dirty="0">
                <a:latin typeface="David" panose="020E0502060401010101" pitchFamily="34" charset="-79"/>
                <a:cs typeface="David" panose="020E0502060401010101" pitchFamily="34" charset="-79"/>
              </a:rPr>
              <a:t> </a:t>
            </a:r>
            <a:r>
              <a:rPr lang="en-US" dirty="0"/>
              <a:t> lawlessness </a:t>
            </a:r>
            <a:r>
              <a:rPr lang="en-US" i="1" dirty="0"/>
              <a:t>anomia</a:t>
            </a:r>
          </a:p>
          <a:p>
            <a:pPr algn="l"/>
            <a:endParaRPr lang="en-US" i="1" dirty="0"/>
          </a:p>
          <a:p>
            <a:pPr algn="l"/>
            <a:r>
              <a:rPr lang="en-US" dirty="0"/>
              <a:t>Does a faith walk without Torah lead to coldness of love? </a:t>
            </a:r>
          </a:p>
          <a:p>
            <a:pPr algn="l"/>
            <a:r>
              <a:rPr lang="en-US" dirty="0"/>
              <a:t> </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1021494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Paul presented Yeshua and the resurrection in pagan Athens in Acts 17, his message fell flat because they didn’t understand who God was and why Messiah needed to die and be raised again. </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318185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Acts.17.18</a:t>
            </a:r>
            <a:r>
              <a:rPr lang="en-US" dirty="0"/>
              <a:t> Some were saying, </a:t>
            </a:r>
            <a:r>
              <a:rPr lang="en-US" dirty="0">
                <a:solidFill>
                  <a:srgbClr val="FFFF99"/>
                </a:solidFill>
              </a:rPr>
              <a:t>“What’s this babbler trying to say?” </a:t>
            </a:r>
            <a:r>
              <a:rPr lang="en-US" dirty="0"/>
              <a:t>while others, “He seems to be a proclaimer of foreign deities”—because he was proclaiming the Good News of Yeshua and the resurrection. </a:t>
            </a:r>
          </a:p>
        </p:txBody>
      </p:sp>
    </p:spTree>
    <p:extLst>
      <p:ext uri="{BB962C8B-B14F-4D97-AF65-F5344CB8AC3E}">
        <p14:creationId xmlns:p14="http://schemas.microsoft.com/office/powerpoint/2010/main" val="2457101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But when Paul started with the history in Genesis laying the foundation for the message of Messiah, some people were saved and others wanted to learn more. And our post-Biblical culture is definitely a “Greek” culture much like Paul addressed in Acts 17!</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1065784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Acts 17.23-24</a:t>
            </a:r>
            <a:r>
              <a:rPr lang="en-US" dirty="0"/>
              <a:t> Therefore what you worship without knowing, this I proclaim to you. The God who made the world and all things in it, since He is Lord of heaven and earth, does not live in temples made by hands…</a:t>
            </a:r>
          </a:p>
        </p:txBody>
      </p:sp>
    </p:spTree>
    <p:extLst>
      <p:ext uri="{BB962C8B-B14F-4D97-AF65-F5344CB8AC3E}">
        <p14:creationId xmlns:p14="http://schemas.microsoft.com/office/powerpoint/2010/main" val="289269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Recently, 2,000 Israeli and Palestinian employees came together at the company’s headquarters in southern Israel to celebrate </a:t>
            </a:r>
            <a:r>
              <a:rPr lang="en-US" dirty="0">
                <a:solidFill>
                  <a:srgbClr val="FFFF99"/>
                </a:solidFill>
              </a:rPr>
              <a:t>the end of Ramadan </a:t>
            </a:r>
            <a:r>
              <a:rPr lang="en-US" dirty="0"/>
              <a:t>as well as peace and harmony.</a:t>
            </a:r>
          </a:p>
          <a:p>
            <a:pPr algn="l"/>
            <a:endParaRPr lang="en-US" dirty="0"/>
          </a:p>
        </p:txBody>
      </p:sp>
    </p:spTree>
    <p:extLst>
      <p:ext uri="{BB962C8B-B14F-4D97-AF65-F5344CB8AC3E}">
        <p14:creationId xmlns:p14="http://schemas.microsoft.com/office/powerpoint/2010/main" val="1760396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Ro 11.17-18</a:t>
            </a:r>
            <a:r>
              <a:rPr lang="en-US" dirty="0"/>
              <a:t> A wild olive branch — were grafted in among [Israel] and have become equal sharers in the rich root of the olive tree, then don’t boast as if you were better than the branches! However, if you do boast, remember that you are not supporting the root, </a:t>
            </a:r>
            <a:r>
              <a:rPr lang="en-US" dirty="0">
                <a:solidFill>
                  <a:srgbClr val="FFFF99"/>
                </a:solidFill>
              </a:rPr>
              <a:t>the root is supporting you.</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4147549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Zekh</a:t>
            </a:r>
            <a:r>
              <a:rPr lang="en-US" baseline="30000" dirty="0"/>
              <a:t>. 14.16 </a:t>
            </a:r>
            <a:r>
              <a:rPr lang="en-US" dirty="0"/>
              <a:t>Finally, </a:t>
            </a:r>
            <a:r>
              <a:rPr lang="en-US" dirty="0">
                <a:solidFill>
                  <a:srgbClr val="FFFF99"/>
                </a:solidFill>
              </a:rPr>
              <a:t>everyone remaining from all the nations </a:t>
            </a:r>
            <a:r>
              <a:rPr lang="en-US" dirty="0"/>
              <a:t>that came to attack </a:t>
            </a:r>
            <a:r>
              <a:rPr lang="en-US" dirty="0" err="1"/>
              <a:t>Yerushalayim</a:t>
            </a:r>
            <a:r>
              <a:rPr lang="en-US" dirty="0"/>
              <a:t> will go up every year to worship the king, A</a:t>
            </a:r>
            <a:r>
              <a:rPr lang="en-US" sz="3200" dirty="0"/>
              <a:t>DONI</a:t>
            </a:r>
            <a:r>
              <a:rPr lang="en-US" dirty="0"/>
              <a:t>-</a:t>
            </a:r>
            <a:r>
              <a:rPr lang="en-US" dirty="0" err="1"/>
              <a:t>Tzva'ot</a:t>
            </a:r>
            <a:r>
              <a:rPr lang="en-US" dirty="0"/>
              <a:t>, and to </a:t>
            </a:r>
            <a:r>
              <a:rPr lang="en-US" dirty="0">
                <a:solidFill>
                  <a:srgbClr val="FFFF99"/>
                </a:solidFill>
              </a:rPr>
              <a:t>keep the festival of Sukkot</a:t>
            </a:r>
            <a:r>
              <a:rPr lang="en-US" dirty="0"/>
              <a:t>. </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3513090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1" y="102692"/>
            <a:ext cx="8266774" cy="4938117"/>
          </a:xfrm>
        </p:spPr>
        <p:txBody>
          <a:bodyPr>
            <a:normAutofit/>
          </a:bodyPr>
          <a:lstStyle/>
          <a:p>
            <a:pPr algn="l"/>
            <a:r>
              <a:rPr lang="en-US" dirty="0"/>
              <a:t>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5014"/>
          <a:stretch/>
        </p:blipFill>
        <p:spPr bwMode="auto">
          <a:xfrm>
            <a:off x="3490331" y="132114"/>
            <a:ext cx="5080748" cy="493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3082319"/>
            <a:ext cx="4135277" cy="1270593"/>
          </a:xfrm>
          <a:prstGeom prst="rect">
            <a:avLst/>
          </a:prstGeom>
          <a:noFill/>
        </p:spPr>
        <p:txBody>
          <a:bodyPr wrap="none" rtlCol="0">
            <a:spAutoFit/>
          </a:bodyPr>
          <a:lstStyle/>
          <a:p>
            <a:pPr algn="l" defTabSz="877915"/>
            <a:r>
              <a:rPr lang="en-US" sz="3840" dirty="0">
                <a:solidFill>
                  <a:srgbClr val="FFFFFF"/>
                </a:solidFill>
                <a:effectLst>
                  <a:outerShdw blurRad="38100" dist="38100" dir="2700000" algn="tl">
                    <a:srgbClr val="000000">
                      <a:alpha val="43137"/>
                    </a:srgbClr>
                  </a:outerShdw>
                </a:effectLst>
              </a:rPr>
              <a:t>Marilyn Griffin</a:t>
            </a:r>
            <a:endParaRPr lang="el-GR" sz="3840" dirty="0">
              <a:solidFill>
                <a:srgbClr val="FFFFFF"/>
              </a:solidFill>
              <a:effectLst>
                <a:outerShdw blurRad="38100" dist="38100" dir="2700000" algn="tl">
                  <a:srgbClr val="000000">
                    <a:alpha val="43137"/>
                  </a:srgbClr>
                </a:outerShdw>
              </a:effectLst>
            </a:endParaRPr>
          </a:p>
          <a:p>
            <a:pPr algn="l" defTabSz="877915"/>
            <a:r>
              <a:rPr lang="el-GR" sz="3840" dirty="0">
                <a:solidFill>
                  <a:srgbClr val="FFFFFF"/>
                </a:solidFill>
                <a:effectLst>
                  <a:outerShdw blurRad="38100" dist="38100" dir="2700000" algn="tl">
                    <a:srgbClr val="000000">
                      <a:alpha val="43137"/>
                    </a:srgbClr>
                  </a:outerShdw>
                </a:effectLst>
              </a:rPr>
              <a:t> powerful insight</a:t>
            </a:r>
            <a:endParaRPr lang="en-US" sz="384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531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1" y="102692"/>
            <a:ext cx="8266774" cy="4938117"/>
          </a:xfrm>
        </p:spPr>
        <p:txBody>
          <a:bodyPr>
            <a:normAutofit fontScale="92500"/>
          </a:bodyPr>
          <a:lstStyle/>
          <a:p>
            <a:pPr algn="l"/>
            <a:r>
              <a:rPr lang="en-US" baseline="30000" dirty="0"/>
              <a:t>Rev.2.1-4</a:t>
            </a:r>
            <a:r>
              <a:rPr lang="en-US" dirty="0"/>
              <a:t> “To the angel of the Messianic Community in Ephesus, write: ‘Here is the message from the one who holds the seven stars in his right hand and walks among the seven gold </a:t>
            </a:r>
            <a:r>
              <a:rPr lang="en-US" i="1" dirty="0"/>
              <a:t>menorah</a:t>
            </a:r>
            <a:r>
              <a:rPr lang="en-US" dirty="0"/>
              <a:t>s: “I know what you have been doing, how hard you have worked, </a:t>
            </a:r>
          </a:p>
        </p:txBody>
      </p:sp>
    </p:spTree>
    <p:extLst>
      <p:ext uri="{BB962C8B-B14F-4D97-AF65-F5344CB8AC3E}">
        <p14:creationId xmlns:p14="http://schemas.microsoft.com/office/powerpoint/2010/main" val="1275884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1" y="102692"/>
            <a:ext cx="8266774" cy="4938117"/>
          </a:xfrm>
        </p:spPr>
        <p:txBody>
          <a:bodyPr>
            <a:normAutofit fontScale="92500"/>
          </a:bodyPr>
          <a:lstStyle/>
          <a:p>
            <a:pPr algn="l"/>
            <a:r>
              <a:rPr lang="en-US" baseline="30000" dirty="0"/>
              <a:t>Rev.2.1-4</a:t>
            </a:r>
            <a:r>
              <a:rPr lang="en-US" dirty="0"/>
              <a:t> how you have persevered, and how you can’t stand wicked people; so you tested those…You are persevering, and you have suffered for my sake without growing weary. But I have this against you: </a:t>
            </a:r>
            <a:r>
              <a:rPr lang="en-US" dirty="0">
                <a:solidFill>
                  <a:srgbClr val="FFFF99"/>
                </a:solidFill>
              </a:rPr>
              <a:t>you have lost the love you had at first.</a:t>
            </a:r>
            <a:r>
              <a:rPr lang="en-US" dirty="0"/>
              <a:t> </a:t>
            </a:r>
          </a:p>
        </p:txBody>
      </p:sp>
    </p:spTree>
    <p:extLst>
      <p:ext uri="{BB962C8B-B14F-4D97-AF65-F5344CB8AC3E}">
        <p14:creationId xmlns:p14="http://schemas.microsoft.com/office/powerpoint/2010/main" val="415933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1" y="102692"/>
            <a:ext cx="8266774" cy="4938117"/>
          </a:xfrm>
        </p:spPr>
        <p:txBody>
          <a:bodyPr>
            <a:normAutofit/>
          </a:bodyPr>
          <a:lstStyle/>
          <a:p>
            <a:pPr algn="l"/>
            <a:r>
              <a:rPr lang="en-US" dirty="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4" t="7700" b="7307"/>
          <a:stretch/>
        </p:blipFill>
        <p:spPr bwMode="auto">
          <a:xfrm>
            <a:off x="1902089" y="767741"/>
            <a:ext cx="6079256" cy="425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561" y="102691"/>
            <a:ext cx="7213450" cy="679620"/>
          </a:xfrm>
          <a:prstGeom prst="rect">
            <a:avLst/>
          </a:prstGeom>
          <a:noFill/>
        </p:spPr>
        <p:txBody>
          <a:bodyPr wrap="none" rtlCol="0">
            <a:spAutoFit/>
          </a:bodyPr>
          <a:lstStyle/>
          <a:p>
            <a:pPr algn="l" defTabSz="877915"/>
            <a:r>
              <a:rPr lang="en-US" sz="3840" dirty="0">
                <a:solidFill>
                  <a:srgbClr val="FFFFFF"/>
                </a:solidFill>
                <a:effectLst>
                  <a:outerShdw blurRad="38100" dist="38100" dir="2700000" algn="tl">
                    <a:srgbClr val="000000">
                      <a:alpha val="43137"/>
                    </a:srgbClr>
                  </a:outerShdw>
                </a:effectLst>
              </a:rPr>
              <a:t>Marilyn’s breathtaking insight</a:t>
            </a:r>
          </a:p>
        </p:txBody>
      </p:sp>
    </p:spTree>
    <p:extLst>
      <p:ext uri="{BB962C8B-B14F-4D97-AF65-F5344CB8AC3E}">
        <p14:creationId xmlns:p14="http://schemas.microsoft.com/office/powerpoint/2010/main" val="967732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1" y="102692"/>
            <a:ext cx="8266774" cy="4938117"/>
          </a:xfrm>
        </p:spPr>
        <p:txBody>
          <a:bodyPr>
            <a:normAutofit lnSpcReduction="10000"/>
          </a:bodyPr>
          <a:lstStyle/>
          <a:p>
            <a:pPr algn="l"/>
            <a:r>
              <a:rPr lang="en-US" dirty="0"/>
              <a:t>“left their first love,” a deliberate action requiring “</a:t>
            </a:r>
            <a:r>
              <a:rPr lang="en-US" dirty="0" err="1"/>
              <a:t>teshuvah</a:t>
            </a:r>
            <a:r>
              <a:rPr lang="en-US" dirty="0"/>
              <a:t>” to return and repent. Dr. Ryrie points out the word for “left” means “to quit or forsake” By the Spirit revealing the historical record, we found through the sin of ignorance [SW:?] the early</a:t>
            </a:r>
          </a:p>
        </p:txBody>
      </p:sp>
    </p:spTree>
    <p:extLst>
      <p:ext uri="{BB962C8B-B14F-4D97-AF65-F5344CB8AC3E}">
        <p14:creationId xmlns:p14="http://schemas.microsoft.com/office/powerpoint/2010/main" val="4174605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1" y="102692"/>
            <a:ext cx="8266774" cy="4938117"/>
          </a:xfrm>
        </p:spPr>
        <p:txBody>
          <a:bodyPr>
            <a:normAutofit lnSpcReduction="10000"/>
          </a:bodyPr>
          <a:lstStyle/>
          <a:p>
            <a:pPr algn="l"/>
            <a:r>
              <a:rPr lang="en-US" dirty="0"/>
              <a:t>church fathers </a:t>
            </a:r>
            <a:r>
              <a:rPr lang="en-US" dirty="0">
                <a:solidFill>
                  <a:srgbClr val="FFFF99"/>
                </a:solidFill>
              </a:rPr>
              <a:t>“left / forsook” their Hebraic (Abrahamic) parentage / heritage </a:t>
            </a:r>
            <a:r>
              <a:rPr lang="en-US" dirty="0"/>
              <a:t>(Rom.4) embracing the deception that the </a:t>
            </a:r>
            <a:r>
              <a:rPr lang="en-US" dirty="0">
                <a:solidFill>
                  <a:srgbClr val="FFFF99"/>
                </a:solidFill>
              </a:rPr>
              <a:t>church is the New Israel</a:t>
            </a:r>
            <a:r>
              <a:rPr lang="en-US" dirty="0"/>
              <a:t>. This error </a:t>
            </a:r>
            <a:r>
              <a:rPr lang="en-US" dirty="0">
                <a:solidFill>
                  <a:srgbClr val="FFFF99"/>
                </a:solidFill>
              </a:rPr>
              <a:t>gave place to anti-Semitism </a:t>
            </a:r>
            <a:r>
              <a:rPr lang="en-US" dirty="0"/>
              <a:t>that impregnated the church and spread rapidly. </a:t>
            </a:r>
          </a:p>
        </p:txBody>
      </p:sp>
    </p:spTree>
    <p:extLst>
      <p:ext uri="{BB962C8B-B14F-4D97-AF65-F5344CB8AC3E}">
        <p14:creationId xmlns:p14="http://schemas.microsoft.com/office/powerpoint/2010/main" val="2331365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Summary: </a:t>
            </a:r>
          </a:p>
          <a:p>
            <a:pPr algn="l"/>
            <a:r>
              <a:rPr lang="en-US" dirty="0"/>
              <a:t>iniquity </a:t>
            </a:r>
            <a:r>
              <a:rPr lang="en-US" i="1" dirty="0" err="1"/>
              <a:t>hefkayrut</a:t>
            </a:r>
            <a:r>
              <a:rPr lang="en-US" i="1" dirty="0"/>
              <a:t>  </a:t>
            </a:r>
            <a:r>
              <a:rPr lang="he-IL" b="1" dirty="0">
                <a:latin typeface="David" panose="020E0502060401010101" pitchFamily="34" charset="-79"/>
                <a:cs typeface="David" panose="020E0502060401010101" pitchFamily="34" charset="-79"/>
              </a:rPr>
              <a:t>הֶפְקֵרוּת</a:t>
            </a:r>
            <a:r>
              <a:rPr lang="en-US" b="1" dirty="0">
                <a:latin typeface="David" panose="020E0502060401010101" pitchFamily="34" charset="-79"/>
                <a:cs typeface="David" panose="020E0502060401010101" pitchFamily="34" charset="-79"/>
              </a:rPr>
              <a:t> </a:t>
            </a:r>
            <a:r>
              <a:rPr lang="en-US" dirty="0"/>
              <a:t> lawlessness </a:t>
            </a:r>
            <a:r>
              <a:rPr lang="en-US" i="1" dirty="0"/>
              <a:t>anomia</a:t>
            </a:r>
            <a:r>
              <a:rPr lang="en-US" dirty="0"/>
              <a:t>  </a:t>
            </a:r>
          </a:p>
          <a:p>
            <a:pPr algn="l"/>
            <a:r>
              <a:rPr lang="en-US" dirty="0"/>
              <a:t>is unbiblical living:</a:t>
            </a:r>
          </a:p>
          <a:p>
            <a:pPr algn="l"/>
            <a:r>
              <a:rPr lang="en-US" dirty="0"/>
              <a:t>Sexual sin, greed, pride, social sin despising/ alienation, Torah rejection, replacing Israel</a:t>
            </a:r>
          </a:p>
        </p:txBody>
      </p:sp>
      <p:sp>
        <p:nvSpPr>
          <p:cNvPr id="5" name="TextBox 4">
            <a:extLst>
              <a:ext uri="{FF2B5EF4-FFF2-40B4-BE49-F238E27FC236}">
                <a16:creationId xmlns:a16="http://schemas.microsoft.com/office/drawing/2014/main" id="{6803F427-D4DA-48E8-9AE7-E20D89F2443B}"/>
              </a:ext>
            </a:extLst>
          </p:cNvPr>
          <p:cNvSpPr txBox="1"/>
          <p:nvPr/>
        </p:nvSpPr>
        <p:spPr>
          <a:xfrm>
            <a:off x="1477671" y="2190750"/>
            <a:ext cx="184731" cy="707886"/>
          </a:xfrm>
          <a:prstGeom prst="rect">
            <a:avLst/>
          </a:prstGeom>
          <a:noFill/>
        </p:spPr>
        <p:txBody>
          <a:bodyPr wrap="none" rtlCol="0">
            <a:spAutoFit/>
          </a:bodyPr>
          <a:lstStyle/>
          <a:p>
            <a:pPr algn="l"/>
            <a:endParaRPr lang="en-US" dirty="0"/>
          </a:p>
        </p:txBody>
      </p:sp>
    </p:spTree>
    <p:extLst>
      <p:ext uri="{BB962C8B-B14F-4D97-AF65-F5344CB8AC3E}">
        <p14:creationId xmlns:p14="http://schemas.microsoft.com/office/powerpoint/2010/main" val="1264860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514350"/>
            <a:ext cx="8153400" cy="4673589"/>
          </a:xfrm>
        </p:spPr>
        <p:txBody>
          <a:bodyPr>
            <a:normAutofit/>
          </a:bodyPr>
          <a:lstStyle/>
          <a:p>
            <a:pPr algn="r"/>
            <a:r>
              <a:rPr lang="he-IL" sz="4321" b="1" dirty="0">
                <a:latin typeface="David" panose="020E0502060401010101" pitchFamily="34" charset="-79"/>
                <a:cs typeface="David" panose="020E0502060401010101" pitchFamily="34" charset="-79"/>
              </a:rPr>
              <a:t>וּמֵאַחַר שֶׁתִּרְבֶּה הַ</a:t>
            </a:r>
            <a:r>
              <a:rPr lang="he-IL" sz="4321" b="1" dirty="0">
                <a:solidFill>
                  <a:srgbClr val="FFFF99"/>
                </a:solidFill>
                <a:latin typeface="David" panose="020E0502060401010101" pitchFamily="34" charset="-79"/>
                <a:cs typeface="David" panose="020E0502060401010101" pitchFamily="34" charset="-79"/>
              </a:rPr>
              <a:t>הֶפְקֵרוּת</a:t>
            </a:r>
            <a:endParaRPr lang="en-US" sz="4321" b="1" dirty="0">
              <a:solidFill>
                <a:srgbClr val="FFFF99"/>
              </a:solidFill>
              <a:latin typeface="David" panose="020E0502060401010101" pitchFamily="34" charset="-79"/>
              <a:cs typeface="David" panose="020E0502060401010101" pitchFamily="34" charset="-79"/>
            </a:endParaRPr>
          </a:p>
          <a:p>
            <a:pPr algn="r"/>
            <a:r>
              <a:rPr lang="he-IL" sz="4321" b="1" dirty="0">
                <a:latin typeface="David" panose="020E0502060401010101" pitchFamily="34" charset="-79"/>
                <a:cs typeface="David" panose="020E0502060401010101" pitchFamily="34" charset="-79"/>
              </a:rPr>
              <a:t> </a:t>
            </a:r>
            <a:r>
              <a:rPr lang="he-IL" sz="4321" b="1" dirty="0">
                <a:solidFill>
                  <a:srgbClr val="FFFF99"/>
                </a:solidFill>
                <a:latin typeface="David" panose="020E0502060401010101" pitchFamily="34" charset="-79"/>
                <a:cs typeface="David" panose="020E0502060401010101" pitchFamily="34" charset="-79"/>
              </a:rPr>
              <a:t>תִתְקָרֵר אַהֲבַת </a:t>
            </a:r>
            <a:r>
              <a:rPr lang="he-IL" sz="4321" b="1" dirty="0">
                <a:latin typeface="David" panose="020E0502060401010101" pitchFamily="34" charset="-79"/>
                <a:cs typeface="David" panose="020E0502060401010101" pitchFamily="34" charset="-79"/>
              </a:rPr>
              <a:t>רַבִּים. </a:t>
            </a:r>
            <a:r>
              <a:rPr lang="en-US" baseline="30000" dirty="0"/>
              <a:t>    </a:t>
            </a:r>
          </a:p>
          <a:p>
            <a:pPr marL="0" indent="0"/>
            <a:r>
              <a:rPr lang="en-US" sz="4000" dirty="0"/>
              <a:t>“and many people’s </a:t>
            </a:r>
            <a:r>
              <a:rPr lang="en-US" sz="4000" dirty="0">
                <a:solidFill>
                  <a:srgbClr val="FFFF99"/>
                </a:solidFill>
              </a:rPr>
              <a:t>love will grow cold</a:t>
            </a:r>
            <a:r>
              <a:rPr lang="en-US" sz="4000" dirty="0"/>
              <a:t> because of </a:t>
            </a:r>
            <a:r>
              <a:rPr lang="en-US" sz="4000" dirty="0">
                <a:solidFill>
                  <a:srgbClr val="FFFF99"/>
                </a:solidFill>
              </a:rPr>
              <a:t>increased distance from Torah.</a:t>
            </a:r>
            <a:r>
              <a:rPr lang="en-US" sz="4000" dirty="0"/>
              <a:t>”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24:12</a:t>
            </a:r>
            <a:endParaRPr lang="en-US" altLang="en-US" sz="2016" dirty="0">
              <a:solidFill>
                <a:srgbClr val="FFFF00"/>
              </a:solidFill>
              <a:cs typeface="Vilna" pitchFamily="2" charset="-79"/>
            </a:endParaRPr>
          </a:p>
        </p:txBody>
      </p:sp>
      <p:cxnSp>
        <p:nvCxnSpPr>
          <p:cNvPr id="3" name="Straight Arrow Connector 2">
            <a:extLst>
              <a:ext uri="{FF2B5EF4-FFF2-40B4-BE49-F238E27FC236}">
                <a16:creationId xmlns:a16="http://schemas.microsoft.com/office/drawing/2014/main" id="{2D418F61-309E-47EF-AB13-AD9A69276FB0}"/>
              </a:ext>
            </a:extLst>
          </p:cNvPr>
          <p:cNvCxnSpPr/>
          <p:nvPr/>
        </p:nvCxnSpPr>
        <p:spPr>
          <a:xfrm>
            <a:off x="4541837" y="1123950"/>
            <a:ext cx="2057400" cy="3810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2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34CD1-B05F-4B2A-A157-2F866EC74B94}"/>
              </a:ext>
            </a:extLst>
          </p:cNvPr>
          <p:cNvPicPr>
            <a:picLocks noChangeAspect="1"/>
          </p:cNvPicPr>
          <p:nvPr/>
        </p:nvPicPr>
        <p:blipFill>
          <a:blip r:embed="rId3"/>
          <a:stretch>
            <a:fillRect/>
          </a:stretch>
        </p:blipFill>
        <p:spPr>
          <a:xfrm>
            <a:off x="384639" y="66191"/>
            <a:ext cx="8127250" cy="4639159"/>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cxnSp>
        <p:nvCxnSpPr>
          <p:cNvPr id="5" name="Straight Arrow Connector 4">
            <a:extLst>
              <a:ext uri="{FF2B5EF4-FFF2-40B4-BE49-F238E27FC236}">
                <a16:creationId xmlns:a16="http://schemas.microsoft.com/office/drawing/2014/main" id="{5CF18E0E-E38C-4722-899D-66DD488A7822}"/>
              </a:ext>
            </a:extLst>
          </p:cNvPr>
          <p:cNvCxnSpPr/>
          <p:nvPr/>
        </p:nvCxnSpPr>
        <p:spPr bwMode="auto">
          <a:xfrm>
            <a:off x="5989637" y="57150"/>
            <a:ext cx="76200" cy="1066800"/>
          </a:xfrm>
          <a:prstGeom prst="straightConnector1">
            <a:avLst/>
          </a:prstGeom>
          <a:solidFill>
            <a:schemeClr val="accent1"/>
          </a:solidFill>
          <a:ln w="412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52940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constitutes cold love and hot love?</a:t>
            </a:r>
          </a:p>
        </p:txBody>
      </p:sp>
    </p:spTree>
    <p:extLst>
      <p:ext uri="{BB962C8B-B14F-4D97-AF65-F5344CB8AC3E}">
        <p14:creationId xmlns:p14="http://schemas.microsoft.com/office/powerpoint/2010/main" val="4089740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love: </a:t>
            </a:r>
            <a:r>
              <a:rPr lang="en-US" dirty="0" err="1">
                <a:solidFill>
                  <a:srgbClr val="FFFF99"/>
                </a:solidFill>
              </a:rPr>
              <a:t>Grk</a:t>
            </a:r>
            <a:r>
              <a:rPr lang="en-US" dirty="0">
                <a:solidFill>
                  <a:srgbClr val="FFFF99"/>
                </a:solidFill>
              </a:rPr>
              <a:t>. </a:t>
            </a:r>
            <a:r>
              <a:rPr lang="en-US" i="1" dirty="0" err="1">
                <a:solidFill>
                  <a:srgbClr val="FFFF99"/>
                </a:solidFill>
              </a:rPr>
              <a:t>agapē</a:t>
            </a:r>
            <a:r>
              <a:rPr lang="en-US" dirty="0">
                <a:solidFill>
                  <a:srgbClr val="FFFF99"/>
                </a:solidFill>
              </a:rPr>
              <a:t>, </a:t>
            </a:r>
            <a:r>
              <a:rPr lang="en-US" dirty="0"/>
              <a:t>a relatively high level of interest in the well-being of another, affection, esteem, love. The noun </a:t>
            </a:r>
            <a:r>
              <a:rPr lang="en-US" i="1" dirty="0" err="1"/>
              <a:t>agapē</a:t>
            </a:r>
            <a:r>
              <a:rPr lang="en-US" dirty="0"/>
              <a:t> is one of the four Greek words for "love." In the LXX </a:t>
            </a:r>
            <a:r>
              <a:rPr lang="en-US" i="1" dirty="0"/>
              <a:t>agape</a:t>
            </a:r>
            <a:r>
              <a:rPr lang="en-US" dirty="0"/>
              <a:t> renders Heb. </a:t>
            </a:r>
            <a:r>
              <a:rPr lang="en-US" i="1" dirty="0" err="1"/>
              <a:t>ahavah</a:t>
            </a:r>
            <a:r>
              <a:rPr lang="en-US" dirty="0"/>
              <a:t> (SH-160, BDB 12), which is used of both human and divine love. </a:t>
            </a:r>
          </a:p>
        </p:txBody>
      </p:sp>
    </p:spTree>
    <p:extLst>
      <p:ext uri="{BB962C8B-B14F-4D97-AF65-F5344CB8AC3E}">
        <p14:creationId xmlns:p14="http://schemas.microsoft.com/office/powerpoint/2010/main" val="1325827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love: </a:t>
            </a:r>
            <a:r>
              <a:rPr lang="en-US" dirty="0" err="1">
                <a:solidFill>
                  <a:srgbClr val="FFFF99"/>
                </a:solidFill>
              </a:rPr>
              <a:t>Grk</a:t>
            </a:r>
            <a:r>
              <a:rPr lang="en-US" dirty="0">
                <a:solidFill>
                  <a:srgbClr val="FFFF99"/>
                </a:solidFill>
              </a:rPr>
              <a:t>. </a:t>
            </a:r>
            <a:r>
              <a:rPr lang="en-US" i="1" dirty="0" err="1">
                <a:solidFill>
                  <a:srgbClr val="FFFF99"/>
                </a:solidFill>
              </a:rPr>
              <a:t>agapē</a:t>
            </a:r>
            <a:r>
              <a:rPr lang="en-US" dirty="0">
                <a:solidFill>
                  <a:srgbClr val="FFFF99"/>
                </a:solidFill>
              </a:rPr>
              <a:t>, </a:t>
            </a:r>
            <a:r>
              <a:rPr lang="en-US" dirty="0"/>
              <a:t>The Jewish translators of the LXX apparently coined the noun </a:t>
            </a:r>
            <a:r>
              <a:rPr lang="en-US" i="1" dirty="0" err="1"/>
              <a:t>agapē</a:t>
            </a:r>
            <a:r>
              <a:rPr lang="en-US" dirty="0"/>
              <a:t>, since there is no Greek literature earlier than the LXX that uses the word. God's nature and actions are the epitome of </a:t>
            </a:r>
            <a:r>
              <a:rPr lang="en-US" i="1" dirty="0" err="1"/>
              <a:t>agapē</a:t>
            </a:r>
            <a:r>
              <a:rPr lang="en-US" dirty="0"/>
              <a:t> (1Jn 4:8) and the preeminent virtue (1Cor 13:1-13). </a:t>
            </a:r>
          </a:p>
        </p:txBody>
      </p:sp>
    </p:spTree>
    <p:extLst>
      <p:ext uri="{BB962C8B-B14F-4D97-AF65-F5344CB8AC3E}">
        <p14:creationId xmlns:p14="http://schemas.microsoft.com/office/powerpoint/2010/main" val="330430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14300" indent="-114300" algn="l">
              <a:buFont typeface="Arial" panose="020B0604020202020204" pitchFamily="34" charset="0"/>
              <a:buChar char="•"/>
            </a:pPr>
            <a:r>
              <a:rPr lang="en-US" dirty="0">
                <a:solidFill>
                  <a:srgbClr val="FFFF99"/>
                </a:solidFill>
              </a:rPr>
              <a:t>love: </a:t>
            </a:r>
            <a:r>
              <a:rPr lang="en-US" dirty="0" err="1">
                <a:solidFill>
                  <a:srgbClr val="FFFF99"/>
                </a:solidFill>
              </a:rPr>
              <a:t>Grk</a:t>
            </a:r>
            <a:r>
              <a:rPr lang="en-US" dirty="0">
                <a:solidFill>
                  <a:srgbClr val="FFFF99"/>
                </a:solidFill>
              </a:rPr>
              <a:t>. </a:t>
            </a:r>
            <a:r>
              <a:rPr lang="en-US" i="1" dirty="0" err="1">
                <a:solidFill>
                  <a:srgbClr val="FFFF99"/>
                </a:solidFill>
              </a:rPr>
              <a:t>agapē</a:t>
            </a:r>
            <a:r>
              <a:rPr lang="en-US" dirty="0">
                <a:solidFill>
                  <a:srgbClr val="FFFF99"/>
                </a:solidFill>
              </a:rPr>
              <a:t>, </a:t>
            </a:r>
            <a:r>
              <a:rPr lang="en-US" dirty="0"/>
              <a:t>The essential factor in every passage employing </a:t>
            </a:r>
            <a:r>
              <a:rPr lang="en-US" i="1" dirty="0" err="1"/>
              <a:t>agapē</a:t>
            </a:r>
            <a:r>
              <a:rPr lang="en-US" dirty="0"/>
              <a:t> is the </a:t>
            </a:r>
            <a:r>
              <a:rPr lang="en-US" dirty="0">
                <a:solidFill>
                  <a:srgbClr val="FFFF99"/>
                </a:solidFill>
              </a:rPr>
              <a:t>willingness to sacrifice for an object</a:t>
            </a:r>
            <a:r>
              <a:rPr lang="en-US" dirty="0"/>
              <a:t>, which sets it apart from the affection of </a:t>
            </a:r>
            <a:r>
              <a:rPr lang="en-US" i="1" dirty="0" err="1"/>
              <a:t>phileō</a:t>
            </a:r>
            <a:r>
              <a:rPr lang="en-US" dirty="0"/>
              <a:t>, the family loyalty of </a:t>
            </a:r>
            <a:r>
              <a:rPr lang="en-US" i="1" dirty="0" err="1"/>
              <a:t>storgē</a:t>
            </a:r>
            <a:r>
              <a:rPr lang="en-US" dirty="0"/>
              <a:t> and the passion of </a:t>
            </a:r>
            <a:r>
              <a:rPr lang="en-US" i="1" dirty="0" err="1"/>
              <a:t>eros</a:t>
            </a:r>
            <a:r>
              <a:rPr lang="en-US" dirty="0"/>
              <a:t>.</a:t>
            </a:r>
          </a:p>
        </p:txBody>
      </p:sp>
    </p:spTree>
    <p:extLst>
      <p:ext uri="{BB962C8B-B14F-4D97-AF65-F5344CB8AC3E}">
        <p14:creationId xmlns:p14="http://schemas.microsoft.com/office/powerpoint/2010/main" val="1692238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114300" indent="-114300" algn="l">
              <a:buFont typeface="Arial" panose="020B0604020202020204" pitchFamily="34" charset="0"/>
              <a:buChar char="•"/>
            </a:pPr>
            <a:r>
              <a:rPr lang="en-US" dirty="0">
                <a:solidFill>
                  <a:srgbClr val="FFFF99"/>
                </a:solidFill>
              </a:rPr>
              <a:t>will grow cold: </a:t>
            </a:r>
            <a:r>
              <a:rPr lang="en-US" dirty="0" err="1">
                <a:solidFill>
                  <a:srgbClr val="FFFF99"/>
                </a:solidFill>
              </a:rPr>
              <a:t>Grk</a:t>
            </a:r>
            <a:r>
              <a:rPr lang="en-US" dirty="0">
                <a:solidFill>
                  <a:srgbClr val="FFFF99"/>
                </a:solidFill>
              </a:rPr>
              <a:t>. </a:t>
            </a:r>
            <a:r>
              <a:rPr lang="en-US" i="1" dirty="0" err="1">
                <a:solidFill>
                  <a:srgbClr val="FFFF99"/>
                </a:solidFill>
              </a:rPr>
              <a:t>psuchō</a:t>
            </a:r>
            <a:r>
              <a:rPr lang="en-US" dirty="0"/>
              <a:t>, fut. pass., used in imagery of fire that changes from flame to a cold state; go out, be extinguished. The two preeminent commands are to love God and love one's neighbor. When people reject God's authority they will also become unwilling to sacrifice for the good of others</a:t>
            </a:r>
          </a:p>
          <a:p>
            <a:pPr algn="l"/>
            <a:endParaRPr lang="en-US" dirty="0"/>
          </a:p>
        </p:txBody>
      </p:sp>
    </p:spTree>
    <p:extLst>
      <p:ext uri="{BB962C8B-B14F-4D97-AF65-F5344CB8AC3E}">
        <p14:creationId xmlns:p14="http://schemas.microsoft.com/office/powerpoint/2010/main" val="806829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1 </a:t>
            </a:r>
            <a:r>
              <a:rPr lang="en-US" b="1" baseline="30000" dirty="0" err="1"/>
              <a:t>Kefa</a:t>
            </a:r>
            <a:r>
              <a:rPr lang="en-US" b="1" baseline="30000" dirty="0"/>
              <a:t> 1.22 </a:t>
            </a:r>
            <a:r>
              <a:rPr lang="en-US" dirty="0"/>
              <a:t>Now that you have purified yourselves by obeying the truth, so that you have a sincere love for your brothers, love each other deeply, with all your heart.</a:t>
            </a:r>
          </a:p>
          <a:p>
            <a:pPr algn="l"/>
            <a:r>
              <a:rPr lang="en-US" baseline="30000" dirty="0"/>
              <a:t>ASV</a:t>
            </a:r>
            <a:r>
              <a:rPr lang="en-US" dirty="0"/>
              <a:t> love one another from the heart fervently:</a:t>
            </a:r>
          </a:p>
        </p:txBody>
      </p:sp>
    </p:spTree>
    <p:extLst>
      <p:ext uri="{BB962C8B-B14F-4D97-AF65-F5344CB8AC3E}">
        <p14:creationId xmlns:p14="http://schemas.microsoft.com/office/powerpoint/2010/main" val="807708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MSG</a:t>
            </a:r>
            <a:r>
              <a:rPr lang="en-US" dirty="0"/>
              <a:t> love one another as if your lives depended on it.</a:t>
            </a:r>
          </a:p>
          <a:p>
            <a:pPr algn="l"/>
            <a:r>
              <a:rPr lang="en-US" baseline="30000" dirty="0"/>
              <a:t>NIV </a:t>
            </a:r>
            <a:r>
              <a:rPr lang="en-US" dirty="0"/>
              <a:t>love one another deeply, from the heart.</a:t>
            </a:r>
          </a:p>
          <a:p>
            <a:pPr algn="l"/>
            <a:r>
              <a:rPr lang="en-US" dirty="0"/>
              <a:t>Look left and right.  </a:t>
            </a:r>
          </a:p>
          <a:p>
            <a:pPr marL="228600" indent="-228600" algn="l">
              <a:buFont typeface="Arial" panose="020B0604020202020204" pitchFamily="34" charset="0"/>
              <a:buChar char="•"/>
            </a:pPr>
            <a:r>
              <a:rPr lang="en-US" dirty="0"/>
              <a:t>Would you take a bullet for…?</a:t>
            </a:r>
          </a:p>
          <a:p>
            <a:pPr marL="228600" indent="-228600" algn="l">
              <a:buFont typeface="Arial" panose="020B0604020202020204" pitchFamily="34" charset="0"/>
              <a:buChar char="•"/>
            </a:pPr>
            <a:r>
              <a:rPr lang="en-US" dirty="0"/>
              <a:t>Would you have lunch with…?  </a:t>
            </a:r>
          </a:p>
        </p:txBody>
      </p:sp>
    </p:spTree>
    <p:extLst>
      <p:ext uri="{BB962C8B-B14F-4D97-AF65-F5344CB8AC3E}">
        <p14:creationId xmlns:p14="http://schemas.microsoft.com/office/powerpoint/2010/main" val="194627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solidFill>
                  <a:srgbClr val="FFFF99"/>
                </a:solidFill>
              </a:rPr>
              <a:t>Hot love…</a:t>
            </a:r>
            <a:r>
              <a:rPr lang="en-US" dirty="0"/>
              <a:t>Love is patient and kind, not jealous, not boastful,</a:t>
            </a:r>
            <a:r>
              <a:rPr lang="en-US" b="1" baseline="30000" dirty="0"/>
              <a:t> </a:t>
            </a:r>
            <a:r>
              <a:rPr lang="en-US" dirty="0"/>
              <a:t>not proud, rude or selfish, not easily angered, and it keeps no record of wrongs.</a:t>
            </a:r>
            <a:br>
              <a:rPr lang="en-US" dirty="0"/>
            </a:br>
            <a:r>
              <a:rPr lang="en-US" dirty="0"/>
              <a:t>Love does not gloat over other people’s sins but takes its delight in the truth.</a:t>
            </a:r>
            <a:r>
              <a:rPr lang="en-US" b="1" baseline="30000" dirty="0"/>
              <a:t> </a:t>
            </a:r>
            <a:r>
              <a:rPr lang="en-US" dirty="0"/>
              <a:t>Love always bears up, always trusts, always hopes, always endures.</a:t>
            </a:r>
          </a:p>
        </p:txBody>
      </p:sp>
    </p:spTree>
    <p:extLst>
      <p:ext uri="{BB962C8B-B14F-4D97-AF65-F5344CB8AC3E}">
        <p14:creationId xmlns:p14="http://schemas.microsoft.com/office/powerpoint/2010/main" val="3422487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Hot love…</a:t>
            </a:r>
            <a:r>
              <a:rPr lang="en-US" dirty="0"/>
              <a:t>Rejoices always,</a:t>
            </a:r>
            <a:br>
              <a:rPr lang="en-US" dirty="0"/>
            </a:br>
            <a:r>
              <a:rPr lang="en-US" dirty="0"/>
              <a:t>prays constantly,</a:t>
            </a:r>
            <a:r>
              <a:rPr lang="en-US" b="1" baseline="30000" dirty="0"/>
              <a:t> </a:t>
            </a:r>
            <a:r>
              <a:rPr lang="en-US" dirty="0"/>
              <a:t>in everything gives thanks; for this is God’s will for you in Messiah Yeshua.</a:t>
            </a:r>
          </a:p>
        </p:txBody>
      </p:sp>
    </p:spTree>
    <p:extLst>
      <p:ext uri="{BB962C8B-B14F-4D97-AF65-F5344CB8AC3E}">
        <p14:creationId xmlns:p14="http://schemas.microsoft.com/office/powerpoint/2010/main" val="3038956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 </a:t>
            </a:r>
            <a:r>
              <a:rPr lang="en-US" baseline="30000" dirty="0"/>
              <a:t>2 Corinthians 3:18  </a:t>
            </a:r>
            <a:r>
              <a:rPr lang="en-US" dirty="0"/>
              <a:t>So all of us, with faces unveiled, see as in a mirror the glory of the Lord; and we are being changed into his very image, from one degree of glory to the next, by </a:t>
            </a:r>
            <a:r>
              <a:rPr lang="en-US" i="1" cap="small" dirty="0"/>
              <a:t>Adonai</a:t>
            </a:r>
            <a:r>
              <a:rPr lang="en-US" dirty="0"/>
              <a:t> the Spirit.</a:t>
            </a:r>
          </a:p>
        </p:txBody>
      </p:sp>
    </p:spTree>
    <p:extLst>
      <p:ext uri="{BB962C8B-B14F-4D97-AF65-F5344CB8AC3E}">
        <p14:creationId xmlns:p14="http://schemas.microsoft.com/office/powerpoint/2010/main" val="202860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https://www.facebook.com/StandWithUs/videos/10155679819921309/</a:t>
            </a:r>
            <a:r>
              <a:rPr lang="en-US" dirty="0"/>
              <a:t> </a:t>
            </a:r>
          </a:p>
        </p:txBody>
      </p:sp>
    </p:spTree>
    <p:extLst>
      <p:ext uri="{BB962C8B-B14F-4D97-AF65-F5344CB8AC3E}">
        <p14:creationId xmlns:p14="http://schemas.microsoft.com/office/powerpoint/2010/main" val="4043857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514350"/>
            <a:ext cx="8153400" cy="4673589"/>
          </a:xfrm>
        </p:spPr>
        <p:txBody>
          <a:bodyPr>
            <a:normAutofit/>
          </a:bodyPr>
          <a:lstStyle/>
          <a:p>
            <a:pPr algn="r"/>
            <a:r>
              <a:rPr lang="he-IL" sz="4321" b="1" dirty="0">
                <a:latin typeface="David" panose="020E0502060401010101" pitchFamily="34" charset="-79"/>
                <a:cs typeface="David" panose="020E0502060401010101" pitchFamily="34" charset="-79"/>
              </a:rPr>
              <a:t>וּמֵאַחַר שֶׁתִּרְבֶּה הַ</a:t>
            </a:r>
            <a:r>
              <a:rPr lang="he-IL" sz="4321" b="1" dirty="0">
                <a:solidFill>
                  <a:srgbClr val="FFFF99"/>
                </a:solidFill>
                <a:latin typeface="David" panose="020E0502060401010101" pitchFamily="34" charset="-79"/>
                <a:cs typeface="David" panose="020E0502060401010101" pitchFamily="34" charset="-79"/>
              </a:rPr>
              <a:t>הֶפְקֵרוּת</a:t>
            </a:r>
            <a:endParaRPr lang="en-US" sz="4321" b="1" dirty="0">
              <a:solidFill>
                <a:srgbClr val="FFFF99"/>
              </a:solidFill>
              <a:latin typeface="David" panose="020E0502060401010101" pitchFamily="34" charset="-79"/>
              <a:cs typeface="David" panose="020E0502060401010101" pitchFamily="34" charset="-79"/>
            </a:endParaRPr>
          </a:p>
          <a:p>
            <a:pPr algn="r"/>
            <a:r>
              <a:rPr lang="he-IL" sz="4321" b="1" dirty="0">
                <a:latin typeface="David" panose="020E0502060401010101" pitchFamily="34" charset="-79"/>
                <a:cs typeface="David" panose="020E0502060401010101" pitchFamily="34" charset="-79"/>
              </a:rPr>
              <a:t> </a:t>
            </a:r>
            <a:r>
              <a:rPr lang="he-IL" sz="4321" b="1" dirty="0">
                <a:solidFill>
                  <a:srgbClr val="FFFF99"/>
                </a:solidFill>
                <a:latin typeface="David" panose="020E0502060401010101" pitchFamily="34" charset="-79"/>
                <a:cs typeface="David" panose="020E0502060401010101" pitchFamily="34" charset="-79"/>
              </a:rPr>
              <a:t>תִתְקָרֵר אַהֲבַת </a:t>
            </a:r>
            <a:r>
              <a:rPr lang="he-IL" sz="4321" b="1" dirty="0">
                <a:latin typeface="David" panose="020E0502060401010101" pitchFamily="34" charset="-79"/>
                <a:cs typeface="David" panose="020E0502060401010101" pitchFamily="34" charset="-79"/>
              </a:rPr>
              <a:t>רַבִּים. </a:t>
            </a:r>
            <a:r>
              <a:rPr lang="en-US" baseline="30000" dirty="0"/>
              <a:t>    </a:t>
            </a:r>
          </a:p>
          <a:p>
            <a:pPr marL="0" indent="0"/>
            <a:r>
              <a:rPr lang="en-US" sz="4000" dirty="0"/>
              <a:t>“and many people’s </a:t>
            </a:r>
            <a:r>
              <a:rPr lang="en-US" sz="4000" dirty="0">
                <a:solidFill>
                  <a:srgbClr val="FFFF99"/>
                </a:solidFill>
              </a:rPr>
              <a:t>love will grow cold</a:t>
            </a:r>
            <a:r>
              <a:rPr lang="en-US" sz="4000" dirty="0"/>
              <a:t> because of </a:t>
            </a:r>
            <a:r>
              <a:rPr lang="en-US" sz="4000" dirty="0">
                <a:solidFill>
                  <a:srgbClr val="FFFF99"/>
                </a:solidFill>
              </a:rPr>
              <a:t>increased distance from Torah.</a:t>
            </a:r>
            <a:r>
              <a:rPr lang="en-US" sz="4000" dirty="0"/>
              <a:t>”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24:12</a:t>
            </a:r>
            <a:endParaRPr lang="en-US" altLang="en-US" sz="2016" dirty="0">
              <a:solidFill>
                <a:srgbClr val="FFFF00"/>
              </a:solidFill>
              <a:cs typeface="Vilna" pitchFamily="2" charset="-79"/>
            </a:endParaRPr>
          </a:p>
        </p:txBody>
      </p:sp>
      <p:cxnSp>
        <p:nvCxnSpPr>
          <p:cNvPr id="3" name="Straight Arrow Connector 2">
            <a:extLst>
              <a:ext uri="{FF2B5EF4-FFF2-40B4-BE49-F238E27FC236}">
                <a16:creationId xmlns:a16="http://schemas.microsoft.com/office/drawing/2014/main" id="{2D418F61-309E-47EF-AB13-AD9A69276FB0}"/>
              </a:ext>
            </a:extLst>
          </p:cNvPr>
          <p:cNvCxnSpPr/>
          <p:nvPr/>
        </p:nvCxnSpPr>
        <p:spPr>
          <a:xfrm>
            <a:off x="4541837" y="1123950"/>
            <a:ext cx="2057400" cy="3810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43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Rev.3.15-18</a:t>
            </a:r>
            <a:r>
              <a:rPr lang="en-US" dirty="0"/>
              <a:t> “To the Laodiceans…I know what you are doing: you are neither cold nor hot. How I wish you were either one or the other!  So, because you are lukewarm, neither cold nor hot, I will vomit you out of my mouth! For you keep saying, 'I am rich, I have gotten rich, I don't need a thing!'</a:t>
            </a:r>
          </a:p>
        </p:txBody>
      </p:sp>
    </p:spTree>
    <p:extLst>
      <p:ext uri="{BB962C8B-B14F-4D97-AF65-F5344CB8AC3E}">
        <p14:creationId xmlns:p14="http://schemas.microsoft.com/office/powerpoint/2010/main" val="1066616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45C5C7-D838-4274-90C4-7A8C77D713D9}"/>
              </a:ext>
            </a:extLst>
          </p:cNvPr>
          <p:cNvPicPr>
            <a:picLocks noChangeAspect="1"/>
          </p:cNvPicPr>
          <p:nvPr/>
        </p:nvPicPr>
        <p:blipFill>
          <a:blip r:embed="rId3"/>
          <a:stretch>
            <a:fillRect/>
          </a:stretch>
        </p:blipFill>
        <p:spPr>
          <a:xfrm>
            <a:off x="970977" y="0"/>
            <a:ext cx="6836920"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Laodicea, </a:t>
            </a:r>
            <a:r>
              <a:rPr lang="en-US" dirty="0" err="1"/>
              <a:t>Colasse</a:t>
            </a:r>
            <a:r>
              <a:rPr lang="en-US" dirty="0"/>
              <a:t>, </a:t>
            </a:r>
            <a:r>
              <a:rPr lang="en-US" dirty="0" err="1"/>
              <a:t>Hieropolis</a:t>
            </a:r>
            <a:endParaRPr lang="en-US" dirty="0"/>
          </a:p>
        </p:txBody>
      </p:sp>
    </p:spTree>
    <p:extLst>
      <p:ext uri="{BB962C8B-B14F-4D97-AF65-F5344CB8AC3E}">
        <p14:creationId xmlns:p14="http://schemas.microsoft.com/office/powerpoint/2010/main" val="16354823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Ray van der Lan:</a:t>
            </a:r>
          </a:p>
          <a:p>
            <a:pPr algn="l"/>
            <a:r>
              <a:rPr lang="en-US" dirty="0">
                <a:hlinkClick r:id="rId3"/>
              </a:rPr>
              <a:t>https://www.thattheworldmayknow.com/hot-or-cold</a:t>
            </a:r>
            <a:r>
              <a:rPr lang="en-US" dirty="0"/>
              <a:t>  </a:t>
            </a:r>
          </a:p>
        </p:txBody>
      </p:sp>
    </p:spTree>
    <p:extLst>
      <p:ext uri="{BB962C8B-B14F-4D97-AF65-F5344CB8AC3E}">
        <p14:creationId xmlns:p14="http://schemas.microsoft.com/office/powerpoint/2010/main" val="2576192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Several miles northwest of Laodicea, perched atop a small mountain, is a city called Hierapolis. At the base of Hierapolis is an extraordinary geological formation produced by the natural hot springs that surface around the city. Even today, the city is known for its steaming mineral baths snow white.</a:t>
            </a:r>
          </a:p>
        </p:txBody>
      </p:sp>
    </p:spTree>
    <p:extLst>
      <p:ext uri="{BB962C8B-B14F-4D97-AF65-F5344CB8AC3E}">
        <p14:creationId xmlns:p14="http://schemas.microsoft.com/office/powerpoint/2010/main" val="2249919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About the same distance from Laodicea in the opposite direction is Colossae. Paul’s colleague Epaphras worked in Colossae, as well as in Laodicea and Hierapolis Col 4:13  Colossae had one thing Laodicea didn’t: a cold, freshwater spring. </a:t>
            </a:r>
          </a:p>
        </p:txBody>
      </p:sp>
    </p:spTree>
    <p:extLst>
      <p:ext uri="{BB962C8B-B14F-4D97-AF65-F5344CB8AC3E}">
        <p14:creationId xmlns:p14="http://schemas.microsoft.com/office/powerpoint/2010/main" val="1569897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Unlike its neighbors, Laodicea had no springs at all. It had to import its water via aqueduct from elsewhere: hot mineral water from Hierapolis or fresh cold water from Colossae. By the time the water from either city made it to Laodicea, it had lost the qualities that made it remarkable. The hot water was no longer hot; the cold water was no longer cold.</a:t>
            </a:r>
          </a:p>
        </p:txBody>
      </p:sp>
    </p:spTree>
    <p:extLst>
      <p:ext uri="{BB962C8B-B14F-4D97-AF65-F5344CB8AC3E}">
        <p14:creationId xmlns:p14="http://schemas.microsoft.com/office/powerpoint/2010/main" val="25418326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Laodiceans were left with all the lukewarm water they could drink. There isn’t much use for lukewarm water. Yeshua wished his people were hot (like the salubrious waters of Hierapolis) or cold (like the refreshing waters of Colossae). Instead, their discipleship was unremarkable.</a:t>
            </a:r>
          </a:p>
          <a:p>
            <a:pPr algn="l"/>
            <a:endParaRPr lang="en-US" dirty="0"/>
          </a:p>
        </p:txBody>
      </p:sp>
    </p:spTree>
    <p:extLst>
      <p:ext uri="{BB962C8B-B14F-4D97-AF65-F5344CB8AC3E}">
        <p14:creationId xmlns:p14="http://schemas.microsoft.com/office/powerpoint/2010/main" val="425540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says love will grow cold, not die.  </a:t>
            </a:r>
          </a:p>
        </p:txBody>
      </p:sp>
    </p:spTree>
    <p:extLst>
      <p:ext uri="{BB962C8B-B14F-4D97-AF65-F5344CB8AC3E}">
        <p14:creationId xmlns:p14="http://schemas.microsoft.com/office/powerpoint/2010/main" val="4032451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Yeshayahu</a:t>
            </a:r>
            <a:r>
              <a:rPr lang="en-US" baseline="30000" dirty="0"/>
              <a:t>/Is 42.1-3</a:t>
            </a:r>
            <a:r>
              <a:rPr lang="en-US" dirty="0"/>
              <a:t> Behold My servant, whom I uphold. My Chosen One,</a:t>
            </a:r>
            <a:r>
              <a:rPr lang="en-US" baseline="30000" dirty="0"/>
              <a:t> </a:t>
            </a:r>
            <a:r>
              <a:rPr lang="en-US" dirty="0"/>
              <a:t>in whom My soul delights. I have put My </a:t>
            </a:r>
            <a:r>
              <a:rPr lang="en-US" dirty="0" err="1"/>
              <a:t>Ruakh</a:t>
            </a:r>
            <a:r>
              <a:rPr lang="en-US" dirty="0"/>
              <a:t> on Him,</a:t>
            </a:r>
            <a:r>
              <a:rPr lang="en-US" baseline="30000" dirty="0"/>
              <a:t> </a:t>
            </a:r>
            <a:r>
              <a:rPr lang="en-US" dirty="0"/>
              <a:t>He will bring justice to the nations. He will not cry out or raise His voice, or make His voice heard in the street. </a:t>
            </a:r>
            <a:r>
              <a:rPr lang="en-US" b="1" baseline="30000" dirty="0"/>
              <a:t> </a:t>
            </a:r>
            <a:r>
              <a:rPr lang="en-US" dirty="0">
                <a:solidFill>
                  <a:srgbClr val="FFFF99"/>
                </a:solidFill>
              </a:rPr>
              <a:t>A bruised reed He will not break. A smoldering wick He will not snuff out.</a:t>
            </a:r>
          </a:p>
        </p:txBody>
      </p:sp>
    </p:spTree>
    <p:extLst>
      <p:ext uri="{BB962C8B-B14F-4D97-AF65-F5344CB8AC3E}">
        <p14:creationId xmlns:p14="http://schemas.microsoft.com/office/powerpoint/2010/main" val="234443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Two cats were sitting on a fence near a tennis court.  “You seem really interested in the game," said the first cat, “Who do you like?” </a:t>
            </a:r>
          </a:p>
          <a:p>
            <a:pPr algn="l"/>
            <a:r>
              <a:rPr lang="en-US" dirty="0"/>
              <a:t>“None, my old man’s in the racket,” he replied.</a:t>
            </a:r>
          </a:p>
        </p:txBody>
      </p:sp>
    </p:spTree>
    <p:extLst>
      <p:ext uri="{BB962C8B-B14F-4D97-AF65-F5344CB8AC3E}">
        <p14:creationId xmlns:p14="http://schemas.microsoft.com/office/powerpoint/2010/main" val="2013665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“Here is My servant whom I chose,</a:t>
            </a:r>
            <a:br>
              <a:rPr lang="en-US" dirty="0"/>
            </a:br>
            <a:r>
              <a:rPr lang="en-US" dirty="0"/>
              <a:t>the One I love, in whom My soul takes delight. I will put My </a:t>
            </a:r>
            <a:r>
              <a:rPr lang="en-US" dirty="0" err="1"/>
              <a:t>Ruakh</a:t>
            </a:r>
            <a:r>
              <a:rPr lang="en-US" dirty="0"/>
              <a:t> upon Him, and He shall proclaim justice to the nations.</a:t>
            </a:r>
            <a:r>
              <a:rPr lang="en-US" b="1" baseline="30000" dirty="0"/>
              <a:t> </a:t>
            </a:r>
            <a:r>
              <a:rPr lang="en-US" dirty="0"/>
              <a:t>He will not quarrel or cry out, nor will anyone hear His voice in the streets.</a:t>
            </a:r>
            <a:br>
              <a:rPr lang="en-US" dirty="0"/>
            </a:br>
            <a:r>
              <a:rPr lang="en-US" sz="3900" dirty="0">
                <a:solidFill>
                  <a:srgbClr val="FFFF99"/>
                </a:solidFill>
              </a:rPr>
              <a:t>A crushed reed He will not break,</a:t>
            </a:r>
            <a:br>
              <a:rPr lang="en-US" sz="3900" dirty="0">
                <a:solidFill>
                  <a:srgbClr val="FFFF99"/>
                </a:solidFill>
              </a:rPr>
            </a:br>
            <a:r>
              <a:rPr lang="en-US" sz="3900" dirty="0">
                <a:solidFill>
                  <a:srgbClr val="FFFF99"/>
                </a:solidFill>
              </a:rPr>
              <a:t>and a smoldering wick he will not snuff out</a:t>
            </a:r>
            <a:endParaRPr lang="en-US" dirty="0">
              <a:solidFill>
                <a:srgbClr val="FFFF99"/>
              </a:solidFill>
            </a:endParaRPr>
          </a:p>
        </p:txBody>
      </p:sp>
    </p:spTree>
    <p:extLst>
      <p:ext uri="{BB962C8B-B14F-4D97-AF65-F5344CB8AC3E}">
        <p14:creationId xmlns:p14="http://schemas.microsoft.com/office/powerpoint/2010/main" val="32380945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Yeshayahu</a:t>
            </a:r>
            <a:r>
              <a:rPr lang="en-US" baseline="30000" dirty="0"/>
              <a:t>/Is.6.6-7</a:t>
            </a:r>
            <a:r>
              <a:rPr lang="en-US" dirty="0"/>
              <a:t> Then one of the seraphim flew to me, with a glowing coal in his hand, which he had taken with tongs from the altar.  He touched my mouth with it and said: “Behold, this has touched your lips. Your iniquity is taken away, and your sins atoned for.”</a:t>
            </a:r>
          </a:p>
        </p:txBody>
      </p:sp>
    </p:spTree>
    <p:extLst>
      <p:ext uri="{BB962C8B-B14F-4D97-AF65-F5344CB8AC3E}">
        <p14:creationId xmlns:p14="http://schemas.microsoft.com/office/powerpoint/2010/main" val="6136874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/Is.4.4-5</a:t>
            </a:r>
            <a:r>
              <a:rPr lang="en-US" dirty="0"/>
              <a:t> After </a:t>
            </a:r>
            <a:r>
              <a:rPr lang="en-US" i="1" cap="small" dirty="0"/>
              <a:t>Adonai</a:t>
            </a:r>
            <a:r>
              <a:rPr lang="en-US" dirty="0"/>
              <a:t> has washed away the filth of the Daughters of Zion and has purged the blood of Jerusalem from her midst by the spirit of judgment and by the spirit of burning, </a:t>
            </a:r>
          </a:p>
        </p:txBody>
      </p:sp>
    </p:spTree>
    <p:extLst>
      <p:ext uri="{BB962C8B-B14F-4D97-AF65-F5344CB8AC3E}">
        <p14:creationId xmlns:p14="http://schemas.microsoft.com/office/powerpoint/2010/main" val="1117231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/Is.4.4-5</a:t>
            </a:r>
            <a:r>
              <a:rPr lang="en-US" dirty="0"/>
              <a:t>  then </a:t>
            </a:r>
            <a:r>
              <a:rPr lang="en-US" cap="small" dirty="0" err="1"/>
              <a:t>Adoni</a:t>
            </a:r>
            <a:r>
              <a:rPr lang="en-US" dirty="0"/>
              <a:t> will create over the whole area of Mount Zion and over her convocations, a cloud by day, and smoke and shining of a flaming fire by night. For over all, glory will be a canopy</a:t>
            </a:r>
            <a:r>
              <a:rPr lang="en-US" baseline="30000" dirty="0"/>
              <a:t>/</a:t>
            </a:r>
            <a:endParaRPr lang="en-US" dirty="0"/>
          </a:p>
        </p:txBody>
      </p:sp>
    </p:spTree>
    <p:extLst>
      <p:ext uri="{BB962C8B-B14F-4D97-AF65-F5344CB8AC3E}">
        <p14:creationId xmlns:p14="http://schemas.microsoft.com/office/powerpoint/2010/main" val="4104079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Rev.3.15-18</a:t>
            </a:r>
            <a:r>
              <a:rPr lang="en-US" dirty="0"/>
              <a:t> You don't know that you are the one who is wretched, pitiable, poor, blind and naked!  My advice to you is to buy from me gold refined by fire, so that you may be rich; and white clothing, so that you may be dressed and not have to be ashamed of your nakedness; and </a:t>
            </a:r>
            <a:r>
              <a:rPr lang="en-US" dirty="0" err="1"/>
              <a:t>eyesalve</a:t>
            </a:r>
            <a:r>
              <a:rPr lang="en-US" dirty="0"/>
              <a:t> to rub on your eyes, so that you may see. </a:t>
            </a:r>
          </a:p>
          <a:p>
            <a:pPr algn="l"/>
            <a:endParaRPr lang="en-US" dirty="0"/>
          </a:p>
        </p:txBody>
      </p:sp>
    </p:spTree>
    <p:extLst>
      <p:ext uri="{BB962C8B-B14F-4D97-AF65-F5344CB8AC3E}">
        <p14:creationId xmlns:p14="http://schemas.microsoft.com/office/powerpoint/2010/main" val="114728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6F50E18F-C722-43E6-B1A1-ABCA981D4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0"/>
            <a:ext cx="52101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7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42" name="Picture 2" descr="Related image">
            <a:extLst>
              <a:ext uri="{FF2B5EF4-FFF2-40B4-BE49-F238E27FC236}">
                <a16:creationId xmlns:a16="http://schemas.microsoft.com/office/drawing/2014/main" id="{7BCDBBC3-2B0A-4013-849A-AAA2E1A5B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072" y="0"/>
            <a:ext cx="520473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6534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75734</TotalTime>
  <Words>3292</Words>
  <Application>Microsoft Office PowerPoint</Application>
  <PresentationFormat>Custom</PresentationFormat>
  <Paragraphs>442</Paragraphs>
  <Slides>74</Slides>
  <Notes>74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74</vt:i4>
      </vt:variant>
    </vt:vector>
  </HeadingPairs>
  <TitlesOfParts>
    <vt:vector size="83" baseType="lpstr">
      <vt:lpstr>Arial</vt:lpstr>
      <vt:lpstr>Arial Rounded MT Bold</vt:lpstr>
      <vt:lpstr>Calibri</vt:lpstr>
      <vt:lpstr>David</vt:lpstr>
      <vt:lpstr>Vilna</vt:lpstr>
      <vt:lpstr>Wingdings</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2024</cp:revision>
  <dcterms:created xsi:type="dcterms:W3CDTF">2006-04-21T19:34:43Z</dcterms:created>
  <dcterms:modified xsi:type="dcterms:W3CDTF">2018-06-23T13:49:38Z</dcterms:modified>
</cp:coreProperties>
</file>