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93"/>
  </p:notesMasterIdLst>
  <p:handoutMasterIdLst>
    <p:handoutMasterId r:id="rId94"/>
  </p:handoutMasterIdLst>
  <p:sldIdLst>
    <p:sldId id="2963" r:id="rId3"/>
    <p:sldId id="55790" r:id="rId4"/>
    <p:sldId id="55796" r:id="rId5"/>
    <p:sldId id="55795" r:id="rId6"/>
    <p:sldId id="55789" r:id="rId7"/>
    <p:sldId id="55766" r:id="rId8"/>
    <p:sldId id="55767" r:id="rId9"/>
    <p:sldId id="55765" r:id="rId10"/>
    <p:sldId id="55839" r:id="rId11"/>
    <p:sldId id="55753" r:id="rId12"/>
    <p:sldId id="55838" r:id="rId13"/>
    <p:sldId id="55764" r:id="rId14"/>
    <p:sldId id="55791" r:id="rId15"/>
    <p:sldId id="55834" r:id="rId16"/>
    <p:sldId id="55835" r:id="rId17"/>
    <p:sldId id="55837" r:id="rId18"/>
    <p:sldId id="55836" r:id="rId19"/>
    <p:sldId id="55840" r:id="rId20"/>
    <p:sldId id="55759" r:id="rId21"/>
    <p:sldId id="55768" r:id="rId22"/>
    <p:sldId id="55772" r:id="rId23"/>
    <p:sldId id="55604" r:id="rId24"/>
    <p:sldId id="55769" r:id="rId25"/>
    <p:sldId id="55762" r:id="rId26"/>
    <p:sldId id="55794" r:id="rId27"/>
    <p:sldId id="55758" r:id="rId28"/>
    <p:sldId id="55842" r:id="rId29"/>
    <p:sldId id="55781" r:id="rId30"/>
    <p:sldId id="55800" r:id="rId31"/>
    <p:sldId id="55770" r:id="rId32"/>
    <p:sldId id="55797" r:id="rId33"/>
    <p:sldId id="55773" r:id="rId34"/>
    <p:sldId id="55774" r:id="rId35"/>
    <p:sldId id="55775" r:id="rId36"/>
    <p:sldId id="55771" r:id="rId37"/>
    <p:sldId id="55798" r:id="rId38"/>
    <p:sldId id="55776" r:id="rId39"/>
    <p:sldId id="55778" r:id="rId40"/>
    <p:sldId id="55779" r:id="rId41"/>
    <p:sldId id="55777" r:id="rId42"/>
    <p:sldId id="55780" r:id="rId43"/>
    <p:sldId id="55799" r:id="rId44"/>
    <p:sldId id="55786" r:id="rId45"/>
    <p:sldId id="55782" r:id="rId46"/>
    <p:sldId id="55841" r:id="rId47"/>
    <p:sldId id="55846" r:id="rId48"/>
    <p:sldId id="55787" r:id="rId49"/>
    <p:sldId id="55788" r:id="rId50"/>
    <p:sldId id="55843" r:id="rId51"/>
    <p:sldId id="55784" r:id="rId52"/>
    <p:sldId id="55785" r:id="rId53"/>
    <p:sldId id="55792" r:id="rId54"/>
    <p:sldId id="55817" r:id="rId55"/>
    <p:sldId id="55793" r:id="rId56"/>
    <p:sldId id="55818" r:id="rId57"/>
    <p:sldId id="55819" r:id="rId58"/>
    <p:sldId id="55844" r:id="rId59"/>
    <p:sldId id="55802" r:id="rId60"/>
    <p:sldId id="55803" r:id="rId61"/>
    <p:sldId id="55820" r:id="rId62"/>
    <p:sldId id="55805" r:id="rId63"/>
    <p:sldId id="55821" r:id="rId64"/>
    <p:sldId id="55804" r:id="rId65"/>
    <p:sldId id="55822" r:id="rId66"/>
    <p:sldId id="55806" r:id="rId67"/>
    <p:sldId id="55810" r:id="rId68"/>
    <p:sldId id="55807" r:id="rId69"/>
    <p:sldId id="55808" r:id="rId70"/>
    <p:sldId id="55809" r:id="rId71"/>
    <p:sldId id="55823" r:id="rId72"/>
    <p:sldId id="55811" r:id="rId73"/>
    <p:sldId id="55848" r:id="rId74"/>
    <p:sldId id="55849" r:id="rId75"/>
    <p:sldId id="55824" r:id="rId76"/>
    <p:sldId id="55812" r:id="rId77"/>
    <p:sldId id="55814" r:id="rId78"/>
    <p:sldId id="55827" r:id="rId79"/>
    <p:sldId id="55813" r:id="rId80"/>
    <p:sldId id="55825" r:id="rId81"/>
    <p:sldId id="55826" r:id="rId82"/>
    <p:sldId id="55815" r:id="rId83"/>
    <p:sldId id="55816" r:id="rId84"/>
    <p:sldId id="55833" r:id="rId85"/>
    <p:sldId id="55830" r:id="rId86"/>
    <p:sldId id="55847" r:id="rId87"/>
    <p:sldId id="55828" r:id="rId88"/>
    <p:sldId id="55832" r:id="rId89"/>
    <p:sldId id="55831" r:id="rId90"/>
    <p:sldId id="55829" r:id="rId91"/>
    <p:sldId id="55850" r:id="rId92"/>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5803" autoAdjust="0"/>
  </p:normalViewPr>
  <p:slideViewPr>
    <p:cSldViewPr>
      <p:cViewPr varScale="1">
        <p:scale>
          <a:sx n="103" d="100"/>
          <a:sy n="103" d="100"/>
        </p:scale>
        <p:origin x="102" y="336"/>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6704"/>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24.11 False Prophets</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June9,2018</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24.11 False Prophets</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June9,2018</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en.wikipedia.org/wiki/Sacred_Name_Movement"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en.wikipedia.org/wiki/Yahshua"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24.11 False Prophets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June9,2018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419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Barry &amp; </a:t>
            </a:r>
            <a:r>
              <a:rPr lang="en-US" altLang="en-US" sz="1050" dirty="0" err="1"/>
              <a:t>Batya</a:t>
            </a:r>
            <a:r>
              <a:rPr lang="en-US" altLang="en-US" sz="1050" dirty="0"/>
              <a:t> Segal   http://www.netmail411.com/mail/vfi/JOLjun0818.html?utm_source=JNN+Newsletter+-+Global&amp;utm_campaign=1e59d45339-EMAIL_CAMPAIGN_2018_04_08_COPY_01&amp;utm_medium=email&amp;utm_term=0_a7c77e6522-1e59d45339-144069561&amp;mc_cid=1e59d45339&amp;mc_eid=5c6cdd3ee6</a:t>
            </a:r>
          </a:p>
          <a:p>
            <a:endParaRPr lang="en-US" altLang="en-US" sz="1050" dirty="0"/>
          </a:p>
        </p:txBody>
      </p:sp>
    </p:spTree>
    <p:extLst>
      <p:ext uri="{BB962C8B-B14F-4D97-AF65-F5344CB8AC3E}">
        <p14:creationId xmlns:p14="http://schemas.microsoft.com/office/powerpoint/2010/main" val="489598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Barry &amp; </a:t>
            </a:r>
            <a:r>
              <a:rPr lang="en-US" altLang="en-US" sz="1050" dirty="0" err="1"/>
              <a:t>Batya</a:t>
            </a:r>
            <a:r>
              <a:rPr lang="en-US" altLang="en-US" sz="1050" dirty="0"/>
              <a:t> Segal   http://www.netmail411.com/mail/vfi/JOLjun0818.html?utm_source=JNN+Newsletter+-+Global&amp;utm_campaign=1e59d45339-EMAIL_CAMPAIGN_2018_04_08_COPY_01&amp;utm_medium=email&amp;utm_term=0_a7c77e6522-1e59d45339-144069561&amp;mc_cid=1e59d45339&amp;mc_eid=5c6cdd3ee6</a:t>
            </a:r>
          </a:p>
          <a:p>
            <a:endParaRPr lang="en-US" altLang="en-US" sz="1050" dirty="0"/>
          </a:p>
        </p:txBody>
      </p:sp>
    </p:spTree>
    <p:extLst>
      <p:ext uri="{BB962C8B-B14F-4D97-AF65-F5344CB8AC3E}">
        <p14:creationId xmlns:p14="http://schemas.microsoft.com/office/powerpoint/2010/main" val="2140827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&amp; </a:t>
            </a:r>
            <a:r>
              <a:rPr lang="en-US" altLang="en-US" sz="1050" dirty="0" err="1"/>
              <a:t>Batya</a:t>
            </a:r>
            <a:r>
              <a:rPr lang="en-US" altLang="en-US" sz="1050" dirty="0"/>
              <a:t> Segal   http://www.netmail411.com/mail/vfi/JOLjun0818.html?utm_source=JNN+Newsletter+-+Global&amp;utm_campaign=1e59d45339-EMAIL_CAMPAIGN_2018_04_08_COPY_01&amp;utm_medium=email&amp;utm_term=0_a7c77e6522-1e59d45339-144069561&amp;mc_cid=1e59d45339&amp;mc_eid=5c6cdd3ee6</a:t>
            </a:r>
          </a:p>
        </p:txBody>
      </p:sp>
    </p:spTree>
    <p:extLst>
      <p:ext uri="{BB962C8B-B14F-4D97-AF65-F5344CB8AC3E}">
        <p14:creationId xmlns:p14="http://schemas.microsoft.com/office/powerpoint/2010/main" val="1880097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0387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Stray asteroid??</a:t>
            </a:r>
          </a:p>
        </p:txBody>
      </p:sp>
    </p:spTree>
    <p:extLst>
      <p:ext uri="{BB962C8B-B14F-4D97-AF65-F5344CB8AC3E}">
        <p14:creationId xmlns:p14="http://schemas.microsoft.com/office/powerpoint/2010/main" val="492073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end+of+time&amp;safe=active&amp;tbm=isch&amp;tbs=rimg:CTvPVRoypQdCIjhHMSSHmvK742fSly02WgiEKtasXbRjDTQd064WkdFRhzuR7-X13UYbd876b9ymplS6ECN1hP9uYSoSCUcxJIea8rvjETAulPhSmpPIKhIJZ9KXLTZaCIQRdu8E7DWv_1mIqEgkq1qxdtGMNNBFOP71nkzWDqyoSCR3TrhaR0VGHEQ7cUEtLcv_1YKhIJO5Hv5fXdRhsRAqgdfhOvTrsqEgl3zvpv3KamVBGkG3jT-8ADByoSCboQI3WE_125hEawic4KKJ_1bs&amp;tbo=u&amp;sa=X&amp;ved=2ahUKEwimp8aw5MXbAhVPXKwKHW8eB0wQ9C96BAgBEBs&amp;biw=1165&amp;bih=871&amp;dpr=1.1#imgrc=O5Hv5fXdRhtmsM:</a:t>
            </a:r>
          </a:p>
        </p:txBody>
      </p:sp>
    </p:spTree>
    <p:extLst>
      <p:ext uri="{BB962C8B-B14F-4D97-AF65-F5344CB8AC3E}">
        <p14:creationId xmlns:p14="http://schemas.microsoft.com/office/powerpoint/2010/main" val="2746113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end+of+time&amp;safe=active&amp;tbm=isch&amp;tbs=rimg:CXh4eEkMwgFaIji40IkvczgpeEAcW7Ko6GMH2rE5gD5LCMymrHjIcUFhgJFB9z4LbexaRdcM9O0Xuq161I_1dK2cpAyoSCbjQiS9zOCl4ES7-v19DVZyEKhIJQBxbsqjoYwcRDRPrTMbB-_1QqEgnasTmAPksIzBEojSXoFuK8VCoSCaaseMhxQWGAEVLH_1ugDtR5GKhIJkUH3Pgtt7FoRjaILbAiW3TcqEglF1wz07Re6rREHWSEXR-NMpyoSCXrUj90rZykDEcH0j9jNP-9I&amp;tbo=u&amp;sa=X&amp;ved=2ahUKEwj60Izz5MXbAhUNWa0KHT47DY0Q9C96BAgBEBs&amp;biw=1165&amp;bih=871&amp;dpr=1.1#imgrc=G1F73Qn3-aiR0M:</a:t>
            </a:r>
          </a:p>
        </p:txBody>
      </p:sp>
    </p:spTree>
    <p:extLst>
      <p:ext uri="{BB962C8B-B14F-4D97-AF65-F5344CB8AC3E}">
        <p14:creationId xmlns:p14="http://schemas.microsoft.com/office/powerpoint/2010/main" val="34858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end+of+time&amp;safe=active&amp;tbm=isch&amp;tbs=rimg:CXh4eEkMwgFaIji40IkvczgpeEAcW7Ko6GMH2rE5gD5LCMymrHjIcUFhgJFB9z4LbexaRdcM9O0Xuq161I_1dK2cpAyoSCbjQiS9zOCl4ES7-v19DVZyEKhIJQBxbsqjoYwcRDRPrTMbB-_1QqEgnasTmAPksIzBEojSXoFuK8VCoSCaaseMhxQWGAEVLH_1ugDtR5GKhIJkUH3Pgtt7FoRjaILbAiW3TcqEglF1wz07Re6rREHWSEXR-NMpyoSCXrUj90rZykDEcH0j9jNP-9I&amp;tbo=u&amp;sa=X&amp;ved=2ahUKEwj60Izz5MXbAhUNWa0KHT47DY0Q9C96BAgBEBs&amp;biw=1165&amp;bih=871&amp;dpr=1.1#imgdii=kB6GvSei_ffN9M:&amp;imgrc=G1F73Qn3-aiR0M:</a:t>
            </a:r>
          </a:p>
        </p:txBody>
      </p:sp>
    </p:spTree>
    <p:extLst>
      <p:ext uri="{BB962C8B-B14F-4D97-AF65-F5344CB8AC3E}">
        <p14:creationId xmlns:p14="http://schemas.microsoft.com/office/powerpoint/2010/main" val="208583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638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24.11 False Prophets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June9,2018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1226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93910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89807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#2.I have it on great authority, that birth pains usually start slowly, but never pleasant, and increase.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First three external to community for the most part.  #4 internal.</a:t>
            </a:r>
          </a:p>
          <a:p>
            <a:endParaRPr lang="en-US" altLang="en-US" dirty="0"/>
          </a:p>
        </p:txBody>
      </p:sp>
    </p:spTree>
    <p:extLst>
      <p:ext uri="{BB962C8B-B14F-4D97-AF65-F5344CB8AC3E}">
        <p14:creationId xmlns:p14="http://schemas.microsoft.com/office/powerpoint/2010/main" val="4102476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267200"/>
            <a:ext cx="6384925" cy="4267200"/>
          </a:xfrm>
        </p:spPr>
        <p:txBody>
          <a:bodyPr/>
          <a:lstStyle/>
          <a:p>
            <a:r>
              <a:rPr lang="en-US" dirty="0"/>
              <a:t>A bit of repetition of “Don’t be deceived.”  vs 4.  Back to this in vs. 23, combined false Messiahs false prophets..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391291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Gill: Simon Magus, </a:t>
            </a:r>
            <a:r>
              <a:rPr lang="en-US" sz="2000" b="0" i="0" kern="1200" dirty="0" err="1">
                <a:solidFill>
                  <a:schemeClr val="tx1"/>
                </a:solidFill>
                <a:effectLst/>
                <a:latin typeface="Arial Rounded MT Bold" pitchFamily="34" charset="0"/>
                <a:ea typeface="+mn-ea"/>
                <a:cs typeface="Arial" charset="0"/>
              </a:rPr>
              <a:t>Ebion</a:t>
            </a:r>
            <a:r>
              <a:rPr lang="en-US" sz="2000" b="0" i="0" kern="1200" dirty="0">
                <a:solidFill>
                  <a:schemeClr val="tx1"/>
                </a:solidFill>
                <a:effectLst/>
                <a:latin typeface="Arial Rounded MT Bold" pitchFamily="34" charset="0"/>
                <a:ea typeface="+mn-ea"/>
                <a:cs typeface="Arial" charset="0"/>
              </a:rPr>
              <a:t>, and Cerinthus, who denied the proper deity, and real humanity of Messiah; </a:t>
            </a:r>
            <a:r>
              <a:rPr lang="en-US" sz="2000" b="0" i="0" kern="1200" dirty="0" err="1">
                <a:solidFill>
                  <a:schemeClr val="tx1"/>
                </a:solidFill>
                <a:effectLst/>
                <a:latin typeface="Arial Rounded MT Bold" pitchFamily="34" charset="0"/>
                <a:ea typeface="+mn-ea"/>
                <a:cs typeface="Arial" charset="0"/>
              </a:rPr>
              <a:t>Carpocrates</a:t>
            </a:r>
            <a:r>
              <a:rPr lang="en-US" sz="2000" b="0" i="0" kern="1200" dirty="0">
                <a:solidFill>
                  <a:schemeClr val="tx1"/>
                </a:solidFill>
                <a:effectLst/>
                <a:latin typeface="Arial Rounded MT Bold" pitchFamily="34" charset="0"/>
                <a:ea typeface="+mn-ea"/>
                <a:cs typeface="Arial" charset="0"/>
              </a:rPr>
              <a:t>, and the Gnostics his followers, the Nicolaitans, </a:t>
            </a:r>
            <a:r>
              <a:rPr lang="en-US" sz="2000" b="0" i="0" kern="1200" dirty="0" err="1">
                <a:solidFill>
                  <a:schemeClr val="tx1"/>
                </a:solidFill>
                <a:effectLst/>
                <a:latin typeface="Arial Rounded MT Bold" pitchFamily="34" charset="0"/>
                <a:ea typeface="+mn-ea"/>
                <a:cs typeface="Arial" charset="0"/>
              </a:rPr>
              <a:t>Hymcneus</a:t>
            </a:r>
            <a:r>
              <a:rPr lang="en-US" sz="2000" b="0" i="0" kern="1200" dirty="0">
                <a:solidFill>
                  <a:schemeClr val="tx1"/>
                </a:solidFill>
                <a:effectLst/>
                <a:latin typeface="Arial Rounded MT Bold" pitchFamily="34" charset="0"/>
                <a:ea typeface="+mn-ea"/>
                <a:cs typeface="Arial" charset="0"/>
              </a:rPr>
              <a:t>, </a:t>
            </a:r>
            <a:r>
              <a:rPr lang="en-US" sz="2000" b="0" i="0" kern="1200" dirty="0" err="1">
                <a:solidFill>
                  <a:schemeClr val="tx1"/>
                </a:solidFill>
                <a:effectLst/>
                <a:latin typeface="Arial Rounded MT Bold" pitchFamily="34" charset="0"/>
                <a:ea typeface="+mn-ea"/>
                <a:cs typeface="Arial" charset="0"/>
              </a:rPr>
              <a:t>Philetus</a:t>
            </a:r>
            <a:r>
              <a:rPr lang="en-US" sz="2000" b="0" i="0" kern="1200" dirty="0">
                <a:solidFill>
                  <a:schemeClr val="tx1"/>
                </a:solidFill>
                <a:effectLst/>
                <a:latin typeface="Arial Rounded MT Bold" pitchFamily="34" charset="0"/>
                <a:ea typeface="+mn-ea"/>
                <a:cs typeface="Arial" charset="0"/>
              </a:rPr>
              <a:t>, and others.</a:t>
            </a:r>
          </a:p>
          <a:p>
            <a:endParaRPr lang="en-US" dirty="0"/>
          </a:p>
          <a:p>
            <a:r>
              <a:rPr lang="en-US" sz="2000" b="0" i="0" kern="1200" dirty="0">
                <a:solidFill>
                  <a:schemeClr val="tx1"/>
                </a:solidFill>
                <a:effectLst/>
                <a:latin typeface="Arial Rounded MT Bold" pitchFamily="34" charset="0"/>
                <a:ea typeface="+mn-ea"/>
                <a:cs typeface="Arial" charset="0"/>
              </a:rPr>
              <a:t>Things that seem true and right to the majority…</a:t>
            </a:r>
          </a:p>
        </p:txBody>
      </p:sp>
    </p:spTree>
    <p:extLst>
      <p:ext uri="{BB962C8B-B14F-4D97-AF65-F5344CB8AC3E}">
        <p14:creationId xmlns:p14="http://schemas.microsoft.com/office/powerpoint/2010/main" val="116460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24.11 False Prophets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June9,2018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https://www.christianheadlines.com/contributors/michael-foust/gallup-record-support-for-gay-relations-and-polygamy-plurality-still-oppose-abortion.html</a:t>
            </a:r>
          </a:p>
        </p:txBody>
      </p:sp>
    </p:spTree>
    <p:extLst>
      <p:ext uri="{BB962C8B-B14F-4D97-AF65-F5344CB8AC3E}">
        <p14:creationId xmlns:p14="http://schemas.microsoft.com/office/powerpoint/2010/main" val="1893701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24.11 False Prophets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June9,2018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https://www.christianheadlines.com/contributors/michael-foust/gallup-record-support-for-gay-relations-and-polygamy-plurality-still-oppose-abortion.html</a:t>
            </a:r>
          </a:p>
        </p:txBody>
      </p:sp>
    </p:spTree>
    <p:extLst>
      <p:ext uri="{BB962C8B-B14F-4D97-AF65-F5344CB8AC3E}">
        <p14:creationId xmlns:p14="http://schemas.microsoft.com/office/powerpoint/2010/main" val="124373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61615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54547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Never </a:t>
            </a:r>
            <a:r>
              <a:rPr lang="en-US" altLang="en-US" sz="2000" dirty="0" err="1"/>
              <a:t>UNtruth</a:t>
            </a:r>
            <a:r>
              <a:rPr lang="en-US" altLang="en-US" sz="2000" dirty="0"/>
              <a:t>, but perversions, half truths.</a:t>
            </a:r>
          </a:p>
        </p:txBody>
      </p:sp>
    </p:spTree>
    <p:extLst>
      <p:ext uri="{BB962C8B-B14F-4D97-AF65-F5344CB8AC3E}">
        <p14:creationId xmlns:p14="http://schemas.microsoft.com/office/powerpoint/2010/main" val="2152446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Greatest lesson, focus on Messiah’s, Immanuel’s love and kindness, MOTIVATES us to do right.   </a:t>
            </a:r>
          </a:p>
        </p:txBody>
      </p:sp>
    </p:spTree>
    <p:extLst>
      <p:ext uri="{BB962C8B-B14F-4D97-AF65-F5344CB8AC3E}">
        <p14:creationId xmlns:p14="http://schemas.microsoft.com/office/powerpoint/2010/main" val="165976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Gaza, rockets, fire balloons, fire kites, igniting forests and crops, human wave invasion</a:t>
            </a:r>
          </a:p>
        </p:txBody>
      </p:sp>
    </p:spTree>
    <p:extLst>
      <p:ext uri="{BB962C8B-B14F-4D97-AF65-F5344CB8AC3E}">
        <p14:creationId xmlns:p14="http://schemas.microsoft.com/office/powerpoint/2010/main" val="1837517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Never ending details, </a:t>
            </a:r>
            <a:r>
              <a:rPr lang="en-US" altLang="en-US" sz="2000" dirty="0" err="1"/>
              <a:t>cf</a:t>
            </a:r>
            <a:r>
              <a:rPr lang="en-US" altLang="en-US" sz="2000" dirty="0"/>
              <a:t> trust</a:t>
            </a:r>
          </a:p>
        </p:txBody>
      </p:sp>
    </p:spTree>
    <p:extLst>
      <p:ext uri="{BB962C8B-B14F-4D97-AF65-F5344CB8AC3E}">
        <p14:creationId xmlns:p14="http://schemas.microsoft.com/office/powerpoint/2010/main" val="2586096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13713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One way to tell a false prophet, complains a LOT.</a:t>
            </a:r>
          </a:p>
          <a:p>
            <a:endParaRPr lang="en-US" altLang="en-US" sz="1050" dirty="0"/>
          </a:p>
          <a:p>
            <a:r>
              <a:rPr lang="en-US" altLang="en-US" sz="1050" dirty="0"/>
              <a:t>Another way…</a:t>
            </a:r>
            <a:r>
              <a:rPr lang="en-US" altLang="en-US" sz="1050" dirty="0" err="1"/>
              <a:t>devisive</a:t>
            </a:r>
            <a:r>
              <a:rPr lang="en-US" altLang="en-US" sz="1050" dirty="0"/>
              <a:t>.</a:t>
            </a:r>
          </a:p>
        </p:txBody>
      </p:sp>
    </p:spTree>
    <p:extLst>
      <p:ext uri="{BB962C8B-B14F-4D97-AF65-F5344CB8AC3E}">
        <p14:creationId xmlns:p14="http://schemas.microsoft.com/office/powerpoint/2010/main" val="3194438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49973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94169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 have lost some here who renounced Messiah.</a:t>
            </a:r>
          </a:p>
        </p:txBody>
      </p:sp>
    </p:spTree>
    <p:extLst>
      <p:ext uri="{BB962C8B-B14F-4D97-AF65-F5344CB8AC3E}">
        <p14:creationId xmlns:p14="http://schemas.microsoft.com/office/powerpoint/2010/main" val="3345754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71376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01148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205791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2232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20519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One </a:t>
            </a:r>
            <a:r>
              <a:rPr lang="en-US" altLang="en-US" u="sng" dirty="0"/>
              <a:t>can</a:t>
            </a:r>
            <a:r>
              <a:rPr lang="en-US" altLang="en-US" dirty="0"/>
              <a:t> imitate the </a:t>
            </a:r>
            <a:r>
              <a:rPr lang="en-US" altLang="en-US" u="sng" dirty="0"/>
              <a:t>light</a:t>
            </a:r>
            <a:r>
              <a:rPr lang="en-US" altLang="en-US" dirty="0"/>
              <a:t> of the knowledge of G-d, </a:t>
            </a:r>
          </a:p>
          <a:p>
            <a:r>
              <a:rPr lang="en-US" altLang="en-US" dirty="0"/>
              <a:t>but impossible to imitate the </a:t>
            </a:r>
            <a:r>
              <a:rPr lang="en-US" altLang="en-US" u="sng" dirty="0"/>
              <a:t>heat</a:t>
            </a:r>
            <a:r>
              <a:rPr lang="en-US" altLang="en-US" dirty="0"/>
              <a:t> of the Love of G-d.</a:t>
            </a:r>
          </a:p>
        </p:txBody>
      </p:sp>
    </p:spTree>
    <p:extLst>
      <p:ext uri="{BB962C8B-B14F-4D97-AF65-F5344CB8AC3E}">
        <p14:creationId xmlns:p14="http://schemas.microsoft.com/office/powerpoint/2010/main" val="44890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Two quotes from Nu 16 story of </a:t>
            </a:r>
            <a:r>
              <a:rPr lang="en-US" altLang="en-US" dirty="0" err="1"/>
              <a:t>Korakh</a:t>
            </a:r>
            <a:endParaRPr lang="en-US" altLang="en-US" dirty="0"/>
          </a:p>
        </p:txBody>
      </p:sp>
    </p:spTree>
    <p:extLst>
      <p:ext uri="{BB962C8B-B14F-4D97-AF65-F5344CB8AC3E}">
        <p14:creationId xmlns:p14="http://schemas.microsoft.com/office/powerpoint/2010/main" val="316666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Two quotes from Nu 16 story of </a:t>
            </a:r>
            <a:r>
              <a:rPr lang="en-US" altLang="en-US" sz="1050" dirty="0" err="1"/>
              <a:t>Korakh</a:t>
            </a:r>
            <a:endParaRPr lang="en-US" altLang="en-US" sz="1050" dirty="0"/>
          </a:p>
        </p:txBody>
      </p:sp>
    </p:spTree>
    <p:extLst>
      <p:ext uri="{BB962C8B-B14F-4D97-AF65-F5344CB8AC3E}">
        <p14:creationId xmlns:p14="http://schemas.microsoft.com/office/powerpoint/2010/main" val="9686588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632592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243645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This is an interesting one for us, since we represent the restoration of Israel.  There are many that call themselves Jews, but aren’t.  I feel that I should spend some time on this, because it’s close to home.</a:t>
            </a:r>
          </a:p>
        </p:txBody>
      </p:sp>
    </p:spTree>
    <p:extLst>
      <p:ext uri="{BB962C8B-B14F-4D97-AF65-F5344CB8AC3E}">
        <p14:creationId xmlns:p14="http://schemas.microsoft.com/office/powerpoint/2010/main" val="19125734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01783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748026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20136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7822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709951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600576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Most of the following is from this treatise, by Rabbi Michael </a:t>
            </a:r>
            <a:r>
              <a:rPr lang="en-US" altLang="en-US" dirty="0" err="1"/>
              <a:t>Stepakoff</a:t>
            </a:r>
            <a:r>
              <a:rPr lang="en-US" altLang="en-US" dirty="0"/>
              <a:t>, Temple New Jerusalem, Palm Harbor [Tampa area], FL</a:t>
            </a:r>
          </a:p>
          <a:p>
            <a:r>
              <a:rPr lang="en-US" altLang="en-US" dirty="0"/>
              <a:t>http://www.templenewjerusalem.org/</a:t>
            </a:r>
          </a:p>
          <a:p>
            <a:endParaRPr lang="en-US" altLang="en-US" dirty="0"/>
          </a:p>
        </p:txBody>
      </p:sp>
    </p:spTree>
    <p:extLst>
      <p:ext uri="{BB962C8B-B14F-4D97-AF65-F5344CB8AC3E}">
        <p14:creationId xmlns:p14="http://schemas.microsoft.com/office/powerpoint/2010/main" val="37037946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Seems reasonable.   Sort of is, but…</a:t>
            </a:r>
          </a:p>
        </p:txBody>
      </p:sp>
    </p:spTree>
    <p:extLst>
      <p:ext uri="{BB962C8B-B14F-4D97-AF65-F5344CB8AC3E}">
        <p14:creationId xmlns:p14="http://schemas.microsoft.com/office/powerpoint/2010/main" val="2889577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329772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981949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597657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959895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96490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FFOZ was excluded from the MJAA for a time.  2003-2009</a:t>
            </a:r>
          </a:p>
        </p:txBody>
      </p:sp>
    </p:spTree>
    <p:extLst>
      <p:ext uri="{BB962C8B-B14F-4D97-AF65-F5344CB8AC3E}">
        <p14:creationId xmlns:p14="http://schemas.microsoft.com/office/powerpoint/2010/main" val="11292606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6127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700" kern="1200" dirty="0">
                <a:solidFill>
                  <a:schemeClr val="tx1"/>
                </a:solidFill>
                <a:effectLst/>
                <a:latin typeface="Arial Rounded MT Bold" pitchFamily="34" charset="0"/>
                <a:ea typeface="+mn-ea"/>
                <a:cs typeface="Arial" charset="0"/>
              </a:rPr>
              <a:t>Palestinians enter </a:t>
            </a:r>
            <a:r>
              <a:rPr lang="en-US" sz="700" kern="1200" dirty="0" err="1">
                <a:solidFill>
                  <a:schemeClr val="tx1"/>
                </a:solidFill>
                <a:effectLst/>
                <a:latin typeface="Arial Rounded MT Bold" pitchFamily="34" charset="0"/>
                <a:ea typeface="+mn-ea"/>
                <a:cs typeface="Arial" charset="0"/>
              </a:rPr>
              <a:t>Erez</a:t>
            </a:r>
            <a:r>
              <a:rPr lang="en-US" sz="700" kern="1200" dirty="0">
                <a:solidFill>
                  <a:schemeClr val="tx1"/>
                </a:solidFill>
                <a:effectLst/>
                <a:latin typeface="Arial Rounded MT Bold" pitchFamily="34" charset="0"/>
                <a:ea typeface="+mn-ea"/>
                <a:cs typeface="Arial" charset="0"/>
              </a:rPr>
              <a:t> crossing into Gaza. (Yonatan </a:t>
            </a:r>
            <a:r>
              <a:rPr lang="en-US" sz="700" kern="1200" dirty="0" err="1">
                <a:solidFill>
                  <a:schemeClr val="tx1"/>
                </a:solidFill>
                <a:effectLst/>
                <a:latin typeface="Arial Rounded MT Bold" pitchFamily="34" charset="0"/>
                <a:ea typeface="+mn-ea"/>
                <a:cs typeface="Arial" charset="0"/>
              </a:rPr>
              <a:t>Sindel</a:t>
            </a:r>
            <a:r>
              <a:rPr lang="en-US" sz="700" kern="1200" dirty="0">
                <a:solidFill>
                  <a:schemeClr val="tx1"/>
                </a:solidFill>
                <a:effectLst/>
                <a:latin typeface="Arial Rounded MT Bold" pitchFamily="34" charset="0"/>
                <a:ea typeface="+mn-ea"/>
                <a:cs typeface="Arial" charset="0"/>
              </a:rPr>
              <a:t>/Flash90) https://worldisraelnews.com/israel-accepted-6000-gazans-for-medical-treatment-in-past-four-months/?utm_source=MadMimi&amp;utm_medium=email&amp;utm_content=Friedman+to+Media%3A+%E2%80%98Keep+Your+Mouths+Shut%E2%80%99+on+Gaza%3B+PA%3A+%27Burn+Photos+of+Messi+if+He+Plays+in+Israel%27%3B+Today%27s+Top+News%21&amp;utm_campaign=20180604_m145713555_Friedman+to+Media%3A+%E2%80%98Keep+Your+Mouths+Shut%E2%80%99+on+Gaza%3B+PA%3A+%27Burn+Photos+of+Messi+if+He+Plays+in+Israel%27%3B+Today%27s+Top+News%21&amp;utm_term=_0D_0A_09_09_09_09_09_09_09_09_09_09Read+Now_0D_0A_09_09_09_09_09_09_09_09_09</a:t>
            </a:r>
          </a:p>
          <a:p>
            <a:br>
              <a:rPr lang="en-US" sz="1050" dirty="0"/>
            </a:br>
            <a:endParaRPr lang="en-US" altLang="en-US" sz="1050" dirty="0"/>
          </a:p>
        </p:txBody>
      </p:sp>
    </p:spTree>
    <p:extLst>
      <p:ext uri="{BB962C8B-B14F-4D97-AF65-F5344CB8AC3E}">
        <p14:creationId xmlns:p14="http://schemas.microsoft.com/office/powerpoint/2010/main" val="6996802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Family here, several years ago, father said to me: We love the Jewish dance, love the Jewish language, the Jewish liturgy, the Jewish Torah, Jewish holidays.   Therefore we ARE Jewish.  Yes?</a:t>
            </a:r>
          </a:p>
          <a:p>
            <a:endParaRPr lang="en-US" altLang="en-US" dirty="0"/>
          </a:p>
          <a:p>
            <a:r>
              <a:rPr lang="en-US" altLang="en-US" dirty="0"/>
              <a:t>An associated point of confusion, false prophet teaching…</a:t>
            </a:r>
          </a:p>
        </p:txBody>
      </p:sp>
    </p:spTree>
    <p:extLst>
      <p:ext uri="{BB962C8B-B14F-4D97-AF65-F5344CB8AC3E}">
        <p14:creationId xmlns:p14="http://schemas.microsoft.com/office/powerpoint/2010/main" val="19473382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https://en.wikipedia.org/wiki/Sacred_Name_Movement</a:t>
            </a:r>
          </a:p>
        </p:txBody>
      </p:sp>
    </p:spTree>
    <p:extLst>
      <p:ext uri="{BB962C8B-B14F-4D97-AF65-F5344CB8AC3E}">
        <p14:creationId xmlns:p14="http://schemas.microsoft.com/office/powerpoint/2010/main" val="32425377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https://en.wikipedia.org/wiki/Sacred_Name_Movement</a:t>
            </a:r>
            <a:endParaRPr lang="en-US" altLang="en-US" sz="1050" dirty="0"/>
          </a:p>
          <a:p>
            <a:endParaRPr lang="en-US" altLang="en-US" sz="1050" dirty="0"/>
          </a:p>
          <a:p>
            <a:r>
              <a:rPr lang="en-US" altLang="en-US" dirty="0"/>
              <a:t>Which I am NOT going to say, because 9 reasons, but the main one is that the Messiah, and all the writers of the Messianic scriptures/New Testament, didn’t pronounce the Name.  Here’s the key example…</a:t>
            </a:r>
          </a:p>
        </p:txBody>
      </p:sp>
    </p:spTree>
    <p:extLst>
      <p:ext uri="{BB962C8B-B14F-4D97-AF65-F5344CB8AC3E}">
        <p14:creationId xmlns:p14="http://schemas.microsoft.com/office/powerpoint/2010/main" val="2341947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982067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If anyone knew the right pronunciation, and had authority to do so, it would have been Messiah the Son.  But He chose not to pronounce the Name.</a:t>
            </a:r>
          </a:p>
          <a:p>
            <a:endParaRPr lang="en-US" altLang="en-US" dirty="0"/>
          </a:p>
          <a:p>
            <a:r>
              <a:rPr lang="en-US" altLang="en-US" dirty="0"/>
              <a:t>A spin off to that…</a:t>
            </a:r>
          </a:p>
        </p:txBody>
      </p:sp>
    </p:spTree>
    <p:extLst>
      <p:ext uri="{BB962C8B-B14F-4D97-AF65-F5344CB8AC3E}">
        <p14:creationId xmlns:p14="http://schemas.microsoft.com/office/powerpoint/2010/main" val="9454924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https://en.wikipedia.org/wiki/Yahshua</a:t>
            </a:r>
          </a:p>
        </p:txBody>
      </p:sp>
    </p:spTree>
    <p:extLst>
      <p:ext uri="{BB962C8B-B14F-4D97-AF65-F5344CB8AC3E}">
        <p14:creationId xmlns:p14="http://schemas.microsoft.com/office/powerpoint/2010/main" val="33256861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https://en.wikipedia.org/wiki/Yahshua</a:t>
            </a:r>
          </a:p>
        </p:txBody>
      </p:sp>
    </p:spTree>
    <p:extLst>
      <p:ext uri="{BB962C8B-B14F-4D97-AF65-F5344CB8AC3E}">
        <p14:creationId xmlns:p14="http://schemas.microsoft.com/office/powerpoint/2010/main" val="17666865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https://en.wikipedia.org/wiki/Yahshua</a:t>
            </a:r>
          </a:p>
          <a:p>
            <a:endParaRPr lang="en-US" altLang="en-US" sz="1050" dirty="0"/>
          </a:p>
        </p:txBody>
      </p:sp>
    </p:spTree>
    <p:extLst>
      <p:ext uri="{BB962C8B-B14F-4D97-AF65-F5344CB8AC3E}">
        <p14:creationId xmlns:p14="http://schemas.microsoft.com/office/powerpoint/2010/main" val="9839544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hlinkClick r:id="rId3"/>
              </a:rPr>
              <a:t>https://en.wikipedia.org/wiki/Yahshua</a:t>
            </a: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While were on the subject, there is more, it gets more insidious.  This is not just a rabbi trail on theological trivia.</a:t>
            </a:r>
          </a:p>
          <a:p>
            <a:endParaRPr lang="en-US" altLang="en-US" sz="1050" dirty="0"/>
          </a:p>
        </p:txBody>
      </p:sp>
    </p:spTree>
    <p:extLst>
      <p:ext uri="{BB962C8B-B14F-4D97-AF65-F5344CB8AC3E}">
        <p14:creationId xmlns:p14="http://schemas.microsoft.com/office/powerpoint/2010/main" val="26202698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3973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693406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13416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19675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284753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259146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490297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768526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936843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122837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217776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425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israel-accepted-6000-gazans-for-medical-treatment-in-past-four-months/?utm_source=MadMimi&amp;utm_medium=email&amp;utm_content=Friedman+to+Media%3A+%E2%80%98Keep+Your+Mouths+Shut%E2%80%99+on+Gaza%3B+PA%3A+%27Burn+Photos+of+Messi+if+He+Plays+in+Israel%27%3B+Today%27s+Top+News%21&amp;utm_campaign=20180604_m145713555_Friedman+to+Media%3A+%E2%80%98Keep+Your+Mouths+Shut%E2%80%99+on+Gaza%3B+PA%3A+%27Burn+Photos+of+Messi+if+He+Plays+in+Israel%27%3B+Today%27s+Top+News%21&amp;utm_term=_0D_0A_09_09_09_09_09_09_09_09_09_09Read+Now_0D_0A_09_09_09_09_09_09_09_09_09</a:t>
            </a:r>
          </a:p>
        </p:txBody>
      </p:sp>
    </p:spTree>
    <p:extLst>
      <p:ext uri="{BB962C8B-B14F-4D97-AF65-F5344CB8AC3E}">
        <p14:creationId xmlns:p14="http://schemas.microsoft.com/office/powerpoint/2010/main" val="777121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319460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254424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796896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562150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 57</a:t>
            </a:r>
          </a:p>
        </p:txBody>
      </p:sp>
    </p:spTree>
    <p:extLst>
      <p:ext uri="{BB962C8B-B14F-4D97-AF65-F5344CB8AC3E}">
        <p14:creationId xmlns:p14="http://schemas.microsoft.com/office/powerpoint/2010/main" val="34019315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4336505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367443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102838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164114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08471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324451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24.11 False Prophets</a:t>
            </a:r>
          </a:p>
        </p:txBody>
      </p:sp>
      <p:sp>
        <p:nvSpPr>
          <p:cNvPr id="5" name="Rectangle 3"/>
          <p:cNvSpPr>
            <a:spLocks noGrp="1" noChangeArrowheads="1"/>
          </p:cNvSpPr>
          <p:nvPr>
            <p:ph type="dt" idx="1"/>
          </p:nvPr>
        </p:nvSpPr>
        <p:spPr>
          <a:ln/>
        </p:spPr>
        <p:txBody>
          <a:bodyPr/>
          <a:lstStyle/>
          <a:p>
            <a:r>
              <a:rPr lang="en-US" altLang="en-US">
                <a:solidFill>
                  <a:prstClr val="white"/>
                </a:solidFill>
              </a:rPr>
              <a:t>June9,2018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49972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231494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3749540860"/>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If you want to have notes without taking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2018 messages</a:t>
            </a:r>
          </a:p>
          <a:p>
            <a:r>
              <a:rPr lang="en-US" dirty="0">
                <a:solidFill>
                  <a:srgbClr val="FFFF66"/>
                </a:solidFill>
              </a:rPr>
              <a:t>Today’s should be on the top.</a:t>
            </a:r>
          </a:p>
        </p:txBody>
      </p:sp>
    </p:spTree>
    <p:extLst>
      <p:ext uri="{BB962C8B-B14F-4D97-AF65-F5344CB8AC3E}">
        <p14:creationId xmlns:p14="http://schemas.microsoft.com/office/powerpoint/2010/main" val="29468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“Two days ago, the Supreme Leader of Iran, Ayatollah Khamenei, announced his </a:t>
            </a:r>
            <a:r>
              <a:rPr lang="en-US" dirty="0">
                <a:solidFill>
                  <a:srgbClr val="FFFF99"/>
                </a:solidFill>
              </a:rPr>
              <a:t>intentions to annihilate Israel</a:t>
            </a:r>
            <a:r>
              <a:rPr lang="en-US" dirty="0"/>
              <a:t>,” said Netanyahu. “Yesterday, he explained how he would do so, with the unrestricted enrichment</a:t>
            </a:r>
          </a:p>
        </p:txBody>
      </p:sp>
    </p:spTree>
    <p:extLst>
      <p:ext uri="{BB962C8B-B14F-4D97-AF65-F5344CB8AC3E}">
        <p14:creationId xmlns:p14="http://schemas.microsoft.com/office/powerpoint/2010/main" val="1230835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of uranium in order to build an arsenal of nuclear weapons. We’re not surprised,” continued Netanyahu, vowing that </a:t>
            </a:r>
            <a:r>
              <a:rPr lang="en-US" dirty="0">
                <a:solidFill>
                  <a:srgbClr val="FFFF99"/>
                </a:solidFill>
              </a:rPr>
              <a:t>Israel “won’t let Iran get nuclear weapons.” </a:t>
            </a:r>
          </a:p>
          <a:p>
            <a:pPr algn="l"/>
            <a:r>
              <a:rPr lang="en-US" dirty="0">
                <a:solidFill>
                  <a:srgbClr val="FFFF99"/>
                </a:solidFill>
              </a:rPr>
              <a:t>How?</a:t>
            </a:r>
          </a:p>
        </p:txBody>
      </p:sp>
    </p:spTree>
    <p:extLst>
      <p:ext uri="{BB962C8B-B14F-4D97-AF65-F5344CB8AC3E}">
        <p14:creationId xmlns:p14="http://schemas.microsoft.com/office/powerpoint/2010/main" val="302960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dirty="0"/>
              <a:t> </a:t>
            </a:r>
            <a:r>
              <a:rPr lang="en-US" dirty="0"/>
              <a:t>A facility in Iran’s Natanz nuclear plant to build advanced centrifuges will be completed in a month, Iran’s nuclear chief announced on 6 June 2018. </a:t>
            </a:r>
          </a:p>
        </p:txBody>
      </p:sp>
    </p:spTree>
    <p:extLst>
      <p:ext uri="{BB962C8B-B14F-4D97-AF65-F5344CB8AC3E}">
        <p14:creationId xmlns:p14="http://schemas.microsoft.com/office/powerpoint/2010/main" val="1114295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Everyone Wonders</a:t>
            </a:r>
          </a:p>
          <a:p>
            <a:r>
              <a:rPr lang="en-US" dirty="0"/>
              <a:t>about</a:t>
            </a:r>
          </a:p>
          <a:p>
            <a:r>
              <a:rPr lang="en-US" dirty="0"/>
              <a:t>The End of Time</a:t>
            </a:r>
          </a:p>
        </p:txBody>
      </p:sp>
    </p:spTree>
    <p:extLst>
      <p:ext uri="{BB962C8B-B14F-4D97-AF65-F5344CB8AC3E}">
        <p14:creationId xmlns:p14="http://schemas.microsoft.com/office/powerpoint/2010/main" val="252465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122" name="Picture 2" descr="Related image">
            <a:extLst>
              <a:ext uri="{FF2B5EF4-FFF2-40B4-BE49-F238E27FC236}">
                <a16:creationId xmlns:a16="http://schemas.microsoft.com/office/drawing/2014/main" id="{24A46B24-F05E-46B5-A944-5F10411A2D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175"/>
            <a:ext cx="8778875"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394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pic>
        <p:nvPicPr>
          <p:cNvPr id="4098" name="Picture 2" descr="Image result for end of time">
            <a:extLst>
              <a:ext uri="{FF2B5EF4-FFF2-40B4-BE49-F238E27FC236}">
                <a16:creationId xmlns:a16="http://schemas.microsoft.com/office/drawing/2014/main" id="{8FB04527-5B63-4FC0-834D-908EFB44C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0"/>
            <a:ext cx="82391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0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878818" y="-5694589"/>
            <a:ext cx="17750930" cy="14879410"/>
          </a:xfrm>
        </p:spPr>
        <p:txBody>
          <a:bodyPr>
            <a:normAutofit/>
          </a:bodyPr>
          <a:lstStyle/>
          <a:p>
            <a:pPr algn="l"/>
            <a:r>
              <a:rPr lang="en-US" dirty="0"/>
              <a:t> </a:t>
            </a:r>
          </a:p>
        </p:txBody>
      </p:sp>
      <p:pic>
        <p:nvPicPr>
          <p:cNvPr id="6146" name="Picture 2" descr="Related image">
            <a:extLst>
              <a:ext uri="{FF2B5EF4-FFF2-40B4-BE49-F238E27FC236}">
                <a16:creationId xmlns:a16="http://schemas.microsoft.com/office/drawing/2014/main" id="{592DEBC9-89BD-4BBC-AAE2-2AF8D0D6F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95" y="0"/>
            <a:ext cx="826634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7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7170" name="Picture 2" descr="Related image">
            <a:extLst>
              <a:ext uri="{FF2B5EF4-FFF2-40B4-BE49-F238E27FC236}">
                <a16:creationId xmlns:a16="http://schemas.microsoft.com/office/drawing/2014/main" id="{85EF7272-E8C8-4546-8A11-6305659DD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6" y="256103"/>
            <a:ext cx="8107361" cy="456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632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64529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DB05AC68-1F7F-46DD-A0D1-E917D2BF6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33581" y="-389"/>
            <a:ext cx="8381999" cy="4714875"/>
          </a:xfrm>
          <a:prstGeom prst="rect">
            <a:avLst/>
          </a:prstGeom>
        </p:spPr>
      </p:pic>
      <p:sp>
        <p:nvSpPr>
          <p:cNvPr id="5" name="TextBox 4">
            <a:extLst>
              <a:ext uri="{FF2B5EF4-FFF2-40B4-BE49-F238E27FC236}">
                <a16:creationId xmlns:a16="http://schemas.microsoft.com/office/drawing/2014/main" id="{5D759B88-E12D-465B-A365-0576B86E756A}"/>
              </a:ext>
            </a:extLst>
          </p:cNvPr>
          <p:cNvSpPr txBox="1"/>
          <p:nvPr/>
        </p:nvSpPr>
        <p:spPr>
          <a:xfrm>
            <a:off x="1781832" y="403384"/>
            <a:ext cx="5215210"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View from Mt. Olives</a:t>
            </a:r>
          </a:p>
        </p:txBody>
      </p:sp>
    </p:spTree>
    <p:extLst>
      <p:ext uri="{BB962C8B-B14F-4D97-AF65-F5344CB8AC3E}">
        <p14:creationId xmlns:p14="http://schemas.microsoft.com/office/powerpoint/2010/main" val="150039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Mercy Expressed </a:t>
            </a:r>
          </a:p>
          <a:p>
            <a:r>
              <a:rPr lang="en-US" dirty="0"/>
              <a:t>in the Midst of War</a:t>
            </a:r>
          </a:p>
        </p:txBody>
      </p:sp>
    </p:spTree>
    <p:extLst>
      <p:ext uri="{BB962C8B-B14F-4D97-AF65-F5344CB8AC3E}">
        <p14:creationId xmlns:p14="http://schemas.microsoft.com/office/powerpoint/2010/main" val="2036144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Talmidim</a:t>
            </a:r>
            <a:r>
              <a:rPr lang="en-US" dirty="0"/>
              <a:t>/Disciples asking Yeshua:</a:t>
            </a:r>
          </a:p>
          <a:p>
            <a:pPr algn="l"/>
            <a:r>
              <a:rPr lang="en-US" dirty="0"/>
              <a:t>When will be the end of this age?  Seeing as it </a:t>
            </a:r>
            <a:r>
              <a:rPr lang="en-US" u="sng" dirty="0"/>
              <a:t>will</a:t>
            </a:r>
            <a:r>
              <a:rPr lang="en-US" dirty="0"/>
              <a:t> happen HERE.</a:t>
            </a:r>
          </a:p>
          <a:p>
            <a:pPr algn="l"/>
            <a:r>
              <a:rPr lang="en-US" dirty="0"/>
              <a:t>Key lessons to prep for the end:</a:t>
            </a:r>
          </a:p>
        </p:txBody>
      </p:sp>
    </p:spTree>
    <p:extLst>
      <p:ext uri="{BB962C8B-B14F-4D97-AF65-F5344CB8AC3E}">
        <p14:creationId xmlns:p14="http://schemas.microsoft.com/office/powerpoint/2010/main" val="2271039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512763" indent="-512763" algn="l">
              <a:buFont typeface="+mj-lt"/>
              <a:buAutoNum type="arabicPeriod"/>
            </a:pPr>
            <a:r>
              <a:rPr lang="en-US" dirty="0"/>
              <a:t>Don’t be deceived!  Many in My   Name. vss. 4-5</a:t>
            </a:r>
          </a:p>
          <a:p>
            <a:pPr marL="512763" indent="-512763" algn="l">
              <a:buFont typeface="+mj-lt"/>
              <a:buAutoNum type="arabicPeriod"/>
            </a:pPr>
            <a:r>
              <a:rPr lang="en-US" dirty="0"/>
              <a:t>Wars, famines, earthquakes…beginning of birth-pains. vss. 6-8</a:t>
            </a:r>
          </a:p>
          <a:p>
            <a:pPr marL="512763" indent="-512763" algn="l">
              <a:buFont typeface="+mj-lt"/>
              <a:buAutoNum type="arabicPeriod"/>
            </a:pPr>
            <a:r>
              <a:rPr lang="en-US" dirty="0"/>
              <a:t>Imprisoned, hated, executed, betrayed  vss. 9-10</a:t>
            </a:r>
          </a:p>
          <a:p>
            <a:pPr marL="512763" indent="-512763" algn="l">
              <a:buFont typeface="+mj-lt"/>
              <a:buAutoNum type="arabicPeriod"/>
            </a:pPr>
            <a:r>
              <a:rPr lang="en-US" dirty="0"/>
              <a:t>Today: False prophets…</a:t>
            </a:r>
          </a:p>
          <a:p>
            <a:pPr algn="l"/>
            <a:endParaRPr lang="en-US" dirty="0"/>
          </a:p>
        </p:txBody>
      </p:sp>
    </p:spTree>
    <p:extLst>
      <p:ext uri="{BB962C8B-B14F-4D97-AF65-F5344CB8AC3E}">
        <p14:creationId xmlns:p14="http://schemas.microsoft.com/office/powerpoint/2010/main" val="601698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870843"/>
            <a:ext cx="8153400" cy="4444305"/>
          </a:xfrm>
        </p:spPr>
        <p:txBody>
          <a:bodyPr>
            <a:normAutofit/>
          </a:bodyPr>
          <a:lstStyle/>
          <a:p>
            <a:pPr algn="r"/>
            <a:r>
              <a:rPr lang="he-IL" sz="4321" b="1" dirty="0">
                <a:latin typeface="David" panose="020E0502060401010101" pitchFamily="34" charset="-79"/>
                <a:cs typeface="David" panose="020E0502060401010101" pitchFamily="34" charset="-79"/>
              </a:rPr>
              <a:t>נְבִיאֵי שֶׁקֶר יָקוּמוּ וְיַתְעוּ רַבִּים,</a:t>
            </a:r>
            <a:r>
              <a:rPr lang="en-US" baseline="30000" dirty="0"/>
              <a:t>    </a:t>
            </a:r>
          </a:p>
          <a:p>
            <a:r>
              <a:rPr lang="en-US" baseline="30000" dirty="0"/>
              <a:t>  </a:t>
            </a:r>
          </a:p>
          <a:p>
            <a:r>
              <a:rPr lang="en-US" baseline="30000" dirty="0"/>
              <a:t>   </a:t>
            </a:r>
            <a:r>
              <a:rPr lang="en-US" sz="4000" baseline="30000" dirty="0"/>
              <a:t>“</a:t>
            </a:r>
            <a:r>
              <a:rPr lang="en-US" sz="4000" dirty="0"/>
              <a:t>many </a:t>
            </a:r>
            <a:r>
              <a:rPr lang="en-US" sz="4000" dirty="0">
                <a:solidFill>
                  <a:srgbClr val="FFFF99"/>
                </a:solidFill>
              </a:rPr>
              <a:t>false prophets </a:t>
            </a:r>
            <a:r>
              <a:rPr lang="en-US" sz="4000" dirty="0"/>
              <a:t>will appear and fool many people;”</a:t>
            </a:r>
            <a:endParaRPr lang="en-US" dirty="0"/>
          </a:p>
        </p:txBody>
      </p:sp>
      <p:sp>
        <p:nvSpPr>
          <p:cNvPr id="372738" name="Rectangle 2"/>
          <p:cNvSpPr>
            <a:spLocks noGrp="1" noChangeArrowheads="1"/>
          </p:cNvSpPr>
          <p:nvPr>
            <p:ph type="title"/>
          </p:nvPr>
        </p:nvSpPr>
        <p:spPr>
          <a:xfrm>
            <a:off x="932755" y="267296"/>
            <a:ext cx="6913364" cy="405795"/>
          </a:xfrm>
        </p:spPr>
        <p:txBody>
          <a:bodyPr/>
          <a:lstStyle/>
          <a:p>
            <a:pPr eaLnBrk="1" hangingPunct="1"/>
            <a:r>
              <a:rPr lang="en-US" altLang="en-US" sz="2016" dirty="0">
                <a:solidFill>
                  <a:srgbClr val="FFFF00"/>
                </a:solidFill>
              </a:rPr>
              <a:t>Mattityahu (Matthew) 24:11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984162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err="1"/>
              <a:t>pseudoprophētai</a:t>
            </a:r>
            <a:br>
              <a:rPr lang="en-US" dirty="0"/>
            </a:br>
            <a:r>
              <a:rPr lang="el-GR" sz="4800" b="1" dirty="0"/>
              <a:t>ψευδοπροφῆται</a:t>
            </a:r>
            <a:br>
              <a:rPr lang="el-GR" dirty="0"/>
            </a:br>
            <a:r>
              <a:rPr lang="en-US" dirty="0"/>
              <a:t>false prophets</a:t>
            </a:r>
          </a:p>
          <a:p>
            <a:endParaRPr lang="en-US" dirty="0"/>
          </a:p>
          <a:p>
            <a:r>
              <a:rPr lang="en-US" dirty="0"/>
              <a:t>Seem true and right…</a:t>
            </a:r>
          </a:p>
        </p:txBody>
      </p:sp>
    </p:spTree>
    <p:extLst>
      <p:ext uri="{BB962C8B-B14F-4D97-AF65-F5344CB8AC3E}">
        <p14:creationId xmlns:p14="http://schemas.microsoft.com/office/powerpoint/2010/main" val="3034432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Gallup on Monday released its annual Values and Beliefs survey </a:t>
            </a:r>
          </a:p>
          <a:p>
            <a:pPr marL="168275" indent="-168275" algn="l">
              <a:buFont typeface="Arial" panose="020B0604020202020204" pitchFamily="34" charset="0"/>
              <a:buChar char="•"/>
            </a:pPr>
            <a:r>
              <a:rPr lang="en-US" dirty="0"/>
              <a:t>A record 67 percent of American adults believe that </a:t>
            </a:r>
            <a:r>
              <a:rPr lang="en-US" dirty="0">
                <a:solidFill>
                  <a:srgbClr val="FFFF99"/>
                </a:solidFill>
              </a:rPr>
              <a:t>gay and lesbian relations are morally acceptable</a:t>
            </a:r>
            <a:r>
              <a:rPr lang="en-US" dirty="0"/>
              <a:t>, an increase from last year’s high of 63 percent.</a:t>
            </a:r>
          </a:p>
        </p:txBody>
      </p:sp>
    </p:spTree>
    <p:extLst>
      <p:ext uri="{BB962C8B-B14F-4D97-AF65-F5344CB8AC3E}">
        <p14:creationId xmlns:p14="http://schemas.microsoft.com/office/powerpoint/2010/main" val="2508888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 survey set records on several other issues. Among them:</a:t>
            </a:r>
          </a:p>
          <a:p>
            <a:pPr marL="112713" indent="-112713" algn="l">
              <a:buFont typeface="Arial" panose="020B0604020202020204" pitchFamily="34" charset="0"/>
              <a:buChar char="•"/>
            </a:pPr>
            <a:r>
              <a:rPr lang="en-US" dirty="0"/>
              <a:t>43 percent say </a:t>
            </a:r>
            <a:r>
              <a:rPr lang="en-US" dirty="0">
                <a:solidFill>
                  <a:srgbClr val="FFFF99"/>
                </a:solidFill>
              </a:rPr>
              <a:t>pornography is morally acceptable</a:t>
            </a:r>
            <a:r>
              <a:rPr lang="en-US" dirty="0"/>
              <a:t>. Previous high: 36 percent (2017).</a:t>
            </a:r>
          </a:p>
          <a:p>
            <a:pPr marL="112713" indent="-112713" algn="l">
              <a:buFont typeface="Arial" panose="020B0604020202020204" pitchFamily="34" charset="0"/>
              <a:buChar char="•"/>
            </a:pPr>
            <a:r>
              <a:rPr lang="en-US" dirty="0"/>
              <a:t>19 percent </a:t>
            </a:r>
            <a:r>
              <a:rPr lang="en-US" dirty="0">
                <a:solidFill>
                  <a:srgbClr val="FFFF99"/>
                </a:solidFill>
              </a:rPr>
              <a:t>say polygamy is morally acceptable</a:t>
            </a:r>
            <a:r>
              <a:rPr lang="en-US" dirty="0"/>
              <a:t>. Previous high: 17 percent (2017).</a:t>
            </a:r>
          </a:p>
        </p:txBody>
      </p:sp>
    </p:spTree>
    <p:extLst>
      <p:ext uri="{BB962C8B-B14F-4D97-AF65-F5344CB8AC3E}">
        <p14:creationId xmlns:p14="http://schemas.microsoft.com/office/powerpoint/2010/main" val="135719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Messianic scriptures describe false prophets in their time.</a:t>
            </a:r>
          </a:p>
          <a:p>
            <a:pPr algn="l"/>
            <a:r>
              <a:rPr lang="en-US" dirty="0"/>
              <a:t>Prototypes?</a:t>
            </a:r>
          </a:p>
          <a:p>
            <a:pPr algn="l"/>
            <a:r>
              <a:rPr lang="en-US" dirty="0"/>
              <a:t>Internal threat.  </a:t>
            </a:r>
          </a:p>
          <a:p>
            <a:pPr algn="l"/>
            <a:r>
              <a:rPr lang="en-US" dirty="0"/>
              <a:t>Cp External: wars, famines, executions.</a:t>
            </a:r>
          </a:p>
        </p:txBody>
      </p:sp>
    </p:spTree>
    <p:extLst>
      <p:ext uri="{BB962C8B-B14F-4D97-AF65-F5344CB8AC3E}">
        <p14:creationId xmlns:p14="http://schemas.microsoft.com/office/powerpoint/2010/main" val="2680576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33363" indent="-233363" algn="l">
              <a:buFont typeface="Arial" panose="020B0604020202020204" pitchFamily="34" charset="0"/>
              <a:buChar char="•"/>
            </a:pPr>
            <a:r>
              <a:rPr lang="en-US" dirty="0"/>
              <a:t>Examples of Messianic Era false prophets</a:t>
            </a:r>
          </a:p>
          <a:p>
            <a:pPr marL="233363" indent="-233363" algn="l">
              <a:buFont typeface="Arial" panose="020B0604020202020204" pitchFamily="34" charset="0"/>
              <a:buChar char="•"/>
            </a:pPr>
            <a:r>
              <a:rPr lang="en-US" dirty="0"/>
              <a:t>Characteristics of Messianic Era false prophets.</a:t>
            </a:r>
          </a:p>
          <a:p>
            <a:pPr algn="l"/>
            <a:endParaRPr lang="en-US" dirty="0"/>
          </a:p>
        </p:txBody>
      </p:sp>
    </p:spTree>
    <p:extLst>
      <p:ext uri="{BB962C8B-B14F-4D97-AF65-F5344CB8AC3E}">
        <p14:creationId xmlns:p14="http://schemas.microsoft.com/office/powerpoint/2010/main" val="4239138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Acts 20.29-32 </a:t>
            </a:r>
            <a:r>
              <a:rPr lang="en-US" dirty="0"/>
              <a:t> Even </a:t>
            </a:r>
            <a:r>
              <a:rPr lang="en-US" dirty="0">
                <a:solidFill>
                  <a:srgbClr val="FFFF99"/>
                </a:solidFill>
              </a:rPr>
              <a:t>from among your own number, men will arise and teach perversions of the truth</a:t>
            </a:r>
            <a:r>
              <a:rPr lang="en-US" dirty="0"/>
              <a:t>, in order to drag away the </a:t>
            </a:r>
            <a:r>
              <a:rPr lang="en-US" dirty="0" err="1"/>
              <a:t>talmidim</a:t>
            </a:r>
            <a:r>
              <a:rPr lang="en-US" dirty="0"/>
              <a:t> after themselves. So stay alert! </a:t>
            </a:r>
          </a:p>
        </p:txBody>
      </p:sp>
    </p:spTree>
    <p:extLst>
      <p:ext uri="{BB962C8B-B14F-4D97-AF65-F5344CB8AC3E}">
        <p14:creationId xmlns:p14="http://schemas.microsoft.com/office/powerpoint/2010/main" val="3221635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Acts 20.29-32 </a:t>
            </a:r>
            <a:r>
              <a:rPr lang="en-US" dirty="0"/>
              <a:t> …“And now I entrust you to the care of the Lord and to the message of his love and kindness, for it can build you up and give you an inheritance among all those who have been set apart for God.</a:t>
            </a:r>
          </a:p>
        </p:txBody>
      </p:sp>
    </p:spTree>
    <p:extLst>
      <p:ext uri="{BB962C8B-B14F-4D97-AF65-F5344CB8AC3E}">
        <p14:creationId xmlns:p14="http://schemas.microsoft.com/office/powerpoint/2010/main" val="320008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F7D2608C-4BE0-48F6-9E3C-52ACE5044D61}"/>
              </a:ext>
            </a:extLst>
          </p:cNvPr>
          <p:cNvPicPr>
            <a:picLocks noChangeAspect="1"/>
          </p:cNvPicPr>
          <p:nvPr/>
        </p:nvPicPr>
        <p:blipFill rotWithShape="1">
          <a:blip r:embed="rId3"/>
          <a:srcRect l="19185" t="7037"/>
          <a:stretch/>
        </p:blipFill>
        <p:spPr>
          <a:xfrm>
            <a:off x="2027237" y="11333"/>
            <a:ext cx="5576887" cy="5132167"/>
          </a:xfrm>
          <a:prstGeom prst="rect">
            <a:avLst/>
          </a:prstGeom>
        </p:spPr>
      </p:pic>
    </p:spTree>
    <p:extLst>
      <p:ext uri="{BB962C8B-B14F-4D97-AF65-F5344CB8AC3E}">
        <p14:creationId xmlns:p14="http://schemas.microsoft.com/office/powerpoint/2010/main" val="65815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Tim 1.3-6 </a:t>
            </a:r>
            <a:r>
              <a:rPr lang="en-US" dirty="0"/>
              <a:t>Order certain people who are </a:t>
            </a:r>
            <a:r>
              <a:rPr lang="en-US" dirty="0">
                <a:solidFill>
                  <a:srgbClr val="FFFF99"/>
                </a:solidFill>
              </a:rPr>
              <a:t>teaching a different doctrine </a:t>
            </a:r>
            <a:r>
              <a:rPr lang="en-US" dirty="0"/>
              <a:t>to stop. Have them stop devoting their attention to myths and </a:t>
            </a:r>
            <a:r>
              <a:rPr lang="en-US" dirty="0">
                <a:solidFill>
                  <a:srgbClr val="FFFF99"/>
                </a:solidFill>
              </a:rPr>
              <a:t>never-ending genealogies</a:t>
            </a:r>
            <a:r>
              <a:rPr lang="en-US" dirty="0"/>
              <a:t>; these divert people to speculating instead of doing God’s work, which requires </a:t>
            </a:r>
            <a:r>
              <a:rPr lang="en-US" dirty="0">
                <a:solidFill>
                  <a:srgbClr val="FFFF99"/>
                </a:solidFill>
              </a:rPr>
              <a:t>trust</a:t>
            </a:r>
            <a:r>
              <a:rPr lang="en-US" dirty="0"/>
              <a:t>. </a:t>
            </a:r>
          </a:p>
        </p:txBody>
      </p:sp>
    </p:spTree>
    <p:extLst>
      <p:ext uri="{BB962C8B-B14F-4D97-AF65-F5344CB8AC3E}">
        <p14:creationId xmlns:p14="http://schemas.microsoft.com/office/powerpoint/2010/main" val="2622942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Tim 1.3-6 </a:t>
            </a:r>
            <a:r>
              <a:rPr lang="en-US" dirty="0"/>
              <a:t> The purpose of this order is to </a:t>
            </a:r>
            <a:r>
              <a:rPr lang="en-US" dirty="0">
                <a:solidFill>
                  <a:srgbClr val="FFFF99"/>
                </a:solidFill>
              </a:rPr>
              <a:t>promote love from a clean heart, from a good conscience and from sincere trust</a:t>
            </a:r>
            <a:r>
              <a:rPr lang="en-US" dirty="0"/>
              <a:t>. Some, by aiming amiss, have wandered off into fruitless discussion.</a:t>
            </a:r>
          </a:p>
        </p:txBody>
      </p:sp>
    </p:spTree>
    <p:extLst>
      <p:ext uri="{BB962C8B-B14F-4D97-AF65-F5344CB8AC3E}">
        <p14:creationId xmlns:p14="http://schemas.microsoft.com/office/powerpoint/2010/main" val="2458018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kern="1200" baseline="30000" dirty="0">
                <a:latin typeface="Arial Rounded MT Bold" pitchFamily="34" charset="0"/>
                <a:cs typeface="Arial" charset="0"/>
              </a:rPr>
              <a:t>Jude 1:16  </a:t>
            </a:r>
            <a:r>
              <a:rPr lang="en-US" dirty="0"/>
              <a:t>These are bellyaching grumblers, following after their own desires.  </a:t>
            </a:r>
            <a:r>
              <a:rPr lang="en-US" dirty="0" err="1">
                <a:solidFill>
                  <a:srgbClr val="FFFF99"/>
                </a:solidFill>
              </a:rPr>
              <a:t>Kvetchers</a:t>
            </a:r>
            <a:r>
              <a:rPr lang="en-US" dirty="0">
                <a:solidFill>
                  <a:srgbClr val="FFFF99"/>
                </a:solidFill>
              </a:rPr>
              <a:t>?</a:t>
            </a:r>
          </a:p>
          <a:p>
            <a:pPr algn="l"/>
            <a:endParaRPr lang="en-US" sz="2400" kern="1200" dirty="0">
              <a:solidFill>
                <a:schemeClr val="tx1"/>
              </a:solidFill>
              <a:latin typeface="Arial Rounded MT Bold" pitchFamily="34" charset="0"/>
              <a:cs typeface="Arial" charset="0"/>
            </a:endParaRPr>
          </a:p>
          <a:p>
            <a:pPr algn="l"/>
            <a:r>
              <a:rPr lang="en-US" kern="1200" baseline="30000" dirty="0">
                <a:solidFill>
                  <a:schemeClr val="tx1"/>
                </a:solidFill>
                <a:latin typeface="Arial Rounded MT Bold" pitchFamily="34" charset="0"/>
                <a:cs typeface="Arial" charset="0"/>
              </a:rPr>
              <a:t> </a:t>
            </a:r>
            <a:r>
              <a:rPr lang="en-US" kern="1200" baseline="30000" dirty="0">
                <a:latin typeface="Arial Rounded MT Bold" pitchFamily="34" charset="0"/>
                <a:cs typeface="Arial" charset="0"/>
              </a:rPr>
              <a:t>Jude 1:19</a:t>
            </a:r>
            <a:r>
              <a:rPr lang="en-US" kern="1200" dirty="0">
                <a:solidFill>
                  <a:schemeClr val="tx1"/>
                </a:solidFill>
                <a:latin typeface="Arial Rounded MT Bold" pitchFamily="34" charset="0"/>
                <a:cs typeface="Arial" charset="0"/>
              </a:rPr>
              <a:t> </a:t>
            </a:r>
            <a:r>
              <a:rPr lang="en-US" dirty="0"/>
              <a:t>These are the ones who </a:t>
            </a:r>
            <a:r>
              <a:rPr lang="en-US" dirty="0">
                <a:solidFill>
                  <a:srgbClr val="FFFF99"/>
                </a:solidFill>
              </a:rPr>
              <a:t>cause divisions</a:t>
            </a:r>
            <a:r>
              <a:rPr lang="en-US" dirty="0"/>
              <a:t>—worldly-minded, not having the </a:t>
            </a:r>
            <a:r>
              <a:rPr lang="en-US" i="1" dirty="0" err="1"/>
              <a:t>Ruach</a:t>
            </a:r>
            <a:endParaRPr lang="en-US" dirty="0"/>
          </a:p>
        </p:txBody>
      </p:sp>
    </p:spTree>
    <p:extLst>
      <p:ext uri="{BB962C8B-B14F-4D97-AF65-F5344CB8AC3E}">
        <p14:creationId xmlns:p14="http://schemas.microsoft.com/office/powerpoint/2010/main" val="63992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Tim 1.18-19   </a:t>
            </a:r>
            <a:r>
              <a:rPr lang="en-US" dirty="0"/>
              <a:t>Fight the good fight,</a:t>
            </a:r>
            <a:r>
              <a:rPr lang="en-US" b="1" baseline="30000" dirty="0"/>
              <a:t> </a:t>
            </a:r>
            <a:r>
              <a:rPr lang="en-US" dirty="0">
                <a:solidFill>
                  <a:srgbClr val="FFFF99"/>
                </a:solidFill>
              </a:rPr>
              <a:t>holding onto faith and a good conscience</a:t>
            </a:r>
            <a:r>
              <a:rPr lang="en-US" dirty="0"/>
              <a:t>.  By rejecting these, some have suffered shipwreck regarding their faith.</a:t>
            </a:r>
          </a:p>
        </p:txBody>
      </p:sp>
    </p:spTree>
    <p:extLst>
      <p:ext uri="{BB962C8B-B14F-4D97-AF65-F5344CB8AC3E}">
        <p14:creationId xmlns:p14="http://schemas.microsoft.com/office/powerpoint/2010/main" val="1084246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Titus 1.10-11</a:t>
            </a:r>
            <a:r>
              <a:rPr lang="en-US" dirty="0"/>
              <a:t> The Circumcision faction…who are rebellious, who delude people’s minds with their worthless and misleading talk. They must be silenced; because they are upsetting entire households by teaching what they have no business teaching, and doing it for the sake of </a:t>
            </a:r>
            <a:r>
              <a:rPr lang="en-US" dirty="0">
                <a:solidFill>
                  <a:srgbClr val="FFFF99"/>
                </a:solidFill>
              </a:rPr>
              <a:t>dishonest gain</a:t>
            </a:r>
            <a:r>
              <a:rPr lang="en-US" dirty="0"/>
              <a:t>.</a:t>
            </a:r>
          </a:p>
        </p:txBody>
      </p:sp>
    </p:spTree>
    <p:extLst>
      <p:ext uri="{BB962C8B-B14F-4D97-AF65-F5344CB8AC3E}">
        <p14:creationId xmlns:p14="http://schemas.microsoft.com/office/powerpoint/2010/main" val="2701752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kern="1200" baseline="30000" dirty="0">
                <a:latin typeface="Arial Rounded MT Bold" pitchFamily="34" charset="0"/>
                <a:cs typeface="Arial" charset="0"/>
              </a:rPr>
              <a:t>2 Peter 2:1-3 </a:t>
            </a:r>
            <a:r>
              <a:rPr lang="en-US" dirty="0"/>
              <a:t>But among the people there were also false prophets, just as there will be false teachers among you. Under false pretenses they will introduce destructive heresies, even </a:t>
            </a:r>
            <a:r>
              <a:rPr lang="en-US" dirty="0">
                <a:solidFill>
                  <a:srgbClr val="FFFF99"/>
                </a:solidFill>
              </a:rPr>
              <a:t>denying the Master who bought them,</a:t>
            </a:r>
          </a:p>
        </p:txBody>
      </p:sp>
    </p:spTree>
    <p:extLst>
      <p:ext uri="{BB962C8B-B14F-4D97-AF65-F5344CB8AC3E}">
        <p14:creationId xmlns:p14="http://schemas.microsoft.com/office/powerpoint/2010/main" val="2180244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kern="1200" baseline="30000" dirty="0">
                <a:latin typeface="Arial Rounded MT Bold" pitchFamily="34" charset="0"/>
                <a:cs typeface="Arial" charset="0"/>
              </a:rPr>
              <a:t>2 Peter 2:1-3  </a:t>
            </a:r>
            <a:r>
              <a:rPr lang="en-US" dirty="0"/>
              <a:t>and thus bring on themselves swift destruction. Many will follow their </a:t>
            </a:r>
            <a:r>
              <a:rPr lang="en-US" dirty="0">
                <a:solidFill>
                  <a:srgbClr val="FFFF99"/>
                </a:solidFill>
              </a:rPr>
              <a:t>debaucheries</a:t>
            </a:r>
            <a:r>
              <a:rPr lang="en-US" dirty="0"/>
              <a:t>; and because of them, the true Way will be maligned. </a:t>
            </a:r>
            <a:r>
              <a:rPr lang="en-US" dirty="0">
                <a:solidFill>
                  <a:srgbClr val="FFFF99"/>
                </a:solidFill>
              </a:rPr>
              <a:t>In their greed </a:t>
            </a:r>
            <a:r>
              <a:rPr lang="en-US" dirty="0"/>
              <a:t>they will exploit you with fabricated stories.</a:t>
            </a:r>
          </a:p>
        </p:txBody>
      </p:sp>
    </p:spTree>
    <p:extLst>
      <p:ext uri="{BB962C8B-B14F-4D97-AF65-F5344CB8AC3E}">
        <p14:creationId xmlns:p14="http://schemas.microsoft.com/office/powerpoint/2010/main" val="1937939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Jude 4</a:t>
            </a:r>
            <a:r>
              <a:rPr lang="en-US" b="1" baseline="30000" dirty="0"/>
              <a:t> </a:t>
            </a:r>
            <a:r>
              <a:rPr lang="en-US" dirty="0"/>
              <a:t>For certain people have secretly slipped in—those who from long ago have been marked out for this judgment. They are ungodly people, who pervert the grace of our God into indecency and </a:t>
            </a:r>
            <a:r>
              <a:rPr lang="en-US" dirty="0">
                <a:solidFill>
                  <a:srgbClr val="FFFF99"/>
                </a:solidFill>
              </a:rPr>
              <a:t>deny our only Master and Lord</a:t>
            </a:r>
            <a:r>
              <a:rPr lang="en-US" dirty="0"/>
              <a:t>, Yeshua the Messiah.</a:t>
            </a:r>
          </a:p>
        </p:txBody>
      </p:sp>
    </p:spTree>
    <p:extLst>
      <p:ext uri="{BB962C8B-B14F-4D97-AF65-F5344CB8AC3E}">
        <p14:creationId xmlns:p14="http://schemas.microsoft.com/office/powerpoint/2010/main" val="938771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Jude 8  </a:t>
            </a:r>
            <a:r>
              <a:rPr lang="en-US" dirty="0"/>
              <a:t>Yet in the same way these people also, by their visionary dreaming, </a:t>
            </a:r>
            <a:r>
              <a:rPr lang="en-US" dirty="0">
                <a:solidFill>
                  <a:srgbClr val="FFFF99"/>
                </a:solidFill>
              </a:rPr>
              <a:t>defile the flesh, reject the Lord’s authority</a:t>
            </a:r>
            <a:r>
              <a:rPr lang="en-US" dirty="0"/>
              <a:t>, and defame glorious beings.</a:t>
            </a:r>
          </a:p>
        </p:txBody>
      </p:sp>
    </p:spTree>
    <p:extLst>
      <p:ext uri="{BB962C8B-B14F-4D97-AF65-F5344CB8AC3E}">
        <p14:creationId xmlns:p14="http://schemas.microsoft.com/office/powerpoint/2010/main" val="2831041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Jude 10</a:t>
            </a:r>
            <a:r>
              <a:rPr lang="en-US" dirty="0"/>
              <a:t> These people </a:t>
            </a:r>
            <a:r>
              <a:rPr lang="en-US" dirty="0">
                <a:solidFill>
                  <a:srgbClr val="FFFF99"/>
                </a:solidFill>
              </a:rPr>
              <a:t>slander</a:t>
            </a:r>
            <a:r>
              <a:rPr lang="en-US" dirty="0"/>
              <a:t> whatever they do not understand. </a:t>
            </a:r>
          </a:p>
        </p:txBody>
      </p:sp>
    </p:spTree>
    <p:extLst>
      <p:ext uri="{BB962C8B-B14F-4D97-AF65-F5344CB8AC3E}">
        <p14:creationId xmlns:p14="http://schemas.microsoft.com/office/powerpoint/2010/main" val="393718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4C765-5A2A-48BE-86A0-912538663E9F}"/>
              </a:ext>
            </a:extLst>
          </p:cNvPr>
          <p:cNvPicPr>
            <a:picLocks noChangeAspect="1"/>
          </p:cNvPicPr>
          <p:nvPr/>
        </p:nvPicPr>
        <p:blipFill>
          <a:blip r:embed="rId3"/>
          <a:stretch>
            <a:fillRect/>
          </a:stretch>
        </p:blipFill>
        <p:spPr>
          <a:xfrm>
            <a:off x="503237" y="15625"/>
            <a:ext cx="7848599" cy="5162367"/>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883326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2 Cor 11.13-15</a:t>
            </a:r>
            <a:r>
              <a:rPr lang="en-US" dirty="0"/>
              <a:t> For such men are false emissaries, deceitful workers masquerading as Messiah’s emissaries. And no wonder, for even </a:t>
            </a:r>
            <a:r>
              <a:rPr lang="en-US" dirty="0" err="1"/>
              <a:t>satan</a:t>
            </a:r>
            <a:r>
              <a:rPr lang="en-US" dirty="0"/>
              <a:t> </a:t>
            </a:r>
            <a:r>
              <a:rPr lang="en-US" dirty="0">
                <a:solidFill>
                  <a:srgbClr val="FFFF99"/>
                </a:solidFill>
              </a:rPr>
              <a:t>masquerades as an angel of light</a:t>
            </a:r>
            <a:r>
              <a:rPr lang="en-US" dirty="0"/>
              <a:t>. It is no great thing therefore if his servants also masquerade as servants of righteousness. </a:t>
            </a:r>
          </a:p>
        </p:txBody>
      </p:sp>
    </p:spTree>
    <p:extLst>
      <p:ext uri="{BB962C8B-B14F-4D97-AF65-F5344CB8AC3E}">
        <p14:creationId xmlns:p14="http://schemas.microsoft.com/office/powerpoint/2010/main" val="2302920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2 Tim 2.18-19 </a:t>
            </a:r>
            <a:r>
              <a:rPr lang="en-US" dirty="0"/>
              <a:t>…men who have </a:t>
            </a:r>
            <a:r>
              <a:rPr lang="en-US" dirty="0">
                <a:solidFill>
                  <a:srgbClr val="FFFF99"/>
                </a:solidFill>
              </a:rPr>
              <a:t>missed the mark concerning the truth</a:t>
            </a:r>
            <a:r>
              <a:rPr lang="en-US" dirty="0"/>
              <a:t>, saying that the resurrection has already taken place. They are overturning the faith of some. Nevertheless, the firm foundation of God stands, having this seal:</a:t>
            </a:r>
          </a:p>
        </p:txBody>
      </p:sp>
    </p:spTree>
    <p:extLst>
      <p:ext uri="{BB962C8B-B14F-4D97-AF65-F5344CB8AC3E}">
        <p14:creationId xmlns:p14="http://schemas.microsoft.com/office/powerpoint/2010/main" val="424720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2 Tim 2.18-19</a:t>
            </a:r>
            <a:r>
              <a:rPr lang="en-US" b="1" baseline="30000" dirty="0"/>
              <a:t> </a:t>
            </a:r>
            <a:r>
              <a:rPr lang="en-US" dirty="0"/>
              <a:t> “The Lord knows those who are His,” and, “Let everyone who names the name of the Lord keep away from unrighteousness.”  </a:t>
            </a:r>
          </a:p>
        </p:txBody>
      </p:sp>
    </p:spTree>
    <p:extLst>
      <p:ext uri="{BB962C8B-B14F-4D97-AF65-F5344CB8AC3E}">
        <p14:creationId xmlns:p14="http://schemas.microsoft.com/office/powerpoint/2010/main" val="2442787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Rev 2.18-20</a:t>
            </a:r>
            <a:r>
              <a:rPr lang="en-US" dirty="0"/>
              <a:t> “To the angel of the Messianic Community in Thyatira, write: ‘Here is the message from the Son of God, whose eyes are like a fiery flame and whose feet are like burnished brass: </a:t>
            </a:r>
            <a:r>
              <a:rPr lang="en-US" b="1" baseline="30000" dirty="0"/>
              <a:t> </a:t>
            </a:r>
            <a:r>
              <a:rPr lang="en-US" dirty="0"/>
              <a:t>I know what you are doing, your love, trust, service and perseverance. </a:t>
            </a:r>
          </a:p>
        </p:txBody>
      </p:sp>
    </p:spTree>
    <p:extLst>
      <p:ext uri="{BB962C8B-B14F-4D97-AF65-F5344CB8AC3E}">
        <p14:creationId xmlns:p14="http://schemas.microsoft.com/office/powerpoint/2010/main" val="2301172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Rev 2.18-20</a:t>
            </a:r>
            <a:r>
              <a:rPr lang="en-US" dirty="0"/>
              <a:t> And I know that you are doing more now than before.</a:t>
            </a:r>
            <a:r>
              <a:rPr lang="en-US" b="1" baseline="30000" dirty="0"/>
              <a:t> </a:t>
            </a:r>
            <a:r>
              <a:rPr lang="en-US" dirty="0"/>
              <a:t>But I have this against you: you continue to tolerate that </a:t>
            </a:r>
            <a:r>
              <a:rPr lang="en-US" dirty="0" err="1"/>
              <a:t>Izevel</a:t>
            </a:r>
            <a:r>
              <a:rPr lang="en-US" dirty="0"/>
              <a:t> woman, the one who claims to be a prophet, but is </a:t>
            </a:r>
            <a:r>
              <a:rPr lang="en-US" sz="4400" dirty="0">
                <a:solidFill>
                  <a:srgbClr val="FFFF99"/>
                </a:solidFill>
              </a:rPr>
              <a:t>teaching and deceiving my servants to commit sexual sin and eat food that has been sacrificed to idols</a:t>
            </a:r>
            <a:r>
              <a:rPr lang="en-US" dirty="0"/>
              <a:t>.</a:t>
            </a:r>
          </a:p>
        </p:txBody>
      </p:sp>
    </p:spTree>
    <p:extLst>
      <p:ext uri="{BB962C8B-B14F-4D97-AF65-F5344CB8AC3E}">
        <p14:creationId xmlns:p14="http://schemas.microsoft.com/office/powerpoint/2010/main" val="3685579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Rev. 2.</a:t>
            </a:r>
            <a:r>
              <a:rPr lang="en-US" b="1" baseline="30000" dirty="0"/>
              <a:t>9 </a:t>
            </a:r>
            <a:r>
              <a:rPr lang="en-US" dirty="0"/>
              <a:t>“I know how you are suffering and how poor you are (though in fact you are rich!)I know the insults of those who </a:t>
            </a:r>
            <a:r>
              <a:rPr lang="en-US" dirty="0">
                <a:solidFill>
                  <a:srgbClr val="FFFF99"/>
                </a:solidFill>
              </a:rPr>
              <a:t>call themselves Jews but aren’t</a:t>
            </a:r>
            <a:r>
              <a:rPr lang="en-US" dirty="0"/>
              <a:t> — on the contrary, they are a synagogue of the Adversary.</a:t>
            </a:r>
          </a:p>
        </p:txBody>
      </p:sp>
    </p:spTree>
    <p:extLst>
      <p:ext uri="{BB962C8B-B14F-4D97-AF65-F5344CB8AC3E}">
        <p14:creationId xmlns:p14="http://schemas.microsoft.com/office/powerpoint/2010/main" val="1406059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One popular and seemingly right voice in the Messianic world…</a:t>
            </a:r>
          </a:p>
          <a:p>
            <a:pPr algn="l"/>
            <a:r>
              <a:rPr lang="en-US" dirty="0"/>
              <a:t>Two House Movement</a:t>
            </a:r>
          </a:p>
          <a:p>
            <a:pPr algn="l"/>
            <a:r>
              <a:rPr lang="en-US" dirty="0"/>
              <a:t>Ephraimite Movement</a:t>
            </a:r>
          </a:p>
          <a:p>
            <a:pPr algn="l"/>
            <a:r>
              <a:rPr lang="en-US" dirty="0"/>
              <a:t>Two Sticks</a:t>
            </a:r>
          </a:p>
          <a:p>
            <a:pPr algn="l"/>
            <a:endParaRPr lang="en-US" dirty="0"/>
          </a:p>
          <a:p>
            <a:pPr algn="l"/>
            <a:r>
              <a:rPr lang="en-US" dirty="0"/>
              <a:t>Summary:</a:t>
            </a:r>
          </a:p>
        </p:txBody>
      </p:sp>
    </p:spTree>
    <p:extLst>
      <p:ext uri="{BB962C8B-B14F-4D97-AF65-F5344CB8AC3E}">
        <p14:creationId xmlns:p14="http://schemas.microsoft.com/office/powerpoint/2010/main" val="1267058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The Messianic Jewish View of One Law, Two House, Hebrew Roots</a:t>
            </a:r>
          </a:p>
          <a:p>
            <a:pPr algn="l"/>
            <a:r>
              <a:rPr lang="en-US" dirty="0"/>
              <a:t>We believe G-d made a unique covenant with the Jewish people, giving them the Land of Israel, the Torah, and an identity as</a:t>
            </a:r>
          </a:p>
        </p:txBody>
      </p:sp>
    </p:spTree>
    <p:extLst>
      <p:ext uri="{BB962C8B-B14F-4D97-AF65-F5344CB8AC3E}">
        <p14:creationId xmlns:p14="http://schemas.microsoft.com/office/powerpoint/2010/main" val="570863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2400" dirty="0">
                <a:solidFill>
                  <a:srgbClr val="FFFF99"/>
                </a:solidFill>
              </a:rPr>
              <a:t>The Messianic Jewish View of One Law, Two House, Hebrew Roots</a:t>
            </a:r>
          </a:p>
          <a:p>
            <a:pPr algn="l"/>
            <a:endParaRPr lang="en-US" sz="2400" dirty="0">
              <a:solidFill>
                <a:srgbClr val="FFFF99"/>
              </a:solidFill>
            </a:endParaRPr>
          </a:p>
          <a:p>
            <a:pPr algn="l"/>
            <a:r>
              <a:rPr lang="en-US" dirty="0"/>
              <a:t>His chosen people. All nations are welcome to enter into the joy of a Torah lifestyle, but that doesn't negate Jewish identity. </a:t>
            </a:r>
          </a:p>
        </p:txBody>
      </p:sp>
    </p:spTree>
    <p:extLst>
      <p:ext uri="{BB962C8B-B14F-4D97-AF65-F5344CB8AC3E}">
        <p14:creationId xmlns:p14="http://schemas.microsoft.com/office/powerpoint/2010/main" val="932202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405322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F795A0-39C4-41CE-B7D8-9F880778ADEF}"/>
              </a:ext>
            </a:extLst>
          </p:cNvPr>
          <p:cNvPicPr>
            <a:picLocks noChangeAspect="1"/>
          </p:cNvPicPr>
          <p:nvPr/>
        </p:nvPicPr>
        <p:blipFill>
          <a:blip r:embed="rId3"/>
          <a:stretch>
            <a:fillRect/>
          </a:stretch>
        </p:blipFill>
        <p:spPr>
          <a:xfrm>
            <a:off x="1174750" y="0"/>
            <a:ext cx="642937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157958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2237" y="18661"/>
            <a:ext cx="8381999" cy="5143500"/>
          </a:xfrm>
        </p:spPr>
        <p:txBody>
          <a:bodyPr>
            <a:normAutofit/>
          </a:bodyPr>
          <a:lstStyle/>
          <a:p>
            <a:pPr algn="l"/>
            <a:r>
              <a:rPr lang="en-US" dirty="0"/>
              <a:t>60 page</a:t>
            </a:r>
          </a:p>
          <a:p>
            <a:pPr algn="l"/>
            <a:r>
              <a:rPr lang="en-US" dirty="0"/>
              <a:t>position </a:t>
            </a:r>
          </a:p>
          <a:p>
            <a:pPr algn="l"/>
            <a:r>
              <a:rPr lang="en-US" dirty="0"/>
              <a:t>paper</a:t>
            </a:r>
          </a:p>
        </p:txBody>
      </p:sp>
      <p:pic>
        <p:nvPicPr>
          <p:cNvPr id="5" name="Picture 4">
            <a:extLst>
              <a:ext uri="{FF2B5EF4-FFF2-40B4-BE49-F238E27FC236}">
                <a16:creationId xmlns:a16="http://schemas.microsoft.com/office/drawing/2014/main" id="{96155EA6-E8CF-4CBA-A93B-A6E8C290A47A}"/>
              </a:ext>
            </a:extLst>
          </p:cNvPr>
          <p:cNvPicPr>
            <a:picLocks noChangeAspect="1"/>
          </p:cNvPicPr>
          <p:nvPr/>
        </p:nvPicPr>
        <p:blipFill>
          <a:blip r:embed="rId3"/>
          <a:stretch>
            <a:fillRect/>
          </a:stretch>
        </p:blipFill>
        <p:spPr>
          <a:xfrm>
            <a:off x="3170237" y="-18661"/>
            <a:ext cx="5035089" cy="5143500"/>
          </a:xfrm>
          <a:prstGeom prst="rect">
            <a:avLst/>
          </a:prstGeom>
        </p:spPr>
      </p:pic>
    </p:spTree>
    <p:extLst>
      <p:ext uri="{BB962C8B-B14F-4D97-AF65-F5344CB8AC3E}">
        <p14:creationId xmlns:p14="http://schemas.microsoft.com/office/powerpoint/2010/main" val="576498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2000" dirty="0"/>
              <a:t>http://media.cloversites.com/8a/8a6bd14a-1a05-4f26-8dc1-b355631ec972/documents/One_Law_Two_Sticks.pdf</a:t>
            </a:r>
          </a:p>
          <a:p>
            <a:pPr algn="l"/>
            <a:endParaRPr lang="en-US" dirty="0"/>
          </a:p>
        </p:txBody>
      </p:sp>
    </p:spTree>
    <p:extLst>
      <p:ext uri="{BB962C8B-B14F-4D97-AF65-F5344CB8AC3E}">
        <p14:creationId xmlns:p14="http://schemas.microsoft.com/office/powerpoint/2010/main" val="356298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One Law doctrine is based on the idea that everybody everywhere ought to be keeping the Torah given to the Jews at Sinai. In their view, the law wasn’t intended just for Israel, but for everyone. </a:t>
            </a:r>
          </a:p>
        </p:txBody>
      </p:sp>
    </p:spTree>
    <p:extLst>
      <p:ext uri="{BB962C8B-B14F-4D97-AF65-F5344CB8AC3E}">
        <p14:creationId xmlns:p14="http://schemas.microsoft.com/office/powerpoint/2010/main" val="3478946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Moreover, neither the coming of Messiah, nor the atonement provided in the New Covenant changes anything in terms of what they see as the universal human need to relate to God through the laws of Moses.</a:t>
            </a:r>
          </a:p>
        </p:txBody>
      </p:sp>
    </p:spTree>
    <p:extLst>
      <p:ext uri="{BB962C8B-B14F-4D97-AF65-F5344CB8AC3E}">
        <p14:creationId xmlns:p14="http://schemas.microsoft.com/office/powerpoint/2010/main" val="903366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“One Law One People” teaching is associated with the idea that people who keep the Torah given to Israel actually ARE Israel. This idea is usually advanced by myths about the “lost tribes.” The followers of “One Law” typically begin to identify Israel in Bible prophecy as somehow pertaining to them.</a:t>
            </a:r>
          </a:p>
        </p:txBody>
      </p:sp>
    </p:spTree>
    <p:extLst>
      <p:ext uri="{BB962C8B-B14F-4D97-AF65-F5344CB8AC3E}">
        <p14:creationId xmlns:p14="http://schemas.microsoft.com/office/powerpoint/2010/main" val="3045890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Many of them think of themselves as belonging to the northern kingdom of Israel, as represented in the prophecy of the two “sticks” referenced in Ezekiel 37. Thus, they see Torah observance as their duty as members of the people Israel.</a:t>
            </a:r>
          </a:p>
        </p:txBody>
      </p:sp>
    </p:spTree>
    <p:extLst>
      <p:ext uri="{BB962C8B-B14F-4D97-AF65-F5344CB8AC3E}">
        <p14:creationId xmlns:p14="http://schemas.microsoft.com/office/powerpoint/2010/main" val="33362351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don’t disagree generally with the use of Jewish symbolism and expression by non- Jews. However, such usage by legalistic, non-Jewish groups, many of whom think they are the true Israelites, </a:t>
            </a:r>
          </a:p>
        </p:txBody>
      </p:sp>
    </p:spTree>
    <p:extLst>
      <p:ext uri="{BB962C8B-B14F-4D97-AF65-F5344CB8AC3E}">
        <p14:creationId xmlns:p14="http://schemas.microsoft.com/office/powerpoint/2010/main" val="1806318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who are often critical and divisive toward the Gentile church, can cause much offense and/or confusion in both the Jewish and Christian community. </a:t>
            </a:r>
          </a:p>
        </p:txBody>
      </p:sp>
    </p:spTree>
    <p:extLst>
      <p:ext uri="{BB962C8B-B14F-4D97-AF65-F5344CB8AC3E}">
        <p14:creationId xmlns:p14="http://schemas.microsoft.com/office/powerpoint/2010/main" val="33562868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First Fruits of Zion went through a period like this, 2003-2009. Tim </a:t>
            </a:r>
            <a:r>
              <a:rPr lang="en-US" dirty="0" err="1"/>
              <a:t>Hegg</a:t>
            </a:r>
            <a:r>
              <a:rPr lang="en-US" dirty="0"/>
              <a:t> was the main proponent. They’ve emerged well, and have it as a core belief to nix the words, “MUST, SHOULD, OUGHT.”   Rather “delight.”</a:t>
            </a:r>
          </a:p>
        </p:txBody>
      </p:sp>
    </p:spTree>
    <p:extLst>
      <p:ext uri="{BB962C8B-B14F-4D97-AF65-F5344CB8AC3E}">
        <p14:creationId xmlns:p14="http://schemas.microsoft.com/office/powerpoint/2010/main" val="362285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idea behind “One Law” theology, whether stated or implied, is that he who keeps the law given to Israel, therefore </a:t>
            </a:r>
            <a:r>
              <a:rPr lang="en-US" dirty="0">
                <a:solidFill>
                  <a:srgbClr val="FFFF99"/>
                </a:solidFill>
              </a:rPr>
              <a:t>IS</a:t>
            </a:r>
            <a:r>
              <a:rPr lang="en-US" dirty="0"/>
              <a:t> Israel. Accordingly, “One Law” theology tends to simply be a form of replacement theology. </a:t>
            </a:r>
          </a:p>
        </p:txBody>
      </p:sp>
    </p:spTree>
    <p:extLst>
      <p:ext uri="{BB962C8B-B14F-4D97-AF65-F5344CB8AC3E}">
        <p14:creationId xmlns:p14="http://schemas.microsoft.com/office/powerpoint/2010/main" val="12947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err="1"/>
              <a:t>Erez</a:t>
            </a:r>
            <a:r>
              <a:rPr lang="en-US" dirty="0"/>
              <a:t> Crossing, Israel to Gaza</a:t>
            </a:r>
          </a:p>
        </p:txBody>
      </p:sp>
      <p:pic>
        <p:nvPicPr>
          <p:cNvPr id="1026" name="Picture 2" descr="Israel accepted 6,000 Gazans for medical treatment in past four months">
            <a:extLst>
              <a:ext uri="{FF2B5EF4-FFF2-40B4-BE49-F238E27FC236}">
                <a16:creationId xmlns:a16="http://schemas.microsoft.com/office/drawing/2014/main" id="{C2D6276C-779E-42F8-B90C-93F26F3CD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666750"/>
            <a:ext cx="8143875"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399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By keeping the laws which are specific to Israel, one thereby presumes to be Israel. This incorrect desire to “keep Torah” in order to become Israel is a deception that dates back to the time of the Apostles. (1 Tim. 1:4, Titus 3:9).</a:t>
            </a:r>
          </a:p>
        </p:txBody>
      </p:sp>
    </p:spTree>
    <p:extLst>
      <p:ext uri="{BB962C8B-B14F-4D97-AF65-F5344CB8AC3E}">
        <p14:creationId xmlns:p14="http://schemas.microsoft.com/office/powerpoint/2010/main" val="3278096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Sacred Name movement</a:t>
            </a:r>
          </a:p>
          <a:p>
            <a:pPr algn="l"/>
            <a:r>
              <a:rPr lang="en-US" dirty="0"/>
              <a:t>The </a:t>
            </a:r>
            <a:r>
              <a:rPr lang="en-US" dirty="0">
                <a:solidFill>
                  <a:srgbClr val="FFFF99"/>
                </a:solidFill>
              </a:rPr>
              <a:t>Sacred Name Movement </a:t>
            </a:r>
            <a:r>
              <a:rPr lang="en-US" dirty="0"/>
              <a:t> began within the Church of God (Seventh-Day) in Christianity, propagated by Clarence </a:t>
            </a:r>
            <a:r>
              <a:rPr lang="en-US" dirty="0" err="1"/>
              <a:t>Orvil</a:t>
            </a:r>
            <a:r>
              <a:rPr lang="en-US" dirty="0"/>
              <a:t> Dodd in the 1930s, </a:t>
            </a:r>
          </a:p>
        </p:txBody>
      </p:sp>
    </p:spTree>
    <p:extLst>
      <p:ext uri="{BB962C8B-B14F-4D97-AF65-F5344CB8AC3E}">
        <p14:creationId xmlns:p14="http://schemas.microsoft.com/office/powerpoint/2010/main" val="6897891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which claims that it seeks to conform Christianity to its "Hebrew Roots" in practice, belief and worship. The best known distinction of the SNM is its advocacy of the use of the "sacred name" Yahweh (Hebrew: </a:t>
            </a:r>
            <a:r>
              <a:rPr lang="he-IL" dirty="0"/>
              <a:t>יַהְוֶה),</a:t>
            </a:r>
            <a:r>
              <a:rPr lang="en-US" dirty="0"/>
              <a:t>)</a:t>
            </a:r>
          </a:p>
        </p:txBody>
      </p:sp>
    </p:spTree>
    <p:extLst>
      <p:ext uri="{BB962C8B-B14F-4D97-AF65-F5344CB8AC3E}">
        <p14:creationId xmlns:p14="http://schemas.microsoft.com/office/powerpoint/2010/main" val="26860152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Mtt</a:t>
            </a:r>
            <a:r>
              <a:rPr lang="en-US" baseline="30000" dirty="0"/>
              <a:t> 26.64 </a:t>
            </a:r>
            <a:r>
              <a:rPr lang="en-US" dirty="0"/>
              <a:t>Yeshua said to him, “One day you will see the Son of Man sitting at the right hand of </a:t>
            </a:r>
            <a:r>
              <a:rPr lang="en-US" dirty="0" err="1"/>
              <a:t>HaG'vurah</a:t>
            </a:r>
            <a:r>
              <a:rPr lang="en-US" dirty="0"/>
              <a:t> [Heb. for The Powerful One] and coming on the clouds of heaven.“  Yeshua is quoting the concept in </a:t>
            </a:r>
            <a:r>
              <a:rPr lang="en-US" dirty="0" err="1"/>
              <a:t>T'hillim</a:t>
            </a:r>
            <a:r>
              <a:rPr lang="en-US" dirty="0"/>
              <a:t>/Ps 110 of "right hand of A</a:t>
            </a:r>
            <a:r>
              <a:rPr lang="en-US" sz="3100" dirty="0"/>
              <a:t>DONI</a:t>
            </a:r>
            <a:r>
              <a:rPr lang="en-US" dirty="0"/>
              <a:t>/YHVH,"</a:t>
            </a:r>
          </a:p>
        </p:txBody>
      </p:sp>
    </p:spTree>
    <p:extLst>
      <p:ext uri="{BB962C8B-B14F-4D97-AF65-F5344CB8AC3E}">
        <p14:creationId xmlns:p14="http://schemas.microsoft.com/office/powerpoint/2010/main" val="3298852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Mtt</a:t>
            </a:r>
            <a:r>
              <a:rPr lang="en-US" baseline="30000" dirty="0"/>
              <a:t> 26.64 </a:t>
            </a:r>
            <a:r>
              <a:rPr lang="en-US" dirty="0"/>
              <a:t>but He doesn't say the Sacred Name.  He uses the rabbinic device of circumlocution, says an attribute in place of the Name.  That actual quote is "A psalm of David: A</a:t>
            </a:r>
            <a:r>
              <a:rPr lang="en-US" sz="2900" dirty="0"/>
              <a:t>DONI</a:t>
            </a:r>
            <a:r>
              <a:rPr lang="en-US" dirty="0"/>
              <a:t> says to my Lord, "Sit at my right hand...“ </a:t>
            </a:r>
            <a:r>
              <a:rPr lang="en-US" dirty="0">
                <a:solidFill>
                  <a:srgbClr val="FFFF99"/>
                </a:solidFill>
              </a:rPr>
              <a:t>This is the definitive paradigm in this discussion.  He didn't use the Name.  So, we don't. </a:t>
            </a:r>
          </a:p>
        </p:txBody>
      </p:sp>
    </p:spTree>
    <p:extLst>
      <p:ext uri="{BB962C8B-B14F-4D97-AF65-F5344CB8AC3E}">
        <p14:creationId xmlns:p14="http://schemas.microsoft.com/office/powerpoint/2010/main" val="3004104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err="1">
                <a:solidFill>
                  <a:srgbClr val="FFFF99"/>
                </a:solidFill>
              </a:rPr>
              <a:t>Yahshua</a:t>
            </a:r>
            <a:r>
              <a:rPr lang="en-US" dirty="0"/>
              <a:t> is one proposed transliteration of the original Hebrew or Aramaic name of the Messiah commonly used by individuals </a:t>
            </a:r>
            <a:r>
              <a:rPr lang="en-US" dirty="0">
                <a:solidFill>
                  <a:srgbClr val="FFFF99"/>
                </a:solidFill>
              </a:rPr>
              <a:t>in the Sacred Name Movement</a:t>
            </a:r>
            <a:r>
              <a:rPr lang="en-US" dirty="0"/>
              <a:t>. The English spelling </a:t>
            </a:r>
            <a:r>
              <a:rPr lang="en-US" dirty="0" err="1"/>
              <a:t>Yahshua</a:t>
            </a:r>
            <a:r>
              <a:rPr lang="en-US" dirty="0"/>
              <a:t> originates at least as early as 1950</a:t>
            </a:r>
            <a:endParaRPr lang="en-US" dirty="0">
              <a:solidFill>
                <a:srgbClr val="FFFF99"/>
              </a:solidFill>
            </a:endParaRPr>
          </a:p>
        </p:txBody>
      </p:sp>
    </p:spTree>
    <p:extLst>
      <p:ext uri="{BB962C8B-B14F-4D97-AF65-F5344CB8AC3E}">
        <p14:creationId xmlns:p14="http://schemas.microsoft.com/office/powerpoint/2010/main" val="16488188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with Angelo </a:t>
            </a:r>
            <a:r>
              <a:rPr lang="en-US" dirty="0" err="1"/>
              <a:t>Traina's</a:t>
            </a:r>
            <a:r>
              <a:rPr lang="en-US" dirty="0"/>
              <a:t> </a:t>
            </a:r>
            <a:r>
              <a:rPr lang="en-US" i="1" dirty="0"/>
              <a:t>The New Testament of our Messiah and </a:t>
            </a:r>
            <a:r>
              <a:rPr lang="en-US" i="1" dirty="0" err="1"/>
              <a:t>Saviour</a:t>
            </a:r>
            <a:r>
              <a:rPr lang="en-US" i="1" dirty="0"/>
              <a:t> </a:t>
            </a:r>
            <a:r>
              <a:rPr lang="en-US" i="1" dirty="0" err="1"/>
              <a:t>Yahshua</a:t>
            </a:r>
            <a:r>
              <a:rPr lang="en-US" dirty="0"/>
              <a:t>. The form </a:t>
            </a:r>
            <a:r>
              <a:rPr lang="en-US" i="1" dirty="0" err="1"/>
              <a:t>Yahshua</a:t>
            </a:r>
            <a:r>
              <a:rPr lang="en-US" dirty="0"/>
              <a:t> is used in some Sacred Name Bibles, including the Sacred Scriptures Bethel Edition. </a:t>
            </a:r>
            <a:r>
              <a:rPr lang="en-US" dirty="0">
                <a:solidFill>
                  <a:srgbClr val="FFFF99"/>
                </a:solidFill>
              </a:rPr>
              <a:t>It cannot be found used prior to that time, however, with that spelling. </a:t>
            </a:r>
          </a:p>
        </p:txBody>
      </p:sp>
    </p:spTree>
    <p:extLst>
      <p:ext uri="{BB962C8B-B14F-4D97-AF65-F5344CB8AC3E}">
        <p14:creationId xmlns:p14="http://schemas.microsoft.com/office/powerpoint/2010/main" val="180490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https://upload.wikimedia.org/wikipedia/commons/c/c3/Yeshua_hebreo.jpg">
            <a:extLst>
              <a:ext uri="{FF2B5EF4-FFF2-40B4-BE49-F238E27FC236}">
                <a16:creationId xmlns:a16="http://schemas.microsoft.com/office/drawing/2014/main" id="{07C6FF08-3EF0-4BD5-9DA9-05417E0DA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811" y="0"/>
            <a:ext cx="54229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2FFAB1-BC87-4170-8CA4-D20E32F5DBA4}"/>
              </a:ext>
            </a:extLst>
          </p:cNvPr>
          <p:cNvSpPr txBox="1"/>
          <p:nvPr/>
        </p:nvSpPr>
        <p:spPr>
          <a:xfrm>
            <a:off x="230164" y="133350"/>
            <a:ext cx="22936575" cy="4524315"/>
          </a:xfrm>
          <a:prstGeom prst="rect">
            <a:avLst/>
          </a:prstGeom>
          <a:noFill/>
        </p:spPr>
        <p:txBody>
          <a:bodyPr wrap="square" rtlCol="0">
            <a:spAutoFit/>
          </a:bodyPr>
          <a:lstStyle/>
          <a:p>
            <a:pPr algn="l"/>
            <a:r>
              <a:rPr lang="en-US" sz="3200" dirty="0"/>
              <a:t>3 spellings</a:t>
            </a:r>
          </a:p>
          <a:p>
            <a:pPr algn="l"/>
            <a:r>
              <a:rPr lang="en-US" sz="3200" dirty="0"/>
              <a:t>of “Joshua”</a:t>
            </a:r>
          </a:p>
          <a:p>
            <a:pPr algn="l"/>
            <a:r>
              <a:rPr lang="en-US" sz="3200" dirty="0"/>
              <a:t>found in the</a:t>
            </a:r>
          </a:p>
          <a:p>
            <a:pPr algn="l"/>
            <a:r>
              <a:rPr lang="en-US" sz="3200" dirty="0"/>
              <a:t>Masoretic</a:t>
            </a:r>
          </a:p>
          <a:p>
            <a:pPr algn="l"/>
            <a:r>
              <a:rPr lang="en-US" sz="3200" dirty="0"/>
              <a:t>text of the</a:t>
            </a:r>
          </a:p>
          <a:p>
            <a:pPr algn="l"/>
            <a:r>
              <a:rPr lang="en-US" sz="3200" dirty="0"/>
              <a:t>Heb. Bible: </a:t>
            </a:r>
          </a:p>
          <a:p>
            <a:pPr algn="l"/>
            <a:r>
              <a:rPr lang="en-US" sz="3200" dirty="0"/>
              <a:t>Yehoshua,</a:t>
            </a:r>
          </a:p>
          <a:p>
            <a:pPr algn="l"/>
            <a:r>
              <a:rPr lang="en-US" sz="3200" dirty="0"/>
              <a:t>Yehoshua</a:t>
            </a:r>
          </a:p>
          <a:p>
            <a:pPr algn="l"/>
            <a:r>
              <a:rPr lang="en-US" sz="3200" dirty="0"/>
              <a:t>Yeshua</a:t>
            </a:r>
          </a:p>
        </p:txBody>
      </p:sp>
    </p:spTree>
    <p:extLst>
      <p:ext uri="{BB962C8B-B14F-4D97-AF65-F5344CB8AC3E}">
        <p14:creationId xmlns:p14="http://schemas.microsoft.com/office/powerpoint/2010/main" val="485051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Christians, historians, and linguists outside the sacred name movement for the most part reject the term </a:t>
            </a:r>
            <a:r>
              <a:rPr lang="en-US" i="1" dirty="0" err="1"/>
              <a:t>Yahshua</a:t>
            </a:r>
            <a:r>
              <a:rPr lang="en-US" dirty="0"/>
              <a:t> </a:t>
            </a:r>
            <a:r>
              <a:rPr lang="he-IL" dirty="0"/>
              <a:t>יהשע </a:t>
            </a:r>
            <a:r>
              <a:rPr lang="en-US" dirty="0"/>
              <a:t> in favor of Yeshua </a:t>
            </a:r>
            <a:r>
              <a:rPr lang="he-IL" dirty="0"/>
              <a:t>ישוע</a:t>
            </a:r>
            <a:r>
              <a:rPr lang="en-US" dirty="0"/>
              <a:t> as the original pronunciation. Tal </a:t>
            </a:r>
            <a:r>
              <a:rPr lang="en-US" dirty="0" err="1"/>
              <a:t>Ilan's</a:t>
            </a:r>
            <a:r>
              <a:rPr lang="en-US" i="1" dirty="0"/>
              <a:t> Lexicon of Jewish Names in Late Antiquity </a:t>
            </a:r>
            <a:r>
              <a:rPr lang="en-US" dirty="0"/>
              <a:t>(2002), notes Yehoshua </a:t>
            </a:r>
            <a:r>
              <a:rPr lang="he-IL" dirty="0"/>
              <a:t> </a:t>
            </a:r>
            <a:r>
              <a:rPr lang="en-US" dirty="0"/>
              <a:t>and the later Aramaic form </a:t>
            </a:r>
            <a:r>
              <a:rPr lang="en-US" i="1" dirty="0"/>
              <a:t>Yeshua</a:t>
            </a:r>
            <a:r>
              <a:rPr lang="en-US" dirty="0"/>
              <a:t> among many names containing Yah.</a:t>
            </a:r>
          </a:p>
        </p:txBody>
      </p:sp>
    </p:spTree>
    <p:extLst>
      <p:ext uri="{BB962C8B-B14F-4D97-AF65-F5344CB8AC3E}">
        <p14:creationId xmlns:p14="http://schemas.microsoft.com/office/powerpoint/2010/main" val="3466819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One of the early disciples of the Church of God (Seventh Day) was Herbert W. Armstrong, who came into it at the prodding of his wife in the late 1920’s. Like Dodd, Armstrong identified not only with the Sabbath, but with the idea of keeping the feasts. </a:t>
            </a:r>
          </a:p>
        </p:txBody>
      </p:sp>
    </p:spTree>
    <p:extLst>
      <p:ext uri="{BB962C8B-B14F-4D97-AF65-F5344CB8AC3E}">
        <p14:creationId xmlns:p14="http://schemas.microsoft.com/office/powerpoint/2010/main" val="147061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Member of </a:t>
            </a:r>
          </a:p>
          <a:p>
            <a:pPr algn="l"/>
            <a:r>
              <a:rPr lang="en-US" dirty="0"/>
              <a:t>the Knesset</a:t>
            </a:r>
          </a:p>
          <a:p>
            <a:pPr algn="l"/>
            <a:r>
              <a:rPr lang="en-US" dirty="0" err="1"/>
              <a:t>Meirav</a:t>
            </a:r>
            <a:r>
              <a:rPr lang="en-US" dirty="0"/>
              <a:t> </a:t>
            </a:r>
          </a:p>
          <a:p>
            <a:pPr algn="l"/>
            <a:r>
              <a:rPr lang="en-US" dirty="0"/>
              <a:t>Ben-Ari</a:t>
            </a:r>
          </a:p>
        </p:txBody>
      </p:sp>
      <p:pic>
        <p:nvPicPr>
          <p:cNvPr id="2050" name="Picture 2" descr="Image result for Meirav Ben-Ari">
            <a:extLst>
              <a:ext uri="{FF2B5EF4-FFF2-40B4-BE49-F238E27FC236}">
                <a16:creationId xmlns:a16="http://schemas.microsoft.com/office/drawing/2014/main" id="{EAA83BD0-73D9-4626-B07E-50348B106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37" y="0"/>
            <a:ext cx="3638550" cy="506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7543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Armstrong began his Worldwide Church of God (WCG) in 1934, after being dis-fellowshipped from the Church of God Seventh Day. The reason that Armstrong was kicked out was because he had become a proponent of a controversial doctrine which at the time was known as “British Israelism.”</a:t>
            </a:r>
          </a:p>
        </p:txBody>
      </p:sp>
    </p:spTree>
    <p:extLst>
      <p:ext uri="{BB962C8B-B14F-4D97-AF65-F5344CB8AC3E}">
        <p14:creationId xmlns:p14="http://schemas.microsoft.com/office/powerpoint/2010/main" val="21622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theology is based on the myth that the 10 northern tribes of Israel wandered into the lands in northwestern Europe and settled there, after being exiled by the Assyrians in the 8th century B.C. </a:t>
            </a:r>
          </a:p>
          <a:p>
            <a:pPr algn="l"/>
            <a:r>
              <a:rPr lang="en-US" dirty="0"/>
              <a:t>Armstrong’s linguistics:</a:t>
            </a:r>
          </a:p>
        </p:txBody>
      </p:sp>
    </p:spTree>
    <p:extLst>
      <p:ext uri="{BB962C8B-B14F-4D97-AF65-F5344CB8AC3E}">
        <p14:creationId xmlns:p14="http://schemas.microsoft.com/office/powerpoint/2010/main" val="26295630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dirty="0"/>
              <a:t>Saxony: Isaac’s sons.  Sussex, Essex, Wessex.   </a:t>
            </a:r>
          </a:p>
          <a:p>
            <a:pPr algn="l"/>
            <a:r>
              <a:rPr lang="en-US" altLang="en-US" dirty="0"/>
              <a:t>Really </a:t>
            </a:r>
            <a:r>
              <a:rPr lang="en-US" altLang="en-US" dirty="0" err="1"/>
              <a:t>Benei</a:t>
            </a:r>
            <a:r>
              <a:rPr lang="en-US" altLang="en-US" dirty="0"/>
              <a:t> </a:t>
            </a:r>
            <a:r>
              <a:rPr lang="en-US" altLang="en-US" dirty="0" err="1"/>
              <a:t>Yitzkhak</a:t>
            </a:r>
            <a:r>
              <a:rPr lang="en-US" altLang="en-US" dirty="0"/>
              <a:t>.</a:t>
            </a:r>
          </a:p>
          <a:p>
            <a:pPr algn="l"/>
            <a:r>
              <a:rPr lang="en-US" altLang="en-US" dirty="0"/>
              <a:t>Brit </a:t>
            </a:r>
            <a:r>
              <a:rPr lang="en-US" altLang="en-US" dirty="0" err="1"/>
              <a:t>Ish</a:t>
            </a:r>
            <a:r>
              <a:rPr lang="en-US" altLang="en-US" dirty="0"/>
              <a:t>.  </a:t>
            </a:r>
            <a:r>
              <a:rPr lang="he-IL" altLang="en-US" b="1" dirty="0">
                <a:latin typeface="David" panose="020E0502060401010101" pitchFamily="34" charset="-79"/>
                <a:cs typeface="David" panose="020E0502060401010101" pitchFamily="34" charset="-79"/>
              </a:rPr>
              <a:t>ברית איש</a:t>
            </a:r>
            <a:endParaRPr lang="en-US" altLang="en-US" b="1" dirty="0">
              <a:latin typeface="David" panose="020E0502060401010101" pitchFamily="34" charset="-79"/>
              <a:cs typeface="David" panose="020E0502060401010101" pitchFamily="34" charset="-79"/>
            </a:endParaRPr>
          </a:p>
          <a:p>
            <a:pPr algn="l"/>
            <a:r>
              <a:rPr lang="en-US" dirty="0"/>
              <a:t>Armstrong said means “Man of the covenant”</a:t>
            </a:r>
          </a:p>
          <a:p>
            <a:pPr algn="l"/>
            <a:r>
              <a:rPr lang="en-US" dirty="0"/>
              <a:t>If anything, “Covenant of man”</a:t>
            </a:r>
          </a:p>
        </p:txBody>
      </p:sp>
    </p:spTree>
    <p:extLst>
      <p:ext uri="{BB962C8B-B14F-4D97-AF65-F5344CB8AC3E}">
        <p14:creationId xmlns:p14="http://schemas.microsoft.com/office/powerpoint/2010/main" val="2891809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764724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Though there is zero historical, archeological, biblical or any other kind of evidence in support, the theory became quite popular in the 18th and 19th century, as Great Britain became the leading world power.</a:t>
            </a:r>
          </a:p>
        </p:txBody>
      </p:sp>
    </p:spTree>
    <p:extLst>
      <p:ext uri="{BB962C8B-B14F-4D97-AF65-F5344CB8AC3E}">
        <p14:creationId xmlns:p14="http://schemas.microsoft.com/office/powerpoint/2010/main" val="27124863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Anglo-Israelism in the extreme cases is the driving vision of certain anti-Jewish hate groups such as the ultra-right wing “Christian Identity” movement in America.</a:t>
            </a:r>
          </a:p>
          <a:p>
            <a:pPr algn="l"/>
            <a:r>
              <a:rPr lang="en-US" dirty="0"/>
              <a:t>Armstrong’s group was called the Worldwide Church of G-d.</a:t>
            </a:r>
          </a:p>
        </p:txBody>
      </p:sp>
    </p:spTree>
    <p:extLst>
      <p:ext uri="{BB962C8B-B14F-4D97-AF65-F5344CB8AC3E}">
        <p14:creationId xmlns:p14="http://schemas.microsoft.com/office/powerpoint/2010/main" val="3566585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After the Holocaust, as Jews poured into the land of Israel, WCG followers saw this event not as a fulfillment of divine will according to Bible prophecy, but rather, some kind of deception. Armstrong’s followers had the idea that the right to possess the land of Israel belonged not</a:t>
            </a:r>
          </a:p>
        </p:txBody>
      </p:sp>
    </p:spTree>
    <p:extLst>
      <p:ext uri="{BB962C8B-B14F-4D97-AF65-F5344CB8AC3E}">
        <p14:creationId xmlns:p14="http://schemas.microsoft.com/office/powerpoint/2010/main" val="2469927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to the Jews, but to the Gentile nations of Britain and America, under the banner of Ephraim. They were urged to observe the Sabbath, the feasts, and the Biblical dietary laws, as a condition of fulfilling the right to be heirs to the land.</a:t>
            </a:r>
          </a:p>
        </p:txBody>
      </p:sp>
    </p:spTree>
    <p:extLst>
      <p:ext uri="{BB962C8B-B14F-4D97-AF65-F5344CB8AC3E}">
        <p14:creationId xmlns:p14="http://schemas.microsoft.com/office/powerpoint/2010/main" val="30376207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Christian Identity is a religious ideology popular in extreme right-wing circles.</a:t>
            </a:r>
          </a:p>
          <a:p>
            <a:pPr algn="l"/>
            <a:r>
              <a:rPr lang="en-US" dirty="0"/>
              <a:t>Adherents believe that whites of European descent can be traced back to the "Lost Tribes of Israel."</a:t>
            </a:r>
          </a:p>
        </p:txBody>
      </p:sp>
    </p:spTree>
    <p:extLst>
      <p:ext uri="{BB962C8B-B14F-4D97-AF65-F5344CB8AC3E}">
        <p14:creationId xmlns:p14="http://schemas.microsoft.com/office/powerpoint/2010/main" val="6327305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Many consider Jews to be the Satanic offspring of Eve and the Serpent, while non-whites are "mud peoples" created before Adam and Eve. Its virulent racist and anti-Semitic beliefs are usually accompanied by extreme</a:t>
            </a:r>
          </a:p>
        </p:txBody>
      </p:sp>
    </p:spTree>
    <p:extLst>
      <p:ext uri="{BB962C8B-B14F-4D97-AF65-F5344CB8AC3E}">
        <p14:creationId xmlns:p14="http://schemas.microsoft.com/office/powerpoint/2010/main" val="161341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err="1"/>
              <a:t>Meirav</a:t>
            </a:r>
            <a:r>
              <a:rPr lang="en-US" dirty="0"/>
              <a:t> Ben-Ari, a Member of Knesset from the </a:t>
            </a:r>
            <a:r>
              <a:rPr lang="en-US" dirty="0" err="1"/>
              <a:t>Kulanu</a:t>
            </a:r>
            <a:r>
              <a:rPr lang="en-US" dirty="0"/>
              <a:t> party, said that according to data provided to her by the IDF, </a:t>
            </a:r>
            <a:r>
              <a:rPr lang="en-US" dirty="0">
                <a:solidFill>
                  <a:srgbClr val="FFFF99"/>
                </a:solidFill>
              </a:rPr>
              <a:t>over 5,000 Gaza residents </a:t>
            </a:r>
            <a:r>
              <a:rPr lang="en-US" dirty="0"/>
              <a:t>were allowed through the </a:t>
            </a:r>
            <a:r>
              <a:rPr lang="en-US" dirty="0" err="1"/>
              <a:t>Erez</a:t>
            </a:r>
            <a:r>
              <a:rPr lang="en-US" dirty="0"/>
              <a:t> Crossing that separates southern Israel from Gaza in order to </a:t>
            </a:r>
            <a:r>
              <a:rPr lang="en-US" dirty="0">
                <a:solidFill>
                  <a:srgbClr val="FFFF99"/>
                </a:solidFill>
              </a:rPr>
              <a:t>receive medical treatment in Israeli hospitals</a:t>
            </a:r>
            <a:r>
              <a:rPr lang="en-US" dirty="0"/>
              <a:t>.</a:t>
            </a:r>
          </a:p>
        </p:txBody>
      </p:sp>
    </p:spTree>
    <p:extLst>
      <p:ext uri="{BB962C8B-B14F-4D97-AF65-F5344CB8AC3E}">
        <p14:creationId xmlns:p14="http://schemas.microsoft.com/office/powerpoint/2010/main" val="34076959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anti-government sentiments. Despite its small size, Christian Identity influences virtually all white supremacist and extreme anti-government movements.</a:t>
            </a:r>
          </a:p>
        </p:txBody>
      </p:sp>
    </p:spTree>
    <p:extLst>
      <p:ext uri="{BB962C8B-B14F-4D97-AF65-F5344CB8AC3E}">
        <p14:creationId xmlns:p14="http://schemas.microsoft.com/office/powerpoint/2010/main" val="41226883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Later proponents of variations of this are Marshall Moshe </a:t>
            </a:r>
            <a:r>
              <a:rPr lang="en-US" dirty="0" err="1"/>
              <a:t>Koniuchowsky</a:t>
            </a:r>
            <a:r>
              <a:rPr lang="en-US" dirty="0"/>
              <a:t>, </a:t>
            </a:r>
            <a:r>
              <a:rPr lang="en-US" dirty="0" err="1"/>
              <a:t>Batya</a:t>
            </a:r>
            <a:r>
              <a:rPr lang="en-US" dirty="0"/>
              <a:t> Wooten, Ralph Messer [who wrapped a Torah scroll around a penitent leader, Eddie Long], James </a:t>
            </a:r>
            <a:r>
              <a:rPr lang="en-US" dirty="0" err="1"/>
              <a:t>Trimm</a:t>
            </a:r>
            <a:r>
              <a:rPr lang="en-US" dirty="0"/>
              <a:t> Nazarene </a:t>
            </a:r>
            <a:r>
              <a:rPr lang="en-US" dirty="0" err="1"/>
              <a:t>Yisrael</a:t>
            </a:r>
            <a:r>
              <a:rPr lang="en-US" dirty="0"/>
              <a:t>, Monte Judah, Bill Cloud, Michael Rood</a:t>
            </a:r>
          </a:p>
        </p:txBody>
      </p:sp>
    </p:spTree>
    <p:extLst>
      <p:ext uri="{BB962C8B-B14F-4D97-AF65-F5344CB8AC3E}">
        <p14:creationId xmlns:p14="http://schemas.microsoft.com/office/powerpoint/2010/main" val="8858074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solidFill>
                  <a:srgbClr val="FFFF99"/>
                </a:solidFill>
              </a:rPr>
              <a:t>Gentile Torah Observance, Our View: !</a:t>
            </a:r>
          </a:p>
          <a:p>
            <a:pPr algn="l"/>
            <a:r>
              <a:rPr lang="en-US" dirty="0"/>
              <a:t>Paul circumcised Timothy, whose mother was Jewish, (Acts 16:3); but did not circumcise Titus, who was Greek. (Gal. 2:3). Paul saw that circumcision was right and good for the Jewish believer in Yeshua, </a:t>
            </a:r>
          </a:p>
        </p:txBody>
      </p:sp>
    </p:spTree>
    <p:extLst>
      <p:ext uri="{BB962C8B-B14F-4D97-AF65-F5344CB8AC3E}">
        <p14:creationId xmlns:p14="http://schemas.microsoft.com/office/powerpoint/2010/main" val="40976079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solidFill>
                  <a:srgbClr val="FFFF99"/>
                </a:solidFill>
              </a:rPr>
              <a:t>Gentile Torah Observance, Our View: !</a:t>
            </a:r>
          </a:p>
          <a:p>
            <a:pPr algn="l"/>
            <a:r>
              <a:rPr lang="en-US" dirty="0"/>
              <a:t>but made no sense for the Gentile. The fact is, Paul did not see the Torah as having the same application to Gentiles as to Jews under the New Covenant. Paul was the Apostle to the Gentiles.</a:t>
            </a:r>
          </a:p>
        </p:txBody>
      </p:sp>
    </p:spTree>
    <p:extLst>
      <p:ext uri="{BB962C8B-B14F-4D97-AF65-F5344CB8AC3E}">
        <p14:creationId xmlns:p14="http://schemas.microsoft.com/office/powerpoint/2010/main" val="40316924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do not believe the Gentile church is called </a:t>
            </a:r>
            <a:r>
              <a:rPr lang="en-US" u="sng" dirty="0">
                <a:solidFill>
                  <a:srgbClr val="FFFF99"/>
                </a:solidFill>
              </a:rPr>
              <a:t>necessarily</a:t>
            </a:r>
            <a:r>
              <a:rPr lang="en-US" dirty="0"/>
              <a:t> to observe Shabbat, the Levitical feasts, the laws of kashrut, and other Mosaic laws that are specific to Israel. We don’t forbid anyone from doing those things.</a:t>
            </a:r>
          </a:p>
          <a:p>
            <a:pPr algn="l"/>
            <a:r>
              <a:rPr lang="en-US" dirty="0"/>
              <a:t>In the Millennium…Sukkot plus!</a:t>
            </a:r>
          </a:p>
        </p:txBody>
      </p:sp>
    </p:spTree>
    <p:extLst>
      <p:ext uri="{BB962C8B-B14F-4D97-AF65-F5344CB8AC3E}">
        <p14:creationId xmlns:p14="http://schemas.microsoft.com/office/powerpoint/2010/main" val="4917262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870843"/>
            <a:ext cx="8153400" cy="4444305"/>
          </a:xfrm>
        </p:spPr>
        <p:txBody>
          <a:bodyPr>
            <a:normAutofit/>
          </a:bodyPr>
          <a:lstStyle/>
          <a:p>
            <a:pPr algn="r"/>
            <a:r>
              <a:rPr lang="he-IL" sz="4321" b="1" dirty="0">
                <a:latin typeface="David" panose="020E0502060401010101" pitchFamily="34" charset="-79"/>
                <a:cs typeface="David" panose="020E0502060401010101" pitchFamily="34" charset="-79"/>
              </a:rPr>
              <a:t>נְבִיאֵי שֶׁקֶר יָקוּמוּ וְיַתְעוּ רַבִּים,</a:t>
            </a:r>
            <a:r>
              <a:rPr lang="en-US" baseline="30000" dirty="0"/>
              <a:t>    </a:t>
            </a:r>
          </a:p>
          <a:p>
            <a:r>
              <a:rPr lang="en-US" baseline="30000" dirty="0"/>
              <a:t>  </a:t>
            </a:r>
          </a:p>
          <a:p>
            <a:r>
              <a:rPr lang="en-US" baseline="30000" dirty="0"/>
              <a:t>   </a:t>
            </a:r>
            <a:r>
              <a:rPr lang="en-US" sz="4000" dirty="0"/>
              <a:t>“many </a:t>
            </a:r>
            <a:r>
              <a:rPr lang="en-US" sz="4000" dirty="0">
                <a:solidFill>
                  <a:srgbClr val="FFFF99"/>
                </a:solidFill>
              </a:rPr>
              <a:t>false prophets </a:t>
            </a:r>
            <a:r>
              <a:rPr lang="en-US" sz="4000" dirty="0"/>
              <a:t>will appear and </a:t>
            </a:r>
            <a:r>
              <a:rPr lang="en-US" sz="4000" dirty="0">
                <a:solidFill>
                  <a:srgbClr val="FFFF99"/>
                </a:solidFill>
              </a:rPr>
              <a:t>fool many </a:t>
            </a:r>
            <a:r>
              <a:rPr lang="en-US" sz="4000" dirty="0"/>
              <a:t>people;”</a:t>
            </a:r>
            <a:endParaRPr lang="en-US" dirty="0"/>
          </a:p>
        </p:txBody>
      </p:sp>
      <p:sp>
        <p:nvSpPr>
          <p:cNvPr id="372738" name="Rectangle 2"/>
          <p:cNvSpPr>
            <a:spLocks noGrp="1" noChangeArrowheads="1"/>
          </p:cNvSpPr>
          <p:nvPr>
            <p:ph type="title"/>
          </p:nvPr>
        </p:nvSpPr>
        <p:spPr>
          <a:xfrm>
            <a:off x="932755" y="267296"/>
            <a:ext cx="6913364" cy="405795"/>
          </a:xfrm>
        </p:spPr>
        <p:txBody>
          <a:bodyPr/>
          <a:lstStyle/>
          <a:p>
            <a:pPr eaLnBrk="1" hangingPunct="1"/>
            <a:r>
              <a:rPr lang="en-US" altLang="en-US" sz="2016" dirty="0">
                <a:solidFill>
                  <a:srgbClr val="FFFF00"/>
                </a:solidFill>
              </a:rPr>
              <a:t>Mattityahu (Matthew) 24:11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3524133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Ro. 15.7-13 </a:t>
            </a:r>
            <a:r>
              <a:rPr lang="en-US" b="1" baseline="30000" dirty="0"/>
              <a:t> </a:t>
            </a:r>
            <a:r>
              <a:rPr lang="en-US" dirty="0"/>
              <a:t>Therefore accept one another just as Messiah also accepted you, to the glory of God. For I declare that Messiah has become a servant to the circumcised for the sake of God’s truth, in order to confirm the promises given to the patriarchs and for the Gentiles to glorify God for His mercy.</a:t>
            </a:r>
          </a:p>
        </p:txBody>
      </p:sp>
    </p:spTree>
    <p:extLst>
      <p:ext uri="{BB962C8B-B14F-4D97-AF65-F5344CB8AC3E}">
        <p14:creationId xmlns:p14="http://schemas.microsoft.com/office/powerpoint/2010/main" val="23563046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Ro. 15.7-13 </a:t>
            </a:r>
            <a:r>
              <a:rPr lang="en-US" b="1" baseline="30000" dirty="0"/>
              <a:t> </a:t>
            </a:r>
            <a:r>
              <a:rPr lang="en-US" dirty="0"/>
              <a:t>As it is written, “For this reason I will give You praise among the Gentiles, and I will sing to Your name.”  </a:t>
            </a:r>
            <a:r>
              <a:rPr lang="en-US" baseline="30000" dirty="0"/>
              <a:t>Ps 18.50</a:t>
            </a:r>
          </a:p>
          <a:p>
            <a:pPr algn="l"/>
            <a:r>
              <a:rPr lang="en-US" dirty="0"/>
              <a:t>And again it says, “Rejoice, O Gentiles, with His people.” </a:t>
            </a:r>
            <a:r>
              <a:rPr lang="en-US" baseline="30000" dirty="0" err="1"/>
              <a:t>Dvarim</a:t>
            </a:r>
            <a:r>
              <a:rPr lang="en-US" baseline="30000" dirty="0"/>
              <a:t> 32.43</a:t>
            </a:r>
          </a:p>
          <a:p>
            <a:pPr algn="l"/>
            <a:r>
              <a:rPr lang="en-US" dirty="0"/>
              <a:t>And again, “Praise </a:t>
            </a:r>
            <a:r>
              <a:rPr lang="en-US" cap="small" dirty="0" err="1"/>
              <a:t>Adoni</a:t>
            </a:r>
            <a:r>
              <a:rPr lang="en-US" dirty="0"/>
              <a:t> all you Gentiles, and let all the peoples praise Him.”  </a:t>
            </a:r>
            <a:r>
              <a:rPr lang="en-US" baseline="30000" dirty="0"/>
              <a:t>Ps 117.1</a:t>
            </a:r>
            <a:endParaRPr lang="en-US" dirty="0"/>
          </a:p>
        </p:txBody>
      </p:sp>
    </p:spTree>
    <p:extLst>
      <p:ext uri="{BB962C8B-B14F-4D97-AF65-F5344CB8AC3E}">
        <p14:creationId xmlns:p14="http://schemas.microsoft.com/office/powerpoint/2010/main" val="10228666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Ro. 15.7-13 </a:t>
            </a:r>
            <a:r>
              <a:rPr lang="en-US" b="1" baseline="30000" dirty="0"/>
              <a:t>  </a:t>
            </a:r>
            <a:r>
              <a:rPr lang="en-US" dirty="0"/>
              <a:t>And again, Isaiah says, “There shall be a shoot of Jesse; and the One who arises to rule the Gentiles, in Him shall the Gentiles hope.” </a:t>
            </a:r>
            <a:r>
              <a:rPr lang="en-US" baseline="30000" dirty="0"/>
              <a:t>Is 11.10</a:t>
            </a:r>
          </a:p>
          <a:p>
            <a:pPr algn="l"/>
            <a:r>
              <a:rPr lang="en-US" b="1" baseline="30000" dirty="0"/>
              <a:t> </a:t>
            </a:r>
            <a:r>
              <a:rPr lang="en-US" dirty="0"/>
              <a:t>Now may the God of hope fill you with all joy and shalom in trusting, so you may overflow with hope in the power of the </a:t>
            </a:r>
            <a:r>
              <a:rPr lang="en-US" i="1" dirty="0" err="1"/>
              <a:t>Ruach</a:t>
            </a:r>
            <a:r>
              <a:rPr lang="en-US" i="1" dirty="0"/>
              <a:t> ha-</a:t>
            </a:r>
            <a:r>
              <a:rPr lang="en-US" i="1" dirty="0" err="1"/>
              <a:t>Kodesh</a:t>
            </a:r>
            <a:r>
              <a:rPr lang="en-US" dirty="0"/>
              <a:t>.</a:t>
            </a:r>
          </a:p>
          <a:p>
            <a:pPr algn="l"/>
            <a:endParaRPr lang="en-US" dirty="0"/>
          </a:p>
        </p:txBody>
      </p:sp>
    </p:spTree>
    <p:extLst>
      <p:ext uri="{BB962C8B-B14F-4D97-AF65-F5344CB8AC3E}">
        <p14:creationId xmlns:p14="http://schemas.microsoft.com/office/powerpoint/2010/main" val="2198498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Conclusion: Back to the beginning:</a:t>
            </a:r>
          </a:p>
          <a:p>
            <a:pPr algn="l"/>
            <a:r>
              <a:rPr lang="en-US" baseline="30000" dirty="0"/>
              <a:t>Ber/Gen 12.2-3  </a:t>
            </a:r>
            <a:r>
              <a:rPr lang="en-US" dirty="0"/>
              <a:t>My heart’s desire is to make you into a great nation, to bless you, to make your name great so that you may be a blessing.</a:t>
            </a:r>
          </a:p>
          <a:p>
            <a:pPr algn="l"/>
            <a:r>
              <a:rPr lang="en-US" dirty="0"/>
              <a:t>My desire is to bless those who bless you. </a:t>
            </a:r>
          </a:p>
          <a:p>
            <a:pPr algn="l"/>
            <a:endParaRPr lang="en-US" dirty="0"/>
          </a:p>
          <a:p>
            <a:pPr algn="l"/>
            <a:endParaRPr lang="en-US" dirty="0"/>
          </a:p>
        </p:txBody>
      </p:sp>
    </p:spTree>
    <p:extLst>
      <p:ext uri="{BB962C8B-B14F-4D97-AF65-F5344CB8AC3E}">
        <p14:creationId xmlns:p14="http://schemas.microsoft.com/office/powerpoint/2010/main" val="349826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Genocidal Intentions</a:t>
            </a:r>
          </a:p>
          <a:p>
            <a:r>
              <a:rPr lang="en-US" dirty="0"/>
              <a:t>Expressed</a:t>
            </a:r>
          </a:p>
        </p:txBody>
      </p:sp>
    </p:spTree>
    <p:extLst>
      <p:ext uri="{BB962C8B-B14F-4D97-AF65-F5344CB8AC3E}">
        <p14:creationId xmlns:p14="http://schemas.microsoft.com/office/powerpoint/2010/main" val="38244853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Blessing to Jews and those who affiliate and bless the Jews. </a:t>
            </a:r>
          </a:p>
          <a:p>
            <a:pPr algn="l"/>
            <a:r>
              <a:rPr lang="en-US" altLang="en-US" dirty="0"/>
              <a:t>Walk in the blessing of His atonement and covenantal calling!</a:t>
            </a:r>
          </a:p>
          <a:p>
            <a:pPr algn="l"/>
            <a:endParaRPr lang="en-US" dirty="0"/>
          </a:p>
        </p:txBody>
      </p:sp>
    </p:spTree>
    <p:extLst>
      <p:ext uri="{BB962C8B-B14F-4D97-AF65-F5344CB8AC3E}">
        <p14:creationId xmlns:p14="http://schemas.microsoft.com/office/powerpoint/2010/main" val="23262735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74163</TotalTime>
  <Words>3998</Words>
  <Application>Microsoft Office PowerPoint</Application>
  <PresentationFormat>Custom</PresentationFormat>
  <Paragraphs>480</Paragraphs>
  <Slides>90</Slides>
  <Notes>90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90</vt:i4>
      </vt:variant>
    </vt:vector>
  </HeadingPairs>
  <TitlesOfParts>
    <vt:vector size="96" baseType="lpstr">
      <vt:lpstr>Arial</vt:lpstr>
      <vt:lpstr>Arial Rounded MT Bold</vt:lpstr>
      <vt:lpstr>David</vt:lpstr>
      <vt:lpstr>Vilna</vt:lpstr>
      <vt:lpstr>1_Default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24:11</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1980</cp:revision>
  <dcterms:created xsi:type="dcterms:W3CDTF">2006-04-21T19:34:43Z</dcterms:created>
  <dcterms:modified xsi:type="dcterms:W3CDTF">2018-06-09T13:52:28Z</dcterms:modified>
</cp:coreProperties>
</file>