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00" r:id="rId3"/>
  </p:sldMasterIdLst>
  <p:notesMasterIdLst>
    <p:notesMasterId r:id="rId79"/>
  </p:notesMasterIdLst>
  <p:handoutMasterIdLst>
    <p:handoutMasterId r:id="rId80"/>
  </p:handoutMasterIdLst>
  <p:sldIdLst>
    <p:sldId id="2963" r:id="rId4"/>
    <p:sldId id="55982" r:id="rId5"/>
    <p:sldId id="56291" r:id="rId6"/>
    <p:sldId id="56290" r:id="rId7"/>
    <p:sldId id="56401" r:id="rId8"/>
    <p:sldId id="56407" r:id="rId9"/>
    <p:sldId id="56408" r:id="rId10"/>
    <p:sldId id="56296" r:id="rId11"/>
    <p:sldId id="56297" r:id="rId12"/>
    <p:sldId id="56293" r:id="rId13"/>
    <p:sldId id="56298" r:id="rId14"/>
    <p:sldId id="56402" r:id="rId15"/>
    <p:sldId id="56272" r:id="rId16"/>
    <p:sldId id="56302" r:id="rId17"/>
    <p:sldId id="56301" r:id="rId18"/>
    <p:sldId id="56113" r:id="rId19"/>
    <p:sldId id="55943" r:id="rId20"/>
    <p:sldId id="56362" r:id="rId21"/>
    <p:sldId id="55772" r:id="rId22"/>
    <p:sldId id="56359" r:id="rId23"/>
    <p:sldId id="56360" r:id="rId24"/>
    <p:sldId id="56241" r:id="rId25"/>
    <p:sldId id="56361" r:id="rId26"/>
    <p:sldId id="56363" r:id="rId27"/>
    <p:sldId id="56364" r:id="rId28"/>
    <p:sldId id="56306" r:id="rId29"/>
    <p:sldId id="56307" r:id="rId30"/>
    <p:sldId id="56305" r:id="rId31"/>
    <p:sldId id="56403" r:id="rId32"/>
    <p:sldId id="56308" r:id="rId33"/>
    <p:sldId id="56365" r:id="rId34"/>
    <p:sldId id="56309" r:id="rId35"/>
    <p:sldId id="56367" r:id="rId36"/>
    <p:sldId id="56310" r:id="rId37"/>
    <p:sldId id="56371" r:id="rId38"/>
    <p:sldId id="56303" r:id="rId39"/>
    <p:sldId id="56366" r:id="rId40"/>
    <p:sldId id="56404" r:id="rId41"/>
    <p:sldId id="56372" r:id="rId42"/>
    <p:sldId id="56373" r:id="rId43"/>
    <p:sldId id="56405" r:id="rId44"/>
    <p:sldId id="56379" r:id="rId45"/>
    <p:sldId id="56369" r:id="rId46"/>
    <p:sldId id="56377" r:id="rId47"/>
    <p:sldId id="56375" r:id="rId48"/>
    <p:sldId id="56370" r:id="rId49"/>
    <p:sldId id="56368" r:id="rId50"/>
    <p:sldId id="56374" r:id="rId51"/>
    <p:sldId id="56376" r:id="rId52"/>
    <p:sldId id="56311" r:id="rId53"/>
    <p:sldId id="56378" r:id="rId54"/>
    <p:sldId id="56383" r:id="rId55"/>
    <p:sldId id="56380" r:id="rId56"/>
    <p:sldId id="56406" r:id="rId57"/>
    <p:sldId id="56392" r:id="rId58"/>
    <p:sldId id="56381" r:id="rId59"/>
    <p:sldId id="56384" r:id="rId60"/>
    <p:sldId id="56385" r:id="rId61"/>
    <p:sldId id="56386" r:id="rId62"/>
    <p:sldId id="56387" r:id="rId63"/>
    <p:sldId id="56388" r:id="rId64"/>
    <p:sldId id="56396" r:id="rId65"/>
    <p:sldId id="56397" r:id="rId66"/>
    <p:sldId id="56389" r:id="rId67"/>
    <p:sldId id="56390" r:id="rId68"/>
    <p:sldId id="56398" r:id="rId69"/>
    <p:sldId id="56382" r:id="rId70"/>
    <p:sldId id="56399" r:id="rId71"/>
    <p:sldId id="56400" r:id="rId72"/>
    <p:sldId id="56391" r:id="rId73"/>
    <p:sldId id="56393" r:id="rId74"/>
    <p:sldId id="56322" r:id="rId75"/>
    <p:sldId id="56394" r:id="rId76"/>
    <p:sldId id="56354" r:id="rId77"/>
    <p:sldId id="56395" r:id="rId78"/>
  </p:sldIdLst>
  <p:sldSz cx="8778875" cy="5143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1pPr>
    <a:lvl2pPr marL="33906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2pPr>
    <a:lvl3pPr marL="678271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3pPr>
    <a:lvl4pPr marL="1017217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4pPr>
    <a:lvl5pPr marL="135639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5pPr>
    <a:lvl6pPr marL="1695300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6pPr>
    <a:lvl7pPr marL="2034313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7pPr>
    <a:lvl8pPr marL="237341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8pPr>
    <a:lvl9pPr marL="2712509" algn="l" defTabSz="678271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5554" autoAdjust="0"/>
  </p:normalViewPr>
  <p:slideViewPr>
    <p:cSldViewPr>
      <p:cViewPr varScale="1">
        <p:scale>
          <a:sx n="103" d="100"/>
          <a:sy n="103" d="100"/>
        </p:scale>
        <p:origin x="102" y="330"/>
      </p:cViewPr>
      <p:guideLst>
        <p:guide orient="horz" pos="1620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356"/>
    </p:cViewPr>
  </p:sorterViewPr>
  <p:notesViewPr>
    <p:cSldViewPr>
      <p:cViewPr varScale="1">
        <p:scale>
          <a:sx n="79" d="100"/>
          <a:sy n="79" d="100"/>
        </p:scale>
        <p:origin x="202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Mtt. 24.31 Shofar and Gathering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Sept. 8, 2018  5778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3E3E74-A71D-4F9E-A274-799584BD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Mtt. 24.31 Shofar and Gathering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/>
              <a:t>Sept. 8, 2018  5778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85800"/>
            <a:ext cx="585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0E9F95B-100C-4401-AFC8-043CE70D5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79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339061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67827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1721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563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695300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034313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37341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712509" algn="l" defTabSz="6782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orion+constellation&amp;safe=active&amp;source=lnms&amp;tbm=isch&amp;sa=X&amp;ved=0ahUKEwjywZDSspDdAhVKKawKHd4EB9EQ_AUICigB&amp;biw=1165&amp;bih=826#imgdii=mwVKNwLdYqiwRM:&amp;imgrc=wwfYRpHRYHTr5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419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From Suzanne </a:t>
            </a:r>
            <a:r>
              <a:rPr lang="en-US" altLang="en-US" sz="1050" dirty="0" err="1"/>
              <a:t>Alongi</a:t>
            </a:r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1900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https://www.google.com/search?q=orion+constellation&amp;safe=active&amp;source=lnms&amp;tbm=isch&amp;sa=X&amp;ved=0ahUKEwjywZDSspDdAhVKKawKHd4EB9EQ_AUICigB&amp;biw=1165&amp;bih=826#imgdii=mwVKNwLdYqiwRM:&amp;imgrc=wwfYRpHRYHTr5M:</a:t>
            </a:r>
          </a:p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84077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383532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Lastly…</a:t>
            </a:r>
          </a:p>
        </p:txBody>
      </p:sp>
    </p:spTree>
    <p:extLst>
      <p:ext uri="{BB962C8B-B14F-4D97-AF65-F5344CB8AC3E}">
        <p14:creationId xmlns:p14="http://schemas.microsoft.com/office/powerpoint/2010/main" val="203151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967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err="1"/>
              <a:t>Rebbetzin</a:t>
            </a:r>
            <a:r>
              <a:rPr lang="en-US" altLang="en-US" dirty="0"/>
              <a:t> Dawn’s poetry, </a:t>
            </a:r>
          </a:p>
          <a:p>
            <a:r>
              <a:rPr lang="en-US" altLang="en-US" dirty="0"/>
              <a:t>Lori Wilson’s graphic design</a:t>
            </a:r>
          </a:p>
          <a:p>
            <a:endParaRPr lang="en-US" altLang="en-US" dirty="0"/>
          </a:p>
          <a:p>
            <a:r>
              <a:rPr lang="en-US" altLang="en-US" dirty="0"/>
              <a:t>Continuing in our series</a:t>
            </a:r>
          </a:p>
        </p:txBody>
      </p:sp>
    </p:spTree>
    <p:extLst>
      <p:ext uri="{BB962C8B-B14F-4D97-AF65-F5344CB8AC3E}">
        <p14:creationId xmlns:p14="http://schemas.microsoft.com/office/powerpoint/2010/main" val="3292860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685800"/>
            <a:ext cx="6083300" cy="3422650"/>
          </a:xfrm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8973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6C25F-6C70-4A78-AE69-304999D70D58}" type="slidenum"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8973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1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17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relevant scripture the day before Rosh </a:t>
            </a:r>
            <a:r>
              <a:rPr lang="en-US" dirty="0" err="1"/>
              <a:t>HaShannah</a:t>
            </a:r>
            <a:r>
              <a:rPr lang="en-US" dirty="0"/>
              <a:t>, day of Shofars.</a:t>
            </a:r>
          </a:p>
          <a:p>
            <a:endParaRPr lang="en-US" dirty="0"/>
          </a:p>
          <a:p>
            <a:r>
              <a:rPr lang="en-US" dirty="0"/>
              <a:t>Summary of dreadful chapter: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3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24.11 False Prophets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June9,2018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three external to community for the most part.  #4 internal.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47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38978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24.11 False Prophets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June9,2018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670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0675" y="4114799"/>
            <a:ext cx="6232525" cy="45704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84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74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our text for today: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43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thoughts here: </a:t>
            </a:r>
            <a:r>
              <a:rPr lang="en-US" u="sng" dirty="0"/>
              <a:t>shofar</a:t>
            </a:r>
            <a:r>
              <a:rPr lang="en-US" dirty="0"/>
              <a:t>, </a:t>
            </a:r>
            <a:r>
              <a:rPr lang="en-US" u="sng" dirty="0"/>
              <a:t>gathering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Judgement of His people signified by a great shofar is a longstanding theme in Jewish thought.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13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761468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/>
              <a:t>G-d is a master of special effects.</a:t>
            </a:r>
          </a:p>
          <a:p>
            <a:endParaRPr lang="en-US" altLang="en-US" sz="2000" dirty="0"/>
          </a:p>
          <a:p>
            <a:r>
              <a:rPr lang="en-US" altLang="en-US" sz="2000" dirty="0"/>
              <a:t>Do not let G-d speak to us.   </a:t>
            </a:r>
            <a:r>
              <a:rPr lang="en-US" altLang="en-US" sz="2000" dirty="0" err="1"/>
              <a:t>Shma</a:t>
            </a:r>
            <a:r>
              <a:rPr lang="en-US" altLang="en-US" sz="2000" dirty="0"/>
              <a:t>!?  </a:t>
            </a:r>
            <a:r>
              <a:rPr lang="he-IL" altLang="en-US" sz="2800" b="1" dirty="0">
                <a:latin typeface="David" panose="020E0502060401010101" pitchFamily="34" charset="-79"/>
                <a:cs typeface="David" panose="020E0502060401010101" pitchFamily="34" charset="-79"/>
              </a:rPr>
              <a:t>שמע</a:t>
            </a:r>
            <a:endParaRPr lang="en-US" altLang="en-US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altLang="en-US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Judgement </a:t>
            </a:r>
            <a:r>
              <a:rPr lang="en-US" u="sng" dirty="0"/>
              <a:t>gathering</a:t>
            </a:r>
            <a:r>
              <a:rPr lang="en-US" dirty="0"/>
              <a:t> of His people signified by a great shofar is a longstanding theme in Jewish thought.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1494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4259517"/>
            <a:ext cx="6553200" cy="4876800"/>
          </a:xfrm>
        </p:spPr>
        <p:txBody>
          <a:bodyPr/>
          <a:lstStyle/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This tradition finds expression, for example, in the Amidah, recited in every weekday synagogue service; its tenth blessing reads,</a:t>
            </a:r>
            <a:br>
              <a:rPr lang="en-US" sz="1050" dirty="0"/>
            </a:br>
            <a:br>
              <a:rPr lang="en-US" sz="1050" dirty="0"/>
            </a:br>
            <a:br>
              <a:rPr lang="en-US" sz="1050" dirty="0">
                <a:solidFill>
                  <a:srgbClr val="C00000"/>
                </a:solidFill>
              </a:rPr>
            </a:br>
            <a:endParaRPr lang="en-US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27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May it be so tomorrow, Sunday night through Monday.  </a:t>
            </a:r>
          </a:p>
        </p:txBody>
      </p:sp>
    </p:spTree>
    <p:extLst>
      <p:ext uri="{BB962C8B-B14F-4D97-AF65-F5344CB8AC3E}">
        <p14:creationId xmlns:p14="http://schemas.microsoft.com/office/powerpoint/2010/main" val="26888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08687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194020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96709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574079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We have great </a:t>
            </a:r>
            <a:r>
              <a:rPr lang="en-US" altLang="en-US" sz="1050" dirty="0" err="1"/>
              <a:t>shofarists</a:t>
            </a:r>
            <a:r>
              <a:rPr lang="en-US" altLang="en-US" sz="1050" dirty="0"/>
              <a:t>, but G-d Himself!!</a:t>
            </a:r>
          </a:p>
        </p:txBody>
      </p:sp>
    </p:spTree>
    <p:extLst>
      <p:ext uri="{BB962C8B-B14F-4D97-AF65-F5344CB8AC3E}">
        <p14:creationId xmlns:p14="http://schemas.microsoft.com/office/powerpoint/2010/main" val="4073340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803063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So, when will this shofar sound, relative to other end time events?  Relative to the harrowing events of this chapter.</a:t>
            </a:r>
          </a:p>
        </p:txBody>
      </p:sp>
    </p:spTree>
    <p:extLst>
      <p:ext uri="{BB962C8B-B14F-4D97-AF65-F5344CB8AC3E}">
        <p14:creationId xmlns:p14="http://schemas.microsoft.com/office/powerpoint/2010/main" val="517597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00" b="0" dirty="0"/>
              <a:t>https://www.google.com/search?q=pre+tribulation+rapture&amp;safe=active&amp;source=lnms&amp;tbm=isch&amp;sa=X&amp;ved=0ahUKEwj7mO2VyqndAhVHIKwKHUpeArAQ_AUICygC&amp;biw=1165&amp;bih=826#imgdii=2olwBCWrDMCC5M:&amp;imgrc=c-1gTXJ_RMEkHM:</a:t>
            </a:r>
          </a:p>
          <a:p>
            <a:endParaRPr lang="en-US" altLang="en-US" sz="1000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I was taught pre-</a:t>
            </a:r>
            <a:r>
              <a:rPr lang="en-US" sz="2000" dirty="0" err="1"/>
              <a:t>Trib</a:t>
            </a:r>
            <a:r>
              <a:rPr lang="en-US" sz="2000" dirty="0"/>
              <a:t> </a:t>
            </a:r>
            <a:r>
              <a:rPr lang="en-US" sz="2000" u="sng" dirty="0"/>
              <a:t>secret</a:t>
            </a:r>
            <a:r>
              <a:rPr lang="en-US" sz="2000" dirty="0"/>
              <a:t> rapture as new believer in 1969.   Featured in </a:t>
            </a:r>
            <a:r>
              <a:rPr lang="en-US" sz="2000" i="1" dirty="0"/>
              <a:t>Left Behind</a:t>
            </a:r>
            <a:r>
              <a:rPr lang="en-US" sz="2000" dirty="0"/>
              <a:t> movie series.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possible constructs:</a:t>
            </a:r>
            <a:endParaRPr lang="en-US" sz="2000" dirty="0"/>
          </a:p>
          <a:p>
            <a:endParaRPr lang="en-US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209019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http://julieroys.com/making-sense-of-premillennialism-when-will-the-rapture-and-tribulation-occur/</a:t>
            </a:r>
          </a:p>
        </p:txBody>
      </p:sp>
    </p:spTree>
    <p:extLst>
      <p:ext uri="{BB962C8B-B14F-4D97-AF65-F5344CB8AC3E}">
        <p14:creationId xmlns:p14="http://schemas.microsoft.com/office/powerpoint/2010/main" val="1764224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http://julieroys.com/making-sense-of-premillennialism-when-will-the-rapture-and-tribulation-occur/</a:t>
            </a:r>
          </a:p>
          <a:p>
            <a:r>
              <a:rPr lang="en-US" altLang="en-US" sz="1050" dirty="0"/>
              <a:t>Seals, shofars, vials of wrath</a:t>
            </a:r>
          </a:p>
        </p:txBody>
      </p:sp>
    </p:spTree>
    <p:extLst>
      <p:ext uri="{BB962C8B-B14F-4D97-AF65-F5344CB8AC3E}">
        <p14:creationId xmlns:p14="http://schemas.microsoft.com/office/powerpoint/2010/main" val="184905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not so sure of the order of event anymore, but I’m more sure that </a:t>
            </a:r>
            <a:r>
              <a:rPr lang="en-US" u="sng" dirty="0"/>
              <a:t>they will</a:t>
            </a:r>
            <a:r>
              <a:rPr lang="en-US" dirty="0"/>
              <a:t> happen!</a:t>
            </a:r>
          </a:p>
          <a:p>
            <a:endParaRPr lang="en-US" dirty="0"/>
          </a:p>
          <a:p>
            <a:r>
              <a:rPr lang="en-US" dirty="0"/>
              <a:t>Hard to be very secret disappearance if great shofar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785448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Shofar, gathering.  For sure!  Maybe tomorrow on Rosh </a:t>
            </a:r>
            <a:r>
              <a:rPr lang="en-US" dirty="0" err="1"/>
              <a:t>HaShannah</a:t>
            </a:r>
            <a:r>
              <a:rPr lang="en-US" dirty="0"/>
              <a:t>, the Festival of Shofars!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73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0622638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Why did G-d chose Avraham?  Sovereign choice?  Maybe there’s a bit more to it.  Maybe…</a:t>
            </a:r>
          </a:p>
        </p:txBody>
      </p:sp>
    </p:spTree>
    <p:extLst>
      <p:ext uri="{BB962C8B-B14F-4D97-AF65-F5344CB8AC3E}">
        <p14:creationId xmlns:p14="http://schemas.microsoft.com/office/powerpoint/2010/main" val="41740214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https://upload.wikimedia.org/wikipedia/commons/f/fa/Meso2mil-English.JPG</a:t>
            </a:r>
          </a:p>
        </p:txBody>
      </p:sp>
    </p:spTree>
    <p:extLst>
      <p:ext uri="{BB962C8B-B14F-4D97-AF65-F5344CB8AC3E}">
        <p14:creationId xmlns:p14="http://schemas.microsoft.com/office/powerpoint/2010/main" val="358861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400383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672617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Speculative, rebuilt from ruins.  But some evidence.</a:t>
            </a:r>
          </a:p>
        </p:txBody>
      </p:sp>
    </p:spTree>
    <p:extLst>
      <p:ext uri="{BB962C8B-B14F-4D97-AF65-F5344CB8AC3E}">
        <p14:creationId xmlns:p14="http://schemas.microsoft.com/office/powerpoint/2010/main" val="11295595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https://upload.wikimedia.org/wikipedia/commons/a/a0/20160105-Abraham_house_in_Ur_Iraq.jpg</a:t>
            </a:r>
          </a:p>
        </p:txBody>
      </p:sp>
    </p:spTree>
    <p:extLst>
      <p:ext uri="{BB962C8B-B14F-4D97-AF65-F5344CB8AC3E}">
        <p14:creationId xmlns:p14="http://schemas.microsoft.com/office/powerpoint/2010/main" val="2222921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54709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84996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1656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From recovered literature on agricultural science…</a:t>
            </a:r>
          </a:p>
        </p:txBody>
      </p:sp>
    </p:spTree>
    <p:extLst>
      <p:ext uri="{BB962C8B-B14F-4D97-AF65-F5344CB8AC3E}">
        <p14:creationId xmlns:p14="http://schemas.microsoft.com/office/powerpoint/2010/main" val="1560516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http://history-world.org/sumeradvice.htm</a:t>
            </a:r>
          </a:p>
        </p:txBody>
      </p:sp>
    </p:spTree>
    <p:extLst>
      <p:ext uri="{BB962C8B-B14F-4D97-AF65-F5344CB8AC3E}">
        <p14:creationId xmlns:p14="http://schemas.microsoft.com/office/powerpoint/2010/main" val="27324641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http://history-world.org/sumeradvice.htm</a:t>
            </a:r>
          </a:p>
        </p:txBody>
      </p:sp>
    </p:spTree>
    <p:extLst>
      <p:ext uri="{BB962C8B-B14F-4D97-AF65-F5344CB8AC3E}">
        <p14:creationId xmlns:p14="http://schemas.microsoft.com/office/powerpoint/2010/main" val="36458643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Avraham was called from a sophisticated civilization.  To go where??</a:t>
            </a:r>
          </a:p>
          <a:p>
            <a:endParaRPr lang="en-US" altLang="en-US" dirty="0"/>
          </a:p>
          <a:p>
            <a:r>
              <a:rPr lang="en-US" altLang="en-US" dirty="0"/>
              <a:t>What was key about Avraham’s people?</a:t>
            </a:r>
          </a:p>
        </p:txBody>
      </p:sp>
    </p:spTree>
    <p:extLst>
      <p:ext uri="{BB962C8B-B14F-4D97-AF65-F5344CB8AC3E}">
        <p14:creationId xmlns:p14="http://schemas.microsoft.com/office/powerpoint/2010/main" val="22392248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1923389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90117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42756171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300077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/>
              <a:t>That’s what Jews have done, MORE than anything else, underlying everything else.</a:t>
            </a:r>
          </a:p>
          <a:p>
            <a:endParaRPr lang="en-US" altLang="en-US" dirty="0"/>
          </a:p>
          <a:p>
            <a:r>
              <a:rPr lang="en-US" altLang="en-US" dirty="0"/>
              <a:t>There are many titles for the Jewish people, but one pre-eminent one is…</a:t>
            </a:r>
          </a:p>
        </p:txBody>
      </p:sp>
    </p:spTree>
    <p:extLst>
      <p:ext uri="{BB962C8B-B14F-4D97-AF65-F5344CB8AC3E}">
        <p14:creationId xmlns:p14="http://schemas.microsoft.com/office/powerpoint/2010/main" val="9963345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https://en.wikipedia.org/wiki/People_of_the_Book</a:t>
            </a:r>
          </a:p>
        </p:txBody>
      </p:sp>
    </p:spTree>
    <p:extLst>
      <p:ext uri="{BB962C8B-B14F-4D97-AF65-F5344CB8AC3E}">
        <p14:creationId xmlns:p14="http://schemas.microsoft.com/office/powerpoint/2010/main" val="34392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Holiday greeting for Rosh </a:t>
            </a:r>
            <a:r>
              <a:rPr lang="en-US" altLang="en-US" sz="1050" dirty="0" err="1"/>
              <a:t>HaShanah</a:t>
            </a:r>
            <a:r>
              <a:rPr lang="en-US" altLang="en-US" sz="1050" dirty="0"/>
              <a:t>.</a:t>
            </a:r>
          </a:p>
          <a:p>
            <a:r>
              <a:rPr lang="en-US" altLang="en-US" sz="1050" dirty="0"/>
              <a:t>[from </a:t>
            </a:r>
            <a:r>
              <a:rPr lang="en-US" altLang="en-US" sz="1050" dirty="0" err="1"/>
              <a:t>Zeitlers</a:t>
            </a:r>
            <a:r>
              <a:rPr lang="en-US" altLang="en-US" sz="1050" dirty="0"/>
              <a:t> </a:t>
            </a:r>
            <a:r>
              <a:rPr lang="en-US" altLang="en-US" sz="1050" dirty="0" err="1"/>
              <a:t>newletter</a:t>
            </a:r>
            <a:r>
              <a:rPr lang="en-US" altLang="en-US" sz="105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972983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My story with Palestinian Muslim young man.   </a:t>
            </a:r>
          </a:p>
        </p:txBody>
      </p:sp>
    </p:spTree>
    <p:extLst>
      <p:ext uri="{BB962C8B-B14F-4D97-AF65-F5344CB8AC3E}">
        <p14:creationId xmlns:p14="http://schemas.microsoft.com/office/powerpoint/2010/main" val="34309780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https://en.wikipedia.org/wiki/People_of_the_Book</a:t>
            </a:r>
          </a:p>
        </p:txBody>
      </p:sp>
    </p:spTree>
    <p:extLst>
      <p:ext uri="{BB962C8B-B14F-4D97-AF65-F5344CB8AC3E}">
        <p14:creationId xmlns:p14="http://schemas.microsoft.com/office/powerpoint/2010/main" val="185325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69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choose his words??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25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7346924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338804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541924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6162475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be very secret disappearance if great shofar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3949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7A7E2-61D4-416D-8868-15EA825CCC5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7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8829662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This is what Or </a:t>
            </a:r>
            <a:r>
              <a:rPr lang="en-US" altLang="en-US" sz="1050" dirty="0" err="1"/>
              <a:t>HaOlam</a:t>
            </a:r>
            <a:r>
              <a:rPr lang="en-US" altLang="en-US" sz="1050" dirty="0"/>
              <a:t> is all about. The Word.  Or </a:t>
            </a:r>
            <a:r>
              <a:rPr lang="en-US" altLang="en-US" sz="1050" dirty="0" err="1"/>
              <a:t>HaOlam</a:t>
            </a:r>
            <a:r>
              <a:rPr lang="en-US" altLang="en-US" sz="1050" dirty="0"/>
              <a:t>, the Light of the World.  Hebrew, Greek, history, geography, spirituality!   Ruakh insight!!  To celebrate…</a:t>
            </a:r>
          </a:p>
        </p:txBody>
      </p:sp>
    </p:spTree>
    <p:extLst>
      <p:ext uri="{BB962C8B-B14F-4D97-AF65-F5344CB8AC3E}">
        <p14:creationId xmlns:p14="http://schemas.microsoft.com/office/powerpoint/2010/main" val="32070674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6201741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Mtt. 24.27-28 Like Lightning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Aug 18 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CE499-F156-423F-B67F-0AD8D4D9AE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5149660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3523422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24.27-28 Like Lightning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Aug 18 ,2018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https://www.google.com/search?q=Lightning&amp;safe=active&amp;source=lnms&amp;tbm=isch&amp;sa=X&amp;ved=0ahUKEwjJiMzn8PTcAhVF5awKHfkgAPIQ_AUICigB&amp;biw=1165&amp;bih=826#imgrc=PUBqoIjlVkyISM:</a:t>
            </a:r>
          </a:p>
        </p:txBody>
      </p:sp>
    </p:spTree>
    <p:extLst>
      <p:ext uri="{BB962C8B-B14F-4D97-AF65-F5344CB8AC3E}">
        <p14:creationId xmlns:p14="http://schemas.microsoft.com/office/powerpoint/2010/main" val="34033040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54355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>
                <a:hlinkClick r:id="rId3"/>
              </a:rPr>
              <a:t>https://www.google.com/search?q=orion+constellation&amp;safe=active&amp;source=lnms&amp;tbm=isch&amp;sa=X&amp;ved=0ahUKEwjywZDSspDdAhVKKawKHd4EB9EQ_AUICigB&amp;biw=1165&amp;bih=826#imgdii=mwVKNwLdYqiwRM:&amp;imgrc=wwfYRpHRYHTr5M</a:t>
            </a:r>
            <a:r>
              <a:rPr lang="en-US" altLang="en-US" sz="1050" dirty="0"/>
              <a:t>:</a:t>
            </a:r>
          </a:p>
          <a:p>
            <a:endParaRPr lang="en-US" altLang="en-US" dirty="0"/>
          </a:p>
          <a:p>
            <a:r>
              <a:rPr lang="en-US" altLang="en-US" dirty="0"/>
              <a:t>See the belt, shoulders, knees, bow?</a:t>
            </a:r>
          </a:p>
        </p:txBody>
      </p:sp>
    </p:spTree>
    <p:extLst>
      <p:ext uri="{BB962C8B-B14F-4D97-AF65-F5344CB8AC3E}">
        <p14:creationId xmlns:p14="http://schemas.microsoft.com/office/powerpoint/2010/main" val="122785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Mtt. 24.31 Shofar and Gathering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>
                <a:solidFill>
                  <a:prstClr val="white"/>
                </a:solidFill>
              </a:rPr>
              <a:t>Sept. 8, 2018  5778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/>
              <a:t>https://www.google.com/search?q=orion+constellation&amp;safe=active&amp;source=lnms&amp;tbm=isch&amp;sa=X&amp;ved=0ahUKEwjywZDSspDdAhVKKawKHd4EB9EQ_AUICigB&amp;biw=1165&amp;bih=826#imgrc=mroWAJBklBqJxM:</a:t>
            </a:r>
          </a:p>
        </p:txBody>
      </p:sp>
    </p:spTree>
    <p:extLst>
      <p:ext uri="{BB962C8B-B14F-4D97-AF65-F5344CB8AC3E}">
        <p14:creationId xmlns:p14="http://schemas.microsoft.com/office/powerpoint/2010/main" val="195060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1751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915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9061" indent="0" algn="ctr">
              <a:buNone/>
              <a:defRPr/>
            </a:lvl2pPr>
            <a:lvl3pPr marL="678271" indent="0" algn="ctr">
              <a:buNone/>
              <a:defRPr/>
            </a:lvl3pPr>
            <a:lvl4pPr marL="1017217" indent="0" algn="ctr">
              <a:buNone/>
              <a:defRPr/>
            </a:lvl4pPr>
            <a:lvl5pPr marL="1356390" indent="0" algn="ctr">
              <a:buNone/>
              <a:defRPr/>
            </a:lvl5pPr>
            <a:lvl6pPr marL="1695300" indent="0" algn="ctr">
              <a:buNone/>
              <a:defRPr/>
            </a:lvl6pPr>
            <a:lvl7pPr marL="2034313" indent="0" algn="ctr">
              <a:buNone/>
              <a:defRPr/>
            </a:lvl7pPr>
            <a:lvl8pPr marL="2373419" indent="0" algn="ctr">
              <a:buNone/>
              <a:defRPr/>
            </a:lvl8pPr>
            <a:lvl9pPr marL="2712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C97D-7EB4-4470-B36A-8CE1DF353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05992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5" y="205992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C997-1C84-4E42-B804-9E6F0693A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658459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fld id="{008EDFD0-AEF6-440D-A2A9-52A80FF54F5E}" type="slidenum">
              <a:rPr lang="en-US" altLang="en-US" smtClean="0">
                <a:latin typeface="Arial" pitchFamily="34" charset="0"/>
                <a:cs typeface="Arial" pitchFamily="34" charset="0"/>
              </a:rPr>
              <a:pPr defTabSz="658459">
                <a:defRPr/>
              </a:pPr>
              <a:t>‹#›</a:t>
            </a:fld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7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658459"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58459">
              <a:defRPr/>
            </a:pPr>
            <a:fld id="{74C7E32F-A007-40FE-BCD5-17EC31FC5224}" type="slidenum">
              <a:rPr lang="en-US" smtClean="0"/>
              <a:pPr defTabSz="658459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3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09BE-4F75-4AE8-85BB-D151C4B7C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3305191"/>
            <a:ext cx="746204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180035"/>
            <a:ext cx="746204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339061" indent="0">
              <a:buNone/>
              <a:defRPr sz="1800"/>
            </a:lvl2pPr>
            <a:lvl3pPr marL="678271" indent="0">
              <a:buNone/>
              <a:defRPr sz="1600"/>
            </a:lvl3pPr>
            <a:lvl4pPr marL="1017217" indent="0">
              <a:buNone/>
              <a:defRPr sz="1400"/>
            </a:lvl4pPr>
            <a:lvl5pPr marL="1356390" indent="0">
              <a:buNone/>
              <a:defRPr sz="1400"/>
            </a:lvl5pPr>
            <a:lvl6pPr marL="1695300" indent="0">
              <a:buNone/>
              <a:defRPr sz="1400"/>
            </a:lvl6pPr>
            <a:lvl7pPr marL="2034313" indent="0">
              <a:buNone/>
              <a:defRPr sz="1400"/>
            </a:lvl7pPr>
            <a:lvl8pPr marL="2373419" indent="0">
              <a:buNone/>
              <a:defRPr sz="1400"/>
            </a:lvl8pPr>
            <a:lvl9pPr marL="2712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22-24C9-4BD8-A2D6-8E3898629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E98B-EED2-4B67-A443-F4B6B35947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465" y="1151335"/>
            <a:ext cx="38788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465" y="1631156"/>
            <a:ext cx="387886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2544" y="1151335"/>
            <a:ext cx="38803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39061" indent="0">
              <a:buNone/>
              <a:defRPr sz="2000" b="1"/>
            </a:lvl2pPr>
            <a:lvl3pPr marL="678271" indent="0">
              <a:buNone/>
              <a:defRPr sz="1800" b="1"/>
            </a:lvl3pPr>
            <a:lvl4pPr marL="1017217" indent="0">
              <a:buNone/>
              <a:defRPr sz="1600" b="1"/>
            </a:lvl4pPr>
            <a:lvl5pPr marL="1356390" indent="0">
              <a:buNone/>
              <a:defRPr sz="1600" b="1"/>
            </a:lvl5pPr>
            <a:lvl6pPr marL="1695300" indent="0">
              <a:buNone/>
              <a:defRPr sz="1600" b="1"/>
            </a:lvl6pPr>
            <a:lvl7pPr marL="2034313" indent="0">
              <a:buNone/>
              <a:defRPr sz="1600" b="1"/>
            </a:lvl7pPr>
            <a:lvl8pPr marL="2373419" indent="0">
              <a:buNone/>
              <a:defRPr sz="1600" b="1"/>
            </a:lvl8pPr>
            <a:lvl9pPr marL="2712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2544" y="1631156"/>
            <a:ext cx="38803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162-1900-40CE-9BEB-10030CC81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589C-4D57-407B-91A2-640CFE24F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A7C8-905E-4755-8782-9AD9A4FE91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47" y="204787"/>
            <a:ext cx="28881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805" y="208717"/>
            <a:ext cx="49076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047" y="1076343"/>
            <a:ext cx="28881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A99C-07AA-42E0-A17B-9B37B53AD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4" y="3600451"/>
            <a:ext cx="52673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34" y="459581"/>
            <a:ext cx="526732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339061" indent="0">
              <a:buNone/>
              <a:defRPr sz="2800"/>
            </a:lvl2pPr>
            <a:lvl3pPr marL="678271" indent="0">
              <a:buNone/>
              <a:defRPr sz="2400"/>
            </a:lvl3pPr>
            <a:lvl4pPr marL="1017217" indent="0">
              <a:buNone/>
              <a:defRPr sz="2000"/>
            </a:lvl4pPr>
            <a:lvl5pPr marL="1356390" indent="0">
              <a:buNone/>
              <a:defRPr sz="2000"/>
            </a:lvl5pPr>
            <a:lvl6pPr marL="1695300" indent="0">
              <a:buNone/>
              <a:defRPr sz="2000"/>
            </a:lvl6pPr>
            <a:lvl7pPr marL="2034313" indent="0">
              <a:buNone/>
              <a:defRPr sz="2000"/>
            </a:lvl7pPr>
            <a:lvl8pPr marL="2373419" indent="0">
              <a:buNone/>
              <a:defRPr sz="2000"/>
            </a:lvl8pPr>
            <a:lvl9pPr marL="2712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34" y="4029419"/>
            <a:ext cx="52673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339061" indent="0">
              <a:buNone/>
              <a:defRPr sz="1200"/>
            </a:lvl2pPr>
            <a:lvl3pPr marL="678271" indent="0">
              <a:buNone/>
              <a:defRPr sz="1000"/>
            </a:lvl3pPr>
            <a:lvl4pPr marL="1017217" indent="0">
              <a:buNone/>
              <a:defRPr sz="900"/>
            </a:lvl4pPr>
            <a:lvl5pPr marL="1356390" indent="0">
              <a:buNone/>
              <a:defRPr sz="900"/>
            </a:lvl5pPr>
            <a:lvl6pPr marL="1695300" indent="0">
              <a:buNone/>
              <a:defRPr sz="900"/>
            </a:lvl6pPr>
            <a:lvl7pPr marL="2034313" indent="0">
              <a:buNone/>
              <a:defRPr sz="900"/>
            </a:lvl7pPr>
            <a:lvl8pPr marL="2373419" indent="0">
              <a:buNone/>
              <a:defRPr sz="900"/>
            </a:lvl8pPr>
            <a:lvl9pPr marL="2712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7C7D-F77A-452E-A8B2-BE455B7E5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011" tIns="33920" rIns="68011" bIns="339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390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6782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0172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3563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4229" indent="-254229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51136" indent="-211893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847639" indent="-1695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186788" indent="-16956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52591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1864758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203930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542973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2882131" indent="-1695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3906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8271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217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39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300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313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7341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2509" algn="l" defTabSz="678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8">
                <a:solidFill>
                  <a:srgbClr val="000000"/>
                </a:solidFill>
              </a:defRPr>
            </a:lvl1pPr>
          </a:lstStyle>
          <a:p>
            <a:fld id="{94317EE0-CD2D-4428-881C-38C7122CD0C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78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29230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5845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98768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1691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46922" indent="-246922" algn="l" rtl="0" eaLnBrk="0" fontAlgn="base" hangingPunct="0">
        <a:spcBef>
          <a:spcPct val="20000"/>
        </a:spcBef>
        <a:spcAft>
          <a:spcPct val="0"/>
        </a:spcAft>
        <a:defRPr sz="3168">
          <a:solidFill>
            <a:schemeClr val="bg1"/>
          </a:solidFill>
          <a:latin typeface="+mn-lt"/>
          <a:ea typeface="+mn-ea"/>
          <a:cs typeface="+mn-cs"/>
        </a:defRPr>
      </a:lvl1pPr>
      <a:lvl2pPr marL="534998" indent="-205769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Arial" charset="0"/>
          <a:cs typeface="+mn-cs"/>
        </a:defRPr>
      </a:lvl2pPr>
      <a:lvl3pPr marL="823074" indent="-164615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Arial" charset="0"/>
          <a:cs typeface="+mn-cs"/>
        </a:defRPr>
      </a:lvl3pPr>
      <a:lvl4pPr marL="1152304" indent="-164615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Arial" charset="0"/>
          <a:cs typeface="+mn-cs"/>
        </a:defRPr>
      </a:lvl4pPr>
      <a:lvl5pPr marL="1481534" indent="-164615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5pPr>
      <a:lvl6pPr marL="181076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6pPr>
      <a:lvl7pPr marL="213999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7pPr>
      <a:lvl8pPr marL="246922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8pPr>
      <a:lvl9pPr marL="279845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49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29230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5845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98768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16919" algn="ctr" rtl="0" fontAlgn="base">
        <a:spcBef>
          <a:spcPct val="0"/>
        </a:spcBef>
        <a:spcAft>
          <a:spcPct val="0"/>
        </a:spcAft>
        <a:defRPr sz="3168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46922" indent="-246922" algn="l" rtl="0" eaLnBrk="0" fontAlgn="base" hangingPunct="0">
        <a:spcBef>
          <a:spcPct val="20000"/>
        </a:spcBef>
        <a:spcAft>
          <a:spcPct val="0"/>
        </a:spcAft>
        <a:defRPr sz="3168">
          <a:solidFill>
            <a:schemeClr val="bg1"/>
          </a:solidFill>
          <a:latin typeface="+mn-lt"/>
          <a:ea typeface="+mn-ea"/>
          <a:cs typeface="+mn-cs"/>
        </a:defRPr>
      </a:lvl1pPr>
      <a:lvl2pPr marL="534998" indent="-205769" algn="l" rtl="0" eaLnBrk="0" fontAlgn="base" hangingPunct="0">
        <a:spcBef>
          <a:spcPct val="20000"/>
        </a:spcBef>
        <a:spcAft>
          <a:spcPct val="0"/>
        </a:spcAft>
        <a:buChar char="–"/>
        <a:defRPr sz="2016">
          <a:solidFill>
            <a:schemeClr val="tx1"/>
          </a:solidFill>
          <a:latin typeface="Arial" charset="0"/>
          <a:cs typeface="+mn-cs"/>
        </a:defRPr>
      </a:lvl2pPr>
      <a:lvl3pPr marL="823074" indent="-164615" algn="l" rtl="0" eaLnBrk="0" fontAlgn="base" hangingPunct="0">
        <a:spcBef>
          <a:spcPct val="20000"/>
        </a:spcBef>
        <a:spcAft>
          <a:spcPct val="0"/>
        </a:spcAft>
        <a:buChar char="•"/>
        <a:defRPr sz="1728">
          <a:solidFill>
            <a:schemeClr val="tx1"/>
          </a:solidFill>
          <a:latin typeface="Arial" charset="0"/>
          <a:cs typeface="+mn-cs"/>
        </a:defRPr>
      </a:lvl3pPr>
      <a:lvl4pPr marL="1152304" indent="-164615" algn="l" rtl="0" eaLnBrk="0" fontAlgn="base" hangingPunct="0">
        <a:spcBef>
          <a:spcPct val="20000"/>
        </a:spcBef>
        <a:spcAft>
          <a:spcPct val="0"/>
        </a:spcAft>
        <a:buChar char="–"/>
        <a:defRPr sz="1440">
          <a:solidFill>
            <a:schemeClr val="tx1"/>
          </a:solidFill>
          <a:latin typeface="Arial" charset="0"/>
          <a:cs typeface="+mn-cs"/>
        </a:defRPr>
      </a:lvl4pPr>
      <a:lvl5pPr marL="1481534" indent="-164615" algn="l" rtl="0" eaLnBrk="0" fontAlgn="base" hangingPunct="0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5pPr>
      <a:lvl6pPr marL="181076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6pPr>
      <a:lvl7pPr marL="213999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7pPr>
      <a:lvl8pPr marL="246922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8pPr>
      <a:lvl9pPr marL="2798453" indent="-164615" algn="l" rtl="0" fontAlgn="base">
        <a:spcBef>
          <a:spcPct val="20000"/>
        </a:spcBef>
        <a:spcAft>
          <a:spcPct val="0"/>
        </a:spcAft>
        <a:buChar char="»"/>
        <a:defRPr sz="144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230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45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68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91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6149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37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60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838" algn="l" defTabSz="658459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n5A_eA1K8Y" TargetMode="Externa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n5A_eA1K8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If you want to have notes without taking notes, </a:t>
            </a:r>
          </a:p>
          <a:p>
            <a:r>
              <a:rPr lang="en-US" dirty="0"/>
              <a:t>Go to </a:t>
            </a:r>
            <a:r>
              <a:rPr lang="en-US" dirty="0">
                <a:solidFill>
                  <a:srgbClr val="FFFF66"/>
                </a:solidFill>
              </a:rPr>
              <a:t>OrHaOlam.com</a:t>
            </a:r>
            <a:endParaRPr lang="en-US" u="sng" dirty="0"/>
          </a:p>
          <a:p>
            <a:r>
              <a:rPr lang="en-US" u="sng" dirty="0"/>
              <a:t>WITHOUT WIFI</a:t>
            </a:r>
          </a:p>
          <a:p>
            <a:r>
              <a:rPr lang="en-US" dirty="0"/>
              <a:t>Click on</a:t>
            </a:r>
            <a:r>
              <a:rPr lang="en-US" dirty="0">
                <a:solidFill>
                  <a:srgbClr val="FFFF66"/>
                </a:solidFill>
              </a:rPr>
              <a:t> downloads, messages, 2018 messages</a:t>
            </a:r>
          </a:p>
          <a:p>
            <a:r>
              <a:rPr lang="en-US" dirty="0">
                <a:solidFill>
                  <a:srgbClr val="FFFF66"/>
                </a:solidFill>
              </a:rPr>
              <a:t>Today’s should be on the top.</a:t>
            </a:r>
          </a:p>
        </p:txBody>
      </p:sp>
    </p:spTree>
    <p:extLst>
      <p:ext uri="{BB962C8B-B14F-4D97-AF65-F5344CB8AC3E}">
        <p14:creationId xmlns:p14="http://schemas.microsoft.com/office/powerpoint/2010/main" val="294686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72E4B8-4A7C-4D2A-8009-687B30A8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9" y="5334"/>
            <a:ext cx="8222862" cy="3090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E1D287-DB5A-4121-9971-FAD42651AD2B}"/>
              </a:ext>
            </a:extLst>
          </p:cNvPr>
          <p:cNvSpPr txBox="1"/>
          <p:nvPr/>
        </p:nvSpPr>
        <p:spPr>
          <a:xfrm>
            <a:off x="195699" y="4430280"/>
            <a:ext cx="385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2800" dirty="0"/>
              <a:t>From Suzanne </a:t>
            </a:r>
            <a:r>
              <a:rPr lang="en-US" altLang="en-US" sz="2800" dirty="0" err="1"/>
              <a:t>Alongi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1526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4B96F61-614F-46E5-BA21-E41A35C4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0"/>
            <a:ext cx="4114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1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dirty="0"/>
              <a:t>Since we have restarted </a:t>
            </a:r>
            <a:r>
              <a:rPr lang="en-US" altLang="en-US" dirty="0" err="1"/>
              <a:t>oneg</a:t>
            </a:r>
            <a:r>
              <a:rPr lang="en-US" altLang="en-US" dirty="0"/>
              <a:t>, I failed to mention that for the 40 day fast, were </a:t>
            </a:r>
            <a:r>
              <a:rPr lang="en-US" altLang="en-US" dirty="0" err="1"/>
              <a:t>were</a:t>
            </a:r>
            <a:r>
              <a:rPr lang="en-US" altLang="en-US" dirty="0"/>
              <a:t> doing </a:t>
            </a:r>
          </a:p>
          <a:p>
            <a:pPr algn="l"/>
            <a:r>
              <a:rPr lang="en-US" altLang="en-US" dirty="0"/>
              <a:t>No </a:t>
            </a:r>
            <a:r>
              <a:rPr lang="en-US" altLang="en-US" dirty="0" err="1"/>
              <a:t>oneg</a:t>
            </a:r>
            <a:r>
              <a:rPr lang="en-US" altLang="en-US" dirty="0"/>
              <a:t> = NONEG.  Jeff Arnold.   </a:t>
            </a:r>
          </a:p>
          <a:p>
            <a:pPr algn="l"/>
            <a:r>
              <a:rPr lang="en-US" altLang="en-US" dirty="0"/>
              <a:t>But speaking of food…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37F10-478F-4B6F-855C-C4A9D3E65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30" y="0"/>
            <a:ext cx="367825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New Men’s Room distress instruction sign,</a:t>
            </a:r>
          </a:p>
          <a:p>
            <a:r>
              <a:rPr lang="en-US" dirty="0"/>
              <a:t>since we have a motion sensor light switch:</a:t>
            </a:r>
          </a:p>
        </p:txBody>
      </p:sp>
    </p:spTree>
    <p:extLst>
      <p:ext uri="{BB962C8B-B14F-4D97-AF65-F5344CB8AC3E}">
        <p14:creationId xmlns:p14="http://schemas.microsoft.com/office/powerpoint/2010/main" val="367946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C3F4C-F136-453A-8BE1-E2CC1C5DD5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-42" r="17407" b="10494"/>
          <a:stretch/>
        </p:blipFill>
        <p:spPr>
          <a:xfrm rot="5400000">
            <a:off x="1977931" y="590552"/>
            <a:ext cx="51278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943" y="3065562"/>
            <a:ext cx="7900988" cy="1646039"/>
          </a:xfrm>
        </p:spPr>
        <p:txBody>
          <a:bodyPr/>
          <a:lstStyle/>
          <a:p>
            <a:pPr lvl="0" algn="r" rtl="1" eaLnBrk="1" hangingPunct="1"/>
            <a:r>
              <a:rPr lang="he-IL" altLang="en-US" sz="5185" b="1" dirty="0">
                <a:solidFill>
                  <a:srgbClr val="FFFFFF"/>
                </a:solidFill>
                <a:cs typeface="David" panose="020E0502060401010101" pitchFamily="34" charset="-79"/>
              </a:rPr>
              <a:t>מַתִּתְיָהוּ</a:t>
            </a:r>
            <a:r>
              <a:rPr lang="en-US" altLang="en-US" sz="3456" dirty="0">
                <a:solidFill>
                  <a:srgbClr val="FFFFFF"/>
                </a:solidFill>
              </a:rPr>
              <a:t> Mattityahu  </a:t>
            </a:r>
          </a:p>
          <a:p>
            <a:pPr lvl="0" algn="r" eaLnBrk="1" hangingPunct="1"/>
            <a:r>
              <a:rPr lang="en-US" altLang="en-US" sz="3456" dirty="0">
                <a:solidFill>
                  <a:srgbClr val="FFFFFF"/>
                </a:solidFill>
              </a:rPr>
              <a:t>(Matthew) 24:31</a:t>
            </a:r>
          </a:p>
        </p:txBody>
      </p:sp>
    </p:spTree>
    <p:extLst>
      <p:ext uri="{BB962C8B-B14F-4D97-AF65-F5344CB8AC3E}">
        <p14:creationId xmlns:p14="http://schemas.microsoft.com/office/powerpoint/2010/main" val="366887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וְהוּא יִשְׁלַח אֶת מַלְאָכָיו בְּשׁוֹפָר גָּדוֹל </a:t>
            </a:r>
            <a:r>
              <a:rPr lang="en-US" sz="4000" baseline="30000" dirty="0"/>
              <a:t>    </a:t>
            </a:r>
          </a:p>
          <a:p>
            <a:pPr marL="0" indent="0"/>
            <a:r>
              <a:rPr lang="en-US" sz="4000" baseline="30000" dirty="0"/>
              <a:t> </a:t>
            </a:r>
            <a:r>
              <a:rPr lang="en-US" sz="4000" dirty="0"/>
              <a:t>He will send out his angels with a great shofar;</a:t>
            </a:r>
            <a:r>
              <a:rPr lang="en-US" sz="4000" baseline="30000" dirty="0"/>
              <a:t> </a:t>
            </a:r>
            <a:endParaRPr lang="en-US" sz="40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461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4321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וִיקַבְּצוּ אֶת בְּחִירָיו מֵאַרְבַּע הָרוּחוֹת, מִקְצוֹת הַשָּׁמַיִם עַד קְצוֹתָם.</a:t>
            </a:r>
            <a:r>
              <a:rPr lang="he-IL" sz="3889" dirty="0"/>
              <a:t> 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and they will gather together his chosen people from the four winds, from one end of heaven to the other.</a:t>
            </a:r>
          </a:p>
          <a:p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176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marL="512763" indent="-512763" algn="l">
              <a:buFont typeface="+mj-lt"/>
              <a:buAutoNum type="arabicPeriod"/>
            </a:pPr>
            <a:r>
              <a:rPr lang="en-US" dirty="0"/>
              <a:t>Don’t be deceived!  Many in My   Name. vss. 4-5</a:t>
            </a:r>
          </a:p>
          <a:p>
            <a:pPr marL="512763" indent="-512763" algn="l">
              <a:buFont typeface="+mj-lt"/>
              <a:buAutoNum type="arabicPeriod"/>
            </a:pPr>
            <a:r>
              <a:rPr lang="en-US" dirty="0"/>
              <a:t>Wars, famines, earthquakes…beginning of birth-pains. vss. 6-8</a:t>
            </a:r>
          </a:p>
          <a:p>
            <a:pPr marL="512763" indent="-512763" algn="l">
              <a:buFont typeface="+mj-lt"/>
              <a:buAutoNum type="arabicPeriod"/>
            </a:pPr>
            <a:r>
              <a:rPr lang="en-US" dirty="0"/>
              <a:t>Imprisoned, hated, executed, betrayed  vss. 9-10</a:t>
            </a:r>
          </a:p>
          <a:p>
            <a:pPr marL="512763" indent="-512763" algn="l">
              <a:buFont typeface="+mj-lt"/>
              <a:buAutoNum type="arabicPeriod"/>
            </a:pPr>
            <a:r>
              <a:rPr lang="en-US" dirty="0"/>
              <a:t>False prophets  vs. 11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9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Good news from Israel</a:t>
            </a:r>
          </a:p>
        </p:txBody>
      </p:sp>
    </p:spTree>
    <p:extLst>
      <p:ext uri="{BB962C8B-B14F-4D97-AF65-F5344CB8AC3E}">
        <p14:creationId xmlns:p14="http://schemas.microsoft.com/office/powerpoint/2010/main" val="128265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5"/>
            </a:pPr>
            <a:r>
              <a:rPr lang="en-US" dirty="0"/>
              <a:t> Love Grow Cold vs. 12-13</a:t>
            </a:r>
          </a:p>
          <a:p>
            <a:pPr marL="512763" indent="-512763" algn="l">
              <a:buFont typeface="+mj-lt"/>
              <a:buAutoNum type="arabicPeriod" startAt="5"/>
            </a:pPr>
            <a:r>
              <a:rPr lang="en-US" dirty="0"/>
              <a:t>Worst of Times vss. 14-24</a:t>
            </a:r>
          </a:p>
          <a:p>
            <a:pPr marL="512763" indent="-512763" algn="l">
              <a:buFont typeface="+mj-lt"/>
              <a:buAutoNum type="arabicPeriod" startAt="5"/>
            </a:pPr>
            <a:r>
              <a:rPr lang="en-US" dirty="0"/>
              <a:t>False Messiahs  vss. 23-26</a:t>
            </a:r>
          </a:p>
          <a:p>
            <a:pPr marL="512763" indent="-512763" algn="l">
              <a:buFont typeface="+mj-lt"/>
              <a:buAutoNum type="arabicPeriod" startAt="5"/>
            </a:pPr>
            <a:r>
              <a:rPr lang="en-US" dirty="0"/>
              <a:t>Like Lightning, </a:t>
            </a:r>
            <a:r>
              <a:rPr lang="en-US" altLang="en-US" dirty="0">
                <a:cs typeface="Arial" pitchFamily="34" charset="0"/>
              </a:rPr>
              <a:t>great slaughter [vultures gather]. </a:t>
            </a:r>
            <a:r>
              <a:rPr lang="en-US" dirty="0"/>
              <a:t>vss. 27-28</a:t>
            </a:r>
          </a:p>
          <a:p>
            <a:pPr marL="512763" indent="-512763" algn="l">
              <a:buFont typeface="+mj-lt"/>
              <a:buAutoNum type="arabicPeriod" startAt="5"/>
            </a:pPr>
            <a:r>
              <a:rPr lang="en-US" dirty="0"/>
              <a:t>Incalculable Astronomical Chaos</a:t>
            </a:r>
          </a:p>
        </p:txBody>
      </p:sp>
    </p:spTree>
    <p:extLst>
      <p:ext uri="{BB962C8B-B14F-4D97-AF65-F5344CB8AC3E}">
        <p14:creationId xmlns:p14="http://schemas.microsoft.com/office/powerpoint/2010/main" val="289324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4321" dirty="0"/>
              <a:t>‏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”מִיָּד אַחֲרֵי צָרַת הַיָּמִים הָהֵם תֶּחְשַׁךְ הַשֶּׁמֶשׁ וְהַיָּרֵחַ לֹא יַגִּיהַּ אוֹרוֹ, </a:t>
            </a:r>
            <a:r>
              <a:rPr lang="en-US" baseline="30000" dirty="0"/>
              <a:t>    </a:t>
            </a:r>
          </a:p>
          <a:p>
            <a:r>
              <a:rPr lang="en-US" baseline="30000" dirty="0"/>
              <a:t>  </a:t>
            </a:r>
          </a:p>
          <a:p>
            <a:r>
              <a:rPr lang="en-US" sz="3600" baseline="30000" dirty="0"/>
              <a:t> </a:t>
            </a:r>
            <a:r>
              <a:rPr lang="en-US" sz="4000" dirty="0"/>
              <a:t>“But </a:t>
            </a:r>
            <a:r>
              <a:rPr lang="en-US" sz="4000" u="sng" dirty="0"/>
              <a:t>immediately</a:t>
            </a:r>
            <a:r>
              <a:rPr lang="en-US" sz="4000" dirty="0"/>
              <a:t> following the trouble of those times, </a:t>
            </a:r>
            <a:r>
              <a:rPr lang="en-US" sz="4000" dirty="0">
                <a:solidFill>
                  <a:srgbClr val="FFFF99"/>
                </a:solidFill>
              </a:rPr>
              <a:t>the sun will grow dark, the moon will stop shining,</a:t>
            </a:r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24:29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957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34510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אָז יֵרָאֶה אוֹת </a:t>
            </a:r>
            <a:r>
              <a:rPr lang="he-IL" sz="3889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בֶּן־הָאָדָם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בַּשָּׁמַיִם וְאָז יִסְפְּדוּ כָּל מִשְׁפְּחוֹת הָאָרֶץ </a:t>
            </a:r>
            <a:r>
              <a:rPr lang="en-US" baseline="30000" dirty="0"/>
              <a:t>    </a:t>
            </a:r>
          </a:p>
          <a:p>
            <a:r>
              <a:rPr lang="en-US" baseline="30000" dirty="0"/>
              <a:t>  </a:t>
            </a:r>
          </a:p>
          <a:p>
            <a:r>
              <a:rPr lang="en-US" sz="4000" baseline="30000" dirty="0"/>
              <a:t> </a:t>
            </a:r>
            <a:r>
              <a:rPr lang="en-US" sz="4000" dirty="0"/>
              <a:t>“Then the sign of </a:t>
            </a:r>
            <a:r>
              <a:rPr lang="en-US" sz="4000" dirty="0">
                <a:solidFill>
                  <a:srgbClr val="FFFF99"/>
                </a:solidFill>
              </a:rPr>
              <a:t>the Son of Man </a:t>
            </a:r>
            <a:r>
              <a:rPr lang="en-US" sz="4000" dirty="0"/>
              <a:t>will appear in the sky, all the tribes of the Land will mourn, 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209550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24:30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867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34510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אוְיִרְאוּ אֶת </a:t>
            </a:r>
            <a:r>
              <a:rPr lang="he-IL" sz="3889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בֶּן־הָאָדָם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בָּא </a:t>
            </a:r>
            <a:r>
              <a:rPr lang="en-US" sz="3889" b="1" dirty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עִם עַנְנֵי הַשָּׁמַיִם בִּגְבוּרָה וּבְכָבוֹד רַב. </a:t>
            </a:r>
            <a:r>
              <a:rPr lang="en-US" baseline="30000" dirty="0"/>
              <a:t>    </a:t>
            </a:r>
          </a:p>
          <a:p>
            <a:r>
              <a:rPr lang="en-US" baseline="30000" dirty="0"/>
              <a:t>  </a:t>
            </a:r>
          </a:p>
          <a:p>
            <a:pPr marL="0" indent="0"/>
            <a:r>
              <a:rPr lang="en-US" sz="4000" dirty="0"/>
              <a:t>and they will see the </a:t>
            </a:r>
            <a:r>
              <a:rPr lang="en-US" sz="4000" dirty="0">
                <a:solidFill>
                  <a:srgbClr val="FFFF99"/>
                </a:solidFill>
              </a:rPr>
              <a:t>Son of Man </a:t>
            </a:r>
            <a:r>
              <a:rPr lang="en-US" sz="4000" dirty="0"/>
              <a:t>coming on the clouds of heaven with tremendous power and glory.”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209550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24:30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0646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וְהוּא יִשְׁלַח אֶת מַלְאָכָיו בְּשׁוֹפָר גָּדוֹל </a:t>
            </a:r>
            <a:r>
              <a:rPr lang="en-US" sz="4000" baseline="30000" dirty="0"/>
              <a:t>    </a:t>
            </a:r>
          </a:p>
          <a:p>
            <a:pPr marL="0" indent="0"/>
            <a:r>
              <a:rPr lang="en-US" sz="4000" baseline="30000" dirty="0"/>
              <a:t> </a:t>
            </a:r>
            <a:r>
              <a:rPr lang="en-US" sz="4000" dirty="0"/>
              <a:t>He will send out his angels with a </a:t>
            </a:r>
            <a:r>
              <a:rPr lang="en-US" sz="4000" dirty="0">
                <a:solidFill>
                  <a:srgbClr val="FFFF99"/>
                </a:solidFill>
              </a:rPr>
              <a:t>great shofar</a:t>
            </a:r>
            <a:r>
              <a:rPr lang="en-US" sz="4000" dirty="0"/>
              <a:t>;</a:t>
            </a:r>
            <a:r>
              <a:rPr lang="en-US" sz="4000" baseline="30000" dirty="0"/>
              <a:t> </a:t>
            </a:r>
            <a:endParaRPr lang="en-US" sz="40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259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4321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וִיקַבְּצוּ אֶת בְּחִירָיו מֵאַרְבַּע הָרוּחוֹת, מִקְצוֹת הַשָּׁמַיִם עַד קְצוֹתָם.</a:t>
            </a:r>
            <a:r>
              <a:rPr lang="he-IL" sz="3889" dirty="0"/>
              <a:t> 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and they will </a:t>
            </a:r>
            <a:r>
              <a:rPr lang="en-US" sz="4000" dirty="0">
                <a:solidFill>
                  <a:srgbClr val="FFFF99"/>
                </a:solidFill>
              </a:rPr>
              <a:t>gather</a:t>
            </a:r>
            <a:r>
              <a:rPr lang="en-US" sz="4000" dirty="0"/>
              <a:t> together his chosen people from the four winds, from one end of heaven to the other.</a:t>
            </a:r>
          </a:p>
          <a:p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0181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en-US" baseline="30000" dirty="0" err="1"/>
              <a:t>Shmot</a:t>
            </a:r>
            <a:r>
              <a:rPr lang="en-US" baseline="30000" dirty="0"/>
              <a:t>/Ex 19.16</a:t>
            </a:r>
            <a:r>
              <a:rPr lang="en-US" dirty="0"/>
              <a:t>  In the morning of the third day, there was thundering</a:t>
            </a:r>
            <a:r>
              <a:rPr lang="en-US" baseline="30000" dirty="0"/>
              <a:t> </a:t>
            </a:r>
            <a:r>
              <a:rPr lang="en-US" dirty="0"/>
              <a:t>and lightning, a thick cloud on the mountain, </a:t>
            </a:r>
            <a:r>
              <a:rPr lang="en-US" dirty="0">
                <a:solidFill>
                  <a:srgbClr val="FFFF99"/>
                </a:solidFill>
              </a:rPr>
              <a:t>and the blast of an exceedingly loud </a:t>
            </a:r>
            <a:r>
              <a:rPr lang="en-US" i="1" dirty="0">
                <a:solidFill>
                  <a:srgbClr val="FFFF99"/>
                </a:solidFill>
              </a:rPr>
              <a:t>shofar</a:t>
            </a:r>
            <a:r>
              <a:rPr lang="en-US" dirty="0">
                <a:solidFill>
                  <a:srgbClr val="FFFF99"/>
                </a:solidFill>
              </a:rPr>
              <a:t>. </a:t>
            </a:r>
            <a:r>
              <a:rPr lang="en-US" dirty="0"/>
              <a:t>All the people in the camp trembled.</a:t>
            </a:r>
          </a:p>
          <a:p>
            <a:pPr algn="r"/>
            <a:r>
              <a:rPr lang="en-US" dirty="0"/>
              <a:t>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וַיְהִי קוֹל הַשֹּׁפָר הוֹלֵךְ וְחָזֵק מְאֹד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625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baseline="30000" dirty="0" err="1"/>
              <a:t>Shmot</a:t>
            </a:r>
            <a:r>
              <a:rPr lang="en-US" baseline="30000" dirty="0"/>
              <a:t>/Ex 20.18-19</a:t>
            </a:r>
            <a:r>
              <a:rPr lang="en-US" b="1" baseline="30000" dirty="0"/>
              <a:t> </a:t>
            </a:r>
            <a:r>
              <a:rPr lang="en-US" dirty="0"/>
              <a:t>All the people witnessed the thundering and the lightning, and the </a:t>
            </a:r>
            <a:r>
              <a:rPr lang="en-US" dirty="0">
                <a:solidFill>
                  <a:srgbClr val="FFFF99"/>
                </a:solidFill>
              </a:rPr>
              <a:t>sound of the shofar</a:t>
            </a:r>
            <a:r>
              <a:rPr lang="en-US" dirty="0"/>
              <a:t>, and the mountain smoking. When the people saw it, </a:t>
            </a:r>
            <a:r>
              <a:rPr lang="en-US" dirty="0">
                <a:solidFill>
                  <a:srgbClr val="FFFF99"/>
                </a:solidFill>
              </a:rPr>
              <a:t>they trembled and stood far off</a:t>
            </a:r>
            <a:r>
              <a:rPr lang="en-US" dirty="0"/>
              <a:t>. So they said to Moses, “You, speak to us, and we will listen, but </a:t>
            </a:r>
            <a:r>
              <a:rPr lang="en-US" dirty="0">
                <a:solidFill>
                  <a:srgbClr val="FFFF99"/>
                </a:solidFill>
              </a:rPr>
              <a:t>do not let God speak to us</a:t>
            </a:r>
            <a:r>
              <a:rPr lang="en-US" dirty="0"/>
              <a:t>, or we will die.”</a:t>
            </a:r>
          </a:p>
        </p:txBody>
      </p:sp>
    </p:spTree>
    <p:extLst>
      <p:ext uri="{BB962C8B-B14F-4D97-AF65-F5344CB8AC3E}">
        <p14:creationId xmlns:p14="http://schemas.microsoft.com/office/powerpoint/2010/main" val="359110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/>
              <a:t>Yeshayahu</a:t>
            </a:r>
            <a:r>
              <a:rPr lang="en-US" baseline="30000" dirty="0"/>
              <a:t>/Is 27.13</a:t>
            </a:r>
            <a:r>
              <a:rPr lang="en-US" dirty="0"/>
              <a:t> On that day a </a:t>
            </a:r>
            <a:r>
              <a:rPr lang="en-US" dirty="0">
                <a:solidFill>
                  <a:srgbClr val="FFFF99"/>
                </a:solidFill>
              </a:rPr>
              <a:t>great shofar will sound</a:t>
            </a:r>
            <a:r>
              <a:rPr lang="en-US" dirty="0"/>
              <a:t>. Those lost in the land of Ashur will come, also those scattered through the land of Egypt; and they will worship </a:t>
            </a:r>
            <a:r>
              <a:rPr lang="en-US" cap="small" dirty="0" err="1"/>
              <a:t>Adoni</a:t>
            </a:r>
            <a:r>
              <a:rPr lang="en-US" cap="small" dirty="0"/>
              <a:t> </a:t>
            </a:r>
            <a:r>
              <a:rPr lang="en-US" dirty="0"/>
              <a:t>on the holy mountain in </a:t>
            </a:r>
            <a:r>
              <a:rPr lang="en-US" dirty="0" err="1"/>
              <a:t>Yerushalayim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93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kern="1200" dirty="0">
                <a:latin typeface="Arial Rounded MT Bold" pitchFamily="34" charset="0"/>
                <a:cs typeface="Arial" charset="0"/>
              </a:rPr>
              <a:t>"Sound the great shofar for our freedom, and raise the banner [or: "raise the miracle"] to gather our exiles, and gather us into one from the four corners of the earth. Blessed are you, Adonai, who gathers the dispersed of his people Israel.“   </a:t>
            </a:r>
            <a:r>
              <a:rPr lang="en-US" sz="3500" kern="1200" dirty="0">
                <a:solidFill>
                  <a:srgbClr val="FFFF99"/>
                </a:solidFill>
                <a:latin typeface="Arial Rounded MT Bold" pitchFamily="34" charset="0"/>
                <a:cs typeface="Arial" charset="0"/>
              </a:rPr>
              <a:t>We pray the Siddur on the third Thursday of the month, here at 6:30 a.m.   This month at 4</a:t>
            </a:r>
            <a:r>
              <a:rPr lang="en-US" sz="3500" kern="1200" baseline="30000" dirty="0">
                <a:solidFill>
                  <a:srgbClr val="FFFF99"/>
                </a:solidFill>
                <a:latin typeface="Arial Rounded MT Bold" pitchFamily="34" charset="0"/>
                <a:cs typeface="Arial" charset="0"/>
              </a:rPr>
              <a:t>th</a:t>
            </a:r>
            <a:r>
              <a:rPr lang="en-US" sz="3500" kern="1200" dirty="0">
                <a:solidFill>
                  <a:srgbClr val="FFFF99"/>
                </a:solidFill>
                <a:latin typeface="Arial Rounded MT Bold" pitchFamily="34" charset="0"/>
                <a:cs typeface="Arial" charset="0"/>
              </a:rPr>
              <a:t> Thursday </a:t>
            </a:r>
            <a:r>
              <a:rPr lang="he-IL" sz="3500" kern="1200" dirty="0">
                <a:solidFill>
                  <a:srgbClr val="FFFF99"/>
                </a:solidFill>
                <a:latin typeface="Arial Rounded MT Bold" pitchFamily="34" charset="0"/>
                <a:cs typeface="Arial" charset="0"/>
              </a:rPr>
              <a:t>כי</a:t>
            </a:r>
            <a:r>
              <a:rPr lang="en-US" sz="3500" kern="1200" dirty="0">
                <a:solidFill>
                  <a:srgbClr val="FFFF99"/>
                </a:solidFill>
                <a:latin typeface="Arial Rounded MT Bold" pitchFamily="34" charset="0"/>
                <a:cs typeface="Arial" charset="0"/>
              </a:rPr>
              <a:t> YK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2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" name="Online Media 1" title="Israel's Economy Continues to Break New Records">
            <a:hlinkClick r:id="" action="ppaction://media"/>
            <a:extLst>
              <a:ext uri="{FF2B5EF4-FFF2-40B4-BE49-F238E27FC236}">
                <a16:creationId xmlns:a16="http://schemas.microsoft.com/office/drawing/2014/main" id="{F461CE82-239B-499F-B130-2A3339DF79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971" y="123825"/>
            <a:ext cx="8238066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0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1 </a:t>
            </a:r>
            <a:r>
              <a:rPr lang="en-US" baseline="30000" dirty="0" err="1"/>
              <a:t>Thes</a:t>
            </a:r>
            <a:r>
              <a:rPr lang="en-US" baseline="30000" dirty="0"/>
              <a:t>. 4.16 </a:t>
            </a:r>
            <a:r>
              <a:rPr lang="en-US" dirty="0"/>
              <a:t>For the Lord himself will come down from heaven with a rousing cry, with a call from one of the ruling angels, </a:t>
            </a:r>
            <a:r>
              <a:rPr lang="en-US" dirty="0">
                <a:solidFill>
                  <a:srgbClr val="FFFF99"/>
                </a:solidFill>
              </a:rPr>
              <a:t>and with God’s shofar;</a:t>
            </a:r>
            <a:r>
              <a:rPr lang="en-US" dirty="0"/>
              <a:t> those who died united with the Messiah will be the first to rise; </a:t>
            </a:r>
          </a:p>
        </p:txBody>
      </p:sp>
    </p:spTree>
    <p:extLst>
      <p:ext uri="{BB962C8B-B14F-4D97-AF65-F5344CB8AC3E}">
        <p14:creationId xmlns:p14="http://schemas.microsoft.com/office/powerpoint/2010/main" val="1843593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1 </a:t>
            </a:r>
            <a:r>
              <a:rPr lang="en-US" baseline="30000" dirty="0" err="1"/>
              <a:t>Thes</a:t>
            </a:r>
            <a:r>
              <a:rPr lang="en-US" baseline="30000" dirty="0"/>
              <a:t>. 4.16   </a:t>
            </a:r>
            <a:r>
              <a:rPr lang="en-US" dirty="0"/>
              <a:t>then we who are left still alive </a:t>
            </a:r>
            <a:r>
              <a:rPr lang="en-US" dirty="0">
                <a:solidFill>
                  <a:srgbClr val="FFFF99"/>
                </a:solidFill>
              </a:rPr>
              <a:t>will be caught up with them in the clouds </a:t>
            </a:r>
            <a:r>
              <a:rPr lang="en-US" dirty="0"/>
              <a:t>to meet the Lord in the air; and thus we will always be with the Lord.</a:t>
            </a:r>
          </a:p>
        </p:txBody>
      </p:sp>
    </p:spTree>
    <p:extLst>
      <p:ext uri="{BB962C8B-B14F-4D97-AF65-F5344CB8AC3E}">
        <p14:creationId xmlns:p14="http://schemas.microsoft.com/office/powerpoint/2010/main" val="3070923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1 Cor 15.51-52</a:t>
            </a:r>
            <a:r>
              <a:rPr lang="en-US" dirty="0"/>
              <a:t> Look, I will tell you a secret — not all of us will die! But we will all be changed! It will take but a moment, the blink of an eye, </a:t>
            </a:r>
            <a:r>
              <a:rPr lang="en-US" dirty="0">
                <a:solidFill>
                  <a:srgbClr val="FFFF99"/>
                </a:solidFill>
              </a:rPr>
              <a:t>at the final shofar. For the shofar will sound, and the dead will be raised to live forever</a:t>
            </a:r>
            <a:r>
              <a:rPr lang="en-US" dirty="0"/>
              <a:t>, and we too will be changed.</a:t>
            </a:r>
          </a:p>
        </p:txBody>
      </p:sp>
    </p:spTree>
    <p:extLst>
      <p:ext uri="{BB962C8B-B14F-4D97-AF65-F5344CB8AC3E}">
        <p14:creationId xmlns:p14="http://schemas.microsoft.com/office/powerpoint/2010/main" val="4122391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cap="small" baseline="30000" dirty="0" err="1"/>
              <a:t>Zekh</a:t>
            </a:r>
            <a:r>
              <a:rPr lang="en-US" cap="small" baseline="30000" dirty="0"/>
              <a:t> 9.14-16</a:t>
            </a:r>
            <a:r>
              <a:rPr lang="en-US" cap="small" dirty="0"/>
              <a:t> </a:t>
            </a:r>
            <a:r>
              <a:rPr lang="en-US" cap="small" dirty="0" err="1"/>
              <a:t>Adoni</a:t>
            </a:r>
            <a:r>
              <a:rPr lang="en-US" dirty="0"/>
              <a:t> will appear over them, and his arrow will flash like lightning. </a:t>
            </a:r>
            <a:r>
              <a:rPr lang="en-US" dirty="0">
                <a:solidFill>
                  <a:srgbClr val="FFFF99"/>
                </a:solidFill>
              </a:rPr>
              <a:t>Adonai </a:t>
            </a:r>
            <a:r>
              <a:rPr lang="en-US" cap="small" dirty="0">
                <a:solidFill>
                  <a:srgbClr val="FFFF99"/>
                </a:solidFill>
              </a:rPr>
              <a:t>Elohim</a:t>
            </a:r>
            <a:r>
              <a:rPr lang="en-US" dirty="0">
                <a:solidFill>
                  <a:srgbClr val="FFFF99"/>
                </a:solidFill>
              </a:rPr>
              <a:t> will blow the shofar </a:t>
            </a:r>
            <a:r>
              <a:rPr lang="en-US" dirty="0"/>
              <a:t>and go out in the whirlwinds of the south.</a:t>
            </a:r>
            <a:r>
              <a:rPr lang="en-US" b="1" baseline="30000" dirty="0"/>
              <a:t> </a:t>
            </a:r>
            <a:r>
              <a:rPr lang="en-US" cap="small" dirty="0"/>
              <a:t> </a:t>
            </a:r>
            <a:r>
              <a:rPr lang="en-US" cap="small" dirty="0" err="1"/>
              <a:t>Adoni</a:t>
            </a:r>
            <a:r>
              <a:rPr lang="en-US" dirty="0" err="1"/>
              <a:t>-Tzva’ot</a:t>
            </a:r>
            <a:r>
              <a:rPr lang="en-US" dirty="0"/>
              <a:t> will defend them…On that day </a:t>
            </a:r>
            <a:r>
              <a:rPr lang="en-US" cap="small" dirty="0" err="1"/>
              <a:t>Adoni</a:t>
            </a:r>
            <a:r>
              <a:rPr lang="en-US" dirty="0"/>
              <a:t> their God will save them as the flock of his people; for they will be like gems in a crown.</a:t>
            </a:r>
          </a:p>
        </p:txBody>
      </p:sp>
    </p:spTree>
    <p:extLst>
      <p:ext uri="{BB962C8B-B14F-4D97-AF65-F5344CB8AC3E}">
        <p14:creationId xmlns:p14="http://schemas.microsoft.com/office/powerpoint/2010/main" val="3401062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/>
              <a:t>4 Ezra 6:20, 23-26 </a:t>
            </a:r>
            <a:r>
              <a:rPr lang="en-US" dirty="0"/>
              <a:t> </a:t>
            </a:r>
            <a:r>
              <a:rPr lang="en-US" baseline="30000" dirty="0"/>
              <a:t>a Jewish work completed around 120 C.E. </a:t>
            </a:r>
            <a:r>
              <a:rPr lang="en-US" dirty="0"/>
              <a:t> ”When the age about to pass away is sealed, then the books will be opened before the firmament, and all will see it together... </a:t>
            </a:r>
            <a:r>
              <a:rPr lang="en-US" dirty="0">
                <a:solidFill>
                  <a:srgbClr val="FFFF99"/>
                </a:solidFill>
              </a:rPr>
              <a:t>and the shofar will sound, at which all men, when they hear it, will be struck with sudden fear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17502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4 Ezra 6:20, 23-26 </a:t>
            </a:r>
            <a:r>
              <a:rPr lang="en-US" dirty="0"/>
              <a:t>  and the springs of the fountains will stand still so that for three hours they will not flow. Whoever survives all these things I have foretold to you will be saved and will see my salvation and the end of my world.”</a:t>
            </a:r>
          </a:p>
        </p:txBody>
      </p:sp>
    </p:spTree>
    <p:extLst>
      <p:ext uri="{BB962C8B-B14F-4D97-AF65-F5344CB8AC3E}">
        <p14:creationId xmlns:p14="http://schemas.microsoft.com/office/powerpoint/2010/main" val="513609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38C9717-3D0F-4915-8C6B-6AAD8977D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-11274"/>
            <a:ext cx="762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05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BEE3ED2-6996-42F8-A4BD-47CFBC38D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26296" b="41110"/>
          <a:stretch/>
        </p:blipFill>
        <p:spPr bwMode="auto">
          <a:xfrm>
            <a:off x="254536" y="-24239"/>
            <a:ext cx="8251383" cy="41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47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6BEE3ED2-6996-42F8-A4BD-47CFBC38D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59487" b="10596"/>
          <a:stretch/>
        </p:blipFill>
        <p:spPr bwMode="auto">
          <a:xfrm>
            <a:off x="256124" y="0"/>
            <a:ext cx="8266625" cy="40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57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וְהוּא יִשְׁלַח אֶת מַלְאָכָיו בְּשׁוֹפָר גָּדוֹל </a:t>
            </a:r>
            <a:r>
              <a:rPr lang="en-US" sz="4000" baseline="30000" dirty="0"/>
              <a:t>    </a:t>
            </a:r>
          </a:p>
          <a:p>
            <a:pPr marL="0" indent="0"/>
            <a:r>
              <a:rPr lang="en-US" sz="4000" baseline="30000" dirty="0"/>
              <a:t> </a:t>
            </a:r>
            <a:r>
              <a:rPr lang="en-US" sz="4000" dirty="0"/>
              <a:t>He will send out his angels with a great shofar;</a:t>
            </a:r>
            <a:r>
              <a:rPr lang="en-US" sz="4000" baseline="30000" dirty="0"/>
              <a:t> </a:t>
            </a:r>
            <a:endParaRPr lang="en-US" sz="40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071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hlinkClick r:id="rId3"/>
              </a:rPr>
              <a:t>https://youtu.be/3n5A_eA1K8Y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311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 lnSpcReduction="10000"/>
          </a:bodyPr>
          <a:lstStyle/>
          <a:p>
            <a:pPr algn="r"/>
            <a:r>
              <a:rPr lang="he-IL" sz="4321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וִיקַבְּצוּ אֶת בְּחִירָיו מֵאַרְבַּע הָרוּחוֹת, מִקְצוֹת הַשָּׁמַיִם עַד קְצוֹתָם.</a:t>
            </a:r>
            <a:r>
              <a:rPr lang="he-IL" sz="3889" dirty="0"/>
              <a:t> 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and they will gather together his chosen people from the four winds, </a:t>
            </a:r>
            <a:r>
              <a:rPr lang="en-US" sz="4000" dirty="0">
                <a:solidFill>
                  <a:srgbClr val="FFFF99"/>
                </a:solidFill>
              </a:rPr>
              <a:t>from one end of heaven to the other. </a:t>
            </a:r>
            <a:r>
              <a:rPr lang="en-US" sz="4000" dirty="0"/>
              <a:t>[astronauts?]</a:t>
            </a:r>
          </a:p>
          <a:p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1403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r>
              <a:rPr lang="en-US" dirty="0"/>
              <a:t>So, shofar to call, alert then gather his chosen.  </a:t>
            </a:r>
          </a:p>
          <a:p>
            <a:endParaRPr lang="en-US" dirty="0"/>
          </a:p>
          <a:p>
            <a:r>
              <a:rPr lang="en-US" dirty="0"/>
              <a:t>Who are His chosen??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80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Ber/Gen 12.1 </a:t>
            </a:r>
            <a:r>
              <a:rPr lang="en-US" dirty="0"/>
              <a:t>Now </a:t>
            </a:r>
            <a:r>
              <a:rPr lang="en-US" cap="small" dirty="0" err="1"/>
              <a:t>Adoni</a:t>
            </a:r>
            <a:r>
              <a:rPr lang="en-US" dirty="0"/>
              <a:t> said to Avram, “Get yourself out of your country, away from your kinsmen and away from your father’s house, and go to the land that I will show you.</a:t>
            </a:r>
          </a:p>
        </p:txBody>
      </p:sp>
    </p:spTree>
    <p:extLst>
      <p:ext uri="{BB962C8B-B14F-4D97-AF65-F5344CB8AC3E}">
        <p14:creationId xmlns:p14="http://schemas.microsoft.com/office/powerpoint/2010/main" val="4122170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4098" name="Picture 2" descr="https://upload.wikimedia.org/wikipedia/commons/f/fa/Meso2mil-English.JPG">
            <a:extLst>
              <a:ext uri="{FF2B5EF4-FFF2-40B4-BE49-F238E27FC236}">
                <a16:creationId xmlns:a16="http://schemas.microsoft.com/office/drawing/2014/main" id="{7AF742C6-3AD8-4679-A39B-F244FE55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0"/>
            <a:ext cx="49545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34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49970-F462-4D92-B15B-0B61F59663B3}"/>
              </a:ext>
            </a:extLst>
          </p:cNvPr>
          <p:cNvSpPr txBox="1"/>
          <p:nvPr/>
        </p:nvSpPr>
        <p:spPr>
          <a:xfrm>
            <a:off x="1401471" y="285750"/>
            <a:ext cx="3597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Ziggurat in 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E6D6C7-92AC-4BA0-ADF8-D1AC56E21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0"/>
            <a:ext cx="6858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C6FC51-7F44-4F3F-A571-A70486CF8965}"/>
              </a:ext>
            </a:extLst>
          </p:cNvPr>
          <p:cNvSpPr txBox="1"/>
          <p:nvPr/>
        </p:nvSpPr>
        <p:spPr>
          <a:xfrm>
            <a:off x="1630071" y="361950"/>
            <a:ext cx="3597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Ziggurat in Ur</a:t>
            </a:r>
          </a:p>
        </p:txBody>
      </p:sp>
    </p:spTree>
    <p:extLst>
      <p:ext uri="{BB962C8B-B14F-4D97-AF65-F5344CB8AC3E}">
        <p14:creationId xmlns:p14="http://schemas.microsoft.com/office/powerpoint/2010/main" val="1148560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0EE2B-7A43-4690-AFD1-B366642FB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0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593A4-1E9A-4C4A-B0B3-026C5EE11C98}"/>
              </a:ext>
            </a:extLst>
          </p:cNvPr>
          <p:cNvSpPr txBox="1"/>
          <p:nvPr/>
        </p:nvSpPr>
        <p:spPr>
          <a:xfrm>
            <a:off x="1798637" y="36934"/>
            <a:ext cx="3597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Ziggurat in Ur</a:t>
            </a:r>
          </a:p>
        </p:txBody>
      </p:sp>
    </p:spTree>
    <p:extLst>
      <p:ext uri="{BB962C8B-B14F-4D97-AF65-F5344CB8AC3E}">
        <p14:creationId xmlns:p14="http://schemas.microsoft.com/office/powerpoint/2010/main" val="1972419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EBB0C-DAE5-4D55-9A36-43CAA5EE7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0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9336E2-6DBE-4B55-B8F7-269906C7DFB3}"/>
              </a:ext>
            </a:extLst>
          </p:cNvPr>
          <p:cNvSpPr txBox="1"/>
          <p:nvPr/>
        </p:nvSpPr>
        <p:spPr>
          <a:xfrm>
            <a:off x="1706271" y="4324350"/>
            <a:ext cx="577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Avraham’s house in Ur</a:t>
            </a:r>
          </a:p>
        </p:txBody>
      </p:sp>
    </p:spTree>
    <p:extLst>
      <p:ext uri="{BB962C8B-B14F-4D97-AF65-F5344CB8AC3E}">
        <p14:creationId xmlns:p14="http://schemas.microsoft.com/office/powerpoint/2010/main" val="709209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074" name="Picture 2" descr="https://upload.wikimedia.org/wikipedia/commons/a/a0/20160105-Abraham_house_in_Ur_Iraq.jpg">
            <a:extLst>
              <a:ext uri="{FF2B5EF4-FFF2-40B4-BE49-F238E27FC236}">
                <a16:creationId xmlns:a16="http://schemas.microsoft.com/office/drawing/2014/main" id="{88E0491A-8CFF-460B-B1A1-A066A1D1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F9FACA-73D1-4919-BF14-536D0744BAF1}"/>
              </a:ext>
            </a:extLst>
          </p:cNvPr>
          <p:cNvSpPr txBox="1"/>
          <p:nvPr/>
        </p:nvSpPr>
        <p:spPr>
          <a:xfrm>
            <a:off x="1325271" y="361950"/>
            <a:ext cx="577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Avraham’s house in Ur</a:t>
            </a:r>
          </a:p>
        </p:txBody>
      </p:sp>
    </p:spTree>
    <p:extLst>
      <p:ext uri="{BB962C8B-B14F-4D97-AF65-F5344CB8AC3E}">
        <p14:creationId xmlns:p14="http://schemas.microsoft.com/office/powerpoint/2010/main" val="1349134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C26B3-7914-454E-BF91-6E112FBDE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0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F0956-0A3F-4350-A0D0-8DB2D08E3323}"/>
              </a:ext>
            </a:extLst>
          </p:cNvPr>
          <p:cNvSpPr txBox="1"/>
          <p:nvPr/>
        </p:nvSpPr>
        <p:spPr>
          <a:xfrm>
            <a:off x="960437" y="-20605"/>
            <a:ext cx="577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Avraham’s house in Ur</a:t>
            </a:r>
          </a:p>
        </p:txBody>
      </p:sp>
    </p:spTree>
    <p:extLst>
      <p:ext uri="{BB962C8B-B14F-4D97-AF65-F5344CB8AC3E}">
        <p14:creationId xmlns:p14="http://schemas.microsoft.com/office/powerpoint/2010/main" val="619785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85679-7BA3-419C-9104-1E036E2B2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BA7C76-289C-40E2-B44F-A23A19765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7" y="4010588"/>
            <a:ext cx="620016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8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04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62CB7-AC34-4C67-A68A-561426417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" y="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CAB75-2D1A-47D4-B842-9DE02F79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7" y="4171950"/>
            <a:ext cx="620016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73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>
                <a:solidFill>
                  <a:srgbClr val="FFFF99"/>
                </a:solidFill>
              </a:rPr>
              <a:t>Ud</a:t>
            </a:r>
            <a:r>
              <a:rPr lang="en-US" dirty="0">
                <a:solidFill>
                  <a:srgbClr val="FFFF99"/>
                </a:solidFill>
              </a:rPr>
              <a:t>-ul-</a:t>
            </a:r>
            <a:r>
              <a:rPr lang="en-US" dirty="0" err="1">
                <a:solidFill>
                  <a:srgbClr val="FFFF99"/>
                </a:solidFill>
              </a:rPr>
              <a:t>uru</a:t>
            </a:r>
            <a:r>
              <a:rPr lang="en-US" dirty="0">
                <a:solidFill>
                  <a:srgbClr val="FFFF99"/>
                </a:solidFill>
              </a:rPr>
              <a:t> (Old man cultivator) gave advice to his son: </a:t>
            </a:r>
            <a:r>
              <a:rPr lang="en-US" dirty="0"/>
              <a:t>Make eight furrows per </a:t>
            </a:r>
            <a:r>
              <a:rPr lang="en-US" dirty="0" err="1"/>
              <a:t>ninda</a:t>
            </a:r>
            <a:r>
              <a:rPr lang="en-US" dirty="0"/>
              <a:t> of width (approx. 6 m); the barley will lodge in more closely spaced furrows. When you have to work the field with the seeder-plough, keep your eye on the man who drops the seed.</a:t>
            </a:r>
          </a:p>
        </p:txBody>
      </p:sp>
    </p:spTree>
    <p:extLst>
      <p:ext uri="{BB962C8B-B14F-4D97-AF65-F5344CB8AC3E}">
        <p14:creationId xmlns:p14="http://schemas.microsoft.com/office/powerpoint/2010/main" val="2558067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The grain should fall two fingers deep (approx. 3 1/2 cm). You should put one </a:t>
            </a:r>
            <a:r>
              <a:rPr lang="en-US" dirty="0" err="1"/>
              <a:t>gij</a:t>
            </a:r>
            <a:r>
              <a:rPr lang="en-US" dirty="0"/>
              <a:t> of seed per </a:t>
            </a:r>
            <a:r>
              <a:rPr lang="en-US" dirty="0" err="1"/>
              <a:t>ninda</a:t>
            </a:r>
            <a:r>
              <a:rPr lang="en-US" dirty="0"/>
              <a:t> (approx. 3 ml/m). If the barley seed is not being inserted into the hollow of the furrow, change the wedge of your plough share. If the bindings become loose, tighten them.</a:t>
            </a:r>
          </a:p>
        </p:txBody>
      </p:sp>
    </p:spTree>
    <p:extLst>
      <p:ext uri="{BB962C8B-B14F-4D97-AF65-F5344CB8AC3E}">
        <p14:creationId xmlns:p14="http://schemas.microsoft.com/office/powerpoint/2010/main" val="1217415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Some say their math was developed enough to calculate square roots.  </a:t>
            </a:r>
          </a:p>
          <a:p>
            <a:r>
              <a:rPr lang="en-US" b="1" dirty="0"/>
              <a:t>√</a:t>
            </a:r>
            <a:r>
              <a:rPr lang="en-US" dirty="0"/>
              <a:t>16 = 4</a:t>
            </a:r>
          </a:p>
          <a:p>
            <a:r>
              <a:rPr lang="en-US" b="1" dirty="0"/>
              <a:t>√</a:t>
            </a:r>
            <a:r>
              <a:rPr lang="en-US" dirty="0"/>
              <a:t>15 = 3.87</a:t>
            </a:r>
          </a:p>
        </p:txBody>
      </p:sp>
    </p:spTree>
    <p:extLst>
      <p:ext uri="{BB962C8B-B14F-4D97-AF65-F5344CB8AC3E}">
        <p14:creationId xmlns:p14="http://schemas.microsoft.com/office/powerpoint/2010/main" val="1380215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Ber/Gen 12.1 </a:t>
            </a:r>
            <a:r>
              <a:rPr lang="en-US" dirty="0"/>
              <a:t>Now </a:t>
            </a:r>
            <a:r>
              <a:rPr lang="en-US" cap="small" dirty="0" err="1"/>
              <a:t>Adoni</a:t>
            </a:r>
            <a:r>
              <a:rPr lang="en-US" dirty="0"/>
              <a:t> said to Avram, “Get yourself out of your country, away from your kinsmen and away from your father’s house, and go to the land that I will show you.</a:t>
            </a:r>
          </a:p>
        </p:txBody>
      </p:sp>
    </p:spTree>
    <p:extLst>
      <p:ext uri="{BB962C8B-B14F-4D97-AF65-F5344CB8AC3E}">
        <p14:creationId xmlns:p14="http://schemas.microsoft.com/office/powerpoint/2010/main" val="3286414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r>
              <a:rPr lang="en-US" altLang="en-US" dirty="0"/>
              <a:t>Avraham was called from a sophisticated civilization.  To go where??</a:t>
            </a:r>
          </a:p>
          <a:p>
            <a:endParaRPr lang="en-US" altLang="en-US" dirty="0"/>
          </a:p>
          <a:p>
            <a:r>
              <a:rPr lang="en-US" altLang="en-US" dirty="0"/>
              <a:t>What was key about Avraham’s people?</a:t>
            </a:r>
          </a:p>
        </p:txBody>
      </p:sp>
    </p:spTree>
    <p:extLst>
      <p:ext uri="{BB962C8B-B14F-4D97-AF65-F5344CB8AC3E}">
        <p14:creationId xmlns:p14="http://schemas.microsoft.com/office/powerpoint/2010/main" val="2252172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/>
              <a:t>Ro 3.1-2 </a:t>
            </a:r>
            <a:r>
              <a:rPr lang="en-US" dirty="0"/>
              <a:t>Then what advantage has the Jew? What is the value of being circumcised?  </a:t>
            </a:r>
            <a:r>
              <a:rPr lang="en-US" dirty="0">
                <a:solidFill>
                  <a:srgbClr val="FFFF99"/>
                </a:solidFill>
              </a:rPr>
              <a:t>Much in every way! </a:t>
            </a:r>
          </a:p>
          <a:p>
            <a:pPr algn="l"/>
            <a:r>
              <a:rPr lang="en-US" baseline="30000" dirty="0"/>
              <a:t>Ro 9.4-5</a:t>
            </a:r>
            <a:r>
              <a:rPr lang="en-US" dirty="0"/>
              <a:t> </a:t>
            </a:r>
          </a:p>
          <a:p>
            <a:pPr marL="401638" indent="-401638" algn="l">
              <a:buFont typeface="+mj-lt"/>
              <a:buAutoNum type="arabicPeriod"/>
            </a:pPr>
            <a:r>
              <a:rPr lang="en-US" dirty="0"/>
              <a:t>the adoption</a:t>
            </a:r>
          </a:p>
          <a:p>
            <a:pPr marL="401638" indent="-401638" algn="l">
              <a:buFont typeface="+mj-lt"/>
              <a:buAutoNum type="arabicPeriod"/>
            </a:pPr>
            <a:r>
              <a:rPr lang="en-US" dirty="0"/>
              <a:t>and the glory</a:t>
            </a:r>
          </a:p>
          <a:p>
            <a:pPr marL="401638" indent="-401638" algn="l">
              <a:buFont typeface="+mj-lt"/>
              <a:buAutoNum type="arabicPeriod"/>
            </a:pPr>
            <a:r>
              <a:rPr lang="en-US" dirty="0"/>
              <a:t>the covenants</a:t>
            </a:r>
          </a:p>
        </p:txBody>
      </p:sp>
    </p:spTree>
    <p:extLst>
      <p:ext uri="{BB962C8B-B14F-4D97-AF65-F5344CB8AC3E}">
        <p14:creationId xmlns:p14="http://schemas.microsoft.com/office/powerpoint/2010/main" val="19372999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4"/>
            </a:pPr>
            <a:r>
              <a:rPr lang="en-US" dirty="0"/>
              <a:t> the giving of the Torah</a:t>
            </a:r>
          </a:p>
          <a:p>
            <a:pPr marL="401638" indent="-401638" algn="l">
              <a:buFont typeface="+mj-lt"/>
              <a:buAutoNum type="arabicPeriod" startAt="4"/>
            </a:pPr>
            <a:r>
              <a:rPr lang="en-US" dirty="0"/>
              <a:t> and the Temple service</a:t>
            </a:r>
          </a:p>
          <a:p>
            <a:pPr marL="401638" indent="-401638" algn="l">
              <a:buFont typeface="+mj-lt"/>
              <a:buAutoNum type="arabicPeriod" startAt="4"/>
            </a:pPr>
            <a:r>
              <a:rPr lang="en-US" dirty="0"/>
              <a:t> and the promises.</a:t>
            </a:r>
          </a:p>
          <a:p>
            <a:pPr marL="401638" indent="-401638" algn="l">
              <a:buFont typeface="+mj-lt"/>
              <a:buAutoNum type="arabicPeriod" startAt="4"/>
            </a:pPr>
            <a:r>
              <a:rPr lang="en-US" dirty="0"/>
              <a:t> To them belong the patriarchs</a:t>
            </a:r>
          </a:p>
          <a:p>
            <a:pPr marL="401638" indent="-401638" algn="l">
              <a:buFont typeface="+mj-lt"/>
              <a:buAutoNum type="arabicPeriod" startAt="4"/>
            </a:pPr>
            <a:r>
              <a:rPr lang="en-US" dirty="0"/>
              <a:t> and from them, according to the flesh, the Messiah</a:t>
            </a:r>
          </a:p>
          <a:p>
            <a:pPr algn="l"/>
            <a:r>
              <a:rPr lang="en-US" dirty="0"/>
              <a:t>However, MOST importantly...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01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Ro 3.2  </a:t>
            </a:r>
            <a:r>
              <a:rPr lang="en-US" dirty="0"/>
              <a:t>Much in every way! </a:t>
            </a:r>
            <a:r>
              <a:rPr lang="en-US" dirty="0">
                <a:solidFill>
                  <a:srgbClr val="FFFF99"/>
                </a:solidFill>
              </a:rPr>
              <a:t>In the first place, the Jews were entrusted with the very words of God. </a:t>
            </a:r>
          </a:p>
          <a:p>
            <a:pPr algn="l"/>
            <a:r>
              <a:rPr lang="en-US" dirty="0"/>
              <a:t>Avraham was </a:t>
            </a:r>
            <a:r>
              <a:rPr lang="en-US" dirty="0">
                <a:solidFill>
                  <a:srgbClr val="FFFF99"/>
                </a:solidFill>
              </a:rPr>
              <a:t>chosen</a:t>
            </a:r>
            <a:r>
              <a:rPr lang="en-US" dirty="0"/>
              <a:t> since he and his progeny proved to be sufficient bearers of the Word.</a:t>
            </a:r>
          </a:p>
        </p:txBody>
      </p:sp>
    </p:spTree>
    <p:extLst>
      <p:ext uri="{BB962C8B-B14F-4D97-AF65-F5344CB8AC3E}">
        <p14:creationId xmlns:p14="http://schemas.microsoft.com/office/powerpoint/2010/main" val="501026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In Judaism the term "People of the Book"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עם הספר</a:t>
            </a:r>
            <a:r>
              <a:rPr lang="he-IL" dirty="0"/>
              <a:t>, </a:t>
            </a:r>
            <a:r>
              <a:rPr lang="en-US" dirty="0"/>
              <a:t> </a:t>
            </a:r>
            <a:r>
              <a:rPr lang="en-US" i="1" dirty="0"/>
              <a:t>Am </a:t>
            </a:r>
            <a:r>
              <a:rPr lang="en-US" i="1" dirty="0" err="1"/>
              <a:t>HaSefer</a:t>
            </a:r>
            <a:r>
              <a:rPr lang="en-US" dirty="0"/>
              <a:t> has come to refer to the Jewish people and the Torah.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Phoenicians – commerce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Assyrians – conquest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Athenians – math, science 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Spartans – discipline </a:t>
            </a:r>
          </a:p>
        </p:txBody>
      </p:sp>
    </p:spTree>
    <p:extLst>
      <p:ext uri="{BB962C8B-B14F-4D97-AF65-F5344CB8AC3E}">
        <p14:creationId xmlns:p14="http://schemas.microsoft.com/office/powerpoint/2010/main" val="242959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61A0A-7746-456A-B951-6592B869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23" y="-1"/>
            <a:ext cx="6510014" cy="51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8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Jews have been known for Torah literacy. </a:t>
            </a:r>
          </a:p>
          <a:p>
            <a:pPr algn="l"/>
            <a:r>
              <a:rPr lang="en-US" dirty="0"/>
              <a:t>Those grafted in become lovers of the words of the </a:t>
            </a:r>
            <a:r>
              <a:rPr lang="en-US" u="sng" dirty="0"/>
              <a:t>Word</a:t>
            </a:r>
            <a:r>
              <a:rPr lang="en-US" dirty="0"/>
              <a:t>.  </a:t>
            </a:r>
          </a:p>
          <a:p>
            <a:pPr algn="l"/>
            <a:r>
              <a:rPr lang="en-US" dirty="0" err="1"/>
              <a:t>Davar</a:t>
            </a:r>
            <a:r>
              <a:rPr lang="en-US" dirty="0"/>
              <a:t>, </a:t>
            </a:r>
            <a:r>
              <a:rPr lang="en-US" dirty="0" err="1"/>
              <a:t>Memra</a:t>
            </a:r>
            <a:r>
              <a:rPr lang="en-US" dirty="0"/>
              <a:t>, Logos</a:t>
            </a:r>
          </a:p>
          <a:p>
            <a:pPr algn="l"/>
            <a:r>
              <a:rPr lang="en-US" dirty="0"/>
              <a:t>Yeshua </a:t>
            </a:r>
            <a:r>
              <a:rPr lang="en-US" u="sng" dirty="0"/>
              <a:t>is</a:t>
            </a:r>
            <a:r>
              <a:rPr lang="en-US" dirty="0"/>
              <a:t> the WORD.  </a:t>
            </a:r>
          </a:p>
        </p:txBody>
      </p:sp>
    </p:spTree>
    <p:extLst>
      <p:ext uri="{BB962C8B-B14F-4D97-AF65-F5344CB8AC3E}">
        <p14:creationId xmlns:p14="http://schemas.microsoft.com/office/powerpoint/2010/main" val="16682358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Thirty-one times In the Koran Jews are referred to as “people of the book.”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The Hai Gaon in 998 in </a:t>
            </a:r>
            <a:r>
              <a:rPr lang="en-US" dirty="0" err="1"/>
              <a:t>Pumbeditah</a:t>
            </a:r>
            <a:r>
              <a:rPr lang="en-US" dirty="0"/>
              <a:t> [Bab.] comments, “Three possessions should you prize - a field, a friend, and a book…a book is more reliable than even friends.”</a:t>
            </a:r>
          </a:p>
        </p:txBody>
      </p:sp>
    </p:spTree>
    <p:extLst>
      <p:ext uri="{BB962C8B-B14F-4D97-AF65-F5344CB8AC3E}">
        <p14:creationId xmlns:p14="http://schemas.microsoft.com/office/powerpoint/2010/main" val="16583926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וְהוּא יִשְׁלַח אֶת מַלְאָכָיו בְּשׁוֹפָר גָּדוֹל </a:t>
            </a:r>
            <a:r>
              <a:rPr lang="en-US" sz="4000" baseline="30000" dirty="0"/>
              <a:t>    </a:t>
            </a:r>
          </a:p>
          <a:p>
            <a:pPr marL="0" indent="0"/>
            <a:r>
              <a:rPr lang="en-US" sz="4000" baseline="30000" dirty="0"/>
              <a:t> </a:t>
            </a:r>
            <a:r>
              <a:rPr lang="en-US" sz="4000" dirty="0"/>
              <a:t>He will send out his angels with a great shofar;</a:t>
            </a:r>
            <a:r>
              <a:rPr lang="en-US" sz="4000" baseline="30000" dirty="0"/>
              <a:t> </a:t>
            </a:r>
            <a:endParaRPr lang="en-US" sz="40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78687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4321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וִיקַבְּצוּ אֶת בְּחִירָיו מֵאַרְבַּע הָרוּחוֹת, מִקְצוֹת הַשָּׁמַיִם עַד קְצוֹתָם.</a:t>
            </a:r>
            <a:r>
              <a:rPr lang="he-IL" sz="3889" dirty="0"/>
              <a:t> 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and they will gather together </a:t>
            </a:r>
            <a:r>
              <a:rPr lang="en-US" sz="4000" dirty="0">
                <a:solidFill>
                  <a:srgbClr val="FFFF99"/>
                </a:solidFill>
              </a:rPr>
              <a:t>his chosen people </a:t>
            </a:r>
            <a:r>
              <a:rPr lang="en-US" sz="4000" dirty="0"/>
              <a:t>from the four winds, from one end of heaven to the other. </a:t>
            </a:r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82401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14.23-24 </a:t>
            </a:r>
            <a:r>
              <a:rPr lang="en-US" dirty="0"/>
              <a:t>Yeshua answered and said to him, “If anyone loves Me, </a:t>
            </a:r>
            <a:r>
              <a:rPr lang="en-US" dirty="0">
                <a:solidFill>
                  <a:srgbClr val="FFFF99"/>
                </a:solidFill>
              </a:rPr>
              <a:t>he will keep My word</a:t>
            </a:r>
            <a:r>
              <a:rPr lang="en-US" dirty="0"/>
              <a:t>. My Father will love him, and We will come to him and make Our dwelling with him.</a:t>
            </a:r>
            <a:r>
              <a:rPr lang="en-US" b="1" baseline="30000" dirty="0"/>
              <a:t> </a:t>
            </a:r>
            <a:r>
              <a:rPr lang="en-US" dirty="0"/>
              <a:t>He who does not love Me </a:t>
            </a:r>
            <a:r>
              <a:rPr lang="en-US" dirty="0">
                <a:solidFill>
                  <a:srgbClr val="FFFF99"/>
                </a:solidFill>
              </a:rPr>
              <a:t>does not keep My words</a:t>
            </a:r>
            <a:r>
              <a:rPr lang="en-US" dirty="0"/>
              <a:t>. And </a:t>
            </a:r>
            <a:r>
              <a:rPr lang="en-US" dirty="0">
                <a:solidFill>
                  <a:srgbClr val="FFFF99"/>
                </a:solidFill>
              </a:rPr>
              <a:t>the word you hear</a:t>
            </a:r>
            <a:r>
              <a:rPr lang="en-US" dirty="0"/>
              <a:t> is not Mine, but the Father’s who sent Me.</a:t>
            </a:r>
          </a:p>
        </p:txBody>
      </p:sp>
    </p:spTree>
    <p:extLst>
      <p:ext uri="{BB962C8B-B14F-4D97-AF65-F5344CB8AC3E}">
        <p14:creationId xmlns:p14="http://schemas.microsoft.com/office/powerpoint/2010/main" val="821399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Mt 5.18-19 </a:t>
            </a:r>
            <a:r>
              <a:rPr lang="en-US" dirty="0"/>
              <a:t>Until heaven and earth pass away, not the smallest letter or serif shall ever pass away </a:t>
            </a:r>
            <a:r>
              <a:rPr lang="en-US" dirty="0">
                <a:solidFill>
                  <a:srgbClr val="FFFF99"/>
                </a:solidFill>
              </a:rPr>
              <a:t>from the Torah</a:t>
            </a:r>
            <a:r>
              <a:rPr lang="en-US" dirty="0"/>
              <a:t> until all things come to pass. Therefore, whoever breaks one of the least of </a:t>
            </a:r>
            <a:r>
              <a:rPr lang="en-US" dirty="0">
                <a:solidFill>
                  <a:srgbClr val="FFFF99"/>
                </a:solidFill>
              </a:rPr>
              <a:t>these commandments</a:t>
            </a:r>
            <a:r>
              <a:rPr lang="en-US" dirty="0"/>
              <a:t>, and teaches others the same, </a:t>
            </a:r>
          </a:p>
        </p:txBody>
      </p:sp>
    </p:spTree>
    <p:extLst>
      <p:ext uri="{BB962C8B-B14F-4D97-AF65-F5344CB8AC3E}">
        <p14:creationId xmlns:p14="http://schemas.microsoft.com/office/powerpoint/2010/main" val="39974055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/>
              <a:t>Mt 5.18-19  </a:t>
            </a:r>
            <a:r>
              <a:rPr lang="en-US" dirty="0"/>
              <a:t>shall be called least in the kingdom of heaven. But whoever keeps and teaches them, this one shall be called great in the kingdom of heaven.</a:t>
            </a:r>
          </a:p>
        </p:txBody>
      </p:sp>
    </p:spTree>
    <p:extLst>
      <p:ext uri="{BB962C8B-B14F-4D97-AF65-F5344CB8AC3E}">
        <p14:creationId xmlns:p14="http://schemas.microsoft.com/office/powerpoint/2010/main" val="19176121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Yn</a:t>
            </a:r>
            <a:r>
              <a:rPr lang="en-US" baseline="30000" dirty="0"/>
              <a:t> 17.8,14,17</a:t>
            </a:r>
            <a:r>
              <a:rPr lang="en-US" dirty="0"/>
              <a:t> The </a:t>
            </a:r>
            <a:r>
              <a:rPr lang="en-US" dirty="0">
                <a:solidFill>
                  <a:srgbClr val="FFFF99"/>
                </a:solidFill>
              </a:rPr>
              <a:t>words</a:t>
            </a:r>
            <a:r>
              <a:rPr lang="en-US" dirty="0"/>
              <a:t>, which You gave Me, I have given to them. They </a:t>
            </a:r>
            <a:r>
              <a:rPr lang="en-US" dirty="0">
                <a:solidFill>
                  <a:srgbClr val="FFFF99"/>
                </a:solidFill>
              </a:rPr>
              <a:t>received them </a:t>
            </a:r>
            <a:r>
              <a:rPr lang="en-US" dirty="0"/>
              <a:t>and truly understood that I came from You, and they believed that You sent Me…</a:t>
            </a:r>
            <a:r>
              <a:rPr lang="en-US" b="1" baseline="30000" dirty="0"/>
              <a:t> </a:t>
            </a:r>
            <a:r>
              <a:rPr lang="en-US" dirty="0"/>
              <a:t>I have given them </a:t>
            </a:r>
            <a:r>
              <a:rPr lang="en-US" dirty="0">
                <a:solidFill>
                  <a:srgbClr val="FFFF99"/>
                </a:solidFill>
              </a:rPr>
              <a:t>Your word</a:t>
            </a:r>
            <a:r>
              <a:rPr lang="en-US" dirty="0"/>
              <a:t>; and the world hated them…Make them holy </a:t>
            </a:r>
            <a:r>
              <a:rPr lang="en-US" dirty="0">
                <a:solidFill>
                  <a:srgbClr val="FFFF99"/>
                </a:solidFill>
              </a:rPr>
              <a:t>in the truth. Your word is truth.</a:t>
            </a:r>
          </a:p>
        </p:txBody>
      </p:sp>
    </p:spTree>
    <p:extLst>
      <p:ext uri="{BB962C8B-B14F-4D97-AF65-F5344CB8AC3E}">
        <p14:creationId xmlns:p14="http://schemas.microsoft.com/office/powerpoint/2010/main" val="7292500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5400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וְהוּא יִשְׁלַח אֶת מַלְאָכָיו בְּשׁוֹפָר גָּדוֹל </a:t>
            </a:r>
            <a:r>
              <a:rPr lang="en-US" sz="4000" baseline="30000" dirty="0"/>
              <a:t>    </a:t>
            </a:r>
          </a:p>
          <a:p>
            <a:pPr marL="0" indent="0"/>
            <a:r>
              <a:rPr lang="en-US" sz="4000" baseline="30000" dirty="0"/>
              <a:t> </a:t>
            </a:r>
            <a:r>
              <a:rPr lang="en-US" sz="4000" dirty="0"/>
              <a:t>He will send out his angels with a great shofar;</a:t>
            </a:r>
            <a:r>
              <a:rPr lang="en-US" sz="4000" baseline="30000" dirty="0"/>
              <a:t> </a:t>
            </a:r>
            <a:endParaRPr lang="en-US" sz="40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3490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3" y="743634"/>
            <a:ext cx="7900988" cy="4444305"/>
          </a:xfrm>
        </p:spPr>
        <p:txBody>
          <a:bodyPr>
            <a:normAutofit/>
          </a:bodyPr>
          <a:lstStyle/>
          <a:p>
            <a:pPr algn="r"/>
            <a:r>
              <a:rPr lang="he-IL" sz="4321" b="1" dirty="0">
                <a:latin typeface="David" panose="020E0502060401010101" pitchFamily="34" charset="-79"/>
                <a:cs typeface="David" panose="020E0502060401010101" pitchFamily="34" charset="-79"/>
              </a:rPr>
              <a:t>‏ </a:t>
            </a:r>
            <a:r>
              <a:rPr lang="he-IL" sz="3889" b="1" dirty="0">
                <a:latin typeface="David" panose="020E0502060401010101" pitchFamily="34" charset="-79"/>
                <a:cs typeface="David" panose="020E0502060401010101" pitchFamily="34" charset="-79"/>
              </a:rPr>
              <a:t>וִיקַבְּצוּ אֶת בְּחִירָיו מֵאַרְבַּע הָרוּחוֹת, מִקְצוֹת הַשָּׁמַיִם עַד קְצוֹתָם.</a:t>
            </a:r>
            <a:r>
              <a:rPr lang="he-IL" sz="3889" dirty="0"/>
              <a:t> </a:t>
            </a:r>
            <a:r>
              <a:rPr lang="en-US" baseline="30000" dirty="0"/>
              <a:t>    </a:t>
            </a:r>
          </a:p>
          <a:p>
            <a:pPr marL="0" indent="0"/>
            <a:r>
              <a:rPr lang="en-US" sz="4000" dirty="0"/>
              <a:t>and they will gather together </a:t>
            </a:r>
            <a:r>
              <a:rPr lang="en-US" sz="4000" dirty="0">
                <a:solidFill>
                  <a:srgbClr val="FFFF99"/>
                </a:solidFill>
              </a:rPr>
              <a:t>his chosen people </a:t>
            </a:r>
            <a:r>
              <a:rPr lang="en-US" sz="4000" dirty="0"/>
              <a:t>from the four winds, from one end of heaven to the other. </a:t>
            </a:r>
            <a:endParaRPr lang="en-US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755" y="322163"/>
            <a:ext cx="6913364" cy="405795"/>
          </a:xfrm>
        </p:spPr>
        <p:txBody>
          <a:bodyPr/>
          <a:lstStyle/>
          <a:p>
            <a:pPr eaLnBrk="1" hangingPunct="1"/>
            <a:r>
              <a:rPr lang="en-US" altLang="en-US" sz="2016" dirty="0">
                <a:solidFill>
                  <a:srgbClr val="FFFF00"/>
                </a:solidFill>
              </a:rPr>
              <a:t>Mattityahu (Matthew) 24:31</a:t>
            </a:r>
            <a:endParaRPr lang="en-US" altLang="en-US" sz="2016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070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r>
              <a:rPr lang="en-US" dirty="0"/>
              <a:t>Astronomical news</a:t>
            </a:r>
          </a:p>
        </p:txBody>
      </p:sp>
    </p:spTree>
    <p:extLst>
      <p:ext uri="{BB962C8B-B14F-4D97-AF65-F5344CB8AC3E}">
        <p14:creationId xmlns:p14="http://schemas.microsoft.com/office/powerpoint/2010/main" val="2220541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99"/>
                </a:solidFill>
              </a:rPr>
              <a:t>Are you chosen?  </a:t>
            </a:r>
            <a:r>
              <a:rPr lang="en-US" dirty="0"/>
              <a:t>Equivalent to: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Are you a lover of the Word?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Are you a reader of the Word?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Are you a </a:t>
            </a:r>
            <a:r>
              <a:rPr lang="en-US" u="sng" dirty="0"/>
              <a:t>regular</a:t>
            </a:r>
            <a:r>
              <a:rPr lang="en-US" dirty="0"/>
              <a:t> reader of the Word, with delight?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Are you a believer of the Word?</a:t>
            </a: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dirty="0"/>
              <a:t>Are you an </a:t>
            </a:r>
            <a:r>
              <a:rPr lang="en-US" dirty="0" err="1"/>
              <a:t>obeyer</a:t>
            </a:r>
            <a:r>
              <a:rPr lang="en-US" dirty="0"/>
              <a:t> of the Word?</a:t>
            </a:r>
          </a:p>
        </p:txBody>
      </p:sp>
    </p:spTree>
    <p:extLst>
      <p:ext uri="{BB962C8B-B14F-4D97-AF65-F5344CB8AC3E}">
        <p14:creationId xmlns:p14="http://schemas.microsoft.com/office/powerpoint/2010/main" val="3661446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Lightning is the attraction of charged particles toward each other.</a:t>
            </a:r>
          </a:p>
        </p:txBody>
      </p:sp>
    </p:spTree>
    <p:extLst>
      <p:ext uri="{BB962C8B-B14F-4D97-AF65-F5344CB8AC3E}">
        <p14:creationId xmlns:p14="http://schemas.microsoft.com/office/powerpoint/2010/main" val="5266210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4100" name="Picture 4" descr="https://upload.wikimedia.org/wikipedia/commons/c/cf/Charged_cloud_animation_4a.gif">
            <a:extLst>
              <a:ext uri="{FF2B5EF4-FFF2-40B4-BE49-F238E27FC236}">
                <a16:creationId xmlns:a16="http://schemas.microsoft.com/office/drawing/2014/main" id="{A4D2B344-EE24-4078-B5F3-4E396C2E29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" y="-1"/>
            <a:ext cx="685799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710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If our hearts are charged with the fiery truth of the word, then when the Word/Logos/</a:t>
            </a:r>
            <a:r>
              <a:rPr lang="en-US" dirty="0" err="1"/>
              <a:t>Memra</a:t>
            </a:r>
            <a:r>
              <a:rPr lang="en-US" dirty="0"/>
              <a:t> appears we’ll be drawn up to Him.</a:t>
            </a:r>
          </a:p>
        </p:txBody>
      </p:sp>
    </p:spTree>
    <p:extLst>
      <p:ext uri="{BB962C8B-B14F-4D97-AF65-F5344CB8AC3E}">
        <p14:creationId xmlns:p14="http://schemas.microsoft.com/office/powerpoint/2010/main" val="36056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16386" name="Picture 2" descr="Image result for Lightning">
            <a:extLst>
              <a:ext uri="{FF2B5EF4-FFF2-40B4-BE49-F238E27FC236}">
                <a16:creationId xmlns:a16="http://schemas.microsoft.com/office/drawing/2014/main" id="{6B71D3A3-8EB0-474A-A584-E39F15FC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0"/>
            <a:ext cx="77057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B9ED3-9560-4983-8176-9D82650ADE2D}"/>
              </a:ext>
            </a:extLst>
          </p:cNvPr>
          <p:cNvSpPr txBox="1"/>
          <p:nvPr/>
        </p:nvSpPr>
        <p:spPr>
          <a:xfrm>
            <a:off x="736257" y="26048"/>
            <a:ext cx="7306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 striking New York City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 8, 2018</a:t>
            </a:r>
          </a:p>
        </p:txBody>
      </p:sp>
    </p:spTree>
    <p:extLst>
      <p:ext uri="{BB962C8B-B14F-4D97-AF65-F5344CB8AC3E}">
        <p14:creationId xmlns:p14="http://schemas.microsoft.com/office/powerpoint/2010/main" val="3209104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 celebration of our love of the word…</a:t>
            </a:r>
          </a:p>
        </p:txBody>
      </p:sp>
    </p:spTree>
    <p:extLst>
      <p:ext uri="{BB962C8B-B14F-4D97-AF65-F5344CB8AC3E}">
        <p14:creationId xmlns:p14="http://schemas.microsoft.com/office/powerpoint/2010/main" val="3081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8446" y="0"/>
            <a:ext cx="8381999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4B96F61-614F-46E5-BA21-E41A35C4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0"/>
            <a:ext cx="4114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3F927-AE18-4623-81E3-9E35E573877F}"/>
              </a:ext>
            </a:extLst>
          </p:cNvPr>
          <p:cNvSpPr txBox="1"/>
          <p:nvPr/>
        </p:nvSpPr>
        <p:spPr>
          <a:xfrm>
            <a:off x="1782471" y="361950"/>
            <a:ext cx="497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Constellation Orion</a:t>
            </a:r>
          </a:p>
        </p:txBody>
      </p:sp>
    </p:spTree>
    <p:extLst>
      <p:ext uri="{BB962C8B-B14F-4D97-AF65-F5344CB8AC3E}">
        <p14:creationId xmlns:p14="http://schemas.microsoft.com/office/powerpoint/2010/main" val="367293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588465" y="-2388054"/>
            <a:ext cx="14479341" cy="991960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</a:p>
        </p:txBody>
      </p:sp>
      <p:pic>
        <p:nvPicPr>
          <p:cNvPr id="4098" name="Picture 2" descr="Image result for orion constellation">
            <a:extLst>
              <a:ext uri="{FF2B5EF4-FFF2-40B4-BE49-F238E27FC236}">
                <a16:creationId xmlns:a16="http://schemas.microsoft.com/office/drawing/2014/main" id="{35C74B28-4831-4DAB-9BBC-44C3F29F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8" y="0"/>
            <a:ext cx="72376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FF2BED-D6CB-40BD-B25B-634D6355BC32}"/>
              </a:ext>
            </a:extLst>
          </p:cNvPr>
          <p:cNvSpPr txBox="1"/>
          <p:nvPr/>
        </p:nvSpPr>
        <p:spPr>
          <a:xfrm>
            <a:off x="4694237" y="133350"/>
            <a:ext cx="28761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Orion with </a:t>
            </a:r>
          </a:p>
          <a:p>
            <a:pPr algn="l"/>
            <a:r>
              <a:rPr lang="en-US" dirty="0"/>
              <a:t>bow</a:t>
            </a:r>
          </a:p>
        </p:txBody>
      </p:sp>
    </p:spTree>
    <p:extLst>
      <p:ext uri="{BB962C8B-B14F-4D97-AF65-F5344CB8AC3E}">
        <p14:creationId xmlns:p14="http://schemas.microsoft.com/office/powerpoint/2010/main" val="105140480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6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81046</TotalTime>
  <Words>2828</Words>
  <Application>Microsoft Office PowerPoint</Application>
  <PresentationFormat>Custom</PresentationFormat>
  <Paragraphs>424</Paragraphs>
  <Slides>75</Slides>
  <Notes>75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Arial Rounded MT Bold</vt:lpstr>
      <vt:lpstr>David</vt:lpstr>
      <vt:lpstr>Vilna</vt:lpstr>
      <vt:lpstr>1_Default Design</vt:lpstr>
      <vt:lpstr>136_Default Design</vt:lpstr>
      <vt:lpstr>128_Default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24:31</vt:lpstr>
      <vt:lpstr>Mattityahu (Matthew) 24:31</vt:lpstr>
      <vt:lpstr>PowerPoint Presentation</vt:lpstr>
      <vt:lpstr>PowerPoint Presentation</vt:lpstr>
      <vt:lpstr>Mattityahu (Matthew) 24:29</vt:lpstr>
      <vt:lpstr>Mattityahu (Matthew) 24:30</vt:lpstr>
      <vt:lpstr>Mattityahu (Matthew) 24:30</vt:lpstr>
      <vt:lpstr>Mattityahu (Matthew) 24:31</vt:lpstr>
      <vt:lpstr>Mattityahu (Matthew) 24:31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24:31</vt:lpstr>
      <vt:lpstr>Mattityahu (Matthew) 24:31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24:31</vt:lpstr>
      <vt:lpstr>Mattityahu (Matthew) 24:31</vt:lpstr>
      <vt:lpstr>PowerPoint Presentation</vt:lpstr>
      <vt:lpstr>PowerPoint Presentation</vt:lpstr>
      <vt:lpstr>PowerPoint Presentation</vt:lpstr>
      <vt:lpstr>PowerPoint Presentation</vt:lpstr>
      <vt:lpstr>Mattityahu (Matthew) 24:31</vt:lpstr>
      <vt:lpstr>Mattityahu (Matthew) 24:31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 HaOlam Messianic Congregation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Shmuel Wolkenfeld</dc:creator>
  <cp:lastModifiedBy>Shmuel</cp:lastModifiedBy>
  <cp:revision>2145</cp:revision>
  <dcterms:created xsi:type="dcterms:W3CDTF">2006-04-21T19:34:43Z</dcterms:created>
  <dcterms:modified xsi:type="dcterms:W3CDTF">2018-09-08T13:47:24Z</dcterms:modified>
</cp:coreProperties>
</file>