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2" r:id="rId3"/>
    <p:sldMasterId id="2147483704" r:id="rId4"/>
  </p:sldMasterIdLst>
  <p:notesMasterIdLst>
    <p:notesMasterId r:id="rId97"/>
  </p:notesMasterIdLst>
  <p:handoutMasterIdLst>
    <p:handoutMasterId r:id="rId98"/>
  </p:handoutMasterIdLst>
  <p:sldIdLst>
    <p:sldId id="2045" r:id="rId5"/>
    <p:sldId id="60541" r:id="rId6"/>
    <p:sldId id="60398" r:id="rId7"/>
    <p:sldId id="60402" r:id="rId8"/>
    <p:sldId id="60546" r:id="rId9"/>
    <p:sldId id="60539" r:id="rId10"/>
    <p:sldId id="60171" r:id="rId11"/>
    <p:sldId id="60544" r:id="rId12"/>
    <p:sldId id="60545" r:id="rId13"/>
    <p:sldId id="60540" r:id="rId14"/>
    <p:sldId id="60599" r:id="rId15"/>
    <p:sldId id="60403" r:id="rId16"/>
    <p:sldId id="60412" r:id="rId17"/>
    <p:sldId id="60537" r:id="rId18"/>
    <p:sldId id="60404" r:id="rId19"/>
    <p:sldId id="60409" r:id="rId20"/>
    <p:sldId id="60535" r:id="rId21"/>
    <p:sldId id="60406" r:id="rId22"/>
    <p:sldId id="60547" r:id="rId23"/>
    <p:sldId id="60568" r:id="rId24"/>
    <p:sldId id="60550" r:id="rId25"/>
    <p:sldId id="60551" r:id="rId26"/>
    <p:sldId id="60557" r:id="rId27"/>
    <p:sldId id="60564" r:id="rId28"/>
    <p:sldId id="60578" r:id="rId29"/>
    <p:sldId id="60552" r:id="rId30"/>
    <p:sldId id="60559" r:id="rId31"/>
    <p:sldId id="60554" r:id="rId32"/>
    <p:sldId id="60558" r:id="rId33"/>
    <p:sldId id="60567" r:id="rId34"/>
    <p:sldId id="60553" r:id="rId35"/>
    <p:sldId id="60555" r:id="rId36"/>
    <p:sldId id="60574" r:id="rId37"/>
    <p:sldId id="60576" r:id="rId38"/>
    <p:sldId id="60556" r:id="rId39"/>
    <p:sldId id="60566" r:id="rId40"/>
    <p:sldId id="60577" r:id="rId41"/>
    <p:sldId id="60569" r:id="rId42"/>
    <p:sldId id="60570" r:id="rId43"/>
    <p:sldId id="60572" r:id="rId44"/>
    <p:sldId id="60573" r:id="rId45"/>
    <p:sldId id="60571" r:id="rId46"/>
    <p:sldId id="60560" r:id="rId47"/>
    <p:sldId id="60563" r:id="rId48"/>
    <p:sldId id="56113" r:id="rId49"/>
    <p:sldId id="59156" r:id="rId50"/>
    <p:sldId id="60407" r:id="rId51"/>
    <p:sldId id="60410" r:id="rId52"/>
    <p:sldId id="60408" r:id="rId53"/>
    <p:sldId id="60580" r:id="rId54"/>
    <p:sldId id="60565" r:id="rId55"/>
    <p:sldId id="60575" r:id="rId56"/>
    <p:sldId id="60579" r:id="rId57"/>
    <p:sldId id="60581" r:id="rId58"/>
    <p:sldId id="60583" r:id="rId59"/>
    <p:sldId id="60330" r:id="rId60"/>
    <p:sldId id="60582" r:id="rId61"/>
    <p:sldId id="60600" r:id="rId62"/>
    <p:sldId id="60585" r:id="rId63"/>
    <p:sldId id="60331" r:id="rId64"/>
    <p:sldId id="60601" r:id="rId65"/>
    <p:sldId id="60603" r:id="rId66"/>
    <p:sldId id="60532" r:id="rId67"/>
    <p:sldId id="60533" r:id="rId68"/>
    <p:sldId id="60584" r:id="rId69"/>
    <p:sldId id="60586" r:id="rId70"/>
    <p:sldId id="60587" r:id="rId71"/>
    <p:sldId id="60588" r:id="rId72"/>
    <p:sldId id="60602" r:id="rId73"/>
    <p:sldId id="60548" r:id="rId74"/>
    <p:sldId id="60561" r:id="rId75"/>
    <p:sldId id="60562" r:id="rId76"/>
    <p:sldId id="60159" r:id="rId77"/>
    <p:sldId id="60160" r:id="rId78"/>
    <p:sldId id="60589" r:id="rId79"/>
    <p:sldId id="60161" r:id="rId80"/>
    <p:sldId id="60162" r:id="rId81"/>
    <p:sldId id="60549" r:id="rId82"/>
    <p:sldId id="60590" r:id="rId83"/>
    <p:sldId id="60592" r:id="rId84"/>
    <p:sldId id="60593" r:id="rId85"/>
    <p:sldId id="60596" r:id="rId86"/>
    <p:sldId id="60594" r:id="rId87"/>
    <p:sldId id="60597" r:id="rId88"/>
    <p:sldId id="60598" r:id="rId89"/>
    <p:sldId id="60604" r:id="rId90"/>
    <p:sldId id="60605" r:id="rId91"/>
    <p:sldId id="60606" r:id="rId92"/>
    <p:sldId id="60607" r:id="rId93"/>
    <p:sldId id="60608" r:id="rId94"/>
    <p:sldId id="60595" r:id="rId95"/>
    <p:sldId id="256" r:id="rId96"/>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1"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446" autoAdjust="0"/>
    <p:restoredTop sz="94776" autoAdjust="0"/>
  </p:normalViewPr>
  <p:slideViewPr>
    <p:cSldViewPr>
      <p:cViewPr varScale="1">
        <p:scale>
          <a:sx n="105" d="100"/>
          <a:sy n="105" d="100"/>
        </p:scale>
        <p:origin x="108" y="516"/>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948"/>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ausewithpittsburgh.com/?utm_medium=email&amp;utm_source=email&amp;utm_campaign=pwp&amp;utm_content=KA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ausewithpittsburgh.com/?utm_medium=email&amp;utm_source=email&amp;utm_campaign=pwp&amp;utm_content=KA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ausewithpittsburgh.com/?utm_medium=email&amp;utm_source=email&amp;utm_campaign=pwp&amp;utm_content=KAN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orldisraelnews.com/arab-plumbers-charge-holocaust-survivor-zero-shekels-for-repairs/?utm_source=MadMimi&amp;utm_medium=email&amp;utm_content=German+Synagogue+Attack+Sparks+Calls+for+Action%3B+Netanyahu+Condemns+Turkish+Invasion%2C+Offers+Help%3B+The+Dark+Side+of+Trump%27s+%E2%80%98America+First%E2%80%99&amp;utm_campaign=20191010_m154508688_German+Synagogue+Attack+Sparks+Calls+for+Action%3B+Netanyahu+Condemns+Turkish+Invasion%2C+Offers+Help%3B+The+Dark+Side+of+Trump%27s+%E2%80%98America+First%E2%80%99&amp;utm_term=_0D_0A_09_09_09_09_09_09_09_09_09_09Read+Now_0D_0A_09_09_09_09_09_09_09_09_0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orldisraelnews.com/arab-plumbers-charge-holocaust-survivor-zero-shekels-for-repairs/?utm_source=MadMimi&amp;utm_medium=email&amp;utm_content=German+Synagogue+Attack+Sparks+Calls+for+Action%3B+Netanyahu+Condemns+Turkish+Invasion%2C+Offers+Help%3B+The+Dark+Side+of+Trump%27s+%E2%80%98America+First%E2%80%99&amp;utm_campaign=20191010_m154508688_German+Synagogue+Attack+Sparks+Calls+for+Action%3B+Netanyahu+Condemns+Turkish+Invasion%2C+Offers+Help%3B+The+Dark+Side+of+Trump%27s+%E2%80%98America+First%E2%80%99&amp;utm_term=_0D_0A_09_09_09_09_09_09_09_09_09_09Read+Now_0D_0A_09_09_09_09_09_09_09_09_0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sj.com/articles/pittsburgh-prepares-for-first-anniversary-of-tree-of-life-synagogue-shooting-1157201205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ausewithpittsburgh.com/?utm_medium=email&amp;utm_source=email&amp;utm_campaign=pwp&amp;utm_content=KA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3250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https://pausewithpittsburgh.com/?utm_medium=email&amp;utm_source=email&amp;utm_campaign=pwp&amp;utm_content=KANS</a:t>
            </a:r>
            <a:endParaRPr lang="en-US" altLang="en-US" sz="1050" dirty="0"/>
          </a:p>
        </p:txBody>
      </p:sp>
    </p:spTree>
    <p:extLst>
      <p:ext uri="{BB962C8B-B14F-4D97-AF65-F5344CB8AC3E}">
        <p14:creationId xmlns:p14="http://schemas.microsoft.com/office/powerpoint/2010/main" val="119744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https://pausewithpittsburgh.com/?utm_medium=email&amp;utm_source=email&amp;utm_campaign=pwp&amp;utm_content=KANS</a:t>
            </a:r>
            <a:endParaRPr lang="en-US" altLang="en-US" sz="1050" dirty="0"/>
          </a:p>
        </p:txBody>
      </p:sp>
    </p:spTree>
    <p:extLst>
      <p:ext uri="{BB962C8B-B14F-4D97-AF65-F5344CB8AC3E}">
        <p14:creationId xmlns:p14="http://schemas.microsoft.com/office/powerpoint/2010/main" val="172156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Just note it, don’t register now.  </a:t>
            </a:r>
            <a:endParaRPr lang="he-IL" altLang="en-US" sz="2000" b="1" dirty="0"/>
          </a:p>
          <a:p>
            <a:r>
              <a:rPr lang="en-US" altLang="en-US" sz="2000" b="1" dirty="0"/>
              <a:t>Pay attention</a:t>
            </a:r>
            <a:r>
              <a:rPr lang="he-IL" altLang="en-US" sz="2000" b="1" dirty="0"/>
              <a:t> </a:t>
            </a:r>
            <a:r>
              <a:rPr lang="en-US" altLang="en-US" sz="2000" b="1" dirty="0"/>
              <a:t>to the message.   </a:t>
            </a:r>
          </a:p>
          <a:p>
            <a:r>
              <a:rPr lang="en-US" altLang="en-US" sz="2000" b="1" dirty="0" err="1"/>
              <a:t>Paga</a:t>
            </a:r>
            <a:r>
              <a:rPr lang="en-US" altLang="en-US" sz="2000" b="1" dirty="0"/>
              <a:t> </a:t>
            </a:r>
            <a:r>
              <a:rPr lang="en-US" altLang="en-US" sz="2000" b="1" dirty="0" err="1"/>
              <a:t>attencion</a:t>
            </a:r>
            <a:r>
              <a:rPr lang="en-US" altLang="en-US" sz="2000" b="1" dirty="0"/>
              <a:t> por favor. </a:t>
            </a:r>
          </a:p>
          <a:p>
            <a:r>
              <a:rPr lang="en-US" altLang="en-US" sz="2000" b="1" dirty="0"/>
              <a:t> </a:t>
            </a:r>
            <a:r>
              <a:rPr lang="he-IL" altLang="en-US" sz="2000" b="1" dirty="0"/>
              <a:t>שים לב</a:t>
            </a:r>
            <a:endParaRPr lang="en-US" altLang="en-US" sz="2000" b="1" dirty="0"/>
          </a:p>
          <a:p>
            <a:endParaRPr lang="en-US" altLang="en-US" sz="2000" b="1" dirty="0"/>
          </a:p>
        </p:txBody>
      </p:sp>
    </p:spTree>
    <p:extLst>
      <p:ext uri="{BB962C8B-B14F-4D97-AF65-F5344CB8AC3E}">
        <p14:creationId xmlns:p14="http://schemas.microsoft.com/office/powerpoint/2010/main" val="203569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97153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https://pausewithpittsburgh.com/?utm_medium=email&amp;utm_source=email&amp;utm_campaign=pwp&amp;utm_content=KANS</a:t>
            </a:r>
            <a:endParaRPr lang="en-US" altLang="en-US" sz="1050" dirty="0"/>
          </a:p>
        </p:txBody>
      </p:sp>
    </p:spTree>
    <p:extLst>
      <p:ext uri="{BB962C8B-B14F-4D97-AF65-F5344CB8AC3E}">
        <p14:creationId xmlns:p14="http://schemas.microsoft.com/office/powerpoint/2010/main" val="2830153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64568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38583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98786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Continuing in the text is continuing the record of insults.</a:t>
            </a:r>
          </a:p>
        </p:txBody>
      </p:sp>
    </p:spTree>
    <p:extLst>
      <p:ext uri="{BB962C8B-B14F-4D97-AF65-F5344CB8AC3E}">
        <p14:creationId xmlns:p14="http://schemas.microsoft.com/office/powerpoint/2010/main" val="378171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orldisraelnews.com/arab-plumbers-charge-holocaust-survivor-zero-shekels-for-repairs/?utm_source=MadMimi&amp;utm_medium=email&amp;utm_content=German+Synagogue+Attack+Sparks+Calls+for+Action%3B+Netanyahu+Condemns+Turkish+Invasion%2C+Offers+Help%3B+The+Dark+Side+of+Trump%27s+%E2%80%98America+First%E2%80%99&amp;utm_campaign=20191010_m154508688_German+Synagogue+Attack+Sparks+Calls+for+Action%3B+Netanyahu+Condemns+Turkish+Invasion%2C+Offers+Help%3B+The+Dark+Side+of+Trump%27s+%E2%80%98America+First%E2%80%99&amp;utm_term=_0D_0A_09_09_09_09_09_09_09_09_09_09Read+Now_0D_0A_09_09_09_09_09_09_09_09_09</a:t>
            </a:r>
            <a:endParaRPr lang="en-US" altLang="en-US" sz="1050" dirty="0"/>
          </a:p>
        </p:txBody>
      </p:sp>
    </p:spTree>
    <p:extLst>
      <p:ext uri="{BB962C8B-B14F-4D97-AF65-F5344CB8AC3E}">
        <p14:creationId xmlns:p14="http://schemas.microsoft.com/office/powerpoint/2010/main" val="3253437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First point, insults.   </a:t>
            </a:r>
          </a:p>
          <a:p>
            <a:endParaRPr lang="en-US" altLang="en-US" sz="1050" dirty="0"/>
          </a:p>
          <a:p>
            <a:r>
              <a:rPr lang="en-US" altLang="en-US" sz="1050" dirty="0"/>
              <a:t>Ruakh /Spirit key to message is the shout.   </a:t>
            </a:r>
          </a:p>
        </p:txBody>
      </p:sp>
    </p:spTree>
    <p:extLst>
      <p:ext uri="{BB962C8B-B14F-4D97-AF65-F5344CB8AC3E}">
        <p14:creationId xmlns:p14="http://schemas.microsoft.com/office/powerpoint/2010/main" val="2231862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Jeering was prophesied </a:t>
            </a:r>
          </a:p>
        </p:txBody>
      </p:sp>
    </p:spTree>
    <p:extLst>
      <p:ext uri="{BB962C8B-B14F-4D97-AF65-F5344CB8AC3E}">
        <p14:creationId xmlns:p14="http://schemas.microsoft.com/office/powerpoint/2010/main" val="2918229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Similar words</a:t>
            </a:r>
          </a:p>
        </p:txBody>
      </p:sp>
    </p:spTree>
    <p:extLst>
      <p:ext uri="{BB962C8B-B14F-4D97-AF65-F5344CB8AC3E}">
        <p14:creationId xmlns:p14="http://schemas.microsoft.com/office/powerpoint/2010/main" val="1412896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Check out the verbs: </a:t>
            </a:r>
          </a:p>
          <a:p>
            <a:r>
              <a:rPr lang="en-US" altLang="en-US" sz="2000" b="1" dirty="0"/>
              <a:t>Hurled insults, </a:t>
            </a:r>
          </a:p>
          <a:p>
            <a:r>
              <a:rPr lang="en-US" altLang="en-US" sz="2000" b="1" dirty="0"/>
              <a:t>jeered, </a:t>
            </a:r>
          </a:p>
          <a:p>
            <a:r>
              <a:rPr lang="en-US" altLang="en-US" sz="2000" b="1" dirty="0"/>
              <a:t>insulted Him.   </a:t>
            </a:r>
          </a:p>
          <a:p>
            <a:endParaRPr lang="en-US" altLang="en-US" sz="1050" b="1" dirty="0"/>
          </a:p>
          <a:p>
            <a:r>
              <a:rPr lang="en-US" altLang="en-US" sz="2000" b="1" dirty="0"/>
              <a:t>Insult fest.  </a:t>
            </a:r>
          </a:p>
          <a:p>
            <a:endParaRPr lang="en-US" altLang="en-US" sz="800" b="1" dirty="0"/>
          </a:p>
          <a:p>
            <a:r>
              <a:rPr lang="en-US" altLang="en-US" sz="2000" b="1" dirty="0"/>
              <a:t>Passers by, Cohanim/Priests, robbers.   </a:t>
            </a:r>
          </a:p>
          <a:p>
            <a:endParaRPr lang="en-US" altLang="en-US" sz="700" b="1" dirty="0"/>
          </a:p>
          <a:p>
            <a:r>
              <a:rPr lang="en-US" altLang="en-US" sz="2000" b="1" dirty="0"/>
              <a:t>Did they know they were quoting the Psalms as they insulted Him?</a:t>
            </a:r>
          </a:p>
          <a:p>
            <a:r>
              <a:rPr lang="en-US" altLang="en-US" sz="2000" b="1" dirty="0"/>
              <a:t>How does that feel?   Three insulting populations, sequentially.  </a:t>
            </a:r>
          </a:p>
          <a:p>
            <a:r>
              <a:rPr lang="en-US" altLang="en-US" b="1" dirty="0"/>
              <a:t>Messiah was experiencing this rejection, humiliation</a:t>
            </a:r>
            <a:r>
              <a:rPr lang="en-US" altLang="en-US" sz="2000" b="1" dirty="0"/>
              <a:t> in addition to the torture of the execution stake</a:t>
            </a:r>
          </a:p>
        </p:txBody>
      </p:sp>
    </p:spTree>
    <p:extLst>
      <p:ext uri="{BB962C8B-B14F-4D97-AF65-F5344CB8AC3E}">
        <p14:creationId xmlns:p14="http://schemas.microsoft.com/office/powerpoint/2010/main" val="3931114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7241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03284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79927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83871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23925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1</a:t>
            </a:r>
            <a:r>
              <a:rPr lang="en-US" altLang="en-US" sz="2000" b="1" baseline="30000" dirty="0"/>
              <a:t>st</a:t>
            </a:r>
            <a:r>
              <a:rPr lang="en-US" altLang="en-US" sz="2000" b="1" dirty="0"/>
              <a:t> day of the lunar month the moon is between the earth and the sun, and can block the light. Doesn’t always.</a:t>
            </a:r>
          </a:p>
          <a:p>
            <a:endParaRPr lang="en-US" altLang="en-US" sz="2000" b="1" dirty="0"/>
          </a:p>
          <a:p>
            <a:r>
              <a:rPr lang="en-US" altLang="en-US" sz="2000" b="1" dirty="0"/>
              <a:t>3 hours of darkness, and 15</a:t>
            </a:r>
            <a:r>
              <a:rPr lang="en-US" altLang="en-US" sz="2000" b="1" baseline="30000" dirty="0"/>
              <a:t>th</a:t>
            </a:r>
            <a:r>
              <a:rPr lang="en-US" altLang="en-US" sz="2000" b="1" dirty="0"/>
              <a:t> day of the lunar month, NOT eclipse</a:t>
            </a:r>
          </a:p>
        </p:txBody>
      </p:sp>
    </p:spTree>
    <p:extLst>
      <p:ext uri="{BB962C8B-B14F-4D97-AF65-F5344CB8AC3E}">
        <p14:creationId xmlns:p14="http://schemas.microsoft.com/office/powerpoint/2010/main" val="165602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orldisraelnews.com/arab-plumbers-charge-holocaust-survivor-zero-shekels-for-repairs/?utm_source=MadMimi&amp;utm_medium=email&amp;utm_content=German+Synagogue+Attack+Sparks+Calls+for+Action%3B+Netanyahu+Condemns+Turkish+Invasion%2C+Offers+Help%3B+The+Dark+Side+of+Trump%27s+%E2%80%98America+First%E2%80%99&amp;utm_campaign=20191010_m154508688_German+Synagogue+Attack+Sparks+Calls+for+Action%3B+Netanyahu+Condemns+Turkish+Invasion%2C+Offers+Help%3B+The+Dark+Side+of+Trump%27s+%E2%80%98America+First%E2%80%99&amp;utm_term=_0D_0A_09_09_09_09_09_09_09_09_09_09Read+Now_0D_0A_09_09_09_09_09_09_09_09_09</a:t>
            </a:r>
            <a:endParaRPr lang="en-US" altLang="en-US" sz="1050" dirty="0"/>
          </a:p>
        </p:txBody>
      </p:sp>
    </p:spTree>
    <p:extLst>
      <p:ext uri="{BB962C8B-B14F-4D97-AF65-F5344CB8AC3E}">
        <p14:creationId xmlns:p14="http://schemas.microsoft.com/office/powerpoint/2010/main" val="1455688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53085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62424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Like Egyptian darkness</a:t>
            </a:r>
          </a:p>
        </p:txBody>
      </p:sp>
    </p:spTree>
    <p:extLst>
      <p:ext uri="{BB962C8B-B14F-4D97-AF65-F5344CB8AC3E}">
        <p14:creationId xmlns:p14="http://schemas.microsoft.com/office/powerpoint/2010/main" val="3399636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96194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08144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Lori Wilson </a:t>
            </a:r>
            <a:r>
              <a:rPr kumimoji="0" lang="en-US" b="1" i="1" u="none" strike="noStrike" kern="1200" cap="none" spc="0" normalizeH="0" baseline="0" noProof="0" dirty="0">
                <a:ln>
                  <a:noFill/>
                </a:ln>
                <a:solidFill>
                  <a:srgbClr val="000000"/>
                </a:solidFill>
                <a:effectLst/>
                <a:uLnTx/>
                <a:uFillTx/>
                <a:latin typeface="Arial Rounded MT Bold" pitchFamily="34" charset="0"/>
                <a:ea typeface="+mn-ea"/>
                <a:cs typeface="Arial" charset="0"/>
              </a:rPr>
              <a:t>Hebrews Through a Hebrew’s Eyes</a:t>
            </a:r>
            <a:r>
              <a:rPr kumimoji="0" lang="en-US" b="1"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Dr. Stuart Sacks, page 50</a:t>
            </a:r>
          </a:p>
          <a:p>
            <a:endParaRPr lang="en-US" altLang="en-US" sz="1050" dirty="0"/>
          </a:p>
        </p:txBody>
      </p:sp>
    </p:spTree>
    <p:extLst>
      <p:ext uri="{BB962C8B-B14F-4D97-AF65-F5344CB8AC3E}">
        <p14:creationId xmlns:p14="http://schemas.microsoft.com/office/powerpoint/2010/main" val="4190558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1" i="1" kern="1200" dirty="0">
                <a:solidFill>
                  <a:schemeClr val="tx1"/>
                </a:solidFill>
                <a:effectLst/>
                <a:latin typeface="Arial Rounded MT Bold" pitchFamily="34" charset="0"/>
                <a:ea typeface="+mn-ea"/>
                <a:cs typeface="Arial" charset="0"/>
              </a:rPr>
              <a:t>Hebrews Through a Hebrew’s Eyes</a:t>
            </a:r>
            <a:r>
              <a:rPr lang="en-US" sz="2000" b="1" kern="1200" dirty="0">
                <a:solidFill>
                  <a:schemeClr val="tx1"/>
                </a:solidFill>
                <a:effectLst/>
                <a:latin typeface="Arial Rounded MT Bold" pitchFamily="34" charset="0"/>
                <a:ea typeface="+mn-ea"/>
                <a:cs typeface="Arial" charset="0"/>
              </a:rPr>
              <a:t>, Dr. Stuart Sacks, page 50</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b="1" kern="1200" dirty="0">
              <a:solidFill>
                <a:schemeClr val="tx1"/>
              </a:solidFill>
              <a:effectLst/>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1" kern="1200" dirty="0">
                <a:solidFill>
                  <a:schemeClr val="tx1"/>
                </a:solidFill>
                <a:effectLst/>
                <a:latin typeface="Arial Rounded MT Bold" pitchFamily="34" charset="0"/>
                <a:ea typeface="+mn-ea"/>
                <a:cs typeface="Arial" charset="0"/>
              </a:rPr>
              <a:t>So the supernatural darkness was a statement of divine displeasure, yet covenant making in that dreaded context.   Redemption of the earth.</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1" kern="1200" dirty="0">
                <a:solidFill>
                  <a:schemeClr val="tx1"/>
                </a:solidFill>
                <a:effectLst/>
                <a:latin typeface="Arial Rounded MT Bold" pitchFamily="34" charset="0"/>
                <a:ea typeface="+mn-ea"/>
                <a:cs typeface="Arial" charset="0"/>
              </a:rPr>
              <a:t>Yeshua was bearing all the darkness of our lives.</a:t>
            </a:r>
          </a:p>
          <a:p>
            <a:endParaRPr lang="en-US" altLang="en-US" sz="1050" dirty="0"/>
          </a:p>
        </p:txBody>
      </p:sp>
    </p:spTree>
    <p:extLst>
      <p:ext uri="{BB962C8B-B14F-4D97-AF65-F5344CB8AC3E}">
        <p14:creationId xmlns:p14="http://schemas.microsoft.com/office/powerpoint/2010/main" val="835780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29697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3 p.m. about the time of the evening lamb offering.</a:t>
            </a:r>
          </a:p>
          <a:p>
            <a:r>
              <a:rPr lang="en-US" altLang="en-US" dirty="0"/>
              <a:t>Hearers totally misunderstood His quoting of Ps 22 and thought of earthly remediation, or mockery.</a:t>
            </a:r>
          </a:p>
          <a:p>
            <a:endParaRPr lang="en-US" altLang="en-US" dirty="0"/>
          </a:p>
          <a:p>
            <a:r>
              <a:rPr lang="en-US" altLang="en-US" dirty="0"/>
              <a:t>Eliyahu/Elijah thought to help people in times of distress.  Therefore at Passover </a:t>
            </a:r>
            <a:r>
              <a:rPr lang="en-US" altLang="en-US" dirty="0" err="1"/>
              <a:t>seder</a:t>
            </a:r>
            <a:r>
              <a:rPr lang="en-US" altLang="en-US" dirty="0"/>
              <a:t> hopeful of Jerusalem redemption!!</a:t>
            </a:r>
          </a:p>
          <a:p>
            <a:r>
              <a:rPr lang="en-US" altLang="en-US" dirty="0"/>
              <a:t>Eliyahu never died.  Could deliver?</a:t>
            </a:r>
          </a:p>
        </p:txBody>
      </p:sp>
    </p:spTree>
    <p:extLst>
      <p:ext uri="{BB962C8B-B14F-4D97-AF65-F5344CB8AC3E}">
        <p14:creationId xmlns:p14="http://schemas.microsoft.com/office/powerpoint/2010/main" val="2172743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err="1"/>
              <a:t>Kylstras</a:t>
            </a:r>
            <a:r>
              <a:rPr lang="en-US" altLang="en-US" sz="2000" b="1" dirty="0"/>
              <a:t>, founders of RTF, say abandonment is the underlying pain of all pains.</a:t>
            </a:r>
          </a:p>
        </p:txBody>
      </p:sp>
    </p:spTree>
    <p:extLst>
      <p:ext uri="{BB962C8B-B14F-4D97-AF65-F5344CB8AC3E}">
        <p14:creationId xmlns:p14="http://schemas.microsoft.com/office/powerpoint/2010/main" val="12834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https://youtu.be/Zsxk36_VFFk</a:t>
            </a:r>
          </a:p>
        </p:txBody>
      </p:sp>
    </p:spTree>
    <p:extLst>
      <p:ext uri="{BB962C8B-B14F-4D97-AF65-F5344CB8AC3E}">
        <p14:creationId xmlns:p14="http://schemas.microsoft.com/office/powerpoint/2010/main" val="2035472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All the torment of the oppressed and vileness of the oppressors, </a:t>
            </a:r>
          </a:p>
          <a:p>
            <a:r>
              <a:rPr lang="en-US" altLang="en-US" sz="2000" b="1" dirty="0"/>
              <a:t>All the anguish of the abused and the viciousness of the abusers, </a:t>
            </a:r>
          </a:p>
          <a:p>
            <a:r>
              <a:rPr lang="en-US" altLang="en-US" sz="2000" b="1" dirty="0"/>
              <a:t>All the defilement of the trafficked and the perversion of the traffickers</a:t>
            </a:r>
          </a:p>
          <a:p>
            <a:r>
              <a:rPr lang="en-US" altLang="en-US" sz="2000" b="1" dirty="0"/>
              <a:t>Was on HIM, making atonement.</a:t>
            </a:r>
          </a:p>
          <a:p>
            <a:r>
              <a:rPr lang="en-US" altLang="en-US" sz="2000" b="1" dirty="0"/>
              <a:t>  </a:t>
            </a:r>
          </a:p>
          <a:p>
            <a:r>
              <a:rPr lang="en-US" altLang="en-US" sz="2000" b="1" dirty="0"/>
              <a:t>So the Father separated from the Son for that time.</a:t>
            </a:r>
          </a:p>
        </p:txBody>
      </p:sp>
    </p:spTree>
    <p:extLst>
      <p:ext uri="{BB962C8B-B14F-4D97-AF65-F5344CB8AC3E}">
        <p14:creationId xmlns:p14="http://schemas.microsoft.com/office/powerpoint/2010/main" val="1704474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798853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Wine vinegar supposed to be better than water for quenching thirst, given to prolong torment.  Keener p684</a:t>
            </a:r>
          </a:p>
        </p:txBody>
      </p:sp>
    </p:spTree>
    <p:extLst>
      <p:ext uri="{BB962C8B-B14F-4D97-AF65-F5344CB8AC3E}">
        <p14:creationId xmlns:p14="http://schemas.microsoft.com/office/powerpoint/2010/main" val="2072302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Now there is a cosmic shift, from torture to triumph.</a:t>
            </a:r>
          </a:p>
        </p:txBody>
      </p:sp>
    </p:spTree>
    <p:extLst>
      <p:ext uri="{BB962C8B-B14F-4D97-AF65-F5344CB8AC3E}">
        <p14:creationId xmlns:p14="http://schemas.microsoft.com/office/powerpoint/2010/main" val="53115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462304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45</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07616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29866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64776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524684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4869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69262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25346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450750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Keep this phrase in mind.  Just want to give the context.  </a:t>
            </a:r>
          </a:p>
        </p:txBody>
      </p:sp>
    </p:spTree>
    <p:extLst>
      <p:ext uri="{BB962C8B-B14F-4D97-AF65-F5344CB8AC3E}">
        <p14:creationId xmlns:p14="http://schemas.microsoft.com/office/powerpoint/2010/main" val="25510163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In the Letter to the Messianic Jews/Hebrews, this is a big theme:</a:t>
            </a:r>
          </a:p>
        </p:txBody>
      </p:sp>
    </p:spTree>
    <p:extLst>
      <p:ext uri="{BB962C8B-B14F-4D97-AF65-F5344CB8AC3E}">
        <p14:creationId xmlns:p14="http://schemas.microsoft.com/office/powerpoint/2010/main" val="17984031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80268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Quoting Ps 22.23</a:t>
            </a:r>
          </a:p>
        </p:txBody>
      </p:sp>
    </p:spTree>
    <p:extLst>
      <p:ext uri="{BB962C8B-B14F-4D97-AF65-F5344CB8AC3E}">
        <p14:creationId xmlns:p14="http://schemas.microsoft.com/office/powerpoint/2010/main" val="17588971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Some say 4” thick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3149280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https://www.google.com/url?sa=i&amp;source=images&amp;cd=&amp;ved=2ahUKEwjXuanzn7nlAhVNjK0KHZwmCq8QjRx6BAgBEAQ&amp;url=http%3A%2F%2Fthewholebook.blogspot.com%2F2015%2F05%2F198-veiled.html&amp;psig=AOvVaw2FM3XyB2-bU0zO1jAWWTls&amp;ust=1572155893176040</a:t>
            </a:r>
          </a:p>
        </p:txBody>
      </p:sp>
    </p:spTree>
    <p:extLst>
      <p:ext uri="{BB962C8B-B14F-4D97-AF65-F5344CB8AC3E}">
        <p14:creationId xmlns:p14="http://schemas.microsoft.com/office/powerpoint/2010/main" val="27673693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https://www.google.com/url?sa=i&amp;source=images&amp;cd=&amp;ved=2ahUKEwj24uSEoLnlAhVKmK0KHXwRBU0QjRx6BAgBEAQ&amp;url=http%3A%2F%2Fwww.minimannamoments.com%2Fmysteries-and-miracles%2F&amp;psig=AOvVaw2FM3XyB2-bU0zO1jAWWTls&amp;ust=1572155893176040</a:t>
            </a:r>
          </a:p>
        </p:txBody>
      </p:sp>
    </p:spTree>
    <p:extLst>
      <p:ext uri="{BB962C8B-B14F-4D97-AF65-F5344CB8AC3E}">
        <p14:creationId xmlns:p14="http://schemas.microsoft.com/office/powerpoint/2010/main" val="27324641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05090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https://www.wsj.com/articles/pittsburgh-prepares-for-first-anniversary-of-tree-of-life-synagogue-shooting-11572012050</a:t>
            </a:r>
            <a:endParaRPr lang="en-US" sz="1050" dirty="0"/>
          </a:p>
          <a:p>
            <a:r>
              <a:rPr lang="en-US" altLang="en-US" sz="1050" dirty="0"/>
              <a:t>Oct 25, 2019   </a:t>
            </a:r>
            <a:r>
              <a:rPr lang="en-US" sz="2000" b="0" i="0" kern="1200" dirty="0">
                <a:solidFill>
                  <a:schemeClr val="tx1"/>
                </a:solidFill>
                <a:effectLst/>
                <a:latin typeface="Arial Rounded MT Bold" pitchFamily="34" charset="0"/>
                <a:ea typeface="+mn-ea"/>
                <a:cs typeface="Arial" charset="0"/>
              </a:rPr>
              <a:t>plans are in the works for a new building that will likely include space for worship, a memorial, classrooms and exhibit space.</a:t>
            </a:r>
            <a:endParaRPr lang="en-US" altLang="en-US" sz="1050" dirty="0"/>
          </a:p>
        </p:txBody>
      </p:sp>
    </p:spTree>
    <p:extLst>
      <p:ext uri="{BB962C8B-B14F-4D97-AF65-F5344CB8AC3E}">
        <p14:creationId xmlns:p14="http://schemas.microsoft.com/office/powerpoint/2010/main" val="1651903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521654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21559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129114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NOT a resurrection, but a raising, like Lazarus, eventually to die.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774038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749208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6924380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214640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5554350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54806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This is really the Ruakh/Spirit key to this message.  Shout of victory!</a:t>
            </a:r>
          </a:p>
        </p:txBody>
      </p:sp>
    </p:spTree>
    <p:extLst>
      <p:ext uri="{BB962C8B-B14F-4D97-AF65-F5344CB8AC3E}">
        <p14:creationId xmlns:p14="http://schemas.microsoft.com/office/powerpoint/2010/main" val="311658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https://pausewithpittsburgh.com/?utm_medium=email&amp;utm_source=email&amp;utm_campaign=pwp&amp;utm_content=KANS</a:t>
            </a:r>
            <a:endParaRPr lang="en-US" altLang="en-US" sz="1050" dirty="0"/>
          </a:p>
        </p:txBody>
      </p:sp>
    </p:spTree>
    <p:extLst>
      <p:ext uri="{BB962C8B-B14F-4D97-AF65-F5344CB8AC3E}">
        <p14:creationId xmlns:p14="http://schemas.microsoft.com/office/powerpoint/2010/main" val="8971428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522324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97868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Clearly G-d hears our hearts, and whispers.  Sometimes that’s all we can do.</a:t>
            </a:r>
          </a:p>
          <a:p>
            <a:endParaRPr lang="en-US" altLang="en-US" b="1" dirty="0"/>
          </a:p>
          <a:p>
            <a:r>
              <a:rPr lang="en-US" altLang="en-US" b="1" dirty="0"/>
              <a:t>But, there is something to the shout, the crying out to G-d, that He delight in.</a:t>
            </a:r>
          </a:p>
          <a:p>
            <a:endParaRPr lang="en-US" altLang="en-US" b="1" dirty="0"/>
          </a:p>
          <a:p>
            <a:r>
              <a:rPr lang="en-US" altLang="en-US" b="1" dirty="0"/>
              <a:t>That’s why we have public prayer together on Tuesday, and once/month on Shabbat in place of the meal.  I like the meal.  I like the crying out to G-d better!</a:t>
            </a:r>
          </a:p>
          <a:p>
            <a:endParaRPr lang="en-US" altLang="en-US" b="1" dirty="0"/>
          </a:p>
          <a:p>
            <a:r>
              <a:rPr lang="en-US" altLang="en-US" b="1" dirty="0"/>
              <a:t>That’s why I encourage private prayer.  Maybe not shout at home, but call out!</a:t>
            </a:r>
          </a:p>
        </p:txBody>
      </p:sp>
    </p:spTree>
    <p:extLst>
      <p:ext uri="{BB962C8B-B14F-4D97-AF65-F5344CB8AC3E}">
        <p14:creationId xmlns:p14="http://schemas.microsoft.com/office/powerpoint/2010/main" val="3844787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870051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88563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273501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705547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837822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b="1" dirty="0">
                <a:solidFill>
                  <a:srgbClr val="000000"/>
                </a:solidFill>
              </a:rPr>
              <a:t>What is your vision, your distress?</a:t>
            </a:r>
          </a:p>
          <a:p>
            <a:endParaRPr lang="en-US" altLang="en-US" sz="1050" dirty="0"/>
          </a:p>
        </p:txBody>
      </p:sp>
    </p:spTree>
    <p:extLst>
      <p:ext uri="{BB962C8B-B14F-4D97-AF65-F5344CB8AC3E}">
        <p14:creationId xmlns:p14="http://schemas.microsoft.com/office/powerpoint/2010/main" val="15065359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b="1" dirty="0"/>
          </a:p>
        </p:txBody>
      </p:sp>
    </p:spTree>
    <p:extLst>
      <p:ext uri="{BB962C8B-B14F-4D97-AF65-F5344CB8AC3E}">
        <p14:creationId xmlns:p14="http://schemas.microsoft.com/office/powerpoint/2010/main" val="321614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207006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solidFill>
                  <a:srgbClr val="000000"/>
                </a:solidFill>
              </a:rPr>
              <a:t>What is your vision, your distress?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There is a song, one of the first sung at Or </a:t>
            </a:r>
            <a:r>
              <a:rPr kumimoji="0" lang="en-US" altLang="en-US" sz="2000" b="1"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HaOlam</a:t>
            </a:r>
            <a:r>
              <a:rPr kumimoji="0" lang="en-US" altLang="en-US" sz="2000" b="1"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in 1995, words </a:t>
            </a:r>
            <a:r>
              <a:rPr kumimoji="0" lang="en-US" altLang="en-US" sz="2000" b="1"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Messianized</a:t>
            </a:r>
            <a:r>
              <a:rPr kumimoji="0" lang="en-US" altLang="en-US" sz="2000" b="1"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a:t>
            </a:r>
          </a:p>
        </p:txBody>
      </p:sp>
    </p:spTree>
    <p:extLst>
      <p:ext uri="{BB962C8B-B14F-4D97-AF65-F5344CB8AC3E}">
        <p14:creationId xmlns:p14="http://schemas.microsoft.com/office/powerpoint/2010/main" val="30196557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651976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63250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14429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403054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endParaRPr lang="en-US" altLang="en-US" b="1" dirty="0">
              <a:solidFill>
                <a:srgbClr val="000000"/>
              </a:solidFill>
            </a:endParaRPr>
          </a:p>
        </p:txBody>
      </p:sp>
    </p:spTree>
    <p:extLst>
      <p:ext uri="{BB962C8B-B14F-4D97-AF65-F5344CB8AC3E}">
        <p14:creationId xmlns:p14="http://schemas.microsoft.com/office/powerpoint/2010/main" val="37609666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First point, insults.   </a:t>
            </a:r>
          </a:p>
          <a:p>
            <a:endParaRPr lang="en-US" altLang="en-US" dirty="0"/>
          </a:p>
          <a:p>
            <a:r>
              <a:rPr lang="en-US" altLang="en-US" dirty="0"/>
              <a:t>Ruakh /Spirit key to message is the shout.   </a:t>
            </a:r>
          </a:p>
        </p:txBody>
      </p:sp>
    </p:spTree>
    <p:extLst>
      <p:ext uri="{BB962C8B-B14F-4D97-AF65-F5344CB8AC3E}">
        <p14:creationId xmlns:p14="http://schemas.microsoft.com/office/powerpoint/2010/main" val="33109911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7153693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540744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What is your vision, your distress?</a:t>
            </a:r>
          </a:p>
          <a:p>
            <a:endParaRPr lang="en-US" altLang="en-US" b="1" dirty="0"/>
          </a:p>
          <a:p>
            <a:r>
              <a:rPr lang="en-US" altLang="en-US" sz="2000" b="1" dirty="0"/>
              <a:t>I have a vision for Or </a:t>
            </a:r>
            <a:r>
              <a:rPr lang="en-US" altLang="en-US" sz="2000" b="1" dirty="0" err="1"/>
              <a:t>HaOlam</a:t>
            </a:r>
            <a:r>
              <a:rPr lang="en-US" altLang="en-US" sz="2000" b="1" dirty="0"/>
              <a:t>, a Messianic Jewish synagogue: Jews and all nations coming to faith and worshipping as Messiah did.  </a:t>
            </a:r>
          </a:p>
          <a:p>
            <a:r>
              <a:rPr lang="en-US" altLang="en-US" sz="2000" b="1" dirty="0"/>
              <a:t>Some say “Too Jewish”  Too much Siddur.</a:t>
            </a:r>
          </a:p>
          <a:p>
            <a:r>
              <a:rPr lang="en-US" altLang="en-US" sz="2000" b="1" dirty="0"/>
              <a:t>Some say too Ruakh/Spirit/charismatic/IHOP.</a:t>
            </a:r>
          </a:p>
          <a:p>
            <a:r>
              <a:rPr lang="en-US" altLang="en-US" sz="2000" b="1" dirty="0"/>
              <a:t>I have a vision, I will shout to G-d.</a:t>
            </a:r>
          </a:p>
          <a:p>
            <a:endParaRPr lang="en-US" altLang="en-US" sz="1050" dirty="0"/>
          </a:p>
        </p:txBody>
      </p:sp>
    </p:spTree>
    <p:extLst>
      <p:ext uri="{BB962C8B-B14F-4D97-AF65-F5344CB8AC3E}">
        <p14:creationId xmlns:p14="http://schemas.microsoft.com/office/powerpoint/2010/main" val="310364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669852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851680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487463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10/26/2019</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3291809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320831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10/26/2019</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1035020120"/>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918615321"/>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pausewithpittsburgh.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unitedwithisrael.org/plant-fruit-trees-in-memory-of-the-12-synagogue-shooting-victims/?a=eh_102319&amp;utm_source=MadMimi&amp;utm_medium=email&amp;utm_content=Honor+the+Pittsburgh+Synagogue+Shooting+Victims+-+1+Year+Later&amp;utm_campaign=20191022_m154722477_Honor+the+Pittsburgh+Synagogue+Shooting+Victims+-+1+Year+Later&amp;utm_term=video_jpg#for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Zsxk36_VFFk?feature=oembed" TargetMode="Externa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wsj.com/video/eleven-killed-at-pittsburgh-synagogue/67F08E8A-A71F-446B-8D44-69C7A3273162.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On October 27, 2019 at 4:00 pm CDT, people from around the world will have the opportunity to join Pittsburgh in a public memorial service. Together, we will pause and pledge to maintain our abiding sense of unity and responsibility for one another.</a:t>
            </a:r>
          </a:p>
          <a:p>
            <a:pPr algn="l"/>
            <a:endParaRPr lang="en-US" dirty="0"/>
          </a:p>
        </p:txBody>
      </p:sp>
    </p:spTree>
    <p:extLst>
      <p:ext uri="{BB962C8B-B14F-4D97-AF65-F5344CB8AC3E}">
        <p14:creationId xmlns:p14="http://schemas.microsoft.com/office/powerpoint/2010/main" val="1289010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Sign up to receive a text message at 4:00 pm CDT that will contain a video with a mourning prayer and the names of the 11 people who lost their lives. </a:t>
            </a:r>
          </a:p>
        </p:txBody>
      </p:sp>
    </p:spTree>
    <p:extLst>
      <p:ext uri="{BB962C8B-B14F-4D97-AF65-F5344CB8AC3E}">
        <p14:creationId xmlns:p14="http://schemas.microsoft.com/office/powerpoint/2010/main" val="410513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After sharing this collective moment, we will send you a link so you can virtually join Pittsburgh’s local service. Then, we will provide you with an opportunity to submit a message of solidarity by text.</a:t>
            </a:r>
          </a:p>
          <a:p>
            <a:pPr algn="l"/>
            <a:endParaRPr lang="en-US" dirty="0"/>
          </a:p>
        </p:txBody>
      </p:sp>
    </p:spTree>
    <p:extLst>
      <p:ext uri="{BB962C8B-B14F-4D97-AF65-F5344CB8AC3E}">
        <p14:creationId xmlns:p14="http://schemas.microsoft.com/office/powerpoint/2010/main" val="248317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hlinkClick r:id="rId3"/>
              </a:rPr>
              <a:t>https://pausewithpittsburgh.com/</a:t>
            </a:r>
            <a:endParaRPr lang="en-US" dirty="0"/>
          </a:p>
        </p:txBody>
      </p:sp>
    </p:spTree>
    <p:extLst>
      <p:ext uri="{BB962C8B-B14F-4D97-AF65-F5344CB8AC3E}">
        <p14:creationId xmlns:p14="http://schemas.microsoft.com/office/powerpoint/2010/main" val="34082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60A20C28-EAA4-40D0-A91A-55079BA7A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946" y="361950"/>
            <a:ext cx="5612981" cy="4705350"/>
          </a:xfrm>
          <a:prstGeom prst="rect">
            <a:avLst/>
          </a:prstGeom>
        </p:spPr>
      </p:pic>
    </p:spTree>
    <p:extLst>
      <p:ext uri="{BB962C8B-B14F-4D97-AF65-F5344CB8AC3E}">
        <p14:creationId xmlns:p14="http://schemas.microsoft.com/office/powerpoint/2010/main" val="56044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r>
              <a:rPr lang="en-US" i="1" dirty="0"/>
              <a:t>No more silence in the face of hate! We will not indulge or ignore those sowing seeds of division."</a:t>
            </a:r>
          </a:p>
          <a:p>
            <a:r>
              <a:rPr lang="en-US" dirty="0"/>
              <a:t>Steven B. </a:t>
            </a:r>
            <a:r>
              <a:rPr lang="en-US" dirty="0" err="1"/>
              <a:t>Nasatir</a:t>
            </a:r>
            <a:r>
              <a:rPr lang="en-US" dirty="0"/>
              <a:t>, The Jewish United Fund of Metropolitan Chicago</a:t>
            </a:r>
          </a:p>
          <a:p>
            <a:pPr algn="l"/>
            <a:endParaRPr lang="en-US" dirty="0"/>
          </a:p>
        </p:txBody>
      </p:sp>
    </p:spTree>
    <p:extLst>
      <p:ext uri="{BB962C8B-B14F-4D97-AF65-F5344CB8AC3E}">
        <p14:creationId xmlns:p14="http://schemas.microsoft.com/office/powerpoint/2010/main" val="1000628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D422D-9BCD-44D8-90E8-FC3160CC3461}"/>
              </a:ext>
            </a:extLst>
          </p:cNvPr>
          <p:cNvPicPr>
            <a:picLocks noChangeAspect="1"/>
          </p:cNvPicPr>
          <p:nvPr/>
        </p:nvPicPr>
        <p:blipFill>
          <a:blip r:embed="rId3"/>
          <a:stretch>
            <a:fillRect/>
          </a:stretch>
        </p:blipFill>
        <p:spPr>
          <a:xfrm>
            <a:off x="1951037" y="322558"/>
            <a:ext cx="5029200" cy="4820942"/>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Tree>
    <p:extLst>
      <p:ext uri="{BB962C8B-B14F-4D97-AF65-F5344CB8AC3E}">
        <p14:creationId xmlns:p14="http://schemas.microsoft.com/office/powerpoint/2010/main" val="635315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When you get the notes, you can buy a tree in Israel:</a:t>
            </a:r>
          </a:p>
          <a:p>
            <a:pPr algn="l"/>
            <a:endParaRPr lang="en-US" baseline="-25000" dirty="0"/>
          </a:p>
          <a:p>
            <a:pPr algn="l"/>
            <a:r>
              <a:rPr lang="en-US" sz="1800" dirty="0">
                <a:hlinkClick r:id="rId3"/>
              </a:rPr>
              <a:t>https://unitedwithisrael.org/plant-fruit-trees-in-memory-of-the-12-synagogue-shooting-victims/?a=eh_102319&amp;utm_source=MadMimi&amp;utm_medium=email&amp;utm_content=Honor+the+Pittsburgh+Synagogue+Shooting+Victims+-+1+Year+Later&amp;utm_campaign=20191022_m154722477_Honor+the+Pittsburgh+Synagogue+Shooting+Victims+-+1+Year+Later&amp;utm_term=video_jpg#form</a:t>
            </a:r>
            <a:endParaRPr lang="en-US" sz="1800" dirty="0"/>
          </a:p>
        </p:txBody>
      </p:sp>
    </p:spTree>
    <p:extLst>
      <p:ext uri="{BB962C8B-B14F-4D97-AF65-F5344CB8AC3E}">
        <p14:creationId xmlns:p14="http://schemas.microsoft.com/office/powerpoint/2010/main" val="1768617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3773085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altLang="en-US" dirty="0"/>
              <a:t>On Yom Kippur I spoke on </a:t>
            </a:r>
          </a:p>
          <a:p>
            <a:pPr algn="l"/>
            <a:r>
              <a:rPr lang="en-US" altLang="en-US" dirty="0"/>
              <a:t>Mt. 27.32-40 Execution Stake Atonement, ending with the description of the passers-by “hurling insults at him”, fulfilling Ps. 22.8.  </a:t>
            </a:r>
          </a:p>
          <a:p>
            <a:pPr algn="l"/>
            <a:endParaRPr lang="en-US" dirty="0"/>
          </a:p>
        </p:txBody>
      </p:sp>
    </p:spTree>
    <p:extLst>
      <p:ext uri="{BB962C8B-B14F-4D97-AF65-F5344CB8AC3E}">
        <p14:creationId xmlns:p14="http://schemas.microsoft.com/office/powerpoint/2010/main" val="318008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Two Arab plumbers – brothers – recently refused payment from a Jewish client from Haifa after they learned that she was a Holocaust survivor.</a:t>
            </a:r>
          </a:p>
        </p:txBody>
      </p:sp>
    </p:spTree>
    <p:extLst>
      <p:ext uri="{BB962C8B-B14F-4D97-AF65-F5344CB8AC3E}">
        <p14:creationId xmlns:p14="http://schemas.microsoft.com/office/powerpoint/2010/main" val="121691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70000" lnSpcReduction="20000"/>
          </a:bodyPr>
          <a:lstStyle/>
          <a:p>
            <a:pPr algn="l"/>
            <a:r>
              <a:rPr lang="en-US" dirty="0"/>
              <a:t>Summary of today’s message:  </a:t>
            </a:r>
          </a:p>
          <a:p>
            <a:pPr marL="511175" indent="-511175" algn="l">
              <a:buFont typeface="+mj-lt"/>
              <a:buAutoNum type="arabicPeriod"/>
            </a:pPr>
            <a:r>
              <a:rPr lang="en-US" dirty="0"/>
              <a:t>Negatives</a:t>
            </a:r>
          </a:p>
          <a:p>
            <a:pPr marL="1082011" lvl="1" indent="-742950" algn="l">
              <a:buFont typeface="+mj-lt"/>
              <a:buAutoNum type="alphaLcParenR"/>
            </a:pPr>
            <a:r>
              <a:rPr lang="en-US" dirty="0">
                <a:solidFill>
                  <a:srgbClr val="FFFF99"/>
                </a:solidFill>
              </a:rPr>
              <a:t>Insults</a:t>
            </a:r>
          </a:p>
          <a:p>
            <a:pPr marL="1082011" lvl="1" indent="-742950" algn="l">
              <a:buFont typeface="+mj-lt"/>
              <a:buAutoNum type="alphaLcParenR"/>
            </a:pPr>
            <a:r>
              <a:rPr lang="en-US" dirty="0"/>
              <a:t>Supernatural Darkness</a:t>
            </a:r>
          </a:p>
          <a:p>
            <a:pPr marL="1082011" lvl="1" indent="-742950" algn="l">
              <a:buFont typeface="+mj-lt"/>
              <a:buAutoNum type="alphaLcParenR"/>
            </a:pPr>
            <a:r>
              <a:rPr lang="en-US" dirty="0"/>
              <a:t>Separation despair</a:t>
            </a:r>
          </a:p>
          <a:p>
            <a:pPr marL="511175" indent="-511175" algn="l">
              <a:buFont typeface="+mj-lt"/>
              <a:buAutoNum type="arabicPeriod"/>
            </a:pPr>
            <a:r>
              <a:rPr lang="en-US" dirty="0"/>
              <a:t>Victory</a:t>
            </a:r>
          </a:p>
          <a:p>
            <a:pPr marL="1082011" lvl="1" indent="-742950" algn="l">
              <a:buFont typeface="+mj-lt"/>
              <a:buAutoNum type="alphaLcParenR"/>
            </a:pPr>
            <a:r>
              <a:rPr lang="en-US" dirty="0"/>
              <a:t>Shout                            </a:t>
            </a:r>
            <a:r>
              <a:rPr lang="en-US" dirty="0">
                <a:solidFill>
                  <a:srgbClr val="FFFF99"/>
                </a:solidFill>
              </a:rPr>
              <a:t>key application</a:t>
            </a:r>
          </a:p>
          <a:p>
            <a:pPr marL="1082011" lvl="1" indent="-742950" algn="l">
              <a:buFont typeface="+mj-lt"/>
              <a:buAutoNum type="alphaLcParenR"/>
            </a:pPr>
            <a:r>
              <a:rPr lang="en-US" dirty="0"/>
              <a:t>Veil / </a:t>
            </a:r>
            <a:r>
              <a:rPr lang="en-US" dirty="0" err="1"/>
              <a:t>parokhet</a:t>
            </a:r>
            <a:r>
              <a:rPr lang="en-US" dirty="0"/>
              <a:t> ripped</a:t>
            </a:r>
          </a:p>
          <a:p>
            <a:pPr marL="1082011" lvl="1" indent="-742950" algn="l">
              <a:buFont typeface="+mj-lt"/>
              <a:buAutoNum type="alphaLcParenR"/>
            </a:pPr>
            <a:r>
              <a:rPr lang="en-US" dirty="0"/>
              <a:t>Earthquake</a:t>
            </a:r>
          </a:p>
          <a:p>
            <a:pPr marL="1082011" lvl="1" indent="-742950" algn="l">
              <a:buFont typeface="+mj-lt"/>
              <a:buAutoNum type="alphaLcParenR"/>
            </a:pPr>
            <a:r>
              <a:rPr lang="en-US" dirty="0"/>
              <a:t>Dead raised</a:t>
            </a:r>
          </a:p>
          <a:p>
            <a:pPr marL="1082011" lvl="1" indent="-742950" algn="l">
              <a:buFont typeface="+mj-lt"/>
              <a:buAutoNum type="alphaLcParenR"/>
            </a:pPr>
            <a:r>
              <a:rPr lang="en-US" dirty="0"/>
              <a:t>Centurion recognized His Deity</a:t>
            </a:r>
          </a:p>
        </p:txBody>
      </p:sp>
      <p:cxnSp>
        <p:nvCxnSpPr>
          <p:cNvPr id="3" name="Straight Arrow Connector 2">
            <a:extLst>
              <a:ext uri="{FF2B5EF4-FFF2-40B4-BE49-F238E27FC236}">
                <a16:creationId xmlns:a16="http://schemas.microsoft.com/office/drawing/2014/main" id="{B335250F-7BF9-47D3-A6D5-21CD2B4FCCF9}"/>
              </a:ext>
            </a:extLst>
          </p:cNvPr>
          <p:cNvCxnSpPr/>
          <p:nvPr/>
        </p:nvCxnSpPr>
        <p:spPr bwMode="auto">
          <a:xfrm flipH="1">
            <a:off x="2636837" y="3105150"/>
            <a:ext cx="2057400" cy="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7255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Mtt.27.41-44 </a:t>
            </a:r>
            <a:r>
              <a:rPr lang="en-US" dirty="0"/>
              <a:t>Likewise, the head </a:t>
            </a:r>
            <a:r>
              <a:rPr lang="en-US" dirty="0" err="1"/>
              <a:t>cohanim</a:t>
            </a:r>
            <a:r>
              <a:rPr lang="en-US" dirty="0"/>
              <a:t> / priests </a:t>
            </a:r>
            <a:r>
              <a:rPr lang="en-US" dirty="0">
                <a:solidFill>
                  <a:srgbClr val="FFFF99"/>
                </a:solidFill>
              </a:rPr>
              <a:t>jeered at him</a:t>
            </a:r>
            <a:r>
              <a:rPr lang="en-US" dirty="0"/>
              <a:t>, along with the Torah-teachers and elders, “He saved others, but he can’t save himself!” “So he’s King of Isra’el, is he? Let him come down now from the stake! Then we’ll believe him!”</a:t>
            </a:r>
            <a:r>
              <a:rPr lang="en-US" baseline="30000" dirty="0"/>
              <a:t> </a:t>
            </a:r>
            <a:endParaRPr lang="en-US" dirty="0"/>
          </a:p>
        </p:txBody>
      </p:sp>
    </p:spTree>
    <p:extLst>
      <p:ext uri="{BB962C8B-B14F-4D97-AF65-F5344CB8AC3E}">
        <p14:creationId xmlns:p14="http://schemas.microsoft.com/office/powerpoint/2010/main" val="2499127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T’hillim</a:t>
            </a:r>
            <a:r>
              <a:rPr lang="en-US" baseline="30000" dirty="0"/>
              <a:t>/Ps 22.8-9</a:t>
            </a:r>
            <a:r>
              <a:rPr lang="en-US" b="1" baseline="30000" dirty="0"/>
              <a:t> </a:t>
            </a:r>
            <a:r>
              <a:rPr lang="en-US" dirty="0"/>
              <a:t>All who see me </a:t>
            </a:r>
            <a:r>
              <a:rPr lang="en-US" dirty="0">
                <a:solidFill>
                  <a:srgbClr val="FFFF99"/>
                </a:solidFill>
              </a:rPr>
              <a:t>jeer at me</a:t>
            </a:r>
            <a:r>
              <a:rPr lang="en-US" dirty="0"/>
              <a:t>; they sneer and shake their heads: </a:t>
            </a:r>
            <a:r>
              <a:rPr lang="en-US" b="1" baseline="30000" dirty="0"/>
              <a:t> </a:t>
            </a:r>
            <a:r>
              <a:rPr lang="en-US" dirty="0"/>
              <a:t>“He committed himself to </a:t>
            </a:r>
            <a:r>
              <a:rPr lang="en-US" cap="small" dirty="0"/>
              <a:t>Adoni</a:t>
            </a:r>
            <a:r>
              <a:rPr lang="en-US" dirty="0"/>
              <a:t>, so let him rescue him!</a:t>
            </a:r>
            <a:br>
              <a:rPr lang="en-US" dirty="0"/>
            </a:br>
            <a:r>
              <a:rPr lang="en-US" dirty="0"/>
              <a:t>Let him set him free if he takes such delight in him!”</a:t>
            </a:r>
          </a:p>
        </p:txBody>
      </p:sp>
    </p:spTree>
    <p:extLst>
      <p:ext uri="{BB962C8B-B14F-4D97-AF65-F5344CB8AC3E}">
        <p14:creationId xmlns:p14="http://schemas.microsoft.com/office/powerpoint/2010/main" val="2697341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Mtt.27.41-44  </a:t>
            </a:r>
            <a:r>
              <a:rPr lang="en-US" dirty="0"/>
              <a:t>“</a:t>
            </a:r>
            <a:r>
              <a:rPr lang="en-US" dirty="0">
                <a:solidFill>
                  <a:srgbClr val="FFFF99"/>
                </a:solidFill>
              </a:rPr>
              <a:t>He trusted God? So, let him rescue him if he wants him!</a:t>
            </a:r>
            <a:r>
              <a:rPr lang="en-US" baseline="30000" dirty="0">
                <a:solidFill>
                  <a:srgbClr val="FFFF99"/>
                </a:solidFill>
              </a:rPr>
              <a:t> </a:t>
            </a:r>
            <a:r>
              <a:rPr lang="en-US" dirty="0"/>
              <a:t> After all, he did say, ‘I’m the Son of God’!” Even the robbers nailed up with him </a:t>
            </a:r>
            <a:r>
              <a:rPr lang="en-US" dirty="0">
                <a:solidFill>
                  <a:srgbClr val="FFFF99"/>
                </a:solidFill>
              </a:rPr>
              <a:t>insulted him </a:t>
            </a:r>
            <a:r>
              <a:rPr lang="en-US" dirty="0"/>
              <a:t>in the same way.</a:t>
            </a:r>
          </a:p>
        </p:txBody>
      </p:sp>
    </p:spTree>
    <p:extLst>
      <p:ext uri="{BB962C8B-B14F-4D97-AF65-F5344CB8AC3E}">
        <p14:creationId xmlns:p14="http://schemas.microsoft.com/office/powerpoint/2010/main" val="40268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1827240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77500" lnSpcReduction="20000"/>
          </a:bodyPr>
          <a:lstStyle/>
          <a:p>
            <a:pPr marL="511175" indent="-511175" algn="l">
              <a:buFont typeface="+mj-lt"/>
              <a:buAutoNum type="arabicPeriod"/>
            </a:pPr>
            <a:r>
              <a:rPr lang="en-US" dirty="0"/>
              <a:t>Negatives</a:t>
            </a:r>
          </a:p>
          <a:p>
            <a:pPr marL="1082011" lvl="1" indent="-742950" algn="l">
              <a:buFont typeface="+mj-lt"/>
              <a:buAutoNum type="alphaLcParenR"/>
            </a:pPr>
            <a:r>
              <a:rPr lang="en-US" dirty="0"/>
              <a:t>Insults</a:t>
            </a:r>
          </a:p>
          <a:p>
            <a:pPr marL="1082011" lvl="1" indent="-742950" algn="l">
              <a:buFont typeface="+mj-lt"/>
              <a:buAutoNum type="alphaLcParenR"/>
            </a:pPr>
            <a:r>
              <a:rPr lang="en-US" dirty="0">
                <a:solidFill>
                  <a:srgbClr val="FFFF99"/>
                </a:solidFill>
              </a:rPr>
              <a:t>Supernatural Darkness</a:t>
            </a:r>
          </a:p>
          <a:p>
            <a:pPr marL="1082011" lvl="1" indent="-742950" algn="l">
              <a:buFont typeface="+mj-lt"/>
              <a:buAutoNum type="alphaLcParenR"/>
            </a:pPr>
            <a:r>
              <a:rPr lang="en-US" dirty="0"/>
              <a:t>Separation despair</a:t>
            </a:r>
          </a:p>
          <a:p>
            <a:pPr marL="511175" indent="-511175" algn="l">
              <a:buFont typeface="+mj-lt"/>
              <a:buAutoNum type="arabicPeriod"/>
            </a:pPr>
            <a:r>
              <a:rPr lang="en-US" dirty="0"/>
              <a:t>Victory</a:t>
            </a:r>
          </a:p>
          <a:p>
            <a:pPr marL="1082011" lvl="1" indent="-742950" algn="l">
              <a:buFont typeface="+mj-lt"/>
              <a:buAutoNum type="alphaLcParenR"/>
            </a:pPr>
            <a:r>
              <a:rPr lang="en-US" dirty="0"/>
              <a:t>Shout</a:t>
            </a:r>
          </a:p>
          <a:p>
            <a:pPr marL="1082011" lvl="1" indent="-742950" algn="l">
              <a:buFont typeface="+mj-lt"/>
              <a:buAutoNum type="alphaLcParenR"/>
            </a:pPr>
            <a:r>
              <a:rPr lang="en-US" dirty="0"/>
              <a:t>Veil / </a:t>
            </a:r>
            <a:r>
              <a:rPr lang="en-US" dirty="0" err="1"/>
              <a:t>parokhet</a:t>
            </a:r>
            <a:r>
              <a:rPr lang="en-US" dirty="0"/>
              <a:t> ripped</a:t>
            </a:r>
          </a:p>
          <a:p>
            <a:pPr marL="1082011" lvl="1" indent="-742950" algn="l">
              <a:buFont typeface="+mj-lt"/>
              <a:buAutoNum type="alphaLcParenR"/>
            </a:pPr>
            <a:r>
              <a:rPr lang="en-US" dirty="0"/>
              <a:t>Earthquake</a:t>
            </a:r>
          </a:p>
          <a:p>
            <a:pPr marL="1082011" lvl="1" indent="-742950" algn="l">
              <a:buFont typeface="+mj-lt"/>
              <a:buAutoNum type="alphaLcParenR"/>
            </a:pPr>
            <a:r>
              <a:rPr lang="en-US" dirty="0"/>
              <a:t>Dead raised</a:t>
            </a:r>
          </a:p>
          <a:p>
            <a:pPr marL="1082011" lvl="1" indent="-742950" algn="l">
              <a:buFont typeface="+mj-lt"/>
              <a:buAutoNum type="alphaLcParenR"/>
            </a:pPr>
            <a:r>
              <a:rPr lang="en-US" dirty="0"/>
              <a:t>Centurion recognized</a:t>
            </a:r>
          </a:p>
        </p:txBody>
      </p:sp>
    </p:spTree>
    <p:extLst>
      <p:ext uri="{BB962C8B-B14F-4D97-AF65-F5344CB8AC3E}">
        <p14:creationId xmlns:p14="http://schemas.microsoft.com/office/powerpoint/2010/main" val="3420854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Mtt.27.45 </a:t>
            </a:r>
            <a:r>
              <a:rPr lang="en-US" b="1" baseline="30000" dirty="0"/>
              <a:t> </a:t>
            </a:r>
            <a:r>
              <a:rPr lang="en-US" dirty="0"/>
              <a:t>Now from the sixth hour, darkness fell upon all the land until the ninth hour. </a:t>
            </a:r>
          </a:p>
          <a:p>
            <a:pPr algn="l"/>
            <a:endParaRPr lang="en-US" sz="1800" dirty="0"/>
          </a:p>
          <a:p>
            <a:pPr algn="l"/>
            <a:r>
              <a:rPr lang="en-US" dirty="0"/>
              <a:t>NOT a natural phenomenon; </a:t>
            </a:r>
          </a:p>
          <a:p>
            <a:pPr algn="l"/>
            <a:r>
              <a:rPr lang="en-US" dirty="0"/>
              <a:t>NOT an eclipse of the sun.</a:t>
            </a:r>
            <a:r>
              <a:rPr lang="en-US" baseline="30000" dirty="0"/>
              <a:t> </a:t>
            </a:r>
          </a:p>
          <a:p>
            <a:pPr marL="742950" indent="-742950" algn="l">
              <a:buFont typeface="+mj-lt"/>
              <a:buAutoNum type="arabicPeriod"/>
            </a:pPr>
            <a:r>
              <a:rPr lang="en-US" dirty="0"/>
              <a:t>Darkness of solar eclipses can last only up to 7 minutes.</a:t>
            </a:r>
          </a:p>
          <a:p>
            <a:pPr algn="l"/>
            <a:endParaRPr lang="en-US" dirty="0"/>
          </a:p>
        </p:txBody>
      </p:sp>
    </p:spTree>
    <p:extLst>
      <p:ext uri="{BB962C8B-B14F-4D97-AF65-F5344CB8AC3E}">
        <p14:creationId xmlns:p14="http://schemas.microsoft.com/office/powerpoint/2010/main" val="2557867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2. Passover is on </a:t>
            </a:r>
            <a:r>
              <a:rPr lang="en-US" dirty="0">
                <a:solidFill>
                  <a:srgbClr val="FFFF99"/>
                </a:solidFill>
              </a:rPr>
              <a:t>the 15</a:t>
            </a:r>
            <a:r>
              <a:rPr lang="en-US" baseline="30000" dirty="0">
                <a:solidFill>
                  <a:srgbClr val="FFFF99"/>
                </a:solidFill>
              </a:rPr>
              <a:t>th</a:t>
            </a:r>
            <a:r>
              <a:rPr lang="en-US" dirty="0">
                <a:solidFill>
                  <a:srgbClr val="FFFF99"/>
                </a:solidFill>
              </a:rPr>
              <a:t> </a:t>
            </a:r>
            <a:r>
              <a:rPr lang="en-US" dirty="0"/>
              <a:t>of Nisan.</a:t>
            </a:r>
          </a:p>
          <a:p>
            <a:pPr algn="l"/>
            <a:endParaRPr lang="en-US" dirty="0"/>
          </a:p>
          <a:p>
            <a:pPr algn="l"/>
            <a:r>
              <a:rPr lang="en-US" baseline="30000" dirty="0"/>
              <a:t>Vayikra/Lev 23.5-6  </a:t>
            </a:r>
            <a:r>
              <a:rPr lang="en-US" cap="small" dirty="0" err="1"/>
              <a:t>Adoni</a:t>
            </a:r>
            <a:r>
              <a:rPr lang="en-US" dirty="0" err="1"/>
              <a:t>’s</a:t>
            </a:r>
            <a:r>
              <a:rPr lang="en-US" dirty="0"/>
              <a:t> Passover …on </a:t>
            </a:r>
            <a:r>
              <a:rPr lang="en-US" dirty="0">
                <a:solidFill>
                  <a:srgbClr val="FFFF99"/>
                </a:solidFill>
              </a:rPr>
              <a:t>the fifteenth day </a:t>
            </a:r>
            <a:r>
              <a:rPr lang="en-US" dirty="0"/>
              <a:t>of the…month </a:t>
            </a:r>
          </a:p>
        </p:txBody>
      </p:sp>
    </p:spTree>
    <p:extLst>
      <p:ext uri="{BB962C8B-B14F-4D97-AF65-F5344CB8AC3E}">
        <p14:creationId xmlns:p14="http://schemas.microsoft.com/office/powerpoint/2010/main" val="2250370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sz="2800" dirty="0"/>
          </a:p>
          <a:p>
            <a:pPr algn="l"/>
            <a:endParaRPr lang="en-US" sz="2800" dirty="0"/>
          </a:p>
          <a:p>
            <a:pPr algn="l"/>
            <a:r>
              <a:rPr lang="en-US" sz="2400" dirty="0"/>
              <a:t>15</a:t>
            </a:r>
            <a:r>
              <a:rPr lang="en-US" sz="2400" baseline="30000" dirty="0"/>
              <a:t>th</a:t>
            </a:r>
            <a:r>
              <a:rPr lang="en-US" sz="2400" dirty="0"/>
              <a:t>  </a:t>
            </a:r>
          </a:p>
          <a:p>
            <a:pPr algn="l"/>
            <a:r>
              <a:rPr lang="en-US" sz="2400" dirty="0"/>
              <a:t>Day </a:t>
            </a:r>
          </a:p>
          <a:p>
            <a:pPr algn="l"/>
            <a:r>
              <a:rPr lang="en-US" sz="2400" dirty="0"/>
              <a:t>Nisan</a:t>
            </a:r>
          </a:p>
          <a:p>
            <a:pPr algn="l"/>
            <a:r>
              <a:rPr lang="en-US" sz="2400" dirty="0">
                <a:solidFill>
                  <a:srgbClr val="FFFF99"/>
                </a:solidFill>
              </a:rPr>
              <a:t>Eclipse</a:t>
            </a:r>
          </a:p>
          <a:p>
            <a:pPr algn="l"/>
            <a:r>
              <a:rPr lang="en-US" sz="2400" dirty="0">
                <a:solidFill>
                  <a:srgbClr val="FFFF99"/>
                </a:solidFill>
              </a:rPr>
              <a:t>of the </a:t>
            </a:r>
          </a:p>
          <a:p>
            <a:pPr algn="l"/>
            <a:r>
              <a:rPr lang="en-US" sz="2400" dirty="0">
                <a:solidFill>
                  <a:srgbClr val="FFFF99"/>
                </a:solidFill>
              </a:rPr>
              <a:t>Moon</a:t>
            </a:r>
            <a:r>
              <a:rPr lang="en-US" sz="2400" dirty="0"/>
              <a:t> </a:t>
            </a:r>
          </a:p>
          <a:p>
            <a:pPr algn="l"/>
            <a:r>
              <a:rPr lang="en-US" sz="2400" dirty="0"/>
              <a:t>possible</a:t>
            </a:r>
          </a:p>
        </p:txBody>
      </p:sp>
      <p:pic>
        <p:nvPicPr>
          <p:cNvPr id="2050" name="Picture 2" descr="Image result for full moon diagram">
            <a:extLst>
              <a:ext uri="{FF2B5EF4-FFF2-40B4-BE49-F238E27FC236}">
                <a16:creationId xmlns:a16="http://schemas.microsoft.com/office/drawing/2014/main" id="{B604788A-390E-4896-AFA2-EDC1B2891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7" y="339986"/>
            <a:ext cx="6019800" cy="481584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a:extLst>
              <a:ext uri="{FF2B5EF4-FFF2-40B4-BE49-F238E27FC236}">
                <a16:creationId xmlns:a16="http://schemas.microsoft.com/office/drawing/2014/main" id="{4CF5D843-C634-4F16-8976-7404937250AA}"/>
              </a:ext>
            </a:extLst>
          </p:cNvPr>
          <p:cNvSpPr/>
          <p:nvPr/>
        </p:nvSpPr>
        <p:spPr bwMode="auto">
          <a:xfrm>
            <a:off x="1310667" y="1428750"/>
            <a:ext cx="366339" cy="3048000"/>
          </a:xfrm>
          <a:prstGeom prst="rightBrace">
            <a:avLst>
              <a:gd name="adj1" fmla="val 8333"/>
              <a:gd name="adj2" fmla="val 50588"/>
            </a:avLst>
          </a:prstGeom>
          <a:noFill/>
          <a:ln w="476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62911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sz="2800" dirty="0"/>
          </a:p>
          <a:p>
            <a:pPr algn="l"/>
            <a:endParaRPr lang="en-US" sz="2800" dirty="0"/>
          </a:p>
          <a:p>
            <a:pPr algn="l"/>
            <a:r>
              <a:rPr lang="en-US" sz="2400" dirty="0"/>
              <a:t>15</a:t>
            </a:r>
            <a:r>
              <a:rPr lang="en-US" sz="2400" baseline="30000" dirty="0"/>
              <a:t>th</a:t>
            </a:r>
            <a:r>
              <a:rPr lang="en-US" sz="2400" dirty="0"/>
              <a:t>  </a:t>
            </a:r>
          </a:p>
          <a:p>
            <a:pPr algn="l"/>
            <a:r>
              <a:rPr lang="en-US" sz="2400" dirty="0"/>
              <a:t>Day </a:t>
            </a:r>
          </a:p>
          <a:p>
            <a:pPr algn="l"/>
            <a:r>
              <a:rPr lang="en-US" sz="2400" dirty="0"/>
              <a:t>Nisan</a:t>
            </a:r>
          </a:p>
          <a:p>
            <a:pPr algn="l"/>
            <a:r>
              <a:rPr lang="en-US" sz="2400" dirty="0"/>
              <a:t>Eclipse</a:t>
            </a:r>
          </a:p>
          <a:p>
            <a:pPr algn="l"/>
            <a:r>
              <a:rPr lang="en-US" sz="2400" dirty="0"/>
              <a:t>of the </a:t>
            </a:r>
          </a:p>
          <a:p>
            <a:pPr algn="l"/>
            <a:r>
              <a:rPr lang="en-US" sz="2400" dirty="0"/>
              <a:t>Moon </a:t>
            </a:r>
          </a:p>
          <a:p>
            <a:pPr algn="l"/>
            <a:r>
              <a:rPr lang="en-US" sz="2400" dirty="0"/>
              <a:t>possible</a:t>
            </a:r>
          </a:p>
        </p:txBody>
      </p:sp>
      <p:pic>
        <p:nvPicPr>
          <p:cNvPr id="2050" name="Picture 2" descr="Image result for full moon diagram">
            <a:extLst>
              <a:ext uri="{FF2B5EF4-FFF2-40B4-BE49-F238E27FC236}">
                <a16:creationId xmlns:a16="http://schemas.microsoft.com/office/drawing/2014/main" id="{B604788A-390E-4896-AFA2-EDC1B2891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7" y="339986"/>
            <a:ext cx="6019800" cy="481584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a:extLst>
              <a:ext uri="{FF2B5EF4-FFF2-40B4-BE49-F238E27FC236}">
                <a16:creationId xmlns:a16="http://schemas.microsoft.com/office/drawing/2014/main" id="{4CF5D843-C634-4F16-8976-7404937250AA}"/>
              </a:ext>
            </a:extLst>
          </p:cNvPr>
          <p:cNvSpPr/>
          <p:nvPr/>
        </p:nvSpPr>
        <p:spPr bwMode="auto">
          <a:xfrm>
            <a:off x="1310667" y="1428750"/>
            <a:ext cx="366339" cy="3048000"/>
          </a:xfrm>
          <a:prstGeom prst="rightBrace">
            <a:avLst>
              <a:gd name="adj1" fmla="val 8333"/>
              <a:gd name="adj2" fmla="val 50588"/>
            </a:avLst>
          </a:prstGeom>
          <a:noFill/>
          <a:ln w="476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3" name="TextBox 2">
            <a:extLst>
              <a:ext uri="{FF2B5EF4-FFF2-40B4-BE49-F238E27FC236}">
                <a16:creationId xmlns:a16="http://schemas.microsoft.com/office/drawing/2014/main" id="{48DA1419-B9C5-4C4A-AF97-DAE52F2F4DC2}"/>
              </a:ext>
            </a:extLst>
          </p:cNvPr>
          <p:cNvSpPr txBox="1"/>
          <p:nvPr/>
        </p:nvSpPr>
        <p:spPr>
          <a:xfrm>
            <a:off x="7366161" y="1602254"/>
            <a:ext cx="1434175" cy="1938992"/>
          </a:xfrm>
          <a:prstGeom prst="rect">
            <a:avLst/>
          </a:prstGeom>
          <a:noFill/>
        </p:spPr>
        <p:txBody>
          <a:bodyPr wrap="none" rtlCol="0">
            <a:spAutoFit/>
          </a:bodyPr>
          <a:lstStyle/>
          <a:p>
            <a:pPr algn="r"/>
            <a:r>
              <a:rPr lang="en-US" sz="2400" dirty="0"/>
              <a:t>1</a:t>
            </a:r>
            <a:r>
              <a:rPr lang="en-US" sz="2400" baseline="30000" dirty="0"/>
              <a:t>st</a:t>
            </a:r>
            <a:r>
              <a:rPr lang="en-US" sz="2400" dirty="0"/>
              <a:t> of </a:t>
            </a:r>
          </a:p>
          <a:p>
            <a:pPr algn="r"/>
            <a:r>
              <a:rPr lang="en-US" sz="2400" dirty="0"/>
              <a:t>Nisan</a:t>
            </a:r>
          </a:p>
          <a:p>
            <a:pPr algn="r"/>
            <a:r>
              <a:rPr lang="en-US" sz="2400" dirty="0"/>
              <a:t>Solar</a:t>
            </a:r>
          </a:p>
          <a:p>
            <a:pPr algn="r"/>
            <a:r>
              <a:rPr lang="en-US" sz="2400" dirty="0"/>
              <a:t>eclipse</a:t>
            </a:r>
          </a:p>
          <a:p>
            <a:pPr algn="r"/>
            <a:r>
              <a:rPr lang="en-US" sz="2400" dirty="0"/>
              <a:t>possible</a:t>
            </a:r>
          </a:p>
        </p:txBody>
      </p:sp>
      <p:sp>
        <p:nvSpPr>
          <p:cNvPr id="5" name="Left Brace 4">
            <a:extLst>
              <a:ext uri="{FF2B5EF4-FFF2-40B4-BE49-F238E27FC236}">
                <a16:creationId xmlns:a16="http://schemas.microsoft.com/office/drawing/2014/main" id="{E8C5ED89-007E-48BC-9B79-EE2084937987}"/>
              </a:ext>
            </a:extLst>
          </p:cNvPr>
          <p:cNvSpPr/>
          <p:nvPr/>
        </p:nvSpPr>
        <p:spPr bwMode="auto">
          <a:xfrm>
            <a:off x="7284183" y="1602254"/>
            <a:ext cx="330646" cy="1938992"/>
          </a:xfrm>
          <a:prstGeom prst="leftBrace">
            <a:avLst/>
          </a:prstGeom>
          <a:noFill/>
          <a:ln w="476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07435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On a Facebook page called: Good Deeds Day, the story is told of Simon and Salim </a:t>
            </a:r>
            <a:r>
              <a:rPr lang="en-US" dirty="0" err="1"/>
              <a:t>Matari</a:t>
            </a:r>
            <a:r>
              <a:rPr lang="en-US" dirty="0"/>
              <a:t> who came to the home of a 95-year-old woman to “fix a routine problem.”</a:t>
            </a:r>
          </a:p>
        </p:txBody>
      </p:sp>
    </p:spTree>
    <p:extLst>
      <p:ext uri="{BB962C8B-B14F-4D97-AF65-F5344CB8AC3E}">
        <p14:creationId xmlns:p14="http://schemas.microsoft.com/office/powerpoint/2010/main" val="1640173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This darkness was NOT </a:t>
            </a:r>
          </a:p>
          <a:p>
            <a:r>
              <a:rPr lang="en-US" dirty="0"/>
              <a:t>a natural phenomenon.</a:t>
            </a:r>
          </a:p>
          <a:p>
            <a:endParaRPr lang="en-US" dirty="0"/>
          </a:p>
          <a:p>
            <a:r>
              <a:rPr lang="en-US" dirty="0"/>
              <a:t>So what was it?</a:t>
            </a:r>
          </a:p>
        </p:txBody>
      </p:sp>
    </p:spTree>
    <p:extLst>
      <p:ext uri="{BB962C8B-B14F-4D97-AF65-F5344CB8AC3E}">
        <p14:creationId xmlns:p14="http://schemas.microsoft.com/office/powerpoint/2010/main" val="561794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err="1"/>
              <a:t>Iyob</a:t>
            </a:r>
            <a:r>
              <a:rPr lang="en-US" baseline="30000" dirty="0"/>
              <a:t>/Job 5.12-14</a:t>
            </a:r>
            <a:r>
              <a:rPr lang="en-US" dirty="0"/>
              <a:t> He frustrates the schemes of the cunning, so that they achieve no success; </a:t>
            </a:r>
            <a:r>
              <a:rPr lang="en-US" b="1" baseline="30000" dirty="0"/>
              <a:t> </a:t>
            </a:r>
            <a:r>
              <a:rPr lang="en-US" dirty="0"/>
              <a:t>trapping the crafty in their own tricks</a:t>
            </a:r>
            <a:br>
              <a:rPr lang="en-US" dirty="0"/>
            </a:br>
            <a:r>
              <a:rPr lang="en-US" dirty="0"/>
              <a:t>and foiling quickly the plans of the false.</a:t>
            </a:r>
            <a:r>
              <a:rPr lang="en-US" b="1" baseline="30000" dirty="0"/>
              <a:t> </a:t>
            </a:r>
            <a:r>
              <a:rPr lang="en-US" dirty="0">
                <a:solidFill>
                  <a:srgbClr val="FFFF99"/>
                </a:solidFill>
              </a:rPr>
              <a:t>They meet with darkness during the day, groping at noon like at night.</a:t>
            </a:r>
          </a:p>
        </p:txBody>
      </p:sp>
    </p:spTree>
    <p:extLst>
      <p:ext uri="{BB962C8B-B14F-4D97-AF65-F5344CB8AC3E}">
        <p14:creationId xmlns:p14="http://schemas.microsoft.com/office/powerpoint/2010/main" val="4056894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T’hillim</a:t>
            </a:r>
            <a:r>
              <a:rPr lang="en-US" baseline="30000" dirty="0"/>
              <a:t>/Ps 105.26-28 </a:t>
            </a:r>
            <a:r>
              <a:rPr lang="en-US" dirty="0"/>
              <a:t>He sent his servant Moshe and Aharon, whom he had chosen. They worked his signs among them…</a:t>
            </a:r>
            <a:r>
              <a:rPr lang="en-US" dirty="0">
                <a:solidFill>
                  <a:srgbClr val="FFFF99"/>
                </a:solidFill>
              </a:rPr>
              <a:t>He sent darkness, and the land grew dark</a:t>
            </a:r>
            <a:r>
              <a:rPr lang="en-US" dirty="0"/>
              <a:t>; they did not defy his word.</a:t>
            </a:r>
          </a:p>
          <a:p>
            <a:pPr algn="l"/>
            <a:endParaRPr lang="en-US" dirty="0"/>
          </a:p>
        </p:txBody>
      </p:sp>
    </p:spTree>
    <p:extLst>
      <p:ext uri="{BB962C8B-B14F-4D97-AF65-F5344CB8AC3E}">
        <p14:creationId xmlns:p14="http://schemas.microsoft.com/office/powerpoint/2010/main" val="3376744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Amos 8.7-9</a:t>
            </a:r>
            <a:r>
              <a:rPr lang="en-US" cap="small" dirty="0"/>
              <a:t> Adoni</a:t>
            </a:r>
            <a:r>
              <a:rPr lang="en-US" dirty="0"/>
              <a:t> swears by </a:t>
            </a:r>
            <a:r>
              <a:rPr lang="en-US" dirty="0" err="1"/>
              <a:t>Ya‘akov’s</a:t>
            </a:r>
            <a:r>
              <a:rPr lang="en-US" dirty="0"/>
              <a:t> pride, “I will forget none of their deeds, ever.</a:t>
            </a:r>
            <a:r>
              <a:rPr lang="en-US" b="1" baseline="30000" dirty="0"/>
              <a:t> </a:t>
            </a:r>
            <a:r>
              <a:rPr lang="en-US" dirty="0">
                <a:solidFill>
                  <a:srgbClr val="FFFF99"/>
                </a:solidFill>
              </a:rPr>
              <a:t>Won’t the land tremble for this</a:t>
            </a:r>
            <a:r>
              <a:rPr lang="en-US" dirty="0"/>
              <a:t>, and everyone mourn, who lives in the land? It will all rise, just like the Nile, </a:t>
            </a:r>
          </a:p>
        </p:txBody>
      </p:sp>
    </p:spTree>
    <p:extLst>
      <p:ext uri="{BB962C8B-B14F-4D97-AF65-F5344CB8AC3E}">
        <p14:creationId xmlns:p14="http://schemas.microsoft.com/office/powerpoint/2010/main" val="770484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Amos 8.7-9</a:t>
            </a:r>
            <a:r>
              <a:rPr lang="en-US" cap="small" dirty="0"/>
              <a:t> </a:t>
            </a:r>
            <a:r>
              <a:rPr lang="en-US" dirty="0"/>
              <a:t>be in turmoil and subside, like the Nile in Egypt.</a:t>
            </a:r>
            <a:r>
              <a:rPr lang="en-US" b="1" baseline="30000" dirty="0"/>
              <a:t> </a:t>
            </a:r>
            <a:r>
              <a:rPr lang="en-US" dirty="0"/>
              <a:t>“When that time comes,” says Adonai </a:t>
            </a:r>
            <a:r>
              <a:rPr lang="en-US" cap="small" dirty="0"/>
              <a:t>Elohim</a:t>
            </a:r>
            <a:r>
              <a:rPr lang="en-US" dirty="0"/>
              <a:t>, </a:t>
            </a:r>
            <a:r>
              <a:rPr lang="en-US" dirty="0">
                <a:solidFill>
                  <a:srgbClr val="FFFF99"/>
                </a:solidFill>
              </a:rPr>
              <a:t>“I will make the sun go down at noon and darken the earth in broad daylight.</a:t>
            </a:r>
          </a:p>
        </p:txBody>
      </p:sp>
    </p:spTree>
    <p:extLst>
      <p:ext uri="{BB962C8B-B14F-4D97-AF65-F5344CB8AC3E}">
        <p14:creationId xmlns:p14="http://schemas.microsoft.com/office/powerpoint/2010/main" val="220172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“When </a:t>
            </a:r>
            <a:r>
              <a:rPr lang="en-US" cap="small" dirty="0"/>
              <a:t>Adoni </a:t>
            </a:r>
            <a:r>
              <a:rPr lang="en-US" dirty="0"/>
              <a:t>entered into a covenant relationship with Abraham, ‘</a:t>
            </a:r>
            <a:r>
              <a:rPr lang="en-US" dirty="0">
                <a:solidFill>
                  <a:srgbClr val="FFFF99"/>
                </a:solidFill>
              </a:rPr>
              <a:t>a terror and a great darkness</a:t>
            </a:r>
            <a:r>
              <a:rPr lang="en-US" dirty="0"/>
              <a:t>’ overshadowed the solemn event </a:t>
            </a:r>
            <a:r>
              <a:rPr lang="en-US" baseline="30000" dirty="0"/>
              <a:t>(Gen 15:12)</a:t>
            </a:r>
            <a:r>
              <a:rPr lang="en-US" dirty="0"/>
              <a:t>. God, represented as a blazing furnace, passed between slain animals. By so doing, </a:t>
            </a:r>
            <a:r>
              <a:rPr lang="en-US" cap="small" dirty="0"/>
              <a:t>Adoni </a:t>
            </a:r>
            <a:r>
              <a:rPr lang="en-US" dirty="0"/>
              <a:t>was ratifying his covenant for Abraham’s sake,</a:t>
            </a:r>
          </a:p>
        </p:txBody>
      </p:sp>
    </p:spTree>
    <p:extLst>
      <p:ext uri="{BB962C8B-B14F-4D97-AF65-F5344CB8AC3E}">
        <p14:creationId xmlns:p14="http://schemas.microsoft.com/office/powerpoint/2010/main" val="2604833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respecting the Near Eastern traditions of that day. This profound symbolic action said, in effect, “May the curse befalling these victims come upon me if I am at all unfaithful to my promises.’”  </a:t>
            </a:r>
          </a:p>
        </p:txBody>
      </p:sp>
    </p:spTree>
    <p:extLst>
      <p:ext uri="{BB962C8B-B14F-4D97-AF65-F5344CB8AC3E}">
        <p14:creationId xmlns:p14="http://schemas.microsoft.com/office/powerpoint/2010/main" val="2539944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77500" lnSpcReduction="20000"/>
          </a:bodyPr>
          <a:lstStyle/>
          <a:p>
            <a:pPr marL="511175" indent="-511175" algn="l">
              <a:buFont typeface="+mj-lt"/>
              <a:buAutoNum type="arabicPeriod"/>
            </a:pPr>
            <a:r>
              <a:rPr lang="en-US" dirty="0"/>
              <a:t>Negatives</a:t>
            </a:r>
          </a:p>
          <a:p>
            <a:pPr marL="1082011" lvl="1" indent="-742950" algn="l">
              <a:buFont typeface="+mj-lt"/>
              <a:buAutoNum type="alphaLcParenR"/>
            </a:pPr>
            <a:r>
              <a:rPr lang="en-US" dirty="0"/>
              <a:t>Insults</a:t>
            </a:r>
          </a:p>
          <a:p>
            <a:pPr marL="1082011" lvl="1" indent="-742950" algn="l">
              <a:buFont typeface="+mj-lt"/>
              <a:buAutoNum type="alphaLcParenR"/>
            </a:pPr>
            <a:r>
              <a:rPr lang="en-US" dirty="0"/>
              <a:t>Supernatural Darkness</a:t>
            </a:r>
          </a:p>
          <a:p>
            <a:pPr marL="1082011" lvl="1" indent="-742950" algn="l">
              <a:buFont typeface="+mj-lt"/>
              <a:buAutoNum type="alphaLcParenR"/>
            </a:pPr>
            <a:r>
              <a:rPr lang="en-US" dirty="0">
                <a:solidFill>
                  <a:srgbClr val="FFFF99"/>
                </a:solidFill>
              </a:rPr>
              <a:t>Separation despair</a:t>
            </a:r>
          </a:p>
          <a:p>
            <a:pPr marL="511175" indent="-511175" algn="l">
              <a:buFont typeface="+mj-lt"/>
              <a:buAutoNum type="arabicPeriod"/>
            </a:pPr>
            <a:r>
              <a:rPr lang="en-US" dirty="0"/>
              <a:t>Victory</a:t>
            </a:r>
          </a:p>
          <a:p>
            <a:pPr marL="1082011" lvl="1" indent="-742950" algn="l">
              <a:buFont typeface="+mj-lt"/>
              <a:buAutoNum type="alphaLcParenR"/>
            </a:pPr>
            <a:r>
              <a:rPr lang="en-US" dirty="0"/>
              <a:t>Shout</a:t>
            </a:r>
          </a:p>
          <a:p>
            <a:pPr marL="1082011" lvl="1" indent="-742950" algn="l">
              <a:buFont typeface="+mj-lt"/>
              <a:buAutoNum type="alphaLcParenR"/>
            </a:pPr>
            <a:r>
              <a:rPr lang="en-US" dirty="0"/>
              <a:t>Veil / </a:t>
            </a:r>
            <a:r>
              <a:rPr lang="en-US" dirty="0" err="1"/>
              <a:t>parokhet</a:t>
            </a:r>
            <a:r>
              <a:rPr lang="en-US" dirty="0"/>
              <a:t> ripped</a:t>
            </a:r>
          </a:p>
          <a:p>
            <a:pPr marL="1082011" lvl="1" indent="-742950" algn="l">
              <a:buFont typeface="+mj-lt"/>
              <a:buAutoNum type="alphaLcParenR"/>
            </a:pPr>
            <a:r>
              <a:rPr lang="en-US" dirty="0"/>
              <a:t>Earthquake</a:t>
            </a:r>
          </a:p>
          <a:p>
            <a:pPr marL="1082011" lvl="1" indent="-742950" algn="l">
              <a:buFont typeface="+mj-lt"/>
              <a:buAutoNum type="alphaLcParenR"/>
            </a:pPr>
            <a:r>
              <a:rPr lang="en-US" dirty="0"/>
              <a:t>Dead raised</a:t>
            </a:r>
          </a:p>
          <a:p>
            <a:pPr marL="1082011" lvl="1" indent="-742950" algn="l">
              <a:buFont typeface="+mj-lt"/>
              <a:buAutoNum type="alphaLcParenR"/>
            </a:pPr>
            <a:r>
              <a:rPr lang="en-US" dirty="0"/>
              <a:t>Centurion recognized</a:t>
            </a:r>
          </a:p>
        </p:txBody>
      </p:sp>
    </p:spTree>
    <p:extLst>
      <p:ext uri="{BB962C8B-B14F-4D97-AF65-F5344CB8AC3E}">
        <p14:creationId xmlns:p14="http://schemas.microsoft.com/office/powerpoint/2010/main" val="3036446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endParaRPr lang="en-US" sz="2400" dirty="0"/>
          </a:p>
          <a:p>
            <a:pPr algn="l"/>
            <a:r>
              <a:rPr lang="en-US" dirty="0"/>
              <a:t>At about three, </a:t>
            </a:r>
            <a:r>
              <a:rPr lang="en-US" dirty="0">
                <a:solidFill>
                  <a:srgbClr val="FFFF99"/>
                </a:solidFill>
              </a:rPr>
              <a:t>Yeshua uttered a </a:t>
            </a:r>
            <a:r>
              <a:rPr lang="en-US" u="sng" dirty="0">
                <a:solidFill>
                  <a:srgbClr val="FFFF99"/>
                </a:solidFill>
              </a:rPr>
              <a:t>loud</a:t>
            </a:r>
            <a:r>
              <a:rPr lang="en-US" dirty="0">
                <a:solidFill>
                  <a:srgbClr val="FFFF99"/>
                </a:solidFill>
              </a:rPr>
              <a:t> cry</a:t>
            </a:r>
            <a:r>
              <a:rPr lang="en-US" dirty="0"/>
              <a:t>, “</a:t>
            </a:r>
            <a:r>
              <a:rPr lang="en-US" i="1" dirty="0"/>
              <a:t>Eli! Eli! </a:t>
            </a:r>
            <a:r>
              <a:rPr lang="en-US" i="1" dirty="0" err="1"/>
              <a:t>L’mah</a:t>
            </a:r>
            <a:r>
              <a:rPr lang="en-US" i="1" dirty="0"/>
              <a:t> </a:t>
            </a:r>
            <a:r>
              <a:rPr lang="en-US" i="1" dirty="0" err="1"/>
              <a:t>sh’vaktani</a:t>
            </a:r>
            <a:r>
              <a:rPr lang="en-US" i="1" dirty="0"/>
              <a:t>?</a:t>
            </a:r>
            <a:r>
              <a:rPr lang="en-US" dirty="0"/>
              <a:t>  (My God! My God! Why have you deserted me?)”</a:t>
            </a:r>
            <a:r>
              <a:rPr lang="en-US" baseline="30000" dirty="0"/>
              <a:t> </a:t>
            </a:r>
            <a:r>
              <a:rPr lang="en-US" dirty="0"/>
              <a:t>On hearing this, some of the bystanders said, “He’s calling for Eliyahu.” </a:t>
            </a:r>
          </a:p>
        </p:txBody>
      </p:sp>
      <p:sp>
        <p:nvSpPr>
          <p:cNvPr id="3" name="Rectangle 2">
            <a:extLst>
              <a:ext uri="{FF2B5EF4-FFF2-40B4-BE49-F238E27FC236}">
                <a16:creationId xmlns:a16="http://schemas.microsoft.com/office/drawing/2014/main" id="{4E6F02B5-903E-4853-8C52-BF4C4E27C4AD}"/>
              </a:ext>
            </a:extLst>
          </p:cNvPr>
          <p:cNvSpPr txBox="1">
            <a:spLocks noChangeArrowheads="1"/>
          </p:cNvSpPr>
          <p:nvPr/>
        </p:nvSpPr>
        <p:spPr bwMode="auto">
          <a:xfrm>
            <a:off x="932755" y="322163"/>
            <a:ext cx="6913364" cy="40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a:lstStyle>
          <a:p>
            <a:r>
              <a:rPr lang="en-US" altLang="en-US" sz="2016" kern="0" dirty="0" err="1">
                <a:solidFill>
                  <a:srgbClr val="FFFF00"/>
                </a:solidFill>
                <a:latin typeface="+mn-lt"/>
              </a:rPr>
              <a:t>Mattityahu</a:t>
            </a:r>
            <a:r>
              <a:rPr lang="en-US" altLang="en-US" sz="2016" kern="0" dirty="0">
                <a:solidFill>
                  <a:srgbClr val="FFFF00"/>
                </a:solidFill>
                <a:latin typeface="+mn-lt"/>
              </a:rPr>
              <a:t> (Matthew) 27:46-49</a:t>
            </a:r>
            <a:endParaRPr lang="en-US" altLang="en-US" sz="2016" kern="0" dirty="0">
              <a:solidFill>
                <a:srgbClr val="FFFF00"/>
              </a:solidFill>
              <a:latin typeface="+mn-lt"/>
              <a:cs typeface="Vilna" pitchFamily="2" charset="-79"/>
            </a:endParaRPr>
          </a:p>
        </p:txBody>
      </p:sp>
    </p:spTree>
    <p:extLst>
      <p:ext uri="{BB962C8B-B14F-4D97-AF65-F5344CB8AC3E}">
        <p14:creationId xmlns:p14="http://schemas.microsoft.com/office/powerpoint/2010/main" val="2495249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T’hillim</a:t>
            </a:r>
            <a:r>
              <a:rPr lang="en-US" baseline="30000" dirty="0"/>
              <a:t>/Ps 22.1</a:t>
            </a:r>
            <a:r>
              <a:rPr lang="en-US" b="1" baseline="30000" dirty="0"/>
              <a:t> </a:t>
            </a:r>
            <a:r>
              <a:rPr lang="en-US" dirty="0"/>
              <a:t>My God! [Eli </a:t>
            </a:r>
            <a:r>
              <a:rPr lang="he-IL" sz="4400" b="1" dirty="0">
                <a:latin typeface="David" panose="020E0502060401010101" pitchFamily="34" charset="-79"/>
                <a:cs typeface="David" panose="020E0502060401010101" pitchFamily="34" charset="-79"/>
              </a:rPr>
              <a:t>אלי</a:t>
            </a:r>
            <a:r>
              <a:rPr lang="en-US" dirty="0"/>
              <a:t>] My God!  Why have you abandoned me?</a:t>
            </a:r>
          </a:p>
        </p:txBody>
      </p:sp>
    </p:spTree>
    <p:extLst>
      <p:ext uri="{BB962C8B-B14F-4D97-AF65-F5344CB8AC3E}">
        <p14:creationId xmlns:p14="http://schemas.microsoft.com/office/powerpoint/2010/main" val="277614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HEARTWARMING: Arab Plumbers Charge Holocaust Survivor Zero Shekels for Repairs">
            <a:hlinkClick r:id="" action="ppaction://media"/>
            <a:extLst>
              <a:ext uri="{FF2B5EF4-FFF2-40B4-BE49-F238E27FC236}">
                <a16:creationId xmlns:a16="http://schemas.microsoft.com/office/drawing/2014/main" id="{3B0D3EDE-BBB5-4DA8-A285-009C505C4DFB}"/>
              </a:ext>
            </a:extLst>
          </p:cNvPr>
          <p:cNvPicPr>
            <a:picLocks noRot="1" noChangeAspect="1"/>
          </p:cNvPicPr>
          <p:nvPr>
            <a:videoFile r:link="rId1"/>
          </p:nvPr>
        </p:nvPicPr>
        <p:blipFill>
          <a:blip r:embed="rId4"/>
          <a:stretch>
            <a:fillRect/>
          </a:stretch>
        </p:blipFill>
        <p:spPr>
          <a:xfrm>
            <a:off x="189972" y="361950"/>
            <a:ext cx="8263466" cy="4648200"/>
          </a:xfrm>
          <a:prstGeom prst="rect">
            <a:avLst/>
          </a:prstGeom>
        </p:spPr>
      </p:pic>
    </p:spTree>
    <p:extLst>
      <p:ext uri="{BB962C8B-B14F-4D97-AF65-F5344CB8AC3E}">
        <p14:creationId xmlns:p14="http://schemas.microsoft.com/office/powerpoint/2010/main" val="224587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Hab. 1.13 </a:t>
            </a:r>
            <a:r>
              <a:rPr lang="en-US" dirty="0"/>
              <a:t>Your eyes are too pure to see evil, you cannot countenance </a:t>
            </a:r>
            <a:r>
              <a:rPr lang="en-US" dirty="0">
                <a:solidFill>
                  <a:srgbClr val="FFFF99"/>
                </a:solidFill>
              </a:rPr>
              <a:t>oppression [wrong, mischief, evil]</a:t>
            </a:r>
            <a:r>
              <a:rPr lang="en-US" dirty="0"/>
              <a:t>.</a:t>
            </a:r>
            <a:endParaRPr lang="en-US" b="1" dirty="0">
              <a:latin typeface="David" panose="020E0502060401010101" pitchFamily="34" charset="-79"/>
              <a:cs typeface="David" panose="020E0502060401010101" pitchFamily="34" charset="-79"/>
            </a:endParaRPr>
          </a:p>
          <a:p>
            <a:pPr algn="r" rtl="1"/>
            <a:r>
              <a:rPr lang="he-IL" sz="3900" b="1" dirty="0">
                <a:latin typeface="David" panose="020E0502060401010101" pitchFamily="34" charset="-79"/>
                <a:cs typeface="David" panose="020E0502060401010101" pitchFamily="34" charset="-79"/>
              </a:rPr>
              <a:t>טְהוֹר עֵינַיִם מֵרְאוֹת רָע, וְהַבִּיט אֶל-</a:t>
            </a:r>
            <a:r>
              <a:rPr lang="he-IL" sz="3900" b="1" dirty="0">
                <a:solidFill>
                  <a:srgbClr val="FFFF99"/>
                </a:solidFill>
                <a:latin typeface="David" panose="020E0502060401010101" pitchFamily="34" charset="-79"/>
                <a:cs typeface="David" panose="020E0502060401010101" pitchFamily="34" charset="-79"/>
              </a:rPr>
              <a:t>עָמָל</a:t>
            </a:r>
            <a:r>
              <a:rPr lang="he-IL" sz="3900" b="1" dirty="0">
                <a:latin typeface="David" panose="020E0502060401010101" pitchFamily="34" charset="-79"/>
                <a:cs typeface="David" panose="020E0502060401010101" pitchFamily="34" charset="-79"/>
              </a:rPr>
              <a:t> לֹא תוּכָל:</a:t>
            </a:r>
            <a:endParaRPr lang="en-US" sz="3900" b="1" dirty="0">
              <a:latin typeface="David" panose="020E0502060401010101" pitchFamily="34" charset="-79"/>
              <a:cs typeface="David" panose="020E0502060401010101" pitchFamily="34" charset="-79"/>
            </a:endParaRPr>
          </a:p>
          <a:p>
            <a:pPr algn="l"/>
            <a:endParaRPr lang="en-US" sz="1200" dirty="0"/>
          </a:p>
          <a:p>
            <a:pPr algn="l"/>
            <a:r>
              <a:rPr lang="en-US" dirty="0"/>
              <a:t>Yeshua was at that moment bearing </a:t>
            </a:r>
            <a:r>
              <a:rPr lang="en-US" dirty="0">
                <a:solidFill>
                  <a:srgbClr val="FFFF99"/>
                </a:solidFill>
              </a:rPr>
              <a:t>all the evil and oppression </a:t>
            </a:r>
            <a:r>
              <a:rPr lang="en-US" dirty="0"/>
              <a:t>of all people, all time!  </a:t>
            </a:r>
          </a:p>
        </p:txBody>
      </p:sp>
    </p:spTree>
    <p:extLst>
      <p:ext uri="{BB962C8B-B14F-4D97-AF65-F5344CB8AC3E}">
        <p14:creationId xmlns:p14="http://schemas.microsoft.com/office/powerpoint/2010/main" val="1131570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sz="1800" dirty="0"/>
          </a:p>
          <a:p>
            <a:pPr algn="l"/>
            <a:r>
              <a:rPr lang="en-US" dirty="0"/>
              <a:t>Immediately one of them ran and took a sponge, soaked it in vinegar, put it on a stick and gave it to him to drink. The rest said, “Wait! Let’s see if Eliyahu comes and rescues him.” </a:t>
            </a:r>
          </a:p>
        </p:txBody>
      </p:sp>
      <p:sp>
        <p:nvSpPr>
          <p:cNvPr id="3" name="Rectangle 2">
            <a:extLst>
              <a:ext uri="{FF2B5EF4-FFF2-40B4-BE49-F238E27FC236}">
                <a16:creationId xmlns:a16="http://schemas.microsoft.com/office/drawing/2014/main" id="{4E6F02B5-903E-4853-8C52-BF4C4E27C4AD}"/>
              </a:ext>
            </a:extLst>
          </p:cNvPr>
          <p:cNvSpPr txBox="1">
            <a:spLocks noChangeArrowheads="1"/>
          </p:cNvSpPr>
          <p:nvPr/>
        </p:nvSpPr>
        <p:spPr bwMode="auto">
          <a:xfrm>
            <a:off x="932755" y="322163"/>
            <a:ext cx="6913364" cy="40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a:lstStyle>
          <a:p>
            <a:r>
              <a:rPr lang="en-US" altLang="en-US" sz="2016" kern="0" dirty="0" err="1">
                <a:solidFill>
                  <a:srgbClr val="FFFF00"/>
                </a:solidFill>
                <a:latin typeface="+mn-lt"/>
              </a:rPr>
              <a:t>Mattityahu</a:t>
            </a:r>
            <a:r>
              <a:rPr lang="en-US" altLang="en-US" sz="2016" kern="0" dirty="0">
                <a:solidFill>
                  <a:srgbClr val="FFFF00"/>
                </a:solidFill>
                <a:latin typeface="+mn-lt"/>
              </a:rPr>
              <a:t> (Matthew) 27:46-49</a:t>
            </a:r>
            <a:endParaRPr lang="en-US" altLang="en-US" sz="2016" kern="0" dirty="0">
              <a:solidFill>
                <a:srgbClr val="FFFF00"/>
              </a:solidFill>
              <a:latin typeface="+mn-lt"/>
              <a:cs typeface="Vilna" pitchFamily="2" charset="-79"/>
            </a:endParaRPr>
          </a:p>
        </p:txBody>
      </p:sp>
    </p:spTree>
    <p:extLst>
      <p:ext uri="{BB962C8B-B14F-4D97-AF65-F5344CB8AC3E}">
        <p14:creationId xmlns:p14="http://schemas.microsoft.com/office/powerpoint/2010/main" val="2625017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T’hillim</a:t>
            </a:r>
            <a:r>
              <a:rPr lang="en-US" baseline="30000" dirty="0"/>
              <a:t>/Ps 69.22</a:t>
            </a:r>
            <a:r>
              <a:rPr lang="en-US" dirty="0"/>
              <a:t> </a:t>
            </a:r>
            <a:r>
              <a:rPr lang="en-US" b="1" baseline="30000" dirty="0"/>
              <a:t> </a:t>
            </a:r>
            <a:r>
              <a:rPr lang="en-US" dirty="0"/>
              <a:t>They put poison in my food; in my thirst, </a:t>
            </a:r>
            <a:r>
              <a:rPr lang="en-US" dirty="0">
                <a:solidFill>
                  <a:srgbClr val="FFFF99"/>
                </a:solidFill>
              </a:rPr>
              <a:t>they gave me vinegar to drink.</a:t>
            </a:r>
          </a:p>
        </p:txBody>
      </p:sp>
    </p:spTree>
    <p:extLst>
      <p:ext uri="{BB962C8B-B14F-4D97-AF65-F5344CB8AC3E}">
        <p14:creationId xmlns:p14="http://schemas.microsoft.com/office/powerpoint/2010/main" val="2595842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77500" lnSpcReduction="20000"/>
          </a:bodyPr>
          <a:lstStyle/>
          <a:p>
            <a:pPr marL="511175" indent="-511175" algn="l">
              <a:buFont typeface="+mj-lt"/>
              <a:buAutoNum type="arabicPeriod"/>
            </a:pPr>
            <a:r>
              <a:rPr lang="en-US" dirty="0"/>
              <a:t>Negatives</a:t>
            </a:r>
          </a:p>
          <a:p>
            <a:pPr marL="1082011" lvl="1" indent="-742950" algn="l">
              <a:buFont typeface="+mj-lt"/>
              <a:buAutoNum type="alphaLcParenR"/>
            </a:pPr>
            <a:r>
              <a:rPr lang="en-US" dirty="0"/>
              <a:t>Insults</a:t>
            </a:r>
          </a:p>
          <a:p>
            <a:pPr marL="1082011" lvl="1" indent="-742950" algn="l">
              <a:buFont typeface="+mj-lt"/>
              <a:buAutoNum type="alphaLcParenR"/>
            </a:pPr>
            <a:r>
              <a:rPr lang="en-US" dirty="0"/>
              <a:t>Supernatural Darkness</a:t>
            </a:r>
          </a:p>
          <a:p>
            <a:pPr marL="1082011" lvl="1" indent="-742950" algn="l">
              <a:buFont typeface="+mj-lt"/>
              <a:buAutoNum type="alphaLcParenR"/>
            </a:pPr>
            <a:r>
              <a:rPr lang="en-US" dirty="0"/>
              <a:t>Separation despair</a:t>
            </a:r>
          </a:p>
          <a:p>
            <a:pPr marL="511175" indent="-511175" algn="l">
              <a:buFont typeface="+mj-lt"/>
              <a:buAutoNum type="arabicPeriod"/>
            </a:pPr>
            <a:r>
              <a:rPr lang="en-US" dirty="0"/>
              <a:t>Victory</a:t>
            </a:r>
          </a:p>
          <a:p>
            <a:pPr marL="1082011" lvl="1" indent="-742950" algn="l">
              <a:buFont typeface="+mj-lt"/>
              <a:buAutoNum type="alphaLcParenR"/>
            </a:pPr>
            <a:r>
              <a:rPr lang="en-US" dirty="0">
                <a:solidFill>
                  <a:srgbClr val="FFFF99"/>
                </a:solidFill>
              </a:rPr>
              <a:t>Shout</a:t>
            </a:r>
          </a:p>
          <a:p>
            <a:pPr marL="1082011" lvl="1" indent="-742950" algn="l">
              <a:buFont typeface="+mj-lt"/>
              <a:buAutoNum type="alphaLcParenR"/>
            </a:pPr>
            <a:r>
              <a:rPr lang="en-US" dirty="0"/>
              <a:t>Veil / </a:t>
            </a:r>
            <a:r>
              <a:rPr lang="en-US" dirty="0" err="1"/>
              <a:t>parokhet</a:t>
            </a:r>
            <a:r>
              <a:rPr lang="en-US" dirty="0"/>
              <a:t> ripped</a:t>
            </a:r>
          </a:p>
          <a:p>
            <a:pPr marL="1082011" lvl="1" indent="-742950" algn="l">
              <a:buFont typeface="+mj-lt"/>
              <a:buAutoNum type="alphaLcParenR"/>
            </a:pPr>
            <a:r>
              <a:rPr lang="en-US" dirty="0"/>
              <a:t>Earthquake</a:t>
            </a:r>
          </a:p>
          <a:p>
            <a:pPr marL="1082011" lvl="1" indent="-742950" algn="l">
              <a:buFont typeface="+mj-lt"/>
              <a:buAutoNum type="alphaLcParenR"/>
            </a:pPr>
            <a:r>
              <a:rPr lang="en-US" dirty="0"/>
              <a:t>Dead raised</a:t>
            </a:r>
          </a:p>
          <a:p>
            <a:pPr marL="1082011" lvl="1" indent="-742950" algn="l">
              <a:buFont typeface="+mj-lt"/>
              <a:buAutoNum type="alphaLcParenR"/>
            </a:pPr>
            <a:r>
              <a:rPr lang="en-US" dirty="0"/>
              <a:t>Centurion recognized</a:t>
            </a:r>
          </a:p>
        </p:txBody>
      </p:sp>
    </p:spTree>
    <p:extLst>
      <p:ext uri="{BB962C8B-B14F-4D97-AF65-F5344CB8AC3E}">
        <p14:creationId xmlns:p14="http://schemas.microsoft.com/office/powerpoint/2010/main" val="1100390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3702585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27:50-54</a:t>
            </a:r>
          </a:p>
        </p:txBody>
      </p:sp>
    </p:spTree>
    <p:extLst>
      <p:ext uri="{BB962C8B-B14F-4D97-AF65-F5344CB8AC3E}">
        <p14:creationId xmlns:p14="http://schemas.microsoft.com/office/powerpoint/2010/main" val="1024425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יֵשׁוּעַ צָעַק שׁוּב בְּקוֹל גָּדוֹל וְנָפַח אֶת רוּחוֹ. </a:t>
            </a:r>
            <a:r>
              <a:rPr lang="en-US" baseline="30000" dirty="0"/>
              <a:t>    </a:t>
            </a:r>
          </a:p>
          <a:p>
            <a:r>
              <a:rPr lang="en-US" baseline="30000" dirty="0"/>
              <a:t>   </a:t>
            </a:r>
          </a:p>
          <a:p>
            <a:r>
              <a:rPr lang="en-US" baseline="30000" dirty="0"/>
              <a:t>    </a:t>
            </a:r>
            <a:r>
              <a:rPr lang="en-US" sz="4000" dirty="0"/>
              <a:t>But Yeshua, again crying out in a loud voice, yielded up his spirit.</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75989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DA25D4-EE86-4BF2-9237-8D3DAF6630B7}"/>
              </a:ext>
            </a:extLst>
          </p:cNvPr>
          <p:cNvPicPr>
            <a:picLocks noChangeAspect="1"/>
          </p:cNvPicPr>
          <p:nvPr/>
        </p:nvPicPr>
        <p:blipFill>
          <a:blip r:embed="rId3"/>
          <a:stretch>
            <a:fillRect/>
          </a:stretch>
        </p:blipFill>
        <p:spPr>
          <a:xfrm>
            <a:off x="227074" y="438150"/>
            <a:ext cx="8357037" cy="2971800"/>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
        <p:nvSpPr>
          <p:cNvPr id="5" name="TextBox 4">
            <a:extLst>
              <a:ext uri="{FF2B5EF4-FFF2-40B4-BE49-F238E27FC236}">
                <a16:creationId xmlns:a16="http://schemas.microsoft.com/office/drawing/2014/main" id="{55CBA524-161C-41FB-8F53-40D0FC70C512}"/>
              </a:ext>
            </a:extLst>
          </p:cNvPr>
          <p:cNvSpPr txBox="1"/>
          <p:nvPr/>
        </p:nvSpPr>
        <p:spPr>
          <a:xfrm>
            <a:off x="4618037" y="3568839"/>
            <a:ext cx="3204467"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Mega phone</a:t>
            </a:r>
          </a:p>
        </p:txBody>
      </p:sp>
    </p:spTree>
    <p:extLst>
      <p:ext uri="{BB962C8B-B14F-4D97-AF65-F5344CB8AC3E}">
        <p14:creationId xmlns:p14="http://schemas.microsoft.com/office/powerpoint/2010/main" val="4032910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i="1" dirty="0" err="1"/>
              <a:t>krázō</a:t>
            </a:r>
            <a:r>
              <a:rPr lang="en-US" dirty="0"/>
              <a:t> – an onomatopoetic term for a raven's piercing cry ("caw") (figuratively) cry out </a:t>
            </a:r>
            <a:r>
              <a:rPr lang="en-US" i="1" dirty="0"/>
              <a:t>loudly</a:t>
            </a:r>
            <a:r>
              <a:rPr lang="en-US" dirty="0"/>
              <a:t> with an </a:t>
            </a:r>
            <a:r>
              <a:rPr lang="en-US" i="1" dirty="0"/>
              <a:t>urgent scream</a:t>
            </a:r>
            <a:r>
              <a:rPr lang="en-US" dirty="0"/>
              <a:t> or shriek, using "inarticulate shouts that express </a:t>
            </a:r>
            <a:r>
              <a:rPr lang="en-US" i="1" dirty="0"/>
              <a:t>deep</a:t>
            </a:r>
            <a:r>
              <a:rPr lang="en-US" dirty="0"/>
              <a:t> emotion"</a:t>
            </a:r>
          </a:p>
        </p:txBody>
      </p:sp>
    </p:spTree>
    <p:extLst>
      <p:ext uri="{BB962C8B-B14F-4D97-AF65-F5344CB8AC3E}">
        <p14:creationId xmlns:p14="http://schemas.microsoft.com/office/powerpoint/2010/main" val="2213826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r>
              <a:rPr lang="en-US" dirty="0" err="1"/>
              <a:t>megas</a:t>
            </a:r>
            <a:r>
              <a:rPr lang="en-US" dirty="0"/>
              <a:t>: great</a:t>
            </a:r>
          </a:p>
          <a:p>
            <a:r>
              <a:rPr lang="en-US" dirty="0"/>
              <a:t>Usage: large, great, in the widest sense.</a:t>
            </a:r>
          </a:p>
          <a:p>
            <a:endParaRPr lang="en-US" dirty="0"/>
          </a:p>
          <a:p>
            <a:r>
              <a:rPr lang="en-US" dirty="0"/>
              <a:t>Ps. 22 summary:</a:t>
            </a:r>
          </a:p>
        </p:txBody>
      </p:sp>
    </p:spTree>
    <p:extLst>
      <p:ext uri="{BB962C8B-B14F-4D97-AF65-F5344CB8AC3E}">
        <p14:creationId xmlns:p14="http://schemas.microsoft.com/office/powerpoint/2010/main" val="182882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On the other hand…</a:t>
            </a:r>
          </a:p>
        </p:txBody>
      </p:sp>
    </p:spTree>
    <p:extLst>
      <p:ext uri="{BB962C8B-B14F-4D97-AF65-F5344CB8AC3E}">
        <p14:creationId xmlns:p14="http://schemas.microsoft.com/office/powerpoint/2010/main" val="3360923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Psalm 22:1-22 --  detailed, vivid, excruciating, word picture of the execution stake in 14 details:</a:t>
            </a:r>
          </a:p>
          <a:p>
            <a:pPr algn="l"/>
            <a:r>
              <a:rPr lang="en-US" dirty="0"/>
              <a:t>Abandonment, unheard prayer, scorn, mocked, head shaking, quotes, surrounded, dehydration, dislocated bones, pierced hands and feet, naked exposure and staring, gambling for clothes.</a:t>
            </a:r>
          </a:p>
          <a:p>
            <a:pPr algn="l"/>
            <a:endParaRPr lang="en-US" dirty="0"/>
          </a:p>
        </p:txBody>
      </p:sp>
    </p:spTree>
    <p:extLst>
      <p:ext uri="{BB962C8B-B14F-4D97-AF65-F5344CB8AC3E}">
        <p14:creationId xmlns:p14="http://schemas.microsoft.com/office/powerpoint/2010/main" val="92575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r>
              <a:rPr lang="en-US" dirty="0" err="1"/>
              <a:t>T’hillim</a:t>
            </a:r>
            <a:r>
              <a:rPr lang="en-US" dirty="0"/>
              <a:t> / Ps. 22.23-32 </a:t>
            </a:r>
          </a:p>
          <a:p>
            <a:r>
              <a:rPr lang="en-US" dirty="0"/>
              <a:t>Victory SHOUT</a:t>
            </a:r>
          </a:p>
        </p:txBody>
      </p:sp>
    </p:spTree>
    <p:extLst>
      <p:ext uri="{BB962C8B-B14F-4D97-AF65-F5344CB8AC3E}">
        <p14:creationId xmlns:p14="http://schemas.microsoft.com/office/powerpoint/2010/main" val="3555232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T’hillim</a:t>
            </a:r>
            <a:r>
              <a:rPr lang="en-US" baseline="30000" dirty="0"/>
              <a:t> / Ps 22.23-26 </a:t>
            </a:r>
            <a:r>
              <a:rPr lang="en-US" dirty="0">
                <a:solidFill>
                  <a:srgbClr val="FFFF99"/>
                </a:solidFill>
              </a:rPr>
              <a:t>I will declare Your Name to my brothers. I will praise You amid the congregation.</a:t>
            </a:r>
            <a:r>
              <a:rPr lang="en-US" b="1" baseline="30000" dirty="0"/>
              <a:t> </a:t>
            </a:r>
            <a:r>
              <a:rPr lang="en-US" dirty="0"/>
              <a:t>You who fear </a:t>
            </a:r>
            <a:r>
              <a:rPr lang="en-US" cap="small" dirty="0"/>
              <a:t>Adoni</a:t>
            </a:r>
            <a:r>
              <a:rPr lang="en-US" dirty="0"/>
              <a:t>, praise Him! All Jacob’s descendants, glorify Him! Revere Him, all you seed of Israel. </a:t>
            </a:r>
          </a:p>
        </p:txBody>
      </p:sp>
    </p:spTree>
    <p:extLst>
      <p:ext uri="{BB962C8B-B14F-4D97-AF65-F5344CB8AC3E}">
        <p14:creationId xmlns:p14="http://schemas.microsoft.com/office/powerpoint/2010/main" val="2997499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T’hillim</a:t>
            </a:r>
            <a:r>
              <a:rPr lang="en-US" baseline="30000" dirty="0"/>
              <a:t> / Ps 22.23-26  </a:t>
            </a:r>
            <a:r>
              <a:rPr lang="en-US" dirty="0"/>
              <a:t>For He has not despised or disdained the suffering of the lowly one. Nor has He hidden His face from him, but when he cried to Him, He heard. </a:t>
            </a:r>
            <a:r>
              <a:rPr lang="en-US" b="1" baseline="30000" dirty="0"/>
              <a:t> </a:t>
            </a:r>
            <a:r>
              <a:rPr lang="en-US" dirty="0"/>
              <a:t>From You is my praise in the great assembly</a:t>
            </a:r>
          </a:p>
        </p:txBody>
      </p:sp>
    </p:spTree>
    <p:extLst>
      <p:ext uri="{BB962C8B-B14F-4D97-AF65-F5344CB8AC3E}">
        <p14:creationId xmlns:p14="http://schemas.microsoft.com/office/powerpoint/2010/main" val="768910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Mes</a:t>
            </a:r>
            <a:r>
              <a:rPr lang="en-US" baseline="30000" dirty="0"/>
              <a:t> Jews/Heb 2.10-12</a:t>
            </a:r>
            <a:r>
              <a:rPr lang="en-US" dirty="0"/>
              <a:t> For in bringing many sons to glory, it was only fitting that God, the Creator and Preserver of everything, should bring the Initiator of their deliverance to the goal through sufferings.</a:t>
            </a:r>
            <a:r>
              <a:rPr lang="en-US" baseline="30000" dirty="0"/>
              <a:t> </a:t>
            </a:r>
            <a:endParaRPr lang="en-US" dirty="0"/>
          </a:p>
        </p:txBody>
      </p:sp>
    </p:spTree>
    <p:extLst>
      <p:ext uri="{BB962C8B-B14F-4D97-AF65-F5344CB8AC3E}">
        <p14:creationId xmlns:p14="http://schemas.microsoft.com/office/powerpoint/2010/main" val="548274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err="1"/>
              <a:t>Mes</a:t>
            </a:r>
            <a:r>
              <a:rPr lang="en-US" baseline="30000" dirty="0"/>
              <a:t> Jews/Heb 2.10-12  </a:t>
            </a:r>
            <a:r>
              <a:rPr lang="en-US" dirty="0"/>
              <a:t>For both Yeshua, who sets people apart for God, and the ones being set apart have a common origin — this is why he is not ashamed to call them brothers when he says</a:t>
            </a:r>
            <a:r>
              <a:rPr lang="en-US" dirty="0">
                <a:solidFill>
                  <a:srgbClr val="FFFF99"/>
                </a:solidFill>
              </a:rPr>
              <a:t>, “I will proclaim your name to my brothers; in the midst of the congregation I will sing your praise.”</a:t>
            </a:r>
          </a:p>
          <a:p>
            <a:pPr algn="l"/>
            <a:endParaRPr lang="en-US" dirty="0"/>
          </a:p>
        </p:txBody>
      </p:sp>
    </p:spTree>
    <p:extLst>
      <p:ext uri="{BB962C8B-B14F-4D97-AF65-F5344CB8AC3E}">
        <p14:creationId xmlns:p14="http://schemas.microsoft.com/office/powerpoint/2010/main" val="891745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305800" cy="4444305"/>
          </a:xfrm>
        </p:spPr>
        <p:txBody>
          <a:bodyPr>
            <a:normAutofit/>
          </a:bodyPr>
          <a:lstStyle/>
          <a:p>
            <a:pPr algn="r"/>
            <a:r>
              <a:rPr lang="he-IL" sz="4321" b="1" dirty="0">
                <a:latin typeface="David" panose="020E0502060401010101" pitchFamily="34" charset="-79"/>
                <a:cs typeface="David" panose="020E0502060401010101" pitchFamily="34" charset="-79"/>
              </a:rPr>
              <a:t>וְהִנֵּה נִקְרְעָה פָּרֹכֶת הַמִּקְדָּשׁ לִשְׁתַּיִם, מִלְמַעְלָה עַד לְמַטָּה</a:t>
            </a:r>
            <a:r>
              <a:rPr lang="en-US" baseline="30000" dirty="0"/>
              <a:t>    </a:t>
            </a:r>
          </a:p>
          <a:p>
            <a:r>
              <a:rPr lang="en-US" baseline="30000" dirty="0"/>
              <a:t>    </a:t>
            </a:r>
            <a:r>
              <a:rPr lang="en-US" sz="4000" dirty="0"/>
              <a:t>At that moment the </a:t>
            </a:r>
            <a:r>
              <a:rPr lang="en-US" sz="4000" i="1" dirty="0" err="1"/>
              <a:t>parokhet</a:t>
            </a:r>
            <a:r>
              <a:rPr lang="en-US" sz="4000" dirty="0"/>
              <a:t> in the Temple was ripped in two from top to bottom; </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77214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014" y="361950"/>
            <a:ext cx="8633460" cy="4781550"/>
          </a:xfrm>
        </p:spPr>
        <p:txBody>
          <a:bodyPr>
            <a:normAutofit/>
          </a:bodyPr>
          <a:lstStyle/>
          <a:p>
            <a:pPr algn="l"/>
            <a:r>
              <a:rPr lang="en-US" dirty="0"/>
              <a:t> </a:t>
            </a:r>
          </a:p>
        </p:txBody>
      </p:sp>
      <p:pic>
        <p:nvPicPr>
          <p:cNvPr id="1026" name="Picture 2" descr="Image result for parochet site:templeinstitute.org">
            <a:extLst>
              <a:ext uri="{FF2B5EF4-FFF2-40B4-BE49-F238E27FC236}">
                <a16:creationId xmlns:a16="http://schemas.microsoft.com/office/drawing/2014/main" id="{937BDAC5-8BC1-49A9-B26B-8FF9E86F88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09" r="23146"/>
          <a:stretch/>
        </p:blipFill>
        <p:spPr bwMode="auto">
          <a:xfrm>
            <a:off x="780467" y="300228"/>
            <a:ext cx="6966497"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522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8EDF7BB1-BF7C-45BC-AB04-1BC7DD195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092" y="361948"/>
            <a:ext cx="3553696" cy="478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73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305800" cy="4444305"/>
          </a:xfrm>
        </p:spPr>
        <p:txBody>
          <a:bodyPr>
            <a:normAutofit/>
          </a:bodyPr>
          <a:lstStyle/>
          <a:p>
            <a:pPr algn="r"/>
            <a:r>
              <a:rPr lang="he-IL" sz="4321" b="1" dirty="0">
                <a:latin typeface="David" panose="020E0502060401010101" pitchFamily="34" charset="-79"/>
                <a:cs typeface="David" panose="020E0502060401010101" pitchFamily="34" charset="-79"/>
              </a:rPr>
              <a:t>הָאָרֶץ רָעֲדָה, הַסְּלָעִים נִבְקְעוּ, </a:t>
            </a:r>
            <a:r>
              <a:rPr lang="en-US" baseline="30000" dirty="0"/>
              <a:t>    </a:t>
            </a:r>
          </a:p>
          <a:p>
            <a:r>
              <a:rPr lang="en-US" sz="4000" baseline="30000" dirty="0"/>
              <a:t>    </a:t>
            </a:r>
          </a:p>
          <a:p>
            <a:pPr marL="0" indent="0"/>
            <a:r>
              <a:rPr lang="en-US" sz="4000" dirty="0"/>
              <a:t>and there was an earthquake, with rocks splitting apart.</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49256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523030" y="514350"/>
            <a:ext cx="2133608" cy="4706296"/>
          </a:xfrm>
        </p:spPr>
        <p:txBody>
          <a:bodyPr>
            <a:normAutofit/>
          </a:bodyPr>
          <a:lstStyle/>
          <a:p>
            <a:pPr algn="l"/>
            <a:endParaRPr lang="en-US" sz="2800" dirty="0"/>
          </a:p>
          <a:p>
            <a:pPr algn="l"/>
            <a:endParaRPr lang="en-US" sz="2800" dirty="0"/>
          </a:p>
          <a:p>
            <a:pPr algn="l"/>
            <a:r>
              <a:rPr lang="en-US" sz="2800" dirty="0"/>
              <a:t>Tree of Life Synagogue still closed.</a:t>
            </a:r>
          </a:p>
        </p:txBody>
      </p:sp>
      <p:pic>
        <p:nvPicPr>
          <p:cNvPr id="1026" name="Picture 2">
            <a:extLst>
              <a:ext uri="{FF2B5EF4-FFF2-40B4-BE49-F238E27FC236}">
                <a16:creationId xmlns:a16="http://schemas.microsoft.com/office/drawing/2014/main" id="{5F349D7B-42E4-4F0A-AF0A-E14B7E98A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 y="437204"/>
            <a:ext cx="6229350" cy="414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933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a:t>
            </a:r>
            <a:r>
              <a:rPr lang="he-IL" sz="3889" b="1" dirty="0">
                <a:latin typeface="David" panose="020E0502060401010101" pitchFamily="34" charset="-79"/>
                <a:cs typeface="David" panose="020E0502060401010101" pitchFamily="34" charset="-79"/>
              </a:rPr>
              <a:t>הַקְּבָרִים נִפְתְּחוּ וְגוּפוֹת רַבּוֹת שֶׁל קְדוֹשִׁים יְשֵׁנֵי עָפָר נֵעוֹרוּ.</a:t>
            </a:r>
            <a:r>
              <a:rPr lang="he-IL" sz="3889" dirty="0"/>
              <a:t> </a:t>
            </a:r>
            <a:r>
              <a:rPr lang="en-US" baseline="30000" dirty="0"/>
              <a:t>    </a:t>
            </a:r>
          </a:p>
          <a:p>
            <a:r>
              <a:rPr lang="en-US" baseline="30000" dirty="0"/>
              <a:t>   </a:t>
            </a:r>
          </a:p>
          <a:p>
            <a:r>
              <a:rPr lang="en-US" baseline="30000" dirty="0"/>
              <a:t>    </a:t>
            </a:r>
            <a:r>
              <a:rPr lang="en-US" sz="4000" dirty="0"/>
              <a:t>Also the graves were opened, and the bodies of many holy people who had died were raised to life;</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659895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4793217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1211255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dirty="0"/>
              <a:t>‏</a:t>
            </a:r>
            <a:r>
              <a:rPr lang="he-IL" sz="3889" b="1" dirty="0">
                <a:latin typeface="David" panose="020E0502060401010101" pitchFamily="34" charset="-79"/>
                <a:cs typeface="David" panose="020E0502060401010101" pitchFamily="34" charset="-79"/>
              </a:rPr>
              <a:t>הֵם יָצְאוּ מִן הַקְּבָרִים אַחֲרֵי שֶׁהוּא קָם, נִכְנְסוּ לְעִיר הַקֹּדֶשׁ וְנִרְאוּ לְרַבִּים. </a:t>
            </a:r>
            <a:r>
              <a:rPr lang="en-US" baseline="30000" dirty="0"/>
              <a:t>    </a:t>
            </a:r>
          </a:p>
          <a:p>
            <a:r>
              <a:rPr lang="en-US" baseline="30000" dirty="0"/>
              <a:t>   </a:t>
            </a:r>
          </a:p>
          <a:p>
            <a:r>
              <a:rPr lang="en-US" baseline="30000" dirty="0"/>
              <a:t>    </a:t>
            </a:r>
            <a:r>
              <a:rPr lang="en-US" sz="4000" dirty="0"/>
              <a:t>and after Yeshua rose, they came out of the graves and went into the holy city, where many people saw them.</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8315794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177" b="1" dirty="0">
                <a:latin typeface="David" panose="020E0502060401010101" pitchFamily="34" charset="-79"/>
                <a:cs typeface="David" panose="020E0502060401010101" pitchFamily="34" charset="-79"/>
              </a:rPr>
              <a:t>‏שַׂר הַמֵּאָה וְהָאֲנָשִׁים אֲשֶׁר אִתּוֹ, הַשּׁוֹמְרִים אֶת יֵשׁוּעַ, </a:t>
            </a:r>
            <a:r>
              <a:rPr lang="en-US" baseline="30000" dirty="0"/>
              <a:t>    </a:t>
            </a:r>
          </a:p>
          <a:p>
            <a:r>
              <a:rPr lang="en-US" baseline="30000" dirty="0"/>
              <a:t>   </a:t>
            </a:r>
          </a:p>
          <a:p>
            <a:r>
              <a:rPr lang="en-US" baseline="30000" dirty="0"/>
              <a:t>    </a:t>
            </a:r>
            <a:r>
              <a:rPr lang="en-US" sz="4000" dirty="0"/>
              <a:t>When the Roman officer and those with him who were keeping watch over Yeshua</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046688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153400" cy="4444305"/>
          </a:xfrm>
        </p:spPr>
        <p:txBody>
          <a:bodyPr>
            <a:normAutofit lnSpcReduction="10000"/>
          </a:bodyPr>
          <a:lstStyle/>
          <a:p>
            <a:pPr marL="0" indent="0" algn="r"/>
            <a:r>
              <a:rPr lang="he-IL" sz="4177" b="1" dirty="0">
                <a:latin typeface="David" panose="020E0502060401010101" pitchFamily="34" charset="-79"/>
                <a:cs typeface="David" panose="020E0502060401010101" pitchFamily="34" charset="-79"/>
              </a:rPr>
              <a:t>‏אֶת רְעִידַת הָאֲדָמָה וְאֶת כָּל הַנַּעֲשֶׂה, נִתְמַלְּאוּ פַּחַד רַב וְאָמְרוּ: ”בֶּאֱמֶת בֶּן־אֱלֹהִים הָיָה זֶה!“ </a:t>
            </a:r>
            <a:r>
              <a:rPr lang="en-US" baseline="30000" dirty="0"/>
              <a:t>    </a:t>
            </a:r>
          </a:p>
          <a:p>
            <a:pPr marL="0" indent="0"/>
            <a:r>
              <a:rPr lang="en-US" sz="4000" dirty="0"/>
              <a:t>saw the earthquake and what was happening, they were awestruck and said, “He really was a son of G-d.”</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944056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Amos 8.7-9</a:t>
            </a:r>
            <a:r>
              <a:rPr lang="en-US" cap="small" dirty="0"/>
              <a:t> Adoni</a:t>
            </a:r>
            <a:r>
              <a:rPr lang="en-US" dirty="0"/>
              <a:t> swears by </a:t>
            </a:r>
            <a:r>
              <a:rPr lang="en-US" dirty="0" err="1"/>
              <a:t>Ya‘akov’s</a:t>
            </a:r>
            <a:r>
              <a:rPr lang="en-US" dirty="0"/>
              <a:t> pride, “I will forget none of their deeds, ever.</a:t>
            </a:r>
            <a:r>
              <a:rPr lang="en-US" b="1" baseline="30000" dirty="0"/>
              <a:t> </a:t>
            </a:r>
            <a:r>
              <a:rPr lang="en-US" dirty="0">
                <a:solidFill>
                  <a:srgbClr val="FFFF99"/>
                </a:solidFill>
              </a:rPr>
              <a:t>Won’t the land tremble for this</a:t>
            </a:r>
            <a:r>
              <a:rPr lang="en-US" dirty="0"/>
              <a:t>, and everyone mourn, who lives in the land? It will all rise, just like the Nile. </a:t>
            </a:r>
          </a:p>
        </p:txBody>
      </p:sp>
    </p:spTree>
    <p:extLst>
      <p:ext uri="{BB962C8B-B14F-4D97-AF65-F5344CB8AC3E}">
        <p14:creationId xmlns:p14="http://schemas.microsoft.com/office/powerpoint/2010/main" val="370103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יֵשׁוּעַ צָעַק שׁוּב בְּקוֹל גָּדוֹל וְנָפַח אֶת רוּחוֹ. </a:t>
            </a:r>
            <a:r>
              <a:rPr lang="en-US" baseline="30000" dirty="0"/>
              <a:t>    </a:t>
            </a:r>
          </a:p>
          <a:p>
            <a:r>
              <a:rPr lang="en-US" baseline="30000" dirty="0"/>
              <a:t>   </a:t>
            </a:r>
          </a:p>
          <a:p>
            <a:r>
              <a:rPr lang="en-US" baseline="30000" dirty="0"/>
              <a:t>    </a:t>
            </a:r>
            <a:r>
              <a:rPr lang="en-US" sz="4000" dirty="0"/>
              <a:t>But Yeshua, again crying out in a loud voice, yielded up his spirit.</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920214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DA25D4-EE86-4BF2-9237-8D3DAF6630B7}"/>
              </a:ext>
            </a:extLst>
          </p:cNvPr>
          <p:cNvPicPr>
            <a:picLocks noChangeAspect="1"/>
          </p:cNvPicPr>
          <p:nvPr/>
        </p:nvPicPr>
        <p:blipFill>
          <a:blip r:embed="rId3"/>
          <a:stretch>
            <a:fillRect/>
          </a:stretch>
        </p:blipFill>
        <p:spPr>
          <a:xfrm>
            <a:off x="227074" y="438150"/>
            <a:ext cx="8357037" cy="2971800"/>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
        <p:nvSpPr>
          <p:cNvPr id="5" name="TextBox 4">
            <a:extLst>
              <a:ext uri="{FF2B5EF4-FFF2-40B4-BE49-F238E27FC236}">
                <a16:creationId xmlns:a16="http://schemas.microsoft.com/office/drawing/2014/main" id="{55CBA524-161C-41FB-8F53-40D0FC70C512}"/>
              </a:ext>
            </a:extLst>
          </p:cNvPr>
          <p:cNvSpPr txBox="1"/>
          <p:nvPr/>
        </p:nvSpPr>
        <p:spPr>
          <a:xfrm>
            <a:off x="4618037" y="3568839"/>
            <a:ext cx="3204467"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Mega phone</a:t>
            </a:r>
          </a:p>
        </p:txBody>
      </p:sp>
    </p:spTree>
    <p:extLst>
      <p:ext uri="{BB962C8B-B14F-4D97-AF65-F5344CB8AC3E}">
        <p14:creationId xmlns:p14="http://schemas.microsoft.com/office/powerpoint/2010/main" val="17045928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Who dies by shouting?</a:t>
            </a:r>
          </a:p>
          <a:p>
            <a:pPr algn="l"/>
            <a:r>
              <a:rPr lang="en-US" dirty="0"/>
              <a:t>Google on “death shout”  </a:t>
            </a:r>
            <a:r>
              <a:rPr lang="en-US" dirty="0">
                <a:sym typeface="Wingdings" panose="05000000000000000000" pitchFamily="2" charset="2"/>
              </a:rPr>
              <a:t></a:t>
            </a:r>
            <a:endParaRPr lang="en-US" dirty="0"/>
          </a:p>
          <a:p>
            <a:pPr algn="l"/>
            <a:r>
              <a:rPr lang="en-US" dirty="0"/>
              <a:t>Only to a game of Skyrim.</a:t>
            </a:r>
          </a:p>
          <a:p>
            <a:pPr algn="l"/>
            <a:r>
              <a:rPr lang="en-US" dirty="0"/>
              <a:t>Shout at death is NOT expiring, it’s conquering.   </a:t>
            </a:r>
          </a:p>
        </p:txBody>
      </p:sp>
    </p:spTree>
    <p:extLst>
      <p:ext uri="{BB962C8B-B14F-4D97-AF65-F5344CB8AC3E}">
        <p14:creationId xmlns:p14="http://schemas.microsoft.com/office/powerpoint/2010/main" val="135220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One year ago, our community suffered the most brutal anti-Semitic attack in the history of the United States when a gunman opened fire in the Tree of Life building in Pittsburgh, taking the lives of 11 innocent people from three congregations.</a:t>
            </a:r>
          </a:p>
        </p:txBody>
      </p:sp>
    </p:spTree>
    <p:extLst>
      <p:ext uri="{BB962C8B-B14F-4D97-AF65-F5344CB8AC3E}">
        <p14:creationId xmlns:p14="http://schemas.microsoft.com/office/powerpoint/2010/main" val="20159651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Ps 3.5 </a:t>
            </a:r>
            <a:r>
              <a:rPr lang="en-US" dirty="0"/>
              <a:t>I cry out to </a:t>
            </a:r>
            <a:r>
              <a:rPr lang="en-US" cap="small" dirty="0"/>
              <a:t>Adoni</a:t>
            </a:r>
            <a:r>
              <a:rPr lang="en-US" dirty="0"/>
              <a:t> with my voice, and He answers me from His holy mountain.     </a:t>
            </a:r>
            <a:r>
              <a:rPr lang="en-US" i="1" dirty="0"/>
              <a:t>Selah</a:t>
            </a:r>
            <a:endParaRPr lang="en-US" dirty="0"/>
          </a:p>
        </p:txBody>
      </p:sp>
    </p:spTree>
    <p:extLst>
      <p:ext uri="{BB962C8B-B14F-4D97-AF65-F5344CB8AC3E}">
        <p14:creationId xmlns:p14="http://schemas.microsoft.com/office/powerpoint/2010/main" val="5743273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Ps 116.1</a:t>
            </a:r>
            <a:r>
              <a:rPr lang="en-US" dirty="0"/>
              <a:t> I love </a:t>
            </a:r>
            <a:r>
              <a:rPr lang="en-US" cap="small" dirty="0"/>
              <a:t>Adoni</a:t>
            </a:r>
            <a:r>
              <a:rPr lang="en-US" dirty="0"/>
              <a:t>, for He hears my voice, my cries. Because He has turned His ear to me, I will call on Him all my days.</a:t>
            </a:r>
            <a:endParaRPr lang="en-US" b="1" dirty="0"/>
          </a:p>
          <a:p>
            <a:pPr algn="l"/>
            <a:endParaRPr lang="en-US" baseline="30000" dirty="0"/>
          </a:p>
          <a:p>
            <a:pPr algn="l"/>
            <a:r>
              <a:rPr lang="en-US" baseline="30000" dirty="0"/>
              <a:t>Ps 50.15 </a:t>
            </a:r>
            <a:r>
              <a:rPr lang="en-US" dirty="0"/>
              <a:t>Call upon Me in the day of trouble. When I rescue you, you will honor Me.”</a:t>
            </a:r>
          </a:p>
        </p:txBody>
      </p:sp>
    </p:spTree>
    <p:extLst>
      <p:ext uri="{BB962C8B-B14F-4D97-AF65-F5344CB8AC3E}">
        <p14:creationId xmlns:p14="http://schemas.microsoft.com/office/powerpoint/2010/main" val="25083321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Ps</a:t>
            </a:r>
            <a:r>
              <a:rPr lang="en-US" cap="small" baseline="30000" dirty="0"/>
              <a:t> 145. 18-19 </a:t>
            </a:r>
            <a:r>
              <a:rPr lang="en-US" cap="small" dirty="0"/>
              <a:t>Adoni</a:t>
            </a:r>
            <a:r>
              <a:rPr lang="en-US" dirty="0"/>
              <a:t> is near to all who call on Him, to all who call on Him in truth. He will fulfill the desire of those who fear Him. He will hear their cry and save them.</a:t>
            </a:r>
          </a:p>
        </p:txBody>
      </p:sp>
    </p:spTree>
    <p:extLst>
      <p:ext uri="{BB962C8B-B14F-4D97-AF65-F5344CB8AC3E}">
        <p14:creationId xmlns:p14="http://schemas.microsoft.com/office/powerpoint/2010/main" val="36319586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Yer</a:t>
            </a:r>
            <a:r>
              <a:rPr lang="en-US" baseline="30000" dirty="0"/>
              <a:t>. 33.3 </a:t>
            </a:r>
            <a:r>
              <a:rPr lang="en-US" dirty="0"/>
              <a:t>‘Call out to me, and I will answer you — I will tell you great things, hidden things of which you are unaware.’”</a:t>
            </a:r>
          </a:p>
          <a:p>
            <a:pPr algn="l"/>
            <a:endParaRPr lang="en-US" dirty="0"/>
          </a:p>
        </p:txBody>
      </p:sp>
    </p:spTree>
    <p:extLst>
      <p:ext uri="{BB962C8B-B14F-4D97-AF65-F5344CB8AC3E}">
        <p14:creationId xmlns:p14="http://schemas.microsoft.com/office/powerpoint/2010/main" val="2700201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Yaakov/Jas 5.16-18</a:t>
            </a:r>
            <a:r>
              <a:rPr lang="en-US" dirty="0"/>
              <a:t> </a:t>
            </a:r>
            <a:r>
              <a:rPr lang="en-US" b="1" baseline="30000" dirty="0"/>
              <a:t> </a:t>
            </a:r>
            <a:r>
              <a:rPr lang="en-US" dirty="0"/>
              <a:t>So confess your offenses to one another and pray for one another so that you may be healed. The effective prayer of a righteous person is very powerful. Eliyahu/</a:t>
            </a:r>
            <a:r>
              <a:rPr lang="en-US" b="1" baseline="30000" dirty="0"/>
              <a:t> </a:t>
            </a:r>
            <a:r>
              <a:rPr lang="en-US" dirty="0"/>
              <a:t>Elijah was a man with a nature like ours, </a:t>
            </a:r>
          </a:p>
        </p:txBody>
      </p:sp>
    </p:spTree>
    <p:extLst>
      <p:ext uri="{BB962C8B-B14F-4D97-AF65-F5344CB8AC3E}">
        <p14:creationId xmlns:p14="http://schemas.microsoft.com/office/powerpoint/2010/main" val="24118601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Yaakov/Jas 5.16-18</a:t>
            </a:r>
            <a:r>
              <a:rPr lang="en-US" dirty="0"/>
              <a:t> </a:t>
            </a:r>
            <a:r>
              <a:rPr lang="en-US" b="1" baseline="30000" dirty="0"/>
              <a:t> </a:t>
            </a:r>
            <a:r>
              <a:rPr lang="en-US" dirty="0"/>
              <a:t>and he prayed earnestly that it might not rain. And it did not rain on the earth for three years and six months. He prayed again, and the sky gave rain, and the earth produced its fruit.</a:t>
            </a:r>
          </a:p>
        </p:txBody>
      </p:sp>
    </p:spTree>
    <p:extLst>
      <p:ext uri="{BB962C8B-B14F-4D97-AF65-F5344CB8AC3E}">
        <p14:creationId xmlns:p14="http://schemas.microsoft.com/office/powerpoint/2010/main" val="23054823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Ps. 55.17-18 </a:t>
            </a:r>
            <a:r>
              <a:rPr lang="en-US" dirty="0"/>
              <a:t>As for me, I will call on God, and </a:t>
            </a:r>
            <a:r>
              <a:rPr lang="en-US" cap="small" dirty="0"/>
              <a:t>Adoni</a:t>
            </a:r>
            <a:r>
              <a:rPr lang="en-US" dirty="0"/>
              <a:t> will save me.</a:t>
            </a:r>
            <a:br>
              <a:rPr lang="en-US" dirty="0"/>
            </a:br>
            <a:r>
              <a:rPr lang="en-US" dirty="0"/>
              <a:t>Evening, morning and noon, I complain and moan, then He hears my voice.</a:t>
            </a:r>
          </a:p>
        </p:txBody>
      </p:sp>
    </p:spTree>
    <p:extLst>
      <p:ext uri="{BB962C8B-B14F-4D97-AF65-F5344CB8AC3E}">
        <p14:creationId xmlns:p14="http://schemas.microsoft.com/office/powerpoint/2010/main" val="2327030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Rosh </a:t>
            </a:r>
            <a:r>
              <a:rPr lang="en-US" dirty="0" err="1"/>
              <a:t>HaShannah</a:t>
            </a:r>
            <a:r>
              <a:rPr lang="en-US" dirty="0"/>
              <a:t> = Yom </a:t>
            </a:r>
            <a:r>
              <a:rPr lang="en-US" dirty="0" err="1"/>
              <a:t>T’ruah</a:t>
            </a:r>
            <a:r>
              <a:rPr lang="en-US" dirty="0"/>
              <a:t> =</a:t>
            </a:r>
          </a:p>
          <a:p>
            <a:pPr algn="l"/>
            <a:r>
              <a:rPr lang="he-IL" sz="4400" b="1" dirty="0">
                <a:latin typeface="David" panose="020E0502060401010101" pitchFamily="34" charset="-79"/>
                <a:cs typeface="David" panose="020E0502060401010101" pitchFamily="34" charset="-79"/>
              </a:rPr>
              <a:t>יום תרועה</a:t>
            </a:r>
            <a:r>
              <a:rPr lang="en-US" sz="4400" b="1" dirty="0">
                <a:latin typeface="David" panose="020E0502060401010101" pitchFamily="34" charset="-79"/>
                <a:cs typeface="David" panose="020E0502060401010101" pitchFamily="34" charset="-79"/>
              </a:rPr>
              <a:t> = </a:t>
            </a:r>
            <a:r>
              <a:rPr lang="en-US" dirty="0"/>
              <a:t>Day of noise to G-d</a:t>
            </a:r>
          </a:p>
        </p:txBody>
      </p:sp>
    </p:spTree>
    <p:extLst>
      <p:ext uri="{BB962C8B-B14F-4D97-AF65-F5344CB8AC3E}">
        <p14:creationId xmlns:p14="http://schemas.microsoft.com/office/powerpoint/2010/main" val="14618591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1 Cor. 1.2 </a:t>
            </a:r>
            <a:r>
              <a:rPr lang="en-US" dirty="0"/>
              <a:t>God’s Messianic community in Corinth, consisting of those who have been set apart by Yeshua the Messiah and called to be God’s holy people — along with everyone everywhere who </a:t>
            </a:r>
            <a:r>
              <a:rPr lang="en-US" dirty="0">
                <a:solidFill>
                  <a:srgbClr val="FFFF99"/>
                </a:solidFill>
              </a:rPr>
              <a:t>calls on the name of our Lord Yeshua the Messiah, </a:t>
            </a:r>
            <a:r>
              <a:rPr lang="en-US" dirty="0"/>
              <a:t>their Lord as well as ours:</a:t>
            </a:r>
          </a:p>
        </p:txBody>
      </p:sp>
    </p:spTree>
    <p:extLst>
      <p:ext uri="{BB962C8B-B14F-4D97-AF65-F5344CB8AC3E}">
        <p14:creationId xmlns:p14="http://schemas.microsoft.com/office/powerpoint/2010/main" val="27460190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Yeshayhu</a:t>
            </a:r>
            <a:r>
              <a:rPr lang="en-US" baseline="30000" dirty="0"/>
              <a:t>/Is 54.1 </a:t>
            </a:r>
            <a:r>
              <a:rPr lang="en-US" dirty="0"/>
              <a:t>“Sing, barren woman who has never had a child! Burst into song, </a:t>
            </a:r>
            <a:r>
              <a:rPr lang="en-US" b="1" dirty="0"/>
              <a:t>shout</a:t>
            </a:r>
            <a:r>
              <a:rPr lang="en-US" dirty="0"/>
              <a:t> for joy, you who have never been in labor! For the deserted wife will have more children than the woman who is living with her husband,” says </a:t>
            </a:r>
            <a:r>
              <a:rPr lang="en-US" cap="small" dirty="0"/>
              <a:t>Adoni</a:t>
            </a:r>
            <a:r>
              <a:rPr lang="en-US" dirty="0"/>
              <a:t>.</a:t>
            </a:r>
          </a:p>
        </p:txBody>
      </p:sp>
    </p:spTree>
    <p:extLst>
      <p:ext uri="{BB962C8B-B14F-4D97-AF65-F5344CB8AC3E}">
        <p14:creationId xmlns:p14="http://schemas.microsoft.com/office/powerpoint/2010/main" val="266600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3A13CC-EE7E-46D6-B7B4-4388CD8D8D4C}"/>
              </a:ext>
            </a:extLst>
          </p:cNvPr>
          <p:cNvPicPr>
            <a:picLocks noChangeAspect="1"/>
          </p:cNvPicPr>
          <p:nvPr/>
        </p:nvPicPr>
        <p:blipFill>
          <a:blip r:embed="rId3"/>
          <a:stretch>
            <a:fillRect/>
          </a:stretch>
        </p:blipFill>
        <p:spPr>
          <a:xfrm>
            <a:off x="200924" y="361950"/>
            <a:ext cx="7110885" cy="1676400"/>
          </a:xfrm>
          <a:prstGeom prst="rect">
            <a:avLst/>
          </a:prstGeom>
        </p:spPr>
      </p:pic>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 </a:t>
            </a:r>
          </a:p>
          <a:p>
            <a:pPr algn="l"/>
            <a:endParaRPr lang="en-US" dirty="0"/>
          </a:p>
          <a:p>
            <a:pPr algn="l"/>
            <a:endParaRPr lang="en-US" dirty="0"/>
          </a:p>
          <a:p>
            <a:pPr algn="l"/>
            <a:r>
              <a:rPr lang="en-US" dirty="0"/>
              <a:t>Owns the building</a:t>
            </a:r>
          </a:p>
          <a:p>
            <a:pPr algn="l"/>
            <a:r>
              <a:rPr lang="en-US" dirty="0"/>
              <a:t>Also </a:t>
            </a:r>
          </a:p>
          <a:p>
            <a:pPr marL="233363" indent="-233363" algn="l">
              <a:buFont typeface="Arial" panose="020B0604020202020204" pitchFamily="34" charset="0"/>
              <a:buChar char="•"/>
            </a:pPr>
            <a:r>
              <a:rPr lang="en-US" dirty="0"/>
              <a:t>New Light Congregation</a:t>
            </a:r>
          </a:p>
          <a:p>
            <a:pPr marL="233363" indent="-233363" algn="l">
              <a:buFont typeface="Arial" panose="020B0604020202020204" pitchFamily="34" charset="0"/>
              <a:buChar char="•"/>
            </a:pPr>
            <a:r>
              <a:rPr lang="en-US" dirty="0" err="1"/>
              <a:t>Dor</a:t>
            </a:r>
            <a:r>
              <a:rPr lang="en-US" dirty="0"/>
              <a:t> </a:t>
            </a:r>
            <a:r>
              <a:rPr lang="en-US" dirty="0" err="1"/>
              <a:t>Hadash</a:t>
            </a:r>
            <a:r>
              <a:rPr lang="en-US" dirty="0"/>
              <a:t> [New Generation]</a:t>
            </a:r>
          </a:p>
        </p:txBody>
      </p:sp>
    </p:spTree>
    <p:extLst>
      <p:ext uri="{BB962C8B-B14F-4D97-AF65-F5344CB8AC3E}">
        <p14:creationId xmlns:p14="http://schemas.microsoft.com/office/powerpoint/2010/main" val="525876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Ps. 20.6 </a:t>
            </a:r>
            <a:r>
              <a:rPr lang="en-US" dirty="0"/>
              <a:t>We will shout for joy in your victory and lift up our banners in the Name of our God! May </a:t>
            </a:r>
            <a:r>
              <a:rPr lang="en-US" cap="small" dirty="0"/>
              <a:t>Adoni</a:t>
            </a:r>
            <a:r>
              <a:rPr lang="en-US" dirty="0"/>
              <a:t> fulfill all your petitions.</a:t>
            </a:r>
          </a:p>
        </p:txBody>
      </p:sp>
    </p:spTree>
    <p:extLst>
      <p:ext uri="{BB962C8B-B14F-4D97-AF65-F5344CB8AC3E}">
        <p14:creationId xmlns:p14="http://schemas.microsoft.com/office/powerpoint/2010/main" val="41067947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solidFill>
                  <a:srgbClr val="FFFF99"/>
                </a:solidFill>
              </a:rPr>
              <a:t>Shout to the Lord all the Earth, let us sing</a:t>
            </a:r>
            <a:br>
              <a:rPr lang="en-US" dirty="0"/>
            </a:br>
            <a:r>
              <a:rPr lang="en-US" dirty="0"/>
              <a:t>Power and majesty, praise to the King</a:t>
            </a:r>
            <a:br>
              <a:rPr lang="en-US" dirty="0"/>
            </a:br>
            <a:r>
              <a:rPr lang="en-US" dirty="0"/>
              <a:t>Mountains bow down and the seas will roar </a:t>
            </a:r>
          </a:p>
          <a:p>
            <a:pPr algn="l"/>
            <a:r>
              <a:rPr lang="en-US" dirty="0"/>
              <a:t>At the sound of Your name</a:t>
            </a:r>
          </a:p>
          <a:p>
            <a:pPr algn="l"/>
            <a:endParaRPr lang="en-US" dirty="0"/>
          </a:p>
        </p:txBody>
      </p:sp>
    </p:spTree>
    <p:extLst>
      <p:ext uri="{BB962C8B-B14F-4D97-AF65-F5344CB8AC3E}">
        <p14:creationId xmlns:p14="http://schemas.microsoft.com/office/powerpoint/2010/main" val="26385925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 sing for joy at the work of Your hand</a:t>
            </a:r>
            <a:br>
              <a:rPr lang="en-US" dirty="0"/>
            </a:br>
            <a:r>
              <a:rPr lang="en-US" dirty="0"/>
              <a:t>Forever I'll love You, forever I'll stand</a:t>
            </a:r>
            <a:br>
              <a:rPr lang="en-US" dirty="0"/>
            </a:br>
            <a:r>
              <a:rPr lang="en-US" dirty="0"/>
              <a:t>Nothing compares to the promise I have in You</a:t>
            </a:r>
          </a:p>
          <a:p>
            <a:pPr algn="l"/>
            <a:endParaRPr lang="en-US" dirty="0"/>
          </a:p>
        </p:txBody>
      </p:sp>
    </p:spTree>
    <p:extLst>
      <p:ext uri="{BB962C8B-B14F-4D97-AF65-F5344CB8AC3E}">
        <p14:creationId xmlns:p14="http://schemas.microsoft.com/office/powerpoint/2010/main" val="41042772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Yeshua my </a:t>
            </a:r>
            <a:r>
              <a:rPr lang="en-US" dirty="0" err="1"/>
              <a:t>Saviour</a:t>
            </a:r>
            <a:br>
              <a:rPr lang="en-US" dirty="0"/>
            </a:br>
            <a:r>
              <a:rPr lang="en-US" dirty="0"/>
              <a:t>Lord there is none like You</a:t>
            </a:r>
            <a:br>
              <a:rPr lang="en-US" dirty="0"/>
            </a:br>
            <a:r>
              <a:rPr lang="en-US" dirty="0"/>
              <a:t>All of my days I want to praise</a:t>
            </a:r>
            <a:br>
              <a:rPr lang="en-US" dirty="0"/>
            </a:br>
            <a:r>
              <a:rPr lang="en-US" dirty="0"/>
              <a:t>The wonders of Your mighty love</a:t>
            </a:r>
          </a:p>
          <a:p>
            <a:pPr algn="l"/>
            <a:r>
              <a:rPr lang="en-US" dirty="0"/>
              <a:t>My comfort, my shelter</a:t>
            </a:r>
            <a:br>
              <a:rPr lang="en-US" dirty="0"/>
            </a:br>
            <a:r>
              <a:rPr lang="en-US" dirty="0"/>
              <a:t>Tower of refuge and strength</a:t>
            </a:r>
            <a:br>
              <a:rPr lang="en-US" dirty="0"/>
            </a:br>
            <a:r>
              <a:rPr lang="en-US" dirty="0"/>
              <a:t>Let every breath, all that I am</a:t>
            </a:r>
            <a:br>
              <a:rPr lang="en-US" dirty="0"/>
            </a:br>
            <a:r>
              <a:rPr lang="en-US" dirty="0"/>
              <a:t>Never cease to worship You</a:t>
            </a:r>
          </a:p>
          <a:p>
            <a:pPr algn="l"/>
            <a:endParaRPr lang="en-US" dirty="0"/>
          </a:p>
        </p:txBody>
      </p:sp>
    </p:spTree>
    <p:extLst>
      <p:ext uri="{BB962C8B-B14F-4D97-AF65-F5344CB8AC3E}">
        <p14:creationId xmlns:p14="http://schemas.microsoft.com/office/powerpoint/2010/main" val="32706491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solidFill>
                  <a:srgbClr val="FFFF99"/>
                </a:solidFill>
              </a:rPr>
              <a:t>Shout to the Lord all the Earth, let us sing</a:t>
            </a:r>
            <a:br>
              <a:rPr lang="en-US" dirty="0">
                <a:solidFill>
                  <a:srgbClr val="FFFF99"/>
                </a:solidFill>
              </a:rPr>
            </a:br>
            <a:r>
              <a:rPr lang="en-US" dirty="0"/>
              <a:t>Power and majesty, praise to the King</a:t>
            </a:r>
            <a:br>
              <a:rPr lang="en-US" dirty="0"/>
            </a:br>
            <a:r>
              <a:rPr lang="en-US" dirty="0"/>
              <a:t>Mountains bow down and the seas will roar  </a:t>
            </a:r>
          </a:p>
          <a:p>
            <a:pPr algn="l"/>
            <a:r>
              <a:rPr lang="en-US" dirty="0"/>
              <a:t>At the sound of Your name</a:t>
            </a:r>
          </a:p>
          <a:p>
            <a:pPr algn="l"/>
            <a:endParaRPr lang="en-US" dirty="0"/>
          </a:p>
        </p:txBody>
      </p:sp>
    </p:spTree>
    <p:extLst>
      <p:ext uri="{BB962C8B-B14F-4D97-AF65-F5344CB8AC3E}">
        <p14:creationId xmlns:p14="http://schemas.microsoft.com/office/powerpoint/2010/main" val="12733130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 sing for joy at the work of Your hand</a:t>
            </a:r>
            <a:br>
              <a:rPr lang="en-US" dirty="0"/>
            </a:br>
            <a:r>
              <a:rPr lang="en-US" dirty="0"/>
              <a:t>Forever I'll love You, forever I'll stand</a:t>
            </a:r>
            <a:br>
              <a:rPr lang="en-US" dirty="0"/>
            </a:br>
            <a:r>
              <a:rPr lang="en-US" dirty="0"/>
              <a:t>Nothing compares to the promise I have in You</a:t>
            </a:r>
          </a:p>
          <a:p>
            <a:pPr algn="l"/>
            <a:endParaRPr lang="en-US" dirty="0"/>
          </a:p>
        </p:txBody>
      </p:sp>
    </p:spTree>
    <p:extLst>
      <p:ext uri="{BB962C8B-B14F-4D97-AF65-F5344CB8AC3E}">
        <p14:creationId xmlns:p14="http://schemas.microsoft.com/office/powerpoint/2010/main" val="14235935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70000" lnSpcReduction="20000"/>
          </a:bodyPr>
          <a:lstStyle/>
          <a:p>
            <a:pPr algn="l"/>
            <a:r>
              <a:rPr lang="en-US" dirty="0"/>
              <a:t>Summary of today’s message:  </a:t>
            </a:r>
          </a:p>
          <a:p>
            <a:pPr marL="511175" indent="-511175" algn="l">
              <a:buFont typeface="+mj-lt"/>
              <a:buAutoNum type="arabicPeriod"/>
            </a:pPr>
            <a:r>
              <a:rPr lang="en-US" dirty="0"/>
              <a:t>Negatives</a:t>
            </a:r>
          </a:p>
          <a:p>
            <a:pPr marL="1082011" lvl="1" indent="-742950" algn="l">
              <a:buFont typeface="+mj-lt"/>
              <a:buAutoNum type="alphaLcParenR"/>
            </a:pPr>
            <a:r>
              <a:rPr lang="en-US" dirty="0">
                <a:solidFill>
                  <a:srgbClr val="FFFF99"/>
                </a:solidFill>
              </a:rPr>
              <a:t>Insults</a:t>
            </a:r>
          </a:p>
          <a:p>
            <a:pPr marL="1082011" lvl="1" indent="-742950" algn="l">
              <a:buFont typeface="+mj-lt"/>
              <a:buAutoNum type="alphaLcParenR"/>
            </a:pPr>
            <a:r>
              <a:rPr lang="en-US" dirty="0"/>
              <a:t>Supernatural Darkness</a:t>
            </a:r>
          </a:p>
          <a:p>
            <a:pPr marL="1082011" lvl="1" indent="-742950" algn="l">
              <a:buFont typeface="+mj-lt"/>
              <a:buAutoNum type="alphaLcParenR"/>
            </a:pPr>
            <a:r>
              <a:rPr lang="en-US" dirty="0"/>
              <a:t>Separation despair</a:t>
            </a:r>
          </a:p>
          <a:p>
            <a:pPr marL="511175" indent="-511175" algn="l">
              <a:buFont typeface="+mj-lt"/>
              <a:buAutoNum type="arabicPeriod"/>
            </a:pPr>
            <a:r>
              <a:rPr lang="en-US" dirty="0"/>
              <a:t>Victory</a:t>
            </a:r>
          </a:p>
          <a:p>
            <a:pPr marL="1082011" lvl="1" indent="-742950" algn="l">
              <a:buFont typeface="+mj-lt"/>
              <a:buAutoNum type="alphaLcParenR"/>
            </a:pPr>
            <a:r>
              <a:rPr lang="en-US" dirty="0"/>
              <a:t>Shout                            </a:t>
            </a:r>
            <a:r>
              <a:rPr lang="en-US" dirty="0">
                <a:solidFill>
                  <a:srgbClr val="FFFF99"/>
                </a:solidFill>
              </a:rPr>
              <a:t>key application</a:t>
            </a:r>
          </a:p>
          <a:p>
            <a:pPr marL="1082011" lvl="1" indent="-742950" algn="l">
              <a:buFont typeface="+mj-lt"/>
              <a:buAutoNum type="alphaLcParenR"/>
            </a:pPr>
            <a:r>
              <a:rPr lang="en-US" dirty="0"/>
              <a:t>Veil / </a:t>
            </a:r>
            <a:r>
              <a:rPr lang="en-US" dirty="0" err="1"/>
              <a:t>parokhet</a:t>
            </a:r>
            <a:r>
              <a:rPr lang="en-US" dirty="0"/>
              <a:t> ripped</a:t>
            </a:r>
          </a:p>
          <a:p>
            <a:pPr marL="1082011" lvl="1" indent="-742950" algn="l">
              <a:buFont typeface="+mj-lt"/>
              <a:buAutoNum type="alphaLcParenR"/>
            </a:pPr>
            <a:r>
              <a:rPr lang="en-US" dirty="0"/>
              <a:t>Earthquake</a:t>
            </a:r>
          </a:p>
          <a:p>
            <a:pPr marL="1082011" lvl="1" indent="-742950" algn="l">
              <a:buFont typeface="+mj-lt"/>
              <a:buAutoNum type="alphaLcParenR"/>
            </a:pPr>
            <a:r>
              <a:rPr lang="en-US" dirty="0"/>
              <a:t>Dead raised</a:t>
            </a:r>
          </a:p>
          <a:p>
            <a:pPr marL="1082011" lvl="1" indent="-742950" algn="l">
              <a:buFont typeface="+mj-lt"/>
              <a:buAutoNum type="alphaLcParenR"/>
            </a:pPr>
            <a:r>
              <a:rPr lang="en-US" dirty="0"/>
              <a:t>Centurion recognized His Deity</a:t>
            </a:r>
          </a:p>
        </p:txBody>
      </p:sp>
      <p:cxnSp>
        <p:nvCxnSpPr>
          <p:cNvPr id="3" name="Straight Arrow Connector 2">
            <a:extLst>
              <a:ext uri="{FF2B5EF4-FFF2-40B4-BE49-F238E27FC236}">
                <a16:creationId xmlns:a16="http://schemas.microsoft.com/office/drawing/2014/main" id="{B335250F-7BF9-47D3-A6D5-21CD2B4FCCF9}"/>
              </a:ext>
            </a:extLst>
          </p:cNvPr>
          <p:cNvCxnSpPr/>
          <p:nvPr/>
        </p:nvCxnSpPr>
        <p:spPr bwMode="auto">
          <a:xfrm flipH="1">
            <a:off x="2636837" y="3105150"/>
            <a:ext cx="2057400" cy="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830144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יֵשׁוּעַ צָעַק שׁוּב בְּקוֹל גָּדוֹל וְנָפַח אֶת רוּחוֹ. </a:t>
            </a:r>
            <a:r>
              <a:rPr lang="en-US" baseline="30000" dirty="0"/>
              <a:t>    </a:t>
            </a:r>
          </a:p>
          <a:p>
            <a:r>
              <a:rPr lang="en-US" baseline="30000" dirty="0"/>
              <a:t>   </a:t>
            </a:r>
          </a:p>
          <a:p>
            <a:r>
              <a:rPr lang="en-US" baseline="30000" dirty="0"/>
              <a:t>    </a:t>
            </a:r>
            <a:r>
              <a:rPr lang="en-US" sz="4000" dirty="0"/>
              <a:t>But Yeshua, again crying out in a loud voice, yielded up his spirit.</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4539351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DA25D4-EE86-4BF2-9237-8D3DAF6630B7}"/>
              </a:ext>
            </a:extLst>
          </p:cNvPr>
          <p:cNvPicPr>
            <a:picLocks noChangeAspect="1"/>
          </p:cNvPicPr>
          <p:nvPr/>
        </p:nvPicPr>
        <p:blipFill>
          <a:blip r:embed="rId3"/>
          <a:stretch>
            <a:fillRect/>
          </a:stretch>
        </p:blipFill>
        <p:spPr>
          <a:xfrm>
            <a:off x="227074" y="438150"/>
            <a:ext cx="8357037" cy="2971800"/>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
        <p:nvSpPr>
          <p:cNvPr id="5" name="TextBox 4">
            <a:extLst>
              <a:ext uri="{FF2B5EF4-FFF2-40B4-BE49-F238E27FC236}">
                <a16:creationId xmlns:a16="http://schemas.microsoft.com/office/drawing/2014/main" id="{55CBA524-161C-41FB-8F53-40D0FC70C512}"/>
              </a:ext>
            </a:extLst>
          </p:cNvPr>
          <p:cNvSpPr txBox="1"/>
          <p:nvPr/>
        </p:nvSpPr>
        <p:spPr>
          <a:xfrm>
            <a:off x="4618037" y="3568839"/>
            <a:ext cx="3204467"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Mega phone</a:t>
            </a:r>
          </a:p>
        </p:txBody>
      </p:sp>
    </p:spTree>
    <p:extLst>
      <p:ext uri="{BB962C8B-B14F-4D97-AF65-F5344CB8AC3E}">
        <p14:creationId xmlns:p14="http://schemas.microsoft.com/office/powerpoint/2010/main" val="19533757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Ps 116.1</a:t>
            </a:r>
            <a:r>
              <a:rPr lang="en-US" dirty="0"/>
              <a:t> I love </a:t>
            </a:r>
            <a:r>
              <a:rPr lang="en-US" cap="small" dirty="0"/>
              <a:t>Adoni</a:t>
            </a:r>
            <a:r>
              <a:rPr lang="en-US" dirty="0"/>
              <a:t>, for He hears my voice, my cries. Because He has turned His ear to me, I will call on Him all my days.</a:t>
            </a:r>
            <a:endParaRPr lang="en-US" b="1" dirty="0"/>
          </a:p>
          <a:p>
            <a:pPr algn="l"/>
            <a:endParaRPr lang="en-US" baseline="30000" dirty="0"/>
          </a:p>
          <a:p>
            <a:pPr algn="l"/>
            <a:r>
              <a:rPr lang="en-US" baseline="30000" dirty="0"/>
              <a:t>Ps 50.15 </a:t>
            </a:r>
            <a:r>
              <a:rPr lang="en-US" dirty="0"/>
              <a:t>Call upon Me in the day of trouble. When I rescue you, you will honor Me.”</a:t>
            </a:r>
          </a:p>
        </p:txBody>
      </p:sp>
    </p:spTree>
    <p:extLst>
      <p:ext uri="{BB962C8B-B14F-4D97-AF65-F5344CB8AC3E}">
        <p14:creationId xmlns:p14="http://schemas.microsoft.com/office/powerpoint/2010/main" val="275540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hlinkClick r:id="rId3"/>
              </a:rPr>
              <a:t>https://www.wsj.com/video/eleven-killed-at-pittsburgh-synagogue/67F08E8A-A71F-446B-8D44-69C7A3273162.html</a:t>
            </a:r>
            <a:endParaRPr lang="en-US" dirty="0"/>
          </a:p>
          <a:p>
            <a:pPr algn="l"/>
            <a:endParaRPr lang="en-US" dirty="0"/>
          </a:p>
          <a:p>
            <a:pPr algn="l"/>
            <a:r>
              <a:rPr lang="en-US" dirty="0"/>
              <a:t>Up to 59 seconds.</a:t>
            </a:r>
          </a:p>
        </p:txBody>
      </p:sp>
    </p:spTree>
    <p:extLst>
      <p:ext uri="{BB962C8B-B14F-4D97-AF65-F5344CB8AC3E}">
        <p14:creationId xmlns:p14="http://schemas.microsoft.com/office/powerpoint/2010/main" val="16220726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Yer</a:t>
            </a:r>
            <a:r>
              <a:rPr lang="en-US" baseline="30000" dirty="0"/>
              <a:t>. 33.3 </a:t>
            </a:r>
            <a:r>
              <a:rPr lang="en-US" dirty="0"/>
              <a:t>‘Call out to me, and I will answer you — I will tell you great things, hidden things of which you are unaware.’”</a:t>
            </a:r>
          </a:p>
          <a:p>
            <a:pPr algn="l"/>
            <a:endParaRPr lang="en-US" dirty="0"/>
          </a:p>
        </p:txBody>
      </p:sp>
    </p:spTree>
    <p:extLst>
      <p:ext uri="{BB962C8B-B14F-4D97-AF65-F5344CB8AC3E}">
        <p14:creationId xmlns:p14="http://schemas.microsoft.com/office/powerpoint/2010/main" val="13580956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9873838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111968</TotalTime>
  <Words>3637</Words>
  <Application>Microsoft Office PowerPoint</Application>
  <PresentationFormat>Custom</PresentationFormat>
  <Paragraphs>574</Paragraphs>
  <Slides>92</Slides>
  <Notes>92</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92</vt:i4>
      </vt:variant>
    </vt:vector>
  </HeadingPairs>
  <TitlesOfParts>
    <vt:vector size="101" baseType="lpstr">
      <vt:lpstr>Arial</vt:lpstr>
      <vt:lpstr>Arial Rounded MT Bold</vt:lpstr>
      <vt:lpstr>Calibri</vt:lpstr>
      <vt:lpstr>Calibri Light</vt:lpstr>
      <vt:lpstr>David</vt:lpstr>
      <vt:lpstr>1_Default Design</vt:lpstr>
      <vt:lpstr>Office Theme</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27:50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27:51</vt:lpstr>
      <vt:lpstr>PowerPoint Presentation</vt:lpstr>
      <vt:lpstr>PowerPoint Presentation</vt:lpstr>
      <vt:lpstr>Mattityahu (Matthew) 27:51</vt:lpstr>
      <vt:lpstr>Mattityahu (Matthew) 27:52</vt:lpstr>
      <vt:lpstr>PowerPoint Presentation</vt:lpstr>
      <vt:lpstr>PowerPoint Presentation</vt:lpstr>
      <vt:lpstr>Mattityahu (Matthew) 27:53</vt:lpstr>
      <vt:lpstr>Mattityahu (Matthew) 27:54</vt:lpstr>
      <vt:lpstr>Mattityahu (Matthew) 27:54</vt:lpstr>
      <vt:lpstr>PowerPoint Presentation</vt:lpstr>
      <vt:lpstr>Mattityahu (Matthew) 27:50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27:50</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3152</cp:revision>
  <dcterms:created xsi:type="dcterms:W3CDTF">2006-04-21T19:34:43Z</dcterms:created>
  <dcterms:modified xsi:type="dcterms:W3CDTF">2019-10-26T14:02:51Z</dcterms:modified>
</cp:coreProperties>
</file>