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2" r:id="rId2"/>
    <p:sldMasterId id="2147483704" r:id="rId3"/>
  </p:sldMasterIdLst>
  <p:notesMasterIdLst>
    <p:notesMasterId r:id="rId96"/>
  </p:notesMasterIdLst>
  <p:handoutMasterIdLst>
    <p:handoutMasterId r:id="rId97"/>
  </p:handoutMasterIdLst>
  <p:sldIdLst>
    <p:sldId id="2045" r:id="rId4"/>
    <p:sldId id="60206" r:id="rId5"/>
    <p:sldId id="60214" r:id="rId6"/>
    <p:sldId id="60174" r:id="rId7"/>
    <p:sldId id="60367" r:id="rId8"/>
    <p:sldId id="60342" r:id="rId9"/>
    <p:sldId id="60341" r:id="rId10"/>
    <p:sldId id="60355" r:id="rId11"/>
    <p:sldId id="60166" r:id="rId12"/>
    <p:sldId id="60356" r:id="rId13"/>
    <p:sldId id="60369" r:id="rId14"/>
    <p:sldId id="60368" r:id="rId15"/>
    <p:sldId id="60405" r:id="rId16"/>
    <p:sldId id="60399" r:id="rId17"/>
    <p:sldId id="56113" r:id="rId18"/>
    <p:sldId id="59156" r:id="rId19"/>
    <p:sldId id="60358" r:id="rId20"/>
    <p:sldId id="60362" r:id="rId21"/>
    <p:sldId id="60177" r:id="rId22"/>
    <p:sldId id="60421" r:id="rId23"/>
    <p:sldId id="60330" r:id="rId24"/>
    <p:sldId id="60360" r:id="rId25"/>
    <p:sldId id="60331" r:id="rId26"/>
    <p:sldId id="60332" r:id="rId27"/>
    <p:sldId id="60366" r:id="rId28"/>
    <p:sldId id="60179" r:id="rId29"/>
    <p:sldId id="60178" r:id="rId30"/>
    <p:sldId id="60335" r:id="rId31"/>
    <p:sldId id="60347" r:id="rId32"/>
    <p:sldId id="60334" r:id="rId33"/>
    <p:sldId id="60181" r:id="rId34"/>
    <p:sldId id="60180" r:id="rId35"/>
    <p:sldId id="60352" r:id="rId36"/>
    <p:sldId id="60350" r:id="rId37"/>
    <p:sldId id="60345" r:id="rId38"/>
    <p:sldId id="60349" r:id="rId39"/>
    <p:sldId id="60364" r:id="rId40"/>
    <p:sldId id="60351" r:id="rId41"/>
    <p:sldId id="60354" r:id="rId42"/>
    <p:sldId id="60346" r:id="rId43"/>
    <p:sldId id="60365" r:id="rId44"/>
    <p:sldId id="60381" r:id="rId45"/>
    <p:sldId id="60361" r:id="rId46"/>
    <p:sldId id="60370" r:id="rId47"/>
    <p:sldId id="60371" r:id="rId48"/>
    <p:sldId id="60372" r:id="rId49"/>
    <p:sldId id="60376" r:id="rId50"/>
    <p:sldId id="60409" r:id="rId51"/>
    <p:sldId id="60412" r:id="rId52"/>
    <p:sldId id="60380" r:id="rId53"/>
    <p:sldId id="60382" r:id="rId54"/>
    <p:sldId id="60378" r:id="rId55"/>
    <p:sldId id="60375" r:id="rId56"/>
    <p:sldId id="60377" r:id="rId57"/>
    <p:sldId id="60383" r:id="rId58"/>
    <p:sldId id="60388" r:id="rId59"/>
    <p:sldId id="60391" r:id="rId60"/>
    <p:sldId id="60395" r:id="rId61"/>
    <p:sldId id="60411" r:id="rId62"/>
    <p:sldId id="60407" r:id="rId63"/>
    <p:sldId id="60410" r:id="rId64"/>
    <p:sldId id="60392" r:id="rId65"/>
    <p:sldId id="60408" r:id="rId66"/>
    <p:sldId id="60422" r:id="rId67"/>
    <p:sldId id="60423" r:id="rId68"/>
    <p:sldId id="60406" r:id="rId69"/>
    <p:sldId id="60386" r:id="rId70"/>
    <p:sldId id="60333" r:id="rId71"/>
    <p:sldId id="60182" r:id="rId72"/>
    <p:sldId id="60389" r:id="rId73"/>
    <p:sldId id="60387" r:id="rId74"/>
    <p:sldId id="60390" r:id="rId75"/>
    <p:sldId id="60384" r:id="rId76"/>
    <p:sldId id="60394" r:id="rId77"/>
    <p:sldId id="60167" r:id="rId78"/>
    <p:sldId id="60414" r:id="rId79"/>
    <p:sldId id="60402" r:id="rId80"/>
    <p:sldId id="60398" r:id="rId81"/>
    <p:sldId id="60403" r:id="rId82"/>
    <p:sldId id="60400" r:id="rId83"/>
    <p:sldId id="60401" r:id="rId84"/>
    <p:sldId id="60416" r:id="rId85"/>
    <p:sldId id="60393" r:id="rId86"/>
    <p:sldId id="60385" r:id="rId87"/>
    <p:sldId id="60415" r:id="rId88"/>
    <p:sldId id="60419" r:id="rId89"/>
    <p:sldId id="60340" r:id="rId90"/>
    <p:sldId id="60337" r:id="rId91"/>
    <p:sldId id="60413" r:id="rId92"/>
    <p:sldId id="60424" r:id="rId93"/>
    <p:sldId id="60418" r:id="rId94"/>
    <p:sldId id="60420" r:id="rId95"/>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1" clrIdx="0">
    <p:extLst>
      <p:ext uri="{19B8F6BF-5375-455C-9EA6-DF929625EA0E}">
        <p15:presenceInfo xmlns:p15="http://schemas.microsoft.com/office/powerpoint/2012/main" userId="Shmu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2214" autoAdjust="0"/>
  </p:normalViewPr>
  <p:slideViewPr>
    <p:cSldViewPr>
      <p:cViewPr varScale="1">
        <p:scale>
          <a:sx n="103" d="100"/>
          <a:sy n="103" d="100"/>
        </p:scale>
        <p:origin x="102" y="252"/>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2216"/>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eccehomopilgrimhouse.com/lith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eccehomopilgrimhouse.com/lith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matthew-27-31.html#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matthew-27-31.html#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matthew-27-31.html#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biblestudytools.com/commentaries/gills-exposition-of-the-bible/matthew-27-31.html#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n.wikipedia.org/wiki/Yimakh_shemo"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sraeltoday.co.il/read/thousands-of-pelicans-stop-to-visit-israe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harismanews.com/video/78261-man-forgives-ex-cop-who-killed-his-brother-if-you-go-to-god-and-ask-him-he-will-forgive-you?utm_source=Charisma%20News%20Daily&amp;utm_medium=email&amp;utm_content=subscriber_id:5160390&amp;utm_campaign=CNO%20daily%20-%202019-10-04"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RH erev 5778 New</a:t>
            </a:r>
          </a:p>
        </p:txBody>
      </p:sp>
      <p:sp>
        <p:nvSpPr>
          <p:cNvPr id="5" name="Rectangle 3"/>
          <p:cNvSpPr>
            <a:spLocks noGrp="1" noChangeArrowheads="1"/>
          </p:cNvSpPr>
          <p:nvPr>
            <p:ph type="dt" idx="1"/>
          </p:nvPr>
        </p:nvSpPr>
        <p:spPr>
          <a:ln/>
        </p:spPr>
        <p:txBody>
          <a:bodyPr/>
          <a:lstStyle/>
          <a:p>
            <a:r>
              <a:rPr lang="en-US" altLang="en-US">
                <a:solidFill>
                  <a:prstClr val="white"/>
                </a:solidFill>
              </a:rPr>
              <a:t>Sept. 20, 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JNN Barry &amp; </a:t>
            </a:r>
            <a:r>
              <a:rPr lang="en-US" altLang="en-US" sz="1050" dirty="0" err="1"/>
              <a:t>Batya</a:t>
            </a:r>
            <a:r>
              <a:rPr lang="en-US" altLang="en-US" sz="1050" dirty="0"/>
              <a:t> Segal</a:t>
            </a:r>
          </a:p>
        </p:txBody>
      </p:sp>
    </p:spTree>
    <p:extLst>
      <p:ext uri="{BB962C8B-B14F-4D97-AF65-F5344CB8AC3E}">
        <p14:creationId xmlns:p14="http://schemas.microsoft.com/office/powerpoint/2010/main" val="381094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https://youtu.be/ehW53bGbt1M</a:t>
            </a:r>
          </a:p>
        </p:txBody>
      </p:sp>
    </p:spTree>
    <p:extLst>
      <p:ext uri="{BB962C8B-B14F-4D97-AF65-F5344CB8AC3E}">
        <p14:creationId xmlns:p14="http://schemas.microsoft.com/office/powerpoint/2010/main" val="1779939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12511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77722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33808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504825" y="685800"/>
            <a:ext cx="5842000" cy="3422650"/>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As we are continuing through Matityahu, Pilate handed Yeshua to his soldiers for execution.  </a:t>
            </a: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marL="0" marR="0" lvl="0" indent="0" algn="r" defTabSz="897301" rtl="0" eaLnBrk="1" fontAlgn="auto" latinLnBrk="0" hangingPunct="1">
              <a:lnSpc>
                <a:spcPct val="100000"/>
              </a:lnSpc>
              <a:spcBef>
                <a:spcPts val="0"/>
              </a:spcBef>
              <a:spcAft>
                <a:spcPts val="0"/>
              </a:spcAft>
              <a:buClrTx/>
              <a:buSzTx/>
              <a:buFontTx/>
              <a:buNone/>
              <a:tabLst/>
              <a:defRPr/>
            </a:pPr>
            <a:fld id="{45F6C25F-6C70-4A78-AE69-304999D70D58}" type="slidenum">
              <a:rPr kumimoji="0" lang="en-US" alt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897301" rtl="0" eaLnBrk="1" fontAlgn="auto" latinLnBrk="0" hangingPunct="1">
                <a:lnSpc>
                  <a:spcPct val="100000"/>
                </a:lnSpc>
                <a:spcBef>
                  <a:spcPts val="0"/>
                </a:spcBef>
                <a:spcAft>
                  <a:spcPts val="0"/>
                </a:spcAft>
                <a:buClrTx/>
                <a:buSzTx/>
                <a:buFontTx/>
                <a:buNone/>
                <a:tabLst/>
                <a:defRPr/>
              </a:pPr>
              <a:t>15</a:t>
            </a:fld>
            <a:endParaRPr kumimoji="0" lang="en-US" alt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5718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kern="1200" dirty="0">
                <a:solidFill>
                  <a:schemeClr val="tx1"/>
                </a:solidFill>
                <a:effectLst/>
                <a:latin typeface="Arial Rounded MT Bold" pitchFamily="34" charset="0"/>
                <a:ea typeface="+mn-ea"/>
                <a:cs typeface="Arial" charset="0"/>
              </a:rPr>
              <a:t>Battalion =</a:t>
            </a:r>
            <a:r>
              <a:rPr lang="en-US" dirty="0"/>
              <a:t> </a:t>
            </a:r>
            <a:r>
              <a:rPr lang="en-US" sz="2000" b="1" i="0" kern="1200" dirty="0" err="1">
                <a:solidFill>
                  <a:schemeClr val="tx1"/>
                </a:solidFill>
                <a:effectLst/>
                <a:latin typeface="Arial Rounded MT Bold" pitchFamily="34" charset="0"/>
                <a:ea typeface="+mn-ea"/>
                <a:cs typeface="Arial" charset="0"/>
              </a:rPr>
              <a:t>speiran</a:t>
            </a:r>
            <a:r>
              <a:rPr lang="en-US" sz="2000" b="1" i="0" kern="1200" dirty="0">
                <a:solidFill>
                  <a:schemeClr val="tx1"/>
                </a:solidFill>
                <a:effectLst/>
                <a:latin typeface="Arial Rounded MT Bold" pitchFamily="34" charset="0"/>
                <a:ea typeface="+mn-ea"/>
                <a:cs typeface="Arial" charset="0"/>
              </a:rPr>
              <a:t> Gk.  cohort ~500 men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44182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https://www.google.com/url?sa=i&amp;source=images&amp;cd=&amp;ved=2ahUKEwjdxuKCrIPlAhUBL6wKHZLpAJkQjRx6BAgBEAQ&amp;url=https%3A%2F%2Fwww.pinterest.com%2Fpin%2F337136722077871808%2F&amp;psig=AOvVaw0GBJmknmCeXNj7cpaHrc_w&amp;ust=1570303859077864</a:t>
            </a:r>
          </a:p>
        </p:txBody>
      </p:sp>
    </p:spTree>
    <p:extLst>
      <p:ext uri="{BB962C8B-B14F-4D97-AF65-F5344CB8AC3E}">
        <p14:creationId xmlns:p14="http://schemas.microsoft.com/office/powerpoint/2010/main" val="4214736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https://www.google.com/url?sa=i&amp;source=images&amp;cd=&amp;ved=2ahUKEwjdxuKCrIPlAhUBL6wKHZLpAJkQjRx6BAgBEAQ&amp;url=https%3A%2F%2Fwww.pinterest.com%2Fpin%2F337136722077871808%2F&amp;psig=AOvVaw0GBJmknmCeXNj7cpaHrc_w&amp;ust=1570303859077864</a:t>
            </a:r>
          </a:p>
          <a:p>
            <a:endParaRPr lang="en-US" altLang="en-US" sz="2000" b="1" dirty="0"/>
          </a:p>
          <a:p>
            <a:r>
              <a:rPr lang="en-US" altLang="en-US" sz="2000" b="1" dirty="0"/>
              <a:t>North boundary of Temple Mount more or less same today</a:t>
            </a:r>
          </a:p>
        </p:txBody>
      </p:sp>
    </p:spTree>
    <p:extLst>
      <p:ext uri="{BB962C8B-B14F-4D97-AF65-F5344CB8AC3E}">
        <p14:creationId xmlns:p14="http://schemas.microsoft.com/office/powerpoint/2010/main" val="1960604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Imagine where Antonia Fortress would have been, and note red dot to the north.</a:t>
            </a:r>
          </a:p>
        </p:txBody>
      </p:sp>
    </p:spTree>
    <p:extLst>
      <p:ext uri="{BB962C8B-B14F-4D97-AF65-F5344CB8AC3E}">
        <p14:creationId xmlns:p14="http://schemas.microsoft.com/office/powerpoint/2010/main" val="411980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I had said average of one chapter/day to qualify to carry and dance with the Torah on </a:t>
            </a:r>
            <a:r>
              <a:rPr lang="en-US" altLang="en-US" sz="2000" b="1" dirty="0" err="1"/>
              <a:t>Simkhat</a:t>
            </a:r>
            <a:r>
              <a:rPr lang="en-US" altLang="en-US" sz="2000" b="1" dirty="0"/>
              <a:t> Torah Oct. 21.  Two people told me that they took it to heart!   </a:t>
            </a:r>
          </a:p>
          <a:p>
            <a:endParaRPr lang="en-US" altLang="en-US" sz="2000" b="1" dirty="0"/>
          </a:p>
          <a:p>
            <a:r>
              <a:rPr lang="en-US" altLang="en-US" sz="2000" b="1" dirty="0"/>
              <a:t>However, I didn’t necessarily mean a chapter of the Torah/day, but a chapter anywhere in the Tanakh or Messianic scriptures.   Anywhere in the Bible!</a:t>
            </a:r>
          </a:p>
        </p:txBody>
      </p:sp>
    </p:spTree>
    <p:extLst>
      <p:ext uri="{BB962C8B-B14F-4D97-AF65-F5344CB8AC3E}">
        <p14:creationId xmlns:p14="http://schemas.microsoft.com/office/powerpoint/2010/main" val="523374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kern="1200" dirty="0">
                <a:solidFill>
                  <a:schemeClr val="tx1"/>
                </a:solidFill>
                <a:effectLst/>
                <a:latin typeface="Arial Rounded MT Bold" pitchFamily="34" charset="0"/>
                <a:ea typeface="+mn-ea"/>
                <a:cs typeface="Arial" charset="0"/>
              </a:rPr>
              <a:t>Battalion =</a:t>
            </a:r>
            <a:r>
              <a:rPr lang="en-US" dirty="0"/>
              <a:t> </a:t>
            </a:r>
            <a:r>
              <a:rPr lang="en-US" sz="2000" b="1" i="0" kern="1200" dirty="0" err="1">
                <a:solidFill>
                  <a:schemeClr val="tx1"/>
                </a:solidFill>
                <a:effectLst/>
                <a:latin typeface="Arial Rounded MT Bold" pitchFamily="34" charset="0"/>
                <a:ea typeface="+mn-ea"/>
                <a:cs typeface="Arial" charset="0"/>
              </a:rPr>
              <a:t>speiran</a:t>
            </a:r>
            <a:r>
              <a:rPr lang="en-US" sz="2000" b="1" i="0" kern="1200" dirty="0">
                <a:solidFill>
                  <a:schemeClr val="tx1"/>
                </a:solidFill>
                <a:effectLst/>
                <a:latin typeface="Arial Rounded MT Bold" pitchFamily="34" charset="0"/>
                <a:ea typeface="+mn-ea"/>
                <a:cs typeface="Arial" charset="0"/>
              </a:rPr>
              <a:t> Gk.  cohort ~500 men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1303461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343399"/>
            <a:ext cx="6156325" cy="4341814"/>
          </a:xfrm>
        </p:spPr>
        <p:txBody>
          <a:bodyPr/>
          <a:lstStyle/>
          <a:p>
            <a:r>
              <a:rPr lang="en-US" b="1" dirty="0"/>
              <a:t>Color worn by royalty; </a:t>
            </a:r>
          </a:p>
          <a:p>
            <a:r>
              <a:rPr lang="en-US" b="1" dirty="0"/>
              <a:t>also a prophetic picture of </a:t>
            </a:r>
            <a:r>
              <a:rPr lang="en-US" sz="2000" b="1" i="0" kern="1200" dirty="0">
                <a:solidFill>
                  <a:schemeClr val="tx1"/>
                </a:solidFill>
                <a:effectLst/>
                <a:latin typeface="Arial Rounded MT Bold" pitchFamily="34" charset="0"/>
                <a:ea typeface="+mn-ea"/>
                <a:cs typeface="Arial" charset="0"/>
              </a:rPr>
              <a:t> his being clothed, as it were with our sins, which are as scarlet, and of his bloody sufferings in the human nature.</a:t>
            </a:r>
          </a:p>
          <a:p>
            <a:endParaRPr lang="en-US" sz="2000" b="1" i="0" kern="1200" dirty="0">
              <a:solidFill>
                <a:schemeClr val="tx1"/>
              </a:solidFill>
              <a:effectLst/>
              <a:latin typeface="Arial Rounded MT Bold" pitchFamily="34" charset="0"/>
              <a:ea typeface="+mn-ea"/>
              <a:cs typeface="Arial" charset="0"/>
            </a:endParaRPr>
          </a:p>
          <a:p>
            <a:r>
              <a:rPr lang="en-US" sz="2000" b="1" i="0" kern="1200" dirty="0">
                <a:solidFill>
                  <a:schemeClr val="tx1"/>
                </a:solidFill>
                <a:effectLst/>
                <a:latin typeface="Arial Rounded MT Bold" pitchFamily="34" charset="0"/>
                <a:ea typeface="+mn-ea"/>
                <a:cs typeface="Arial" charset="0"/>
              </a:rPr>
              <a:t>Also a fulfillment of the prophetic image of Messiah, conquering evil </a:t>
            </a:r>
          </a:p>
          <a:p>
            <a:endParaRPr lang="en-US" sz="2000" b="0" i="0" kern="1200" dirty="0">
              <a:solidFill>
                <a:schemeClr val="tx1"/>
              </a:solidFill>
              <a:effectLst/>
              <a:latin typeface="Arial Rounded MT Bold" pitchFamily="34" charset="0"/>
              <a:ea typeface="+mn-ea"/>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764653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Winepress?</a:t>
            </a:r>
          </a:p>
        </p:txBody>
      </p:sp>
    </p:spTree>
    <p:extLst>
      <p:ext uri="{BB962C8B-B14F-4D97-AF65-F5344CB8AC3E}">
        <p14:creationId xmlns:p14="http://schemas.microsoft.com/office/powerpoint/2010/main" val="3510009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267201"/>
            <a:ext cx="6034088" cy="4418012"/>
          </a:xfrm>
        </p:spPr>
        <p:txBody>
          <a:bodyPr/>
          <a:lstStyle/>
          <a:p>
            <a:r>
              <a:rPr lang="en-US" sz="2000" b="1" i="0" kern="1200" dirty="0">
                <a:solidFill>
                  <a:schemeClr val="tx1"/>
                </a:solidFill>
                <a:effectLst/>
                <a:latin typeface="Arial Rounded MT Bold" pitchFamily="34" charset="0"/>
                <a:ea typeface="+mn-ea"/>
                <a:cs typeface="Arial" charset="0"/>
              </a:rPr>
              <a:t>Thorns and briers being the curse which was inflicted on the earth,  He was being made a curse for us.  </a:t>
            </a:r>
          </a:p>
          <a:p>
            <a:r>
              <a:rPr lang="en-US" sz="1200" b="0" i="0" kern="1200" dirty="0">
                <a:solidFill>
                  <a:schemeClr val="tx1"/>
                </a:solidFill>
                <a:effectLst/>
                <a:latin typeface="Arial Rounded MT Bold" pitchFamily="34" charset="0"/>
                <a:ea typeface="+mn-ea"/>
                <a:cs typeface="Arial" charset="0"/>
              </a:rPr>
              <a:t>John Gill commentary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367848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place just north of the Temple Mount today that is called Antonia </a:t>
            </a:r>
            <a:r>
              <a:rPr lang="en-US" dirty="0" err="1"/>
              <a:t>Lithostrotos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7A7E2-61D4-416D-8868-15EA825CCC56}" type="slidenum">
              <a:rPr kumimoji="0" lang="en-US" sz="1800" b="0" i="0" u="none" strike="noStrike" kern="0" cap="none" spc="0" normalizeH="0" baseline="0" noProof="0" smtClean="0">
                <a:ln>
                  <a:noFill/>
                </a:ln>
                <a:solidFill>
                  <a:sysClr val="windowText" lastClr="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Arial" charset="0"/>
            </a:endParaRPr>
          </a:p>
        </p:txBody>
      </p:sp>
    </p:spTree>
    <p:extLst>
      <p:ext uri="{BB962C8B-B14F-4D97-AF65-F5344CB8AC3E}">
        <p14:creationId xmlns:p14="http://schemas.microsoft.com/office/powerpoint/2010/main" val="2582899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Where you see the red dot, Antonia </a:t>
            </a:r>
            <a:r>
              <a:rPr lang="en-US" altLang="en-US" sz="2000" b="1" dirty="0" err="1"/>
              <a:t>Lithostrotos</a:t>
            </a:r>
            <a:r>
              <a:rPr lang="en-US" altLang="en-US" sz="2000" b="1" dirty="0"/>
              <a:t>, there is a place with a fascinating pavement.   Some think it is the pavement of mockery.  </a:t>
            </a:r>
          </a:p>
        </p:txBody>
      </p:sp>
    </p:spTree>
    <p:extLst>
      <p:ext uri="{BB962C8B-B14F-4D97-AF65-F5344CB8AC3E}">
        <p14:creationId xmlns:p14="http://schemas.microsoft.com/office/powerpoint/2010/main" val="1130712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http://www.eccehomopilgrimhouse.com/litho</a:t>
            </a:r>
            <a:endParaRPr lang="en-US" altLang="en-US" sz="1050" dirty="0"/>
          </a:p>
        </p:txBody>
      </p:sp>
    </p:spTree>
    <p:extLst>
      <p:ext uri="{BB962C8B-B14F-4D97-AF65-F5344CB8AC3E}">
        <p14:creationId xmlns:p14="http://schemas.microsoft.com/office/powerpoint/2010/main" val="1099048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http://www.eccehomopilgrimhouse.com/litho</a:t>
            </a:r>
            <a:endParaRPr lang="en-US" altLang="en-US" sz="1050" dirty="0"/>
          </a:p>
        </p:txBody>
      </p:sp>
    </p:spTree>
    <p:extLst>
      <p:ext uri="{BB962C8B-B14F-4D97-AF65-F5344CB8AC3E}">
        <p14:creationId xmlns:p14="http://schemas.microsoft.com/office/powerpoint/2010/main" val="2018656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https://i1.wp.com/www.seetheholyland.net/wp-content/uploads/One-of-the-soldiers-games-carved-into-Hadrians-plaza-%C2%A9-Stanislao-Lee-Custodia-Terrae-Sanctae.jpg?ssl=1</a:t>
            </a:r>
          </a:p>
          <a:p>
            <a:endParaRPr lang="en-US" altLang="en-US" sz="1050" dirty="0"/>
          </a:p>
        </p:txBody>
      </p:sp>
    </p:spTree>
    <p:extLst>
      <p:ext uri="{BB962C8B-B14F-4D97-AF65-F5344CB8AC3E}">
        <p14:creationId xmlns:p14="http://schemas.microsoft.com/office/powerpoint/2010/main" val="2664663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50918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2000" b="1" dirty="0"/>
          </a:p>
        </p:txBody>
      </p:sp>
    </p:spTree>
    <p:extLst>
      <p:ext uri="{BB962C8B-B14F-4D97-AF65-F5344CB8AC3E}">
        <p14:creationId xmlns:p14="http://schemas.microsoft.com/office/powerpoint/2010/main" val="2146933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516227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a:solidFill>
                  <a:schemeClr val="tx1"/>
                </a:solidFill>
                <a:effectLst/>
                <a:latin typeface="Arial Rounded MT Bold" pitchFamily="34" charset="0"/>
                <a:ea typeface="+mn-ea"/>
                <a:cs typeface="Arial" charset="0"/>
              </a:rPr>
              <a:t>Depiction of the </a:t>
            </a:r>
            <a:r>
              <a:rPr lang="en-US" sz="2000" b="0" i="0" u="none" strike="noStrike" kern="1200" dirty="0">
                <a:solidFill>
                  <a:schemeClr val="tx1"/>
                </a:solidFill>
                <a:effectLst/>
                <a:latin typeface="Arial Rounded MT Bold" pitchFamily="34" charset="0"/>
                <a:ea typeface="+mn-ea"/>
                <a:cs typeface="Arial" charset="0"/>
              </a:rPr>
              <a:t>gateway of the eastern forum</a:t>
            </a:r>
            <a:r>
              <a:rPr lang="en-US" sz="2000" b="0" i="0" kern="1200" dirty="0">
                <a:solidFill>
                  <a:schemeClr val="tx1"/>
                </a:solidFill>
                <a:effectLst/>
                <a:latin typeface="Arial Rounded MT Bold" pitchFamily="34" charset="0"/>
                <a:ea typeface="+mn-ea"/>
                <a:cs typeface="Arial" charset="0"/>
              </a:rPr>
              <a:t> of </a:t>
            </a:r>
            <a:r>
              <a:rPr lang="en-US" sz="2000" b="0" i="0" u="none" strike="noStrike" kern="1200" dirty="0" err="1">
                <a:solidFill>
                  <a:schemeClr val="tx1"/>
                </a:solidFill>
                <a:effectLst/>
                <a:latin typeface="Arial Rounded MT Bold" pitchFamily="34" charset="0"/>
                <a:ea typeface="+mn-ea"/>
                <a:cs typeface="Arial" charset="0"/>
              </a:rPr>
              <a:t>Aelia</a:t>
            </a:r>
            <a:r>
              <a:rPr lang="en-US" sz="2000" b="0" i="0" u="none" strike="noStrike" kern="1200" dirty="0">
                <a:solidFill>
                  <a:schemeClr val="tx1"/>
                </a:solidFill>
                <a:effectLst/>
                <a:latin typeface="Arial Rounded MT Bold" pitchFamily="34" charset="0"/>
                <a:ea typeface="+mn-ea"/>
                <a:cs typeface="Arial" charset="0"/>
              </a:rPr>
              <a:t> </a:t>
            </a:r>
            <a:r>
              <a:rPr lang="en-US" sz="2000" b="0" i="0" u="none" strike="noStrike" kern="1200" dirty="0" err="1">
                <a:solidFill>
                  <a:schemeClr val="tx1"/>
                </a:solidFill>
                <a:effectLst/>
                <a:latin typeface="Arial Rounded MT Bold" pitchFamily="34" charset="0"/>
                <a:ea typeface="+mn-ea"/>
                <a:cs typeface="Arial" charset="0"/>
              </a:rPr>
              <a:t>Capitolina</a:t>
            </a:r>
            <a:r>
              <a:rPr lang="en-US" sz="2000" b="0" i="0" kern="1200" dirty="0">
                <a:solidFill>
                  <a:schemeClr val="tx1"/>
                </a:solidFill>
                <a:effectLst/>
                <a:latin typeface="Arial Rounded MT Bold" pitchFamily="34" charset="0"/>
                <a:ea typeface="+mn-ea"/>
                <a:cs typeface="Arial" charset="0"/>
              </a:rPr>
              <a:t> and original Roman pavement. The vertical lines show where the wall of the </a:t>
            </a:r>
            <a:r>
              <a:rPr lang="en-US" sz="2000" b="0" i="0" u="none" strike="noStrike" kern="1200" dirty="0">
                <a:solidFill>
                  <a:schemeClr val="tx1"/>
                </a:solidFill>
                <a:effectLst/>
                <a:latin typeface="Arial Rounded MT Bold" pitchFamily="34" charset="0"/>
                <a:ea typeface="+mn-ea"/>
                <a:cs typeface="Arial" charset="0"/>
              </a:rPr>
              <a:t>Convent of the Sisters of Zion</a:t>
            </a:r>
            <a:r>
              <a:rPr lang="en-US" sz="2000" b="0" i="0" kern="1200" dirty="0">
                <a:solidFill>
                  <a:schemeClr val="tx1"/>
                </a:solidFill>
                <a:effectLst/>
                <a:latin typeface="Arial Rounded MT Bold" pitchFamily="34" charset="0"/>
                <a:ea typeface="+mn-ea"/>
                <a:cs typeface="Arial" charset="0"/>
              </a:rPr>
              <a:t> currently extends. The horizontal line shows the modern street level. The stairs led to the </a:t>
            </a:r>
            <a:r>
              <a:rPr lang="en-US" sz="2000" b="0" i="0" u="none" strike="noStrike" kern="1200" dirty="0">
                <a:solidFill>
                  <a:schemeClr val="tx1"/>
                </a:solidFill>
                <a:effectLst/>
                <a:latin typeface="Arial Rounded MT Bold" pitchFamily="34" charset="0"/>
                <a:ea typeface="+mn-ea"/>
                <a:cs typeface="Arial" charset="0"/>
              </a:rPr>
              <a:t>Antonia Fortress.</a:t>
            </a:r>
            <a:endParaRPr lang="en-US" sz="2000" b="0" i="0" u="none" strike="noStrike" kern="1200" baseline="30000" dirty="0">
              <a:solidFill>
                <a:schemeClr val="tx1"/>
              </a:solidFill>
              <a:effectLst/>
              <a:latin typeface="Arial Rounded MT Bold" pitchFamily="34" charset="0"/>
              <a:ea typeface="+mn-ea"/>
              <a:cs typeface="Arial" charset="0"/>
            </a:endParaRPr>
          </a:p>
          <a:p>
            <a:endParaRPr lang="en-US" altLang="en-US" sz="1050" dirty="0"/>
          </a:p>
        </p:txBody>
      </p:sp>
    </p:spTree>
    <p:extLst>
      <p:ext uri="{BB962C8B-B14F-4D97-AF65-F5344CB8AC3E}">
        <p14:creationId xmlns:p14="http://schemas.microsoft.com/office/powerpoint/2010/main" val="1554534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So, “Ecco homo” arch.  Successor to whatever was there previously.</a:t>
            </a:r>
          </a:p>
        </p:txBody>
      </p:sp>
    </p:spTree>
    <p:extLst>
      <p:ext uri="{BB962C8B-B14F-4D97-AF65-F5344CB8AC3E}">
        <p14:creationId xmlns:p14="http://schemas.microsoft.com/office/powerpoint/2010/main" val="3964296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534526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Craig Keener p 674</a:t>
            </a:r>
          </a:p>
        </p:txBody>
      </p:sp>
    </p:spTree>
    <p:extLst>
      <p:ext uri="{BB962C8B-B14F-4D97-AF65-F5344CB8AC3E}">
        <p14:creationId xmlns:p14="http://schemas.microsoft.com/office/powerpoint/2010/main" val="3825498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88955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43648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053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Keener p 674</a:t>
            </a:r>
          </a:p>
        </p:txBody>
      </p:sp>
    </p:spTree>
    <p:extLst>
      <p:ext uri="{BB962C8B-B14F-4D97-AF65-F5344CB8AC3E}">
        <p14:creationId xmlns:p14="http://schemas.microsoft.com/office/powerpoint/2010/main" val="1085425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By implication ridiculing His people.</a:t>
            </a:r>
          </a:p>
          <a:p>
            <a:r>
              <a:rPr lang="en-US" altLang="en-US" dirty="0"/>
              <a:t>Really joke was on them.   </a:t>
            </a:r>
            <a:r>
              <a:rPr lang="en-US" altLang="en-US" baseline="30000" dirty="0"/>
              <a:t>Phil 2.10-11</a:t>
            </a:r>
            <a:r>
              <a:rPr lang="en-US" altLang="en-US" dirty="0"/>
              <a:t> I</a:t>
            </a:r>
            <a:r>
              <a:rPr lang="en-US" sz="2000" b="0" i="0" kern="1200" dirty="0">
                <a:solidFill>
                  <a:schemeClr val="tx1"/>
                </a:solidFill>
                <a:effectLst/>
                <a:latin typeface="Arial Rounded MT Bold" pitchFamily="34" charset="0"/>
                <a:ea typeface="+mn-ea"/>
                <a:cs typeface="Arial" charset="0"/>
              </a:rPr>
              <a:t>n honor of the name given Yeshua, </a:t>
            </a:r>
            <a:r>
              <a:rPr lang="en-US" sz="2000" b="1" i="0" kern="1200" dirty="0">
                <a:solidFill>
                  <a:schemeClr val="tx1"/>
                </a:solidFill>
                <a:effectLst/>
                <a:latin typeface="Arial Rounded MT Bold" pitchFamily="34" charset="0"/>
                <a:ea typeface="+mn-ea"/>
                <a:cs typeface="Arial" charset="0"/>
              </a:rPr>
              <a:t>every knee will bow</a:t>
            </a:r>
            <a:r>
              <a:rPr lang="en-US" sz="2000" b="0" i="0" kern="1200" dirty="0">
                <a:solidFill>
                  <a:schemeClr val="tx1"/>
                </a:solidFill>
                <a:effectLst/>
                <a:latin typeface="Arial Rounded MT Bold" pitchFamily="34" charset="0"/>
                <a:ea typeface="+mn-ea"/>
                <a:cs typeface="Arial" charset="0"/>
              </a:rPr>
              <a:t> — in heaven, on earth and under the earth — </a:t>
            </a:r>
            <a:r>
              <a:rPr lang="en-US" sz="2000" i="0" kern="1200" baseline="30000" dirty="0">
                <a:solidFill>
                  <a:schemeClr val="tx1"/>
                </a:solidFill>
                <a:effectLst/>
                <a:latin typeface="Arial Rounded MT Bold" pitchFamily="34" charset="0"/>
                <a:ea typeface="+mn-ea"/>
                <a:cs typeface="Arial" charset="0"/>
              </a:rPr>
              <a:t> </a:t>
            </a:r>
            <a:r>
              <a:rPr lang="en-US" sz="2000" i="0" kern="1200" dirty="0">
                <a:solidFill>
                  <a:schemeClr val="tx1"/>
                </a:solidFill>
                <a:effectLst/>
                <a:latin typeface="Arial Rounded MT Bold" pitchFamily="34" charset="0"/>
                <a:ea typeface="+mn-ea"/>
                <a:cs typeface="Arial" charset="0"/>
              </a:rPr>
              <a:t>and every tongue will acknowledge</a:t>
            </a:r>
            <a:r>
              <a:rPr lang="en-US" sz="2000" b="0" i="0" kern="1200" baseline="30000" dirty="0">
                <a:solidFill>
                  <a:schemeClr val="tx1"/>
                </a:solidFill>
                <a:effectLst/>
                <a:latin typeface="Arial Rounded MT Bold" pitchFamily="34" charset="0"/>
                <a:ea typeface="+mn-ea"/>
                <a:cs typeface="Arial" charset="0"/>
              </a:rPr>
              <a:t> </a:t>
            </a:r>
            <a:r>
              <a:rPr lang="en-US" sz="2000" b="0" i="0" kern="1200" dirty="0">
                <a:solidFill>
                  <a:schemeClr val="tx1"/>
                </a:solidFill>
                <a:effectLst/>
                <a:latin typeface="Arial Rounded MT Bold" pitchFamily="34" charset="0"/>
                <a:ea typeface="+mn-ea"/>
                <a:cs typeface="Arial" charset="0"/>
              </a:rPr>
              <a:t>that Yeshua the Messiah is </a:t>
            </a:r>
            <a:r>
              <a:rPr lang="en-US" sz="2000" b="0" i="1" kern="1200" cap="small" dirty="0">
                <a:solidFill>
                  <a:schemeClr val="tx1"/>
                </a:solidFill>
                <a:effectLst/>
                <a:latin typeface="Arial Rounded MT Bold" pitchFamily="34" charset="0"/>
                <a:ea typeface="+mn-ea"/>
                <a:cs typeface="Arial" charset="0"/>
              </a:rPr>
              <a:t>Adonai</a:t>
            </a:r>
            <a:r>
              <a:rPr lang="en-US" sz="2000" b="0" i="0" kern="1200" dirty="0">
                <a:solidFill>
                  <a:schemeClr val="tx1"/>
                </a:solidFill>
                <a:effectLst/>
                <a:latin typeface="Arial Rounded MT Bold" pitchFamily="34" charset="0"/>
                <a:ea typeface="+mn-ea"/>
                <a:cs typeface="Arial" charset="0"/>
              </a:rPr>
              <a:t> — to the glory of God the Father.</a:t>
            </a:r>
            <a:endParaRPr lang="en-US" altLang="en-US" sz="1050" dirty="0"/>
          </a:p>
        </p:txBody>
      </p:sp>
    </p:spTree>
    <p:extLst>
      <p:ext uri="{BB962C8B-B14F-4D97-AF65-F5344CB8AC3E}">
        <p14:creationId xmlns:p14="http://schemas.microsoft.com/office/powerpoint/2010/main" val="426688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2000" b="1" dirty="0"/>
          </a:p>
        </p:txBody>
      </p:sp>
    </p:spTree>
    <p:extLst>
      <p:ext uri="{BB962C8B-B14F-4D97-AF65-F5344CB8AC3E}">
        <p14:creationId xmlns:p14="http://schemas.microsoft.com/office/powerpoint/2010/main" val="446204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Have you ever been scorned, ridiculed, mocked?   It doesn’t feel good at all, but it’s an opportunity!</a:t>
            </a:r>
          </a:p>
        </p:txBody>
      </p:sp>
    </p:spTree>
    <p:extLst>
      <p:ext uri="{BB962C8B-B14F-4D97-AF65-F5344CB8AC3E}">
        <p14:creationId xmlns:p14="http://schemas.microsoft.com/office/powerpoint/2010/main" val="3935235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Even in this simple phrase, there is a great bit of redemptive meaning!</a:t>
            </a:r>
          </a:p>
        </p:txBody>
      </p:sp>
    </p:spTree>
    <p:extLst>
      <p:ext uri="{BB962C8B-B14F-4D97-AF65-F5344CB8AC3E}">
        <p14:creationId xmlns:p14="http://schemas.microsoft.com/office/powerpoint/2010/main" val="3335180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04912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https://www.biblestudytools.com/commentaries/gills-exposition-of-the-bible/matthew-27-31.html#e</a:t>
            </a:r>
            <a:endParaRPr lang="en-US" altLang="en-US" sz="1050" dirty="0"/>
          </a:p>
        </p:txBody>
      </p:sp>
    </p:spTree>
    <p:extLst>
      <p:ext uri="{BB962C8B-B14F-4D97-AF65-F5344CB8AC3E}">
        <p14:creationId xmlns:p14="http://schemas.microsoft.com/office/powerpoint/2010/main" val="828862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https://www.biblestudytools.com/commentaries/gills-exposition-of-the-bible/matthew-27-31.html#e</a:t>
            </a:r>
            <a:endParaRPr lang="en-US" altLang="en-US" sz="1050" dirty="0"/>
          </a:p>
        </p:txBody>
      </p:sp>
    </p:spTree>
    <p:extLst>
      <p:ext uri="{BB962C8B-B14F-4D97-AF65-F5344CB8AC3E}">
        <p14:creationId xmlns:p14="http://schemas.microsoft.com/office/powerpoint/2010/main" val="3315073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https://www.biblestudytools.com/commentaries/gills-exposition-of-the-bible/matthew-27-31.html#e</a:t>
            </a:r>
            <a:endParaRPr lang="en-US" altLang="en-US" sz="1050" dirty="0"/>
          </a:p>
        </p:txBody>
      </p:sp>
    </p:spTree>
    <p:extLst>
      <p:ext uri="{BB962C8B-B14F-4D97-AF65-F5344CB8AC3E}">
        <p14:creationId xmlns:p14="http://schemas.microsoft.com/office/powerpoint/2010/main" val="2281038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https://www.biblestudytools.com/commentaries/gills-exposition-of-the-bible/matthew-27-31.html#e</a:t>
            </a:r>
            <a:endParaRPr lang="en-US" altLang="en-US" sz="1050" dirty="0"/>
          </a:p>
        </p:txBody>
      </p:sp>
    </p:spTree>
    <p:extLst>
      <p:ext uri="{BB962C8B-B14F-4D97-AF65-F5344CB8AC3E}">
        <p14:creationId xmlns:p14="http://schemas.microsoft.com/office/powerpoint/2010/main" val="616234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961075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880098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7906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You have maybe heard that tourism is really up in Israel.   Yes?</a:t>
            </a:r>
          </a:p>
        </p:txBody>
      </p:sp>
    </p:spTree>
    <p:extLst>
      <p:ext uri="{BB962C8B-B14F-4D97-AF65-F5344CB8AC3E}">
        <p14:creationId xmlns:p14="http://schemas.microsoft.com/office/powerpoint/2010/main" val="30795918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38643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https://en.wikipedia.org/wiki/Yimakh_shemo</a:t>
            </a:r>
            <a:endParaRPr lang="en-US" altLang="en-US" sz="1050" dirty="0"/>
          </a:p>
        </p:txBody>
      </p:sp>
    </p:spTree>
    <p:extLst>
      <p:ext uri="{BB962C8B-B14F-4D97-AF65-F5344CB8AC3E}">
        <p14:creationId xmlns:p14="http://schemas.microsoft.com/office/powerpoint/2010/main" val="872078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74546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452657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This is why we do not endorse Talmud as authoritative.  Helpful at times, but just not right sometimes.</a:t>
            </a:r>
          </a:p>
          <a:p>
            <a:endParaRPr lang="en-US" altLang="en-US" sz="2000" b="1" dirty="0"/>
          </a:p>
          <a:p>
            <a:r>
              <a:rPr lang="en-US" altLang="en-US" sz="2000" b="1" dirty="0"/>
              <a:t>Our afternoon presentation will by Dr. Michael Brown on the Talmud.  </a:t>
            </a:r>
          </a:p>
        </p:txBody>
      </p:sp>
    </p:spTree>
    <p:extLst>
      <p:ext uri="{BB962C8B-B14F-4D97-AF65-F5344CB8AC3E}">
        <p14:creationId xmlns:p14="http://schemas.microsoft.com/office/powerpoint/2010/main" val="2901729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198689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026453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354997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240117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35626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https://www.israeltoday.co.il/read/thousands-of-pelicans-stop-to-visit-israel/</a:t>
            </a: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You’ve </a:t>
            </a:r>
            <a:r>
              <a:rPr kumimoji="0" lang="en-US" altLang="en-US" sz="2000" b="1" i="0" u="none" strike="noStrike" kern="1200" cap="none" spc="0" normalizeH="0" baseline="0" noProof="0" dirty="0" err="1">
                <a:ln>
                  <a:noFill/>
                </a:ln>
                <a:solidFill>
                  <a:srgbClr val="000000"/>
                </a:solidFill>
                <a:effectLst/>
                <a:uLnTx/>
                <a:uFillTx/>
                <a:latin typeface="Arial Rounded MT Bold" pitchFamily="34" charset="0"/>
                <a:ea typeface="+mn-ea"/>
                <a:cs typeface="Arial" charset="0"/>
              </a:rPr>
              <a:t>mabe</a:t>
            </a:r>
            <a:r>
              <a:rPr kumimoji="0" lang="en-US" altLang="en-US" sz="2000" b="1"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 heard that the tourist industry is booming in Israel.</a:t>
            </a:r>
          </a:p>
          <a:p>
            <a:endParaRPr lang="en-US" sz="1050" dirty="0"/>
          </a:p>
          <a:p>
            <a:endParaRPr lang="en-US" altLang="en-US" sz="1050" dirty="0"/>
          </a:p>
        </p:txBody>
      </p:sp>
    </p:spTree>
    <p:extLst>
      <p:ext uri="{BB962C8B-B14F-4D97-AF65-F5344CB8AC3E}">
        <p14:creationId xmlns:p14="http://schemas.microsoft.com/office/powerpoint/2010/main" val="11374996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Someone said, “How your kids view your suffering will have more impact than your successes.”</a:t>
            </a:r>
          </a:p>
        </p:txBody>
      </p:sp>
    </p:spTree>
    <p:extLst>
      <p:ext uri="{BB962C8B-B14F-4D97-AF65-F5344CB8AC3E}">
        <p14:creationId xmlns:p14="http://schemas.microsoft.com/office/powerpoint/2010/main" val="3139167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Not only and example, but an empowering.</a:t>
            </a:r>
          </a:p>
        </p:txBody>
      </p:sp>
    </p:spTree>
    <p:extLst>
      <p:ext uri="{BB962C8B-B14F-4D97-AF65-F5344CB8AC3E}">
        <p14:creationId xmlns:p14="http://schemas.microsoft.com/office/powerpoint/2010/main" val="6957469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2466012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50227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762227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27118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046594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9120432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055666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58655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JNN Barry &amp; </a:t>
            </a:r>
            <a:r>
              <a:rPr lang="en-US" altLang="en-US" sz="1050" dirty="0" err="1"/>
              <a:t>Batya</a:t>
            </a:r>
            <a:r>
              <a:rPr lang="en-US" altLang="en-US" sz="1050" dirty="0"/>
              <a:t> Segal</a:t>
            </a:r>
          </a:p>
          <a:p>
            <a:endParaRPr lang="en-US" altLang="en-US" sz="1050" dirty="0"/>
          </a:p>
          <a:p>
            <a:r>
              <a:rPr lang="en-US" altLang="en-US" sz="2000" b="1" dirty="0"/>
              <a:t>Storks, pelicans, cranes</a:t>
            </a:r>
          </a:p>
        </p:txBody>
      </p:sp>
    </p:spTree>
    <p:extLst>
      <p:ext uri="{BB962C8B-B14F-4D97-AF65-F5344CB8AC3E}">
        <p14:creationId xmlns:p14="http://schemas.microsoft.com/office/powerpoint/2010/main" val="30590512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7153943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Literally, no one followed Him in His walk from Pilate’s judgment hall to the place of execution</a:t>
            </a:r>
          </a:p>
        </p:txBody>
      </p:sp>
    </p:spTree>
    <p:extLst>
      <p:ext uri="{BB962C8B-B14F-4D97-AF65-F5344CB8AC3E}">
        <p14:creationId xmlns:p14="http://schemas.microsoft.com/office/powerpoint/2010/main" val="1072815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No one followed Him in His walk from Pilates judgment hall to the place of execution.</a:t>
            </a:r>
          </a:p>
        </p:txBody>
      </p:sp>
    </p:spTree>
    <p:extLst>
      <p:ext uri="{BB962C8B-B14F-4D97-AF65-F5344CB8AC3E}">
        <p14:creationId xmlns:p14="http://schemas.microsoft.com/office/powerpoint/2010/main" val="34156442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46676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4540647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b="1" dirty="0"/>
              <a:t>We proclaim Him, and seek to be LIKE him in suffering, in life.</a:t>
            </a:r>
          </a:p>
          <a:p>
            <a:endParaRPr lang="en-US" altLang="en-US" sz="2000" b="1" dirty="0"/>
          </a:p>
          <a:p>
            <a:r>
              <a:rPr lang="en-US" altLang="en-US" sz="2000" b="1" dirty="0"/>
              <a:t>I think it fits here to introduce some stellar workers in the kingdom who are doing just this.</a:t>
            </a:r>
          </a:p>
        </p:txBody>
      </p:sp>
    </p:spTree>
    <p:extLst>
      <p:ext uri="{BB962C8B-B14F-4D97-AF65-F5344CB8AC3E}">
        <p14:creationId xmlns:p14="http://schemas.microsoft.com/office/powerpoint/2010/main" val="4174823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6092060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1648923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1810501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356142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fontAlgn="base"/>
            <a:r>
              <a:rPr lang="en-US" b="1" dirty="0"/>
              <a:t>T</a:t>
            </a:r>
            <a:r>
              <a:rPr lang="en-US" sz="2000" b="1" i="0" kern="1200" dirty="0">
                <a:solidFill>
                  <a:schemeClr val="tx1"/>
                </a:solidFill>
                <a:effectLst/>
                <a:latin typeface="Arial Rounded MT Bold" pitchFamily="34" charset="0"/>
                <a:ea typeface="+mn-ea"/>
                <a:cs typeface="Arial" charset="0"/>
              </a:rPr>
              <a:t>he area is part of the Great Rift Valley, which stretches from northern Syria to central Mozambique in Africa.</a:t>
            </a:r>
          </a:p>
          <a:p>
            <a:pPr fontAlgn="base"/>
            <a:endParaRPr lang="en-US" sz="2000" b="1" i="0" kern="1200" dirty="0">
              <a:solidFill>
                <a:schemeClr val="tx1"/>
              </a:solidFill>
              <a:effectLst/>
              <a:latin typeface="Arial Rounded MT Bold" pitchFamily="34" charset="0"/>
              <a:ea typeface="+mn-ea"/>
              <a:cs typeface="Arial" charset="0"/>
            </a:endParaRPr>
          </a:p>
          <a:p>
            <a:pPr fontAlgn="base"/>
            <a:r>
              <a:rPr lang="en-US" sz="2000" b="1" i="0" kern="1200" dirty="0">
                <a:solidFill>
                  <a:schemeClr val="tx1"/>
                </a:solidFill>
                <a:effectLst/>
                <a:latin typeface="Arial Rounded MT Bold" pitchFamily="34" charset="0"/>
                <a:ea typeface="+mn-ea"/>
                <a:cs typeface="Arial" charset="0"/>
              </a:rPr>
              <a:t>It is akin to a superhighway of bird migration routes, creating thermal currents that birds can ride from central Africa to Europe.</a:t>
            </a:r>
          </a:p>
          <a:p>
            <a:pPr fontAlgn="base"/>
            <a:endParaRPr lang="en-US" sz="2000" b="1" i="0" kern="1200" dirty="0">
              <a:solidFill>
                <a:schemeClr val="tx1"/>
              </a:solidFill>
              <a:effectLst/>
              <a:latin typeface="Arial Rounded MT Bold" pitchFamily="34" charset="0"/>
              <a:ea typeface="+mn-ea"/>
              <a:cs typeface="Arial" charset="0"/>
            </a:endParaRPr>
          </a:p>
          <a:p>
            <a:pPr fontAlgn="base"/>
            <a:r>
              <a:rPr lang="en-US" sz="2000" b="1" i="0" kern="1200" dirty="0">
                <a:solidFill>
                  <a:schemeClr val="tx1"/>
                </a:solidFill>
                <a:effectLst/>
                <a:latin typeface="Arial Rounded MT Bold" pitchFamily="34" charset="0"/>
                <a:ea typeface="+mn-ea"/>
                <a:cs typeface="Arial" charset="0"/>
              </a:rPr>
              <a:t>Israel is at a bottleneck on the migratory birds' flight path where an estimated 540 species converge. </a:t>
            </a:r>
          </a:p>
          <a:p>
            <a:pPr fontAlgn="base"/>
            <a:endParaRPr lang="en-US" sz="2000" b="1" i="0" kern="1200" dirty="0">
              <a:solidFill>
                <a:schemeClr val="tx1"/>
              </a:solidFill>
              <a:effectLst/>
              <a:latin typeface="Arial Rounded MT Bold" pitchFamily="34" charset="0"/>
              <a:ea typeface="+mn-ea"/>
              <a:cs typeface="Arial" charset="0"/>
            </a:endParaRPr>
          </a:p>
          <a:p>
            <a:pPr fontAlgn="base"/>
            <a:r>
              <a:rPr lang="en-US" sz="2000" b="1" i="0" kern="1200" dirty="0">
                <a:solidFill>
                  <a:schemeClr val="tx1"/>
                </a:solidFill>
                <a:effectLst/>
                <a:latin typeface="Arial Rounded MT Bold" pitchFamily="34" charset="0"/>
                <a:ea typeface="+mn-ea"/>
                <a:cs typeface="Arial" charset="0"/>
              </a:rPr>
              <a:t>Compare that with 460 species in Germany, which is 20 times bigger.</a:t>
            </a:r>
          </a:p>
          <a:p>
            <a:endParaRPr lang="en-US" altLang="en-US" sz="2000" b="1" dirty="0"/>
          </a:p>
        </p:txBody>
      </p:sp>
    </p:spTree>
    <p:extLst>
      <p:ext uri="{BB962C8B-B14F-4D97-AF65-F5344CB8AC3E}">
        <p14:creationId xmlns:p14="http://schemas.microsoft.com/office/powerpoint/2010/main" val="7218907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790436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695506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3531682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1373175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2428878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422468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7856312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8275666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dirty="0">
                <a:hlinkClick r:id="rId3"/>
              </a:rPr>
              <a:t>https://www.charismanews.com/video/78261-man-forgives-ex-cop-who-killed-his-brother-if-you-go-to-god-and-ask-him-he-will-forgive-you?utm_source=Charisma%20News%20Daily&amp;utm_medium=email&amp;utm_content=subscriber_id:5160390&amp;utm_campaign=CNO%20daily%20-%202019-10-04</a:t>
            </a:r>
            <a:endParaRPr lang="en-US" sz="1050" dirty="0"/>
          </a:p>
          <a:p>
            <a:r>
              <a:rPr lang="en-US" sz="2000" b="0" i="0" kern="1200" dirty="0">
                <a:solidFill>
                  <a:schemeClr val="tx1"/>
                </a:solidFill>
                <a:effectLst/>
                <a:latin typeface="Arial Rounded MT Bold" pitchFamily="34" charset="0"/>
                <a:ea typeface="+mn-ea"/>
                <a:cs typeface="Arial" charset="0"/>
              </a:rPr>
              <a:t>"I'm not going to say anything else. I think giving your life to Christ would be the best thing that Botham would want you to do. Again, I love you as a person, and I don't wish anything bad on you."</a:t>
            </a:r>
          </a:p>
          <a:p>
            <a:r>
              <a:rPr lang="en-US" sz="2000" b="0" i="0" kern="1200" dirty="0">
                <a:solidFill>
                  <a:schemeClr val="tx1"/>
                </a:solidFill>
                <a:effectLst/>
                <a:latin typeface="Arial Rounded MT Bold" pitchFamily="34" charset="0"/>
                <a:ea typeface="+mn-ea"/>
                <a:cs typeface="Arial" charset="0"/>
              </a:rPr>
              <a:t>Brandt then asked Judge Tammy Kemp if he could give </a:t>
            </a:r>
            <a:r>
              <a:rPr lang="en-US" sz="2000" b="0" i="0" kern="1200" dirty="0" err="1">
                <a:solidFill>
                  <a:schemeClr val="tx1"/>
                </a:solidFill>
                <a:effectLst/>
                <a:latin typeface="Arial Rounded MT Bold" pitchFamily="34" charset="0"/>
                <a:ea typeface="+mn-ea"/>
                <a:cs typeface="Arial" charset="0"/>
              </a:rPr>
              <a:t>Guyger</a:t>
            </a:r>
            <a:r>
              <a:rPr lang="en-US" sz="2000" b="0" i="0" kern="1200" dirty="0">
                <a:solidFill>
                  <a:schemeClr val="tx1"/>
                </a:solidFill>
                <a:effectLst/>
                <a:latin typeface="Arial Rounded MT Bold" pitchFamily="34" charset="0"/>
                <a:ea typeface="+mn-ea"/>
                <a:cs typeface="Arial" charset="0"/>
              </a:rPr>
              <a:t> a hug. After his second "Please?" the judge gave permission, and Brandt hugged </a:t>
            </a:r>
            <a:r>
              <a:rPr lang="en-US" sz="2000" b="0" i="0" kern="1200" dirty="0" err="1">
                <a:solidFill>
                  <a:schemeClr val="tx1"/>
                </a:solidFill>
                <a:effectLst/>
                <a:latin typeface="Arial Rounded MT Bold" pitchFamily="34" charset="0"/>
                <a:ea typeface="+mn-ea"/>
                <a:cs typeface="Arial" charset="0"/>
              </a:rPr>
              <a:t>Guyger</a:t>
            </a:r>
            <a:r>
              <a:rPr lang="en-US" sz="2000" b="0" i="0" kern="1200" dirty="0">
                <a:solidFill>
                  <a:schemeClr val="tx1"/>
                </a:solidFill>
                <a:effectLst/>
                <a:latin typeface="Arial Rounded MT Bold" pitchFamily="34" charset="0"/>
                <a:ea typeface="+mn-ea"/>
                <a:cs typeface="Arial" charset="0"/>
              </a:rPr>
              <a:t>, who sobbed on his shoulder for at least 30 seconds.</a:t>
            </a:r>
          </a:p>
          <a:p>
            <a:endParaRPr lang="en-US" altLang="en-US" sz="1050" dirty="0"/>
          </a:p>
        </p:txBody>
      </p:sp>
    </p:spTree>
    <p:extLst>
      <p:ext uri="{BB962C8B-B14F-4D97-AF65-F5344CB8AC3E}">
        <p14:creationId xmlns:p14="http://schemas.microsoft.com/office/powerpoint/2010/main" val="20184195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72931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JNN Barry &amp; </a:t>
            </a:r>
            <a:r>
              <a:rPr lang="en-US" altLang="en-US" sz="1050" dirty="0" err="1"/>
              <a:t>Batya</a:t>
            </a:r>
            <a:r>
              <a:rPr lang="en-US" altLang="en-US" sz="1050" dirty="0"/>
              <a:t> Segal</a:t>
            </a:r>
          </a:p>
        </p:txBody>
      </p:sp>
    </p:spTree>
    <p:extLst>
      <p:ext uri="{BB962C8B-B14F-4D97-AF65-F5344CB8AC3E}">
        <p14:creationId xmlns:p14="http://schemas.microsoft.com/office/powerpoint/2010/main" val="23791046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632539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20825188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Mtt. 25.05-07 Delay</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27, 2018 5779</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7840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008EDFD0-AEF6-440D-A2A9-52A80FF54F5E}" type="slidenum">
              <a:rPr lang="en-US" altLang="en-US" smtClean="0">
                <a:latin typeface="Arial" pitchFamily="34" charset="0"/>
                <a:cs typeface="Arial" pitchFamily="34" charset="0"/>
              </a:rPr>
              <a:pPr defTabSz="658459">
                <a:defRPr/>
              </a:pPr>
              <a:t>‹#›</a:t>
            </a:fld>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246928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88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lgn="l" defTabSz="658459">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defTabSz="658459">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defTabSz="658459">
              <a:defRPr/>
            </a:pPr>
            <a:fld id="{74C7E32F-A007-40FE-BCD5-17EC31FC5224}" type="slidenum">
              <a:rPr lang="en-US" smtClean="0"/>
              <a:pPr defTabSz="658459">
                <a:defRPr/>
              </a:pPr>
              <a:t>‹#›</a:t>
            </a:fld>
            <a:endParaRPr lang="en-US" dirty="0"/>
          </a:p>
        </p:txBody>
      </p:sp>
    </p:spTree>
    <p:extLst>
      <p:ext uri="{BB962C8B-B14F-4D97-AF65-F5344CB8AC3E}">
        <p14:creationId xmlns:p14="http://schemas.microsoft.com/office/powerpoint/2010/main" val="6228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8">
                <a:solidFill>
                  <a:srgbClr val="000000"/>
                </a:solidFill>
              </a:defRPr>
            </a:lvl1pPr>
          </a:lstStyle>
          <a:p>
            <a:fld id="{94317EE0-CD2D-4428-881C-38C7122CD0C7}" type="slidenum">
              <a:rPr lang="en-US" altLang="en-US" smtClean="0"/>
              <a:pPr/>
              <a:t>‹#›</a:t>
            </a:fld>
            <a:endParaRPr lang="en-US" altLang="en-US" dirty="0"/>
          </a:p>
        </p:txBody>
      </p:sp>
    </p:spTree>
    <p:extLst>
      <p:ext uri="{BB962C8B-B14F-4D97-AF65-F5344CB8AC3E}">
        <p14:creationId xmlns:p14="http://schemas.microsoft.com/office/powerpoint/2010/main" val="361135481"/>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8">
                <a:solidFill>
                  <a:srgbClr val="000000"/>
                </a:solidFill>
                <a:latin typeface="Arial" charset="0"/>
                <a:cs typeface="Arial" charset="0"/>
              </a:defRPr>
            </a:lvl1pPr>
          </a:lstStyle>
          <a:p>
            <a:pPr>
              <a:defRPr/>
            </a:pPr>
            <a:endParaRPr lang="en-US" dirty="0"/>
          </a:p>
        </p:txBody>
      </p:sp>
      <p:sp>
        <p:nvSpPr>
          <p:cNvPr id="3077" name="Rectangle 5"/>
          <p:cNvSpPr>
            <a:spLocks noGrp="1" noChangeArrowheads="1"/>
          </p:cNvSpPr>
          <p:nvPr>
            <p:ph type="ftr" sz="quarter" idx="3"/>
          </p:nvPr>
        </p:nvSpPr>
        <p:spPr bwMode="auto">
          <a:xfrm>
            <a:off x="2999449" y="4683919"/>
            <a:ext cx="277997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8">
                <a:solidFill>
                  <a:srgbClr val="000000"/>
                </a:solidFill>
                <a:latin typeface="Arial" charset="0"/>
                <a:cs typeface="Arial" charset="0"/>
              </a:defRPr>
            </a:lvl1pPr>
          </a:lstStyle>
          <a:p>
            <a:pPr>
              <a:defRPr/>
            </a:pPr>
            <a:endParaRPr lang="en-US" dirty="0"/>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8">
                <a:solidFill>
                  <a:srgbClr val="000000"/>
                </a:solidFill>
                <a:latin typeface="Arial" charset="0"/>
                <a:cs typeface="Arial" charset="0"/>
              </a:defRPr>
            </a:lvl1pPr>
          </a:lstStyle>
          <a:p>
            <a:pPr>
              <a:defRPr/>
            </a:pPr>
            <a:fld id="{3915AB1D-1CA0-4FDF-B570-0BA71515FA0F}" type="slidenum">
              <a:rPr lang="en-US"/>
              <a:pPr>
                <a:defRPr/>
              </a:pPr>
              <a:t>‹#›</a:t>
            </a:fld>
            <a:endParaRPr lang="en-US" dirty="0"/>
          </a:p>
        </p:txBody>
      </p:sp>
    </p:spTree>
    <p:extLst>
      <p:ext uri="{BB962C8B-B14F-4D97-AF65-F5344CB8AC3E}">
        <p14:creationId xmlns:p14="http://schemas.microsoft.com/office/powerpoint/2010/main" val="3941043312"/>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vimeo.com/cpmusa/review/360273350/bcfcede3ef"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2019</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37" y="358451"/>
            <a:ext cx="8381999" cy="4781550"/>
          </a:xfrm>
        </p:spPr>
        <p:txBody>
          <a:bodyPr>
            <a:normAutofit/>
          </a:bodyPr>
          <a:lstStyle/>
          <a:p>
            <a:pPr algn="l"/>
            <a:r>
              <a:rPr lang="en-US" dirty="0"/>
              <a:t>surgeries that call for a long rehabilitation period.  In order to be released back into the wild, these birds require a second rehabilitation period that focuses on re-learning how to fly and practicing it.</a:t>
            </a:r>
          </a:p>
        </p:txBody>
      </p:sp>
    </p:spTree>
    <p:extLst>
      <p:ext uri="{BB962C8B-B14F-4D97-AF65-F5344CB8AC3E}">
        <p14:creationId xmlns:p14="http://schemas.microsoft.com/office/powerpoint/2010/main" val="149045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B5340-E2CB-4500-A7D8-A7B0C5558E80}"/>
              </a:ext>
            </a:extLst>
          </p:cNvPr>
          <p:cNvPicPr>
            <a:picLocks noChangeAspect="1"/>
          </p:cNvPicPr>
          <p:nvPr/>
        </p:nvPicPr>
        <p:blipFill>
          <a:blip r:embed="rId3"/>
          <a:stretch>
            <a:fillRect/>
          </a:stretch>
        </p:blipFill>
        <p:spPr>
          <a:xfrm>
            <a:off x="198430" y="361950"/>
            <a:ext cx="8325253" cy="4674290"/>
          </a:xfrm>
          <a:prstGeom prst="rect">
            <a:avLst/>
          </a:prstGeom>
        </p:spPr>
      </p:pic>
      <p:sp>
        <p:nvSpPr>
          <p:cNvPr id="4" name="Subtitle 3"/>
          <p:cNvSpPr>
            <a:spLocks noGrp="1"/>
          </p:cNvSpPr>
          <p:nvPr>
            <p:ph type="subTitle" idx="1"/>
          </p:nvPr>
        </p:nvSpPr>
        <p:spPr>
          <a:xfrm>
            <a:off x="198446" y="361950"/>
            <a:ext cx="8381999" cy="4781550"/>
          </a:xfrm>
        </p:spPr>
        <p:txBody>
          <a:bodyPr>
            <a:normAutofit/>
          </a:bodyPr>
          <a:lstStyle/>
          <a:p>
            <a:pPr algn="l">
              <a:tabLst>
                <a:tab pos="112713" algn="l"/>
              </a:tabLst>
            </a:pPr>
            <a:r>
              <a:rPr lang="en-US" dirty="0">
                <a:effectLst>
                  <a:outerShdw blurRad="38100" dist="38100" dir="2700000" algn="tl">
                    <a:srgbClr val="000000">
                      <a:alpha val="43137"/>
                    </a:srgbClr>
                  </a:outerShdw>
                </a:effectLst>
              </a:rPr>
              <a:t>Cranes at the Hula Valley </a:t>
            </a:r>
          </a:p>
        </p:txBody>
      </p:sp>
    </p:spTree>
    <p:extLst>
      <p:ext uri="{BB962C8B-B14F-4D97-AF65-F5344CB8AC3E}">
        <p14:creationId xmlns:p14="http://schemas.microsoft.com/office/powerpoint/2010/main" val="379845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288925" indent="-288925" algn="l">
              <a:buFont typeface="Arial" panose="020B0604020202020204" pitchFamily="34" charset="0"/>
              <a:buChar char="•"/>
            </a:pPr>
            <a:r>
              <a:rPr lang="en-US" dirty="0"/>
              <a:t>Can </a:t>
            </a:r>
            <a:r>
              <a:rPr lang="en-US" u="sng" dirty="0"/>
              <a:t>we</a:t>
            </a:r>
            <a:r>
              <a:rPr lang="en-US" dirty="0"/>
              <a:t> return wounded people to flight and functionality?</a:t>
            </a:r>
          </a:p>
          <a:p>
            <a:pPr marL="288925" indent="-288925" algn="l">
              <a:buFont typeface="Arial" panose="020B0604020202020204" pitchFamily="34" charset="0"/>
              <a:buChar char="•"/>
            </a:pPr>
            <a:r>
              <a:rPr lang="en-US" u="sng" dirty="0"/>
              <a:t>How</a:t>
            </a:r>
            <a:r>
              <a:rPr lang="en-US" dirty="0"/>
              <a:t> can </a:t>
            </a:r>
            <a:r>
              <a:rPr lang="en-US" u="sng" dirty="0"/>
              <a:t>we</a:t>
            </a:r>
            <a:r>
              <a:rPr lang="en-US" dirty="0"/>
              <a:t> return wounded people to flight?</a:t>
            </a:r>
          </a:p>
          <a:p>
            <a:pPr marL="288925" indent="-288925" algn="l">
              <a:buFont typeface="Arial" panose="020B0604020202020204" pitchFamily="34" charset="0"/>
              <a:buChar char="•"/>
            </a:pPr>
            <a:r>
              <a:rPr lang="en-US" dirty="0"/>
              <a:t>Does this relate to Shabbat </a:t>
            </a:r>
            <a:r>
              <a:rPr lang="en-US" dirty="0" err="1"/>
              <a:t>Shuva</a:t>
            </a:r>
            <a:r>
              <a:rPr lang="en-US" dirty="0"/>
              <a:t>?</a:t>
            </a:r>
          </a:p>
          <a:p>
            <a:endParaRPr lang="en-US" dirty="0"/>
          </a:p>
        </p:txBody>
      </p:sp>
    </p:spTree>
    <p:extLst>
      <p:ext uri="{BB962C8B-B14F-4D97-AF65-F5344CB8AC3E}">
        <p14:creationId xmlns:p14="http://schemas.microsoft.com/office/powerpoint/2010/main" val="3307133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endParaRPr lang="en-US" dirty="0"/>
          </a:p>
        </p:txBody>
      </p:sp>
    </p:spTree>
    <p:extLst>
      <p:ext uri="{BB962C8B-B14F-4D97-AF65-F5344CB8AC3E}">
        <p14:creationId xmlns:p14="http://schemas.microsoft.com/office/powerpoint/2010/main" val="3416749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endParaRPr lang="en-US" dirty="0"/>
          </a:p>
        </p:txBody>
      </p:sp>
    </p:spTree>
    <p:extLst>
      <p:ext uri="{BB962C8B-B14F-4D97-AF65-F5344CB8AC3E}">
        <p14:creationId xmlns:p14="http://schemas.microsoft.com/office/powerpoint/2010/main" val="3199222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3" y="3065562"/>
            <a:ext cx="7900988" cy="1646039"/>
          </a:xfrm>
        </p:spPr>
        <p:txBody>
          <a:bodyPr/>
          <a:lstStyle/>
          <a:p>
            <a:pPr lvl="0" algn="r" rtl="1" eaLnBrk="1" hangingPunct="1"/>
            <a:r>
              <a:rPr lang="he-IL" altLang="en-US" sz="5185" b="1" dirty="0">
                <a:solidFill>
                  <a:srgbClr val="FFFFFF"/>
                </a:solidFill>
                <a:cs typeface="David" panose="020E0502060401010101" pitchFamily="34" charset="-79"/>
              </a:rPr>
              <a:t>מַתִּתְיָהוּ</a:t>
            </a:r>
            <a:r>
              <a:rPr lang="en-US" altLang="en-US" sz="3456" dirty="0">
                <a:solidFill>
                  <a:srgbClr val="FFFFFF"/>
                </a:solidFill>
              </a:rPr>
              <a:t> Mattityahu  </a:t>
            </a:r>
          </a:p>
          <a:p>
            <a:pPr lvl="0" algn="r" eaLnBrk="1" hangingPunct="1"/>
            <a:r>
              <a:rPr lang="en-US" altLang="en-US" sz="3456" dirty="0">
                <a:solidFill>
                  <a:srgbClr val="FFFFFF"/>
                </a:solidFill>
              </a:rPr>
              <a:t>(Matthew) 27:27-29</a:t>
            </a:r>
          </a:p>
        </p:txBody>
      </p:sp>
    </p:spTree>
    <p:extLst>
      <p:ext uri="{BB962C8B-B14F-4D97-AF65-F5344CB8AC3E}">
        <p14:creationId xmlns:p14="http://schemas.microsoft.com/office/powerpoint/2010/main" val="562960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a:r>
              <a:rPr lang="he-IL" sz="4321" b="1" dirty="0">
                <a:latin typeface="David" panose="020E0502060401010101" pitchFamily="34" charset="-79"/>
                <a:cs typeface="David" panose="020E0502060401010101" pitchFamily="34" charset="-79"/>
              </a:rPr>
              <a:t>לָקְחוּ חַיָּלֵי הַנָּצִיב אֶת יֵשׁוּעַ לְבֵית הַמִּמְשָׁל וְהִקְהִילוּ אֵלָיו אֶת כָּל הַגְּדוּד.</a:t>
            </a:r>
            <a:r>
              <a:rPr lang="en-US" baseline="30000" dirty="0"/>
              <a:t>    </a:t>
            </a:r>
          </a:p>
          <a:p>
            <a:pPr marL="0" indent="0"/>
            <a:r>
              <a:rPr lang="en-US" sz="4000" dirty="0"/>
              <a:t>The governor’s soldiers took Yeshua into the headquarters building, and the whole </a:t>
            </a:r>
            <a:r>
              <a:rPr lang="en-US" sz="4000" u="sng" dirty="0"/>
              <a:t>battalion</a:t>
            </a:r>
            <a:r>
              <a:rPr lang="en-US" sz="4000" dirty="0"/>
              <a:t> gathered around him.</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27:27</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285237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485916"/>
            <a:ext cx="8413982" cy="4657584"/>
          </a:xfrm>
        </p:spPr>
        <p:txBody>
          <a:bodyPr>
            <a:normAutofit/>
          </a:bodyPr>
          <a:lstStyle/>
          <a:p>
            <a:pPr algn="l"/>
            <a:r>
              <a:rPr lang="en-US" dirty="0"/>
              <a:t> </a:t>
            </a:r>
          </a:p>
        </p:txBody>
      </p:sp>
      <p:pic>
        <p:nvPicPr>
          <p:cNvPr id="1026" name="Picture 2" descr="Image result for biblical jerusalem pictures">
            <a:extLst>
              <a:ext uri="{FF2B5EF4-FFF2-40B4-BE49-F238E27FC236}">
                <a16:creationId xmlns:a16="http://schemas.microsoft.com/office/drawing/2014/main" id="{9A5B641C-C3D8-4428-8BB0-D58640786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0" y="392540"/>
            <a:ext cx="6148388" cy="475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88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485916"/>
            <a:ext cx="8413982" cy="4657584"/>
          </a:xfrm>
        </p:spPr>
        <p:txBody>
          <a:bodyPr>
            <a:normAutofit/>
          </a:bodyPr>
          <a:lstStyle/>
          <a:p>
            <a:pPr algn="l"/>
            <a:r>
              <a:rPr lang="en-US" dirty="0"/>
              <a:t> </a:t>
            </a:r>
          </a:p>
        </p:txBody>
      </p:sp>
      <p:pic>
        <p:nvPicPr>
          <p:cNvPr id="1026" name="Picture 2" descr="Image result for biblical jerusalem pictures">
            <a:extLst>
              <a:ext uri="{FF2B5EF4-FFF2-40B4-BE49-F238E27FC236}">
                <a16:creationId xmlns:a16="http://schemas.microsoft.com/office/drawing/2014/main" id="{9A5B641C-C3D8-4428-8BB0-D58640786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51" t="4167" r="19830" b="66962"/>
          <a:stretch/>
        </p:blipFill>
        <p:spPr bwMode="auto">
          <a:xfrm>
            <a:off x="517119" y="632314"/>
            <a:ext cx="7776635" cy="451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6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54266-6019-441E-B2E5-CC372D2FBEEE}"/>
              </a:ext>
            </a:extLst>
          </p:cNvPr>
          <p:cNvPicPr>
            <a:picLocks noChangeAspect="1"/>
          </p:cNvPicPr>
          <p:nvPr/>
        </p:nvPicPr>
        <p:blipFill>
          <a:blip r:embed="rId3"/>
          <a:stretch>
            <a:fillRect/>
          </a:stretch>
        </p:blipFill>
        <p:spPr>
          <a:xfrm>
            <a:off x="1449425" y="0"/>
            <a:ext cx="5880025" cy="5143500"/>
          </a:xfrm>
          <a:prstGeom prst="rect">
            <a:avLst/>
          </a:prstGeom>
        </p:spPr>
      </p:pic>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spTree>
    <p:extLst>
      <p:ext uri="{BB962C8B-B14F-4D97-AF65-F5344CB8AC3E}">
        <p14:creationId xmlns:p14="http://schemas.microsoft.com/office/powerpoint/2010/main" val="558211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r>
              <a:rPr lang="en-US" u="sng" dirty="0"/>
              <a:t>Last week</a:t>
            </a:r>
            <a:r>
              <a:rPr lang="en-US" dirty="0"/>
              <a:t>:</a:t>
            </a:r>
          </a:p>
          <a:p>
            <a:r>
              <a:rPr lang="en-US" dirty="0"/>
              <a:t>Takeaway: prepare for life.</a:t>
            </a:r>
          </a:p>
          <a:p>
            <a:r>
              <a:rPr lang="en-US" dirty="0"/>
              <a:t>Remember daily </a:t>
            </a:r>
          </a:p>
          <a:p>
            <a:r>
              <a:rPr lang="en-US" dirty="0"/>
              <a:t>prayer and reading, </a:t>
            </a:r>
          </a:p>
          <a:p>
            <a:r>
              <a:rPr lang="en-US" dirty="0"/>
              <a:t>and </a:t>
            </a:r>
            <a:r>
              <a:rPr lang="en-US" dirty="0">
                <a:solidFill>
                  <a:srgbClr val="FFFF99"/>
                </a:solidFill>
              </a:rPr>
              <a:t>accountability </a:t>
            </a:r>
          </a:p>
          <a:p>
            <a:r>
              <a:rPr lang="en-US" dirty="0" err="1">
                <a:solidFill>
                  <a:srgbClr val="FFFF99"/>
                </a:solidFill>
              </a:rPr>
              <a:t>Simkhat</a:t>
            </a:r>
            <a:r>
              <a:rPr lang="en-US" dirty="0">
                <a:solidFill>
                  <a:srgbClr val="FFFF99"/>
                </a:solidFill>
              </a:rPr>
              <a:t> Torah Oct. 21</a:t>
            </a:r>
          </a:p>
        </p:txBody>
      </p:sp>
    </p:spTree>
    <p:extLst>
      <p:ext uri="{BB962C8B-B14F-4D97-AF65-F5344CB8AC3E}">
        <p14:creationId xmlns:p14="http://schemas.microsoft.com/office/powerpoint/2010/main" val="29376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a:r>
              <a:rPr lang="he-IL" sz="4321" b="1" dirty="0">
                <a:latin typeface="David" panose="020E0502060401010101" pitchFamily="34" charset="-79"/>
                <a:cs typeface="David" panose="020E0502060401010101" pitchFamily="34" charset="-79"/>
              </a:rPr>
              <a:t>לָקְחוּ חַיָּלֵי הַנָּצִיב אֶת יֵשׁוּעַ לְבֵית הַמִּמְשָׁל וְהִקְהִילוּ אֵלָיו אֶת כָּל הַגְּדוּד.</a:t>
            </a:r>
            <a:r>
              <a:rPr lang="en-US" baseline="30000" dirty="0"/>
              <a:t>    </a:t>
            </a:r>
          </a:p>
          <a:p>
            <a:pPr marL="0" indent="0"/>
            <a:r>
              <a:rPr lang="en-US" sz="4000" dirty="0"/>
              <a:t>The governor’s soldiers took Yeshua into the headquarters building, and the whole </a:t>
            </a:r>
            <a:r>
              <a:rPr lang="en-US" sz="4000" u="sng" dirty="0"/>
              <a:t>battalion</a:t>
            </a:r>
            <a:r>
              <a:rPr lang="en-US" sz="4000" dirty="0"/>
              <a:t> gathered around him.</a:t>
            </a:r>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27:27</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4050808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a:r>
              <a:rPr lang="he-IL" sz="4321" dirty="0"/>
              <a:t>‏</a:t>
            </a:r>
            <a:r>
              <a:rPr lang="he-IL" sz="4321" b="1" dirty="0">
                <a:latin typeface="David" panose="020E0502060401010101" pitchFamily="34" charset="-79"/>
                <a:cs typeface="David" panose="020E0502060401010101" pitchFamily="34" charset="-79"/>
              </a:rPr>
              <a:t>הִפְשִׁיטוּהוּ וְהֶעֱטוּ עָלָיו מְעִיל שָׁנִי,</a:t>
            </a:r>
            <a:r>
              <a:rPr lang="en-US" baseline="30000" dirty="0"/>
              <a:t>    </a:t>
            </a:r>
          </a:p>
          <a:p>
            <a:r>
              <a:rPr lang="en-US" baseline="30000" dirty="0"/>
              <a:t>   </a:t>
            </a:r>
          </a:p>
          <a:p>
            <a:r>
              <a:rPr lang="en-US" baseline="30000" dirty="0"/>
              <a:t>   </a:t>
            </a:r>
            <a:r>
              <a:rPr lang="en-US" sz="4000" baseline="30000" dirty="0"/>
              <a:t> </a:t>
            </a:r>
            <a:r>
              <a:rPr lang="en-US" sz="4000" dirty="0"/>
              <a:t>They stripped off his clothes and put on him a scarlet robe,</a:t>
            </a:r>
            <a:endParaRPr lang="en-US" sz="3096" dirty="0"/>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27:28</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1265077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Yeshayahu/Is.63.2-3</a:t>
            </a:r>
            <a:r>
              <a:rPr lang="en-US" dirty="0"/>
              <a:t> “Why is Your apparel so red, and Your garments like one who treads in a winepress?” “I have trodden the winepress alone— from the peoples, no man was with Me.</a:t>
            </a:r>
          </a:p>
          <a:p>
            <a:pPr algn="l"/>
            <a:endParaRPr lang="en-US" dirty="0"/>
          </a:p>
        </p:txBody>
      </p:sp>
    </p:spTree>
    <p:extLst>
      <p:ext uri="{BB962C8B-B14F-4D97-AF65-F5344CB8AC3E}">
        <p14:creationId xmlns:p14="http://schemas.microsoft.com/office/powerpoint/2010/main" val="838082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rtl="1"/>
            <a:r>
              <a:rPr lang="he-IL" sz="4321" dirty="0"/>
              <a:t>‏</a:t>
            </a:r>
            <a:r>
              <a:rPr lang="he-IL" sz="3889" b="1" dirty="0">
                <a:latin typeface="David" panose="020E0502060401010101" pitchFamily="34" charset="-79"/>
                <a:cs typeface="David" panose="020E0502060401010101" pitchFamily="34" charset="-79"/>
              </a:rPr>
              <a:t>וּלְאַחַר שֶׁשָׂרְגוּ עֲטֶרֶת קוֹצִים שָׂמוּ אוֹתָהּ עַל רֹאשׁוֹ, נָתְנוּ קָנֶה בְּיַד יְמִינוֹ</a:t>
            </a:r>
            <a:r>
              <a:rPr lang="en-US" sz="3889" b="1" dirty="0">
                <a:latin typeface="David" panose="020E0502060401010101" pitchFamily="34" charset="-79"/>
                <a:cs typeface="David" panose="020E0502060401010101" pitchFamily="34" charset="-79"/>
              </a:rPr>
              <a:t>.</a:t>
            </a:r>
            <a:r>
              <a:rPr lang="he-IL" sz="3889" b="1" dirty="0">
                <a:latin typeface="David" panose="020E0502060401010101" pitchFamily="34" charset="-79"/>
                <a:cs typeface="David" panose="020E0502060401010101" pitchFamily="34" charset="-79"/>
              </a:rPr>
              <a:t> </a:t>
            </a:r>
            <a:r>
              <a:rPr lang="en-US" baseline="30000" dirty="0"/>
              <a:t>    </a:t>
            </a:r>
          </a:p>
          <a:p>
            <a:r>
              <a:rPr lang="en-US" baseline="30000" dirty="0"/>
              <a:t>   </a:t>
            </a:r>
          </a:p>
          <a:p>
            <a:r>
              <a:rPr lang="en-US" baseline="30000" dirty="0"/>
              <a:t>   </a:t>
            </a:r>
            <a:r>
              <a:rPr lang="en-US" sz="3000" baseline="30000" dirty="0"/>
              <a:t> </a:t>
            </a:r>
            <a:r>
              <a:rPr lang="en-US" sz="3200" dirty="0"/>
              <a:t>[They] </a:t>
            </a:r>
            <a:r>
              <a:rPr lang="en-US" sz="4000" dirty="0"/>
              <a:t>wove thorn-branches into a crown and put it on his head, and put a stick in his right hand. </a:t>
            </a:r>
            <a:endParaRPr lang="en-US" sz="3096" dirty="0"/>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27:29</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7987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3" y="743634"/>
            <a:ext cx="7900988" cy="4444305"/>
          </a:xfrm>
        </p:spPr>
        <p:txBody>
          <a:bodyPr>
            <a:normAutofit/>
          </a:bodyPr>
          <a:lstStyle/>
          <a:p>
            <a:pPr algn="r"/>
            <a:r>
              <a:rPr lang="he-IL" sz="4321" dirty="0"/>
              <a:t>‏</a:t>
            </a:r>
            <a:r>
              <a:rPr lang="he-IL" sz="3889" b="1" dirty="0">
                <a:latin typeface="David" panose="020E0502060401010101" pitchFamily="34" charset="-79"/>
                <a:cs typeface="David" panose="020E0502060401010101" pitchFamily="34" charset="-79"/>
              </a:rPr>
              <a:t>וְכָרְעוּ לְפָנָיוּ כְּשֶׁהֵם מִתְלוֹצְצִים בּוֹ וְאוֹמְרִים: ”שָׁלוֹם לְךָ, מֶלֶךְ הַיְּהוּדִים!“</a:t>
            </a:r>
            <a:r>
              <a:rPr lang="en-US" baseline="30000" dirty="0"/>
              <a:t>    </a:t>
            </a:r>
          </a:p>
          <a:p>
            <a:r>
              <a:rPr lang="en-US" baseline="30000" dirty="0"/>
              <a:t>  </a:t>
            </a:r>
            <a:r>
              <a:rPr lang="en-US" sz="4000" baseline="30000" dirty="0"/>
              <a:t> </a:t>
            </a:r>
            <a:r>
              <a:rPr lang="en-US" sz="4000" dirty="0"/>
              <a:t>Then they kneeled down in front of him and made fun of him: “Hail to the King of the Jews!” </a:t>
            </a:r>
          </a:p>
          <a:p>
            <a:endParaRPr lang="en-US" baseline="30000" dirty="0"/>
          </a:p>
        </p:txBody>
      </p:sp>
      <p:sp>
        <p:nvSpPr>
          <p:cNvPr id="372738" name="Rectangle 2"/>
          <p:cNvSpPr>
            <a:spLocks noGrp="1" noChangeArrowheads="1"/>
          </p:cNvSpPr>
          <p:nvPr>
            <p:ph type="title"/>
          </p:nvPr>
        </p:nvSpPr>
        <p:spPr>
          <a:xfrm>
            <a:off x="932755" y="322163"/>
            <a:ext cx="6913364" cy="405795"/>
          </a:xfrm>
        </p:spPr>
        <p:txBody>
          <a:bodyPr/>
          <a:lstStyle/>
          <a:p>
            <a:pPr eaLnBrk="1" hangingPunct="1"/>
            <a:r>
              <a:rPr lang="en-US" altLang="en-US" sz="2016" dirty="0">
                <a:solidFill>
                  <a:srgbClr val="FFFF00"/>
                </a:solidFill>
              </a:rPr>
              <a:t>Mattityahu (Matthew) 27:29</a:t>
            </a:r>
            <a:endParaRPr lang="en-US" altLang="en-US" sz="2016" dirty="0">
              <a:solidFill>
                <a:srgbClr val="FFFF00"/>
              </a:solidFill>
              <a:cs typeface="Vilna" pitchFamily="2" charset="-79"/>
            </a:endParaRPr>
          </a:p>
        </p:txBody>
      </p:sp>
    </p:spTree>
    <p:extLst>
      <p:ext uri="{BB962C8B-B14F-4D97-AF65-F5344CB8AC3E}">
        <p14:creationId xmlns:p14="http://schemas.microsoft.com/office/powerpoint/2010/main" val="3777641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54266-6019-441E-B2E5-CC372D2FBEEE}"/>
              </a:ext>
            </a:extLst>
          </p:cNvPr>
          <p:cNvPicPr>
            <a:picLocks noChangeAspect="1"/>
          </p:cNvPicPr>
          <p:nvPr/>
        </p:nvPicPr>
        <p:blipFill>
          <a:blip r:embed="rId3"/>
          <a:stretch>
            <a:fillRect/>
          </a:stretch>
        </p:blipFill>
        <p:spPr>
          <a:xfrm>
            <a:off x="1449425" y="0"/>
            <a:ext cx="5880025" cy="5143500"/>
          </a:xfrm>
          <a:prstGeom prst="rect">
            <a:avLst/>
          </a:prstGeom>
        </p:spPr>
      </p:pic>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spTree>
    <p:extLst>
      <p:ext uri="{BB962C8B-B14F-4D97-AF65-F5344CB8AC3E}">
        <p14:creationId xmlns:p14="http://schemas.microsoft.com/office/powerpoint/2010/main" val="2883629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endParaRPr lang="en-US" dirty="0"/>
          </a:p>
        </p:txBody>
      </p:sp>
      <p:pic>
        <p:nvPicPr>
          <p:cNvPr id="2050" name="Picture 2" descr="Lithostrotos">
            <a:extLst>
              <a:ext uri="{FF2B5EF4-FFF2-40B4-BE49-F238E27FC236}">
                <a16:creationId xmlns:a16="http://schemas.microsoft.com/office/drawing/2014/main" id="{48436A77-D57B-42E8-8DA9-82D464D2D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90500"/>
            <a:ext cx="857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104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95744" y="171450"/>
            <a:ext cx="8256150" cy="4953686"/>
          </a:xfrm>
        </p:spPr>
        <p:txBody>
          <a:bodyPr>
            <a:normAutofit/>
          </a:bodyPr>
          <a:lstStyle/>
          <a:p>
            <a:pPr algn="l"/>
            <a:endParaRPr lang="en-US" dirty="0"/>
          </a:p>
        </p:txBody>
      </p:sp>
      <p:pic>
        <p:nvPicPr>
          <p:cNvPr id="1026" name="Picture 2" descr="'Game of Kings' played by Roman Solidiers">
            <a:extLst>
              <a:ext uri="{FF2B5EF4-FFF2-40B4-BE49-F238E27FC236}">
                <a16:creationId xmlns:a16="http://schemas.microsoft.com/office/drawing/2014/main" id="{5A86A106-BD88-452D-A287-C0882E292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3" y="0"/>
            <a:ext cx="8881110" cy="4933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12701D-0E28-466E-89B4-7B283600016A}"/>
              </a:ext>
            </a:extLst>
          </p:cNvPr>
          <p:cNvSpPr txBox="1"/>
          <p:nvPr/>
        </p:nvSpPr>
        <p:spPr>
          <a:xfrm>
            <a:off x="1189037" y="171450"/>
            <a:ext cx="5619552" cy="707886"/>
          </a:xfrm>
          <a:prstGeom prst="rect">
            <a:avLst/>
          </a:prstGeom>
          <a:noFill/>
        </p:spPr>
        <p:txBody>
          <a:bodyPr wrap="none" rtlCol="0">
            <a:spAutoFit/>
          </a:bodyPr>
          <a:lstStyle/>
          <a:p>
            <a:pPr algn="l"/>
            <a:r>
              <a:rPr lang="en-US" dirty="0">
                <a:solidFill>
                  <a:srgbClr val="FFFF00"/>
                </a:solidFill>
                <a:effectLst>
                  <a:outerShdw blurRad="38100" dist="38100" dir="2700000" algn="tl">
                    <a:srgbClr val="000000">
                      <a:alpha val="43137"/>
                    </a:srgbClr>
                  </a:outerShdw>
                </a:effectLst>
              </a:rPr>
              <a:t>The game of the King.</a:t>
            </a:r>
          </a:p>
        </p:txBody>
      </p:sp>
    </p:spTree>
    <p:extLst>
      <p:ext uri="{BB962C8B-B14F-4D97-AF65-F5344CB8AC3E}">
        <p14:creationId xmlns:p14="http://schemas.microsoft.com/office/powerpoint/2010/main" val="2463229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074" name="Picture 2" descr="Related image">
            <a:extLst>
              <a:ext uri="{FF2B5EF4-FFF2-40B4-BE49-F238E27FC236}">
                <a16:creationId xmlns:a16="http://schemas.microsoft.com/office/drawing/2014/main" id="{A7C6C36E-433A-472F-9841-EA9C1A8DB2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813"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73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3" name="Picture 2">
            <a:extLst>
              <a:ext uri="{FF2B5EF4-FFF2-40B4-BE49-F238E27FC236}">
                <a16:creationId xmlns:a16="http://schemas.microsoft.com/office/drawing/2014/main" id="{B39FB268-DE74-49D7-97B9-9DC7C58A3047}"/>
              </a:ext>
            </a:extLst>
          </p:cNvPr>
          <p:cNvPicPr>
            <a:picLocks noChangeAspect="1"/>
          </p:cNvPicPr>
          <p:nvPr/>
        </p:nvPicPr>
        <p:blipFill rotWithShape="1">
          <a:blip r:embed="rId3">
            <a:extLst>
              <a:ext uri="{28A0092B-C50C-407E-A947-70E740481C1C}">
                <a14:useLocalDpi xmlns:a14="http://schemas.microsoft.com/office/drawing/2010/main" val="0"/>
              </a:ext>
            </a:extLst>
          </a:blip>
          <a:srcRect l="11481" t="4757" r="17408" b="20915"/>
          <a:stretch/>
        </p:blipFill>
        <p:spPr>
          <a:xfrm rot="16200000">
            <a:off x="1522852" y="-923490"/>
            <a:ext cx="4884256" cy="7249718"/>
          </a:xfrm>
          <a:prstGeom prst="rect">
            <a:avLst/>
          </a:prstGeom>
        </p:spPr>
      </p:pic>
    </p:spTree>
    <p:extLst>
      <p:ext uri="{BB962C8B-B14F-4D97-AF65-F5344CB8AC3E}">
        <p14:creationId xmlns:p14="http://schemas.microsoft.com/office/powerpoint/2010/main" val="316005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marL="457200" indent="-457200" algn="l">
              <a:buFont typeface="+mj-lt"/>
              <a:buAutoNum type="arabicPeriod"/>
            </a:pPr>
            <a:r>
              <a:rPr lang="en-US" dirty="0"/>
              <a:t>Do you pray daily?</a:t>
            </a:r>
          </a:p>
          <a:p>
            <a:pPr marL="457200" indent="-457200" algn="l">
              <a:buFont typeface="+mj-lt"/>
              <a:buAutoNum type="arabicPeriod"/>
            </a:pPr>
            <a:r>
              <a:rPr lang="en-US" dirty="0"/>
              <a:t>Do you read scripture daily?</a:t>
            </a:r>
          </a:p>
          <a:p>
            <a:pPr marL="457200" indent="-457200" algn="l">
              <a:buFont typeface="+mj-lt"/>
              <a:buAutoNum type="arabicPeriod"/>
            </a:pPr>
            <a:r>
              <a:rPr lang="en-US" dirty="0"/>
              <a:t>Do you pray/read daily with your spouse and children?</a:t>
            </a:r>
          </a:p>
          <a:p>
            <a:pPr marL="457200" indent="-457200" algn="l">
              <a:buFont typeface="+mj-lt"/>
              <a:buAutoNum type="arabicPeriod"/>
            </a:pPr>
            <a:r>
              <a:rPr lang="en-US" dirty="0"/>
              <a:t>Do you attend corporate prayer?</a:t>
            </a:r>
          </a:p>
          <a:p>
            <a:pPr lvl="1" algn="l"/>
            <a:r>
              <a:rPr lang="en-US" dirty="0">
                <a:solidFill>
                  <a:srgbClr val="FFFF99"/>
                </a:solidFill>
              </a:rPr>
              <a:t>Prepare for </a:t>
            </a:r>
            <a:r>
              <a:rPr lang="en-US" dirty="0" err="1">
                <a:solidFill>
                  <a:srgbClr val="FFFF99"/>
                </a:solidFill>
              </a:rPr>
              <a:t>Simkhat</a:t>
            </a:r>
            <a:r>
              <a:rPr lang="en-US" dirty="0">
                <a:solidFill>
                  <a:srgbClr val="FFFF99"/>
                </a:solidFill>
              </a:rPr>
              <a:t> Torah accountability!</a:t>
            </a:r>
          </a:p>
          <a:p>
            <a:pPr marL="742950" indent="-742950" algn="l">
              <a:buFont typeface="+mj-lt"/>
              <a:buAutoNum type="arabicPeriod"/>
            </a:pPr>
            <a:endParaRPr lang="en-US" dirty="0"/>
          </a:p>
        </p:txBody>
      </p:sp>
    </p:spTree>
    <p:extLst>
      <p:ext uri="{BB962C8B-B14F-4D97-AF65-F5344CB8AC3E}">
        <p14:creationId xmlns:p14="http://schemas.microsoft.com/office/powerpoint/2010/main" val="157428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63AAE-C563-44FC-8A00-B1C958DB0174}"/>
              </a:ext>
            </a:extLst>
          </p:cNvPr>
          <p:cNvPicPr>
            <a:picLocks noChangeAspect="1"/>
          </p:cNvPicPr>
          <p:nvPr/>
        </p:nvPicPr>
        <p:blipFill>
          <a:blip r:embed="rId3"/>
          <a:stretch>
            <a:fillRect/>
          </a:stretch>
        </p:blipFill>
        <p:spPr>
          <a:xfrm>
            <a:off x="274637" y="322443"/>
            <a:ext cx="2971800" cy="4733434"/>
          </a:xfrm>
          <a:prstGeom prst="rect">
            <a:avLst/>
          </a:prstGeom>
        </p:spPr>
      </p:pic>
      <p:sp>
        <p:nvSpPr>
          <p:cNvPr id="4" name="Subtitle 3"/>
          <p:cNvSpPr>
            <a:spLocks noGrp="1"/>
          </p:cNvSpPr>
          <p:nvPr>
            <p:ph type="subTitle" idx="1"/>
          </p:nvPr>
        </p:nvSpPr>
        <p:spPr>
          <a:xfrm>
            <a:off x="6904028" y="361950"/>
            <a:ext cx="1676417" cy="4781550"/>
          </a:xfrm>
        </p:spPr>
        <p:txBody>
          <a:bodyPr>
            <a:normAutofit/>
          </a:bodyPr>
          <a:lstStyle/>
          <a:p>
            <a:pPr algn="l"/>
            <a:r>
              <a:rPr lang="en-US" sz="3200" dirty="0"/>
              <a:t> Arch</a:t>
            </a:r>
          </a:p>
          <a:p>
            <a:pPr algn="l"/>
            <a:r>
              <a:rPr lang="en-US" sz="3200" dirty="0"/>
              <a:t>today</a:t>
            </a:r>
          </a:p>
          <a:p>
            <a:pPr algn="l"/>
            <a:r>
              <a:rPr lang="en-US" sz="3200" dirty="0"/>
              <a:t>From </a:t>
            </a:r>
          </a:p>
          <a:p>
            <a:pPr algn="l"/>
            <a:r>
              <a:rPr lang="en-US" sz="2800" dirty="0"/>
              <a:t>Hadrian</a:t>
            </a:r>
            <a:r>
              <a:rPr lang="en-US" sz="3200" dirty="0"/>
              <a:t>, 135</a:t>
            </a:r>
          </a:p>
        </p:txBody>
      </p:sp>
      <p:pic>
        <p:nvPicPr>
          <p:cNvPr id="2050" name="Picture 2" descr="Looking westward to Ecce Homo Arch, with Sisters of Zion convent at right (Seetheholyland.net)">
            <a:extLst>
              <a:ext uri="{FF2B5EF4-FFF2-40B4-BE49-F238E27FC236}">
                <a16:creationId xmlns:a16="http://schemas.microsoft.com/office/drawing/2014/main" id="{D7CF61C1-5D75-4854-AB60-BA0BC15EF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28" y="382265"/>
            <a:ext cx="3505209" cy="467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25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8BAE1-3974-4430-B657-048141D10254}"/>
              </a:ext>
            </a:extLst>
          </p:cNvPr>
          <p:cNvPicPr>
            <a:picLocks noChangeAspect="1"/>
          </p:cNvPicPr>
          <p:nvPr/>
        </p:nvPicPr>
        <p:blipFill>
          <a:blip r:embed="rId3"/>
          <a:stretch>
            <a:fillRect/>
          </a:stretch>
        </p:blipFill>
        <p:spPr>
          <a:xfrm>
            <a:off x="339670" y="0"/>
            <a:ext cx="8099534" cy="5143500"/>
          </a:xfrm>
          <a:prstGeom prst="rect">
            <a:avLst/>
          </a:prstGeom>
        </p:spPr>
      </p:pic>
      <p:sp>
        <p:nvSpPr>
          <p:cNvPr id="4" name="Subtitle 3"/>
          <p:cNvSpPr>
            <a:spLocks noGrp="1"/>
          </p:cNvSpPr>
          <p:nvPr>
            <p:ph type="subTitle" idx="1"/>
          </p:nvPr>
        </p:nvSpPr>
        <p:spPr>
          <a:xfrm>
            <a:off x="198446" y="361950"/>
            <a:ext cx="8381999" cy="4781550"/>
          </a:xfrm>
        </p:spPr>
        <p:txBody>
          <a:bodyPr>
            <a:normAutofit/>
          </a:bodyPr>
          <a:lstStyle/>
          <a:p>
            <a:pPr algn="l"/>
            <a:r>
              <a:rPr lang="en-US"/>
              <a:t> </a:t>
            </a:r>
            <a:endParaRPr lang="en-US" dirty="0"/>
          </a:p>
        </p:txBody>
      </p:sp>
      <p:sp>
        <p:nvSpPr>
          <p:cNvPr id="3" name="TextBox 2">
            <a:extLst>
              <a:ext uri="{FF2B5EF4-FFF2-40B4-BE49-F238E27FC236}">
                <a16:creationId xmlns:a16="http://schemas.microsoft.com/office/drawing/2014/main" id="{A7680B3C-9377-449C-B89D-AE93A612B840}"/>
              </a:ext>
            </a:extLst>
          </p:cNvPr>
          <p:cNvSpPr txBox="1"/>
          <p:nvPr/>
        </p:nvSpPr>
        <p:spPr>
          <a:xfrm>
            <a:off x="626107" y="438150"/>
            <a:ext cx="6648743" cy="1938992"/>
          </a:xfrm>
          <a:prstGeom prst="rect">
            <a:avLst/>
          </a:prstGeom>
          <a:noFill/>
        </p:spPr>
        <p:txBody>
          <a:bodyPr wrap="none" rtlCol="0">
            <a:spAutoFit/>
          </a:bodyPr>
          <a:lstStyle/>
          <a:p>
            <a:pPr algn="l"/>
            <a:r>
              <a:rPr lang="en-US" dirty="0">
                <a:solidFill>
                  <a:srgbClr val="FFFF99"/>
                </a:solidFill>
                <a:effectLst>
                  <a:outerShdw blurRad="38100" dist="38100" dir="2700000" algn="tl">
                    <a:srgbClr val="000000">
                      <a:alpha val="43137"/>
                    </a:srgbClr>
                  </a:outerShdw>
                </a:effectLst>
              </a:rPr>
              <a:t>Original 135 look, not in </a:t>
            </a:r>
          </a:p>
          <a:p>
            <a:pPr algn="l"/>
            <a:r>
              <a:rPr lang="en-US" dirty="0" err="1">
                <a:solidFill>
                  <a:srgbClr val="FFFF99"/>
                </a:solidFill>
                <a:effectLst>
                  <a:outerShdw blurRad="38100" dist="38100" dir="2700000" algn="tl">
                    <a:srgbClr val="000000">
                      <a:alpha val="43137"/>
                    </a:srgbClr>
                  </a:outerShdw>
                </a:effectLst>
              </a:rPr>
              <a:t>Yeshua’s</a:t>
            </a:r>
            <a:r>
              <a:rPr lang="en-US" dirty="0">
                <a:solidFill>
                  <a:srgbClr val="FFFF99"/>
                </a:solidFill>
                <a:effectLst>
                  <a:outerShdw blurRad="38100" dist="38100" dir="2700000" algn="tl">
                    <a:srgbClr val="000000">
                      <a:alpha val="43137"/>
                    </a:srgbClr>
                  </a:outerShdw>
                </a:effectLst>
              </a:rPr>
              <a:t> time but in more </a:t>
            </a:r>
          </a:p>
          <a:p>
            <a:pPr algn="l"/>
            <a:r>
              <a:rPr lang="en-US" dirty="0">
                <a:solidFill>
                  <a:srgbClr val="FFFF99"/>
                </a:solidFill>
                <a:effectLst>
                  <a:outerShdw blurRad="38100" dist="38100" dir="2700000" algn="tl">
                    <a:srgbClr val="000000">
                      <a:alpha val="43137"/>
                    </a:srgbClr>
                  </a:outerShdw>
                </a:effectLst>
              </a:rPr>
              <a:t>or less the same place.</a:t>
            </a:r>
          </a:p>
        </p:txBody>
      </p:sp>
    </p:spTree>
    <p:extLst>
      <p:ext uri="{BB962C8B-B14F-4D97-AF65-F5344CB8AC3E}">
        <p14:creationId xmlns:p14="http://schemas.microsoft.com/office/powerpoint/2010/main" val="906568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baseline="30000" dirty="0" err="1"/>
              <a:t>Yokhanan</a:t>
            </a:r>
            <a:r>
              <a:rPr lang="en-US" baseline="30000" dirty="0"/>
              <a:t> 19.4-5</a:t>
            </a:r>
            <a:r>
              <a:rPr lang="en-US" b="1" baseline="30000" dirty="0"/>
              <a:t> </a:t>
            </a:r>
            <a:r>
              <a:rPr lang="en-US" dirty="0"/>
              <a:t>Pilate went outside once more and said to the crowd, “Look, I’m bringing him out to you to get you to understand that I find no case against him.” </a:t>
            </a:r>
            <a:r>
              <a:rPr lang="en-US" b="1" baseline="30000" dirty="0"/>
              <a:t> </a:t>
            </a:r>
            <a:r>
              <a:rPr lang="en-US" dirty="0"/>
              <a:t>So Yeshua came out, wearing the thorn-branch crown and the purple robe. Pilate said to them, “Look at the man!” </a:t>
            </a:r>
          </a:p>
        </p:txBody>
      </p:sp>
    </p:spTree>
    <p:extLst>
      <p:ext uri="{BB962C8B-B14F-4D97-AF65-F5344CB8AC3E}">
        <p14:creationId xmlns:p14="http://schemas.microsoft.com/office/powerpoint/2010/main" val="2651606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r>
              <a:rPr lang="en-US" altLang="en-US" sz="2016" dirty="0" err="1">
                <a:solidFill>
                  <a:srgbClr val="FFFF00"/>
                </a:solidFill>
                <a:ea typeface="+mj-ea"/>
                <a:cs typeface="+mj-cs"/>
              </a:rPr>
              <a:t>Mattityahu</a:t>
            </a:r>
            <a:r>
              <a:rPr lang="en-US" altLang="en-US" sz="2016" dirty="0">
                <a:solidFill>
                  <a:srgbClr val="FFFF00"/>
                </a:solidFill>
                <a:ea typeface="+mj-ea"/>
                <a:cs typeface="+mj-cs"/>
              </a:rPr>
              <a:t> (Matthew) 30-31</a:t>
            </a:r>
            <a:endParaRPr lang="en-US" sz="2016" dirty="0">
              <a:solidFill>
                <a:srgbClr val="FFFF00"/>
              </a:solidFill>
              <a:ea typeface="+mj-ea"/>
              <a:cs typeface="+mj-cs"/>
            </a:endParaRPr>
          </a:p>
          <a:p>
            <a:pPr algn="l"/>
            <a:r>
              <a:rPr lang="en-US" dirty="0"/>
              <a:t>They spit on him and used the stick to beat him about the head.</a:t>
            </a:r>
            <a:r>
              <a:rPr lang="en-US" b="1" baseline="30000" dirty="0"/>
              <a:t> </a:t>
            </a:r>
            <a:endParaRPr lang="en-US" dirty="0"/>
          </a:p>
        </p:txBody>
      </p:sp>
    </p:spTree>
    <p:extLst>
      <p:ext uri="{BB962C8B-B14F-4D97-AF65-F5344CB8AC3E}">
        <p14:creationId xmlns:p14="http://schemas.microsoft.com/office/powerpoint/2010/main" val="3004011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Ridicule often was the social backdrop of execution, naked execution, the ultimate form of shame.</a:t>
            </a:r>
          </a:p>
          <a:p>
            <a:pPr algn="l"/>
            <a:r>
              <a:rPr lang="en-US" dirty="0"/>
              <a:t>Public abuse of prisoners, adorning as king and then beating, occurred to others.</a:t>
            </a:r>
          </a:p>
        </p:txBody>
      </p:sp>
    </p:spTree>
    <p:extLst>
      <p:ext uri="{BB962C8B-B14F-4D97-AF65-F5344CB8AC3E}">
        <p14:creationId xmlns:p14="http://schemas.microsoft.com/office/powerpoint/2010/main" val="1725032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All this was in the prophecies, really confirms His supernatural role as Divine Messiah.</a:t>
            </a:r>
          </a:p>
          <a:p>
            <a:pPr algn="l"/>
            <a:endParaRPr lang="en-US" baseline="30000" dirty="0"/>
          </a:p>
          <a:p>
            <a:pPr algn="l"/>
            <a:r>
              <a:rPr lang="en-US" baseline="30000" dirty="0" err="1"/>
              <a:t>Mikha</a:t>
            </a:r>
            <a:r>
              <a:rPr lang="en-US" baseline="30000" dirty="0"/>
              <a:t> /Mic 4.14 [5.1]   </a:t>
            </a:r>
            <a:r>
              <a:rPr lang="en-US" dirty="0"/>
              <a:t>With a staff they have struck the Judge of Israel on the cheek.</a:t>
            </a:r>
          </a:p>
        </p:txBody>
      </p:sp>
    </p:spTree>
    <p:extLst>
      <p:ext uri="{BB962C8B-B14F-4D97-AF65-F5344CB8AC3E}">
        <p14:creationId xmlns:p14="http://schemas.microsoft.com/office/powerpoint/2010/main" val="3877442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Yeshayahu/is 50.5-7 </a:t>
            </a:r>
            <a:r>
              <a:rPr lang="en-US" dirty="0"/>
              <a:t>Adonai </a:t>
            </a:r>
            <a:r>
              <a:rPr lang="en-US" cap="small" dirty="0"/>
              <a:t>Elohim</a:t>
            </a:r>
            <a:r>
              <a:rPr lang="en-US" dirty="0"/>
              <a:t> has opened my ear, and I neither rebelled nor turned away. I offered my back to those who struck me, my cheeks to those who plucked out my beard;</a:t>
            </a:r>
            <a:br>
              <a:rPr lang="en-US" dirty="0"/>
            </a:br>
            <a:r>
              <a:rPr lang="en-US" dirty="0"/>
              <a:t>I did not hide my face from insult and spitting. </a:t>
            </a:r>
          </a:p>
        </p:txBody>
      </p:sp>
    </p:spTree>
    <p:extLst>
      <p:ext uri="{BB962C8B-B14F-4D97-AF65-F5344CB8AC3E}">
        <p14:creationId xmlns:p14="http://schemas.microsoft.com/office/powerpoint/2010/main" val="1451347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Yeshayahu/is 50.5-7 </a:t>
            </a:r>
            <a:r>
              <a:rPr lang="en-US" dirty="0"/>
              <a:t>For Adonai </a:t>
            </a:r>
            <a:r>
              <a:rPr lang="en-US" cap="small" dirty="0"/>
              <a:t>Elohim</a:t>
            </a:r>
            <a:r>
              <a:rPr lang="en-US" dirty="0"/>
              <a:t> will help.</a:t>
            </a:r>
            <a:br>
              <a:rPr lang="en-US" dirty="0"/>
            </a:br>
            <a:r>
              <a:rPr lang="en-US" dirty="0"/>
              <a:t>This is why no insult can wound me. This is why I have set my face like flint, knowing I will not be ashamed.</a:t>
            </a:r>
          </a:p>
        </p:txBody>
      </p:sp>
    </p:spTree>
    <p:extLst>
      <p:ext uri="{BB962C8B-B14F-4D97-AF65-F5344CB8AC3E}">
        <p14:creationId xmlns:p14="http://schemas.microsoft.com/office/powerpoint/2010/main" val="1976321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dirty="0"/>
              <a:t>Jewish leaders mocked Him as a prophet:  </a:t>
            </a:r>
          </a:p>
          <a:p>
            <a:pPr algn="l"/>
            <a:r>
              <a:rPr lang="en-US" sz="2800" baseline="30000" dirty="0" err="1"/>
              <a:t>Mtt</a:t>
            </a:r>
            <a:r>
              <a:rPr lang="en-US" sz="2800" baseline="30000" dirty="0"/>
              <a:t> 26.65-68</a:t>
            </a:r>
            <a:r>
              <a:rPr lang="en-US" dirty="0"/>
              <a:t> “He deserves death!” Then they spit in his face and pounded him with their fists; and those who were beating him said, “Now, you ‘Messiah,’ ‘prophesy’ to us: who hit you that time?”</a:t>
            </a:r>
          </a:p>
        </p:txBody>
      </p:sp>
    </p:spTree>
    <p:extLst>
      <p:ext uri="{BB962C8B-B14F-4D97-AF65-F5344CB8AC3E}">
        <p14:creationId xmlns:p14="http://schemas.microsoft.com/office/powerpoint/2010/main" val="2737362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Romans mocked Him as royalty.</a:t>
            </a:r>
          </a:p>
          <a:p>
            <a:pPr algn="l"/>
            <a:r>
              <a:rPr lang="en-US" sz="2000" baseline="30000" dirty="0"/>
              <a:t>Mtt.26.28 </a:t>
            </a:r>
            <a:r>
              <a:rPr lang="en-US" dirty="0"/>
              <a:t>They kneeled down in front of him and made fun of him: “Hail to the King of the Jews!”</a:t>
            </a:r>
          </a:p>
          <a:p>
            <a:pPr algn="l"/>
            <a:r>
              <a:rPr lang="en-US" dirty="0"/>
              <a:t>Spittle may be a parody of the royal kiss of homage; one of severest expressions of disgust.</a:t>
            </a:r>
          </a:p>
        </p:txBody>
      </p:sp>
    </p:spTree>
    <p:extLst>
      <p:ext uri="{BB962C8B-B14F-4D97-AF65-F5344CB8AC3E}">
        <p14:creationId xmlns:p14="http://schemas.microsoft.com/office/powerpoint/2010/main" val="2512800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endParaRPr lang="en-US" dirty="0"/>
          </a:p>
          <a:p>
            <a:r>
              <a:rPr lang="en-US" dirty="0"/>
              <a:t>Yom Kippur greeting:</a:t>
            </a:r>
          </a:p>
          <a:p>
            <a:pPr rtl="1"/>
            <a:r>
              <a:rPr lang="he-IL" sz="4800" b="1" dirty="0">
                <a:latin typeface="David" panose="020E0502060401010101" pitchFamily="34" charset="-79"/>
                <a:cs typeface="David" panose="020E0502060401010101" pitchFamily="34" charset="-79"/>
              </a:rPr>
              <a:t>צוֹם קַל</a:t>
            </a:r>
            <a:r>
              <a:rPr lang="en-US" sz="4400" b="1" dirty="0">
                <a:latin typeface="David" panose="020E0502060401010101" pitchFamily="34" charset="-79"/>
                <a:cs typeface="David" panose="020E0502060401010101" pitchFamily="34" charset="-79"/>
              </a:rPr>
              <a:t>  </a:t>
            </a:r>
            <a:r>
              <a:rPr lang="en-US" i="1" dirty="0" err="1"/>
              <a:t>tsom</a:t>
            </a:r>
            <a:r>
              <a:rPr lang="en-US" i="1" dirty="0"/>
              <a:t> </a:t>
            </a:r>
            <a:r>
              <a:rPr lang="en-US" i="1" dirty="0" err="1"/>
              <a:t>kal</a:t>
            </a:r>
            <a:r>
              <a:rPr lang="en-US" i="1" dirty="0"/>
              <a:t>    </a:t>
            </a:r>
            <a:endParaRPr lang="en-US" sz="4400" b="1" dirty="0">
              <a:latin typeface="David" panose="020E0502060401010101" pitchFamily="34" charset="-79"/>
              <a:cs typeface="David" panose="020E0502060401010101" pitchFamily="34" charset="-79"/>
            </a:endParaRPr>
          </a:p>
          <a:p>
            <a:r>
              <a:rPr lang="en-US" dirty="0"/>
              <a:t>Easy fast</a:t>
            </a:r>
          </a:p>
        </p:txBody>
      </p:sp>
    </p:spTree>
    <p:extLst>
      <p:ext uri="{BB962C8B-B14F-4D97-AF65-F5344CB8AC3E}">
        <p14:creationId xmlns:p14="http://schemas.microsoft.com/office/powerpoint/2010/main" val="3220528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err="1"/>
              <a:t>T’hillim</a:t>
            </a:r>
            <a:r>
              <a:rPr lang="en-US" baseline="30000" dirty="0"/>
              <a:t>/Ps 22.7-9 </a:t>
            </a:r>
            <a:r>
              <a:rPr lang="en-US" dirty="0"/>
              <a:t>Am I a scorn of men, despised by people?</a:t>
            </a:r>
            <a:r>
              <a:rPr lang="en-US" b="1" baseline="30000" dirty="0"/>
              <a:t> </a:t>
            </a:r>
            <a:r>
              <a:rPr lang="en-US" dirty="0"/>
              <a:t>All who see me mock me. They curl their lips, shaking their heads: “Rely on </a:t>
            </a:r>
            <a:r>
              <a:rPr lang="en-US" cap="small" dirty="0"/>
              <a:t>Adoni</a:t>
            </a:r>
            <a:r>
              <a:rPr lang="en-US" dirty="0"/>
              <a:t>! Let Him deliver him!</a:t>
            </a:r>
            <a:br>
              <a:rPr lang="en-US" dirty="0"/>
            </a:br>
            <a:r>
              <a:rPr lang="en-US" dirty="0"/>
              <a:t>Let Him rescue him — since he delights in Him!</a:t>
            </a:r>
          </a:p>
        </p:txBody>
      </p:sp>
    </p:spTree>
    <p:extLst>
      <p:ext uri="{BB962C8B-B14F-4D97-AF65-F5344CB8AC3E}">
        <p14:creationId xmlns:p14="http://schemas.microsoft.com/office/powerpoint/2010/main" val="3479088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r>
              <a:rPr lang="en-US" altLang="en-US" sz="2016" dirty="0" err="1">
                <a:solidFill>
                  <a:srgbClr val="FFFF00"/>
                </a:solidFill>
                <a:ea typeface="+mj-ea"/>
                <a:cs typeface="+mj-cs"/>
              </a:rPr>
              <a:t>Mattityahu</a:t>
            </a:r>
            <a:r>
              <a:rPr lang="en-US" altLang="en-US" sz="2016" dirty="0">
                <a:solidFill>
                  <a:srgbClr val="FFFF00"/>
                </a:solidFill>
                <a:ea typeface="+mj-ea"/>
                <a:cs typeface="+mj-cs"/>
              </a:rPr>
              <a:t> (Matthew) 30-31</a:t>
            </a:r>
            <a:endParaRPr lang="en-US" sz="2016" dirty="0">
              <a:solidFill>
                <a:srgbClr val="FFFF00"/>
              </a:solidFill>
              <a:ea typeface="+mj-ea"/>
              <a:cs typeface="+mj-cs"/>
            </a:endParaRPr>
          </a:p>
          <a:p>
            <a:pPr algn="l"/>
            <a:r>
              <a:rPr lang="en-US" dirty="0"/>
              <a:t>They spit on him and used the stick to beat him about the head.</a:t>
            </a:r>
            <a:r>
              <a:rPr lang="en-US" b="1" baseline="30000" dirty="0"/>
              <a:t> </a:t>
            </a:r>
            <a:r>
              <a:rPr lang="en-US" dirty="0"/>
              <a:t>When they had finished ridiculing him, they took off the robe, put his own clothes back on him </a:t>
            </a:r>
            <a:r>
              <a:rPr lang="en-US" dirty="0">
                <a:solidFill>
                  <a:srgbClr val="FFFF99"/>
                </a:solidFill>
              </a:rPr>
              <a:t>and led him away to be nailed to the execution-stake</a:t>
            </a:r>
            <a:r>
              <a:rPr lang="en-US" dirty="0"/>
              <a:t>.</a:t>
            </a:r>
          </a:p>
        </p:txBody>
      </p:sp>
    </p:spTree>
    <p:extLst>
      <p:ext uri="{BB962C8B-B14F-4D97-AF65-F5344CB8AC3E}">
        <p14:creationId xmlns:p14="http://schemas.microsoft.com/office/powerpoint/2010/main" val="3655313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There are some Jewish judicial procedures, later recorded in the Talmud, concerning execution.  </a:t>
            </a:r>
          </a:p>
        </p:txBody>
      </p:sp>
    </p:spTree>
    <p:extLst>
      <p:ext uri="{BB962C8B-B14F-4D97-AF65-F5344CB8AC3E}">
        <p14:creationId xmlns:p14="http://schemas.microsoft.com/office/powerpoint/2010/main" val="1604694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fi-FI" sz="2200" baseline="30000" dirty="0"/>
              <a:t>Maimon. Hilch. Sanhedrin, c. 13. sect. 1. </a:t>
            </a:r>
            <a:r>
              <a:rPr lang="en-US" dirty="0"/>
              <a:t>“He whose sentence for death is finished, they bring him out from the house of judgment; and one stands at the door of it, and linen clothes in his hand, </a:t>
            </a:r>
            <a:endParaRPr lang="en-US" sz="1400" dirty="0"/>
          </a:p>
        </p:txBody>
      </p:sp>
    </p:spTree>
    <p:extLst>
      <p:ext uri="{BB962C8B-B14F-4D97-AF65-F5344CB8AC3E}">
        <p14:creationId xmlns:p14="http://schemas.microsoft.com/office/powerpoint/2010/main" val="3413184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fi-FI" sz="2000" baseline="30000" dirty="0"/>
              <a:t>Maimon. Hilch. Sanhedrin, c. 13. sect. 1.  </a:t>
            </a:r>
            <a:r>
              <a:rPr lang="en-US" dirty="0"/>
              <a:t>and a horse at some distance from him; and a crier goes out before him, "saying", such an one is going to be executed with such a death, because he has committed such a sin, in such a place, at such a time, </a:t>
            </a:r>
            <a:endParaRPr lang="en-US" sz="1400" dirty="0"/>
          </a:p>
        </p:txBody>
      </p:sp>
    </p:spTree>
    <p:extLst>
      <p:ext uri="{BB962C8B-B14F-4D97-AF65-F5344CB8AC3E}">
        <p14:creationId xmlns:p14="http://schemas.microsoft.com/office/powerpoint/2010/main" val="3320252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fi-FI" sz="2000" baseline="30000" dirty="0"/>
              <a:t>Maimon. Hilch. Sanhedrin, c. 13. sect. 1.   </a:t>
            </a:r>
            <a:r>
              <a:rPr lang="en-US" dirty="0"/>
              <a:t>such and such being witnesses; whoever knows him to be innocent, let him come, and speak in his favor: </a:t>
            </a:r>
            <a:r>
              <a:rPr lang="en-US" dirty="0">
                <a:solidFill>
                  <a:srgbClr val="FFFF99"/>
                </a:solidFill>
              </a:rPr>
              <a:t>if one says, I have something to say in his favor:  this waves with the linen clothes, </a:t>
            </a:r>
            <a:endParaRPr lang="en-US" sz="1400" dirty="0">
              <a:solidFill>
                <a:srgbClr val="FFFF99"/>
              </a:solidFill>
            </a:endParaRPr>
          </a:p>
        </p:txBody>
      </p:sp>
    </p:spTree>
    <p:extLst>
      <p:ext uri="{BB962C8B-B14F-4D97-AF65-F5344CB8AC3E}">
        <p14:creationId xmlns:p14="http://schemas.microsoft.com/office/powerpoint/2010/main" val="13727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fi-FI" sz="2000" baseline="30000" dirty="0"/>
              <a:t>Maimon. Hilch. Sanhedrin, c. 13. sect. 1.  </a:t>
            </a:r>
            <a:r>
              <a:rPr lang="en-US" dirty="0"/>
              <a:t>and the other rides upon the horse, and runs and brings back him that is judged, to the Sanhedrin; and </a:t>
            </a:r>
            <a:r>
              <a:rPr lang="en-US" dirty="0">
                <a:solidFill>
                  <a:srgbClr val="FFFF99"/>
                </a:solidFill>
              </a:rPr>
              <a:t>if he is found innocent, they dismiss him: but if not, he returns, and goes to execution.</a:t>
            </a:r>
            <a:endParaRPr lang="en-US" sz="1400" dirty="0">
              <a:solidFill>
                <a:srgbClr val="FFFF99"/>
              </a:solidFill>
            </a:endParaRPr>
          </a:p>
        </p:txBody>
      </p:sp>
    </p:spTree>
    <p:extLst>
      <p:ext uri="{BB962C8B-B14F-4D97-AF65-F5344CB8AC3E}">
        <p14:creationId xmlns:p14="http://schemas.microsoft.com/office/powerpoint/2010/main" val="3004833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No one went as a crier to seek a favorable witness for Yeshua.</a:t>
            </a:r>
          </a:p>
        </p:txBody>
      </p:sp>
    </p:spTree>
    <p:extLst>
      <p:ext uri="{BB962C8B-B14F-4D97-AF65-F5344CB8AC3E}">
        <p14:creationId xmlns:p14="http://schemas.microsoft.com/office/powerpoint/2010/main" val="2559538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Below is the Talmudic judicial procedure as alleged to have been applied to Yeshua </a:t>
            </a:r>
            <a:r>
              <a:rPr lang="he-IL" dirty="0"/>
              <a:t> </a:t>
            </a:r>
            <a:r>
              <a:rPr lang="he-IL" sz="4800" b="1" dirty="0">
                <a:latin typeface="David" panose="020E0502060401010101" pitchFamily="34" charset="-79"/>
                <a:cs typeface="David" panose="020E0502060401010101" pitchFamily="34" charset="-79"/>
              </a:rPr>
              <a:t>ישוע</a:t>
            </a:r>
            <a:endParaRPr lang="he-IL" sz="4800" dirty="0"/>
          </a:p>
        </p:txBody>
      </p:sp>
    </p:spTree>
    <p:extLst>
      <p:ext uri="{BB962C8B-B14F-4D97-AF65-F5344CB8AC3E}">
        <p14:creationId xmlns:p14="http://schemas.microsoft.com/office/powerpoint/2010/main" val="1906290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a:t>
            </a:r>
            <a:r>
              <a:rPr lang="en-US" baseline="30000" dirty="0"/>
              <a:t>Talmud - Mas. Sanhedrin 43a  </a:t>
            </a:r>
            <a:r>
              <a:rPr lang="en-US" dirty="0"/>
              <a:t>﻿On the eve of the Passover </a:t>
            </a:r>
            <a:r>
              <a:rPr lang="en-US" dirty="0" err="1"/>
              <a:t>Yeshu</a:t>
            </a:r>
            <a:r>
              <a:rPr lang="en-US" dirty="0"/>
              <a:t>﻿ the </a:t>
            </a:r>
            <a:r>
              <a:rPr lang="en-US" dirty="0" err="1"/>
              <a:t>Nasarean</a:t>
            </a:r>
            <a:r>
              <a:rPr lang="en-US" dirty="0"/>
              <a:t> was hanged. </a:t>
            </a:r>
          </a:p>
          <a:p>
            <a:pPr algn="l"/>
            <a:endParaRPr lang="en-US" dirty="0"/>
          </a:p>
          <a:p>
            <a:pPr algn="l"/>
            <a:r>
              <a:rPr lang="en-US" dirty="0"/>
              <a:t>Who?   </a:t>
            </a:r>
            <a:r>
              <a:rPr lang="en-US" dirty="0" err="1"/>
              <a:t>Yeshu</a:t>
            </a:r>
            <a:r>
              <a:rPr lang="en-US" dirty="0"/>
              <a:t>?</a:t>
            </a:r>
          </a:p>
        </p:txBody>
      </p:sp>
    </p:spTree>
    <p:extLst>
      <p:ext uri="{BB962C8B-B14F-4D97-AF65-F5344CB8AC3E}">
        <p14:creationId xmlns:p14="http://schemas.microsoft.com/office/powerpoint/2010/main" val="2755577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Today is Shabbat </a:t>
            </a:r>
            <a:r>
              <a:rPr lang="en-US" dirty="0" err="1"/>
              <a:t>Shuva</a:t>
            </a:r>
            <a:r>
              <a:rPr lang="en-US" dirty="0"/>
              <a:t>.</a:t>
            </a:r>
          </a:p>
          <a:p>
            <a:pPr marL="288925" indent="-288925" algn="l">
              <a:buFont typeface="Arial" panose="020B0604020202020204" pitchFamily="34" charset="0"/>
              <a:buChar char="•"/>
            </a:pPr>
            <a:r>
              <a:rPr lang="en-US" dirty="0"/>
              <a:t>Why is this Shabbat different from all other Shabbats? </a:t>
            </a:r>
          </a:p>
          <a:p>
            <a:pPr marL="288925" indent="-288925" algn="l">
              <a:buFont typeface="Arial" panose="020B0604020202020204" pitchFamily="34" charset="0"/>
              <a:buChar char="•"/>
            </a:pPr>
            <a:r>
              <a:rPr lang="en-US" dirty="0"/>
              <a:t>Why should you care? </a:t>
            </a:r>
          </a:p>
        </p:txBody>
      </p:sp>
    </p:spTree>
    <p:extLst>
      <p:ext uri="{BB962C8B-B14F-4D97-AF65-F5344CB8AC3E}">
        <p14:creationId xmlns:p14="http://schemas.microsoft.com/office/powerpoint/2010/main" val="2963458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In the Talmud He is call </a:t>
            </a:r>
            <a:r>
              <a:rPr lang="en-US" dirty="0" err="1"/>
              <a:t>Yeshu</a:t>
            </a:r>
            <a:r>
              <a:rPr lang="en-US" dirty="0"/>
              <a:t> </a:t>
            </a:r>
            <a:r>
              <a:rPr lang="he-IL" sz="4800" b="1" dirty="0">
                <a:latin typeface="David" panose="020E0502060401010101" pitchFamily="34" charset="-79"/>
                <a:cs typeface="David" panose="020E0502060401010101" pitchFamily="34" charset="-79"/>
              </a:rPr>
              <a:t>ישו</a:t>
            </a:r>
            <a:r>
              <a:rPr lang="en-US" sz="4800" b="1" dirty="0">
                <a:latin typeface="David" panose="020E0502060401010101" pitchFamily="34" charset="-79"/>
                <a:cs typeface="David" panose="020E0502060401010101" pitchFamily="34" charset="-79"/>
              </a:rPr>
              <a:t> </a:t>
            </a:r>
            <a:endParaRPr lang="he-IL" sz="4800" b="1" dirty="0">
              <a:latin typeface="David" panose="020E0502060401010101" pitchFamily="34" charset="-79"/>
              <a:cs typeface="David" panose="020E0502060401010101" pitchFamily="34" charset="-79"/>
            </a:endParaRPr>
          </a:p>
          <a:p>
            <a:pPr algn="l"/>
            <a:r>
              <a:rPr lang="en-US" dirty="0"/>
              <a:t>not Yeshua</a:t>
            </a:r>
            <a:r>
              <a:rPr lang="en-US" sz="4800" b="1" dirty="0">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ישוע</a:t>
            </a:r>
          </a:p>
          <a:p>
            <a:pPr algn="l"/>
            <a:r>
              <a:rPr lang="en-US" dirty="0"/>
              <a:t>An acronym for </a:t>
            </a:r>
            <a:endParaRPr lang="he-IL" dirty="0"/>
          </a:p>
          <a:p>
            <a:pPr algn="l"/>
            <a:r>
              <a:rPr lang="en-US" dirty="0" err="1">
                <a:solidFill>
                  <a:srgbClr val="FFC000"/>
                </a:solidFill>
              </a:rPr>
              <a:t>Y</a:t>
            </a:r>
            <a:r>
              <a:rPr lang="en-US" dirty="0" err="1"/>
              <a:t>imakh</a:t>
            </a:r>
            <a:r>
              <a:rPr lang="he-IL" dirty="0"/>
              <a:t> </a:t>
            </a:r>
            <a:r>
              <a:rPr lang="he-IL" b="1" dirty="0">
                <a:solidFill>
                  <a:srgbClr val="FFC000"/>
                </a:solidFill>
                <a:latin typeface="David" panose="020E0502060401010101" pitchFamily="34" charset="-79"/>
                <a:cs typeface="David" panose="020E0502060401010101" pitchFamily="34" charset="-79"/>
              </a:rPr>
              <a:t>יִ</a:t>
            </a:r>
            <a:r>
              <a:rPr lang="he-IL" b="1" dirty="0">
                <a:latin typeface="David" panose="020E0502060401010101" pitchFamily="34" charset="-79"/>
                <a:cs typeface="David" panose="020E0502060401010101" pitchFamily="34" charset="-79"/>
              </a:rPr>
              <a:t>מַּח </a:t>
            </a:r>
            <a:endParaRPr lang="he-IL" dirty="0"/>
          </a:p>
          <a:p>
            <a:pPr algn="l"/>
            <a:r>
              <a:rPr lang="en-US" dirty="0" err="1">
                <a:solidFill>
                  <a:srgbClr val="FFC000"/>
                </a:solidFill>
              </a:rPr>
              <a:t>sh</a:t>
            </a:r>
            <a:r>
              <a:rPr lang="en-US" dirty="0" err="1"/>
              <a:t>mo</a:t>
            </a:r>
            <a:r>
              <a:rPr lang="en-US" dirty="0"/>
              <a:t> </a:t>
            </a:r>
            <a:r>
              <a:rPr lang="he-IL" b="1" dirty="0">
                <a:solidFill>
                  <a:srgbClr val="FFC000"/>
                </a:solidFill>
                <a:latin typeface="David" panose="020E0502060401010101" pitchFamily="34" charset="-79"/>
                <a:cs typeface="David" panose="020E0502060401010101" pitchFamily="34" charset="-79"/>
              </a:rPr>
              <a:t>שְ</a:t>
            </a:r>
            <a:r>
              <a:rPr lang="he-IL" b="1" dirty="0">
                <a:latin typeface="David" panose="020E0502060401010101" pitchFamily="34" charset="-79"/>
                <a:cs typeface="David" panose="020E0502060401010101" pitchFamily="34" charset="-79"/>
              </a:rPr>
              <a:t>ׁמוֹ</a:t>
            </a:r>
            <a:endParaRPr lang="he-IL" dirty="0"/>
          </a:p>
          <a:p>
            <a:pPr algn="l"/>
            <a:r>
              <a:rPr lang="en-US" dirty="0" err="1">
                <a:solidFill>
                  <a:srgbClr val="FFC000"/>
                </a:solidFill>
              </a:rPr>
              <a:t>v</a:t>
            </a:r>
            <a:r>
              <a:rPr lang="en-US" dirty="0" err="1"/>
              <a:t>’zikrono</a:t>
            </a:r>
            <a:r>
              <a:rPr lang="en-US" dirty="0"/>
              <a:t>. </a:t>
            </a:r>
            <a:r>
              <a:rPr lang="he-IL" sz="4800" b="1" dirty="0">
                <a:solidFill>
                  <a:srgbClr val="FFC000"/>
                </a:solidFill>
                <a:latin typeface="David" panose="020E0502060401010101" pitchFamily="34" charset="-79"/>
                <a:cs typeface="David" panose="020E0502060401010101" pitchFamily="34" charset="-79"/>
              </a:rPr>
              <a:t>וְ</a:t>
            </a:r>
            <a:r>
              <a:rPr lang="he-IL" sz="4800" b="1" dirty="0">
                <a:latin typeface="David" panose="020E0502060401010101" pitchFamily="34" charset="-79"/>
                <a:cs typeface="David" panose="020E0502060401010101" pitchFamily="34" charset="-79"/>
              </a:rPr>
              <a:t>זִכְרוֹ</a:t>
            </a:r>
            <a:r>
              <a:rPr lang="en-US" sz="4800" b="1" dirty="0">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   </a:t>
            </a:r>
            <a:r>
              <a:rPr lang="en-US" dirty="0"/>
              <a:t> v=u</a:t>
            </a:r>
          </a:p>
          <a:p>
            <a:pPr algn="l"/>
            <a:endParaRPr lang="en-US" dirty="0"/>
          </a:p>
        </p:txBody>
      </p:sp>
      <p:sp>
        <p:nvSpPr>
          <p:cNvPr id="2" name="Rectangle: Rounded Corners 1">
            <a:extLst>
              <a:ext uri="{FF2B5EF4-FFF2-40B4-BE49-F238E27FC236}">
                <a16:creationId xmlns:a16="http://schemas.microsoft.com/office/drawing/2014/main" id="{EF325B34-B405-406F-8CF7-8EBBAE481AF8}"/>
              </a:ext>
            </a:extLst>
          </p:cNvPr>
          <p:cNvSpPr/>
          <p:nvPr/>
        </p:nvSpPr>
        <p:spPr bwMode="auto">
          <a:xfrm>
            <a:off x="2865437" y="1238250"/>
            <a:ext cx="1219200" cy="609600"/>
          </a:xfrm>
          <a:prstGeom prst="round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Rounded MT Bold" pitchFamily="34" charset="0"/>
              <a:ea typeface="+mn-ea"/>
              <a:cs typeface="Arial" charset="0"/>
            </a:endParaRPr>
          </a:p>
        </p:txBody>
      </p:sp>
      <p:sp>
        <p:nvSpPr>
          <p:cNvPr id="3" name="Rectangle: Rounded Corners 2">
            <a:extLst>
              <a:ext uri="{FF2B5EF4-FFF2-40B4-BE49-F238E27FC236}">
                <a16:creationId xmlns:a16="http://schemas.microsoft.com/office/drawing/2014/main" id="{8E7C1BEC-5149-497F-BBE6-D6E5AF4ED226}"/>
              </a:ext>
            </a:extLst>
          </p:cNvPr>
          <p:cNvSpPr/>
          <p:nvPr/>
        </p:nvSpPr>
        <p:spPr bwMode="auto">
          <a:xfrm>
            <a:off x="7090041" y="438150"/>
            <a:ext cx="914400" cy="685800"/>
          </a:xfrm>
          <a:prstGeom prst="round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Rounded MT Bold" pitchFamily="34" charset="0"/>
              <a:ea typeface="+mn-ea"/>
              <a:cs typeface="Arial" charset="0"/>
            </a:endParaRPr>
          </a:p>
        </p:txBody>
      </p:sp>
      <p:cxnSp>
        <p:nvCxnSpPr>
          <p:cNvPr id="6" name="Straight Connector 5">
            <a:extLst>
              <a:ext uri="{FF2B5EF4-FFF2-40B4-BE49-F238E27FC236}">
                <a16:creationId xmlns:a16="http://schemas.microsoft.com/office/drawing/2014/main" id="{9A301058-A1FE-47B4-AAFA-2D0FCEFA3167}"/>
              </a:ext>
            </a:extLst>
          </p:cNvPr>
          <p:cNvCxnSpPr>
            <a:cxnSpLocks/>
          </p:cNvCxnSpPr>
          <p:nvPr/>
        </p:nvCxnSpPr>
        <p:spPr bwMode="auto">
          <a:xfrm flipH="1">
            <a:off x="4084637" y="1047750"/>
            <a:ext cx="3005404" cy="304800"/>
          </a:xfrm>
          <a:prstGeom prst="line">
            <a:avLst/>
          </a:prstGeom>
          <a:ln>
            <a:solidFill>
              <a:srgbClr val="FFC000"/>
            </a:solidFill>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40335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dirty="0" err="1">
                <a:solidFill>
                  <a:srgbClr val="FFC000"/>
                </a:solidFill>
              </a:rPr>
              <a:t>Y</a:t>
            </a:r>
            <a:r>
              <a:rPr lang="en-US" dirty="0" err="1"/>
              <a:t>imakh</a:t>
            </a:r>
            <a:r>
              <a:rPr lang="he-IL" dirty="0"/>
              <a:t> </a:t>
            </a:r>
            <a:r>
              <a:rPr lang="he-IL" b="1" dirty="0">
                <a:solidFill>
                  <a:srgbClr val="FFC000"/>
                </a:solidFill>
                <a:latin typeface="David" panose="020E0502060401010101" pitchFamily="34" charset="-79"/>
                <a:cs typeface="David" panose="020E0502060401010101" pitchFamily="34" charset="-79"/>
              </a:rPr>
              <a:t>יִ</a:t>
            </a:r>
            <a:r>
              <a:rPr lang="he-IL" b="1" dirty="0">
                <a:latin typeface="David" panose="020E0502060401010101" pitchFamily="34" charset="-79"/>
                <a:cs typeface="David" panose="020E0502060401010101" pitchFamily="34" charset="-79"/>
              </a:rPr>
              <a:t>מַּח </a:t>
            </a:r>
            <a:r>
              <a:rPr lang="en-US" b="1" dirty="0">
                <a:latin typeface="David" panose="020E0502060401010101" pitchFamily="34" charset="-79"/>
                <a:cs typeface="David" panose="020E0502060401010101" pitchFamily="34" charset="-79"/>
              </a:rPr>
              <a:t>       		</a:t>
            </a:r>
            <a:r>
              <a:rPr lang="en-US" dirty="0"/>
              <a:t>Erase</a:t>
            </a:r>
            <a:endParaRPr lang="he-IL" dirty="0"/>
          </a:p>
          <a:p>
            <a:pPr algn="l"/>
            <a:r>
              <a:rPr lang="en-US" dirty="0" err="1">
                <a:solidFill>
                  <a:srgbClr val="FFC000"/>
                </a:solidFill>
              </a:rPr>
              <a:t>sh</a:t>
            </a:r>
            <a:r>
              <a:rPr lang="en-US" dirty="0" err="1"/>
              <a:t>mo</a:t>
            </a:r>
            <a:r>
              <a:rPr lang="en-US" dirty="0"/>
              <a:t> </a:t>
            </a:r>
            <a:r>
              <a:rPr lang="he-IL" b="1" dirty="0">
                <a:solidFill>
                  <a:srgbClr val="FFC000"/>
                </a:solidFill>
                <a:latin typeface="David" panose="020E0502060401010101" pitchFamily="34" charset="-79"/>
                <a:cs typeface="David" panose="020E0502060401010101" pitchFamily="34" charset="-79"/>
              </a:rPr>
              <a:t>שְ</a:t>
            </a:r>
            <a:r>
              <a:rPr lang="he-IL" b="1" dirty="0">
                <a:latin typeface="David" panose="020E0502060401010101" pitchFamily="34" charset="-79"/>
                <a:cs typeface="David" panose="020E0502060401010101" pitchFamily="34" charset="-79"/>
              </a:rPr>
              <a:t>ׁמוֹ</a:t>
            </a:r>
            <a:r>
              <a:rPr lang="en-US" b="1" dirty="0">
                <a:latin typeface="David" panose="020E0502060401010101" pitchFamily="34" charset="-79"/>
                <a:cs typeface="David" panose="020E0502060401010101" pitchFamily="34" charset="-79"/>
              </a:rPr>
              <a:t>            		</a:t>
            </a:r>
            <a:r>
              <a:rPr lang="en-US" dirty="0"/>
              <a:t>His name </a:t>
            </a:r>
            <a:endParaRPr lang="he-IL" dirty="0"/>
          </a:p>
          <a:p>
            <a:pPr algn="l"/>
            <a:r>
              <a:rPr lang="en-US" dirty="0" err="1">
                <a:solidFill>
                  <a:srgbClr val="FFC000"/>
                </a:solidFill>
              </a:rPr>
              <a:t>v</a:t>
            </a:r>
            <a:r>
              <a:rPr lang="en-US" dirty="0" err="1"/>
              <a:t>’zikrono</a:t>
            </a:r>
            <a:r>
              <a:rPr lang="en-US" dirty="0"/>
              <a:t>. </a:t>
            </a:r>
            <a:r>
              <a:rPr lang="he-IL" sz="4800" b="1" dirty="0">
                <a:solidFill>
                  <a:srgbClr val="FFC000"/>
                </a:solidFill>
                <a:latin typeface="David" panose="020E0502060401010101" pitchFamily="34" charset="-79"/>
                <a:cs typeface="David" panose="020E0502060401010101" pitchFamily="34" charset="-79"/>
              </a:rPr>
              <a:t>וְ</a:t>
            </a:r>
            <a:r>
              <a:rPr lang="he-IL" sz="4800" b="1" dirty="0">
                <a:latin typeface="David" panose="020E0502060401010101" pitchFamily="34" charset="-79"/>
                <a:cs typeface="David" panose="020E0502060401010101" pitchFamily="34" charset="-79"/>
              </a:rPr>
              <a:t>זִכְרוֹ</a:t>
            </a:r>
            <a:r>
              <a:rPr lang="en-US" sz="4800" b="1" dirty="0">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 </a:t>
            </a:r>
            <a:r>
              <a:rPr lang="en-US" dirty="0"/>
              <a:t>[v=u]  and His 							   memory</a:t>
            </a:r>
          </a:p>
          <a:p>
            <a:pPr algn="l"/>
            <a:r>
              <a:rPr lang="en-US" i="1" dirty="0" err="1"/>
              <a:t>Yimakh</a:t>
            </a:r>
            <a:r>
              <a:rPr lang="en-US" i="1" dirty="0"/>
              <a:t> </a:t>
            </a:r>
            <a:r>
              <a:rPr lang="en-US" i="1" dirty="0" err="1"/>
              <a:t>shemo</a:t>
            </a:r>
            <a:r>
              <a:rPr lang="en-US" dirty="0"/>
              <a:t> is one of the strongest curses in the Hebrew language.  “</a:t>
            </a:r>
            <a:r>
              <a:rPr lang="en-US" dirty="0" err="1"/>
              <a:t>Yeshu</a:t>
            </a:r>
            <a:r>
              <a:rPr lang="en-US" dirty="0"/>
              <a:t>” is a curse.</a:t>
            </a:r>
          </a:p>
          <a:p>
            <a:pPr algn="l"/>
            <a:endParaRPr lang="en-US" dirty="0"/>
          </a:p>
        </p:txBody>
      </p:sp>
    </p:spTree>
    <p:extLst>
      <p:ext uri="{BB962C8B-B14F-4D97-AF65-F5344CB8AC3E}">
        <p14:creationId xmlns:p14="http://schemas.microsoft.com/office/powerpoint/2010/main" val="1399825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dirty="0"/>
              <a:t>﻿</a:t>
            </a:r>
            <a:r>
              <a:rPr lang="en-US" baseline="30000" dirty="0"/>
              <a:t>Talmud - Mas. Sanhedrin 43a  </a:t>
            </a:r>
            <a:r>
              <a:rPr lang="en-US" dirty="0"/>
              <a:t>﻿On the eve of the Passover </a:t>
            </a:r>
            <a:r>
              <a:rPr lang="en-US" dirty="0" err="1"/>
              <a:t>Yeshu</a:t>
            </a:r>
            <a:r>
              <a:rPr lang="en-US" dirty="0"/>
              <a:t>﻿ the </a:t>
            </a:r>
            <a:r>
              <a:rPr lang="en-US" dirty="0" err="1"/>
              <a:t>Nasarean</a:t>
            </a:r>
            <a:r>
              <a:rPr lang="en-US" dirty="0"/>
              <a:t> was hanged. For forty days before the execution took place, a herald went forth and cried, He is going forth to be stoned because he has practiced sorcery and enticed Israel to apostacy. </a:t>
            </a:r>
          </a:p>
          <a:p>
            <a:pPr algn="l"/>
            <a:endParaRPr lang="en-US" dirty="0"/>
          </a:p>
        </p:txBody>
      </p:sp>
    </p:spTree>
    <p:extLst>
      <p:ext uri="{BB962C8B-B14F-4D97-AF65-F5344CB8AC3E}">
        <p14:creationId xmlns:p14="http://schemas.microsoft.com/office/powerpoint/2010/main" val="2836311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a:t>
            </a:r>
            <a:r>
              <a:rPr lang="en-US" baseline="30000" dirty="0"/>
              <a:t>Talmud - Mas. Sanhedrin 43a  </a:t>
            </a:r>
            <a:r>
              <a:rPr lang="en-US" dirty="0"/>
              <a:t>﻿Any one who can say anything in his favor, let him come forward and plead on his behalf. But since nothing was brought forward in his favor he was hanged on the eve of the Passover!  </a:t>
            </a:r>
          </a:p>
        </p:txBody>
      </p:sp>
    </p:spTree>
    <p:extLst>
      <p:ext uri="{BB962C8B-B14F-4D97-AF65-F5344CB8AC3E}">
        <p14:creationId xmlns:p14="http://schemas.microsoft.com/office/powerpoint/2010/main" val="1316915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dirty="0"/>
              <a:t>Jewish Law, Talmudic law, of escorting the condemned, with a crier calling for defense witnesses, was not carried out as described.</a:t>
            </a:r>
          </a:p>
          <a:p>
            <a:pPr algn="l"/>
            <a:r>
              <a:rPr lang="en-US" dirty="0"/>
              <a:t>This elaborate legend was claimed in its place.  “40 days before the execution…”</a:t>
            </a:r>
          </a:p>
          <a:p>
            <a:pPr algn="l"/>
            <a:r>
              <a:rPr lang="en-US" dirty="0"/>
              <a:t>What really happened?</a:t>
            </a:r>
          </a:p>
        </p:txBody>
      </p:sp>
    </p:spTree>
    <p:extLst>
      <p:ext uri="{BB962C8B-B14F-4D97-AF65-F5344CB8AC3E}">
        <p14:creationId xmlns:p14="http://schemas.microsoft.com/office/powerpoint/2010/main" val="401420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Isaiah 53:7</a:t>
            </a:r>
            <a:r>
              <a:rPr lang="en-US" dirty="0"/>
              <a:t> . "He is brought as a lamb to the slaughter, and as a sheep before her shearers is dumb, so he opened not his mouth.“  He made no opposition or struggle, but quietly went along with them, where they led him; </a:t>
            </a:r>
          </a:p>
        </p:txBody>
      </p:sp>
    </p:spTree>
    <p:extLst>
      <p:ext uri="{BB962C8B-B14F-4D97-AF65-F5344CB8AC3E}">
        <p14:creationId xmlns:p14="http://schemas.microsoft.com/office/powerpoint/2010/main" val="3202322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so he took every thing patiently from them, uttered not one complaint or any thing by way of reviling; but became meekly subject to them, and submitted himself to him that judges righteously.</a:t>
            </a:r>
          </a:p>
        </p:txBody>
      </p:sp>
    </p:spTree>
    <p:extLst>
      <p:ext uri="{BB962C8B-B14F-4D97-AF65-F5344CB8AC3E}">
        <p14:creationId xmlns:p14="http://schemas.microsoft.com/office/powerpoint/2010/main" val="360144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1 </a:t>
            </a:r>
            <a:r>
              <a:rPr lang="en-US" baseline="30000" dirty="0" err="1"/>
              <a:t>Kefa</a:t>
            </a:r>
            <a:r>
              <a:rPr lang="en-US" baseline="30000" dirty="0"/>
              <a:t>/Peter 2.23-25 </a:t>
            </a:r>
            <a:r>
              <a:rPr lang="en-US" dirty="0"/>
              <a:t>When he was insulted, he didn’t retaliate with insults; when he suffered, he didn’t threaten, but handed them over to him who judges justly. He himself bore our sins in his body on the stake,</a:t>
            </a:r>
            <a:r>
              <a:rPr lang="en-US" baseline="30000" dirty="0"/>
              <a:t> </a:t>
            </a:r>
            <a:endParaRPr lang="en-US" dirty="0"/>
          </a:p>
        </p:txBody>
      </p:sp>
    </p:spTree>
    <p:extLst>
      <p:ext uri="{BB962C8B-B14F-4D97-AF65-F5344CB8AC3E}">
        <p14:creationId xmlns:p14="http://schemas.microsoft.com/office/powerpoint/2010/main" val="3896728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sz="3500" baseline="30000" dirty="0"/>
              <a:t>1 </a:t>
            </a:r>
            <a:r>
              <a:rPr lang="en-US" sz="3500" baseline="30000" dirty="0" err="1"/>
              <a:t>Kefa</a:t>
            </a:r>
            <a:r>
              <a:rPr lang="en-US" sz="3500" baseline="30000" dirty="0"/>
              <a:t>/Peter 2.23-25  </a:t>
            </a:r>
            <a:r>
              <a:rPr lang="en-US" dirty="0"/>
              <a:t>so that we might die to sins and live for righteous-ness — by his wounds you were healed.</a:t>
            </a:r>
            <a:r>
              <a:rPr lang="en-US" baseline="30000" dirty="0"/>
              <a:t> </a:t>
            </a:r>
            <a:r>
              <a:rPr lang="en-US" dirty="0"/>
              <a:t>For you used to be like sheep gone astray, but now you have turned to</a:t>
            </a:r>
            <a:r>
              <a:rPr lang="en-US" baseline="30000" dirty="0"/>
              <a:t> </a:t>
            </a:r>
            <a:r>
              <a:rPr lang="en-US" dirty="0"/>
              <a:t>the Shepherd, who watches over you.</a:t>
            </a:r>
          </a:p>
        </p:txBody>
      </p:sp>
    </p:spTree>
    <p:extLst>
      <p:ext uri="{BB962C8B-B14F-4D97-AF65-F5344CB8AC3E}">
        <p14:creationId xmlns:p14="http://schemas.microsoft.com/office/powerpoint/2010/main" val="1012184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288925" indent="-288925" algn="l">
              <a:buFont typeface="Arial" panose="020B0604020202020204" pitchFamily="34" charset="0"/>
              <a:buChar char="•"/>
            </a:pPr>
            <a:r>
              <a:rPr lang="en-US" dirty="0"/>
              <a:t>This is how </a:t>
            </a:r>
            <a:r>
              <a:rPr lang="en-US" u="sng" dirty="0"/>
              <a:t>we</a:t>
            </a:r>
            <a:r>
              <a:rPr lang="en-US" dirty="0"/>
              <a:t> return wounded people to flight, to functionality.</a:t>
            </a:r>
          </a:p>
          <a:p>
            <a:pPr marL="288925" indent="-288925" algn="l">
              <a:buFont typeface="Arial" panose="020B0604020202020204" pitchFamily="34" charset="0"/>
              <a:buChar char="•"/>
            </a:pPr>
            <a:r>
              <a:rPr lang="en-US" dirty="0"/>
              <a:t>This is how we relate to Shabbat </a:t>
            </a:r>
            <a:r>
              <a:rPr lang="en-US" dirty="0" err="1"/>
              <a:t>Shuva</a:t>
            </a:r>
            <a:r>
              <a:rPr lang="en-US" dirty="0"/>
              <a:t>.</a:t>
            </a:r>
          </a:p>
          <a:p>
            <a:endParaRPr lang="en-US" dirty="0"/>
          </a:p>
        </p:txBody>
      </p:sp>
    </p:spTree>
    <p:extLst>
      <p:ext uri="{BB962C8B-B14F-4D97-AF65-F5344CB8AC3E}">
        <p14:creationId xmlns:p14="http://schemas.microsoft.com/office/powerpoint/2010/main" val="126338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0740265C-6CDA-4029-AEF3-2210977A8B11}"/>
              </a:ext>
            </a:extLst>
          </p:cNvPr>
          <p:cNvPicPr>
            <a:picLocks noChangeAspect="1"/>
          </p:cNvPicPr>
          <p:nvPr/>
        </p:nvPicPr>
        <p:blipFill rotWithShape="1">
          <a:blip r:embed="rId3"/>
          <a:srcRect t="4780"/>
          <a:stretch/>
        </p:blipFill>
        <p:spPr>
          <a:xfrm>
            <a:off x="354989" y="361950"/>
            <a:ext cx="8199565" cy="4781550"/>
          </a:xfrm>
          <a:prstGeom prst="rect">
            <a:avLst/>
          </a:prstGeom>
        </p:spPr>
      </p:pic>
    </p:spTree>
    <p:extLst>
      <p:ext uri="{BB962C8B-B14F-4D97-AF65-F5344CB8AC3E}">
        <p14:creationId xmlns:p14="http://schemas.microsoft.com/office/powerpoint/2010/main" val="966003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1 </a:t>
            </a:r>
            <a:r>
              <a:rPr lang="en-US" baseline="30000" dirty="0" err="1"/>
              <a:t>Kefa</a:t>
            </a:r>
            <a:r>
              <a:rPr lang="en-US" baseline="30000" dirty="0"/>
              <a:t>/Peter 2.19-22 </a:t>
            </a:r>
            <a:r>
              <a:rPr lang="en-US" dirty="0">
                <a:solidFill>
                  <a:srgbClr val="FFFF99"/>
                </a:solidFill>
              </a:rPr>
              <a:t>For </a:t>
            </a:r>
            <a:r>
              <a:rPr lang="en-US" u="sng" dirty="0">
                <a:solidFill>
                  <a:srgbClr val="FFFF99"/>
                </a:solidFill>
              </a:rPr>
              <a:t>this</a:t>
            </a:r>
            <a:r>
              <a:rPr lang="en-US" dirty="0">
                <a:solidFill>
                  <a:srgbClr val="FFFF99"/>
                </a:solidFill>
              </a:rPr>
              <a:t> finds favor.</a:t>
            </a:r>
            <a:r>
              <a:rPr lang="en-US" dirty="0"/>
              <a:t> If, for the sake of conscience toward God, someone endures pain from suffering undeservedly.  For what credit is there if, when you sin and get a beating, you endure? But if you endure when you do</a:t>
            </a:r>
          </a:p>
        </p:txBody>
      </p:sp>
    </p:spTree>
    <p:extLst>
      <p:ext uri="{BB962C8B-B14F-4D97-AF65-F5344CB8AC3E}">
        <p14:creationId xmlns:p14="http://schemas.microsoft.com/office/powerpoint/2010/main" val="381279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1 </a:t>
            </a:r>
            <a:r>
              <a:rPr lang="en-US" baseline="30000" dirty="0" err="1"/>
              <a:t>Kefa</a:t>
            </a:r>
            <a:r>
              <a:rPr lang="en-US" baseline="30000" dirty="0"/>
              <a:t>/Peter 2.19-22 </a:t>
            </a:r>
            <a:r>
              <a:rPr lang="en-US" dirty="0"/>
              <a:t>good and suffer for it, this finds favor with God. For you were called to this, because Messiah also suffered for you, leaving you an example so that you might follow in His footsteps: “He committed no sin, nor was any deceit found in His mouth.”</a:t>
            </a:r>
          </a:p>
        </p:txBody>
      </p:sp>
    </p:spTree>
    <p:extLst>
      <p:ext uri="{BB962C8B-B14F-4D97-AF65-F5344CB8AC3E}">
        <p14:creationId xmlns:p14="http://schemas.microsoft.com/office/powerpoint/2010/main" val="2790749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1 </a:t>
            </a:r>
            <a:r>
              <a:rPr lang="en-US" baseline="30000" dirty="0" err="1"/>
              <a:t>Yn</a:t>
            </a:r>
            <a:r>
              <a:rPr lang="en-US" baseline="30000" dirty="0"/>
              <a:t> 3.16-18 </a:t>
            </a:r>
            <a:r>
              <a:rPr lang="en-US" b="1" baseline="30000" dirty="0"/>
              <a:t> </a:t>
            </a:r>
            <a:r>
              <a:rPr lang="en-US" dirty="0"/>
              <a:t>We have come to know love by this—Yeshua laid down His life for us, and </a:t>
            </a:r>
            <a:r>
              <a:rPr lang="en-US" dirty="0">
                <a:solidFill>
                  <a:srgbClr val="FFFF99"/>
                </a:solidFill>
              </a:rPr>
              <a:t>we also ought to lay down our lives for our brothers and sisters</a:t>
            </a:r>
            <a:r>
              <a:rPr lang="en-US" dirty="0"/>
              <a:t>. But if someone has material possessions and sees his brother</a:t>
            </a:r>
          </a:p>
        </p:txBody>
      </p:sp>
    </p:spTree>
    <p:extLst>
      <p:ext uri="{BB962C8B-B14F-4D97-AF65-F5344CB8AC3E}">
        <p14:creationId xmlns:p14="http://schemas.microsoft.com/office/powerpoint/2010/main" val="1129576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1 </a:t>
            </a:r>
            <a:r>
              <a:rPr lang="en-US" baseline="30000" dirty="0" err="1"/>
              <a:t>Yn</a:t>
            </a:r>
            <a:r>
              <a:rPr lang="en-US" baseline="30000" dirty="0"/>
              <a:t> 3.16-18 </a:t>
            </a:r>
            <a:r>
              <a:rPr lang="en-US" b="1" baseline="30000" dirty="0"/>
              <a:t>  </a:t>
            </a:r>
            <a:r>
              <a:rPr lang="en-US" dirty="0"/>
              <a:t>in need and closes his heart against him, how does the love of God abide in him? Children, let us not love with word or talk, but in deed and truth!</a:t>
            </a:r>
          </a:p>
        </p:txBody>
      </p:sp>
    </p:spTree>
    <p:extLst>
      <p:ext uri="{BB962C8B-B14F-4D97-AF65-F5344CB8AC3E}">
        <p14:creationId xmlns:p14="http://schemas.microsoft.com/office/powerpoint/2010/main" val="3181241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Takeaway: Prepare your minds that when the next insult, accusation, diminution of your greatness happens, you will take it patiently.   With grace.  With gentleness, forgiveness.   </a:t>
            </a:r>
            <a:r>
              <a:rPr lang="en-US" dirty="0">
                <a:solidFill>
                  <a:srgbClr val="FFFF99"/>
                </a:solidFill>
              </a:rPr>
              <a:t>Respond, but in His power.  </a:t>
            </a:r>
          </a:p>
        </p:txBody>
      </p:sp>
    </p:spTree>
    <p:extLst>
      <p:ext uri="{BB962C8B-B14F-4D97-AF65-F5344CB8AC3E}">
        <p14:creationId xmlns:p14="http://schemas.microsoft.com/office/powerpoint/2010/main" val="38185944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err="1"/>
              <a:t>Mishlei</a:t>
            </a:r>
            <a:r>
              <a:rPr lang="en-US" baseline="30000" dirty="0"/>
              <a:t> 5.1-4 </a:t>
            </a:r>
            <a:r>
              <a:rPr lang="en-US" dirty="0"/>
              <a:t>A gentle response deflects fury, but a harsh word makes tempers rise. </a:t>
            </a:r>
          </a:p>
        </p:txBody>
      </p:sp>
    </p:spTree>
    <p:extLst>
      <p:ext uri="{BB962C8B-B14F-4D97-AF65-F5344CB8AC3E}">
        <p14:creationId xmlns:p14="http://schemas.microsoft.com/office/powerpoint/2010/main" val="3201299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r>
              <a:rPr lang="en-US" dirty="0"/>
              <a:t>There is a LOT of material to learn in this walk with Messiah, but really only one thing to know and to teach.</a:t>
            </a:r>
          </a:p>
        </p:txBody>
      </p:sp>
    </p:spTree>
    <p:extLst>
      <p:ext uri="{BB962C8B-B14F-4D97-AF65-F5344CB8AC3E}">
        <p14:creationId xmlns:p14="http://schemas.microsoft.com/office/powerpoint/2010/main" val="1440638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r>
              <a:rPr lang="en-US" dirty="0"/>
              <a:t>That is, He went to the execution stake freely for our sins.  If we receive Him, we receive atonement, a personal Yom Kippur!</a:t>
            </a:r>
          </a:p>
          <a:p>
            <a:r>
              <a:rPr lang="en-US" dirty="0"/>
              <a:t>The rest helps us with </a:t>
            </a:r>
            <a:r>
              <a:rPr lang="en-US" u="sng" dirty="0"/>
              <a:t>this</a:t>
            </a:r>
            <a:r>
              <a:rPr lang="en-US" dirty="0"/>
              <a:t>, </a:t>
            </a:r>
          </a:p>
          <a:p>
            <a:r>
              <a:rPr lang="en-US" dirty="0"/>
              <a:t>or it isn’t really helpful.</a:t>
            </a:r>
          </a:p>
        </p:txBody>
      </p:sp>
    </p:spTree>
    <p:extLst>
      <p:ext uri="{BB962C8B-B14F-4D97-AF65-F5344CB8AC3E}">
        <p14:creationId xmlns:p14="http://schemas.microsoft.com/office/powerpoint/2010/main" val="23121697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a:t>1 Cor. 2.2 </a:t>
            </a:r>
            <a:r>
              <a:rPr lang="en-US" dirty="0"/>
              <a:t> I had decided that while I was with you I would forget everything except Yeshua the Messiah, and even him only as someone who had been executed on a stake as a criminal. </a:t>
            </a:r>
          </a:p>
        </p:txBody>
      </p:sp>
    </p:spTree>
    <p:extLst>
      <p:ext uri="{BB962C8B-B14F-4D97-AF65-F5344CB8AC3E}">
        <p14:creationId xmlns:p14="http://schemas.microsoft.com/office/powerpoint/2010/main" val="3719824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1 Cor. 1. 17-19 </a:t>
            </a:r>
            <a:r>
              <a:rPr lang="en-US" dirty="0"/>
              <a:t>For the Messiah did not send me to immerse but to proclaim the Good News — and to do it without relying on “wisdom” that consists of mere rhetoric, so as not to rob the Messiah’s execution-stake of its power. </a:t>
            </a:r>
            <a:r>
              <a:rPr lang="en-US" baseline="30000" dirty="0"/>
              <a:t> </a:t>
            </a:r>
            <a:endParaRPr lang="en-US" dirty="0"/>
          </a:p>
        </p:txBody>
      </p:sp>
    </p:spTree>
    <p:extLst>
      <p:ext uri="{BB962C8B-B14F-4D97-AF65-F5344CB8AC3E}">
        <p14:creationId xmlns:p14="http://schemas.microsoft.com/office/powerpoint/2010/main" val="4225740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During the migration season some </a:t>
            </a:r>
            <a:r>
              <a:rPr lang="en-US" dirty="0">
                <a:solidFill>
                  <a:srgbClr val="FFFF99"/>
                </a:solidFill>
              </a:rPr>
              <a:t>500 million </a:t>
            </a:r>
            <a:r>
              <a:rPr lang="en-US" dirty="0"/>
              <a:t>birds pass through Israel. Especially prominent are white storks; half a million stop in Israel for food and rest. Also pelicans - some 40,000. </a:t>
            </a:r>
          </a:p>
        </p:txBody>
      </p:sp>
    </p:spTree>
    <p:extLst>
      <p:ext uri="{BB962C8B-B14F-4D97-AF65-F5344CB8AC3E}">
        <p14:creationId xmlns:p14="http://schemas.microsoft.com/office/powerpoint/2010/main" val="3569944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lnSpcReduction="10000"/>
          </a:bodyPr>
          <a:lstStyle/>
          <a:p>
            <a:pPr algn="l"/>
            <a:r>
              <a:rPr lang="en-US" baseline="30000" dirty="0"/>
              <a:t>1 Cor. 1. 17-19 </a:t>
            </a:r>
            <a:r>
              <a:rPr lang="en-US" dirty="0"/>
              <a:t> </a:t>
            </a:r>
            <a:r>
              <a:rPr lang="en-US" baseline="30000" dirty="0"/>
              <a:t> </a:t>
            </a:r>
            <a:r>
              <a:rPr lang="en-US" dirty="0"/>
              <a:t>For the message about the execution-stake is nonsense to those in the process of being destroyed, but to us in the process of being saved it is the power of God. Indeed, the Tanakh says, “I will destroy the wisdom of the wise and frustrate the intelligence of the intelligent.”</a:t>
            </a:r>
          </a:p>
          <a:p>
            <a:pPr algn="l"/>
            <a:endParaRPr lang="en-US" dirty="0"/>
          </a:p>
        </p:txBody>
      </p:sp>
    </p:spTree>
    <p:extLst>
      <p:ext uri="{BB962C8B-B14F-4D97-AF65-F5344CB8AC3E}">
        <p14:creationId xmlns:p14="http://schemas.microsoft.com/office/powerpoint/2010/main" val="2539865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err="1"/>
              <a:t>Mtt</a:t>
            </a:r>
            <a:r>
              <a:rPr lang="en-US" baseline="30000" dirty="0"/>
              <a:t>. 16.24-26 </a:t>
            </a:r>
            <a:r>
              <a:rPr lang="en-US" dirty="0"/>
              <a:t>Then Yeshua told his </a:t>
            </a:r>
            <a:r>
              <a:rPr lang="en-US" dirty="0" err="1"/>
              <a:t>talmidim</a:t>
            </a:r>
            <a:r>
              <a:rPr lang="en-US" dirty="0"/>
              <a:t>, “If anyone wants to come after me, let him say ‘No’ to himself, take up his execution-stake, and </a:t>
            </a:r>
            <a:r>
              <a:rPr lang="en-US" dirty="0">
                <a:solidFill>
                  <a:srgbClr val="FFFF99"/>
                </a:solidFill>
              </a:rPr>
              <a:t>keep following me.</a:t>
            </a:r>
            <a:r>
              <a:rPr lang="en-US" dirty="0"/>
              <a:t> For whoever wants to save his own life will destroy it,  </a:t>
            </a:r>
          </a:p>
        </p:txBody>
      </p:sp>
    </p:spTree>
    <p:extLst>
      <p:ext uri="{BB962C8B-B14F-4D97-AF65-F5344CB8AC3E}">
        <p14:creationId xmlns:p14="http://schemas.microsoft.com/office/powerpoint/2010/main" val="987631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err="1"/>
              <a:t>Mtt</a:t>
            </a:r>
            <a:r>
              <a:rPr lang="en-US" baseline="30000" dirty="0"/>
              <a:t>. 16.24-26   </a:t>
            </a:r>
            <a:r>
              <a:rPr lang="en-US" dirty="0"/>
              <a:t>but whoever destroys his life for my sake will find it. What good will it do someone if he gains the whole world but forfeits his life? Or, what can a person give in exchange for his life? </a:t>
            </a:r>
          </a:p>
        </p:txBody>
      </p:sp>
    </p:spTree>
    <p:extLst>
      <p:ext uri="{BB962C8B-B14F-4D97-AF65-F5344CB8AC3E}">
        <p14:creationId xmlns:p14="http://schemas.microsoft.com/office/powerpoint/2010/main" val="2580126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fontScale="92500"/>
          </a:bodyPr>
          <a:lstStyle/>
          <a:p>
            <a:pPr algn="l"/>
            <a:r>
              <a:rPr lang="en-US" baseline="30000" dirty="0" err="1"/>
              <a:t>Yokhanan</a:t>
            </a:r>
            <a:r>
              <a:rPr lang="en-US" baseline="30000" dirty="0"/>
              <a:t> 12.23-26</a:t>
            </a:r>
            <a:r>
              <a:rPr lang="en-US" b="1" baseline="30000" dirty="0"/>
              <a:t> </a:t>
            </a:r>
            <a:r>
              <a:rPr lang="en-US" dirty="0"/>
              <a:t>Yeshua gave them this answer: “The time has come for the Son of Man to be glorified. </a:t>
            </a:r>
            <a:r>
              <a:rPr lang="en-US" b="1" baseline="30000" dirty="0"/>
              <a:t> </a:t>
            </a:r>
            <a:r>
              <a:rPr lang="en-US" dirty="0"/>
              <a:t>Yes, indeed! I tell you that unless a grain of wheat that falls to the ground dies, it stays just a grain; but if it dies, it produces a big harvest. He who loves his life loses it, </a:t>
            </a:r>
          </a:p>
        </p:txBody>
      </p:sp>
    </p:spTree>
    <p:extLst>
      <p:ext uri="{BB962C8B-B14F-4D97-AF65-F5344CB8AC3E}">
        <p14:creationId xmlns:p14="http://schemas.microsoft.com/office/powerpoint/2010/main" val="2896092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err="1"/>
              <a:t>Yokhanan</a:t>
            </a:r>
            <a:r>
              <a:rPr lang="en-US" baseline="30000" dirty="0"/>
              <a:t> 12.23-26</a:t>
            </a:r>
            <a:r>
              <a:rPr lang="en-US" b="1" baseline="30000" dirty="0"/>
              <a:t>  </a:t>
            </a:r>
            <a:r>
              <a:rPr lang="en-US" dirty="0"/>
              <a:t>but he who hates his life in this world will keep it safe right on into eternal life! If someone is serving me, let him follow me; wherever I am, my servant will be there too. My Father will honor anyone who serves me.</a:t>
            </a:r>
          </a:p>
        </p:txBody>
      </p:sp>
    </p:spTree>
    <p:extLst>
      <p:ext uri="{BB962C8B-B14F-4D97-AF65-F5344CB8AC3E}">
        <p14:creationId xmlns:p14="http://schemas.microsoft.com/office/powerpoint/2010/main" val="33083516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a:t>1 Cor. 1.23-24  </a:t>
            </a:r>
            <a:r>
              <a:rPr lang="en-US" dirty="0"/>
              <a:t>We go on </a:t>
            </a:r>
            <a:r>
              <a:rPr lang="en-US" dirty="0">
                <a:solidFill>
                  <a:srgbClr val="FFFF99"/>
                </a:solidFill>
              </a:rPr>
              <a:t>proclaiming a Messiah executed on a stake as a criminal!</a:t>
            </a:r>
            <a:r>
              <a:rPr lang="en-US" dirty="0"/>
              <a:t> To Jews this is an obstacle, and to Greeks it is nonsense; but to those who are called, both Jews and Greeks, this same Messiah is God’s power and God’s wisdom!</a:t>
            </a:r>
          </a:p>
        </p:txBody>
      </p:sp>
    </p:spTree>
    <p:extLst>
      <p:ext uri="{BB962C8B-B14F-4D97-AF65-F5344CB8AC3E}">
        <p14:creationId xmlns:p14="http://schemas.microsoft.com/office/powerpoint/2010/main" val="40125914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Introducing Jason &amp; Janet Rose, who live in Ramat Gan, Israel, and proclaim Messiah with power there in the Land!</a:t>
            </a:r>
          </a:p>
          <a:p>
            <a:pPr algn="l"/>
            <a:r>
              <a:rPr lang="en-US" dirty="0"/>
              <a:t>5 minute report.</a:t>
            </a:r>
          </a:p>
        </p:txBody>
      </p:sp>
    </p:spTree>
    <p:extLst>
      <p:ext uri="{BB962C8B-B14F-4D97-AF65-F5344CB8AC3E}">
        <p14:creationId xmlns:p14="http://schemas.microsoft.com/office/powerpoint/2010/main" val="163553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sz="2000" dirty="0">
                <a:hlinkClick r:id="rId3"/>
              </a:rPr>
              <a:t>https://vimeo.com/cpmusa/review/360273350/bcfcede3ef</a:t>
            </a:r>
            <a:endParaRPr lang="en-US" sz="2000" dirty="0"/>
          </a:p>
        </p:txBody>
      </p:sp>
      <p:pic>
        <p:nvPicPr>
          <p:cNvPr id="2" name="Picture 1">
            <a:extLst>
              <a:ext uri="{FF2B5EF4-FFF2-40B4-BE49-F238E27FC236}">
                <a16:creationId xmlns:a16="http://schemas.microsoft.com/office/drawing/2014/main" id="{64A267F1-E71E-4096-9EC6-8C23EFA06BA1}"/>
              </a:ext>
            </a:extLst>
          </p:cNvPr>
          <p:cNvPicPr>
            <a:picLocks noChangeAspect="1"/>
          </p:cNvPicPr>
          <p:nvPr/>
        </p:nvPicPr>
        <p:blipFill>
          <a:blip r:embed="rId4"/>
          <a:stretch>
            <a:fillRect/>
          </a:stretch>
        </p:blipFill>
        <p:spPr>
          <a:xfrm>
            <a:off x="670158" y="858416"/>
            <a:ext cx="7395492" cy="4285084"/>
          </a:xfrm>
          <a:prstGeom prst="rect">
            <a:avLst/>
          </a:prstGeom>
        </p:spPr>
      </p:pic>
    </p:spTree>
    <p:extLst>
      <p:ext uri="{BB962C8B-B14F-4D97-AF65-F5344CB8AC3E}">
        <p14:creationId xmlns:p14="http://schemas.microsoft.com/office/powerpoint/2010/main" val="3488313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A99F08CE-4687-4602-AE83-43E122BFC56C}"/>
              </a:ext>
            </a:extLst>
          </p:cNvPr>
          <p:cNvPicPr>
            <a:picLocks noChangeAspect="1"/>
          </p:cNvPicPr>
          <p:nvPr/>
        </p:nvPicPr>
        <p:blipFill>
          <a:blip r:embed="rId3"/>
          <a:stretch>
            <a:fillRect/>
          </a:stretch>
        </p:blipFill>
        <p:spPr>
          <a:xfrm>
            <a:off x="726476" y="270310"/>
            <a:ext cx="7325922" cy="4873190"/>
          </a:xfrm>
          <a:prstGeom prst="rect">
            <a:avLst/>
          </a:prstGeom>
        </p:spPr>
      </p:pic>
    </p:spTree>
    <p:extLst>
      <p:ext uri="{BB962C8B-B14F-4D97-AF65-F5344CB8AC3E}">
        <p14:creationId xmlns:p14="http://schemas.microsoft.com/office/powerpoint/2010/main" val="25366269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6" name="Picture 5">
            <a:extLst>
              <a:ext uri="{FF2B5EF4-FFF2-40B4-BE49-F238E27FC236}">
                <a16:creationId xmlns:a16="http://schemas.microsoft.com/office/drawing/2014/main" id="{4B97EF24-70AE-45D6-BEAC-90838DD4F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7" y="400050"/>
            <a:ext cx="6324600" cy="4743450"/>
          </a:xfrm>
          <a:prstGeom prst="rect">
            <a:avLst/>
          </a:prstGeom>
        </p:spPr>
      </p:pic>
    </p:spTree>
    <p:extLst>
      <p:ext uri="{BB962C8B-B14F-4D97-AF65-F5344CB8AC3E}">
        <p14:creationId xmlns:p14="http://schemas.microsoft.com/office/powerpoint/2010/main" val="2675551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ECFA2C-527C-4683-9C9B-FC0801AB8F73}"/>
              </a:ext>
            </a:extLst>
          </p:cNvPr>
          <p:cNvPicPr>
            <a:picLocks noChangeAspect="1"/>
          </p:cNvPicPr>
          <p:nvPr/>
        </p:nvPicPr>
        <p:blipFill>
          <a:blip r:embed="rId3"/>
          <a:stretch>
            <a:fillRect/>
          </a:stretch>
        </p:blipFill>
        <p:spPr>
          <a:xfrm>
            <a:off x="398463" y="514171"/>
            <a:ext cx="7184032" cy="4629329"/>
          </a:xfrm>
          <a:prstGeom prst="rect">
            <a:avLst/>
          </a:prstGeom>
        </p:spPr>
      </p:pic>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sp>
        <p:nvSpPr>
          <p:cNvPr id="3" name="TextBox 2">
            <a:extLst>
              <a:ext uri="{FF2B5EF4-FFF2-40B4-BE49-F238E27FC236}">
                <a16:creationId xmlns:a16="http://schemas.microsoft.com/office/drawing/2014/main" id="{B755B867-29A1-4B14-9723-2C32ECC19BC6}"/>
              </a:ext>
            </a:extLst>
          </p:cNvPr>
          <p:cNvSpPr txBox="1"/>
          <p:nvPr/>
        </p:nvSpPr>
        <p:spPr>
          <a:xfrm>
            <a:off x="6716495" y="1219930"/>
            <a:ext cx="1663917" cy="1323439"/>
          </a:xfrm>
          <a:prstGeom prst="rect">
            <a:avLst/>
          </a:prstGeom>
          <a:noFill/>
        </p:spPr>
        <p:txBody>
          <a:bodyPr wrap="none" rtlCol="0">
            <a:spAutoFit/>
          </a:bodyPr>
          <a:lstStyle/>
          <a:p>
            <a:pPr algn="l"/>
            <a:r>
              <a:rPr lang="en-US" dirty="0"/>
              <a:t>Hula </a:t>
            </a:r>
          </a:p>
          <a:p>
            <a:pPr algn="l"/>
            <a:r>
              <a:rPr lang="en-US" dirty="0"/>
              <a:t>Valley</a:t>
            </a:r>
          </a:p>
        </p:txBody>
      </p:sp>
      <p:cxnSp>
        <p:nvCxnSpPr>
          <p:cNvPr id="6" name="Straight Arrow Connector 5">
            <a:extLst>
              <a:ext uri="{FF2B5EF4-FFF2-40B4-BE49-F238E27FC236}">
                <a16:creationId xmlns:a16="http://schemas.microsoft.com/office/drawing/2014/main" id="{113B8B57-1BF0-464A-9821-B95B3AED7C35}"/>
              </a:ext>
            </a:extLst>
          </p:cNvPr>
          <p:cNvCxnSpPr/>
          <p:nvPr/>
        </p:nvCxnSpPr>
        <p:spPr bwMode="auto">
          <a:xfrm flipH="1" flipV="1">
            <a:off x="5151437" y="1809750"/>
            <a:ext cx="2047488" cy="71899"/>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050627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FC6386F8-FBDC-471D-B289-F74D30C18FFA}"/>
              </a:ext>
            </a:extLst>
          </p:cNvPr>
          <p:cNvPicPr>
            <a:picLocks noChangeAspect="1"/>
          </p:cNvPicPr>
          <p:nvPr/>
        </p:nvPicPr>
        <p:blipFill>
          <a:blip r:embed="rId3"/>
          <a:stretch>
            <a:fillRect/>
          </a:stretch>
        </p:blipFill>
        <p:spPr>
          <a:xfrm>
            <a:off x="537829" y="129328"/>
            <a:ext cx="7509525" cy="5014172"/>
          </a:xfrm>
          <a:prstGeom prst="rect">
            <a:avLst/>
          </a:prstGeom>
        </p:spPr>
      </p:pic>
    </p:spTree>
    <p:extLst>
      <p:ext uri="{BB962C8B-B14F-4D97-AF65-F5344CB8AC3E}">
        <p14:creationId xmlns:p14="http://schemas.microsoft.com/office/powerpoint/2010/main" val="30177232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DF951-43FD-4C7F-9209-AEF1A7D8893F}"/>
              </a:ext>
            </a:extLst>
          </p:cNvPr>
          <p:cNvPicPr>
            <a:picLocks noChangeAspect="1"/>
          </p:cNvPicPr>
          <p:nvPr/>
        </p:nvPicPr>
        <p:blipFill>
          <a:blip r:embed="rId3"/>
          <a:stretch>
            <a:fillRect/>
          </a:stretch>
        </p:blipFill>
        <p:spPr>
          <a:xfrm>
            <a:off x="731837" y="274108"/>
            <a:ext cx="7315517" cy="4869391"/>
          </a:xfrm>
          <a:prstGeom prst="rect">
            <a:avLst/>
          </a:prstGeom>
        </p:spPr>
      </p:pic>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spTree>
    <p:extLst>
      <p:ext uri="{BB962C8B-B14F-4D97-AF65-F5344CB8AC3E}">
        <p14:creationId xmlns:p14="http://schemas.microsoft.com/office/powerpoint/2010/main" val="7005302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288925" indent="-288925" algn="l">
              <a:buFont typeface="Arial" panose="020B0604020202020204" pitchFamily="34" charset="0"/>
              <a:buChar char="•"/>
            </a:pPr>
            <a:r>
              <a:rPr lang="en-US" dirty="0"/>
              <a:t>This is how </a:t>
            </a:r>
            <a:r>
              <a:rPr lang="en-US" u="sng" dirty="0"/>
              <a:t>we</a:t>
            </a:r>
            <a:r>
              <a:rPr lang="en-US" dirty="0"/>
              <a:t> return wounded people to flight, to functionality: </a:t>
            </a:r>
            <a:r>
              <a:rPr lang="en-US" u="sng" dirty="0"/>
              <a:t>declaring</a:t>
            </a:r>
            <a:r>
              <a:rPr lang="en-US" dirty="0"/>
              <a:t> and </a:t>
            </a:r>
            <a:r>
              <a:rPr lang="en-US" u="sng" dirty="0"/>
              <a:t>living</a:t>
            </a:r>
            <a:r>
              <a:rPr lang="en-US" dirty="0"/>
              <a:t> the message of Messiah.</a:t>
            </a:r>
          </a:p>
          <a:p>
            <a:pPr marL="288925" indent="-288925" algn="l">
              <a:buFont typeface="Arial" panose="020B0604020202020204" pitchFamily="34" charset="0"/>
              <a:buChar char="•"/>
            </a:pPr>
            <a:r>
              <a:rPr lang="en-US" dirty="0"/>
              <a:t>This is how we relate to Shabbat </a:t>
            </a:r>
            <a:r>
              <a:rPr lang="en-US" dirty="0" err="1"/>
              <a:t>Shuva</a:t>
            </a:r>
            <a:r>
              <a:rPr lang="en-US" dirty="0"/>
              <a:t>.</a:t>
            </a:r>
          </a:p>
        </p:txBody>
      </p:sp>
    </p:spTree>
    <p:extLst>
      <p:ext uri="{BB962C8B-B14F-4D97-AF65-F5344CB8AC3E}">
        <p14:creationId xmlns:p14="http://schemas.microsoft.com/office/powerpoint/2010/main" val="31109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Takeaway: Prepare your minds that when the next insult, accusation, diminution of your greatness happens, you will take it patiently.   With grace.  With gentleness, forgiveness.   </a:t>
            </a:r>
            <a:r>
              <a:rPr lang="en-US" dirty="0">
                <a:solidFill>
                  <a:srgbClr val="FFFF99"/>
                </a:solidFill>
              </a:rPr>
              <a:t>Respond, but in His power.  </a:t>
            </a:r>
          </a:p>
        </p:txBody>
      </p:sp>
    </p:spTree>
    <p:extLst>
      <p:ext uri="{BB962C8B-B14F-4D97-AF65-F5344CB8AC3E}">
        <p14:creationId xmlns:p14="http://schemas.microsoft.com/office/powerpoint/2010/main" val="17725154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baseline="30000" dirty="0" err="1"/>
              <a:t>Mishlei</a:t>
            </a:r>
            <a:r>
              <a:rPr lang="en-US" baseline="30000" dirty="0"/>
              <a:t> 5.1-4 </a:t>
            </a:r>
            <a:r>
              <a:rPr lang="en-US" dirty="0"/>
              <a:t>A gentle response deflects fury, but a harsh word makes tempers rise. </a:t>
            </a:r>
          </a:p>
        </p:txBody>
      </p:sp>
    </p:spTree>
    <p:extLst>
      <p:ext uri="{BB962C8B-B14F-4D97-AF65-F5344CB8AC3E}">
        <p14:creationId xmlns:p14="http://schemas.microsoft.com/office/powerpoint/2010/main" val="40576807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lnSpcReduction="10000"/>
          </a:bodyPr>
          <a:lstStyle/>
          <a:p>
            <a:pPr algn="l"/>
            <a:r>
              <a:rPr lang="en-US" baseline="30000" dirty="0" err="1"/>
              <a:t>Mishlei</a:t>
            </a:r>
            <a:r>
              <a:rPr lang="en-US" baseline="30000" dirty="0"/>
              <a:t> 5.1-4  </a:t>
            </a:r>
            <a:r>
              <a:rPr lang="en-US" dirty="0"/>
              <a:t>The tongue of the wise presents knowledge well, but the mouth of a fool spews out folly. The eyes of A</a:t>
            </a:r>
            <a:r>
              <a:rPr lang="en-US" cap="small" dirty="0"/>
              <a:t>doni</a:t>
            </a:r>
            <a:r>
              <a:rPr lang="en-US" dirty="0"/>
              <a:t> are everywhere, watching the evil and the good.  A soothing tongue is a tree of life, but when it twists things, it breaks the spirit.</a:t>
            </a:r>
          </a:p>
        </p:txBody>
      </p:sp>
    </p:spTree>
    <p:extLst>
      <p:ext uri="{BB962C8B-B14F-4D97-AF65-F5344CB8AC3E}">
        <p14:creationId xmlns:p14="http://schemas.microsoft.com/office/powerpoint/2010/main" val="29920552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An extreme example, in the news this week, of an intensely longsuffering presentation of Messiah!</a:t>
            </a:r>
          </a:p>
        </p:txBody>
      </p:sp>
    </p:spTree>
    <p:extLst>
      <p:ext uri="{BB962C8B-B14F-4D97-AF65-F5344CB8AC3E}">
        <p14:creationId xmlns:p14="http://schemas.microsoft.com/office/powerpoint/2010/main" val="4184309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0DEAE-4266-4E9F-9233-F533E4186278}"/>
              </a:ext>
            </a:extLst>
          </p:cNvPr>
          <p:cNvPicPr>
            <a:picLocks noChangeAspect="1"/>
          </p:cNvPicPr>
          <p:nvPr/>
        </p:nvPicPr>
        <p:blipFill>
          <a:blip r:embed="rId3"/>
          <a:stretch>
            <a:fillRect/>
          </a:stretch>
        </p:blipFill>
        <p:spPr>
          <a:xfrm>
            <a:off x="230471" y="347565"/>
            <a:ext cx="4724399" cy="4724399"/>
          </a:xfrm>
          <a:prstGeom prst="rect">
            <a:avLst/>
          </a:prstGeom>
        </p:spPr>
      </p:pic>
      <p:sp>
        <p:nvSpPr>
          <p:cNvPr id="4" name="Subtitle 3"/>
          <p:cNvSpPr>
            <a:spLocks noGrp="1"/>
          </p:cNvSpPr>
          <p:nvPr>
            <p:ph type="subTitle" idx="1"/>
          </p:nvPr>
        </p:nvSpPr>
        <p:spPr>
          <a:xfrm>
            <a:off x="5075237" y="361950"/>
            <a:ext cx="3505208" cy="4781550"/>
          </a:xfrm>
        </p:spPr>
        <p:txBody>
          <a:bodyPr>
            <a:normAutofit/>
          </a:bodyPr>
          <a:lstStyle/>
          <a:p>
            <a:pPr algn="l"/>
            <a:r>
              <a:rPr lang="en-US" dirty="0"/>
              <a:t> Amber </a:t>
            </a:r>
            <a:r>
              <a:rPr lang="en-US" dirty="0" err="1"/>
              <a:t>Guyger</a:t>
            </a:r>
            <a:r>
              <a:rPr lang="en-US" dirty="0"/>
              <a:t> arrives for trial.  </a:t>
            </a:r>
          </a:p>
        </p:txBody>
      </p:sp>
    </p:spTree>
    <p:extLst>
      <p:ext uri="{BB962C8B-B14F-4D97-AF65-F5344CB8AC3E}">
        <p14:creationId xmlns:p14="http://schemas.microsoft.com/office/powerpoint/2010/main" val="4183694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 </a:t>
            </a:r>
          </a:p>
        </p:txBody>
      </p:sp>
      <p:pic>
        <p:nvPicPr>
          <p:cNvPr id="2" name="Picture 1">
            <a:extLst>
              <a:ext uri="{FF2B5EF4-FFF2-40B4-BE49-F238E27FC236}">
                <a16:creationId xmlns:a16="http://schemas.microsoft.com/office/drawing/2014/main" id="{DFC2970E-E703-4BA5-B013-974589420E2A}"/>
              </a:ext>
            </a:extLst>
          </p:cNvPr>
          <p:cNvPicPr>
            <a:picLocks noChangeAspect="1"/>
          </p:cNvPicPr>
          <p:nvPr/>
        </p:nvPicPr>
        <p:blipFill>
          <a:blip r:embed="rId3"/>
          <a:stretch>
            <a:fillRect/>
          </a:stretch>
        </p:blipFill>
        <p:spPr>
          <a:xfrm>
            <a:off x="653850" y="328422"/>
            <a:ext cx="7471173" cy="4781550"/>
          </a:xfrm>
          <a:prstGeom prst="rect">
            <a:avLst/>
          </a:prstGeom>
        </p:spPr>
      </p:pic>
    </p:spTree>
    <p:extLst>
      <p:ext uri="{BB962C8B-B14F-4D97-AF65-F5344CB8AC3E}">
        <p14:creationId xmlns:p14="http://schemas.microsoft.com/office/powerpoint/2010/main" val="1019333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004E4-7A86-483D-9147-3242768844F0}"/>
              </a:ext>
            </a:extLst>
          </p:cNvPr>
          <p:cNvPicPr>
            <a:picLocks noChangeAspect="1"/>
          </p:cNvPicPr>
          <p:nvPr/>
        </p:nvPicPr>
        <p:blipFill>
          <a:blip r:embed="rId3"/>
          <a:stretch>
            <a:fillRect/>
          </a:stretch>
        </p:blipFill>
        <p:spPr>
          <a:xfrm>
            <a:off x="349647" y="361950"/>
            <a:ext cx="8218885" cy="4495800"/>
          </a:xfrm>
          <a:prstGeom prst="rect">
            <a:avLst/>
          </a:prstGeom>
        </p:spPr>
      </p:pic>
      <p:sp>
        <p:nvSpPr>
          <p:cNvPr id="4" name="Subtitle 3"/>
          <p:cNvSpPr>
            <a:spLocks noGrp="1"/>
          </p:cNvSpPr>
          <p:nvPr>
            <p:ph type="subTitle" idx="1"/>
          </p:nvPr>
        </p:nvSpPr>
        <p:spPr>
          <a:xfrm>
            <a:off x="210343" y="378667"/>
            <a:ext cx="8381999" cy="4781550"/>
          </a:xfrm>
        </p:spPr>
        <p:txBody>
          <a:bodyPr>
            <a:normAutofit/>
          </a:bodyPr>
          <a:lstStyle/>
          <a:p>
            <a:pPr algn="l"/>
            <a:r>
              <a:rPr lang="en-US" dirty="0"/>
              <a:t> </a:t>
            </a:r>
          </a:p>
        </p:txBody>
      </p:sp>
    </p:spTree>
    <p:extLst>
      <p:ext uri="{BB962C8B-B14F-4D97-AF65-F5344CB8AC3E}">
        <p14:creationId xmlns:p14="http://schemas.microsoft.com/office/powerpoint/2010/main" val="229644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In Israel, thousands of birds are being treated in the Israeli Wildlife Hospital which has been in operation for 14 years.  Birds often arrive in the hospital with severe injuries and have to go through complicated orthopedic</a:t>
            </a:r>
          </a:p>
        </p:txBody>
      </p:sp>
    </p:spTree>
    <p:extLst>
      <p:ext uri="{BB962C8B-B14F-4D97-AF65-F5344CB8AC3E}">
        <p14:creationId xmlns:p14="http://schemas.microsoft.com/office/powerpoint/2010/main" val="486448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marL="288925" indent="-288925" algn="l">
              <a:buFont typeface="Arial" panose="020B0604020202020204" pitchFamily="34" charset="0"/>
              <a:buChar char="•"/>
            </a:pPr>
            <a:r>
              <a:rPr lang="en-US" dirty="0"/>
              <a:t>This is how </a:t>
            </a:r>
            <a:r>
              <a:rPr lang="en-US" u="sng" dirty="0"/>
              <a:t>we</a:t>
            </a:r>
            <a:r>
              <a:rPr lang="en-US" dirty="0"/>
              <a:t> return wounded people to flight, to functionality: declaring and living the message of Messiah.</a:t>
            </a:r>
          </a:p>
          <a:p>
            <a:pPr marL="288925" indent="-288925" algn="l">
              <a:buFont typeface="Arial" panose="020B0604020202020204" pitchFamily="34" charset="0"/>
              <a:buChar char="•"/>
            </a:pPr>
            <a:r>
              <a:rPr lang="en-US" dirty="0"/>
              <a:t>This is how we relate to Shabbat </a:t>
            </a:r>
            <a:r>
              <a:rPr lang="en-US" dirty="0" err="1"/>
              <a:t>Shuva</a:t>
            </a:r>
            <a:r>
              <a:rPr lang="en-US" dirty="0"/>
              <a:t>.</a:t>
            </a:r>
          </a:p>
          <a:p>
            <a:endParaRPr lang="en-US" dirty="0"/>
          </a:p>
        </p:txBody>
      </p:sp>
    </p:spTree>
    <p:extLst>
      <p:ext uri="{BB962C8B-B14F-4D97-AF65-F5344CB8AC3E}">
        <p14:creationId xmlns:p14="http://schemas.microsoft.com/office/powerpoint/2010/main" val="18168905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r>
              <a:rPr lang="en-US" dirty="0"/>
              <a:t>Takeaway: Prepare your minds that when the next insult, accusation, diminution of your greatness happens, you will take it patiently.   With grace.  With gentleness, forgiveness.   </a:t>
            </a:r>
            <a:r>
              <a:rPr lang="en-US" dirty="0">
                <a:solidFill>
                  <a:srgbClr val="FFFF99"/>
                </a:solidFill>
              </a:rPr>
              <a:t>Respond, but in His power.  </a:t>
            </a:r>
          </a:p>
        </p:txBody>
      </p:sp>
    </p:spTree>
    <p:extLst>
      <p:ext uri="{BB962C8B-B14F-4D97-AF65-F5344CB8AC3E}">
        <p14:creationId xmlns:p14="http://schemas.microsoft.com/office/powerpoint/2010/main" val="32793170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8446" y="361950"/>
            <a:ext cx="8381999" cy="4781550"/>
          </a:xfrm>
        </p:spPr>
        <p:txBody>
          <a:bodyPr>
            <a:normAutofit/>
          </a:bodyPr>
          <a:lstStyle/>
          <a:p>
            <a:pPr algn="l"/>
            <a:endParaRPr lang="en-US" dirty="0"/>
          </a:p>
        </p:txBody>
      </p:sp>
    </p:spTree>
    <p:extLst>
      <p:ext uri="{BB962C8B-B14F-4D97-AF65-F5344CB8AC3E}">
        <p14:creationId xmlns:p14="http://schemas.microsoft.com/office/powerpoint/2010/main" val="393279323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110653</TotalTime>
  <Words>3593</Words>
  <Application>Microsoft Office PowerPoint</Application>
  <PresentationFormat>Custom</PresentationFormat>
  <Paragraphs>486</Paragraphs>
  <Slides>92</Slides>
  <Notes>92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92</vt:i4>
      </vt:variant>
    </vt:vector>
  </HeadingPairs>
  <TitlesOfParts>
    <vt:vector size="98" baseType="lpstr">
      <vt:lpstr>Arial</vt:lpstr>
      <vt:lpstr>Arial Rounded MT Bold</vt:lpstr>
      <vt:lpstr>David</vt:lpstr>
      <vt:lpstr>1_Default Design</vt:lpstr>
      <vt:lpstr>136_Default Design</vt:lpstr>
      <vt:lpstr>128_Default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27:27</vt:lpstr>
      <vt:lpstr>PowerPoint Presentation</vt:lpstr>
      <vt:lpstr>PowerPoint Presentation</vt:lpstr>
      <vt:lpstr>PowerPoint Presentation</vt:lpstr>
      <vt:lpstr>Mattityahu (Matthew) 27:27</vt:lpstr>
      <vt:lpstr>Mattityahu (Matthew) 27:28</vt:lpstr>
      <vt:lpstr>PowerPoint Presentation</vt:lpstr>
      <vt:lpstr>Mattityahu (Matthew) 27:29</vt:lpstr>
      <vt:lpstr>Mattityahu (Matthew) 27:29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3102</cp:revision>
  <dcterms:created xsi:type="dcterms:W3CDTF">2006-04-21T19:34:43Z</dcterms:created>
  <dcterms:modified xsi:type="dcterms:W3CDTF">2019-10-05T13:51:50Z</dcterms:modified>
</cp:coreProperties>
</file>