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0" r:id="rId2"/>
    <p:sldMasterId id="2147483702" r:id="rId3"/>
    <p:sldMasterId id="2147483704" r:id="rId4"/>
  </p:sldMasterIdLst>
  <p:notesMasterIdLst>
    <p:notesMasterId r:id="rId108"/>
  </p:notesMasterIdLst>
  <p:handoutMasterIdLst>
    <p:handoutMasterId r:id="rId109"/>
  </p:handoutMasterIdLst>
  <p:sldIdLst>
    <p:sldId id="2045" r:id="rId5"/>
    <p:sldId id="60686" r:id="rId6"/>
    <p:sldId id="60684" r:id="rId7"/>
    <p:sldId id="60687" r:id="rId8"/>
    <p:sldId id="60685" r:id="rId9"/>
    <p:sldId id="60688" r:id="rId10"/>
    <p:sldId id="60689" r:id="rId11"/>
    <p:sldId id="60554" r:id="rId12"/>
    <p:sldId id="60556" r:id="rId13"/>
    <p:sldId id="60555" r:id="rId14"/>
    <p:sldId id="60690" r:id="rId15"/>
    <p:sldId id="60691" r:id="rId16"/>
    <p:sldId id="60692" r:id="rId17"/>
    <p:sldId id="60559" r:id="rId18"/>
    <p:sldId id="60693" r:id="rId19"/>
    <p:sldId id="60694" r:id="rId20"/>
    <p:sldId id="60695" r:id="rId21"/>
    <p:sldId id="60696" r:id="rId22"/>
    <p:sldId id="60553" r:id="rId23"/>
    <p:sldId id="60560" r:id="rId24"/>
    <p:sldId id="60561" r:id="rId25"/>
    <p:sldId id="60562" r:id="rId26"/>
    <p:sldId id="60563" r:id="rId27"/>
    <p:sldId id="60564" r:id="rId28"/>
    <p:sldId id="60697" r:id="rId29"/>
    <p:sldId id="60632" r:id="rId30"/>
    <p:sldId id="60557" r:id="rId31"/>
    <p:sldId id="60558" r:id="rId32"/>
    <p:sldId id="60672" r:id="rId33"/>
    <p:sldId id="60605" r:id="rId34"/>
    <p:sldId id="60610" r:id="rId35"/>
    <p:sldId id="60611" r:id="rId36"/>
    <p:sldId id="60612" r:id="rId37"/>
    <p:sldId id="60673" r:id="rId38"/>
    <p:sldId id="60676" r:id="rId39"/>
    <p:sldId id="60698" r:id="rId40"/>
    <p:sldId id="60640" r:id="rId41"/>
    <p:sldId id="60675" r:id="rId42"/>
    <p:sldId id="56113" r:id="rId43"/>
    <p:sldId id="59156" r:id="rId44"/>
    <p:sldId id="60674" r:id="rId45"/>
    <p:sldId id="60634" r:id="rId46"/>
    <p:sldId id="60639" r:id="rId47"/>
    <p:sldId id="60617" r:id="rId48"/>
    <p:sldId id="60637" r:id="rId49"/>
    <p:sldId id="60630" r:id="rId50"/>
    <p:sldId id="60638" r:id="rId51"/>
    <p:sldId id="60635" r:id="rId52"/>
    <p:sldId id="60636" r:id="rId53"/>
    <p:sldId id="60644" r:id="rId54"/>
    <p:sldId id="60641" r:id="rId55"/>
    <p:sldId id="60643" r:id="rId56"/>
    <p:sldId id="60649" r:id="rId57"/>
    <p:sldId id="60648" r:id="rId58"/>
    <p:sldId id="60652" r:id="rId59"/>
    <p:sldId id="60651" r:id="rId60"/>
    <p:sldId id="60650" r:id="rId61"/>
    <p:sldId id="60647" r:id="rId62"/>
    <p:sldId id="60654" r:id="rId63"/>
    <p:sldId id="60659" r:id="rId64"/>
    <p:sldId id="60653" r:id="rId65"/>
    <p:sldId id="60660" r:id="rId66"/>
    <p:sldId id="60631" r:id="rId67"/>
    <p:sldId id="60655" r:id="rId68"/>
    <p:sldId id="60663" r:id="rId69"/>
    <p:sldId id="60642" r:id="rId70"/>
    <p:sldId id="60645" r:id="rId71"/>
    <p:sldId id="60661" r:id="rId72"/>
    <p:sldId id="60662" r:id="rId73"/>
    <p:sldId id="60667" r:id="rId74"/>
    <p:sldId id="60668" r:id="rId75"/>
    <p:sldId id="60669" r:id="rId76"/>
    <p:sldId id="60656" r:id="rId77"/>
    <p:sldId id="60657" r:id="rId78"/>
    <p:sldId id="60658" r:id="rId79"/>
    <p:sldId id="60548" r:id="rId80"/>
    <p:sldId id="60552" r:id="rId81"/>
    <p:sldId id="60549" r:id="rId82"/>
    <p:sldId id="60544" r:id="rId83"/>
    <p:sldId id="60547" r:id="rId84"/>
    <p:sldId id="60704" r:id="rId85"/>
    <p:sldId id="60677" r:id="rId86"/>
    <p:sldId id="60615" r:id="rId87"/>
    <p:sldId id="60629" r:id="rId88"/>
    <p:sldId id="60666" r:id="rId89"/>
    <p:sldId id="60616" r:id="rId90"/>
    <p:sldId id="60614" r:id="rId91"/>
    <p:sldId id="60664" r:id="rId92"/>
    <p:sldId id="60665" r:id="rId93"/>
    <p:sldId id="60678" r:id="rId94"/>
    <p:sldId id="60679" r:id="rId95"/>
    <p:sldId id="60699" r:id="rId96"/>
    <p:sldId id="60330" r:id="rId97"/>
    <p:sldId id="60680" r:id="rId98"/>
    <p:sldId id="60682" r:id="rId99"/>
    <p:sldId id="60683" r:id="rId100"/>
    <p:sldId id="60633" r:id="rId101"/>
    <p:sldId id="60331" r:id="rId102"/>
    <p:sldId id="60532" r:id="rId103"/>
    <p:sldId id="60702" r:id="rId104"/>
    <p:sldId id="60703" r:id="rId105"/>
    <p:sldId id="60681" r:id="rId106"/>
    <p:sldId id="256" r:id="rId107"/>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2214" autoAdjust="0"/>
  </p:normalViewPr>
  <p:slideViewPr>
    <p:cSldViewPr>
      <p:cViewPr varScale="1">
        <p:scale>
          <a:sx n="107" d="100"/>
          <a:sy n="107" d="100"/>
        </p:scale>
        <p:origin x="126" y="18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7958"/>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28.01-04 Why Women to the Tomb?</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9, 2019 5780</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28.01-04 Why Women to the Tomb?</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Nov 9, 2019 5780</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brakeforit.com/modern-auto/the-incredible-story-behind-the-radio-show-car-talk/2/?chrome=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artalk.com/content/staff-credit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artalk.com/content/staff-credits"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www.politico.com/blogs/politico-now/2013/11/story-behind-the-salute-178248"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lightsource.com/ministry/ankerberg-show/the-importance-of-the-cambrian-explosion-483243.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patternsofevidence.com/2019/11/01/discovery-of-canaanite-metropolis-supports-bible/?inf_contact_key=fa8ae55b2f4c76dbf2c8fae6ce2c90e8680f8914173f9191b1c0223e68310bb1" TargetMode="External"/><Relationship Id="rId2" Type="http://schemas.openxmlformats.org/officeDocument/2006/relationships/slide" Target="../slides/slide79.xml"/><Relationship Id="rId1" Type="http://schemas.openxmlformats.org/officeDocument/2006/relationships/notesMaster" Target="../notesMasters/notesMaster1.xml"/><Relationship Id="rId5" Type="http://schemas.openxmlformats.org/officeDocument/2006/relationships/hyperlink" Target="https://phys.org/news/2019-10-israeli-archaeologists-ancient-city.html" TargetMode="External"/><Relationship Id="rId4" Type="http://schemas.openxmlformats.org/officeDocument/2006/relationships/hyperlink" Target="https://phys.org/tags/city/"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charismanews.com/opinion/78610-is-kanye-west-s-conversion-to-christ-for-real"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charismanews.com/opinion/78610-is-kanye-west-s-conversion-to-christ-for-real"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www.charismanews.com/opinion/78610-is-kanye-west-s-conversion-to-christ-for-real"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www.charismanews.com/culture/78713-kim-kardashian-says-kanye-west-s-faith-is-a-great-example-for-our-kids?utm_source=In%20the%20Line%20of%20Fire&amp;utm_medium=email&amp;utm_content=subscriber_id:5194514&amp;utm_campaign=Blogger%20-%20Michael%20Brown%20-%202019-11-08"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www.charismanews.com/culture/78713-kim-kardashian-says-kanye-west-s-faith-is-a-great-example-for-our-kids?utm_source=In%20the%20Line%20of%20Fire&amp;utm_medium=email&amp;utm_content=subscriber_id:5194514&amp;utm_campaign=Blogger%20-%20Michael%20Brown%20-%202019-11-08"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charismanews.com/culture/78713-kim-kardashian-says-kanye-west-s-faith-is-a-great-example-for-our-kids?utm_source=In%20the%20Line%20of%20Fire&amp;utm_medium=email&amp;utm_content=subscriber_id:5194514&amp;utm_campaign=Blogger%20-%20Michael%20Brown%20-%202019-11-08"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www.charismanews.com/culture/78713-kim-kardashian-says-kanye-west-s-faith-is-a-great-example-for-our-kids?utm_source=In%20the%20Line%20of%20Fire&amp;utm_medium=email&amp;utm_content=subscriber_id:5194514&amp;utm_campaign=Blogger%20-%20Michael%20Brown%20-%202019-11-08"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28.01-04 Why Women to the Tomb?</a:t>
            </a:r>
          </a:p>
        </p:txBody>
      </p:sp>
      <p:sp>
        <p:nvSpPr>
          <p:cNvPr id="5" name="Rectangle 3"/>
          <p:cNvSpPr>
            <a:spLocks noGrp="1" noChangeArrowheads="1"/>
          </p:cNvSpPr>
          <p:nvPr>
            <p:ph type="dt" idx="1"/>
          </p:nvPr>
        </p:nvSpPr>
        <p:spPr>
          <a:ln/>
        </p:spPr>
        <p:txBody>
          <a:bodyPr/>
          <a:lstStyle/>
          <a:p>
            <a:r>
              <a:rPr lang="en-US" altLang="en-US">
                <a:solidFill>
                  <a:prstClr val="white"/>
                </a:solidFill>
              </a:rPr>
              <a:t>Nov 9, 2019 5780</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43984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9320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5953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40 K abortions/</a:t>
            </a:r>
            <a:r>
              <a:rPr lang="en-US" altLang="en-US" sz="2000" b="1" dirty="0" err="1"/>
              <a:t>yr</a:t>
            </a:r>
            <a:r>
              <a:rPr lang="en-US" altLang="en-US" sz="2000" b="1" dirty="0"/>
              <a:t> Israel</a:t>
            </a:r>
          </a:p>
        </p:txBody>
      </p:sp>
    </p:spTree>
    <p:extLst>
      <p:ext uri="{BB962C8B-B14F-4D97-AF65-F5344CB8AC3E}">
        <p14:creationId xmlns:p14="http://schemas.microsoft.com/office/powerpoint/2010/main" val="279075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0995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806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3089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60022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97941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Now transition again, to message mode.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Carrol Mills Memorial</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2, 2017  5777</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87855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822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http://www.brakeforit.com/modern-auto/the-incredible-story-behind-the-radio-show-car-talk/2/?chrome=1</a:t>
            </a:r>
            <a:endParaRPr lang="en-US" sz="1050" dirty="0"/>
          </a:p>
          <a:p>
            <a:endParaRPr lang="en-US" sz="1050" dirty="0"/>
          </a:p>
          <a:p>
            <a:r>
              <a:rPr lang="en-US" altLang="en-US" sz="2000" b="1" dirty="0"/>
              <a:t>Caller with automotive question.  They would make fun of model car, home town, person’s name…all in good sport…then really great advice.</a:t>
            </a:r>
          </a:p>
          <a:p>
            <a:endParaRPr lang="en-US" altLang="en-US" sz="2000" b="1" dirty="0"/>
          </a:p>
          <a:p>
            <a:r>
              <a:rPr lang="en-US" altLang="en-US" sz="2000" b="1" dirty="0"/>
              <a:t>Always closed out their hour long show with credits like you’ve never heard…</a:t>
            </a:r>
          </a:p>
        </p:txBody>
      </p:sp>
    </p:spTree>
    <p:extLst>
      <p:ext uri="{BB962C8B-B14F-4D97-AF65-F5344CB8AC3E}">
        <p14:creationId xmlns:p14="http://schemas.microsoft.com/office/powerpoint/2010/main" val="3272634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https://www.cartalk.com/content/staff-credits</a:t>
            </a:r>
            <a:endParaRPr lang="en-US" altLang="en-US" sz="1050" dirty="0"/>
          </a:p>
        </p:txBody>
      </p:sp>
    </p:spTree>
    <p:extLst>
      <p:ext uri="{BB962C8B-B14F-4D97-AF65-F5344CB8AC3E}">
        <p14:creationId xmlns:p14="http://schemas.microsoft.com/office/powerpoint/2010/main" val="2210204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https://www.cartalk.com/content/staff-credits</a:t>
            </a:r>
            <a:endParaRPr lang="en-US" altLang="en-US" sz="1050" dirty="0"/>
          </a:p>
        </p:txBody>
      </p:sp>
    </p:spTree>
    <p:extLst>
      <p:ext uri="{BB962C8B-B14F-4D97-AF65-F5344CB8AC3E}">
        <p14:creationId xmlns:p14="http://schemas.microsoft.com/office/powerpoint/2010/main" val="2052229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562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https://youtu.be/L6WUIUqY8_A</a:t>
            </a:r>
          </a:p>
        </p:txBody>
      </p:sp>
    </p:spTree>
    <p:extLst>
      <p:ext uri="{BB962C8B-B14F-4D97-AF65-F5344CB8AC3E}">
        <p14:creationId xmlns:p14="http://schemas.microsoft.com/office/powerpoint/2010/main" val="4005843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Part of first all female duo spacewalk doing a repair of the ISS</a:t>
            </a:r>
          </a:p>
          <a:p>
            <a:r>
              <a:rPr lang="en-US" altLang="en-US" sz="1050" dirty="0"/>
              <a:t>https://youtu.be/L6WUIUqY8_A</a:t>
            </a:r>
          </a:p>
        </p:txBody>
      </p:sp>
    </p:spTree>
    <p:extLst>
      <p:ext uri="{BB962C8B-B14F-4D97-AF65-F5344CB8AC3E}">
        <p14:creationId xmlns:p14="http://schemas.microsoft.com/office/powerpoint/2010/main" val="777798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https://youtu.be/L6WUIUqY8_A</a:t>
            </a:r>
          </a:p>
        </p:txBody>
      </p:sp>
    </p:spTree>
    <p:extLst>
      <p:ext uri="{BB962C8B-B14F-4D97-AF65-F5344CB8AC3E}">
        <p14:creationId xmlns:p14="http://schemas.microsoft.com/office/powerpoint/2010/main" val="1305114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https://youtu.be/L6WUIUqY8_A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t>I think she saw Israel in it’s beautiful entirety, and the concepts of the Pat Boone song, written to support Israel in the movie Exodus, came out.</a:t>
            </a:r>
          </a:p>
          <a:p>
            <a:endParaRPr lang="en-US" altLang="en-US" sz="1050" dirty="0"/>
          </a:p>
        </p:txBody>
      </p:sp>
    </p:spTree>
    <p:extLst>
      <p:ext uri="{BB962C8B-B14F-4D97-AF65-F5344CB8AC3E}">
        <p14:creationId xmlns:p14="http://schemas.microsoft.com/office/powerpoint/2010/main" val="2406217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https://youtu.be/L6WUIUqY8_A</a:t>
            </a:r>
          </a:p>
          <a:p>
            <a:endParaRPr lang="en-US" altLang="en-US" sz="1050" dirty="0"/>
          </a:p>
          <a:p>
            <a:r>
              <a:rPr lang="en-US" altLang="en-US" sz="1050" dirty="0"/>
              <a:t>This land, is mine, G-d gave this Land to me..</a:t>
            </a:r>
          </a:p>
          <a:p>
            <a:r>
              <a:rPr lang="en-US" altLang="en-US" sz="1050" dirty="0"/>
              <a:t>Scenery seems all wrong with the song next, but it’s about Israel, written by Pat Boone for the Paul Newman movie </a:t>
            </a:r>
            <a:r>
              <a:rPr lang="en-US" altLang="en-US" sz="1050" i="1" dirty="0"/>
              <a:t>Exodus.</a:t>
            </a:r>
          </a:p>
        </p:txBody>
      </p:sp>
    </p:spTree>
    <p:extLst>
      <p:ext uri="{BB962C8B-B14F-4D97-AF65-F5344CB8AC3E}">
        <p14:creationId xmlns:p14="http://schemas.microsoft.com/office/powerpoint/2010/main" val="18214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b="1" dirty="0"/>
          </a:p>
          <a:p>
            <a:r>
              <a:rPr lang="en-US" altLang="en-US" sz="2000" b="1" dirty="0"/>
              <a:t>Scenery seems all wrong, but it’s about the Paul Newman movie </a:t>
            </a:r>
            <a:r>
              <a:rPr lang="en-US" altLang="en-US" sz="2000" b="1" i="1" dirty="0"/>
              <a:t>Exodus</a:t>
            </a:r>
          </a:p>
        </p:txBody>
      </p:sp>
    </p:spTree>
    <p:extLst>
      <p:ext uri="{BB962C8B-B14F-4D97-AF65-F5344CB8AC3E}">
        <p14:creationId xmlns:p14="http://schemas.microsoft.com/office/powerpoint/2010/main" val="212124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2195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https://youtu.be/L6WUIUqY8_A</a:t>
            </a:r>
          </a:p>
          <a:p>
            <a:endParaRPr lang="en-US" altLang="en-US" sz="1050" dirty="0"/>
          </a:p>
          <a:p>
            <a:r>
              <a:rPr lang="en-US" altLang="en-US" sz="1050" b="1" dirty="0"/>
              <a:t>Just after the Holocaust…Children run free was a BIG deal</a:t>
            </a:r>
          </a:p>
        </p:txBody>
      </p:sp>
    </p:spTree>
    <p:extLst>
      <p:ext uri="{BB962C8B-B14F-4D97-AF65-F5344CB8AC3E}">
        <p14:creationId xmlns:p14="http://schemas.microsoft.com/office/powerpoint/2010/main" val="541026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72472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This is the download of this message to me, for you.  </a:t>
            </a:r>
          </a:p>
          <a:p>
            <a:endParaRPr lang="en-US" altLang="en-US" sz="2000" b="1" dirty="0"/>
          </a:p>
          <a:p>
            <a:r>
              <a:rPr lang="en-US" altLang="en-US" sz="2000" b="1" dirty="0"/>
              <a:t>Forget all previous focus for now:</a:t>
            </a:r>
          </a:p>
          <a:p>
            <a:r>
              <a:rPr lang="en-US" altLang="en-US" sz="2000" b="1" dirty="0"/>
              <a:t>What were they intending?  </a:t>
            </a:r>
          </a:p>
          <a:p>
            <a:r>
              <a:rPr lang="en-US" altLang="en-US" sz="2000" b="1" dirty="0"/>
              <a:t>What can we learn from them?</a:t>
            </a:r>
          </a:p>
        </p:txBody>
      </p:sp>
    </p:spTree>
    <p:extLst>
      <p:ext uri="{BB962C8B-B14F-4D97-AF65-F5344CB8AC3E}">
        <p14:creationId xmlns:p14="http://schemas.microsoft.com/office/powerpoint/2010/main" val="2723564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39</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2746804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Craig Keener notes that women were relegated to a marginal role in discipleship at best, not permitted to be disciples of rabbis.  But Yeshua had a cadre of women that followed Him, in ways that may have appeared scandalous in that culture [Keener </a:t>
            </a:r>
            <a:r>
              <a:rPr lang="en-US" sz="2000" b="1" i="1" dirty="0"/>
              <a:t>Commentary on Matthew</a:t>
            </a:r>
            <a:r>
              <a:rPr lang="en-US" sz="2000" b="1" dirty="0"/>
              <a:t> p 689]</a:t>
            </a:r>
          </a:p>
          <a:p>
            <a:endParaRPr lang="en-US" sz="2000" b="1" dirty="0"/>
          </a:p>
          <a:p>
            <a:r>
              <a:rPr lang="en-US" sz="2000" b="1" dirty="0"/>
              <a:t>Women could support religious movements as patrons, but their support tended to reflect negatively on those movements.   </a:t>
            </a:r>
          </a:p>
          <a:p>
            <a:endParaRPr lang="en-US" sz="2000" b="1" dirty="0"/>
          </a:p>
          <a:p>
            <a:endParaRPr lang="en-US" sz="20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033481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18798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Limits of propriety?</a:t>
            </a:r>
          </a:p>
        </p:txBody>
      </p:sp>
    </p:spTree>
    <p:extLst>
      <p:ext uri="{BB962C8B-B14F-4D97-AF65-F5344CB8AC3E}">
        <p14:creationId xmlns:p14="http://schemas.microsoft.com/office/powerpoint/2010/main" val="9324477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1" dirty="0"/>
              <a:t>Women could support religious movements as patrons, but their support tended to reflect negatively on those movements.   </a:t>
            </a:r>
          </a:p>
        </p:txBody>
      </p:sp>
    </p:spTree>
    <p:extLst>
      <p:ext uri="{BB962C8B-B14F-4D97-AF65-F5344CB8AC3E}">
        <p14:creationId xmlns:p14="http://schemas.microsoft.com/office/powerpoint/2010/main" val="1071094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199215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800" b="1" dirty="0"/>
          </a:p>
          <a:p>
            <a:endParaRPr lang="en-US" altLang="en-US" sz="1800" b="1" dirty="0"/>
          </a:p>
          <a:p>
            <a:r>
              <a:rPr lang="en-US" altLang="en-US" sz="1800" b="1" dirty="0"/>
              <a:t>Mark’s version of the morning after…</a:t>
            </a:r>
          </a:p>
        </p:txBody>
      </p:sp>
    </p:spTree>
    <p:extLst>
      <p:ext uri="{BB962C8B-B14F-4D97-AF65-F5344CB8AC3E}">
        <p14:creationId xmlns:p14="http://schemas.microsoft.com/office/powerpoint/2010/main" val="1326739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620003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00416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b="1" dirty="0"/>
              <a:t>Luke’s version of the morning after…</a:t>
            </a:r>
          </a:p>
          <a:p>
            <a:endParaRPr lang="en-US" altLang="en-US" sz="1050" dirty="0"/>
          </a:p>
        </p:txBody>
      </p:sp>
    </p:spTree>
    <p:extLst>
      <p:ext uri="{BB962C8B-B14F-4D97-AF65-F5344CB8AC3E}">
        <p14:creationId xmlns:p14="http://schemas.microsoft.com/office/powerpoint/2010/main" val="30492042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b="1" dirty="0"/>
              <a:t>John’s version of the morning after…</a:t>
            </a:r>
          </a:p>
          <a:p>
            <a:endParaRPr lang="en-US" altLang="en-US" sz="1050" dirty="0"/>
          </a:p>
        </p:txBody>
      </p:sp>
    </p:spTree>
    <p:extLst>
      <p:ext uri="{BB962C8B-B14F-4D97-AF65-F5344CB8AC3E}">
        <p14:creationId xmlns:p14="http://schemas.microsoft.com/office/powerpoint/2010/main" val="3355946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2927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08070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We look back on the scene with hindsight, and understand that it was a resurrection day.  THE resurrection day, but to them it was a day of tragic commemoration…</a:t>
            </a:r>
          </a:p>
        </p:txBody>
      </p:sp>
    </p:spTree>
    <p:extLst>
      <p:ext uri="{BB962C8B-B14F-4D97-AF65-F5344CB8AC3E}">
        <p14:creationId xmlns:p14="http://schemas.microsoft.com/office/powerpoint/2010/main" val="31601739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908962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Nothing on TV for three days: no cartoons, no sports, no sitcoms.   </a:t>
            </a:r>
          </a:p>
        </p:txBody>
      </p:sp>
    </p:spTree>
    <p:extLst>
      <p:ext uri="{BB962C8B-B14F-4D97-AF65-F5344CB8AC3E}">
        <p14:creationId xmlns:p14="http://schemas.microsoft.com/office/powerpoint/2010/main" val="18680832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54147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0182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So, if you can change gears, before the message, I am going to dedicate a few minutes to this.</a:t>
            </a:r>
          </a:p>
        </p:txBody>
      </p:sp>
    </p:spTree>
    <p:extLst>
      <p:ext uri="{BB962C8B-B14F-4D97-AF65-F5344CB8AC3E}">
        <p14:creationId xmlns:p14="http://schemas.microsoft.com/office/powerpoint/2010/main" val="16515791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https://www.politico.com/blogs/politico-now/2013/11/story-behind-the-salute-178248</a:t>
            </a:r>
            <a:endParaRPr lang="en-US" sz="1050" dirty="0"/>
          </a:p>
          <a:p>
            <a:endParaRPr lang="en-US" altLang="en-US" sz="1050" dirty="0"/>
          </a:p>
          <a:p>
            <a:r>
              <a:rPr lang="en-US" altLang="en-US" sz="2000" b="1" dirty="0"/>
              <a:t>Caroline was NOT looking at her phone.</a:t>
            </a:r>
          </a:p>
        </p:txBody>
      </p:sp>
    </p:spTree>
    <p:extLst>
      <p:ext uri="{BB962C8B-B14F-4D97-AF65-F5344CB8AC3E}">
        <p14:creationId xmlns:p14="http://schemas.microsoft.com/office/powerpoint/2010/main" val="40125904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How old these customs: for Moshe and Aharon 30 days.  </a:t>
            </a:r>
          </a:p>
        </p:txBody>
      </p:sp>
    </p:spTree>
    <p:extLst>
      <p:ext uri="{BB962C8B-B14F-4D97-AF65-F5344CB8AC3E}">
        <p14:creationId xmlns:p14="http://schemas.microsoft.com/office/powerpoint/2010/main" val="491840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51174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169062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163231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NOTE Past tense</a:t>
            </a:r>
          </a:p>
        </p:txBody>
      </p:sp>
    </p:spTree>
    <p:extLst>
      <p:ext uri="{BB962C8B-B14F-4D97-AF65-F5344CB8AC3E}">
        <p14:creationId xmlns:p14="http://schemas.microsoft.com/office/powerpoint/2010/main" val="4003079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Were they encouraged by the women’s report?  </a:t>
            </a:r>
          </a:p>
          <a:p>
            <a:endParaRPr lang="en-US" altLang="en-US" sz="2000" b="1" dirty="0"/>
          </a:p>
          <a:p>
            <a:r>
              <a:rPr lang="en-US" altLang="en-US" sz="2000" b="1" dirty="0"/>
              <a:t>Seems more perplexed!</a:t>
            </a:r>
          </a:p>
          <a:p>
            <a:endParaRPr lang="en-US" altLang="en-US" sz="2000" b="1" dirty="0"/>
          </a:p>
          <a:p>
            <a:r>
              <a:rPr lang="en-US" altLang="en-US" sz="2000" b="1" dirty="0"/>
              <a:t>So, both the men </a:t>
            </a:r>
            <a:r>
              <a:rPr lang="en-US" altLang="en-US" sz="2000" b="1" dirty="0" err="1"/>
              <a:t>talmidim</a:t>
            </a:r>
            <a:r>
              <a:rPr lang="en-US" altLang="en-US" sz="2000" b="1" dirty="0"/>
              <a:t>, and the women, were in despair.  But…</a:t>
            </a:r>
          </a:p>
        </p:txBody>
      </p:sp>
    </p:spTree>
    <p:extLst>
      <p:ext uri="{BB962C8B-B14F-4D97-AF65-F5344CB8AC3E}">
        <p14:creationId xmlns:p14="http://schemas.microsoft.com/office/powerpoint/2010/main" val="1098376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This is the takeaway: how are WE serving.  </a:t>
            </a:r>
          </a:p>
          <a:p>
            <a:endParaRPr lang="en-US" altLang="en-US" sz="2000" b="1" dirty="0"/>
          </a:p>
          <a:p>
            <a:r>
              <a:rPr lang="en-US" altLang="en-US" sz="2000" b="1" dirty="0"/>
              <a:t>What is your intention and mine when it comes to serving and living for Yeshua the Messiah, the King of Israel, the Redeemer of the World?  If evidence, feeling, ceremony, hope not present.  </a:t>
            </a:r>
          </a:p>
          <a:p>
            <a:r>
              <a:rPr lang="en-US" altLang="en-US" sz="2000" b="1" dirty="0"/>
              <a:t>When things aren’t going well.   </a:t>
            </a:r>
          </a:p>
          <a:p>
            <a:endParaRPr lang="en-US" altLang="en-US" sz="2000" b="1" dirty="0"/>
          </a:p>
          <a:p>
            <a:r>
              <a:rPr lang="en-US" altLang="en-US" sz="2000" b="1" dirty="0"/>
              <a:t>Let’s explore the meaning of faith.  “Dry” faith.  </a:t>
            </a:r>
          </a:p>
          <a:p>
            <a:r>
              <a:rPr lang="en-US" altLang="en-US" sz="2000" b="1" dirty="0"/>
              <a:t>Resurrection Day before resurrection, Firstfruits Day before firstfruits    faith.</a:t>
            </a:r>
          </a:p>
          <a:p>
            <a:endParaRPr lang="en-US" altLang="en-US" sz="2000" b="1" dirty="0"/>
          </a:p>
          <a:p>
            <a:r>
              <a:rPr lang="en-US" altLang="en-US" sz="2000" b="1" dirty="0"/>
              <a:t>Those ladies came when things going VERY not well.</a:t>
            </a:r>
          </a:p>
        </p:txBody>
      </p:sp>
    </p:spTree>
    <p:extLst>
      <p:ext uri="{BB962C8B-B14F-4D97-AF65-F5344CB8AC3E}">
        <p14:creationId xmlns:p14="http://schemas.microsoft.com/office/powerpoint/2010/main" val="34323925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500" b="1" dirty="0"/>
              <a:t>These women came in FAITH.  Big picture of faith..</a:t>
            </a:r>
          </a:p>
        </p:txBody>
      </p:sp>
    </p:spTree>
    <p:extLst>
      <p:ext uri="{BB962C8B-B14F-4D97-AF65-F5344CB8AC3E}">
        <p14:creationId xmlns:p14="http://schemas.microsoft.com/office/powerpoint/2010/main" val="27524134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0988" indent="-280988">
              <a:buFont typeface="+mj-lt"/>
              <a:buAutoNum type="arabicPeriod"/>
            </a:pPr>
            <a:r>
              <a:rPr lang="en-US" altLang="en-US" sz="2000" b="1" dirty="0"/>
              <a:t>Creationism was not their immediate problem that Sunday morning, but this is the MJ/Heb 11 big pix of faith.  They believed that it was G-d’s created world!</a:t>
            </a:r>
          </a:p>
          <a:p>
            <a:pPr marL="0" indent="0">
              <a:buNone/>
            </a:pPr>
            <a:r>
              <a:rPr lang="en-US" altLang="en-US" sz="2000" b="1" dirty="0"/>
              <a:t>This idea, of divine special creation, gets scoffed at in the public domain.   However…John </a:t>
            </a:r>
            <a:r>
              <a:rPr lang="en-US" altLang="en-US" sz="2000" b="1" dirty="0" err="1"/>
              <a:t>Ankerberg</a:t>
            </a:r>
            <a:r>
              <a:rPr lang="en-US" altLang="en-US" sz="2000" b="1" dirty="0"/>
              <a:t> radio…</a:t>
            </a:r>
          </a:p>
          <a:p>
            <a:endParaRPr lang="en-US" altLang="en-US" sz="2000" b="1" dirty="0"/>
          </a:p>
          <a:p>
            <a:r>
              <a:rPr lang="en-US" altLang="en-US" sz="2000" b="1" dirty="0"/>
              <a:t>Two great problems with evolution at recent conference: Cambrian explosion, and DNA ~ computer coding.   Mutations almost always disaster. </a:t>
            </a:r>
            <a:r>
              <a:rPr lang="en-US" dirty="0">
                <a:hlinkClick r:id="rId3"/>
              </a:rPr>
              <a:t>https://www.lightsource.com/ministry/ankerberg-show/the-importance-of-the-cambrian-explosion-483243.html</a:t>
            </a:r>
            <a:endParaRPr lang="en-US" altLang="en-US" sz="2000" b="1" dirty="0"/>
          </a:p>
        </p:txBody>
      </p:sp>
    </p:spTree>
    <p:extLst>
      <p:ext uri="{BB962C8B-B14F-4D97-AF65-F5344CB8AC3E}">
        <p14:creationId xmlns:p14="http://schemas.microsoft.com/office/powerpoint/2010/main" val="4039284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34350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Abraham’s faith tied to creationism.   Abe past hope.  </a:t>
            </a:r>
          </a:p>
          <a:p>
            <a:r>
              <a:rPr lang="en-US" altLang="en-US" b="1" dirty="0"/>
              <a:t>These ladies were way past hope.  Just walking on, because they believed He Messiah.</a:t>
            </a:r>
          </a:p>
        </p:txBody>
      </p:sp>
    </p:spTree>
    <p:extLst>
      <p:ext uri="{BB962C8B-B14F-4D97-AF65-F5344CB8AC3E}">
        <p14:creationId xmlns:p14="http://schemas.microsoft.com/office/powerpoint/2010/main" val="28966248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360704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indent="0">
              <a:buFont typeface="+mj-lt"/>
              <a:buNone/>
            </a:pPr>
            <a:r>
              <a:rPr lang="en-US" altLang="en-US" sz="2000" b="1" dirty="0"/>
              <a:t>2. Worshiped G-d way.  With the blood, in the Spirit, in Word and in Truth!   </a:t>
            </a:r>
          </a:p>
          <a:p>
            <a:pPr marL="0" indent="0">
              <a:buFont typeface="+mj-lt"/>
              <a:buNone/>
            </a:pPr>
            <a:endParaRPr lang="en-US" altLang="en-US" b="1" dirty="0"/>
          </a:p>
          <a:p>
            <a:pPr marL="0" indent="0">
              <a:buFont typeface="+mj-lt"/>
              <a:buNone/>
            </a:pPr>
            <a:r>
              <a:rPr lang="en-US" altLang="en-US" sz="2000" b="1" dirty="0"/>
              <a:t>These women came to worship HIM as Messiah and King!    </a:t>
            </a:r>
          </a:p>
          <a:p>
            <a:pPr marL="0" indent="0">
              <a:buFont typeface="+mj-lt"/>
              <a:buNone/>
            </a:pPr>
            <a:r>
              <a:rPr lang="en-US" altLang="en-US" sz="2000" b="1" dirty="0"/>
              <a:t>Messianic genre songs are an expression of TRUTH.    </a:t>
            </a:r>
          </a:p>
          <a:p>
            <a:pPr marL="228600" indent="-228600">
              <a:buFont typeface="+mj-lt"/>
              <a:buAutoNum type="arabicPeriod"/>
            </a:pPr>
            <a:endParaRPr lang="en-US" altLang="en-US" sz="2000" b="1" dirty="0"/>
          </a:p>
        </p:txBody>
      </p:sp>
    </p:spTree>
    <p:extLst>
      <p:ext uri="{BB962C8B-B14F-4D97-AF65-F5344CB8AC3E}">
        <p14:creationId xmlns:p14="http://schemas.microsoft.com/office/powerpoint/2010/main" val="136905466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b="1" dirty="0"/>
              <a:t>Kind of a footnote: creationist faith, worship expression faith, all forms faith must be saturated with sense that G-d is listening, and will respond.</a:t>
            </a:r>
          </a:p>
        </p:txBody>
      </p:sp>
    </p:spTree>
    <p:extLst>
      <p:ext uri="{BB962C8B-B14F-4D97-AF65-F5344CB8AC3E}">
        <p14:creationId xmlns:p14="http://schemas.microsoft.com/office/powerpoint/2010/main" val="22007590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indent="-231775">
              <a:buAutoNum type="arabicPeriod" startAt="3"/>
            </a:pPr>
            <a:r>
              <a:rPr lang="en-US" sz="2000" b="1" dirty="0"/>
              <a:t>Lived with judgement, eternity in sight.  Invest resources in Kingdom.  These women investing themselves in Yeshua.  </a:t>
            </a:r>
          </a:p>
          <a:p>
            <a:r>
              <a:rPr lang="en-US" sz="2000" b="1" dirty="0"/>
              <a:t>NOT MEAN no retirement planning, but first tithe, give.  Purim Pay down?     </a:t>
            </a:r>
          </a:p>
          <a:p>
            <a:pPr marL="0" indent="0">
              <a:buNone/>
            </a:pPr>
            <a:r>
              <a:rPr lang="en-US" sz="2000" b="1" dirty="0"/>
              <a:t>Also SERVE.  Volunteer, invest energies, time.   See people in the kitchen doing pots and pans?   They are building and ark, sort of.  </a:t>
            </a:r>
            <a:endParaRPr lang="en-US" altLang="en-US" sz="2000" b="1" dirty="0"/>
          </a:p>
        </p:txBody>
      </p:sp>
    </p:spTree>
    <p:extLst>
      <p:ext uri="{BB962C8B-B14F-4D97-AF65-F5344CB8AC3E}">
        <p14:creationId xmlns:p14="http://schemas.microsoft.com/office/powerpoint/2010/main" val="2134619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31775" indent="-231775">
              <a:buAutoNum type="arabicPeriod" startAt="4"/>
            </a:pPr>
            <a:r>
              <a:rPr lang="en-US" altLang="en-US" b="1" dirty="0"/>
              <a:t>Follow G-d, no matter what or where.   But know that you are called.  Don’t do weird stuff</a:t>
            </a:r>
          </a:p>
          <a:p>
            <a:r>
              <a:rPr lang="en-US" altLang="en-US" b="1" dirty="0"/>
              <a:t>Women were following the One they thought was Messiah and King of Israel!</a:t>
            </a:r>
          </a:p>
        </p:txBody>
      </p:sp>
    </p:spTree>
    <p:extLst>
      <p:ext uri="{BB962C8B-B14F-4D97-AF65-F5344CB8AC3E}">
        <p14:creationId xmlns:p14="http://schemas.microsoft.com/office/powerpoint/2010/main" val="15508691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Martin Wells Knapp</a:t>
            </a:r>
          </a:p>
        </p:txBody>
      </p:sp>
    </p:spTree>
    <p:extLst>
      <p:ext uri="{BB962C8B-B14F-4D97-AF65-F5344CB8AC3E}">
        <p14:creationId xmlns:p14="http://schemas.microsoft.com/office/powerpoint/2010/main" val="8153463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baseline="0" dirty="0"/>
              <a:t>5.  There gets to be over time, a disconnect in our hearts from the whole world system and economy.  We like things, but a bit less.</a:t>
            </a:r>
          </a:p>
        </p:txBody>
      </p:sp>
    </p:spTree>
    <p:extLst>
      <p:ext uri="{BB962C8B-B14F-4D97-AF65-F5344CB8AC3E}">
        <p14:creationId xmlns:p14="http://schemas.microsoft.com/office/powerpoint/2010/main" val="14419064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To these ladies, the Kingship of Israel was lost, but they were persevering.</a:t>
            </a:r>
          </a:p>
          <a:p>
            <a:r>
              <a:rPr lang="en-US" altLang="en-US" sz="2000" b="1" dirty="0"/>
              <a:t>What is dearest to us?   G-d will test us so we have no idols.</a:t>
            </a:r>
          </a:p>
        </p:txBody>
      </p:sp>
    </p:spTree>
    <p:extLst>
      <p:ext uri="{BB962C8B-B14F-4D97-AF65-F5344CB8AC3E}">
        <p14:creationId xmlns:p14="http://schemas.microsoft.com/office/powerpoint/2010/main" val="3837038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AutoNum type="arabicPeriod" startAt="7"/>
            </a:pPr>
            <a:r>
              <a:rPr lang="en-US" altLang="en-US" b="1" dirty="0"/>
              <a:t> Yosef remembered G-d’s promises and His Word are TRUE.   Will be vindicated.  These ladies remembering G-d’s promises, even though looked hopeless.</a:t>
            </a:r>
          </a:p>
          <a:p>
            <a:pPr marL="0" indent="0">
              <a:buNone/>
            </a:pPr>
            <a:r>
              <a:rPr lang="en-US" altLang="en-US" b="1" dirty="0"/>
              <a:t> Wonderful teaching on the vindication of G-d’s word recently.</a:t>
            </a:r>
          </a:p>
        </p:txBody>
      </p:sp>
    </p:spTree>
    <p:extLst>
      <p:ext uri="{BB962C8B-B14F-4D97-AF65-F5344CB8AC3E}">
        <p14:creationId xmlns:p14="http://schemas.microsoft.com/office/powerpoint/2010/main" val="519603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76659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altLang="en-US" sz="1050" dirty="0"/>
          </a:p>
        </p:txBody>
      </p:sp>
    </p:spTree>
    <p:extLst>
      <p:ext uri="{BB962C8B-B14F-4D97-AF65-F5344CB8AC3E}">
        <p14:creationId xmlns:p14="http://schemas.microsoft.com/office/powerpoint/2010/main" val="10062516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altLang="en-US" sz="1050" dirty="0"/>
          </a:p>
        </p:txBody>
      </p:sp>
    </p:spTree>
    <p:extLst>
      <p:ext uri="{BB962C8B-B14F-4D97-AF65-F5344CB8AC3E}">
        <p14:creationId xmlns:p14="http://schemas.microsoft.com/office/powerpoint/2010/main" val="2725206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altLang="en-US" sz="1050" dirty="0"/>
          </a:p>
        </p:txBody>
      </p:sp>
    </p:spTree>
    <p:extLst>
      <p:ext uri="{BB962C8B-B14F-4D97-AF65-F5344CB8AC3E}">
        <p14:creationId xmlns:p14="http://schemas.microsoft.com/office/powerpoint/2010/main" val="2691880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https://patternsofevidence.com/2019/11/01/discovery-of-canaanite-metropolis-supports-bible/?inf_contact_key=fa8ae55b2f4c76dbf2c8fae6ce2c90e8680f8914173f9191b1c0223e68310bb1</a:t>
            </a:r>
            <a:endParaRPr lang="en-US" sz="1050" dirty="0"/>
          </a:p>
          <a:p>
            <a:endParaRPr lang="en-US" altLang="en-US" sz="1050" dirty="0"/>
          </a:p>
          <a:p>
            <a:r>
              <a:rPr lang="en-US" sz="2000" b="0" i="0" kern="1200" dirty="0">
                <a:solidFill>
                  <a:schemeClr val="tx1"/>
                </a:solidFill>
                <a:effectLst/>
                <a:latin typeface="Arial Rounded MT Bold" pitchFamily="34" charset="0"/>
                <a:ea typeface="+mn-ea"/>
                <a:cs typeface="Arial" charset="0"/>
              </a:rPr>
              <a:t>Calling it a "cosmopolitan and planned </a:t>
            </a:r>
            <a:r>
              <a:rPr lang="en-US" sz="2000" b="0" i="0" u="none" strike="noStrike" kern="1200" dirty="0">
                <a:solidFill>
                  <a:schemeClr val="tx1"/>
                </a:solidFill>
                <a:effectLst/>
                <a:latin typeface="Arial Rounded MT Bold" pitchFamily="34" charset="0"/>
                <a:ea typeface="+mn-ea"/>
                <a:cs typeface="Arial" charset="0"/>
                <a:hlinkClick r:id="rId4"/>
              </a:rPr>
              <a:t>city</a:t>
            </a:r>
            <a:r>
              <a:rPr lang="en-US" sz="2000" b="0" i="0" kern="1200" dirty="0">
                <a:solidFill>
                  <a:schemeClr val="tx1"/>
                </a:solidFill>
                <a:effectLst/>
                <a:latin typeface="Arial Rounded MT Bold" pitchFamily="34" charset="0"/>
                <a:ea typeface="+mn-ea"/>
                <a:cs typeface="Arial" charset="0"/>
              </a:rPr>
              <a:t>," the authority said the early Bronze Age settlement covered 65 hectares (160 acres) and was home to about 6,000 people.</a:t>
            </a:r>
          </a:p>
          <a:p>
            <a:r>
              <a:rPr lang="en-US" sz="2000" b="0" i="0" kern="1200" dirty="0">
                <a:solidFill>
                  <a:schemeClr val="tx1"/>
                </a:solidFill>
                <a:effectLst/>
                <a:latin typeface="Arial Rounded MT Bold" pitchFamily="34" charset="0"/>
                <a:ea typeface="+mn-ea"/>
                <a:cs typeface="Arial" charset="0"/>
              </a:rPr>
              <a:t>"In this city, we have a planned settlement with a whole net of streets and alleys and squares, and drainage installations, storage installation," said Yitzhak Paz, a director of excavation on behalf of the authority.</a:t>
            </a:r>
          </a:p>
          <a:p>
            <a:r>
              <a:rPr lang="en-US" sz="1050" dirty="0">
                <a:hlinkClick r:id="rId5"/>
              </a:rPr>
              <a:t>https://phys.org/news/2019-10-israeli-archaeologists-ancient-city.html</a:t>
            </a:r>
            <a:endParaRPr lang="en-US" altLang="en-US" sz="1050" dirty="0"/>
          </a:p>
          <a:p>
            <a:endParaRPr lang="en-US" altLang="en-US" sz="1050" dirty="0"/>
          </a:p>
        </p:txBody>
      </p:sp>
    </p:spTree>
    <p:extLst>
      <p:ext uri="{BB962C8B-B14F-4D97-AF65-F5344CB8AC3E}">
        <p14:creationId xmlns:p14="http://schemas.microsoft.com/office/powerpoint/2010/main" val="106788204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3:22</a:t>
            </a:r>
          </a:p>
        </p:txBody>
      </p:sp>
    </p:spTree>
    <p:extLst>
      <p:ext uri="{BB962C8B-B14F-4D97-AF65-F5344CB8AC3E}">
        <p14:creationId xmlns:p14="http://schemas.microsoft.com/office/powerpoint/2010/main" val="3708871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28600" indent="-228600">
              <a:buAutoNum type="arabicPeriod" startAt="7"/>
            </a:pPr>
            <a:r>
              <a:rPr lang="en-US" altLang="en-US" b="1" dirty="0"/>
              <a:t> Yosef remembered G-d’s promises and His Word are TRUE.   Will be vindicated.  These ladies remembering G-d’s promises, even though looked hopeless.</a:t>
            </a:r>
          </a:p>
          <a:p>
            <a:pPr marL="0" indent="0">
              <a:buNone/>
            </a:pPr>
            <a:r>
              <a:rPr lang="en-US" altLang="en-US" b="1" dirty="0"/>
              <a:t> Wonderful teaching on the vindication of G-d’s word recently.</a:t>
            </a:r>
          </a:p>
        </p:txBody>
      </p:sp>
    </p:spTree>
    <p:extLst>
      <p:ext uri="{BB962C8B-B14F-4D97-AF65-F5344CB8AC3E}">
        <p14:creationId xmlns:p14="http://schemas.microsoft.com/office/powerpoint/2010/main" val="27352968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8.   We can overcome the </a:t>
            </a:r>
            <a:r>
              <a:rPr lang="en-US" altLang="en-US" sz="2000" b="1" dirty="0" err="1"/>
              <a:t>Jerichos</a:t>
            </a:r>
            <a:r>
              <a:rPr lang="en-US" altLang="en-US" sz="2000" b="1" dirty="0"/>
              <a:t>, win the sensual, perverted people of our culture.  I’m going to propose something hopeful…</a:t>
            </a:r>
          </a:p>
        </p:txBody>
      </p:sp>
    </p:spTree>
    <p:extLst>
      <p:ext uri="{BB962C8B-B14F-4D97-AF65-F5344CB8AC3E}">
        <p14:creationId xmlns:p14="http://schemas.microsoft.com/office/powerpoint/2010/main" val="2301637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https://www.charismanews.com/opinion/78610-is-kanye-west-s-conversion-to-christ-for-real</a:t>
            </a:r>
            <a:endParaRPr lang="en-US" altLang="en-US" sz="1050" dirty="0"/>
          </a:p>
        </p:txBody>
      </p:sp>
    </p:spTree>
    <p:extLst>
      <p:ext uri="{BB962C8B-B14F-4D97-AF65-F5344CB8AC3E}">
        <p14:creationId xmlns:p14="http://schemas.microsoft.com/office/powerpoint/2010/main" val="3314754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https://www.charismanews.com/opinion/78610-is-kanye-west-s-conversion-to-christ-for-real</a:t>
            </a:r>
            <a:endParaRPr lang="en-US" altLang="en-US" sz="1050" dirty="0"/>
          </a:p>
        </p:txBody>
      </p:sp>
    </p:spTree>
    <p:extLst>
      <p:ext uri="{BB962C8B-B14F-4D97-AF65-F5344CB8AC3E}">
        <p14:creationId xmlns:p14="http://schemas.microsoft.com/office/powerpoint/2010/main" val="27906275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https://www.charismanews.com/opinion/78610-is-kanye-west-s-conversion-to-christ-for-real</a:t>
            </a:r>
            <a:endParaRPr lang="en-US" altLang="en-US" sz="1050" dirty="0"/>
          </a:p>
        </p:txBody>
      </p:sp>
    </p:spTree>
    <p:extLst>
      <p:ext uri="{BB962C8B-B14F-4D97-AF65-F5344CB8AC3E}">
        <p14:creationId xmlns:p14="http://schemas.microsoft.com/office/powerpoint/2010/main" val="711595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8231805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https://www.charismanews.com/culture/78713-kim-kardashian-says-kanye-west-s-faith-is-a-great-example-for-our-kids?utm_source=In%20the%20Line%20of%20Fire&amp;utm_medium=email&amp;utm_content=subscriber_id:5194514&amp;utm_campaign=Blogger%20-%20Michael%20Brown%20-%202019-11-08</a:t>
            </a:r>
            <a:endParaRPr lang="en-US" altLang="en-US" sz="1050" dirty="0"/>
          </a:p>
          <a:p>
            <a:endParaRPr lang="en-US" altLang="en-US" sz="1050" dirty="0"/>
          </a:p>
        </p:txBody>
      </p:sp>
    </p:spTree>
    <p:extLst>
      <p:ext uri="{BB962C8B-B14F-4D97-AF65-F5344CB8AC3E}">
        <p14:creationId xmlns:p14="http://schemas.microsoft.com/office/powerpoint/2010/main" val="30706882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https://www.charismanews.com/culture/78713-kim-kardashian-says-kanye-west-s-faith-is-a-great-example-for-our-kids?utm_source=In%20the%20Line%20of%20Fire&amp;utm_medium=email&amp;utm_content=subscriber_id:5194514&amp;utm_campaign=Blogger%20-%20Michael%20Brown%20-%202019-11-08</a:t>
            </a:r>
            <a:endParaRPr lang="en-US" altLang="en-US" sz="1050" dirty="0"/>
          </a:p>
        </p:txBody>
      </p:sp>
    </p:spTree>
    <p:extLst>
      <p:ext uri="{BB962C8B-B14F-4D97-AF65-F5344CB8AC3E}">
        <p14:creationId xmlns:p14="http://schemas.microsoft.com/office/powerpoint/2010/main" val="22582881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https://www.charismanews.com/culture/78713-kim-kardashian-says-kanye-west-s-faith-is-a-great-example-for-our-kids?utm_source=In%20the%20Line%20of%20Fire&amp;utm_medium=email&amp;utm_content=subscriber_id:5194514&amp;utm_campaign=Blogger%20-%20Michael%20Brown%20-%202019-11-08</a:t>
            </a:r>
            <a:endParaRPr lang="en-US" altLang="en-US" sz="1050" dirty="0"/>
          </a:p>
        </p:txBody>
      </p:sp>
    </p:spTree>
    <p:extLst>
      <p:ext uri="{BB962C8B-B14F-4D97-AF65-F5344CB8AC3E}">
        <p14:creationId xmlns:p14="http://schemas.microsoft.com/office/powerpoint/2010/main" val="11680335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https://www.charismanews.com/culture/78713-kim-kardashian-says-kanye-west-s-faith-is-a-great-example-for-our-kids?utm_source=In%20the%20Line%20of%20Fire&amp;utm_medium=email&amp;utm_content=subscriber_id:5194514&amp;utm_campaign=Blogger%20-%20Michael%20Brown%20-%202019-11-08</a:t>
            </a:r>
            <a:endParaRPr lang="en-US" altLang="en-US" sz="1050" dirty="0"/>
          </a:p>
        </p:txBody>
      </p:sp>
    </p:spTree>
    <p:extLst>
      <p:ext uri="{BB962C8B-B14F-4D97-AF65-F5344CB8AC3E}">
        <p14:creationId xmlns:p14="http://schemas.microsoft.com/office/powerpoint/2010/main" val="3987896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938474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546979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283580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343399"/>
            <a:ext cx="6156325" cy="4341813"/>
          </a:xfrm>
        </p:spPr>
        <p:txBody>
          <a:bodyPr/>
          <a:lstStyle/>
          <a:p>
            <a:r>
              <a:rPr lang="en-US" b="1" dirty="0"/>
              <a:t>Because G-d moving in history.   Sovereignly changing history.</a:t>
            </a:r>
          </a:p>
          <a:p>
            <a:r>
              <a:rPr lang="en-US" b="1" dirty="0"/>
              <a:t>He continues to move, and there are earthquakes in response to our faith…</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8438306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106575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Had to be an earthquake.  Was one already in the spirit.</a:t>
            </a:r>
          </a:p>
        </p:txBody>
      </p:sp>
    </p:spTree>
    <p:extLst>
      <p:ext uri="{BB962C8B-B14F-4D97-AF65-F5344CB8AC3E}">
        <p14:creationId xmlns:p14="http://schemas.microsoft.com/office/powerpoint/2010/main" val="877067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573114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7205598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853795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91284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53472589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333096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5760092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28.01-04 Why Women to the Tomb?</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Nov 9, 2019 5780</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4940442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Mtt. 28.01-04 Why Women to the Tomb?</a:t>
            </a:r>
          </a:p>
        </p:txBody>
      </p:sp>
      <p:sp>
        <p:nvSpPr>
          <p:cNvPr id="5" name="Date Placeholder 4"/>
          <p:cNvSpPr>
            <a:spLocks noGrp="1"/>
          </p:cNvSpPr>
          <p:nvPr>
            <p:ph type="dt" idx="1"/>
          </p:nvPr>
        </p:nvSpPr>
        <p:spPr/>
        <p:txBody>
          <a:bodyPr/>
          <a:lstStyle/>
          <a:p>
            <a:r>
              <a:rPr lang="en-US" altLang="en-US"/>
              <a:t>Nov 9, 2019 5780</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103</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39F17-232B-43F8-AEC1-43792D0AFFC4}"/>
              </a:ext>
            </a:extLst>
          </p:cNvPr>
          <p:cNvSpPr>
            <a:spLocks noGrp="1"/>
          </p:cNvSpPr>
          <p:nvPr>
            <p:ph type="ctrTitle"/>
          </p:nvPr>
        </p:nvSpPr>
        <p:spPr>
          <a:xfrm>
            <a:off x="1097360" y="841772"/>
            <a:ext cx="6584156" cy="1790700"/>
          </a:xfrm>
        </p:spPr>
        <p:txBody>
          <a:bodyPr anchor="b"/>
          <a:lstStyle>
            <a:lvl1pPr algn="ctr">
              <a:defRPr sz="4321"/>
            </a:lvl1pPr>
          </a:lstStyle>
          <a:p>
            <a:r>
              <a:rPr lang="en-US"/>
              <a:t>Click to edit Master title style</a:t>
            </a:r>
          </a:p>
        </p:txBody>
      </p:sp>
      <p:sp>
        <p:nvSpPr>
          <p:cNvPr id="3" name="Subtitle 2">
            <a:extLst>
              <a:ext uri="{FF2B5EF4-FFF2-40B4-BE49-F238E27FC236}">
                <a16:creationId xmlns:a16="http://schemas.microsoft.com/office/drawing/2014/main" id="{F149AC59-3625-4B54-9919-AC191A290798}"/>
              </a:ext>
            </a:extLst>
          </p:cNvPr>
          <p:cNvSpPr>
            <a:spLocks noGrp="1"/>
          </p:cNvSpPr>
          <p:nvPr>
            <p:ph type="subTitle" idx="1"/>
          </p:nvPr>
        </p:nvSpPr>
        <p:spPr>
          <a:xfrm>
            <a:off x="1097360" y="2701528"/>
            <a:ext cx="6584156" cy="1241822"/>
          </a:xfrm>
        </p:spPr>
        <p:txBody>
          <a:bodyPr/>
          <a:lstStyle>
            <a:lvl1pPr marL="0" indent="0" algn="ctr">
              <a:buNone/>
              <a:defRPr sz="1728"/>
            </a:lvl1pPr>
            <a:lvl2pPr marL="329230" indent="0" algn="ctr">
              <a:buNone/>
              <a:defRPr sz="1440"/>
            </a:lvl2pPr>
            <a:lvl3pPr marL="658459" indent="0" algn="ctr">
              <a:buNone/>
              <a:defRPr sz="1296"/>
            </a:lvl3pPr>
            <a:lvl4pPr marL="987689" indent="0" algn="ctr">
              <a:buNone/>
              <a:defRPr sz="1152"/>
            </a:lvl4pPr>
            <a:lvl5pPr marL="1316919" indent="0" algn="ctr">
              <a:buNone/>
              <a:defRPr sz="1152"/>
            </a:lvl5pPr>
            <a:lvl6pPr marL="1646149" indent="0" algn="ctr">
              <a:buNone/>
              <a:defRPr sz="1152"/>
            </a:lvl6pPr>
            <a:lvl7pPr marL="1975378" indent="0" algn="ctr">
              <a:buNone/>
              <a:defRPr sz="1152"/>
            </a:lvl7pPr>
            <a:lvl8pPr marL="2304608" indent="0" algn="ctr">
              <a:buNone/>
              <a:defRPr sz="1152"/>
            </a:lvl8pPr>
            <a:lvl9pPr marL="2633838" indent="0" algn="ctr">
              <a:buNone/>
              <a:defRPr sz="1152"/>
            </a:lvl9pPr>
          </a:lstStyle>
          <a:p>
            <a:r>
              <a:rPr lang="en-US"/>
              <a:t>Click to edit Master subtitle style</a:t>
            </a:r>
          </a:p>
        </p:txBody>
      </p:sp>
      <p:sp>
        <p:nvSpPr>
          <p:cNvPr id="4" name="Date Placeholder 3">
            <a:extLst>
              <a:ext uri="{FF2B5EF4-FFF2-40B4-BE49-F238E27FC236}">
                <a16:creationId xmlns:a16="http://schemas.microsoft.com/office/drawing/2014/main" id="{C1FC9B35-8324-48A7-91D3-9D3976775BDB}"/>
              </a:ext>
            </a:extLst>
          </p:cNvPr>
          <p:cNvSpPr>
            <a:spLocks noGrp="1"/>
          </p:cNvSpPr>
          <p:nvPr>
            <p:ph type="dt" sz="half" idx="10"/>
          </p:nvPr>
        </p:nvSpPr>
        <p:spPr/>
        <p:txBody>
          <a:bodyPr/>
          <a:lstStyle/>
          <a:p>
            <a:pPr defTabSz="658459"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658459" fontAlgn="auto">
                <a:spcBef>
                  <a:spcPts val="0"/>
                </a:spcBef>
                <a:spcAft>
                  <a:spcPts val="0"/>
                </a:spcAft>
              </a:pPr>
              <a:t>11/9/2019</a:t>
            </a:fld>
            <a:endParaRPr lang="en-US">
              <a:solidFill>
                <a:prstClr val="black">
                  <a:tint val="75000"/>
                </a:prstClr>
              </a:solidFill>
              <a:latin typeface="Calibri" panose="020F0502020204030204"/>
              <a:cs typeface="+mn-cs"/>
            </a:endParaRPr>
          </a:p>
        </p:txBody>
      </p:sp>
      <p:sp>
        <p:nvSpPr>
          <p:cNvPr id="5" name="Footer Placeholder 4">
            <a:extLst>
              <a:ext uri="{FF2B5EF4-FFF2-40B4-BE49-F238E27FC236}">
                <a16:creationId xmlns:a16="http://schemas.microsoft.com/office/drawing/2014/main" id="{79694FB0-B6CD-4900-989A-F86FE94950F5}"/>
              </a:ext>
            </a:extLst>
          </p:cNvPr>
          <p:cNvSpPr>
            <a:spLocks noGrp="1"/>
          </p:cNvSpPr>
          <p:nvPr>
            <p:ph type="ftr" sz="quarter" idx="11"/>
          </p:nvPr>
        </p:nvSpPr>
        <p:spPr/>
        <p:txBody>
          <a:bodyPr/>
          <a:lstStyle/>
          <a:p>
            <a:pPr defTabSz="658459"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a:extLst>
              <a:ext uri="{FF2B5EF4-FFF2-40B4-BE49-F238E27FC236}">
                <a16:creationId xmlns:a16="http://schemas.microsoft.com/office/drawing/2014/main" id="{D09440BE-3ED3-44D5-8429-771B288B9A3C}"/>
              </a:ext>
            </a:extLst>
          </p:cNvPr>
          <p:cNvSpPr>
            <a:spLocks noGrp="1"/>
          </p:cNvSpPr>
          <p:nvPr>
            <p:ph type="sldNum" sz="quarter" idx="12"/>
          </p:nvPr>
        </p:nvSpPr>
        <p:spPr/>
        <p:txBody>
          <a:bodyPr/>
          <a:lstStyle/>
          <a:p>
            <a:pPr defTabSz="658459"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658459"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1916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168950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12455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3BB2F-363A-4EC2-9670-9966DABC764D}"/>
              </a:ext>
            </a:extLst>
          </p:cNvPr>
          <p:cNvSpPr>
            <a:spLocks noGrp="1"/>
          </p:cNvSpPr>
          <p:nvPr>
            <p:ph type="title"/>
          </p:nvPr>
        </p:nvSpPr>
        <p:spPr>
          <a:xfrm>
            <a:off x="603548" y="273844"/>
            <a:ext cx="757178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2B39D8-E86F-4A74-ABCE-9D78F8BE3E1B}"/>
              </a:ext>
            </a:extLst>
          </p:cNvPr>
          <p:cNvSpPr>
            <a:spLocks noGrp="1"/>
          </p:cNvSpPr>
          <p:nvPr>
            <p:ph type="body" idx="1"/>
          </p:nvPr>
        </p:nvSpPr>
        <p:spPr>
          <a:xfrm>
            <a:off x="603548" y="1369219"/>
            <a:ext cx="757178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4DF18-98F5-46F0-9BAB-382B19E2FFC8}"/>
              </a:ext>
            </a:extLst>
          </p:cNvPr>
          <p:cNvSpPr>
            <a:spLocks noGrp="1"/>
          </p:cNvSpPr>
          <p:nvPr>
            <p:ph type="dt" sz="half" idx="2"/>
          </p:nvPr>
        </p:nvSpPr>
        <p:spPr>
          <a:xfrm>
            <a:off x="603548" y="4767263"/>
            <a:ext cx="1975247" cy="273844"/>
          </a:xfrm>
          <a:prstGeom prst="rect">
            <a:avLst/>
          </a:prstGeom>
        </p:spPr>
        <p:txBody>
          <a:bodyPr vert="horz" lIns="91440" tIns="45720" rIns="91440" bIns="45720" rtlCol="0" anchor="ctr"/>
          <a:lstStyle>
            <a:lvl1pPr algn="l">
              <a:defRPr sz="864">
                <a:solidFill>
                  <a:schemeClr val="tx1">
                    <a:tint val="75000"/>
                  </a:schemeClr>
                </a:solidFill>
              </a:defRPr>
            </a:lvl1pPr>
          </a:lstStyle>
          <a:p>
            <a:fld id="{2FDF3210-FC15-4152-9536-BC5870DC58B1}" type="datetimeFigureOut">
              <a:rPr lang="en-US" smtClean="0"/>
              <a:t>11/9/2019</a:t>
            </a:fld>
            <a:endParaRPr lang="en-US"/>
          </a:p>
        </p:txBody>
      </p:sp>
      <p:sp>
        <p:nvSpPr>
          <p:cNvPr id="5" name="Footer Placeholder 4">
            <a:extLst>
              <a:ext uri="{FF2B5EF4-FFF2-40B4-BE49-F238E27FC236}">
                <a16:creationId xmlns:a16="http://schemas.microsoft.com/office/drawing/2014/main" id="{2183A0B2-77D3-4C97-AB7D-ACDE9AA441CC}"/>
              </a:ext>
            </a:extLst>
          </p:cNvPr>
          <p:cNvSpPr>
            <a:spLocks noGrp="1"/>
          </p:cNvSpPr>
          <p:nvPr>
            <p:ph type="ftr" sz="quarter" idx="3"/>
          </p:nvPr>
        </p:nvSpPr>
        <p:spPr>
          <a:xfrm>
            <a:off x="2908003" y="4767263"/>
            <a:ext cx="2962870" cy="273844"/>
          </a:xfrm>
          <a:prstGeom prst="rect">
            <a:avLst/>
          </a:prstGeom>
        </p:spPr>
        <p:txBody>
          <a:bodyPr vert="horz" lIns="91440" tIns="45720" rIns="91440" bIns="45720" rtlCol="0" anchor="ctr"/>
          <a:lstStyle>
            <a:lvl1pPr algn="ctr">
              <a:defRPr sz="864">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BEA9B0-A0F6-4CE9-9239-CF58698294F1}"/>
              </a:ext>
            </a:extLst>
          </p:cNvPr>
          <p:cNvSpPr>
            <a:spLocks noGrp="1"/>
          </p:cNvSpPr>
          <p:nvPr>
            <p:ph type="sldNum" sz="quarter" idx="4"/>
          </p:nvPr>
        </p:nvSpPr>
        <p:spPr>
          <a:xfrm>
            <a:off x="6200080" y="4767263"/>
            <a:ext cx="1975247" cy="273844"/>
          </a:xfrm>
          <a:prstGeom prst="rect">
            <a:avLst/>
          </a:prstGeom>
        </p:spPr>
        <p:txBody>
          <a:bodyPr vert="horz" lIns="91440" tIns="45720" rIns="91440" bIns="45720" rtlCol="0" anchor="ctr"/>
          <a:lstStyle>
            <a:lvl1pPr algn="r">
              <a:defRPr sz="864">
                <a:solidFill>
                  <a:schemeClr val="tx1">
                    <a:tint val="75000"/>
                  </a:schemeClr>
                </a:solidFill>
              </a:defRPr>
            </a:lvl1pPr>
          </a:lstStyle>
          <a:p>
            <a:fld id="{049B43EB-7E90-4970-B822-FC5BEA4069B7}" type="slidenum">
              <a:rPr lang="en-US" smtClean="0"/>
              <a:t>‹#›</a:t>
            </a:fld>
            <a:endParaRPr lang="en-US"/>
          </a:p>
        </p:txBody>
      </p:sp>
    </p:spTree>
    <p:extLst>
      <p:ext uri="{BB962C8B-B14F-4D97-AF65-F5344CB8AC3E}">
        <p14:creationId xmlns:p14="http://schemas.microsoft.com/office/powerpoint/2010/main" val="3374228273"/>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658459" rtl="0" eaLnBrk="1" latinLnBrk="0" hangingPunct="1">
        <a:lnSpc>
          <a:spcPct val="90000"/>
        </a:lnSpc>
        <a:spcBef>
          <a:spcPct val="0"/>
        </a:spcBef>
        <a:buNone/>
        <a:defRPr sz="3168" kern="1200">
          <a:solidFill>
            <a:schemeClr val="tx1"/>
          </a:solidFill>
          <a:latin typeface="+mj-lt"/>
          <a:ea typeface="+mj-ea"/>
          <a:cs typeface="+mj-cs"/>
        </a:defRPr>
      </a:lvl1pPr>
    </p:titleStyle>
    <p:bodyStyle>
      <a:lvl1pPr marL="164615" indent="-164615" algn="l" defTabSz="658459" rtl="0" eaLnBrk="1" latinLnBrk="0" hangingPunct="1">
        <a:lnSpc>
          <a:spcPct val="90000"/>
        </a:lnSpc>
        <a:spcBef>
          <a:spcPts val="720"/>
        </a:spcBef>
        <a:buFont typeface="Arial" panose="020B0604020202020204" pitchFamily="34" charset="0"/>
        <a:buChar char="•"/>
        <a:defRPr sz="2016" kern="1200">
          <a:solidFill>
            <a:schemeClr val="tx1"/>
          </a:solidFill>
          <a:latin typeface="+mn-lt"/>
          <a:ea typeface="+mn-ea"/>
          <a:cs typeface="+mn-cs"/>
        </a:defRPr>
      </a:lvl1pPr>
      <a:lvl2pPr marL="493845" indent="-164615" algn="l" defTabSz="658459" rtl="0" eaLnBrk="1" latinLnBrk="0" hangingPunct="1">
        <a:lnSpc>
          <a:spcPct val="90000"/>
        </a:lnSpc>
        <a:spcBef>
          <a:spcPts val="360"/>
        </a:spcBef>
        <a:buFont typeface="Arial" panose="020B0604020202020204" pitchFamily="34" charset="0"/>
        <a:buChar char="•"/>
        <a:defRPr sz="1728" kern="1200">
          <a:solidFill>
            <a:schemeClr val="tx1"/>
          </a:solidFill>
          <a:latin typeface="+mn-lt"/>
          <a:ea typeface="+mn-ea"/>
          <a:cs typeface="+mn-cs"/>
        </a:defRPr>
      </a:lvl2pPr>
      <a:lvl3pPr marL="823074" indent="-164615" algn="l" defTabSz="658459" rtl="0" eaLnBrk="1" latinLnBrk="0" hangingPunct="1">
        <a:lnSpc>
          <a:spcPct val="90000"/>
        </a:lnSpc>
        <a:spcBef>
          <a:spcPts val="360"/>
        </a:spcBef>
        <a:buFont typeface="Arial" panose="020B0604020202020204" pitchFamily="34" charset="0"/>
        <a:buChar char="•"/>
        <a:defRPr sz="1440" kern="1200">
          <a:solidFill>
            <a:schemeClr val="tx1"/>
          </a:solidFill>
          <a:latin typeface="+mn-lt"/>
          <a:ea typeface="+mn-ea"/>
          <a:cs typeface="+mn-cs"/>
        </a:defRPr>
      </a:lvl3pPr>
      <a:lvl4pPr marL="115230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4pPr>
      <a:lvl5pPr marL="1481534"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5pPr>
      <a:lvl6pPr marL="181076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6pPr>
      <a:lvl7pPr marL="213999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7pPr>
      <a:lvl8pPr marL="246922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8pPr>
      <a:lvl9pPr marL="2798453" indent="-164615" algn="l" defTabSz="658459" rtl="0" eaLnBrk="1" latinLnBrk="0" hangingPunct="1">
        <a:lnSpc>
          <a:spcPct val="90000"/>
        </a:lnSpc>
        <a:spcBef>
          <a:spcPts val="360"/>
        </a:spcBef>
        <a:buFont typeface="Arial" panose="020B0604020202020204" pitchFamily="34" charset="0"/>
        <a:buChar char="•"/>
        <a:defRPr sz="1296" kern="1200">
          <a:solidFill>
            <a:schemeClr val="tx1"/>
          </a:solidFill>
          <a:latin typeface="+mn-lt"/>
          <a:ea typeface="+mn-ea"/>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963734990"/>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538847116"/>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hatikvaproject.org/"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video" Target="https://www.youtube.com/embed/6BmpRhEvEF4?start=16&amp;feature=oembed" TargetMode="External"/><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video" Target="https://www.youtube.com/embed/GZKszpd08vo?feature=oembed" TargetMode="External"/><Relationship Id="rId4" Type="http://schemas.openxmlformats.org/officeDocument/2006/relationships/image" Target="../media/image17.jpe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514350"/>
            <a:ext cx="8381999" cy="4781550"/>
          </a:xfrm>
        </p:spPr>
        <p:txBody>
          <a:bodyPr>
            <a:noAutofit/>
          </a:bodyPr>
          <a:lstStyle/>
          <a:p>
            <a:pPr algn="l"/>
            <a:r>
              <a:rPr lang="en-US" dirty="0"/>
              <a:t>These overwhelming and staggering statistics can create a sense of hopelessness, but they can also inspire and empower us to take action and serve vulnerable children.</a:t>
            </a:r>
          </a:p>
        </p:txBody>
      </p:sp>
    </p:spTree>
    <p:extLst>
      <p:ext uri="{BB962C8B-B14F-4D97-AF65-F5344CB8AC3E}">
        <p14:creationId xmlns:p14="http://schemas.microsoft.com/office/powerpoint/2010/main" val="20023037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Summary:</a:t>
            </a:r>
          </a:p>
          <a:p>
            <a:pPr algn="l"/>
            <a:r>
              <a:rPr lang="en-US" dirty="0"/>
              <a:t>The women came in “dry” faith.</a:t>
            </a:r>
          </a:p>
          <a:p>
            <a:pPr algn="l"/>
            <a:r>
              <a:rPr lang="en-US" dirty="0"/>
              <a:t>Faith, according to MJ/Heb 11 means:</a:t>
            </a:r>
          </a:p>
          <a:p>
            <a:pPr marL="457200" indent="-457200" algn="l">
              <a:buAutoNum type="arabicPeriod"/>
            </a:pPr>
            <a:r>
              <a:rPr lang="en-US" dirty="0"/>
              <a:t>G-d is the Creator</a:t>
            </a:r>
          </a:p>
          <a:p>
            <a:pPr marL="457200" indent="-457200" algn="l">
              <a:buAutoNum type="arabicPeriod"/>
            </a:pPr>
            <a:r>
              <a:rPr lang="en-US" dirty="0"/>
              <a:t>We worship in Spirit and Truth, and SERVE.</a:t>
            </a:r>
          </a:p>
          <a:p>
            <a:pPr algn="l"/>
            <a:endParaRPr lang="en-US" dirty="0"/>
          </a:p>
        </p:txBody>
      </p:sp>
    </p:spTree>
    <p:extLst>
      <p:ext uri="{BB962C8B-B14F-4D97-AF65-F5344CB8AC3E}">
        <p14:creationId xmlns:p14="http://schemas.microsoft.com/office/powerpoint/2010/main" val="39001508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3. Eternal judgement is a reality.</a:t>
            </a:r>
          </a:p>
          <a:p>
            <a:pPr algn="l"/>
            <a:r>
              <a:rPr lang="en-US" dirty="0"/>
              <a:t>4. We are committed to follow His leadings.</a:t>
            </a:r>
          </a:p>
          <a:p>
            <a:pPr algn="l"/>
            <a:r>
              <a:rPr lang="en-US" dirty="0"/>
              <a:t>5. This world is less our home.</a:t>
            </a:r>
          </a:p>
          <a:p>
            <a:pPr algn="l"/>
            <a:r>
              <a:rPr lang="en-US" dirty="0"/>
              <a:t>6. G-d will test every possible idol</a:t>
            </a:r>
          </a:p>
          <a:p>
            <a:pPr algn="l"/>
            <a:r>
              <a:rPr lang="en-US" dirty="0"/>
              <a:t>7. G-d will vindicate His Word.</a:t>
            </a:r>
          </a:p>
          <a:p>
            <a:pPr algn="l"/>
            <a:r>
              <a:rPr lang="en-US" dirty="0"/>
              <a:t>8. G-d will win every battle.</a:t>
            </a:r>
          </a:p>
          <a:p>
            <a:pPr marL="511175" indent="-511175" algn="l">
              <a:buAutoNum type="arabicPeriod" startAt="4"/>
            </a:pPr>
            <a:endParaRPr lang="en-US" dirty="0"/>
          </a:p>
          <a:p>
            <a:pPr marL="511175" indent="-511175" algn="l">
              <a:buAutoNum type="arabicPeriod" startAt="4"/>
            </a:pPr>
            <a:endParaRPr lang="en-US" dirty="0"/>
          </a:p>
          <a:p>
            <a:pPr algn="l"/>
            <a:endParaRPr lang="en-US" dirty="0"/>
          </a:p>
        </p:txBody>
      </p:sp>
    </p:spTree>
    <p:extLst>
      <p:ext uri="{BB962C8B-B14F-4D97-AF65-F5344CB8AC3E}">
        <p14:creationId xmlns:p14="http://schemas.microsoft.com/office/powerpoint/2010/main" val="7029435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11660832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a:stretch>
            <a:fillRect/>
          </a:stretch>
        </p:blipFill>
        <p:spPr>
          <a:xfrm>
            <a:off x="432983" y="551789"/>
            <a:ext cx="7912908" cy="4039923"/>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339228"/>
            <a:ext cx="8381999" cy="4781550"/>
          </a:xfrm>
        </p:spPr>
        <p:txBody>
          <a:bodyPr>
            <a:normAutofit fontScale="25000" lnSpcReduction="20000"/>
          </a:bodyPr>
          <a:lstStyle/>
          <a:p>
            <a:pPr algn="l"/>
            <a:r>
              <a:rPr lang="en-US" sz="16000" b="1" dirty="0"/>
              <a:t>IN ISRAEL</a:t>
            </a:r>
          </a:p>
          <a:p>
            <a:pPr algn="l"/>
            <a:r>
              <a:rPr lang="en-US" sz="16000" dirty="0"/>
              <a:t>The Orphan Crisis in Israel is particularly complex. Because of political, social, and cultural factors, adoption in Israel is difficult and rare. Institutions are the most common orphan-care solution which leaves hundreds of thousands of children at risk.</a:t>
            </a:r>
          </a:p>
          <a:p>
            <a:endParaRPr lang="en-US" dirty="0"/>
          </a:p>
        </p:txBody>
      </p:sp>
    </p:spTree>
    <p:extLst>
      <p:ext uri="{BB962C8B-B14F-4D97-AF65-F5344CB8AC3E}">
        <p14:creationId xmlns:p14="http://schemas.microsoft.com/office/powerpoint/2010/main" val="367610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25000" lnSpcReduction="20000"/>
          </a:bodyPr>
          <a:lstStyle/>
          <a:p>
            <a:pPr marL="169863" indent="-169863" algn="l">
              <a:buFont typeface="Arial" panose="020B0604020202020204" pitchFamily="34" charset="0"/>
              <a:buChar char="•"/>
            </a:pPr>
            <a:r>
              <a:rPr lang="en-US" sz="16000" dirty="0"/>
              <a:t>There are over 365,000 at-risk children in Israel.</a:t>
            </a:r>
          </a:p>
          <a:p>
            <a:pPr marL="169863" indent="-169863" algn="l">
              <a:buFont typeface="Arial" panose="020B0604020202020204" pitchFamily="34" charset="0"/>
              <a:buChar char="•"/>
            </a:pPr>
            <a:r>
              <a:rPr lang="en-US" sz="16000" dirty="0"/>
              <a:t>Over 10,000 children have been removed from their homes by Social Services, but only 25% of those children have been placed in foster care.</a:t>
            </a:r>
          </a:p>
          <a:p>
            <a:endParaRPr lang="en-US" dirty="0"/>
          </a:p>
        </p:txBody>
      </p:sp>
    </p:spTree>
    <p:extLst>
      <p:ext uri="{BB962C8B-B14F-4D97-AF65-F5344CB8AC3E}">
        <p14:creationId xmlns:p14="http://schemas.microsoft.com/office/powerpoint/2010/main" val="1867325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180975"/>
            <a:ext cx="8381999" cy="4781550"/>
          </a:xfrm>
        </p:spPr>
        <p:txBody>
          <a:bodyPr>
            <a:normAutofit fontScale="25000" lnSpcReduction="20000"/>
          </a:bodyPr>
          <a:lstStyle/>
          <a:p>
            <a:pPr marL="169863" indent="-169863" algn="l">
              <a:buFont typeface="Arial" panose="020B0604020202020204" pitchFamily="34" charset="0"/>
              <a:buChar char="•"/>
            </a:pPr>
            <a:r>
              <a:rPr lang="en-US" sz="16000" dirty="0"/>
              <a:t>Couples wait an average of 5   years to adopt a child and only   120 successful adoptions occur each year.</a:t>
            </a:r>
          </a:p>
          <a:p>
            <a:pPr marL="169863" indent="-169863" algn="l">
              <a:buFont typeface="Arial" panose="020B0604020202020204" pitchFamily="34" charset="0"/>
              <a:buChar char="•"/>
            </a:pPr>
            <a:r>
              <a:rPr lang="en-US" sz="16000" dirty="0"/>
              <a:t>But together, we can make a difference. It is our desire to see Israelis take up the cause of orphans and vulnerable children one community at a time.</a:t>
            </a:r>
          </a:p>
          <a:p>
            <a:endParaRPr lang="en-US" dirty="0"/>
          </a:p>
        </p:txBody>
      </p:sp>
    </p:spTree>
    <p:extLst>
      <p:ext uri="{BB962C8B-B14F-4D97-AF65-F5344CB8AC3E}">
        <p14:creationId xmlns:p14="http://schemas.microsoft.com/office/powerpoint/2010/main" val="1963366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40253C-F10A-4A4A-A3EB-B46111E23C17}"/>
              </a:ext>
            </a:extLst>
          </p:cNvPr>
          <p:cNvSpPr/>
          <p:nvPr/>
        </p:nvSpPr>
        <p:spPr>
          <a:xfrm>
            <a:off x="731837" y="1962150"/>
            <a:ext cx="6232524"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GET INSPIRED</a:t>
            </a:r>
          </a:p>
        </p:txBody>
      </p:sp>
    </p:spTree>
    <p:extLst>
      <p:ext uri="{BB962C8B-B14F-4D97-AF65-F5344CB8AC3E}">
        <p14:creationId xmlns:p14="http://schemas.microsoft.com/office/powerpoint/2010/main" val="56412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C089F-88CE-4A61-9B04-CCE83B9306B4}"/>
              </a:ext>
            </a:extLst>
          </p:cNvPr>
          <p:cNvPicPr>
            <a:picLocks noChangeAspect="1"/>
          </p:cNvPicPr>
          <p:nvPr/>
        </p:nvPicPr>
        <p:blipFill>
          <a:blip r:embed="rId3"/>
          <a:stretch>
            <a:fillRect/>
          </a:stretch>
        </p:blipFill>
        <p:spPr>
          <a:xfrm>
            <a:off x="248742" y="353786"/>
            <a:ext cx="8304638" cy="2598964"/>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2767002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3BBD00D3-A653-4BB5-B253-3CB8B4489884}"/>
              </a:ext>
            </a:extLst>
          </p:cNvPr>
          <p:cNvPicPr>
            <a:picLocks noChangeAspect="1"/>
          </p:cNvPicPr>
          <p:nvPr/>
        </p:nvPicPr>
        <p:blipFill>
          <a:blip r:embed="rId3"/>
          <a:stretch>
            <a:fillRect/>
          </a:stretch>
        </p:blipFill>
        <p:spPr>
          <a:xfrm>
            <a:off x="7832" y="649422"/>
            <a:ext cx="8612859" cy="2379528"/>
          </a:xfrm>
          <a:prstGeom prst="rect">
            <a:avLst/>
          </a:prstGeom>
        </p:spPr>
      </p:pic>
    </p:spTree>
    <p:extLst>
      <p:ext uri="{BB962C8B-B14F-4D97-AF65-F5344CB8AC3E}">
        <p14:creationId xmlns:p14="http://schemas.microsoft.com/office/powerpoint/2010/main" val="1699774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180975"/>
            <a:ext cx="8381999" cy="4781550"/>
          </a:xfrm>
        </p:spPr>
        <p:txBody>
          <a:bodyPr>
            <a:noAutofit/>
          </a:bodyPr>
          <a:lstStyle/>
          <a:p>
            <a:pPr algn="l"/>
            <a:r>
              <a:rPr lang="en-US" dirty="0"/>
              <a:t>A PRAYER FOR ORPHANS [read together]   </a:t>
            </a:r>
            <a:r>
              <a:rPr lang="en-US" cap="small" dirty="0"/>
              <a:t>Adoni</a:t>
            </a:r>
            <a:r>
              <a:rPr lang="en-US" dirty="0"/>
              <a:t>, G-d of all living things, You are the G-d of children whose parents care for them, and You are the G-d of children who have no caring parents. Your love for Your children is </a:t>
            </a:r>
          </a:p>
        </p:txBody>
      </p:sp>
    </p:spTree>
    <p:extLst>
      <p:ext uri="{BB962C8B-B14F-4D97-AF65-F5344CB8AC3E}">
        <p14:creationId xmlns:p14="http://schemas.microsoft.com/office/powerpoint/2010/main" val="7270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25000" lnSpcReduction="20000"/>
          </a:bodyPr>
          <a:lstStyle/>
          <a:p>
            <a:pPr algn="l">
              <a:lnSpc>
                <a:spcPct val="120000"/>
              </a:lnSpc>
            </a:pPr>
            <a:r>
              <a:rPr lang="en-US" sz="16000" dirty="0"/>
              <a:t>reflected in a mother’s kiss on her child’s cheek and in the warmth of a father’s embrace. Parents are Your partners on Earth to provide children with food for their stomachs, shelter for their bodies, and nourishment for their souls.</a:t>
            </a:r>
          </a:p>
          <a:p>
            <a:pPr algn="l"/>
            <a:endParaRPr lang="en-US" dirty="0"/>
          </a:p>
        </p:txBody>
      </p:sp>
    </p:spTree>
    <p:extLst>
      <p:ext uri="{BB962C8B-B14F-4D97-AF65-F5344CB8AC3E}">
        <p14:creationId xmlns:p14="http://schemas.microsoft.com/office/powerpoint/2010/main" val="2569283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25000" lnSpcReduction="20000"/>
          </a:bodyPr>
          <a:lstStyle/>
          <a:p>
            <a:pPr algn="l">
              <a:lnSpc>
                <a:spcPct val="120000"/>
              </a:lnSpc>
            </a:pPr>
            <a:r>
              <a:rPr lang="en-US" sz="16000" cap="small" dirty="0"/>
              <a:t>Adoni</a:t>
            </a:r>
            <a:r>
              <a:rPr lang="en-US" sz="16000" dirty="0"/>
              <a:t>, You are also the G-d of children who have no parents to kiss them when they cry or hug them when they are afraid. You are the G-d of children who face daily the scars of abandonment. And You are the G-d of children who have no hope.</a:t>
            </a:r>
          </a:p>
          <a:p>
            <a:pPr algn="l"/>
            <a:endParaRPr lang="en-US" dirty="0"/>
          </a:p>
        </p:txBody>
      </p:sp>
    </p:spTree>
    <p:extLst>
      <p:ext uri="{BB962C8B-B14F-4D97-AF65-F5344CB8AC3E}">
        <p14:creationId xmlns:p14="http://schemas.microsoft.com/office/powerpoint/2010/main" val="1024636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 received the following from Evan Levine, who runs the first Messianic adoption agency in Israel.</a:t>
            </a:r>
          </a:p>
        </p:txBody>
      </p:sp>
    </p:spTree>
    <p:extLst>
      <p:ext uri="{BB962C8B-B14F-4D97-AF65-F5344CB8AC3E}">
        <p14:creationId xmlns:p14="http://schemas.microsoft.com/office/powerpoint/2010/main" val="90535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BC5B6-FC28-4698-8002-60DBCECDAA09}"/>
              </a:ext>
            </a:extLst>
          </p:cNvPr>
          <p:cNvSpPr/>
          <p:nvPr/>
        </p:nvSpPr>
        <p:spPr>
          <a:xfrm>
            <a:off x="2195513" y="-123785917"/>
            <a:ext cx="7756524" cy="2225224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 come to you today to reflect on the children who have no parents or whose parents have forsaken them. We know we cannot eliminate their wounds. Only You can provide true healing. But You have called us to show the love once shown to us—to come alongside, care, sooth, and nurture them in Your love.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The Psalmist declared that You are the Father of orphans. You have eternally been the orphan’s help. Just as You care for the orphan, so must we. Just as You embrace the forgotten child, so must we. Just as You feed the hungry, so must we. Just as You provide a home for our protection and security, so must we provide a warm and welcoming home to those children who are facing the unbearable.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On this day and beyond we pray for the guidance, inspiration, and strength to follow Your example and to live out Your call to provide the care and love of a mother and father to these beautiful children.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In Your Name, let it be so.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Amen.</a:t>
            </a:r>
          </a:p>
        </p:txBody>
      </p:sp>
      <p:sp>
        <p:nvSpPr>
          <p:cNvPr id="3" name="Rectangle 2">
            <a:extLst>
              <a:ext uri="{FF2B5EF4-FFF2-40B4-BE49-F238E27FC236}">
                <a16:creationId xmlns:a16="http://schemas.microsoft.com/office/drawing/2014/main" id="{19FED818-8EFC-43BD-AAAF-5990E0815FF4}"/>
              </a:ext>
            </a:extLst>
          </p:cNvPr>
          <p:cNvSpPr/>
          <p:nvPr/>
        </p:nvSpPr>
        <p:spPr>
          <a:xfrm>
            <a:off x="312737" y="0"/>
            <a:ext cx="8153400" cy="44012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We come to you today to reflect on the children who have no parents or whose parents have forsaken them. We know we cannot eliminate their wounds. Only You can provide true healing. But You have called us</a:t>
            </a:r>
          </a:p>
        </p:txBody>
      </p:sp>
    </p:spTree>
    <p:extLst>
      <p:ext uri="{BB962C8B-B14F-4D97-AF65-F5344CB8AC3E}">
        <p14:creationId xmlns:p14="http://schemas.microsoft.com/office/powerpoint/2010/main" val="104461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3C9F0E-406F-4BB3-9D3D-E1D4EADFB7E2}"/>
              </a:ext>
            </a:extLst>
          </p:cNvPr>
          <p:cNvSpPr/>
          <p:nvPr/>
        </p:nvSpPr>
        <p:spPr>
          <a:xfrm>
            <a:off x="312737" y="285750"/>
            <a:ext cx="8153400" cy="44012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to show the love once shown to us — to come alongside, care, sooth, and nurture them in Your love.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The Psalmist declared that You are the Father of orphans. You have eternally been the</a:t>
            </a:r>
          </a:p>
        </p:txBody>
      </p:sp>
    </p:spTree>
    <p:extLst>
      <p:ext uri="{BB962C8B-B14F-4D97-AF65-F5344CB8AC3E}">
        <p14:creationId xmlns:p14="http://schemas.microsoft.com/office/powerpoint/2010/main" val="1662912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001F74-9AA1-4EC3-9CA6-79447A324836}"/>
              </a:ext>
            </a:extLst>
          </p:cNvPr>
          <p:cNvSpPr/>
          <p:nvPr/>
        </p:nvSpPr>
        <p:spPr>
          <a:xfrm>
            <a:off x="236537" y="361950"/>
            <a:ext cx="8305800" cy="44012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orphan’s help. Just as You care for the orphan, so must we. Just as You embrace the forgotten child, so must we. Just as You feed the hungry, so must we. Just as You provide a home for our protection and security, so</a:t>
            </a:r>
          </a:p>
        </p:txBody>
      </p:sp>
    </p:spTree>
    <p:extLst>
      <p:ext uri="{BB962C8B-B14F-4D97-AF65-F5344CB8AC3E}">
        <p14:creationId xmlns:p14="http://schemas.microsoft.com/office/powerpoint/2010/main" val="370563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3BBE5-5DB4-4775-881F-B51E34234370}"/>
              </a:ext>
            </a:extLst>
          </p:cNvPr>
          <p:cNvSpPr/>
          <p:nvPr/>
        </p:nvSpPr>
        <p:spPr>
          <a:xfrm>
            <a:off x="350837" y="285750"/>
            <a:ext cx="8153400" cy="44012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must we provide a warm and welcoming home to those children who are facing the unbearable.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On this day and beyond we pray for the guidance, inspiration, and strength to follow Your</a:t>
            </a:r>
          </a:p>
        </p:txBody>
      </p:sp>
    </p:spTree>
    <p:extLst>
      <p:ext uri="{BB962C8B-B14F-4D97-AF65-F5344CB8AC3E}">
        <p14:creationId xmlns:p14="http://schemas.microsoft.com/office/powerpoint/2010/main" val="57178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42242C-0F31-4C3C-B7E6-E19F5530FAD2}"/>
              </a:ext>
            </a:extLst>
          </p:cNvPr>
          <p:cNvSpPr/>
          <p:nvPr/>
        </p:nvSpPr>
        <p:spPr>
          <a:xfrm>
            <a:off x="312737" y="133350"/>
            <a:ext cx="8153400" cy="440120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example and to live out Your call to provide the care and love of a mother and father to these beautiful children.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In Your Name, Yeshua, let it be so.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Amen. </a:t>
            </a:r>
          </a:p>
        </p:txBody>
      </p:sp>
    </p:spTree>
    <p:extLst>
      <p:ext uri="{BB962C8B-B14F-4D97-AF65-F5344CB8AC3E}">
        <p14:creationId xmlns:p14="http://schemas.microsoft.com/office/powerpoint/2010/main" val="2767181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2A2BF8-2D67-474B-9F87-0C09B86CDA7A}"/>
              </a:ext>
            </a:extLst>
          </p:cNvPr>
          <p:cNvSpPr txBox="1"/>
          <p:nvPr/>
        </p:nvSpPr>
        <p:spPr>
          <a:xfrm>
            <a:off x="522715" y="438150"/>
            <a:ext cx="8059386" cy="1323439"/>
          </a:xfrm>
          <a:prstGeom prst="rect">
            <a:avLst/>
          </a:prstGeom>
          <a:noFill/>
        </p:spPr>
        <p:txBody>
          <a:bodyPr wrap="none" rtlCol="0">
            <a:spAutoFit/>
          </a:bodyPr>
          <a:lstStyle/>
          <a:p>
            <a:pPr algn="l"/>
            <a:r>
              <a:rPr lang="en-US" dirty="0"/>
              <a:t>Go to </a:t>
            </a:r>
            <a:r>
              <a:rPr lang="en-US" dirty="0">
                <a:solidFill>
                  <a:schemeClr val="accent2"/>
                </a:solidFill>
                <a:hlinkClick r:id="rId3">
                  <a:extLst>
                    <a:ext uri="{A12FA001-AC4F-418D-AE19-62706E023703}">
                      <ahyp:hlinkClr xmlns:ahyp="http://schemas.microsoft.com/office/drawing/2018/hyperlinkcolor" val="tx"/>
                    </a:ext>
                  </a:extLst>
                </a:hlinkClick>
              </a:rPr>
              <a:t>https://hatikvaproject.org/</a:t>
            </a:r>
            <a:endParaRPr lang="en-US" dirty="0">
              <a:solidFill>
                <a:schemeClr val="accent2"/>
              </a:solidFill>
            </a:endParaRPr>
          </a:p>
          <a:p>
            <a:pPr algn="l"/>
            <a:r>
              <a:rPr lang="en-US" dirty="0"/>
              <a:t>to do more, adopt adopters!</a:t>
            </a:r>
          </a:p>
        </p:txBody>
      </p:sp>
      <p:pic>
        <p:nvPicPr>
          <p:cNvPr id="3" name="Picture 2">
            <a:extLst>
              <a:ext uri="{FF2B5EF4-FFF2-40B4-BE49-F238E27FC236}">
                <a16:creationId xmlns:a16="http://schemas.microsoft.com/office/drawing/2014/main" id="{8858D7DB-A04B-4D12-8560-B6BE73315592}"/>
              </a:ext>
            </a:extLst>
          </p:cNvPr>
          <p:cNvPicPr>
            <a:picLocks noChangeAspect="1"/>
          </p:cNvPicPr>
          <p:nvPr/>
        </p:nvPicPr>
        <p:blipFill>
          <a:blip r:embed="rId4"/>
          <a:stretch>
            <a:fillRect/>
          </a:stretch>
        </p:blipFill>
        <p:spPr>
          <a:xfrm>
            <a:off x="300952" y="1809499"/>
            <a:ext cx="8176969" cy="2895851"/>
          </a:xfrm>
          <a:prstGeom prst="rect">
            <a:avLst/>
          </a:prstGeom>
        </p:spPr>
      </p:pic>
    </p:spTree>
    <p:extLst>
      <p:ext uri="{BB962C8B-B14F-4D97-AF65-F5344CB8AC3E}">
        <p14:creationId xmlns:p14="http://schemas.microsoft.com/office/powerpoint/2010/main" val="1113129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3352791" cy="4781550"/>
          </a:xfrm>
        </p:spPr>
        <p:txBody>
          <a:bodyPr>
            <a:normAutofit fontScale="92500" lnSpcReduction="10000"/>
          </a:bodyPr>
          <a:lstStyle/>
          <a:p>
            <a:pPr algn="l"/>
            <a:r>
              <a:rPr lang="en-US" dirty="0"/>
              <a:t>Tom &amp; Ray Magliozzi of </a:t>
            </a:r>
            <a:r>
              <a:rPr lang="en-US" i="1" dirty="0"/>
              <a:t>Car Talk</a:t>
            </a:r>
            <a:r>
              <a:rPr lang="en-US" dirty="0"/>
              <a:t>. In 2012, it had 3.3 million listeners each week on about 660 NPR stations.</a:t>
            </a:r>
          </a:p>
        </p:txBody>
      </p:sp>
      <p:pic>
        <p:nvPicPr>
          <p:cNvPr id="4098" name="Picture 2" descr="click-clack-car-talk-02">
            <a:extLst>
              <a:ext uri="{FF2B5EF4-FFF2-40B4-BE49-F238E27FC236}">
                <a16:creationId xmlns:a16="http://schemas.microsoft.com/office/drawing/2014/main" id="{0DAD8425-789C-41DD-AD26-9E97904C4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0553" y="219591"/>
            <a:ext cx="4937124" cy="4789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92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marL="233363" indent="-233363" algn="l">
              <a:buFont typeface="Arial" panose="020B0604020202020204" pitchFamily="34" charset="0"/>
              <a:buChar char="•"/>
            </a:pPr>
            <a:r>
              <a:rPr lang="en-US" u="sng" dirty="0"/>
              <a:t>Law firm</a:t>
            </a:r>
            <a:r>
              <a:rPr lang="en-US" dirty="0"/>
              <a:t> Dewey </a:t>
            </a:r>
            <a:r>
              <a:rPr lang="en-US" dirty="0" err="1"/>
              <a:t>Chetham</a:t>
            </a:r>
            <a:r>
              <a:rPr lang="en-US" dirty="0"/>
              <a:t> and Howe.</a:t>
            </a:r>
            <a:endParaRPr lang="en-US" u="sng" dirty="0"/>
          </a:p>
          <a:p>
            <a:pPr marL="233363" indent="-233363" algn="l">
              <a:buFont typeface="Arial" panose="020B0604020202020204" pitchFamily="34" charset="0"/>
              <a:buChar char="•"/>
            </a:pPr>
            <a:r>
              <a:rPr lang="en-US" u="sng" dirty="0"/>
              <a:t>statistician</a:t>
            </a:r>
            <a:r>
              <a:rPr lang="en-US" dirty="0"/>
              <a:t> Marge </a:t>
            </a:r>
            <a:r>
              <a:rPr lang="en-US" dirty="0" err="1"/>
              <a:t>Innovera</a:t>
            </a:r>
            <a:r>
              <a:rPr lang="en-US" dirty="0"/>
              <a:t> (margin of error),</a:t>
            </a:r>
          </a:p>
          <a:p>
            <a:pPr marL="233363" indent="-233363" algn="l">
              <a:buFont typeface="Arial" panose="020B0604020202020204" pitchFamily="34" charset="0"/>
              <a:buChar char="•"/>
            </a:pPr>
            <a:r>
              <a:rPr lang="en-US" u="sng" dirty="0"/>
              <a:t>customer care representative</a:t>
            </a:r>
            <a:r>
              <a:rPr lang="en-US" dirty="0"/>
              <a:t> Haywood </a:t>
            </a:r>
            <a:r>
              <a:rPr lang="en-US" dirty="0" err="1"/>
              <a:t>Jabuzoff</a:t>
            </a:r>
            <a:r>
              <a:rPr lang="en-US" dirty="0"/>
              <a:t> </a:t>
            </a:r>
          </a:p>
          <a:p>
            <a:pPr algn="l"/>
            <a:r>
              <a:rPr lang="en-US" dirty="0"/>
              <a:t> (hey would </a:t>
            </a:r>
            <a:r>
              <a:rPr lang="en-US" dirty="0" err="1"/>
              <a:t>ya</a:t>
            </a:r>
            <a:r>
              <a:rPr lang="en-US" dirty="0"/>
              <a:t> buzz off), </a:t>
            </a:r>
          </a:p>
          <a:p>
            <a:pPr marL="233363" indent="-233363" algn="l">
              <a:buFont typeface="Arial" panose="020B0604020202020204" pitchFamily="34" charset="0"/>
              <a:buChar char="•"/>
            </a:pPr>
            <a:r>
              <a:rPr lang="en-US" u="sng" dirty="0"/>
              <a:t>meteorologist</a:t>
            </a:r>
            <a:r>
              <a:rPr lang="en-US" dirty="0"/>
              <a:t> Claudio </a:t>
            </a:r>
            <a:r>
              <a:rPr lang="en-US" dirty="0" err="1"/>
              <a:t>Vernight</a:t>
            </a:r>
            <a:r>
              <a:rPr lang="en-US" dirty="0"/>
              <a:t> </a:t>
            </a:r>
          </a:p>
          <a:p>
            <a:pPr algn="l"/>
            <a:r>
              <a:rPr lang="en-US" dirty="0"/>
              <a:t>(cloudy overnight) </a:t>
            </a:r>
          </a:p>
        </p:txBody>
      </p:sp>
    </p:spTree>
    <p:extLst>
      <p:ext uri="{BB962C8B-B14F-4D97-AF65-F5344CB8AC3E}">
        <p14:creationId xmlns:p14="http://schemas.microsoft.com/office/powerpoint/2010/main" val="3372594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Accounts Payable</a:t>
            </a:r>
            <a:r>
              <a:rPr lang="en-US" dirty="0"/>
              <a:t> 	Imelda Czechs</a:t>
            </a:r>
          </a:p>
          <a:p>
            <a:pPr algn="l"/>
            <a:r>
              <a:rPr lang="en-US" u="sng" dirty="0"/>
              <a:t>Air-Quality Monitor</a:t>
            </a:r>
            <a:r>
              <a:rPr lang="en-US" dirty="0"/>
              <a:t>   Carmine Dioxide</a:t>
            </a:r>
          </a:p>
          <a:p>
            <a:pPr algn="l"/>
            <a:r>
              <a:rPr lang="en-US" u="sng" dirty="0"/>
              <a:t>Russian Chauffeur</a:t>
            </a:r>
            <a:r>
              <a:rPr lang="en-US" dirty="0"/>
              <a:t>	  </a:t>
            </a:r>
            <a:r>
              <a:rPr lang="en-US" dirty="0" err="1"/>
              <a:t>Picov</a:t>
            </a:r>
            <a:r>
              <a:rPr lang="en-US" dirty="0"/>
              <a:t> Andropov</a:t>
            </a:r>
          </a:p>
          <a:p>
            <a:pPr algn="l"/>
            <a:r>
              <a:rPr lang="en-US" u="sng" dirty="0"/>
              <a:t>Russian Gas Station Attendan</a:t>
            </a:r>
            <a:r>
              <a:rPr lang="en-US" dirty="0"/>
              <a:t>t	Phillip </a:t>
            </a:r>
            <a:r>
              <a:rPr lang="en-US" dirty="0" err="1"/>
              <a:t>Antopitov</a:t>
            </a:r>
            <a:endParaRPr lang="en-US" dirty="0"/>
          </a:p>
          <a:p>
            <a:pPr algn="l"/>
            <a:endParaRPr lang="en-US" dirty="0"/>
          </a:p>
        </p:txBody>
      </p:sp>
    </p:spTree>
    <p:extLst>
      <p:ext uri="{BB962C8B-B14F-4D97-AF65-F5344CB8AC3E}">
        <p14:creationId xmlns:p14="http://schemas.microsoft.com/office/powerpoint/2010/main" val="2984395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First all-female spacewalk </a:t>
            </a:r>
          </a:p>
          <a:p>
            <a:r>
              <a:rPr lang="en-US" dirty="0"/>
              <a:t>in the news recently</a:t>
            </a:r>
          </a:p>
          <a:p>
            <a:r>
              <a:rPr lang="en-US" dirty="0"/>
              <a:t>doing a repair of the </a:t>
            </a:r>
          </a:p>
          <a:p>
            <a:r>
              <a:rPr lang="en-US" dirty="0"/>
              <a:t>International Space Station</a:t>
            </a:r>
          </a:p>
          <a:p>
            <a:r>
              <a:rPr lang="en-US" dirty="0"/>
              <a:t>ISS</a:t>
            </a:r>
          </a:p>
        </p:txBody>
      </p:sp>
    </p:spTree>
    <p:extLst>
      <p:ext uri="{BB962C8B-B14F-4D97-AF65-F5344CB8AC3E}">
        <p14:creationId xmlns:p14="http://schemas.microsoft.com/office/powerpoint/2010/main" val="1700626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53841" y="344132"/>
            <a:ext cx="8381999" cy="4781550"/>
          </a:xfrm>
        </p:spPr>
        <p:txBody>
          <a:bodyPr>
            <a:normAutofit/>
          </a:bodyPr>
          <a:lstStyle/>
          <a:p>
            <a:pPr algn="l"/>
            <a:r>
              <a:rPr lang="en-US" dirty="0"/>
              <a:t> </a:t>
            </a:r>
          </a:p>
        </p:txBody>
      </p:sp>
      <p:pic>
        <p:nvPicPr>
          <p:cNvPr id="5" name="Picture 4">
            <a:extLst>
              <a:ext uri="{FF2B5EF4-FFF2-40B4-BE49-F238E27FC236}">
                <a16:creationId xmlns:a16="http://schemas.microsoft.com/office/drawing/2014/main" id="{BF391703-DDFC-402D-A6F1-D70B73AE4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06" y="439382"/>
            <a:ext cx="8161867" cy="4591050"/>
          </a:xfrm>
          <a:prstGeom prst="rect">
            <a:avLst/>
          </a:prstGeom>
        </p:spPr>
      </p:pic>
    </p:spTree>
    <p:extLst>
      <p:ext uri="{BB962C8B-B14F-4D97-AF65-F5344CB8AC3E}">
        <p14:creationId xmlns:p14="http://schemas.microsoft.com/office/powerpoint/2010/main" val="81250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978FBF4F-B6E7-44D2-9CD1-ECC272B9E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 y="333375"/>
            <a:ext cx="7696200" cy="4810125"/>
          </a:xfrm>
          <a:prstGeom prst="rect">
            <a:avLst/>
          </a:prstGeom>
        </p:spPr>
      </p:pic>
      <p:sp>
        <p:nvSpPr>
          <p:cNvPr id="5" name="TextBox 4">
            <a:extLst>
              <a:ext uri="{FF2B5EF4-FFF2-40B4-BE49-F238E27FC236}">
                <a16:creationId xmlns:a16="http://schemas.microsoft.com/office/drawing/2014/main" id="{359E57BC-BFED-4E59-8D05-720E2C1A1D07}"/>
              </a:ext>
            </a:extLst>
          </p:cNvPr>
          <p:cNvSpPr txBox="1"/>
          <p:nvPr/>
        </p:nvSpPr>
        <p:spPr>
          <a:xfrm>
            <a:off x="427037" y="3562350"/>
            <a:ext cx="6177397"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Photo of Israel taken by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astronaut Jessica Meir</a:t>
            </a:r>
          </a:p>
        </p:txBody>
      </p:sp>
    </p:spTree>
    <p:extLst>
      <p:ext uri="{BB962C8B-B14F-4D97-AF65-F5344CB8AC3E}">
        <p14:creationId xmlns:p14="http://schemas.microsoft.com/office/powerpoint/2010/main" val="1095165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BD81C7-11C7-40D6-AB0B-53A6D56A877A}"/>
              </a:ext>
            </a:extLst>
          </p:cNvPr>
          <p:cNvPicPr>
            <a:picLocks noChangeAspect="1"/>
          </p:cNvPicPr>
          <p:nvPr/>
        </p:nvPicPr>
        <p:blipFill>
          <a:blip r:embed="rId3"/>
          <a:stretch>
            <a:fillRect/>
          </a:stretch>
        </p:blipFill>
        <p:spPr>
          <a:xfrm>
            <a:off x="1287828" y="121707"/>
            <a:ext cx="6203218" cy="4900085"/>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2415357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52F92-05E2-4F80-BCC2-73F7F976268E}"/>
              </a:ext>
            </a:extLst>
          </p:cNvPr>
          <p:cNvPicPr>
            <a:picLocks noChangeAspect="1"/>
          </p:cNvPicPr>
          <p:nvPr/>
        </p:nvPicPr>
        <p:blipFill>
          <a:blip r:embed="rId3"/>
          <a:stretch>
            <a:fillRect/>
          </a:stretch>
        </p:blipFill>
        <p:spPr>
          <a:xfrm>
            <a:off x="274637" y="667376"/>
            <a:ext cx="8305792" cy="4038787"/>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2143990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ABFD35EC-40EC-4737-8774-CDD3990C6DBC}"/>
              </a:ext>
            </a:extLst>
          </p:cNvPr>
          <p:cNvPicPr>
            <a:picLocks noChangeAspect="1"/>
          </p:cNvPicPr>
          <p:nvPr/>
        </p:nvPicPr>
        <p:blipFill>
          <a:blip r:embed="rId3"/>
          <a:stretch>
            <a:fillRect/>
          </a:stretch>
        </p:blipFill>
        <p:spPr>
          <a:xfrm>
            <a:off x="754382" y="209345"/>
            <a:ext cx="7270110" cy="4724809"/>
          </a:xfrm>
          <a:prstGeom prst="rect">
            <a:avLst/>
          </a:prstGeom>
        </p:spPr>
      </p:pic>
    </p:spTree>
    <p:extLst>
      <p:ext uri="{BB962C8B-B14F-4D97-AF65-F5344CB8AC3E}">
        <p14:creationId xmlns:p14="http://schemas.microsoft.com/office/powerpoint/2010/main" val="2127564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978FBF4F-B6E7-44D2-9CD1-ECC272B9E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 y="333375"/>
            <a:ext cx="7696200" cy="4810125"/>
          </a:xfrm>
          <a:prstGeom prst="rect">
            <a:avLst/>
          </a:prstGeom>
        </p:spPr>
      </p:pic>
      <p:sp>
        <p:nvSpPr>
          <p:cNvPr id="5" name="TextBox 4">
            <a:extLst>
              <a:ext uri="{FF2B5EF4-FFF2-40B4-BE49-F238E27FC236}">
                <a16:creationId xmlns:a16="http://schemas.microsoft.com/office/drawing/2014/main" id="{359E57BC-BFED-4E59-8D05-720E2C1A1D07}"/>
              </a:ext>
            </a:extLst>
          </p:cNvPr>
          <p:cNvSpPr txBox="1"/>
          <p:nvPr/>
        </p:nvSpPr>
        <p:spPr>
          <a:xfrm>
            <a:off x="427037" y="3562350"/>
            <a:ext cx="6177397"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Photo of Israel taken by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astronaut Jessica Meir</a:t>
            </a:r>
          </a:p>
        </p:txBody>
      </p:sp>
    </p:spTree>
    <p:extLst>
      <p:ext uri="{BB962C8B-B14F-4D97-AF65-F5344CB8AC3E}">
        <p14:creationId xmlns:p14="http://schemas.microsoft.com/office/powerpoint/2010/main" val="360053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
        <p:nvSpPr>
          <p:cNvPr id="3" name="TextBox 2">
            <a:extLst>
              <a:ext uri="{FF2B5EF4-FFF2-40B4-BE49-F238E27FC236}">
                <a16:creationId xmlns:a16="http://schemas.microsoft.com/office/drawing/2014/main" id="{0DA8BA6F-7BD3-4FFA-87EC-2DD0CF35FEDB}"/>
              </a:ext>
            </a:extLst>
          </p:cNvPr>
          <p:cNvSpPr txBox="1"/>
          <p:nvPr/>
        </p:nvSpPr>
        <p:spPr>
          <a:xfrm>
            <a:off x="198431" y="819150"/>
            <a:ext cx="2819406" cy="3785652"/>
          </a:xfrm>
          <a:prstGeom prst="rect">
            <a:avLst/>
          </a:prstGeom>
          <a:noFill/>
        </p:spPr>
        <p:txBody>
          <a:bodyPr wrap="square" rtlCol="0">
            <a:spAutoFit/>
          </a:bodyPr>
          <a:lstStyle/>
          <a:p>
            <a:pPr algn="l"/>
            <a:r>
              <a:rPr lang="en-US" dirty="0"/>
              <a:t>Pat Boone sings the Exodus song, about Israel. </a:t>
            </a:r>
          </a:p>
        </p:txBody>
      </p:sp>
      <p:pic>
        <p:nvPicPr>
          <p:cNvPr id="5" name="Online Media 4" title="Pat Boone - The Exodus Song (with lyrics)">
            <a:hlinkClick r:id="" action="ppaction://media"/>
            <a:extLst>
              <a:ext uri="{FF2B5EF4-FFF2-40B4-BE49-F238E27FC236}">
                <a16:creationId xmlns:a16="http://schemas.microsoft.com/office/drawing/2014/main" id="{A3A8CED7-9149-463E-AEA1-F8931409B5D4}"/>
              </a:ext>
            </a:extLst>
          </p:cNvPr>
          <p:cNvPicPr>
            <a:picLocks noRot="1" noChangeAspect="1"/>
          </p:cNvPicPr>
          <p:nvPr>
            <a:videoFile r:link="rId1"/>
          </p:nvPr>
        </p:nvPicPr>
        <p:blipFill>
          <a:blip r:embed="rId4"/>
          <a:stretch>
            <a:fillRect/>
          </a:stretch>
        </p:blipFill>
        <p:spPr>
          <a:xfrm>
            <a:off x="2881792" y="361950"/>
            <a:ext cx="5897083" cy="4419600"/>
          </a:xfrm>
          <a:prstGeom prst="rect">
            <a:avLst/>
          </a:prstGeom>
        </p:spPr>
      </p:pic>
    </p:spTree>
    <p:extLst>
      <p:ext uri="{BB962C8B-B14F-4D97-AF65-F5344CB8AC3E}">
        <p14:creationId xmlns:p14="http://schemas.microsoft.com/office/powerpoint/2010/main" val="202044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978FBF4F-B6E7-44D2-9CD1-ECC272B9E9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337" y="333375"/>
            <a:ext cx="7696200" cy="4810125"/>
          </a:xfrm>
          <a:prstGeom prst="rect">
            <a:avLst/>
          </a:prstGeom>
        </p:spPr>
      </p:pic>
      <p:sp>
        <p:nvSpPr>
          <p:cNvPr id="5" name="TextBox 4">
            <a:extLst>
              <a:ext uri="{FF2B5EF4-FFF2-40B4-BE49-F238E27FC236}">
                <a16:creationId xmlns:a16="http://schemas.microsoft.com/office/drawing/2014/main" id="{359E57BC-BFED-4E59-8D05-720E2C1A1D07}"/>
              </a:ext>
            </a:extLst>
          </p:cNvPr>
          <p:cNvSpPr txBox="1"/>
          <p:nvPr/>
        </p:nvSpPr>
        <p:spPr>
          <a:xfrm>
            <a:off x="427037" y="3562350"/>
            <a:ext cx="6177397" cy="132343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Photo of Israel taken by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Astronaut Jessica Meir</a:t>
            </a:r>
          </a:p>
        </p:txBody>
      </p:sp>
    </p:spTree>
    <p:extLst>
      <p:ext uri="{BB962C8B-B14F-4D97-AF65-F5344CB8AC3E}">
        <p14:creationId xmlns:p14="http://schemas.microsoft.com/office/powerpoint/2010/main" val="2772279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Speaking of heroic women…</a:t>
            </a:r>
          </a:p>
          <a:p>
            <a:r>
              <a:rPr lang="en-US" dirty="0"/>
              <a:t>There was a cadre of woman at the tomb first…Why?</a:t>
            </a:r>
          </a:p>
        </p:txBody>
      </p:sp>
    </p:spTree>
    <p:extLst>
      <p:ext uri="{BB962C8B-B14F-4D97-AF65-F5344CB8AC3E}">
        <p14:creationId xmlns:p14="http://schemas.microsoft.com/office/powerpoint/2010/main" val="869191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solidFill>
                  <a:srgbClr val="FFFF99"/>
                </a:solidFill>
              </a:rPr>
              <a:t>What were the women thinking, </a:t>
            </a:r>
            <a:r>
              <a:rPr lang="en-US" u="sng" dirty="0">
                <a:solidFill>
                  <a:srgbClr val="FFFF99"/>
                </a:solidFill>
              </a:rPr>
              <a:t>intending</a:t>
            </a:r>
            <a:r>
              <a:rPr lang="en-US" dirty="0">
                <a:solidFill>
                  <a:srgbClr val="FFFF99"/>
                </a:solidFill>
              </a:rPr>
              <a:t> in their visit to the tomb?</a:t>
            </a:r>
          </a:p>
          <a:p>
            <a:pPr marL="233363" indent="-233363" algn="l">
              <a:buFont typeface="Arial" panose="020B0604020202020204" pitchFamily="34" charset="0"/>
              <a:buChar char="•"/>
            </a:pPr>
            <a:r>
              <a:rPr lang="en-US" dirty="0"/>
              <a:t>“To see” and confirm the end?</a:t>
            </a:r>
          </a:p>
          <a:p>
            <a:pPr marL="233363" indent="-233363" algn="l">
              <a:buFont typeface="Arial" panose="020B0604020202020204" pitchFamily="34" charset="0"/>
              <a:buChar char="•"/>
            </a:pPr>
            <a:r>
              <a:rPr lang="en-US" dirty="0"/>
              <a:t>“To anoint the body”?</a:t>
            </a:r>
          </a:p>
          <a:p>
            <a:pPr marL="233363" indent="-233363" algn="l">
              <a:buFont typeface="Arial" panose="020B0604020202020204" pitchFamily="34" charset="0"/>
              <a:buChar char="•"/>
            </a:pPr>
            <a:r>
              <a:rPr lang="en-US" dirty="0"/>
              <a:t>To mourn the tragedy and loss?</a:t>
            </a:r>
          </a:p>
          <a:p>
            <a:pPr marL="233363" indent="-233363" algn="l">
              <a:buFont typeface="Arial" panose="020B0604020202020204" pitchFamily="34" charset="0"/>
              <a:buChar char="•"/>
            </a:pPr>
            <a:r>
              <a:rPr lang="en-US" dirty="0"/>
              <a:t>Expecting resurrection?</a:t>
            </a:r>
          </a:p>
        </p:txBody>
      </p:sp>
    </p:spTree>
    <p:extLst>
      <p:ext uri="{BB962C8B-B14F-4D97-AF65-F5344CB8AC3E}">
        <p14:creationId xmlns:p14="http://schemas.microsoft.com/office/powerpoint/2010/main" val="3319650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28:1-4</a:t>
            </a:r>
          </a:p>
        </p:txBody>
      </p:sp>
    </p:spTree>
    <p:extLst>
      <p:ext uri="{BB962C8B-B14F-4D97-AF65-F5344CB8AC3E}">
        <p14:creationId xmlns:p14="http://schemas.microsoft.com/office/powerpoint/2010/main" val="5601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r>
              <a:rPr lang="en-US" dirty="0"/>
              <a:t>We didn’t get to promote it, </a:t>
            </a:r>
          </a:p>
          <a:p>
            <a:r>
              <a:rPr lang="en-US" dirty="0"/>
              <a:t>but it was part of </a:t>
            </a:r>
          </a:p>
          <a:p>
            <a:r>
              <a:rPr lang="en-US" dirty="0"/>
              <a:t>Orphan and Vulnerable Child Sunday, Nov. 10, 2019. </a:t>
            </a:r>
          </a:p>
          <a:p>
            <a:r>
              <a:rPr lang="en-US" dirty="0"/>
              <a:t>OVC</a:t>
            </a:r>
          </a:p>
        </p:txBody>
      </p:sp>
    </p:spTree>
    <p:extLst>
      <p:ext uri="{BB962C8B-B14F-4D97-AF65-F5344CB8AC3E}">
        <p14:creationId xmlns:p14="http://schemas.microsoft.com/office/powerpoint/2010/main" val="2847604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אַחֲרֵי הַשַּׁבָּת, עִם עֲלוֹת הַשַּׁחַר שֶׁל יוֹם רִאשׁוֹן, בָּאוּ מִרְיָם הַמַּגְדָּלִית וּמִרְיָם הָאַחֶרֶת </a:t>
            </a:r>
            <a:r>
              <a:rPr lang="he-IL" sz="4321" b="1" dirty="0">
                <a:solidFill>
                  <a:srgbClr val="FFFF99"/>
                </a:solidFill>
                <a:latin typeface="David" panose="020E0502060401010101" pitchFamily="34" charset="-79"/>
                <a:cs typeface="David" panose="020E0502060401010101" pitchFamily="34" charset="-79"/>
              </a:rPr>
              <a:t>לִרְאוֹת אֶת הַקֶּבֶר</a:t>
            </a:r>
            <a:r>
              <a:rPr lang="he-IL" sz="4321" b="1" dirty="0">
                <a:latin typeface="David" panose="020E0502060401010101" pitchFamily="34" charset="-79"/>
                <a:cs typeface="David" panose="020E0502060401010101" pitchFamily="34" charset="-79"/>
              </a:rPr>
              <a:t>.</a:t>
            </a:r>
            <a:r>
              <a:rPr lang="he-IL" sz="4321" dirty="0"/>
              <a:t>‏</a:t>
            </a:r>
            <a:r>
              <a:rPr lang="en-US" baseline="30000" dirty="0"/>
              <a:t>    </a:t>
            </a:r>
          </a:p>
          <a:p>
            <a:pPr marL="1144" indent="-1144"/>
            <a:r>
              <a:rPr lang="en-US" sz="3600" dirty="0"/>
              <a:t>After </a:t>
            </a:r>
            <a:r>
              <a:rPr lang="en-US" sz="3600" i="1" dirty="0"/>
              <a:t>Shabbat</a:t>
            </a:r>
            <a:r>
              <a:rPr lang="en-US" sz="3600" dirty="0"/>
              <a:t>, as the next day was dawning, </a:t>
            </a:r>
            <a:r>
              <a:rPr lang="en-US" sz="3600" dirty="0" err="1"/>
              <a:t>Miryam</a:t>
            </a:r>
            <a:r>
              <a:rPr lang="en-US" sz="3600" dirty="0"/>
              <a:t> of Magdala and the other </a:t>
            </a:r>
            <a:r>
              <a:rPr lang="en-US" sz="3600" dirty="0" err="1"/>
              <a:t>Miryam</a:t>
            </a:r>
            <a:r>
              <a:rPr lang="en-US" sz="3600" dirty="0"/>
              <a:t> went </a:t>
            </a:r>
            <a:r>
              <a:rPr lang="en-US" sz="3600" dirty="0">
                <a:solidFill>
                  <a:srgbClr val="FFFF99"/>
                </a:solidFill>
              </a:rPr>
              <a:t>to see the grave.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73895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a:p>
            <a:r>
              <a:rPr lang="en-US" dirty="0"/>
              <a:t>Backstory about women following Yeshua</a:t>
            </a:r>
          </a:p>
        </p:txBody>
      </p:sp>
    </p:spTree>
    <p:extLst>
      <p:ext uri="{BB962C8B-B14F-4D97-AF65-F5344CB8AC3E}">
        <p14:creationId xmlns:p14="http://schemas.microsoft.com/office/powerpoint/2010/main" val="2682038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Lk 8.1-3</a:t>
            </a:r>
            <a:r>
              <a:rPr lang="en-US" dirty="0"/>
              <a:t>  After this, Yeshua traveled about from town to town and village to village, proclaiming the Good News of the Kingdom of God. With him were the Twelve, </a:t>
            </a:r>
            <a:r>
              <a:rPr lang="en-US" dirty="0">
                <a:solidFill>
                  <a:srgbClr val="FFFF99"/>
                </a:solidFill>
              </a:rPr>
              <a:t>and a number of women</a:t>
            </a:r>
            <a:r>
              <a:rPr lang="en-US" dirty="0"/>
              <a:t> who had been healed from evil spirits and illnesses — </a:t>
            </a:r>
            <a:r>
              <a:rPr lang="en-US" dirty="0" err="1"/>
              <a:t>Miryam</a:t>
            </a:r>
            <a:r>
              <a:rPr lang="en-US" dirty="0"/>
              <a:t> (called </a:t>
            </a:r>
            <a:r>
              <a:rPr lang="en-US" dirty="0" err="1"/>
              <a:t>Magdalit</a:t>
            </a:r>
            <a:r>
              <a:rPr lang="en-US" dirty="0"/>
              <a:t>), </a:t>
            </a:r>
          </a:p>
        </p:txBody>
      </p:sp>
    </p:spTree>
    <p:extLst>
      <p:ext uri="{BB962C8B-B14F-4D97-AF65-F5344CB8AC3E}">
        <p14:creationId xmlns:p14="http://schemas.microsoft.com/office/powerpoint/2010/main" val="3989974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Lk 8.1-3</a:t>
            </a:r>
            <a:r>
              <a:rPr lang="en-US" dirty="0"/>
              <a:t>  from whom seven demons had gone out; </a:t>
            </a:r>
            <a:r>
              <a:rPr lang="en-US" dirty="0" err="1"/>
              <a:t>Yokhanah</a:t>
            </a:r>
            <a:r>
              <a:rPr lang="en-US" dirty="0"/>
              <a:t> the wife of Herod’s finance minister </a:t>
            </a:r>
            <a:r>
              <a:rPr lang="en-US" dirty="0" err="1"/>
              <a:t>Kuza</a:t>
            </a:r>
            <a:r>
              <a:rPr lang="en-US" dirty="0"/>
              <a:t>; </a:t>
            </a:r>
            <a:r>
              <a:rPr lang="en-US" dirty="0" err="1"/>
              <a:t>Shoshanah</a:t>
            </a:r>
            <a:r>
              <a:rPr lang="en-US" dirty="0"/>
              <a:t>; and many other women who </a:t>
            </a:r>
            <a:r>
              <a:rPr lang="en-US" dirty="0">
                <a:solidFill>
                  <a:srgbClr val="FFFF99"/>
                </a:solidFill>
              </a:rPr>
              <a:t>drew on their own wealth to help him</a:t>
            </a:r>
            <a:r>
              <a:rPr lang="en-US" dirty="0"/>
              <a:t>.</a:t>
            </a:r>
          </a:p>
        </p:txBody>
      </p:sp>
    </p:spTree>
    <p:extLst>
      <p:ext uri="{BB962C8B-B14F-4D97-AF65-F5344CB8AC3E}">
        <p14:creationId xmlns:p14="http://schemas.microsoft.com/office/powerpoint/2010/main" val="4271887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Mark 15.40-41, 47    </a:t>
            </a:r>
            <a:r>
              <a:rPr lang="en-US" dirty="0"/>
              <a:t>[At the execution] There were women looking on from a distance; among them were </a:t>
            </a:r>
            <a:r>
              <a:rPr lang="en-US" dirty="0" err="1"/>
              <a:t>Miryam</a:t>
            </a:r>
            <a:r>
              <a:rPr lang="en-US" dirty="0"/>
              <a:t> from Magdala, </a:t>
            </a:r>
            <a:r>
              <a:rPr lang="en-US" dirty="0" err="1"/>
              <a:t>Miryam</a:t>
            </a:r>
            <a:r>
              <a:rPr lang="en-US" dirty="0"/>
              <a:t> the mother of the younger </a:t>
            </a:r>
            <a:r>
              <a:rPr lang="en-US" dirty="0" err="1"/>
              <a:t>Ya‘akov</a:t>
            </a:r>
            <a:r>
              <a:rPr lang="en-US" dirty="0"/>
              <a:t> and of </a:t>
            </a:r>
            <a:r>
              <a:rPr lang="en-US" dirty="0" err="1"/>
              <a:t>Yosi</a:t>
            </a:r>
            <a:r>
              <a:rPr lang="en-US" dirty="0"/>
              <a:t>, and </a:t>
            </a:r>
            <a:r>
              <a:rPr lang="en-US" dirty="0" err="1"/>
              <a:t>Shlomit</a:t>
            </a:r>
            <a:r>
              <a:rPr lang="en-US" dirty="0"/>
              <a:t>. These women </a:t>
            </a:r>
            <a:r>
              <a:rPr lang="en-US" dirty="0">
                <a:solidFill>
                  <a:srgbClr val="FFFF99"/>
                </a:solidFill>
              </a:rPr>
              <a:t>had followed him and helped him when he was in the Galil/ Galilee. </a:t>
            </a:r>
          </a:p>
        </p:txBody>
      </p:sp>
    </p:spTree>
    <p:extLst>
      <p:ext uri="{BB962C8B-B14F-4D97-AF65-F5344CB8AC3E}">
        <p14:creationId xmlns:p14="http://schemas.microsoft.com/office/powerpoint/2010/main" val="3302595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Mark 15.40-41, 47 </a:t>
            </a:r>
            <a:r>
              <a:rPr lang="en-US" dirty="0"/>
              <a:t>And many other women were there who had come up with him to Yerushalayim …</a:t>
            </a:r>
            <a:r>
              <a:rPr lang="en-US" dirty="0" err="1"/>
              <a:t>Miryam</a:t>
            </a:r>
            <a:r>
              <a:rPr lang="en-US" dirty="0"/>
              <a:t> of Magdala and </a:t>
            </a:r>
            <a:r>
              <a:rPr lang="en-US" dirty="0" err="1"/>
              <a:t>Miryam</a:t>
            </a:r>
            <a:r>
              <a:rPr lang="en-US" dirty="0"/>
              <a:t> the mother of </a:t>
            </a:r>
            <a:r>
              <a:rPr lang="en-US" dirty="0" err="1"/>
              <a:t>Yosi</a:t>
            </a:r>
            <a:r>
              <a:rPr lang="en-US" dirty="0"/>
              <a:t> saw where he had been laid.</a:t>
            </a:r>
          </a:p>
        </p:txBody>
      </p:sp>
    </p:spTree>
    <p:extLst>
      <p:ext uri="{BB962C8B-B14F-4D97-AF65-F5344CB8AC3E}">
        <p14:creationId xmlns:p14="http://schemas.microsoft.com/office/powerpoint/2010/main" val="964039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Mark 16.1-3 </a:t>
            </a:r>
            <a:r>
              <a:rPr lang="en-US" dirty="0"/>
              <a:t>When Shabbat was over, </a:t>
            </a:r>
            <a:r>
              <a:rPr lang="en-US" dirty="0" err="1"/>
              <a:t>Miryam</a:t>
            </a:r>
            <a:r>
              <a:rPr lang="en-US" dirty="0"/>
              <a:t> of Magdala, </a:t>
            </a:r>
            <a:r>
              <a:rPr lang="en-US" dirty="0" err="1"/>
              <a:t>Miryam</a:t>
            </a:r>
            <a:r>
              <a:rPr lang="en-US" dirty="0"/>
              <a:t> the mother of </a:t>
            </a:r>
            <a:r>
              <a:rPr lang="en-US" dirty="0" err="1"/>
              <a:t>Ya‘akov</a:t>
            </a:r>
            <a:r>
              <a:rPr lang="en-US" dirty="0"/>
              <a:t>, and </a:t>
            </a:r>
            <a:r>
              <a:rPr lang="en-US" dirty="0" err="1"/>
              <a:t>Shlomit</a:t>
            </a:r>
            <a:r>
              <a:rPr lang="en-US" dirty="0"/>
              <a:t> </a:t>
            </a:r>
            <a:r>
              <a:rPr lang="en-US" dirty="0">
                <a:solidFill>
                  <a:srgbClr val="FFFF99"/>
                </a:solidFill>
              </a:rPr>
              <a:t>bought spices in order to go and anoint Yeshua</a:t>
            </a:r>
            <a:r>
              <a:rPr lang="en-US" dirty="0"/>
              <a:t>. Very early the next day, just after sunrise, they went to the tomb.</a:t>
            </a:r>
          </a:p>
        </p:txBody>
      </p:sp>
    </p:spTree>
    <p:extLst>
      <p:ext uri="{BB962C8B-B14F-4D97-AF65-F5344CB8AC3E}">
        <p14:creationId xmlns:p14="http://schemas.microsoft.com/office/powerpoint/2010/main" val="3130944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Mark 16.1-3   </a:t>
            </a:r>
            <a:r>
              <a:rPr lang="en-US" dirty="0"/>
              <a:t>They were asking each other, “Who will roll away the stone from the entrance to the tomb for us?”</a:t>
            </a:r>
          </a:p>
        </p:txBody>
      </p:sp>
    </p:spTree>
    <p:extLst>
      <p:ext uri="{BB962C8B-B14F-4D97-AF65-F5344CB8AC3E}">
        <p14:creationId xmlns:p14="http://schemas.microsoft.com/office/powerpoint/2010/main" val="934099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Lk 24.1-2</a:t>
            </a:r>
            <a:r>
              <a:rPr lang="en-US" dirty="0"/>
              <a:t> The next day, while it was still very early, </a:t>
            </a:r>
            <a:r>
              <a:rPr lang="en-US" dirty="0">
                <a:solidFill>
                  <a:srgbClr val="FFFF99"/>
                </a:solidFill>
              </a:rPr>
              <a:t>they took the spices they had prepared</a:t>
            </a:r>
            <a:r>
              <a:rPr lang="en-US" dirty="0"/>
              <a:t>, went to the tomb, </a:t>
            </a:r>
            <a:r>
              <a:rPr lang="en-US" b="1" baseline="30000" dirty="0"/>
              <a:t> </a:t>
            </a:r>
            <a:r>
              <a:rPr lang="en-US" dirty="0"/>
              <a:t>and found the stone rolled away from the tomb</a:t>
            </a:r>
          </a:p>
        </p:txBody>
      </p:sp>
    </p:spTree>
    <p:extLst>
      <p:ext uri="{BB962C8B-B14F-4D97-AF65-F5344CB8AC3E}">
        <p14:creationId xmlns:p14="http://schemas.microsoft.com/office/powerpoint/2010/main" val="964707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Yokhanan</a:t>
            </a:r>
            <a:r>
              <a:rPr lang="en-US" baseline="30000" dirty="0"/>
              <a:t> 20.1-2</a:t>
            </a:r>
            <a:r>
              <a:rPr lang="en-US" dirty="0"/>
              <a:t> Early on the first day of the week, while it was still dark, </a:t>
            </a:r>
            <a:r>
              <a:rPr lang="en-US" dirty="0" err="1"/>
              <a:t>Miryam</a:t>
            </a:r>
            <a:r>
              <a:rPr lang="en-US" dirty="0"/>
              <a:t> from Magdala went to the tomb and saw that the stone had been removed from the tomb. So she came running to </a:t>
            </a:r>
            <a:r>
              <a:rPr lang="en-US" dirty="0" err="1"/>
              <a:t>Shim‘on</a:t>
            </a:r>
            <a:r>
              <a:rPr lang="en-US" dirty="0"/>
              <a:t> </a:t>
            </a:r>
            <a:r>
              <a:rPr lang="en-US" dirty="0" err="1"/>
              <a:t>Kefa</a:t>
            </a:r>
            <a:endParaRPr lang="en-US" dirty="0"/>
          </a:p>
        </p:txBody>
      </p:sp>
    </p:spTree>
    <p:extLst>
      <p:ext uri="{BB962C8B-B14F-4D97-AF65-F5344CB8AC3E}">
        <p14:creationId xmlns:p14="http://schemas.microsoft.com/office/powerpoint/2010/main" val="2094313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455386-3EAF-44A5-AC99-BEE8832ED606}"/>
              </a:ext>
            </a:extLst>
          </p:cNvPr>
          <p:cNvPicPr>
            <a:picLocks noChangeAspect="1"/>
          </p:cNvPicPr>
          <p:nvPr/>
        </p:nvPicPr>
        <p:blipFill>
          <a:blip r:embed="rId3"/>
          <a:stretch>
            <a:fillRect/>
          </a:stretch>
        </p:blipFill>
        <p:spPr>
          <a:xfrm>
            <a:off x="537348" y="368339"/>
            <a:ext cx="7704178" cy="4791970"/>
          </a:xfrm>
          <a:prstGeom prst="rect">
            <a:avLst/>
          </a:prstGeom>
        </p:spPr>
      </p:pic>
      <p:sp>
        <p:nvSpPr>
          <p:cNvPr id="4" name="Subtitle 3"/>
          <p:cNvSpPr>
            <a:spLocks noGrp="1"/>
          </p:cNvSpPr>
          <p:nvPr>
            <p:ph type="subTitle" idx="1"/>
          </p:nvPr>
        </p:nvSpPr>
        <p:spPr>
          <a:xfrm>
            <a:off x="153841" y="344132"/>
            <a:ext cx="8381999" cy="4781550"/>
          </a:xfrm>
        </p:spPr>
        <p:txBody>
          <a:bodyPr>
            <a:normAutofit/>
          </a:bodyPr>
          <a:lstStyle/>
          <a:p>
            <a:pPr algn="l"/>
            <a:r>
              <a:rPr lang="en-US" dirty="0"/>
              <a:t> </a:t>
            </a:r>
          </a:p>
        </p:txBody>
      </p:sp>
    </p:spTree>
    <p:extLst>
      <p:ext uri="{BB962C8B-B14F-4D97-AF65-F5344CB8AC3E}">
        <p14:creationId xmlns:p14="http://schemas.microsoft.com/office/powerpoint/2010/main" val="4075923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Yokhanan</a:t>
            </a:r>
            <a:r>
              <a:rPr lang="en-US" baseline="30000" dirty="0"/>
              <a:t> 20.1-2</a:t>
            </a:r>
            <a:r>
              <a:rPr lang="en-US" dirty="0"/>
              <a:t>  and to the other </a:t>
            </a:r>
            <a:r>
              <a:rPr lang="en-US" i="1" dirty="0" err="1"/>
              <a:t>talmid</a:t>
            </a:r>
            <a:r>
              <a:rPr lang="en-US" dirty="0"/>
              <a:t>, the one Yeshua loved, and said to them, “They’ve taken the Lord out of the tomb, and we don’t know where they’ve put him!”</a:t>
            </a:r>
          </a:p>
        </p:txBody>
      </p:sp>
    </p:spTree>
    <p:extLst>
      <p:ext uri="{BB962C8B-B14F-4D97-AF65-F5344CB8AC3E}">
        <p14:creationId xmlns:p14="http://schemas.microsoft.com/office/powerpoint/2010/main" val="1738023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solidFill>
                  <a:srgbClr val="FFFF99"/>
                </a:solidFill>
              </a:rPr>
              <a:t>What were the women thinking, </a:t>
            </a:r>
            <a:r>
              <a:rPr lang="en-US" u="sng" dirty="0">
                <a:solidFill>
                  <a:srgbClr val="FFFF99"/>
                </a:solidFill>
              </a:rPr>
              <a:t>intending</a:t>
            </a:r>
            <a:r>
              <a:rPr lang="en-US" dirty="0">
                <a:solidFill>
                  <a:srgbClr val="FFFF99"/>
                </a:solidFill>
              </a:rPr>
              <a:t> in their visit to the tomb?</a:t>
            </a:r>
          </a:p>
          <a:p>
            <a:pPr marL="233363" indent="-233363" algn="l">
              <a:buFont typeface="Arial" panose="020B0604020202020204" pitchFamily="34" charset="0"/>
              <a:buChar char="•"/>
            </a:pPr>
            <a:r>
              <a:rPr lang="en-US" dirty="0"/>
              <a:t>“To see” and confirm the end.</a:t>
            </a:r>
          </a:p>
          <a:p>
            <a:pPr marL="233363" indent="-233363" algn="l">
              <a:buFont typeface="Arial" panose="020B0604020202020204" pitchFamily="34" charset="0"/>
              <a:buChar char="•"/>
            </a:pPr>
            <a:r>
              <a:rPr lang="en-US" dirty="0"/>
              <a:t>“To anoint the body.”</a:t>
            </a:r>
          </a:p>
          <a:p>
            <a:pPr marL="233363" indent="-233363" algn="l">
              <a:buFont typeface="Arial" panose="020B0604020202020204" pitchFamily="34" charset="0"/>
              <a:buChar char="•"/>
            </a:pPr>
            <a:r>
              <a:rPr lang="en-US" dirty="0"/>
              <a:t>To mourn the tragedy and loss.   </a:t>
            </a:r>
          </a:p>
          <a:p>
            <a:pPr marL="233363" indent="-233363" algn="l">
              <a:buFont typeface="Arial" panose="020B0604020202020204" pitchFamily="34" charset="0"/>
              <a:buChar char="•"/>
            </a:pPr>
            <a:r>
              <a:rPr lang="en-US" dirty="0"/>
              <a:t>Expecting resurrection?</a:t>
            </a:r>
          </a:p>
        </p:txBody>
      </p:sp>
    </p:spTree>
    <p:extLst>
      <p:ext uri="{BB962C8B-B14F-4D97-AF65-F5344CB8AC3E}">
        <p14:creationId xmlns:p14="http://schemas.microsoft.com/office/powerpoint/2010/main" val="1176985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64090" y="378616"/>
            <a:ext cx="3475037" cy="4764883"/>
          </a:xfrm>
        </p:spPr>
        <p:txBody>
          <a:bodyPr>
            <a:normAutofit/>
          </a:bodyPr>
          <a:lstStyle/>
          <a:p>
            <a:pPr algn="l"/>
            <a:r>
              <a:rPr lang="en-US" dirty="0"/>
              <a:t> </a:t>
            </a:r>
          </a:p>
        </p:txBody>
      </p:sp>
      <p:pic>
        <p:nvPicPr>
          <p:cNvPr id="5122" name="Picture 2">
            <a:extLst>
              <a:ext uri="{FF2B5EF4-FFF2-40B4-BE49-F238E27FC236}">
                <a16:creationId xmlns:a16="http://schemas.microsoft.com/office/drawing/2014/main" id="{DF6508CA-9F60-4E6E-BFB9-E9CFAB71C8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6" r="11386"/>
          <a:stretch/>
        </p:blipFill>
        <p:spPr bwMode="auto">
          <a:xfrm>
            <a:off x="3537491" y="341638"/>
            <a:ext cx="5029200" cy="47434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79E1047-A03D-4D15-B188-89B7A722259E}"/>
              </a:ext>
            </a:extLst>
          </p:cNvPr>
          <p:cNvSpPr/>
          <p:nvPr/>
        </p:nvSpPr>
        <p:spPr>
          <a:xfrm>
            <a:off x="62454" y="586591"/>
            <a:ext cx="3475037" cy="3970318"/>
          </a:xfrm>
          <a:prstGeom prst="rect">
            <a:avLst/>
          </a:prstGeom>
        </p:spPr>
        <p:txBody>
          <a:bodyPr wrap="square">
            <a:spAutoFit/>
          </a:bodyPr>
          <a:lstStyle/>
          <a:p>
            <a:pPr algn="l"/>
            <a:r>
              <a:rPr lang="en-US" sz="3600" dirty="0"/>
              <a:t>Pres. Kennedy in Dallas, TX, on Main St., minutes before the assassination, Nov. 22, 1962.</a:t>
            </a:r>
          </a:p>
        </p:txBody>
      </p:sp>
    </p:spTree>
    <p:extLst>
      <p:ext uri="{BB962C8B-B14F-4D97-AF65-F5344CB8AC3E}">
        <p14:creationId xmlns:p14="http://schemas.microsoft.com/office/powerpoint/2010/main" val="13302065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 state funeral of John F. Kennedy, 35</a:t>
            </a:r>
            <a:r>
              <a:rPr lang="en-US" baseline="30000" dirty="0"/>
              <a:t>th</a:t>
            </a:r>
            <a:r>
              <a:rPr lang="en-US" dirty="0"/>
              <a:t> President of the United States, took place in Washington, D.C., during the </a:t>
            </a:r>
            <a:r>
              <a:rPr lang="en-US" dirty="0">
                <a:solidFill>
                  <a:srgbClr val="FFFF99"/>
                </a:solidFill>
              </a:rPr>
              <a:t>three days </a:t>
            </a:r>
            <a:r>
              <a:rPr lang="en-US" dirty="0"/>
              <a:t>that followed his assassination on Friday, November 22, 1963, in Dallas, Texas.</a:t>
            </a:r>
          </a:p>
        </p:txBody>
      </p:sp>
    </p:spTree>
    <p:extLst>
      <p:ext uri="{BB962C8B-B14F-4D97-AF65-F5344CB8AC3E}">
        <p14:creationId xmlns:p14="http://schemas.microsoft.com/office/powerpoint/2010/main" val="3748330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2557455" cy="4781550"/>
          </a:xfrm>
        </p:spPr>
        <p:txBody>
          <a:bodyPr>
            <a:normAutofit/>
          </a:bodyPr>
          <a:lstStyle/>
          <a:p>
            <a:pPr algn="l"/>
            <a:r>
              <a:rPr lang="en-US" dirty="0"/>
              <a:t> Pres. Johnson places a wreath</a:t>
            </a:r>
          </a:p>
        </p:txBody>
      </p:sp>
      <p:pic>
        <p:nvPicPr>
          <p:cNvPr id="9218" name="Picture 2">
            <a:extLst>
              <a:ext uri="{FF2B5EF4-FFF2-40B4-BE49-F238E27FC236}">
                <a16:creationId xmlns:a16="http://schemas.microsoft.com/office/drawing/2014/main" id="{2F0C22F6-7E34-4263-A77E-A85FF3146B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5901" y="308407"/>
            <a:ext cx="6022974" cy="4835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09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4087813" cy="4781550"/>
          </a:xfrm>
        </p:spPr>
        <p:txBody>
          <a:bodyPr>
            <a:normAutofit/>
          </a:bodyPr>
          <a:lstStyle/>
          <a:p>
            <a:pPr algn="l"/>
            <a:endParaRPr lang="en-US" dirty="0"/>
          </a:p>
          <a:p>
            <a:pPr algn="l"/>
            <a:r>
              <a:rPr lang="en-US" dirty="0"/>
              <a:t>John Jr. salutes his father’s casket.</a:t>
            </a:r>
          </a:p>
        </p:txBody>
      </p:sp>
      <p:pic>
        <p:nvPicPr>
          <p:cNvPr id="11266" name="Picture 2" descr="Image result for john kennedy jr saluting his father's casket">
            <a:extLst>
              <a:ext uri="{FF2B5EF4-FFF2-40B4-BE49-F238E27FC236}">
                <a16:creationId xmlns:a16="http://schemas.microsoft.com/office/drawing/2014/main" id="{562D4925-B8B3-477E-87DA-4B86E4331E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9437" y="285750"/>
            <a:ext cx="4087813" cy="4816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826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88500" y="303638"/>
            <a:ext cx="8291945" cy="4839862"/>
          </a:xfrm>
        </p:spPr>
        <p:txBody>
          <a:bodyPr>
            <a:normAutofit/>
          </a:bodyPr>
          <a:lstStyle/>
          <a:p>
            <a:pPr algn="l"/>
            <a:r>
              <a:rPr lang="en-US" dirty="0"/>
              <a:t> </a:t>
            </a:r>
          </a:p>
        </p:txBody>
      </p:sp>
      <p:pic>
        <p:nvPicPr>
          <p:cNvPr id="10242" name="Picture 2" descr="John F. Kennedy Jr. salutes his father's casket. | AP Photo">
            <a:extLst>
              <a:ext uri="{FF2B5EF4-FFF2-40B4-BE49-F238E27FC236}">
                <a16:creationId xmlns:a16="http://schemas.microsoft.com/office/drawing/2014/main" id="{753B07D5-D7F4-45D1-9342-395BF9EDF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35" y="361950"/>
            <a:ext cx="8259564" cy="447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011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u="sng" dirty="0"/>
              <a:t>Jewish burial customs</a:t>
            </a:r>
          </a:p>
          <a:p>
            <a:pPr marL="287338" indent="-287338" algn="l">
              <a:buFont typeface="Arial" panose="020B0604020202020204" pitchFamily="34" charset="0"/>
              <a:buChar char="•"/>
            </a:pPr>
            <a:r>
              <a:rPr lang="en-US" dirty="0"/>
              <a:t>Burial as soon as possible.</a:t>
            </a:r>
          </a:p>
          <a:p>
            <a:pPr marL="287338" indent="-287338" algn="l">
              <a:buFont typeface="Arial" panose="020B0604020202020204" pitchFamily="34" charset="0"/>
              <a:buChar char="•"/>
            </a:pPr>
            <a:r>
              <a:rPr lang="en-US" dirty="0"/>
              <a:t>Seven days of morning.  Shiva</a:t>
            </a:r>
          </a:p>
          <a:p>
            <a:pPr marL="287338" indent="-287338" algn="l">
              <a:buFont typeface="Arial" panose="020B0604020202020204" pitchFamily="34" charset="0"/>
              <a:buChar char="•"/>
            </a:pPr>
            <a:r>
              <a:rPr lang="en-US" dirty="0"/>
              <a:t>30 days Shloshim</a:t>
            </a:r>
          </a:p>
          <a:p>
            <a:pPr marL="287338" indent="-287338" algn="l">
              <a:buFont typeface="Arial" panose="020B0604020202020204" pitchFamily="34" charset="0"/>
              <a:buChar char="•"/>
            </a:pPr>
            <a:r>
              <a:rPr lang="en-US" dirty="0"/>
              <a:t>One year saying Kaddish</a:t>
            </a:r>
          </a:p>
          <a:p>
            <a:pPr algn="l"/>
            <a:r>
              <a:rPr lang="en-US" dirty="0">
                <a:solidFill>
                  <a:srgbClr val="FFFF99"/>
                </a:solidFill>
              </a:rPr>
              <a:t>So, apparently, the women came to start all this!</a:t>
            </a:r>
          </a:p>
        </p:txBody>
      </p:sp>
    </p:spTree>
    <p:extLst>
      <p:ext uri="{BB962C8B-B14F-4D97-AF65-F5344CB8AC3E}">
        <p14:creationId xmlns:p14="http://schemas.microsoft.com/office/powerpoint/2010/main" val="19785015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a:p>
            <a:pPr algn="l"/>
            <a:r>
              <a:rPr lang="en-US" dirty="0"/>
              <a:t>The men didn’t have hope either.</a:t>
            </a:r>
          </a:p>
        </p:txBody>
      </p:sp>
    </p:spTree>
    <p:extLst>
      <p:ext uri="{BB962C8B-B14F-4D97-AF65-F5344CB8AC3E}">
        <p14:creationId xmlns:p14="http://schemas.microsoft.com/office/powerpoint/2010/main" val="30137477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Lk 24.13-24</a:t>
            </a:r>
            <a:r>
              <a:rPr lang="en-US" dirty="0"/>
              <a:t> Now, two of them on that very day were traveling to a village…, a distance of about seven miles from Jerusalem. They were speaking with one another about all the things that had been happening. While they were talking and discussing, </a:t>
            </a:r>
          </a:p>
        </p:txBody>
      </p:sp>
    </p:spTree>
    <p:extLst>
      <p:ext uri="{BB962C8B-B14F-4D97-AF65-F5344CB8AC3E}">
        <p14:creationId xmlns:p14="http://schemas.microsoft.com/office/powerpoint/2010/main" val="376586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WHY ORPHAN SHABBAT?</a:t>
            </a:r>
          </a:p>
          <a:p>
            <a:pPr algn="l"/>
            <a:r>
              <a:rPr lang="en-US" dirty="0"/>
              <a:t>God is vested, deeply and personally, in the plight of the orphan (i.e. </a:t>
            </a:r>
            <a:r>
              <a:rPr lang="en-US" dirty="0" err="1"/>
              <a:t>Devarim</a:t>
            </a:r>
            <a:r>
              <a:rPr lang="en-US" dirty="0"/>
              <a:t> 10:18; </a:t>
            </a:r>
            <a:r>
              <a:rPr lang="en-US" dirty="0" err="1"/>
              <a:t>Tehillim</a:t>
            </a:r>
            <a:r>
              <a:rPr lang="en-US" dirty="0"/>
              <a:t> 68:6). He calls His people to defend and care for the fatherless (Yeshayahu 1:17, </a:t>
            </a:r>
            <a:r>
              <a:rPr lang="en-US" dirty="0" err="1"/>
              <a:t>Tehillim</a:t>
            </a:r>
            <a:r>
              <a:rPr lang="en-US" dirty="0"/>
              <a:t> 82:3).</a:t>
            </a:r>
          </a:p>
        </p:txBody>
      </p:sp>
    </p:spTree>
    <p:extLst>
      <p:ext uri="{BB962C8B-B14F-4D97-AF65-F5344CB8AC3E}">
        <p14:creationId xmlns:p14="http://schemas.microsoft.com/office/powerpoint/2010/main" val="26948075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Lk 24.13-24</a:t>
            </a:r>
            <a:r>
              <a:rPr lang="en-US" dirty="0"/>
              <a:t> Yeshua Himself approached and began traveling with them…Then He said to them, “What are these things you are discussing with one another as you are walking along?” They stood still</a:t>
            </a:r>
            <a:r>
              <a:rPr lang="en-US" dirty="0">
                <a:solidFill>
                  <a:srgbClr val="FFFF99"/>
                </a:solidFill>
              </a:rPr>
              <a:t>, looking gloomy</a:t>
            </a:r>
            <a:r>
              <a:rPr lang="en-US" dirty="0"/>
              <a:t>.</a:t>
            </a:r>
          </a:p>
        </p:txBody>
      </p:sp>
    </p:spTree>
    <p:extLst>
      <p:ext uri="{BB962C8B-B14F-4D97-AF65-F5344CB8AC3E}">
        <p14:creationId xmlns:p14="http://schemas.microsoft.com/office/powerpoint/2010/main" val="3814771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Lk 24.13-24</a:t>
            </a:r>
            <a:r>
              <a:rPr lang="en-US" dirty="0"/>
              <a:t> The ruling kohanim and our leaders handed Him over to be sentenced to death, and they executed Him. But we </a:t>
            </a:r>
            <a:r>
              <a:rPr lang="en-US" dirty="0">
                <a:solidFill>
                  <a:srgbClr val="FFFF99"/>
                </a:solidFill>
              </a:rPr>
              <a:t>were hoping </a:t>
            </a:r>
            <a:r>
              <a:rPr lang="en-US" dirty="0"/>
              <a:t>that He was the One about to redeem Israel. Besides all this, today is the third day since these things happened. </a:t>
            </a:r>
          </a:p>
        </p:txBody>
      </p:sp>
    </p:spTree>
    <p:extLst>
      <p:ext uri="{BB962C8B-B14F-4D97-AF65-F5344CB8AC3E}">
        <p14:creationId xmlns:p14="http://schemas.microsoft.com/office/powerpoint/2010/main" val="5859376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baseline="30000" dirty="0"/>
              <a:t>Lk 24.13-24</a:t>
            </a:r>
            <a:r>
              <a:rPr lang="en-US" dirty="0"/>
              <a:t> “But also some women among us amazed us. Early in the morning they were at the tomb. When they didn’t find His body, they came saying that they had also seen a vision of angels, who said He is alive! Some of those with us went to the tomb and found it just as the women said, but they did not see Him.”</a:t>
            </a:r>
          </a:p>
        </p:txBody>
      </p:sp>
    </p:spTree>
    <p:extLst>
      <p:ext uri="{BB962C8B-B14F-4D97-AF65-F5344CB8AC3E}">
        <p14:creationId xmlns:p14="http://schemas.microsoft.com/office/powerpoint/2010/main" val="2139697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This was the intention of the women:</a:t>
            </a:r>
          </a:p>
          <a:p>
            <a:pPr algn="l"/>
            <a:endParaRPr lang="en-US" sz="1800" dirty="0"/>
          </a:p>
          <a:p>
            <a:pPr algn="l"/>
            <a:r>
              <a:rPr lang="en-US" dirty="0"/>
              <a:t>They were serving Yeshua in faith, </a:t>
            </a:r>
            <a:r>
              <a:rPr lang="en-US" dirty="0">
                <a:solidFill>
                  <a:srgbClr val="FFFF99"/>
                </a:solidFill>
              </a:rPr>
              <a:t>without evidence, feeling, ceremony, hope, just because it was right.</a:t>
            </a:r>
          </a:p>
        </p:txBody>
      </p:sp>
    </p:spTree>
    <p:extLst>
      <p:ext uri="{BB962C8B-B14F-4D97-AF65-F5344CB8AC3E}">
        <p14:creationId xmlns:p14="http://schemas.microsoft.com/office/powerpoint/2010/main" val="36071312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Mes</a:t>
            </a:r>
            <a:r>
              <a:rPr lang="en-US" baseline="30000" dirty="0"/>
              <a:t> Jews/Heb 11.1-3 </a:t>
            </a:r>
            <a:r>
              <a:rPr lang="en-US" dirty="0"/>
              <a:t>Now faith is the substance of things hoped for, the </a:t>
            </a:r>
            <a:r>
              <a:rPr lang="en-US" dirty="0">
                <a:solidFill>
                  <a:srgbClr val="FFFF99"/>
                </a:solidFill>
              </a:rPr>
              <a:t>evidence of realities not seen</a:t>
            </a:r>
            <a:r>
              <a:rPr lang="en-US" dirty="0"/>
              <a:t>. </a:t>
            </a:r>
          </a:p>
          <a:p>
            <a:pPr algn="l"/>
            <a:r>
              <a:rPr lang="en-US" dirty="0"/>
              <a:t>Prototype faith.  Faith chapter, MJ/Heb chapter 11.</a:t>
            </a:r>
          </a:p>
          <a:p>
            <a:pPr algn="l"/>
            <a:r>
              <a:rPr lang="en-US" dirty="0"/>
              <a:t>What are the components of MJ/Heb chapter 11 faith?</a:t>
            </a:r>
          </a:p>
          <a:p>
            <a:pPr algn="l"/>
            <a:endParaRPr lang="en-US" dirty="0"/>
          </a:p>
        </p:txBody>
      </p:sp>
    </p:spTree>
    <p:extLst>
      <p:ext uri="{BB962C8B-B14F-4D97-AF65-F5344CB8AC3E}">
        <p14:creationId xmlns:p14="http://schemas.microsoft.com/office/powerpoint/2010/main" val="3484829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1. </a:t>
            </a:r>
            <a:r>
              <a:rPr lang="en-US" baseline="30000" dirty="0" err="1"/>
              <a:t>Mes</a:t>
            </a:r>
            <a:r>
              <a:rPr lang="en-US" baseline="30000" dirty="0"/>
              <a:t> Jews/Heb 11.1-3   </a:t>
            </a:r>
            <a:r>
              <a:rPr lang="en-US" dirty="0"/>
              <a:t>By faith we understand that the universe was </a:t>
            </a:r>
            <a:r>
              <a:rPr lang="en-US" dirty="0">
                <a:solidFill>
                  <a:srgbClr val="FFFF99"/>
                </a:solidFill>
              </a:rPr>
              <a:t>created by the word of God, so that what is seen did not come from anything visible.   </a:t>
            </a:r>
            <a:r>
              <a:rPr lang="en-US" i="1" dirty="0">
                <a:solidFill>
                  <a:srgbClr val="FFFF99"/>
                </a:solidFill>
              </a:rPr>
              <a:t>Ex nihilo</a:t>
            </a:r>
          </a:p>
          <a:p>
            <a:pPr algn="l"/>
            <a:r>
              <a:rPr lang="en-US" dirty="0"/>
              <a:t>Long day/old earth?</a:t>
            </a:r>
          </a:p>
          <a:p>
            <a:pPr algn="l"/>
            <a:r>
              <a:rPr lang="en-US" dirty="0"/>
              <a:t>Short day/young earth?</a:t>
            </a:r>
          </a:p>
        </p:txBody>
      </p:sp>
    </p:spTree>
    <p:extLst>
      <p:ext uri="{BB962C8B-B14F-4D97-AF65-F5344CB8AC3E}">
        <p14:creationId xmlns:p14="http://schemas.microsoft.com/office/powerpoint/2010/main" val="6050859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Ro. 4.17-19</a:t>
            </a:r>
            <a:r>
              <a:rPr lang="en-US" dirty="0"/>
              <a:t> Avraham is our father in God’s sight because he trusted God as the one who gives life to the dead and </a:t>
            </a:r>
            <a:r>
              <a:rPr lang="en-US" dirty="0">
                <a:solidFill>
                  <a:srgbClr val="FFFF99"/>
                </a:solidFill>
              </a:rPr>
              <a:t>calls nonexistent things</a:t>
            </a:r>
            <a:r>
              <a:rPr lang="en-US" dirty="0"/>
              <a:t> into existence. For </a:t>
            </a:r>
            <a:r>
              <a:rPr lang="en-US" dirty="0">
                <a:solidFill>
                  <a:srgbClr val="FFFF99"/>
                </a:solidFill>
              </a:rPr>
              <a:t>he was past hope</a:t>
            </a:r>
            <a:r>
              <a:rPr lang="en-US" dirty="0"/>
              <a:t>, yet in hope he trusted that he would indeed become </a:t>
            </a:r>
          </a:p>
        </p:txBody>
      </p:sp>
    </p:spTree>
    <p:extLst>
      <p:ext uri="{BB962C8B-B14F-4D97-AF65-F5344CB8AC3E}">
        <p14:creationId xmlns:p14="http://schemas.microsoft.com/office/powerpoint/2010/main" val="27239116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Ro. 4.17-19</a:t>
            </a:r>
            <a:r>
              <a:rPr lang="en-US" dirty="0"/>
              <a:t> a father to many nations, in keeping with what he had been told, “So many will your seed be.”</a:t>
            </a:r>
            <a:r>
              <a:rPr lang="en-US" baseline="30000" dirty="0"/>
              <a:t> </a:t>
            </a:r>
            <a:r>
              <a:rPr lang="en-US" dirty="0"/>
              <a:t>His trust did not waver when he considered his own body — which was as good as dead, since he was about a hundred years old — or when he considered that Sarah’s womb was dead too.</a:t>
            </a:r>
          </a:p>
        </p:txBody>
      </p:sp>
    </p:spTree>
    <p:extLst>
      <p:ext uri="{BB962C8B-B14F-4D97-AF65-F5344CB8AC3E}">
        <p14:creationId xmlns:p14="http://schemas.microsoft.com/office/powerpoint/2010/main" val="18155573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2. </a:t>
            </a:r>
            <a:r>
              <a:rPr lang="en-US" baseline="30000" dirty="0" err="1"/>
              <a:t>Mes</a:t>
            </a:r>
            <a:r>
              <a:rPr lang="en-US" baseline="30000" dirty="0"/>
              <a:t> Jews/Heb 11.5  </a:t>
            </a:r>
            <a:r>
              <a:rPr lang="en-US" dirty="0"/>
              <a:t>By faith Abel offered God a better sacrifice than Cain.</a:t>
            </a:r>
          </a:p>
        </p:txBody>
      </p:sp>
    </p:spTree>
    <p:extLst>
      <p:ext uri="{BB962C8B-B14F-4D97-AF65-F5344CB8AC3E}">
        <p14:creationId xmlns:p14="http://schemas.microsoft.com/office/powerpoint/2010/main" val="190878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Mes</a:t>
            </a:r>
            <a:r>
              <a:rPr lang="en-US" baseline="30000" dirty="0"/>
              <a:t> Jews/Heb 11.6 </a:t>
            </a:r>
            <a:r>
              <a:rPr lang="en-US" dirty="0"/>
              <a:t>Now without faith it is impossible to please God. For the one who comes to God must </a:t>
            </a:r>
            <a:r>
              <a:rPr lang="en-US" dirty="0">
                <a:solidFill>
                  <a:srgbClr val="FFFF99"/>
                </a:solidFill>
              </a:rPr>
              <a:t>believe that He exists </a:t>
            </a:r>
            <a:r>
              <a:rPr lang="en-US" dirty="0"/>
              <a:t>and that He is a </a:t>
            </a:r>
            <a:r>
              <a:rPr lang="en-US" dirty="0">
                <a:solidFill>
                  <a:srgbClr val="FFFF99"/>
                </a:solidFill>
              </a:rPr>
              <a:t>rewarder of those who </a:t>
            </a:r>
            <a:r>
              <a:rPr lang="en-US" u="sng" dirty="0">
                <a:solidFill>
                  <a:srgbClr val="FFFF99"/>
                </a:solidFill>
              </a:rPr>
              <a:t>seek</a:t>
            </a:r>
            <a:r>
              <a:rPr lang="en-US" dirty="0">
                <a:solidFill>
                  <a:srgbClr val="FFFF99"/>
                </a:solidFill>
              </a:rPr>
              <a:t> Him.</a:t>
            </a:r>
          </a:p>
        </p:txBody>
      </p:sp>
    </p:spTree>
    <p:extLst>
      <p:ext uri="{BB962C8B-B14F-4D97-AF65-F5344CB8AC3E}">
        <p14:creationId xmlns:p14="http://schemas.microsoft.com/office/powerpoint/2010/main" val="4188252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133350"/>
            <a:ext cx="8381999" cy="4781550"/>
          </a:xfrm>
        </p:spPr>
        <p:txBody>
          <a:bodyPr>
            <a:noAutofit/>
          </a:bodyPr>
          <a:lstStyle/>
          <a:p>
            <a:pPr algn="l"/>
            <a:r>
              <a:rPr lang="en-US" dirty="0"/>
              <a:t>We are in a critical, global, orphan and vulnerable child crisis. </a:t>
            </a:r>
            <a:r>
              <a:rPr lang="en-US" dirty="0">
                <a:solidFill>
                  <a:srgbClr val="FFFF99"/>
                </a:solidFill>
              </a:rPr>
              <a:t>Millions of children </a:t>
            </a:r>
            <a:r>
              <a:rPr lang="en-US" dirty="0"/>
              <a:t>are left parentless through war, disease, poverty, labor exploitation, human trafficking, accidents, and abandonment, leaving them at-risk and without hope.</a:t>
            </a:r>
          </a:p>
          <a:p>
            <a:pPr algn="l"/>
            <a:endParaRPr lang="en-US" dirty="0"/>
          </a:p>
        </p:txBody>
      </p:sp>
    </p:spTree>
    <p:extLst>
      <p:ext uri="{BB962C8B-B14F-4D97-AF65-F5344CB8AC3E}">
        <p14:creationId xmlns:p14="http://schemas.microsoft.com/office/powerpoint/2010/main" val="33737852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3. </a:t>
            </a:r>
            <a:r>
              <a:rPr lang="en-US" baseline="30000" dirty="0" err="1"/>
              <a:t>Mes</a:t>
            </a:r>
            <a:r>
              <a:rPr lang="en-US" baseline="30000" dirty="0"/>
              <a:t> Jews/Heb 11.7</a:t>
            </a:r>
            <a:r>
              <a:rPr lang="en-US" dirty="0"/>
              <a:t>   By trusting, </a:t>
            </a:r>
            <a:r>
              <a:rPr lang="en-US" dirty="0" err="1"/>
              <a:t>Noakh</a:t>
            </a:r>
            <a:r>
              <a:rPr lang="en-US" dirty="0"/>
              <a:t>, after receiving divine warning about things as yet unseen, was filled with holy fear and built an ark to save his household.    Build: invest, serve</a:t>
            </a:r>
            <a:r>
              <a:rPr lang="en-US"/>
              <a:t>, volunteer.</a:t>
            </a:r>
            <a:endParaRPr lang="en-US" dirty="0"/>
          </a:p>
        </p:txBody>
      </p:sp>
    </p:spTree>
    <p:extLst>
      <p:ext uri="{BB962C8B-B14F-4D97-AF65-F5344CB8AC3E}">
        <p14:creationId xmlns:p14="http://schemas.microsoft.com/office/powerpoint/2010/main" val="995802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4. By faith, Avraham obeyed, after being called to go out to a place which God would give him as a possession; indeed, he </a:t>
            </a:r>
            <a:r>
              <a:rPr lang="en-US" dirty="0">
                <a:solidFill>
                  <a:srgbClr val="FFFF99"/>
                </a:solidFill>
              </a:rPr>
              <a:t>went out without knowing where he was going.</a:t>
            </a:r>
          </a:p>
        </p:txBody>
      </p:sp>
    </p:spTree>
    <p:extLst>
      <p:ext uri="{BB962C8B-B14F-4D97-AF65-F5344CB8AC3E}">
        <p14:creationId xmlns:p14="http://schemas.microsoft.com/office/powerpoint/2010/main" val="6096819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Check an impression:</a:t>
            </a:r>
          </a:p>
          <a:p>
            <a:pPr marL="287338" indent="-287338" algn="l">
              <a:buFont typeface="Arial" panose="020B0604020202020204" pitchFamily="34" charset="0"/>
              <a:buChar char="•"/>
            </a:pPr>
            <a:r>
              <a:rPr lang="en-US" dirty="0"/>
              <a:t>Scriptural</a:t>
            </a:r>
          </a:p>
          <a:p>
            <a:pPr marL="287338" indent="-287338" algn="l">
              <a:buFont typeface="Arial" panose="020B0604020202020204" pitchFamily="34" charset="0"/>
              <a:buChar char="•"/>
            </a:pPr>
            <a:r>
              <a:rPr lang="en-US" dirty="0"/>
              <a:t>right</a:t>
            </a:r>
          </a:p>
          <a:p>
            <a:pPr marL="287338" indent="-287338" algn="l">
              <a:buFont typeface="Arial" panose="020B0604020202020204" pitchFamily="34" charset="0"/>
              <a:buChar char="•"/>
            </a:pPr>
            <a:r>
              <a:rPr lang="en-US" dirty="0"/>
              <a:t>reasonable </a:t>
            </a:r>
          </a:p>
          <a:p>
            <a:pPr marL="287338" indent="-287338" algn="l">
              <a:buFont typeface="Arial" panose="020B0604020202020204" pitchFamily="34" charset="0"/>
              <a:buChar char="•"/>
            </a:pPr>
            <a:r>
              <a:rPr lang="en-US" dirty="0"/>
              <a:t>providential</a:t>
            </a:r>
          </a:p>
        </p:txBody>
      </p:sp>
    </p:spTree>
    <p:extLst>
      <p:ext uri="{BB962C8B-B14F-4D97-AF65-F5344CB8AC3E}">
        <p14:creationId xmlns:p14="http://schemas.microsoft.com/office/powerpoint/2010/main" val="8038515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5.</a:t>
            </a:r>
            <a:r>
              <a:rPr lang="en-US" baseline="30000" dirty="0"/>
              <a:t>Mes Jews/Heb 11.13  </a:t>
            </a:r>
            <a:r>
              <a:rPr lang="en-US" dirty="0"/>
              <a:t>These all died in faith without receiving the things promised—but they saw them and welcomed them from afar, and they confessed that they were </a:t>
            </a:r>
            <a:r>
              <a:rPr lang="en-US" dirty="0">
                <a:solidFill>
                  <a:srgbClr val="FFFF99"/>
                </a:solidFill>
              </a:rPr>
              <a:t>strangers and sojourners on the earth</a:t>
            </a:r>
            <a:r>
              <a:rPr lang="en-US" dirty="0"/>
              <a:t>.</a:t>
            </a:r>
          </a:p>
        </p:txBody>
      </p:sp>
    </p:spTree>
    <p:extLst>
      <p:ext uri="{BB962C8B-B14F-4D97-AF65-F5344CB8AC3E}">
        <p14:creationId xmlns:p14="http://schemas.microsoft.com/office/powerpoint/2010/main" val="4614069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6.</a:t>
            </a:r>
            <a:r>
              <a:rPr lang="en-US" b="1" baseline="30000" dirty="0"/>
              <a:t> </a:t>
            </a:r>
            <a:r>
              <a:rPr lang="en-US" baseline="30000" dirty="0"/>
              <a:t> </a:t>
            </a:r>
            <a:r>
              <a:rPr lang="en-US" baseline="30000" dirty="0" err="1"/>
              <a:t>Mes</a:t>
            </a:r>
            <a:r>
              <a:rPr lang="en-US" baseline="30000" dirty="0"/>
              <a:t> Jews/Heb 11.17 </a:t>
            </a:r>
            <a:r>
              <a:rPr lang="en-US" dirty="0"/>
              <a:t>By faith Abraham, when he was tested, offered up Isaac.</a:t>
            </a:r>
          </a:p>
        </p:txBody>
      </p:sp>
    </p:spTree>
    <p:extLst>
      <p:ext uri="{BB962C8B-B14F-4D97-AF65-F5344CB8AC3E}">
        <p14:creationId xmlns:p14="http://schemas.microsoft.com/office/powerpoint/2010/main" val="951526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7.</a:t>
            </a:r>
            <a:r>
              <a:rPr lang="en-US" b="1" baseline="30000" dirty="0"/>
              <a:t> </a:t>
            </a:r>
            <a:r>
              <a:rPr lang="en-US" baseline="30000" dirty="0"/>
              <a:t> </a:t>
            </a:r>
            <a:r>
              <a:rPr lang="en-US" baseline="30000" dirty="0" err="1"/>
              <a:t>Mes</a:t>
            </a:r>
            <a:r>
              <a:rPr lang="en-US" baseline="30000" dirty="0"/>
              <a:t> Jews/Heb 11.22 </a:t>
            </a:r>
            <a:r>
              <a:rPr lang="en-US" dirty="0"/>
              <a:t>By faith and trusting, Yosef, near the end of his life, </a:t>
            </a:r>
            <a:r>
              <a:rPr lang="en-US" dirty="0">
                <a:solidFill>
                  <a:srgbClr val="FFFF99"/>
                </a:solidFill>
              </a:rPr>
              <a:t>remembered about the Exodus </a:t>
            </a:r>
            <a:r>
              <a:rPr lang="en-US" dirty="0"/>
              <a:t>of the people of Isra’el and gave instructions about what to do with his bones.</a:t>
            </a:r>
          </a:p>
        </p:txBody>
      </p:sp>
    </p:spTree>
    <p:extLst>
      <p:ext uri="{BB962C8B-B14F-4D97-AF65-F5344CB8AC3E}">
        <p14:creationId xmlns:p14="http://schemas.microsoft.com/office/powerpoint/2010/main" val="1093362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 biblical account of the Exodus provides the most dramatic story of redemption in the Old Testament. Yet the validity of this story has been challenged by many scholars, due in part to the </a:t>
            </a:r>
            <a:r>
              <a:rPr lang="en-US" dirty="0">
                <a:solidFill>
                  <a:srgbClr val="FFFF99"/>
                </a:solidFill>
              </a:rPr>
              <a:t>lack of evidence for a large population in</a:t>
            </a:r>
          </a:p>
        </p:txBody>
      </p:sp>
    </p:spTree>
    <p:extLst>
      <p:ext uri="{BB962C8B-B14F-4D97-AF65-F5344CB8AC3E}">
        <p14:creationId xmlns:p14="http://schemas.microsoft.com/office/powerpoint/2010/main" val="32585489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solidFill>
                  <a:srgbClr val="FFFF99"/>
                </a:solidFill>
              </a:rPr>
              <a:t>Canaan that can be thought of as greater and mightier than the Israelites</a:t>
            </a:r>
            <a:r>
              <a:rPr lang="en-US" dirty="0"/>
              <a:t>, as Moses emphasized in the Book of Deuteronomy. However, spectacular new finds being excavated in northern Israel are providing archaeological evidence to the Bible’s claims. </a:t>
            </a:r>
          </a:p>
        </p:txBody>
      </p:sp>
    </p:spTree>
    <p:extLst>
      <p:ext uri="{BB962C8B-B14F-4D97-AF65-F5344CB8AC3E}">
        <p14:creationId xmlns:p14="http://schemas.microsoft.com/office/powerpoint/2010/main" val="1345071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A new discovery has been made in Northern Israel and according to excavation director Yitzhak Paz, “The study of this site will change forever what we know about the emergence [and] rise of urbanization in the land of Israel and in the whole region.”</a:t>
            </a:r>
          </a:p>
        </p:txBody>
      </p:sp>
    </p:spTree>
    <p:extLst>
      <p:ext uri="{BB962C8B-B14F-4D97-AF65-F5344CB8AC3E}">
        <p14:creationId xmlns:p14="http://schemas.microsoft.com/office/powerpoint/2010/main" val="42453362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Being dubbed “The New York of the Early Bronze Age,” an ancient city has been discovered in Northern Israel where none was supposed to be. Co-director Dr. Yitzhak Paz added, “There is no doubt that this site dramatically changes what we know about the character of the period and beginning of urbanization in Israel,” he said in a press release from the IAA.</a:t>
            </a:r>
          </a:p>
        </p:txBody>
      </p:sp>
    </p:spTree>
    <p:extLst>
      <p:ext uri="{BB962C8B-B14F-4D97-AF65-F5344CB8AC3E}">
        <p14:creationId xmlns:p14="http://schemas.microsoft.com/office/powerpoint/2010/main" val="2774069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Autofit/>
          </a:bodyPr>
          <a:lstStyle/>
          <a:p>
            <a:pPr marL="287338" indent="-287338" algn="l">
              <a:buFont typeface="Arial" panose="020B0604020202020204" pitchFamily="34" charset="0"/>
              <a:buChar char="•"/>
            </a:pPr>
            <a:r>
              <a:rPr lang="en-US" dirty="0"/>
              <a:t>There are currently more than 140 million orphans worldwide. 15 million of these children are double orphans, meaning they have lost both parents.</a:t>
            </a:r>
          </a:p>
        </p:txBody>
      </p:sp>
    </p:spTree>
    <p:extLst>
      <p:ext uri="{BB962C8B-B14F-4D97-AF65-F5344CB8AC3E}">
        <p14:creationId xmlns:p14="http://schemas.microsoft.com/office/powerpoint/2010/main" val="20662161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Online Media 1" title="Archaeological excavations of the IAA have uncovered a vast 5,000-year-old city">
            <a:hlinkClick r:id="" action="ppaction://media"/>
            <a:extLst>
              <a:ext uri="{FF2B5EF4-FFF2-40B4-BE49-F238E27FC236}">
                <a16:creationId xmlns:a16="http://schemas.microsoft.com/office/drawing/2014/main" id="{3205915B-E305-47FF-AE68-B512941522CA}"/>
              </a:ext>
            </a:extLst>
          </p:cNvPr>
          <p:cNvPicPr>
            <a:picLocks noRot="1" noChangeAspect="1"/>
          </p:cNvPicPr>
          <p:nvPr>
            <a:videoFile r:link="rId1"/>
          </p:nvPr>
        </p:nvPicPr>
        <p:blipFill>
          <a:blip r:embed="rId4"/>
          <a:stretch>
            <a:fillRect/>
          </a:stretch>
        </p:blipFill>
        <p:spPr>
          <a:xfrm>
            <a:off x="88371" y="361950"/>
            <a:ext cx="8500534" cy="4781550"/>
          </a:xfrm>
          <a:prstGeom prst="rect">
            <a:avLst/>
          </a:prstGeom>
        </p:spPr>
      </p:pic>
    </p:spTree>
    <p:extLst>
      <p:ext uri="{BB962C8B-B14F-4D97-AF65-F5344CB8AC3E}">
        <p14:creationId xmlns:p14="http://schemas.microsoft.com/office/powerpoint/2010/main" val="204953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7.</a:t>
            </a:r>
            <a:r>
              <a:rPr lang="en-US" b="1" baseline="30000" dirty="0"/>
              <a:t> </a:t>
            </a:r>
            <a:r>
              <a:rPr lang="en-US" baseline="30000" dirty="0"/>
              <a:t> </a:t>
            </a:r>
            <a:r>
              <a:rPr lang="en-US" baseline="30000" dirty="0" err="1"/>
              <a:t>Mes</a:t>
            </a:r>
            <a:r>
              <a:rPr lang="en-US" baseline="30000" dirty="0"/>
              <a:t> Jews/Heb 11.22 </a:t>
            </a:r>
            <a:r>
              <a:rPr lang="en-US" dirty="0"/>
              <a:t>By faith and trusting, Yosef, near the end of his life, </a:t>
            </a:r>
            <a:r>
              <a:rPr lang="en-US" dirty="0">
                <a:solidFill>
                  <a:srgbClr val="FFFF99"/>
                </a:solidFill>
              </a:rPr>
              <a:t>remembered about the Exodus </a:t>
            </a:r>
            <a:r>
              <a:rPr lang="en-US" dirty="0"/>
              <a:t>of the people of Isra’el and gave instructions about what to do with his bones.</a:t>
            </a:r>
          </a:p>
        </p:txBody>
      </p:sp>
    </p:spTree>
    <p:extLst>
      <p:ext uri="{BB962C8B-B14F-4D97-AF65-F5344CB8AC3E}">
        <p14:creationId xmlns:p14="http://schemas.microsoft.com/office/powerpoint/2010/main" val="104445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8.</a:t>
            </a:r>
            <a:r>
              <a:rPr lang="en-US" b="1" baseline="30000" dirty="0"/>
              <a:t> </a:t>
            </a:r>
            <a:r>
              <a:rPr lang="en-US" baseline="30000" dirty="0"/>
              <a:t> </a:t>
            </a:r>
            <a:r>
              <a:rPr lang="en-US" baseline="30000" dirty="0" err="1"/>
              <a:t>Mes</a:t>
            </a:r>
            <a:r>
              <a:rPr lang="en-US" baseline="30000" dirty="0"/>
              <a:t> Jews/Heb 11.31-32 </a:t>
            </a:r>
            <a:r>
              <a:rPr lang="en-US" b="1" baseline="30000" dirty="0"/>
              <a:t> </a:t>
            </a:r>
            <a:r>
              <a:rPr lang="en-US" dirty="0"/>
              <a:t>By faith the walls of Jericho fell down after they were circled for seven days. </a:t>
            </a:r>
            <a:r>
              <a:rPr lang="en-US" b="1" baseline="30000" dirty="0"/>
              <a:t> </a:t>
            </a:r>
            <a:r>
              <a:rPr lang="en-US" dirty="0"/>
              <a:t>By faith Rahab the prostitute did not perish with those who were disobedient, because she welcomed the spies with </a:t>
            </a:r>
            <a:r>
              <a:rPr lang="en-US" i="1" dirty="0"/>
              <a:t>shalom</a:t>
            </a:r>
            <a:r>
              <a:rPr lang="en-US" dirty="0"/>
              <a:t>.</a:t>
            </a:r>
          </a:p>
        </p:txBody>
      </p:sp>
    </p:spTree>
    <p:extLst>
      <p:ext uri="{BB962C8B-B14F-4D97-AF65-F5344CB8AC3E}">
        <p14:creationId xmlns:p14="http://schemas.microsoft.com/office/powerpoint/2010/main" val="3271799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12290" name="Picture 2">
            <a:extLst>
              <a:ext uri="{FF2B5EF4-FFF2-40B4-BE49-F238E27FC236}">
                <a16:creationId xmlns:a16="http://schemas.microsoft.com/office/drawing/2014/main" id="{02C6B98C-44D4-4E10-BAC3-B0F7175979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02" y="361950"/>
            <a:ext cx="8171777" cy="4495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2719536-8F1E-40AD-9F84-C7690721DB27}"/>
              </a:ext>
            </a:extLst>
          </p:cNvPr>
          <p:cNvSpPr txBox="1"/>
          <p:nvPr/>
        </p:nvSpPr>
        <p:spPr>
          <a:xfrm>
            <a:off x="503237" y="361950"/>
            <a:ext cx="5956246"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Rounded MT Bold" pitchFamily="34" charset="0"/>
                <a:ea typeface="+mn-ea"/>
                <a:cs typeface="Arial" charset="0"/>
              </a:rPr>
              <a:t>Kanye West a believer?</a:t>
            </a:r>
          </a:p>
        </p:txBody>
      </p:sp>
    </p:spTree>
    <p:extLst>
      <p:ext uri="{BB962C8B-B14F-4D97-AF65-F5344CB8AC3E}">
        <p14:creationId xmlns:p14="http://schemas.microsoft.com/office/powerpoint/2010/main" val="2929718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Kanye West is one of the top-selling musical artists of all time, but his earliest music was so raunchy that Billboard wrote an article in 2016 listing his most profanity-laced lyrics. We could not print those words here.  Kanye was the last guy anybody expected to give his life to Yeshua.</a:t>
            </a:r>
          </a:p>
        </p:txBody>
      </p:sp>
    </p:spTree>
    <p:extLst>
      <p:ext uri="{BB962C8B-B14F-4D97-AF65-F5344CB8AC3E}">
        <p14:creationId xmlns:p14="http://schemas.microsoft.com/office/powerpoint/2010/main" val="7723998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But things started changing a few years ago. In 2014, during one of his concerts, he referred to himself as a Christian. That same year, his flamboyant wife, Kim Kardashian, made the announcement more official. "He has had an amazing evolution of being born again and being saved," she said.</a:t>
            </a:r>
          </a:p>
        </p:txBody>
      </p:sp>
    </p:spTree>
    <p:extLst>
      <p:ext uri="{BB962C8B-B14F-4D97-AF65-F5344CB8AC3E}">
        <p14:creationId xmlns:p14="http://schemas.microsoft.com/office/powerpoint/2010/main" val="8597389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2819391" cy="4781550"/>
          </a:xfrm>
        </p:spPr>
        <p:txBody>
          <a:bodyPr>
            <a:normAutofit/>
          </a:bodyPr>
          <a:lstStyle/>
          <a:p>
            <a:pPr algn="l"/>
            <a:r>
              <a:rPr lang="en-US" sz="3200" dirty="0"/>
              <a:t>Kim </a:t>
            </a:r>
            <a:r>
              <a:rPr lang="en-US" sz="3200" dirty="0" err="1"/>
              <a:t>Kardashnian</a:t>
            </a:r>
            <a:r>
              <a:rPr lang="en-US" sz="3200" dirty="0"/>
              <a:t> West on Kanye’s new faith</a:t>
            </a:r>
          </a:p>
        </p:txBody>
      </p:sp>
      <p:pic>
        <p:nvPicPr>
          <p:cNvPr id="1026" name="Picture 2">
            <a:extLst>
              <a:ext uri="{FF2B5EF4-FFF2-40B4-BE49-F238E27FC236}">
                <a16:creationId xmlns:a16="http://schemas.microsoft.com/office/drawing/2014/main" id="{5F443419-7C7E-4981-B5CA-D0536808B9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44" r="16711"/>
          <a:stretch/>
        </p:blipFill>
        <p:spPr bwMode="auto">
          <a:xfrm>
            <a:off x="3017837" y="383241"/>
            <a:ext cx="5486400" cy="451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3514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Kim Kardashian Says Kanye West's Faith Is 'a Great Example for Our Kids’   Kim Kardashian has opened up about the many ways in which her husband's newfound Christian faith has impacted their family.</a:t>
            </a:r>
          </a:p>
          <a:p>
            <a:pPr algn="l"/>
            <a:endParaRPr lang="en-US" dirty="0"/>
          </a:p>
        </p:txBody>
      </p:sp>
    </p:spTree>
    <p:extLst>
      <p:ext uri="{BB962C8B-B14F-4D97-AF65-F5344CB8AC3E}">
        <p14:creationId xmlns:p14="http://schemas.microsoft.com/office/powerpoint/2010/main" val="12221778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Kim explained how Kanye West has become increasingly concerned about how to raise their kids and ensure they do not have unrestricted access to many of the damaging aspects of our modern culture.</a:t>
            </a:r>
          </a:p>
          <a:p>
            <a:pPr algn="l"/>
            <a:endParaRPr lang="en-US" dirty="0"/>
          </a:p>
        </p:txBody>
      </p:sp>
    </p:spTree>
    <p:extLst>
      <p:ext uri="{BB962C8B-B14F-4D97-AF65-F5344CB8AC3E}">
        <p14:creationId xmlns:p14="http://schemas.microsoft.com/office/powerpoint/2010/main" val="33964313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"The kids are getting older; he's very cautious about what we have in the house—we got rid of the TVs in the kids' rooms and removed makeup from North's room," Kim explained. "He's... had this epiphany...not that he wasn't an amazing dad, but being a little bit more strict as a dad and being very forceful on the imagery that's in our household and what they see."</a:t>
            </a:r>
          </a:p>
        </p:txBody>
      </p:sp>
    </p:spTree>
    <p:extLst>
      <p:ext uri="{BB962C8B-B14F-4D97-AF65-F5344CB8AC3E}">
        <p14:creationId xmlns:p14="http://schemas.microsoft.com/office/powerpoint/2010/main" val="2215126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Autofit/>
          </a:bodyPr>
          <a:lstStyle/>
          <a:p>
            <a:pPr marL="341313" indent="-341313" algn="l">
              <a:buFont typeface="Arial" panose="020B0604020202020204" pitchFamily="34" charset="0"/>
              <a:buChar char="•"/>
            </a:pPr>
            <a:r>
              <a:rPr lang="en-US" dirty="0"/>
              <a:t>There are anywhere from 2-8 million children on the streets or in institutionalized care.</a:t>
            </a:r>
          </a:p>
          <a:p>
            <a:pPr marL="341313" indent="-341313" algn="l">
              <a:buFont typeface="Arial" panose="020B0604020202020204" pitchFamily="34" charset="0"/>
              <a:buChar char="•"/>
            </a:pPr>
            <a:r>
              <a:rPr lang="en-US" dirty="0"/>
              <a:t>Inter-country adoption has decreased by 77 percent since its highest point in 2004.</a:t>
            </a:r>
          </a:p>
          <a:p>
            <a:pPr algn="l"/>
            <a:endParaRPr lang="en-US" dirty="0"/>
          </a:p>
        </p:txBody>
      </p:sp>
    </p:spTree>
    <p:extLst>
      <p:ext uri="{BB962C8B-B14F-4D97-AF65-F5344CB8AC3E}">
        <p14:creationId xmlns:p14="http://schemas.microsoft.com/office/powerpoint/2010/main" val="16079234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I’m not guaranteeing anything, but let’s pray for Kanye and Kim West!!</a:t>
            </a:r>
          </a:p>
        </p:txBody>
      </p:sp>
    </p:spTree>
    <p:extLst>
      <p:ext uri="{BB962C8B-B14F-4D97-AF65-F5344CB8AC3E}">
        <p14:creationId xmlns:p14="http://schemas.microsoft.com/office/powerpoint/2010/main" val="106546297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Summary:</a:t>
            </a:r>
          </a:p>
          <a:p>
            <a:pPr algn="l"/>
            <a:r>
              <a:rPr lang="en-US" dirty="0"/>
              <a:t>The women came in “dry” faith.</a:t>
            </a:r>
          </a:p>
          <a:p>
            <a:pPr algn="l"/>
            <a:r>
              <a:rPr lang="en-US" dirty="0"/>
              <a:t>Faith, according to MJ/Heb 11 means:</a:t>
            </a:r>
          </a:p>
          <a:p>
            <a:pPr marL="457200" indent="-457200" algn="l">
              <a:buAutoNum type="arabicPeriod"/>
            </a:pPr>
            <a:r>
              <a:rPr lang="en-US" dirty="0"/>
              <a:t>G-d is the Creator</a:t>
            </a:r>
          </a:p>
          <a:p>
            <a:pPr marL="457200" indent="-457200" algn="l">
              <a:buAutoNum type="arabicPeriod"/>
            </a:pPr>
            <a:r>
              <a:rPr lang="en-US" dirty="0"/>
              <a:t>We worship in Spirit and Truth AND SERVE.</a:t>
            </a:r>
          </a:p>
          <a:p>
            <a:pPr algn="l"/>
            <a:endParaRPr lang="en-US" dirty="0"/>
          </a:p>
        </p:txBody>
      </p:sp>
    </p:spTree>
    <p:extLst>
      <p:ext uri="{BB962C8B-B14F-4D97-AF65-F5344CB8AC3E}">
        <p14:creationId xmlns:p14="http://schemas.microsoft.com/office/powerpoint/2010/main" val="13890219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3. Eternal judgement is a reality.</a:t>
            </a:r>
          </a:p>
          <a:p>
            <a:pPr algn="l"/>
            <a:r>
              <a:rPr lang="en-US" dirty="0"/>
              <a:t>4. We are committed to follow His leadings.</a:t>
            </a:r>
          </a:p>
          <a:p>
            <a:pPr algn="l"/>
            <a:r>
              <a:rPr lang="en-US" dirty="0"/>
              <a:t>5. This world is less our home.</a:t>
            </a:r>
          </a:p>
          <a:p>
            <a:pPr algn="l"/>
            <a:r>
              <a:rPr lang="en-US" dirty="0"/>
              <a:t>6. G-d will test every possible idol</a:t>
            </a:r>
          </a:p>
          <a:p>
            <a:pPr algn="l"/>
            <a:r>
              <a:rPr lang="en-US" dirty="0"/>
              <a:t>7. G-d will vindicate His Word.</a:t>
            </a:r>
          </a:p>
          <a:p>
            <a:pPr algn="l"/>
            <a:r>
              <a:rPr lang="en-US" dirty="0"/>
              <a:t>8. G-d will win every battle.</a:t>
            </a:r>
          </a:p>
          <a:p>
            <a:pPr marL="511175" indent="-511175" algn="l">
              <a:buAutoNum type="arabicPeriod" startAt="4"/>
            </a:pPr>
            <a:endParaRPr lang="en-US" dirty="0"/>
          </a:p>
          <a:p>
            <a:pPr marL="511175" indent="-511175" algn="l">
              <a:buAutoNum type="arabicPeriod" startAt="4"/>
            </a:pPr>
            <a:endParaRPr lang="en-US" dirty="0"/>
          </a:p>
          <a:p>
            <a:pPr algn="l"/>
            <a:endParaRPr lang="en-US" dirty="0"/>
          </a:p>
        </p:txBody>
      </p:sp>
    </p:spTree>
    <p:extLst>
      <p:ext uri="{BB962C8B-B14F-4D97-AF65-F5344CB8AC3E}">
        <p14:creationId xmlns:p14="http://schemas.microsoft.com/office/powerpoint/2010/main" val="36235706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לְפֶתַע הָיְתָה רְעִידַת אֲדָמָה חֲזָקָה, </a:t>
            </a:r>
            <a:endParaRPr lang="en-US" sz="4321" b="1" dirty="0">
              <a:latin typeface="David" panose="020E0502060401010101" pitchFamily="34" charset="-79"/>
              <a:cs typeface="David" panose="020E0502060401010101" pitchFamily="34" charset="-79"/>
            </a:endParaRPr>
          </a:p>
          <a:p>
            <a:pPr algn="r"/>
            <a:endParaRPr lang="en-US" baseline="30000" dirty="0"/>
          </a:p>
          <a:p>
            <a:pPr marL="0" indent="4573"/>
            <a:r>
              <a:rPr lang="en-US" sz="4000" dirty="0"/>
              <a:t>Suddenly there was a violent earthquake,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7172590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Acts 16.23-26</a:t>
            </a:r>
            <a:r>
              <a:rPr lang="en-US" dirty="0"/>
              <a:t> After giving them a severe beating, they threw them in prison, charging the jailer to guard them securely. Upon receiving such an order, he threw them into the inner cell and clamped their feet securely between heavy blocks of wood. </a:t>
            </a:r>
          </a:p>
        </p:txBody>
      </p:sp>
    </p:spTree>
    <p:extLst>
      <p:ext uri="{BB962C8B-B14F-4D97-AF65-F5344CB8AC3E}">
        <p14:creationId xmlns:p14="http://schemas.microsoft.com/office/powerpoint/2010/main" val="44890174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Acts 16.23-26</a:t>
            </a:r>
            <a:r>
              <a:rPr lang="en-US" dirty="0"/>
              <a:t> Around midnight, </a:t>
            </a:r>
            <a:r>
              <a:rPr lang="en-US" dirty="0" err="1">
                <a:solidFill>
                  <a:srgbClr val="FFFF99"/>
                </a:solidFill>
              </a:rPr>
              <a:t>Sha’ul</a:t>
            </a:r>
            <a:r>
              <a:rPr lang="en-US" dirty="0">
                <a:solidFill>
                  <a:srgbClr val="FFFF99"/>
                </a:solidFill>
              </a:rPr>
              <a:t> and </a:t>
            </a:r>
            <a:r>
              <a:rPr lang="en-US" dirty="0" err="1">
                <a:solidFill>
                  <a:srgbClr val="FFFF99"/>
                </a:solidFill>
              </a:rPr>
              <a:t>Sila</a:t>
            </a:r>
            <a:r>
              <a:rPr lang="en-US" dirty="0">
                <a:solidFill>
                  <a:srgbClr val="FFFF99"/>
                </a:solidFill>
              </a:rPr>
              <a:t> were praying and singing hymns to God</a:t>
            </a:r>
            <a:r>
              <a:rPr lang="en-US" dirty="0"/>
              <a:t>, while the other prisoners listened attentively.  Suddenly there was </a:t>
            </a:r>
            <a:r>
              <a:rPr lang="en-US" dirty="0">
                <a:solidFill>
                  <a:srgbClr val="FFFF99"/>
                </a:solidFill>
              </a:rPr>
              <a:t>a violent earthquake </a:t>
            </a:r>
            <a:r>
              <a:rPr lang="en-US" dirty="0"/>
              <a:t>which shook the prison to its foundations. All the doors flew open and everyone’s chains came loose.</a:t>
            </a:r>
          </a:p>
        </p:txBody>
      </p:sp>
    </p:spTree>
    <p:extLst>
      <p:ext uri="{BB962C8B-B14F-4D97-AF65-F5344CB8AC3E}">
        <p14:creationId xmlns:p14="http://schemas.microsoft.com/office/powerpoint/2010/main" val="15631905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לְפֶתַע הָיְתָה רְעִידַת אֲדָמָה חֲזָקָה, כִּי מַלְאַךְ יְיָ יָרַד מִן הַשָּׁמַיִם, </a:t>
            </a:r>
            <a:endParaRPr lang="en-US" baseline="30000" dirty="0"/>
          </a:p>
          <a:p>
            <a:pPr marL="0" indent="4573"/>
            <a:r>
              <a:rPr lang="en-US" sz="4000" dirty="0"/>
              <a:t>Suddenly there was a violent earthquake, for an angel of </a:t>
            </a:r>
            <a:r>
              <a:rPr lang="en-US" sz="4000" cap="small" dirty="0"/>
              <a:t>Adoni</a:t>
            </a:r>
            <a:r>
              <a:rPr lang="en-US" sz="4000" dirty="0"/>
              <a:t> came down from heaven,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2863145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נִגַּשׁ וְגָלַל אֶת הָאֶבֶן מִן הַפֶּתַח וְיָשַׁב </a:t>
            </a:r>
            <a:endParaRPr lang="en-US" sz="4321" b="1" dirty="0">
              <a:latin typeface="David" panose="020E0502060401010101" pitchFamily="34" charset="-79"/>
              <a:cs typeface="David" panose="020E0502060401010101" pitchFamily="34" charset="-79"/>
            </a:endParaRPr>
          </a:p>
          <a:p>
            <a:pPr algn="r" rtl="1"/>
            <a:r>
              <a:rPr lang="he-IL" sz="4321" b="1" dirty="0">
                <a:latin typeface="David" panose="020E0502060401010101" pitchFamily="34" charset="-79"/>
                <a:cs typeface="David" panose="020E0502060401010101" pitchFamily="34" charset="-79"/>
              </a:rPr>
              <a:t>עָלֶיהָ.</a:t>
            </a:r>
            <a:r>
              <a:rPr lang="en-US" baseline="30000" dirty="0"/>
              <a:t>  </a:t>
            </a:r>
          </a:p>
          <a:p>
            <a:pPr marL="0" indent="4573"/>
            <a:r>
              <a:rPr lang="en-US" sz="4000" dirty="0"/>
              <a:t>rolled away the stone and sat on it.</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3367752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‏מַרְאֵהוּ הָיָה כְּבָרָק וּלְבוּשׁוֹ לָבָן כַּשֶּׁלֶג,</a:t>
            </a:r>
            <a:r>
              <a:rPr lang="en-US" sz="4321" b="1" baseline="30000" dirty="0">
                <a:latin typeface="David" panose="020E0502060401010101" pitchFamily="34" charset="-79"/>
                <a:cs typeface="David" panose="020E0502060401010101" pitchFamily="34" charset="-79"/>
              </a:rPr>
              <a:t>    </a:t>
            </a:r>
          </a:p>
          <a:p>
            <a:r>
              <a:rPr lang="en-US" baseline="30000" dirty="0"/>
              <a:t>   </a:t>
            </a:r>
          </a:p>
          <a:p>
            <a:pPr marL="0" indent="4573"/>
            <a:r>
              <a:rPr lang="en-US" sz="4000" dirty="0"/>
              <a:t>His appearance was like lightning, and his clothes were as white as snow.</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73114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dirty="0"/>
              <a:t>‏</a:t>
            </a:r>
            <a:r>
              <a:rPr lang="he-IL" sz="3889" b="1" dirty="0">
                <a:latin typeface="David" panose="020E0502060401010101" pitchFamily="34" charset="-79"/>
                <a:cs typeface="David" panose="020E0502060401010101" pitchFamily="34" charset="-79"/>
              </a:rPr>
              <a:t>וּמִפַּחְדּוֹ נִבְהֲלוּ הַשּׁוֹמְרִים וְהָיו כְּמֵתִים.</a:t>
            </a:r>
            <a:endParaRPr lang="en-US" b="1" baseline="30000" dirty="0">
              <a:latin typeface="David" panose="020E0502060401010101" pitchFamily="34" charset="-79"/>
              <a:cs typeface="David" panose="020E0502060401010101" pitchFamily="34" charset="-79"/>
            </a:endParaRPr>
          </a:p>
          <a:p>
            <a:pPr marL="0" indent="4573"/>
            <a:endParaRPr lang="en-US" sz="3168" dirty="0"/>
          </a:p>
          <a:p>
            <a:pPr marL="0" indent="4573"/>
            <a:r>
              <a:rPr lang="en-US" sz="4000" dirty="0"/>
              <a:t>The guards were so terrified at him that they trembled and became like dead men.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28:4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71086713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112761</TotalTime>
  <Words>6258</Words>
  <Application>Microsoft Office PowerPoint</Application>
  <PresentationFormat>Custom</PresentationFormat>
  <Paragraphs>596</Paragraphs>
  <Slides>103</Slides>
  <Notes>97</Notes>
  <HiddenSlides>0</HiddenSlides>
  <MMClips>2</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103</vt:i4>
      </vt:variant>
    </vt:vector>
  </HeadingPairs>
  <TitlesOfParts>
    <vt:vector size="112" baseType="lpstr">
      <vt:lpstr>Arial</vt:lpstr>
      <vt:lpstr>Arial Rounded MT Bold</vt:lpstr>
      <vt:lpstr>Calibri</vt:lpstr>
      <vt:lpstr>Calibri Light</vt:lpstr>
      <vt:lpstr>David</vt:lpstr>
      <vt:lpstr>1_Default Design</vt:lpstr>
      <vt:lpstr>Office Theme</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28:1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28:2</vt:lpstr>
      <vt:lpstr>PowerPoint Presentation</vt:lpstr>
      <vt:lpstr>PowerPoint Presentation</vt:lpstr>
      <vt:lpstr>Mattityahu (Matthew) 28:2</vt:lpstr>
      <vt:lpstr>Mattityahu (Matthew) 28:2</vt:lpstr>
      <vt:lpstr>Mattityahu (Matthew) 28:3</vt:lpstr>
      <vt:lpstr>Mattityahu (Matthew) 28:4</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3218</cp:revision>
  <dcterms:created xsi:type="dcterms:W3CDTF">2006-04-21T19:34:43Z</dcterms:created>
  <dcterms:modified xsi:type="dcterms:W3CDTF">2019-11-09T15:07:44Z</dcterms:modified>
</cp:coreProperties>
</file>