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2" r:id="rId2"/>
    <p:sldMasterId id="2147483704" r:id="rId3"/>
    <p:sldMasterId id="2147483706" r:id="rId4"/>
    <p:sldMasterId id="2147483725" r:id="rId5"/>
  </p:sldMasterIdLst>
  <p:notesMasterIdLst>
    <p:notesMasterId r:id="rId100"/>
  </p:notesMasterIdLst>
  <p:handoutMasterIdLst>
    <p:handoutMasterId r:id="rId101"/>
  </p:handoutMasterIdLst>
  <p:sldIdLst>
    <p:sldId id="2045" r:id="rId6"/>
    <p:sldId id="60697" r:id="rId7"/>
    <p:sldId id="60729" r:id="rId8"/>
    <p:sldId id="60731" r:id="rId9"/>
    <p:sldId id="60920" r:id="rId10"/>
    <p:sldId id="60916" r:id="rId11"/>
    <p:sldId id="60914" r:id="rId12"/>
    <p:sldId id="60913" r:id="rId13"/>
    <p:sldId id="60915" r:id="rId14"/>
    <p:sldId id="60941" r:id="rId15"/>
    <p:sldId id="60732" r:id="rId16"/>
    <p:sldId id="59156" r:id="rId17"/>
    <p:sldId id="60330" r:id="rId18"/>
    <p:sldId id="60861" r:id="rId19"/>
    <p:sldId id="60730" r:id="rId20"/>
    <p:sldId id="60866" r:id="rId21"/>
    <p:sldId id="60922" r:id="rId22"/>
    <p:sldId id="60921" r:id="rId23"/>
    <p:sldId id="60917" r:id="rId24"/>
    <p:sldId id="60874" r:id="rId25"/>
    <p:sldId id="754" r:id="rId26"/>
    <p:sldId id="60919" r:id="rId27"/>
    <p:sldId id="60942" r:id="rId28"/>
    <p:sldId id="60918" r:id="rId29"/>
    <p:sldId id="60873" r:id="rId30"/>
    <p:sldId id="60875" r:id="rId31"/>
    <p:sldId id="692" r:id="rId32"/>
    <p:sldId id="611" r:id="rId33"/>
    <p:sldId id="60876" r:id="rId34"/>
    <p:sldId id="60923" r:id="rId35"/>
    <p:sldId id="60877" r:id="rId36"/>
    <p:sldId id="60881" r:id="rId37"/>
    <p:sldId id="60882" r:id="rId38"/>
    <p:sldId id="60905" r:id="rId39"/>
    <p:sldId id="60883" r:id="rId40"/>
    <p:sldId id="60924" r:id="rId41"/>
    <p:sldId id="60888" r:id="rId42"/>
    <p:sldId id="60884" r:id="rId43"/>
    <p:sldId id="60894" r:id="rId44"/>
    <p:sldId id="60887" r:id="rId45"/>
    <p:sldId id="60925" r:id="rId46"/>
    <p:sldId id="60886" r:id="rId47"/>
    <p:sldId id="60926" r:id="rId48"/>
    <p:sldId id="60927" r:id="rId49"/>
    <p:sldId id="60929" r:id="rId50"/>
    <p:sldId id="60930" r:id="rId51"/>
    <p:sldId id="60931" r:id="rId52"/>
    <p:sldId id="60885" r:id="rId53"/>
    <p:sldId id="60889" r:id="rId54"/>
    <p:sldId id="60907" r:id="rId55"/>
    <p:sldId id="60903" r:id="rId56"/>
    <p:sldId id="60890" r:id="rId57"/>
    <p:sldId id="60932" r:id="rId58"/>
    <p:sldId id="60891" r:id="rId59"/>
    <p:sldId id="60895" r:id="rId60"/>
    <p:sldId id="60896" r:id="rId61"/>
    <p:sldId id="60897" r:id="rId62"/>
    <p:sldId id="687" r:id="rId63"/>
    <p:sldId id="712" r:id="rId64"/>
    <p:sldId id="540" r:id="rId65"/>
    <p:sldId id="481" r:id="rId66"/>
    <p:sldId id="60906" r:id="rId67"/>
    <p:sldId id="60898" r:id="rId68"/>
    <p:sldId id="60899" r:id="rId69"/>
    <p:sldId id="60908" r:id="rId70"/>
    <p:sldId id="60900" r:id="rId71"/>
    <p:sldId id="60901" r:id="rId72"/>
    <p:sldId id="60902" r:id="rId73"/>
    <p:sldId id="60909" r:id="rId74"/>
    <p:sldId id="60904" r:id="rId75"/>
    <p:sldId id="60892" r:id="rId76"/>
    <p:sldId id="60912" r:id="rId77"/>
    <p:sldId id="60910" r:id="rId78"/>
    <p:sldId id="60946" r:id="rId79"/>
    <p:sldId id="60933" r:id="rId80"/>
    <p:sldId id="60723" r:id="rId81"/>
    <p:sldId id="60865" r:id="rId82"/>
    <p:sldId id="60911" r:id="rId83"/>
    <p:sldId id="60893" r:id="rId84"/>
    <p:sldId id="60939" r:id="rId85"/>
    <p:sldId id="60938" r:id="rId86"/>
    <p:sldId id="60940" r:id="rId87"/>
    <p:sldId id="60727" r:id="rId88"/>
    <p:sldId id="60937" r:id="rId89"/>
    <p:sldId id="60879" r:id="rId90"/>
    <p:sldId id="60880" r:id="rId91"/>
    <p:sldId id="60878" r:id="rId92"/>
    <p:sldId id="60871" r:id="rId93"/>
    <p:sldId id="60872" r:id="rId94"/>
    <p:sldId id="60685" r:id="rId95"/>
    <p:sldId id="60934" r:id="rId96"/>
    <p:sldId id="60943" r:id="rId97"/>
    <p:sldId id="60944" r:id="rId98"/>
    <p:sldId id="60935" r:id="rId99"/>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89677" autoAdjust="0"/>
  </p:normalViewPr>
  <p:slideViewPr>
    <p:cSldViewPr>
      <p:cViewPr varScale="1">
        <p:scale>
          <a:sx n="110" d="100"/>
          <a:sy n="110" d="100"/>
        </p:scale>
        <p:origin x="114" y="390"/>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576"/>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28.11-15.Untruth.in.Culture</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 14.2019 5779</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28.11-15.Untruth.in.Culture</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 14.2019 5779</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rtsandculture.google.com/entity/m07_m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The_Passover_Plo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The_Passover_Plo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n.wikipedia.org/wiki/Hugh_J._Schonfield#cite_note-3"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Hugh_J._Schonfield#cite_note-3"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Hugh_J._Schonfield#cite_note-3"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Hugh_J._Schonfield#cite_note-3"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israelunwired.com/muslims-rally-in-times-square-calling-for-an-intifada-in-america/"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charismanews.com/us/79170-rick-wiles-answers-michael-brown-s-criticisms-of-anti-semitism-brown-responds?utm_source=In%20the%20Line%20of%20Fire&amp;utm_medium=email&amp;utm_content=subscriber_id:5194514&amp;utm_campaign=Blogger%20-%20Michael%20Brown%20-%202019-12-13"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rationalwiki.org/wiki/Rick_Wiles"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charismanews.com/opinion/in-the-line-of-fire/79067-when-a-jew-bashing-christian-leader-makes-jesus-look-bad"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charismanews.com/opinion/in-the-line-of-fire/79067-when-a-jew-bashing-christian-leader-makes-jesus-look-bad"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harismamail.com/ga/webviews/4-5194514-58-32569-33796-80548-b31feca097"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charismamail.com/ga/webviews/4-5194514-58-32569-33796-80548-b31feca097"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charismamail.com/ga/webviews/4-5194514-58-32569-33796-80548-b31feca097"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news.visionforisrael.com/en/news/december-13-2019/oh-no-not-again-mossad-spy-captured-in-saudi-arabia?mc_cid=54c1c6d917&amp;mc_eid=5c6cdd3ee6"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news.visionforisrael.com/en/news/december-13-2019/oh-no-not-again-mossad-spy-captured-in-saudi-arabia?mc_cid=54c1c6d917&amp;mc_eid=5c6cdd3ee6"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news.visionforisrael.com/en/news/december-13-2019/oh-no-not-again-mossad-spy-captured-in-saudi-arabia?mc_cid=54c1c6d917&amp;mc_eid=5c6cdd3ee6"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28.11-15.Untruth.in.Culture</a:t>
            </a:r>
          </a:p>
        </p:txBody>
      </p:sp>
      <p:sp>
        <p:nvSpPr>
          <p:cNvPr id="5" name="Rectangle 3"/>
          <p:cNvSpPr>
            <a:spLocks noGrp="1" noChangeArrowheads="1"/>
          </p:cNvSpPr>
          <p:nvPr>
            <p:ph type="dt" idx="1"/>
          </p:nvPr>
        </p:nvSpPr>
        <p:spPr>
          <a:ln/>
        </p:spPr>
        <p:txBody>
          <a:bodyPr/>
          <a:lstStyle/>
          <a:p>
            <a:r>
              <a:rPr lang="en-US" altLang="en-US">
                <a:solidFill>
                  <a:prstClr val="white"/>
                </a:solidFill>
              </a:rPr>
              <a:t>Dec 14.2019 5779</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10548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504825" y="685800"/>
            <a:ext cx="5842000" cy="3422650"/>
          </a:xfrm>
          <a:ln/>
        </p:spPr>
      </p:sp>
      <p:sp>
        <p:nvSpPr>
          <p:cNvPr id="338947" name="Notes Placeholder 2"/>
          <p:cNvSpPr>
            <a:spLocks noGrp="1"/>
          </p:cNvSpPr>
          <p:nvPr>
            <p:ph type="body" idx="1"/>
          </p:nvPr>
        </p:nvSpPr>
        <p:spPr>
          <a:xfrm>
            <a:off x="504825" y="4343400"/>
            <a:ext cx="59721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cs typeface="Arial" pitchFamily="34" charset="0"/>
              </a:rPr>
              <a:t>Two weeks ago we spoke about the women who saw the resurrected Yeshua and were motivated to GO.   Resurrection reality </a:t>
            </a:r>
            <a:r>
              <a:rPr lang="en-US" altLang="en-US" b="1" dirty="0">
                <a:cs typeface="Arial" pitchFamily="34" charset="0"/>
                <a:sym typeface="Wingdings" panose="05000000000000000000" pitchFamily="2" charset="2"/>
              </a:rPr>
              <a:t> going and telling!   Sharing is a key component of our LIFE in Messiah.  It’s almost as exciting to be part of a new birth as to experience our own!   Like getting born again, again!</a:t>
            </a:r>
          </a:p>
          <a:p>
            <a:r>
              <a:rPr lang="en-US" altLang="en-US" b="1" dirty="0">
                <a:cs typeface="Arial" pitchFamily="34" charset="0"/>
                <a:sym typeface="Wingdings" panose="05000000000000000000" pitchFamily="2" charset="2"/>
              </a:rPr>
              <a:t>So, the opposition…</a:t>
            </a:r>
            <a:endParaRPr lang="en-US" altLang="en-US" b="1" dirty="0">
              <a:cs typeface="Arial" pitchFamily="34" charset="0"/>
            </a:endParaRP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marL="0" marR="0" lvl="0" indent="0" algn="r" defTabSz="897301" rtl="0" eaLnBrk="1" fontAlgn="auto" latinLnBrk="0" hangingPunct="1">
              <a:lnSpc>
                <a:spcPct val="100000"/>
              </a:lnSpc>
              <a:spcBef>
                <a:spcPts val="0"/>
              </a:spcBef>
              <a:spcAft>
                <a:spcPts val="0"/>
              </a:spcAft>
              <a:buClrTx/>
              <a:buSzTx/>
              <a:buFontTx/>
              <a:buNone/>
              <a:tabLst/>
              <a:defRPr/>
            </a:pPr>
            <a:fld id="{45F6C25F-6C70-4A78-AE69-304999D70D58}" type="slidenum">
              <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897301" rtl="0" eaLnBrk="1" fontAlgn="auto" latinLnBrk="0" hangingPunct="1">
                <a:lnSpc>
                  <a:spcPct val="100000"/>
                </a:lnSpc>
                <a:spcBef>
                  <a:spcPts val="0"/>
                </a:spcBef>
                <a:spcAft>
                  <a:spcPts val="0"/>
                </a:spcAft>
                <a:buClrTx/>
                <a:buSzTx/>
                <a:buFontTx/>
                <a:buNone/>
                <a:tabLst/>
                <a:defRPr/>
              </a:pPr>
              <a:t>11</a:t>
            </a:fld>
            <a:endParaRPr kumimoji="0" lang="en-US" alt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54028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guards were in fatal trouble.  Their prized captive had escaped.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965032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912704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957973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1584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The TRUTH of the resurrection is not an optional issue, it is essential to our faith!   </a:t>
            </a:r>
          </a:p>
        </p:txBody>
      </p:sp>
    </p:spTree>
    <p:extLst>
      <p:ext uri="{BB962C8B-B14F-4D97-AF65-F5344CB8AC3E}">
        <p14:creationId xmlns:p14="http://schemas.microsoft.com/office/powerpoint/2010/main" val="428703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No other historical fact, believed or not, affects our lives.</a:t>
            </a:r>
          </a:p>
        </p:txBody>
      </p:sp>
    </p:spTree>
    <p:extLst>
      <p:ext uri="{BB962C8B-B14F-4D97-AF65-F5344CB8AC3E}">
        <p14:creationId xmlns:p14="http://schemas.microsoft.com/office/powerpoint/2010/main" val="2205690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31052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11967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b="0" i="0" u="none" strike="noStrike" kern="1200" dirty="0">
                <a:solidFill>
                  <a:schemeClr val="tx1"/>
                </a:solidFill>
                <a:effectLst/>
                <a:latin typeface="Arial Rounded MT Bold" pitchFamily="34" charset="0"/>
                <a:ea typeface="+mn-ea"/>
                <a:cs typeface="Arial" charset="0"/>
                <a:hlinkClick r:id="rId3"/>
              </a:rPr>
              <a:t>Van Gogh</a:t>
            </a:r>
            <a:r>
              <a:rPr lang="en-US" sz="1050" b="0" i="0" kern="1200" dirty="0">
                <a:solidFill>
                  <a:schemeClr val="tx1"/>
                </a:solidFill>
                <a:effectLst/>
                <a:latin typeface="Arial Rounded MT Bold" pitchFamily="34" charset="0"/>
                <a:ea typeface="+mn-ea"/>
                <a:cs typeface="Arial" charset="0"/>
              </a:rPr>
              <a:t>'s night sky is a field of roiling energy. Below the exploding stars, the village is a place of quiet order. Connecting earth and sky is the flamelike cypress, a tree traditionally associated with graveyards and mourning.</a:t>
            </a:r>
            <a:endParaRPr lang="en-US" altLang="en-US" sz="800" dirty="0"/>
          </a:p>
          <a:p>
            <a:endParaRPr lang="en-US" altLang="en-US" sz="1050" dirty="0"/>
          </a:p>
        </p:txBody>
      </p:sp>
    </p:spTree>
    <p:extLst>
      <p:ext uri="{BB962C8B-B14F-4D97-AF65-F5344CB8AC3E}">
        <p14:creationId xmlns:p14="http://schemas.microsoft.com/office/powerpoint/2010/main" val="1962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34396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our goal today.   But remember, we destroy arguments, not people.</a:t>
            </a:r>
          </a:p>
        </p:txBody>
      </p:sp>
      <p:sp>
        <p:nvSpPr>
          <p:cNvPr id="4" name="Header Placeholder 3"/>
          <p:cNvSpPr>
            <a:spLocks noGrp="1"/>
          </p:cNvSpPr>
          <p:nvPr>
            <p:ph type="hdr" sz="quarter"/>
          </p:nvPr>
        </p:nvSpPr>
        <p:spPr/>
        <p:txBody>
          <a:bodyPr/>
          <a:lstStyle/>
          <a:p>
            <a:r>
              <a:rPr lang="en-US" altLang="en-US"/>
              <a:t>Mtt. 28.11-15.Untruth.in.Culture</a:t>
            </a:r>
          </a:p>
        </p:txBody>
      </p:sp>
      <p:sp>
        <p:nvSpPr>
          <p:cNvPr id="5" name="Date Placeholder 4"/>
          <p:cNvSpPr>
            <a:spLocks noGrp="1"/>
          </p:cNvSpPr>
          <p:nvPr>
            <p:ph type="dt" idx="1"/>
          </p:nvPr>
        </p:nvSpPr>
        <p:spPr/>
        <p:txBody>
          <a:bodyPr/>
          <a:lstStyle/>
          <a:p>
            <a:r>
              <a:rPr lang="en-US" altLang="en-US"/>
              <a:t>Dec 14.2019 5779</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329308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29341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5148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885864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65082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I hope to come back to.</a:t>
            </a:r>
          </a:p>
        </p:txBody>
      </p:sp>
    </p:spTree>
    <p:extLst>
      <p:ext uri="{BB962C8B-B14F-4D97-AF65-F5344CB8AC3E}">
        <p14:creationId xmlns:p14="http://schemas.microsoft.com/office/powerpoint/2010/main" val="641112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744A4D-2FAF-0949-A51F-C90022D05544}"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84830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744A4D-2FAF-0949-A51F-C90022D05544}"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217161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Jim Adler, A Lawyer’s Case for His Faith p 112</a:t>
            </a:r>
          </a:p>
        </p:txBody>
      </p:sp>
    </p:spTree>
    <p:extLst>
      <p:ext uri="{BB962C8B-B14F-4D97-AF65-F5344CB8AC3E}">
        <p14:creationId xmlns:p14="http://schemas.microsoft.com/office/powerpoint/2010/main" val="420525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err="1"/>
              <a:t>Alongis</a:t>
            </a:r>
            <a:endParaRPr lang="en-US" altLang="en-US" sz="1050" dirty="0"/>
          </a:p>
        </p:txBody>
      </p:sp>
    </p:spTree>
    <p:extLst>
      <p:ext uri="{BB962C8B-B14F-4D97-AF65-F5344CB8AC3E}">
        <p14:creationId xmlns:p14="http://schemas.microsoft.com/office/powerpoint/2010/main" val="947095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Jim Adler, A Lawyer’s Case for His Faith p 112</a:t>
            </a:r>
          </a:p>
        </p:txBody>
      </p:sp>
    </p:spTree>
    <p:extLst>
      <p:ext uri="{BB962C8B-B14F-4D97-AF65-F5344CB8AC3E}">
        <p14:creationId xmlns:p14="http://schemas.microsoft.com/office/powerpoint/2010/main" val="935672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5. Transformed afterward.   If they lied and the Res was a hoax, how have such death defying fearlessness.</a:t>
            </a:r>
          </a:p>
        </p:txBody>
      </p:sp>
    </p:spTree>
    <p:extLst>
      <p:ext uri="{BB962C8B-B14F-4D97-AF65-F5344CB8AC3E}">
        <p14:creationId xmlns:p14="http://schemas.microsoft.com/office/powerpoint/2010/main" val="1124032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8.  Naked carry would be dishonoring.</a:t>
            </a:r>
          </a:p>
        </p:txBody>
      </p:sp>
    </p:spTree>
    <p:extLst>
      <p:ext uri="{BB962C8B-B14F-4D97-AF65-F5344CB8AC3E}">
        <p14:creationId xmlns:p14="http://schemas.microsoft.com/office/powerpoint/2010/main" val="1119329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562688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2. Swoon theory</a:t>
            </a:r>
          </a:p>
          <a:p>
            <a:r>
              <a:rPr lang="en-US" altLang="en-US" sz="2000" b="1" dirty="0"/>
              <a:t>You WILL encounter this in the marketplace of idea.  Democracy and the open marketplace of ideas is the perfect environment for Biblical faith.   But, you need prayer, prep, love, and courage.</a:t>
            </a:r>
          </a:p>
        </p:txBody>
      </p:sp>
    </p:spTree>
    <p:extLst>
      <p:ext uri="{BB962C8B-B14F-4D97-AF65-F5344CB8AC3E}">
        <p14:creationId xmlns:p14="http://schemas.microsoft.com/office/powerpoint/2010/main" val="1230012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My mother presented me with this.  </a:t>
            </a:r>
          </a:p>
          <a:p>
            <a:endParaRPr lang="en-US" altLang="en-US" sz="2000" b="1" dirty="0"/>
          </a:p>
          <a:p>
            <a:r>
              <a:rPr lang="en-US" sz="2000" b="1" dirty="0">
                <a:hlinkClick r:id="rId3"/>
              </a:rPr>
              <a:t>https://en.wikipedia.org/wiki/The_Passover_Plot</a:t>
            </a:r>
            <a:endParaRPr lang="en-US" sz="2000" b="1" dirty="0"/>
          </a:p>
          <a:p>
            <a:r>
              <a:rPr lang="en-US" altLang="en-US" sz="2000" b="1" dirty="0"/>
              <a:t>The Passover Plot is the name of a 1976 film which was adapted from this book. The movie starred </a:t>
            </a:r>
            <a:r>
              <a:rPr lang="en-US" altLang="en-US" sz="2000" b="1" dirty="0" err="1"/>
              <a:t>Zalman</a:t>
            </a:r>
            <a:r>
              <a:rPr lang="en-US" altLang="en-US" sz="2000" b="1" dirty="0"/>
              <a:t> King as Yeshua, and was nominated for an Oscar for Best Costume.</a:t>
            </a:r>
          </a:p>
          <a:p>
            <a:endParaRPr lang="en-US" altLang="en-US" sz="2000" b="1" dirty="0"/>
          </a:p>
        </p:txBody>
      </p:sp>
    </p:spTree>
    <p:extLst>
      <p:ext uri="{BB962C8B-B14F-4D97-AF65-F5344CB8AC3E}">
        <p14:creationId xmlns:p14="http://schemas.microsoft.com/office/powerpoint/2010/main" val="3293586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67922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952899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https://en.wikipedia.org/wiki/The_Passover_Plot</a:t>
            </a:r>
            <a:endParaRPr lang="en-US" altLang="en-US" sz="1050" dirty="0"/>
          </a:p>
        </p:txBody>
      </p:sp>
    </p:spTree>
    <p:extLst>
      <p:ext uri="{BB962C8B-B14F-4D97-AF65-F5344CB8AC3E}">
        <p14:creationId xmlns:p14="http://schemas.microsoft.com/office/powerpoint/2010/main" val="1949715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My mother presented me with this.</a:t>
            </a:r>
          </a:p>
        </p:txBody>
      </p:sp>
    </p:spTree>
    <p:extLst>
      <p:ext uri="{BB962C8B-B14F-4D97-AF65-F5344CB8AC3E}">
        <p14:creationId xmlns:p14="http://schemas.microsoft.com/office/powerpoint/2010/main" val="426415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err="1"/>
              <a:t>Alongis</a:t>
            </a:r>
            <a:endParaRPr lang="en-US" altLang="en-US" sz="1050" dirty="0"/>
          </a:p>
          <a:p>
            <a:endParaRPr lang="en-US" altLang="en-US" sz="1050" dirty="0"/>
          </a:p>
        </p:txBody>
      </p:sp>
    </p:spTree>
    <p:extLst>
      <p:ext uri="{BB962C8B-B14F-4D97-AF65-F5344CB8AC3E}">
        <p14:creationId xmlns:p14="http://schemas.microsoft.com/office/powerpoint/2010/main" val="1256120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https://en.wikipedia.org/wiki/Hugh_J._Schonfield#cite_note-3</a:t>
            </a:r>
            <a:endParaRPr lang="en-US" sz="1050" dirty="0"/>
          </a:p>
          <a:p>
            <a:endParaRPr lang="en-US" altLang="en-US" b="1" dirty="0"/>
          </a:p>
          <a:p>
            <a:r>
              <a:rPr lang="en-US" altLang="en-US" b="1" dirty="0" err="1"/>
              <a:t>Schonfield</a:t>
            </a:r>
            <a:r>
              <a:rPr lang="en-US" altLang="en-US" b="1" dirty="0"/>
              <a:t> basically had the same job that Joel Chernoff has today.   I don’t know the particulars of </a:t>
            </a:r>
            <a:r>
              <a:rPr lang="en-US" altLang="en-US" b="1" dirty="0" err="1"/>
              <a:t>Shonfield’s</a:t>
            </a:r>
            <a:r>
              <a:rPr lang="en-US" altLang="en-US" b="1" dirty="0"/>
              <a:t> falling out with the leadership, but I understand that he had some doctrinal doubts, and was treated severely.    </a:t>
            </a:r>
          </a:p>
        </p:txBody>
      </p:sp>
    </p:spTree>
    <p:extLst>
      <p:ext uri="{BB962C8B-B14F-4D97-AF65-F5344CB8AC3E}">
        <p14:creationId xmlns:p14="http://schemas.microsoft.com/office/powerpoint/2010/main" val="4008372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https://en.wikipedia.org/wiki/Hugh_J._Schonfield#cite_note-3</a:t>
            </a:r>
            <a:endParaRPr lang="en-US" sz="1050" dirty="0"/>
          </a:p>
          <a:p>
            <a:endParaRPr lang="en-US" altLang="en-US" b="1" dirty="0"/>
          </a:p>
          <a:p>
            <a:r>
              <a:rPr lang="en-US" altLang="en-US" b="1" dirty="0" err="1"/>
              <a:t>Schonfield</a:t>
            </a:r>
            <a:r>
              <a:rPr lang="en-US" altLang="en-US" b="1" dirty="0"/>
              <a:t> basically had the same job that Joel Chernoff has today.   I don’t know the particulars of </a:t>
            </a:r>
            <a:r>
              <a:rPr lang="en-US" altLang="en-US" b="1" dirty="0" err="1"/>
              <a:t>Shonfield’s</a:t>
            </a:r>
            <a:r>
              <a:rPr lang="en-US" altLang="en-US" b="1" dirty="0"/>
              <a:t> falling out with the leadership, but I understand that he had some doctrinal doubts, and was treated severely.    </a:t>
            </a:r>
          </a:p>
        </p:txBody>
      </p:sp>
    </p:spTree>
    <p:extLst>
      <p:ext uri="{BB962C8B-B14F-4D97-AF65-F5344CB8AC3E}">
        <p14:creationId xmlns:p14="http://schemas.microsoft.com/office/powerpoint/2010/main" val="1482687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https://en.wikipedia.org/wiki/Hugh_J._Schonfield#cite_note-3</a:t>
            </a:r>
            <a:endParaRPr lang="en-US" altLang="en-US" sz="1050" dirty="0"/>
          </a:p>
        </p:txBody>
      </p:sp>
    </p:spTree>
    <p:extLst>
      <p:ext uri="{BB962C8B-B14F-4D97-AF65-F5344CB8AC3E}">
        <p14:creationId xmlns:p14="http://schemas.microsoft.com/office/powerpoint/2010/main" val="3148750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https://en.wikipedia.org/wiki/Hugh_J._Schonfield#cite_note-3</a:t>
            </a:r>
            <a:endParaRPr lang="en-US" altLang="en-US" sz="1050" dirty="0"/>
          </a:p>
        </p:txBody>
      </p:sp>
    </p:spTree>
    <p:extLst>
      <p:ext uri="{BB962C8B-B14F-4D97-AF65-F5344CB8AC3E}">
        <p14:creationId xmlns:p14="http://schemas.microsoft.com/office/powerpoint/2010/main" val="2436941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849497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Application:  Think of who you disagree with.  Do you treat him/her harshly?   Your harshness will undermine EVERY good argument.   </a:t>
            </a:r>
          </a:p>
          <a:p>
            <a:endParaRPr lang="en-US" altLang="en-US" sz="2000" b="1" dirty="0"/>
          </a:p>
          <a:p>
            <a:r>
              <a:rPr lang="en-US" altLang="en-US" sz="2000" b="1" dirty="0"/>
              <a:t>We demolish arguments, not people.</a:t>
            </a:r>
          </a:p>
        </p:txBody>
      </p:sp>
    </p:spTree>
    <p:extLst>
      <p:ext uri="{BB962C8B-B14F-4D97-AF65-F5344CB8AC3E}">
        <p14:creationId xmlns:p14="http://schemas.microsoft.com/office/powerpoint/2010/main" val="1908330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436537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5967954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McDowell Evidence that Demands a Verdict.  P 243</a:t>
            </a:r>
          </a:p>
        </p:txBody>
      </p:sp>
    </p:spTree>
    <p:extLst>
      <p:ext uri="{BB962C8B-B14F-4D97-AF65-F5344CB8AC3E}">
        <p14:creationId xmlns:p14="http://schemas.microsoft.com/office/powerpoint/2010/main" val="4259273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Read Evidence 245, 244</a:t>
            </a:r>
          </a:p>
        </p:txBody>
      </p:sp>
    </p:spTree>
    <p:extLst>
      <p:ext uri="{BB962C8B-B14F-4D97-AF65-F5344CB8AC3E}">
        <p14:creationId xmlns:p14="http://schemas.microsoft.com/office/powerpoint/2010/main" val="308463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856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48296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39359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Adler p 119</a:t>
            </a:r>
          </a:p>
        </p:txBody>
      </p:sp>
    </p:spTree>
    <p:extLst>
      <p:ext uri="{BB962C8B-B14F-4D97-AF65-F5344CB8AC3E}">
        <p14:creationId xmlns:p14="http://schemas.microsoft.com/office/powerpoint/2010/main" val="24593324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971933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470824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37544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47364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Adler, p 120</a:t>
            </a:r>
          </a:p>
        </p:txBody>
      </p:sp>
    </p:spTree>
    <p:extLst>
      <p:ext uri="{BB962C8B-B14F-4D97-AF65-F5344CB8AC3E}">
        <p14:creationId xmlns:p14="http://schemas.microsoft.com/office/powerpoint/2010/main" val="1582684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kern="1200" dirty="0" err="1">
                <a:solidFill>
                  <a:schemeClr val="tx1"/>
                </a:solidFill>
                <a:effectLst/>
                <a:latin typeface="Arial Rounded MT Bold" pitchFamily="34" charset="0"/>
                <a:ea typeface="+mn-ea"/>
                <a:cs typeface="Arial" charset="0"/>
              </a:rPr>
              <a:t>Pinchas</a:t>
            </a:r>
            <a:r>
              <a:rPr lang="en-US" sz="2000" b="1" i="0" kern="1200" dirty="0">
                <a:solidFill>
                  <a:schemeClr val="tx1"/>
                </a:solidFill>
                <a:effectLst/>
                <a:latin typeface="Arial Rounded MT Bold" pitchFamily="34" charset="0"/>
                <a:ea typeface="+mn-ea"/>
                <a:cs typeface="Arial" charset="0"/>
              </a:rPr>
              <a:t> </a:t>
            </a:r>
            <a:r>
              <a:rPr lang="en-US" sz="2000" b="1" i="0" kern="1200" dirty="0" err="1">
                <a:solidFill>
                  <a:schemeClr val="tx1"/>
                </a:solidFill>
                <a:effectLst/>
                <a:latin typeface="Arial Rounded MT Bold" pitchFamily="34" charset="0"/>
                <a:ea typeface="+mn-ea"/>
                <a:cs typeface="Arial" charset="0"/>
              </a:rPr>
              <a:t>Lapide</a:t>
            </a:r>
            <a:r>
              <a:rPr lang="en-US" sz="2000" b="1" i="0" kern="1200" dirty="0">
                <a:solidFill>
                  <a:schemeClr val="tx1"/>
                </a:solidFill>
                <a:effectLst/>
                <a:latin typeface="Arial Rounded MT Bold" pitchFamily="34" charset="0"/>
                <a:ea typeface="+mn-ea"/>
                <a:cs typeface="Arial" charset="0"/>
              </a:rPr>
              <a:t> was a Jewish theologian and Israeli historian. He was an Israeli diplomat from 1951 to 1969, among other position acting as Israeli Consul to Milan, and was instrumental in gaining recognition for the young state of Israel. He wrote more than 35 books during his lifetime.</a:t>
            </a:r>
            <a:endParaRPr lang="en-US" b="1" dirty="0"/>
          </a:p>
        </p:txBody>
      </p:sp>
      <p:sp>
        <p:nvSpPr>
          <p:cNvPr id="4" name="Header Placeholder 3"/>
          <p:cNvSpPr>
            <a:spLocks noGrp="1"/>
          </p:cNvSpPr>
          <p:nvPr>
            <p:ph type="hdr" sz="quarter"/>
          </p:nvPr>
        </p:nvSpPr>
        <p:spPr/>
        <p:txBody>
          <a:bodyPr/>
          <a:lstStyle/>
          <a:p>
            <a:r>
              <a:rPr lang="en-US" altLang="en-US"/>
              <a:t>Mtt. 28.11-15.Untruth.in.Culture</a:t>
            </a:r>
          </a:p>
        </p:txBody>
      </p:sp>
      <p:sp>
        <p:nvSpPr>
          <p:cNvPr id="5" name="Date Placeholder 4"/>
          <p:cNvSpPr>
            <a:spLocks noGrp="1"/>
          </p:cNvSpPr>
          <p:nvPr>
            <p:ph type="dt" idx="1"/>
          </p:nvPr>
        </p:nvSpPr>
        <p:spPr/>
        <p:txBody>
          <a:bodyPr/>
          <a:lstStyle/>
          <a:p>
            <a:r>
              <a:rPr lang="en-US" altLang="en-US"/>
              <a:t>Dec 14.2019 5779</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24383143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Orthodox Jewish historian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744A4D-2FAF-0949-A51F-C90022D05544}"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3415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$25K on mitigation: drying and demolition  another 20K on rebuilt.  Deductible 2K</a:t>
            </a:r>
          </a:p>
        </p:txBody>
      </p:sp>
    </p:spTree>
    <p:extLst>
      <p:ext uri="{BB962C8B-B14F-4D97-AF65-F5344CB8AC3E}">
        <p14:creationId xmlns:p14="http://schemas.microsoft.com/office/powerpoint/2010/main" val="12683799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744A4D-2FAF-0949-A51F-C90022D05544}"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660251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744A4D-2FAF-0949-A51F-C90022D05544}"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932354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042446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032795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McDowell Evidence p 267</a:t>
            </a:r>
          </a:p>
        </p:txBody>
      </p:sp>
    </p:spTree>
    <p:extLst>
      <p:ext uri="{BB962C8B-B14F-4D97-AF65-F5344CB8AC3E}">
        <p14:creationId xmlns:p14="http://schemas.microsoft.com/office/powerpoint/2010/main" val="2747395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292125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748613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71844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893350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21791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4347275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833961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18961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17655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093234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4547844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159673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https://israelunwired.com/muslims-rally-in-times-square-calling-for-an-intifada-in-america/</a:t>
            </a:r>
            <a:endParaRPr lang="en-US" altLang="en-US" sz="1050" dirty="0"/>
          </a:p>
        </p:txBody>
      </p:sp>
    </p:spTree>
    <p:extLst>
      <p:ext uri="{BB962C8B-B14F-4D97-AF65-F5344CB8AC3E}">
        <p14:creationId xmlns:p14="http://schemas.microsoft.com/office/powerpoint/2010/main" val="16283001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https://www.charismanews.com/us/79170-rick-wiles-answers-michael-brown-s-criticisms-of-anti-semitism-brown-responds?utm_source=In%20the%20Line%20of%20Fire&amp;utm_medium=email&amp;utm_content=subscriber_id:5194514&amp;utm_campaign=Blogger%20-%20Michael%20Brown%20-%202019-12-13</a:t>
            </a:r>
            <a:endParaRPr lang="en-US" sz="1050" dirty="0"/>
          </a:p>
          <a:p>
            <a:r>
              <a:rPr lang="en-US" sz="1050" dirty="0">
                <a:hlinkClick r:id="rId4"/>
              </a:rPr>
              <a:t>https://rationalwiki.org/wiki/Rick_Wiles</a:t>
            </a:r>
            <a:endParaRPr lang="en-US" altLang="en-US" sz="1050" dirty="0"/>
          </a:p>
        </p:txBody>
      </p:sp>
    </p:spTree>
    <p:extLst>
      <p:ext uri="{BB962C8B-B14F-4D97-AF65-F5344CB8AC3E}">
        <p14:creationId xmlns:p14="http://schemas.microsoft.com/office/powerpoint/2010/main" val="26924805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https://www.charismanews.com/opinion/in-the-line-of-fire/79067-when-a-jew-bashing-christian-leader-makes-jesus-look-bad</a:t>
            </a:r>
            <a:endParaRPr lang="en-US" altLang="en-US" sz="1050" dirty="0"/>
          </a:p>
        </p:txBody>
      </p:sp>
    </p:spTree>
    <p:extLst>
      <p:ext uri="{BB962C8B-B14F-4D97-AF65-F5344CB8AC3E}">
        <p14:creationId xmlns:p14="http://schemas.microsoft.com/office/powerpoint/2010/main" val="34404036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https://www.charismanews.com/opinion/in-the-line-of-fire/79067-when-a-jew-bashing-christian-leader-makes-jesus-look-bad</a:t>
            </a:r>
            <a:endParaRPr lang="en-US" altLang="en-US" sz="1050" dirty="0"/>
          </a:p>
          <a:p>
            <a:endParaRPr lang="en-US" altLang="en-US" sz="1050" dirty="0"/>
          </a:p>
        </p:txBody>
      </p:sp>
    </p:spTree>
    <p:extLst>
      <p:ext uri="{BB962C8B-B14F-4D97-AF65-F5344CB8AC3E}">
        <p14:creationId xmlns:p14="http://schemas.microsoft.com/office/powerpoint/2010/main" val="18649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353217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https://charismamail.com/ga/webviews/4-5194514-58-32569-33796-80548-b31feca097</a:t>
            </a:r>
            <a:endParaRPr lang="en-US" altLang="en-US" sz="1050" dirty="0"/>
          </a:p>
        </p:txBody>
      </p:sp>
    </p:spTree>
    <p:extLst>
      <p:ext uri="{BB962C8B-B14F-4D97-AF65-F5344CB8AC3E}">
        <p14:creationId xmlns:p14="http://schemas.microsoft.com/office/powerpoint/2010/main" val="23172404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https://charismamail.com/ga/webviews/4-5194514-58-32569-33796-80548-b31feca097</a:t>
            </a:r>
            <a:endParaRPr lang="en-US" altLang="en-US" sz="1050" dirty="0"/>
          </a:p>
        </p:txBody>
      </p:sp>
    </p:spTree>
    <p:extLst>
      <p:ext uri="{BB962C8B-B14F-4D97-AF65-F5344CB8AC3E}">
        <p14:creationId xmlns:p14="http://schemas.microsoft.com/office/powerpoint/2010/main" val="21248284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https://charismamail.com/ga/webviews/4-5194514-58-32569-33796-80548-b31feca097</a:t>
            </a:r>
            <a:endParaRPr lang="en-US" altLang="en-US" sz="1050" dirty="0"/>
          </a:p>
        </p:txBody>
      </p:sp>
    </p:spTree>
    <p:extLst>
      <p:ext uri="{BB962C8B-B14F-4D97-AF65-F5344CB8AC3E}">
        <p14:creationId xmlns:p14="http://schemas.microsoft.com/office/powerpoint/2010/main" val="14617921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8252431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835219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https://news.visionforisrael.com/en/news/december-13-2019/oh-no-not-again-mossad-spy-captured-in-saudi-arabia?mc_cid=54c1c6d917&amp;mc_eid=5c6cdd3ee6</a:t>
            </a:r>
            <a:endParaRPr lang="en-US" altLang="en-US" sz="1050" dirty="0"/>
          </a:p>
          <a:p>
            <a:endParaRPr lang="en-US" altLang="en-US" sz="1050" dirty="0"/>
          </a:p>
        </p:txBody>
      </p:sp>
    </p:spTree>
    <p:extLst>
      <p:ext uri="{BB962C8B-B14F-4D97-AF65-F5344CB8AC3E}">
        <p14:creationId xmlns:p14="http://schemas.microsoft.com/office/powerpoint/2010/main" val="12700595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https://news.visionforisrael.com/en/news/december-13-2019/oh-no-not-again-mossad-spy-captured-in-saudi-arabia?mc_cid=54c1c6d917&amp;mc_eid=5c6cdd3ee6</a:t>
            </a:r>
            <a:endParaRPr lang="en-US" altLang="en-US" sz="1050" dirty="0"/>
          </a:p>
        </p:txBody>
      </p:sp>
    </p:spTree>
    <p:extLst>
      <p:ext uri="{BB962C8B-B14F-4D97-AF65-F5344CB8AC3E}">
        <p14:creationId xmlns:p14="http://schemas.microsoft.com/office/powerpoint/2010/main" val="3794428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https://news.visionforisrael.com/en/news/december-13-2019/oh-no-not-again-mossad-spy-captured-in-saudi-arabia?mc_cid=54c1c6d917&amp;mc_eid=5c6cdd3ee6</a:t>
            </a:r>
            <a:endParaRPr 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b="1" dirty="0"/>
              <a:t>Probably still reaction to Eli Cohen infiltration.</a:t>
            </a:r>
          </a:p>
          <a:p>
            <a:endParaRPr lang="en-US" altLang="en-US" sz="1050" dirty="0"/>
          </a:p>
        </p:txBody>
      </p:sp>
    </p:spTree>
    <p:extLst>
      <p:ext uri="{BB962C8B-B14F-4D97-AF65-F5344CB8AC3E}">
        <p14:creationId xmlns:p14="http://schemas.microsoft.com/office/powerpoint/2010/main" val="23513054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983185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73867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279714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672159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025826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2299510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465213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28.11-15.Untruth.in.Culture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14.2019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7041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008EDFD0-AEF6-440D-A2A9-52A80FF54F5E}" type="slidenum">
              <a:rPr lang="en-US" altLang="en-US" smtClean="0">
                <a:latin typeface="Arial" pitchFamily="34" charset="0"/>
                <a:cs typeface="Arial" pitchFamily="34" charset="0"/>
              </a:rPr>
              <a:pPr defTabSz="658459">
                <a:defRPr/>
              </a:pPr>
              <a:t>‹#›</a:t>
            </a:fld>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1914359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74C7E32F-A007-40FE-BCD5-17EC31FC5224}" type="slidenum">
              <a:rPr lang="en-US" smtClean="0"/>
              <a:pPr defTabSz="658459">
                <a:defRPr/>
              </a:pPr>
              <a:t>‹#›</a:t>
            </a:fld>
            <a:endParaRPr lang="en-US" dirty="0"/>
          </a:p>
        </p:txBody>
      </p:sp>
    </p:spTree>
    <p:extLst>
      <p:ext uri="{BB962C8B-B14F-4D97-AF65-F5344CB8AC3E}">
        <p14:creationId xmlns:p14="http://schemas.microsoft.com/office/powerpoint/2010/main" val="2233584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78875" cy="5143500"/>
          </a:xfrm>
          <a:prstGeom prst="rect">
            <a:avLst/>
          </a:prstGeom>
        </p:spPr>
      </p:pic>
      <p:sp>
        <p:nvSpPr>
          <p:cNvPr id="2" name="Title 1"/>
          <p:cNvSpPr>
            <a:spLocks noGrp="1"/>
          </p:cNvSpPr>
          <p:nvPr>
            <p:ph type="ctrTitle"/>
          </p:nvPr>
        </p:nvSpPr>
        <p:spPr>
          <a:xfrm>
            <a:off x="1845190" y="1358898"/>
            <a:ext cx="5096880" cy="1136650"/>
          </a:xfrm>
        </p:spPr>
        <p:txBody>
          <a:bodyPr anchor="b">
            <a:noAutofit/>
          </a:bodyPr>
          <a:lstStyle>
            <a:lvl1pPr algn="ctr">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1845190" y="2698746"/>
            <a:ext cx="5096880" cy="1033238"/>
          </a:xfrm>
        </p:spPr>
        <p:txBody>
          <a:bodyPr anchor="t">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823221" y="3790952"/>
            <a:ext cx="646392" cy="209550"/>
          </a:xfrm>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a:xfrm>
            <a:off x="1845190" y="3790952"/>
            <a:ext cx="3902548" cy="209550"/>
          </a:xfrm>
        </p:spPr>
        <p:txBody>
          <a:bodyPr/>
          <a:lstStyle/>
          <a:p>
            <a:endParaRPr lang="en-US"/>
          </a:p>
        </p:txBody>
      </p:sp>
      <p:sp>
        <p:nvSpPr>
          <p:cNvPr id="6" name="Slide Number Placeholder 5"/>
          <p:cNvSpPr>
            <a:spLocks noGrp="1"/>
          </p:cNvSpPr>
          <p:nvPr>
            <p:ph type="sldNum" sz="quarter" idx="12"/>
          </p:nvPr>
        </p:nvSpPr>
        <p:spPr>
          <a:xfrm>
            <a:off x="6545098" y="3790952"/>
            <a:ext cx="396972" cy="209550"/>
          </a:xfrm>
        </p:spPr>
        <p:txBody>
          <a:bodyPr/>
          <a:lstStyle/>
          <a:p>
            <a:fld id="{E6B79EC1-F06A-BA46-BEDE-17FAD7FB9235}" type="slidenum">
              <a:rPr lang="en-US" smtClean="0"/>
              <a:t>‹#›</a:t>
            </a:fld>
            <a:endParaRPr lang="en-US"/>
          </a:p>
        </p:txBody>
      </p:sp>
      <p:cxnSp>
        <p:nvCxnSpPr>
          <p:cNvPr id="15" name="Straight Connector 14"/>
          <p:cNvCxnSpPr/>
          <p:nvPr/>
        </p:nvCxnSpPr>
        <p:spPr>
          <a:xfrm>
            <a:off x="1939173" y="2603497"/>
            <a:ext cx="490891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4916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27416" y="1766002"/>
            <a:ext cx="633217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681182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415" y="1231060"/>
            <a:ext cx="6332171" cy="1366886"/>
          </a:xfrm>
        </p:spPr>
        <p:txBody>
          <a:bodyPr anchor="b">
            <a:normAutofit/>
          </a:bodyPr>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227415" y="2801145"/>
            <a:ext cx="6332171" cy="817511"/>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31" name="Straight Connector 30"/>
          <p:cNvCxnSpPr/>
          <p:nvPr/>
        </p:nvCxnSpPr>
        <p:spPr>
          <a:xfrm>
            <a:off x="1227416" y="2699544"/>
            <a:ext cx="63321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45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27415" y="1767195"/>
            <a:ext cx="633217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32475" y="1865376"/>
            <a:ext cx="3204289" cy="25854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59669" y="1865376"/>
            <a:ext cx="3204289" cy="25854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24CB6C-2196-C244-8EDB-B8DFC1ABBEA2}"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173607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9875" y="1993900"/>
            <a:ext cx="320428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9875" y="2432447"/>
            <a:ext cx="3204289" cy="202996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56481" y="1993900"/>
            <a:ext cx="320428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456481" y="2432447"/>
            <a:ext cx="3204289" cy="202996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24CB6C-2196-C244-8EDB-B8DFC1ABBEA2}" type="datetimeFigureOut">
              <a:rPr lang="en-US" smtClean="0"/>
              <a:t>12/14/2019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79EC1-F06A-BA46-BEDE-17FAD7FB9235}" type="slidenum">
              <a:rPr lang="en-US" smtClean="0"/>
              <a:t>‹#›</a:t>
            </a:fld>
            <a:endParaRPr lang="en-US"/>
          </a:p>
        </p:txBody>
      </p:sp>
      <p:cxnSp>
        <p:nvCxnSpPr>
          <p:cNvPr id="41" name="Straight Connector 40"/>
          <p:cNvCxnSpPr/>
          <p:nvPr/>
        </p:nvCxnSpPr>
        <p:spPr>
          <a:xfrm>
            <a:off x="1227416" y="1766002"/>
            <a:ext cx="633217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7549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29872" y="686503"/>
            <a:ext cx="6527258" cy="9779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24CB6C-2196-C244-8EDB-B8DFC1ABBEA2}" type="datetimeFigureOut">
              <a:rPr lang="en-US" smtClean="0"/>
              <a:t>12/14/2019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79EC1-F06A-BA46-BEDE-17FAD7FB9235}" type="slidenum">
              <a:rPr lang="en-US" smtClean="0"/>
              <a:t>‹#›</a:t>
            </a:fld>
            <a:endParaRPr lang="en-US"/>
          </a:p>
        </p:txBody>
      </p:sp>
      <p:cxnSp>
        <p:nvCxnSpPr>
          <p:cNvPr id="14" name="Straight Connector 13"/>
          <p:cNvCxnSpPr/>
          <p:nvPr/>
        </p:nvCxnSpPr>
        <p:spPr>
          <a:xfrm>
            <a:off x="1227416" y="1766002"/>
            <a:ext cx="633217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146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4CB6C-2196-C244-8EDB-B8DFC1ABBEA2}" type="datetimeFigureOut">
              <a:rPr lang="en-US" smtClean="0"/>
              <a:t>12/14/2019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1544850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9872" y="1041401"/>
            <a:ext cx="2435502"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55546" y="736600"/>
            <a:ext cx="3701585" cy="367030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9872" y="2273299"/>
            <a:ext cx="2435502"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24CB6C-2196-C244-8EDB-B8DFC1ABBEA2}"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79EC1-F06A-BA46-BEDE-17FAD7FB9235}" type="slidenum">
              <a:rPr lang="en-US" smtClean="0"/>
              <a:t>‹#›</a:t>
            </a:fld>
            <a:endParaRPr lang="en-US"/>
          </a:p>
        </p:txBody>
      </p:sp>
      <p:cxnSp>
        <p:nvCxnSpPr>
          <p:cNvPr id="16" name="Straight Connector 15"/>
          <p:cNvCxnSpPr/>
          <p:nvPr/>
        </p:nvCxnSpPr>
        <p:spPr>
          <a:xfrm>
            <a:off x="1227416" y="2184400"/>
            <a:ext cx="224041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026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9872" y="1412874"/>
            <a:ext cx="3487166" cy="1028700"/>
          </a:xfrm>
        </p:spPr>
        <p:txBody>
          <a:bodyPr anchor="b">
            <a:normAutofit/>
          </a:bodyPr>
          <a:lstStyle>
            <a:lvl1pPr algn="ctr">
              <a:defRPr sz="1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4976107" y="774700"/>
            <a:ext cx="2812488" cy="3594102"/>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29873" y="2441574"/>
            <a:ext cx="3487165" cy="137160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24CB6C-2196-C244-8EDB-B8DFC1ABBEA2}"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20746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9873" y="3611561"/>
            <a:ext cx="6527257"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85281" y="774700"/>
            <a:ext cx="6808315" cy="2520952"/>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29873" y="4036615"/>
            <a:ext cx="6527257" cy="37028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24CB6C-2196-C244-8EDB-B8DFC1ABBEA2}"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2171394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29873" y="680155"/>
            <a:ext cx="6527257" cy="2323395"/>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29872" y="3206749"/>
            <a:ext cx="6527259" cy="1200152"/>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15" name="Straight Connector 14"/>
          <p:cNvCxnSpPr/>
          <p:nvPr/>
        </p:nvCxnSpPr>
        <p:spPr>
          <a:xfrm>
            <a:off x="1227416" y="3105149"/>
            <a:ext cx="634262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87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81053" y="736599"/>
            <a:ext cx="6144684"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36303" y="2514600"/>
            <a:ext cx="5657495" cy="488950"/>
          </a:xfrm>
        </p:spPr>
        <p:txBody>
          <a:bodyPr anchor="ctr">
            <a:normAutofit/>
          </a:bodyPr>
          <a:lstStyle>
            <a:lvl1pPr marL="0" indent="0" algn="r">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29870" y="3257551"/>
            <a:ext cx="6527261"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sp>
        <p:nvSpPr>
          <p:cNvPr id="14" name="TextBox 13"/>
          <p:cNvSpPr txBox="1"/>
          <p:nvPr/>
        </p:nvSpPr>
        <p:spPr>
          <a:xfrm>
            <a:off x="816030" y="679022"/>
            <a:ext cx="439058" cy="438582"/>
          </a:xfrm>
          <a:prstGeom prst="rect">
            <a:avLst/>
          </a:prstGeom>
        </p:spPr>
        <p:txBody>
          <a:bodyPr vert="horz" lIns="68580" tIns="34290" rIns="68580" bIns="34290" rtlCol="0" anchor="ctr">
            <a:noAutofit/>
          </a:bodyPr>
          <a:lstStyle/>
          <a:p>
            <a:pPr lvl="0"/>
            <a:r>
              <a:rPr lang="en-US" sz="5400" dirty="0">
                <a:solidFill>
                  <a:schemeClr val="tx1"/>
                </a:solidFill>
                <a:effectLst/>
              </a:rPr>
              <a:t>“</a:t>
            </a:r>
          </a:p>
        </p:txBody>
      </p:sp>
      <p:sp>
        <p:nvSpPr>
          <p:cNvPr id="15" name="TextBox 14"/>
          <p:cNvSpPr txBox="1"/>
          <p:nvPr/>
        </p:nvSpPr>
        <p:spPr>
          <a:xfrm>
            <a:off x="7328693" y="2120903"/>
            <a:ext cx="439058" cy="438582"/>
          </a:xfrm>
          <a:prstGeom prst="rect">
            <a:avLst/>
          </a:prstGeom>
        </p:spPr>
        <p:txBody>
          <a:bodyPr vert="horz" lIns="68580" tIns="34290" rIns="68580" bIns="34290" rtlCol="0" anchor="ctr">
            <a:noAutofit/>
          </a:bodyPr>
          <a:lstStyle/>
          <a:p>
            <a:pPr lvl="0" algn="r"/>
            <a:r>
              <a:rPr lang="en-US" sz="5400" dirty="0">
                <a:solidFill>
                  <a:schemeClr val="tx1"/>
                </a:solidFill>
                <a:effectLst/>
              </a:rPr>
              <a:t>”</a:t>
            </a:r>
          </a:p>
        </p:txBody>
      </p:sp>
      <p:cxnSp>
        <p:nvCxnSpPr>
          <p:cNvPr id="19" name="Straight Connector 18"/>
          <p:cNvCxnSpPr/>
          <p:nvPr/>
        </p:nvCxnSpPr>
        <p:spPr>
          <a:xfrm>
            <a:off x="1227416" y="3105149"/>
            <a:ext cx="633217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198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29876" y="2481436"/>
            <a:ext cx="6527251"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29875" y="3583036"/>
            <a:ext cx="6527253" cy="6453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spTree>
    <p:extLst>
      <p:ext uri="{BB962C8B-B14F-4D97-AF65-F5344CB8AC3E}">
        <p14:creationId xmlns:p14="http://schemas.microsoft.com/office/powerpoint/2010/main" val="1776051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53137" y="736599"/>
            <a:ext cx="6072601"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29875" y="2729484"/>
            <a:ext cx="6527253" cy="665226"/>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29872" y="3397250"/>
            <a:ext cx="6527259" cy="1009650"/>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sp>
        <p:nvSpPr>
          <p:cNvPr id="12" name="TextBox 11"/>
          <p:cNvSpPr txBox="1"/>
          <p:nvPr/>
        </p:nvSpPr>
        <p:spPr>
          <a:xfrm>
            <a:off x="842999" y="672671"/>
            <a:ext cx="439058"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344336" y="1955796"/>
            <a:ext cx="439058"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227416" y="2571750"/>
            <a:ext cx="633217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8116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29872" y="736599"/>
            <a:ext cx="6527257" cy="1720850"/>
          </a:xfrm>
        </p:spPr>
        <p:txBody>
          <a:bodyPr vert="horz" lIns="91440" tIns="45720" rIns="91440" bIns="45720" rtlCol="0" anchor="ctr">
            <a:normAutofit/>
          </a:bodyPr>
          <a:lstStyle>
            <a:lvl1pPr>
              <a:defRPr lang="en-US" sz="24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29875" y="2674620"/>
            <a:ext cx="6527253" cy="678942"/>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29873" y="3352801"/>
            <a:ext cx="6527257" cy="1054100"/>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15" name="Straight Connector 14"/>
          <p:cNvCxnSpPr/>
          <p:nvPr/>
        </p:nvCxnSpPr>
        <p:spPr>
          <a:xfrm>
            <a:off x="1227419" y="2571750"/>
            <a:ext cx="634262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786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29872" y="1867602"/>
            <a:ext cx="6527259" cy="25393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14" name="Straight Connector 13"/>
          <p:cNvCxnSpPr/>
          <p:nvPr/>
        </p:nvCxnSpPr>
        <p:spPr>
          <a:xfrm>
            <a:off x="1227416" y="1766002"/>
            <a:ext cx="634262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37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02842" y="680155"/>
            <a:ext cx="1554285" cy="372674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29875" y="680155"/>
            <a:ext cx="4719230" cy="372674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4CB6C-2196-C244-8EDB-B8DFC1ABBEA2}"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79EC1-F06A-BA46-BEDE-17FAD7FB9235}" type="slidenum">
              <a:rPr lang="en-US" smtClean="0"/>
              <a:t>‹#›</a:t>
            </a:fld>
            <a:endParaRPr lang="en-US"/>
          </a:p>
        </p:txBody>
      </p:sp>
      <p:cxnSp>
        <p:nvCxnSpPr>
          <p:cNvPr id="14" name="Straight Connector 13"/>
          <p:cNvCxnSpPr/>
          <p:nvPr/>
        </p:nvCxnSpPr>
        <p:spPr>
          <a:xfrm>
            <a:off x="5996125" y="680155"/>
            <a:ext cx="0" cy="3726745"/>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7289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5259" y="205979"/>
            <a:ext cx="7608358" cy="857250"/>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1488CB86-54CD-4648-844B-29C8AC2E165A}"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B7914-8E32-814F-BBCF-25930A5F0329}" type="slidenum">
              <a:rPr lang="en-US" smtClean="0"/>
              <a:t>‹#›</a:t>
            </a:fld>
            <a:endParaRPr lang="en-US"/>
          </a:p>
        </p:txBody>
      </p:sp>
      <p:sp>
        <p:nvSpPr>
          <p:cNvPr id="8" name="Content Placeholder 7"/>
          <p:cNvSpPr>
            <a:spLocks noGrp="1"/>
          </p:cNvSpPr>
          <p:nvPr>
            <p:ph sz="quarter" idx="13"/>
          </p:nvPr>
        </p:nvSpPr>
        <p:spPr>
          <a:xfrm>
            <a:off x="585259" y="1200150"/>
            <a:ext cx="7608358"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921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260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8926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2390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4848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0760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068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214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820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2105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552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95332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5259" y="205979"/>
            <a:ext cx="7608358" cy="857250"/>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1488CB86-54CD-4648-844B-29C8AC2E165A}"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B7914-8E32-814F-BBCF-25930A5F0329}" type="slidenum">
              <a:rPr lang="en-US" smtClean="0"/>
              <a:t>‹#›</a:t>
            </a:fld>
            <a:endParaRPr lang="en-US"/>
          </a:p>
        </p:txBody>
      </p:sp>
      <p:sp>
        <p:nvSpPr>
          <p:cNvPr id="8" name="Content Placeholder 7"/>
          <p:cNvSpPr>
            <a:spLocks noGrp="1"/>
          </p:cNvSpPr>
          <p:nvPr>
            <p:ph sz="quarter" idx="13"/>
          </p:nvPr>
        </p:nvSpPr>
        <p:spPr>
          <a:xfrm>
            <a:off x="585259" y="1200150"/>
            <a:ext cx="7608358"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108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4.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solidFill>
                  <a:srgbClr val="000000"/>
                </a:solidFill>
              </a:defRPr>
            </a:lvl1pPr>
          </a:lstStyle>
          <a:p>
            <a:fld id="{94317EE0-CD2D-4428-881C-38C7122CD0C7}" type="slidenum">
              <a:rPr lang="en-US" altLang="en-US" smtClean="0"/>
              <a:pPr/>
              <a:t>‹#›</a:t>
            </a:fld>
            <a:endParaRPr lang="en-US" altLang="en-US" dirty="0"/>
          </a:p>
        </p:txBody>
      </p:sp>
    </p:spTree>
    <p:extLst>
      <p:ext uri="{BB962C8B-B14F-4D97-AF65-F5344CB8AC3E}">
        <p14:creationId xmlns:p14="http://schemas.microsoft.com/office/powerpoint/2010/main" val="397841498"/>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8">
                <a:solidFill>
                  <a:srgbClr val="000000"/>
                </a:solidFill>
                <a:latin typeface="Arial" charset="0"/>
                <a:cs typeface="Arial" charset="0"/>
              </a:defRPr>
            </a:lvl1pPr>
          </a:lstStyle>
          <a:p>
            <a:pPr>
              <a:defRPr/>
            </a:pPr>
            <a:fld id="{3915AB1D-1CA0-4FDF-B570-0BA71515FA0F}" type="slidenum">
              <a:rPr lang="en-US"/>
              <a:pPr>
                <a:defRPr/>
              </a:pPr>
              <a:t>‹#›</a:t>
            </a:fld>
            <a:endParaRPr lang="en-US" dirty="0"/>
          </a:p>
        </p:txBody>
      </p:sp>
    </p:spTree>
    <p:extLst>
      <p:ext uri="{BB962C8B-B14F-4D97-AF65-F5344CB8AC3E}">
        <p14:creationId xmlns:p14="http://schemas.microsoft.com/office/powerpoint/2010/main" val="2576439121"/>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tile tx="0" ty="0" sx="100000" sy="100000" flip="none" algn="tl"/>
        </a:blipFill>
        <a:effectLst/>
      </p:bgPr>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8778875" cy="5143500"/>
          </a:xfrm>
          <a:prstGeom prst="rect">
            <a:avLst/>
          </a:prstGeom>
        </p:spPr>
      </p:pic>
      <p:sp>
        <p:nvSpPr>
          <p:cNvPr id="2" name="Title Placeholder 1"/>
          <p:cNvSpPr>
            <a:spLocks noGrp="1"/>
          </p:cNvSpPr>
          <p:nvPr>
            <p:ph type="title"/>
          </p:nvPr>
        </p:nvSpPr>
        <p:spPr>
          <a:xfrm>
            <a:off x="1129873" y="686503"/>
            <a:ext cx="6527257"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9872" y="1867602"/>
            <a:ext cx="6527259" cy="2583748"/>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02845" y="4470400"/>
            <a:ext cx="1102431"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3524CB6C-2196-C244-8EDB-B8DFC1ABBEA2}" type="datetimeFigureOut">
              <a:rPr lang="en-US" smtClean="0"/>
              <a:t>12/14/2019</a:t>
            </a:fld>
            <a:endParaRPr lang="en-US"/>
          </a:p>
        </p:txBody>
      </p:sp>
      <p:sp>
        <p:nvSpPr>
          <p:cNvPr id="5" name="Footer Placeholder 4"/>
          <p:cNvSpPr>
            <a:spLocks noGrp="1"/>
          </p:cNvSpPr>
          <p:nvPr>
            <p:ph type="ftr" sz="quarter" idx="3"/>
          </p:nvPr>
        </p:nvSpPr>
        <p:spPr>
          <a:xfrm>
            <a:off x="1129873" y="4470400"/>
            <a:ext cx="490083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277414" y="4470400"/>
            <a:ext cx="379717"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E6B79EC1-F06A-BA46-BEDE-17FAD7FB9235}" type="slidenum">
              <a:rPr lang="en-US" smtClean="0"/>
              <a:t>‹#›</a:t>
            </a:fld>
            <a:endParaRPr lang="en-US"/>
          </a:p>
        </p:txBody>
      </p:sp>
    </p:spTree>
    <p:extLst>
      <p:ext uri="{BB962C8B-B14F-4D97-AF65-F5344CB8AC3E}">
        <p14:creationId xmlns:p14="http://schemas.microsoft.com/office/powerpoint/2010/main" val="377514032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txStyles>
    <p:titleStyle>
      <a:lvl1pPr algn="ctr" defTabSz="342900" rtl="0" eaLnBrk="1" latinLnBrk="0" hangingPunct="1">
        <a:spcBef>
          <a:spcPct val="0"/>
        </a:spcBef>
        <a:buNone/>
        <a:defRPr sz="3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91180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artsandculture.google.com/streetview/bgEuwDxel93-P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14.tiff"/></Relationships>
</file>

<file path=ppt/slides/_rels/slide2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video" Target="https://www.youtube.com/embed/TI9j8PBlotY?feature=oembed" TargetMode="External"/><Relationship Id="rId4" Type="http://schemas.openxmlformats.org/officeDocument/2006/relationships/image" Target="../media/image23.jpeg"/></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s://twitter.com/i/status/1204806510762741760" TargetMode="External"/><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dirty="0"/>
              <a:t>e-handout</a:t>
            </a:r>
          </a:p>
          <a:p>
            <a:r>
              <a:rPr lang="en-US" dirty="0"/>
              <a:t>To have these notes </a:t>
            </a:r>
          </a:p>
          <a:p>
            <a:r>
              <a:rPr lang="en-US" dirty="0"/>
              <a:t>without taking notes</a:t>
            </a:r>
          </a:p>
          <a:p>
            <a:r>
              <a:rPr lang="en-US" dirty="0"/>
              <a:t>Go to </a:t>
            </a:r>
            <a:r>
              <a:rPr lang="en-US" dirty="0">
                <a:solidFill>
                  <a:srgbClr val="FFFF66"/>
                </a:solidFill>
              </a:rPr>
              <a:t>OrHaOlam.com</a:t>
            </a:r>
          </a:p>
          <a:p>
            <a:r>
              <a:rPr lang="en-US" dirty="0"/>
              <a:t>Click on</a:t>
            </a:r>
            <a:r>
              <a:rPr lang="en-US" dirty="0">
                <a:solidFill>
                  <a:srgbClr val="FFFF66"/>
                </a:solidFill>
              </a:rPr>
              <a:t> downloads, </a:t>
            </a:r>
          </a:p>
          <a:p>
            <a:r>
              <a:rPr lang="en-US" dirty="0">
                <a:solidFill>
                  <a:srgbClr val="FFFF66"/>
                </a:solidFill>
              </a:rPr>
              <a:t>messages, 2019</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endParaRPr lang="en-US" dirty="0"/>
          </a:p>
        </p:txBody>
      </p:sp>
    </p:spTree>
    <p:extLst>
      <p:ext uri="{BB962C8B-B14F-4D97-AF65-F5344CB8AC3E}">
        <p14:creationId xmlns:p14="http://schemas.microsoft.com/office/powerpoint/2010/main" val="1707891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3" y="3065562"/>
            <a:ext cx="7900988" cy="1646039"/>
          </a:xfrm>
        </p:spPr>
        <p:txBody>
          <a:bodyPr/>
          <a:lstStyle/>
          <a:p>
            <a:pPr lvl="0" algn="r" rtl="1" eaLnBrk="1" hangingPunct="1"/>
            <a:r>
              <a:rPr lang="he-IL" altLang="en-US" sz="5185" b="1" dirty="0">
                <a:solidFill>
                  <a:srgbClr val="FFFFFF"/>
                </a:solidFill>
                <a:cs typeface="David" panose="020E0502060401010101" pitchFamily="34" charset="-79"/>
              </a:rPr>
              <a:t>מַתִּתְיָהוּ</a:t>
            </a:r>
            <a:r>
              <a:rPr lang="en-US" altLang="en-US" sz="3456" dirty="0">
                <a:solidFill>
                  <a:srgbClr val="FFFFFF"/>
                </a:solidFill>
              </a:rPr>
              <a:t> Mattityahu  </a:t>
            </a:r>
          </a:p>
          <a:p>
            <a:pPr lvl="0" algn="r" eaLnBrk="1" hangingPunct="1"/>
            <a:r>
              <a:rPr lang="en-US" altLang="en-US" sz="3456" dirty="0">
                <a:solidFill>
                  <a:srgbClr val="FFFFFF"/>
                </a:solidFill>
              </a:rPr>
              <a:t>(Matthew) 28:11-13</a:t>
            </a:r>
          </a:p>
        </p:txBody>
      </p:sp>
    </p:spTree>
    <p:extLst>
      <p:ext uri="{BB962C8B-B14F-4D97-AF65-F5344CB8AC3E}">
        <p14:creationId xmlns:p14="http://schemas.microsoft.com/office/powerpoint/2010/main" val="378557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a:r>
              <a:rPr lang="he-IL" sz="4321" b="1" dirty="0">
                <a:latin typeface="David" panose="020E0502060401010101" pitchFamily="34" charset="-79"/>
                <a:cs typeface="David" panose="020E0502060401010101" pitchFamily="34" charset="-79"/>
              </a:rPr>
              <a:t>בְּשָׁעָה שֶׁהָלְכוּ בָּאוּ הָעִירָה כַּמָּה מִן הַשּׁוֹמְרִים וְהוֹדִיעוּ לְרָאשֵׁי הַכֹּהֲנִים אֶת כָּל אֲשֶׁר קָרָה.</a:t>
            </a:r>
            <a:r>
              <a:rPr lang="he-IL" sz="4321" dirty="0"/>
              <a:t>‏</a:t>
            </a:r>
            <a:r>
              <a:rPr lang="en-US" baseline="30000" dirty="0"/>
              <a:t>    </a:t>
            </a:r>
          </a:p>
          <a:p>
            <a:pPr marL="1144" indent="-1144"/>
            <a:r>
              <a:rPr lang="en-US" sz="3600" dirty="0"/>
              <a:t>As they were going, some of the guards went into the city and reported to the head </a:t>
            </a:r>
            <a:r>
              <a:rPr lang="en-US" sz="3600" i="1" dirty="0"/>
              <a:t>cohanim</a:t>
            </a:r>
            <a:r>
              <a:rPr lang="en-US" sz="3600" dirty="0"/>
              <a:t> everything that had happened.</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28:11</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66908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lnSpcReduction="10000"/>
          </a:bodyPr>
          <a:lstStyle/>
          <a:p>
            <a:pPr algn="r"/>
            <a:r>
              <a:rPr lang="he-IL" sz="4321" b="1" dirty="0">
                <a:latin typeface="David" panose="020E0502060401010101" pitchFamily="34" charset="-79"/>
                <a:cs typeface="David" panose="020E0502060401010101" pitchFamily="34" charset="-79"/>
              </a:rPr>
              <a:t>רָאשֵׁי הַכֹּהֲנִים הִתְכַּנְּסוּ עִם הַזְּקֵנִים וּלְאַחַר הִתְיָעֲצוּת נָתְנוּ לַחַיָּלִים סְכוּם כֶּסֶף נִכָּר</a:t>
            </a:r>
            <a:endParaRPr lang="en-US" sz="4321" b="1" dirty="0">
              <a:latin typeface="David" panose="020E0502060401010101" pitchFamily="34" charset="-79"/>
              <a:cs typeface="David" panose="020E0502060401010101" pitchFamily="34" charset="-79"/>
            </a:endParaRPr>
          </a:p>
          <a:p>
            <a:pPr marL="0" indent="0"/>
            <a:r>
              <a:rPr lang="en-US" sz="4000" dirty="0"/>
              <a:t>Then they met with the elders; and after  discussing the matter, they gave the soldiers a sizeable sum of money</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28:12</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564851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a:r>
              <a:rPr lang="he-IL" sz="4321" b="1" dirty="0">
                <a:latin typeface="David" panose="020E0502060401010101" pitchFamily="34" charset="-79"/>
                <a:cs typeface="David" panose="020E0502060401010101" pitchFamily="34" charset="-79"/>
              </a:rPr>
              <a:t>בְּאָמְרָם: ”הַגִּידוּ כָּךְ: ’בָּאוּ תַּלְמִידָיו בַּלַּיְלָה וְגָנְבוּ אוֹתוֹ כַּאֲשֶׁר יָשַׁנּוּ‘.</a:t>
            </a:r>
            <a:r>
              <a:rPr lang="en-US" baseline="30000" dirty="0"/>
              <a:t> </a:t>
            </a:r>
          </a:p>
          <a:p>
            <a:pPr marL="0" indent="4573"/>
            <a:endParaRPr lang="en-US" sz="1728" dirty="0"/>
          </a:p>
          <a:p>
            <a:pPr marL="0" indent="4573"/>
            <a:r>
              <a:rPr lang="en-US" sz="4000" dirty="0"/>
              <a:t>and said to them, “Tell people, ‘His talmidim came during the night and stole his body while we were sleeping.’</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28:13</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671492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altLang="en-US" baseline="30000" dirty="0" err="1">
                <a:solidFill>
                  <a:srgbClr val="FFFF00"/>
                </a:solidFill>
              </a:rPr>
              <a:t>Mattityahu</a:t>
            </a:r>
            <a:r>
              <a:rPr lang="en-US" altLang="en-US" baseline="30000" dirty="0">
                <a:solidFill>
                  <a:srgbClr val="FFFF00"/>
                </a:solidFill>
              </a:rPr>
              <a:t> (Matthew) 28:</a:t>
            </a:r>
            <a:r>
              <a:rPr lang="en-US" baseline="30000" dirty="0">
                <a:solidFill>
                  <a:srgbClr val="FFFF00"/>
                </a:solidFill>
              </a:rPr>
              <a:t>13-15</a:t>
            </a:r>
            <a:r>
              <a:rPr lang="en-US" b="1" baseline="30000" dirty="0"/>
              <a:t> </a:t>
            </a:r>
            <a:r>
              <a:rPr lang="en-US" dirty="0"/>
              <a:t>If the governor hears of it, we will put things right with him and keep you from getting in trouble.”  The soldiers took the money and did as they were told, and </a:t>
            </a:r>
            <a:r>
              <a:rPr lang="en-US" dirty="0">
                <a:solidFill>
                  <a:srgbClr val="FFFF99"/>
                </a:solidFill>
              </a:rPr>
              <a:t>this story has been spread about by Judeans till this very day.</a:t>
            </a:r>
          </a:p>
        </p:txBody>
      </p:sp>
    </p:spTree>
    <p:extLst>
      <p:ext uri="{BB962C8B-B14F-4D97-AF65-F5344CB8AC3E}">
        <p14:creationId xmlns:p14="http://schemas.microsoft.com/office/powerpoint/2010/main" val="2959893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A false report was spread to undermine the truth of the Resurrection.  Undermining Biblical truth is a main task of the enemy, Ha-Satan.</a:t>
            </a:r>
          </a:p>
          <a:p>
            <a:pPr algn="l"/>
            <a:r>
              <a:rPr lang="en-US" dirty="0">
                <a:solidFill>
                  <a:srgbClr val="FFFF99"/>
                </a:solidFill>
              </a:rPr>
              <a:t>Courage in the face of [plausible] falsehood is the theme today.</a:t>
            </a:r>
            <a:r>
              <a:rPr lang="en-US" dirty="0"/>
              <a:t>  </a:t>
            </a:r>
          </a:p>
        </p:txBody>
      </p:sp>
    </p:spTree>
    <p:extLst>
      <p:ext uri="{BB962C8B-B14F-4D97-AF65-F5344CB8AC3E}">
        <p14:creationId xmlns:p14="http://schemas.microsoft.com/office/powerpoint/2010/main" val="3112195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Ro.10.9-10</a:t>
            </a:r>
            <a:r>
              <a:rPr lang="en-US" dirty="0"/>
              <a:t>  If you acknowledge publicly with your mouth that Yeshua is Lord and </a:t>
            </a:r>
            <a:r>
              <a:rPr lang="en-US" dirty="0">
                <a:solidFill>
                  <a:srgbClr val="FFFF99"/>
                </a:solidFill>
              </a:rPr>
              <a:t>trust in your heart that God raised him from the dead</a:t>
            </a:r>
            <a:r>
              <a:rPr lang="en-US" dirty="0"/>
              <a:t>, you will be saved. </a:t>
            </a:r>
          </a:p>
        </p:txBody>
      </p:sp>
    </p:spTree>
    <p:extLst>
      <p:ext uri="{BB962C8B-B14F-4D97-AF65-F5344CB8AC3E}">
        <p14:creationId xmlns:p14="http://schemas.microsoft.com/office/powerpoint/2010/main" val="1568795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1" baseline="30000" dirty="0"/>
              <a:t>1 Cor. 15.14, 19   </a:t>
            </a:r>
            <a:r>
              <a:rPr lang="en-US" dirty="0"/>
              <a:t>And if Messiah has not been raised, then our proclaiming is meaningless and your faith also is meaningless…If we have hoped in Messiah in this life alone, we are to be pitied more than all people.</a:t>
            </a:r>
          </a:p>
        </p:txBody>
      </p:sp>
    </p:spTree>
    <p:extLst>
      <p:ext uri="{BB962C8B-B14F-4D97-AF65-F5344CB8AC3E}">
        <p14:creationId xmlns:p14="http://schemas.microsoft.com/office/powerpoint/2010/main" val="3197130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err="1"/>
              <a:t>Yn</a:t>
            </a:r>
            <a:r>
              <a:rPr lang="en-US" baseline="30000" dirty="0"/>
              <a:t> 8.44</a:t>
            </a:r>
            <a:r>
              <a:rPr lang="en-US" dirty="0"/>
              <a:t> Satan…has never stood by the truth, because there is no truth in him. When he tells a lie, he is speaking in character; because he is a liar — indeed, the inventor of the lie!</a:t>
            </a:r>
          </a:p>
        </p:txBody>
      </p:sp>
    </p:spTree>
    <p:extLst>
      <p:ext uri="{BB962C8B-B14F-4D97-AF65-F5344CB8AC3E}">
        <p14:creationId xmlns:p14="http://schemas.microsoft.com/office/powerpoint/2010/main" val="3719468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2209791" cy="4781550"/>
          </a:xfrm>
        </p:spPr>
        <p:txBody>
          <a:bodyPr>
            <a:normAutofit fontScale="77500" lnSpcReduction="20000"/>
          </a:bodyPr>
          <a:lstStyle/>
          <a:p>
            <a:pPr algn="l"/>
            <a:r>
              <a:rPr lang="en-US" i="1" dirty="0"/>
              <a:t>The Starry Night</a:t>
            </a:r>
          </a:p>
          <a:p>
            <a:pPr algn="l"/>
            <a:r>
              <a:rPr lang="en-US" dirty="0"/>
              <a:t>Vincent van Gogh</a:t>
            </a:r>
          </a:p>
          <a:p>
            <a:pPr algn="l"/>
            <a:r>
              <a:rPr lang="en-US" dirty="0"/>
              <a:t>1889</a:t>
            </a:r>
          </a:p>
          <a:p>
            <a:pPr algn="l"/>
            <a:endParaRPr lang="en-US" dirty="0"/>
          </a:p>
          <a:p>
            <a:pPr algn="l"/>
            <a:r>
              <a:rPr lang="en-US" dirty="0"/>
              <a:t>Some more of his family</a:t>
            </a:r>
          </a:p>
          <a:p>
            <a:pPr algn="l"/>
            <a:br>
              <a:rPr lang="en-US" dirty="0">
                <a:hlinkClick r:id="rId3" tooltip="View this artwork within its environment."/>
              </a:rPr>
            </a:br>
            <a:endParaRPr lang="en-US" dirty="0"/>
          </a:p>
        </p:txBody>
      </p:sp>
      <p:pic>
        <p:nvPicPr>
          <p:cNvPr id="2" name="Picture 1">
            <a:extLst>
              <a:ext uri="{FF2B5EF4-FFF2-40B4-BE49-F238E27FC236}">
                <a16:creationId xmlns:a16="http://schemas.microsoft.com/office/drawing/2014/main" id="{3D3D037C-B009-4D37-B8E7-E515750A40BC}"/>
              </a:ext>
            </a:extLst>
          </p:cNvPr>
          <p:cNvPicPr>
            <a:picLocks noChangeAspect="1"/>
          </p:cNvPicPr>
          <p:nvPr/>
        </p:nvPicPr>
        <p:blipFill>
          <a:blip r:embed="rId4"/>
          <a:stretch>
            <a:fillRect/>
          </a:stretch>
        </p:blipFill>
        <p:spPr>
          <a:xfrm>
            <a:off x="2575967" y="361949"/>
            <a:ext cx="6004461" cy="4753791"/>
          </a:xfrm>
          <a:prstGeom prst="rect">
            <a:avLst/>
          </a:prstGeom>
        </p:spPr>
      </p:pic>
    </p:spTree>
    <p:extLst>
      <p:ext uri="{BB962C8B-B14F-4D97-AF65-F5344CB8AC3E}">
        <p14:creationId xmlns:p14="http://schemas.microsoft.com/office/powerpoint/2010/main" val="1878996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Satan is  </a:t>
            </a:r>
            <a:r>
              <a:rPr lang="en-US" baseline="30000" dirty="0"/>
              <a:t>Rev. 12:10 </a:t>
            </a:r>
            <a:r>
              <a:rPr lang="en-US" dirty="0"/>
              <a:t>”the accuser of our brothers and sisters—the one who accuses them before our God day and night.”</a:t>
            </a:r>
          </a:p>
        </p:txBody>
      </p:sp>
    </p:spTree>
    <p:extLst>
      <p:ext uri="{BB962C8B-B14F-4D97-AF65-F5344CB8AC3E}">
        <p14:creationId xmlns:p14="http://schemas.microsoft.com/office/powerpoint/2010/main" val="4177356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6F19B-2727-7048-927F-C2DCED166369}"/>
              </a:ext>
            </a:extLst>
          </p:cNvPr>
          <p:cNvSpPr>
            <a:spLocks noGrp="1"/>
          </p:cNvSpPr>
          <p:nvPr>
            <p:ph type="title"/>
          </p:nvPr>
        </p:nvSpPr>
        <p:spPr>
          <a:xfrm>
            <a:off x="1843086" y="686503"/>
            <a:ext cx="5099051" cy="818447"/>
          </a:xfrm>
        </p:spPr>
        <p:txBody>
          <a:bodyPr/>
          <a:lstStyle/>
          <a:p>
            <a:r>
              <a:rPr lang="en-US" dirty="0"/>
              <a:t>2 Corinthians 10:5</a:t>
            </a:r>
          </a:p>
        </p:txBody>
      </p:sp>
      <p:sp>
        <p:nvSpPr>
          <p:cNvPr id="3" name="Content Placeholder 2">
            <a:extLst>
              <a:ext uri="{FF2B5EF4-FFF2-40B4-BE49-F238E27FC236}">
                <a16:creationId xmlns:a16="http://schemas.microsoft.com/office/drawing/2014/main" id="{F306C2AA-3E81-D14C-A383-D4BF4E71B063}"/>
              </a:ext>
            </a:extLst>
          </p:cNvPr>
          <p:cNvSpPr>
            <a:spLocks noGrp="1"/>
          </p:cNvSpPr>
          <p:nvPr>
            <p:ph idx="1"/>
          </p:nvPr>
        </p:nvSpPr>
        <p:spPr>
          <a:xfrm>
            <a:off x="655637" y="1733550"/>
            <a:ext cx="6286501" cy="2717800"/>
          </a:xfrm>
        </p:spPr>
        <p:txBody>
          <a:bodyPr>
            <a:normAutofit/>
          </a:bodyPr>
          <a:lstStyle/>
          <a:p>
            <a:pPr marL="0" indent="0">
              <a:buNone/>
            </a:pPr>
            <a:r>
              <a:rPr lang="en-US" sz="2800" b="1" dirty="0"/>
              <a:t>“We destroy arguments and every lofty opinion raised against the knowledge of God”</a:t>
            </a:r>
          </a:p>
        </p:txBody>
      </p:sp>
      <p:pic>
        <p:nvPicPr>
          <p:cNvPr id="4" name="Picture 3">
            <a:extLst>
              <a:ext uri="{FF2B5EF4-FFF2-40B4-BE49-F238E27FC236}">
                <a16:creationId xmlns:a16="http://schemas.microsoft.com/office/drawing/2014/main" id="{E92FAA57-3DBC-0F4A-B8E6-F0D7EFFEF5AB}"/>
              </a:ext>
            </a:extLst>
          </p:cNvPr>
          <p:cNvPicPr>
            <a:picLocks noChangeAspect="1"/>
          </p:cNvPicPr>
          <p:nvPr/>
        </p:nvPicPr>
        <p:blipFill>
          <a:blip r:embed="rId3"/>
          <a:stretch>
            <a:fillRect/>
          </a:stretch>
        </p:blipFill>
        <p:spPr>
          <a:xfrm>
            <a:off x="4618037" y="2647950"/>
            <a:ext cx="3244646" cy="2163097"/>
          </a:xfrm>
          <a:prstGeom prst="rect">
            <a:avLst/>
          </a:prstGeom>
        </p:spPr>
      </p:pic>
    </p:spTree>
    <p:extLst>
      <p:ext uri="{BB962C8B-B14F-4D97-AF65-F5344CB8AC3E}">
        <p14:creationId xmlns:p14="http://schemas.microsoft.com/office/powerpoint/2010/main" val="3374947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baseline="30000" dirty="0"/>
              <a:t>Eph.6.10-13 </a:t>
            </a:r>
            <a:r>
              <a:rPr lang="en-US" dirty="0"/>
              <a:t>Finally, grow powerful in union with the Lord, in union with his mighty strength! Use all the armor and weaponry that God provides, so that you will be able to </a:t>
            </a:r>
            <a:r>
              <a:rPr lang="en-US" dirty="0">
                <a:solidFill>
                  <a:srgbClr val="FFFF99"/>
                </a:solidFill>
              </a:rPr>
              <a:t>stand against the deceptive tactics of the Adversary</a:t>
            </a:r>
            <a:r>
              <a:rPr lang="en-US" dirty="0"/>
              <a:t>. For we are not struggling against human beings, but against the rulers, </a:t>
            </a:r>
          </a:p>
        </p:txBody>
      </p:sp>
    </p:spTree>
    <p:extLst>
      <p:ext uri="{BB962C8B-B14F-4D97-AF65-F5344CB8AC3E}">
        <p14:creationId xmlns:p14="http://schemas.microsoft.com/office/powerpoint/2010/main" val="3914887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Eph.6.10-13 </a:t>
            </a:r>
            <a:r>
              <a:rPr lang="en-US" dirty="0"/>
              <a:t>authorities and cosmic powers governing this darkness. So take up every piece of war equipment God provides; so that </a:t>
            </a:r>
            <a:r>
              <a:rPr lang="en-US" dirty="0">
                <a:solidFill>
                  <a:srgbClr val="FFFF99"/>
                </a:solidFill>
              </a:rPr>
              <a:t>when the evil day comes, you will be able to resist</a:t>
            </a:r>
            <a:r>
              <a:rPr lang="en-US" dirty="0"/>
              <a:t>; and when the battle is won, you will still be standing.</a:t>
            </a:r>
          </a:p>
        </p:txBody>
      </p:sp>
    </p:spTree>
    <p:extLst>
      <p:ext uri="{BB962C8B-B14F-4D97-AF65-F5344CB8AC3E}">
        <p14:creationId xmlns:p14="http://schemas.microsoft.com/office/powerpoint/2010/main" val="2112756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Let’s examine the veracity, historicity of the resurrection, this accusation and some other arguments against the truth of the resurrection.</a:t>
            </a:r>
          </a:p>
        </p:txBody>
      </p:sp>
    </p:spTree>
    <p:extLst>
      <p:ext uri="{BB962C8B-B14F-4D97-AF65-F5344CB8AC3E}">
        <p14:creationId xmlns:p14="http://schemas.microsoft.com/office/powerpoint/2010/main" val="1012865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457200" indent="-457200" algn="l">
              <a:buFont typeface="+mj-lt"/>
              <a:buAutoNum type="arabicPeriod"/>
            </a:pPr>
            <a:r>
              <a:rPr lang="en-US" dirty="0"/>
              <a:t>[This one] The theft theory</a:t>
            </a:r>
          </a:p>
          <a:p>
            <a:pPr marL="457200" indent="-457200" algn="l">
              <a:buFont typeface="+mj-lt"/>
              <a:buAutoNum type="arabicPeriod"/>
            </a:pPr>
            <a:r>
              <a:rPr lang="en-US" dirty="0"/>
              <a:t>The swoon theory</a:t>
            </a:r>
          </a:p>
          <a:p>
            <a:pPr marL="457200" indent="-457200" algn="l">
              <a:buFont typeface="+mj-lt"/>
              <a:buAutoNum type="arabicPeriod"/>
            </a:pPr>
            <a:r>
              <a:rPr lang="en-US" dirty="0"/>
              <a:t>Hallucination theory</a:t>
            </a:r>
          </a:p>
          <a:p>
            <a:pPr marL="457200" indent="-457200" algn="l">
              <a:buFont typeface="+mj-lt"/>
              <a:buAutoNum type="arabicPeriod"/>
            </a:pPr>
            <a:r>
              <a:rPr lang="en-US" dirty="0"/>
              <a:t>Wrong tomb theory </a:t>
            </a:r>
          </a:p>
          <a:p>
            <a:pPr marL="457200" indent="-457200" algn="l">
              <a:buFont typeface="+mj-lt"/>
              <a:buAutoNum type="arabicPeriod"/>
            </a:pPr>
            <a:r>
              <a:rPr lang="en-US" dirty="0"/>
              <a:t>Resurrection defies the laws of science and nature.</a:t>
            </a:r>
          </a:p>
          <a:p>
            <a:pPr marL="457200" indent="-457200" algn="l">
              <a:buFont typeface="+mj-lt"/>
              <a:buAutoNum type="arabicPeriod"/>
            </a:pPr>
            <a:endParaRPr lang="en-US" dirty="0"/>
          </a:p>
        </p:txBody>
      </p:sp>
    </p:spTree>
    <p:extLst>
      <p:ext uri="{BB962C8B-B14F-4D97-AF65-F5344CB8AC3E}">
        <p14:creationId xmlns:p14="http://schemas.microsoft.com/office/powerpoint/2010/main" val="17656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u="sng" dirty="0"/>
              <a:t>Contemporary culture is full of destabilizing, scripture denying theories</a:t>
            </a:r>
            <a:r>
              <a:rPr lang="en-US" dirty="0"/>
              <a:t>.</a:t>
            </a:r>
          </a:p>
          <a:p>
            <a:pPr marL="457200" indent="-457200" algn="l">
              <a:buFont typeface="+mj-lt"/>
              <a:buAutoNum type="arabicPeriod"/>
            </a:pPr>
            <a:r>
              <a:rPr lang="en-US" dirty="0"/>
              <a:t>There is no absolute truth.</a:t>
            </a:r>
          </a:p>
          <a:p>
            <a:pPr marL="457200" indent="-457200" algn="l">
              <a:buFont typeface="+mj-lt"/>
              <a:buAutoNum type="arabicPeriod"/>
            </a:pPr>
            <a:r>
              <a:rPr lang="en-US" dirty="0"/>
              <a:t>Israel /Jews are the aggressor.</a:t>
            </a:r>
          </a:p>
          <a:p>
            <a:pPr marL="457200" indent="-457200" algn="l">
              <a:buFont typeface="+mj-lt"/>
              <a:buAutoNum type="arabicPeriod"/>
            </a:pPr>
            <a:r>
              <a:rPr lang="en-US" dirty="0"/>
              <a:t>Gender identity is fluid.</a:t>
            </a:r>
          </a:p>
          <a:p>
            <a:pPr marL="457200" indent="-457200" algn="l">
              <a:buFont typeface="+mj-lt"/>
              <a:buAutoNum type="arabicPeriod"/>
            </a:pPr>
            <a:endParaRPr lang="en-US" dirty="0"/>
          </a:p>
        </p:txBody>
      </p:sp>
    </p:spTree>
    <p:extLst>
      <p:ext uri="{BB962C8B-B14F-4D97-AF65-F5344CB8AC3E}">
        <p14:creationId xmlns:p14="http://schemas.microsoft.com/office/powerpoint/2010/main" val="3069606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B7E64-08D9-5546-8FD3-1667F1B90CA0}"/>
              </a:ext>
            </a:extLst>
          </p:cNvPr>
          <p:cNvPicPr>
            <a:picLocks noChangeAspect="1"/>
          </p:cNvPicPr>
          <p:nvPr/>
        </p:nvPicPr>
        <p:blipFill rotWithShape="1">
          <a:blip r:embed="rId3"/>
          <a:srcRect r="4673" b="-2"/>
          <a:stretch/>
        </p:blipFill>
        <p:spPr>
          <a:xfrm>
            <a:off x="1412875" y="616626"/>
            <a:ext cx="2795587" cy="3910249"/>
          </a:xfrm>
          <a:prstGeom prst="rect">
            <a:avLst/>
          </a:prstGeom>
          <a:ln w="127000" cap="sq">
            <a:solidFill>
              <a:srgbClr val="FFFFFF"/>
            </a:solidFill>
            <a:miter lim="800000"/>
          </a:ln>
        </p:spPr>
      </p:pic>
      <p:pic>
        <p:nvPicPr>
          <p:cNvPr id="2" name="Picture 1">
            <a:extLst>
              <a:ext uri="{FF2B5EF4-FFF2-40B4-BE49-F238E27FC236}">
                <a16:creationId xmlns:a16="http://schemas.microsoft.com/office/drawing/2014/main" id="{FC22F54C-83AE-E546-A6DD-59A238C37ACE}"/>
              </a:ext>
            </a:extLst>
          </p:cNvPr>
          <p:cNvPicPr>
            <a:picLocks noChangeAspect="1"/>
          </p:cNvPicPr>
          <p:nvPr/>
        </p:nvPicPr>
        <p:blipFill>
          <a:blip r:embed="rId4"/>
          <a:stretch>
            <a:fillRect/>
          </a:stretch>
        </p:blipFill>
        <p:spPr>
          <a:xfrm>
            <a:off x="4570412" y="1173957"/>
            <a:ext cx="2795587" cy="2795587"/>
          </a:xfrm>
          <a:prstGeom prst="rect">
            <a:avLst/>
          </a:prstGeom>
          <a:ln w="127000" cap="sq">
            <a:solidFill>
              <a:srgbClr val="FFFFFF"/>
            </a:solidFill>
            <a:miter lim="800000"/>
          </a:ln>
        </p:spPr>
      </p:pic>
    </p:spTree>
    <p:extLst>
      <p:ext uri="{BB962C8B-B14F-4D97-AF65-F5344CB8AC3E}">
        <p14:creationId xmlns:p14="http://schemas.microsoft.com/office/powerpoint/2010/main" val="2573452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EE4F0-C8DE-9149-8CF2-251231214A1F}"/>
              </a:ext>
            </a:extLst>
          </p:cNvPr>
          <p:cNvPicPr>
            <a:picLocks noChangeAspect="1"/>
          </p:cNvPicPr>
          <p:nvPr/>
        </p:nvPicPr>
        <p:blipFill rotWithShape="1">
          <a:blip r:embed="rId3"/>
          <a:srcRect l="6747" r="1919" b="-1"/>
          <a:stretch/>
        </p:blipFill>
        <p:spPr>
          <a:xfrm>
            <a:off x="960452" y="7"/>
            <a:ext cx="6857985" cy="5143493"/>
          </a:xfrm>
          <a:prstGeom prst="rect">
            <a:avLst/>
          </a:prstGeom>
        </p:spPr>
      </p:pic>
      <p:grpSp>
        <p:nvGrpSpPr>
          <p:cNvPr id="9" name="Group 8">
            <a:extLst>
              <a:ext uri="{FF2B5EF4-FFF2-40B4-BE49-F238E27FC236}">
                <a16:creationId xmlns:a16="http://schemas.microsoft.com/office/drawing/2014/main" id="{EF41A68A-8CD1-4105-B4EC-A56286CB0F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99409" y="1058261"/>
            <a:ext cx="4392089" cy="3077970"/>
            <a:chOff x="2202616" y="1411015"/>
            <a:chExt cx="7808159" cy="4103960"/>
          </a:xfrm>
        </p:grpSpPr>
        <p:sp>
          <p:nvSpPr>
            <p:cNvPr id="10" name="Freeform 16">
              <a:extLst>
                <a:ext uri="{FF2B5EF4-FFF2-40B4-BE49-F238E27FC236}">
                  <a16:creationId xmlns:a16="http://schemas.microsoft.com/office/drawing/2014/main" id="{7B955F46-02E4-4A82-96F5-CBAFDD4A7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02616" y="1411015"/>
              <a:ext cx="7808159" cy="4103960"/>
            </a:xfrm>
            <a:custGeom>
              <a:avLst/>
              <a:gdLst>
                <a:gd name="connsiteX0" fmla="*/ 7589084 w 7808159"/>
                <a:gd name="connsiteY0" fmla="*/ 3803605 h 4103960"/>
                <a:gd name="connsiteX1" fmla="*/ 7512884 w 7808159"/>
                <a:gd name="connsiteY1" fmla="*/ 3879805 h 4103960"/>
                <a:gd name="connsiteX2" fmla="*/ 7589084 w 7808159"/>
                <a:gd name="connsiteY2" fmla="*/ 3956005 h 4103960"/>
                <a:gd name="connsiteX3" fmla="*/ 7665284 w 7808159"/>
                <a:gd name="connsiteY3" fmla="*/ 3879805 h 4103960"/>
                <a:gd name="connsiteX4" fmla="*/ 7589084 w 7808159"/>
                <a:gd name="connsiteY4" fmla="*/ 3803605 h 4103960"/>
                <a:gd name="connsiteX5" fmla="*/ 197684 w 7808159"/>
                <a:gd name="connsiteY5" fmla="*/ 3803605 h 4103960"/>
                <a:gd name="connsiteX6" fmla="*/ 121484 w 7808159"/>
                <a:gd name="connsiteY6" fmla="*/ 3879805 h 4103960"/>
                <a:gd name="connsiteX7" fmla="*/ 197684 w 7808159"/>
                <a:gd name="connsiteY7" fmla="*/ 3956005 h 4103960"/>
                <a:gd name="connsiteX8" fmla="*/ 273884 w 7808159"/>
                <a:gd name="connsiteY8" fmla="*/ 3879805 h 4103960"/>
                <a:gd name="connsiteX9" fmla="*/ 197684 w 7808159"/>
                <a:gd name="connsiteY9" fmla="*/ 3803605 h 4103960"/>
                <a:gd name="connsiteX10" fmla="*/ 7604324 w 7808159"/>
                <a:gd name="connsiteY10" fmla="*/ 130765 h 4103960"/>
                <a:gd name="connsiteX11" fmla="*/ 7528124 w 7808159"/>
                <a:gd name="connsiteY11" fmla="*/ 206965 h 4103960"/>
                <a:gd name="connsiteX12" fmla="*/ 7604324 w 7808159"/>
                <a:gd name="connsiteY12" fmla="*/ 283165 h 4103960"/>
                <a:gd name="connsiteX13" fmla="*/ 7680524 w 7808159"/>
                <a:gd name="connsiteY13" fmla="*/ 206965 h 4103960"/>
                <a:gd name="connsiteX14" fmla="*/ 7604324 w 7808159"/>
                <a:gd name="connsiteY14" fmla="*/ 130765 h 4103960"/>
                <a:gd name="connsiteX15" fmla="*/ 197684 w 7808159"/>
                <a:gd name="connsiteY15" fmla="*/ 130765 h 4103960"/>
                <a:gd name="connsiteX16" fmla="*/ 121484 w 7808159"/>
                <a:gd name="connsiteY16" fmla="*/ 206965 h 4103960"/>
                <a:gd name="connsiteX17" fmla="*/ 197684 w 7808159"/>
                <a:gd name="connsiteY17" fmla="*/ 283165 h 4103960"/>
                <a:gd name="connsiteX18" fmla="*/ 273884 w 7808159"/>
                <a:gd name="connsiteY18" fmla="*/ 206965 h 4103960"/>
                <a:gd name="connsiteX19" fmla="*/ 197684 w 7808159"/>
                <a:gd name="connsiteY19" fmla="*/ 130765 h 4103960"/>
                <a:gd name="connsiteX20" fmla="*/ 0 w 7808159"/>
                <a:gd name="connsiteY20" fmla="*/ 0 h 4103960"/>
                <a:gd name="connsiteX21" fmla="*/ 7808159 w 7808159"/>
                <a:gd name="connsiteY21" fmla="*/ 0 h 4103960"/>
                <a:gd name="connsiteX22" fmla="*/ 7808159 w 7808159"/>
                <a:gd name="connsiteY22" fmla="*/ 4103960 h 4103960"/>
                <a:gd name="connsiteX23" fmla="*/ 0 w 7808159"/>
                <a:gd name="connsiteY23" fmla="*/ 4103960 h 41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08159" h="4103960">
                  <a:moveTo>
                    <a:pt x="7589084" y="3803605"/>
                  </a:moveTo>
                  <a:cubicBezTo>
                    <a:pt x="7547000" y="3803605"/>
                    <a:pt x="7512884" y="3837721"/>
                    <a:pt x="7512884" y="3879805"/>
                  </a:cubicBezTo>
                  <a:cubicBezTo>
                    <a:pt x="7512884" y="3921889"/>
                    <a:pt x="7547000" y="3956005"/>
                    <a:pt x="7589084" y="3956005"/>
                  </a:cubicBezTo>
                  <a:cubicBezTo>
                    <a:pt x="7631168" y="3956005"/>
                    <a:pt x="7665284" y="3921889"/>
                    <a:pt x="7665284" y="3879805"/>
                  </a:cubicBezTo>
                  <a:cubicBezTo>
                    <a:pt x="7665284" y="3837721"/>
                    <a:pt x="7631168" y="3803605"/>
                    <a:pt x="7589084" y="3803605"/>
                  </a:cubicBezTo>
                  <a:close/>
                  <a:moveTo>
                    <a:pt x="197684" y="3803605"/>
                  </a:moveTo>
                  <a:cubicBezTo>
                    <a:pt x="155600" y="3803605"/>
                    <a:pt x="121484" y="3837721"/>
                    <a:pt x="121484" y="3879805"/>
                  </a:cubicBezTo>
                  <a:cubicBezTo>
                    <a:pt x="121484" y="3921889"/>
                    <a:pt x="155600" y="3956005"/>
                    <a:pt x="197684" y="3956005"/>
                  </a:cubicBezTo>
                  <a:cubicBezTo>
                    <a:pt x="239768" y="3956005"/>
                    <a:pt x="273884" y="3921889"/>
                    <a:pt x="273884" y="3879805"/>
                  </a:cubicBezTo>
                  <a:cubicBezTo>
                    <a:pt x="273884" y="3837721"/>
                    <a:pt x="239768" y="3803605"/>
                    <a:pt x="197684" y="3803605"/>
                  </a:cubicBezTo>
                  <a:close/>
                  <a:moveTo>
                    <a:pt x="7604324" y="130765"/>
                  </a:moveTo>
                  <a:cubicBezTo>
                    <a:pt x="7562240" y="130765"/>
                    <a:pt x="7528124" y="164881"/>
                    <a:pt x="7528124" y="206965"/>
                  </a:cubicBezTo>
                  <a:cubicBezTo>
                    <a:pt x="7528124" y="249049"/>
                    <a:pt x="7562240" y="283165"/>
                    <a:pt x="7604324" y="283165"/>
                  </a:cubicBezTo>
                  <a:cubicBezTo>
                    <a:pt x="7646408" y="283165"/>
                    <a:pt x="7680524" y="249049"/>
                    <a:pt x="7680524" y="206965"/>
                  </a:cubicBezTo>
                  <a:cubicBezTo>
                    <a:pt x="7680524" y="164881"/>
                    <a:pt x="7646408" y="130765"/>
                    <a:pt x="7604324" y="130765"/>
                  </a:cubicBezTo>
                  <a:close/>
                  <a:moveTo>
                    <a:pt x="197684" y="130765"/>
                  </a:moveTo>
                  <a:cubicBezTo>
                    <a:pt x="155600" y="130765"/>
                    <a:pt x="121484" y="164881"/>
                    <a:pt x="121484" y="206965"/>
                  </a:cubicBezTo>
                  <a:cubicBezTo>
                    <a:pt x="121484" y="249049"/>
                    <a:pt x="155600" y="283165"/>
                    <a:pt x="197684" y="283165"/>
                  </a:cubicBezTo>
                  <a:cubicBezTo>
                    <a:pt x="239768" y="283165"/>
                    <a:pt x="273884" y="249049"/>
                    <a:pt x="273884" y="206965"/>
                  </a:cubicBezTo>
                  <a:cubicBezTo>
                    <a:pt x="273884" y="164881"/>
                    <a:pt x="239768" y="130765"/>
                    <a:pt x="197684" y="130765"/>
                  </a:cubicBezTo>
                  <a:close/>
                  <a:moveTo>
                    <a:pt x="0" y="0"/>
                  </a:moveTo>
                  <a:lnTo>
                    <a:pt x="7808159" y="0"/>
                  </a:lnTo>
                  <a:lnTo>
                    <a:pt x="7808159" y="4103960"/>
                  </a:lnTo>
                  <a:lnTo>
                    <a:pt x="0" y="4103960"/>
                  </a:lnTo>
                  <a:close/>
                </a:path>
              </a:pathLst>
            </a:custGeom>
            <a:blipFill dpi="0" rotWithShape="1">
              <a:blip r:embed="rId4">
                <a:alphaModFix amt="83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1" name="Group 10">
              <a:extLst>
                <a:ext uri="{FF2B5EF4-FFF2-40B4-BE49-F238E27FC236}">
                  <a16:creationId xmlns:a16="http://schemas.microsoft.com/office/drawing/2014/main" id="{879775EF-026C-4E4A-873B-185915FB4F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278995" y="1501257"/>
              <a:ext cx="7645811" cy="3928374"/>
              <a:chOff x="2278995" y="1501257"/>
              <a:chExt cx="7645811" cy="3928374"/>
            </a:xfrm>
          </p:grpSpPr>
          <p:sp>
            <p:nvSpPr>
              <p:cNvPr id="12" name="Donut 19">
                <a:extLst>
                  <a:ext uri="{FF2B5EF4-FFF2-40B4-BE49-F238E27FC236}">
                    <a16:creationId xmlns:a16="http://schemas.microsoft.com/office/drawing/2014/main" id="{400D0967-F02F-4275-8520-75D52A1DF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7918"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3" name="Donut 21">
                <a:extLst>
                  <a:ext uri="{FF2B5EF4-FFF2-40B4-BE49-F238E27FC236}">
                    <a16:creationId xmlns:a16="http://schemas.microsoft.com/office/drawing/2014/main" id="{B4B16BA1-0F90-43DD-9D6C-6F196A15A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3719" y="517472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Donut 22">
                <a:extLst>
                  <a:ext uri="{FF2B5EF4-FFF2-40B4-BE49-F238E27FC236}">
                    <a16:creationId xmlns:a16="http://schemas.microsoft.com/office/drawing/2014/main" id="{7B652CBC-3D51-4C0E-8DDE-2C4A49B38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5" name="Donut 23">
                <a:extLst>
                  <a:ext uri="{FF2B5EF4-FFF2-40B4-BE49-F238E27FC236}">
                    <a16:creationId xmlns:a16="http://schemas.microsoft.com/office/drawing/2014/main" id="{3AFF0419-6554-4FDD-93AB-8A8C45FF5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5182743"/>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grpSp>
      </p:grpSp>
      <p:sp>
        <p:nvSpPr>
          <p:cNvPr id="2" name="Title 1">
            <a:extLst>
              <a:ext uri="{FF2B5EF4-FFF2-40B4-BE49-F238E27FC236}">
                <a16:creationId xmlns:a16="http://schemas.microsoft.com/office/drawing/2014/main" id="{4E318BB2-6879-6649-9A01-E1E0CFD9AEAE}"/>
              </a:ext>
            </a:extLst>
          </p:cNvPr>
          <p:cNvSpPr>
            <a:spLocks noGrp="1"/>
          </p:cNvSpPr>
          <p:nvPr>
            <p:ph type="ctrTitle"/>
          </p:nvPr>
        </p:nvSpPr>
        <p:spPr>
          <a:xfrm>
            <a:off x="2474911" y="1403349"/>
            <a:ext cx="3833814" cy="1136650"/>
          </a:xfrm>
        </p:spPr>
        <p:txBody>
          <a:bodyPr>
            <a:normAutofit fontScale="90000"/>
          </a:bodyPr>
          <a:lstStyle/>
          <a:p>
            <a:pPr>
              <a:lnSpc>
                <a:spcPct val="90000"/>
              </a:lnSpc>
            </a:pPr>
            <a:r>
              <a:rPr lang="en-US" sz="2800" b="1" dirty="0"/>
              <a:t>Why do you believe the resurrection of </a:t>
            </a:r>
            <a:r>
              <a:rPr lang="en-US" sz="2800" b="1" dirty="0" err="1"/>
              <a:t>Yeshua</a:t>
            </a:r>
            <a:r>
              <a:rPr lang="en-US" sz="2800" b="1" dirty="0"/>
              <a:t> was a historical event?</a:t>
            </a:r>
          </a:p>
        </p:txBody>
      </p:sp>
      <p:sp>
        <p:nvSpPr>
          <p:cNvPr id="3" name="Subtitle 2">
            <a:extLst>
              <a:ext uri="{FF2B5EF4-FFF2-40B4-BE49-F238E27FC236}">
                <a16:creationId xmlns:a16="http://schemas.microsoft.com/office/drawing/2014/main" id="{00C27D55-AE80-4040-9AB2-A13063C5554B}"/>
              </a:ext>
            </a:extLst>
          </p:cNvPr>
          <p:cNvSpPr>
            <a:spLocks noGrp="1"/>
          </p:cNvSpPr>
          <p:nvPr>
            <p:ph type="subTitle" idx="1"/>
          </p:nvPr>
        </p:nvSpPr>
        <p:spPr>
          <a:xfrm>
            <a:off x="2474911" y="2743198"/>
            <a:ext cx="3833814" cy="990602"/>
          </a:xfrm>
        </p:spPr>
        <p:txBody>
          <a:bodyPr>
            <a:normAutofit/>
          </a:bodyPr>
          <a:lstStyle/>
          <a:p>
            <a:r>
              <a:rPr lang="en-US" dirty="0"/>
              <a:t> </a:t>
            </a:r>
          </a:p>
        </p:txBody>
      </p:sp>
      <p:cxnSp>
        <p:nvCxnSpPr>
          <p:cNvPr id="17" name="Straight Connector 16">
            <a:extLst>
              <a:ext uri="{FF2B5EF4-FFF2-40B4-BE49-F238E27FC236}">
                <a16:creationId xmlns:a16="http://schemas.microsoft.com/office/drawing/2014/main" id="{5F310D7E-8F1E-4C2F-8824-E43E043DD8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74912" y="2641598"/>
            <a:ext cx="383381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0735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u="sng" dirty="0"/>
              <a:t>The theft theory</a:t>
            </a:r>
          </a:p>
          <a:p>
            <a:pPr algn="l"/>
            <a:r>
              <a:rPr lang="en-US" dirty="0"/>
              <a:t>“Tell people, ‘His </a:t>
            </a:r>
            <a:r>
              <a:rPr lang="en-US" dirty="0" err="1"/>
              <a:t>talmidim</a:t>
            </a:r>
            <a:r>
              <a:rPr lang="en-US" dirty="0"/>
              <a:t> came during the night and stole his body while we were sleeping.’</a:t>
            </a:r>
          </a:p>
          <a:p>
            <a:pPr algn="l"/>
            <a:endParaRPr lang="en-US" u="sng" dirty="0"/>
          </a:p>
          <a:p>
            <a:pPr algn="l"/>
            <a:r>
              <a:rPr lang="en-US" dirty="0"/>
              <a:t>Is that possible?</a:t>
            </a:r>
          </a:p>
        </p:txBody>
      </p:sp>
    </p:spTree>
    <p:extLst>
      <p:ext uri="{BB962C8B-B14F-4D97-AF65-F5344CB8AC3E}">
        <p14:creationId xmlns:p14="http://schemas.microsoft.com/office/powerpoint/2010/main" val="604200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dirty="0"/>
              <a:t>The ballroom dancing aunt …Tang Gogh</a:t>
            </a:r>
          </a:p>
          <a:p>
            <a:pPr algn="l"/>
            <a:r>
              <a:rPr lang="en-US" dirty="0"/>
              <a:t>The bird lover uncle …</a:t>
            </a:r>
            <a:r>
              <a:rPr lang="en-US" dirty="0" err="1"/>
              <a:t>Flamin</a:t>
            </a:r>
            <a:r>
              <a:rPr lang="en-US" dirty="0"/>
              <a:t> Gogh</a:t>
            </a:r>
          </a:p>
          <a:p>
            <a:pPr algn="l"/>
            <a:r>
              <a:rPr lang="en-US" dirty="0"/>
              <a:t>The constipated uncle…Can't Gogh</a:t>
            </a:r>
          </a:p>
          <a:p>
            <a:pPr algn="l"/>
            <a:r>
              <a:rPr lang="en-US" dirty="0"/>
              <a:t>An aunt who taught positive thinking …Way-to-Gogh</a:t>
            </a:r>
          </a:p>
          <a:p>
            <a:pPr algn="l"/>
            <a:endParaRPr lang="en-US" dirty="0"/>
          </a:p>
        </p:txBody>
      </p:sp>
    </p:spTree>
    <p:extLst>
      <p:ext uri="{BB962C8B-B14F-4D97-AF65-F5344CB8AC3E}">
        <p14:creationId xmlns:p14="http://schemas.microsoft.com/office/powerpoint/2010/main" val="1129362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u="sng" dirty="0"/>
              <a:t>The theft theory</a:t>
            </a:r>
          </a:p>
          <a:p>
            <a:pPr marL="573088" indent="-573088" algn="l">
              <a:buFont typeface="+mj-lt"/>
              <a:buAutoNum type="arabicPeriod"/>
            </a:pPr>
            <a:r>
              <a:rPr lang="en-US" dirty="0"/>
              <a:t>Those who are accused of stealing the body had no access to the tomb.  It was sealed with the seal of Rome.</a:t>
            </a:r>
          </a:p>
          <a:p>
            <a:pPr marL="573088" indent="-573088" algn="l">
              <a:buFont typeface="+mj-lt"/>
              <a:buAutoNum type="arabicPeriod"/>
            </a:pPr>
            <a:r>
              <a:rPr lang="en-US" dirty="0"/>
              <a:t>The soldiers were subject to death by crucifixion for dereliction in duty.</a:t>
            </a:r>
          </a:p>
        </p:txBody>
      </p:sp>
    </p:spTree>
    <p:extLst>
      <p:ext uri="{BB962C8B-B14F-4D97-AF65-F5344CB8AC3E}">
        <p14:creationId xmlns:p14="http://schemas.microsoft.com/office/powerpoint/2010/main" val="3725540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3. Security was max. “Make the grave as secure as you know how.”  Temple guard or Roman.</a:t>
            </a:r>
          </a:p>
          <a:p>
            <a:pPr algn="l"/>
            <a:r>
              <a:rPr lang="en-US" dirty="0"/>
              <a:t>4. The stone was huge and had the seal of the Empire.</a:t>
            </a:r>
          </a:p>
          <a:p>
            <a:pPr algn="l"/>
            <a:r>
              <a:rPr lang="en-US" dirty="0"/>
              <a:t>5. Behavior of His followers was fearful, before Resurrection. </a:t>
            </a:r>
          </a:p>
        </p:txBody>
      </p:sp>
    </p:spTree>
    <p:extLst>
      <p:ext uri="{BB962C8B-B14F-4D97-AF65-F5344CB8AC3E}">
        <p14:creationId xmlns:p14="http://schemas.microsoft.com/office/powerpoint/2010/main" val="680223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6. How did the soldiers know He was stolen if they were asleep?</a:t>
            </a:r>
          </a:p>
          <a:p>
            <a:pPr algn="l"/>
            <a:r>
              <a:rPr lang="en-US" dirty="0"/>
              <a:t>7. If sleeping, noise of moving stone and transporting body would have awakened them.</a:t>
            </a:r>
          </a:p>
          <a:p>
            <a:pPr algn="l"/>
            <a:r>
              <a:rPr lang="en-US" dirty="0"/>
              <a:t>8. The orderliness of the graveclothes--not a theft.  </a:t>
            </a:r>
          </a:p>
        </p:txBody>
      </p:sp>
    </p:spTree>
    <p:extLst>
      <p:ext uri="{BB962C8B-B14F-4D97-AF65-F5344CB8AC3E}">
        <p14:creationId xmlns:p14="http://schemas.microsoft.com/office/powerpoint/2010/main" val="766608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9. Within a few months [after Shavuot/Pentecost] the city was seething with the preaching of resurrection.  Easy to stop if body found.  No </a:t>
            </a:r>
            <a:r>
              <a:rPr lang="en-US" dirty="0">
                <a:solidFill>
                  <a:srgbClr val="FFFF99"/>
                </a:solidFill>
              </a:rPr>
              <a:t>accusation</a:t>
            </a:r>
            <a:r>
              <a:rPr lang="en-US" dirty="0"/>
              <a:t> of grave robbery in any records.</a:t>
            </a:r>
          </a:p>
        </p:txBody>
      </p:sp>
    </p:spTree>
    <p:extLst>
      <p:ext uri="{BB962C8B-B14F-4D97-AF65-F5344CB8AC3E}">
        <p14:creationId xmlns:p14="http://schemas.microsoft.com/office/powerpoint/2010/main" val="3295221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457200" indent="-457200" algn="l">
              <a:buFont typeface="+mj-lt"/>
              <a:buAutoNum type="arabicPeriod"/>
            </a:pPr>
            <a:r>
              <a:rPr lang="en-US" strike="sngStrike" dirty="0"/>
              <a:t>[This one] The theft theory</a:t>
            </a:r>
          </a:p>
          <a:p>
            <a:pPr marL="457200" indent="-457200" algn="l">
              <a:buFont typeface="+mj-lt"/>
              <a:buAutoNum type="arabicPeriod"/>
            </a:pPr>
            <a:r>
              <a:rPr lang="en-US" dirty="0"/>
              <a:t>The swoon theory</a:t>
            </a:r>
          </a:p>
          <a:p>
            <a:pPr marL="457200" indent="-457200" algn="l">
              <a:buFont typeface="+mj-lt"/>
              <a:buAutoNum type="arabicPeriod"/>
            </a:pPr>
            <a:r>
              <a:rPr lang="en-US" dirty="0"/>
              <a:t>Hallucination theory</a:t>
            </a:r>
          </a:p>
          <a:p>
            <a:pPr marL="457200" indent="-457200" algn="l">
              <a:buFont typeface="+mj-lt"/>
              <a:buAutoNum type="arabicPeriod"/>
            </a:pPr>
            <a:r>
              <a:rPr lang="en-US" dirty="0"/>
              <a:t>Wrong tomb theory </a:t>
            </a:r>
          </a:p>
          <a:p>
            <a:pPr marL="457200" indent="-457200" algn="l">
              <a:buFont typeface="+mj-lt"/>
              <a:buAutoNum type="arabicPeriod"/>
            </a:pPr>
            <a:r>
              <a:rPr lang="en-US" dirty="0"/>
              <a:t>Resurrection defies the laws of science and nature.</a:t>
            </a:r>
          </a:p>
          <a:p>
            <a:pPr marL="457200" indent="-457200" algn="l">
              <a:buFont typeface="+mj-lt"/>
              <a:buAutoNum type="arabicPeriod"/>
            </a:pPr>
            <a:endParaRPr lang="en-US" dirty="0"/>
          </a:p>
        </p:txBody>
      </p:sp>
    </p:spTree>
    <p:extLst>
      <p:ext uri="{BB962C8B-B14F-4D97-AF65-F5344CB8AC3E}">
        <p14:creationId xmlns:p14="http://schemas.microsoft.com/office/powerpoint/2010/main" val="1850236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38418"/>
            <a:ext cx="5562592" cy="4781550"/>
          </a:xfrm>
        </p:spPr>
        <p:txBody>
          <a:bodyPr>
            <a:normAutofit/>
          </a:bodyPr>
          <a:lstStyle/>
          <a:p>
            <a:pPr algn="l"/>
            <a:r>
              <a:rPr lang="en-US" u="sng" dirty="0"/>
              <a:t>The swoon theory</a:t>
            </a:r>
            <a:r>
              <a:rPr lang="en-US" dirty="0"/>
              <a:t> [</a:t>
            </a:r>
            <a:r>
              <a:rPr lang="en-US" i="1" dirty="0"/>
              <a:t>Passover Plot </a:t>
            </a:r>
            <a:r>
              <a:rPr lang="en-US" dirty="0"/>
              <a:t>by Hugh </a:t>
            </a:r>
            <a:r>
              <a:rPr lang="en-US" dirty="0" err="1"/>
              <a:t>Schonfield</a:t>
            </a:r>
            <a:r>
              <a:rPr lang="en-US" dirty="0"/>
              <a:t> 1965</a:t>
            </a:r>
            <a:r>
              <a:rPr lang="en-US" u="sng" dirty="0"/>
              <a:t>]</a:t>
            </a:r>
          </a:p>
          <a:p>
            <a:pPr algn="l"/>
            <a:endParaRPr lang="en-US" u="sng" dirty="0"/>
          </a:p>
          <a:p>
            <a:pPr algn="l"/>
            <a:endParaRPr lang="en-US" dirty="0"/>
          </a:p>
        </p:txBody>
      </p:sp>
      <p:pic>
        <p:nvPicPr>
          <p:cNvPr id="4098" name="Picture 2">
            <a:extLst>
              <a:ext uri="{FF2B5EF4-FFF2-40B4-BE49-F238E27FC236}">
                <a16:creationId xmlns:a16="http://schemas.microsoft.com/office/drawing/2014/main" id="{2143D902-CD7F-4F48-97ED-62545B312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795" y="338418"/>
            <a:ext cx="2810366" cy="458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920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i="1" dirty="0"/>
              <a:t>Passover Plot </a:t>
            </a:r>
            <a:r>
              <a:rPr lang="en-US" dirty="0"/>
              <a:t>alleges that Yeshua had planned everything.</a:t>
            </a:r>
          </a:p>
          <a:p>
            <a:pPr marL="233363" indent="-233363" algn="l">
              <a:buFont typeface="Arial" panose="020B0604020202020204" pitchFamily="34" charset="0"/>
              <a:buChar char="•"/>
            </a:pPr>
            <a:r>
              <a:rPr lang="en-US" dirty="0"/>
              <a:t>He would not be on the cross for more than a few hours before the Sabbath arrived when it was required by law that Jews be taken down.</a:t>
            </a:r>
          </a:p>
        </p:txBody>
      </p:sp>
    </p:spTree>
    <p:extLst>
      <p:ext uri="{BB962C8B-B14F-4D97-AF65-F5344CB8AC3E}">
        <p14:creationId xmlns:p14="http://schemas.microsoft.com/office/powerpoint/2010/main" val="3081564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233363" indent="-233363" algn="l">
              <a:buFont typeface="Arial" panose="020B0604020202020204" pitchFamily="34" charset="0"/>
              <a:buChar char="•"/>
            </a:pPr>
            <a:r>
              <a:rPr lang="en-US" dirty="0" err="1"/>
              <a:t>Oe</a:t>
            </a:r>
            <a:r>
              <a:rPr lang="en-US" dirty="0"/>
              <a:t> of his supporters, who was on hand, would give him water (to quench his thirst) that was actually laced with a drug to make him unconscious.</a:t>
            </a:r>
          </a:p>
        </p:txBody>
      </p:sp>
    </p:spTree>
    <p:extLst>
      <p:ext uri="{BB962C8B-B14F-4D97-AF65-F5344CB8AC3E}">
        <p14:creationId xmlns:p14="http://schemas.microsoft.com/office/powerpoint/2010/main" val="4229517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233363" indent="-233363" algn="l">
              <a:buFont typeface="Arial" panose="020B0604020202020204" pitchFamily="34" charset="0"/>
              <a:buChar char="•"/>
            </a:pPr>
            <a:r>
              <a:rPr lang="en-US" dirty="0"/>
              <a:t>Joseph of Arimathea, a well-connected supporter, would collect him off the cross while still alive (but appearing dead) so that he could be secretly nursed back to health.</a:t>
            </a:r>
          </a:p>
        </p:txBody>
      </p:sp>
    </p:spTree>
    <p:extLst>
      <p:ext uri="{BB962C8B-B14F-4D97-AF65-F5344CB8AC3E}">
        <p14:creationId xmlns:p14="http://schemas.microsoft.com/office/powerpoint/2010/main" val="182787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38418"/>
            <a:ext cx="5562592" cy="4781550"/>
          </a:xfrm>
        </p:spPr>
        <p:txBody>
          <a:bodyPr>
            <a:normAutofit/>
          </a:bodyPr>
          <a:lstStyle/>
          <a:p>
            <a:pPr algn="l"/>
            <a:r>
              <a:rPr lang="en-US" u="sng" dirty="0"/>
              <a:t>The swoon theory</a:t>
            </a:r>
            <a:r>
              <a:rPr lang="en-US" dirty="0"/>
              <a:t> </a:t>
            </a:r>
            <a:r>
              <a:rPr lang="en-US" i="1" dirty="0"/>
              <a:t>Passover Plot</a:t>
            </a:r>
            <a:endParaRPr lang="en-US" dirty="0"/>
          </a:p>
          <a:p>
            <a:pPr algn="l"/>
            <a:endParaRPr lang="en-US" dirty="0"/>
          </a:p>
          <a:p>
            <a:pPr algn="l"/>
            <a:r>
              <a:rPr lang="en-US" dirty="0"/>
              <a:t>Consider the author:</a:t>
            </a:r>
          </a:p>
          <a:p>
            <a:pPr algn="l"/>
            <a:r>
              <a:rPr lang="en-US" dirty="0"/>
              <a:t>Hugh </a:t>
            </a:r>
            <a:r>
              <a:rPr lang="en-US" dirty="0" err="1"/>
              <a:t>Schonfield</a:t>
            </a:r>
            <a:endParaRPr lang="en-US" u="sng" dirty="0"/>
          </a:p>
          <a:p>
            <a:pPr algn="l"/>
            <a:endParaRPr lang="en-US" u="sng" dirty="0"/>
          </a:p>
          <a:p>
            <a:pPr algn="l"/>
            <a:endParaRPr lang="en-US" dirty="0"/>
          </a:p>
        </p:txBody>
      </p:sp>
      <p:pic>
        <p:nvPicPr>
          <p:cNvPr id="4098" name="Picture 2">
            <a:extLst>
              <a:ext uri="{FF2B5EF4-FFF2-40B4-BE49-F238E27FC236}">
                <a16:creationId xmlns:a16="http://schemas.microsoft.com/office/drawing/2014/main" id="{2143D902-CD7F-4F48-97ED-62545B312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795" y="338418"/>
            <a:ext cx="2810366" cy="458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228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dirty="0"/>
              <a:t>The little bouncy nephew…Poe Gogh</a:t>
            </a:r>
          </a:p>
          <a:p>
            <a:pPr algn="l"/>
            <a:r>
              <a:rPr lang="en-US" dirty="0"/>
              <a:t>A sister who loved disco…Go Gogh</a:t>
            </a:r>
          </a:p>
          <a:p>
            <a:pPr algn="l"/>
            <a:r>
              <a:rPr lang="en-US" dirty="0"/>
              <a:t>And his niece who travels the country in an RV…Winnie Bay Gogh</a:t>
            </a:r>
          </a:p>
          <a:p>
            <a:pPr algn="l"/>
            <a:endParaRPr lang="en-US" dirty="0"/>
          </a:p>
          <a:p>
            <a:pPr algn="l"/>
            <a:r>
              <a:rPr lang="en-US" dirty="0"/>
              <a:t>There </a:t>
            </a:r>
            <a:r>
              <a:rPr lang="en-US" dirty="0" err="1"/>
              <a:t>ya</a:t>
            </a:r>
            <a:r>
              <a:rPr lang="en-US" dirty="0"/>
              <a:t> Gogh!</a:t>
            </a:r>
          </a:p>
          <a:p>
            <a:pPr algn="l"/>
            <a:endParaRPr lang="en-US" dirty="0"/>
          </a:p>
        </p:txBody>
      </p:sp>
    </p:spTree>
    <p:extLst>
      <p:ext uri="{BB962C8B-B14F-4D97-AF65-F5344CB8AC3E}">
        <p14:creationId xmlns:p14="http://schemas.microsoft.com/office/powerpoint/2010/main" val="3485419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dirty="0"/>
              <a:t>Hugh </a:t>
            </a:r>
            <a:r>
              <a:rPr lang="en-US" dirty="0" err="1"/>
              <a:t>Schonfield</a:t>
            </a:r>
            <a:r>
              <a:rPr lang="en-US" dirty="0"/>
              <a:t> (London, 1901 –1988.)</a:t>
            </a:r>
          </a:p>
          <a:p>
            <a:pPr algn="l"/>
            <a:r>
              <a:rPr lang="en-US" dirty="0" err="1"/>
              <a:t>Schonfield</a:t>
            </a:r>
            <a:r>
              <a:rPr lang="en-US" dirty="0"/>
              <a:t> was one of the original Dead Sea Scrolls team members. A leading Hebrew Christian.  In 1937 </a:t>
            </a:r>
            <a:r>
              <a:rPr lang="en-US" dirty="0" err="1"/>
              <a:t>Schonfield</a:t>
            </a:r>
            <a:r>
              <a:rPr lang="en-US" dirty="0"/>
              <a:t> was expelled from the Executive Committee of International Hebrew Christian Alliance (IHCA), </a:t>
            </a:r>
          </a:p>
        </p:txBody>
      </p:sp>
    </p:spTree>
    <p:extLst>
      <p:ext uri="{BB962C8B-B14F-4D97-AF65-F5344CB8AC3E}">
        <p14:creationId xmlns:p14="http://schemas.microsoft.com/office/powerpoint/2010/main" val="1360015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of which he had been a member since 1925, now the International </a:t>
            </a:r>
            <a:r>
              <a:rPr lang="en-US" dirty="0">
                <a:solidFill>
                  <a:srgbClr val="FFFF99"/>
                </a:solidFill>
              </a:rPr>
              <a:t>Messianic Jewish Alliance.</a:t>
            </a:r>
            <a:r>
              <a:rPr lang="en-US" dirty="0"/>
              <a:t> He later associated with Messianic Judaism for a while, but was bitterly disillusioned by the experience.</a:t>
            </a:r>
          </a:p>
        </p:txBody>
      </p:sp>
    </p:spTree>
    <p:extLst>
      <p:ext uri="{BB962C8B-B14F-4D97-AF65-F5344CB8AC3E}">
        <p14:creationId xmlns:p14="http://schemas.microsoft.com/office/powerpoint/2010/main" val="1766093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Daniel </a:t>
            </a:r>
            <a:r>
              <a:rPr lang="en-US" dirty="0" err="1"/>
              <a:t>Juster</a:t>
            </a:r>
            <a:r>
              <a:rPr lang="en-US" dirty="0"/>
              <a:t> corresponded with </a:t>
            </a:r>
            <a:r>
              <a:rPr lang="en-US" dirty="0" err="1"/>
              <a:t>Schonfield</a:t>
            </a:r>
            <a:r>
              <a:rPr lang="en-US" dirty="0"/>
              <a:t>. </a:t>
            </a:r>
            <a:r>
              <a:rPr lang="en-US" dirty="0" err="1"/>
              <a:t>Schonfield</a:t>
            </a:r>
            <a:r>
              <a:rPr lang="en-US" dirty="0"/>
              <a:t> confirmed to him that he indeed had had a bad experience with the organization.  He said that after that experience he began to rethink everything</a:t>
            </a:r>
          </a:p>
        </p:txBody>
      </p:sp>
    </p:spTree>
    <p:extLst>
      <p:ext uri="{BB962C8B-B14F-4D97-AF65-F5344CB8AC3E}">
        <p14:creationId xmlns:p14="http://schemas.microsoft.com/office/powerpoint/2010/main" val="2077271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and came to new conclusions… </a:t>
            </a:r>
            <a:r>
              <a:rPr lang="en-US" dirty="0" err="1"/>
              <a:t>Schonfield</a:t>
            </a:r>
            <a:r>
              <a:rPr lang="en-US" dirty="0"/>
              <a:t> indicated to </a:t>
            </a:r>
            <a:r>
              <a:rPr lang="en-US" dirty="0" err="1"/>
              <a:t>Juster</a:t>
            </a:r>
            <a:r>
              <a:rPr lang="en-US" dirty="0"/>
              <a:t> that </a:t>
            </a:r>
            <a:r>
              <a:rPr lang="en-US" dirty="0" err="1"/>
              <a:t>Juster's</a:t>
            </a:r>
            <a:r>
              <a:rPr lang="en-US" dirty="0"/>
              <a:t> faith in Messianic Judaism was naive and that he would have to someday "grow up" as Hugh </a:t>
            </a:r>
            <a:r>
              <a:rPr lang="en-US" dirty="0" err="1"/>
              <a:t>Schonfield</a:t>
            </a:r>
            <a:r>
              <a:rPr lang="en-US" dirty="0"/>
              <a:t> had done.</a:t>
            </a:r>
          </a:p>
        </p:txBody>
      </p:sp>
    </p:spTree>
    <p:extLst>
      <p:ext uri="{BB962C8B-B14F-4D97-AF65-F5344CB8AC3E}">
        <p14:creationId xmlns:p14="http://schemas.microsoft.com/office/powerpoint/2010/main" val="1376177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I don’t know who was at fault, but the fact is that </a:t>
            </a:r>
            <a:r>
              <a:rPr lang="en-US" dirty="0" err="1"/>
              <a:t>Shonfield’s</a:t>
            </a:r>
            <a:r>
              <a:rPr lang="en-US" dirty="0"/>
              <a:t> doubts grew out of his wounding and unresolved bitterness.</a:t>
            </a:r>
          </a:p>
        </p:txBody>
      </p:sp>
    </p:spTree>
    <p:extLst>
      <p:ext uri="{BB962C8B-B14F-4D97-AF65-F5344CB8AC3E}">
        <p14:creationId xmlns:p14="http://schemas.microsoft.com/office/powerpoint/2010/main" val="914193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Col 3.12-14 </a:t>
            </a:r>
            <a:r>
              <a:rPr lang="en-US" dirty="0"/>
              <a:t>Therefore, as God’s chosen people, holy and dearly loved, clothe yourselves in tender compassion, kindness, humility, gentleness, and patience— </a:t>
            </a:r>
            <a:r>
              <a:rPr lang="en-US" b="1" baseline="30000" dirty="0"/>
              <a:t> </a:t>
            </a:r>
            <a:r>
              <a:rPr lang="en-US" dirty="0">
                <a:solidFill>
                  <a:srgbClr val="FFFF99"/>
                </a:solidFill>
              </a:rPr>
              <a:t>bearing with one another and forgiving each other</a:t>
            </a:r>
            <a:r>
              <a:rPr lang="en-US" dirty="0"/>
              <a:t>, </a:t>
            </a:r>
          </a:p>
        </p:txBody>
      </p:sp>
    </p:spTree>
    <p:extLst>
      <p:ext uri="{BB962C8B-B14F-4D97-AF65-F5344CB8AC3E}">
        <p14:creationId xmlns:p14="http://schemas.microsoft.com/office/powerpoint/2010/main" val="1523504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Col 3.12-14   </a:t>
            </a:r>
            <a:r>
              <a:rPr lang="en-US" dirty="0">
                <a:solidFill>
                  <a:srgbClr val="FFFF99"/>
                </a:solidFill>
              </a:rPr>
              <a:t>if anyone has a quarrel against another</a:t>
            </a:r>
            <a:r>
              <a:rPr lang="en-US" dirty="0"/>
              <a:t>.</a:t>
            </a:r>
            <a:r>
              <a:rPr lang="en-US" baseline="30000" dirty="0"/>
              <a:t> </a:t>
            </a:r>
            <a:r>
              <a:rPr lang="en-US" dirty="0"/>
              <a:t>Just as the Lord pardoned you, so also you must pardon others. </a:t>
            </a:r>
            <a:r>
              <a:rPr lang="en-US" b="1" baseline="30000" dirty="0"/>
              <a:t> </a:t>
            </a:r>
            <a:r>
              <a:rPr lang="en-US" dirty="0"/>
              <a:t>But above all these things put on love, which is the bond of perfect harmony</a:t>
            </a:r>
          </a:p>
        </p:txBody>
      </p:sp>
    </p:spTree>
    <p:extLst>
      <p:ext uri="{BB962C8B-B14F-4D97-AF65-F5344CB8AC3E}">
        <p14:creationId xmlns:p14="http://schemas.microsoft.com/office/powerpoint/2010/main" val="1876730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endParaRPr lang="en-US" dirty="0"/>
          </a:p>
        </p:txBody>
      </p:sp>
    </p:spTree>
    <p:extLst>
      <p:ext uri="{BB962C8B-B14F-4D97-AF65-F5344CB8AC3E}">
        <p14:creationId xmlns:p14="http://schemas.microsoft.com/office/powerpoint/2010/main" val="256149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dirty="0"/>
              <a:t>Swoon Theory Refutation</a:t>
            </a:r>
          </a:p>
          <a:p>
            <a:pPr marL="511175" indent="-511175" algn="l">
              <a:buFont typeface="+mj-lt"/>
              <a:buAutoNum type="arabicPeriod"/>
            </a:pPr>
            <a:r>
              <a:rPr lang="en-US" dirty="0"/>
              <a:t>Victims of crucifixion seldom recovered.</a:t>
            </a:r>
          </a:p>
          <a:p>
            <a:pPr marL="511175" indent="-511175" algn="l">
              <a:buFont typeface="+mj-lt"/>
              <a:buAutoNum type="arabicPeriod"/>
            </a:pPr>
            <a:r>
              <a:rPr lang="en-US" dirty="0" err="1"/>
              <a:t>Hematadrosis</a:t>
            </a:r>
            <a:r>
              <a:rPr lang="en-US" dirty="0"/>
              <a:t>, trial, thorn crown on the scalp, flogging, crucifixion, ~36 </a:t>
            </a:r>
            <a:r>
              <a:rPr lang="en-US" dirty="0" err="1"/>
              <a:t>hrs</a:t>
            </a:r>
            <a:r>
              <a:rPr lang="en-US" dirty="0"/>
              <a:t> in tomb without water, food, care, then wriggle out of grave clothes.</a:t>
            </a:r>
          </a:p>
        </p:txBody>
      </p:sp>
    </p:spTree>
    <p:extLst>
      <p:ext uri="{BB962C8B-B14F-4D97-AF65-F5344CB8AC3E}">
        <p14:creationId xmlns:p14="http://schemas.microsoft.com/office/powerpoint/2010/main" val="2550392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dirty="0"/>
              <a:t>remove the boulder without waking the guards, or fought them off.  Walk 7 miles to Emmaus, then back.  Then appear to His followers as having vanquished death.  40 days surprise appearances, then Ascension narrative…disappear.</a:t>
            </a:r>
          </a:p>
        </p:txBody>
      </p:sp>
    </p:spTree>
    <p:extLst>
      <p:ext uri="{BB962C8B-B14F-4D97-AF65-F5344CB8AC3E}">
        <p14:creationId xmlns:p14="http://schemas.microsoft.com/office/powerpoint/2010/main" val="1946904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endParaRPr lang="en-US" dirty="0"/>
          </a:p>
          <a:p>
            <a:r>
              <a:rPr lang="en-US" dirty="0"/>
              <a:t>Progress report</a:t>
            </a:r>
          </a:p>
        </p:txBody>
      </p:sp>
    </p:spTree>
    <p:extLst>
      <p:ext uri="{BB962C8B-B14F-4D97-AF65-F5344CB8AC3E}">
        <p14:creationId xmlns:p14="http://schemas.microsoft.com/office/powerpoint/2010/main" val="2688355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457200" indent="-457200" algn="l">
              <a:buFont typeface="+mj-lt"/>
              <a:buAutoNum type="arabicPeriod"/>
            </a:pPr>
            <a:r>
              <a:rPr lang="en-US" strike="sngStrike" dirty="0"/>
              <a:t>The theft theory</a:t>
            </a:r>
          </a:p>
          <a:p>
            <a:pPr marL="457200" indent="-457200" algn="l">
              <a:buFont typeface="+mj-lt"/>
              <a:buAutoNum type="arabicPeriod"/>
            </a:pPr>
            <a:r>
              <a:rPr lang="en-US" strike="sngStrike" dirty="0"/>
              <a:t>The swoon theory</a:t>
            </a:r>
          </a:p>
          <a:p>
            <a:pPr marL="457200" indent="-457200" algn="l">
              <a:buFont typeface="+mj-lt"/>
              <a:buAutoNum type="arabicPeriod"/>
            </a:pPr>
            <a:r>
              <a:rPr lang="en-US" dirty="0"/>
              <a:t>Hallucination theory</a:t>
            </a:r>
          </a:p>
        </p:txBody>
      </p:sp>
    </p:spTree>
    <p:extLst>
      <p:ext uri="{BB962C8B-B14F-4D97-AF65-F5344CB8AC3E}">
        <p14:creationId xmlns:p14="http://schemas.microsoft.com/office/powerpoint/2010/main" val="778708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u="sng" dirty="0"/>
              <a:t>Hallucination Theory</a:t>
            </a:r>
          </a:p>
          <a:p>
            <a:pPr algn="l"/>
            <a:r>
              <a:rPr lang="en-US" dirty="0"/>
              <a:t>All of Messiah’s post-execution appearances were imagined, delusions, or group hallucinations.  </a:t>
            </a:r>
          </a:p>
        </p:txBody>
      </p:sp>
    </p:spTree>
    <p:extLst>
      <p:ext uri="{BB962C8B-B14F-4D97-AF65-F5344CB8AC3E}">
        <p14:creationId xmlns:p14="http://schemas.microsoft.com/office/powerpoint/2010/main" val="1265207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5029191" cy="4781550"/>
          </a:xfrm>
        </p:spPr>
        <p:txBody>
          <a:bodyPr>
            <a:normAutofit/>
          </a:bodyPr>
          <a:lstStyle/>
          <a:p>
            <a:pPr algn="l"/>
            <a:r>
              <a:rPr lang="en-US" u="sng" dirty="0"/>
              <a:t>Hallucination theory</a:t>
            </a:r>
          </a:p>
          <a:p>
            <a:pPr algn="l"/>
            <a:r>
              <a:rPr lang="en-US" dirty="0"/>
              <a:t>Clinical psychologist Dr. Gary A. </a:t>
            </a:r>
            <a:r>
              <a:rPr lang="en-US" dirty="0" err="1"/>
              <a:t>Sibcy</a:t>
            </a:r>
            <a:r>
              <a:rPr lang="en-US" dirty="0"/>
              <a:t> points out that even two people</a:t>
            </a:r>
          </a:p>
        </p:txBody>
      </p:sp>
      <p:pic>
        <p:nvPicPr>
          <p:cNvPr id="3" name="Picture 2">
            <a:extLst>
              <a:ext uri="{FF2B5EF4-FFF2-40B4-BE49-F238E27FC236}">
                <a16:creationId xmlns:a16="http://schemas.microsoft.com/office/drawing/2014/main" id="{A5767EB1-3A73-45FA-A375-57F2407DA7FC}"/>
              </a:ext>
            </a:extLst>
          </p:cNvPr>
          <p:cNvPicPr>
            <a:picLocks noChangeAspect="1"/>
          </p:cNvPicPr>
          <p:nvPr/>
        </p:nvPicPr>
        <p:blipFill>
          <a:blip r:embed="rId3"/>
          <a:stretch>
            <a:fillRect/>
          </a:stretch>
        </p:blipFill>
        <p:spPr>
          <a:xfrm>
            <a:off x="5456229" y="276451"/>
            <a:ext cx="3124200" cy="4852481"/>
          </a:xfrm>
          <a:prstGeom prst="rect">
            <a:avLst/>
          </a:prstGeom>
        </p:spPr>
      </p:pic>
    </p:spTree>
    <p:extLst>
      <p:ext uri="{BB962C8B-B14F-4D97-AF65-F5344CB8AC3E}">
        <p14:creationId xmlns:p14="http://schemas.microsoft.com/office/powerpoint/2010/main" val="2461217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experiencing the same hallucination simultaneously has never been known to occur:</a:t>
            </a:r>
          </a:p>
        </p:txBody>
      </p:sp>
    </p:spTree>
    <p:extLst>
      <p:ext uri="{BB962C8B-B14F-4D97-AF65-F5344CB8AC3E}">
        <p14:creationId xmlns:p14="http://schemas.microsoft.com/office/powerpoint/2010/main" val="1028141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37" y="180975"/>
            <a:ext cx="8381999" cy="4781550"/>
          </a:xfrm>
        </p:spPr>
        <p:txBody>
          <a:bodyPr>
            <a:normAutofit/>
          </a:bodyPr>
          <a:lstStyle/>
          <a:p>
            <a:pPr algn="l"/>
            <a:r>
              <a:rPr lang="en-US" dirty="0"/>
              <a:t>I have surveyed the professional literature written by psychologists, psychiatrists, and other relevant healthcare professionals during the past two decades and have yet to find a single</a:t>
            </a:r>
          </a:p>
          <a:p>
            <a:pPr algn="l"/>
            <a:endParaRPr lang="en-US" dirty="0"/>
          </a:p>
        </p:txBody>
      </p:sp>
    </p:spTree>
    <p:extLst>
      <p:ext uri="{BB962C8B-B14F-4D97-AF65-F5344CB8AC3E}">
        <p14:creationId xmlns:p14="http://schemas.microsoft.com/office/powerpoint/2010/main" val="1570667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documented case of a group hallucination, that is, an event for which more than one person purportedly shared in a visual or other sensory perception where there was clearly no external referent.</a:t>
            </a:r>
          </a:p>
        </p:txBody>
      </p:sp>
    </p:spTree>
    <p:extLst>
      <p:ext uri="{BB962C8B-B14F-4D97-AF65-F5344CB8AC3E}">
        <p14:creationId xmlns:p14="http://schemas.microsoft.com/office/powerpoint/2010/main" val="844809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It is incredulous to believe that over 500 people experienced the same hallucination of a resurrected Yeshua who was walking, talking, and preaching among them again.</a:t>
            </a:r>
          </a:p>
        </p:txBody>
      </p:sp>
    </p:spTree>
    <p:extLst>
      <p:ext uri="{BB962C8B-B14F-4D97-AF65-F5344CB8AC3E}">
        <p14:creationId xmlns:p14="http://schemas.microsoft.com/office/powerpoint/2010/main" val="1705394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dirty="0"/>
              <a:t>Even if one can overlook the incredible improbability of a mass hallucination, the theory arises from the argument that the hallucination occurred because of immense despair. The transformation of Paul uproots this argument because he was not experiencing despair.</a:t>
            </a:r>
          </a:p>
        </p:txBody>
      </p:sp>
    </p:spTree>
    <p:extLst>
      <p:ext uri="{BB962C8B-B14F-4D97-AF65-F5344CB8AC3E}">
        <p14:creationId xmlns:p14="http://schemas.microsoft.com/office/powerpoint/2010/main" val="243324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4EFF-3BAC-F340-84EC-48003DFF8677}"/>
              </a:ext>
            </a:extLst>
          </p:cNvPr>
          <p:cNvSpPr>
            <a:spLocks noGrp="1"/>
          </p:cNvSpPr>
          <p:nvPr>
            <p:ph type="title"/>
          </p:nvPr>
        </p:nvSpPr>
        <p:spPr>
          <a:xfrm>
            <a:off x="1689101" y="736600"/>
            <a:ext cx="5400673" cy="977900"/>
          </a:xfrm>
        </p:spPr>
        <p:txBody>
          <a:bodyPr>
            <a:normAutofit/>
          </a:bodyPr>
          <a:lstStyle/>
          <a:p>
            <a:r>
              <a:rPr lang="en-US" dirty="0"/>
              <a:t>Dr. </a:t>
            </a:r>
            <a:r>
              <a:rPr lang="en-US" dirty="0" err="1"/>
              <a:t>Pinchas</a:t>
            </a:r>
            <a:r>
              <a:rPr lang="en-US" dirty="0"/>
              <a:t> </a:t>
            </a:r>
            <a:r>
              <a:rPr lang="en-US" dirty="0" err="1"/>
              <a:t>Lapide</a:t>
            </a:r>
            <a:endParaRPr lang="en-US" dirty="0"/>
          </a:p>
        </p:txBody>
      </p:sp>
      <p:sp>
        <p:nvSpPr>
          <p:cNvPr id="3" name="Content Placeholder 2">
            <a:extLst>
              <a:ext uri="{FF2B5EF4-FFF2-40B4-BE49-F238E27FC236}">
                <a16:creationId xmlns:a16="http://schemas.microsoft.com/office/drawing/2014/main" id="{B50920C6-F5D0-5443-A9F5-CC3554D59BF6}"/>
              </a:ext>
            </a:extLst>
          </p:cNvPr>
          <p:cNvSpPr>
            <a:spLocks noGrp="1"/>
          </p:cNvSpPr>
          <p:nvPr>
            <p:ph idx="1"/>
          </p:nvPr>
        </p:nvSpPr>
        <p:spPr>
          <a:xfrm>
            <a:off x="808037" y="1851024"/>
            <a:ext cx="4171951" cy="2489202"/>
          </a:xfrm>
        </p:spPr>
        <p:txBody>
          <a:bodyPr>
            <a:normAutofit fontScale="85000" lnSpcReduction="10000"/>
          </a:bodyPr>
          <a:lstStyle/>
          <a:p>
            <a:pPr marL="0" indent="0">
              <a:buNone/>
            </a:pPr>
            <a:r>
              <a:rPr lang="en-US" sz="2400" dirty="0"/>
              <a:t>“</a:t>
            </a:r>
            <a:r>
              <a:rPr lang="en-US" sz="3200" b="1" dirty="0"/>
              <a:t>no vision or hallucination is sufficient to explain such a revolutionary transformation [of the disciples].” </a:t>
            </a:r>
          </a:p>
          <a:p>
            <a:pPr marL="0" indent="0">
              <a:buNone/>
            </a:pPr>
            <a:r>
              <a:rPr lang="en-US" sz="1125" dirty="0"/>
              <a:t>- </a:t>
            </a:r>
            <a:r>
              <a:rPr lang="en-US" sz="1125" i="1" dirty="0"/>
              <a:t>The Resurrection of Jesus: A Jewish Perspective</a:t>
            </a:r>
            <a:r>
              <a:rPr lang="en-US" sz="1125" dirty="0"/>
              <a:t>, pgs. 125-26</a:t>
            </a:r>
          </a:p>
        </p:txBody>
      </p:sp>
      <p:pic>
        <p:nvPicPr>
          <p:cNvPr id="5" name="Picture 4">
            <a:extLst>
              <a:ext uri="{FF2B5EF4-FFF2-40B4-BE49-F238E27FC236}">
                <a16:creationId xmlns:a16="http://schemas.microsoft.com/office/drawing/2014/main" id="{9F993A66-50E3-2F42-A003-10D9629F8F96}"/>
              </a:ext>
            </a:extLst>
          </p:cNvPr>
          <p:cNvPicPr/>
          <p:nvPr/>
        </p:nvPicPr>
        <p:blipFill rotWithShape="1">
          <a:blip r:embed="rId3" cstate="print">
            <a:extLst>
              <a:ext uri="{28A0092B-C50C-407E-A947-70E740481C1C}">
                <a14:useLocalDpi xmlns:a14="http://schemas.microsoft.com/office/drawing/2010/main" val="0"/>
              </a:ext>
            </a:extLst>
          </a:blip>
          <a:srcRect l="235"/>
          <a:stretch/>
        </p:blipFill>
        <p:spPr bwMode="auto">
          <a:xfrm>
            <a:off x="5569107" y="2025885"/>
            <a:ext cx="1419410" cy="2139480"/>
          </a:xfrm>
          <a:prstGeom prst="rect">
            <a:avLst/>
          </a:prstGeom>
          <a:noFill/>
          <a:ln w="57150" cmpd="thickThin">
            <a:solidFill>
              <a:srgbClr val="7F7F7F"/>
            </a:solidFill>
            <a:miter lim="800000"/>
          </a:ln>
        </p:spPr>
      </p:pic>
    </p:spTree>
    <p:extLst>
      <p:ext uri="{BB962C8B-B14F-4D97-AF65-F5344CB8AC3E}">
        <p14:creationId xmlns:p14="http://schemas.microsoft.com/office/powerpoint/2010/main" val="407323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7EF8-D401-1A4D-8B2D-EF3AB51BAD38}"/>
              </a:ext>
            </a:extLst>
          </p:cNvPr>
          <p:cNvSpPr>
            <a:spLocks noGrp="1"/>
          </p:cNvSpPr>
          <p:nvPr>
            <p:ph type="title"/>
          </p:nvPr>
        </p:nvSpPr>
        <p:spPr>
          <a:xfrm>
            <a:off x="1689101" y="736600"/>
            <a:ext cx="5400673" cy="977900"/>
          </a:xfrm>
        </p:spPr>
        <p:txBody>
          <a:bodyPr>
            <a:normAutofit/>
          </a:bodyPr>
          <a:lstStyle/>
          <a:p>
            <a:r>
              <a:rPr lang="en-US" dirty="0"/>
              <a:t>Dr. David </a:t>
            </a:r>
            <a:r>
              <a:rPr lang="en-US" dirty="0" err="1"/>
              <a:t>Flusser</a:t>
            </a:r>
            <a:endParaRPr lang="en-US" dirty="0"/>
          </a:p>
        </p:txBody>
      </p:sp>
      <p:sp>
        <p:nvSpPr>
          <p:cNvPr id="3" name="Content Placeholder 2">
            <a:extLst>
              <a:ext uri="{FF2B5EF4-FFF2-40B4-BE49-F238E27FC236}">
                <a16:creationId xmlns:a16="http://schemas.microsoft.com/office/drawing/2014/main" id="{3BE655AC-B51F-D348-9759-032A3A56D1C7}"/>
              </a:ext>
            </a:extLst>
          </p:cNvPr>
          <p:cNvSpPr>
            <a:spLocks noGrp="1"/>
          </p:cNvSpPr>
          <p:nvPr>
            <p:ph idx="1"/>
          </p:nvPr>
        </p:nvSpPr>
        <p:spPr>
          <a:xfrm>
            <a:off x="808036" y="1917698"/>
            <a:ext cx="5400673" cy="2635251"/>
          </a:xfrm>
        </p:spPr>
        <p:txBody>
          <a:bodyPr>
            <a:normAutofit fontScale="92500" lnSpcReduction="10000"/>
          </a:bodyPr>
          <a:lstStyle/>
          <a:p>
            <a:pPr marL="0" indent="0">
              <a:buNone/>
            </a:pPr>
            <a:r>
              <a:rPr lang="en-US" sz="2600" b="1" dirty="0"/>
              <a:t>“I am convinced that there are </a:t>
            </a:r>
            <a:r>
              <a:rPr lang="en-US" sz="2600" b="1" u="sng" dirty="0"/>
              <a:t>reliable</a:t>
            </a:r>
            <a:r>
              <a:rPr lang="en-US" sz="2600" b="1" dirty="0"/>
              <a:t> reports that the Crucified One ‘appeared to Peter, then to the twelve. Then he appeared to more than five hundred brethren at one time . . . Then he appeared to James, then to all the apostles.’” </a:t>
            </a:r>
          </a:p>
          <a:p>
            <a:pPr marL="0" indent="0">
              <a:buNone/>
            </a:pPr>
            <a:r>
              <a:rPr lang="en-US" sz="1125" dirty="0"/>
              <a:t>- </a:t>
            </a:r>
            <a:r>
              <a:rPr lang="en-US" sz="1125" i="1" dirty="0"/>
              <a:t>Jesus</a:t>
            </a:r>
            <a:r>
              <a:rPr lang="en-US" sz="1125" dirty="0"/>
              <a:t>, pg. 155</a:t>
            </a:r>
          </a:p>
        </p:txBody>
      </p:sp>
      <p:pic>
        <p:nvPicPr>
          <p:cNvPr id="4" name="Picture 3">
            <a:extLst>
              <a:ext uri="{FF2B5EF4-FFF2-40B4-BE49-F238E27FC236}">
                <a16:creationId xmlns:a16="http://schemas.microsoft.com/office/drawing/2014/main" id="{95C78398-40A5-D74A-9B62-1C782577D799}"/>
              </a:ext>
            </a:extLst>
          </p:cNvPr>
          <p:cNvPicPr>
            <a:picLocks noChangeAspect="1"/>
          </p:cNvPicPr>
          <p:nvPr/>
        </p:nvPicPr>
        <p:blipFill>
          <a:blip r:embed="rId3"/>
          <a:stretch>
            <a:fillRect/>
          </a:stretch>
        </p:blipFill>
        <p:spPr>
          <a:xfrm>
            <a:off x="6375722" y="1962150"/>
            <a:ext cx="1428103" cy="213948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554961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r>
              <a:rPr lang="en-US" sz="3200" dirty="0"/>
              <a:t>Broken water line that caused all trouble</a:t>
            </a:r>
          </a:p>
          <a:p>
            <a:pPr algn="l"/>
            <a:endParaRPr lang="en-US" dirty="0"/>
          </a:p>
        </p:txBody>
      </p:sp>
      <p:pic>
        <p:nvPicPr>
          <p:cNvPr id="3" name="Picture 2">
            <a:extLst>
              <a:ext uri="{FF2B5EF4-FFF2-40B4-BE49-F238E27FC236}">
                <a16:creationId xmlns:a16="http://schemas.microsoft.com/office/drawing/2014/main" id="{79B46ACB-DE39-4757-B70D-4EB339AFE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038" y="960062"/>
            <a:ext cx="8077200" cy="3926417"/>
          </a:xfrm>
          <a:prstGeom prst="rect">
            <a:avLst/>
          </a:prstGeom>
        </p:spPr>
      </p:pic>
    </p:spTree>
    <p:extLst>
      <p:ext uri="{BB962C8B-B14F-4D97-AF65-F5344CB8AC3E}">
        <p14:creationId xmlns:p14="http://schemas.microsoft.com/office/powerpoint/2010/main" val="1160375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ADD-C70C-AE44-B89A-512057E64559}"/>
              </a:ext>
            </a:extLst>
          </p:cNvPr>
          <p:cNvSpPr>
            <a:spLocks noGrp="1"/>
          </p:cNvSpPr>
          <p:nvPr>
            <p:ph type="title"/>
          </p:nvPr>
        </p:nvSpPr>
        <p:spPr>
          <a:xfrm>
            <a:off x="1689101" y="736600"/>
            <a:ext cx="5400673" cy="977900"/>
          </a:xfrm>
        </p:spPr>
        <p:txBody>
          <a:bodyPr>
            <a:normAutofit/>
          </a:bodyPr>
          <a:lstStyle/>
          <a:p>
            <a:r>
              <a:rPr lang="en-US" dirty="0">
                <a:solidFill>
                  <a:srgbClr val="262626"/>
                </a:solidFill>
              </a:rPr>
              <a:t>Dr. David </a:t>
            </a:r>
            <a:r>
              <a:rPr lang="en-US" dirty="0" err="1">
                <a:solidFill>
                  <a:srgbClr val="262626"/>
                </a:solidFill>
              </a:rPr>
              <a:t>Flusser</a:t>
            </a:r>
            <a:endParaRPr lang="en-US" dirty="0">
              <a:solidFill>
                <a:srgbClr val="262626"/>
              </a:solidFill>
            </a:endParaRPr>
          </a:p>
        </p:txBody>
      </p:sp>
      <p:sp>
        <p:nvSpPr>
          <p:cNvPr id="3" name="Content Placeholder 2">
            <a:extLst>
              <a:ext uri="{FF2B5EF4-FFF2-40B4-BE49-F238E27FC236}">
                <a16:creationId xmlns:a16="http://schemas.microsoft.com/office/drawing/2014/main" id="{6922FFB4-0213-714D-962C-D3C1C9261427}"/>
              </a:ext>
            </a:extLst>
          </p:cNvPr>
          <p:cNvSpPr>
            <a:spLocks noGrp="1"/>
          </p:cNvSpPr>
          <p:nvPr>
            <p:ph idx="1"/>
          </p:nvPr>
        </p:nvSpPr>
        <p:spPr>
          <a:xfrm>
            <a:off x="579437" y="1809750"/>
            <a:ext cx="5257800" cy="2597151"/>
          </a:xfrm>
        </p:spPr>
        <p:txBody>
          <a:bodyPr>
            <a:normAutofit fontScale="85000" lnSpcReduction="20000"/>
          </a:bodyPr>
          <a:lstStyle/>
          <a:p>
            <a:pPr marL="0" indent="0">
              <a:buNone/>
            </a:pPr>
            <a:r>
              <a:rPr lang="en-US" sz="3500" b="1" dirty="0">
                <a:solidFill>
                  <a:srgbClr val="262626"/>
                </a:solidFill>
              </a:rPr>
              <a:t>“The Lord’s brother, James, came to believe as a result of a resurrection appearance. In 62 A.D. James died for his faith in his brother; he was murdered by a Sadducean high priest.”</a:t>
            </a:r>
          </a:p>
          <a:p>
            <a:pPr marL="0" indent="0">
              <a:buNone/>
            </a:pPr>
            <a:r>
              <a:rPr lang="en-US" sz="1125" dirty="0">
                <a:solidFill>
                  <a:srgbClr val="262626"/>
                </a:solidFill>
              </a:rPr>
              <a:t>- </a:t>
            </a:r>
            <a:r>
              <a:rPr lang="en-US" sz="1125" i="1" dirty="0">
                <a:solidFill>
                  <a:srgbClr val="262626"/>
                </a:solidFill>
              </a:rPr>
              <a:t>Jesus</a:t>
            </a:r>
            <a:r>
              <a:rPr lang="en-US" sz="1125" dirty="0">
                <a:solidFill>
                  <a:srgbClr val="262626"/>
                </a:solidFill>
              </a:rPr>
              <a:t>, pg. 35</a:t>
            </a:r>
          </a:p>
        </p:txBody>
      </p:sp>
      <p:pic>
        <p:nvPicPr>
          <p:cNvPr id="4" name="Picture 3">
            <a:extLst>
              <a:ext uri="{FF2B5EF4-FFF2-40B4-BE49-F238E27FC236}">
                <a16:creationId xmlns:a16="http://schemas.microsoft.com/office/drawing/2014/main" id="{3E39589B-5E68-9D4E-9E45-AF0C3CF8E34B}"/>
              </a:ext>
            </a:extLst>
          </p:cNvPr>
          <p:cNvPicPr>
            <a:picLocks noChangeAspect="1"/>
          </p:cNvPicPr>
          <p:nvPr/>
        </p:nvPicPr>
        <p:blipFill>
          <a:blip r:embed="rId3"/>
          <a:stretch>
            <a:fillRect/>
          </a:stretch>
        </p:blipFill>
        <p:spPr>
          <a:xfrm>
            <a:off x="5989637" y="2038350"/>
            <a:ext cx="1541097" cy="2130340"/>
          </a:xfrm>
          <a:prstGeom prst="rect">
            <a:avLst/>
          </a:prstGeom>
          <a:ln w="57150" cmpd="thickThin">
            <a:solidFill>
              <a:srgbClr val="7F7F7F"/>
            </a:solidFill>
            <a:miter lim="800000"/>
          </a:ln>
        </p:spPr>
      </p:pic>
    </p:spTree>
    <p:extLst>
      <p:ext uri="{BB962C8B-B14F-4D97-AF65-F5344CB8AC3E}">
        <p14:creationId xmlns:p14="http://schemas.microsoft.com/office/powerpoint/2010/main" val="1366301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D698-557A-EC4B-8D30-DD0ADB5E5502}"/>
              </a:ext>
            </a:extLst>
          </p:cNvPr>
          <p:cNvSpPr>
            <a:spLocks noGrp="1"/>
          </p:cNvSpPr>
          <p:nvPr>
            <p:ph type="title"/>
          </p:nvPr>
        </p:nvSpPr>
        <p:spPr>
          <a:xfrm>
            <a:off x="1689101" y="736600"/>
            <a:ext cx="5400673" cy="977900"/>
          </a:xfrm>
        </p:spPr>
        <p:txBody>
          <a:bodyPr>
            <a:normAutofit/>
          </a:bodyPr>
          <a:lstStyle/>
          <a:p>
            <a:r>
              <a:rPr lang="en-US" dirty="0"/>
              <a:t>Dr. </a:t>
            </a:r>
            <a:r>
              <a:rPr lang="en-US" dirty="0" err="1"/>
              <a:t>Geza</a:t>
            </a:r>
            <a:r>
              <a:rPr lang="en-US" dirty="0"/>
              <a:t> Vermes</a:t>
            </a:r>
          </a:p>
        </p:txBody>
      </p:sp>
      <p:sp>
        <p:nvSpPr>
          <p:cNvPr id="3" name="Content Placeholder 2">
            <a:extLst>
              <a:ext uri="{FF2B5EF4-FFF2-40B4-BE49-F238E27FC236}">
                <a16:creationId xmlns:a16="http://schemas.microsoft.com/office/drawing/2014/main" id="{4F24C795-4B32-B248-B38B-0E877A3109BE}"/>
              </a:ext>
            </a:extLst>
          </p:cNvPr>
          <p:cNvSpPr>
            <a:spLocks noGrp="1"/>
          </p:cNvSpPr>
          <p:nvPr>
            <p:ph idx="1"/>
          </p:nvPr>
        </p:nvSpPr>
        <p:spPr>
          <a:xfrm>
            <a:off x="808037" y="1917699"/>
            <a:ext cx="5334000" cy="2489202"/>
          </a:xfrm>
        </p:spPr>
        <p:txBody>
          <a:bodyPr>
            <a:normAutofit lnSpcReduction="10000"/>
          </a:bodyPr>
          <a:lstStyle/>
          <a:p>
            <a:pPr marL="0" indent="0">
              <a:buNone/>
            </a:pPr>
            <a:r>
              <a:rPr lang="en-US" sz="2400" b="1" dirty="0"/>
              <a:t>“It is their collective conviction of having seen their dead teacher alive, combined with the initial discovery of the empty tomb, that provides the substance for faith in </a:t>
            </a:r>
            <a:r>
              <a:rPr lang="en-US" sz="2400" b="1" dirty="0" err="1"/>
              <a:t>Yeshua’s</a:t>
            </a:r>
            <a:r>
              <a:rPr lang="en-US" sz="2400" b="1" dirty="0"/>
              <a:t> rising from the dead.” </a:t>
            </a:r>
          </a:p>
          <a:p>
            <a:pPr marL="0" indent="0">
              <a:buNone/>
            </a:pPr>
            <a:r>
              <a:rPr lang="en-US" sz="1125" dirty="0"/>
              <a:t>- </a:t>
            </a:r>
            <a:r>
              <a:rPr lang="en-US" sz="1125" i="1" dirty="0"/>
              <a:t>Jesus the Jew: A Historians Reading of the Gospels</a:t>
            </a:r>
            <a:r>
              <a:rPr lang="en-US" sz="1125" dirty="0"/>
              <a:t>, pg. 41 </a:t>
            </a:r>
          </a:p>
        </p:txBody>
      </p:sp>
      <p:pic>
        <p:nvPicPr>
          <p:cNvPr id="4" name="Picture 3">
            <a:extLst>
              <a:ext uri="{FF2B5EF4-FFF2-40B4-BE49-F238E27FC236}">
                <a16:creationId xmlns:a16="http://schemas.microsoft.com/office/drawing/2014/main" id="{6F345250-7A35-5340-B0E0-66121DE3C9A8}"/>
              </a:ext>
            </a:extLst>
          </p:cNvPr>
          <p:cNvPicPr/>
          <p:nvPr/>
        </p:nvPicPr>
        <p:blipFill rotWithShape="1">
          <a:blip r:embed="rId3" cstate="print">
            <a:extLst>
              <a:ext uri="{28A0092B-C50C-407E-A947-70E740481C1C}">
                <a14:useLocalDpi xmlns:a14="http://schemas.microsoft.com/office/drawing/2010/main" val="0"/>
              </a:ext>
            </a:extLst>
          </a:blip>
          <a:srcRect r="2" b="7334"/>
          <a:stretch/>
        </p:blipFill>
        <p:spPr bwMode="auto">
          <a:xfrm>
            <a:off x="6319225" y="2092560"/>
            <a:ext cx="1541097" cy="2139480"/>
          </a:xfrm>
          <a:prstGeom prst="rect">
            <a:avLst/>
          </a:prstGeom>
          <a:noFill/>
          <a:ln w="57150" cmpd="thickThin">
            <a:solidFill>
              <a:schemeClr val="tx1">
                <a:lumMod val="50000"/>
                <a:lumOff val="50000"/>
              </a:schemeClr>
            </a:solidFill>
            <a:miter lim="800000"/>
          </a:ln>
        </p:spPr>
      </p:pic>
    </p:spTree>
    <p:extLst>
      <p:ext uri="{BB962C8B-B14F-4D97-AF65-F5344CB8AC3E}">
        <p14:creationId xmlns:p14="http://schemas.microsoft.com/office/powerpoint/2010/main" val="3376600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457200" indent="-457200" algn="l">
              <a:buFont typeface="+mj-lt"/>
              <a:buAutoNum type="arabicPeriod"/>
            </a:pPr>
            <a:r>
              <a:rPr lang="en-US" strike="sngStrike" dirty="0"/>
              <a:t>[This one] The theft theory</a:t>
            </a:r>
          </a:p>
          <a:p>
            <a:pPr marL="457200" indent="-457200" algn="l">
              <a:buFont typeface="+mj-lt"/>
              <a:buAutoNum type="arabicPeriod"/>
            </a:pPr>
            <a:r>
              <a:rPr lang="en-US" strike="sngStrike" dirty="0"/>
              <a:t>The swoon theory</a:t>
            </a:r>
          </a:p>
          <a:p>
            <a:pPr marL="457200" indent="-457200" algn="l">
              <a:buFont typeface="+mj-lt"/>
              <a:buAutoNum type="arabicPeriod"/>
            </a:pPr>
            <a:r>
              <a:rPr lang="en-US" strike="sngStrike" dirty="0"/>
              <a:t>Hallucination theory</a:t>
            </a:r>
          </a:p>
          <a:p>
            <a:pPr marL="457200" indent="-457200" algn="l">
              <a:buFont typeface="+mj-lt"/>
              <a:buAutoNum type="arabicPeriod"/>
            </a:pPr>
            <a:r>
              <a:rPr lang="en-US" dirty="0"/>
              <a:t>Wrong tomb theory </a:t>
            </a:r>
          </a:p>
          <a:p>
            <a:pPr algn="l"/>
            <a:endParaRPr lang="en-US" dirty="0"/>
          </a:p>
        </p:txBody>
      </p:sp>
    </p:spTree>
    <p:extLst>
      <p:ext uri="{BB962C8B-B14F-4D97-AF65-F5344CB8AC3E}">
        <p14:creationId xmlns:p14="http://schemas.microsoft.com/office/powerpoint/2010/main" val="1022326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u="sng" dirty="0"/>
              <a:t>Wrong tomb theory </a:t>
            </a:r>
          </a:p>
          <a:p>
            <a:pPr algn="l"/>
            <a:r>
              <a:rPr lang="en-US" dirty="0"/>
              <a:t>Argument: the women got mixed up, and found an open tomb, expecting a closed one.  The gardener guessed their mistake, and said, “He is not here…see where they laid him.”  [next tomb]</a:t>
            </a:r>
          </a:p>
        </p:txBody>
      </p:sp>
    </p:spTree>
    <p:extLst>
      <p:ext uri="{BB962C8B-B14F-4D97-AF65-F5344CB8AC3E}">
        <p14:creationId xmlns:p14="http://schemas.microsoft.com/office/powerpoint/2010/main" val="2422049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u="sng" dirty="0"/>
              <a:t>Refutation</a:t>
            </a:r>
            <a:r>
              <a:rPr lang="en-US" dirty="0"/>
              <a:t>: if they did go to the wrong tomb, the Sanhedrin could have gone to the right tomb, produced the body, and ended the cause. </a:t>
            </a:r>
          </a:p>
        </p:txBody>
      </p:sp>
    </p:spTree>
    <p:extLst>
      <p:ext uri="{BB962C8B-B14F-4D97-AF65-F5344CB8AC3E}">
        <p14:creationId xmlns:p14="http://schemas.microsoft.com/office/powerpoint/2010/main" val="4024891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457200" indent="-457200" algn="l">
              <a:buFont typeface="+mj-lt"/>
              <a:buAutoNum type="arabicPeriod"/>
            </a:pPr>
            <a:r>
              <a:rPr lang="en-US" strike="sngStrike" dirty="0"/>
              <a:t>[This one] The theft theory</a:t>
            </a:r>
          </a:p>
          <a:p>
            <a:pPr marL="457200" indent="-457200" algn="l">
              <a:buFont typeface="+mj-lt"/>
              <a:buAutoNum type="arabicPeriod"/>
            </a:pPr>
            <a:r>
              <a:rPr lang="en-US" strike="sngStrike" dirty="0"/>
              <a:t>The swoon theory</a:t>
            </a:r>
          </a:p>
          <a:p>
            <a:pPr marL="457200" indent="-457200" algn="l">
              <a:buFont typeface="+mj-lt"/>
              <a:buAutoNum type="arabicPeriod"/>
            </a:pPr>
            <a:r>
              <a:rPr lang="en-US" strike="sngStrike" dirty="0"/>
              <a:t>Hallucination theory</a:t>
            </a:r>
          </a:p>
          <a:p>
            <a:pPr marL="457200" indent="-457200" algn="l">
              <a:buFont typeface="+mj-lt"/>
              <a:buAutoNum type="arabicPeriod"/>
            </a:pPr>
            <a:r>
              <a:rPr lang="en-US" strike="sngStrike" dirty="0"/>
              <a:t>Wrong tomb theory </a:t>
            </a:r>
          </a:p>
          <a:p>
            <a:pPr marL="457200" indent="-457200" algn="l">
              <a:buFont typeface="+mj-lt"/>
              <a:buAutoNum type="arabicPeriod"/>
            </a:pPr>
            <a:r>
              <a:rPr lang="en-US" dirty="0"/>
              <a:t>Resurrection defies the laws of science and nature.</a:t>
            </a:r>
          </a:p>
          <a:p>
            <a:pPr marL="457200" indent="-457200" algn="l">
              <a:buFont typeface="+mj-lt"/>
              <a:buAutoNum type="arabicPeriod"/>
            </a:pPr>
            <a:endParaRPr lang="en-US" dirty="0"/>
          </a:p>
        </p:txBody>
      </p:sp>
    </p:spTree>
    <p:extLst>
      <p:ext uri="{BB962C8B-B14F-4D97-AF65-F5344CB8AC3E}">
        <p14:creationId xmlns:p14="http://schemas.microsoft.com/office/powerpoint/2010/main" val="810080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u="sng" dirty="0"/>
              <a:t>Resurrection defies the laws of science and nature.</a:t>
            </a:r>
          </a:p>
          <a:p>
            <a:pPr algn="l"/>
            <a:r>
              <a:rPr lang="en-US" dirty="0"/>
              <a:t>The “laws” of science are based on induction: what happened in the past will happen again.  </a:t>
            </a:r>
          </a:p>
          <a:p>
            <a:pPr marL="287338" indent="-287338" algn="l">
              <a:buFont typeface="Arial" panose="020B0604020202020204" pitchFamily="34" charset="0"/>
              <a:buChar char="•"/>
            </a:pPr>
            <a:r>
              <a:rPr lang="en-US" dirty="0"/>
              <a:t>Drop your pen.</a:t>
            </a:r>
          </a:p>
          <a:p>
            <a:pPr marL="287338" indent="-287338" algn="l">
              <a:buFont typeface="Arial" panose="020B0604020202020204" pitchFamily="34" charset="0"/>
              <a:buChar char="•"/>
            </a:pPr>
            <a:r>
              <a:rPr lang="en-US" dirty="0"/>
              <a:t>Induction= generalized conclusion from particular instances.    </a:t>
            </a:r>
          </a:p>
        </p:txBody>
      </p:sp>
    </p:spTree>
    <p:extLst>
      <p:ext uri="{BB962C8B-B14F-4D97-AF65-F5344CB8AC3E}">
        <p14:creationId xmlns:p14="http://schemas.microsoft.com/office/powerpoint/2010/main" val="2623172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Who/what enforces the “law” of gravity?</a:t>
            </a:r>
          </a:p>
          <a:p>
            <a:pPr algn="l"/>
            <a:r>
              <a:rPr lang="en-US" dirty="0"/>
              <a:t>We believe that the universe is consistent, and gravity and other laws will prevail.</a:t>
            </a:r>
          </a:p>
          <a:p>
            <a:pPr algn="l"/>
            <a:r>
              <a:rPr lang="en-US" dirty="0"/>
              <a:t>That is just faith.  </a:t>
            </a:r>
          </a:p>
          <a:p>
            <a:pPr algn="l"/>
            <a:r>
              <a:rPr lang="en-US" dirty="0"/>
              <a:t>There is a overriding Intelligence</a:t>
            </a:r>
          </a:p>
        </p:txBody>
      </p:sp>
    </p:spTree>
    <p:extLst>
      <p:ext uri="{BB962C8B-B14F-4D97-AF65-F5344CB8AC3E}">
        <p14:creationId xmlns:p14="http://schemas.microsoft.com/office/powerpoint/2010/main" val="2540255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458191" cy="4781550"/>
          </a:xfrm>
        </p:spPr>
        <p:txBody>
          <a:bodyPr>
            <a:normAutofit fontScale="92500"/>
          </a:bodyPr>
          <a:lstStyle/>
          <a:p>
            <a:pPr algn="l"/>
            <a:r>
              <a:rPr lang="en-US" dirty="0"/>
              <a:t>Who enforces the scientific laws.</a:t>
            </a:r>
          </a:p>
          <a:p>
            <a:pPr algn="l"/>
            <a:r>
              <a:rPr lang="en-US" dirty="0"/>
              <a:t>So, that Intelligence can and does make </a:t>
            </a:r>
            <a:r>
              <a:rPr lang="en-US" dirty="0">
                <a:solidFill>
                  <a:srgbClr val="FFFF99"/>
                </a:solidFill>
              </a:rPr>
              <a:t>exceptions = miracles</a:t>
            </a:r>
            <a:r>
              <a:rPr lang="en-US" dirty="0"/>
              <a:t>  </a:t>
            </a:r>
          </a:p>
          <a:p>
            <a:pPr algn="l"/>
            <a:r>
              <a:rPr lang="en-US" dirty="0"/>
              <a:t>More amazing that phenomena are consistent at all times, places. </a:t>
            </a:r>
          </a:p>
          <a:p>
            <a:pPr algn="l"/>
            <a:r>
              <a:rPr lang="en-US" dirty="0"/>
              <a:t>If unimpeachable witnesses saw the Resurrected Messiah, He was!</a:t>
            </a:r>
          </a:p>
        </p:txBody>
      </p:sp>
    </p:spTree>
    <p:extLst>
      <p:ext uri="{BB962C8B-B14F-4D97-AF65-F5344CB8AC3E}">
        <p14:creationId xmlns:p14="http://schemas.microsoft.com/office/powerpoint/2010/main" val="958235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457200" indent="-457200" algn="l">
              <a:buFont typeface="+mj-lt"/>
              <a:buAutoNum type="arabicPeriod"/>
            </a:pPr>
            <a:r>
              <a:rPr lang="en-US" strike="sngStrike" dirty="0"/>
              <a:t>[This one] The theft theory</a:t>
            </a:r>
          </a:p>
          <a:p>
            <a:pPr marL="457200" indent="-457200" algn="l">
              <a:buFont typeface="+mj-lt"/>
              <a:buAutoNum type="arabicPeriod"/>
            </a:pPr>
            <a:r>
              <a:rPr lang="en-US" strike="sngStrike" dirty="0"/>
              <a:t>The swoon theory</a:t>
            </a:r>
          </a:p>
          <a:p>
            <a:pPr marL="457200" indent="-457200" algn="l">
              <a:buFont typeface="+mj-lt"/>
              <a:buAutoNum type="arabicPeriod"/>
            </a:pPr>
            <a:r>
              <a:rPr lang="en-US" strike="sngStrike" dirty="0"/>
              <a:t>Hallucination theory</a:t>
            </a:r>
          </a:p>
          <a:p>
            <a:pPr marL="457200" indent="-457200" algn="l">
              <a:buFont typeface="+mj-lt"/>
              <a:buAutoNum type="arabicPeriod"/>
            </a:pPr>
            <a:r>
              <a:rPr lang="en-US" strike="sngStrike" dirty="0"/>
              <a:t>Wrong tomb theory </a:t>
            </a:r>
          </a:p>
          <a:p>
            <a:pPr marL="457200" indent="-457200" algn="l">
              <a:buFont typeface="+mj-lt"/>
              <a:buAutoNum type="arabicPeriod"/>
            </a:pPr>
            <a:r>
              <a:rPr lang="en-US" strike="sngStrike" dirty="0"/>
              <a:t>Resurrection defies the laws of science and nature.</a:t>
            </a:r>
          </a:p>
          <a:p>
            <a:pPr marL="457200" indent="-457200" algn="l">
              <a:buFont typeface="+mj-lt"/>
              <a:buAutoNum type="arabicPeriod"/>
            </a:pPr>
            <a:endParaRPr lang="en-US" dirty="0"/>
          </a:p>
        </p:txBody>
      </p:sp>
    </p:spTree>
    <p:extLst>
      <p:ext uri="{BB962C8B-B14F-4D97-AF65-F5344CB8AC3E}">
        <p14:creationId xmlns:p14="http://schemas.microsoft.com/office/powerpoint/2010/main" val="934841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sz="2800" dirty="0"/>
              <a:t> </a:t>
            </a:r>
            <a:r>
              <a:rPr lang="en-US" sz="2800" dirty="0" err="1"/>
              <a:t>Pex</a:t>
            </a:r>
            <a:r>
              <a:rPr lang="en-US" sz="2800" dirty="0"/>
              <a:t> replacement , freeze resistant water line</a:t>
            </a:r>
          </a:p>
        </p:txBody>
      </p:sp>
      <p:pic>
        <p:nvPicPr>
          <p:cNvPr id="3" name="Picture 2">
            <a:extLst>
              <a:ext uri="{FF2B5EF4-FFF2-40B4-BE49-F238E27FC236}">
                <a16:creationId xmlns:a16="http://schemas.microsoft.com/office/drawing/2014/main" id="{F117DA19-0323-4C29-804B-DF30059FE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33" y="1051046"/>
            <a:ext cx="8305807" cy="4037545"/>
          </a:xfrm>
          <a:prstGeom prst="rect">
            <a:avLst/>
          </a:prstGeom>
        </p:spPr>
      </p:pic>
    </p:spTree>
    <p:extLst>
      <p:ext uri="{BB962C8B-B14F-4D97-AF65-F5344CB8AC3E}">
        <p14:creationId xmlns:p14="http://schemas.microsoft.com/office/powerpoint/2010/main" val="1443887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1 Cor. 15.20-21</a:t>
            </a:r>
            <a:r>
              <a:rPr lang="en-US" dirty="0"/>
              <a:t> But the fact is that the </a:t>
            </a:r>
            <a:r>
              <a:rPr lang="en-US" dirty="0">
                <a:solidFill>
                  <a:srgbClr val="FFFF99"/>
                </a:solidFill>
              </a:rPr>
              <a:t>Messiah </a:t>
            </a:r>
            <a:r>
              <a:rPr lang="en-US" i="1" dirty="0">
                <a:solidFill>
                  <a:srgbClr val="FFFF99"/>
                </a:solidFill>
              </a:rPr>
              <a:t>has</a:t>
            </a:r>
            <a:r>
              <a:rPr lang="en-US" dirty="0">
                <a:solidFill>
                  <a:srgbClr val="FFFF99"/>
                </a:solidFill>
              </a:rPr>
              <a:t> been raised from the dead</a:t>
            </a:r>
            <a:r>
              <a:rPr lang="en-US" dirty="0"/>
              <a:t>, the firstfruits of those who have died. For since death came through a man, also the resurrection of the dead has come through a man.</a:t>
            </a:r>
          </a:p>
        </p:txBody>
      </p:sp>
    </p:spTree>
    <p:extLst>
      <p:ext uri="{BB962C8B-B14F-4D97-AF65-F5344CB8AC3E}">
        <p14:creationId xmlns:p14="http://schemas.microsoft.com/office/powerpoint/2010/main" val="39466846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Ro.10.9-10</a:t>
            </a:r>
            <a:r>
              <a:rPr lang="en-US" dirty="0"/>
              <a:t>  If you acknowledge publicly with your mouth that Yeshua is Lord and </a:t>
            </a:r>
            <a:r>
              <a:rPr lang="en-US" dirty="0">
                <a:solidFill>
                  <a:srgbClr val="FFFF99"/>
                </a:solidFill>
              </a:rPr>
              <a:t>trust in your heart that God raised him from the dead</a:t>
            </a:r>
            <a:r>
              <a:rPr lang="en-US" dirty="0"/>
              <a:t>, you will be saved. </a:t>
            </a:r>
          </a:p>
        </p:txBody>
      </p:sp>
    </p:spTree>
    <p:extLst>
      <p:ext uri="{BB962C8B-B14F-4D97-AF65-F5344CB8AC3E}">
        <p14:creationId xmlns:p14="http://schemas.microsoft.com/office/powerpoint/2010/main" val="1829517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Ro.10.9-10</a:t>
            </a:r>
            <a:r>
              <a:rPr lang="en-US" dirty="0"/>
              <a:t> For with the heart one goes on trusting and thus continues toward righteousness, while with the mouth one keeps on making public acknowledgement and thus continues toward deliverance.</a:t>
            </a:r>
          </a:p>
        </p:txBody>
      </p:sp>
    </p:spTree>
    <p:extLst>
      <p:ext uri="{BB962C8B-B14F-4D97-AF65-F5344CB8AC3E}">
        <p14:creationId xmlns:p14="http://schemas.microsoft.com/office/powerpoint/2010/main" val="12121085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All the accusations of the enemy about the Resurrection are false and disprovable!</a:t>
            </a:r>
          </a:p>
          <a:p>
            <a:pPr algn="l"/>
            <a:r>
              <a:rPr lang="en-US" dirty="0"/>
              <a:t>Repent of your sins, believe in His resurrection to empower you in new life!</a:t>
            </a:r>
          </a:p>
        </p:txBody>
      </p:sp>
    </p:spTree>
    <p:extLst>
      <p:ext uri="{BB962C8B-B14F-4D97-AF65-F5344CB8AC3E}">
        <p14:creationId xmlns:p14="http://schemas.microsoft.com/office/powerpoint/2010/main" val="3032658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What about some other falsehoods that have great sway in our culture?</a:t>
            </a:r>
          </a:p>
        </p:txBody>
      </p:sp>
    </p:spTree>
    <p:extLst>
      <p:ext uri="{BB962C8B-B14F-4D97-AF65-F5344CB8AC3E}">
        <p14:creationId xmlns:p14="http://schemas.microsoft.com/office/powerpoint/2010/main" val="27435658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u="sng" dirty="0"/>
              <a:t>Contemporary culture is full of destabilizing, scripture denying theories</a:t>
            </a:r>
            <a:r>
              <a:rPr lang="en-US" dirty="0"/>
              <a:t>.</a:t>
            </a:r>
          </a:p>
          <a:p>
            <a:pPr marL="457200" indent="-457200" algn="l">
              <a:buFont typeface="+mj-lt"/>
              <a:buAutoNum type="arabicPeriod"/>
            </a:pPr>
            <a:r>
              <a:rPr lang="en-US" dirty="0"/>
              <a:t>There is no absolute truth.</a:t>
            </a:r>
          </a:p>
          <a:p>
            <a:pPr marL="457200" indent="-457200" algn="l">
              <a:buFont typeface="+mj-lt"/>
              <a:buAutoNum type="arabicPeriod"/>
            </a:pPr>
            <a:r>
              <a:rPr lang="en-US" dirty="0"/>
              <a:t>Israel /Jews are the aggressor.</a:t>
            </a:r>
          </a:p>
          <a:p>
            <a:pPr marL="457200" indent="-457200" algn="l">
              <a:buFont typeface="+mj-lt"/>
              <a:buAutoNum type="arabicPeriod"/>
            </a:pPr>
            <a:r>
              <a:rPr lang="en-US" dirty="0"/>
              <a:t>Gender identity is fluid.</a:t>
            </a:r>
          </a:p>
          <a:p>
            <a:pPr marL="457200" indent="-457200" algn="l">
              <a:buFont typeface="+mj-lt"/>
              <a:buAutoNum type="arabicPeriod"/>
            </a:pPr>
            <a:endParaRPr lang="en-US" dirty="0"/>
          </a:p>
        </p:txBody>
      </p:sp>
    </p:spTree>
    <p:extLst>
      <p:ext uri="{BB962C8B-B14F-4D97-AF65-F5344CB8AC3E}">
        <p14:creationId xmlns:p14="http://schemas.microsoft.com/office/powerpoint/2010/main" val="2178454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2014387" cy="4781550"/>
          </a:xfrm>
        </p:spPr>
        <p:txBody>
          <a:bodyPr>
            <a:normAutofit fontScale="92500" lnSpcReduction="10000"/>
          </a:bodyPr>
          <a:lstStyle/>
          <a:p>
            <a:pPr algn="l"/>
            <a:r>
              <a:rPr lang="en-US" dirty="0"/>
              <a:t>12/5, 2019</a:t>
            </a:r>
          </a:p>
          <a:p>
            <a:pPr algn="l"/>
            <a:r>
              <a:rPr lang="en-US" dirty="0"/>
              <a:t>Times Square call for Intifada in every class-room</a:t>
            </a:r>
          </a:p>
        </p:txBody>
      </p:sp>
      <p:pic>
        <p:nvPicPr>
          <p:cNvPr id="2" name="Online Media 1" title="Gaza Solidarity Rally in Times Square: We Will Start an Intifada in Every Classroom, College Campus">
            <a:hlinkClick r:id="" action="ppaction://media"/>
            <a:extLst>
              <a:ext uri="{FF2B5EF4-FFF2-40B4-BE49-F238E27FC236}">
                <a16:creationId xmlns:a16="http://schemas.microsoft.com/office/drawing/2014/main" id="{FF40CB9E-A698-4D22-BE70-9913D3AAA380}"/>
              </a:ext>
            </a:extLst>
          </p:cNvPr>
          <p:cNvPicPr>
            <a:picLocks noRot="1" noChangeAspect="1"/>
          </p:cNvPicPr>
          <p:nvPr>
            <a:videoFile r:link="rId1"/>
          </p:nvPr>
        </p:nvPicPr>
        <p:blipFill>
          <a:blip r:embed="rId4"/>
          <a:stretch>
            <a:fillRect/>
          </a:stretch>
        </p:blipFill>
        <p:spPr>
          <a:xfrm>
            <a:off x="2212833" y="285750"/>
            <a:ext cx="6346142" cy="4756150"/>
          </a:xfrm>
          <a:prstGeom prst="rect">
            <a:avLst/>
          </a:prstGeom>
        </p:spPr>
      </p:pic>
    </p:spTree>
    <p:extLst>
      <p:ext uri="{BB962C8B-B14F-4D97-AF65-F5344CB8AC3E}">
        <p14:creationId xmlns:p14="http://schemas.microsoft.com/office/powerpoint/2010/main" val="24328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AF143-2AE0-4C87-887D-D665978A157D}"/>
              </a:ext>
            </a:extLst>
          </p:cNvPr>
          <p:cNvPicPr>
            <a:picLocks noChangeAspect="1"/>
          </p:cNvPicPr>
          <p:nvPr/>
        </p:nvPicPr>
        <p:blipFill>
          <a:blip r:embed="rId3"/>
          <a:stretch>
            <a:fillRect/>
          </a:stretch>
        </p:blipFill>
        <p:spPr>
          <a:xfrm>
            <a:off x="1112837" y="361950"/>
            <a:ext cx="6445624" cy="4771842"/>
          </a:xfrm>
          <a:prstGeom prst="rect">
            <a:avLst/>
          </a:prstGeom>
        </p:spPr>
      </p:pic>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spTree>
    <p:extLst>
      <p:ext uri="{BB962C8B-B14F-4D97-AF65-F5344CB8AC3E}">
        <p14:creationId xmlns:p14="http://schemas.microsoft.com/office/powerpoint/2010/main" val="2194348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20000"/>
          </a:bodyPr>
          <a:lstStyle/>
          <a:p>
            <a:pPr algn="l"/>
            <a:r>
              <a:rPr lang="en-US" dirty="0"/>
              <a:t>Rick Wiles (1954 or 1955–), the host of the </a:t>
            </a:r>
            <a:r>
              <a:rPr lang="en-US" dirty="0" err="1"/>
              <a:t>TruNews</a:t>
            </a:r>
            <a:r>
              <a:rPr lang="en-US" dirty="0"/>
              <a:t> radio program is a far-right fundamentalist Christian radio host and conspiracy theorist.  Wiles claims that "the Jews ... are deceivers, they plot, they lie, they do whatever they have to do to accomplish their political agenda. This 'impeach Trump' effort is </a:t>
            </a:r>
            <a:r>
              <a:rPr lang="en-US" dirty="0">
                <a:solidFill>
                  <a:srgbClr val="FFFF99"/>
                </a:solidFill>
              </a:rPr>
              <a:t>a Jew coup.</a:t>
            </a:r>
          </a:p>
        </p:txBody>
      </p:sp>
    </p:spTree>
    <p:extLst>
      <p:ext uri="{BB962C8B-B14F-4D97-AF65-F5344CB8AC3E}">
        <p14:creationId xmlns:p14="http://schemas.microsoft.com/office/powerpoint/2010/main" val="26798512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dirty="0"/>
              <a:t>That's what's at the heart of it. You have been taken over by a Jewish cabal.</a:t>
            </a:r>
          </a:p>
          <a:p>
            <a:pPr algn="l"/>
            <a:r>
              <a:rPr lang="en-US" dirty="0"/>
              <a:t>"The church of Jesus Christ, you're next. Get it through your head! They're coming for you. There will be a purge. That's the next thing that happens </a:t>
            </a:r>
            <a:r>
              <a:rPr lang="en-US" dirty="0">
                <a:solidFill>
                  <a:srgbClr val="FFFF99"/>
                </a:solidFill>
              </a:rPr>
              <a:t>when Jews take over a country, they kill millions</a:t>
            </a:r>
            <a:r>
              <a:rPr lang="en-US" dirty="0"/>
              <a:t>."</a:t>
            </a:r>
          </a:p>
          <a:p>
            <a:pPr algn="l"/>
            <a:endParaRPr lang="en-US" dirty="0"/>
          </a:p>
        </p:txBody>
      </p:sp>
    </p:spTree>
    <p:extLst>
      <p:ext uri="{BB962C8B-B14F-4D97-AF65-F5344CB8AC3E}">
        <p14:creationId xmlns:p14="http://schemas.microsoft.com/office/powerpoint/2010/main" val="8325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E35555BC-2D32-44C7-AAB1-873ED94676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14514" y="1674962"/>
            <a:ext cx="4702626" cy="2285999"/>
          </a:xfrm>
          <a:prstGeom prst="rect">
            <a:avLst/>
          </a:prstGeom>
        </p:spPr>
      </p:pic>
      <p:pic>
        <p:nvPicPr>
          <p:cNvPr id="6" name="Picture 5">
            <a:extLst>
              <a:ext uri="{FF2B5EF4-FFF2-40B4-BE49-F238E27FC236}">
                <a16:creationId xmlns:a16="http://schemas.microsoft.com/office/drawing/2014/main" id="{6A188E42-15FD-4111-88D3-E6D3A0193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9322" y="1634617"/>
            <a:ext cx="4702630" cy="2286001"/>
          </a:xfrm>
          <a:prstGeom prst="rect">
            <a:avLst/>
          </a:prstGeom>
        </p:spPr>
      </p:pic>
    </p:spTree>
    <p:extLst>
      <p:ext uri="{BB962C8B-B14F-4D97-AF65-F5344CB8AC3E}">
        <p14:creationId xmlns:p14="http://schemas.microsoft.com/office/powerpoint/2010/main" val="364853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Oct. 27, 2018: A white supremacist kills 11 Jews during Sabbath services in a Pittsburgh synagogue, wounding seven others. The Pittsburgh shooter proclaimed that "All Jews must die!"</a:t>
            </a:r>
          </a:p>
        </p:txBody>
      </p:sp>
    </p:spTree>
    <p:extLst>
      <p:ext uri="{BB962C8B-B14F-4D97-AF65-F5344CB8AC3E}">
        <p14:creationId xmlns:p14="http://schemas.microsoft.com/office/powerpoint/2010/main" val="11252668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dirty="0"/>
              <a:t>April 27, 2019: A Presbyterian Christian, </a:t>
            </a:r>
            <a:r>
              <a:rPr lang="en-US" dirty="0">
                <a:solidFill>
                  <a:srgbClr val="FFFF99"/>
                </a:solidFill>
              </a:rPr>
              <a:t>concerned that the Jews are destroying the white, European races</a:t>
            </a:r>
            <a:r>
              <a:rPr lang="en-US" dirty="0"/>
              <a:t>, opens fire during Sabbath, Passover services in a synagogue in Poway, California, killing one and wounding three others.</a:t>
            </a:r>
            <a:br>
              <a:rPr lang="en-US" dirty="0"/>
            </a:br>
            <a:br>
              <a:rPr lang="en-US" dirty="0"/>
            </a:br>
            <a:endParaRPr lang="en-US" dirty="0"/>
          </a:p>
        </p:txBody>
      </p:sp>
    </p:spTree>
    <p:extLst>
      <p:ext uri="{BB962C8B-B14F-4D97-AF65-F5344CB8AC3E}">
        <p14:creationId xmlns:p14="http://schemas.microsoft.com/office/powerpoint/2010/main" val="17664558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85000" lnSpcReduction="10000"/>
          </a:bodyPr>
          <a:lstStyle/>
          <a:p>
            <a:pPr algn="l"/>
            <a:r>
              <a:rPr lang="en-US" dirty="0"/>
              <a:t>Dec.10, 2019: Two shooters, target a kosher grocery in Jersey City, New Jersey, resulting in four fatalities. The male shooter has alleged ties to the anti-Semitic, racist group called the Black Hebrew Israelites. His anti-Semitic views have been revealed, with his nearly illegible manifesto claiming his murderous acts were "God's will."</a:t>
            </a:r>
            <a:br>
              <a:rPr lang="en-US" dirty="0"/>
            </a:br>
            <a:endParaRPr lang="en-US" dirty="0"/>
          </a:p>
        </p:txBody>
      </p:sp>
    </p:spTree>
    <p:extLst>
      <p:ext uri="{BB962C8B-B14F-4D97-AF65-F5344CB8AC3E}">
        <p14:creationId xmlns:p14="http://schemas.microsoft.com/office/powerpoint/2010/main" val="30382605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Not to display here, but at home when you get the notes, profane anti-Semitic rant in Jersey City blamed the Jews for the attack this week:</a:t>
            </a:r>
          </a:p>
          <a:p>
            <a:pPr algn="l"/>
            <a:r>
              <a:rPr lang="en-US" sz="2400" dirty="0">
                <a:hlinkClick r:id="rId3"/>
              </a:rPr>
              <a:t>https://twitter.com/i/status/1204806510762741760</a:t>
            </a:r>
            <a:r>
              <a:rPr lang="en-US" sz="2400" dirty="0"/>
              <a:t> </a:t>
            </a:r>
          </a:p>
        </p:txBody>
      </p:sp>
    </p:spTree>
    <p:extLst>
      <p:ext uri="{BB962C8B-B14F-4D97-AF65-F5344CB8AC3E}">
        <p14:creationId xmlns:p14="http://schemas.microsoft.com/office/powerpoint/2010/main" val="284470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Another accusation of Jews or Israel, for comic relief actually:</a:t>
            </a:r>
          </a:p>
        </p:txBody>
      </p:sp>
    </p:spTree>
    <p:extLst>
      <p:ext uri="{BB962C8B-B14F-4D97-AF65-F5344CB8AC3E}">
        <p14:creationId xmlns:p14="http://schemas.microsoft.com/office/powerpoint/2010/main" val="34853278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dirty="0"/>
              <a:t>A recent Twitter post reported on a Mossad agent that was captured in northern Saudi Arabia.</a:t>
            </a:r>
          </a:p>
          <a:p>
            <a:pPr algn="l"/>
            <a:r>
              <a:rPr lang="en-US" dirty="0"/>
              <a:t>The official Saudi report determined that the “Mossad agent” was an Israeli vulture armed with photographic and “espionage” equipment.</a:t>
            </a:r>
          </a:p>
        </p:txBody>
      </p:sp>
    </p:spTree>
    <p:extLst>
      <p:ext uri="{BB962C8B-B14F-4D97-AF65-F5344CB8AC3E}">
        <p14:creationId xmlns:p14="http://schemas.microsoft.com/office/powerpoint/2010/main" val="28074113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60667" y="819150"/>
            <a:ext cx="7930311" cy="4324349"/>
          </a:xfrm>
        </p:spPr>
        <p:txBody>
          <a:bodyPr>
            <a:normAutofit/>
          </a:bodyPr>
          <a:lstStyle/>
          <a:p>
            <a:pPr algn="l"/>
            <a:endParaRPr lang="en-US" dirty="0"/>
          </a:p>
        </p:txBody>
      </p:sp>
      <p:pic>
        <p:nvPicPr>
          <p:cNvPr id="3074" name="Picture 2">
            <a:extLst>
              <a:ext uri="{FF2B5EF4-FFF2-40B4-BE49-F238E27FC236}">
                <a16:creationId xmlns:a16="http://schemas.microsoft.com/office/drawing/2014/main" id="{4D1DC0A1-7FFA-4D50-8CAF-A45FA682B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 y="336960"/>
            <a:ext cx="8305800" cy="4670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0DAB86-0E8B-4C1E-87EB-3743FF2C958F}"/>
              </a:ext>
            </a:extLst>
          </p:cNvPr>
          <p:cNvSpPr txBox="1"/>
          <p:nvPr/>
        </p:nvSpPr>
        <p:spPr>
          <a:xfrm>
            <a:off x="241045" y="3081397"/>
            <a:ext cx="7420822" cy="206210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The bird is merely a vulture with a tracking device attached to his body by the Veterinary Department of Tel-Aviv University.</a:t>
            </a:r>
          </a:p>
        </p:txBody>
      </p:sp>
    </p:spTree>
    <p:extLst>
      <p:ext uri="{BB962C8B-B14F-4D97-AF65-F5344CB8AC3E}">
        <p14:creationId xmlns:p14="http://schemas.microsoft.com/office/powerpoint/2010/main" val="325071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dirty="0"/>
              <a:t>In fact, a few years ago another vulture was captured in Lebanon and was immediately accused of being part of an Israeli attempt to spy on Hezbollah. Sharks, pigeons, storks and even squirrels are all animals that have been reported in recent years as being used by the Mossad.</a:t>
            </a:r>
          </a:p>
        </p:txBody>
      </p:sp>
    </p:spTree>
    <p:extLst>
      <p:ext uri="{BB962C8B-B14F-4D97-AF65-F5344CB8AC3E}">
        <p14:creationId xmlns:p14="http://schemas.microsoft.com/office/powerpoint/2010/main" val="6007791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2362191" cy="4781550"/>
          </a:xfrm>
        </p:spPr>
        <p:txBody>
          <a:bodyPr>
            <a:normAutofit fontScale="85000" lnSpcReduction="10000"/>
          </a:bodyPr>
          <a:lstStyle/>
          <a:p>
            <a:pPr algn="l"/>
            <a:r>
              <a:rPr lang="en-US"/>
              <a:t>Ya‘akov was left alone. Then some man wrestled with him until daybreak.</a:t>
            </a:r>
            <a:endParaRPr lang="en-US" dirty="0"/>
          </a:p>
        </p:txBody>
      </p:sp>
      <p:pic>
        <p:nvPicPr>
          <p:cNvPr id="3" name="Picture 2">
            <a:extLst>
              <a:ext uri="{FF2B5EF4-FFF2-40B4-BE49-F238E27FC236}">
                <a16:creationId xmlns:a16="http://schemas.microsoft.com/office/drawing/2014/main" id="{7569B93A-5DFA-4CD4-A7FF-2B8D58E72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637" y="127000"/>
            <a:ext cx="5867400" cy="4889500"/>
          </a:xfrm>
          <a:prstGeom prst="rect">
            <a:avLst/>
          </a:prstGeom>
        </p:spPr>
      </p:pic>
    </p:spTree>
    <p:extLst>
      <p:ext uri="{BB962C8B-B14F-4D97-AF65-F5344CB8AC3E}">
        <p14:creationId xmlns:p14="http://schemas.microsoft.com/office/powerpoint/2010/main" val="39812716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85000" lnSpcReduction="10000"/>
          </a:bodyPr>
          <a:lstStyle/>
          <a:p>
            <a:br>
              <a:rPr lang="he-IL" b="1" dirty="0"/>
            </a:br>
            <a:r>
              <a:rPr lang="he-IL" b="1" dirty="0">
                <a:latin typeface="David" panose="020E0502060401010101" pitchFamily="34" charset="-79"/>
                <a:cs typeface="David" panose="020E0502060401010101" pitchFamily="34" charset="-79"/>
              </a:rPr>
              <a:t>וַיֹּאמֶר, לֹא יַעֲקֹב יֵאָמֵר עוֹד שִׁמְךָ--כִּי, אִם-יִשְׂרָאֵל:  כִּי-שָׂרִיתָ עִם-אֱלֹהִים וְעִם-אֲנָשִׁים, וַתּוּכָל</a:t>
            </a:r>
            <a:endParaRPr lang="he-IL" dirty="0">
              <a:latin typeface="David" panose="020E0502060401010101" pitchFamily="34" charset="-79"/>
              <a:cs typeface="David" panose="020E0502060401010101" pitchFamily="34" charset="-79"/>
            </a:endParaRPr>
          </a:p>
          <a:p>
            <a:r>
              <a:rPr lang="he-IL" sz="1400" dirty="0"/>
              <a:t> </a:t>
            </a:r>
          </a:p>
          <a:p>
            <a:pPr algn="l"/>
            <a:r>
              <a:rPr lang="en-US" b="1" baseline="30000" dirty="0" err="1"/>
              <a:t>Beresheet</a:t>
            </a:r>
            <a:r>
              <a:rPr lang="en-US" b="1" baseline="30000" dirty="0"/>
              <a:t>/Gen 32.29 </a:t>
            </a:r>
            <a:r>
              <a:rPr lang="en-US" dirty="0"/>
              <a:t>Then the man said, “From now on, you will no longer be called </a:t>
            </a:r>
            <a:r>
              <a:rPr lang="en-US" dirty="0" err="1"/>
              <a:t>Ya‘akov</a:t>
            </a:r>
            <a:r>
              <a:rPr lang="en-US" dirty="0"/>
              <a:t>, but Isra’el; because you have </a:t>
            </a:r>
            <a:r>
              <a:rPr lang="en-US" dirty="0">
                <a:solidFill>
                  <a:srgbClr val="FFFF99"/>
                </a:solidFill>
              </a:rPr>
              <a:t>shown your strength to both God and men and have prevailed</a:t>
            </a:r>
            <a:r>
              <a:rPr lang="en-US" dirty="0"/>
              <a:t>.”</a:t>
            </a:r>
          </a:p>
        </p:txBody>
      </p:sp>
    </p:spTree>
    <p:extLst>
      <p:ext uri="{BB962C8B-B14F-4D97-AF65-F5344CB8AC3E}">
        <p14:creationId xmlns:p14="http://schemas.microsoft.com/office/powerpoint/2010/main" val="144680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marL="287338" indent="-287338" algn="l">
              <a:buFont typeface="Arial" panose="020B0604020202020204" pitchFamily="34" charset="0"/>
              <a:buChar char="•"/>
            </a:pPr>
            <a:r>
              <a:rPr lang="en-US" dirty="0"/>
              <a:t>Thursday evening, Dec. 12, plumbing repair done; wiring roughed in for heater and ceiling fan in ladies’ room</a:t>
            </a:r>
          </a:p>
          <a:p>
            <a:pPr marL="287338" indent="-287338" algn="l">
              <a:buFont typeface="Arial" panose="020B0604020202020204" pitchFamily="34" charset="0"/>
              <a:buChar char="•"/>
            </a:pPr>
            <a:r>
              <a:rPr lang="en-US" dirty="0"/>
              <a:t>Monday Dec. 16 ceiling insulation</a:t>
            </a:r>
          </a:p>
          <a:p>
            <a:pPr marL="287338" indent="-287338" algn="l">
              <a:buFont typeface="Arial" panose="020B0604020202020204" pitchFamily="34" charset="0"/>
              <a:buChar char="•"/>
            </a:pPr>
            <a:r>
              <a:rPr lang="en-US" dirty="0"/>
              <a:t>Tuesday Dec. 17-18 framing</a:t>
            </a:r>
          </a:p>
          <a:p>
            <a:pPr marL="287338" indent="-287338" algn="l">
              <a:buFont typeface="Arial" panose="020B0604020202020204" pitchFamily="34" charset="0"/>
              <a:buChar char="•"/>
            </a:pPr>
            <a:r>
              <a:rPr lang="en-US" dirty="0"/>
              <a:t>Monday Dec. 23 drywall</a:t>
            </a:r>
          </a:p>
        </p:txBody>
      </p:sp>
    </p:spTree>
    <p:extLst>
      <p:ext uri="{BB962C8B-B14F-4D97-AF65-F5344CB8AC3E}">
        <p14:creationId xmlns:p14="http://schemas.microsoft.com/office/powerpoint/2010/main" val="1530021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David Ben-Gurion once said, “Courage is a special kind of knowledge, the knowledge of how to fear what ought to be feared and how not to fear what ought not to be feared. </a:t>
            </a:r>
          </a:p>
        </p:txBody>
      </p:sp>
    </p:spTree>
    <p:extLst>
      <p:ext uri="{BB962C8B-B14F-4D97-AF65-F5344CB8AC3E}">
        <p14:creationId xmlns:p14="http://schemas.microsoft.com/office/powerpoint/2010/main" val="16819593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From this knowledge comes an inner strength that inspires us to push on in the face of great difficulty. What can seem impossible is often possible with courage.”</a:t>
            </a:r>
          </a:p>
        </p:txBody>
      </p:sp>
    </p:spTree>
    <p:extLst>
      <p:ext uri="{BB962C8B-B14F-4D97-AF65-F5344CB8AC3E}">
        <p14:creationId xmlns:p14="http://schemas.microsoft.com/office/powerpoint/2010/main" val="951512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baseline="30000" dirty="0"/>
              <a:t>Eph.6.10-13 </a:t>
            </a:r>
            <a:r>
              <a:rPr lang="en-US" dirty="0"/>
              <a:t>Finally, grow powerful in union with the Lord, in union with his mighty strength! Use all the armor and weaponry that God provides, so that you will be able to </a:t>
            </a:r>
            <a:r>
              <a:rPr lang="en-US" dirty="0">
                <a:solidFill>
                  <a:srgbClr val="FFFF99"/>
                </a:solidFill>
              </a:rPr>
              <a:t>stand against the deceptive tactics of the Adversary</a:t>
            </a:r>
            <a:r>
              <a:rPr lang="en-US" dirty="0"/>
              <a:t>. For we are not struggling against human beings, but against the rulers, </a:t>
            </a:r>
          </a:p>
        </p:txBody>
      </p:sp>
    </p:spTree>
    <p:extLst>
      <p:ext uri="{BB962C8B-B14F-4D97-AF65-F5344CB8AC3E}">
        <p14:creationId xmlns:p14="http://schemas.microsoft.com/office/powerpoint/2010/main" val="20814282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Eph.6.10-13 </a:t>
            </a:r>
            <a:r>
              <a:rPr lang="en-US" dirty="0"/>
              <a:t>authorities and cosmic powers governing this darkness. So take up every piece of war equipment God provides; so that </a:t>
            </a:r>
            <a:r>
              <a:rPr lang="en-US" dirty="0">
                <a:solidFill>
                  <a:srgbClr val="FFFF99"/>
                </a:solidFill>
              </a:rPr>
              <a:t>when the evil day comes, you will be able to resist</a:t>
            </a:r>
            <a:r>
              <a:rPr lang="en-US" dirty="0"/>
              <a:t>; and when the battle is won, you will still be standing.</a:t>
            </a:r>
          </a:p>
        </p:txBody>
      </p:sp>
    </p:spTree>
    <p:extLst>
      <p:ext uri="{BB962C8B-B14F-4D97-AF65-F5344CB8AC3E}">
        <p14:creationId xmlns:p14="http://schemas.microsoft.com/office/powerpoint/2010/main" val="12150030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511175" indent="-511175" algn="l">
              <a:buFont typeface="+mj-lt"/>
              <a:buAutoNum type="arabicPeriod"/>
            </a:pPr>
            <a:r>
              <a:rPr lang="en-US" dirty="0"/>
              <a:t>Receive the resurrected Yeshua for atonement and forgiveness.</a:t>
            </a:r>
          </a:p>
          <a:p>
            <a:pPr marL="511175" indent="-511175" algn="l">
              <a:buFont typeface="+mj-lt"/>
              <a:buAutoNum type="arabicPeriod"/>
            </a:pPr>
            <a:r>
              <a:rPr lang="en-US" dirty="0"/>
              <a:t>Receive the fullness of His Spirit.</a:t>
            </a:r>
          </a:p>
          <a:p>
            <a:pPr marL="511175" indent="-511175" algn="l">
              <a:buFont typeface="+mj-lt"/>
              <a:buAutoNum type="arabicPeriod"/>
            </a:pPr>
            <a:r>
              <a:rPr lang="en-US" dirty="0"/>
              <a:t>Walk in courage, speaking the truth in love.</a:t>
            </a:r>
          </a:p>
        </p:txBody>
      </p:sp>
    </p:spTree>
    <p:extLst>
      <p:ext uri="{BB962C8B-B14F-4D97-AF65-F5344CB8AC3E}">
        <p14:creationId xmlns:p14="http://schemas.microsoft.com/office/powerpoint/2010/main" val="3511387379"/>
      </p:ext>
    </p:extLst>
  </p:cSld>
  <p:clrMapOvr>
    <a:masterClrMapping/>
  </p:clrMapOvr>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114896</TotalTime>
  <Words>4962</Words>
  <Application>Microsoft Office PowerPoint</Application>
  <PresentationFormat>Custom</PresentationFormat>
  <Paragraphs>514</Paragraphs>
  <Slides>94</Slides>
  <Notes>94</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94</vt:i4>
      </vt:variant>
    </vt:vector>
  </HeadingPairs>
  <TitlesOfParts>
    <vt:vector size="104" baseType="lpstr">
      <vt:lpstr>Arial</vt:lpstr>
      <vt:lpstr>Arial Rounded MT Bold</vt:lpstr>
      <vt:lpstr>Calibri</vt:lpstr>
      <vt:lpstr>David</vt:lpstr>
      <vt:lpstr>Garamond</vt:lpstr>
      <vt:lpstr>1_Default Design</vt:lpstr>
      <vt:lpstr>136_Default Design</vt:lpstr>
      <vt:lpstr>128_Default Design</vt:lpstr>
      <vt:lpstr>Organic</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28:11</vt:lpstr>
      <vt:lpstr>Mattityahu (Matthew) 28:12</vt:lpstr>
      <vt:lpstr>Mattityahu (Matthew) 28:13</vt:lpstr>
      <vt:lpstr>PowerPoint Presentation</vt:lpstr>
      <vt:lpstr>PowerPoint Presentation</vt:lpstr>
      <vt:lpstr>PowerPoint Presentation</vt:lpstr>
      <vt:lpstr>PowerPoint Presentation</vt:lpstr>
      <vt:lpstr>PowerPoint Presentation</vt:lpstr>
      <vt:lpstr>PowerPoint Presentation</vt:lpstr>
      <vt:lpstr>2 Corinthians 10:5</vt:lpstr>
      <vt:lpstr>PowerPoint Presentation</vt:lpstr>
      <vt:lpstr>PowerPoint Presentation</vt:lpstr>
      <vt:lpstr>PowerPoint Presentation</vt:lpstr>
      <vt:lpstr>PowerPoint Presentation</vt:lpstr>
      <vt:lpstr>PowerPoint Presentation</vt:lpstr>
      <vt:lpstr>PowerPoint Presentation</vt:lpstr>
      <vt:lpstr>Why do you believe the resurrection of Yeshua was a historical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Pinchas Lapide</vt:lpstr>
      <vt:lpstr>Dr. David Flusser</vt:lpstr>
      <vt:lpstr>Dr. David Flusser</vt:lpstr>
      <vt:lpstr>Dr. Geza Vermes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3227</cp:revision>
  <dcterms:created xsi:type="dcterms:W3CDTF">2006-04-21T19:34:43Z</dcterms:created>
  <dcterms:modified xsi:type="dcterms:W3CDTF">2019-12-14T14:58:22Z</dcterms:modified>
</cp:coreProperties>
</file>