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 id="2147483704" r:id="rId4"/>
    <p:sldMasterId id="2147483718" r:id="rId5"/>
  </p:sldMasterIdLst>
  <p:notesMasterIdLst>
    <p:notesMasterId r:id="rId113"/>
  </p:notesMasterIdLst>
  <p:handoutMasterIdLst>
    <p:handoutMasterId r:id="rId114"/>
  </p:handoutMasterIdLst>
  <p:sldIdLst>
    <p:sldId id="2045" r:id="rId6"/>
    <p:sldId id="58162" r:id="rId7"/>
    <p:sldId id="58194" r:id="rId8"/>
    <p:sldId id="58175" r:id="rId9"/>
    <p:sldId id="58154" r:id="rId10"/>
    <p:sldId id="58186" r:id="rId11"/>
    <p:sldId id="58155" r:id="rId12"/>
    <p:sldId id="58213" r:id="rId13"/>
    <p:sldId id="56113" r:id="rId14"/>
    <p:sldId id="55943" r:id="rId15"/>
    <p:sldId id="58249" r:id="rId16"/>
    <p:sldId id="58205" r:id="rId17"/>
    <p:sldId id="58207" r:id="rId18"/>
    <p:sldId id="58206" r:id="rId19"/>
    <p:sldId id="58243" r:id="rId20"/>
    <p:sldId id="58203" r:id="rId21"/>
    <p:sldId id="58209" r:id="rId22"/>
    <p:sldId id="58244" r:id="rId23"/>
    <p:sldId id="58210" r:id="rId24"/>
    <p:sldId id="58214" r:id="rId25"/>
    <p:sldId id="58245" r:id="rId26"/>
    <p:sldId id="58208" r:id="rId27"/>
    <p:sldId id="58215" r:id="rId28"/>
    <p:sldId id="58216" r:id="rId29"/>
    <p:sldId id="58250" r:id="rId30"/>
    <p:sldId id="58211" r:id="rId31"/>
    <p:sldId id="58212" r:id="rId32"/>
    <p:sldId id="58241" r:id="rId33"/>
    <p:sldId id="58199" r:id="rId34"/>
    <p:sldId id="58246" r:id="rId35"/>
    <p:sldId id="56886" r:id="rId36"/>
    <p:sldId id="58035" r:id="rId37"/>
    <p:sldId id="58236" r:id="rId38"/>
    <p:sldId id="58247" r:id="rId39"/>
    <p:sldId id="58251" r:id="rId40"/>
    <p:sldId id="58219" r:id="rId41"/>
    <p:sldId id="58195" r:id="rId42"/>
    <p:sldId id="58196" r:id="rId43"/>
    <p:sldId id="58197" r:id="rId44"/>
    <p:sldId id="58198" r:id="rId45"/>
    <p:sldId id="58222" r:id="rId46"/>
    <p:sldId id="58218" r:id="rId47"/>
    <p:sldId id="58233" r:id="rId48"/>
    <p:sldId id="58234" r:id="rId49"/>
    <p:sldId id="58252" r:id="rId50"/>
    <p:sldId id="58235" r:id="rId51"/>
    <p:sldId id="58253" r:id="rId52"/>
    <p:sldId id="58248" r:id="rId53"/>
    <p:sldId id="820" r:id="rId54"/>
    <p:sldId id="821" r:id="rId55"/>
    <p:sldId id="822" r:id="rId56"/>
    <p:sldId id="823" r:id="rId57"/>
    <p:sldId id="824" r:id="rId58"/>
    <p:sldId id="825" r:id="rId59"/>
    <p:sldId id="826" r:id="rId60"/>
    <p:sldId id="827" r:id="rId61"/>
    <p:sldId id="58223" r:id="rId62"/>
    <p:sldId id="58221" r:id="rId63"/>
    <p:sldId id="58224" r:id="rId64"/>
    <p:sldId id="58225" r:id="rId65"/>
    <p:sldId id="58232" r:id="rId66"/>
    <p:sldId id="58227" r:id="rId67"/>
    <p:sldId id="58230" r:id="rId68"/>
    <p:sldId id="58228" r:id="rId69"/>
    <p:sldId id="58229" r:id="rId70"/>
    <p:sldId id="58231" r:id="rId71"/>
    <p:sldId id="58237" r:id="rId72"/>
    <p:sldId id="58238" r:id="rId73"/>
    <p:sldId id="58254" r:id="rId74"/>
    <p:sldId id="58239" r:id="rId75"/>
    <p:sldId id="58255" r:id="rId76"/>
    <p:sldId id="58240" r:id="rId77"/>
    <p:sldId id="58256" r:id="rId78"/>
    <p:sldId id="58067" r:id="rId79"/>
    <p:sldId id="58270" r:id="rId80"/>
    <p:sldId id="58268" r:id="rId81"/>
    <p:sldId id="58189" r:id="rId82"/>
    <p:sldId id="58187" r:id="rId83"/>
    <p:sldId id="58192" r:id="rId84"/>
    <p:sldId id="58172" r:id="rId85"/>
    <p:sldId id="58176" r:id="rId86"/>
    <p:sldId id="58258" r:id="rId87"/>
    <p:sldId id="58260" r:id="rId88"/>
    <p:sldId id="58261" r:id="rId89"/>
    <p:sldId id="58257" r:id="rId90"/>
    <p:sldId id="58262" r:id="rId91"/>
    <p:sldId id="58263" r:id="rId92"/>
    <p:sldId id="58265" r:id="rId93"/>
    <p:sldId id="58269" r:id="rId94"/>
    <p:sldId id="58259" r:id="rId95"/>
    <p:sldId id="58266" r:id="rId96"/>
    <p:sldId id="58267" r:id="rId97"/>
    <p:sldId id="58264" r:id="rId98"/>
    <p:sldId id="58226" r:id="rId99"/>
    <p:sldId id="58193" r:id="rId100"/>
    <p:sldId id="58272" r:id="rId101"/>
    <p:sldId id="58273" r:id="rId102"/>
    <p:sldId id="58274" r:id="rId103"/>
    <p:sldId id="58191" r:id="rId104"/>
    <p:sldId id="58271" r:id="rId105"/>
    <p:sldId id="58173" r:id="rId106"/>
    <p:sldId id="58178" r:id="rId107"/>
    <p:sldId id="58179" r:id="rId108"/>
    <p:sldId id="58180" r:id="rId109"/>
    <p:sldId id="58183" r:id="rId110"/>
    <p:sldId id="256" r:id="rId111"/>
    <p:sldId id="58066" r:id="rId11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5714" autoAdjust="0"/>
  </p:normalViewPr>
  <p:slideViewPr>
    <p:cSldViewPr>
      <p:cViewPr varScale="1">
        <p:scale>
          <a:sx n="103" d="100"/>
          <a:sy n="103" d="100"/>
        </p:scale>
        <p:origin x="102" y="33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422"/>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26.26-29.New Covenant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02.16.2019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26.26-29.New Covenant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02.16.2019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26.26-29.New Covenant</a:t>
            </a:r>
          </a:p>
        </p:txBody>
      </p:sp>
      <p:sp>
        <p:nvSpPr>
          <p:cNvPr id="5" name="Rectangle 3"/>
          <p:cNvSpPr>
            <a:spLocks noGrp="1" noChangeArrowheads="1"/>
          </p:cNvSpPr>
          <p:nvPr>
            <p:ph type="dt" idx="1"/>
          </p:nvPr>
        </p:nvSpPr>
        <p:spPr>
          <a:ln/>
        </p:spPr>
        <p:txBody>
          <a:bodyPr/>
          <a:lstStyle/>
          <a:p>
            <a:r>
              <a:rPr lang="en-US" altLang="en-US">
                <a:solidFill>
                  <a:prstClr val="white"/>
                </a:solidFill>
              </a:rPr>
              <a:t>02.16.2019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community, even revelation is a big thing during meals!</a:t>
            </a:r>
          </a:p>
          <a:p>
            <a:endParaRPr lang="en-US" dirty="0"/>
          </a:p>
          <a:p>
            <a:r>
              <a:rPr lang="en-US" dirty="0"/>
              <a:t>For example, 4 chapters after 10 commandments given, </a:t>
            </a:r>
            <a:r>
              <a:rPr lang="en-US" dirty="0" err="1"/>
              <a:t>Shmot</a:t>
            </a:r>
            <a:r>
              <a:rPr lang="en-US" dirty="0"/>
              <a:t>/Ex 20…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0153053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https://mail.google.com/mail/u/0/#inbox/FMfcgxwBVgnxNgjszJmMBPzHhjbHgXnH</a:t>
            </a:r>
          </a:p>
        </p:txBody>
      </p:sp>
    </p:spTree>
    <p:extLst>
      <p:ext uri="{BB962C8B-B14F-4D97-AF65-F5344CB8AC3E}">
        <p14:creationId xmlns:p14="http://schemas.microsoft.com/office/powerpoint/2010/main" val="15861050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https://mail.google.com/mail/u/0/#inbox/FMfcgxwBVgnxNgjszJmMBPzHhjbHgXnH</a:t>
            </a:r>
          </a:p>
        </p:txBody>
      </p:sp>
    </p:spTree>
    <p:extLst>
      <p:ext uri="{BB962C8B-B14F-4D97-AF65-F5344CB8AC3E}">
        <p14:creationId xmlns:p14="http://schemas.microsoft.com/office/powerpoint/2010/main" val="19049262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https://en.wikipedia.org/wiki/Boris_III_of_Bulgaria#The_Holocaust</a:t>
            </a:r>
          </a:p>
        </p:txBody>
      </p:sp>
    </p:spTree>
    <p:extLst>
      <p:ext uri="{BB962C8B-B14F-4D97-AF65-F5344CB8AC3E}">
        <p14:creationId xmlns:p14="http://schemas.microsoft.com/office/powerpoint/2010/main" val="405301859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17812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85968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©2014-2019 Christians In Defense Of Israel. </a:t>
            </a:r>
            <a:endParaRPr lang="en-US" altLang="en-US" sz="1050" dirty="0"/>
          </a:p>
        </p:txBody>
      </p:sp>
    </p:spTree>
    <p:extLst>
      <p:ext uri="{BB962C8B-B14F-4D97-AF65-F5344CB8AC3E}">
        <p14:creationId xmlns:p14="http://schemas.microsoft.com/office/powerpoint/2010/main" val="376681229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Mtt. 26.26-29.New Covenant</a:t>
            </a:r>
          </a:p>
        </p:txBody>
      </p:sp>
      <p:sp>
        <p:nvSpPr>
          <p:cNvPr id="5" name="Date Placeholder 4"/>
          <p:cNvSpPr>
            <a:spLocks noGrp="1"/>
          </p:cNvSpPr>
          <p:nvPr>
            <p:ph type="dt" idx="1"/>
          </p:nvPr>
        </p:nvSpPr>
        <p:spPr/>
        <p:txBody>
          <a:bodyPr/>
          <a:lstStyle/>
          <a:p>
            <a:r>
              <a:rPr lang="en-US" altLang="en-US"/>
              <a:t>02.16.2019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106</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224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4434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Revelation during mealtime!</a:t>
            </a:r>
          </a:p>
          <a:p>
            <a:endParaRPr lang="en-US" altLang="en-US" sz="2000" dirty="0"/>
          </a:p>
          <a:p>
            <a:r>
              <a:rPr lang="en-US" altLang="en-US" sz="2000" dirty="0"/>
              <a:t>A few verses before the verse in Matityahu above, message two weeks ago…</a:t>
            </a:r>
          </a:p>
        </p:txBody>
      </p:sp>
    </p:spTree>
    <p:extLst>
      <p:ext uri="{BB962C8B-B14F-4D97-AF65-F5344CB8AC3E}">
        <p14:creationId xmlns:p14="http://schemas.microsoft.com/office/powerpoint/2010/main" val="4211238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22125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0941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7565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https://en.wikipedia.org/wiki/Passover_Seder</a:t>
            </a:r>
          </a:p>
        </p:txBody>
      </p:sp>
    </p:spTree>
    <p:extLst>
      <p:ext uri="{BB962C8B-B14F-4D97-AF65-F5344CB8AC3E}">
        <p14:creationId xmlns:p14="http://schemas.microsoft.com/office/powerpoint/2010/main" val="57884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Discussion of betrayal…[two weeks ago.]  </a:t>
            </a:r>
          </a:p>
          <a:p>
            <a:endParaRPr lang="en-US" altLang="en-US" sz="1050" dirty="0"/>
          </a:p>
          <a:p>
            <a:r>
              <a:rPr lang="en-US" altLang="en-US" sz="1050" dirty="0"/>
              <a:t>Much simpler flow</a:t>
            </a:r>
          </a:p>
        </p:txBody>
      </p:sp>
    </p:spTree>
    <p:extLst>
      <p:ext uri="{BB962C8B-B14F-4D97-AF65-F5344CB8AC3E}">
        <p14:creationId xmlns:p14="http://schemas.microsoft.com/office/powerpoint/2010/main" val="2770432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40943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on modern Seder order.   Evidently not following exactly </a:t>
            </a:r>
            <a:r>
              <a:rPr lang="he-IL" dirty="0"/>
              <a:t>כי</a:t>
            </a:r>
            <a:r>
              <a:rPr lang="en-US" dirty="0"/>
              <a:t> already eating.  Point is, communal meal wasn’t small event. Qumran community meals were a significant community time.  </a:t>
            </a:r>
          </a:p>
          <a:p>
            <a:endParaRPr lang="en-US" dirty="0"/>
          </a:p>
          <a:p>
            <a:r>
              <a:rPr lang="en-US" dirty="0"/>
              <a:t>Significant, maybe shocking statement: “Take! Eat! This is My body!”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3427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46354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3980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https://www.myjewishlearning.com/article/kosher-slaughtering-an-introduction/</a:t>
            </a:r>
          </a:p>
          <a:p>
            <a:endParaRPr lang="en-US" altLang="en-US" sz="1050" dirty="0"/>
          </a:p>
          <a:p>
            <a:r>
              <a:rPr lang="en-US" altLang="en-US" sz="2000" dirty="0"/>
              <a:t>Animal racked, not anesthetized or shocked. </a:t>
            </a:r>
          </a:p>
          <a:p>
            <a:r>
              <a:rPr lang="en-US" altLang="en-US" sz="2000" dirty="0"/>
              <a:t>Some cook well done.   Yuck.  Not necessary. </a:t>
            </a:r>
          </a:p>
        </p:txBody>
      </p:sp>
    </p:spTree>
    <p:extLst>
      <p:ext uri="{BB962C8B-B14F-4D97-AF65-F5344CB8AC3E}">
        <p14:creationId xmlns:p14="http://schemas.microsoft.com/office/powerpoint/2010/main" val="3841771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9148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33559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2512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We know this place.  </a:t>
            </a:r>
          </a:p>
        </p:txBody>
      </p:sp>
    </p:spTree>
    <p:extLst>
      <p:ext uri="{BB962C8B-B14F-4D97-AF65-F5344CB8AC3E}">
        <p14:creationId xmlns:p14="http://schemas.microsoft.com/office/powerpoint/2010/main" val="4133693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03839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White synagogue imported marble 300’s.   Below is local volcanic black basalt.</a:t>
            </a:r>
          </a:p>
        </p:txBody>
      </p:sp>
    </p:spTree>
    <p:extLst>
      <p:ext uri="{BB962C8B-B14F-4D97-AF65-F5344CB8AC3E}">
        <p14:creationId xmlns:p14="http://schemas.microsoft.com/office/powerpoint/2010/main" val="312194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26.14-23.Betrayal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Feb.02.2019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78441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 67-68</a:t>
            </a:r>
          </a:p>
        </p:txBody>
      </p:sp>
    </p:spTree>
    <p:extLst>
      <p:ext uri="{BB962C8B-B14F-4D97-AF65-F5344CB8AC3E}">
        <p14:creationId xmlns:p14="http://schemas.microsoft.com/office/powerpoint/2010/main" val="186763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10177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assimilating His LIFE?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73713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23203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46460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What is Messiah meaning by New Covenant in His Blood?</a:t>
            </a:r>
          </a:p>
        </p:txBody>
      </p:sp>
    </p:spTree>
    <p:extLst>
      <p:ext uri="{BB962C8B-B14F-4D97-AF65-F5344CB8AC3E}">
        <p14:creationId xmlns:p14="http://schemas.microsoft.com/office/powerpoint/2010/main" val="2881323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6837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3962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05464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Hillcrest Covenant Church.</a:t>
            </a:r>
          </a:p>
          <a:p>
            <a:endParaRPr lang="en-US" altLang="en-US" sz="1050" dirty="0"/>
          </a:p>
          <a:p>
            <a:r>
              <a:rPr lang="en-US" altLang="en-US" sz="1050" dirty="0" err="1"/>
              <a:t>SNote</a:t>
            </a:r>
            <a:r>
              <a:rPr lang="en-US" altLang="en-US" sz="1050" dirty="0"/>
              <a:t>: 8801 </a:t>
            </a:r>
            <a:r>
              <a:rPr lang="en-US" altLang="en-US" sz="1050" dirty="0" err="1"/>
              <a:t>Nall</a:t>
            </a:r>
            <a:r>
              <a:rPr lang="en-US" altLang="en-US" sz="1050" dirty="0"/>
              <a:t> Ave.</a:t>
            </a:r>
          </a:p>
        </p:txBody>
      </p:sp>
    </p:spTree>
    <p:extLst>
      <p:ext uri="{BB962C8B-B14F-4D97-AF65-F5344CB8AC3E}">
        <p14:creationId xmlns:p14="http://schemas.microsoft.com/office/powerpoint/2010/main" val="1016114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http://hillcrestcov.org/about-us/what-we-believe/</a:t>
            </a:r>
          </a:p>
        </p:txBody>
      </p:sp>
    </p:spTree>
    <p:extLst>
      <p:ext uri="{BB962C8B-B14F-4D97-AF65-F5344CB8AC3E}">
        <p14:creationId xmlns:p14="http://schemas.microsoft.com/office/powerpoint/2010/main" val="2822376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https://covchurch.org/who-we-are/beliefs/affirmations/</a:t>
            </a:r>
          </a:p>
        </p:txBody>
      </p:sp>
    </p:spTree>
    <p:extLst>
      <p:ext uri="{BB962C8B-B14F-4D97-AF65-F5344CB8AC3E}">
        <p14:creationId xmlns:p14="http://schemas.microsoft.com/office/powerpoint/2010/main" val="393556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Used last week, but only 88 people here.  Also, take Thrive.   We’ll help if you need.</a:t>
            </a:r>
          </a:p>
        </p:txBody>
      </p:sp>
    </p:spTree>
    <p:extLst>
      <p:ext uri="{BB962C8B-B14F-4D97-AF65-F5344CB8AC3E}">
        <p14:creationId xmlns:p14="http://schemas.microsoft.com/office/powerpoint/2010/main" val="2160991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https://covchurch.org/who-we-are/beliefs/affirmations/</a:t>
            </a:r>
          </a:p>
          <a:p>
            <a:r>
              <a:rPr lang="en-US" altLang="en-US" sz="1050" dirty="0"/>
              <a:t>http://elementsandcovenant.blogspot.com/</a:t>
            </a:r>
          </a:p>
          <a:p>
            <a:endParaRPr lang="en-US" altLang="en-US" sz="1050" dirty="0"/>
          </a:p>
          <a:p>
            <a:r>
              <a:rPr lang="en-US" altLang="en-US" sz="1050" dirty="0"/>
              <a:t>Where exactly is the reference to covenant?   </a:t>
            </a:r>
          </a:p>
          <a:p>
            <a:endParaRPr lang="en-US" altLang="en-US" sz="1050" dirty="0"/>
          </a:p>
          <a:p>
            <a:r>
              <a:rPr lang="en-US" altLang="en-US" sz="1050" dirty="0"/>
              <a:t>Name to differentiate it from official, government back Swedish Lutheran congregations.  </a:t>
            </a:r>
          </a:p>
        </p:txBody>
      </p:sp>
    </p:spTree>
    <p:extLst>
      <p:ext uri="{BB962C8B-B14F-4D97-AF65-F5344CB8AC3E}">
        <p14:creationId xmlns:p14="http://schemas.microsoft.com/office/powerpoint/2010/main" val="625776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80466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Few relationships in modern life are covenants, except marriage.</a:t>
            </a:r>
          </a:p>
        </p:txBody>
      </p:sp>
    </p:spTree>
    <p:extLst>
      <p:ext uri="{BB962C8B-B14F-4D97-AF65-F5344CB8AC3E}">
        <p14:creationId xmlns:p14="http://schemas.microsoft.com/office/powerpoint/2010/main" val="1134151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Copernicus and the Jews. P 48</a:t>
            </a:r>
          </a:p>
        </p:txBody>
      </p:sp>
    </p:spTree>
    <p:extLst>
      <p:ext uri="{BB962C8B-B14F-4D97-AF65-F5344CB8AC3E}">
        <p14:creationId xmlns:p14="http://schemas.microsoft.com/office/powerpoint/2010/main" val="40750149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71375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57625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526820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Personally, I use Messianic Scriptures</a:t>
            </a:r>
          </a:p>
        </p:txBody>
      </p:sp>
    </p:spTree>
    <p:extLst>
      <p:ext uri="{BB962C8B-B14F-4D97-AF65-F5344CB8AC3E}">
        <p14:creationId xmlns:p14="http://schemas.microsoft.com/office/powerpoint/2010/main" val="3896900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989877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115F5A-2E42-40F8-99D1-84D80700C6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78498" name="Rectangle 2"/>
          <p:cNvSpPr>
            <a:spLocks noGrp="1" noRot="1" noChangeAspect="1" noChangeArrowheads="1" noTextEdit="1"/>
          </p:cNvSpPr>
          <p:nvPr>
            <p:ph type="sldImg"/>
          </p:nvPr>
        </p:nvSpPr>
        <p:spPr>
          <a:xfrm>
            <a:off x="203200" y="304800"/>
            <a:ext cx="6502400" cy="3810000"/>
          </a:xfrm>
          <a:ln/>
        </p:spPr>
      </p:sp>
      <p:sp>
        <p:nvSpPr>
          <p:cNvPr id="6378499" name="Rectangle 3"/>
          <p:cNvSpPr>
            <a:spLocks noGrp="1" noChangeArrowheads="1"/>
          </p:cNvSpPr>
          <p:nvPr>
            <p:ph type="body" idx="1"/>
          </p:nvPr>
        </p:nvSpPr>
        <p:spPr>
          <a:xfrm>
            <a:off x="152400" y="4114800"/>
            <a:ext cx="6553200" cy="4876800"/>
          </a:xfrm>
        </p:spPr>
        <p:txBody>
          <a:bodyPr/>
          <a:lstStyle/>
          <a:p>
            <a:r>
              <a:rPr lang="en-US" altLang="en-US"/>
              <a:t>Salvation by works, eternal life there in the Garden.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Ezk</a:t>
            </a:r>
            <a:r>
              <a:rPr lang="en-US" altLang="en-US" sz="1050" dirty="0"/>
              <a:t>: most beautiful of all lands.</a:t>
            </a:r>
          </a:p>
        </p:txBody>
      </p:sp>
    </p:spTree>
    <p:extLst>
      <p:ext uri="{BB962C8B-B14F-4D97-AF65-F5344CB8AC3E}">
        <p14:creationId xmlns:p14="http://schemas.microsoft.com/office/powerpoint/2010/main" val="2748893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8ACE97-65D8-4058-B834-64EE332AAE26}"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2834" name="Rectangle 2"/>
          <p:cNvSpPr>
            <a:spLocks noGrp="1" noRot="1" noChangeAspect="1" noChangeArrowheads="1" noTextEdit="1"/>
          </p:cNvSpPr>
          <p:nvPr>
            <p:ph type="sldImg"/>
          </p:nvPr>
        </p:nvSpPr>
        <p:spPr>
          <a:xfrm>
            <a:off x="203200" y="304800"/>
            <a:ext cx="6502400" cy="3810000"/>
          </a:xfrm>
          <a:ln/>
        </p:spPr>
      </p:sp>
      <p:sp>
        <p:nvSpPr>
          <p:cNvPr id="6392835" name="Rectangle 3"/>
          <p:cNvSpPr>
            <a:spLocks noGrp="1" noChangeArrowheads="1"/>
          </p:cNvSpPr>
          <p:nvPr>
            <p:ph type="body" idx="1"/>
          </p:nvPr>
        </p:nvSpPr>
        <p:spPr>
          <a:xfrm>
            <a:off x="152400" y="4114800"/>
            <a:ext cx="6553200" cy="4876800"/>
          </a:xfrm>
        </p:spPr>
        <p:txBody>
          <a:bodyPr/>
          <a:lstStyle/>
          <a:p>
            <a:r>
              <a:rPr lang="en-US" altLang="en-US" dirty="0"/>
              <a:t>Promise of eternal salvation, still in force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5EAAD-0D5D-4B36-A272-668C7785695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4882" name="Rectangle 2"/>
          <p:cNvSpPr>
            <a:spLocks noGrp="1" noRot="1" noChangeAspect="1" noChangeArrowheads="1" noTextEdit="1"/>
          </p:cNvSpPr>
          <p:nvPr>
            <p:ph type="sldImg"/>
          </p:nvPr>
        </p:nvSpPr>
        <p:spPr>
          <a:xfrm>
            <a:off x="203200" y="304800"/>
            <a:ext cx="6502400" cy="3810000"/>
          </a:xfrm>
          <a:ln/>
        </p:spPr>
      </p:sp>
      <p:sp>
        <p:nvSpPr>
          <p:cNvPr id="6394883" name="Rectangle 3"/>
          <p:cNvSpPr>
            <a:spLocks noGrp="1" noChangeArrowheads="1"/>
          </p:cNvSpPr>
          <p:nvPr>
            <p:ph type="body" idx="1"/>
          </p:nvPr>
        </p:nvSpPr>
        <p:spPr>
          <a:xfrm>
            <a:off x="152400" y="4114800"/>
            <a:ext cx="6553200" cy="4876800"/>
          </a:xfrm>
        </p:spPr>
        <p:txBody>
          <a:bodyPr/>
          <a:lstStyle/>
          <a:p>
            <a:r>
              <a:rPr lang="en-US" altLang="en-US" dirty="0"/>
              <a:t>Physical salvation, still in force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056898-5156-4AF4-B7B1-F8C97CB9F7D1}"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6930" name="Rectangle 2"/>
          <p:cNvSpPr>
            <a:spLocks noGrp="1" noRot="1" noChangeAspect="1" noChangeArrowheads="1" noTextEdit="1"/>
          </p:cNvSpPr>
          <p:nvPr>
            <p:ph type="sldImg"/>
          </p:nvPr>
        </p:nvSpPr>
        <p:spPr>
          <a:xfrm>
            <a:off x="203200" y="304800"/>
            <a:ext cx="6502400" cy="3810000"/>
          </a:xfrm>
          <a:ln/>
        </p:spPr>
      </p:sp>
      <p:sp>
        <p:nvSpPr>
          <p:cNvPr id="6396931" name="Rectangle 3"/>
          <p:cNvSpPr>
            <a:spLocks noGrp="1" noChangeArrowheads="1"/>
          </p:cNvSpPr>
          <p:nvPr>
            <p:ph type="body" idx="1"/>
          </p:nvPr>
        </p:nvSpPr>
        <p:spPr>
          <a:xfrm>
            <a:off x="152400" y="4114800"/>
            <a:ext cx="6553200" cy="4876800"/>
          </a:xfrm>
        </p:spPr>
        <p:txBody>
          <a:bodyPr/>
          <a:lstStyle/>
          <a:p>
            <a:pPr marL="381000" indent="-381000"/>
            <a:r>
              <a:rPr lang="en-US" altLang="en-US" dirty="0"/>
              <a:t>Abrahamic covenant is NOT salvation</a:t>
            </a:r>
            <a:r>
              <a:rPr lang="en-US" altLang="en-US" dirty="0">
                <a:solidFill>
                  <a:srgbClr val="FF0000"/>
                </a:solidFill>
              </a:rPr>
              <a:t>.  It’s blessings and the LAND.  </a:t>
            </a:r>
          </a:p>
          <a:p>
            <a:pPr marL="381000" indent="-381000"/>
            <a:r>
              <a:rPr lang="en-US" altLang="en-US" dirty="0"/>
              <a:t>Abe saved by faith in Gen 15</a:t>
            </a:r>
          </a:p>
          <a:p>
            <a:pPr marL="381000" indent="-381000"/>
            <a:r>
              <a:rPr lang="en-US" altLang="en-US" dirty="0"/>
              <a:t>Abe covenant in Gen 12, still in force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AC50FF-A3BD-41BE-8E44-8004BA8E027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398978" name="Rectangle 2"/>
          <p:cNvSpPr>
            <a:spLocks noGrp="1" noRot="1" noChangeAspect="1" noChangeArrowheads="1" noTextEdit="1"/>
          </p:cNvSpPr>
          <p:nvPr>
            <p:ph type="sldImg"/>
          </p:nvPr>
        </p:nvSpPr>
        <p:spPr>
          <a:xfrm>
            <a:off x="203200" y="304800"/>
            <a:ext cx="6502400" cy="3810000"/>
          </a:xfrm>
          <a:ln/>
        </p:spPr>
      </p:sp>
      <p:sp>
        <p:nvSpPr>
          <p:cNvPr id="6398979" name="Rectangle 3"/>
          <p:cNvSpPr>
            <a:spLocks noGrp="1" noChangeArrowheads="1"/>
          </p:cNvSpPr>
          <p:nvPr>
            <p:ph type="body" idx="1"/>
          </p:nvPr>
        </p:nvSpPr>
        <p:spPr>
          <a:xfrm>
            <a:off x="152400" y="4114800"/>
            <a:ext cx="6553200" cy="4876800"/>
          </a:xfrm>
        </p:spPr>
        <p:txBody>
          <a:bodyPr/>
          <a:lstStyle/>
          <a:p>
            <a:pPr marL="381000" indent="-381000">
              <a:lnSpc>
                <a:spcPct val="80000"/>
              </a:lnSpc>
            </a:pPr>
            <a:r>
              <a:rPr lang="en-US" altLang="en-US" dirty="0"/>
              <a:t>This has a means of salvation, but we Jews failed it.</a:t>
            </a:r>
          </a:p>
          <a:p>
            <a:pPr marL="381000" indent="-381000">
              <a:lnSpc>
                <a:spcPct val="80000"/>
              </a:lnSpc>
            </a:pPr>
            <a:r>
              <a:rPr lang="en-US" altLang="en-US" dirty="0"/>
              <a:t>Actually two means of salvation: faith Dt. 30.11 quoted by Paul</a:t>
            </a:r>
          </a:p>
          <a:p>
            <a:pPr marL="381000" indent="-381000">
              <a:lnSpc>
                <a:spcPct val="80000"/>
              </a:lnSpc>
            </a:pPr>
            <a:r>
              <a:rPr lang="en-US" altLang="en-US" dirty="0"/>
              <a:t>Works in Lev 18.5 quoted by Paul, still in force</a:t>
            </a:r>
          </a:p>
          <a:p>
            <a:pPr marL="381000" indent="-381000">
              <a:lnSpc>
                <a:spcPct val="80000"/>
              </a:lnSpc>
            </a:pPr>
            <a:endParaRPr lang="en-US" altLang="en-US" sz="18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29738D-3E8C-49F3-8328-FA2BBE5B512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01026" name="Rectangle 2"/>
          <p:cNvSpPr>
            <a:spLocks noGrp="1" noRot="1" noChangeAspect="1" noChangeArrowheads="1" noTextEdit="1"/>
          </p:cNvSpPr>
          <p:nvPr>
            <p:ph type="sldImg"/>
          </p:nvPr>
        </p:nvSpPr>
        <p:spPr>
          <a:xfrm>
            <a:off x="203200" y="304800"/>
            <a:ext cx="6502400" cy="3810000"/>
          </a:xfrm>
          <a:ln/>
        </p:spPr>
      </p:sp>
      <p:sp>
        <p:nvSpPr>
          <p:cNvPr id="6401027" name="Rectangle 3"/>
          <p:cNvSpPr>
            <a:spLocks noGrp="1" noChangeArrowheads="1"/>
          </p:cNvSpPr>
          <p:nvPr>
            <p:ph type="body" idx="1"/>
          </p:nvPr>
        </p:nvSpPr>
        <p:spPr>
          <a:xfrm>
            <a:off x="152400" y="4114800"/>
            <a:ext cx="6553200" cy="4876800"/>
          </a:xfrm>
        </p:spPr>
        <p:txBody>
          <a:bodyPr/>
          <a:lstStyle/>
          <a:p>
            <a:r>
              <a:rPr lang="en-US" altLang="en-US" dirty="0"/>
              <a:t>This one often gets overlooked.  Marilyn Griffin’s insight.  Dt 28.69/29.1 These are the words of the covenant which ADONAI ordered Moshe to make with the people of </a:t>
            </a:r>
            <a:r>
              <a:rPr lang="en-US" altLang="en-US" dirty="0" err="1"/>
              <a:t>Isra'el</a:t>
            </a:r>
            <a:r>
              <a:rPr lang="en-US" altLang="en-US" dirty="0"/>
              <a:t> in the land of </a:t>
            </a:r>
            <a:r>
              <a:rPr lang="en-US" altLang="en-US" dirty="0" err="1"/>
              <a:t>Mo'av</a:t>
            </a:r>
            <a:r>
              <a:rPr lang="en-US" altLang="en-US" dirty="0"/>
              <a:t>, in addition to the covenant which he made with them in </a:t>
            </a:r>
            <a:r>
              <a:rPr lang="en-US" altLang="en-US" dirty="0" err="1"/>
              <a:t>Horev</a:t>
            </a:r>
            <a:r>
              <a:rPr lang="en-US" altLang="en-US" dirty="0"/>
              <a:t>   30.3 [after exile] At that point, ADONAI your God will reverse your exile and show you mercy; he will return and gather you from all the peoples to which ADONAI your God scattered you </a:t>
            </a:r>
          </a:p>
          <a:p>
            <a:r>
              <a:rPr lang="en-US" altLang="en-US" dirty="0"/>
              <a:t>still in force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0496F3-6871-4D6F-8289-00425609677C}"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03074" name="Rectangle 2"/>
          <p:cNvSpPr>
            <a:spLocks noGrp="1" noRot="1" noChangeAspect="1" noChangeArrowheads="1" noTextEdit="1"/>
          </p:cNvSpPr>
          <p:nvPr>
            <p:ph type="sldImg"/>
          </p:nvPr>
        </p:nvSpPr>
        <p:spPr>
          <a:xfrm>
            <a:off x="203200" y="304800"/>
            <a:ext cx="6502400" cy="3810000"/>
          </a:xfrm>
          <a:ln/>
        </p:spPr>
      </p:sp>
      <p:sp>
        <p:nvSpPr>
          <p:cNvPr id="6403075" name="Rectangle 3"/>
          <p:cNvSpPr>
            <a:spLocks noGrp="1" noChangeArrowheads="1"/>
          </p:cNvSpPr>
          <p:nvPr>
            <p:ph type="body" idx="1"/>
          </p:nvPr>
        </p:nvSpPr>
        <p:spPr>
          <a:xfrm>
            <a:off x="152400" y="4114800"/>
            <a:ext cx="6553200" cy="4876800"/>
          </a:xfrm>
        </p:spPr>
        <p:txBody>
          <a:bodyPr/>
          <a:lstStyle/>
          <a:p>
            <a:pPr marL="381000" indent="-381000"/>
            <a:r>
              <a:rPr lang="en-US" altLang="en-US" dirty="0"/>
              <a:t>The covenant G-d made with David was for an everlasting dynasty.   But David got saved by faith in G-d's redemption, as described at length in Ro 4.6-8 quoting Ps 32.  The kingly covenant did not save David eternally, still in force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Bamidbar 25 Pinchas zeal covenant peace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charset="0"/>
                <a:ea typeface="+mn-ea"/>
                <a:cs typeface="Arial" charset="0"/>
              </a:rPr>
              <a:t>2013 5773  June 29</a:t>
            </a:r>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27EF97-6691-4D58-BF27-820E7D0D06BB}"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405122" name="Rectangle 2"/>
          <p:cNvSpPr>
            <a:spLocks noGrp="1" noRot="1" noChangeAspect="1" noChangeArrowheads="1" noTextEdit="1"/>
          </p:cNvSpPr>
          <p:nvPr>
            <p:ph type="sldImg"/>
          </p:nvPr>
        </p:nvSpPr>
        <p:spPr>
          <a:xfrm>
            <a:off x="203200" y="304800"/>
            <a:ext cx="6502400" cy="3810000"/>
          </a:xfrm>
          <a:ln/>
        </p:spPr>
      </p:sp>
      <p:sp>
        <p:nvSpPr>
          <p:cNvPr id="6405123" name="Rectangle 3"/>
          <p:cNvSpPr>
            <a:spLocks noGrp="1" noChangeArrowheads="1"/>
          </p:cNvSpPr>
          <p:nvPr>
            <p:ph type="body" idx="1"/>
          </p:nvPr>
        </p:nvSpPr>
        <p:spPr>
          <a:xfrm>
            <a:off x="152400" y="4114800"/>
            <a:ext cx="6553200" cy="4876800"/>
          </a:xfrm>
        </p:spPr>
        <p:txBody>
          <a:bodyPr/>
          <a:lstStyle/>
          <a:p>
            <a:r>
              <a:rPr lang="en-US" altLang="en-US" dirty="0"/>
              <a:t>God made two UNCONDITIONAL choices: salvation information through Jews, salvation fact through Yeshua.</a:t>
            </a:r>
          </a:p>
          <a:p>
            <a:r>
              <a:rPr lang="en-US" altLang="en-US" dirty="0"/>
              <a:t>Michael Brown on falling leaders</a:t>
            </a:r>
          </a:p>
          <a:p>
            <a:pPr marL="231775" indent="-231775">
              <a:buFont typeface="+mj-lt"/>
              <a:buAutoNum type="arabicPeriod"/>
            </a:pPr>
            <a:r>
              <a:rPr lang="en-US" dirty="0"/>
              <a:t>more of a superstar than a servant</a:t>
            </a:r>
          </a:p>
          <a:p>
            <a:pPr marL="231775" indent="-231775">
              <a:buFont typeface="+mj-lt"/>
              <a:buAutoNum type="arabicPeriod"/>
            </a:pPr>
            <a:r>
              <a:rPr lang="en-US" dirty="0"/>
              <a:t> self-exalting, since you think to yourself, "Power is flowing through me.“</a:t>
            </a:r>
          </a:p>
          <a:p>
            <a:pPr marL="231775" indent="-231775">
              <a:buFont typeface="+mj-lt"/>
              <a:buAutoNum type="arabicPeriod"/>
            </a:pPr>
            <a:r>
              <a:rPr lang="en-US" dirty="0"/>
              <a:t>use "the Lord told me" as an excuse to sin</a:t>
            </a:r>
          </a:p>
          <a:p>
            <a:pPr marL="231775" indent="-231775">
              <a:buFont typeface="+mj-lt"/>
              <a:buAutoNum type="arabicPeriod"/>
            </a:pPr>
            <a:r>
              <a:rPr lang="en-US" dirty="0"/>
              <a:t>so many of our charismatic churches are independent, and because so many are led by forceful leaders, we often have a recipe for extreme unaccountability.</a:t>
            </a:r>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771207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19342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8368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For the Prophet Ezekiel, Israel is “the most beautiful of all lands” (Chap. 20:6</a:t>
            </a:r>
            <a:endParaRPr lang="en-US" altLang="en-US" sz="1050" dirty="0"/>
          </a:p>
        </p:txBody>
      </p:sp>
    </p:spTree>
    <p:extLst>
      <p:ext uri="{BB962C8B-B14F-4D97-AF65-F5344CB8AC3E}">
        <p14:creationId xmlns:p14="http://schemas.microsoft.com/office/powerpoint/2010/main" val="2736471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6279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9322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Some Jewish roots teachers excised, removed from the cannon </a:t>
            </a:r>
            <a:r>
              <a:rPr lang="en-US" altLang="en-US" sz="2000" dirty="0" err="1"/>
              <a:t>Mes</a:t>
            </a:r>
            <a:r>
              <a:rPr lang="en-US" altLang="en-US" sz="2000" dirty="0"/>
              <a:t> Jews/Heb.  Monte Judah.</a:t>
            </a:r>
          </a:p>
        </p:txBody>
      </p:sp>
    </p:spTree>
    <p:extLst>
      <p:ext uri="{BB962C8B-B14F-4D97-AF65-F5344CB8AC3E}">
        <p14:creationId xmlns:p14="http://schemas.microsoft.com/office/powerpoint/2010/main" val="12850210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431505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377408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65519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10902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44502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9426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8610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Life finds a way.</a:t>
            </a:r>
          </a:p>
          <a:p>
            <a:r>
              <a:rPr lang="en-US" altLang="en-US" sz="2000" dirty="0"/>
              <a:t>Jurassic Park</a:t>
            </a:r>
          </a:p>
        </p:txBody>
      </p:sp>
    </p:spTree>
    <p:extLst>
      <p:ext uri="{BB962C8B-B14F-4D97-AF65-F5344CB8AC3E}">
        <p14:creationId xmlns:p14="http://schemas.microsoft.com/office/powerpoint/2010/main" val="42096646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37115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74629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722872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662275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487325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21615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544796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texe+marrs&amp;safe=active&amp;tbm=isch&amp;source=iu&amp;ictx=1&amp;fir=bMu37bHBi43gaM%253A%252CqjCGijdD3OfGHM%252C%252Fm%252F05w33qp&amp;usg=AI4_-kT3qX-zJGDsyNROqC4UcoSaJcFWFA&amp;sa=X&amp;ved=2ahUKEwiDp9SqxL7gAhUMG6wKHXdGBlgQ_B0wCnoECAYQEQ#imgrc=bMu37bHBi43gaM:</a:t>
            </a:r>
          </a:p>
        </p:txBody>
      </p:sp>
    </p:spTree>
    <p:extLst>
      <p:ext uri="{BB962C8B-B14F-4D97-AF65-F5344CB8AC3E}">
        <p14:creationId xmlns:p14="http://schemas.microsoft.com/office/powerpoint/2010/main" val="3895149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915571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8722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737576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https://www.amazon.com/Blood-Covenant-Destiny-Babylonian-Kabbalah-ebook/dp/B079GH4QLJ/ref=sr_1_1?ie=UTF8&amp;qid=1550114423&amp;sr=8-1&amp;keywords=Blood+Covenant+With+Destiny&amp;pldnSite=1</a:t>
            </a:r>
          </a:p>
          <a:p>
            <a:endParaRPr lang="en-US" altLang="en-US" sz="1050" dirty="0"/>
          </a:p>
        </p:txBody>
      </p:sp>
    </p:spTree>
    <p:extLst>
      <p:ext uri="{BB962C8B-B14F-4D97-AF65-F5344CB8AC3E}">
        <p14:creationId xmlns:p14="http://schemas.microsoft.com/office/powerpoint/2010/main" val="4843856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https://www.amazon.com/Blood-Covenant-Destiny-Babylonian-Kabbalah-ebook/dp/B079GH4QLJ/ref=sr_1_1?ie=UTF8&amp;qid=1550114423&amp;sr=8-1&amp;keywords=Blood+Covenant+With+Destiny&amp;pldnSite=1</a:t>
            </a:r>
          </a:p>
          <a:p>
            <a:endParaRPr lang="en-US" altLang="en-US" sz="1050" dirty="0"/>
          </a:p>
          <a:p>
            <a:r>
              <a:rPr lang="en-US" altLang="en-US" sz="1050" dirty="0"/>
              <a:t>Prayer request for later.</a:t>
            </a:r>
          </a:p>
        </p:txBody>
      </p:sp>
    </p:spTree>
    <p:extLst>
      <p:ext uri="{BB962C8B-B14F-4D97-AF65-F5344CB8AC3E}">
        <p14:creationId xmlns:p14="http://schemas.microsoft.com/office/powerpoint/2010/main" val="42947458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Acts 15</a:t>
            </a:r>
          </a:p>
        </p:txBody>
      </p:sp>
    </p:spTree>
    <p:extLst>
      <p:ext uri="{BB962C8B-B14F-4D97-AF65-F5344CB8AC3E}">
        <p14:creationId xmlns:p14="http://schemas.microsoft.com/office/powerpoint/2010/main" val="20128324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6501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252768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40011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828027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761937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Mordekhi</a:t>
            </a:r>
            <a:r>
              <a:rPr lang="en-US" altLang="en-US" sz="1050" dirty="0"/>
              <a:t> Hiatt </a:t>
            </a:r>
            <a:r>
              <a:rPr lang="en-US" altLang="en-US" sz="1050" dirty="0" err="1"/>
              <a:t>facebook</a:t>
            </a:r>
            <a:endParaRPr lang="en-US" altLang="en-US" sz="1050" dirty="0"/>
          </a:p>
          <a:p>
            <a:r>
              <a:rPr lang="en-US" altLang="en-US" sz="1050" dirty="0"/>
              <a:t>Other sheep</a:t>
            </a:r>
          </a:p>
          <a:p>
            <a:r>
              <a:rPr lang="en-US" altLang="en-US" sz="1050" dirty="0"/>
              <a:t>Acts 15  Nazarenes and Ebionites</a:t>
            </a:r>
          </a:p>
          <a:p>
            <a:r>
              <a:rPr lang="en-US" altLang="en-US" sz="1050" dirty="0"/>
              <a:t>All about blessing</a:t>
            </a:r>
          </a:p>
        </p:txBody>
      </p:sp>
    </p:spTree>
    <p:extLst>
      <p:ext uri="{BB962C8B-B14F-4D97-AF65-F5344CB8AC3E}">
        <p14:creationId xmlns:p14="http://schemas.microsoft.com/office/powerpoint/2010/main" val="9053043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1430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931856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511623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66924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980003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479904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175737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4432263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297370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5376957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364159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26.26-29.New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02.16.2019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078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2/16/2019</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20173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3942931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37"/>
            <a:ext cx="7462044" cy="1102519"/>
          </a:xfrm>
        </p:spPr>
        <p:txBody>
          <a:bodyPr/>
          <a:lstStyle/>
          <a:p>
            <a:r>
              <a:rPr lang="en-US"/>
              <a:t>Click to edit Master title style</a:t>
            </a:r>
          </a:p>
        </p:txBody>
      </p:sp>
      <p:sp>
        <p:nvSpPr>
          <p:cNvPr id="3" name="Subtitle 2"/>
          <p:cNvSpPr>
            <a:spLocks noGrp="1"/>
          </p:cNvSpPr>
          <p:nvPr>
            <p:ph type="subTitle" idx="1"/>
          </p:nvPr>
        </p:nvSpPr>
        <p:spPr>
          <a:xfrm>
            <a:off x="1316831" y="2914650"/>
            <a:ext cx="6145213"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pPr/>
              <a:t>‹#›</a:t>
            </a:fld>
            <a:endParaRPr lang="en-US" altLang="en-US"/>
          </a:p>
        </p:txBody>
      </p:sp>
    </p:spTree>
    <p:extLst>
      <p:ext uri="{BB962C8B-B14F-4D97-AF65-F5344CB8AC3E}">
        <p14:creationId xmlns:p14="http://schemas.microsoft.com/office/powerpoint/2010/main" val="4249849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pPr/>
              <a:t>‹#›</a:t>
            </a:fld>
            <a:endParaRPr lang="en-US" altLang="en-US"/>
          </a:p>
        </p:txBody>
      </p:sp>
    </p:spTree>
    <p:extLst>
      <p:ext uri="{BB962C8B-B14F-4D97-AF65-F5344CB8AC3E}">
        <p14:creationId xmlns:p14="http://schemas.microsoft.com/office/powerpoint/2010/main" val="4277113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4"/>
            <a:ext cx="7462044"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pPr/>
              <a:t>‹#›</a:t>
            </a:fld>
            <a:endParaRPr lang="en-US" altLang="en-US"/>
          </a:p>
        </p:txBody>
      </p:sp>
    </p:spTree>
    <p:extLst>
      <p:ext uri="{BB962C8B-B14F-4D97-AF65-F5344CB8AC3E}">
        <p14:creationId xmlns:p14="http://schemas.microsoft.com/office/powerpoint/2010/main" val="58510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4" y="1200155"/>
            <a:ext cx="3877336"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pPr/>
              <a:t>‹#›</a:t>
            </a:fld>
            <a:endParaRPr lang="en-US" altLang="en-US"/>
          </a:p>
        </p:txBody>
      </p:sp>
    </p:spTree>
    <p:extLst>
      <p:ext uri="{BB962C8B-B14F-4D97-AF65-F5344CB8AC3E}">
        <p14:creationId xmlns:p14="http://schemas.microsoft.com/office/powerpoint/2010/main" val="2846058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8944" y="1151335"/>
            <a:ext cx="387886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8944" y="1631156"/>
            <a:ext cx="38788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558" y="1151335"/>
            <a:ext cx="388038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59558" y="1631156"/>
            <a:ext cx="388038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pPr/>
              <a:t>‹#›</a:t>
            </a:fld>
            <a:endParaRPr lang="en-US" altLang="en-US"/>
          </a:p>
        </p:txBody>
      </p:sp>
    </p:spTree>
    <p:extLst>
      <p:ext uri="{BB962C8B-B14F-4D97-AF65-F5344CB8AC3E}">
        <p14:creationId xmlns:p14="http://schemas.microsoft.com/office/powerpoint/2010/main" val="674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pPr/>
              <a:t>‹#›</a:t>
            </a:fld>
            <a:endParaRPr lang="en-US" altLang="en-US"/>
          </a:p>
        </p:txBody>
      </p:sp>
    </p:spTree>
    <p:extLst>
      <p:ext uri="{BB962C8B-B14F-4D97-AF65-F5344CB8AC3E}">
        <p14:creationId xmlns:p14="http://schemas.microsoft.com/office/powerpoint/2010/main" val="3217487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pPr/>
              <a:t>‹#›</a:t>
            </a:fld>
            <a:endParaRPr lang="en-US" altLang="en-US"/>
          </a:p>
        </p:txBody>
      </p:sp>
    </p:spTree>
    <p:extLst>
      <p:ext uri="{BB962C8B-B14F-4D97-AF65-F5344CB8AC3E}">
        <p14:creationId xmlns:p14="http://schemas.microsoft.com/office/powerpoint/2010/main" val="419690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46" y="204787"/>
            <a:ext cx="28881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432296" y="204806"/>
            <a:ext cx="4907635"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8946" y="1076328"/>
            <a:ext cx="2888189"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pPr/>
              <a:t>‹#›</a:t>
            </a:fld>
            <a:endParaRPr lang="en-US" altLang="en-US"/>
          </a:p>
        </p:txBody>
      </p:sp>
    </p:spTree>
    <p:extLst>
      <p:ext uri="{BB962C8B-B14F-4D97-AF65-F5344CB8AC3E}">
        <p14:creationId xmlns:p14="http://schemas.microsoft.com/office/powerpoint/2010/main" val="2600673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21" y="3600450"/>
            <a:ext cx="5267325"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20721" y="459581"/>
            <a:ext cx="5267325"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20721" y="4025503"/>
            <a:ext cx="5267325"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pPr/>
              <a:t>‹#›</a:t>
            </a:fld>
            <a:endParaRPr lang="en-US" altLang="en-US"/>
          </a:p>
        </p:txBody>
      </p:sp>
    </p:spTree>
    <p:extLst>
      <p:ext uri="{BB962C8B-B14F-4D97-AF65-F5344CB8AC3E}">
        <p14:creationId xmlns:p14="http://schemas.microsoft.com/office/powerpoint/2010/main" val="859415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pPr/>
              <a:t>‹#›</a:t>
            </a:fld>
            <a:endParaRPr lang="en-US" altLang="en-US"/>
          </a:p>
        </p:txBody>
      </p:sp>
    </p:spTree>
    <p:extLst>
      <p:ext uri="{BB962C8B-B14F-4D97-AF65-F5344CB8AC3E}">
        <p14:creationId xmlns:p14="http://schemas.microsoft.com/office/powerpoint/2010/main" val="2075385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7"/>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7"/>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pPr/>
              <a:t>‹#›</a:t>
            </a:fld>
            <a:endParaRPr lang="en-US" altLang="en-US"/>
          </a:p>
        </p:txBody>
      </p:sp>
    </p:spTree>
    <p:extLst>
      <p:ext uri="{BB962C8B-B14F-4D97-AF65-F5344CB8AC3E}">
        <p14:creationId xmlns:p14="http://schemas.microsoft.com/office/powerpoint/2010/main" val="221573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2/16/2019</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896554168"/>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87400380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50">
                <a:solidFill>
                  <a:schemeClr val="tx1"/>
                </a:solidFill>
                <a:latin typeface="+mj-lt"/>
              </a:defRPr>
            </a:lvl1pPr>
          </a:lstStyle>
          <a:p>
            <a:endParaRPr lang="en-US" altLang="en-US"/>
          </a:p>
        </p:txBody>
      </p:sp>
      <p:sp>
        <p:nvSpPr>
          <p:cNvPr id="1029" name="Rectangle 5"/>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j-lt"/>
              </a:defRPr>
            </a:lvl1pPr>
          </a:lstStyle>
          <a:p>
            <a:endParaRPr lang="en-US" altLang="en-US"/>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j-lt"/>
              </a:defRPr>
            </a:lvl1pPr>
          </a:lstStyle>
          <a:p>
            <a:fld id="{2B47646A-D41E-4824-8B47-F94474723556}" type="slidenum">
              <a:rPr lang="en-US" altLang="en-US"/>
              <a:pPr/>
              <a:t>‹#›</a:t>
            </a:fld>
            <a:endParaRPr lang="en-US" altLang="en-US"/>
          </a:p>
        </p:txBody>
      </p:sp>
    </p:spTree>
    <p:extLst>
      <p:ext uri="{BB962C8B-B14F-4D97-AF65-F5344CB8AC3E}">
        <p14:creationId xmlns:p14="http://schemas.microsoft.com/office/powerpoint/2010/main" val="216527930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3000">
          <a:solidFill>
            <a:schemeClr val="bg1"/>
          </a:solidFill>
          <a:latin typeface="+mn-lt"/>
          <a:ea typeface="+mn-ea"/>
          <a:cs typeface="+mn-cs"/>
        </a:defRPr>
      </a:lvl1pPr>
      <a:lvl2pPr marL="557213" indent="-214313" algn="l" rtl="0" fontAlgn="base">
        <a:spcBef>
          <a:spcPct val="20000"/>
        </a:spcBef>
        <a:spcAft>
          <a:spcPct val="0"/>
        </a:spcAft>
        <a:buChar char="–"/>
        <a:defRPr sz="3000">
          <a:solidFill>
            <a:schemeClr val="bg1"/>
          </a:solidFill>
          <a:latin typeface="+mn-lt"/>
        </a:defRPr>
      </a:lvl2pPr>
      <a:lvl3pPr marL="857250" indent="-171450" algn="l" rtl="0" fontAlgn="base">
        <a:spcBef>
          <a:spcPct val="20000"/>
        </a:spcBef>
        <a:spcAft>
          <a:spcPct val="0"/>
        </a:spcAft>
        <a:buChar char="•"/>
        <a:defRPr sz="1800">
          <a:solidFill>
            <a:schemeClr val="tx1"/>
          </a:solidFill>
          <a:latin typeface="+mj-lt"/>
          <a:cs typeface="+mj-cs"/>
        </a:defRPr>
      </a:lvl3pPr>
      <a:lvl4pPr marL="1200150" indent="-171450" algn="l" rtl="0" fontAlgn="base">
        <a:spcBef>
          <a:spcPct val="20000"/>
        </a:spcBef>
        <a:spcAft>
          <a:spcPct val="0"/>
        </a:spcAft>
        <a:buChar char="–"/>
        <a:defRPr sz="1500">
          <a:solidFill>
            <a:schemeClr val="tx1"/>
          </a:solidFill>
          <a:latin typeface="+mj-lt"/>
          <a:cs typeface="+mj-cs"/>
        </a:defRPr>
      </a:lvl4pPr>
      <a:lvl5pPr marL="1543050" indent="-171450" algn="l" rtl="0" fontAlgn="base">
        <a:spcBef>
          <a:spcPct val="20000"/>
        </a:spcBef>
        <a:spcAft>
          <a:spcPct val="0"/>
        </a:spcAft>
        <a:buChar char="»"/>
        <a:defRPr sz="1500">
          <a:solidFill>
            <a:schemeClr val="tx1"/>
          </a:solidFill>
          <a:latin typeface="+mj-lt"/>
          <a:cs typeface="+mj-cs"/>
        </a:defRPr>
      </a:lvl5pPr>
      <a:lvl6pPr marL="1885950" indent="-171450" algn="l" rtl="0" fontAlgn="base">
        <a:spcBef>
          <a:spcPct val="20000"/>
        </a:spcBef>
        <a:spcAft>
          <a:spcPct val="0"/>
        </a:spcAft>
        <a:buChar char="»"/>
        <a:defRPr sz="1500">
          <a:solidFill>
            <a:schemeClr val="tx1"/>
          </a:solidFill>
          <a:latin typeface="+mj-lt"/>
          <a:cs typeface="+mj-cs"/>
        </a:defRPr>
      </a:lvl6pPr>
      <a:lvl7pPr marL="2228850" indent="-171450" algn="l" rtl="0" fontAlgn="base">
        <a:spcBef>
          <a:spcPct val="20000"/>
        </a:spcBef>
        <a:spcAft>
          <a:spcPct val="0"/>
        </a:spcAft>
        <a:buChar char="»"/>
        <a:defRPr sz="1500">
          <a:solidFill>
            <a:schemeClr val="tx1"/>
          </a:solidFill>
          <a:latin typeface="+mj-lt"/>
          <a:cs typeface="+mj-cs"/>
        </a:defRPr>
      </a:lvl7pPr>
      <a:lvl8pPr marL="2571750" indent="-171450" algn="l" rtl="0" fontAlgn="base">
        <a:spcBef>
          <a:spcPct val="20000"/>
        </a:spcBef>
        <a:spcAft>
          <a:spcPct val="0"/>
        </a:spcAft>
        <a:buChar char="»"/>
        <a:defRPr sz="1500">
          <a:solidFill>
            <a:schemeClr val="tx1"/>
          </a:solidFill>
          <a:latin typeface="+mj-lt"/>
          <a:cs typeface="+mj-cs"/>
        </a:defRPr>
      </a:lvl8pPr>
      <a:lvl9pPr marL="2914650" indent="-171450" algn="l" rtl="0" fontAlgn="base">
        <a:spcBef>
          <a:spcPct val="20000"/>
        </a:spcBef>
        <a:spcAft>
          <a:spcPct val="0"/>
        </a:spcAft>
        <a:buChar char="»"/>
        <a:defRPr sz="1500">
          <a:solidFill>
            <a:schemeClr val="tx1"/>
          </a:solidFill>
          <a:latin typeface="+mj-lt"/>
          <a:cs typeface="+mj-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lnSpcReduction="10000"/>
          </a:bodyPr>
          <a:lstStyle/>
          <a:p>
            <a:pPr algn="r"/>
            <a:r>
              <a:rPr lang="he-IL" sz="3889" b="1" dirty="0">
                <a:solidFill>
                  <a:srgbClr val="FFFF99"/>
                </a:solidFill>
                <a:latin typeface="David" panose="020E0502060401010101" pitchFamily="34" charset="-79"/>
                <a:cs typeface="David" panose="020E0502060401010101" pitchFamily="34" charset="-79"/>
              </a:rPr>
              <a:t>כַּאֲשֶׁר אָכְלוּ </a:t>
            </a:r>
            <a:r>
              <a:rPr lang="he-IL" sz="3889" b="1" dirty="0">
                <a:latin typeface="David" panose="020E0502060401010101" pitchFamily="34" charset="-79"/>
                <a:cs typeface="David" panose="020E0502060401010101" pitchFamily="34" charset="-79"/>
              </a:rPr>
              <a:t>לָקַח יֵשׁוּעַ לֶחֶם, בֵּרֵךְ וּבָצַע וְנָתַן לַתַּלְמִידִים בְּאָמְרוֹ: ”קְחוּ וְאִכְלוּ, זֶה גּוּפִי.“</a:t>
            </a:r>
            <a:r>
              <a:rPr lang="en-US" baseline="30000" dirty="0"/>
              <a:t>    </a:t>
            </a:r>
          </a:p>
          <a:p>
            <a:r>
              <a:rPr lang="en-US" baseline="30000" dirty="0"/>
              <a:t>  </a:t>
            </a:r>
            <a:endParaRPr lang="en-US" sz="144" baseline="30000" dirty="0"/>
          </a:p>
          <a:p>
            <a:r>
              <a:rPr lang="en-US" sz="3168" baseline="30000" dirty="0"/>
              <a:t>    </a:t>
            </a:r>
            <a:r>
              <a:rPr lang="en-US" sz="4000" dirty="0">
                <a:solidFill>
                  <a:srgbClr val="FFFF99"/>
                </a:solidFill>
              </a:rPr>
              <a:t>While they were eating</a:t>
            </a:r>
            <a:r>
              <a:rPr lang="en-US" sz="4000" dirty="0"/>
              <a:t>, Yeshua took a piece of </a:t>
            </a:r>
            <a:r>
              <a:rPr lang="en-US" sz="4000" i="1" dirty="0"/>
              <a:t>matzah</a:t>
            </a:r>
            <a:r>
              <a:rPr lang="en-US" sz="4000" dirty="0"/>
              <a:t>, made the </a:t>
            </a:r>
            <a:r>
              <a:rPr lang="en-US" sz="4000" i="1" dirty="0" err="1"/>
              <a:t>b’rakhah</a:t>
            </a:r>
            <a:r>
              <a:rPr lang="en-US" sz="4000" dirty="0"/>
              <a:t>, broke it, gave it to the </a:t>
            </a:r>
            <a:r>
              <a:rPr lang="en-US" sz="4000" i="1" dirty="0"/>
              <a:t>talmidim</a:t>
            </a:r>
            <a:r>
              <a:rPr lang="en-US" sz="4000" dirty="0"/>
              <a:t> and said, “Take! Eat! This is my body!”</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589007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This Saturday, today, Feb. 16. ultra-nationalist and neo-Nazi groups from across Europe will march in Sofia, Bulgaria in an annual torch-lit parade in honor of </a:t>
            </a:r>
            <a:r>
              <a:rPr lang="en-US" dirty="0" err="1"/>
              <a:t>Hristo</a:t>
            </a:r>
            <a:r>
              <a:rPr lang="en-US" dirty="0"/>
              <a:t> </a:t>
            </a:r>
            <a:r>
              <a:rPr lang="en-US" dirty="0" err="1"/>
              <a:t>Lukov</a:t>
            </a:r>
            <a:r>
              <a:rPr lang="en-US" dirty="0"/>
              <a:t>, a pro-Nazi general whose actions during WWII contributed to the deportation and deaths of thousands of Jews.</a:t>
            </a:r>
          </a:p>
        </p:txBody>
      </p:sp>
    </p:spTree>
    <p:extLst>
      <p:ext uri="{BB962C8B-B14F-4D97-AF65-F5344CB8AC3E}">
        <p14:creationId xmlns:p14="http://schemas.microsoft.com/office/powerpoint/2010/main" val="16765040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62500" lnSpcReduction="20000"/>
          </a:bodyPr>
          <a:lstStyle/>
          <a:p>
            <a:pPr algn="l"/>
            <a:r>
              <a:rPr lang="en-US" dirty="0"/>
              <a:t>The “</a:t>
            </a:r>
            <a:r>
              <a:rPr lang="en-US" dirty="0" err="1"/>
              <a:t>Lukov</a:t>
            </a:r>
            <a:r>
              <a:rPr lang="en-US" dirty="0"/>
              <a:t> March,” as it is known, has taken place every February since 2003, despite growing opposition and efforts to sanction it from the Sofia municipality and the Bulgarian government.</a:t>
            </a:r>
            <a:br>
              <a:rPr lang="en-US" dirty="0"/>
            </a:br>
            <a:br>
              <a:rPr lang="en-US" dirty="0"/>
            </a:br>
            <a:r>
              <a:rPr lang="en-US" dirty="0"/>
              <a:t>Last year, the World Jewish Congress presented a petition to the Bulgarian Prime Minister with more than 180,000 signatures urging an administrative ban against the event and the establishment of legislative measures to ban such rallies in the future.</a:t>
            </a:r>
            <a:br>
              <a:rPr lang="en-US" dirty="0"/>
            </a:br>
            <a:br>
              <a:rPr lang="en-US" dirty="0"/>
            </a:br>
            <a:r>
              <a:rPr lang="en-US" dirty="0"/>
              <a:t>As a result of WJC’s intervention and subsequent actions, the organizers of the march were forced to alter the parade route to less important streets </a:t>
            </a:r>
          </a:p>
        </p:txBody>
      </p:sp>
    </p:spTree>
    <p:extLst>
      <p:ext uri="{BB962C8B-B14F-4D97-AF65-F5344CB8AC3E}">
        <p14:creationId xmlns:p14="http://schemas.microsoft.com/office/powerpoint/2010/main" val="21103069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62500" lnSpcReduction="20000"/>
          </a:bodyPr>
          <a:lstStyle/>
          <a:p>
            <a:pPr algn="l"/>
            <a:r>
              <a:rPr lang="en-US" dirty="0"/>
              <a:t>The initial roundups were to begin on 9 March 1943. Boxcars were lined up in </a:t>
            </a:r>
            <a:r>
              <a:rPr lang="en-US" dirty="0" err="1"/>
              <a:t>Kyustendil</a:t>
            </a:r>
            <a:r>
              <a:rPr lang="en-US" dirty="0"/>
              <a:t>, a town near the western border. But as the news about the imminent deportations leaked out, protests arose throughout Bulgaria. On the morning of 9 March, a delegation from </a:t>
            </a:r>
            <a:r>
              <a:rPr lang="en-US" dirty="0" err="1"/>
              <a:t>Kyustendil</a:t>
            </a:r>
            <a:r>
              <a:rPr lang="en-US" dirty="0"/>
              <a:t>, composed of eminent public figures and headed by </a:t>
            </a:r>
            <a:r>
              <a:rPr lang="en-US" dirty="0" err="1"/>
              <a:t>Dimitar</a:t>
            </a:r>
            <a:r>
              <a:rPr lang="en-US" dirty="0"/>
              <a:t> </a:t>
            </a:r>
            <a:r>
              <a:rPr lang="en-US" dirty="0" err="1"/>
              <a:t>Peshev</a:t>
            </a:r>
            <a:r>
              <a:rPr lang="en-US" dirty="0"/>
              <a:t>, the deputy speaker of the National Assembly, met with Interior Minister </a:t>
            </a:r>
            <a:r>
              <a:rPr lang="en-US" dirty="0" err="1"/>
              <a:t>Petur</a:t>
            </a:r>
            <a:r>
              <a:rPr lang="en-US" dirty="0"/>
              <a:t> </a:t>
            </a:r>
            <a:r>
              <a:rPr lang="en-US" dirty="0" err="1"/>
              <a:t>Gabrovski</a:t>
            </a:r>
            <a:r>
              <a:rPr lang="en-US" dirty="0"/>
              <a:t>. Facing strong opposition from within the country, </a:t>
            </a:r>
            <a:r>
              <a:rPr lang="en-US" dirty="0" err="1"/>
              <a:t>Gabrovski</a:t>
            </a:r>
            <a:r>
              <a:rPr lang="en-US" dirty="0"/>
              <a:t> relented. The same day, he sent telegrams to the roundup centers in the pre-war territory of Bulgaria, postponing the deportations to a future, unidentified date.</a:t>
            </a:r>
          </a:p>
        </p:txBody>
      </p:sp>
    </p:spTree>
    <p:extLst>
      <p:ext uri="{BB962C8B-B14F-4D97-AF65-F5344CB8AC3E}">
        <p14:creationId xmlns:p14="http://schemas.microsoft.com/office/powerpoint/2010/main" val="2645881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King Boris of </a:t>
            </a:r>
          </a:p>
          <a:p>
            <a:pPr algn="l"/>
            <a:r>
              <a:rPr lang="en-US" dirty="0"/>
              <a:t>Bulgaria</a:t>
            </a:r>
          </a:p>
        </p:txBody>
      </p:sp>
      <p:pic>
        <p:nvPicPr>
          <p:cNvPr id="3" name="Picture 2">
            <a:extLst>
              <a:ext uri="{FF2B5EF4-FFF2-40B4-BE49-F238E27FC236}">
                <a16:creationId xmlns:a16="http://schemas.microsoft.com/office/drawing/2014/main" id="{1883C54F-1E1B-4733-90A2-680B265EEA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19" y="15162"/>
            <a:ext cx="3865210" cy="5143500"/>
          </a:xfrm>
          <a:prstGeom prst="rect">
            <a:avLst/>
          </a:prstGeom>
        </p:spPr>
      </p:pic>
    </p:spTree>
    <p:extLst>
      <p:ext uri="{BB962C8B-B14F-4D97-AF65-F5344CB8AC3E}">
        <p14:creationId xmlns:p14="http://schemas.microsoft.com/office/powerpoint/2010/main" val="18114469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Even worse, when Bulgarian religious and political leaders successfully campaigned in preventing the deportation of Jews to Nazi death camps, the regime that </a:t>
            </a:r>
            <a:r>
              <a:rPr lang="en-US" dirty="0" err="1"/>
              <a:t>Lukov</a:t>
            </a:r>
            <a:r>
              <a:rPr lang="en-US" dirty="0"/>
              <a:t> supported allowed the deportation of more than 11,000 Jews from territories in northern Greece and Yugoslavia to meet their deaths in Treblinka.</a:t>
            </a:r>
          </a:p>
        </p:txBody>
      </p:sp>
    </p:spTree>
    <p:extLst>
      <p:ext uri="{BB962C8B-B14F-4D97-AF65-F5344CB8AC3E}">
        <p14:creationId xmlns:p14="http://schemas.microsoft.com/office/powerpoint/2010/main" val="11621253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47500" lnSpcReduction="20000"/>
          </a:bodyPr>
          <a:lstStyle/>
          <a:p>
            <a:pPr algn="l"/>
            <a:r>
              <a:rPr lang="en-US" dirty="0"/>
              <a:t>Rep. </a:t>
            </a:r>
            <a:r>
              <a:rPr lang="en-US" dirty="0" err="1"/>
              <a:t>Ilhan</a:t>
            </a:r>
            <a:r>
              <a:rPr lang="en-US" dirty="0"/>
              <a:t> Omar, a Democrat and one of two Muslim women in Congress, speaks Feb. 23 at a fundraiser for an Islamic charity with </a:t>
            </a:r>
            <a:r>
              <a:rPr lang="en-US" b="1" dirty="0"/>
              <a:t>a "long history of promoting anti-Semitism," </a:t>
            </a:r>
            <a:r>
              <a:rPr lang="en-US" dirty="0"/>
              <a:t>Middle East Forum reports.</a:t>
            </a:r>
            <a:br>
              <a:rPr lang="en-US" dirty="0"/>
            </a:br>
            <a:br>
              <a:rPr lang="en-US" dirty="0"/>
            </a:br>
            <a:r>
              <a:rPr lang="en-US" dirty="0"/>
              <a:t>Omar will address Islamic Relief, a Muslim Brotherhood and Hamas linked group which engages radical Islamic clerics to speak at its events. One of them, Haitham al-Haddad, has </a:t>
            </a:r>
            <a:r>
              <a:rPr lang="en-US" b="1" dirty="0"/>
              <a:t>described Jews as "the enemies of God, and the descendants of apes and pigs."</a:t>
            </a:r>
            <a:br>
              <a:rPr lang="en-US" dirty="0"/>
            </a:br>
            <a:br>
              <a:rPr lang="en-US" dirty="0"/>
            </a:br>
            <a:r>
              <a:rPr lang="en-US" dirty="0"/>
              <a:t>Islamic Relief USA's own chairman, Khaled </a:t>
            </a:r>
            <a:r>
              <a:rPr lang="en-US" dirty="0" err="1"/>
              <a:t>Lamada</a:t>
            </a:r>
            <a:r>
              <a:rPr lang="en-US" dirty="0"/>
              <a:t>, traffics in anti-Semitism. He charged, as Middle East Watch documents, that the U.S. is under the sway of a Zionist lobby seeking to demonize Muslims. </a:t>
            </a:r>
            <a:br>
              <a:rPr lang="en-US" dirty="0"/>
            </a:br>
            <a:br>
              <a:rPr lang="en-US" dirty="0"/>
            </a:br>
            <a:r>
              <a:rPr lang="en-US" dirty="0"/>
              <a:t>Maybe he and Rep. Omar should compare notes.</a:t>
            </a:r>
            <a:br>
              <a:rPr lang="en-US" dirty="0"/>
            </a:br>
            <a:br>
              <a:rPr lang="en-US" dirty="0"/>
            </a:br>
            <a:r>
              <a:rPr lang="en-US" dirty="0"/>
              <a:t>And Islamic Relief USA's "operations manager," Yousef Abdallah, published a story</a:t>
            </a:r>
            <a:r>
              <a:rPr lang="en-US" b="1" dirty="0"/>
              <a:t> celebrating “martyrs” who supply guns to “kill more than 20 </a:t>
            </a:r>
            <a:r>
              <a:rPr lang="en-US" b="1" dirty="0" err="1"/>
              <a:t>Jews”</a:t>
            </a:r>
            <a:r>
              <a:rPr lang="en-US" dirty="0" err="1"/>
              <a:t>and</a:t>
            </a:r>
            <a:r>
              <a:rPr lang="en-US" dirty="0"/>
              <a:t> “fire rockets at Tel Aviv.” </a:t>
            </a:r>
          </a:p>
        </p:txBody>
      </p:sp>
    </p:spTree>
    <p:extLst>
      <p:ext uri="{BB962C8B-B14F-4D97-AF65-F5344CB8AC3E}">
        <p14:creationId xmlns:p14="http://schemas.microsoft.com/office/powerpoint/2010/main" val="35222271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7845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Shmot</a:t>
            </a:r>
            <a:r>
              <a:rPr lang="en-US" baseline="30000" dirty="0"/>
              <a:t>/Ex 24.8-9</a:t>
            </a:r>
            <a:r>
              <a:rPr lang="en-US" b="1" baseline="30000" dirty="0"/>
              <a:t> </a:t>
            </a:r>
            <a:r>
              <a:rPr lang="en-US" dirty="0"/>
              <a:t>Then Moses took the blood, sprinkled it on the people, and said, “Behold the blood of the covenant, which </a:t>
            </a:r>
            <a:r>
              <a:rPr lang="en-US" cap="small" dirty="0"/>
              <a:t>Adoni</a:t>
            </a:r>
            <a:r>
              <a:rPr lang="en-US" dirty="0"/>
              <a:t> has cut with you, in agreement with all these words. Moshe, Aharon, Nadav, </a:t>
            </a:r>
            <a:r>
              <a:rPr lang="en-US" dirty="0" err="1"/>
              <a:t>Avihu</a:t>
            </a:r>
            <a:r>
              <a:rPr lang="en-US" dirty="0"/>
              <a:t> and seventy of the leaders went up; and they saw the God of </a:t>
            </a:r>
            <a:r>
              <a:rPr lang="en-US" dirty="0" err="1"/>
              <a:t>Isra’el</a:t>
            </a:r>
            <a:r>
              <a:rPr lang="en-US" dirty="0"/>
              <a:t>.</a:t>
            </a:r>
          </a:p>
          <a:p>
            <a:pPr algn="l"/>
            <a:endParaRPr lang="en-US" dirty="0"/>
          </a:p>
        </p:txBody>
      </p:sp>
    </p:spTree>
    <p:extLst>
      <p:ext uri="{BB962C8B-B14F-4D97-AF65-F5344CB8AC3E}">
        <p14:creationId xmlns:p14="http://schemas.microsoft.com/office/powerpoint/2010/main" val="241728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Shmot</a:t>
            </a:r>
            <a:r>
              <a:rPr lang="en-US" baseline="30000" dirty="0"/>
              <a:t> /Ex 24.10-11</a:t>
            </a:r>
            <a:r>
              <a:rPr lang="en-US" dirty="0"/>
              <a:t> Under his feet was something like a sapphire stone pavement as clear as the sky itself. He did not reach out his hand against these notables of </a:t>
            </a:r>
            <a:r>
              <a:rPr lang="en-US" dirty="0" err="1"/>
              <a:t>Isra’el</a:t>
            </a:r>
            <a:r>
              <a:rPr lang="en-US" dirty="0"/>
              <a:t>; on the contrary, </a:t>
            </a:r>
            <a:r>
              <a:rPr lang="en-US" dirty="0">
                <a:solidFill>
                  <a:srgbClr val="FFFF99"/>
                </a:solidFill>
              </a:rPr>
              <a:t>they saw God, even as they were eating and drinking.</a:t>
            </a:r>
          </a:p>
        </p:txBody>
      </p:sp>
    </p:spTree>
    <p:extLst>
      <p:ext uri="{BB962C8B-B14F-4D97-AF65-F5344CB8AC3E}">
        <p14:creationId xmlns:p14="http://schemas.microsoft.com/office/powerpoint/2010/main" val="175825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dirty="0"/>
              <a:t>ו</a:t>
            </a:r>
            <a:r>
              <a:rPr lang="he-IL" sz="3889" b="1" dirty="0">
                <a:latin typeface="David" panose="020E0502060401010101" pitchFamily="34" charset="-79"/>
                <a:cs typeface="David" panose="020E0502060401010101" pitchFamily="34" charset="-79"/>
              </a:rPr>
              <a:t>ְכַאֲשֶׁר אָכְלוּ אָמַר: ”אָמֵן אוֹמֵר אֲנִי לָכֶם, אֶחָד מִכֶּם יַסְגִּירֵנִי.“</a:t>
            </a:r>
            <a:r>
              <a:rPr lang="en-US" baseline="30000" dirty="0"/>
              <a:t>    </a:t>
            </a:r>
          </a:p>
          <a:p>
            <a:r>
              <a:rPr lang="en-US" baseline="30000" dirty="0"/>
              <a:t>    </a:t>
            </a:r>
          </a:p>
          <a:p>
            <a:r>
              <a:rPr lang="en-US" sz="3168" dirty="0"/>
              <a:t>  </a:t>
            </a:r>
            <a:r>
              <a:rPr lang="en-US" sz="4000" dirty="0">
                <a:solidFill>
                  <a:srgbClr val="FFFF99"/>
                </a:solidFill>
              </a:rPr>
              <a:t>And as they were eating</a:t>
            </a:r>
            <a:r>
              <a:rPr lang="en-US" sz="4000" dirty="0"/>
              <a:t>, he said,   “Yes, I tell you that one of you is going to betray me.”</a:t>
            </a:r>
            <a:endParaRPr lang="en-US" sz="3024" dirty="0"/>
          </a:p>
        </p:txBody>
      </p:sp>
      <p:sp>
        <p:nvSpPr>
          <p:cNvPr id="372738" name="Rectangle 2"/>
          <p:cNvSpPr>
            <a:spLocks noGrp="1" noChangeArrowheads="1"/>
          </p:cNvSpPr>
          <p:nvPr>
            <p:ph type="title"/>
          </p:nvPr>
        </p:nvSpPr>
        <p:spPr>
          <a:xfrm>
            <a:off x="932755" y="102692"/>
            <a:ext cx="6913364" cy="405795"/>
          </a:xfrm>
        </p:spPr>
        <p:txBody>
          <a:bodyPr/>
          <a:lstStyle/>
          <a:p>
            <a:pPr eaLnBrk="1" hangingPunct="1"/>
            <a:r>
              <a:rPr lang="en-US" altLang="en-US" sz="2016" dirty="0">
                <a:solidFill>
                  <a:srgbClr val="FFFF00"/>
                </a:solidFill>
              </a:rPr>
              <a:t>Mattityahu (Matthew) 26:21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6986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Order of the modern Passover Seder Haggadah [booklet], parts of it possibly as old as 200 C.E.</a:t>
            </a:r>
          </a:p>
          <a:p>
            <a:pPr algn="l"/>
            <a:endParaRPr lang="en-US" sz="2000" dirty="0"/>
          </a:p>
          <a:p>
            <a:pPr algn="l"/>
            <a:r>
              <a:rPr lang="en-US" dirty="0"/>
              <a:t>Something like this in </a:t>
            </a:r>
            <a:r>
              <a:rPr lang="en-US" dirty="0" err="1"/>
              <a:t>Yeshua’s</a:t>
            </a:r>
            <a:r>
              <a:rPr lang="en-US" dirty="0"/>
              <a:t> day and Passover Seder.</a:t>
            </a:r>
          </a:p>
        </p:txBody>
      </p:sp>
    </p:spTree>
    <p:extLst>
      <p:ext uri="{BB962C8B-B14F-4D97-AF65-F5344CB8AC3E}">
        <p14:creationId xmlns:p14="http://schemas.microsoft.com/office/powerpoint/2010/main" val="319720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indent="-512763" algn="l">
              <a:buFont typeface="+mj-lt"/>
              <a:buAutoNum type="arabicPeriod"/>
            </a:pPr>
            <a:r>
              <a:rPr lang="en-US" dirty="0"/>
              <a:t>First wine cup  Kiddush</a:t>
            </a:r>
          </a:p>
          <a:p>
            <a:pPr marL="512763" indent="-512763" algn="l">
              <a:buFont typeface="+mj-lt"/>
              <a:buAutoNum type="arabicPeriod"/>
            </a:pPr>
            <a:r>
              <a:rPr lang="en-US" dirty="0"/>
              <a:t>Handwashing  [</a:t>
            </a:r>
            <a:r>
              <a:rPr lang="en-US" dirty="0" err="1"/>
              <a:t>Footwashing</a:t>
            </a:r>
            <a:r>
              <a:rPr lang="en-US" dirty="0"/>
              <a:t>?]</a:t>
            </a:r>
          </a:p>
          <a:p>
            <a:pPr marL="512763" indent="-512763" algn="l">
              <a:buFont typeface="+mj-lt"/>
              <a:buAutoNum type="arabicPeriod"/>
            </a:pPr>
            <a:r>
              <a:rPr lang="en-US" dirty="0">
                <a:solidFill>
                  <a:srgbClr val="FFFF99"/>
                </a:solidFill>
              </a:rPr>
              <a:t>Dip in salt water</a:t>
            </a:r>
          </a:p>
          <a:p>
            <a:pPr marL="512763" indent="-512763" algn="l">
              <a:buFont typeface="+mj-lt"/>
              <a:buAutoNum type="arabicPeriod"/>
            </a:pPr>
            <a:r>
              <a:rPr lang="en-US" dirty="0"/>
              <a:t>Break middle matzah</a:t>
            </a:r>
          </a:p>
          <a:p>
            <a:pPr marL="512763" indent="-512763" algn="l">
              <a:buFont typeface="+mj-lt"/>
              <a:buAutoNum type="arabicPeriod"/>
            </a:pPr>
            <a:r>
              <a:rPr lang="en-US" dirty="0"/>
              <a:t>Tell the story with 4 Questions</a:t>
            </a:r>
          </a:p>
          <a:p>
            <a:pPr marL="512763" indent="-512763" algn="l">
              <a:buFont typeface="+mj-lt"/>
              <a:buAutoNum type="arabicPeriod"/>
            </a:pPr>
            <a:r>
              <a:rPr lang="en-US" dirty="0"/>
              <a:t>Second cup and </a:t>
            </a:r>
            <a:r>
              <a:rPr lang="en-US" dirty="0" err="1"/>
              <a:t>Diyaynu</a:t>
            </a:r>
            <a:r>
              <a:rPr lang="en-US" dirty="0"/>
              <a:t> song</a:t>
            </a:r>
          </a:p>
          <a:p>
            <a:pPr marL="512763" indent="-512763" algn="l">
              <a:buFont typeface="+mj-lt"/>
              <a:buAutoNum type="arabicPeriod"/>
            </a:pPr>
            <a:r>
              <a:rPr lang="en-US" dirty="0"/>
              <a:t>Second handwashing</a:t>
            </a:r>
          </a:p>
          <a:p>
            <a:pPr marL="512763" indent="-512763" algn="l">
              <a:buFont typeface="+mj-lt"/>
              <a:buAutoNum type="arabicPeriod"/>
            </a:pPr>
            <a:endParaRPr lang="en-US" dirty="0"/>
          </a:p>
        </p:txBody>
      </p:sp>
    </p:spTree>
    <p:extLst>
      <p:ext uri="{BB962C8B-B14F-4D97-AF65-F5344CB8AC3E}">
        <p14:creationId xmlns:p14="http://schemas.microsoft.com/office/powerpoint/2010/main" val="1483301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69913" indent="-569913" algn="l">
              <a:buFont typeface="+mj-lt"/>
              <a:buAutoNum type="arabicPeriod" startAt="8"/>
            </a:pPr>
            <a:r>
              <a:rPr lang="en-US" dirty="0">
                <a:solidFill>
                  <a:srgbClr val="FFFF99"/>
                </a:solidFill>
              </a:rPr>
              <a:t>Eat matzah</a:t>
            </a:r>
          </a:p>
          <a:p>
            <a:pPr marL="569913" indent="-569913" algn="l">
              <a:buFont typeface="+mj-lt"/>
              <a:buAutoNum type="arabicPeriod" startAt="8"/>
            </a:pPr>
            <a:r>
              <a:rPr lang="en-US" dirty="0"/>
              <a:t>Eating  </a:t>
            </a:r>
            <a:r>
              <a:rPr lang="en-US" dirty="0" err="1"/>
              <a:t>maror</a:t>
            </a:r>
            <a:endParaRPr lang="en-US" dirty="0"/>
          </a:p>
          <a:p>
            <a:pPr marL="569913" indent="-569913" algn="l">
              <a:buFont typeface="+mj-lt"/>
              <a:buAutoNum type="arabicPeriod" startAt="8"/>
            </a:pPr>
            <a:r>
              <a:rPr lang="en-US" dirty="0"/>
              <a:t>Eating matzo and </a:t>
            </a:r>
            <a:r>
              <a:rPr lang="en-US" dirty="0" err="1"/>
              <a:t>maror</a:t>
            </a:r>
            <a:r>
              <a:rPr lang="en-US" dirty="0"/>
              <a:t> </a:t>
            </a:r>
          </a:p>
          <a:p>
            <a:pPr marL="569913" indent="-569913" algn="l">
              <a:buFont typeface="+mj-lt"/>
              <a:buAutoNum type="arabicPeriod" startAt="8"/>
            </a:pPr>
            <a:r>
              <a:rPr lang="en-US" dirty="0">
                <a:solidFill>
                  <a:srgbClr val="FFFF99"/>
                </a:solidFill>
              </a:rPr>
              <a:t>Holiday meal</a:t>
            </a:r>
          </a:p>
          <a:p>
            <a:pPr algn="l"/>
            <a:endParaRPr lang="en-US" dirty="0"/>
          </a:p>
        </p:txBody>
      </p:sp>
    </p:spTree>
    <p:extLst>
      <p:ext uri="{BB962C8B-B14F-4D97-AF65-F5344CB8AC3E}">
        <p14:creationId xmlns:p14="http://schemas.microsoft.com/office/powerpoint/2010/main" val="316592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Mt.26.20-21</a:t>
            </a:r>
            <a:r>
              <a:rPr lang="en-US" b="1" baseline="30000" dirty="0"/>
              <a:t> </a:t>
            </a:r>
            <a:r>
              <a:rPr lang="en-US" dirty="0"/>
              <a:t>When evening came, Yeshua reclined with the twelve </a:t>
            </a:r>
            <a:r>
              <a:rPr lang="en-US" dirty="0" err="1"/>
              <a:t>talmidim</a:t>
            </a:r>
            <a:r>
              <a:rPr lang="en-US" dirty="0"/>
              <a:t>;   </a:t>
            </a:r>
          </a:p>
          <a:p>
            <a:pPr algn="l"/>
            <a:r>
              <a:rPr lang="en-US" sz="3600" dirty="0"/>
              <a:t>[no ten Haggadah activities] </a:t>
            </a:r>
            <a:endParaRPr lang="en-US" dirty="0"/>
          </a:p>
          <a:p>
            <a:pPr algn="l"/>
            <a:r>
              <a:rPr lang="en-US" dirty="0"/>
              <a:t>and </a:t>
            </a:r>
            <a:r>
              <a:rPr lang="en-US" dirty="0">
                <a:solidFill>
                  <a:srgbClr val="FFFF99"/>
                </a:solidFill>
              </a:rPr>
              <a:t>as they were eating</a:t>
            </a:r>
            <a:r>
              <a:rPr lang="en-US" dirty="0"/>
              <a:t>, he said, “Yes, I tell you that one of you is going to betray me.”</a:t>
            </a:r>
          </a:p>
        </p:txBody>
      </p:sp>
    </p:spTree>
    <p:extLst>
      <p:ext uri="{BB962C8B-B14F-4D97-AF65-F5344CB8AC3E}">
        <p14:creationId xmlns:p14="http://schemas.microsoft.com/office/powerpoint/2010/main" val="265416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pPr algn="l"/>
            <a:r>
              <a:rPr lang="en-US" dirty="0"/>
              <a:t>Visualize: evening moved quickly, not like typical modern Seder</a:t>
            </a:r>
          </a:p>
        </p:txBody>
      </p:sp>
    </p:spTree>
    <p:extLst>
      <p:ext uri="{BB962C8B-B14F-4D97-AF65-F5344CB8AC3E}">
        <p14:creationId xmlns:p14="http://schemas.microsoft.com/office/powerpoint/2010/main" val="245033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7989094" cy="4444305"/>
          </a:xfrm>
        </p:spPr>
        <p:txBody>
          <a:bodyPr>
            <a:normAutofit lnSpcReduction="10000"/>
          </a:bodyPr>
          <a:lstStyle/>
          <a:p>
            <a:pPr algn="r"/>
            <a:r>
              <a:rPr lang="he-IL" sz="3889" b="1" dirty="0">
                <a:solidFill>
                  <a:srgbClr val="FFFF99"/>
                </a:solidFill>
                <a:latin typeface="David" panose="020E0502060401010101" pitchFamily="34" charset="-79"/>
                <a:cs typeface="David" panose="020E0502060401010101" pitchFamily="34" charset="-79"/>
              </a:rPr>
              <a:t>כַּאֲשֶׁר אָכְלוּ </a:t>
            </a:r>
            <a:r>
              <a:rPr lang="he-IL" sz="3889" b="1" dirty="0">
                <a:latin typeface="David" panose="020E0502060401010101" pitchFamily="34" charset="-79"/>
                <a:cs typeface="David" panose="020E0502060401010101" pitchFamily="34" charset="-79"/>
              </a:rPr>
              <a:t>לָקַח יֵשׁוּעַ לֶחֶם, בֵּרֵךְ וּבָצַע וְנָתַן לַתַּלְמִידִים בְּאָמְרוֹ: ”קְחוּ וְאִכְלוּ, זֶה גּוּפִי.“</a:t>
            </a:r>
            <a:r>
              <a:rPr lang="en-US" baseline="30000" dirty="0"/>
              <a:t>    </a:t>
            </a:r>
          </a:p>
          <a:p>
            <a:r>
              <a:rPr lang="en-US" baseline="30000" dirty="0"/>
              <a:t>  </a:t>
            </a:r>
            <a:r>
              <a:rPr lang="en-US" sz="4000" dirty="0">
                <a:solidFill>
                  <a:srgbClr val="FFFF99"/>
                </a:solidFill>
              </a:rPr>
              <a:t>While they were eating</a:t>
            </a:r>
            <a:r>
              <a:rPr lang="en-US" sz="4000" dirty="0"/>
              <a:t>, Yeshua took a piece of </a:t>
            </a:r>
            <a:r>
              <a:rPr lang="en-US" sz="4000" i="1" dirty="0"/>
              <a:t>matzah</a:t>
            </a:r>
            <a:r>
              <a:rPr lang="en-US" sz="4000" dirty="0"/>
              <a:t>, made the </a:t>
            </a:r>
            <a:r>
              <a:rPr lang="en-US" sz="4000" i="1" dirty="0" err="1"/>
              <a:t>b’rakhah</a:t>
            </a:r>
            <a:r>
              <a:rPr lang="en-US" sz="4000" dirty="0"/>
              <a:t>, broke it, gave it to the </a:t>
            </a:r>
            <a:r>
              <a:rPr lang="en-US" sz="4000" i="1" dirty="0"/>
              <a:t>talmidim</a:t>
            </a:r>
            <a:r>
              <a:rPr lang="en-US" sz="4000" dirty="0"/>
              <a:t> and said, “Take! Eat! This is my body!”</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4181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4098" name="Picture 2" descr="Image may contain: text">
            <a:extLst>
              <a:ext uri="{FF2B5EF4-FFF2-40B4-BE49-F238E27FC236}">
                <a16:creationId xmlns:a16="http://schemas.microsoft.com/office/drawing/2014/main" id="{E17568C8-85FF-4F3A-832F-704E2D8DD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6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Statement would be horrifying.</a:t>
            </a:r>
          </a:p>
          <a:p>
            <a:pPr algn="l"/>
            <a:r>
              <a:rPr lang="en-US" baseline="30000" dirty="0"/>
              <a:t>Vayikra/lev 3.17</a:t>
            </a:r>
            <a:r>
              <a:rPr lang="en-US" b="1" baseline="30000" dirty="0"/>
              <a:t> </a:t>
            </a:r>
            <a:r>
              <a:rPr lang="en-US" dirty="0"/>
              <a:t>It is to be a permanent regulation through all your generations wherever you live that </a:t>
            </a:r>
            <a:r>
              <a:rPr lang="en-US" dirty="0">
                <a:solidFill>
                  <a:srgbClr val="FFFF99"/>
                </a:solidFill>
              </a:rPr>
              <a:t>you will eat neither fat nor blood</a:t>
            </a:r>
            <a:r>
              <a:rPr lang="en-US" dirty="0"/>
              <a:t>.’”</a:t>
            </a:r>
          </a:p>
        </p:txBody>
      </p:sp>
    </p:spTree>
    <p:extLst>
      <p:ext uri="{BB962C8B-B14F-4D97-AF65-F5344CB8AC3E}">
        <p14:creationId xmlns:p14="http://schemas.microsoft.com/office/powerpoint/2010/main" val="327038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Kosher meat is thoroughly bled.  Slaughter must be done by means of a swift, smooth cut of a sharp knife whose blade is free of any dent or imperfection.</a:t>
            </a:r>
          </a:p>
          <a:p>
            <a:pPr algn="l"/>
            <a:r>
              <a:rPr lang="en-US" dirty="0"/>
              <a:t>Then meat is soaked in salt [or Kefir] to extract remaining blood.</a:t>
            </a:r>
          </a:p>
        </p:txBody>
      </p:sp>
    </p:spTree>
    <p:extLst>
      <p:ext uri="{BB962C8B-B14F-4D97-AF65-F5344CB8AC3E}">
        <p14:creationId xmlns:p14="http://schemas.microsoft.com/office/powerpoint/2010/main" val="1351836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Yokhanan</a:t>
            </a:r>
            <a:r>
              <a:rPr lang="en-US" baseline="30000" dirty="0"/>
              <a:t> 6.52-59</a:t>
            </a:r>
            <a:r>
              <a:rPr lang="en-US" dirty="0"/>
              <a:t> The Judeans disputed with one another, saying, “How can this man give us his flesh to eat?” Then Yeshua said to them, “Yes, indeed! I tell you that unless you eat the flesh of the Son of Man and drink his blood, you do not have life in yourselves. </a:t>
            </a:r>
          </a:p>
        </p:txBody>
      </p:sp>
    </p:spTree>
    <p:extLst>
      <p:ext uri="{BB962C8B-B14F-4D97-AF65-F5344CB8AC3E}">
        <p14:creationId xmlns:p14="http://schemas.microsoft.com/office/powerpoint/2010/main" val="2817577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Yokhanan</a:t>
            </a:r>
            <a:r>
              <a:rPr lang="en-US" baseline="30000" dirty="0"/>
              <a:t> 6.52-59</a:t>
            </a:r>
            <a:r>
              <a:rPr lang="en-US" dirty="0"/>
              <a:t>  </a:t>
            </a:r>
            <a:r>
              <a:rPr lang="en-US" b="1" baseline="30000" dirty="0"/>
              <a:t> </a:t>
            </a:r>
            <a:r>
              <a:rPr lang="en-US" dirty="0"/>
              <a:t>Whoever eats my flesh and drinks my blood has eternal life — that is, I will raise him up on the Last Day. </a:t>
            </a:r>
            <a:r>
              <a:rPr lang="en-US" b="1" baseline="30000" dirty="0"/>
              <a:t> </a:t>
            </a:r>
            <a:r>
              <a:rPr lang="en-US" dirty="0"/>
              <a:t>For my flesh is true food, and my blood is true drink. Whoever eats my flesh and drinks my blood lives in me, and I live in him. </a:t>
            </a:r>
            <a:r>
              <a:rPr lang="en-US" b="1" baseline="30000" dirty="0"/>
              <a:t> </a:t>
            </a:r>
            <a:endParaRPr lang="en-US" dirty="0"/>
          </a:p>
        </p:txBody>
      </p:sp>
    </p:spTree>
    <p:extLst>
      <p:ext uri="{BB962C8B-B14F-4D97-AF65-F5344CB8AC3E}">
        <p14:creationId xmlns:p14="http://schemas.microsoft.com/office/powerpoint/2010/main" val="392564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Yokhanan</a:t>
            </a:r>
            <a:r>
              <a:rPr lang="en-US" baseline="30000" dirty="0"/>
              <a:t> 6.52-59</a:t>
            </a:r>
            <a:r>
              <a:rPr lang="en-US" dirty="0"/>
              <a:t>  </a:t>
            </a:r>
            <a:r>
              <a:rPr lang="en-US" b="1" baseline="30000" dirty="0"/>
              <a:t>  </a:t>
            </a:r>
            <a:r>
              <a:rPr lang="en-US" dirty="0"/>
              <a:t>Just as the living Father sent me, and I live through the Father, so also whoever eats me will live through me. So this is the bread that has come down from heaven — it is not like the bread the fathers ate; they’re dead, </a:t>
            </a:r>
          </a:p>
        </p:txBody>
      </p:sp>
    </p:spTree>
    <p:extLst>
      <p:ext uri="{BB962C8B-B14F-4D97-AF65-F5344CB8AC3E}">
        <p14:creationId xmlns:p14="http://schemas.microsoft.com/office/powerpoint/2010/main" val="108712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Yokhanan</a:t>
            </a:r>
            <a:r>
              <a:rPr lang="en-US" baseline="30000" dirty="0"/>
              <a:t> 6.52-59</a:t>
            </a:r>
            <a:r>
              <a:rPr lang="en-US" dirty="0"/>
              <a:t>  </a:t>
            </a:r>
            <a:r>
              <a:rPr lang="en-US" b="1" baseline="30000" dirty="0"/>
              <a:t>  </a:t>
            </a:r>
            <a:r>
              <a:rPr lang="en-US" dirty="0"/>
              <a:t>but whoever eats this bread will live forever!” He said these things as he was teaching in a synagogue in </a:t>
            </a:r>
            <a:r>
              <a:rPr lang="en-US" dirty="0" err="1"/>
              <a:t>K’far</a:t>
            </a:r>
            <a:r>
              <a:rPr lang="en-US" dirty="0"/>
              <a:t>-Nachum. </a:t>
            </a:r>
          </a:p>
        </p:txBody>
      </p:sp>
    </p:spTree>
    <p:extLst>
      <p:ext uri="{BB962C8B-B14F-4D97-AF65-F5344CB8AC3E}">
        <p14:creationId xmlns:p14="http://schemas.microsoft.com/office/powerpoint/2010/main" val="3880882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Image result for capernaum synagogue">
            <a:extLst>
              <a:ext uri="{FF2B5EF4-FFF2-40B4-BE49-F238E27FC236}">
                <a16:creationId xmlns:a16="http://schemas.microsoft.com/office/drawing/2014/main" id="{CA195726-053C-4301-BA70-5CF78EE56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37" y="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01588D-17B8-42BA-8C06-DF92DF2E7420}"/>
              </a:ext>
            </a:extLst>
          </p:cNvPr>
          <p:cNvSpPr txBox="1"/>
          <p:nvPr/>
        </p:nvSpPr>
        <p:spPr>
          <a:xfrm>
            <a:off x="503237" y="285750"/>
            <a:ext cx="7162801" cy="707886"/>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Synagogue in </a:t>
            </a:r>
            <a:r>
              <a:rPr lang="en-US" dirty="0" err="1">
                <a:effectLst>
                  <a:outerShdw blurRad="38100" dist="38100" dir="2700000" algn="tl">
                    <a:srgbClr val="000000">
                      <a:alpha val="43137"/>
                    </a:srgbClr>
                  </a:outerShdw>
                </a:effectLst>
              </a:rPr>
              <a:t>K’far</a:t>
            </a:r>
            <a:r>
              <a:rPr lang="en-US" dirty="0">
                <a:effectLst>
                  <a:outerShdw blurRad="38100" dist="38100" dir="2700000" algn="tl">
                    <a:srgbClr val="000000">
                      <a:alpha val="43137"/>
                    </a:srgbClr>
                  </a:outerShdw>
                </a:effectLst>
              </a:rPr>
              <a:t>-Nachum</a:t>
            </a:r>
          </a:p>
        </p:txBody>
      </p:sp>
    </p:spTree>
    <p:extLst>
      <p:ext uri="{BB962C8B-B14F-4D97-AF65-F5344CB8AC3E}">
        <p14:creationId xmlns:p14="http://schemas.microsoft.com/office/powerpoint/2010/main" val="223101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result for capernaum synagogue">
            <a:extLst>
              <a:ext uri="{FF2B5EF4-FFF2-40B4-BE49-F238E27FC236}">
                <a16:creationId xmlns:a16="http://schemas.microsoft.com/office/drawing/2014/main" id="{297B7425-61B6-4137-96EA-C044D8C7E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0"/>
            <a:ext cx="7061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686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Yn</a:t>
            </a:r>
            <a:r>
              <a:rPr lang="en-US" baseline="30000" dirty="0"/>
              <a:t> 6.66-71</a:t>
            </a:r>
            <a:r>
              <a:rPr lang="en-US" dirty="0"/>
              <a:t> From this time, many of His disciples left and quit walking with Him. Yeshua said to the Twelve, “Don’t you want to leave too?” </a:t>
            </a:r>
            <a:r>
              <a:rPr lang="en-US" dirty="0" err="1"/>
              <a:t>Shim‘on</a:t>
            </a:r>
            <a:r>
              <a:rPr lang="en-US" dirty="0"/>
              <a:t> </a:t>
            </a:r>
            <a:r>
              <a:rPr lang="en-US" dirty="0" err="1"/>
              <a:t>Kefa</a:t>
            </a:r>
            <a:r>
              <a:rPr lang="en-US" dirty="0"/>
              <a:t> answered him, “Lord, to whom would we go? You have the word of eternal life. We have trusted, and we know that you are the Holy One of God.” </a:t>
            </a:r>
          </a:p>
        </p:txBody>
      </p:sp>
    </p:spTree>
    <p:extLst>
      <p:ext uri="{BB962C8B-B14F-4D97-AF65-F5344CB8AC3E}">
        <p14:creationId xmlns:p14="http://schemas.microsoft.com/office/powerpoint/2010/main" val="189546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A619A-AB7E-4AB5-A1DC-6A1735EAFB0B}"/>
              </a:ext>
            </a:extLst>
          </p:cNvPr>
          <p:cNvPicPr>
            <a:picLocks noChangeAspect="1"/>
          </p:cNvPicPr>
          <p:nvPr/>
        </p:nvPicPr>
        <p:blipFill>
          <a:blip r:embed="rId3"/>
          <a:stretch>
            <a:fillRect/>
          </a:stretch>
        </p:blipFill>
        <p:spPr>
          <a:xfrm>
            <a:off x="2789237" y="190500"/>
            <a:ext cx="3200400" cy="4762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1350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77ED477F-EB0B-4603-8392-70906F522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205" y="0"/>
            <a:ext cx="3720465" cy="5143500"/>
          </a:xfrm>
          <a:prstGeom prst="rect">
            <a:avLst/>
          </a:prstGeom>
        </p:spPr>
      </p:pic>
    </p:spTree>
    <p:extLst>
      <p:ext uri="{BB962C8B-B14F-4D97-AF65-F5344CB8AC3E}">
        <p14:creationId xmlns:p14="http://schemas.microsoft.com/office/powerpoint/2010/main" val="1395430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7989094" cy="4444305"/>
          </a:xfrm>
        </p:spPr>
        <p:txBody>
          <a:bodyPr>
            <a:normAutofit lnSpcReduction="10000"/>
          </a:bodyPr>
          <a:lstStyle/>
          <a:p>
            <a:pPr algn="r"/>
            <a:r>
              <a:rPr lang="he-IL" sz="3889" b="1" dirty="0">
                <a:solidFill>
                  <a:srgbClr val="FFFF99"/>
                </a:solidFill>
                <a:latin typeface="David" panose="020E0502060401010101" pitchFamily="34" charset="-79"/>
                <a:cs typeface="David" panose="020E0502060401010101" pitchFamily="34" charset="-79"/>
              </a:rPr>
              <a:t>כַּאֲשֶׁר אָכְלוּ </a:t>
            </a:r>
            <a:r>
              <a:rPr lang="he-IL" sz="3889" b="1" dirty="0">
                <a:latin typeface="David" panose="020E0502060401010101" pitchFamily="34" charset="-79"/>
                <a:cs typeface="David" panose="020E0502060401010101" pitchFamily="34" charset="-79"/>
              </a:rPr>
              <a:t>לָקַח יֵשׁוּעַ לֶחֶם, בֵּרֵךְ וּבָצַע וְנָתַן לַתַּלְמִידִים בְּאָמְרוֹ: ”קְחוּ וְאִכְלוּ, זֶה גּוּפִי.“</a:t>
            </a:r>
            <a:r>
              <a:rPr lang="en-US" baseline="30000" dirty="0"/>
              <a:t>    </a:t>
            </a:r>
          </a:p>
          <a:p>
            <a:r>
              <a:rPr lang="en-US" baseline="30000" dirty="0"/>
              <a:t>  </a:t>
            </a:r>
            <a:r>
              <a:rPr lang="en-US" sz="4000" dirty="0">
                <a:solidFill>
                  <a:srgbClr val="FFFF99"/>
                </a:solidFill>
              </a:rPr>
              <a:t>While they were eating</a:t>
            </a:r>
            <a:r>
              <a:rPr lang="en-US" sz="4000" dirty="0"/>
              <a:t>, Yeshua took a piece of </a:t>
            </a:r>
            <a:r>
              <a:rPr lang="en-US" sz="4000" i="1" dirty="0"/>
              <a:t>matzah</a:t>
            </a:r>
            <a:r>
              <a:rPr lang="en-US" sz="4000" dirty="0"/>
              <a:t>, made the </a:t>
            </a:r>
            <a:r>
              <a:rPr lang="en-US" sz="4000" i="1" dirty="0" err="1"/>
              <a:t>b’rakhah</a:t>
            </a:r>
            <a:r>
              <a:rPr lang="en-US" sz="4000" dirty="0"/>
              <a:t>, broke it, gave it to the </a:t>
            </a:r>
            <a:r>
              <a:rPr lang="en-US" sz="4000" i="1" dirty="0"/>
              <a:t>talmidim</a:t>
            </a:r>
            <a:r>
              <a:rPr lang="en-US" sz="4000" dirty="0"/>
              <a:t> and said, “Take! Eat! This is my body!”</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536380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  לָקַח אֶת הַכּוֹס, בֵּרֵךְ וְנָתַן לָהֶם בְּאָמְרוֹ: ”שְׁתוּ מִמֶּנָּה כֻּלְּכֶם, </a:t>
            </a:r>
            <a:r>
              <a:rPr lang="en-US" baseline="30000" dirty="0"/>
              <a:t>    </a:t>
            </a:r>
          </a:p>
          <a:p>
            <a:r>
              <a:rPr lang="en-US" baseline="30000" dirty="0"/>
              <a:t>    </a:t>
            </a:r>
          </a:p>
          <a:p>
            <a:r>
              <a:rPr lang="en-US" sz="3168" dirty="0"/>
              <a:t>   </a:t>
            </a:r>
            <a:r>
              <a:rPr lang="en-US" sz="4000" dirty="0"/>
              <a:t>Also he took a cup of wine, made the </a:t>
            </a:r>
            <a:r>
              <a:rPr lang="en-US" sz="4000" i="1" dirty="0" err="1"/>
              <a:t>b’rakhah</a:t>
            </a:r>
            <a:r>
              <a:rPr lang="en-US" sz="4000" dirty="0"/>
              <a:t>, and gave it to them, saying, “All of you, drink from it!</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589250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fontScale="92500"/>
          </a:bodyPr>
          <a:lstStyle/>
          <a:p>
            <a:pPr algn="r" rtl="1"/>
            <a:r>
              <a:rPr lang="en-US" sz="3889" b="1" dirty="0">
                <a:latin typeface="David" panose="020E0502060401010101" pitchFamily="34" charset="-79"/>
                <a:cs typeface="David" panose="020E0502060401010101" pitchFamily="34" charset="-79"/>
              </a:rPr>
              <a:t>  </a:t>
            </a:r>
            <a:r>
              <a:rPr lang="he-IL" sz="3889" b="1" dirty="0">
                <a:latin typeface="David" panose="020E0502060401010101" pitchFamily="34" charset="-79"/>
                <a:cs typeface="David" panose="020E0502060401010101" pitchFamily="34" charset="-79"/>
              </a:rPr>
              <a:t>כִּי זֶה דָּמִי, דַּם הַבְּרִית [הַחֲדָשָּׁה] הַנִּשְׁפָּךְ</a:t>
            </a:r>
            <a:r>
              <a:rPr lang="en-US" sz="3889" b="1" dirty="0">
                <a:latin typeface="David" panose="020E0502060401010101" pitchFamily="34" charset="-79"/>
                <a:cs typeface="David" panose="020E0502060401010101" pitchFamily="34" charset="-79"/>
              </a:rPr>
              <a:t> </a:t>
            </a:r>
            <a:r>
              <a:rPr lang="he-IL" sz="3889" b="1" dirty="0">
                <a:latin typeface="David" panose="020E0502060401010101" pitchFamily="34" charset="-79"/>
                <a:cs typeface="David" panose="020E0502060401010101" pitchFamily="34" charset="-79"/>
              </a:rPr>
              <a:t>בְּעַד רַבִּים לִסְלִיחַת חֲטָאִים</a:t>
            </a:r>
            <a:r>
              <a:rPr lang="en-US" baseline="30000" dirty="0"/>
              <a:t> </a:t>
            </a:r>
          </a:p>
          <a:p>
            <a:r>
              <a:rPr lang="en-US" sz="4000" dirty="0"/>
              <a:t>  For this is My blood of the covenant, which is poured out for many for the removal of sins. </a:t>
            </a:r>
          </a:p>
          <a:p>
            <a:r>
              <a:rPr lang="en-US" sz="4000" dirty="0"/>
              <a:t>  [Some </a:t>
            </a:r>
            <a:r>
              <a:rPr lang="en-US" sz="4000" dirty="0" err="1"/>
              <a:t>mss.</a:t>
            </a:r>
            <a:r>
              <a:rPr lang="en-US" sz="4000" dirty="0"/>
              <a:t> say: new covenant.]</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26:28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05207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Lk 24.20 </a:t>
            </a:r>
            <a:r>
              <a:rPr lang="en-US" dirty="0"/>
              <a:t>He took the cup </a:t>
            </a:r>
            <a:r>
              <a:rPr lang="en-US" dirty="0">
                <a:solidFill>
                  <a:srgbClr val="FFFF99"/>
                </a:solidFill>
              </a:rPr>
              <a:t>after the meal </a:t>
            </a:r>
            <a:r>
              <a:rPr lang="en-US" dirty="0"/>
              <a:t>[cup of redemption], saying, “This cup is the new covenant in My blood, which is poured out for you.</a:t>
            </a:r>
          </a:p>
        </p:txBody>
      </p:sp>
    </p:spTree>
    <p:extLst>
      <p:ext uri="{BB962C8B-B14F-4D97-AF65-F5344CB8AC3E}">
        <p14:creationId xmlns:p14="http://schemas.microsoft.com/office/powerpoint/2010/main" val="159461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Similarly:</a:t>
            </a:r>
          </a:p>
          <a:p>
            <a:pPr algn="l"/>
            <a:r>
              <a:rPr lang="en-US" baseline="30000" dirty="0" err="1"/>
              <a:t>Shmot</a:t>
            </a:r>
            <a:r>
              <a:rPr lang="en-US" baseline="30000" dirty="0"/>
              <a:t>/Ex 24.8</a:t>
            </a:r>
            <a:r>
              <a:rPr lang="en-US" b="1" baseline="30000" dirty="0"/>
              <a:t> </a:t>
            </a:r>
            <a:r>
              <a:rPr lang="en-US" dirty="0"/>
              <a:t>Then Moses took the blood, sprinkled it on the people, and said, “Behold the blood of the covenant, which </a:t>
            </a:r>
            <a:r>
              <a:rPr lang="en-US" cap="small" dirty="0"/>
              <a:t>Adoni</a:t>
            </a:r>
            <a:r>
              <a:rPr lang="en-US" dirty="0"/>
              <a:t> has cut with you, in agreement with all these words.</a:t>
            </a:r>
          </a:p>
          <a:p>
            <a:pPr algn="l"/>
            <a:endParaRPr lang="en-US" dirty="0"/>
          </a:p>
        </p:txBody>
      </p:sp>
    </p:spTree>
    <p:extLst>
      <p:ext uri="{BB962C8B-B14F-4D97-AF65-F5344CB8AC3E}">
        <p14:creationId xmlns:p14="http://schemas.microsoft.com/office/powerpoint/2010/main" val="1927521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What did Messiah</a:t>
            </a:r>
          </a:p>
          <a:p>
            <a:r>
              <a:rPr lang="en-US" dirty="0"/>
              <a:t>mean by Covenant?</a:t>
            </a:r>
          </a:p>
          <a:p>
            <a:endParaRPr lang="en-US" dirty="0"/>
          </a:p>
          <a:p>
            <a:r>
              <a:rPr lang="en-US" dirty="0"/>
              <a:t>Hugely significant word.</a:t>
            </a:r>
          </a:p>
          <a:p>
            <a:r>
              <a:rPr lang="en-US" dirty="0"/>
              <a:t>Nine points, in Messiah’s mind!</a:t>
            </a:r>
          </a:p>
        </p:txBody>
      </p:sp>
    </p:spTree>
    <p:extLst>
      <p:ext uri="{BB962C8B-B14F-4D97-AF65-F5344CB8AC3E}">
        <p14:creationId xmlns:p14="http://schemas.microsoft.com/office/powerpoint/2010/main" val="1908093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1. Start</a:t>
            </a:r>
            <a:r>
              <a:rPr lang="en-US" dirty="0"/>
              <a:t>: How is “covenant” or “New Covenant” understood in the faith world today?  </a:t>
            </a:r>
          </a:p>
          <a:p>
            <a:pPr algn="l"/>
            <a:r>
              <a:rPr lang="en-US" dirty="0"/>
              <a:t>Typical example of an Israel  friendly, Messianic friendly evangelical congregation with Covenant in their name identity...</a:t>
            </a:r>
          </a:p>
        </p:txBody>
      </p:sp>
    </p:spTree>
    <p:extLst>
      <p:ext uri="{BB962C8B-B14F-4D97-AF65-F5344CB8AC3E}">
        <p14:creationId xmlns:p14="http://schemas.microsoft.com/office/powerpoint/2010/main" val="2249978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391FB-2D24-42B1-A5D9-96EB8028B8C2}"/>
              </a:ext>
            </a:extLst>
          </p:cNvPr>
          <p:cNvPicPr>
            <a:picLocks noChangeAspect="1"/>
          </p:cNvPicPr>
          <p:nvPr/>
        </p:nvPicPr>
        <p:blipFill>
          <a:blip r:embed="rId3"/>
          <a:stretch>
            <a:fillRect/>
          </a:stretch>
        </p:blipFill>
        <p:spPr>
          <a:xfrm>
            <a:off x="907555" y="0"/>
            <a:ext cx="6963765"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495691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94D3AE-7149-4856-A4CE-5D9A19C40EEA}"/>
              </a:ext>
            </a:extLst>
          </p:cNvPr>
          <p:cNvPicPr>
            <a:picLocks noChangeAspect="1"/>
          </p:cNvPicPr>
          <p:nvPr/>
        </p:nvPicPr>
        <p:blipFill>
          <a:blip r:embed="rId3"/>
          <a:stretch>
            <a:fillRect/>
          </a:stretch>
        </p:blipFill>
        <p:spPr>
          <a:xfrm>
            <a:off x="793627" y="0"/>
            <a:ext cx="7191620"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84808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For Covenant people, our essential beliefs are summed up in what we call Covenant Affirmations:</a:t>
            </a:r>
          </a:p>
          <a:p>
            <a:pPr marL="168275" indent="-168275" algn="l">
              <a:buFont typeface="Arial" panose="020B0604020202020204" pitchFamily="34" charset="0"/>
              <a:buChar char="•"/>
            </a:pPr>
            <a:r>
              <a:rPr lang="en-US" dirty="0"/>
              <a:t>We affirm the centrality of the word of God.</a:t>
            </a:r>
          </a:p>
          <a:p>
            <a:pPr marL="168275" indent="-168275" algn="l">
              <a:buFont typeface="Arial" panose="020B0604020202020204" pitchFamily="34" charset="0"/>
              <a:buChar char="•"/>
            </a:pPr>
            <a:r>
              <a:rPr lang="en-US" dirty="0"/>
              <a:t>We affirm the necessity of the new birth.</a:t>
            </a:r>
          </a:p>
          <a:p>
            <a:pPr marL="168275" indent="-168275" algn="l">
              <a:buFont typeface="Arial" panose="020B0604020202020204" pitchFamily="34" charset="0"/>
              <a:buChar char="•"/>
            </a:pPr>
            <a:r>
              <a:rPr lang="en-US" dirty="0"/>
              <a:t>We affirm a commitment to the whole mission of believers.</a:t>
            </a:r>
          </a:p>
        </p:txBody>
      </p:sp>
    </p:spTree>
    <p:extLst>
      <p:ext uri="{BB962C8B-B14F-4D97-AF65-F5344CB8AC3E}">
        <p14:creationId xmlns:p14="http://schemas.microsoft.com/office/powerpoint/2010/main" val="286291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2738C497-E642-452B-A660-EC720E4EF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437" y="-4708"/>
            <a:ext cx="4572000" cy="5152913"/>
          </a:xfrm>
          <a:prstGeom prst="rect">
            <a:avLst/>
          </a:prstGeom>
        </p:spPr>
      </p:pic>
    </p:spTree>
    <p:extLst>
      <p:ext uri="{BB962C8B-B14F-4D97-AF65-F5344CB8AC3E}">
        <p14:creationId xmlns:p14="http://schemas.microsoft.com/office/powerpoint/2010/main" val="2899709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marL="168275" indent="-168275" algn="l">
              <a:buFont typeface="Arial" panose="020B0604020202020204" pitchFamily="34" charset="0"/>
              <a:buChar char="•"/>
            </a:pPr>
            <a:r>
              <a:rPr lang="en-US" dirty="0"/>
              <a:t>We affirm the congregation as a fellowship of believers.</a:t>
            </a:r>
          </a:p>
          <a:p>
            <a:pPr marL="168275" indent="-168275" algn="l">
              <a:buFont typeface="Arial" panose="020B0604020202020204" pitchFamily="34" charset="0"/>
              <a:buChar char="•"/>
            </a:pPr>
            <a:r>
              <a:rPr lang="en-US" dirty="0"/>
              <a:t>We affirm a conscious dependence on the Holy Spirit.</a:t>
            </a:r>
          </a:p>
          <a:p>
            <a:pPr marL="168275" indent="-168275" algn="l">
              <a:buFont typeface="Arial" panose="020B0604020202020204" pitchFamily="34" charset="0"/>
              <a:buChar char="•"/>
            </a:pPr>
            <a:r>
              <a:rPr lang="en-US" dirty="0"/>
              <a:t>We affirm the reality of freedom in Messiah.</a:t>
            </a:r>
          </a:p>
          <a:p>
            <a:pPr algn="l"/>
            <a:r>
              <a:rPr lang="en-US" dirty="0"/>
              <a:t>There is </a:t>
            </a:r>
            <a:r>
              <a:rPr lang="en-US" u="sng" dirty="0">
                <a:solidFill>
                  <a:srgbClr val="FFFF99"/>
                </a:solidFill>
              </a:rPr>
              <a:t>no</a:t>
            </a:r>
            <a:r>
              <a:rPr lang="en-US" dirty="0"/>
              <a:t> reference here to covenant.  There are EIGHT covenants in scripture!</a:t>
            </a:r>
          </a:p>
          <a:p>
            <a:pPr algn="l"/>
            <a:endParaRPr lang="en-US" dirty="0"/>
          </a:p>
        </p:txBody>
      </p:sp>
    </p:spTree>
    <p:extLst>
      <p:ext uri="{BB962C8B-B14F-4D97-AF65-F5344CB8AC3E}">
        <p14:creationId xmlns:p14="http://schemas.microsoft.com/office/powerpoint/2010/main" val="1140889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rtl="1" fontAlgn="t"/>
            <a:r>
              <a:rPr lang="en-US" u="sng" dirty="0">
                <a:cs typeface="David" panose="020E0502060401010101" pitchFamily="34" charset="-79"/>
              </a:rPr>
              <a:t>2. Word study</a:t>
            </a:r>
          </a:p>
          <a:p>
            <a:pPr rtl="1" fontAlgn="t"/>
            <a:r>
              <a:rPr lang="he-IL" sz="4400" b="1" dirty="0">
                <a:latin typeface="David" panose="020E0502060401010101" pitchFamily="34" charset="-79"/>
                <a:cs typeface="David" panose="020E0502060401010101" pitchFamily="34" charset="-79"/>
              </a:rPr>
              <a:t>בְּרִית</a:t>
            </a:r>
            <a:r>
              <a:rPr lang="he-IL" dirty="0"/>
              <a:t> </a:t>
            </a:r>
            <a:r>
              <a:rPr lang="he-IL" sz="2000" dirty="0"/>
              <a:t>שֵם נ’ </a:t>
            </a:r>
            <a:r>
              <a:rPr lang="en-US" dirty="0"/>
              <a:t>brit </a:t>
            </a:r>
            <a:r>
              <a:rPr lang="en-US" sz="2000" dirty="0"/>
              <a:t>noun fem</a:t>
            </a:r>
            <a:endParaRPr lang="he-IL" sz="2000" dirty="0"/>
          </a:p>
          <a:p>
            <a:pPr algn="l" fontAlgn="t"/>
            <a:r>
              <a:rPr lang="en-US" dirty="0"/>
              <a:t>(international law) treaty; alliance, covenant, </a:t>
            </a:r>
          </a:p>
          <a:p>
            <a:pPr algn="l" fontAlgn="t"/>
            <a:r>
              <a:rPr lang="en-US" sz="3200" dirty="0"/>
              <a:t>(Jewish ritual)  </a:t>
            </a:r>
            <a:r>
              <a:rPr lang="en-US" dirty="0"/>
              <a:t>circumcision</a:t>
            </a:r>
          </a:p>
          <a:p>
            <a:pPr algn="l"/>
            <a:r>
              <a:rPr lang="en-US" dirty="0"/>
              <a:t>The United States, in modern Hebrew, is “</a:t>
            </a:r>
            <a:r>
              <a:rPr lang="en-US" dirty="0" err="1"/>
              <a:t>Artsot</a:t>
            </a:r>
            <a:r>
              <a:rPr lang="en-US" dirty="0"/>
              <a:t> </a:t>
            </a:r>
            <a:r>
              <a:rPr lang="en-US" dirty="0" err="1"/>
              <a:t>HaBrit</a:t>
            </a:r>
            <a:r>
              <a:rPr lang="en-US" dirty="0"/>
              <a:t>”  Lands of the covenant. </a:t>
            </a:r>
            <a:r>
              <a:rPr lang="he-IL" b="1" dirty="0">
                <a:latin typeface="David" panose="020E0502060401010101" pitchFamily="34" charset="-79"/>
                <a:cs typeface="David" panose="020E0502060401010101" pitchFamily="34" charset="-79"/>
              </a:rPr>
              <a:t>אַרְצוֹת הַבְּרִית</a:t>
            </a:r>
          </a:p>
        </p:txBody>
      </p:sp>
    </p:spTree>
    <p:extLst>
      <p:ext uri="{BB962C8B-B14F-4D97-AF65-F5344CB8AC3E}">
        <p14:creationId xmlns:p14="http://schemas.microsoft.com/office/powerpoint/2010/main" val="73384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3. A covenant is not a contract</a:t>
            </a:r>
          </a:p>
          <a:p>
            <a:pPr marL="233363" indent="-233363" algn="l">
              <a:buFont typeface="Arial" panose="020B0604020202020204" pitchFamily="34" charset="0"/>
              <a:buChar char="•"/>
            </a:pPr>
            <a:r>
              <a:rPr lang="en-US" dirty="0"/>
              <a:t>A contract is a mutual obligation, can be broken if one party fails.</a:t>
            </a:r>
          </a:p>
          <a:p>
            <a:pPr marL="233363" indent="-233363" algn="l">
              <a:buFont typeface="Arial" panose="020B0604020202020204" pitchFamily="34" charset="0"/>
              <a:buChar char="•"/>
            </a:pPr>
            <a:r>
              <a:rPr lang="en-US" dirty="0"/>
              <a:t>A covenant is a promise, binding, independent of the other party, usually with a shared meal.</a:t>
            </a:r>
          </a:p>
        </p:txBody>
      </p:sp>
    </p:spTree>
    <p:extLst>
      <p:ext uri="{BB962C8B-B14F-4D97-AF65-F5344CB8AC3E}">
        <p14:creationId xmlns:p14="http://schemas.microsoft.com/office/powerpoint/2010/main" val="265068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4. A covenant is not a book.</a:t>
            </a:r>
          </a:p>
          <a:p>
            <a:pPr algn="l"/>
            <a:r>
              <a:rPr lang="en-US" dirty="0"/>
              <a:t>Dan Gruber: The Hebrew word Brit appears about 300x in the Tanakh.  It always refers to a relational covenant, never to a set of books or writings.  </a:t>
            </a:r>
          </a:p>
        </p:txBody>
      </p:sp>
    </p:spTree>
    <p:extLst>
      <p:ext uri="{BB962C8B-B14F-4D97-AF65-F5344CB8AC3E}">
        <p14:creationId xmlns:p14="http://schemas.microsoft.com/office/powerpoint/2010/main" val="2355477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Therefore: </a:t>
            </a:r>
          </a:p>
          <a:p>
            <a:pPr marL="233363" indent="-233363" algn="l">
              <a:buFont typeface="Arial" panose="020B0604020202020204" pitchFamily="34" charset="0"/>
              <a:buChar char="•"/>
            </a:pPr>
            <a:r>
              <a:rPr lang="en-US" dirty="0"/>
              <a:t>[Not Old Testament, Old Covenant]</a:t>
            </a:r>
          </a:p>
          <a:p>
            <a:pPr marL="233363" indent="-233363" algn="l">
              <a:buFont typeface="Arial" panose="020B0604020202020204" pitchFamily="34" charset="0"/>
              <a:buChar char="•"/>
            </a:pPr>
            <a:r>
              <a:rPr lang="en-US" dirty="0"/>
              <a:t>Hebrew scriptures, or </a:t>
            </a:r>
            <a:r>
              <a:rPr lang="en-US" dirty="0">
                <a:solidFill>
                  <a:srgbClr val="FFFF99"/>
                </a:solidFill>
              </a:rPr>
              <a:t>Tanakh</a:t>
            </a:r>
            <a:r>
              <a:rPr lang="en-US" dirty="0"/>
              <a:t>: acronym for </a:t>
            </a:r>
          </a:p>
          <a:p>
            <a:pPr lvl="1" algn="l"/>
            <a:r>
              <a:rPr lang="en-US" dirty="0">
                <a:solidFill>
                  <a:srgbClr val="FFFF99"/>
                </a:solidFill>
              </a:rPr>
              <a:t>T</a:t>
            </a:r>
            <a:r>
              <a:rPr lang="en-US" dirty="0"/>
              <a:t>orah, </a:t>
            </a:r>
            <a:r>
              <a:rPr lang="en-US" dirty="0" err="1">
                <a:solidFill>
                  <a:srgbClr val="FFFF99"/>
                </a:solidFill>
              </a:rPr>
              <a:t>N</a:t>
            </a:r>
            <a:r>
              <a:rPr lang="en-US" dirty="0" err="1"/>
              <a:t>eviim</a:t>
            </a:r>
            <a:r>
              <a:rPr lang="en-US" dirty="0"/>
              <a:t>, </a:t>
            </a:r>
            <a:r>
              <a:rPr lang="en-US" dirty="0" err="1">
                <a:solidFill>
                  <a:srgbClr val="FFFF99"/>
                </a:solidFill>
              </a:rPr>
              <a:t>K</a:t>
            </a:r>
            <a:r>
              <a:rPr lang="en-US" dirty="0" err="1"/>
              <a:t>’tuvim</a:t>
            </a:r>
            <a:r>
              <a:rPr lang="en-US" dirty="0"/>
              <a:t>: </a:t>
            </a:r>
          </a:p>
          <a:p>
            <a:pPr lvl="1" algn="l"/>
            <a:r>
              <a:rPr lang="en-US" dirty="0"/>
              <a:t>Torah, Prophets, Writings</a:t>
            </a:r>
          </a:p>
          <a:p>
            <a:pPr algn="l"/>
            <a:endParaRPr lang="en-US" dirty="0"/>
          </a:p>
        </p:txBody>
      </p:sp>
    </p:spTree>
    <p:extLst>
      <p:ext uri="{BB962C8B-B14F-4D97-AF65-F5344CB8AC3E}">
        <p14:creationId xmlns:p14="http://schemas.microsoft.com/office/powerpoint/2010/main" val="645215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Therefore: </a:t>
            </a:r>
          </a:p>
          <a:p>
            <a:pPr marL="233363" indent="-233363" algn="l">
              <a:buFont typeface="Arial" panose="020B0604020202020204" pitchFamily="34" charset="0"/>
              <a:buChar char="•"/>
            </a:pPr>
            <a:r>
              <a:rPr lang="en-US" dirty="0"/>
              <a:t>[Not New Testament, New Covenant]</a:t>
            </a:r>
          </a:p>
          <a:p>
            <a:pPr marL="233363" indent="-233363" algn="l">
              <a:buFont typeface="Arial" panose="020B0604020202020204" pitchFamily="34" charset="0"/>
              <a:buChar char="•"/>
            </a:pPr>
            <a:r>
              <a:rPr lang="en-US" dirty="0"/>
              <a:t>Messianic Scriptures, or</a:t>
            </a:r>
          </a:p>
          <a:p>
            <a:pPr marL="233363" indent="-233363" algn="l">
              <a:buFont typeface="Arial" panose="020B0604020202020204" pitchFamily="34" charset="0"/>
              <a:buChar char="•"/>
            </a:pPr>
            <a:r>
              <a:rPr lang="en-US" dirty="0">
                <a:cs typeface="David" panose="020E0502060401010101" pitchFamily="34" charset="-79"/>
              </a:rPr>
              <a:t>[Dan Gruber]</a:t>
            </a:r>
            <a:r>
              <a:rPr lang="en-US" sz="44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במשיח</a:t>
            </a:r>
            <a:r>
              <a:rPr lang="en-US" dirty="0"/>
              <a:t> </a:t>
            </a:r>
            <a:r>
              <a:rPr lang="en-US" dirty="0" err="1"/>
              <a:t>BaMashiakh</a:t>
            </a:r>
            <a:r>
              <a:rPr lang="en-US" dirty="0"/>
              <a:t>: </a:t>
            </a:r>
            <a:r>
              <a:rPr lang="en-US" dirty="0" err="1"/>
              <a:t>Bsorot</a:t>
            </a:r>
            <a:r>
              <a:rPr lang="en-US" dirty="0"/>
              <a:t>, </a:t>
            </a:r>
            <a:r>
              <a:rPr lang="en-US" dirty="0" err="1"/>
              <a:t>Maasei</a:t>
            </a:r>
            <a:r>
              <a:rPr lang="en-US" dirty="0"/>
              <a:t> </a:t>
            </a:r>
            <a:r>
              <a:rPr lang="en-US" dirty="0" err="1"/>
              <a:t>HaShalikhim</a:t>
            </a:r>
            <a:r>
              <a:rPr lang="en-US" dirty="0"/>
              <a:t>, Yediot, </a:t>
            </a:r>
            <a:r>
              <a:rPr lang="en-US" dirty="0" err="1"/>
              <a:t>Khazon</a:t>
            </a:r>
            <a:r>
              <a:rPr lang="en-US" dirty="0"/>
              <a:t>, or</a:t>
            </a:r>
          </a:p>
          <a:p>
            <a:pPr marL="233363" indent="-233363" algn="l">
              <a:buFont typeface="Arial" panose="020B0604020202020204" pitchFamily="34" charset="0"/>
              <a:buChar char="•"/>
            </a:pPr>
            <a:endParaRPr lang="en-US" dirty="0"/>
          </a:p>
          <a:p>
            <a:pPr algn="l"/>
            <a:endParaRPr lang="en-US" dirty="0"/>
          </a:p>
        </p:txBody>
      </p:sp>
    </p:spTree>
    <p:extLst>
      <p:ext uri="{BB962C8B-B14F-4D97-AF65-F5344CB8AC3E}">
        <p14:creationId xmlns:p14="http://schemas.microsoft.com/office/powerpoint/2010/main" val="3045528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[Blaine Robison]</a:t>
            </a:r>
            <a:r>
              <a:rPr lang="he-IL" i="1" dirty="0"/>
              <a:t> </a:t>
            </a:r>
            <a:r>
              <a:rPr lang="he-IL" sz="4400" b="1" dirty="0">
                <a:latin typeface="David" panose="020E0502060401010101" pitchFamily="34" charset="-79"/>
                <a:cs typeface="David" panose="020E0502060401010101" pitchFamily="34" charset="-79"/>
              </a:rPr>
              <a:t>בּסח</a:t>
            </a:r>
            <a:r>
              <a:rPr lang="he-IL" dirty="0"/>
              <a:t> </a:t>
            </a:r>
            <a:endParaRPr lang="en-US" dirty="0"/>
          </a:p>
          <a:p>
            <a:pPr algn="l"/>
            <a:r>
              <a:rPr lang="en-US" dirty="0" err="1">
                <a:solidFill>
                  <a:srgbClr val="FFFF99"/>
                </a:solidFill>
              </a:rPr>
              <a:t>B</a:t>
            </a:r>
            <a:r>
              <a:rPr lang="en-US" dirty="0" err="1"/>
              <a:t>eh-sekh</a:t>
            </a:r>
            <a:r>
              <a:rPr lang="en-US" dirty="0"/>
              <a:t>: </a:t>
            </a:r>
            <a:r>
              <a:rPr lang="en-US" i="1" dirty="0" err="1">
                <a:solidFill>
                  <a:srgbClr val="FFFF99"/>
                </a:solidFill>
              </a:rPr>
              <a:t>B</a:t>
            </a:r>
            <a:r>
              <a:rPr lang="en-US" i="1" dirty="0" err="1"/>
              <a:t>esorot</a:t>
            </a:r>
            <a:r>
              <a:rPr lang="en-US" dirty="0"/>
              <a:t> </a:t>
            </a:r>
            <a:r>
              <a:rPr lang="he-IL" b="1" dirty="0">
                <a:latin typeface="David" panose="020E0502060401010101" pitchFamily="34" charset="-79"/>
                <a:cs typeface="David" panose="020E0502060401010101" pitchFamily="34" charset="-79"/>
              </a:rPr>
              <a:t>בּשׂוֹרה</a:t>
            </a:r>
            <a:r>
              <a:rPr lang="he-IL" dirty="0"/>
              <a:t>, </a:t>
            </a:r>
            <a:r>
              <a:rPr lang="en-US" dirty="0"/>
              <a:t> lit. "good news" for Matthew—Acts; </a:t>
            </a:r>
            <a:r>
              <a:rPr lang="en-US" i="1" u="sng" dirty="0" err="1">
                <a:solidFill>
                  <a:srgbClr val="FFFF99"/>
                </a:solidFill>
              </a:rPr>
              <a:t>S</a:t>
            </a:r>
            <a:r>
              <a:rPr lang="en-US" i="1" u="sng" dirty="0" err="1"/>
              <a:t>e</a:t>
            </a:r>
            <a:r>
              <a:rPr lang="en-US" i="1" dirty="0" err="1"/>
              <a:t>pharim</a:t>
            </a:r>
            <a:r>
              <a:rPr lang="en-US" dirty="0"/>
              <a:t> </a:t>
            </a:r>
            <a:r>
              <a:rPr lang="he-IL" sz="4400" b="1" dirty="0">
                <a:latin typeface="David" panose="020E0502060401010101" pitchFamily="34" charset="-79"/>
                <a:cs typeface="David" panose="020E0502060401010101" pitchFamily="34" charset="-79"/>
              </a:rPr>
              <a:t>ספרים</a:t>
            </a:r>
            <a:r>
              <a:rPr lang="he-IL" dirty="0"/>
              <a:t>, </a:t>
            </a:r>
            <a:r>
              <a:rPr lang="en-US" dirty="0"/>
              <a:t> "letters"), for Romans—Judah; </a:t>
            </a:r>
          </a:p>
          <a:p>
            <a:pPr algn="l"/>
            <a:r>
              <a:rPr lang="en-US" dirty="0" err="1">
                <a:solidFill>
                  <a:srgbClr val="FFFF99"/>
                </a:solidFill>
              </a:rPr>
              <a:t>Kh</a:t>
            </a:r>
            <a:r>
              <a:rPr lang="en-US" dirty="0" err="1"/>
              <a:t>ezyōnōt</a:t>
            </a:r>
            <a:r>
              <a:rPr lang="en-US" dirty="0"/>
              <a:t>  </a:t>
            </a:r>
            <a:r>
              <a:rPr lang="he-IL" b="1" dirty="0">
                <a:latin typeface="David" panose="020E0502060401010101" pitchFamily="34" charset="-79"/>
                <a:cs typeface="David" panose="020E0502060401010101" pitchFamily="34" charset="-79"/>
              </a:rPr>
              <a:t>חזינוֹת</a:t>
            </a:r>
            <a:r>
              <a:rPr lang="en-US" dirty="0"/>
              <a:t> Revelation</a:t>
            </a:r>
          </a:p>
        </p:txBody>
      </p:sp>
    </p:spTree>
    <p:extLst>
      <p:ext uri="{BB962C8B-B14F-4D97-AF65-F5344CB8AC3E}">
        <p14:creationId xmlns:p14="http://schemas.microsoft.com/office/powerpoint/2010/main" val="600044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Summary: </a:t>
            </a:r>
          </a:p>
          <a:p>
            <a:pPr marL="233363" indent="-233363" algn="l">
              <a:buFont typeface="Arial" panose="020B0604020202020204" pitchFamily="34" charset="0"/>
              <a:buChar char="•"/>
            </a:pPr>
            <a:r>
              <a:rPr lang="en-US" dirty="0"/>
              <a:t>[Not New Testament, New Covenant]</a:t>
            </a:r>
          </a:p>
          <a:p>
            <a:pPr marL="233363" indent="-233363" algn="l">
              <a:buFont typeface="Arial" panose="020B0604020202020204" pitchFamily="34" charset="0"/>
              <a:buChar char="•"/>
            </a:pPr>
            <a:r>
              <a:rPr lang="en-US" dirty="0"/>
              <a:t>Messianic Scriptures, or</a:t>
            </a:r>
          </a:p>
          <a:p>
            <a:pPr marL="233363" indent="-233363" algn="l">
              <a:buFont typeface="Arial" panose="020B0604020202020204" pitchFamily="34" charset="0"/>
              <a:buChar char="•"/>
            </a:pPr>
            <a:r>
              <a:rPr lang="en-US" dirty="0" err="1"/>
              <a:t>BaMashiakh</a:t>
            </a:r>
            <a:r>
              <a:rPr lang="en-US" dirty="0"/>
              <a:t>, or</a:t>
            </a:r>
          </a:p>
          <a:p>
            <a:pPr marL="233363" indent="-233363" algn="l">
              <a:buFont typeface="Arial" panose="020B0604020202020204" pitchFamily="34" charset="0"/>
              <a:buChar char="•"/>
            </a:pPr>
            <a:r>
              <a:rPr lang="en-US" dirty="0" err="1"/>
              <a:t>Beh-sekh</a:t>
            </a:r>
            <a:endParaRPr lang="en-US" dirty="0"/>
          </a:p>
          <a:p>
            <a:pPr marL="233363" indent="-233363" algn="l">
              <a:buFont typeface="Arial" panose="020B0604020202020204" pitchFamily="34" charset="0"/>
              <a:buChar char="•"/>
            </a:pPr>
            <a:endParaRPr lang="en-US" dirty="0"/>
          </a:p>
          <a:p>
            <a:pPr algn="l"/>
            <a:endParaRPr lang="en-US" dirty="0"/>
          </a:p>
        </p:txBody>
      </p:sp>
    </p:spTree>
    <p:extLst>
      <p:ext uri="{BB962C8B-B14F-4D97-AF65-F5344CB8AC3E}">
        <p14:creationId xmlns:p14="http://schemas.microsoft.com/office/powerpoint/2010/main" val="781174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5. What are the covenants in scripture?</a:t>
            </a:r>
          </a:p>
        </p:txBody>
      </p:sp>
    </p:spTree>
    <p:extLst>
      <p:ext uri="{BB962C8B-B14F-4D97-AF65-F5344CB8AC3E}">
        <p14:creationId xmlns:p14="http://schemas.microsoft.com/office/powerpoint/2010/main" val="4212777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7474"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377513" name="Group 41"/>
          <p:cNvGraphicFramePr>
            <a:graphicFrameLocks noGrp="1"/>
          </p:cNvGraphicFramePr>
          <p:nvPr>
            <p:extLst>
              <p:ext uri="{D42A27DB-BD31-4B8C-83A1-F6EECF244321}">
                <p14:modId xmlns:p14="http://schemas.microsoft.com/office/powerpoint/2010/main" val="2272296973"/>
              </p:ext>
            </p:extLst>
          </p:nvPr>
        </p:nvGraphicFramePr>
        <p:xfrm>
          <a:off x="579437" y="165497"/>
          <a:ext cx="7124700" cy="4977768"/>
        </p:xfrm>
        <a:graphic>
          <a:graphicData uri="http://schemas.openxmlformats.org/drawingml/2006/table">
            <a:tbl>
              <a:tblPr/>
              <a:tblGrid>
                <a:gridCol w="2518213">
                  <a:extLst>
                    <a:ext uri="{9D8B030D-6E8A-4147-A177-3AD203B41FA5}">
                      <a16:colId xmlns:a16="http://schemas.microsoft.com/office/drawing/2014/main" val="20000"/>
                    </a:ext>
                  </a:extLst>
                </a:gridCol>
                <a:gridCol w="4606487">
                  <a:extLst>
                    <a:ext uri="{9D8B030D-6E8A-4147-A177-3AD203B41FA5}">
                      <a16:colId xmlns:a16="http://schemas.microsoft.com/office/drawing/2014/main" val="20001"/>
                    </a:ext>
                  </a:extLst>
                </a:gridCol>
              </a:tblGrid>
              <a:tr h="6858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sng" strike="noStrike" cap="none" normalizeH="0" baseline="0" dirty="0">
                          <a:ln>
                            <a:noFill/>
                          </a:ln>
                          <a:solidFill>
                            <a:srgbClr val="FFFF66"/>
                          </a:solidFill>
                          <a:effectLst/>
                          <a:latin typeface="Arial Rounded MT Bold" pitchFamily="34" charset="0"/>
                        </a:rPr>
                        <a:t>1. Edenic</a:t>
                      </a:r>
                      <a:r>
                        <a:rPr kumimoji="0" lang="en-US" altLang="en-US" sz="2700" b="0" i="0" u="none" strike="noStrike" cap="none" normalizeH="0" baseline="0" dirty="0">
                          <a:ln>
                            <a:noFill/>
                          </a:ln>
                          <a:solidFill>
                            <a:srgbClr val="FFFF66"/>
                          </a:solidFill>
                          <a:effectLst/>
                          <a:latin typeface="Arial Rounded MT Bold" pitchFamily="34" charset="0"/>
                        </a:rPr>
                        <a:t>, before the Fall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Ber / Gen Ch 1-3</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Garden eternally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Works / 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Tree of Life?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all humanity potentially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4900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70000" lnSpcReduction="20000"/>
          </a:bodyPr>
          <a:lstStyle/>
          <a:p>
            <a:pPr algn="l"/>
            <a:r>
              <a:rPr lang="en-US" dirty="0"/>
              <a:t>In a few weeks, Israel's south will be transformed into a beautiful red sea of ​​flowers of countless anemones. The north-western Negev area surrounding Gaza is especially known for this phenomenon. Far too much of the nature in this area has fallen victim to the fire-kite terrorism that originated from Gaza in the last year. But nature and life are stronger than the will of our enemies. </a:t>
            </a:r>
            <a:r>
              <a:rPr lang="en-US" i="1" dirty="0"/>
              <a:t>"No fire-kite can completely destroy what God has created,"</a:t>
            </a:r>
            <a:r>
              <a:rPr lang="en-US" dirty="0"/>
              <a:t> said </a:t>
            </a:r>
            <a:r>
              <a:rPr lang="en-US" dirty="0" err="1"/>
              <a:t>Ilan</a:t>
            </a:r>
            <a:r>
              <a:rPr lang="en-US" dirty="0"/>
              <a:t> of </a:t>
            </a:r>
            <a:r>
              <a:rPr lang="en-US" dirty="0" err="1"/>
              <a:t>Sederot</a:t>
            </a:r>
            <a:r>
              <a:rPr lang="en-US" dirty="0"/>
              <a:t>. </a:t>
            </a:r>
            <a:r>
              <a:rPr lang="en-US" i="1" dirty="0"/>
              <a:t>"Flowers are beginning to grow again and people have helped us through this."</a:t>
            </a:r>
            <a:endParaRPr lang="en-US" dirty="0"/>
          </a:p>
        </p:txBody>
      </p:sp>
    </p:spTree>
    <p:extLst>
      <p:ext uri="{BB962C8B-B14F-4D97-AF65-F5344CB8AC3E}">
        <p14:creationId xmlns:p14="http://schemas.microsoft.com/office/powerpoint/2010/main" val="1304742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1810"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391839" name="Group 31"/>
          <p:cNvGraphicFramePr>
            <a:graphicFrameLocks noGrp="1"/>
          </p:cNvGraphicFramePr>
          <p:nvPr>
            <p:extLst>
              <p:ext uri="{D42A27DB-BD31-4B8C-83A1-F6EECF244321}">
                <p14:modId xmlns:p14="http://schemas.microsoft.com/office/powerpoint/2010/main" val="1441235037"/>
              </p:ext>
            </p:extLst>
          </p:nvPr>
        </p:nvGraphicFramePr>
        <p:xfrm>
          <a:off x="579437" y="165497"/>
          <a:ext cx="7543800" cy="5188270"/>
        </p:xfrm>
        <a:graphic>
          <a:graphicData uri="http://schemas.openxmlformats.org/drawingml/2006/table">
            <a:tbl>
              <a:tblPr/>
              <a:tblGrid>
                <a:gridCol w="2536277">
                  <a:extLst>
                    <a:ext uri="{9D8B030D-6E8A-4147-A177-3AD203B41FA5}">
                      <a16:colId xmlns:a16="http://schemas.microsoft.com/office/drawing/2014/main" val="20000"/>
                    </a:ext>
                  </a:extLst>
                </a:gridCol>
                <a:gridCol w="5007523">
                  <a:extLst>
                    <a:ext uri="{9D8B030D-6E8A-4147-A177-3AD203B41FA5}">
                      <a16:colId xmlns:a16="http://schemas.microsoft.com/office/drawing/2014/main" val="20001"/>
                    </a:ext>
                  </a:extLst>
                </a:gridCol>
              </a:tblGrid>
              <a:tr h="6858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sng" strike="noStrike" cap="none" normalizeH="0" baseline="0" dirty="0">
                          <a:ln>
                            <a:noFill/>
                          </a:ln>
                          <a:solidFill>
                            <a:srgbClr val="FFFF66"/>
                          </a:solidFill>
                          <a:effectLst/>
                          <a:latin typeface="Arial Rounded MT Bold" pitchFamily="34" charset="0"/>
                        </a:rPr>
                        <a:t>2. Adamic</a:t>
                      </a:r>
                      <a:r>
                        <a:rPr kumimoji="0" lang="en-US" altLang="en-US" sz="2700" b="0" i="0" u="none" strike="noStrike" cap="none" normalizeH="0" baseline="0" dirty="0">
                          <a:ln>
                            <a:noFill/>
                          </a:ln>
                          <a:solidFill>
                            <a:srgbClr val="FFFF66"/>
                          </a:solidFill>
                          <a:effectLst/>
                          <a:latin typeface="Arial Rounded MT Bold" pitchFamily="34" charset="0"/>
                        </a:rPr>
                        <a:t>, after the Fall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Ber / Gen 3.1-9</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Salvation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Faith in future Descendent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Skins, childbirth issues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81038">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all humanity potentially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62398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3858"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393893" name="Group 37"/>
          <p:cNvGraphicFramePr>
            <a:graphicFrameLocks noGrp="1"/>
          </p:cNvGraphicFramePr>
          <p:nvPr>
            <p:extLst>
              <p:ext uri="{D42A27DB-BD31-4B8C-83A1-F6EECF244321}">
                <p14:modId xmlns:p14="http://schemas.microsoft.com/office/powerpoint/2010/main" val="1364770808"/>
              </p:ext>
            </p:extLst>
          </p:nvPr>
        </p:nvGraphicFramePr>
        <p:xfrm>
          <a:off x="579437" y="165502"/>
          <a:ext cx="7696200" cy="4806555"/>
        </p:xfrm>
        <a:graphic>
          <a:graphicData uri="http://schemas.openxmlformats.org/drawingml/2006/table">
            <a:tbl>
              <a:tblPr/>
              <a:tblGrid>
                <a:gridCol w="2521168">
                  <a:extLst>
                    <a:ext uri="{9D8B030D-6E8A-4147-A177-3AD203B41FA5}">
                      <a16:colId xmlns:a16="http://schemas.microsoft.com/office/drawing/2014/main" val="20000"/>
                    </a:ext>
                  </a:extLst>
                </a:gridCol>
                <a:gridCol w="5175032">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sng" strike="noStrike" cap="none" normalizeH="0" baseline="0" dirty="0">
                          <a:ln>
                            <a:noFill/>
                          </a:ln>
                          <a:solidFill>
                            <a:srgbClr val="FFFF66"/>
                          </a:solidFill>
                          <a:effectLst/>
                          <a:latin typeface="Arial Rounded MT Bold" pitchFamily="34" charset="0"/>
                        </a:rPr>
                        <a:t>3. </a:t>
                      </a:r>
                      <a:r>
                        <a:rPr kumimoji="0" lang="en-US" altLang="en-US" sz="2700" b="0" i="0" u="sng" strike="noStrike" cap="none" normalizeH="0" baseline="0" dirty="0" err="1">
                          <a:ln>
                            <a:noFill/>
                          </a:ln>
                          <a:solidFill>
                            <a:srgbClr val="FFFF66"/>
                          </a:solidFill>
                          <a:effectLst/>
                          <a:latin typeface="Arial Rounded MT Bold" pitchFamily="34" charset="0"/>
                        </a:rPr>
                        <a:t>Noakhic</a:t>
                      </a:r>
                      <a:r>
                        <a:rPr kumimoji="0" lang="en-US" altLang="en-US" sz="2700" b="0" i="0" u="none" strike="noStrike" cap="none" normalizeH="0" baseline="0" dirty="0">
                          <a:ln>
                            <a:noFill/>
                          </a:ln>
                          <a:solidFill>
                            <a:srgbClr val="FFFF66"/>
                          </a:solidFill>
                          <a:effectLst/>
                          <a:latin typeface="Arial Rounded MT Bold" pitchFamily="34" charset="0"/>
                        </a:rPr>
                        <a:t>  [Noahide]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Ber / Gen </a:t>
                      </a:r>
                      <a:r>
                        <a:rPr kumimoji="0" lang="en-US" altLang="en-US" sz="2700" b="0" i="0" u="none" strike="noStrike" cap="none" normalizeH="0" baseline="0">
                          <a:ln>
                            <a:noFill/>
                          </a:ln>
                          <a:solidFill>
                            <a:schemeClr val="bg1"/>
                          </a:solidFill>
                          <a:effectLst/>
                          <a:latin typeface="Arial Rounded MT Bold" pitchFamily="34" charset="0"/>
                          <a:cs typeface="Arial" charset="0"/>
                        </a:rPr>
                        <a:t>8.20-9.13 </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Seasons, no flood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Unconditional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Capital punishment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rainbow</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91729">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all humanity</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7322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5906"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395935" name="Group 31"/>
          <p:cNvGraphicFramePr>
            <a:graphicFrameLocks noGrp="1"/>
          </p:cNvGraphicFramePr>
          <p:nvPr>
            <p:extLst>
              <p:ext uri="{D42A27DB-BD31-4B8C-83A1-F6EECF244321}">
                <p14:modId xmlns:p14="http://schemas.microsoft.com/office/powerpoint/2010/main" val="2874995778"/>
              </p:ext>
            </p:extLst>
          </p:nvPr>
        </p:nvGraphicFramePr>
        <p:xfrm>
          <a:off x="503237" y="165501"/>
          <a:ext cx="7772400" cy="4863466"/>
        </p:xfrm>
        <a:graphic>
          <a:graphicData uri="http://schemas.openxmlformats.org/drawingml/2006/table">
            <a:tbl>
              <a:tblPr/>
              <a:tblGrid>
                <a:gridCol w="2546132">
                  <a:extLst>
                    <a:ext uri="{9D8B030D-6E8A-4147-A177-3AD203B41FA5}">
                      <a16:colId xmlns:a16="http://schemas.microsoft.com/office/drawing/2014/main" val="20000"/>
                    </a:ext>
                  </a:extLst>
                </a:gridCol>
                <a:gridCol w="5226268">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4. </a:t>
                      </a:r>
                      <a:r>
                        <a:rPr kumimoji="0" lang="en-US" altLang="en-US" sz="2700" b="0" i="0" u="sng" strike="noStrike" cap="none" normalizeH="0" baseline="0" dirty="0" err="1">
                          <a:ln>
                            <a:noFill/>
                          </a:ln>
                          <a:solidFill>
                            <a:srgbClr val="FFFF66"/>
                          </a:solidFill>
                          <a:effectLst/>
                          <a:latin typeface="Arial Rounded MT Bold" pitchFamily="34" charset="0"/>
                        </a:rPr>
                        <a:t>Avrahamic</a:t>
                      </a:r>
                      <a:endParaRPr kumimoji="0" lang="en-US" altLang="en-US" sz="2700" b="0" i="0" u="sng" strike="noStrike" cap="none" normalizeH="0" baseline="0" dirty="0">
                        <a:ln>
                          <a:noFill/>
                        </a:ln>
                        <a:solidFill>
                          <a:srgbClr val="FFFF66"/>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Ber / Gen 12, 15, 17</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Blessings and curses, Land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Unconditional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Avraham’s 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Circumcision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Avraham’s </a:t>
                      </a:r>
                      <a:r>
                        <a:rPr kumimoji="0" lang="en-US" altLang="en-US" sz="2700" b="0" i="0" u="none" strike="noStrike" cap="none" normalizeH="0" baseline="0" dirty="0" err="1">
                          <a:ln>
                            <a:noFill/>
                          </a:ln>
                          <a:solidFill>
                            <a:schemeClr val="bg1"/>
                          </a:solidFill>
                          <a:effectLst/>
                          <a:latin typeface="Arial Rounded MT Bold" pitchFamily="34" charset="0"/>
                        </a:rPr>
                        <a:t>descendents</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60926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7954"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397982" name="Group 30"/>
          <p:cNvGraphicFramePr>
            <a:graphicFrameLocks noGrp="1"/>
          </p:cNvGraphicFramePr>
          <p:nvPr>
            <p:extLst>
              <p:ext uri="{D42A27DB-BD31-4B8C-83A1-F6EECF244321}">
                <p14:modId xmlns:p14="http://schemas.microsoft.com/office/powerpoint/2010/main" val="1201454774"/>
              </p:ext>
            </p:extLst>
          </p:nvPr>
        </p:nvGraphicFramePr>
        <p:xfrm>
          <a:off x="427037" y="165501"/>
          <a:ext cx="7848600" cy="4863466"/>
        </p:xfrm>
        <a:graphic>
          <a:graphicData uri="http://schemas.openxmlformats.org/drawingml/2006/table">
            <a:tbl>
              <a:tblPr/>
              <a:tblGrid>
                <a:gridCol w="2571094">
                  <a:extLst>
                    <a:ext uri="{9D8B030D-6E8A-4147-A177-3AD203B41FA5}">
                      <a16:colId xmlns:a16="http://schemas.microsoft.com/office/drawing/2014/main" val="20000"/>
                    </a:ext>
                  </a:extLst>
                </a:gridCol>
                <a:gridCol w="5277506">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5. </a:t>
                      </a:r>
                      <a:r>
                        <a:rPr kumimoji="0" lang="en-US" altLang="en-US" sz="2700" b="0" i="0" u="sng" strike="noStrike" cap="none" normalizeH="0" baseline="0" dirty="0">
                          <a:ln>
                            <a:noFill/>
                          </a:ln>
                          <a:solidFill>
                            <a:srgbClr val="FFFF66"/>
                          </a:solidFill>
                          <a:effectLst/>
                          <a:latin typeface="Arial Rounded MT Bold" pitchFamily="34" charset="0"/>
                        </a:rPr>
                        <a:t>Mosaic</a:t>
                      </a:r>
                      <a:r>
                        <a:rPr kumimoji="0" lang="en-US" altLang="en-US" sz="2700" b="0" i="0" u="none" strike="noStrike" cap="none" normalizeH="0" baseline="0" dirty="0">
                          <a:ln>
                            <a:noFill/>
                          </a:ln>
                          <a:solidFill>
                            <a:srgbClr val="FFFF66"/>
                          </a:solidFill>
                          <a:effectLst/>
                          <a:latin typeface="Arial Rounded MT Bold" pitchFamily="34" charset="0"/>
                        </a:rPr>
                        <a:t> </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Shmot/Ex 19-Dvarim/Dt</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Blessings, head of nations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obedience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Shabbat Shmot/Ex 31.13</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People of Israel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4793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02"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400030" name="Group 30"/>
          <p:cNvGraphicFramePr>
            <a:graphicFrameLocks noGrp="1"/>
          </p:cNvGraphicFramePr>
          <p:nvPr>
            <p:extLst>
              <p:ext uri="{D42A27DB-BD31-4B8C-83A1-F6EECF244321}">
                <p14:modId xmlns:p14="http://schemas.microsoft.com/office/powerpoint/2010/main" val="552183230"/>
              </p:ext>
            </p:extLst>
          </p:nvPr>
        </p:nvGraphicFramePr>
        <p:xfrm>
          <a:off x="503237" y="165501"/>
          <a:ext cx="7696200" cy="4863466"/>
        </p:xfrm>
        <a:graphic>
          <a:graphicData uri="http://schemas.openxmlformats.org/drawingml/2006/table">
            <a:tbl>
              <a:tblPr/>
              <a:tblGrid>
                <a:gridCol w="2521169">
                  <a:extLst>
                    <a:ext uri="{9D8B030D-6E8A-4147-A177-3AD203B41FA5}">
                      <a16:colId xmlns:a16="http://schemas.microsoft.com/office/drawing/2014/main" val="20000"/>
                    </a:ext>
                  </a:extLst>
                </a:gridCol>
                <a:gridCol w="5175031">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6. </a:t>
                      </a:r>
                      <a:r>
                        <a:rPr kumimoji="0" lang="en-US" altLang="en-US" sz="2700" b="0" i="0" u="sng" strike="noStrike" cap="none" normalizeH="0" baseline="0" dirty="0" err="1">
                          <a:ln>
                            <a:noFill/>
                          </a:ln>
                          <a:solidFill>
                            <a:srgbClr val="FFFF99"/>
                          </a:solidFill>
                          <a:effectLst/>
                          <a:latin typeface="Arial Rounded MT Bold" pitchFamily="34" charset="0"/>
                        </a:rPr>
                        <a:t>Moavi</a:t>
                      </a:r>
                      <a:r>
                        <a:rPr kumimoji="0" lang="en-US" altLang="en-US" sz="2700" b="0" i="0" u="none" strike="noStrike" cap="none" normalizeH="0" baseline="0" dirty="0">
                          <a:ln>
                            <a:noFill/>
                          </a:ln>
                          <a:solidFill>
                            <a:srgbClr val="FFFF99"/>
                          </a:solidFill>
                          <a:effectLst/>
                          <a:latin typeface="Arial Rounded MT Bold" pitchFamily="34" charset="0"/>
                        </a:rPr>
                        <a:t> / Moabite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Dvarim/Dt 29-30</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Regathering / Return to Land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repentance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May 14, 1948 Hatikvah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People of Israel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29242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2050"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402077" name="Group 29"/>
          <p:cNvGraphicFramePr>
            <a:graphicFrameLocks noGrp="1"/>
          </p:cNvGraphicFramePr>
          <p:nvPr>
            <p:extLst>
              <p:ext uri="{D42A27DB-BD31-4B8C-83A1-F6EECF244321}">
                <p14:modId xmlns:p14="http://schemas.microsoft.com/office/powerpoint/2010/main" val="240001358"/>
              </p:ext>
            </p:extLst>
          </p:nvPr>
        </p:nvGraphicFramePr>
        <p:xfrm>
          <a:off x="503237" y="165497"/>
          <a:ext cx="7620000" cy="4670823"/>
        </p:xfrm>
        <a:graphic>
          <a:graphicData uri="http://schemas.openxmlformats.org/drawingml/2006/table">
            <a:tbl>
              <a:tblPr/>
              <a:tblGrid>
                <a:gridCol w="2496207">
                  <a:extLst>
                    <a:ext uri="{9D8B030D-6E8A-4147-A177-3AD203B41FA5}">
                      <a16:colId xmlns:a16="http://schemas.microsoft.com/office/drawing/2014/main" val="20000"/>
                    </a:ext>
                  </a:extLst>
                </a:gridCol>
                <a:gridCol w="5123793">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7. </a:t>
                      </a:r>
                      <a:r>
                        <a:rPr kumimoji="0" lang="en-US" altLang="en-US" sz="2700" b="0" i="0" u="sng" strike="noStrike" cap="none" normalizeH="0" baseline="0" dirty="0">
                          <a:ln>
                            <a:noFill/>
                          </a:ln>
                          <a:solidFill>
                            <a:srgbClr val="FFFF66"/>
                          </a:solidFill>
                          <a:effectLst/>
                          <a:latin typeface="Arial Rounded MT Bold" pitchFamily="34" charset="0"/>
                        </a:rPr>
                        <a:t>Davidic</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cs typeface="Arial" charset="0"/>
                        </a:rPr>
                        <a:t>2 Shmuel 7.8-17</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Everlasting Kingdom</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Kings keep Torah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53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Two comings of Messiah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Israel, and all nations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2754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4098" name="Rectangle 2"/>
          <p:cNvSpPr>
            <a:spLocks noGrp="1" noChangeArrowheads="1"/>
          </p:cNvSpPr>
          <p:nvPr>
            <p:ph type="subTitle" idx="1"/>
          </p:nvPr>
        </p:nvSpPr>
        <p:spPr>
          <a:xfrm>
            <a:off x="960437" y="0"/>
            <a:ext cx="6858000" cy="5143500"/>
          </a:xfrm>
        </p:spPr>
        <p:txBody>
          <a:bodyPr/>
          <a:lstStyle/>
          <a:p>
            <a:pPr algn="l"/>
            <a:r>
              <a:rPr lang="en-US" altLang="en-US"/>
              <a:t> </a:t>
            </a:r>
          </a:p>
        </p:txBody>
      </p:sp>
      <p:graphicFrame>
        <p:nvGraphicFramePr>
          <p:cNvPr id="6404125" name="Group 29"/>
          <p:cNvGraphicFramePr>
            <a:graphicFrameLocks noGrp="1"/>
          </p:cNvGraphicFramePr>
          <p:nvPr>
            <p:extLst>
              <p:ext uri="{D42A27DB-BD31-4B8C-83A1-F6EECF244321}">
                <p14:modId xmlns:p14="http://schemas.microsoft.com/office/powerpoint/2010/main" val="1693617299"/>
              </p:ext>
            </p:extLst>
          </p:nvPr>
        </p:nvGraphicFramePr>
        <p:xfrm>
          <a:off x="350837" y="165497"/>
          <a:ext cx="7924800" cy="4967050"/>
        </p:xfrm>
        <a:graphic>
          <a:graphicData uri="http://schemas.openxmlformats.org/drawingml/2006/table">
            <a:tbl>
              <a:tblPr/>
              <a:tblGrid>
                <a:gridCol w="2596054">
                  <a:extLst>
                    <a:ext uri="{9D8B030D-6E8A-4147-A177-3AD203B41FA5}">
                      <a16:colId xmlns:a16="http://schemas.microsoft.com/office/drawing/2014/main" val="20000"/>
                    </a:ext>
                  </a:extLst>
                </a:gridCol>
                <a:gridCol w="5328746">
                  <a:extLst>
                    <a:ext uri="{9D8B030D-6E8A-4147-A177-3AD203B41FA5}">
                      <a16:colId xmlns:a16="http://schemas.microsoft.com/office/drawing/2014/main" val="20001"/>
                    </a:ext>
                  </a:extLst>
                </a:gridCol>
              </a:tblGrid>
              <a:tr h="709613">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Name: 	</a:t>
                      </a:r>
                      <a:endParaRPr kumimoji="0" lang="en-US" altLang="en-US" sz="2700" b="0" i="0" u="none" strike="noStrike" cap="none" normalizeH="0" baseline="0" dirty="0">
                        <a:ln>
                          <a:noFill/>
                        </a:ln>
                        <a:solidFill>
                          <a:schemeClr val="bg1"/>
                        </a:solidFill>
                        <a:effectLst/>
                        <a:latin typeface="Arial Rounded MT Bold" pitchFamily="34" charset="0"/>
                      </a:endParaRP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8. </a:t>
                      </a:r>
                      <a:r>
                        <a:rPr kumimoji="0" lang="en-US" altLang="en-US" sz="2700" b="0" i="0" u="sng" strike="noStrike" cap="none" normalizeH="0" baseline="0" dirty="0">
                          <a:ln>
                            <a:noFill/>
                          </a:ln>
                          <a:solidFill>
                            <a:srgbClr val="FFFF66"/>
                          </a:solidFill>
                          <a:effectLst/>
                          <a:latin typeface="Arial Rounded MT Bold" pitchFamily="34" charset="0"/>
                        </a:rPr>
                        <a:t>Renewed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0791">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Verses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err="1">
                          <a:ln>
                            <a:noFill/>
                          </a:ln>
                          <a:solidFill>
                            <a:schemeClr val="bg1"/>
                          </a:solidFill>
                          <a:effectLst/>
                          <a:latin typeface="Arial Rounded MT Bold" pitchFamily="34" charset="0"/>
                          <a:cs typeface="Arial" charset="0"/>
                        </a:rPr>
                        <a:t>Yermiyahu</a:t>
                      </a:r>
                      <a:r>
                        <a:rPr kumimoji="0" lang="en-US" altLang="en-US" sz="2700" b="0" i="0" u="none" strike="noStrike" cap="none" normalizeH="0" baseline="0" dirty="0">
                          <a:ln>
                            <a:noFill/>
                          </a:ln>
                          <a:solidFill>
                            <a:schemeClr val="bg1"/>
                          </a:solidFill>
                          <a:effectLst/>
                          <a:latin typeface="Arial Rounded MT Bold" pitchFamily="34" charset="0"/>
                          <a:cs typeface="Arial" charset="0"/>
                        </a:rPr>
                        <a:t>/</a:t>
                      </a:r>
                      <a:r>
                        <a:rPr kumimoji="0" lang="en-US" altLang="en-US" sz="2700" b="0" i="0" u="none" strike="noStrike" cap="none" normalizeH="0" baseline="0" dirty="0" err="1">
                          <a:ln>
                            <a:noFill/>
                          </a:ln>
                          <a:solidFill>
                            <a:schemeClr val="bg1"/>
                          </a:solidFill>
                          <a:effectLst/>
                          <a:latin typeface="Arial Rounded MT Bold" pitchFamily="34" charset="0"/>
                          <a:cs typeface="Arial" charset="0"/>
                        </a:rPr>
                        <a:t>Jer</a:t>
                      </a:r>
                      <a:r>
                        <a:rPr kumimoji="0" lang="en-US" altLang="en-US" sz="2700" b="0" i="0" u="none" strike="noStrike" cap="none" normalizeH="0" baseline="0" dirty="0">
                          <a:ln>
                            <a:noFill/>
                          </a:ln>
                          <a:solidFill>
                            <a:schemeClr val="bg1"/>
                          </a:solidFill>
                          <a:effectLst/>
                          <a:latin typeface="Arial Rounded MT Bold" pitchFamily="34" charset="0"/>
                          <a:cs typeface="Arial" charset="0"/>
                        </a:rPr>
                        <a:t> 31.31-34</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Provisions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chemeClr val="bg1"/>
                          </a:solidFill>
                          <a:effectLst/>
                          <a:latin typeface="Arial Rounded MT Bold" pitchFamily="34" charset="0"/>
                        </a:rPr>
                        <a:t>Torah in our hearts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77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Type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Conditional</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8897">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rgbClr val="FFFF66"/>
                          </a:solidFill>
                          <a:effectLst/>
                          <a:latin typeface="Arial Rounded MT Bold" pitchFamily="34" charset="0"/>
                        </a:rPr>
                        <a:t>Response</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Faith</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1540">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Sign</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a:ln>
                            <a:noFill/>
                          </a:ln>
                          <a:solidFill>
                            <a:schemeClr val="bg1"/>
                          </a:solidFill>
                          <a:effectLst/>
                          <a:latin typeface="Arial Rounded MT Bold" pitchFamily="34" charset="0"/>
                        </a:rPr>
                        <a:t>Torah in our hearts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9606">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a:ln>
                            <a:noFill/>
                          </a:ln>
                          <a:solidFill>
                            <a:srgbClr val="FFFF66"/>
                          </a:solidFill>
                          <a:effectLst/>
                          <a:latin typeface="Arial Rounded MT Bold" pitchFamily="34" charset="0"/>
                        </a:rPr>
                        <a:t>Participants</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3600">
                          <a:solidFill>
                            <a:schemeClr val="bg1"/>
                          </a:solidFill>
                          <a:latin typeface="Arial Rounded MT Bold" pitchFamily="34" charset="0"/>
                        </a:defRPr>
                      </a:lvl1pPr>
                      <a:lvl2pPr>
                        <a:spcBef>
                          <a:spcPct val="20000"/>
                        </a:spcBef>
                        <a:defRPr sz="3600">
                          <a:solidFill>
                            <a:schemeClr val="bg1"/>
                          </a:solidFill>
                          <a:latin typeface="Arial Rounded MT Bold" pitchFamily="34"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700" b="0" i="0" u="none" strike="noStrike" cap="none" normalizeH="0" baseline="0" dirty="0">
                          <a:ln>
                            <a:noFill/>
                          </a:ln>
                          <a:solidFill>
                            <a:schemeClr val="bg1"/>
                          </a:solidFill>
                          <a:effectLst/>
                          <a:latin typeface="Arial Rounded MT Bold" pitchFamily="34" charset="0"/>
                        </a:rPr>
                        <a:t>Israel &amp; Judah, Nations grafted</a:t>
                      </a:r>
                    </a:p>
                  </a:txBody>
                  <a:tcPr marL="68580" marR="68580" marT="34290" marB="34290"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6046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Yermiyahu</a:t>
            </a:r>
            <a:r>
              <a:rPr lang="en-US" baseline="30000" dirty="0"/>
              <a:t> 31.30-36 </a:t>
            </a:r>
            <a:r>
              <a:rPr lang="en-US" dirty="0"/>
              <a:t>Here, the days are coming,” says </a:t>
            </a:r>
            <a:r>
              <a:rPr lang="en-US" i="1" cap="small" dirty="0"/>
              <a:t>Adonai,</a:t>
            </a:r>
            <a:r>
              <a:rPr lang="en-US" dirty="0"/>
              <a:t> “when I will make a new covenant with the house of </a:t>
            </a:r>
            <a:r>
              <a:rPr lang="en-US" dirty="0" err="1"/>
              <a:t>Isra’el</a:t>
            </a:r>
            <a:r>
              <a:rPr lang="en-US" dirty="0"/>
              <a:t> and with the house of </a:t>
            </a:r>
            <a:r>
              <a:rPr lang="en-US" dirty="0" err="1"/>
              <a:t>Y’hudah</a:t>
            </a:r>
            <a:r>
              <a:rPr lang="en-US" dirty="0"/>
              <a:t>. </a:t>
            </a:r>
            <a:r>
              <a:rPr lang="en-US" b="1" baseline="30000" dirty="0"/>
              <a:t> </a:t>
            </a:r>
            <a:r>
              <a:rPr lang="en-US" dirty="0"/>
              <a:t>It will not be like the covenant I made with their fathers on the day I took them by their hand and brought them out of the land of Egypt;. </a:t>
            </a:r>
          </a:p>
        </p:txBody>
      </p:sp>
    </p:spTree>
    <p:extLst>
      <p:ext uri="{BB962C8B-B14F-4D97-AF65-F5344CB8AC3E}">
        <p14:creationId xmlns:p14="http://schemas.microsoft.com/office/powerpoint/2010/main" val="1839261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Yermiyahu</a:t>
            </a:r>
            <a:r>
              <a:rPr lang="en-US" baseline="30000" dirty="0"/>
              <a:t> 31.30-36 </a:t>
            </a:r>
            <a:r>
              <a:rPr lang="en-US" dirty="0"/>
              <a:t>because they, for their part, violated my covenant, even though I, for my part, was a husband to them,” says </a:t>
            </a:r>
            <a:r>
              <a:rPr lang="en-US" cap="small" dirty="0"/>
              <a:t>Adoni</a:t>
            </a:r>
            <a:r>
              <a:rPr lang="en-US" dirty="0"/>
              <a:t>. “For this is the covenant I will make with the house of </a:t>
            </a:r>
            <a:r>
              <a:rPr lang="en-US" dirty="0" err="1"/>
              <a:t>Isra’el</a:t>
            </a:r>
            <a:r>
              <a:rPr lang="en-US" dirty="0"/>
              <a:t> after those days,” says </a:t>
            </a:r>
            <a:r>
              <a:rPr lang="en-US" cap="small" dirty="0"/>
              <a:t>Adoni</a:t>
            </a:r>
            <a:r>
              <a:rPr lang="en-US" dirty="0"/>
              <a:t>:</a:t>
            </a:r>
          </a:p>
        </p:txBody>
      </p:sp>
    </p:spTree>
    <p:extLst>
      <p:ext uri="{BB962C8B-B14F-4D97-AF65-F5344CB8AC3E}">
        <p14:creationId xmlns:p14="http://schemas.microsoft.com/office/powerpoint/2010/main" val="2688910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Yermiyahu</a:t>
            </a:r>
            <a:r>
              <a:rPr lang="en-US" baseline="30000" dirty="0"/>
              <a:t> 31.30-36 </a:t>
            </a:r>
            <a:r>
              <a:rPr lang="en-US" dirty="0"/>
              <a:t>“I will put my </a:t>
            </a:r>
            <a:r>
              <a:rPr lang="en-US" i="1" dirty="0"/>
              <a:t>Torah</a:t>
            </a:r>
            <a:r>
              <a:rPr lang="en-US" dirty="0"/>
              <a:t> within them and write it on their hearts; I will be their God, and they will be my people. No longer will any of them teach his fellow community member or his brother, ‘Know </a:t>
            </a:r>
            <a:r>
              <a:rPr lang="en-US" i="1" cap="small" dirty="0"/>
              <a:t>Adonai</a:t>
            </a:r>
            <a:r>
              <a:rPr lang="en-US" dirty="0"/>
              <a:t>’; </a:t>
            </a:r>
          </a:p>
        </p:txBody>
      </p:sp>
    </p:spTree>
    <p:extLst>
      <p:ext uri="{BB962C8B-B14F-4D97-AF65-F5344CB8AC3E}">
        <p14:creationId xmlns:p14="http://schemas.microsoft.com/office/powerpoint/2010/main" val="382111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4325" y="0"/>
            <a:ext cx="8326120" cy="5143500"/>
          </a:xfrm>
        </p:spPr>
        <p:txBody>
          <a:bodyPr>
            <a:normAutofit/>
          </a:bodyPr>
          <a:lstStyle/>
          <a:p>
            <a:pPr algn="l"/>
            <a:r>
              <a:rPr lang="en-US" dirty="0"/>
              <a:t> </a:t>
            </a:r>
          </a:p>
        </p:txBody>
      </p:sp>
      <p:pic>
        <p:nvPicPr>
          <p:cNvPr id="1026" name="Picture 2" descr="http://www.israeltoday.co.il/Portals/0/news/Flowers_Zachi_Evenor.jpg">
            <a:extLst>
              <a:ext uri="{FF2B5EF4-FFF2-40B4-BE49-F238E27FC236}">
                <a16:creationId xmlns:a16="http://schemas.microsoft.com/office/drawing/2014/main" id="{EFDDE5D6-F10A-4C5B-A2EB-615854CC3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24129"/>
            <a:ext cx="8296274" cy="442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225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Yermiyahu</a:t>
            </a:r>
            <a:r>
              <a:rPr lang="en-US" baseline="30000" dirty="0"/>
              <a:t> 31.30-36 </a:t>
            </a:r>
            <a:r>
              <a:rPr lang="en-US" dirty="0"/>
              <a:t>for all will know me, from the least of them to the greatest; because I will forgive their </a:t>
            </a:r>
            <a:r>
              <a:rPr lang="en-US" dirty="0" err="1"/>
              <a:t>wickednesses</a:t>
            </a:r>
            <a:r>
              <a:rPr lang="en-US" dirty="0"/>
              <a:t> and remember their sins no more.”</a:t>
            </a:r>
            <a:r>
              <a:rPr lang="en-US" b="1" baseline="30000" dirty="0"/>
              <a:t> </a:t>
            </a:r>
            <a:endParaRPr lang="en-US" dirty="0"/>
          </a:p>
        </p:txBody>
      </p:sp>
    </p:spTree>
    <p:extLst>
      <p:ext uri="{BB962C8B-B14F-4D97-AF65-F5344CB8AC3E}">
        <p14:creationId xmlns:p14="http://schemas.microsoft.com/office/powerpoint/2010/main" val="224450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David Stern: the Messiah is here establishing the New Covenant promised to the Jewish people in Jeremiah 31:30-33. This New Covenant does not revoke God's previous covenants. Rather, all of God's covenants [except Eden] — remain in force today.</a:t>
            </a:r>
          </a:p>
        </p:txBody>
      </p:sp>
    </p:spTree>
    <p:extLst>
      <p:ext uri="{BB962C8B-B14F-4D97-AF65-F5344CB8AC3E}">
        <p14:creationId xmlns:p14="http://schemas.microsoft.com/office/powerpoint/2010/main" val="1895026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6. The tension: </a:t>
            </a:r>
          </a:p>
          <a:p>
            <a:pPr algn="l"/>
            <a:r>
              <a:rPr lang="en-US" baseline="30000" dirty="0" err="1"/>
              <a:t>Mes</a:t>
            </a:r>
            <a:r>
              <a:rPr lang="en-US" baseline="30000" dirty="0"/>
              <a:t> Jews/Heb 8.13</a:t>
            </a:r>
            <a:r>
              <a:rPr lang="en-US" dirty="0"/>
              <a:t> By using the term, “new,” he has made the first covenant “old”; and something being made old, something in the process of aging, is on its way to vanishing altogether.</a:t>
            </a:r>
          </a:p>
        </p:txBody>
      </p:sp>
    </p:spTree>
    <p:extLst>
      <p:ext uri="{BB962C8B-B14F-4D97-AF65-F5344CB8AC3E}">
        <p14:creationId xmlns:p14="http://schemas.microsoft.com/office/powerpoint/2010/main" val="2812813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Ro 7.4-6 </a:t>
            </a:r>
            <a:r>
              <a:rPr lang="en-US" dirty="0"/>
              <a:t>Therefore, my brothers and sisters, you also were made dead to the </a:t>
            </a:r>
            <a:r>
              <a:rPr lang="en-US" i="1" dirty="0"/>
              <a:t>Torah</a:t>
            </a:r>
            <a:r>
              <a:rPr lang="en-US" dirty="0"/>
              <a:t> through the body of Messiah, so that you might be joined to another—the One who was raised from the dead—in order that we might bear fruit for God. For when we were in the flesh,</a:t>
            </a:r>
          </a:p>
        </p:txBody>
      </p:sp>
    </p:spTree>
    <p:extLst>
      <p:ext uri="{BB962C8B-B14F-4D97-AF65-F5344CB8AC3E}">
        <p14:creationId xmlns:p14="http://schemas.microsoft.com/office/powerpoint/2010/main" val="88590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Ro 7.4-6 </a:t>
            </a:r>
            <a:r>
              <a:rPr lang="en-US" dirty="0"/>
              <a:t>the sinful passions that came through the </a:t>
            </a:r>
            <a:r>
              <a:rPr lang="en-US" i="1" dirty="0"/>
              <a:t>Torah</a:t>
            </a:r>
            <a:r>
              <a:rPr lang="en-US" dirty="0"/>
              <a:t> were working in our body parts to bear fruit for death. But now we have been released from the law, having died to what confined us, so that we serve in the new way of the </a:t>
            </a:r>
            <a:r>
              <a:rPr lang="en-US" i="1" dirty="0" err="1"/>
              <a:t>Ruach</a:t>
            </a:r>
            <a:r>
              <a:rPr lang="en-US" dirty="0"/>
              <a:t> and not in the old way of the letter.</a:t>
            </a:r>
          </a:p>
        </p:txBody>
      </p:sp>
    </p:spTree>
    <p:extLst>
      <p:ext uri="{BB962C8B-B14F-4D97-AF65-F5344CB8AC3E}">
        <p14:creationId xmlns:p14="http://schemas.microsoft.com/office/powerpoint/2010/main" val="359722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Cor. 3.6</a:t>
            </a:r>
            <a:r>
              <a:rPr lang="en-US" dirty="0"/>
              <a:t> G-d also made us competent as servants of a new covenant—not of the letter, but of the Ruakh. For the letter kills, but the Ruakh gives life.</a:t>
            </a:r>
          </a:p>
        </p:txBody>
      </p:sp>
    </p:spTree>
    <p:extLst>
      <p:ext uri="{BB962C8B-B14F-4D97-AF65-F5344CB8AC3E}">
        <p14:creationId xmlns:p14="http://schemas.microsoft.com/office/powerpoint/2010/main" val="3178362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Yet, </a:t>
            </a:r>
            <a:r>
              <a:rPr lang="en-US" baseline="30000" dirty="0"/>
              <a:t>Mtt.517-20</a:t>
            </a:r>
            <a:r>
              <a:rPr lang="en-US" b="1" baseline="30000" dirty="0"/>
              <a:t> </a:t>
            </a:r>
            <a:r>
              <a:rPr lang="en-US" dirty="0"/>
              <a:t>“Don’t think that I have come to abolish the </a:t>
            </a:r>
            <a:r>
              <a:rPr lang="en-US" i="1" dirty="0"/>
              <a:t>Torah</a:t>
            </a:r>
            <a:r>
              <a:rPr lang="en-US" dirty="0"/>
              <a:t> or the Prophets. I have come not to abolish but to complete. Yes indeed! I tell you that until heaven and earth pass away, not so much as a </a:t>
            </a:r>
            <a:r>
              <a:rPr lang="en-US" i="1" dirty="0" err="1"/>
              <a:t>yud</a:t>
            </a:r>
            <a:r>
              <a:rPr lang="en-US" dirty="0"/>
              <a:t> or a stroke will pass from the </a:t>
            </a:r>
            <a:r>
              <a:rPr lang="en-US" i="1" dirty="0"/>
              <a:t>Torah</a:t>
            </a:r>
            <a:r>
              <a:rPr lang="en-US" dirty="0"/>
              <a:t> </a:t>
            </a:r>
            <a:endParaRPr lang="en-US" dirty="0">
              <a:solidFill>
                <a:srgbClr val="FFFF99"/>
              </a:solidFill>
            </a:endParaRPr>
          </a:p>
        </p:txBody>
      </p:sp>
    </p:spTree>
    <p:extLst>
      <p:ext uri="{BB962C8B-B14F-4D97-AF65-F5344CB8AC3E}">
        <p14:creationId xmlns:p14="http://schemas.microsoft.com/office/powerpoint/2010/main" val="36249704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Mtt.517-20</a:t>
            </a:r>
            <a:r>
              <a:rPr lang="en-US" b="1" baseline="30000" dirty="0"/>
              <a:t> </a:t>
            </a:r>
            <a:r>
              <a:rPr lang="en-US" dirty="0"/>
              <a:t>“ — not until everything that must happen has happened. So whoever disobeys the least of these </a:t>
            </a:r>
            <a:r>
              <a:rPr lang="en-US" i="1" dirty="0"/>
              <a:t>mitzvot</a:t>
            </a:r>
            <a:r>
              <a:rPr lang="en-US" dirty="0"/>
              <a:t> and teaches others to do so will be called the least in the Kingdom of Heaven.</a:t>
            </a:r>
            <a:endParaRPr lang="en-US" dirty="0">
              <a:solidFill>
                <a:srgbClr val="FFFF99"/>
              </a:solidFill>
            </a:endParaRPr>
          </a:p>
        </p:txBody>
      </p:sp>
    </p:spTree>
    <p:extLst>
      <p:ext uri="{BB962C8B-B14F-4D97-AF65-F5344CB8AC3E}">
        <p14:creationId xmlns:p14="http://schemas.microsoft.com/office/powerpoint/2010/main" val="1985237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Mtt.517-20</a:t>
            </a:r>
            <a:r>
              <a:rPr lang="en-US" b="1" baseline="30000" dirty="0"/>
              <a:t> </a:t>
            </a:r>
            <a:r>
              <a:rPr lang="en-US" dirty="0"/>
              <a:t>“ But whoever obeys them and so teaches will be called great in the Kingdom of Heaven. For I tell you </a:t>
            </a:r>
            <a:r>
              <a:rPr lang="en-US" sz="3800" dirty="0">
                <a:solidFill>
                  <a:srgbClr val="FFFF99"/>
                </a:solidFill>
              </a:rPr>
              <a:t>that unless your righteousness is far greater than that of the </a:t>
            </a:r>
            <a:r>
              <a:rPr lang="en-US" sz="3800" i="1" dirty="0">
                <a:solidFill>
                  <a:srgbClr val="FFFF99"/>
                </a:solidFill>
              </a:rPr>
              <a:t>Torah</a:t>
            </a:r>
            <a:r>
              <a:rPr lang="en-US" sz="3800" dirty="0">
                <a:solidFill>
                  <a:srgbClr val="FFFF99"/>
                </a:solidFill>
              </a:rPr>
              <a:t>-teachers and </a:t>
            </a:r>
            <a:r>
              <a:rPr lang="en-US" sz="3800" i="1" dirty="0" err="1">
                <a:solidFill>
                  <a:srgbClr val="FFFF99"/>
                </a:solidFill>
              </a:rPr>
              <a:t>P’rushim</a:t>
            </a:r>
            <a:r>
              <a:rPr lang="en-US" sz="3800" dirty="0">
                <a:solidFill>
                  <a:srgbClr val="FFFF99"/>
                </a:solidFill>
              </a:rPr>
              <a:t>, you will certainly not enter the Kingdom of Heaven!</a:t>
            </a:r>
            <a:endParaRPr lang="en-US" dirty="0">
              <a:solidFill>
                <a:srgbClr val="FFFF99"/>
              </a:solidFill>
            </a:endParaRPr>
          </a:p>
        </p:txBody>
      </p:sp>
    </p:spTree>
    <p:extLst>
      <p:ext uri="{BB962C8B-B14F-4D97-AF65-F5344CB8AC3E}">
        <p14:creationId xmlns:p14="http://schemas.microsoft.com/office/powerpoint/2010/main" val="4224790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Stern on MJ 8.11</a:t>
            </a:r>
          </a:p>
          <a:p>
            <a:pPr algn="l"/>
            <a:r>
              <a:rPr lang="en-US" dirty="0"/>
              <a:t>There are two words for "new" in Greek, "</a:t>
            </a:r>
            <a:r>
              <a:rPr lang="en-US" dirty="0" err="1"/>
              <a:t>kainos</a:t>
            </a:r>
            <a:r>
              <a:rPr lang="en-US" dirty="0"/>
              <a:t>" and "</a:t>
            </a:r>
            <a:r>
              <a:rPr lang="en-US" dirty="0" err="1"/>
              <a:t>neos</a:t>
            </a:r>
            <a:r>
              <a:rPr lang="en-US" dirty="0"/>
              <a:t>." "Neos" means something which has never before existed, whereas "</a:t>
            </a:r>
            <a:r>
              <a:rPr lang="en-US" dirty="0" err="1"/>
              <a:t>kainos</a:t>
            </a:r>
            <a:r>
              <a:rPr lang="en-US" dirty="0"/>
              <a:t>" carries overtones of freshness and renewal of something which has existed. </a:t>
            </a:r>
          </a:p>
        </p:txBody>
      </p:sp>
    </p:spTree>
    <p:extLst>
      <p:ext uri="{BB962C8B-B14F-4D97-AF65-F5344CB8AC3E}">
        <p14:creationId xmlns:p14="http://schemas.microsoft.com/office/powerpoint/2010/main" val="1467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2236" y="16384"/>
            <a:ext cx="8906615" cy="5127116"/>
          </a:xfrm>
        </p:spPr>
        <p:txBody>
          <a:bodyPr>
            <a:normAutofit/>
          </a:bodyPr>
          <a:lstStyle/>
          <a:p>
            <a:pPr algn="l"/>
            <a:endParaRPr lang="en-US" dirty="0"/>
          </a:p>
        </p:txBody>
      </p:sp>
      <p:pic>
        <p:nvPicPr>
          <p:cNvPr id="1026" name="Picture 2" descr="https://ci6.googleusercontent.com/proxy/-A5xcpwqvSsPV-KLfYmL1FeYm9Ju9y2k_3Qrb0iyN_Sza2RurxNmF5ijb0XUDFQx1BFuRuCM7xifhiZncmUWQkEt7_cxvCcfd1F_6IlCSB5YCcQl=s0-d-e1-ft#http://www.israeltoday.co.il/Portals/0/news/190130_darom-adom.jpg">
            <a:extLst>
              <a:ext uri="{FF2B5EF4-FFF2-40B4-BE49-F238E27FC236}">
                <a16:creationId xmlns:a16="http://schemas.microsoft.com/office/drawing/2014/main" id="{FDF099BB-255F-4E02-8650-60AC9E213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83" y="16384"/>
            <a:ext cx="8323609" cy="46889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6F1577-B685-47DD-8708-60DF8192005E}"/>
              </a:ext>
            </a:extLst>
          </p:cNvPr>
          <p:cNvSpPr txBox="1"/>
          <p:nvPr/>
        </p:nvSpPr>
        <p:spPr>
          <a:xfrm>
            <a:off x="579437" y="209550"/>
            <a:ext cx="4117153" cy="707886"/>
          </a:xfrm>
          <a:prstGeom prst="rect">
            <a:avLst/>
          </a:prstGeom>
          <a:noFill/>
        </p:spPr>
        <p:txBody>
          <a:bodyPr wrap="none" rtlCol="0">
            <a:spAutoFit/>
          </a:bodyPr>
          <a:lstStyle/>
          <a:p>
            <a:r>
              <a:rPr lang="en-US" altLang="en-US" dirty="0">
                <a:effectLst>
                  <a:outerShdw blurRad="38100" dist="38100" dir="2700000" algn="tl">
                    <a:srgbClr val="000000">
                      <a:alpha val="43137"/>
                    </a:srgbClr>
                  </a:outerShdw>
                </a:effectLst>
              </a:rPr>
              <a:t>Life finds a way.</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8078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Stern on MJ 8.11</a:t>
            </a:r>
          </a:p>
          <a:p>
            <a:pPr algn="l"/>
            <a:r>
              <a:rPr lang="en-US" dirty="0"/>
              <a:t>The word used in MJ 8 in the phrase, "New Covenant," is always "</a:t>
            </a:r>
            <a:r>
              <a:rPr lang="en-US" dirty="0" err="1"/>
              <a:t>kainos</a:t>
            </a:r>
            <a:r>
              <a:rPr lang="en-US" dirty="0"/>
              <a:t>," and this is as it should be, because in a very real way the New Covenant renews </a:t>
            </a:r>
          </a:p>
        </p:txBody>
      </p:sp>
    </p:spTree>
    <p:extLst>
      <p:ext uri="{BB962C8B-B14F-4D97-AF65-F5344CB8AC3E}">
        <p14:creationId xmlns:p14="http://schemas.microsoft.com/office/powerpoint/2010/main" val="464927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David Stern on MJ 8.13 </a:t>
            </a:r>
            <a:r>
              <a:rPr lang="en-US" dirty="0"/>
              <a:t>Is one to infer that the Jewish holidays, </a:t>
            </a:r>
            <a:r>
              <a:rPr lang="en-US" i="1" dirty="0"/>
              <a:t>Shabbat, kashrut</a:t>
            </a:r>
            <a:r>
              <a:rPr lang="en-US" dirty="0"/>
              <a:t>, civil laws, and moral laws of the Mosaic Covenant are on the verge of vanishing altogether? </a:t>
            </a:r>
          </a:p>
        </p:txBody>
      </p:sp>
    </p:spTree>
    <p:extLst>
      <p:ext uri="{BB962C8B-B14F-4D97-AF65-F5344CB8AC3E}">
        <p14:creationId xmlns:p14="http://schemas.microsoft.com/office/powerpoint/2010/main" val="2024220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David Stern on MJ 8.13 </a:t>
            </a:r>
            <a:r>
              <a:rPr lang="en-US" dirty="0"/>
              <a:t>No, for the author could hardly have been unaware that the Mosaic Covenant presents itself as eternal; also the context shows that he is speaking only of its system of priests and sacrifices, </a:t>
            </a:r>
          </a:p>
        </p:txBody>
      </p:sp>
    </p:spTree>
    <p:extLst>
      <p:ext uri="{BB962C8B-B14F-4D97-AF65-F5344CB8AC3E}">
        <p14:creationId xmlns:p14="http://schemas.microsoft.com/office/powerpoint/2010/main" val="2944257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David Stern on MJ 8.13 </a:t>
            </a:r>
            <a:r>
              <a:rPr lang="en-US" dirty="0"/>
              <a:t>not its other aspects. Since the laws concerning the </a:t>
            </a:r>
            <a:r>
              <a:rPr lang="en-US" dirty="0" err="1"/>
              <a:t>Mishkan</a:t>
            </a:r>
            <a:r>
              <a:rPr lang="en-US" dirty="0"/>
              <a:t>/ Tabernacle constitute the majority of the Mosaic prescriptions, it is not an inappropriate figure of speech to say that the Old Covenant itself is aging and about to disappear.</a:t>
            </a:r>
          </a:p>
        </p:txBody>
      </p:sp>
    </p:spTree>
    <p:extLst>
      <p:ext uri="{BB962C8B-B14F-4D97-AF65-F5344CB8AC3E}">
        <p14:creationId xmlns:p14="http://schemas.microsoft.com/office/powerpoint/2010/main" val="3311331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is in the process of aging and on the verge of vanishing in the same sense that "This world's leaders... are in the process of passing away" (2C 2:6). This world's leaders are still with us, and so is the Mosaic Covenant.</a:t>
            </a:r>
          </a:p>
        </p:txBody>
      </p:sp>
    </p:spTree>
    <p:extLst>
      <p:ext uri="{BB962C8B-B14F-4D97-AF65-F5344CB8AC3E}">
        <p14:creationId xmlns:p14="http://schemas.microsoft.com/office/powerpoint/2010/main" val="28138532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David Stern: the Messiah is here establishing the New Covenant promised to the Jewish people in Jeremiah 31:30-33. This New Covenant does not revoke God's previous covenants. Rather, all of God's covenants [except Eden] — remain in force today.</a:t>
            </a:r>
          </a:p>
        </p:txBody>
      </p:sp>
    </p:spTree>
    <p:extLst>
      <p:ext uri="{BB962C8B-B14F-4D97-AF65-F5344CB8AC3E}">
        <p14:creationId xmlns:p14="http://schemas.microsoft.com/office/powerpoint/2010/main" val="12608673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7. The WORST interpretation of covenant.</a:t>
            </a:r>
          </a:p>
        </p:txBody>
      </p:sp>
    </p:spTree>
    <p:extLst>
      <p:ext uri="{BB962C8B-B14F-4D97-AF65-F5344CB8AC3E}">
        <p14:creationId xmlns:p14="http://schemas.microsoft.com/office/powerpoint/2010/main" val="3395014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41837" y="0"/>
            <a:ext cx="4038608" cy="5143500"/>
          </a:xfrm>
        </p:spPr>
        <p:txBody>
          <a:bodyPr>
            <a:normAutofit fontScale="62500" lnSpcReduction="20000"/>
          </a:bodyPr>
          <a:lstStyle/>
          <a:p>
            <a:pPr algn="l"/>
            <a:r>
              <a:rPr lang="en-US" sz="5100" dirty="0" err="1"/>
              <a:t>Texe</a:t>
            </a:r>
            <a:r>
              <a:rPr lang="en-US" sz="5100" dirty="0"/>
              <a:t> W. Marrs is an American writer and radio host, who runs two fundamentalist Christian ministries, Power of Prophecy Ministries and Bible Home Church, both based in Austin, Texas</a:t>
            </a:r>
          </a:p>
          <a:p>
            <a:pPr algn="l"/>
            <a:endParaRPr lang="en-US" dirty="0"/>
          </a:p>
        </p:txBody>
      </p:sp>
      <p:pic>
        <p:nvPicPr>
          <p:cNvPr id="3074" name="Picture 2" descr="Image result for texe marrs">
            <a:extLst>
              <a:ext uri="{FF2B5EF4-FFF2-40B4-BE49-F238E27FC236}">
                <a16:creationId xmlns:a16="http://schemas.microsoft.com/office/drawing/2014/main" id="{2483E44C-870A-4783-9C31-D507E4555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 y="-15136"/>
            <a:ext cx="4267200" cy="515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4185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Texe</a:t>
            </a:r>
            <a:r>
              <a:rPr lang="en-US" dirty="0"/>
              <a:t> W. Marrs (born 1944) His teaching includes end times conspiracy theory with heavy elements of antisemitism, anti-Catholicism, anti-Illuminati, and anti-Freemasonry.</a:t>
            </a:r>
          </a:p>
        </p:txBody>
      </p:sp>
    </p:spTree>
    <p:extLst>
      <p:ext uri="{BB962C8B-B14F-4D97-AF65-F5344CB8AC3E}">
        <p14:creationId xmlns:p14="http://schemas.microsoft.com/office/powerpoint/2010/main" val="34826860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0D05FC76-CE6F-400A-AD25-AD0ADCAC3C06}"/>
              </a:ext>
            </a:extLst>
          </p:cNvPr>
          <p:cNvPicPr>
            <a:picLocks noChangeAspect="1"/>
          </p:cNvPicPr>
          <p:nvPr/>
        </p:nvPicPr>
        <p:blipFill>
          <a:blip r:embed="rId3"/>
          <a:stretch>
            <a:fillRect/>
          </a:stretch>
        </p:blipFill>
        <p:spPr>
          <a:xfrm>
            <a:off x="189630" y="819150"/>
            <a:ext cx="8377738" cy="3648074"/>
          </a:xfrm>
          <a:prstGeom prst="rect">
            <a:avLst/>
          </a:prstGeom>
        </p:spPr>
      </p:pic>
    </p:spTree>
    <p:extLst>
      <p:ext uri="{BB962C8B-B14F-4D97-AF65-F5344CB8AC3E}">
        <p14:creationId xmlns:p14="http://schemas.microsoft.com/office/powerpoint/2010/main" val="3518130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393837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They broke God’s Covenant. They betrayed and crucified their Messiah, Jesus Christ. They made a horrible covenant with death and agreement with hell. Now come the inevitable consequences. They are about to suffer the utmost tragedy, a result of their unspeakable Blood Covenant With Destiny.</a:t>
            </a:r>
          </a:p>
        </p:txBody>
      </p:sp>
    </p:spTree>
    <p:extLst>
      <p:ext uri="{BB962C8B-B14F-4D97-AF65-F5344CB8AC3E}">
        <p14:creationId xmlns:p14="http://schemas.microsoft.com/office/powerpoint/2010/main" val="1006312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F77DD1-A6EC-4D98-9CB3-D6A2CD8CD400}"/>
              </a:ext>
            </a:extLst>
          </p:cNvPr>
          <p:cNvPicPr>
            <a:picLocks noChangeAspect="1"/>
          </p:cNvPicPr>
          <p:nvPr/>
        </p:nvPicPr>
        <p:blipFill>
          <a:blip r:embed="rId3"/>
          <a:stretch>
            <a:fillRect/>
          </a:stretch>
        </p:blipFill>
        <p:spPr>
          <a:xfrm>
            <a:off x="177819" y="0"/>
            <a:ext cx="8384242" cy="440055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42561632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Vision of Or </a:t>
            </a:r>
            <a:r>
              <a:rPr lang="en-US" dirty="0" err="1"/>
              <a:t>HaOlam</a:t>
            </a:r>
            <a:r>
              <a:rPr lang="en-US" dirty="0"/>
              <a:t>: Working to bring Jewish people, and those grafted in, to their covenantal identity in Messiah.</a:t>
            </a:r>
          </a:p>
        </p:txBody>
      </p:sp>
    </p:spTree>
    <p:extLst>
      <p:ext uri="{BB962C8B-B14F-4D97-AF65-F5344CB8AC3E}">
        <p14:creationId xmlns:p14="http://schemas.microsoft.com/office/powerpoint/2010/main" val="40796708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8. What about the non-Jews, the Nations, Gentiles?</a:t>
            </a:r>
          </a:p>
          <a:p>
            <a:pPr algn="l"/>
            <a:r>
              <a:rPr lang="en-US" dirty="0"/>
              <a:t>The Nation [Gentiles] get a free pass into the New Covenant</a:t>
            </a:r>
          </a:p>
        </p:txBody>
      </p:sp>
    </p:spTree>
    <p:extLst>
      <p:ext uri="{BB962C8B-B14F-4D97-AF65-F5344CB8AC3E}">
        <p14:creationId xmlns:p14="http://schemas.microsoft.com/office/powerpoint/2010/main" val="1515180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Eph 2.11-16</a:t>
            </a:r>
            <a:r>
              <a:rPr lang="en-US" dirty="0"/>
              <a:t> Therefore, remember your former state: you Gentiles by birth — called the Uncircumcised by those who, merely because of an operation on their flesh, are called the Circumcised — </a:t>
            </a:r>
            <a:r>
              <a:rPr lang="en-US" b="1" baseline="30000" dirty="0"/>
              <a:t> </a:t>
            </a:r>
            <a:r>
              <a:rPr lang="en-US" dirty="0"/>
              <a:t>at that time had no Messiah. You were estranged from the national life of </a:t>
            </a:r>
            <a:r>
              <a:rPr lang="en-US" dirty="0" err="1"/>
              <a:t>Isra’el</a:t>
            </a:r>
            <a:r>
              <a:rPr lang="en-US" dirty="0"/>
              <a:t>. </a:t>
            </a:r>
          </a:p>
        </p:txBody>
      </p:sp>
    </p:spTree>
    <p:extLst>
      <p:ext uri="{BB962C8B-B14F-4D97-AF65-F5344CB8AC3E}">
        <p14:creationId xmlns:p14="http://schemas.microsoft.com/office/powerpoint/2010/main" val="3181019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 2.11-16</a:t>
            </a:r>
            <a:r>
              <a:rPr lang="en-US" dirty="0"/>
              <a:t> You were foreigners to the covenants embodying God’s promise. You were in this world without hope and without God.</a:t>
            </a:r>
            <a:r>
              <a:rPr lang="en-US" b="1" baseline="30000" dirty="0"/>
              <a:t> </a:t>
            </a:r>
            <a:r>
              <a:rPr lang="en-US" dirty="0"/>
              <a:t>But now, you who were once far off have been brought near through the shedding of the Messiah’s blood. </a:t>
            </a:r>
          </a:p>
        </p:txBody>
      </p:sp>
    </p:spTree>
    <p:extLst>
      <p:ext uri="{BB962C8B-B14F-4D97-AF65-F5344CB8AC3E}">
        <p14:creationId xmlns:p14="http://schemas.microsoft.com/office/powerpoint/2010/main" val="2438195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 2.11-16</a:t>
            </a:r>
            <a:r>
              <a:rPr lang="en-US" dirty="0"/>
              <a:t>  For he himself is our </a:t>
            </a:r>
            <a:r>
              <a:rPr lang="en-US" i="1" dirty="0"/>
              <a:t>shalom</a:t>
            </a:r>
            <a:r>
              <a:rPr lang="en-US" dirty="0"/>
              <a:t> — he has made us both one and has broken down the </a:t>
            </a:r>
            <a:r>
              <a:rPr lang="en-US" i="1" dirty="0" err="1"/>
              <a:t>m’chitzah</a:t>
            </a:r>
            <a:r>
              <a:rPr lang="en-US" dirty="0"/>
              <a:t> which divided us </a:t>
            </a:r>
            <a:r>
              <a:rPr lang="en-US" b="1" baseline="30000" dirty="0"/>
              <a:t> </a:t>
            </a:r>
            <a:r>
              <a:rPr lang="en-US" dirty="0"/>
              <a:t>by destroying in his own body the enmity occasioned by the Torah, with its commands set forth in the form of ordinances. </a:t>
            </a:r>
          </a:p>
        </p:txBody>
      </p:sp>
    </p:spTree>
    <p:extLst>
      <p:ext uri="{BB962C8B-B14F-4D97-AF65-F5344CB8AC3E}">
        <p14:creationId xmlns:p14="http://schemas.microsoft.com/office/powerpoint/2010/main" val="41128808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Eph 2.11-16</a:t>
            </a:r>
            <a:r>
              <a:rPr lang="en-US" dirty="0"/>
              <a:t> He did this in order to create in union with himself from the two groups a single new humanity and thus make shalom, and in order to reconcile to God both in a single body by being executed on a stake as a criminal and thus in himself killing that enmity.</a:t>
            </a:r>
          </a:p>
          <a:p>
            <a:pPr algn="l"/>
            <a:endParaRPr lang="en-US" dirty="0"/>
          </a:p>
        </p:txBody>
      </p:sp>
    </p:spTree>
    <p:extLst>
      <p:ext uri="{BB962C8B-B14F-4D97-AF65-F5344CB8AC3E}">
        <p14:creationId xmlns:p14="http://schemas.microsoft.com/office/powerpoint/2010/main" val="19820683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47BB4D4B-DD81-44F6-AF09-BC6DC3E50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037" y="0"/>
            <a:ext cx="4114800" cy="5143500"/>
          </a:xfrm>
          <a:prstGeom prst="rect">
            <a:avLst/>
          </a:prstGeom>
        </p:spPr>
      </p:pic>
      <p:cxnSp>
        <p:nvCxnSpPr>
          <p:cNvPr id="6" name="Straight Arrow Connector 5">
            <a:extLst>
              <a:ext uri="{FF2B5EF4-FFF2-40B4-BE49-F238E27FC236}">
                <a16:creationId xmlns:a16="http://schemas.microsoft.com/office/drawing/2014/main" id="{364C5980-BDAB-469C-A36E-5FEFAB92BA14}"/>
              </a:ext>
            </a:extLst>
          </p:cNvPr>
          <p:cNvCxnSpPr/>
          <p:nvPr/>
        </p:nvCxnSpPr>
        <p:spPr bwMode="auto">
          <a:xfrm flipH="1">
            <a:off x="6599237" y="3790950"/>
            <a:ext cx="1752600" cy="2286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78771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9.  The resolution</a:t>
            </a:r>
          </a:p>
        </p:txBody>
      </p:sp>
    </p:spTree>
    <p:extLst>
      <p:ext uri="{BB962C8B-B14F-4D97-AF65-F5344CB8AC3E}">
        <p14:creationId xmlns:p14="http://schemas.microsoft.com/office/powerpoint/2010/main" val="66236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26:26-29</a:t>
            </a:r>
          </a:p>
        </p:txBody>
      </p:sp>
    </p:spTree>
    <p:extLst>
      <p:ext uri="{BB962C8B-B14F-4D97-AF65-F5344CB8AC3E}">
        <p14:creationId xmlns:p14="http://schemas.microsoft.com/office/powerpoint/2010/main" val="33364048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2 Cor 3.7-11</a:t>
            </a:r>
            <a:r>
              <a:rPr lang="en-US" dirty="0"/>
              <a:t>Now</a:t>
            </a:r>
            <a:r>
              <a:rPr lang="en-US" baseline="30000" dirty="0"/>
              <a:t> </a:t>
            </a:r>
            <a:r>
              <a:rPr lang="en-US" dirty="0"/>
              <a:t>if that which worked death, by means of a written text engraved on stone tablets, came with glory — such glory that the people of </a:t>
            </a:r>
            <a:r>
              <a:rPr lang="en-US" dirty="0" err="1"/>
              <a:t>Isra’el</a:t>
            </a:r>
            <a:r>
              <a:rPr lang="en-US" dirty="0"/>
              <a:t> could not stand to look at Moshe’s face because of its brightness, even though that brightness was already fading away </a:t>
            </a:r>
          </a:p>
        </p:txBody>
      </p:sp>
    </p:spTree>
    <p:extLst>
      <p:ext uri="{BB962C8B-B14F-4D97-AF65-F5344CB8AC3E}">
        <p14:creationId xmlns:p14="http://schemas.microsoft.com/office/powerpoint/2010/main" val="10092776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Cor 3.7-11</a:t>
            </a:r>
            <a:r>
              <a:rPr lang="en-US" dirty="0"/>
              <a:t>—</a:t>
            </a:r>
            <a:r>
              <a:rPr lang="en-US" b="1" baseline="30000" dirty="0"/>
              <a:t> </a:t>
            </a:r>
            <a:r>
              <a:rPr lang="en-US" dirty="0"/>
              <a:t>won’t the working of the Spirit be accompanied by even greater glory? For if there was glory in what worked to declare people guilty, how much more must the glory abound in what works to declare people innocent!</a:t>
            </a:r>
          </a:p>
        </p:txBody>
      </p:sp>
    </p:spTree>
    <p:extLst>
      <p:ext uri="{BB962C8B-B14F-4D97-AF65-F5344CB8AC3E}">
        <p14:creationId xmlns:p14="http://schemas.microsoft.com/office/powerpoint/2010/main" val="2571198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Cor 3.7-11 </a:t>
            </a:r>
            <a:r>
              <a:rPr lang="en-US" dirty="0"/>
              <a:t> In fact, by comparison with this greater glory, what was made glorious before has no glory now. For if there was glory in what faded away, how much more glory must there be in what lasts.</a:t>
            </a:r>
          </a:p>
        </p:txBody>
      </p:sp>
    </p:spTree>
    <p:extLst>
      <p:ext uri="{BB962C8B-B14F-4D97-AF65-F5344CB8AC3E}">
        <p14:creationId xmlns:p14="http://schemas.microsoft.com/office/powerpoint/2010/main" val="3193020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Cor 3.18</a:t>
            </a:r>
            <a:r>
              <a:rPr lang="en-US" dirty="0"/>
              <a:t> So all of us, with faces unveiled, see as in a mirror the glory of the Lord; and we are being changed into his very image, from one degree of glory to the next, by </a:t>
            </a:r>
            <a:r>
              <a:rPr lang="en-US" cap="small" dirty="0"/>
              <a:t>Adoni</a:t>
            </a:r>
            <a:r>
              <a:rPr lang="en-US" dirty="0"/>
              <a:t> the Spirit.</a:t>
            </a:r>
          </a:p>
        </p:txBody>
      </p:sp>
    </p:spTree>
    <p:extLst>
      <p:ext uri="{BB962C8B-B14F-4D97-AF65-F5344CB8AC3E}">
        <p14:creationId xmlns:p14="http://schemas.microsoft.com/office/powerpoint/2010/main" val="14751003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70000" lnSpcReduction="20000"/>
          </a:bodyPr>
          <a:lstStyle/>
          <a:p>
            <a:pPr algn="l"/>
            <a:r>
              <a:rPr lang="en-US" baseline="30000" dirty="0" err="1"/>
              <a:t>Yermiyahu</a:t>
            </a:r>
            <a:r>
              <a:rPr lang="en-US" baseline="30000" dirty="0"/>
              <a:t> 31.30-36 </a:t>
            </a:r>
            <a:r>
              <a:rPr lang="en-US" dirty="0"/>
              <a:t>This is what </a:t>
            </a:r>
            <a:r>
              <a:rPr lang="en-US" i="1" cap="small" dirty="0"/>
              <a:t>Adonai</a:t>
            </a:r>
            <a:r>
              <a:rPr lang="en-US" dirty="0"/>
              <a:t> says, who gives the sun as light for the day, who ordained the laws for the moon and stars to provide light for the night, who stirs up the sea until its waves roar </a:t>
            </a:r>
            <a:r>
              <a:rPr lang="en-US" i="1" cap="small" dirty="0"/>
              <a:t>Adonai</a:t>
            </a:r>
            <a:r>
              <a:rPr lang="en-US" i="1" dirty="0"/>
              <a:t>-</a:t>
            </a:r>
            <a:r>
              <a:rPr lang="en-US" i="1" dirty="0" err="1"/>
              <a:t>Tzva’ot</a:t>
            </a:r>
            <a:r>
              <a:rPr lang="en-US" dirty="0"/>
              <a:t> is his name: </a:t>
            </a:r>
            <a:r>
              <a:rPr lang="en-US" b="1" baseline="30000" dirty="0"/>
              <a:t> </a:t>
            </a:r>
            <a:r>
              <a:rPr lang="en-US" dirty="0"/>
              <a:t>“If these laws leave my presence,” says </a:t>
            </a:r>
            <a:r>
              <a:rPr lang="en-US" i="1" cap="small" dirty="0"/>
              <a:t>Adonai</a:t>
            </a:r>
            <a:r>
              <a:rPr lang="en-US" dirty="0"/>
              <a:t>, “then the offspring of </a:t>
            </a:r>
            <a:r>
              <a:rPr lang="en-US" dirty="0" err="1"/>
              <a:t>Isra’el</a:t>
            </a:r>
            <a:r>
              <a:rPr lang="en-US" dirty="0"/>
              <a:t> will stop being a nation in my presence forever.” This is what </a:t>
            </a:r>
            <a:r>
              <a:rPr lang="en-US" i="1" cap="small" dirty="0"/>
              <a:t>Adonai</a:t>
            </a:r>
            <a:r>
              <a:rPr lang="en-US" dirty="0"/>
              <a:t> says: “If the sky above can be measured and the foundations of the earth be fathomed, then I will reject all the offspring of </a:t>
            </a:r>
            <a:r>
              <a:rPr lang="en-US" dirty="0" err="1"/>
              <a:t>Isra’el</a:t>
            </a:r>
            <a:r>
              <a:rPr lang="en-US" dirty="0"/>
              <a:t> for all that they have done,” says </a:t>
            </a:r>
            <a:r>
              <a:rPr lang="en-US" i="1" cap="small" dirty="0"/>
              <a:t>Adonai</a:t>
            </a:r>
            <a:r>
              <a:rPr lang="en-US" dirty="0"/>
              <a:t>.</a:t>
            </a:r>
          </a:p>
          <a:p>
            <a:pPr algn="l"/>
            <a:endParaRPr lang="en-US" dirty="0"/>
          </a:p>
        </p:txBody>
      </p:sp>
    </p:spTree>
    <p:extLst>
      <p:ext uri="{BB962C8B-B14F-4D97-AF65-F5344CB8AC3E}">
        <p14:creationId xmlns:p14="http://schemas.microsoft.com/office/powerpoint/2010/main" val="13054214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8513822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17033193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6086097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295883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Prayer request for 3</a:t>
            </a:r>
            <a:r>
              <a:rPr lang="en-US" baseline="30000" dirty="0"/>
              <a:t>rd</a:t>
            </a:r>
            <a:r>
              <a:rPr lang="en-US" dirty="0"/>
              <a:t> hour</a:t>
            </a:r>
          </a:p>
        </p:txBody>
      </p:sp>
    </p:spTree>
    <p:extLst>
      <p:ext uri="{BB962C8B-B14F-4D97-AF65-F5344CB8AC3E}">
        <p14:creationId xmlns:p14="http://schemas.microsoft.com/office/powerpoint/2010/main" val="379475236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97391</TotalTime>
  <Words>3782</Words>
  <Application>Microsoft Office PowerPoint</Application>
  <PresentationFormat>Custom</PresentationFormat>
  <Paragraphs>671</Paragraphs>
  <Slides>107</Slides>
  <Notes>107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107</vt:i4>
      </vt:variant>
    </vt:vector>
  </HeadingPairs>
  <TitlesOfParts>
    <vt:vector size="117" baseType="lpstr">
      <vt:lpstr>Arial</vt:lpstr>
      <vt:lpstr>Arial Rounded MT Bold</vt:lpstr>
      <vt:lpstr>Calibri</vt:lpstr>
      <vt:lpstr>Calibri Light</vt:lpstr>
      <vt:lpstr>David</vt:lpstr>
      <vt:lpstr>1_Default Design</vt:lpstr>
      <vt:lpstr>Office Theme</vt:lpstr>
      <vt:lpstr>136_Default Design</vt:lpstr>
      <vt:lpstr>128_Default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26:26</vt:lpstr>
      <vt:lpstr>PowerPoint Presentation</vt:lpstr>
      <vt:lpstr>PowerPoint Presentation</vt:lpstr>
      <vt:lpstr>Mattityahu (Matthew) 26:21</vt:lpstr>
      <vt:lpstr>PowerPoint Presentation</vt:lpstr>
      <vt:lpstr>PowerPoint Presentation</vt:lpstr>
      <vt:lpstr>PowerPoint Presentation</vt:lpstr>
      <vt:lpstr>PowerPoint Presentation</vt:lpstr>
      <vt:lpstr>PowerPoint Presentation</vt:lpstr>
      <vt:lpstr>Mattityahu (Matthew) 26:26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26:26</vt:lpstr>
      <vt:lpstr>Mattityahu (Matthew) 26:27</vt:lpstr>
      <vt:lpstr>Mattityahu (Matthew) 26:28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2680</cp:revision>
  <dcterms:created xsi:type="dcterms:W3CDTF">2006-04-21T19:34:43Z</dcterms:created>
  <dcterms:modified xsi:type="dcterms:W3CDTF">2019-02-16T15:00:56Z</dcterms:modified>
</cp:coreProperties>
</file>