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108"/>
  </p:notesMasterIdLst>
  <p:handoutMasterIdLst>
    <p:handoutMasterId r:id="rId109"/>
  </p:handoutMasterIdLst>
  <p:sldIdLst>
    <p:sldId id="2045" r:id="rId4"/>
    <p:sldId id="58246" r:id="rId5"/>
    <p:sldId id="58156" r:id="rId6"/>
    <p:sldId id="58252" r:id="rId7"/>
    <p:sldId id="58149" r:id="rId8"/>
    <p:sldId id="58159" r:id="rId9"/>
    <p:sldId id="58160" r:id="rId10"/>
    <p:sldId id="58151" r:id="rId11"/>
    <p:sldId id="58144" r:id="rId12"/>
    <p:sldId id="58184" r:id="rId13"/>
    <p:sldId id="58185" r:id="rId14"/>
    <p:sldId id="58165" r:id="rId15"/>
    <p:sldId id="56113" r:id="rId16"/>
    <p:sldId id="55943" r:id="rId17"/>
    <p:sldId id="58214" r:id="rId18"/>
    <p:sldId id="58209" r:id="rId19"/>
    <p:sldId id="58208" r:id="rId20"/>
    <p:sldId id="56886" r:id="rId21"/>
    <p:sldId id="58035" r:id="rId22"/>
    <p:sldId id="58139" r:id="rId23"/>
    <p:sldId id="58212" r:id="rId24"/>
    <p:sldId id="58188" r:id="rId25"/>
    <p:sldId id="58210" r:id="rId26"/>
    <p:sldId id="58187" r:id="rId27"/>
    <p:sldId id="58248" r:id="rId28"/>
    <p:sldId id="58189" r:id="rId29"/>
    <p:sldId id="58215" r:id="rId30"/>
    <p:sldId id="58193" r:id="rId31"/>
    <p:sldId id="58152" r:id="rId32"/>
    <p:sldId id="58204" r:id="rId33"/>
    <p:sldId id="58205" r:id="rId34"/>
    <p:sldId id="58206" r:id="rId35"/>
    <p:sldId id="58190" r:id="rId36"/>
    <p:sldId id="58217" r:id="rId37"/>
    <p:sldId id="58213" r:id="rId38"/>
    <p:sldId id="58211" r:id="rId39"/>
    <p:sldId id="58220" r:id="rId40"/>
    <p:sldId id="58254" r:id="rId41"/>
    <p:sldId id="58194" r:id="rId42"/>
    <p:sldId id="58195" r:id="rId43"/>
    <p:sldId id="58196" r:id="rId44"/>
    <p:sldId id="58198" r:id="rId45"/>
    <p:sldId id="58197" r:id="rId46"/>
    <p:sldId id="58199" r:id="rId47"/>
    <p:sldId id="58191" r:id="rId48"/>
    <p:sldId id="58200" r:id="rId49"/>
    <p:sldId id="58192" r:id="rId50"/>
    <p:sldId id="58173" r:id="rId51"/>
    <p:sldId id="58216" r:id="rId52"/>
    <p:sldId id="58183" r:id="rId53"/>
    <p:sldId id="58186" r:id="rId54"/>
    <p:sldId id="58255" r:id="rId55"/>
    <p:sldId id="58224" r:id="rId56"/>
    <p:sldId id="58168" r:id="rId57"/>
    <p:sldId id="58247" r:id="rId58"/>
    <p:sldId id="58171" r:id="rId59"/>
    <p:sldId id="58169" r:id="rId60"/>
    <p:sldId id="58176" r:id="rId61"/>
    <p:sldId id="58222" r:id="rId62"/>
    <p:sldId id="58251" r:id="rId63"/>
    <p:sldId id="58226" r:id="rId64"/>
    <p:sldId id="58178" r:id="rId65"/>
    <p:sldId id="58256" r:id="rId66"/>
    <p:sldId id="58170" r:id="rId67"/>
    <p:sldId id="58257" r:id="rId68"/>
    <p:sldId id="58258" r:id="rId69"/>
    <p:sldId id="58219" r:id="rId70"/>
    <p:sldId id="58203" r:id="rId71"/>
    <p:sldId id="58150" r:id="rId72"/>
    <p:sldId id="58227" r:id="rId73"/>
    <p:sldId id="58225" r:id="rId74"/>
    <p:sldId id="58218" r:id="rId75"/>
    <p:sldId id="58229" r:id="rId76"/>
    <p:sldId id="58202" r:id="rId77"/>
    <p:sldId id="58228" r:id="rId78"/>
    <p:sldId id="58245" r:id="rId79"/>
    <p:sldId id="58180" r:id="rId80"/>
    <p:sldId id="58148" r:id="rId81"/>
    <p:sldId id="58146" r:id="rId82"/>
    <p:sldId id="58147" r:id="rId83"/>
    <p:sldId id="58230" r:id="rId84"/>
    <p:sldId id="58231" r:id="rId85"/>
    <p:sldId id="58232" r:id="rId86"/>
    <p:sldId id="57621" r:id="rId87"/>
    <p:sldId id="58233" r:id="rId88"/>
    <p:sldId id="58262" r:id="rId89"/>
    <p:sldId id="57615" r:id="rId90"/>
    <p:sldId id="57616" r:id="rId91"/>
    <p:sldId id="58260" r:id="rId92"/>
    <p:sldId id="58261" r:id="rId93"/>
    <p:sldId id="58244" r:id="rId94"/>
    <p:sldId id="57614" r:id="rId95"/>
    <p:sldId id="58259" r:id="rId96"/>
    <p:sldId id="58253" r:id="rId97"/>
    <p:sldId id="58163" r:id="rId98"/>
    <p:sldId id="58241" r:id="rId99"/>
    <p:sldId id="58242" r:id="rId100"/>
    <p:sldId id="58243" r:id="rId101"/>
    <p:sldId id="58236" r:id="rId102"/>
    <p:sldId id="58237" r:id="rId103"/>
    <p:sldId id="58238" r:id="rId104"/>
    <p:sldId id="58239" r:id="rId105"/>
    <p:sldId id="58240" r:id="rId106"/>
    <p:sldId id="58249" r:id="rId10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5714" autoAdjust="0"/>
  </p:normalViewPr>
  <p:slideViewPr>
    <p:cSldViewPr>
      <p:cViewPr varScale="1">
        <p:scale>
          <a:sx n="103" d="100"/>
          <a:sy n="103" d="100"/>
        </p:scale>
        <p:origin x="102" y="33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222"/>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26.14-23.Betrayal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Feb.02.2019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26.14-23.Betrayal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Feb.02.2019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ol.ie/~duacon/piasecki.ht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aidanslegacy.typepad.com/lillylewin/files/last_supper.htm" TargetMode="External"/><Relationship Id="rId4" Type="http://schemas.openxmlformats.org/officeDocument/2006/relationships/hyperlink" Target="http://www.iol.ie/~duacon/lastsup.jp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en.wikipedia.org/wiki/Sicarii"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christianpost.com/news/pastors-feel-greatest-pressure-to-address-avoid-divisive-issues-from-inside-the-church-barna.html"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26.14-23.Betrayal</a:t>
            </a:r>
          </a:p>
        </p:txBody>
      </p:sp>
      <p:sp>
        <p:nvSpPr>
          <p:cNvPr id="5" name="Rectangle 3"/>
          <p:cNvSpPr>
            <a:spLocks noGrp="1" noChangeArrowheads="1"/>
          </p:cNvSpPr>
          <p:nvPr>
            <p:ph type="dt" idx="1"/>
          </p:nvPr>
        </p:nvSpPr>
        <p:spPr>
          <a:ln/>
        </p:spPr>
        <p:txBody>
          <a:bodyPr/>
          <a:lstStyle/>
          <a:p>
            <a:r>
              <a:rPr lang="en-US" altLang="en-US">
                <a:solidFill>
                  <a:prstClr val="white"/>
                </a:solidFill>
              </a:rPr>
              <a:t>Feb.02.2019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 </a:t>
            </a:r>
            <a:r>
              <a:rPr lang="en-US" altLang="en-US" sz="1050" dirty="0" err="1"/>
              <a:t>halakhah</a:t>
            </a:r>
            <a:r>
              <a:rPr lang="en-US" altLang="en-US" sz="1050" dirty="0"/>
              <a:t> or tradition to it.  </a:t>
            </a:r>
          </a:p>
          <a:p>
            <a:r>
              <a:rPr lang="en-US" altLang="en-US" sz="1050" dirty="0"/>
              <a:t>Maybe someday put it into a devotional commentary.  </a:t>
            </a:r>
          </a:p>
        </p:txBody>
      </p:sp>
    </p:spTree>
    <p:extLst>
      <p:ext uri="{BB962C8B-B14F-4D97-AF65-F5344CB8AC3E}">
        <p14:creationId xmlns:p14="http://schemas.microsoft.com/office/powerpoint/2010/main" val="26229817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35450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125987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069630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096344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2756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Never spoken on this topic.  One great advantage to expounding scripture sequentially.  Get to everything.  No one offended that I’m picking on them!  </a:t>
            </a:r>
          </a:p>
        </p:txBody>
      </p:sp>
    </p:spTree>
    <p:extLst>
      <p:ext uri="{BB962C8B-B14F-4D97-AF65-F5344CB8AC3E}">
        <p14:creationId xmlns:p14="http://schemas.microsoft.com/office/powerpoint/2010/main" val="199198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Why?  </a:t>
            </a:r>
          </a:p>
          <a:p>
            <a:r>
              <a:rPr lang="en-US" altLang="en-US" sz="1050" dirty="0"/>
              <a:t>That is the topic of the message.   Why would Yehuda?   Why would anyone?</a:t>
            </a:r>
          </a:p>
        </p:txBody>
      </p:sp>
    </p:spTree>
    <p:extLst>
      <p:ext uri="{BB962C8B-B14F-4D97-AF65-F5344CB8AC3E}">
        <p14:creationId xmlns:p14="http://schemas.microsoft.com/office/powerpoint/2010/main" val="3021109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Skipping 17-19 about prep and set up for Seder</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3412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evening</a:t>
            </a:r>
          </a:p>
          <a:p>
            <a:endParaRPr lang="en-US" dirty="0"/>
          </a:p>
          <a:p>
            <a:r>
              <a:rPr lang="en-US" u="sng" dirty="0"/>
              <a:t>Rabbi trail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123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You’ve all seen the famous Leonardo da Vinci painting… </a:t>
            </a:r>
          </a:p>
        </p:txBody>
      </p:sp>
    </p:spTree>
    <p:extLst>
      <p:ext uri="{BB962C8B-B14F-4D97-AF65-F5344CB8AC3E}">
        <p14:creationId xmlns:p14="http://schemas.microsoft.com/office/powerpoint/2010/main" val="193365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109538" indent="-109538">
              <a:buFont typeface="Arial" panose="020B0604020202020204" pitchFamily="34" charset="0"/>
              <a:buChar char="•"/>
            </a:pPr>
            <a:r>
              <a:rPr lang="en-US" altLang="en-US" dirty="0"/>
              <a:t>Still daylight, supposed to be night</a:t>
            </a:r>
          </a:p>
          <a:p>
            <a:pPr marL="109538" indent="-109538">
              <a:buFont typeface="Arial" panose="020B0604020202020204" pitchFamily="34" charset="0"/>
              <a:buChar char="•"/>
            </a:pPr>
            <a:r>
              <a:rPr lang="en-US" altLang="en-US" dirty="0"/>
              <a:t>loaves of bread, festival of unleavened bread…Matzah</a:t>
            </a:r>
          </a:p>
          <a:p>
            <a:pPr marL="109538" indent="-109538">
              <a:buFont typeface="Arial" panose="020B0604020202020204" pitchFamily="34" charset="0"/>
              <a:buChar char="•"/>
            </a:pPr>
            <a:r>
              <a:rPr lang="en-US" altLang="en-US" u="sng" dirty="0"/>
              <a:t>only one guy looks Jewish</a:t>
            </a:r>
            <a:r>
              <a:rPr lang="en-US" altLang="en-US" dirty="0"/>
              <a:t>!!!  With the money bag, the traitor.</a:t>
            </a:r>
          </a:p>
          <a:p>
            <a:pPr marL="109538" indent="-109538">
              <a:buFont typeface="Arial" panose="020B0604020202020204" pitchFamily="34" charset="0"/>
              <a:buChar char="•"/>
            </a:pPr>
            <a:r>
              <a:rPr lang="en-US" altLang="en-US" dirty="0"/>
              <a:t>Fish? Maybe, but where is the lamb?</a:t>
            </a:r>
          </a:p>
          <a:p>
            <a:pPr marL="109538" indent="-109538">
              <a:buFont typeface="Arial" panose="020B0604020202020204" pitchFamily="34" charset="0"/>
              <a:buChar char="•"/>
            </a:pPr>
            <a:r>
              <a:rPr lang="en-US" altLang="en-US" dirty="0"/>
              <a:t>Renaissance Italian</a:t>
            </a:r>
          </a:p>
          <a:p>
            <a:pPr marL="109538" indent="-109538">
              <a:buFont typeface="Arial" panose="020B0604020202020204" pitchFamily="34" charset="0"/>
              <a:buChar char="•"/>
            </a:pPr>
            <a:r>
              <a:rPr lang="en-US" altLang="en-US" dirty="0"/>
              <a:t>No one reclining!</a:t>
            </a:r>
          </a:p>
          <a:p>
            <a:pPr marL="109538" indent="-109538">
              <a:buFont typeface="Arial" panose="020B0604020202020204" pitchFamily="34" charset="0"/>
              <a:buChar char="•"/>
            </a:pPr>
            <a:r>
              <a:rPr lang="en-US" altLang="en-US" dirty="0"/>
              <a:t>Where are the kids?     </a:t>
            </a:r>
          </a:p>
          <a:p>
            <a:r>
              <a:rPr lang="en-US" altLang="en-US" u="sng" dirty="0"/>
              <a:t>That’s why no copies in our building.</a:t>
            </a:r>
          </a:p>
          <a:p>
            <a:r>
              <a:rPr lang="en-US" altLang="en-US" sz="1100" dirty="0"/>
              <a:t>https://www.google.com/search?q=bohdan+piasecki+last+supper&amp;safe=active&amp;tbm=isch&amp;tbs=rimg:CeXkc1xKOcm3Ijhrp_1MiCsrPloFArf_1mfc0HZP2fcY6FM2siHwoE7_1eJImgDBT3S4Fp7eZuTJfJ1aOcrqzMwP4OH8yoSCWun8yIKys-WEc280aok8fRpKhIJgUCt_1-Z9zQcRZQB2CM-K8dwqEglk_1Z9xjoUzaxExqnBsOYvXGyoSCSIfCgTv94kiEeIRCmKLvXwwKhIJaAMFPdLgWnsRQn8U664904MqEgl5m5Ml8nVo5xHF9vYVVLNqLyoSCSurMzA_1g4fzEUEo9OKuT5fP&amp;tbo=u&amp;sa=X&amp;ved=2ahUKEwiM-J-q-ZvgAhVJYK0KHR2ECHQQ9C96BAgBEBs&amp;biw=1164&amp;bih=865&amp;dpr=1.1#imgdii=FUBsg2SZsy6vdM:&amp;imgrc=bmthmlXL2OCD2M:</a:t>
            </a:r>
          </a:p>
          <a:p>
            <a:pPr marL="109538" indent="-109538">
              <a:buFont typeface="Arial" panose="020B0604020202020204" pitchFamily="34" charset="0"/>
              <a:buChar char="•"/>
            </a:pPr>
            <a:endParaRPr lang="en-US" altLang="en-US" dirty="0"/>
          </a:p>
        </p:txBody>
      </p:sp>
    </p:spTree>
    <p:extLst>
      <p:ext uri="{BB962C8B-B14F-4D97-AF65-F5344CB8AC3E}">
        <p14:creationId xmlns:p14="http://schemas.microsoft.com/office/powerpoint/2010/main" val="84401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In order to counter Leonardo's powerful image of the Last Supper, BASIC commissioned the eminent Polish artist </a:t>
            </a:r>
            <a:r>
              <a:rPr lang="en-US" dirty="0">
                <a:hlinkClick r:id="rId3"/>
              </a:rPr>
              <a:t>Bohdan </a:t>
            </a:r>
            <a:r>
              <a:rPr lang="en-US" dirty="0" err="1">
                <a:hlinkClick r:id="rId3"/>
              </a:rPr>
              <a:t>Piasecki</a:t>
            </a:r>
            <a:r>
              <a:rPr lang="en-US" dirty="0"/>
              <a:t> to paint the </a:t>
            </a:r>
            <a:r>
              <a:rPr lang="en-US" dirty="0">
                <a:hlinkClick r:id="rId4"/>
              </a:rPr>
              <a:t>Last Supper</a:t>
            </a:r>
            <a:r>
              <a:rPr lang="en-US" dirty="0"/>
              <a:t> as a Jewish Passover meal with women and children present. The painting is oil on canvas measuring 20" by 48“.</a:t>
            </a:r>
          </a:p>
          <a:p>
            <a:endParaRPr lang="en-US" altLang="en-US" dirty="0"/>
          </a:p>
          <a:p>
            <a:r>
              <a:rPr lang="en-US" altLang="en-US" dirty="0"/>
              <a:t>When your children will ask…4 questions</a:t>
            </a:r>
          </a:p>
          <a:p>
            <a:r>
              <a:rPr lang="en-US" altLang="en-US" dirty="0"/>
              <a:t>Back to the theme…</a:t>
            </a:r>
          </a:p>
          <a:p>
            <a:endParaRPr lang="en-US" altLang="en-US" sz="1000" dirty="0">
              <a:hlinkClick r:id="rId5"/>
            </a:endParaRPr>
          </a:p>
          <a:p>
            <a:r>
              <a:rPr lang="en-US" altLang="en-US" sz="1000" dirty="0">
                <a:hlinkClick r:id="rId5"/>
              </a:rPr>
              <a:t>https://aidanslegacy.typepad.com/lillylewin/files/last_supper.htm</a:t>
            </a:r>
            <a:endParaRPr lang="en-US" altLang="en-US" sz="1000" dirty="0"/>
          </a:p>
          <a:p>
            <a:r>
              <a:rPr lang="en-US" altLang="en-US" sz="1000" dirty="0"/>
              <a:t>https://www.google.com/search?q=bohdan+piasecki+last+supper&amp;safe=active&amp;tbm=isch&amp;tbs=rimg:CeXkc1xKOcm3Ijhrp_1MiCsrPloFArf_1mfc0HZP2fcY6FM2siHwoE7_1eJImgDBT3S4Fp7eZuTJfJ1aOcrqzMwP4OH8yoSCWun8yIKys-WEc280aok8fRpKhIJgUCt_1-Z9zQcRZQB2CM-K8dwqEglk_1Z9xjoUzaxExqnBsOYvXGyoSCSIfCgTv94kiEeIRCmKLvXwwKhIJaAMFPdLgWnsRQn8U664904MqEgl5m5Ml8nVo5xHF9vYVVLNqLyoSCSurMzA_1g4fzEUEo9OKuT5fP&amp;tbo=u&amp;sa=X&amp;ved=2ahUKEwiM-J-q-ZvgAhVJYK0KHR2ECHQQ9C96BAgBEBs&amp;biw=1164&amp;bih=865&amp;dpr=1.1#imgrc=0dTQCZ4n35hBYM:</a:t>
            </a:r>
          </a:p>
          <a:p>
            <a:endParaRPr lang="en-US" altLang="en-US" sz="1000" dirty="0"/>
          </a:p>
          <a:p>
            <a:endParaRPr lang="en-US" altLang="en-US" dirty="0"/>
          </a:p>
        </p:txBody>
      </p:sp>
    </p:spTree>
    <p:extLst>
      <p:ext uri="{BB962C8B-B14F-4D97-AF65-F5344CB8AC3E}">
        <p14:creationId xmlns:p14="http://schemas.microsoft.com/office/powerpoint/2010/main" val="1561385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21252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5531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8273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267200"/>
            <a:ext cx="6202362" cy="434340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78665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09050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Note two titles.   Differing implications.</a:t>
            </a:r>
          </a:p>
          <a:p>
            <a:r>
              <a:rPr lang="en-US" altLang="en-US" sz="2000" dirty="0"/>
              <a:t>[13.15 skipped]</a:t>
            </a:r>
          </a:p>
        </p:txBody>
      </p:sp>
    </p:spTree>
    <p:extLst>
      <p:ext uri="{BB962C8B-B14F-4D97-AF65-F5344CB8AC3E}">
        <p14:creationId xmlns:p14="http://schemas.microsoft.com/office/powerpoint/2010/main" val="1605785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42974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Yeshua experienced all our trauma…</a:t>
            </a:r>
          </a:p>
          <a:p>
            <a:r>
              <a:rPr lang="en-US" altLang="en-US" sz="1050" dirty="0"/>
              <a:t>Dependent?  My bread: intimate trust relationship</a:t>
            </a:r>
          </a:p>
          <a:p>
            <a:r>
              <a:rPr lang="en-US" altLang="en-US" sz="1050" dirty="0"/>
              <a:t>[13.19-20 skipped]</a:t>
            </a:r>
          </a:p>
          <a:p>
            <a:r>
              <a:rPr lang="en-US" altLang="en-US" sz="1050" dirty="0"/>
              <a:t>Similar psalm…55</a:t>
            </a:r>
          </a:p>
        </p:txBody>
      </p:sp>
    </p:spTree>
    <p:extLst>
      <p:ext uri="{BB962C8B-B14F-4D97-AF65-F5344CB8AC3E}">
        <p14:creationId xmlns:p14="http://schemas.microsoft.com/office/powerpoint/2010/main" val="1657422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504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Why anguish?   In pain at impending, internal betrayal.   Abandonment is the foundational emotional pain.</a:t>
            </a:r>
          </a:p>
        </p:txBody>
      </p:sp>
    </p:spTree>
    <p:extLst>
      <p:ext uri="{BB962C8B-B14F-4D97-AF65-F5344CB8AC3E}">
        <p14:creationId xmlns:p14="http://schemas.microsoft.com/office/powerpoint/2010/main" val="3369381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98764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Like Mt 26.23 above</a:t>
            </a:r>
          </a:p>
          <a:p>
            <a:r>
              <a:rPr lang="en-US" altLang="en-US" dirty="0"/>
              <a:t>Why Satanic control at that point?</a:t>
            </a:r>
          </a:p>
        </p:txBody>
      </p:sp>
    </p:spTree>
    <p:extLst>
      <p:ext uri="{BB962C8B-B14F-4D97-AF65-F5344CB8AC3E}">
        <p14:creationId xmlns:p14="http://schemas.microsoft.com/office/powerpoint/2010/main" val="715953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https://kifa.kz/eng/bible/stern/stern_matfey_26.php</a:t>
            </a:r>
          </a:p>
        </p:txBody>
      </p:sp>
    </p:spTree>
    <p:extLst>
      <p:ext uri="{BB962C8B-B14F-4D97-AF65-F5344CB8AC3E}">
        <p14:creationId xmlns:p14="http://schemas.microsoft.com/office/powerpoint/2010/main" val="361690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Rick Fisher</a:t>
            </a:r>
          </a:p>
        </p:txBody>
      </p:sp>
    </p:spTree>
    <p:extLst>
      <p:ext uri="{BB962C8B-B14F-4D97-AF65-F5344CB8AC3E}">
        <p14:creationId xmlns:p14="http://schemas.microsoft.com/office/powerpoint/2010/main" val="2916641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https://kifa.kz/eng/bible/stern/stern_matfey_26.php</a:t>
            </a:r>
          </a:p>
        </p:txBody>
      </p:sp>
    </p:spTree>
    <p:extLst>
      <p:ext uri="{BB962C8B-B14F-4D97-AF65-F5344CB8AC3E}">
        <p14:creationId xmlns:p14="http://schemas.microsoft.com/office/powerpoint/2010/main" val="1233815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https://kifa.kz/eng/bible/stern/stern_matfey_26.php</a:t>
            </a:r>
          </a:p>
        </p:txBody>
      </p:sp>
    </p:spTree>
    <p:extLst>
      <p:ext uri="{BB962C8B-B14F-4D97-AF65-F5344CB8AC3E}">
        <p14:creationId xmlns:p14="http://schemas.microsoft.com/office/powerpoint/2010/main" val="3767694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https://kifa.kz/eng/bible/stern/stern_matfey_26.php</a:t>
            </a:r>
          </a:p>
          <a:p>
            <a:endParaRPr lang="en-US" altLang="en-US" sz="1050" dirty="0"/>
          </a:p>
          <a:p>
            <a:r>
              <a:rPr lang="en-US" altLang="en-US" sz="1050" dirty="0"/>
              <a:t>Matzah, </a:t>
            </a:r>
            <a:r>
              <a:rPr lang="en-US" altLang="en-US" sz="1050" dirty="0" err="1"/>
              <a:t>maror</a:t>
            </a:r>
            <a:r>
              <a:rPr lang="en-US" altLang="en-US" sz="1050" dirty="0"/>
              <a:t>, </a:t>
            </a:r>
            <a:r>
              <a:rPr lang="en-US" altLang="en-US" sz="1050" dirty="0" err="1"/>
              <a:t>kharoset</a:t>
            </a:r>
            <a:r>
              <a:rPr lang="en-US" altLang="en-US" sz="1050" dirty="0"/>
              <a:t> symbols of redemption, liberty, deliverance.   Yehuda in context of all that, apparently, determined to carry out his plan.   Why??   Harden our hearts, then G-d and the Adversary harden MORE!!</a:t>
            </a:r>
          </a:p>
        </p:txBody>
      </p:sp>
    </p:spTree>
    <p:extLst>
      <p:ext uri="{BB962C8B-B14F-4D97-AF65-F5344CB8AC3E}">
        <p14:creationId xmlns:p14="http://schemas.microsoft.com/office/powerpoint/2010/main" val="1350670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Festival, so can’t buy, unless they were in a different calendar than community.   Give to the poor more likely.</a:t>
            </a:r>
          </a:p>
        </p:txBody>
      </p:sp>
    </p:spTree>
    <p:extLst>
      <p:ext uri="{BB962C8B-B14F-4D97-AF65-F5344CB8AC3E}">
        <p14:creationId xmlns:p14="http://schemas.microsoft.com/office/powerpoint/2010/main" val="27828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It was night.   Indeed.</a:t>
            </a:r>
          </a:p>
          <a:p>
            <a:endParaRPr lang="en-US" altLang="en-US" sz="1050" dirty="0"/>
          </a:p>
          <a:p>
            <a:r>
              <a:rPr lang="en-US" altLang="en-US" sz="1050" dirty="0"/>
              <a:t>In company with the prince of darkness, opposition, enmity.  </a:t>
            </a:r>
          </a:p>
          <a:p>
            <a:r>
              <a:rPr lang="en-US" altLang="en-US" sz="1050" dirty="0"/>
              <a:t>Went to the Roman authorities, next we read of him </a:t>
            </a:r>
            <a:r>
              <a:rPr lang="en-US" altLang="en-US" sz="1050" dirty="0" err="1"/>
              <a:t>Yn</a:t>
            </a:r>
            <a:r>
              <a:rPr lang="en-US" altLang="en-US" sz="1050" dirty="0"/>
              <a:t> 18.2</a:t>
            </a:r>
          </a:p>
          <a:p>
            <a:r>
              <a:rPr lang="en-US" altLang="en-US" sz="1050" dirty="0"/>
              <a:t>What was Yehuda thinking?</a:t>
            </a:r>
          </a:p>
        </p:txBody>
      </p:sp>
    </p:spTree>
    <p:extLst>
      <p:ext uri="{BB962C8B-B14F-4D97-AF65-F5344CB8AC3E}">
        <p14:creationId xmlns:p14="http://schemas.microsoft.com/office/powerpoint/2010/main" val="4008561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6117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50514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0032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09965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288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4092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5186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25514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Slaughtered surrendering forces…destructive murderous rage?</a:t>
            </a:r>
          </a:p>
        </p:txBody>
      </p:sp>
    </p:spTree>
    <p:extLst>
      <p:ext uri="{BB962C8B-B14F-4D97-AF65-F5344CB8AC3E}">
        <p14:creationId xmlns:p14="http://schemas.microsoft.com/office/powerpoint/2010/main" val="2486842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22089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Motive: Mad because skipped over a promotion? </a:t>
            </a:r>
          </a:p>
          <a:p>
            <a:r>
              <a:rPr lang="en-US" altLang="en-US" sz="1050" dirty="0"/>
              <a:t>Believed in the cause of King George III?</a:t>
            </a:r>
          </a:p>
          <a:p>
            <a:endParaRPr lang="en-US" altLang="en-US" sz="1050" dirty="0"/>
          </a:p>
          <a:p>
            <a:r>
              <a:rPr lang="en-US" altLang="en-US" sz="1050" dirty="0"/>
              <a:t>Not so well known, but more damaging…</a:t>
            </a:r>
          </a:p>
        </p:txBody>
      </p:sp>
    </p:spTree>
    <p:extLst>
      <p:ext uri="{BB962C8B-B14F-4D97-AF65-F5344CB8AC3E}">
        <p14:creationId xmlns:p14="http://schemas.microsoft.com/office/powerpoint/2010/main" val="2746320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https://en.wikipedia.org/wiki/Julius_and_Ethel_Rosenberg</a:t>
            </a:r>
          </a:p>
          <a:p>
            <a:r>
              <a:rPr lang="en-US" sz="2000" b="0" i="0" kern="1200" dirty="0">
                <a:solidFill>
                  <a:schemeClr val="tx1"/>
                </a:solidFill>
                <a:effectLst/>
                <a:latin typeface="Arial Rounded MT Bold" pitchFamily="34" charset="0"/>
                <a:ea typeface="+mn-ea"/>
                <a:cs typeface="Arial" charset="0"/>
              </a:rPr>
              <a:t>Julius and Ethel Rosenberg, separated by heavy wire screen as they leave U.S. Court House after being found guilty by jury.</a:t>
            </a:r>
            <a:endParaRPr lang="en-US" altLang="en-US" sz="1050" dirty="0"/>
          </a:p>
        </p:txBody>
      </p:sp>
    </p:spTree>
    <p:extLst>
      <p:ext uri="{BB962C8B-B14F-4D97-AF65-F5344CB8AC3E}">
        <p14:creationId xmlns:p14="http://schemas.microsoft.com/office/powerpoint/2010/main" val="3237387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https://en.wikipedia.org/wiki/Julius_and_Ethel_Rosenberg</a:t>
            </a:r>
          </a:p>
        </p:txBody>
      </p:sp>
    </p:spTree>
    <p:extLst>
      <p:ext uri="{BB962C8B-B14F-4D97-AF65-F5344CB8AC3E}">
        <p14:creationId xmlns:p14="http://schemas.microsoft.com/office/powerpoint/2010/main" val="2992004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https://en.wikipedia.org/wiki/Julius_and_Ethel_Rosenberg</a:t>
            </a:r>
          </a:p>
          <a:p>
            <a:endParaRPr lang="en-US" altLang="en-US" sz="2000" dirty="0"/>
          </a:p>
          <a:p>
            <a:r>
              <a:rPr lang="en-US" altLang="en-US" sz="2000" dirty="0"/>
              <a:t>Wouldn’t have been a Cold War without this betrayal of the United States.</a:t>
            </a:r>
          </a:p>
          <a:p>
            <a:r>
              <a:rPr lang="en-US" altLang="en-US" sz="2000" dirty="0"/>
              <a:t>Believed in Communism?</a:t>
            </a:r>
          </a:p>
        </p:txBody>
      </p:sp>
    </p:spTree>
    <p:extLst>
      <p:ext uri="{BB962C8B-B14F-4D97-AF65-F5344CB8AC3E}">
        <p14:creationId xmlns:p14="http://schemas.microsoft.com/office/powerpoint/2010/main" val="3795211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https://en.wikipedia.org/wiki/Judas_Iscariot</a:t>
            </a:r>
          </a:p>
        </p:txBody>
      </p:sp>
    </p:spTree>
    <p:extLst>
      <p:ext uri="{BB962C8B-B14F-4D97-AF65-F5344CB8AC3E}">
        <p14:creationId xmlns:p14="http://schemas.microsoft.com/office/powerpoint/2010/main" val="1042408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Font typeface="+mj-lt"/>
              <a:buAutoNum type="arabicPeriod"/>
            </a:pPr>
            <a:r>
              <a:rPr lang="en-US" dirty="0"/>
              <a:t>Arnold received a commission as a brigadier general in the British Army, an annual pension of £360, and a lump sum of over £6,000.   </a:t>
            </a:r>
            <a:r>
              <a:rPr lang="en-US" dirty="0" err="1"/>
              <a:t>Rosenbergs</a:t>
            </a:r>
            <a:r>
              <a:rPr lang="en-US" dirty="0"/>
              <a:t>?   People have left Yeshua for compromised jobs.</a:t>
            </a:r>
          </a:p>
          <a:p>
            <a:pPr marL="228600" indent="-228600">
              <a:buFont typeface="+mj-lt"/>
              <a:buAutoNum type="arabicPeriod"/>
            </a:pPr>
            <a:r>
              <a:rPr lang="en-US" altLang="en-US" dirty="0"/>
              <a:t>Anger at USA, at Geo. Washington, </a:t>
            </a:r>
            <a:r>
              <a:rPr lang="en-US" altLang="en-US" dirty="0" err="1"/>
              <a:t>Rosenbers</a:t>
            </a:r>
            <a:r>
              <a:rPr lang="en-US" altLang="en-US" dirty="0"/>
              <a:t> mad at capitalism.  </a:t>
            </a:r>
          </a:p>
        </p:txBody>
      </p:sp>
    </p:spTree>
    <p:extLst>
      <p:ext uri="{BB962C8B-B14F-4D97-AF65-F5344CB8AC3E}">
        <p14:creationId xmlns:p14="http://schemas.microsoft.com/office/powerpoint/2010/main" val="376243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Note on the plane: El Al </a:t>
            </a:r>
          </a:p>
          <a:p>
            <a:r>
              <a:rPr lang="en-US" altLang="en-US" sz="1050" dirty="0"/>
              <a:t>https://worldisraelnews.com/israel-rescue-team-arrives-in-brazil-to-help-locate-survivors/?utm_source=MadMimi&amp;utm_medium=email&amp;utm_content=Russia%3A+Israel%E2%80%99s+Security+%E2%80%98Top+Priority%27%3B+Iranians+Hide+Faces+in+Touching+Tribute+to+Holocaust%3B+Roseanne+Barr+Praises+Judea+%26+Samaria+%E2%80%98Pioneers%E2%80%99&amp;utm_campaign=20190128_m149482658_Russia%3A+Israel%E2%80%99s+Security+%E2%80%98Top+Priority%27%3B+Iranians+Hide+Faces+in+Touching+Tribute+to+Holocaust%3B+Roseanne+Barr+Praises+Judea+%26+Samaria+%E2%80%98Pioneers%E2%80%99&amp;utm_term=Brazil+Welcomes+Israeli+Rescue+Team_3A+_E2_80_98A+Superpower+of+Kindness+and+Giving_E2_80_99</a:t>
            </a:r>
          </a:p>
        </p:txBody>
      </p:sp>
    </p:spTree>
    <p:extLst>
      <p:ext uri="{BB962C8B-B14F-4D97-AF65-F5344CB8AC3E}">
        <p14:creationId xmlns:p14="http://schemas.microsoft.com/office/powerpoint/2010/main" val="1355884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root </a:t>
            </a:r>
            <a:r>
              <a:rPr lang="en-US" altLang="en-US" sz="1050" dirty="0" err="1"/>
              <a:t>sagar</a:t>
            </a:r>
            <a:r>
              <a:rPr lang="en-US" altLang="en-US" sz="1050" dirty="0"/>
              <a:t>, to close </a:t>
            </a:r>
          </a:p>
        </p:txBody>
      </p:sp>
    </p:spTree>
    <p:extLst>
      <p:ext uri="{BB962C8B-B14F-4D97-AF65-F5344CB8AC3E}">
        <p14:creationId xmlns:p14="http://schemas.microsoft.com/office/powerpoint/2010/main" val="44000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06806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8707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Maybe not grateful?  Not enough?</a:t>
            </a:r>
          </a:p>
        </p:txBody>
      </p:sp>
    </p:spTree>
    <p:extLst>
      <p:ext uri="{BB962C8B-B14F-4D97-AF65-F5344CB8AC3E}">
        <p14:creationId xmlns:p14="http://schemas.microsoft.com/office/powerpoint/2010/main" val="3760670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How do we address Him?</a:t>
            </a:r>
          </a:p>
        </p:txBody>
      </p:sp>
    </p:spTree>
    <p:extLst>
      <p:ext uri="{BB962C8B-B14F-4D97-AF65-F5344CB8AC3E}">
        <p14:creationId xmlns:p14="http://schemas.microsoft.com/office/powerpoint/2010/main" val="102630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129026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788243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sz="1050" dirty="0">
                <a:hlinkClick r:id="rId3"/>
              </a:rPr>
              <a:t>https://en.wikipedia.org/wiki/Sicarii</a:t>
            </a:r>
            <a:endParaRPr lang="en-US" sz="1050" dirty="0"/>
          </a:p>
          <a:p>
            <a:endParaRPr lang="en-US" altLang="en-US" sz="1050" dirty="0"/>
          </a:p>
          <a:p>
            <a:r>
              <a:rPr lang="en-US" altLang="en-US" sz="1050" dirty="0"/>
              <a:t>https://www.osv.com/OSVNewsweekly/ByIssue/Article/TabId/735/ArtMID/13636/ArticleID/10524/Why-Did-Judas-Betray-Jesus.aspx</a:t>
            </a:r>
          </a:p>
        </p:txBody>
      </p:sp>
    </p:spTree>
    <p:extLst>
      <p:ext uri="{BB962C8B-B14F-4D97-AF65-F5344CB8AC3E}">
        <p14:creationId xmlns:p14="http://schemas.microsoft.com/office/powerpoint/2010/main" val="42717404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https://en.wikipedia.org/wiki/Judas_Iscariot</a:t>
            </a:r>
          </a:p>
        </p:txBody>
      </p:sp>
    </p:spTree>
    <p:extLst>
      <p:ext uri="{BB962C8B-B14F-4D97-AF65-F5344CB8AC3E}">
        <p14:creationId xmlns:p14="http://schemas.microsoft.com/office/powerpoint/2010/main" val="7784415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Early warning?</a:t>
            </a:r>
          </a:p>
          <a:p>
            <a:endParaRPr lang="en-US" altLang="en-US" sz="1050" dirty="0"/>
          </a:p>
          <a:p>
            <a:r>
              <a:rPr lang="en-US" altLang="en-US" sz="1050" dirty="0"/>
              <a:t>https://en.wikipedia.org/wiki/Judas_Iscariot</a:t>
            </a:r>
          </a:p>
        </p:txBody>
      </p:sp>
    </p:spTree>
    <p:extLst>
      <p:ext uri="{BB962C8B-B14F-4D97-AF65-F5344CB8AC3E}">
        <p14:creationId xmlns:p14="http://schemas.microsoft.com/office/powerpoint/2010/main" val="370873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https://www.timesofisrael.com/idf-team-aiding-search-at-brazil-dam-disaster-met-with-praise-and-criticism/</a:t>
            </a:r>
          </a:p>
          <a:p>
            <a:endParaRPr lang="en-US" sz="105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An Israeli rescue specialist arrives at a site where a body was found inside a vehicle stuck in the mud, days after a dam collapse in </a:t>
            </a:r>
            <a:r>
              <a:rPr lang="en-US" sz="2000" b="0" i="0" kern="1200" dirty="0" err="1">
                <a:solidFill>
                  <a:schemeClr val="tx1"/>
                </a:solidFill>
                <a:effectLst/>
                <a:latin typeface="Arial Rounded MT Bold" pitchFamily="34" charset="0"/>
                <a:ea typeface="+mn-ea"/>
                <a:cs typeface="Arial" charset="0"/>
              </a:rPr>
              <a:t>Brumadinho</a:t>
            </a:r>
            <a:r>
              <a:rPr lang="en-US" sz="2000" b="0" i="0" kern="1200" dirty="0">
                <a:solidFill>
                  <a:schemeClr val="tx1"/>
                </a:solidFill>
                <a:effectLst/>
                <a:latin typeface="Arial Rounded MT Bold" pitchFamily="34" charset="0"/>
                <a:ea typeface="+mn-ea"/>
                <a:cs typeface="Arial" charset="0"/>
              </a:rPr>
              <a:t>, Brazil, Monday, Jan. 28, 2019.</a:t>
            </a:r>
            <a:endParaRPr lang="en-US" altLang="en-US" sz="1050" dirty="0"/>
          </a:p>
        </p:txBody>
      </p:sp>
    </p:spTree>
    <p:extLst>
      <p:ext uri="{BB962C8B-B14F-4D97-AF65-F5344CB8AC3E}">
        <p14:creationId xmlns:p14="http://schemas.microsoft.com/office/powerpoint/2010/main" val="38576697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203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323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https://en.wikipedia.org/wiki/Judas_Iscariot</a:t>
            </a:r>
          </a:p>
        </p:txBody>
      </p:sp>
    </p:spTree>
    <p:extLst>
      <p:ext uri="{BB962C8B-B14F-4D97-AF65-F5344CB8AC3E}">
        <p14:creationId xmlns:p14="http://schemas.microsoft.com/office/powerpoint/2010/main" val="23613655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040245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107531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870753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76406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98849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Bad grammar, double superlative, nevertheless sweet…</a:t>
            </a:r>
          </a:p>
        </p:txBody>
      </p:sp>
    </p:spTree>
    <p:extLst>
      <p:ext uri="{BB962C8B-B14F-4D97-AF65-F5344CB8AC3E}">
        <p14:creationId xmlns:p14="http://schemas.microsoft.com/office/powerpoint/2010/main" val="1203823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4634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00" b="0" i="0" kern="1200" dirty="0">
                <a:solidFill>
                  <a:schemeClr val="tx1"/>
                </a:solidFill>
                <a:effectLst/>
                <a:latin typeface="Arial Rounded MT Bold" pitchFamily="34" charset="0"/>
                <a:ea typeface="+mn-ea"/>
                <a:cs typeface="Arial" charset="0"/>
              </a:rPr>
              <a:t>https://www.timesofisrael.com/idf-team-aiding-search-at-brazil-dam-disaster-met-with-praise-and-criticism/</a:t>
            </a:r>
          </a:p>
          <a:p>
            <a:r>
              <a:rPr lang="en-US" sz="2000" b="0" i="0" kern="1200" dirty="0">
                <a:solidFill>
                  <a:schemeClr val="tx1"/>
                </a:solidFill>
                <a:effectLst/>
                <a:latin typeface="Arial Rounded MT Bold" pitchFamily="34" charset="0"/>
                <a:ea typeface="+mn-ea"/>
                <a:cs typeface="Arial" charset="0"/>
              </a:rPr>
              <a:t>Israelis working at the site of a dam collapse at a mining operation in a rural area of the Minas Gerais state of Brazil. (Courtesy of ZAKA via JTA)</a:t>
            </a:r>
            <a:endParaRPr lang="en-US" altLang="en-US" sz="1050" dirty="0"/>
          </a:p>
        </p:txBody>
      </p:sp>
    </p:spTree>
    <p:extLst>
      <p:ext uri="{BB962C8B-B14F-4D97-AF65-F5344CB8AC3E}">
        <p14:creationId xmlns:p14="http://schemas.microsoft.com/office/powerpoint/2010/main" val="902631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Way to </a:t>
            </a:r>
            <a:r>
              <a:rPr lang="en-US" altLang="en-US" sz="1050" dirty="0" err="1"/>
              <a:t>rememember</a:t>
            </a:r>
            <a:r>
              <a:rPr lang="en-US" altLang="en-US" sz="1050" dirty="0"/>
              <a:t>…if using anyone’s name, do you have permission to speak??</a:t>
            </a:r>
          </a:p>
        </p:txBody>
      </p:sp>
    </p:spTree>
    <p:extLst>
      <p:ext uri="{BB962C8B-B14F-4D97-AF65-F5344CB8AC3E}">
        <p14:creationId xmlns:p14="http://schemas.microsoft.com/office/powerpoint/2010/main" val="8658337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t>Salvation through the Atonement of the Messiah; personal faith in the atoning death and resurrection of Yeshua; it's all about the King  2.) Covenantal identity of Jewish people, not replacement  3.) Restoration to Torah lifestyle  4.) Restoration/survival of the nation of Israel. (Covenantal identity, so Jewish believers don't assimilate.  Romans 11:15 "For if their casting Yeshua aside means reconciliation for the world, what will their accepting him mean?  It will be life from the dead!)</a:t>
            </a:r>
            <a:endParaRPr lang="en-US" altLang="en-US" sz="1050" dirty="0"/>
          </a:p>
        </p:txBody>
      </p:sp>
    </p:spTree>
    <p:extLst>
      <p:ext uri="{BB962C8B-B14F-4D97-AF65-F5344CB8AC3E}">
        <p14:creationId xmlns:p14="http://schemas.microsoft.com/office/powerpoint/2010/main" val="42283712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Are you here to be blessed in working for the salvation of Israel?</a:t>
            </a:r>
          </a:p>
        </p:txBody>
      </p:sp>
    </p:spTree>
    <p:extLst>
      <p:ext uri="{BB962C8B-B14F-4D97-AF65-F5344CB8AC3E}">
        <p14:creationId xmlns:p14="http://schemas.microsoft.com/office/powerpoint/2010/main" val="21699832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643609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26635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652991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https://www.christianpost.com/news/pastors-feel-greatest-pressure-to-address-avoid-divisive-issues-from-inside-the-church-barna.html</a:t>
            </a:r>
          </a:p>
        </p:txBody>
      </p:sp>
    </p:spTree>
    <p:extLst>
      <p:ext uri="{BB962C8B-B14F-4D97-AF65-F5344CB8AC3E}">
        <p14:creationId xmlns:p14="http://schemas.microsoft.com/office/powerpoint/2010/main" val="7084188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https://www.christianpost.com/news/pastors-feel-greatest-pressure-to-address-avoid-divisive-issues-from-inside-the-church-barna.html</a:t>
            </a:r>
            <a:endParaRPr lang="en-US" altLang="en-US" sz="1050" dirty="0"/>
          </a:p>
          <a:p>
            <a:endParaRPr lang="en-US" altLang="en-US" sz="1050" dirty="0"/>
          </a:p>
          <a:p>
            <a:r>
              <a:rPr lang="en-US" altLang="en-US" dirty="0"/>
              <a:t>So, I’ll speak out on something politically incorrect.</a:t>
            </a:r>
          </a:p>
        </p:txBody>
      </p:sp>
    </p:spTree>
    <p:extLst>
      <p:ext uri="{BB962C8B-B14F-4D97-AF65-F5344CB8AC3E}">
        <p14:creationId xmlns:p14="http://schemas.microsoft.com/office/powerpoint/2010/main" val="15527660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https://www.frc.org/get.cfm?i=WA19A51&amp;f=WU19A17</a:t>
            </a:r>
          </a:p>
        </p:txBody>
      </p:sp>
    </p:spTree>
    <p:extLst>
      <p:ext uri="{BB962C8B-B14F-4D97-AF65-F5344CB8AC3E}">
        <p14:creationId xmlns:p14="http://schemas.microsoft.com/office/powerpoint/2010/main" val="23741535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https://www.frc.org/get.cfm?i=WA19A51&amp;f=WU19A17</a:t>
            </a:r>
          </a:p>
        </p:txBody>
      </p:sp>
    </p:spTree>
    <p:extLst>
      <p:ext uri="{BB962C8B-B14F-4D97-AF65-F5344CB8AC3E}">
        <p14:creationId xmlns:p14="http://schemas.microsoft.com/office/powerpoint/2010/main" val="303498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Rick Fischer</a:t>
            </a:r>
            <a:endParaRPr lang="en-US" altLang="en-US" sz="1050" dirty="0"/>
          </a:p>
        </p:txBody>
      </p:sp>
    </p:spTree>
    <p:extLst>
      <p:ext uri="{BB962C8B-B14F-4D97-AF65-F5344CB8AC3E}">
        <p14:creationId xmlns:p14="http://schemas.microsoft.com/office/powerpoint/2010/main" val="37480269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https://www.frc.org/get.cfm?i=WA19A51&amp;f=WU19A17</a:t>
            </a:r>
          </a:p>
        </p:txBody>
      </p:sp>
    </p:spTree>
    <p:extLst>
      <p:ext uri="{BB962C8B-B14F-4D97-AF65-F5344CB8AC3E}">
        <p14:creationId xmlns:p14="http://schemas.microsoft.com/office/powerpoint/2010/main" val="4652432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As far as scripture is concerned, it’s a person from the instant of conception.</a:t>
            </a:r>
          </a:p>
          <a:p>
            <a:endParaRPr lang="en-US" altLang="en-US" sz="1050" dirty="0"/>
          </a:p>
          <a:p>
            <a:r>
              <a:rPr lang="en-US" altLang="en-US" sz="1050" dirty="0"/>
              <a:t>https://www.frc.org/get.cfm?i=WA19A51&amp;f=WU19A17</a:t>
            </a:r>
          </a:p>
        </p:txBody>
      </p:sp>
    </p:spTree>
    <p:extLst>
      <p:ext uri="{BB962C8B-B14F-4D97-AF65-F5344CB8AC3E}">
        <p14:creationId xmlns:p14="http://schemas.microsoft.com/office/powerpoint/2010/main" val="15998878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https://www.frc.org/get.cfm?i=WA19A51&amp;f=WU19A17</a:t>
            </a:r>
          </a:p>
        </p:txBody>
      </p:sp>
    </p:spTree>
    <p:extLst>
      <p:ext uri="{BB962C8B-B14F-4D97-AF65-F5344CB8AC3E}">
        <p14:creationId xmlns:p14="http://schemas.microsoft.com/office/powerpoint/2010/main" val="13905592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&amp; </a:t>
            </a:r>
            <a:r>
              <a:rPr lang="en-US" altLang="en-US" sz="1050" dirty="0" err="1"/>
              <a:t>Batya</a:t>
            </a:r>
            <a:r>
              <a:rPr lang="en-US" altLang="en-US" sz="1050" dirty="0"/>
              <a:t> Segal  http://www.netmail411.com/mail/vfi/JOLjan0419.html?utm_source=JNN+Newsletter+-+Global&amp;utm_campaign=abe084319c-EMAIL_CAMPAIGN_2018_10_08_02_05_COPY_01&amp;utm_medium=email&amp;utm_term=0_a7c77e6522-abe084319c-144069561&amp;mc_cid=abe084319c&amp;mc_eid=5c6cdd3ee6</a:t>
            </a:r>
          </a:p>
        </p:txBody>
      </p:sp>
    </p:spTree>
    <p:extLst>
      <p:ext uri="{BB962C8B-B14F-4D97-AF65-F5344CB8AC3E}">
        <p14:creationId xmlns:p14="http://schemas.microsoft.com/office/powerpoint/2010/main" val="39595011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&amp; </a:t>
            </a:r>
            <a:r>
              <a:rPr lang="en-US" altLang="en-US" sz="1050" dirty="0" err="1"/>
              <a:t>Batya</a:t>
            </a:r>
            <a:r>
              <a:rPr lang="en-US" altLang="en-US" sz="1050" dirty="0"/>
              <a:t> Segal  http://www.netmail411.com/mail/vfi/JOLjan0419.html?utm_source=JNN+Newsletter+-+Global&amp;utm_campaign=abe084319c-EMAIL_CAMPAIGN_2018_10_08_02_05_COPY_01&amp;utm_medium=email&amp;utm_term=0_a7c77e6522-abe084319c-144069561&amp;mc_cid=abe084319c&amp;mc_eid=5c6cdd3ee6</a:t>
            </a:r>
          </a:p>
        </p:txBody>
      </p:sp>
    </p:spTree>
    <p:extLst>
      <p:ext uri="{BB962C8B-B14F-4D97-AF65-F5344CB8AC3E}">
        <p14:creationId xmlns:p14="http://schemas.microsoft.com/office/powerpoint/2010/main" val="21838682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&amp; </a:t>
            </a:r>
            <a:r>
              <a:rPr lang="en-US" altLang="en-US" sz="1050" dirty="0" err="1"/>
              <a:t>Batya</a:t>
            </a:r>
            <a:r>
              <a:rPr lang="en-US" altLang="en-US" sz="1050" dirty="0"/>
              <a:t> Segal  http://www.netmail411.com/mail/vfi/JOLjan0419.html?utm_source=JNN+Newsletter+-+Global&amp;utm_campaign=abe084319c-EMAIL_CAMPAIGN_2018_10_08_02_05_COPY_01&amp;utm_medium=email&amp;utm_term=0_a7c77e6522-abe084319c-144069561&amp;mc_cid=abe084319c&amp;mc_eid=5c6cdd3ee6</a:t>
            </a:r>
          </a:p>
        </p:txBody>
      </p:sp>
    </p:spTree>
    <p:extLst>
      <p:ext uri="{BB962C8B-B14F-4D97-AF65-F5344CB8AC3E}">
        <p14:creationId xmlns:p14="http://schemas.microsoft.com/office/powerpoint/2010/main" val="6713210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Avner </a:t>
            </a:r>
            <a:r>
              <a:rPr lang="en-US" altLang="en-US" sz="1050" dirty="0" err="1"/>
              <a:t>Boskey</a:t>
            </a:r>
            <a:endParaRPr lang="en-US" altLang="en-US" sz="1050" dirty="0"/>
          </a:p>
        </p:txBody>
      </p:sp>
    </p:spTree>
    <p:extLst>
      <p:ext uri="{BB962C8B-B14F-4D97-AF65-F5344CB8AC3E}">
        <p14:creationId xmlns:p14="http://schemas.microsoft.com/office/powerpoint/2010/main" val="20044169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4776920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http://www.netmail411.com/mail/vfi/JOLdec2618.html?utm_source=JNN+Newsletter+-+Global&amp;utm_campaign=70ff5c5f55-EMAIL_CAMPAIGN_2018_10_08_02_05_COPY_01&amp;utm_medium=email&amp;utm_term=0_a7c77e6522-70ff5c5f55-144069561&amp;mc_cid=70ff5c5f55&amp;mc_eid=5c6cdd3ee6</a:t>
            </a:r>
          </a:p>
        </p:txBody>
      </p:sp>
    </p:spTree>
    <p:extLst>
      <p:ext uri="{BB962C8B-B14F-4D97-AF65-F5344CB8AC3E}">
        <p14:creationId xmlns:p14="http://schemas.microsoft.com/office/powerpoint/2010/main" val="6976389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http://www.netmail411.com/mail/vfi/JOLdec2618.html?utm_source=JNN+Newsletter+-+Global&amp;utm_campaign=70ff5c5f55-EMAIL_CAMPAIGN_2018_10_08_02_05_COPY_01&amp;utm_medium=email&amp;utm_term=0_a7c77e6522-70ff5c5f55-144069561&amp;mc_cid=70ff5c5f55&amp;mc_eid=5c6cdd3ee6</a:t>
            </a:r>
          </a:p>
        </p:txBody>
      </p:sp>
    </p:spTree>
    <p:extLst>
      <p:ext uri="{BB962C8B-B14F-4D97-AF65-F5344CB8AC3E}">
        <p14:creationId xmlns:p14="http://schemas.microsoft.com/office/powerpoint/2010/main" val="354961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Vicki Kline</a:t>
            </a:r>
          </a:p>
        </p:txBody>
      </p:sp>
    </p:spTree>
    <p:extLst>
      <p:ext uri="{BB962C8B-B14F-4D97-AF65-F5344CB8AC3E}">
        <p14:creationId xmlns:p14="http://schemas.microsoft.com/office/powerpoint/2010/main" val="37094783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41353289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53298017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25862767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1" kern="1200" dirty="0">
                <a:solidFill>
                  <a:schemeClr val="tx1"/>
                </a:solidFill>
                <a:effectLst/>
                <a:latin typeface="Arial Rounded MT Bold" pitchFamily="34" charset="0"/>
                <a:ea typeface="+mn-ea"/>
                <a:cs typeface="Arial" charset="0"/>
              </a:rPr>
              <a:t>Copyright © 2018 Final Frontier Ministries, All rights reserved.</a:t>
            </a:r>
            <a:endParaRPr lang="en-US" altLang="en-US" sz="1050" dirty="0"/>
          </a:p>
        </p:txBody>
      </p:sp>
    </p:spTree>
    <p:extLst>
      <p:ext uri="{BB962C8B-B14F-4D97-AF65-F5344CB8AC3E}">
        <p14:creationId xmlns:p14="http://schemas.microsoft.com/office/powerpoint/2010/main" val="22652960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152620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802761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293344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https://mail.google.com/mail/u/0/#inbox</a:t>
            </a:r>
            <a:r>
              <a:rPr lang="en-US" sz="1050" b="0" i="0" kern="1200">
                <a:solidFill>
                  <a:schemeClr val="tx1"/>
                </a:solidFill>
                <a:effectLst/>
                <a:latin typeface="Arial Rounded MT Bold" pitchFamily="34" charset="0"/>
                <a:ea typeface="+mn-ea"/>
                <a:cs typeface="Arial" charset="0"/>
              </a:rPr>
              <a:t>/KtbxLwGkKGlGHkVrGNxHCNLmFtWpkfjKbq</a:t>
            </a:r>
            <a:endParaRPr lang="en-US" sz="1050" b="0" i="0" kern="1200" dirty="0">
              <a:solidFill>
                <a:schemeClr val="tx1"/>
              </a:solidFill>
              <a:effectLst/>
              <a:latin typeface="Arial Rounded MT Bold" pitchFamily="34" charset="0"/>
              <a:ea typeface="+mn-ea"/>
              <a:cs typeface="Arial" charset="0"/>
            </a:endParaRPr>
          </a:p>
        </p:txBody>
      </p:sp>
    </p:spTree>
    <p:extLst>
      <p:ext uri="{BB962C8B-B14F-4D97-AF65-F5344CB8AC3E}">
        <p14:creationId xmlns:p14="http://schemas.microsoft.com/office/powerpoint/2010/main" val="9615317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rPr>
              <a:t>https://mail.google.com/mail/u/0/#inbox/KtbxLwGkKGlGHkVrGNxHCNLmFtWpkfjKbq</a:t>
            </a:r>
          </a:p>
          <a:p>
            <a:endParaRPr lang="en-US" altLang="en-US" sz="1050" dirty="0"/>
          </a:p>
        </p:txBody>
      </p:sp>
    </p:spTree>
    <p:extLst>
      <p:ext uri="{BB962C8B-B14F-4D97-AF65-F5344CB8AC3E}">
        <p14:creationId xmlns:p14="http://schemas.microsoft.com/office/powerpoint/2010/main" val="5606645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7323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4052114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223577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10733305"/>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261996688"/>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I’ve been doing a sequential teaching on </a:t>
            </a:r>
            <a:r>
              <a:rPr lang="en-US" dirty="0" err="1"/>
              <a:t>Mattityahu</a:t>
            </a:r>
            <a:r>
              <a:rPr lang="en-US" dirty="0"/>
              <a:t>, started with Mt. 5.5 on Oct. 17, 2015</a:t>
            </a:r>
          </a:p>
          <a:p>
            <a:pPr algn="l"/>
            <a:r>
              <a:rPr lang="en-US" dirty="0"/>
              <a:t>Why?       </a:t>
            </a:r>
          </a:p>
          <a:p>
            <a:pPr algn="l"/>
            <a:r>
              <a:rPr lang="en-US" dirty="0"/>
              <a:t>“Felt led”</a:t>
            </a:r>
          </a:p>
          <a:p>
            <a:pPr algn="l"/>
            <a:r>
              <a:rPr lang="en-US" dirty="0"/>
              <a:t>Missed two scheduled readings due to snow.  Catch up today.  </a:t>
            </a:r>
          </a:p>
        </p:txBody>
      </p:sp>
    </p:spTree>
    <p:extLst>
      <p:ext uri="{BB962C8B-B14F-4D97-AF65-F5344CB8AC3E}">
        <p14:creationId xmlns:p14="http://schemas.microsoft.com/office/powerpoint/2010/main" val="3536166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the Beatles came to America in 1964, a 9-year-old Michael Brown was fascinated. He started playing the drums and saw his first rock concert at age 13. At that point, his life took a negative turn. </a:t>
            </a:r>
          </a:p>
        </p:txBody>
      </p:sp>
    </p:spTree>
    <p:extLst>
      <p:ext uri="{BB962C8B-B14F-4D97-AF65-F5344CB8AC3E}">
        <p14:creationId xmlns:p14="http://schemas.microsoft.com/office/powerpoint/2010/main" val="41084462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"That opened up my life to drugs and rebellion, and that shaped my life between the ages 14 and 16," he said. "I went to one rock concert after another. My life was going to school, getting high, playing in a rock band, practicing and going to rock concerts."</a:t>
            </a:r>
          </a:p>
        </p:txBody>
      </p:sp>
    </p:spTree>
    <p:extLst>
      <p:ext uri="{BB962C8B-B14F-4D97-AF65-F5344CB8AC3E}">
        <p14:creationId xmlns:p14="http://schemas.microsoft.com/office/powerpoint/2010/main" val="37035914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But then…it was in a little Italian Pentecostal church, and the pastor's wife [was] playing piano. It was something about those joyous hymns; the Lord really touched me. I was supernaturally overcome. I experienced and encountered the love of God in this little church.</a:t>
            </a:r>
          </a:p>
        </p:txBody>
      </p:sp>
    </p:spTree>
    <p:extLst>
      <p:ext uri="{BB962C8B-B14F-4D97-AF65-F5344CB8AC3E}">
        <p14:creationId xmlns:p14="http://schemas.microsoft.com/office/powerpoint/2010/main" val="271105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F3D80-312E-4AAA-8DE6-F8B280F04ACC}"/>
              </a:ext>
            </a:extLst>
          </p:cNvPr>
          <p:cNvPicPr>
            <a:picLocks noChangeAspect="1"/>
          </p:cNvPicPr>
          <p:nvPr/>
        </p:nvPicPr>
        <p:blipFill>
          <a:blip r:embed="rId3"/>
          <a:stretch>
            <a:fillRect/>
          </a:stretch>
        </p:blipFill>
        <p:spPr>
          <a:xfrm>
            <a:off x="2704995" y="0"/>
            <a:ext cx="3368884"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7567050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57839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Last two messages on extravagant worship. </a:t>
            </a:r>
          </a:p>
          <a:p>
            <a:pPr algn="l"/>
            <a:endParaRPr lang="en-US" dirty="0"/>
          </a:p>
          <a:p>
            <a:r>
              <a:rPr lang="en-US" dirty="0"/>
              <a:t>Today: </a:t>
            </a:r>
          </a:p>
          <a:p>
            <a:r>
              <a:rPr lang="en-US" dirty="0"/>
              <a:t>Betrayal</a:t>
            </a:r>
          </a:p>
        </p:txBody>
      </p:sp>
    </p:spTree>
    <p:extLst>
      <p:ext uri="{BB962C8B-B14F-4D97-AF65-F5344CB8AC3E}">
        <p14:creationId xmlns:p14="http://schemas.microsoft.com/office/powerpoint/2010/main" val="227978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altLang="en-US" baseline="30000" dirty="0" err="1">
                <a:solidFill>
                  <a:srgbClr val="FFFF00"/>
                </a:solidFill>
              </a:rPr>
              <a:t>Mattityahu</a:t>
            </a:r>
            <a:r>
              <a:rPr lang="en-US" altLang="en-US" baseline="30000" dirty="0">
                <a:solidFill>
                  <a:srgbClr val="FFFF00"/>
                </a:solidFill>
              </a:rPr>
              <a:t> (Matthew) 26:14-16 </a:t>
            </a:r>
            <a:r>
              <a:rPr lang="en-US" dirty="0"/>
              <a:t>Then one of the Twelve, the one called Yehuda of </a:t>
            </a:r>
            <a:r>
              <a:rPr lang="en-US" dirty="0" err="1"/>
              <a:t>Kriot</a:t>
            </a:r>
            <a:r>
              <a:rPr lang="en-US" dirty="0"/>
              <a:t>, went to the ruling </a:t>
            </a:r>
            <a:r>
              <a:rPr lang="en-US" i="1" dirty="0"/>
              <a:t>kohanim</a:t>
            </a:r>
            <a:r>
              <a:rPr lang="en-US" dirty="0"/>
              <a:t> and said, “What are you willing to give me if I hand Him over to you?” And they weighed out thirty shekels of silver for him. From then on, Yehuda began looking for a chance </a:t>
            </a:r>
            <a:r>
              <a:rPr lang="en-US" dirty="0">
                <a:solidFill>
                  <a:srgbClr val="FFFF99"/>
                </a:solidFill>
              </a:rPr>
              <a:t>to hand Him over</a:t>
            </a:r>
            <a:r>
              <a:rPr lang="en-US" dirty="0"/>
              <a:t>.   Why?</a:t>
            </a:r>
          </a:p>
        </p:txBody>
      </p:sp>
    </p:spTree>
    <p:extLst>
      <p:ext uri="{BB962C8B-B14F-4D97-AF65-F5344CB8AC3E}">
        <p14:creationId xmlns:p14="http://schemas.microsoft.com/office/powerpoint/2010/main" val="264532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26:20-23</a:t>
            </a:r>
          </a:p>
        </p:txBody>
      </p:sp>
    </p:spTree>
    <p:extLst>
      <p:ext uri="{BB962C8B-B14F-4D97-AF65-F5344CB8AC3E}">
        <p14:creationId xmlns:p14="http://schemas.microsoft.com/office/powerpoint/2010/main" val="142094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בָּעֶרֶב הֵסֵב עִם הַשְּׁנֵים־עָשָׂר,</a:t>
            </a:r>
            <a:r>
              <a:rPr lang="en-US" baseline="30000" dirty="0"/>
              <a:t>    </a:t>
            </a:r>
          </a:p>
          <a:p>
            <a:r>
              <a:rPr lang="en-US" baseline="30000" dirty="0"/>
              <a:t>  </a:t>
            </a:r>
            <a:endParaRPr lang="en-US" sz="144" baseline="30000" dirty="0"/>
          </a:p>
          <a:p>
            <a:r>
              <a:rPr lang="en-US" sz="4000" baseline="30000" dirty="0"/>
              <a:t>   </a:t>
            </a:r>
            <a:r>
              <a:rPr lang="en-US" sz="4000" dirty="0"/>
              <a:t>When </a:t>
            </a:r>
            <a:r>
              <a:rPr lang="en-US" sz="4000" u="sng" dirty="0"/>
              <a:t>evening</a:t>
            </a:r>
            <a:r>
              <a:rPr lang="en-US" sz="4000" dirty="0"/>
              <a:t> came, Yeshua reclined with the twelve talmidim;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6082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Shmot</a:t>
            </a:r>
            <a:r>
              <a:rPr lang="en-US" baseline="30000" dirty="0"/>
              <a:t> /Ex 12 3-8 </a:t>
            </a:r>
            <a:r>
              <a:rPr lang="en-US" dirty="0"/>
              <a:t>Speak to all the assembly of </a:t>
            </a:r>
            <a:r>
              <a:rPr lang="en-US" dirty="0" err="1"/>
              <a:t>Isra'el</a:t>
            </a:r>
            <a:r>
              <a:rPr lang="en-US" dirty="0"/>
              <a:t> and say, 'On the tenth day of this month, each man is to take a lamb or kid for his family, one per household "'You are to keep it until the fourteenth day of the month, slaughter it at dusk…</a:t>
            </a:r>
            <a:r>
              <a:rPr lang="en-US" dirty="0">
                <a:solidFill>
                  <a:srgbClr val="FFFF99"/>
                </a:solidFill>
              </a:rPr>
              <a:t>That night</a:t>
            </a:r>
            <a:r>
              <a:rPr lang="en-US" dirty="0"/>
              <a:t>, they are to eat the meat, roasted in the fire; they are to eat it with matzah and </a:t>
            </a:r>
            <a:r>
              <a:rPr lang="en-US" dirty="0" err="1"/>
              <a:t>maror</a:t>
            </a:r>
            <a:r>
              <a:rPr lang="en-US" dirty="0"/>
              <a:t>. </a:t>
            </a:r>
          </a:p>
        </p:txBody>
      </p:sp>
    </p:spTree>
    <p:extLst>
      <p:ext uri="{BB962C8B-B14F-4D97-AF65-F5344CB8AC3E}">
        <p14:creationId xmlns:p14="http://schemas.microsoft.com/office/powerpoint/2010/main" val="245823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Related image">
            <a:extLst>
              <a:ext uri="{FF2B5EF4-FFF2-40B4-BE49-F238E27FC236}">
                <a16:creationId xmlns:a16="http://schemas.microsoft.com/office/drawing/2014/main" id="{C0F34F4B-F610-4751-97B8-E4B555A5A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85" y="-3328"/>
            <a:ext cx="8418643" cy="470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1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7912" y="0"/>
            <a:ext cx="8192533" cy="4967949"/>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FDBA843C-7573-4F87-9794-5F0504443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 y="0"/>
            <a:ext cx="8580438" cy="4263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960A43-3942-486A-8589-4EB2A80986C5}"/>
              </a:ext>
            </a:extLst>
          </p:cNvPr>
          <p:cNvSpPr txBox="1"/>
          <p:nvPr/>
        </p:nvSpPr>
        <p:spPr>
          <a:xfrm>
            <a:off x="301106" y="4324350"/>
            <a:ext cx="8176662"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Last Supper by Bohdan </a:t>
            </a:r>
            <a:r>
              <a:rPr kumimoji="0" lang="en-US" sz="4000" b="0" i="0" u="none" strike="noStrike" kern="1200" cap="none" spc="0" normalizeH="0" baseline="0" noProof="0" dirty="0" err="1">
                <a:ln>
                  <a:noFill/>
                </a:ln>
                <a:solidFill>
                  <a:srgbClr val="FFFFFF"/>
                </a:solidFill>
                <a:effectLst/>
                <a:uLnTx/>
                <a:uFillTx/>
                <a:latin typeface="Arial Rounded MT Bold" pitchFamily="34" charset="0"/>
                <a:ea typeface="+mn-ea"/>
                <a:cs typeface="Arial" charset="0"/>
              </a:rPr>
              <a:t>Piasecki</a:t>
            </a: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3497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dirty="0"/>
              <a:t>ו</a:t>
            </a:r>
            <a:r>
              <a:rPr lang="he-IL" sz="3889" b="1" dirty="0">
                <a:latin typeface="David" panose="020E0502060401010101" pitchFamily="34" charset="-79"/>
                <a:cs typeface="David" panose="020E0502060401010101" pitchFamily="34" charset="-79"/>
              </a:rPr>
              <a:t>ְכַאֲשֶׁר אָכְלוּ אָמַר: ”אָמֵן אוֹמֵר אֲנִי לָכֶם, אֶחָד מִכֶּם יַסְגִּירֵנִי.“</a:t>
            </a:r>
            <a:r>
              <a:rPr lang="en-US" baseline="30000" dirty="0"/>
              <a:t>    </a:t>
            </a:r>
          </a:p>
          <a:p>
            <a:r>
              <a:rPr lang="en-US" baseline="30000" dirty="0"/>
              <a:t>    </a:t>
            </a:r>
          </a:p>
          <a:p>
            <a:r>
              <a:rPr lang="en-US" sz="3168" dirty="0"/>
              <a:t>  </a:t>
            </a:r>
            <a:r>
              <a:rPr lang="en-US" sz="4000" dirty="0"/>
              <a:t>and as they were eating, he said,   “Yes, I tell you that one of you is going to </a:t>
            </a:r>
            <a:r>
              <a:rPr lang="en-US" sz="4000" dirty="0">
                <a:solidFill>
                  <a:srgbClr val="FFFF99"/>
                </a:solidFill>
              </a:rPr>
              <a:t>betray</a:t>
            </a:r>
            <a:r>
              <a:rPr lang="en-US" sz="4000" dirty="0"/>
              <a:t> me.”</a:t>
            </a:r>
            <a:endParaRPr lang="en-US" sz="3024" dirty="0"/>
          </a:p>
        </p:txBody>
      </p:sp>
      <p:sp>
        <p:nvSpPr>
          <p:cNvPr id="372738" name="Rectangle 2"/>
          <p:cNvSpPr>
            <a:spLocks noGrp="1" noChangeArrowheads="1"/>
          </p:cNvSpPr>
          <p:nvPr>
            <p:ph type="title"/>
          </p:nvPr>
        </p:nvSpPr>
        <p:spPr>
          <a:xfrm>
            <a:off x="932755" y="102692"/>
            <a:ext cx="6913364" cy="405795"/>
          </a:xfrm>
        </p:spPr>
        <p:txBody>
          <a:bodyPr/>
          <a:lstStyle/>
          <a:p>
            <a:pPr eaLnBrk="1" hangingPunct="1"/>
            <a:r>
              <a:rPr lang="en-US" altLang="en-US" sz="2016" dirty="0">
                <a:solidFill>
                  <a:srgbClr val="FFFF00"/>
                </a:solidFill>
              </a:rPr>
              <a:t>Mattityahu (Matthew) 26:21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69869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הֵם הִתְעַצְּבוּ מְאֹד וְהֵחֵלּוּ אִישׁ אִישׁ לִשְׁאֹל אוֹתוֹ: ”זֶה אֲנִי, אֲדוֹנִי?“</a:t>
            </a:r>
            <a:r>
              <a:rPr lang="en-US" baseline="30000" dirty="0"/>
              <a:t>    </a:t>
            </a:r>
          </a:p>
          <a:p>
            <a:r>
              <a:rPr lang="en-US" baseline="30000" dirty="0"/>
              <a:t>    </a:t>
            </a:r>
          </a:p>
          <a:p>
            <a:r>
              <a:rPr lang="en-US" sz="4000" dirty="0"/>
              <a:t> </a:t>
            </a:r>
            <a:r>
              <a:rPr lang="en-US" sz="4000" baseline="30000" dirty="0"/>
              <a:t>  </a:t>
            </a:r>
            <a:r>
              <a:rPr lang="en-US" sz="4000" dirty="0"/>
              <a:t>They became terribly upset and began asking him, one after the other, “Lord,  you don’t mean me, do you?”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16227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may contain: text that says 'Nurse came in and said Doc, there's a man in the waiting room who thinks he's invisible, what should i tell him? The doctor said Tell him I can't see him today.'">
            <a:extLst>
              <a:ext uri="{FF2B5EF4-FFF2-40B4-BE49-F238E27FC236}">
                <a16:creationId xmlns:a16="http://schemas.microsoft.com/office/drawing/2014/main" id="{63C26676-DDAE-4E2A-841F-5CC2C9B90D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2" t="7037" r="3547" b="32839"/>
          <a:stretch/>
        </p:blipFill>
        <p:spPr bwMode="auto">
          <a:xfrm>
            <a:off x="1181850" y="21980"/>
            <a:ext cx="6293722" cy="491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78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הֵשִׁיב וְאָמַר: ”הַטּוֹבֵל אִתִּי אֶת יָדוֹ בַּקְּעָרָה הוּא יַסְגִּירֵנִי. </a:t>
            </a:r>
            <a:r>
              <a:rPr lang="en-US" baseline="30000" dirty="0"/>
              <a:t>    </a:t>
            </a:r>
          </a:p>
          <a:p>
            <a:r>
              <a:rPr lang="en-US" baseline="30000" dirty="0"/>
              <a:t>    </a:t>
            </a:r>
          </a:p>
          <a:p>
            <a:r>
              <a:rPr lang="en-US" baseline="30000" dirty="0"/>
              <a:t>     </a:t>
            </a:r>
            <a:r>
              <a:rPr lang="en-US" sz="4000" dirty="0"/>
              <a:t>He answered, “The one who dips his matzah in the dish with me is the one </a:t>
            </a:r>
            <a:r>
              <a:rPr lang="en-US" sz="4000" dirty="0">
                <a:solidFill>
                  <a:srgbClr val="FFFF99"/>
                </a:solidFill>
              </a:rPr>
              <a:t>who will betray me</a:t>
            </a:r>
            <a:r>
              <a:rPr lang="en-US" sz="4000" dirty="0"/>
              <a:t>.” </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0973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Rewind…</a:t>
            </a:r>
          </a:p>
          <a:p>
            <a:r>
              <a:rPr lang="en-US" dirty="0" err="1"/>
              <a:t>Yokhanan’s</a:t>
            </a:r>
            <a:r>
              <a:rPr lang="en-US" dirty="0"/>
              <a:t> word picture </a:t>
            </a:r>
          </a:p>
          <a:p>
            <a:r>
              <a:rPr lang="en-US" dirty="0"/>
              <a:t>a bit more extensive…</a:t>
            </a:r>
          </a:p>
          <a:p>
            <a:pPr algn="l"/>
            <a:endParaRPr lang="en-US" dirty="0"/>
          </a:p>
        </p:txBody>
      </p:sp>
    </p:spTree>
    <p:extLst>
      <p:ext uri="{BB962C8B-B14F-4D97-AF65-F5344CB8AC3E}">
        <p14:creationId xmlns:p14="http://schemas.microsoft.com/office/powerpoint/2010/main" val="176461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Yn</a:t>
            </a:r>
            <a:r>
              <a:rPr lang="en-US" baseline="30000" dirty="0"/>
              <a:t> 13.12-14</a:t>
            </a:r>
            <a:r>
              <a:rPr lang="en-US" dirty="0"/>
              <a:t> After he had washed their feet, taken back his clothes and returned to the table, he said to them, “Do you understand what I have done to you? You call me ‘</a:t>
            </a:r>
            <a:r>
              <a:rPr lang="en-US" dirty="0">
                <a:solidFill>
                  <a:srgbClr val="FFFF99"/>
                </a:solidFill>
              </a:rPr>
              <a:t>Rabbi</a:t>
            </a:r>
            <a:r>
              <a:rPr lang="en-US" dirty="0"/>
              <a:t>’ and ‘</a:t>
            </a:r>
            <a:r>
              <a:rPr lang="en-US" dirty="0">
                <a:solidFill>
                  <a:srgbClr val="FFFF99"/>
                </a:solidFill>
              </a:rPr>
              <a:t>Lord</a:t>
            </a:r>
            <a:r>
              <a:rPr lang="en-US" dirty="0"/>
              <a:t>,’ and you are right, because I am. </a:t>
            </a:r>
            <a:r>
              <a:rPr lang="en-US" b="1" baseline="30000" dirty="0"/>
              <a:t> </a:t>
            </a:r>
            <a:r>
              <a:rPr lang="en-US" dirty="0"/>
              <a:t>Now if I, the </a:t>
            </a:r>
            <a:r>
              <a:rPr lang="en-US" dirty="0">
                <a:solidFill>
                  <a:srgbClr val="FFFF99"/>
                </a:solidFill>
              </a:rPr>
              <a:t>Lord</a:t>
            </a:r>
            <a:r>
              <a:rPr lang="en-US" dirty="0"/>
              <a:t> and </a:t>
            </a:r>
            <a:r>
              <a:rPr lang="en-US" dirty="0">
                <a:solidFill>
                  <a:srgbClr val="FFFF99"/>
                </a:solidFill>
              </a:rPr>
              <a:t>Rabbi</a:t>
            </a:r>
            <a:r>
              <a:rPr lang="en-US" dirty="0"/>
              <a:t>, have washed your feet, you also should wash each other’s feet.</a:t>
            </a:r>
          </a:p>
        </p:txBody>
      </p:sp>
    </p:spTree>
    <p:extLst>
      <p:ext uri="{BB962C8B-B14F-4D97-AF65-F5344CB8AC3E}">
        <p14:creationId xmlns:p14="http://schemas.microsoft.com/office/powerpoint/2010/main" val="260385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Yn.13.16-18a</a:t>
            </a:r>
            <a:r>
              <a:rPr lang="en-US" dirty="0"/>
              <a:t> Yes, indeed! I tell you, a slave is not greater than his master, nor is an emissary greater than the one who sent him. If you know these things, you will be blessed if you do them. </a:t>
            </a:r>
          </a:p>
          <a:p>
            <a:pPr algn="l"/>
            <a:r>
              <a:rPr lang="en-US" dirty="0"/>
              <a:t>“I’m not talking to all of you — I know which ones I have chosen.</a:t>
            </a:r>
          </a:p>
        </p:txBody>
      </p:sp>
    </p:spTree>
    <p:extLst>
      <p:ext uri="{BB962C8B-B14F-4D97-AF65-F5344CB8AC3E}">
        <p14:creationId xmlns:p14="http://schemas.microsoft.com/office/powerpoint/2010/main" val="4050645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err="1"/>
              <a:t>Yn</a:t>
            </a:r>
            <a:r>
              <a:rPr lang="en-US" baseline="30000" dirty="0"/>
              <a:t> 13.18b </a:t>
            </a:r>
            <a:r>
              <a:rPr lang="en-US" dirty="0"/>
              <a:t> But so the Tanakh may be fulfilled, ‘He who eats My bread has lifted up his heel against Me.’</a:t>
            </a:r>
            <a:endParaRPr lang="en-US" baseline="30000" dirty="0"/>
          </a:p>
          <a:p>
            <a:pPr algn="l"/>
            <a:r>
              <a:rPr lang="en-US" baseline="30000" dirty="0" err="1"/>
              <a:t>T’hillim</a:t>
            </a:r>
            <a:r>
              <a:rPr lang="en-US" baseline="30000" dirty="0"/>
              <a:t>/Ps 41.10</a:t>
            </a:r>
            <a:r>
              <a:rPr lang="en-US" b="1" baseline="30000" dirty="0"/>
              <a:t> </a:t>
            </a:r>
            <a:r>
              <a:rPr lang="en-US" dirty="0"/>
              <a:t>Even my close friend, on whom I relied, who shared </a:t>
            </a:r>
            <a:r>
              <a:rPr lang="en-US" u="sng" dirty="0">
                <a:solidFill>
                  <a:srgbClr val="FFFF99"/>
                </a:solidFill>
              </a:rPr>
              <a:t>my</a:t>
            </a:r>
            <a:r>
              <a:rPr lang="en-US" dirty="0">
                <a:solidFill>
                  <a:srgbClr val="FFFF99"/>
                </a:solidFill>
              </a:rPr>
              <a:t> table</a:t>
            </a:r>
            <a:r>
              <a:rPr lang="en-US" dirty="0"/>
              <a:t>, has turned against me.</a:t>
            </a:r>
          </a:p>
          <a:p>
            <a:pPr algn="r" rtl="1"/>
            <a:r>
              <a:rPr lang="he-IL" b="1" dirty="0">
                <a:latin typeface="David" panose="020E0502060401010101" pitchFamily="34" charset="-79"/>
                <a:cs typeface="David" panose="020E0502060401010101" pitchFamily="34" charset="-79"/>
              </a:rPr>
              <a:t>גַּם-אִישׁ שְׁלוֹמִי, אֲשֶׁר-בָּטַחְתִּי בוֹ--אוֹכֵל לַחְמִי</a:t>
            </a:r>
            <a:r>
              <a:rPr lang="he-IL" b="1" dirty="0">
                <a:solidFill>
                  <a:srgbClr val="FFFF99"/>
                </a:solidFill>
                <a:latin typeface="David" panose="020E0502060401010101" pitchFamily="34" charset="-79"/>
                <a:cs typeface="David" panose="020E0502060401010101" pitchFamily="34" charset="-79"/>
              </a:rPr>
              <a:t>;</a:t>
            </a:r>
            <a:r>
              <a:rPr lang="en-US" b="1" dirty="0">
                <a:solidFill>
                  <a:srgbClr val="FFFF99"/>
                </a:solidFill>
                <a:latin typeface="David" panose="020E0502060401010101" pitchFamily="34" charset="-79"/>
                <a:cs typeface="David" panose="020E0502060401010101" pitchFamily="34" charset="-79"/>
              </a:rPr>
              <a:t> </a:t>
            </a:r>
            <a:r>
              <a:rPr lang="he-IL" b="1" dirty="0">
                <a:solidFill>
                  <a:srgbClr val="FFFF99"/>
                </a:solidFill>
                <a:latin typeface="David" panose="020E0502060401010101" pitchFamily="34" charset="-79"/>
                <a:cs typeface="David" panose="020E0502060401010101" pitchFamily="34" charset="-79"/>
              </a:rPr>
              <a:t>הִגְדִּיל עָלַי עָקֵב</a:t>
            </a:r>
            <a:r>
              <a:rPr lang="he-IL" b="1" dirty="0">
                <a:latin typeface="David" panose="020E0502060401010101" pitchFamily="34" charset="-79"/>
                <a:cs typeface="David" panose="020E0502060401010101" pitchFamily="34" charset="-79"/>
              </a:rPr>
              <a:t>.</a:t>
            </a:r>
            <a:endParaRPr lang="en-US" b="1" dirty="0">
              <a:latin typeface="David" panose="020E0502060401010101" pitchFamily="34" charset="-79"/>
              <a:cs typeface="David" panose="020E0502060401010101" pitchFamily="34" charset="-79"/>
            </a:endParaRPr>
          </a:p>
          <a:p>
            <a:pPr algn="r" rtl="1"/>
            <a:r>
              <a:rPr lang="en-US" dirty="0"/>
              <a:t>lifted up his heel against me</a:t>
            </a:r>
          </a:p>
          <a:p>
            <a:pPr algn="r" rtl="1"/>
            <a:r>
              <a:rPr lang="en-US" dirty="0">
                <a:cs typeface="David" panose="020E0502060401010101" pitchFamily="34" charset="-79"/>
              </a:rPr>
              <a:t>Metaphor of a </a:t>
            </a:r>
            <a:r>
              <a:rPr lang="en-US" dirty="0" err="1">
                <a:cs typeface="David" panose="020E0502060401010101" pitchFamily="34" charset="-79"/>
              </a:rPr>
              <a:t>vocious</a:t>
            </a:r>
            <a:r>
              <a:rPr lang="en-US" dirty="0">
                <a:cs typeface="David" panose="020E0502060401010101" pitchFamily="34" charset="-79"/>
              </a:rPr>
              <a:t> horse kick</a:t>
            </a:r>
          </a:p>
        </p:txBody>
      </p:sp>
    </p:spTree>
    <p:extLst>
      <p:ext uri="{BB962C8B-B14F-4D97-AF65-F5344CB8AC3E}">
        <p14:creationId xmlns:p14="http://schemas.microsoft.com/office/powerpoint/2010/main" val="1825643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err="1"/>
              <a:t>T’hillim</a:t>
            </a:r>
            <a:r>
              <a:rPr lang="en-US" baseline="30000" dirty="0"/>
              <a:t>/Ps 55.13-15</a:t>
            </a:r>
            <a:r>
              <a:rPr lang="en-US" dirty="0"/>
              <a:t> For it was not an enemy who insulted me; if it had been, I could have borne it. It was not my adversary who treated me with scorn; if it had been, I could have hidden myself. But it was you, a man of my own kind, my companion, whom I knew well. We used to share our hearts with each other; in the house of God we walked with the crowd.</a:t>
            </a:r>
          </a:p>
        </p:txBody>
      </p:sp>
    </p:spTree>
    <p:extLst>
      <p:ext uri="{BB962C8B-B14F-4D97-AF65-F5344CB8AC3E}">
        <p14:creationId xmlns:p14="http://schemas.microsoft.com/office/powerpoint/2010/main" val="159795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Yn</a:t>
            </a:r>
            <a:r>
              <a:rPr lang="en-US" baseline="30000" dirty="0"/>
              <a:t> 13.21-23</a:t>
            </a:r>
            <a:r>
              <a:rPr lang="en-US" b="1" baseline="30000" dirty="0"/>
              <a:t> </a:t>
            </a:r>
            <a:r>
              <a:rPr lang="en-US" dirty="0"/>
              <a:t>After saying this, Yeshua, </a:t>
            </a:r>
            <a:r>
              <a:rPr lang="en-US" dirty="0">
                <a:solidFill>
                  <a:srgbClr val="FFFF99"/>
                </a:solidFill>
              </a:rPr>
              <a:t>in deep anguish</a:t>
            </a:r>
            <a:r>
              <a:rPr lang="en-US" dirty="0"/>
              <a:t> of spirit, declared, “Yes, indeed! I tell you that one of you </a:t>
            </a:r>
            <a:r>
              <a:rPr lang="en-US" dirty="0">
                <a:solidFill>
                  <a:srgbClr val="FFFF99"/>
                </a:solidFill>
              </a:rPr>
              <a:t>will betray me</a:t>
            </a:r>
            <a:r>
              <a:rPr lang="en-US" dirty="0"/>
              <a:t>.”</a:t>
            </a:r>
            <a:r>
              <a:rPr lang="en-US" b="1" baseline="30000" dirty="0"/>
              <a:t> </a:t>
            </a:r>
            <a:r>
              <a:rPr lang="en-US" dirty="0"/>
              <a:t>The </a:t>
            </a:r>
            <a:r>
              <a:rPr lang="en-US" i="1" dirty="0" err="1"/>
              <a:t>talmidim</a:t>
            </a:r>
            <a:r>
              <a:rPr lang="en-US" dirty="0"/>
              <a:t> stared at one another, totally mystified — whom could he mean? </a:t>
            </a:r>
            <a:r>
              <a:rPr lang="en-US" b="1" baseline="30000" dirty="0"/>
              <a:t> </a:t>
            </a:r>
            <a:r>
              <a:rPr lang="en-US" dirty="0"/>
              <a:t>One of his </a:t>
            </a:r>
            <a:r>
              <a:rPr lang="en-US" i="1" dirty="0" err="1"/>
              <a:t>talmidim</a:t>
            </a:r>
            <a:r>
              <a:rPr lang="en-US" dirty="0"/>
              <a:t>, the one Yeshua particularly loved, was reclining close beside him.</a:t>
            </a:r>
          </a:p>
        </p:txBody>
      </p:sp>
    </p:spTree>
    <p:extLst>
      <p:ext uri="{BB962C8B-B14F-4D97-AF65-F5344CB8AC3E}">
        <p14:creationId xmlns:p14="http://schemas.microsoft.com/office/powerpoint/2010/main" val="509139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Yn.13.24-25</a:t>
            </a:r>
            <a:r>
              <a:rPr lang="en-US" dirty="0"/>
              <a:t> So </a:t>
            </a:r>
            <a:r>
              <a:rPr lang="en-US" dirty="0" err="1"/>
              <a:t>Shim‘on</a:t>
            </a:r>
            <a:r>
              <a:rPr lang="en-US" dirty="0"/>
              <a:t> </a:t>
            </a:r>
            <a:r>
              <a:rPr lang="en-US" dirty="0" err="1"/>
              <a:t>Kefa</a:t>
            </a:r>
            <a:r>
              <a:rPr lang="en-US" dirty="0"/>
              <a:t> motioned to him and said, “Ask which one he’s talking about.” Leaning against </a:t>
            </a:r>
            <a:r>
              <a:rPr lang="en-US" dirty="0" err="1"/>
              <a:t>Yeshua’s</a:t>
            </a:r>
            <a:r>
              <a:rPr lang="en-US" dirty="0"/>
              <a:t> chest, he asked Yeshua, “Lord, who is it?” </a:t>
            </a:r>
          </a:p>
        </p:txBody>
      </p:sp>
    </p:spTree>
    <p:extLst>
      <p:ext uri="{BB962C8B-B14F-4D97-AF65-F5344CB8AC3E}">
        <p14:creationId xmlns:p14="http://schemas.microsoft.com/office/powerpoint/2010/main" val="2100695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Yn</a:t>
            </a:r>
            <a:r>
              <a:rPr lang="en-US" baseline="30000" dirty="0"/>
              <a:t> 13.26-27a</a:t>
            </a:r>
            <a:r>
              <a:rPr lang="en-US" b="1" baseline="30000" dirty="0"/>
              <a:t> </a:t>
            </a:r>
            <a:r>
              <a:rPr lang="en-US" dirty="0"/>
              <a:t>Yeshua answered, “It’s the one to whom I give this piece of </a:t>
            </a:r>
            <a:r>
              <a:rPr lang="en-US" i="1" dirty="0"/>
              <a:t>matzah</a:t>
            </a:r>
            <a:r>
              <a:rPr lang="en-US" dirty="0"/>
              <a:t> after I dip it in the dish.” So he dipped the piece of </a:t>
            </a:r>
            <a:r>
              <a:rPr lang="en-US" i="1" dirty="0"/>
              <a:t>matzah</a:t>
            </a:r>
            <a:r>
              <a:rPr lang="en-US" dirty="0"/>
              <a:t> and gave it to </a:t>
            </a:r>
            <a:r>
              <a:rPr lang="en-US" dirty="0" err="1"/>
              <a:t>Y’hudah</a:t>
            </a:r>
            <a:r>
              <a:rPr lang="en-US" dirty="0"/>
              <a:t> Ben-</a:t>
            </a:r>
            <a:r>
              <a:rPr lang="en-US" dirty="0" err="1"/>
              <a:t>Shim‘on</a:t>
            </a:r>
            <a:r>
              <a:rPr lang="en-US" dirty="0"/>
              <a:t> from </a:t>
            </a:r>
            <a:r>
              <a:rPr lang="en-US" dirty="0" err="1"/>
              <a:t>K’riot</a:t>
            </a:r>
            <a:r>
              <a:rPr lang="en-US" dirty="0"/>
              <a:t>. </a:t>
            </a:r>
            <a:r>
              <a:rPr lang="en-US" b="1" baseline="30000" dirty="0"/>
              <a:t> </a:t>
            </a:r>
            <a:r>
              <a:rPr lang="en-US" dirty="0"/>
              <a:t>As soon as </a:t>
            </a:r>
            <a:r>
              <a:rPr lang="en-US" dirty="0" err="1"/>
              <a:t>Y’hudah</a:t>
            </a:r>
            <a:r>
              <a:rPr lang="en-US" dirty="0"/>
              <a:t> took the piece of </a:t>
            </a:r>
            <a:r>
              <a:rPr lang="en-US" i="1" dirty="0"/>
              <a:t>matzah</a:t>
            </a:r>
            <a:r>
              <a:rPr lang="en-US" dirty="0"/>
              <a:t>, </a:t>
            </a:r>
            <a:r>
              <a:rPr lang="en-US" dirty="0">
                <a:solidFill>
                  <a:srgbClr val="FFFF99"/>
                </a:solidFill>
              </a:rPr>
              <a:t>the Adversary went into him. </a:t>
            </a:r>
          </a:p>
        </p:txBody>
      </p:sp>
    </p:spTree>
    <p:extLst>
      <p:ext uri="{BB962C8B-B14F-4D97-AF65-F5344CB8AC3E}">
        <p14:creationId xmlns:p14="http://schemas.microsoft.com/office/powerpoint/2010/main" val="1569982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Dips his matzah in the dish. The dish may well have contained </a:t>
            </a:r>
            <a:r>
              <a:rPr lang="en-US" dirty="0" err="1"/>
              <a:t>charoset</a:t>
            </a:r>
            <a:r>
              <a:rPr lang="en-US" dirty="0"/>
              <a:t> and/or </a:t>
            </a:r>
            <a:r>
              <a:rPr lang="en-US" dirty="0" err="1"/>
              <a:t>maror</a:t>
            </a:r>
            <a:r>
              <a:rPr lang="en-US" dirty="0"/>
              <a:t>, both used in Seder services today. </a:t>
            </a:r>
            <a:r>
              <a:rPr lang="en-US" dirty="0" err="1"/>
              <a:t>Charoset</a:t>
            </a:r>
            <a:r>
              <a:rPr lang="en-US" dirty="0"/>
              <a:t> is a sweet paste made of fruit, nuts, spices and wine; numerous recipes are in use today in the various Jewish ethnic communities. </a:t>
            </a:r>
          </a:p>
        </p:txBody>
      </p:sp>
    </p:spTree>
    <p:extLst>
      <p:ext uri="{BB962C8B-B14F-4D97-AF65-F5344CB8AC3E}">
        <p14:creationId xmlns:p14="http://schemas.microsoft.com/office/powerpoint/2010/main" val="2769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may contain: text that says 'Nurse came in and said Doc, there's a man in the waiting room who thinks he's invisible, what should i tell him? The doctor said Tell him I can't see him today.'">
            <a:extLst>
              <a:ext uri="{FF2B5EF4-FFF2-40B4-BE49-F238E27FC236}">
                <a16:creationId xmlns:a16="http://schemas.microsoft.com/office/drawing/2014/main" id="{63C26676-DDAE-4E2A-841F-5CC2C9B90D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2" t="65839" r="3547" b="4074"/>
          <a:stretch/>
        </p:blipFill>
        <p:spPr bwMode="auto">
          <a:xfrm>
            <a:off x="999477" y="838201"/>
            <a:ext cx="6975025" cy="272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34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Its function in the Seder is to recall by its appearance the mortar which the Israelite slaves made in Egypt, and it is referred to by the mid-second-century rabbis </a:t>
            </a:r>
            <a:r>
              <a:rPr lang="en-US" dirty="0" err="1"/>
              <a:t>Me'ir</a:t>
            </a:r>
            <a:r>
              <a:rPr lang="en-US" dirty="0"/>
              <a:t> and </a:t>
            </a:r>
            <a:r>
              <a:rPr lang="en-US" dirty="0" err="1"/>
              <a:t>Eli'ezer</a:t>
            </a:r>
            <a:r>
              <a:rPr lang="en-US" dirty="0"/>
              <a:t> bar-</a:t>
            </a:r>
            <a:r>
              <a:rPr lang="en-US" dirty="0" err="1"/>
              <a:t>Tzadok</a:t>
            </a:r>
            <a:r>
              <a:rPr lang="en-US" dirty="0"/>
              <a:t> in the Mishna (</a:t>
            </a:r>
            <a:r>
              <a:rPr lang="en-US" dirty="0" err="1"/>
              <a:t>Pesachim</a:t>
            </a:r>
            <a:r>
              <a:rPr lang="en-US" dirty="0"/>
              <a:t> 2:8,10:3). </a:t>
            </a:r>
          </a:p>
        </p:txBody>
      </p:sp>
    </p:spTree>
    <p:extLst>
      <p:ext uri="{BB962C8B-B14F-4D97-AF65-F5344CB8AC3E}">
        <p14:creationId xmlns:p14="http://schemas.microsoft.com/office/powerpoint/2010/main" val="21064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err="1"/>
              <a:t>Maror</a:t>
            </a:r>
            <a:r>
              <a:rPr lang="en-US" dirty="0"/>
              <a:t> means "bitter herbs," calling to mind the bitterness of Israelite slavery to Pharaoh; today horseradish root or lettuce is used as </a:t>
            </a:r>
            <a:r>
              <a:rPr lang="en-US" dirty="0" err="1"/>
              <a:t>maror</a:t>
            </a:r>
            <a:r>
              <a:rPr lang="en-US" dirty="0"/>
              <a:t>. Rabbi Hillel, in the generation before Yeshua, inaugurated the custom of eating a "sandwich" consisting of a piece of the Passover lamb, </a:t>
            </a:r>
          </a:p>
        </p:txBody>
      </p:sp>
    </p:spTree>
    <p:extLst>
      <p:ext uri="{BB962C8B-B14F-4D97-AF65-F5344CB8AC3E}">
        <p14:creationId xmlns:p14="http://schemas.microsoft.com/office/powerpoint/2010/main" val="239892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together with matzah and </a:t>
            </a:r>
            <a:r>
              <a:rPr lang="en-US" dirty="0" err="1"/>
              <a:t>maror</a:t>
            </a:r>
            <a:r>
              <a:rPr lang="en-US" dirty="0"/>
              <a:t>, in literal fulfillment of the command, "On (Hebrew 'al) matzah and </a:t>
            </a:r>
            <a:r>
              <a:rPr lang="en-US" dirty="0" err="1"/>
              <a:t>maror</a:t>
            </a:r>
            <a:r>
              <a:rPr lang="en-US" dirty="0"/>
              <a:t> shall they eat it" (Exodus 12:8). (Today Ashkenazi Jews do not eat lamb at Passover because it cannot be slaughtered at the Temple; however, the </a:t>
            </a:r>
            <a:r>
              <a:rPr lang="en-US" dirty="0" err="1"/>
              <a:t>S'faradim</a:t>
            </a:r>
            <a:r>
              <a:rPr lang="en-US" dirty="0"/>
              <a:t> do.) </a:t>
            </a:r>
          </a:p>
        </p:txBody>
      </p:sp>
    </p:spTree>
    <p:extLst>
      <p:ext uri="{BB962C8B-B14F-4D97-AF65-F5344CB8AC3E}">
        <p14:creationId xmlns:p14="http://schemas.microsoft.com/office/powerpoint/2010/main" val="223397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Yn</a:t>
            </a:r>
            <a:r>
              <a:rPr lang="en-US" baseline="30000" dirty="0"/>
              <a:t> 13.27b-30</a:t>
            </a:r>
            <a:r>
              <a:rPr lang="en-US" b="1" baseline="30000" dirty="0"/>
              <a:t>  </a:t>
            </a:r>
            <a:r>
              <a:rPr lang="en-US" dirty="0"/>
              <a:t>  “What you are doing, do quickly!” Yeshua said to him. But no one at the table understood why he had said this to him. </a:t>
            </a:r>
            <a:r>
              <a:rPr lang="en-US" b="1" baseline="30000" dirty="0"/>
              <a:t> </a:t>
            </a:r>
            <a:r>
              <a:rPr lang="en-US" dirty="0"/>
              <a:t>Some thought that since </a:t>
            </a:r>
            <a:r>
              <a:rPr lang="en-US" dirty="0" err="1"/>
              <a:t>Y’hudah</a:t>
            </a:r>
            <a:r>
              <a:rPr lang="en-US" dirty="0"/>
              <a:t> was in charge of the common purse, Yeshua was telling him, “Buy what we need for the festival,” or telling him to give something to the poor. </a:t>
            </a:r>
            <a:endParaRPr lang="en-US" dirty="0">
              <a:solidFill>
                <a:srgbClr val="FFFF99"/>
              </a:solidFill>
            </a:endParaRPr>
          </a:p>
        </p:txBody>
      </p:sp>
    </p:spTree>
    <p:extLst>
      <p:ext uri="{BB962C8B-B14F-4D97-AF65-F5344CB8AC3E}">
        <p14:creationId xmlns:p14="http://schemas.microsoft.com/office/powerpoint/2010/main" val="854450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13.27b-30</a:t>
            </a:r>
            <a:r>
              <a:rPr lang="en-US" b="1" baseline="30000" dirty="0"/>
              <a:t>  </a:t>
            </a:r>
            <a:r>
              <a:rPr lang="en-US" dirty="0"/>
              <a:t>  </a:t>
            </a:r>
            <a:r>
              <a:rPr lang="en-US" b="1" baseline="30000" dirty="0"/>
              <a:t> </a:t>
            </a:r>
            <a:r>
              <a:rPr lang="en-US" dirty="0">
                <a:solidFill>
                  <a:srgbClr val="FFFF99"/>
                </a:solidFill>
              </a:rPr>
              <a:t>As soon as he had taken the piece of </a:t>
            </a:r>
            <a:r>
              <a:rPr lang="en-US" i="1" dirty="0">
                <a:solidFill>
                  <a:srgbClr val="FFFF99"/>
                </a:solidFill>
              </a:rPr>
              <a:t>matzah</a:t>
            </a:r>
            <a:r>
              <a:rPr lang="en-US" dirty="0">
                <a:solidFill>
                  <a:srgbClr val="FFFF99"/>
                </a:solidFill>
              </a:rPr>
              <a:t>, </a:t>
            </a:r>
            <a:r>
              <a:rPr lang="en-US" dirty="0" err="1">
                <a:solidFill>
                  <a:srgbClr val="FFFF99"/>
                </a:solidFill>
              </a:rPr>
              <a:t>Y’hudah</a:t>
            </a:r>
            <a:r>
              <a:rPr lang="en-US" dirty="0">
                <a:solidFill>
                  <a:srgbClr val="FFFF99"/>
                </a:solidFill>
              </a:rPr>
              <a:t> went out, and it was night.</a:t>
            </a:r>
          </a:p>
        </p:txBody>
      </p:sp>
    </p:spTree>
    <p:extLst>
      <p:ext uri="{BB962C8B-B14F-4D97-AF65-F5344CB8AC3E}">
        <p14:creationId xmlns:p14="http://schemas.microsoft.com/office/powerpoint/2010/main" val="1185736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Yn</a:t>
            </a:r>
            <a:r>
              <a:rPr lang="en-US" baseline="30000" dirty="0"/>
              <a:t> 18.2-3 </a:t>
            </a:r>
            <a:r>
              <a:rPr lang="en-US" dirty="0">
                <a:solidFill>
                  <a:srgbClr val="FFFF99"/>
                </a:solidFill>
              </a:rPr>
              <a:t>Now </a:t>
            </a:r>
            <a:r>
              <a:rPr lang="en-US" dirty="0" err="1">
                <a:solidFill>
                  <a:srgbClr val="FFFF99"/>
                </a:solidFill>
              </a:rPr>
              <a:t>Y’hudah</a:t>
            </a:r>
            <a:r>
              <a:rPr lang="en-US" dirty="0">
                <a:solidFill>
                  <a:srgbClr val="FFFF99"/>
                </a:solidFill>
              </a:rPr>
              <a:t>, who was betraying him</a:t>
            </a:r>
            <a:r>
              <a:rPr lang="en-US" dirty="0"/>
              <a:t>, also knew the place; because Yeshua had often met there with his </a:t>
            </a:r>
            <a:r>
              <a:rPr lang="en-US" i="1" dirty="0" err="1"/>
              <a:t>talmidim</a:t>
            </a:r>
            <a:r>
              <a:rPr lang="en-US" dirty="0"/>
              <a:t>. </a:t>
            </a:r>
            <a:r>
              <a:rPr lang="en-US" b="1" baseline="30000" dirty="0"/>
              <a:t> </a:t>
            </a:r>
            <a:r>
              <a:rPr lang="en-US" dirty="0"/>
              <a:t>So </a:t>
            </a:r>
            <a:r>
              <a:rPr lang="en-US" dirty="0" err="1"/>
              <a:t>Y’hudah</a:t>
            </a:r>
            <a:r>
              <a:rPr lang="en-US" dirty="0"/>
              <a:t> went there, taking with him a detachment of Roman soldiers and some Temple guards provided by the head </a:t>
            </a:r>
            <a:r>
              <a:rPr lang="en-US" i="1" dirty="0" err="1"/>
              <a:t>cohanim</a:t>
            </a:r>
            <a:r>
              <a:rPr lang="en-US" dirty="0"/>
              <a:t> and the </a:t>
            </a:r>
            <a:r>
              <a:rPr lang="en-US" i="1" dirty="0" err="1"/>
              <a:t>P’rushim</a:t>
            </a:r>
            <a:r>
              <a:rPr lang="en-US" dirty="0"/>
              <a:t>; they carried weapons, lanterns and torches. </a:t>
            </a:r>
          </a:p>
        </p:txBody>
      </p:sp>
    </p:spTree>
    <p:extLst>
      <p:ext uri="{BB962C8B-B14F-4D97-AF65-F5344CB8AC3E}">
        <p14:creationId xmlns:p14="http://schemas.microsoft.com/office/powerpoint/2010/main" val="3970182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Mt 26.46-50 </a:t>
            </a:r>
            <a:r>
              <a:rPr lang="en-US" dirty="0"/>
              <a:t>Here comes </a:t>
            </a:r>
            <a:r>
              <a:rPr lang="en-US" dirty="0">
                <a:solidFill>
                  <a:srgbClr val="FFFF99"/>
                </a:solidFill>
              </a:rPr>
              <a:t>my betrayer</a:t>
            </a:r>
            <a:r>
              <a:rPr lang="en-US" dirty="0"/>
              <a:t>!”  While Yeshua was still speaking, </a:t>
            </a:r>
            <a:r>
              <a:rPr lang="en-US" dirty="0" err="1"/>
              <a:t>Y’hudah</a:t>
            </a:r>
            <a:r>
              <a:rPr lang="en-US" dirty="0"/>
              <a:t> (one of the Twelve!) came, and with him a large crowd carrying swords and clubs, from the head </a:t>
            </a:r>
            <a:r>
              <a:rPr lang="en-US" dirty="0" err="1"/>
              <a:t>cohanim</a:t>
            </a:r>
            <a:r>
              <a:rPr lang="en-US" dirty="0"/>
              <a:t> and elders of the people. </a:t>
            </a:r>
            <a:r>
              <a:rPr lang="en-US" dirty="0">
                <a:solidFill>
                  <a:srgbClr val="FFFF99"/>
                </a:solidFill>
              </a:rPr>
              <a:t>The betrayer </a:t>
            </a:r>
            <a:r>
              <a:rPr lang="en-US" dirty="0"/>
              <a:t>had arranged to give them a signal:</a:t>
            </a:r>
          </a:p>
        </p:txBody>
      </p:sp>
    </p:spTree>
    <p:extLst>
      <p:ext uri="{BB962C8B-B14F-4D97-AF65-F5344CB8AC3E}">
        <p14:creationId xmlns:p14="http://schemas.microsoft.com/office/powerpoint/2010/main" val="4107538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 26.46-50 </a:t>
            </a:r>
            <a:r>
              <a:rPr lang="en-US" dirty="0"/>
              <a:t>“The man I kiss is the one you want — grab him!” He went straight up to Yeshua, said, “Shalom, Rabbi!” and kissed him. Yeshua said to him, “Friend, do what you came to do.” Then they moved forward, laid hold of Yeshua and arrested him.</a:t>
            </a:r>
          </a:p>
        </p:txBody>
      </p:sp>
    </p:spTree>
    <p:extLst>
      <p:ext uri="{BB962C8B-B14F-4D97-AF65-F5344CB8AC3E}">
        <p14:creationId xmlns:p14="http://schemas.microsoft.com/office/powerpoint/2010/main" val="4209302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Betrayed</a:t>
            </a:r>
          </a:p>
          <a:p>
            <a:pPr marL="288925" indent="-288925" algn="l">
              <a:buFont typeface="Arial" panose="020B0604020202020204" pitchFamily="34" charset="0"/>
              <a:buChar char="•"/>
            </a:pPr>
            <a:r>
              <a:rPr lang="en-US" dirty="0"/>
              <a:t>What is going on?</a:t>
            </a:r>
          </a:p>
          <a:p>
            <a:pPr marL="288925" indent="-288925" algn="l">
              <a:buFont typeface="Arial" panose="020B0604020202020204" pitchFamily="34" charset="0"/>
              <a:buChar char="•"/>
            </a:pPr>
            <a:r>
              <a:rPr lang="en-US" dirty="0"/>
              <a:t>What does it mean to Yehuda?</a:t>
            </a:r>
          </a:p>
          <a:p>
            <a:pPr marL="288925" indent="-288925" algn="l">
              <a:buFont typeface="Arial" panose="020B0604020202020204" pitchFamily="34" charset="0"/>
              <a:buChar char="•"/>
            </a:pPr>
            <a:r>
              <a:rPr lang="en-US" dirty="0"/>
              <a:t>What can we learn, apply to our lives?</a:t>
            </a:r>
          </a:p>
          <a:p>
            <a:pPr marL="288925" indent="-288925" algn="l">
              <a:buFont typeface="Arial" panose="020B0604020202020204" pitchFamily="34" charset="0"/>
              <a:buChar char="•"/>
            </a:pPr>
            <a:r>
              <a:rPr lang="en-US" dirty="0"/>
              <a:t>Other historical lessons?</a:t>
            </a:r>
          </a:p>
          <a:p>
            <a:pPr marL="288925" indent="-288925" algn="l">
              <a:buFont typeface="Arial" panose="020B0604020202020204" pitchFamily="34" charset="0"/>
              <a:buChar char="•"/>
            </a:pPr>
            <a:endParaRPr lang="en-US" dirty="0"/>
          </a:p>
        </p:txBody>
      </p:sp>
    </p:spTree>
    <p:extLst>
      <p:ext uri="{BB962C8B-B14F-4D97-AF65-F5344CB8AC3E}">
        <p14:creationId xmlns:p14="http://schemas.microsoft.com/office/powerpoint/2010/main" val="2382410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0070C0"/>
                </a:solidFill>
                <a:effectLst>
                  <a:outerShdw blurRad="38100" dist="38100" dir="2700000" algn="tl">
                    <a:srgbClr val="000000">
                      <a:alpha val="43137"/>
                    </a:srgbClr>
                  </a:outerShdw>
                </a:effectLst>
              </a:rPr>
              <a:t> </a:t>
            </a:r>
          </a:p>
        </p:txBody>
      </p:sp>
      <p:pic>
        <p:nvPicPr>
          <p:cNvPr id="3" name="Picture 2">
            <a:extLst>
              <a:ext uri="{FF2B5EF4-FFF2-40B4-BE49-F238E27FC236}">
                <a16:creationId xmlns:a16="http://schemas.microsoft.com/office/drawing/2014/main" id="{BA273E30-43D7-4876-BB2C-7DBFE0525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145" y="20574"/>
            <a:ext cx="4190238" cy="5143500"/>
          </a:xfrm>
          <a:prstGeom prst="rect">
            <a:avLst/>
          </a:prstGeom>
        </p:spPr>
      </p:pic>
      <p:sp>
        <p:nvSpPr>
          <p:cNvPr id="6" name="TextBox 5">
            <a:extLst>
              <a:ext uri="{FF2B5EF4-FFF2-40B4-BE49-F238E27FC236}">
                <a16:creationId xmlns:a16="http://schemas.microsoft.com/office/drawing/2014/main" id="{58B758D2-C8AE-4930-96D7-65BF0A756610}"/>
              </a:ext>
            </a:extLst>
          </p:cNvPr>
          <p:cNvSpPr txBox="1"/>
          <p:nvPr/>
        </p:nvSpPr>
        <p:spPr>
          <a:xfrm>
            <a:off x="145232" y="209550"/>
            <a:ext cx="3299301" cy="317009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Benedict </a:t>
            </a:r>
          </a:p>
          <a:p>
            <a:pPr algn="l"/>
            <a:r>
              <a:rPr lang="en-US" dirty="0">
                <a:effectLst>
                  <a:outerShdw blurRad="38100" dist="38100" dir="2700000" algn="tl">
                    <a:srgbClr val="000000">
                      <a:alpha val="43137"/>
                    </a:srgbClr>
                  </a:outerShdw>
                </a:effectLst>
              </a:rPr>
              <a:t>Arnold</a:t>
            </a:r>
          </a:p>
          <a:p>
            <a:pPr algn="l"/>
            <a:r>
              <a:rPr lang="en-US" dirty="0">
                <a:effectLst>
                  <a:outerShdw blurRad="38100" dist="38100" dir="2700000" algn="tl">
                    <a:srgbClr val="000000">
                      <a:alpha val="43137"/>
                    </a:srgbClr>
                  </a:outerShdw>
                </a:effectLst>
              </a:rPr>
              <a:t>in American </a:t>
            </a:r>
          </a:p>
          <a:p>
            <a:pPr algn="l"/>
            <a:r>
              <a:rPr lang="en-US" dirty="0">
                <a:effectLst>
                  <a:outerShdw blurRad="38100" dist="38100" dir="2700000" algn="tl">
                    <a:srgbClr val="000000">
                      <a:alpha val="43137"/>
                    </a:srgbClr>
                  </a:outerShdw>
                </a:effectLst>
              </a:rPr>
              <a:t>Uniform</a:t>
            </a:r>
          </a:p>
          <a:p>
            <a:pPr algn="l"/>
            <a:r>
              <a:rPr lang="en-US" dirty="0">
                <a:effectLst>
                  <a:outerShdw blurRad="38100" dist="38100" dir="2700000" algn="tl">
                    <a:srgbClr val="000000">
                      <a:alpha val="43137"/>
                    </a:srgbClr>
                  </a:outerShdw>
                </a:effectLst>
              </a:rPr>
              <a:t>1741-1801</a:t>
            </a:r>
            <a:endParaRPr lang="en-US" dirty="0"/>
          </a:p>
        </p:txBody>
      </p:sp>
    </p:spTree>
    <p:extLst>
      <p:ext uri="{BB962C8B-B14F-4D97-AF65-F5344CB8AC3E}">
        <p14:creationId xmlns:p14="http://schemas.microsoft.com/office/powerpoint/2010/main" val="298487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Good news from Israel</a:t>
            </a:r>
          </a:p>
        </p:txBody>
      </p:sp>
    </p:spTree>
    <p:extLst>
      <p:ext uri="{BB962C8B-B14F-4D97-AF65-F5344CB8AC3E}">
        <p14:creationId xmlns:p14="http://schemas.microsoft.com/office/powerpoint/2010/main" val="132967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George Washington had given him his fullest trust and placed him in command of the fortifications at West Point, New York. Arnold planned to surrender the fort to British forces, but the plot was discovered in September 1780 and </a:t>
            </a:r>
            <a:r>
              <a:rPr lang="en-US" dirty="0">
                <a:solidFill>
                  <a:srgbClr val="FFFF99"/>
                </a:solidFill>
              </a:rPr>
              <a:t>he fled to the British</a:t>
            </a:r>
            <a:r>
              <a:rPr lang="en-US" dirty="0"/>
              <a:t>.</a:t>
            </a:r>
          </a:p>
        </p:txBody>
      </p:sp>
    </p:spTree>
    <p:extLst>
      <p:ext uri="{BB962C8B-B14F-4D97-AF65-F5344CB8AC3E}">
        <p14:creationId xmlns:p14="http://schemas.microsoft.com/office/powerpoint/2010/main" val="2538477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B28A52C-E162-4DC7-9916-2BBC3650100E}"/>
              </a:ext>
            </a:extLst>
          </p:cNvPr>
          <p:cNvPicPr>
            <a:picLocks noChangeAspect="1"/>
          </p:cNvPicPr>
          <p:nvPr/>
        </p:nvPicPr>
        <p:blipFill>
          <a:blip r:embed="rId3"/>
          <a:stretch>
            <a:fillRect/>
          </a:stretch>
        </p:blipFill>
        <p:spPr>
          <a:xfrm>
            <a:off x="557427" y="0"/>
            <a:ext cx="7664020" cy="5143500"/>
          </a:xfrm>
          <a:prstGeom prst="rect">
            <a:avLst/>
          </a:prstGeom>
        </p:spPr>
      </p:pic>
      <p:cxnSp>
        <p:nvCxnSpPr>
          <p:cNvPr id="6" name="Straight Arrow Connector 5">
            <a:extLst>
              <a:ext uri="{FF2B5EF4-FFF2-40B4-BE49-F238E27FC236}">
                <a16:creationId xmlns:a16="http://schemas.microsoft.com/office/drawing/2014/main" id="{1B89E3ED-2FB4-4A4F-8F87-033879325439}"/>
              </a:ext>
            </a:extLst>
          </p:cNvPr>
          <p:cNvCxnSpPr/>
          <p:nvPr/>
        </p:nvCxnSpPr>
        <p:spPr bwMode="auto">
          <a:xfrm flipH="1" flipV="1">
            <a:off x="960437" y="2114550"/>
            <a:ext cx="2819400" cy="1219200"/>
          </a:xfrm>
          <a:prstGeom prst="straightConnector1">
            <a:avLst/>
          </a:prstGeom>
          <a:solidFill>
            <a:schemeClr val="accent1"/>
          </a:solidFill>
          <a:ln w="4445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01AAF9CF-A066-4199-8B9C-9C8E3C7047FC}"/>
              </a:ext>
            </a:extLst>
          </p:cNvPr>
          <p:cNvCxnSpPr/>
          <p:nvPr/>
        </p:nvCxnSpPr>
        <p:spPr bwMode="auto">
          <a:xfrm flipH="1" flipV="1">
            <a:off x="6218237" y="2419350"/>
            <a:ext cx="1143000" cy="1752600"/>
          </a:xfrm>
          <a:prstGeom prst="straightConnector1">
            <a:avLst/>
          </a:prstGeom>
          <a:solidFill>
            <a:schemeClr val="accent1"/>
          </a:solidFill>
          <a:ln w="44450"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2182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1781, they burned much of New London, Connecticut to the ground and </a:t>
            </a:r>
            <a:r>
              <a:rPr lang="en-US" dirty="0">
                <a:solidFill>
                  <a:srgbClr val="FFFF99"/>
                </a:solidFill>
              </a:rPr>
              <a:t>slaughtered surrendering forces </a:t>
            </a:r>
            <a:r>
              <a:rPr lang="en-US" dirty="0"/>
              <a:t>after the Battle of Groton Heights</a:t>
            </a:r>
          </a:p>
        </p:txBody>
      </p:sp>
    </p:spTree>
    <p:extLst>
      <p:ext uri="{BB962C8B-B14F-4D97-AF65-F5344CB8AC3E}">
        <p14:creationId xmlns:p14="http://schemas.microsoft.com/office/powerpoint/2010/main" val="1414146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600" dirty="0"/>
              <a:t>Dedication plaque on Groton Monument in Groton, CT to victims of Arnold's slaughter following the Battle of Groton Heights </a:t>
            </a:r>
          </a:p>
        </p:txBody>
      </p:sp>
      <p:pic>
        <p:nvPicPr>
          <p:cNvPr id="2050" name="Picture 2" descr="https://upload.wikimedia.org/wikipedia/en/a/ac/Benedict_Arnold_Groton.jpg">
            <a:extLst>
              <a:ext uri="{FF2B5EF4-FFF2-40B4-BE49-F238E27FC236}">
                <a16:creationId xmlns:a16="http://schemas.microsoft.com/office/drawing/2014/main" id="{60E624D9-2BE5-4118-A07B-8D5187FB3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0" t="26296" r="4666" b="29259"/>
          <a:stretch/>
        </p:blipFill>
        <p:spPr bwMode="auto">
          <a:xfrm>
            <a:off x="289868" y="2510028"/>
            <a:ext cx="829056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79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His name quickly became a byword in the United States for treason and betrayal, Benedict Arnold</a:t>
            </a:r>
          </a:p>
        </p:txBody>
      </p:sp>
    </p:spTree>
    <p:extLst>
      <p:ext uri="{BB962C8B-B14F-4D97-AF65-F5344CB8AC3E}">
        <p14:creationId xmlns:p14="http://schemas.microsoft.com/office/powerpoint/2010/main" val="4140768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s://upload.wikimedia.org/wikipedia/commons/6/68/Julius_and_Ethel_Rosenberg_NYWTS.jpg">
            <a:extLst>
              <a:ext uri="{FF2B5EF4-FFF2-40B4-BE49-F238E27FC236}">
                <a16:creationId xmlns:a16="http://schemas.microsoft.com/office/drawing/2014/main" id="{ADC219BA-3F37-4FF0-BDEA-6A23B35A9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688" y="0"/>
            <a:ext cx="5651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7F8ACF-5F50-487A-80AD-CEEFCD05B801}"/>
              </a:ext>
            </a:extLst>
          </p:cNvPr>
          <p:cNvSpPr txBox="1"/>
          <p:nvPr/>
        </p:nvSpPr>
        <p:spPr>
          <a:xfrm>
            <a:off x="1401471" y="4476750"/>
            <a:ext cx="6962291"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Julius and Ethel Rosenberg</a:t>
            </a:r>
          </a:p>
        </p:txBody>
      </p:sp>
    </p:spTree>
    <p:extLst>
      <p:ext uri="{BB962C8B-B14F-4D97-AF65-F5344CB8AC3E}">
        <p14:creationId xmlns:p14="http://schemas.microsoft.com/office/powerpoint/2010/main" val="3206045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Julius and Ethel Rosenberg were American citizens who spied, with others, for the Soviet Union and were tried, convicted, and </a:t>
            </a:r>
            <a:r>
              <a:rPr lang="en-US" dirty="0">
                <a:solidFill>
                  <a:srgbClr val="FFFF99"/>
                </a:solidFill>
              </a:rPr>
              <a:t>executed</a:t>
            </a:r>
            <a:r>
              <a:rPr lang="en-US" dirty="0"/>
              <a:t> in 1953 by the federal government of the United States. They provided top-secret information about radar, sonar, </a:t>
            </a:r>
          </a:p>
        </p:txBody>
      </p:sp>
    </p:spTree>
    <p:extLst>
      <p:ext uri="{BB962C8B-B14F-4D97-AF65-F5344CB8AC3E}">
        <p14:creationId xmlns:p14="http://schemas.microsoft.com/office/powerpoint/2010/main" val="2686610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jet propulsion engines and </a:t>
            </a:r>
            <a:r>
              <a:rPr lang="en-US" dirty="0">
                <a:solidFill>
                  <a:srgbClr val="FFFF99"/>
                </a:solidFill>
              </a:rPr>
              <a:t>nuclear weapon designs to the Soviet Union</a:t>
            </a:r>
            <a:r>
              <a:rPr lang="en-US" dirty="0"/>
              <a:t>; at that time the United States was the only country in the world with nuclear weapons</a:t>
            </a:r>
          </a:p>
        </p:txBody>
      </p:sp>
    </p:spTree>
    <p:extLst>
      <p:ext uri="{BB962C8B-B14F-4D97-AF65-F5344CB8AC3E}">
        <p14:creationId xmlns:p14="http://schemas.microsoft.com/office/powerpoint/2010/main" val="262713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Since the Middle Ages, Judas has sometimes been portrayed as a personification of the Jewish people and his betrayal of Messiah has been used to justify Christian antisemitism.</a:t>
            </a:r>
          </a:p>
        </p:txBody>
      </p:sp>
    </p:spTree>
    <p:extLst>
      <p:ext uri="{BB962C8B-B14F-4D97-AF65-F5344CB8AC3E}">
        <p14:creationId xmlns:p14="http://schemas.microsoft.com/office/powerpoint/2010/main" val="4178640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is in the mind of a betrayer, a traitor?</a:t>
            </a:r>
          </a:p>
          <a:p>
            <a:pPr marL="457200" indent="-457200" algn="l">
              <a:buFont typeface="+mj-lt"/>
              <a:buAutoNum type="arabicPeriod"/>
            </a:pPr>
            <a:r>
              <a:rPr lang="en-US" dirty="0"/>
              <a:t> Noble, if deceived, cause?</a:t>
            </a:r>
          </a:p>
          <a:p>
            <a:pPr marL="457200" indent="-457200" algn="l">
              <a:buFont typeface="+mj-lt"/>
              <a:buAutoNum type="arabicPeriod"/>
            </a:pPr>
            <a:r>
              <a:rPr lang="en-US" dirty="0"/>
              <a:t> Materialism and gain?</a:t>
            </a:r>
          </a:p>
          <a:p>
            <a:pPr marL="457200" indent="-457200" algn="l">
              <a:buFont typeface="+mj-lt"/>
              <a:buAutoNum type="arabicPeriod"/>
            </a:pPr>
            <a:r>
              <a:rPr lang="en-US" dirty="0"/>
              <a:t> Anger, bitterness?   </a:t>
            </a:r>
          </a:p>
        </p:txBody>
      </p:sp>
    </p:spTree>
    <p:extLst>
      <p:ext uri="{BB962C8B-B14F-4D97-AF65-F5344CB8AC3E}">
        <p14:creationId xmlns:p14="http://schemas.microsoft.com/office/powerpoint/2010/main" val="295136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74C8CD-ED05-48D6-993E-A8CC1A7653DB}"/>
              </a:ext>
            </a:extLst>
          </p:cNvPr>
          <p:cNvPicPr>
            <a:picLocks noChangeAspect="1"/>
          </p:cNvPicPr>
          <p:nvPr/>
        </p:nvPicPr>
        <p:blipFill>
          <a:blip r:embed="rId3"/>
          <a:stretch>
            <a:fillRect/>
          </a:stretch>
        </p:blipFill>
        <p:spPr>
          <a:xfrm>
            <a:off x="474020" y="0"/>
            <a:ext cx="7830834"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F59D6192-8714-4590-AE40-2C0505B89403}"/>
              </a:ext>
            </a:extLst>
          </p:cNvPr>
          <p:cNvSpPr txBox="1"/>
          <p:nvPr/>
        </p:nvSpPr>
        <p:spPr>
          <a:xfrm>
            <a:off x="459408" y="-95250"/>
            <a:ext cx="8258817" cy="5632311"/>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Brazil welcomes Israeli rescue team with open arms:</a:t>
            </a:r>
          </a:p>
          <a:p>
            <a:pPr algn="l"/>
            <a:endParaRPr lang="en-US" dirty="0">
              <a:effectLst>
                <a:outerShdw blurRad="38100" dist="38100" dir="2700000" algn="tl">
                  <a:srgbClr val="000000">
                    <a:alpha val="43137"/>
                  </a:srgbClr>
                </a:outerShdw>
              </a:effectLst>
            </a:endParaRPr>
          </a:p>
          <a:p>
            <a:pPr algn="l"/>
            <a:endParaRPr lang="en-US" dirty="0">
              <a:effectLst>
                <a:outerShdw blurRad="38100" dist="38100" dir="2700000" algn="tl">
                  <a:srgbClr val="000000">
                    <a:alpha val="43137"/>
                  </a:srgbClr>
                </a:outerShdw>
              </a:effectLst>
            </a:endParaRPr>
          </a:p>
          <a:p>
            <a:pPr algn="l"/>
            <a:endParaRPr lang="en-US" dirty="0">
              <a:effectLst>
                <a:outerShdw blurRad="38100" dist="38100" dir="2700000" algn="tl">
                  <a:srgbClr val="000000">
                    <a:alpha val="43137"/>
                  </a:srgbClr>
                </a:outerShdw>
              </a:effectLst>
            </a:endParaRPr>
          </a:p>
          <a:p>
            <a:pPr algn="l"/>
            <a:endParaRPr lang="en-US" dirty="0">
              <a:effectLst>
                <a:outerShdw blurRad="38100" dist="38100" dir="2700000" algn="tl">
                  <a:srgbClr val="000000">
                    <a:alpha val="43137"/>
                  </a:srgbClr>
                </a:outerShdw>
              </a:effectLst>
            </a:endParaRPr>
          </a:p>
          <a:p>
            <a:pPr algn="l"/>
            <a:r>
              <a:rPr lang="en-US" dirty="0">
                <a:effectLst>
                  <a:outerShdw blurRad="38100" dist="38100" dir="2700000" algn="tl">
                    <a:srgbClr val="000000">
                      <a:alpha val="43137"/>
                    </a:srgbClr>
                  </a:outerShdw>
                </a:effectLst>
              </a:rPr>
              <a:t>‘A superpower of kindness and giving</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3601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fontAlgn="t"/>
            <a:r>
              <a:rPr lang="en-US" dirty="0">
                <a:latin typeface="Arial Rounded MT Bold" panose="020F0704030504030204" pitchFamily="34" charset="0"/>
                <a:cs typeface="David" panose="020E0502060401010101" pitchFamily="34" charset="-79"/>
              </a:rPr>
              <a:t>Betray, in Hebrew</a:t>
            </a:r>
          </a:p>
          <a:p>
            <a:pPr rtl="1" fontAlgn="t"/>
            <a:r>
              <a:rPr lang="he-IL" b="1" dirty="0">
                <a:latin typeface="David" panose="020E0502060401010101" pitchFamily="34" charset="-79"/>
                <a:cs typeface="David" panose="020E0502060401010101" pitchFamily="34" charset="-79"/>
              </a:rPr>
              <a:t>יַסְגִּיר </a:t>
            </a:r>
            <a:r>
              <a:rPr lang="en-US" dirty="0">
                <a:cs typeface="David" panose="020E0502060401010101" pitchFamily="34" charset="-79"/>
              </a:rPr>
              <a:t>from</a:t>
            </a:r>
            <a:r>
              <a:rPr lang="he-IL" b="1" dirty="0">
                <a:latin typeface="David" panose="020E0502060401010101" pitchFamily="34" charset="-79"/>
                <a:cs typeface="David" panose="020E0502060401010101" pitchFamily="34" charset="-79"/>
              </a:rPr>
              <a:t> הִסְגִּיר</a:t>
            </a:r>
            <a:r>
              <a:rPr lang="he-IL" sz="2400" dirty="0"/>
              <a:t> פ' הפעיל </a:t>
            </a:r>
            <a:r>
              <a:rPr lang="en-US" sz="2400" dirty="0"/>
              <a:t> causative form</a:t>
            </a:r>
            <a:r>
              <a:rPr lang="he-IL" sz="2400" dirty="0"/>
              <a:t> </a:t>
            </a:r>
            <a:r>
              <a:rPr lang="en-US" sz="2400" dirty="0"/>
              <a:t> </a:t>
            </a:r>
            <a:endParaRPr lang="he-IL" dirty="0"/>
          </a:p>
          <a:p>
            <a:r>
              <a:rPr lang="en-US" dirty="0" err="1"/>
              <a:t>hees-geer</a:t>
            </a:r>
            <a:endParaRPr lang="en-US" dirty="0"/>
          </a:p>
          <a:p>
            <a:r>
              <a:rPr lang="en-US" dirty="0"/>
              <a:t>to extradite, to hand over (someone) ; to give oneself up ; to give away, to expose, to reveal</a:t>
            </a:r>
          </a:p>
          <a:p>
            <a:pPr algn="r" rtl="1"/>
            <a:endParaRPr lang="en-US" dirty="0"/>
          </a:p>
        </p:txBody>
      </p:sp>
    </p:spTree>
    <p:extLst>
      <p:ext uri="{BB962C8B-B14F-4D97-AF65-F5344CB8AC3E}">
        <p14:creationId xmlns:p14="http://schemas.microsoft.com/office/powerpoint/2010/main" val="2486427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Betray, in Greek</a:t>
            </a:r>
          </a:p>
          <a:p>
            <a:r>
              <a:rPr lang="el-GR" b="1" dirty="0"/>
              <a:t>παραδίδωμι</a:t>
            </a:r>
            <a:r>
              <a:rPr lang="en-US" b="1" dirty="0"/>
              <a:t> </a:t>
            </a:r>
            <a:r>
              <a:rPr lang="en-US" dirty="0"/>
              <a:t>  </a:t>
            </a:r>
            <a:r>
              <a:rPr lang="en-US" dirty="0" err="1"/>
              <a:t>paradidómi</a:t>
            </a:r>
            <a:endParaRPr lang="en-US" dirty="0"/>
          </a:p>
          <a:p>
            <a:pPr algn="l"/>
            <a:r>
              <a:rPr lang="en-US" dirty="0"/>
              <a:t>to hand over, to give or deliver over, to betray, pledge, hand down, deliver, commit, commend, </a:t>
            </a:r>
            <a:r>
              <a:rPr lang="en-US" dirty="0">
                <a:solidFill>
                  <a:srgbClr val="FFFF99"/>
                </a:solidFill>
              </a:rPr>
              <a:t>abandon</a:t>
            </a:r>
            <a:r>
              <a:rPr lang="en-US" dirty="0"/>
              <a:t>.</a:t>
            </a:r>
          </a:p>
        </p:txBody>
      </p:sp>
    </p:spTree>
    <p:extLst>
      <p:ext uri="{BB962C8B-B14F-4D97-AF65-F5344CB8AC3E}">
        <p14:creationId xmlns:p14="http://schemas.microsoft.com/office/powerpoint/2010/main" val="2662104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marL="233363" indent="-233363" algn="l">
              <a:buFont typeface="Arial" panose="020B0604020202020204" pitchFamily="34" charset="0"/>
              <a:buChar char="•"/>
            </a:pPr>
            <a:r>
              <a:rPr lang="en-US" dirty="0"/>
              <a:t>How can we understand Yehuda’s betrayal?</a:t>
            </a:r>
          </a:p>
          <a:p>
            <a:pPr marL="233363" indent="-233363" algn="l">
              <a:buFont typeface="Arial" panose="020B0604020202020204" pitchFamily="34" charset="0"/>
              <a:buChar char="•"/>
            </a:pPr>
            <a:r>
              <a:rPr lang="en-US" dirty="0"/>
              <a:t>What can we learn, apply to our lives?</a:t>
            </a:r>
          </a:p>
          <a:p>
            <a:pPr algn="l"/>
            <a:endParaRPr lang="en-US" dirty="0"/>
          </a:p>
        </p:txBody>
      </p:sp>
    </p:spTree>
    <p:extLst>
      <p:ext uri="{BB962C8B-B14F-4D97-AF65-F5344CB8AC3E}">
        <p14:creationId xmlns:p14="http://schemas.microsoft.com/office/powerpoint/2010/main" val="3027412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Lk 9.1-2</a:t>
            </a:r>
            <a:r>
              <a:rPr lang="en-US" dirty="0"/>
              <a:t> Calling together the Twelve [including Yehuda], Yeshua </a:t>
            </a:r>
            <a:r>
              <a:rPr lang="en-US" dirty="0">
                <a:solidFill>
                  <a:srgbClr val="FFFF99"/>
                </a:solidFill>
              </a:rPr>
              <a:t>gave them power and authority</a:t>
            </a:r>
            <a:r>
              <a:rPr lang="en-US" dirty="0"/>
              <a:t> to expel all the demons and to cure diseases; and he sent them out to proclaim the Kingdom of God and to heal.</a:t>
            </a:r>
          </a:p>
          <a:p>
            <a:pPr algn="l"/>
            <a:r>
              <a:rPr lang="en-US" u="sng" dirty="0">
                <a:solidFill>
                  <a:srgbClr val="FFFF99"/>
                </a:solidFill>
              </a:rPr>
              <a:t>Yehuda had Messiah’s power!</a:t>
            </a:r>
          </a:p>
        </p:txBody>
      </p:sp>
    </p:spTree>
    <p:extLst>
      <p:ext uri="{BB962C8B-B14F-4D97-AF65-F5344CB8AC3E}">
        <p14:creationId xmlns:p14="http://schemas.microsoft.com/office/powerpoint/2010/main" val="81435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Yehuda always addresses Yeshua as “Rabbi,” but never as “Lord”</a:t>
            </a:r>
          </a:p>
          <a:p>
            <a:pPr algn="l"/>
            <a:r>
              <a:rPr lang="en-US" dirty="0"/>
              <a:t> </a:t>
            </a:r>
          </a:p>
        </p:txBody>
      </p:sp>
    </p:spTree>
    <p:extLst>
      <p:ext uri="{BB962C8B-B14F-4D97-AF65-F5344CB8AC3E}">
        <p14:creationId xmlns:p14="http://schemas.microsoft.com/office/powerpoint/2010/main" val="1008114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"Iscariot" may be a conflation of the Hebrew </a:t>
            </a:r>
            <a:r>
              <a:rPr lang="en-US" dirty="0" err="1"/>
              <a:t>Ish</a:t>
            </a:r>
            <a:r>
              <a:rPr lang="en-US" dirty="0"/>
              <a:t> </a:t>
            </a:r>
            <a:r>
              <a:rPr lang="en-US" dirty="0" err="1"/>
              <a:t>Kerioth</a:t>
            </a:r>
            <a:r>
              <a:rPr lang="en-US" dirty="0"/>
              <a:t>, or “man from </a:t>
            </a:r>
            <a:r>
              <a:rPr lang="en-US" dirty="0" err="1"/>
              <a:t>Kerioth</a:t>
            </a:r>
            <a:r>
              <a:rPr lang="en-US" dirty="0"/>
              <a:t>,” </a:t>
            </a:r>
            <a:r>
              <a:rPr lang="he-IL" sz="4300" b="1" dirty="0">
                <a:latin typeface="David" panose="020E0502060401010101" pitchFamily="34" charset="-79"/>
                <a:cs typeface="David" panose="020E0502060401010101" pitchFamily="34" charset="-79"/>
              </a:rPr>
              <a:t>קְרִיּוֹת</a:t>
            </a:r>
            <a:r>
              <a:rPr lang="en-US" dirty="0"/>
              <a:t> </a:t>
            </a:r>
            <a:r>
              <a:rPr lang="he-IL" sz="4300" b="1" dirty="0">
                <a:latin typeface="David" panose="020E0502060401010101" pitchFamily="34" charset="-79"/>
                <a:cs typeface="David" panose="020E0502060401010101" pitchFamily="34" charset="-79"/>
              </a:rPr>
              <a:t>איש</a:t>
            </a:r>
            <a:r>
              <a:rPr lang="en-US" dirty="0"/>
              <a:t> a town in the southern part of Judea. If so, it has been weakly speculated, Judas was the only non-Galilean.</a:t>
            </a:r>
          </a:p>
          <a:p>
            <a:pPr algn="l"/>
            <a:r>
              <a:rPr lang="en-US" dirty="0">
                <a:solidFill>
                  <a:srgbClr val="FFFF99"/>
                </a:solidFill>
              </a:rPr>
              <a:t>Isolation, unresolved loneliness?</a:t>
            </a:r>
            <a:r>
              <a:rPr lang="en-US" dirty="0"/>
              <a:t> </a:t>
            </a:r>
          </a:p>
        </p:txBody>
      </p:sp>
    </p:spTree>
    <p:extLst>
      <p:ext uri="{BB962C8B-B14F-4D97-AF65-F5344CB8AC3E}">
        <p14:creationId xmlns:p14="http://schemas.microsoft.com/office/powerpoint/2010/main" val="2853391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Keriot</a:t>
            </a:r>
            <a:r>
              <a:rPr lang="en-US" dirty="0"/>
              <a:t> is mentioned in Joshua 15:25. Yehuda was probably a native of this place, and hence his name Iscariot. It has been identified with the ruins of el-</a:t>
            </a:r>
            <a:r>
              <a:rPr lang="en-US" dirty="0" err="1"/>
              <a:t>Kureitein</a:t>
            </a:r>
            <a:r>
              <a:rPr lang="en-US" dirty="0"/>
              <a:t>, about 10 miles south of Hebron.</a:t>
            </a:r>
          </a:p>
        </p:txBody>
      </p:sp>
    </p:spTree>
    <p:extLst>
      <p:ext uri="{BB962C8B-B14F-4D97-AF65-F5344CB8AC3E}">
        <p14:creationId xmlns:p14="http://schemas.microsoft.com/office/powerpoint/2010/main" val="879326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"Iscariot" also closely resembles a Greek word meaning "dagger-</a:t>
            </a:r>
            <a:r>
              <a:rPr lang="en-US" dirty="0" err="1"/>
              <a:t>bearer.“Sicarii</a:t>
            </a:r>
            <a:r>
              <a:rPr lang="en-US" dirty="0"/>
              <a:t>”  Terrorist assassins.</a:t>
            </a:r>
          </a:p>
          <a:p>
            <a:pPr algn="l"/>
            <a:endParaRPr lang="en-US" dirty="0"/>
          </a:p>
          <a:p>
            <a:pPr algn="l"/>
            <a:r>
              <a:rPr lang="en-US" dirty="0"/>
              <a:t>Early warning…</a:t>
            </a:r>
          </a:p>
          <a:p>
            <a:pPr algn="l"/>
            <a:endParaRPr lang="en-US" sz="3600" dirty="0"/>
          </a:p>
        </p:txBody>
      </p:sp>
    </p:spTree>
    <p:extLst>
      <p:ext uri="{BB962C8B-B14F-4D97-AF65-F5344CB8AC3E}">
        <p14:creationId xmlns:p14="http://schemas.microsoft.com/office/powerpoint/2010/main" val="181180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6.67-71</a:t>
            </a:r>
            <a:r>
              <a:rPr lang="en-US" dirty="0"/>
              <a:t> Yeshua said to the Twelve, “Don’t you want to leave too?” </a:t>
            </a:r>
            <a:r>
              <a:rPr lang="en-US" dirty="0" err="1"/>
              <a:t>Shim‘on</a:t>
            </a:r>
            <a:r>
              <a:rPr lang="en-US" dirty="0"/>
              <a:t> </a:t>
            </a:r>
            <a:r>
              <a:rPr lang="en-US" dirty="0" err="1"/>
              <a:t>Kefa</a:t>
            </a:r>
            <a:r>
              <a:rPr lang="en-US" dirty="0"/>
              <a:t> answered him, “Lord, to whom would we go? You have the word of eternal life. We have trusted, and we know that you are the Holy One of God.” </a:t>
            </a:r>
          </a:p>
        </p:txBody>
      </p:sp>
    </p:spTree>
    <p:extLst>
      <p:ext uri="{BB962C8B-B14F-4D97-AF65-F5344CB8AC3E}">
        <p14:creationId xmlns:p14="http://schemas.microsoft.com/office/powerpoint/2010/main" val="1895469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6.67-71</a:t>
            </a:r>
            <a:r>
              <a:rPr lang="en-US" dirty="0"/>
              <a:t> Yeshua answered them, “Didn’t I choose you, the Twelve? Yet one of you is an adversary.” (He was speaking of </a:t>
            </a:r>
            <a:r>
              <a:rPr lang="en-US" dirty="0" err="1"/>
              <a:t>Y’hudah</a:t>
            </a:r>
            <a:r>
              <a:rPr lang="en-US" dirty="0"/>
              <a:t> Ben-</a:t>
            </a:r>
            <a:r>
              <a:rPr lang="en-US" dirty="0" err="1"/>
              <a:t>Shim‘on</a:t>
            </a:r>
            <a:r>
              <a:rPr lang="en-US" dirty="0"/>
              <a:t>, from </a:t>
            </a:r>
            <a:r>
              <a:rPr lang="en-US" dirty="0" err="1"/>
              <a:t>K’riot</a:t>
            </a:r>
            <a:r>
              <a:rPr lang="en-US" dirty="0"/>
              <a:t>; for this man — one of the Twelve! — was soon to betray him.)</a:t>
            </a:r>
          </a:p>
        </p:txBody>
      </p:sp>
    </p:spTree>
    <p:extLst>
      <p:ext uri="{BB962C8B-B14F-4D97-AF65-F5344CB8AC3E}">
        <p14:creationId xmlns:p14="http://schemas.microsoft.com/office/powerpoint/2010/main" val="183679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s://static.timesofisrael.com/www/uploads/2019/01/AP_19028774465395-1.jpg">
            <a:extLst>
              <a:ext uri="{FF2B5EF4-FFF2-40B4-BE49-F238E27FC236}">
                <a16:creationId xmlns:a16="http://schemas.microsoft.com/office/drawing/2014/main" id="{654A9BDE-BD6F-48A6-8030-D71AB3AE67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77120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171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12.4-6</a:t>
            </a:r>
            <a:r>
              <a:rPr lang="en-US" b="1" baseline="30000" dirty="0"/>
              <a:t> </a:t>
            </a:r>
            <a:r>
              <a:rPr lang="en-US" dirty="0"/>
              <a:t>But one of the </a:t>
            </a:r>
            <a:r>
              <a:rPr lang="en-US" i="1" dirty="0" err="1"/>
              <a:t>talmidim</a:t>
            </a:r>
            <a:r>
              <a:rPr lang="en-US" dirty="0"/>
              <a:t>, </a:t>
            </a:r>
            <a:r>
              <a:rPr lang="en-US" dirty="0" err="1"/>
              <a:t>Y’hudah</a:t>
            </a:r>
            <a:r>
              <a:rPr lang="en-US" dirty="0"/>
              <a:t> from </a:t>
            </a:r>
            <a:r>
              <a:rPr lang="en-US" dirty="0" err="1"/>
              <a:t>K’riot</a:t>
            </a:r>
            <a:r>
              <a:rPr lang="en-US" dirty="0"/>
              <a:t>, the one who was about to betray him, said, </a:t>
            </a:r>
            <a:r>
              <a:rPr lang="en-US" b="1" baseline="30000" dirty="0"/>
              <a:t> </a:t>
            </a:r>
            <a:r>
              <a:rPr lang="en-US" dirty="0"/>
              <a:t>“This perfume is worth a year’s wages! Why wasn’t it sold and the money given to the poor?” </a:t>
            </a:r>
          </a:p>
        </p:txBody>
      </p:sp>
    </p:spTree>
    <p:extLst>
      <p:ext uri="{BB962C8B-B14F-4D97-AF65-F5344CB8AC3E}">
        <p14:creationId xmlns:p14="http://schemas.microsoft.com/office/powerpoint/2010/main" val="2038644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12.4-6</a:t>
            </a:r>
            <a:r>
              <a:rPr lang="en-US" b="1" baseline="30000" dirty="0"/>
              <a:t> </a:t>
            </a:r>
            <a:r>
              <a:rPr lang="en-US" dirty="0"/>
              <a:t> Now he said this not out of concern for the poor, but because he </a:t>
            </a:r>
            <a:r>
              <a:rPr lang="en-US" dirty="0">
                <a:solidFill>
                  <a:srgbClr val="FFFF99"/>
                </a:solidFill>
              </a:rPr>
              <a:t>was a thief — he was in charge of the money box and used to steal from it</a:t>
            </a:r>
            <a:r>
              <a:rPr lang="en-US" dirty="0"/>
              <a:t>. </a:t>
            </a:r>
          </a:p>
        </p:txBody>
      </p:sp>
    </p:spTree>
    <p:extLst>
      <p:ext uri="{BB962C8B-B14F-4D97-AF65-F5344CB8AC3E}">
        <p14:creationId xmlns:p14="http://schemas.microsoft.com/office/powerpoint/2010/main" val="795723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 Yehuda carried the disciples' money bag or box </a:t>
            </a:r>
            <a:r>
              <a:rPr lang="el-GR" dirty="0"/>
              <a:t>γλωσσόκομον, </a:t>
            </a:r>
            <a:r>
              <a:rPr lang="en-US" i="1" dirty="0" err="1"/>
              <a:t>glōssokomon</a:t>
            </a:r>
            <a:endParaRPr lang="en-US" dirty="0"/>
          </a:p>
        </p:txBody>
      </p:sp>
    </p:spTree>
    <p:extLst>
      <p:ext uri="{BB962C8B-B14F-4D97-AF65-F5344CB8AC3E}">
        <p14:creationId xmlns:p14="http://schemas.microsoft.com/office/powerpoint/2010/main" val="4011911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Possible betrayal motives:</a:t>
            </a:r>
          </a:p>
          <a:p>
            <a:pPr marL="457200" indent="-457200" algn="l">
              <a:buFont typeface="+mj-lt"/>
              <a:buAutoNum type="arabicPeriod"/>
            </a:pPr>
            <a:r>
              <a:rPr lang="en-US" dirty="0"/>
              <a:t>Ingratitude for power</a:t>
            </a:r>
          </a:p>
          <a:p>
            <a:pPr marL="457200" indent="-457200" algn="l">
              <a:buFont typeface="+mj-lt"/>
              <a:buAutoNum type="arabicPeriod"/>
            </a:pPr>
            <a:r>
              <a:rPr lang="en-US" dirty="0"/>
              <a:t>Not submitting to lordship</a:t>
            </a:r>
          </a:p>
          <a:p>
            <a:pPr marL="457200" indent="-457200" algn="l">
              <a:buFont typeface="+mj-lt"/>
              <a:buAutoNum type="arabicPeriod"/>
            </a:pPr>
            <a:r>
              <a:rPr lang="en-US" dirty="0"/>
              <a:t>Isolation, loneliness</a:t>
            </a:r>
          </a:p>
          <a:p>
            <a:pPr marL="457200" indent="-457200" algn="l">
              <a:buFont typeface="+mj-lt"/>
              <a:buAutoNum type="arabicPeriod"/>
            </a:pPr>
            <a:r>
              <a:rPr lang="en-US" dirty="0"/>
              <a:t>Political purposes</a:t>
            </a:r>
          </a:p>
          <a:p>
            <a:pPr marL="457200" indent="-457200" algn="l">
              <a:buFont typeface="+mj-lt"/>
              <a:buAutoNum type="arabicPeriod"/>
            </a:pPr>
            <a:r>
              <a:rPr lang="en-US" dirty="0"/>
              <a:t>Progressive purloining</a:t>
            </a:r>
          </a:p>
          <a:p>
            <a:pPr marL="457200" indent="-457200" algn="l">
              <a:buFont typeface="+mj-lt"/>
              <a:buAutoNum type="arabicPeriod"/>
            </a:pPr>
            <a:endParaRPr lang="en-US" dirty="0"/>
          </a:p>
          <a:p>
            <a:pPr marL="457200" indent="-457200" algn="l">
              <a:buFont typeface="+mj-lt"/>
              <a:buAutoNum type="arabicPeriod"/>
            </a:pPr>
            <a:endParaRPr lang="en-US" dirty="0"/>
          </a:p>
        </p:txBody>
      </p:sp>
    </p:spTree>
    <p:extLst>
      <p:ext uri="{BB962C8B-B14F-4D97-AF65-F5344CB8AC3E}">
        <p14:creationId xmlns:p14="http://schemas.microsoft.com/office/powerpoint/2010/main" val="2965576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No matter how close you are to </a:t>
            </a:r>
            <a:r>
              <a:rPr lang="en-US" dirty="0" err="1"/>
              <a:t>Yeshua’s</a:t>
            </a:r>
            <a:r>
              <a:rPr lang="en-US" dirty="0"/>
              <a:t> physical presence, </a:t>
            </a:r>
            <a:r>
              <a:rPr lang="en-US" dirty="0" err="1"/>
              <a:t>ie</a:t>
            </a:r>
            <a:r>
              <a:rPr lang="en-US" dirty="0"/>
              <a:t> His Seder table in </a:t>
            </a:r>
            <a:r>
              <a:rPr lang="en-US" dirty="0" err="1"/>
              <a:t>Yerushayim</a:t>
            </a:r>
            <a:r>
              <a:rPr lang="en-US" dirty="0"/>
              <a:t>, you are not nearly as close as </a:t>
            </a:r>
          </a:p>
          <a:p>
            <a:pPr algn="l"/>
            <a:r>
              <a:rPr lang="en-US" baseline="30000" dirty="0" err="1"/>
              <a:t>Yn</a:t>
            </a:r>
            <a:r>
              <a:rPr lang="en-US" baseline="30000" dirty="0"/>
              <a:t> 14.23</a:t>
            </a:r>
            <a:r>
              <a:rPr lang="en-US" b="1" baseline="30000" dirty="0"/>
              <a:t> </a:t>
            </a:r>
            <a:r>
              <a:rPr lang="en-US" dirty="0"/>
              <a:t>Yeshua answered him, “If someone loves me, he will keep my word; and my Father will love him, and we will come to him and make our home with him. </a:t>
            </a:r>
          </a:p>
        </p:txBody>
      </p:sp>
    </p:spTree>
    <p:extLst>
      <p:ext uri="{BB962C8B-B14F-4D97-AF65-F5344CB8AC3E}">
        <p14:creationId xmlns:p14="http://schemas.microsoft.com/office/powerpoint/2010/main" val="1211287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984582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r>
              <a:rPr lang="en-US" dirty="0"/>
              <a:t>How do we betray people, King Messiah?</a:t>
            </a:r>
          </a:p>
          <a:p>
            <a:r>
              <a:rPr lang="en-US" dirty="0"/>
              <a:t>Betray, in Greek</a:t>
            </a:r>
          </a:p>
          <a:p>
            <a:r>
              <a:rPr lang="el-GR" b="1" dirty="0"/>
              <a:t>παραδίδωμι</a:t>
            </a:r>
            <a:r>
              <a:rPr lang="en-US" b="1" dirty="0"/>
              <a:t> </a:t>
            </a:r>
            <a:r>
              <a:rPr lang="en-US" dirty="0"/>
              <a:t>  </a:t>
            </a:r>
            <a:r>
              <a:rPr lang="en-US" dirty="0" err="1"/>
              <a:t>paradidómi</a:t>
            </a:r>
            <a:endParaRPr lang="en-US" dirty="0"/>
          </a:p>
          <a:p>
            <a:pPr algn="l"/>
            <a:r>
              <a:rPr lang="en-US" dirty="0"/>
              <a:t>to hand over, to give or deliver over, to betray, pledge, hand down, deliver, commit, commend, </a:t>
            </a:r>
            <a:r>
              <a:rPr lang="en-US" dirty="0">
                <a:solidFill>
                  <a:srgbClr val="FFFF99"/>
                </a:solidFill>
              </a:rPr>
              <a:t>abandon</a:t>
            </a:r>
            <a:r>
              <a:rPr lang="en-US" dirty="0"/>
              <a:t>.</a:t>
            </a:r>
          </a:p>
        </p:txBody>
      </p:sp>
    </p:spTree>
    <p:extLst>
      <p:ext uri="{BB962C8B-B14F-4D97-AF65-F5344CB8AC3E}">
        <p14:creationId xmlns:p14="http://schemas.microsoft.com/office/powerpoint/2010/main" val="2781806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Start with easiest:</a:t>
            </a:r>
          </a:p>
          <a:p>
            <a:pPr marL="457200" indent="-457200" algn="l">
              <a:buFont typeface="+mj-lt"/>
              <a:buAutoNum type="arabicPeriod"/>
            </a:pPr>
            <a:r>
              <a:rPr lang="en-US" dirty="0"/>
              <a:t>Betrayal in marriage: heart adultery &gt;&gt; physical adultery.  Every email, phone call, friendship, my wife knows.  She’s FIRST!  Date her/him. </a:t>
            </a:r>
          </a:p>
        </p:txBody>
      </p:sp>
    </p:spTree>
    <p:extLst>
      <p:ext uri="{BB962C8B-B14F-4D97-AF65-F5344CB8AC3E}">
        <p14:creationId xmlns:p14="http://schemas.microsoft.com/office/powerpoint/2010/main" val="36949360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8864A5-4094-4DC6-A140-6EF99AA97AA6}"/>
              </a:ext>
            </a:extLst>
          </p:cNvPr>
          <p:cNvPicPr>
            <a:picLocks noChangeAspect="1"/>
          </p:cNvPicPr>
          <p:nvPr/>
        </p:nvPicPr>
        <p:blipFill rotWithShape="1">
          <a:blip r:embed="rId3"/>
          <a:srcRect b="50000"/>
          <a:stretch/>
        </p:blipFill>
        <p:spPr>
          <a:xfrm>
            <a:off x="237987" y="133350"/>
            <a:ext cx="8280400" cy="17526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a:t> </a:t>
            </a:r>
            <a:endParaRPr lang="en-US" dirty="0"/>
          </a:p>
        </p:txBody>
      </p:sp>
    </p:spTree>
    <p:extLst>
      <p:ext uri="{BB962C8B-B14F-4D97-AF65-F5344CB8AC3E}">
        <p14:creationId xmlns:p14="http://schemas.microsoft.com/office/powerpoint/2010/main" val="553241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8864A5-4094-4DC6-A140-6EF99AA97AA6}"/>
              </a:ext>
            </a:extLst>
          </p:cNvPr>
          <p:cNvPicPr>
            <a:picLocks noChangeAspect="1"/>
          </p:cNvPicPr>
          <p:nvPr/>
        </p:nvPicPr>
        <p:blipFill rotWithShape="1">
          <a:blip r:embed="rId3"/>
          <a:srcRect t="69565" r="31595"/>
          <a:stretch/>
        </p:blipFill>
        <p:spPr>
          <a:xfrm>
            <a:off x="1417637" y="666750"/>
            <a:ext cx="5664200" cy="10668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456D55BA-5B93-45E2-9F00-C5692D5F208E}"/>
              </a:ext>
            </a:extLst>
          </p:cNvPr>
          <p:cNvSpPr txBox="1"/>
          <p:nvPr/>
        </p:nvSpPr>
        <p:spPr>
          <a:xfrm>
            <a:off x="1798637" y="1835483"/>
            <a:ext cx="4392549" cy="707886"/>
          </a:xfrm>
          <a:prstGeom prst="rect">
            <a:avLst/>
          </a:prstGeom>
          <a:noFill/>
        </p:spPr>
        <p:txBody>
          <a:bodyPr wrap="none" rtlCol="0">
            <a:spAutoFit/>
          </a:bodyPr>
          <a:lstStyle/>
          <a:p>
            <a:pPr algn="l"/>
            <a:r>
              <a:rPr lang="en-US" dirty="0"/>
              <a:t>Or in a dormitory</a:t>
            </a:r>
          </a:p>
        </p:txBody>
      </p:sp>
    </p:spTree>
    <p:extLst>
      <p:ext uri="{BB962C8B-B14F-4D97-AF65-F5344CB8AC3E}">
        <p14:creationId xmlns:p14="http://schemas.microsoft.com/office/powerpoint/2010/main" val="368407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s://static.timesofisrael.com/www/uploads/2019/01/1-29-19-brazildam1-640x400.jpg">
            <a:extLst>
              <a:ext uri="{FF2B5EF4-FFF2-40B4-BE49-F238E27FC236}">
                <a16:creationId xmlns:a16="http://schemas.microsoft.com/office/drawing/2014/main" id="{B8C66DCC-1821-4E9E-994D-7F64DC24D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0"/>
            <a:ext cx="822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542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startAt="2"/>
            </a:pPr>
            <a:r>
              <a:rPr lang="en-US" dirty="0"/>
              <a:t>Betrayal of confidentiality.  </a:t>
            </a:r>
            <a:r>
              <a:rPr lang="en-US" dirty="0" err="1"/>
              <a:t>Sozo</a:t>
            </a:r>
            <a:r>
              <a:rPr lang="en-US" dirty="0"/>
              <a:t>, we are instructed to forget.  Pastoral ministry, we are taught to remember.  If you are entrusted with information, zip it.   </a:t>
            </a:r>
          </a:p>
        </p:txBody>
      </p:sp>
    </p:spTree>
    <p:extLst>
      <p:ext uri="{BB962C8B-B14F-4D97-AF65-F5344CB8AC3E}">
        <p14:creationId xmlns:p14="http://schemas.microsoft.com/office/powerpoint/2010/main" val="3806711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457200" indent="-457200" algn="l">
              <a:buFont typeface="+mj-lt"/>
              <a:buAutoNum type="arabicPeriod" startAt="3"/>
            </a:pPr>
            <a:r>
              <a:rPr lang="en-US" u="sng" dirty="0"/>
              <a:t>Vision</a:t>
            </a:r>
            <a:r>
              <a:rPr lang="en-US" dirty="0"/>
              <a:t> One vision in a congregation:   two visions = division!    “Working to bring Jewish people, and those grafted in, to their covenantal identity in Messiah.  Implies: Messiah, Land, Scripture living.  Every department is a department of outreach!</a:t>
            </a:r>
          </a:p>
        </p:txBody>
      </p:sp>
    </p:spTree>
    <p:extLst>
      <p:ext uri="{BB962C8B-B14F-4D97-AF65-F5344CB8AC3E}">
        <p14:creationId xmlns:p14="http://schemas.microsoft.com/office/powerpoint/2010/main" val="24968626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“For if their [the Jewish people’s] casting Yeshua aside means reconciliation for the world, what will their accepting him mean?  It will be life from the dead!</a:t>
            </a:r>
          </a:p>
        </p:txBody>
      </p:sp>
    </p:spTree>
    <p:extLst>
      <p:ext uri="{BB962C8B-B14F-4D97-AF65-F5344CB8AC3E}">
        <p14:creationId xmlns:p14="http://schemas.microsoft.com/office/powerpoint/2010/main" val="3806851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startAt="4"/>
            </a:pPr>
            <a:r>
              <a:rPr lang="en-US" dirty="0"/>
              <a:t>Being compliant: </a:t>
            </a:r>
            <a:r>
              <a:rPr lang="en-US" baseline="30000" dirty="0" err="1"/>
              <a:t>Mishlei</a:t>
            </a:r>
            <a:r>
              <a:rPr lang="en-US" baseline="30000" dirty="0"/>
              <a:t> 27.6 </a:t>
            </a:r>
            <a:r>
              <a:rPr lang="en-US" dirty="0"/>
              <a:t>Faithful are the wounds of a friend, but an enemy’s kisses are insincere. </a:t>
            </a:r>
            <a:r>
              <a:rPr lang="en-US" baseline="30000" dirty="0"/>
              <a:t>Vayikra/Lev 19.17-18</a:t>
            </a:r>
            <a:r>
              <a:rPr lang="en-US" dirty="0"/>
              <a:t> Do not hate your brother in your heart, but </a:t>
            </a:r>
            <a:r>
              <a:rPr lang="en-US" dirty="0">
                <a:solidFill>
                  <a:srgbClr val="FFFF99"/>
                </a:solidFill>
              </a:rPr>
              <a:t>rebuke your neighbor frankly</a:t>
            </a:r>
            <a:r>
              <a:rPr lang="en-US" dirty="0"/>
              <a:t>, so that you won’t carry sin because of him. </a:t>
            </a:r>
          </a:p>
        </p:txBody>
      </p:sp>
    </p:spTree>
    <p:extLst>
      <p:ext uri="{BB962C8B-B14F-4D97-AF65-F5344CB8AC3E}">
        <p14:creationId xmlns:p14="http://schemas.microsoft.com/office/powerpoint/2010/main" val="31622781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Don’t take vengeance on or bear a grudge against any of your people; rather, love your neighbor as yourself; I am </a:t>
            </a:r>
            <a:r>
              <a:rPr lang="en-US" i="1" cap="small" dirty="0"/>
              <a:t>Adonai</a:t>
            </a:r>
            <a:r>
              <a:rPr lang="en-US" dirty="0"/>
              <a:t>.</a:t>
            </a:r>
          </a:p>
          <a:p>
            <a:pPr algn="l"/>
            <a:endParaRPr lang="en-US" dirty="0"/>
          </a:p>
        </p:txBody>
      </p:sp>
    </p:spTree>
    <p:extLst>
      <p:ext uri="{BB962C8B-B14F-4D97-AF65-F5344CB8AC3E}">
        <p14:creationId xmlns:p14="http://schemas.microsoft.com/office/powerpoint/2010/main" val="47591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in a culture war, and Biblical values will get less and less popular.  </a:t>
            </a:r>
          </a:p>
        </p:txBody>
      </p:sp>
    </p:spTree>
    <p:extLst>
      <p:ext uri="{BB962C8B-B14F-4D97-AF65-F5344CB8AC3E}">
        <p14:creationId xmlns:p14="http://schemas.microsoft.com/office/powerpoint/2010/main" val="1963475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Sixty-four percent of clergy said they felt “limited” in their ability to speak out on “moral and social issues” due to those within their congregations, while 69 percent reported feeling “pressured” to speak out on “moral and social issues” when they were “not comfortable discussing” them.</a:t>
            </a:r>
          </a:p>
        </p:txBody>
      </p:sp>
    </p:spTree>
    <p:extLst>
      <p:ext uri="{BB962C8B-B14F-4D97-AF65-F5344CB8AC3E}">
        <p14:creationId xmlns:p14="http://schemas.microsoft.com/office/powerpoint/2010/main" val="20315887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Further, the pressure to speak on certain controversial issues increased between 2014-2016, going from 44 percent to 69 percent.</a:t>
            </a:r>
          </a:p>
          <a:p>
            <a:pPr algn="l"/>
            <a:endParaRPr lang="en-US" dirty="0"/>
          </a:p>
        </p:txBody>
      </p:sp>
    </p:spTree>
    <p:extLst>
      <p:ext uri="{BB962C8B-B14F-4D97-AF65-F5344CB8AC3E}">
        <p14:creationId xmlns:p14="http://schemas.microsoft.com/office/powerpoint/2010/main" val="588660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sz="3200" dirty="0"/>
              <a:t>Spire atop rebuilt World Trade Center</a:t>
            </a:r>
          </a:p>
        </p:txBody>
      </p:sp>
      <p:pic>
        <p:nvPicPr>
          <p:cNvPr id="1028" name="Picture 4" descr="http://www.frcblog.com/media/filer/2019/01/24/012419_pink_770x400.jpg">
            <a:extLst>
              <a:ext uri="{FF2B5EF4-FFF2-40B4-BE49-F238E27FC236}">
                <a16:creationId xmlns:a16="http://schemas.microsoft.com/office/drawing/2014/main" id="{A9621E69-0522-4EC1-97F6-5126FC4E0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666750"/>
            <a:ext cx="7334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26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spire of New York's One World Trade Center was lit up in it's-a-girl pink, a 408-foot reminder that the law it celebrated will mean fewer daughters, fewer mothers, fewer chances.</a:t>
            </a:r>
          </a:p>
        </p:txBody>
      </p:sp>
    </p:spTree>
    <p:extLst>
      <p:ext uri="{BB962C8B-B14F-4D97-AF65-F5344CB8AC3E}">
        <p14:creationId xmlns:p14="http://schemas.microsoft.com/office/powerpoint/2010/main" val="40517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mage may contain: outdoor">
            <a:extLst>
              <a:ext uri="{FF2B5EF4-FFF2-40B4-BE49-F238E27FC236}">
                <a16:creationId xmlns:a16="http://schemas.microsoft.com/office/drawing/2014/main" id="{36CDBC42-A714-4AA6-ACFE-185B2BEB4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40" y="-15732"/>
            <a:ext cx="8183097" cy="444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6304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Abortion has just massively expanded its target zone in New York State. Under the Reproductive Health Act, late-term abortion is the new normal.</a:t>
            </a:r>
          </a:p>
        </p:txBody>
      </p:sp>
    </p:spTree>
    <p:extLst>
      <p:ext uri="{BB962C8B-B14F-4D97-AF65-F5344CB8AC3E}">
        <p14:creationId xmlns:p14="http://schemas.microsoft.com/office/powerpoint/2010/main" val="12626985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“Person,” as far as this law is concerned, means a human being who has been born and is alive. Not a second before, and maybe -- without infant protections -- not few seconds after either. Midwives and nurse practitioners can also perform abortions under the law,</a:t>
            </a:r>
          </a:p>
        </p:txBody>
      </p:sp>
    </p:spTree>
    <p:extLst>
      <p:ext uri="{BB962C8B-B14F-4D97-AF65-F5344CB8AC3E}">
        <p14:creationId xmlns:p14="http://schemas.microsoft.com/office/powerpoint/2010/main" val="3573192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"The U.S. is one of only seven nations on the planet to allow elective abortion after 20 weeks, or more than halfway through pregnancy. </a:t>
            </a:r>
          </a:p>
          <a:p>
            <a:pPr algn="l"/>
            <a:r>
              <a:rPr lang="en-US" dirty="0"/>
              <a:t>Europe has the memory of the </a:t>
            </a:r>
            <a:r>
              <a:rPr lang="en-US" dirty="0" err="1"/>
              <a:t>Holocuast</a:t>
            </a:r>
            <a:r>
              <a:rPr lang="en-US" dirty="0"/>
              <a:t>.</a:t>
            </a:r>
          </a:p>
        </p:txBody>
      </p:sp>
    </p:spTree>
    <p:extLst>
      <p:ext uri="{BB962C8B-B14F-4D97-AF65-F5344CB8AC3E}">
        <p14:creationId xmlns:p14="http://schemas.microsoft.com/office/powerpoint/2010/main" val="19391990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solidFill>
                  <a:srgbClr val="FFFF99"/>
                </a:solidFill>
              </a:rPr>
              <a:t>Abortion Was Leading Cause Of Death Worldwide In 2018</a:t>
            </a:r>
            <a:r>
              <a:rPr lang="en-US" b="1" dirty="0"/>
              <a:t>:</a:t>
            </a:r>
            <a:r>
              <a:rPr lang="en-US" dirty="0"/>
              <a:t> More human beings died in abortions than any other cause of death in 2018, a new report indicates. A heartbreaking reminder about the prevalence of abortion, statistics compiled by </a:t>
            </a:r>
            <a:r>
              <a:rPr lang="en-US" dirty="0" err="1"/>
              <a:t>Worldometers</a:t>
            </a:r>
            <a:r>
              <a:rPr lang="en-US" dirty="0"/>
              <a:t> indicate that there were nearly 42 million abortions world-wide in 2018. </a:t>
            </a:r>
          </a:p>
        </p:txBody>
      </p:sp>
    </p:spTree>
    <p:extLst>
      <p:ext uri="{BB962C8B-B14F-4D97-AF65-F5344CB8AC3E}">
        <p14:creationId xmlns:p14="http://schemas.microsoft.com/office/powerpoint/2010/main" val="39034054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As of December 31, 2018, there have been some 41.9 million abortions performed in the course of the year, the report revealed. By contrast, 8.2 million people died from cancer in 2018, 5 million from smoking, and 1.7 million died of HIV/AIDS. </a:t>
            </a:r>
          </a:p>
        </p:txBody>
      </p:sp>
    </p:spTree>
    <p:extLst>
      <p:ext uri="{BB962C8B-B14F-4D97-AF65-F5344CB8AC3E}">
        <p14:creationId xmlns:p14="http://schemas.microsoft.com/office/powerpoint/2010/main" val="927760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Globally, just under a quarter of all pregnancies (23%) were ended by abortion in 2018, and for every 33 live births, ten infants were aborted. </a:t>
            </a:r>
          </a:p>
          <a:p>
            <a:pPr algn="l"/>
            <a:r>
              <a:rPr lang="en-US" dirty="0"/>
              <a:t>Every conceived embryo has unique DNA and chromosomal structure.  </a:t>
            </a:r>
          </a:p>
        </p:txBody>
      </p:sp>
    </p:spTree>
    <p:extLst>
      <p:ext uri="{BB962C8B-B14F-4D97-AF65-F5344CB8AC3E}">
        <p14:creationId xmlns:p14="http://schemas.microsoft.com/office/powerpoint/2010/main" val="4550147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Another issue…</a:t>
            </a:r>
          </a:p>
        </p:txBody>
      </p:sp>
    </p:spTree>
    <p:extLst>
      <p:ext uri="{BB962C8B-B14F-4D97-AF65-F5344CB8AC3E}">
        <p14:creationId xmlns:p14="http://schemas.microsoft.com/office/powerpoint/2010/main" val="2344736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 massacre of Kurds is set to be carried out by Turkish forces in the very near future</a:t>
            </a:r>
          </a:p>
          <a:p>
            <a:pPr algn="l"/>
            <a:r>
              <a:rPr lang="en-US" dirty="0"/>
              <a:t>The vacuum which will be created by the upcoming U.S. withdrawal of forces from Syria will open up opportunities for Turkey to once again butcher its opponents.</a:t>
            </a:r>
            <a:br>
              <a:rPr lang="en-US" dirty="0"/>
            </a:br>
            <a:r>
              <a:rPr lang="en-US" dirty="0"/>
              <a:t> </a:t>
            </a:r>
          </a:p>
          <a:p>
            <a:pPr algn="l"/>
            <a:endParaRPr lang="en-US" dirty="0"/>
          </a:p>
        </p:txBody>
      </p:sp>
    </p:spTree>
    <p:extLst>
      <p:ext uri="{BB962C8B-B14F-4D97-AF65-F5344CB8AC3E}">
        <p14:creationId xmlns:p14="http://schemas.microsoft.com/office/powerpoint/2010/main" val="2018323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Trump: Turkey’s Erdogan Is The Man For The Job In Syria: Mere hours after Netanyahu dubbed Erdogan as an 'anti-Semitic dictator, President Trump said that Turkey’s leader is the right man for the job in Syria. </a:t>
            </a:r>
          </a:p>
        </p:txBody>
      </p:sp>
    </p:spTree>
    <p:extLst>
      <p:ext uri="{BB962C8B-B14F-4D97-AF65-F5344CB8AC3E}">
        <p14:creationId xmlns:p14="http://schemas.microsoft.com/office/powerpoint/2010/main" val="38513137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Turkey will fill the void left in Syria by America’s impending departure, President Donald Trump announced Mon. morning, 24 Dec. 2018 praising Turkish President Recep Tayyip Erdogan</a:t>
            </a:r>
          </a:p>
        </p:txBody>
      </p:sp>
    </p:spTree>
    <p:extLst>
      <p:ext uri="{BB962C8B-B14F-4D97-AF65-F5344CB8AC3E}">
        <p14:creationId xmlns:p14="http://schemas.microsoft.com/office/powerpoint/2010/main" val="158724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19B372C-FCB5-499C-94D6-195312D9D25E}"/>
              </a:ext>
            </a:extLst>
          </p:cNvPr>
          <p:cNvPicPr>
            <a:picLocks noChangeAspect="1"/>
          </p:cNvPicPr>
          <p:nvPr/>
        </p:nvPicPr>
        <p:blipFill rotWithShape="1">
          <a:blip r:embed="rId3">
            <a:extLst>
              <a:ext uri="{28A0092B-C50C-407E-A947-70E740481C1C}">
                <a14:useLocalDpi xmlns:a14="http://schemas.microsoft.com/office/drawing/2010/main" val="0"/>
              </a:ext>
            </a:extLst>
          </a:blip>
          <a:srcRect l="7194" t="5637" r="3976" b="19521"/>
          <a:stretch/>
        </p:blipFill>
        <p:spPr>
          <a:xfrm>
            <a:off x="1951037" y="0"/>
            <a:ext cx="4572000" cy="5132682"/>
          </a:xfrm>
          <a:prstGeom prst="rect">
            <a:avLst/>
          </a:prstGeom>
        </p:spPr>
      </p:pic>
    </p:spTree>
    <p:extLst>
      <p:ext uri="{BB962C8B-B14F-4D97-AF65-F5344CB8AC3E}">
        <p14:creationId xmlns:p14="http://schemas.microsoft.com/office/powerpoint/2010/main" val="17281918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History shows that Turkey’s pursuit of Caliphate glory has left a bloody trail of Christian Armenians and Greeks victims between the 1840's and 1918. Here are some main milestones </a:t>
            </a:r>
            <a:r>
              <a:rPr lang="en-US" sz="2500" dirty="0"/>
              <a:t>(https://en.wikipedia.org/wiki/List_of_massacres_in_Turkey):</a:t>
            </a:r>
          </a:p>
        </p:txBody>
      </p:sp>
    </p:spTree>
    <p:extLst>
      <p:ext uri="{BB962C8B-B14F-4D97-AF65-F5344CB8AC3E}">
        <p14:creationId xmlns:p14="http://schemas.microsoft.com/office/powerpoint/2010/main" val="4424105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err="1"/>
              <a:t>Hamidian</a:t>
            </a:r>
            <a:r>
              <a:rPr lang="en-US" dirty="0"/>
              <a:t> massacres in 1894-96 – 100,000-300,000 Christian Armenians by Turkish Ottoman and Arab soldiers </a:t>
            </a:r>
            <a:r>
              <a:rPr lang="en-US" sz="2000" dirty="0"/>
              <a:t>(https://en.wikipedia.org/wiki/Massacres_of_Diyarbak%C4%B1r_(1895); http://www.armenian-genocide.org/hamidian.html)</a:t>
            </a:r>
          </a:p>
          <a:p>
            <a:pPr algn="l"/>
            <a:r>
              <a:rPr lang="en-US" dirty="0"/>
              <a:t>Adana massacres in 1904 – 15,000-30,000 Christian Armenians by Turkish nationalists</a:t>
            </a:r>
          </a:p>
        </p:txBody>
      </p:sp>
    </p:spTree>
    <p:extLst>
      <p:ext uri="{BB962C8B-B14F-4D97-AF65-F5344CB8AC3E}">
        <p14:creationId xmlns:p14="http://schemas.microsoft.com/office/powerpoint/2010/main" val="18337848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Greek genocide 1913-22 – 500,000-900,000 Christian Greeks by the Young Turk government</a:t>
            </a:r>
          </a:p>
          <a:p>
            <a:pPr algn="l"/>
            <a:r>
              <a:rPr lang="en-US" dirty="0"/>
              <a:t>Assyrian genocide 1914-18 – 270,000-750,000 Assyrian Christians by the Young Turk government and Kurdish tribes</a:t>
            </a:r>
          </a:p>
        </p:txBody>
      </p:sp>
    </p:spTree>
    <p:extLst>
      <p:ext uri="{BB962C8B-B14F-4D97-AF65-F5344CB8AC3E}">
        <p14:creationId xmlns:p14="http://schemas.microsoft.com/office/powerpoint/2010/main" val="42895271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Armenian genocide 1915-18 – 850,000-1,500,000 Armenian Christians by the Young Turk government and Kurdish tribes </a:t>
            </a:r>
            <a:r>
              <a:rPr lang="en-US" sz="2500" dirty="0"/>
              <a:t>(https://en.wikipedia.org/wiki/Armenian_Genocide)</a:t>
            </a:r>
            <a:endParaRPr lang="en-US" dirty="0"/>
          </a:p>
        </p:txBody>
      </p:sp>
    </p:spTree>
    <p:extLst>
      <p:ext uri="{BB962C8B-B14F-4D97-AF65-F5344CB8AC3E}">
        <p14:creationId xmlns:p14="http://schemas.microsoft.com/office/powerpoint/2010/main" val="32814152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to protect loyalty, avoid betrayal?</a:t>
            </a:r>
          </a:p>
          <a:p>
            <a:pPr algn="l"/>
            <a:r>
              <a:rPr lang="en-US" dirty="0"/>
              <a:t>Negative and positive.</a:t>
            </a:r>
          </a:p>
        </p:txBody>
      </p:sp>
    </p:spTree>
    <p:extLst>
      <p:ext uri="{BB962C8B-B14F-4D97-AF65-F5344CB8AC3E}">
        <p14:creationId xmlns:p14="http://schemas.microsoft.com/office/powerpoint/2010/main" val="35020185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Mes</a:t>
            </a:r>
            <a:r>
              <a:rPr lang="en-US" baseline="30000" dirty="0"/>
              <a:t> Jews/Heb. 3.12</a:t>
            </a:r>
            <a:r>
              <a:rPr lang="en-US" dirty="0"/>
              <a:t> Take care, brothers and sisters, that none of you has an evil heart of unbelief that falls away from the living God. </a:t>
            </a:r>
            <a:r>
              <a:rPr lang="en-US" b="1" baseline="30000" dirty="0"/>
              <a:t> </a:t>
            </a:r>
            <a:r>
              <a:rPr lang="en-US" dirty="0"/>
              <a:t>But encourage one another day by day—as long as it is called “Today”—so that none of you may be hardened by the deceitfulness of sin.</a:t>
            </a:r>
          </a:p>
        </p:txBody>
      </p:sp>
    </p:spTree>
    <p:extLst>
      <p:ext uri="{BB962C8B-B14F-4D97-AF65-F5344CB8AC3E}">
        <p14:creationId xmlns:p14="http://schemas.microsoft.com/office/powerpoint/2010/main" val="32613264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a:extLst>
              <a:ext uri="{FF2B5EF4-FFF2-40B4-BE49-F238E27FC236}">
                <a16:creationId xmlns:a16="http://schemas.microsoft.com/office/drawing/2014/main" id="{BC054069-95FC-4FE8-AE02-9A8420F60762}"/>
              </a:ext>
            </a:extLst>
          </p:cNvPr>
          <p:cNvSpPr>
            <a:spLocks noGrp="1"/>
          </p:cNvSpPr>
          <p:nvPr>
            <p:ph type="subTitle" idx="1"/>
          </p:nvPr>
        </p:nvSpPr>
        <p:spPr>
          <a:xfrm>
            <a:off x="285758" y="0"/>
            <a:ext cx="8381999" cy="5143500"/>
          </a:xfrm>
        </p:spPr>
        <p:txBody>
          <a:bodyPr>
            <a:normAutofit/>
          </a:bodyPr>
          <a:lstStyle/>
          <a:p>
            <a:pPr algn="l"/>
            <a:r>
              <a:rPr lang="en-US" dirty="0"/>
              <a:t>Andrew Fletcher </a:t>
            </a:r>
            <a:endParaRPr lang="he-IL" dirty="0"/>
          </a:p>
          <a:p>
            <a:pPr algn="l"/>
            <a:r>
              <a:rPr lang="en-US" dirty="0"/>
              <a:t>(1653 –1716) </a:t>
            </a:r>
            <a:endParaRPr lang="he-IL" dirty="0"/>
          </a:p>
          <a:p>
            <a:pPr algn="l"/>
            <a:r>
              <a:rPr lang="en-US" dirty="0"/>
              <a:t>was a Scottish</a:t>
            </a:r>
            <a:endParaRPr lang="he-IL" dirty="0"/>
          </a:p>
          <a:p>
            <a:pPr algn="l"/>
            <a:r>
              <a:rPr lang="en-US" dirty="0"/>
              <a:t>writer, politician,</a:t>
            </a:r>
          </a:p>
          <a:p>
            <a:pPr algn="l"/>
            <a:r>
              <a:rPr lang="en-US" dirty="0"/>
              <a:t>and patriot.</a:t>
            </a:r>
          </a:p>
        </p:txBody>
      </p:sp>
      <p:pic>
        <p:nvPicPr>
          <p:cNvPr id="6" name="Picture 2" descr="File:AndrewFletcher.jpg">
            <a:extLst>
              <a:ext uri="{FF2B5EF4-FFF2-40B4-BE49-F238E27FC236}">
                <a16:creationId xmlns:a16="http://schemas.microsoft.com/office/drawing/2014/main" id="{7B284526-F195-42ED-B280-008468317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7" y="0"/>
            <a:ext cx="3222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758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He believed if a man were permitted to make all the ballads he need not care who should make the laws of a nation, and we find that most of the ancient legislators thought that they could not well reform the manners of any city without the help of a lyric, and sometimes of a dramatic poet.</a:t>
            </a:r>
          </a:p>
        </p:txBody>
      </p:sp>
    </p:spTree>
    <p:extLst>
      <p:ext uri="{BB962C8B-B14F-4D97-AF65-F5344CB8AC3E}">
        <p14:creationId xmlns:p14="http://schemas.microsoft.com/office/powerpoint/2010/main" val="394072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Let me make the songs of a nation, and I care not who makes its laws.</a:t>
            </a:r>
          </a:p>
          <a:p>
            <a:pPr algn="l"/>
            <a:endParaRPr lang="en-US" dirty="0"/>
          </a:p>
        </p:txBody>
      </p:sp>
    </p:spTree>
    <p:extLst>
      <p:ext uri="{BB962C8B-B14F-4D97-AF65-F5344CB8AC3E}">
        <p14:creationId xmlns:p14="http://schemas.microsoft.com/office/powerpoint/2010/main" val="36088273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0A2D0-8C37-4B9A-B663-1AFDF2892BB6}"/>
              </a:ext>
            </a:extLst>
          </p:cNvPr>
          <p:cNvPicPr>
            <a:picLocks noChangeAspect="1"/>
          </p:cNvPicPr>
          <p:nvPr/>
        </p:nvPicPr>
        <p:blipFill>
          <a:blip r:embed="rId3"/>
          <a:stretch>
            <a:fillRect/>
          </a:stretch>
        </p:blipFill>
        <p:spPr>
          <a:xfrm>
            <a:off x="322763" y="57150"/>
            <a:ext cx="8225772" cy="508635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71133619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95899</TotalTime>
  <Words>5167</Words>
  <Application>Microsoft Office PowerPoint</Application>
  <PresentationFormat>Custom</PresentationFormat>
  <Paragraphs>604</Paragraphs>
  <Slides>104</Slides>
  <Notes>104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104</vt:i4>
      </vt:variant>
    </vt:vector>
  </HeadingPairs>
  <TitlesOfParts>
    <vt:vector size="110" baseType="lpstr">
      <vt:lpstr>Arial</vt:lpstr>
      <vt:lpstr>Arial Rounded MT Bold</vt:lpstr>
      <vt:lpstr>David</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26:20</vt:lpstr>
      <vt:lpstr>PowerPoint Presentation</vt:lpstr>
      <vt:lpstr>PowerPoint Presentation</vt:lpstr>
      <vt:lpstr>PowerPoint Presentation</vt:lpstr>
      <vt:lpstr>Mattityahu (Matthew) 26:21</vt:lpstr>
      <vt:lpstr>Mattityahu (Matthew) 26:22</vt:lpstr>
      <vt:lpstr>Mattityahu (Matthew) 26:23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2690</cp:revision>
  <dcterms:created xsi:type="dcterms:W3CDTF">2006-04-21T19:34:43Z</dcterms:created>
  <dcterms:modified xsi:type="dcterms:W3CDTF">2019-02-02T14:59:09Z</dcterms:modified>
</cp:coreProperties>
</file>