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 id="2147483706" r:id="rId4"/>
    <p:sldMasterId id="2147483718" r:id="rId5"/>
  </p:sldMasterIdLst>
  <p:notesMasterIdLst>
    <p:notesMasterId r:id="rId85"/>
  </p:notesMasterIdLst>
  <p:handoutMasterIdLst>
    <p:handoutMasterId r:id="rId86"/>
  </p:handoutMasterIdLst>
  <p:sldIdLst>
    <p:sldId id="2045" r:id="rId6"/>
    <p:sldId id="58188" r:id="rId7"/>
    <p:sldId id="58190" r:id="rId8"/>
    <p:sldId id="58191" r:id="rId9"/>
    <p:sldId id="58260" r:id="rId10"/>
    <p:sldId id="58218" r:id="rId11"/>
    <p:sldId id="58231" r:id="rId12"/>
    <p:sldId id="58232" r:id="rId13"/>
    <p:sldId id="58192" r:id="rId14"/>
    <p:sldId id="57930" r:id="rId15"/>
    <p:sldId id="58254" r:id="rId16"/>
    <p:sldId id="52503" r:id="rId17"/>
    <p:sldId id="57745" r:id="rId18"/>
    <p:sldId id="58216" r:id="rId19"/>
    <p:sldId id="58217" r:id="rId20"/>
    <p:sldId id="58219" r:id="rId21"/>
    <p:sldId id="58196" r:id="rId22"/>
    <p:sldId id="844" r:id="rId23"/>
    <p:sldId id="58066" r:id="rId24"/>
    <p:sldId id="58221" r:id="rId25"/>
    <p:sldId id="58194" r:id="rId26"/>
    <p:sldId id="58261" r:id="rId27"/>
    <p:sldId id="58262" r:id="rId28"/>
    <p:sldId id="58263" r:id="rId29"/>
    <p:sldId id="58264" r:id="rId30"/>
    <p:sldId id="58265" r:id="rId31"/>
    <p:sldId id="58246" r:id="rId32"/>
    <p:sldId id="1884" r:id="rId33"/>
    <p:sldId id="1885" r:id="rId34"/>
    <p:sldId id="1886" r:id="rId35"/>
    <p:sldId id="1836" r:id="rId36"/>
    <p:sldId id="1837" r:id="rId37"/>
    <p:sldId id="1838" r:id="rId38"/>
    <p:sldId id="1839" r:id="rId39"/>
    <p:sldId id="1850" r:id="rId40"/>
    <p:sldId id="1851" r:id="rId41"/>
    <p:sldId id="1888" r:id="rId42"/>
    <p:sldId id="58266" r:id="rId43"/>
    <p:sldId id="58233" r:id="rId44"/>
    <p:sldId id="58239" r:id="rId45"/>
    <p:sldId id="58248" r:id="rId46"/>
    <p:sldId id="58240" r:id="rId47"/>
    <p:sldId id="58252" r:id="rId48"/>
    <p:sldId id="58234" r:id="rId49"/>
    <p:sldId id="58241" r:id="rId50"/>
    <p:sldId id="58243" r:id="rId51"/>
    <p:sldId id="58242" r:id="rId52"/>
    <p:sldId id="58229" r:id="rId53"/>
    <p:sldId id="58247" r:id="rId54"/>
    <p:sldId id="58245" r:id="rId55"/>
    <p:sldId id="58244" r:id="rId56"/>
    <p:sldId id="58249" r:id="rId57"/>
    <p:sldId id="58257" r:id="rId58"/>
    <p:sldId id="58258" r:id="rId59"/>
    <p:sldId id="58220" r:id="rId60"/>
    <p:sldId id="58222" r:id="rId61"/>
    <p:sldId id="58235" r:id="rId62"/>
    <p:sldId id="58225" r:id="rId63"/>
    <p:sldId id="58237" r:id="rId64"/>
    <p:sldId id="58236" r:id="rId65"/>
    <p:sldId id="58253" r:id="rId66"/>
    <p:sldId id="58226" r:id="rId67"/>
    <p:sldId id="58228" r:id="rId68"/>
    <p:sldId id="58230" r:id="rId69"/>
    <p:sldId id="58224" r:id="rId70"/>
    <p:sldId id="58195" r:id="rId71"/>
    <p:sldId id="58227" r:id="rId72"/>
    <p:sldId id="58223" r:id="rId73"/>
    <p:sldId id="58199" r:id="rId74"/>
    <p:sldId id="58187" r:id="rId75"/>
    <p:sldId id="58197" r:id="rId76"/>
    <p:sldId id="58198" r:id="rId77"/>
    <p:sldId id="58140" r:id="rId78"/>
    <p:sldId id="58250" r:id="rId79"/>
    <p:sldId id="58251" r:id="rId80"/>
    <p:sldId id="58259" r:id="rId81"/>
    <p:sldId id="58267" r:id="rId82"/>
    <p:sldId id="58268" r:id="rId83"/>
    <p:sldId id="58256" r:id="rId84"/>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85025" autoAdjust="0"/>
  </p:normalViewPr>
  <p:slideViewPr>
    <p:cSldViewPr>
      <p:cViewPr varScale="1">
        <p:scale>
          <a:sx n="103" d="100"/>
          <a:sy n="103" d="100"/>
        </p:scale>
        <p:origin x="102" y="34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5582"/>
    </p:cViewPr>
  </p:sorterViewPr>
  <p:notesViewPr>
    <p:cSldViewPr>
      <p:cViewPr varScale="1">
        <p:scale>
          <a:sx n="80" d="100"/>
          <a:sy n="80" d="100"/>
        </p:scale>
        <p:origin x="1987"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pacex.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 really distressing world news, not in the normal media…</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So significant that we made this the focus of the main message today.</a:t>
            </a:r>
          </a:p>
        </p:txBody>
      </p:sp>
    </p:spTree>
    <p:extLst>
      <p:ext uri="{BB962C8B-B14F-4D97-AF65-F5344CB8AC3E}">
        <p14:creationId xmlns:p14="http://schemas.microsoft.com/office/powerpoint/2010/main" val="103573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5616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4886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30998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Atone 3x in two verses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1785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038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76684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C622D64-8221-4271-9EF4-5FCFE519341A}"/>
              </a:ext>
            </a:extLst>
          </p:cNvPr>
          <p:cNvSpPr>
            <a:spLocks noGrp="1" noChangeArrowheads="1"/>
          </p:cNvSpPr>
          <p:nvPr>
            <p:ph type="hdr" sz="quarter"/>
          </p:nvPr>
        </p:nvSpPr>
        <p:spPr>
          <a:ln/>
        </p:spPr>
        <p:txBody>
          <a:bodyPr/>
          <a:lstStyle/>
          <a:p>
            <a:r>
              <a:rPr lang="en-US" altLang="en-US"/>
              <a:t>Pesakh5771Lamb of G-d</a:t>
            </a:r>
          </a:p>
        </p:txBody>
      </p:sp>
      <p:sp>
        <p:nvSpPr>
          <p:cNvPr id="5" name="Rectangle 3">
            <a:extLst>
              <a:ext uri="{FF2B5EF4-FFF2-40B4-BE49-F238E27FC236}">
                <a16:creationId xmlns:a16="http://schemas.microsoft.com/office/drawing/2014/main" id="{F6DB9653-FDDB-4AD0-B6F9-9BF6A88DAA76}"/>
              </a:ext>
            </a:extLst>
          </p:cNvPr>
          <p:cNvSpPr>
            <a:spLocks noGrp="1" noChangeArrowheads="1"/>
          </p:cNvSpPr>
          <p:nvPr>
            <p:ph type="dt" idx="1"/>
          </p:nvPr>
        </p:nvSpPr>
        <p:spPr>
          <a:ln/>
        </p:spPr>
        <p:txBody>
          <a:bodyPr/>
          <a:lstStyle/>
          <a:p>
            <a:r>
              <a:rPr lang="en-US" altLang="en-US"/>
              <a:t>April 16, 2011  ניסן 12, 5771</a:t>
            </a:r>
          </a:p>
        </p:txBody>
      </p:sp>
      <p:sp>
        <p:nvSpPr>
          <p:cNvPr id="6" name="Rectangle 7">
            <a:extLst>
              <a:ext uri="{FF2B5EF4-FFF2-40B4-BE49-F238E27FC236}">
                <a16:creationId xmlns:a16="http://schemas.microsoft.com/office/drawing/2014/main" id="{9D0FB043-3543-49E8-A928-9C61AF98979D}"/>
              </a:ext>
            </a:extLst>
          </p:cNvPr>
          <p:cNvSpPr>
            <a:spLocks noGrp="1" noChangeArrowheads="1"/>
          </p:cNvSpPr>
          <p:nvPr>
            <p:ph type="sldNum" sz="quarter" idx="5"/>
          </p:nvPr>
        </p:nvSpPr>
        <p:spPr>
          <a:ln/>
        </p:spPr>
        <p:txBody>
          <a:bodyPr/>
          <a:lstStyle/>
          <a:p>
            <a:fld id="{409706FF-2950-48C3-B151-289568DFE2D2}" type="slidenum">
              <a:rPr lang="en-US" altLang="en-US"/>
              <a:pPr/>
              <a:t>18</a:t>
            </a:fld>
            <a:endParaRPr lang="en-US" altLang="en-US"/>
          </a:p>
        </p:txBody>
      </p:sp>
      <p:sp>
        <p:nvSpPr>
          <p:cNvPr id="2753538" name="Rectangle 2">
            <a:extLst>
              <a:ext uri="{FF2B5EF4-FFF2-40B4-BE49-F238E27FC236}">
                <a16:creationId xmlns:a16="http://schemas.microsoft.com/office/drawing/2014/main" id="{92032B1D-AE34-4379-B6DD-B21F01C03DB6}"/>
              </a:ext>
            </a:extLst>
          </p:cNvPr>
          <p:cNvSpPr>
            <a:spLocks noGrp="1" noRot="1" noChangeAspect="1" noChangeArrowheads="1" noTextEdit="1"/>
          </p:cNvSpPr>
          <p:nvPr>
            <p:ph type="sldImg"/>
          </p:nvPr>
        </p:nvSpPr>
        <p:spPr>
          <a:ln/>
        </p:spPr>
      </p:sp>
      <p:sp>
        <p:nvSpPr>
          <p:cNvPr id="2753539" name="Rectangle 3">
            <a:extLst>
              <a:ext uri="{FF2B5EF4-FFF2-40B4-BE49-F238E27FC236}">
                <a16:creationId xmlns:a16="http://schemas.microsoft.com/office/drawing/2014/main" id="{062C78B5-50DA-4C09-A1E2-5C6192B2CB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anose="020F0704030504030204" pitchFamily="34" charset="0"/>
                <a:cs typeface="Arial" panose="020B0604020202020204" pitchFamily="34" charset="0"/>
              </a:rPr>
              <a:t>Only by the Blood??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5797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2936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7617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Piper: P15 ~Holocaust denial: too horrific</a:t>
            </a:r>
          </a:p>
          <a:p>
            <a:r>
              <a:rPr lang="en-US" altLang="en-US" sz="1050" dirty="0" err="1"/>
              <a:t>Weisel</a:t>
            </a:r>
            <a:r>
              <a:rPr lang="en-US" altLang="en-US" sz="1050" dirty="0"/>
              <a:t> Night: p 9</a:t>
            </a:r>
          </a:p>
          <a:p>
            <a:r>
              <a:rPr lang="en-US" altLang="en-US" sz="1050" dirty="0"/>
              <a:t>Piper 16, 20, 28, 32, 34, 36, 38</a:t>
            </a:r>
          </a:p>
        </p:txBody>
      </p:sp>
    </p:spTree>
    <p:extLst>
      <p:ext uri="{BB962C8B-B14F-4D97-AF65-F5344CB8AC3E}">
        <p14:creationId xmlns:p14="http://schemas.microsoft.com/office/powerpoint/2010/main" val="423282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Piper: P15 ~Holocaust denial: too horrific</a:t>
            </a:r>
          </a:p>
          <a:p>
            <a:r>
              <a:rPr lang="en-US" altLang="en-US" sz="1050" dirty="0" err="1"/>
              <a:t>Weisel</a:t>
            </a:r>
            <a:r>
              <a:rPr lang="en-US" altLang="en-US" sz="1050" dirty="0"/>
              <a:t> Night: p 9</a:t>
            </a:r>
          </a:p>
          <a:p>
            <a:r>
              <a:rPr lang="en-US" altLang="en-US" sz="1050" dirty="0"/>
              <a:t>Piper 16, 20, 28, 32, 34, 36, 38</a:t>
            </a:r>
          </a:p>
        </p:txBody>
      </p:sp>
    </p:spTree>
    <p:extLst>
      <p:ext uri="{BB962C8B-B14F-4D97-AF65-F5344CB8AC3E}">
        <p14:creationId xmlns:p14="http://schemas.microsoft.com/office/powerpoint/2010/main" val="1881204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Piper: P15 ~Holocaust denial: too horrific</a:t>
            </a:r>
          </a:p>
          <a:p>
            <a:r>
              <a:rPr lang="en-US" altLang="en-US" sz="1050" dirty="0" err="1"/>
              <a:t>Weisel</a:t>
            </a:r>
            <a:r>
              <a:rPr lang="en-US" altLang="en-US" sz="1050" dirty="0"/>
              <a:t> Night: p 9</a:t>
            </a:r>
          </a:p>
          <a:p>
            <a:r>
              <a:rPr lang="en-US" altLang="en-US" sz="1050" dirty="0"/>
              <a:t>Piper 16, 20, 28, 32, 34, 36, 38</a:t>
            </a:r>
          </a:p>
        </p:txBody>
      </p:sp>
    </p:spTree>
    <p:extLst>
      <p:ext uri="{BB962C8B-B14F-4D97-AF65-F5344CB8AC3E}">
        <p14:creationId xmlns:p14="http://schemas.microsoft.com/office/powerpoint/2010/main" val="3405676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Piper: P15 ~Holocaust denial: too horrific</a:t>
            </a:r>
          </a:p>
          <a:p>
            <a:r>
              <a:rPr lang="en-US" altLang="en-US" sz="1050" dirty="0" err="1"/>
              <a:t>Weisel</a:t>
            </a:r>
            <a:r>
              <a:rPr lang="en-US" altLang="en-US" sz="1050" dirty="0"/>
              <a:t> Night: p 9</a:t>
            </a:r>
          </a:p>
          <a:p>
            <a:r>
              <a:rPr lang="en-US" altLang="en-US" sz="1050" dirty="0"/>
              <a:t>Piper 16, 20, 28, 32, 34, 36, 38</a:t>
            </a:r>
          </a:p>
        </p:txBody>
      </p:sp>
    </p:spTree>
    <p:extLst>
      <p:ext uri="{BB962C8B-B14F-4D97-AF65-F5344CB8AC3E}">
        <p14:creationId xmlns:p14="http://schemas.microsoft.com/office/powerpoint/2010/main" val="42471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Piper: P15 ~Holocaust denial: too horrific</a:t>
            </a:r>
          </a:p>
          <a:p>
            <a:r>
              <a:rPr lang="en-US" altLang="en-US" sz="1050" dirty="0" err="1"/>
              <a:t>Weisel</a:t>
            </a:r>
            <a:r>
              <a:rPr lang="en-US" altLang="en-US" sz="1050" dirty="0"/>
              <a:t> Night: p 9</a:t>
            </a:r>
          </a:p>
          <a:p>
            <a:r>
              <a:rPr lang="en-US" altLang="en-US" sz="1050" dirty="0"/>
              <a:t>Piper 16, 20, 28, 32, 34, 36, 38</a:t>
            </a:r>
          </a:p>
        </p:txBody>
      </p:sp>
    </p:spTree>
    <p:extLst>
      <p:ext uri="{BB962C8B-B14F-4D97-AF65-F5344CB8AC3E}">
        <p14:creationId xmlns:p14="http://schemas.microsoft.com/office/powerpoint/2010/main" val="2999235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Piper: P15 ~Holocaust denial: too horrific</a:t>
            </a:r>
          </a:p>
          <a:p>
            <a:r>
              <a:rPr lang="en-US" altLang="en-US" sz="1050" dirty="0" err="1"/>
              <a:t>Weisel</a:t>
            </a:r>
            <a:r>
              <a:rPr lang="en-US" altLang="en-US" sz="1050" dirty="0"/>
              <a:t> Night: p 9</a:t>
            </a:r>
          </a:p>
          <a:p>
            <a:r>
              <a:rPr lang="en-US" altLang="en-US" sz="1050" dirty="0"/>
              <a:t>Piper 16, 20, 28, 32, 34, 36, 38</a:t>
            </a:r>
          </a:p>
        </p:txBody>
      </p:sp>
    </p:spTree>
    <p:extLst>
      <p:ext uri="{BB962C8B-B14F-4D97-AF65-F5344CB8AC3E}">
        <p14:creationId xmlns:p14="http://schemas.microsoft.com/office/powerpoint/2010/main" val="2137303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23481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a:t>Restitutionary</a:t>
            </a:r>
            <a:r>
              <a:rPr lang="en-US" altLang="en-US" dirty="0"/>
              <a:t> atonement for the depredations and corruptions of war.  Who knows what happened in the rage of battle and siege.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Intercessory atonement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February 19, 2019  A Ukraine shopping mall on Kiev’s Bandera Avenue decorated its staircase with a large Nazi flag. Video of the “decoration” surfaced on Monday on Facebook.</a:t>
            </a:r>
          </a:p>
          <a:p>
            <a:r>
              <a:rPr lang="en-US" sz="2000" b="0" i="0" kern="1200" dirty="0">
                <a:solidFill>
                  <a:schemeClr val="tx1"/>
                </a:solidFill>
                <a:effectLst/>
                <a:latin typeface="Arial Rounded MT Bold" pitchFamily="34" charset="0"/>
                <a:ea typeface="+mn-ea"/>
                <a:cs typeface="Arial" charset="0"/>
              </a:rPr>
              <a:t>The mall is located on a street named for Stepan Bandera, a man who briefly collaborated with the Nazis and whose troops reportedly killed 1,000s of Jews.  I know that Ukraine is under invasion from Russia under Putin, but it’s really hard to feel very sympathetic.  Second worst massacre, to Hitler, is the Ukrainian </a:t>
            </a:r>
            <a:r>
              <a:rPr lang="en-US" sz="2000" b="0" i="0" kern="1200" dirty="0" err="1">
                <a:solidFill>
                  <a:schemeClr val="tx1"/>
                </a:solidFill>
                <a:effectLst/>
                <a:latin typeface="Arial Rounded MT Bold" pitchFamily="34" charset="0"/>
                <a:ea typeface="+mn-ea"/>
                <a:cs typeface="Arial" charset="0"/>
              </a:rPr>
              <a:t>Khmelnytsky</a:t>
            </a:r>
            <a:r>
              <a:rPr lang="en-US" sz="2000" b="0" i="0" kern="1200" dirty="0">
                <a:solidFill>
                  <a:schemeClr val="tx1"/>
                </a:solidFill>
                <a:effectLst/>
                <a:latin typeface="Arial Rounded MT Bold" pitchFamily="34" charset="0"/>
                <a:ea typeface="+mn-ea"/>
                <a:cs typeface="Arial" charset="0"/>
              </a:rPr>
              <a:t>.   He’s on their currency.</a:t>
            </a:r>
          </a:p>
          <a:p>
            <a:endParaRPr lang="en-US" altLang="en-US" sz="1050" dirty="0"/>
          </a:p>
        </p:txBody>
      </p:sp>
    </p:spTree>
    <p:extLst>
      <p:ext uri="{BB962C8B-B14F-4D97-AF65-F5344CB8AC3E}">
        <p14:creationId xmlns:p14="http://schemas.microsoft.com/office/powerpoint/2010/main" val="4004861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Prayer instead</a:t>
            </a:r>
            <a:r>
              <a:rPr lang="en-US" altLang="en-US" baseline="0" dirty="0"/>
              <a:t> of sacrifice?</a:t>
            </a: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Many forms of atonement.  So, do we really need the blood sacrifice of the Temple then, of the Lamb </a:t>
            </a:r>
            <a:r>
              <a:rPr lang="en-US" altLang="en-US" dirty="0" err="1"/>
              <a:t>Yeshua</a:t>
            </a:r>
            <a:r>
              <a:rPr lang="en-US" altLang="en-US" dirty="0"/>
              <a:t> now??</a:t>
            </a:r>
          </a:p>
          <a:p>
            <a:endParaRPr lang="en-US" altLang="en-US" dirty="0"/>
          </a:p>
          <a:p>
            <a:r>
              <a:rPr lang="en-US" altLang="en-US" dirty="0"/>
              <a:t>Anti-Messianic teachers say no.  Are they right?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Who gave </a:t>
            </a:r>
            <a:r>
              <a:rPr lang="en-US" altLang="en-US" dirty="0" err="1"/>
              <a:t>Nekhemiah</a:t>
            </a:r>
            <a:r>
              <a:rPr lang="en-US" altLang="en-US" baseline="0" dirty="0"/>
              <a:t> authority to change scripture?  Not a census, so </a:t>
            </a:r>
            <a:r>
              <a:rPr lang="en-US" altLang="en-US" baseline="0" dirty="0" err="1"/>
              <a:t>Shmot</a:t>
            </a:r>
            <a:r>
              <a:rPr lang="en-US" altLang="en-US" baseline="0" dirty="0"/>
              <a:t>/Ex 30 didn’t exactly apply.</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Carried down to </a:t>
            </a:r>
            <a:r>
              <a:rPr lang="en-US" altLang="en-US" dirty="0" err="1"/>
              <a:t>Yeshua’s</a:t>
            </a:r>
            <a:r>
              <a:rPr lang="en-US" altLang="en-US" dirty="0"/>
              <a:t> time…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a:t>Tovia</a:t>
            </a:r>
            <a:r>
              <a:rPr lang="en-US" altLang="en-US" dirty="0"/>
              <a:t> Singer, the anti-Messianic teacher, mocks us for this!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Shmot-Ex 30 Half shekel Atonement?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18,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When we come to Yeshua, we need indeed to be in repentance and contrition, grace and truth in our living, restitution for wrong, intercession in our lifestyle.  His sacrifice, without all that, is not really applied!</a:t>
            </a:r>
          </a:p>
          <a:p>
            <a:r>
              <a:rPr lang="en-US" altLang="en-US" dirty="0"/>
              <a:t>You may say, “I don’t think all that stuff is necessary.  I prayed the sinner’s prayer, and I’m eternally saved.”  </a:t>
            </a:r>
          </a:p>
          <a:p>
            <a:r>
              <a:rPr lang="en-US" altLang="en-US" dirty="0"/>
              <a:t>Scripture says, “No.  You receive Him </a:t>
            </a:r>
            <a:r>
              <a:rPr lang="en-US" altLang="en-US" u="sng" dirty="0"/>
              <a:t>and</a:t>
            </a:r>
            <a:r>
              <a:rPr lang="en-US" altLang="en-US" dirty="0"/>
              <a:t> in Him a lifestyle of Messiah likeness.”  </a:t>
            </a:r>
          </a:p>
          <a:p>
            <a:r>
              <a:rPr lang="en-US" altLang="en-US" dirty="0"/>
              <a:t>A bit like Sacred </a:t>
            </a:r>
            <a:r>
              <a:rPr lang="en-US" altLang="en-US" dirty="0" err="1"/>
              <a:t>Namers</a:t>
            </a:r>
            <a:r>
              <a:rPr lang="en-US" altLang="en-US" dirty="0"/>
              <a:t>.  If I have the right Name, I’m pleasing G-d. No, if have right LIFE.   Hallowed by thy Name means lifestyle of honoring G-d in Yeshua.</a:t>
            </a:r>
          </a:p>
        </p:txBody>
      </p:sp>
    </p:spTree>
    <p:extLst>
      <p:ext uri="{BB962C8B-B14F-4D97-AF65-F5344CB8AC3E}">
        <p14:creationId xmlns:p14="http://schemas.microsoft.com/office/powerpoint/2010/main" val="3465711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89737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8372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watch-ukrainian-mall-decorates-staircase-with-nazi-flag/?utm_source=MadMimi&amp;utm_medium=email&amp;utm_content=PA%3A+Israel+%E2%80%98Playing+with+Fire%E2%80%99+on+Temple+Mount%3B+Omar+to+Keynote+Event+for+Hamas-Linked+Group%3B+Jewish+Cemetery+Defaced+in+France&amp;utm_campaign=20190219_m149864593_PA%3A+Israel+%E2%80%98Playing+with+Fire%E2%80%99+on+Temple+Mount%3B+Omar+to+Keynote+Event+for+Hamas-Linked+Group%3B+Jewish+Cemetery+Defaced+in+France&amp;utm_term=AP_16104499585826-289x159_jpg</a:t>
            </a:r>
          </a:p>
        </p:txBody>
      </p:sp>
    </p:spTree>
    <p:extLst>
      <p:ext uri="{BB962C8B-B14F-4D97-AF65-F5344CB8AC3E}">
        <p14:creationId xmlns:p14="http://schemas.microsoft.com/office/powerpoint/2010/main" val="1673522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93658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66165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99385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unitedwithisrael.org/living-torah-was-aaron-guilty-of-the-sin-of-the-golden-calf/?utm_source=MadMimi&amp;utm_medium=email&amp;utm_content=Israeli+Rocket+Blasts+Off+to+Moon%2C+4th+Nation+in+History%21+Demand+CUNY+End+Abuse+of+Pro-Israel+Professor%2C+Stop+Anti-Semitic+Attacks&amp;utm_campaign=20190222_m149918158_Israeli+Rocket+Blasts+Off+to+Moon%2C+4th+Nation+in+History%21+Demand+CUNY+End+Abuse+of+Pro-Israel+Professor%2C+Stop+Anti-Semitic+Attacks&amp;utm_term=more_btn_dark_jpg</a:t>
            </a:r>
          </a:p>
          <a:p>
            <a:endParaRPr lang="en-US" altLang="en-US" sz="1050" dirty="0"/>
          </a:p>
        </p:txBody>
      </p:sp>
    </p:spTree>
    <p:extLst>
      <p:ext uri="{BB962C8B-B14F-4D97-AF65-F5344CB8AC3E}">
        <p14:creationId xmlns:p14="http://schemas.microsoft.com/office/powerpoint/2010/main" val="2094800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living-torah-was-aaron-guilty-of-the-sin-of-the-golden-calf/?utm_source=MadMimi&amp;utm_medium=email&amp;utm_content=Israeli+Rocket+Blasts+Off+to+Moon%2C+4th+Nation+in+History%21+Demand+CUNY+End+Abuse+of+Pro-Israel+Professor%2C+Stop+Anti-Semitic+Attacks&amp;utm_campaign=20190222_m149918158_Israeli+Rocket+Blasts+Off+to+Moon%2C+4th+Nation+in+History%21+Demand+CUNY+End+Abuse+of+Pro-Israel+Professor%2C+Stop+Anti-Semitic+Attacks&amp;utm_term=more_btn_dark_jpg</a:t>
            </a:r>
          </a:p>
        </p:txBody>
      </p:sp>
    </p:spTree>
    <p:extLst>
      <p:ext uri="{BB962C8B-B14F-4D97-AF65-F5344CB8AC3E}">
        <p14:creationId xmlns:p14="http://schemas.microsoft.com/office/powerpoint/2010/main" val="3680791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living-torah-was-aaron-guilty-of-the-sin-of-the-golden-calf/?utm_source=MadMimi&amp;utm_medium=email&amp;utm_content=Israeli+Rocket+Blasts+Off+to+Moon%2C+4th+Nation+in+History%21+Demand+CUNY+End+Abuse+of+Pro-Israel+Professor%2C+Stop+Anti-Semitic+Attacks&amp;utm_campaign=20190222_m149918158_Israeli+Rocket+Blasts+Off+to+Moon%2C+4th+Nation+in+History%21+Demand+CUNY+End+Abuse+of+Pro-Israel+Professor%2C+Stop+Anti-Semitic+Attacks&amp;utm_term=more_btn_dark_jpg</a:t>
            </a:r>
          </a:p>
        </p:txBody>
      </p:sp>
    </p:spTree>
    <p:extLst>
      <p:ext uri="{BB962C8B-B14F-4D97-AF65-F5344CB8AC3E}">
        <p14:creationId xmlns:p14="http://schemas.microsoft.com/office/powerpoint/2010/main" val="390707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living-torah-was-aaron-guilty-of-the-sin-of-the-golden-calf/?utm_source=MadMimi&amp;utm_medium=email&amp;utm_content=Israeli+Rocket+Blasts+Off+to+Moon%2C+4th+Nation+in+History%21+Demand+CUNY+End+Abuse+of+Pro-Israel+Professor%2C+Stop+Anti-Semitic+Attacks&amp;utm_campaign=20190222_m149918158_Israeli+Rocket+Blasts+Off+to+Moon%2C+4th+Nation+in+History%21+Demand+CUNY+End+Abuse+of+Pro-Israel+Professor%2C+Stop+Anti-Semitic+Attacks&amp;utm_term=more_btn_dark_jpg</a:t>
            </a:r>
          </a:p>
        </p:txBody>
      </p:sp>
    </p:spTree>
    <p:extLst>
      <p:ext uri="{BB962C8B-B14F-4D97-AF65-F5344CB8AC3E}">
        <p14:creationId xmlns:p14="http://schemas.microsoft.com/office/powerpoint/2010/main" val="393363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living-torah-was-aaron-guilty-of-the-sin-of-the-golden-calf/?utm_source=MadMimi&amp;utm_medium=email&amp;utm_content=Israeli+Rocket+Blasts+Off+to+Moon%2C+4th+Nation+in+History%21+Demand+CUNY+End+Abuse+of+Pro-Israel+Professor%2C+Stop+Anti-Semitic+Attacks&amp;utm_campaign=20190222_m149918158_Israeli+Rocket+Blasts+Off+to+Moon%2C+4th+Nation+in+History%21+Demand+CUNY+End+Abuse+of+Pro-Israel+Professor%2C+Stop+Anti-Semitic+Attacks&amp;utm_term=more_btn_dark_jpg</a:t>
            </a:r>
          </a:p>
        </p:txBody>
      </p:sp>
    </p:spTree>
    <p:extLst>
      <p:ext uri="{BB962C8B-B14F-4D97-AF65-F5344CB8AC3E}">
        <p14:creationId xmlns:p14="http://schemas.microsoft.com/office/powerpoint/2010/main" val="3723056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living-torah-was-aaron-guilty-of-the-sin-of-the-golden-calf/?utm_source=MadMimi&amp;utm_medium=email&amp;utm_content=Israeli+Rocket+Blasts+Off+to+Moon%2C+4th+Nation+in+History%21+Demand+CUNY+End+Abuse+of+Pro-Israel+Professor%2C+Stop+Anti-Semitic+Attacks&amp;utm_campaign=20190222_m149918158_Israeli+Rocket+Blasts+Off+to+Moon%2C+4th+Nation+in+History%21+Demand+CUNY+End+Abuse+of+Pro-Israel+Professor%2C+Stop+Anti-Semitic+Attacks&amp;utm_term=more_btn_dark_jpg</a:t>
            </a:r>
          </a:p>
        </p:txBody>
      </p:sp>
    </p:spTree>
    <p:extLst>
      <p:ext uri="{BB962C8B-B14F-4D97-AF65-F5344CB8AC3E}">
        <p14:creationId xmlns:p14="http://schemas.microsoft.com/office/powerpoint/2010/main" val="888577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living-torah-was-aaron-guilty-of-the-sin-of-the-golden-calf/?utm_source=MadMimi&amp;utm_medium=email&amp;utm_content=Israeli+Rocket+Blasts+Off+to+Moon%2C+4th+Nation+in+History%21+Demand+CUNY+End+Abuse+of+Pro-Israel+Professor%2C+Stop+Anti-Semitic+Attacks&amp;utm_campaign=20190222_m149918158_Israeli+Rocket+Blasts+Off+to+Moon%2C+4th+Nation+in+History%21+Demand+CUNY+End+Abuse+of+Pro-Israel+Professor%2C+Stop+Anti-Semitic+Attacks&amp;utm_term=more_btn_dark_jpg</a:t>
            </a:r>
          </a:p>
        </p:txBody>
      </p:sp>
    </p:spTree>
    <p:extLst>
      <p:ext uri="{BB962C8B-B14F-4D97-AF65-F5344CB8AC3E}">
        <p14:creationId xmlns:p14="http://schemas.microsoft.com/office/powerpoint/2010/main" val="376519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83149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living-torah-was-aaron-guilty-of-the-sin-of-the-golden-calf/?utm_source=MadMimi&amp;utm_medium=email&amp;utm_content=Israeli+Rocket+Blasts+Off+to+Moon%2C+4th+Nation+in+History%21+Demand+CUNY+End+Abuse+of+Pro-Israel+Professor%2C+Stop+Anti-Semitic+Attacks&amp;utm_campaign=20190222_m149918158_Israeli+Rocket+Blasts+Off+to+Moon%2C+4th+Nation+in+History%21+Demand+CUNY+End+Abuse+of+Pro-Israel+Professor%2C+Stop+Anti-Semitic+Attacks&amp;utm_term=more_btn_dark_jpg</a:t>
            </a:r>
          </a:p>
        </p:txBody>
      </p:sp>
    </p:spTree>
    <p:extLst>
      <p:ext uri="{BB962C8B-B14F-4D97-AF65-F5344CB8AC3E}">
        <p14:creationId xmlns:p14="http://schemas.microsoft.com/office/powerpoint/2010/main" val="15653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52026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38165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940191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08480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Why should a law be necessary that a born alive child in ANY context has legal protection?  It should be a given!</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Dr. James Dobson's Family Talk 540 Elkton Drive, Suite 201 Colorado Springs, CO 80907</a:t>
            </a:r>
          </a:p>
          <a:p>
            <a:endParaRPr lang="en-US" altLang="en-US" sz="1050" dirty="0"/>
          </a:p>
        </p:txBody>
      </p:sp>
    </p:spTree>
    <p:extLst>
      <p:ext uri="{BB962C8B-B14F-4D97-AF65-F5344CB8AC3E}">
        <p14:creationId xmlns:p14="http://schemas.microsoft.com/office/powerpoint/2010/main" val="6677400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Dr. James Dobson's Family Talk 540 Elkton Drive, Suite 201 Colorado Springs, CO 80907</a:t>
            </a:r>
            <a:endParaRPr lang="en-US" altLang="en-US" sz="1050" dirty="0"/>
          </a:p>
        </p:txBody>
      </p:sp>
    </p:spTree>
    <p:extLst>
      <p:ext uri="{BB962C8B-B14F-4D97-AF65-F5344CB8AC3E}">
        <p14:creationId xmlns:p14="http://schemas.microsoft.com/office/powerpoint/2010/main" val="9228487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She looks like a normal human, likely a mother, maybe a grandmother.   But she stopped the legislation that would have banned infanticide!  </a:t>
            </a:r>
          </a:p>
        </p:txBody>
      </p:sp>
    </p:spTree>
    <p:extLst>
      <p:ext uri="{BB962C8B-B14F-4D97-AF65-F5344CB8AC3E}">
        <p14:creationId xmlns:p14="http://schemas.microsoft.com/office/powerpoint/2010/main" val="3962751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Dr. James Dobson's Family Talk 540 Elkton Drive, Suite 201 Colorado Springs, CO 80907</a:t>
            </a:r>
            <a:endParaRPr lang="en-US" altLang="en-US" sz="1050" dirty="0"/>
          </a:p>
        </p:txBody>
      </p:sp>
    </p:spTree>
    <p:extLst>
      <p:ext uri="{BB962C8B-B14F-4D97-AF65-F5344CB8AC3E}">
        <p14:creationId xmlns:p14="http://schemas.microsoft.com/office/powerpoint/2010/main" val="5254747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Dr. James Dobson's Family Talk 540 Elkton Drive, Suite 201 Colorado Springs, CO 80907</a:t>
            </a:r>
            <a:endParaRPr lang="en-US" altLang="en-US" sz="1050" dirty="0"/>
          </a:p>
        </p:txBody>
      </p:sp>
    </p:spTree>
    <p:extLst>
      <p:ext uri="{BB962C8B-B14F-4D97-AF65-F5344CB8AC3E}">
        <p14:creationId xmlns:p14="http://schemas.microsoft.com/office/powerpoint/2010/main" val="68694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Note: T-1.27</a:t>
            </a:r>
          </a:p>
        </p:txBody>
      </p:sp>
    </p:spTree>
    <p:extLst>
      <p:ext uri="{BB962C8B-B14F-4D97-AF65-F5344CB8AC3E}">
        <p14:creationId xmlns:p14="http://schemas.microsoft.com/office/powerpoint/2010/main" val="24190555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312493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283919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834339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549218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We don’t shop on Shabbat anyway.   Yes??    </a:t>
            </a:r>
          </a:p>
        </p:txBody>
      </p:sp>
    </p:spTree>
    <p:extLst>
      <p:ext uri="{BB962C8B-B14F-4D97-AF65-F5344CB8AC3E}">
        <p14:creationId xmlns:p14="http://schemas.microsoft.com/office/powerpoint/2010/main" val="35534310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864883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130410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737453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940749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5322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 1 second</a:t>
            </a:r>
          </a:p>
        </p:txBody>
      </p:sp>
    </p:spTree>
    <p:extLst>
      <p:ext uri="{BB962C8B-B14F-4D97-AF65-F5344CB8AC3E}">
        <p14:creationId xmlns:p14="http://schemas.microsoft.com/office/powerpoint/2010/main" val="15102737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066866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714965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https://www.charismanews.com/us/74792-david-benham-shares-the-radical-testimony-of-the-woman-behind-roe-v-wade?utm_source=In%20the%20Line%20of%20Fire&amp;utm_medium=email&amp;utm_content=subscriber_id:5194514&amp;utm_campaign=Blogger%20-%20Michael%20Brown%20-%202019-01-15%20(2)</a:t>
            </a:r>
            <a:endParaRPr lang="en-US" altLang="en-US" sz="1050" dirty="0"/>
          </a:p>
        </p:txBody>
      </p:sp>
    </p:spTree>
    <p:extLst>
      <p:ext uri="{BB962C8B-B14F-4D97-AF65-F5344CB8AC3E}">
        <p14:creationId xmlns:p14="http://schemas.microsoft.com/office/powerpoint/2010/main" val="10303492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https://www.charismanews.com/us/74792-david-benham-shares-the-radical-testimony-of-the-woman-behind-roe-v-wade?utm_source=In%20the%20Line%20of%20Fire&amp;utm_medium=email&amp;utm_content=subscriber_id:5194514&amp;utm_campaign=Blogger%20-%20Michael%20Brown%20-%202019-01-15%20(2)</a:t>
            </a:r>
            <a:endParaRPr lang="en-US" altLang="en-US" sz="1050" dirty="0"/>
          </a:p>
        </p:txBody>
      </p:sp>
    </p:spTree>
    <p:extLst>
      <p:ext uri="{BB962C8B-B14F-4D97-AF65-F5344CB8AC3E}">
        <p14:creationId xmlns:p14="http://schemas.microsoft.com/office/powerpoint/2010/main" val="2259651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https://www.charismanews.com/us/74792-david-benham-shares-the-radical-testimony-of-the-woman-behind-roe-v-wade?utm_source=In%20the%20Line%20of%20Fire&amp;utm_medium=email&amp;utm_content=subscriber_id:5194514&amp;utm_campaign=Blogger%20-%20Michael%20Brown%20-%202019-01-15%20(2)</a:t>
            </a:r>
            <a:endParaRPr lang="en-US" altLang="en-US" sz="1050" dirty="0"/>
          </a:p>
        </p:txBody>
      </p:sp>
    </p:spTree>
    <p:extLst>
      <p:ext uri="{BB962C8B-B14F-4D97-AF65-F5344CB8AC3E}">
        <p14:creationId xmlns:p14="http://schemas.microsoft.com/office/powerpoint/2010/main" val="10101983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775208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585929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06889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7272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T + 13 seconds Following liftoff, </a:t>
            </a:r>
            <a:r>
              <a:rPr lang="en-US" sz="2000" b="0" i="0" u="none" strike="noStrike" kern="1200" dirty="0">
                <a:solidFill>
                  <a:schemeClr val="tx1"/>
                </a:solidFill>
                <a:effectLst/>
                <a:latin typeface="Arial Rounded MT Bold" pitchFamily="34" charset="0"/>
                <a:ea typeface="+mn-ea"/>
                <a:cs typeface="Arial" charset="0"/>
                <a:hlinkClick r:id="rId3"/>
              </a:rPr>
              <a:t>SpaceX</a:t>
            </a:r>
            <a:r>
              <a:rPr lang="en-US" sz="2000" b="0" i="0" kern="1200" dirty="0">
                <a:solidFill>
                  <a:schemeClr val="tx1"/>
                </a:solidFill>
                <a:effectLst/>
                <a:latin typeface="Arial Rounded MT Bold" pitchFamily="34" charset="0"/>
                <a:ea typeface="+mn-ea"/>
                <a:cs typeface="Arial" charset="0"/>
              </a:rPr>
              <a:t> recovered the first-stage booster, which flew twice last year. The booster landed smoothly on an offshore ocean platform, after the hottest re-entry yet, according to SpaceX founder and chief executive Elon Musk. Sparks from burning metal were visible in the landing video.</a:t>
            </a:r>
          </a:p>
          <a:p>
            <a:r>
              <a:rPr lang="en-US" sz="2000" b="0" i="0" kern="1200" dirty="0">
                <a:solidFill>
                  <a:schemeClr val="tx1"/>
                </a:solidFill>
                <a:effectLst/>
                <a:latin typeface="Arial Rounded MT Bold" pitchFamily="34" charset="0"/>
                <a:ea typeface="+mn-ea"/>
                <a:cs typeface="Arial" charset="0"/>
              </a:rPr>
              <a:t>Musk said the booster will fly a fourth time in April, during a launch abort test of the new crew Dragon capsule. No one will be aboard.</a:t>
            </a:r>
          </a:p>
          <a:p>
            <a:endParaRPr lang="en-US" altLang="en-US" sz="1050" dirty="0"/>
          </a:p>
        </p:txBody>
      </p:sp>
    </p:spTree>
    <p:extLst>
      <p:ext uri="{BB962C8B-B14F-4D97-AF65-F5344CB8AC3E}">
        <p14:creationId xmlns:p14="http://schemas.microsoft.com/office/powerpoint/2010/main" val="31528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8400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58459" fontAlgn="auto">
              <a:spcBef>
                <a:spcPts val="0"/>
              </a:spcBef>
              <a:spcAft>
                <a:spcPts val="0"/>
              </a:spcAft>
              <a:defRPr/>
            </a:pPr>
            <a:endParaRPr lang="en-US" sz="1296" kern="0" dirty="0">
              <a:solidFill>
                <a:sysClr val="windowText" lastClr="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58459" fontAlgn="auto">
              <a:spcBef>
                <a:spcPts val="0"/>
              </a:spcBef>
              <a:spcAft>
                <a:spcPts val="0"/>
              </a:spcAft>
              <a:defRPr/>
            </a:pPr>
            <a:endParaRPr lang="en-US" sz="1296" kern="0" dirty="0">
              <a:solidFill>
                <a:sysClr val="windowText" lastClr="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58459" fontAlgn="auto">
              <a:spcBef>
                <a:spcPts val="0"/>
              </a:spcBef>
              <a:spcAft>
                <a:spcPts val="0"/>
              </a:spcAft>
              <a:defRPr/>
            </a:pPr>
            <a:fld id="{9190C161-9D9C-4219-9159-98AF22DD1E1E}" type="slidenum">
              <a:rPr lang="en-US" altLang="en-US" sz="1296" kern="0" smtClean="0">
                <a:solidFill>
                  <a:sysClr val="windowText" lastClr="000000"/>
                </a:solidFill>
                <a:latin typeface="Arial" pitchFamily="34" charset="0"/>
                <a:cs typeface="Arial" pitchFamily="34" charset="0"/>
              </a:rPr>
              <a:pPr defTabSz="658459" fontAlgn="auto">
                <a:spcBef>
                  <a:spcPts val="0"/>
                </a:spcBef>
                <a:spcAft>
                  <a:spcPts val="0"/>
                </a:spcAft>
                <a:defRPr/>
              </a:pPr>
              <a:t>‹#›</a:t>
            </a:fld>
            <a:endParaRPr lang="en-US" altLang="en-US" sz="1296"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2765733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15992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654"/>
            <a:ext cx="7462044" cy="1102519"/>
          </a:xfrm>
        </p:spPr>
        <p:txBody>
          <a:bodyPr/>
          <a:lstStyle/>
          <a:p>
            <a:r>
              <a:rPr lang="en-US"/>
              <a:t>Click to edit Master title style</a:t>
            </a:r>
          </a:p>
        </p:txBody>
      </p:sp>
      <p:sp>
        <p:nvSpPr>
          <p:cNvPr id="3" name="Subtitle 2"/>
          <p:cNvSpPr>
            <a:spLocks noGrp="1"/>
          </p:cNvSpPr>
          <p:nvPr>
            <p:ph type="subTitle" idx="1"/>
          </p:nvPr>
        </p:nvSpPr>
        <p:spPr>
          <a:xfrm>
            <a:off x="1317957" y="2914650"/>
            <a:ext cx="6145213" cy="1314450"/>
          </a:xfrm>
        </p:spPr>
        <p:txBody>
          <a:bodyPr/>
          <a:lstStyle>
            <a:lvl1pPr marL="0" indent="0" algn="ctr">
              <a:buNone/>
              <a:defRPr/>
            </a:lvl1pPr>
            <a:lvl2pPr marL="409229" indent="0" algn="ctr">
              <a:buNone/>
              <a:defRPr/>
            </a:lvl2pPr>
            <a:lvl3pPr marL="818647" indent="0" algn="ctr">
              <a:buNone/>
              <a:defRPr/>
            </a:lvl3pPr>
            <a:lvl4pPr marL="1227811" indent="0" algn="ctr">
              <a:buNone/>
              <a:defRPr/>
            </a:lvl4pPr>
            <a:lvl5pPr marL="1637154" indent="0" algn="ctr">
              <a:buNone/>
              <a:defRPr/>
            </a:lvl5pPr>
            <a:lvl6pPr marL="2046234" indent="0" algn="ctr">
              <a:buNone/>
              <a:defRPr/>
            </a:lvl6pPr>
            <a:lvl7pPr marL="2455479" indent="0" algn="ctr">
              <a:buNone/>
              <a:defRPr/>
            </a:lvl7pPr>
            <a:lvl8pPr marL="2864760" indent="0" algn="ctr">
              <a:buNone/>
              <a:defRPr/>
            </a:lvl8pPr>
            <a:lvl9pPr marL="32740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70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85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09229" indent="0">
              <a:buNone/>
              <a:defRPr sz="1800"/>
            </a:lvl2pPr>
            <a:lvl3pPr marL="818647" indent="0">
              <a:buNone/>
              <a:defRPr sz="1600"/>
            </a:lvl3pPr>
            <a:lvl4pPr marL="1227811" indent="0">
              <a:buNone/>
              <a:defRPr sz="1400"/>
            </a:lvl4pPr>
            <a:lvl5pPr marL="1637154" indent="0">
              <a:buNone/>
              <a:defRPr sz="1400"/>
            </a:lvl5pPr>
            <a:lvl6pPr marL="2046234" indent="0">
              <a:buNone/>
              <a:defRPr sz="1400"/>
            </a:lvl6pPr>
            <a:lvl7pPr marL="2455479" indent="0">
              <a:buNone/>
              <a:defRPr sz="1400"/>
            </a:lvl7pPr>
            <a:lvl8pPr marL="2864760" indent="0">
              <a:buNone/>
              <a:defRPr sz="1400"/>
            </a:lvl8pPr>
            <a:lvl9pPr marL="327404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371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6739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272" y="1151335"/>
            <a:ext cx="3878861" cy="479822"/>
          </a:xfrm>
        </p:spPr>
        <p:txBody>
          <a:bodyPr anchor="b"/>
          <a:lstStyle>
            <a:lvl1pPr marL="0" indent="0">
              <a:buNone/>
              <a:defRPr sz="2400" b="1"/>
            </a:lvl1pPr>
            <a:lvl2pPr marL="409229" indent="0">
              <a:buNone/>
              <a:defRPr sz="2000" b="1"/>
            </a:lvl2pPr>
            <a:lvl3pPr marL="818647" indent="0">
              <a:buNone/>
              <a:defRPr sz="1800" b="1"/>
            </a:lvl3pPr>
            <a:lvl4pPr marL="1227811" indent="0">
              <a:buNone/>
              <a:defRPr sz="1600" b="1"/>
            </a:lvl4pPr>
            <a:lvl5pPr marL="1637154" indent="0">
              <a:buNone/>
              <a:defRPr sz="1600" b="1"/>
            </a:lvl5pPr>
            <a:lvl6pPr marL="2046234" indent="0">
              <a:buNone/>
              <a:defRPr sz="1600" b="1"/>
            </a:lvl6pPr>
            <a:lvl7pPr marL="2455479" indent="0">
              <a:buNone/>
              <a:defRPr sz="1600" b="1"/>
            </a:lvl7pPr>
            <a:lvl8pPr marL="2864760" indent="0">
              <a:buNone/>
              <a:defRPr sz="1600" b="1"/>
            </a:lvl8pPr>
            <a:lvl9pPr marL="327404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272"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0741" y="1151335"/>
            <a:ext cx="3880385" cy="479822"/>
          </a:xfrm>
        </p:spPr>
        <p:txBody>
          <a:bodyPr anchor="b"/>
          <a:lstStyle>
            <a:lvl1pPr marL="0" indent="0">
              <a:buNone/>
              <a:defRPr sz="2400" b="1"/>
            </a:lvl1pPr>
            <a:lvl2pPr marL="409229" indent="0">
              <a:buNone/>
              <a:defRPr sz="2000" b="1"/>
            </a:lvl2pPr>
            <a:lvl3pPr marL="818647" indent="0">
              <a:buNone/>
              <a:defRPr sz="1800" b="1"/>
            </a:lvl3pPr>
            <a:lvl4pPr marL="1227811" indent="0">
              <a:buNone/>
              <a:defRPr sz="1600" b="1"/>
            </a:lvl4pPr>
            <a:lvl5pPr marL="1637154" indent="0">
              <a:buNone/>
              <a:defRPr sz="1600" b="1"/>
            </a:lvl5pPr>
            <a:lvl6pPr marL="2046234" indent="0">
              <a:buNone/>
              <a:defRPr sz="1600" b="1"/>
            </a:lvl6pPr>
            <a:lvl7pPr marL="2455479" indent="0">
              <a:buNone/>
              <a:defRPr sz="1600" b="1"/>
            </a:lvl7pPr>
            <a:lvl8pPr marL="2864760" indent="0">
              <a:buNone/>
              <a:defRPr sz="1600" b="1"/>
            </a:lvl8pPr>
            <a:lvl9pPr marL="327404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0741"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775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413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5190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089"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613" y="206622"/>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089" y="1076328"/>
            <a:ext cx="2888189" cy="3518297"/>
          </a:xfrm>
        </p:spPr>
        <p:txBody>
          <a:bodyPr/>
          <a:lstStyle>
            <a:lvl1pPr marL="0" indent="0">
              <a:buNone/>
              <a:defRPr sz="1400"/>
            </a:lvl1pPr>
            <a:lvl2pPr marL="409229" indent="0">
              <a:buNone/>
              <a:defRPr sz="1200"/>
            </a:lvl2pPr>
            <a:lvl3pPr marL="818647" indent="0">
              <a:buNone/>
              <a:defRPr sz="1000"/>
            </a:lvl3pPr>
            <a:lvl4pPr marL="1227811" indent="0">
              <a:buNone/>
              <a:defRPr sz="900"/>
            </a:lvl4pPr>
            <a:lvl5pPr marL="1637154" indent="0">
              <a:buNone/>
              <a:defRPr sz="900"/>
            </a:lvl5pPr>
            <a:lvl6pPr marL="2046234" indent="0">
              <a:buNone/>
              <a:defRPr sz="900"/>
            </a:lvl6pPr>
            <a:lvl7pPr marL="2455479" indent="0">
              <a:buNone/>
              <a:defRPr sz="900"/>
            </a:lvl7pPr>
            <a:lvl8pPr marL="2864760" indent="0">
              <a:buNone/>
              <a:defRPr sz="900"/>
            </a:lvl8pPr>
            <a:lvl9pPr marL="327404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730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09229" indent="0">
              <a:buNone/>
              <a:defRPr sz="2800"/>
            </a:lvl2pPr>
            <a:lvl3pPr marL="818647" indent="0">
              <a:buNone/>
              <a:defRPr sz="2400"/>
            </a:lvl3pPr>
            <a:lvl4pPr marL="1227811" indent="0">
              <a:buNone/>
              <a:defRPr sz="2000"/>
            </a:lvl4pPr>
            <a:lvl5pPr marL="1637154" indent="0">
              <a:buNone/>
              <a:defRPr sz="2000"/>
            </a:lvl5pPr>
            <a:lvl6pPr marL="2046234" indent="0">
              <a:buNone/>
              <a:defRPr sz="2000"/>
            </a:lvl6pPr>
            <a:lvl7pPr marL="2455479" indent="0">
              <a:buNone/>
              <a:defRPr sz="2000"/>
            </a:lvl7pPr>
            <a:lvl8pPr marL="2864760" indent="0">
              <a:buNone/>
              <a:defRPr sz="2000"/>
            </a:lvl8pPr>
            <a:lvl9pPr marL="3274049" indent="0">
              <a:buNone/>
              <a:defRPr sz="2000"/>
            </a:lvl9pPr>
          </a:lstStyle>
          <a:p>
            <a:endParaRPr lang="en-US"/>
          </a:p>
        </p:txBody>
      </p:sp>
      <p:sp>
        <p:nvSpPr>
          <p:cNvPr id="4" name="Text Placeholder 3"/>
          <p:cNvSpPr>
            <a:spLocks noGrp="1"/>
          </p:cNvSpPr>
          <p:nvPr>
            <p:ph type="body" sz="half" idx="2"/>
          </p:nvPr>
        </p:nvSpPr>
        <p:spPr>
          <a:xfrm>
            <a:off x="1720732" y="4027324"/>
            <a:ext cx="5267325" cy="603647"/>
          </a:xfrm>
        </p:spPr>
        <p:txBody>
          <a:bodyPr/>
          <a:lstStyle>
            <a:lvl1pPr marL="0" indent="0">
              <a:buNone/>
              <a:defRPr sz="1400"/>
            </a:lvl1pPr>
            <a:lvl2pPr marL="409229" indent="0">
              <a:buNone/>
              <a:defRPr sz="1200"/>
            </a:lvl2pPr>
            <a:lvl3pPr marL="818647" indent="0">
              <a:buNone/>
              <a:defRPr sz="1000"/>
            </a:lvl3pPr>
            <a:lvl4pPr marL="1227811" indent="0">
              <a:buNone/>
              <a:defRPr sz="900"/>
            </a:lvl4pPr>
            <a:lvl5pPr marL="1637154" indent="0">
              <a:buNone/>
              <a:defRPr sz="900"/>
            </a:lvl5pPr>
            <a:lvl6pPr marL="2046234" indent="0">
              <a:buNone/>
              <a:defRPr sz="900"/>
            </a:lvl6pPr>
            <a:lvl7pPr marL="2455479" indent="0">
              <a:buNone/>
              <a:defRPr sz="900"/>
            </a:lvl7pPr>
            <a:lvl8pPr marL="2864760" indent="0">
              <a:buNone/>
              <a:defRPr sz="900"/>
            </a:lvl8pPr>
            <a:lvl9pPr marL="327404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618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7901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2009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33"/>
            <a:ext cx="7462044" cy="1102519"/>
          </a:xfrm>
        </p:spPr>
        <p:txBody>
          <a:bodyPr/>
          <a:lstStyle/>
          <a:p>
            <a:r>
              <a:rPr lang="en-US"/>
              <a:t>Click to edit Master title style</a:t>
            </a:r>
          </a:p>
        </p:txBody>
      </p:sp>
      <p:sp>
        <p:nvSpPr>
          <p:cNvPr id="3" name="Subtitle 2"/>
          <p:cNvSpPr>
            <a:spLocks noGrp="1"/>
          </p:cNvSpPr>
          <p:nvPr>
            <p:ph type="subTitle" idx="1"/>
          </p:nvPr>
        </p:nvSpPr>
        <p:spPr>
          <a:xfrm>
            <a:off x="1317045" y="2914650"/>
            <a:ext cx="6145213" cy="1314450"/>
          </a:xfrm>
        </p:spPr>
        <p:txBody>
          <a:bodyPr/>
          <a:lstStyle>
            <a:lvl1pPr marL="0" indent="0" algn="ctr">
              <a:buNone/>
              <a:defRPr/>
            </a:lvl1pPr>
            <a:lvl2pPr marL="392225" indent="0" algn="ctr">
              <a:buNone/>
              <a:defRPr/>
            </a:lvl2pPr>
            <a:lvl3pPr marL="784650" indent="0" algn="ctr">
              <a:buNone/>
              <a:defRPr/>
            </a:lvl3pPr>
            <a:lvl4pPr marL="1177013" indent="0" algn="ctr">
              <a:buNone/>
              <a:defRPr/>
            </a:lvl4pPr>
            <a:lvl5pPr marL="1569328" indent="0" algn="ctr">
              <a:buNone/>
              <a:defRPr/>
            </a:lvl5pPr>
            <a:lvl6pPr marL="1961687" indent="0" algn="ctr">
              <a:buNone/>
              <a:defRPr/>
            </a:lvl6pPr>
            <a:lvl7pPr marL="2354014" indent="0" algn="ctr">
              <a:buNone/>
              <a:defRPr/>
            </a:lvl7pPr>
            <a:lvl8pPr marL="2746349" indent="0" algn="ctr">
              <a:buNone/>
              <a:defRPr/>
            </a:lvl8pPr>
            <a:lvl9pPr marL="3138666"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10C887-DCB6-4B8F-8329-261BD4A12D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2494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8911FA-7712-4689-90EE-927F8D64D715}"/>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B5577FE5-F769-45BB-BB1A-359E3233DB3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46E055C-C4EA-44F1-BF40-020E1B74177B}"/>
              </a:ext>
            </a:extLst>
          </p:cNvPr>
          <p:cNvSpPr>
            <a:spLocks noGrp="1"/>
          </p:cNvSpPr>
          <p:nvPr>
            <p:ph type="sldNum" sz="quarter" idx="12"/>
          </p:nvPr>
        </p:nvSpPr>
        <p:spPr/>
        <p:txBody>
          <a:bodyPr/>
          <a:lstStyle>
            <a:lvl1pPr>
              <a:defRPr/>
            </a:lvl1pPr>
          </a:lstStyle>
          <a:p>
            <a:fld id="{857AE0F9-7997-4432-84B0-520FD5BFAEA2}" type="slidenum">
              <a:rPr lang="en-US" altLang="en-US"/>
              <a:pPr/>
              <a:t>‹#›</a:t>
            </a:fld>
            <a:endParaRPr lang="en-US" altLang="en-US"/>
          </a:p>
        </p:txBody>
      </p:sp>
    </p:spTree>
    <p:extLst>
      <p:ext uri="{BB962C8B-B14F-4D97-AF65-F5344CB8AC3E}">
        <p14:creationId xmlns:p14="http://schemas.microsoft.com/office/powerpoint/2010/main" val="21465695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defRPr>
            </a:lvl1pPr>
          </a:lstStyle>
          <a:p>
            <a:fld id="{3BA7F456-1CD9-4C2B-BE79-D530064A1CD5}" type="slidenum">
              <a:rPr lang="en-US" altLang="en-US"/>
              <a:pPr/>
              <a:t>‹#›</a:t>
            </a:fld>
            <a:endParaRPr lang="en-US" altLang="en-US" dirty="0"/>
          </a:p>
        </p:txBody>
      </p:sp>
    </p:spTree>
    <p:extLst>
      <p:ext uri="{BB962C8B-B14F-4D97-AF65-F5344CB8AC3E}">
        <p14:creationId xmlns:p14="http://schemas.microsoft.com/office/powerpoint/2010/main" val="1787560859"/>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515452905"/>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891" tIns="40890" rIns="81891" bIns="4089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891" tIns="40890" rIns="81891" bIns="408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891" tIns="40890" rIns="81891" bIns="4089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891" tIns="40890" rIns="81891" bIns="4089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891" tIns="40890" rIns="81891" bIns="4089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199419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09229" algn="ctr" rtl="0" fontAlgn="base">
        <a:spcBef>
          <a:spcPct val="0"/>
        </a:spcBef>
        <a:spcAft>
          <a:spcPct val="0"/>
        </a:spcAft>
        <a:defRPr sz="4400">
          <a:solidFill>
            <a:schemeClr val="tx2"/>
          </a:solidFill>
          <a:latin typeface="Arial" charset="0"/>
          <a:cs typeface="Arial" charset="0"/>
        </a:defRPr>
      </a:lvl6pPr>
      <a:lvl7pPr marL="818647" algn="ctr" rtl="0" fontAlgn="base">
        <a:spcBef>
          <a:spcPct val="0"/>
        </a:spcBef>
        <a:spcAft>
          <a:spcPct val="0"/>
        </a:spcAft>
        <a:defRPr sz="4400">
          <a:solidFill>
            <a:schemeClr val="tx2"/>
          </a:solidFill>
          <a:latin typeface="Arial" charset="0"/>
          <a:cs typeface="Arial" charset="0"/>
        </a:defRPr>
      </a:lvl7pPr>
      <a:lvl8pPr marL="1227811" algn="ctr" rtl="0" fontAlgn="base">
        <a:spcBef>
          <a:spcPct val="0"/>
        </a:spcBef>
        <a:spcAft>
          <a:spcPct val="0"/>
        </a:spcAft>
        <a:defRPr sz="4400">
          <a:solidFill>
            <a:schemeClr val="tx2"/>
          </a:solidFill>
          <a:latin typeface="Arial" charset="0"/>
          <a:cs typeface="Arial" charset="0"/>
        </a:defRPr>
      </a:lvl8pPr>
      <a:lvl9pPr marL="1637154" algn="ctr" rtl="0" fontAlgn="base">
        <a:spcBef>
          <a:spcPct val="0"/>
        </a:spcBef>
        <a:spcAft>
          <a:spcPct val="0"/>
        </a:spcAft>
        <a:defRPr sz="4400">
          <a:solidFill>
            <a:schemeClr val="tx2"/>
          </a:solidFill>
          <a:latin typeface="Arial" charset="0"/>
          <a:cs typeface="Arial" charset="0"/>
        </a:defRPr>
      </a:lvl9pPr>
    </p:titleStyle>
    <p:bodyStyle>
      <a:lvl1pPr marL="306882" indent="-306882" algn="l" rtl="0" fontAlgn="base">
        <a:spcBef>
          <a:spcPct val="20000"/>
        </a:spcBef>
        <a:spcAft>
          <a:spcPct val="0"/>
        </a:spcAft>
        <a:buChar char="•"/>
        <a:defRPr sz="4000">
          <a:solidFill>
            <a:schemeClr val="bg1"/>
          </a:solidFill>
          <a:latin typeface="+mn-lt"/>
          <a:ea typeface="+mn-ea"/>
          <a:cs typeface="+mn-cs"/>
        </a:defRPr>
      </a:lvl1pPr>
      <a:lvl2pPr marL="665123" indent="-255823" algn="l" rtl="0" fontAlgn="base">
        <a:spcBef>
          <a:spcPct val="20000"/>
        </a:spcBef>
        <a:spcAft>
          <a:spcPct val="0"/>
        </a:spcAft>
        <a:buChar char="–"/>
        <a:defRPr sz="4000">
          <a:solidFill>
            <a:schemeClr val="bg1"/>
          </a:solidFill>
          <a:latin typeface="+mn-lt"/>
        </a:defRPr>
      </a:lvl2pPr>
      <a:lvl3pPr marL="1023099" indent="-204563" algn="l" rtl="0" fontAlgn="base">
        <a:spcBef>
          <a:spcPct val="20000"/>
        </a:spcBef>
        <a:spcAft>
          <a:spcPct val="0"/>
        </a:spcAft>
        <a:buChar char="•"/>
        <a:defRPr sz="2400">
          <a:solidFill>
            <a:schemeClr val="tx1"/>
          </a:solidFill>
          <a:latin typeface="+mj-lt"/>
          <a:cs typeface="+mj-cs"/>
        </a:defRPr>
      </a:lvl3pPr>
      <a:lvl4pPr marL="1432472" indent="-204563" algn="l" rtl="0" fontAlgn="base">
        <a:spcBef>
          <a:spcPct val="20000"/>
        </a:spcBef>
        <a:spcAft>
          <a:spcPct val="0"/>
        </a:spcAft>
        <a:buChar char="–"/>
        <a:defRPr sz="2000">
          <a:solidFill>
            <a:schemeClr val="tx1"/>
          </a:solidFill>
          <a:latin typeface="+mj-lt"/>
          <a:cs typeface="+mj-cs"/>
        </a:defRPr>
      </a:lvl4pPr>
      <a:lvl5pPr marL="1841682" indent="-204563" algn="l" rtl="0" fontAlgn="base">
        <a:spcBef>
          <a:spcPct val="20000"/>
        </a:spcBef>
        <a:spcAft>
          <a:spcPct val="0"/>
        </a:spcAft>
        <a:buChar char="»"/>
        <a:defRPr sz="2000">
          <a:solidFill>
            <a:schemeClr val="tx1"/>
          </a:solidFill>
          <a:latin typeface="+mj-lt"/>
          <a:cs typeface="+mj-cs"/>
        </a:defRPr>
      </a:lvl5pPr>
      <a:lvl6pPr marL="2250770" indent="-204563" algn="l" rtl="0" fontAlgn="base">
        <a:spcBef>
          <a:spcPct val="20000"/>
        </a:spcBef>
        <a:spcAft>
          <a:spcPct val="0"/>
        </a:spcAft>
        <a:buChar char="»"/>
        <a:defRPr sz="2000">
          <a:solidFill>
            <a:schemeClr val="tx1"/>
          </a:solidFill>
          <a:latin typeface="+mj-lt"/>
          <a:cs typeface="+mj-cs"/>
        </a:defRPr>
      </a:lvl6pPr>
      <a:lvl7pPr marL="2660134" indent="-204563" algn="l" rtl="0" fontAlgn="base">
        <a:spcBef>
          <a:spcPct val="20000"/>
        </a:spcBef>
        <a:spcAft>
          <a:spcPct val="0"/>
        </a:spcAft>
        <a:buChar char="»"/>
        <a:defRPr sz="2000">
          <a:solidFill>
            <a:schemeClr val="tx1"/>
          </a:solidFill>
          <a:latin typeface="+mj-lt"/>
          <a:cs typeface="+mj-cs"/>
        </a:defRPr>
      </a:lvl7pPr>
      <a:lvl8pPr marL="3069382" indent="-204563" algn="l" rtl="0" fontAlgn="base">
        <a:spcBef>
          <a:spcPct val="20000"/>
        </a:spcBef>
        <a:spcAft>
          <a:spcPct val="0"/>
        </a:spcAft>
        <a:buChar char="»"/>
        <a:defRPr sz="2000">
          <a:solidFill>
            <a:schemeClr val="tx1"/>
          </a:solidFill>
          <a:latin typeface="+mj-lt"/>
          <a:cs typeface="+mj-cs"/>
        </a:defRPr>
      </a:lvl8pPr>
      <a:lvl9pPr marL="3478688" indent="-204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18647" rtl="0" eaLnBrk="1" latinLnBrk="0" hangingPunct="1">
        <a:defRPr sz="1800" kern="1200">
          <a:solidFill>
            <a:schemeClr val="tx1"/>
          </a:solidFill>
          <a:latin typeface="+mn-lt"/>
          <a:ea typeface="+mn-ea"/>
          <a:cs typeface="+mn-cs"/>
        </a:defRPr>
      </a:lvl1pPr>
      <a:lvl2pPr marL="409229" algn="l" defTabSz="818647" rtl="0" eaLnBrk="1" latinLnBrk="0" hangingPunct="1">
        <a:defRPr sz="1800" kern="1200">
          <a:solidFill>
            <a:schemeClr val="tx1"/>
          </a:solidFill>
          <a:latin typeface="+mn-lt"/>
          <a:ea typeface="+mn-ea"/>
          <a:cs typeface="+mn-cs"/>
        </a:defRPr>
      </a:lvl2pPr>
      <a:lvl3pPr marL="818647" algn="l" defTabSz="818647" rtl="0" eaLnBrk="1" latinLnBrk="0" hangingPunct="1">
        <a:defRPr sz="1800" kern="1200">
          <a:solidFill>
            <a:schemeClr val="tx1"/>
          </a:solidFill>
          <a:latin typeface="+mn-lt"/>
          <a:ea typeface="+mn-ea"/>
          <a:cs typeface="+mn-cs"/>
        </a:defRPr>
      </a:lvl3pPr>
      <a:lvl4pPr marL="1227811" algn="l" defTabSz="818647" rtl="0" eaLnBrk="1" latinLnBrk="0" hangingPunct="1">
        <a:defRPr sz="1800" kern="1200">
          <a:solidFill>
            <a:schemeClr val="tx1"/>
          </a:solidFill>
          <a:latin typeface="+mn-lt"/>
          <a:ea typeface="+mn-ea"/>
          <a:cs typeface="+mn-cs"/>
        </a:defRPr>
      </a:lvl4pPr>
      <a:lvl5pPr marL="1637154" algn="l" defTabSz="818647" rtl="0" eaLnBrk="1" latinLnBrk="0" hangingPunct="1">
        <a:defRPr sz="1800" kern="1200">
          <a:solidFill>
            <a:schemeClr val="tx1"/>
          </a:solidFill>
          <a:latin typeface="+mn-lt"/>
          <a:ea typeface="+mn-ea"/>
          <a:cs typeface="+mn-cs"/>
        </a:defRPr>
      </a:lvl5pPr>
      <a:lvl6pPr marL="2046234" algn="l" defTabSz="818647" rtl="0" eaLnBrk="1" latinLnBrk="0" hangingPunct="1">
        <a:defRPr sz="1800" kern="1200">
          <a:solidFill>
            <a:schemeClr val="tx1"/>
          </a:solidFill>
          <a:latin typeface="+mn-lt"/>
          <a:ea typeface="+mn-ea"/>
          <a:cs typeface="+mn-cs"/>
        </a:defRPr>
      </a:lvl6pPr>
      <a:lvl7pPr marL="2455479" algn="l" defTabSz="818647" rtl="0" eaLnBrk="1" latinLnBrk="0" hangingPunct="1">
        <a:defRPr sz="1800" kern="1200">
          <a:solidFill>
            <a:schemeClr val="tx1"/>
          </a:solidFill>
          <a:latin typeface="+mn-lt"/>
          <a:ea typeface="+mn-ea"/>
          <a:cs typeface="+mn-cs"/>
        </a:defRPr>
      </a:lvl7pPr>
      <a:lvl8pPr marL="2864760" algn="l" defTabSz="818647" rtl="0" eaLnBrk="1" latinLnBrk="0" hangingPunct="1">
        <a:defRPr sz="1800" kern="1200">
          <a:solidFill>
            <a:schemeClr val="tx1"/>
          </a:solidFill>
          <a:latin typeface="+mn-lt"/>
          <a:ea typeface="+mn-ea"/>
          <a:cs typeface="+mn-cs"/>
        </a:defRPr>
      </a:lvl8pPr>
      <a:lvl9pPr marL="3274049" algn="l" defTabSz="81864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59" tIns="39230" rIns="78459" bIns="3923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59" tIns="39230" rIns="78459" bIns="3923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59" tIns="39230" rIns="78459" bIns="39230"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59" tIns="39230" rIns="78459" bIns="39230"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59" tIns="39230" rIns="78459" bIns="39230" numCol="1" anchor="t" anchorCtr="0" compatLnSpc="1">
            <a:prstTxWarp prst="textNoShape">
              <a:avLst/>
            </a:prstTxWarp>
          </a:bodyPr>
          <a:lstStyle>
            <a:lvl1pPr algn="r">
              <a:defRPr>
                <a:solidFill>
                  <a:schemeClr val="tx1"/>
                </a:solidFill>
                <a:latin typeface="+mj-lt"/>
              </a:defRPr>
            </a:lvl1pPr>
          </a:lstStyle>
          <a:p>
            <a:fld id="{7085EB17-317A-40DC-94BD-B6AE77059C62}" type="slidenum">
              <a:rPr lang="en-US" altLang="en-US" sz="1200" smtClean="0">
                <a:solidFill>
                  <a:srgbClr val="000000"/>
                </a:solidFill>
                <a:cs typeface="Arial" pitchFamily="34" charset="0"/>
              </a:rPr>
              <a:pPr/>
              <a:t>‹#›</a:t>
            </a:fld>
            <a:endParaRPr lang="en-US" altLang="en-US" sz="1200">
              <a:solidFill>
                <a:srgbClr val="000000"/>
              </a:solidFill>
              <a:cs typeface="Arial" pitchFamily="34" charset="0"/>
            </a:endParaRPr>
          </a:p>
        </p:txBody>
      </p:sp>
    </p:spTree>
    <p:extLst>
      <p:ext uri="{BB962C8B-B14F-4D97-AF65-F5344CB8AC3E}">
        <p14:creationId xmlns:p14="http://schemas.microsoft.com/office/powerpoint/2010/main" val="1955306805"/>
      </p:ext>
    </p:extLst>
  </p:cSld>
  <p:clrMap bg1="lt1" tx1="dk1" bg2="lt2" tx2="dk2" accent1="accent1" accent2="accent2" accent3="accent3" accent4="accent4" accent5="accent5" accent6="accent6" hlink="hlink" folHlink="folHlink"/>
  <p:sldLayoutIdLst>
    <p:sldLayoutId id="2147483719" r:id="rId1"/>
    <p:sldLayoutId id="2147483721"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pitchFamily="34" charset="0"/>
          <a:cs typeface="Arial" pitchFamily="34" charset="0"/>
        </a:defRPr>
      </a:lvl2pPr>
      <a:lvl3pPr algn="ctr" rtl="0" fontAlgn="base">
        <a:spcBef>
          <a:spcPct val="0"/>
        </a:spcBef>
        <a:spcAft>
          <a:spcPct val="0"/>
        </a:spcAft>
        <a:defRPr sz="3800">
          <a:solidFill>
            <a:schemeClr val="tx2"/>
          </a:solidFill>
          <a:latin typeface="Arial" pitchFamily="34" charset="0"/>
          <a:cs typeface="Arial" pitchFamily="34" charset="0"/>
        </a:defRPr>
      </a:lvl3pPr>
      <a:lvl4pPr algn="ctr" rtl="0" fontAlgn="base">
        <a:spcBef>
          <a:spcPct val="0"/>
        </a:spcBef>
        <a:spcAft>
          <a:spcPct val="0"/>
        </a:spcAft>
        <a:defRPr sz="3800">
          <a:solidFill>
            <a:schemeClr val="tx2"/>
          </a:solidFill>
          <a:latin typeface="Arial" pitchFamily="34" charset="0"/>
          <a:cs typeface="Arial" pitchFamily="34" charset="0"/>
        </a:defRPr>
      </a:lvl4pPr>
      <a:lvl5pPr algn="ctr" rtl="0" fontAlgn="base">
        <a:spcBef>
          <a:spcPct val="0"/>
        </a:spcBef>
        <a:spcAft>
          <a:spcPct val="0"/>
        </a:spcAft>
        <a:defRPr sz="3800">
          <a:solidFill>
            <a:schemeClr val="tx2"/>
          </a:solidFill>
          <a:latin typeface="Arial" pitchFamily="34" charset="0"/>
          <a:cs typeface="Arial" pitchFamily="34" charset="0"/>
        </a:defRPr>
      </a:lvl5pPr>
      <a:lvl6pPr marL="392280" algn="ctr" rtl="0" fontAlgn="base">
        <a:spcBef>
          <a:spcPct val="0"/>
        </a:spcBef>
        <a:spcAft>
          <a:spcPct val="0"/>
        </a:spcAft>
        <a:defRPr sz="3800">
          <a:solidFill>
            <a:schemeClr val="tx2"/>
          </a:solidFill>
          <a:latin typeface="Arial" pitchFamily="34" charset="0"/>
          <a:cs typeface="Arial" pitchFamily="34" charset="0"/>
        </a:defRPr>
      </a:lvl6pPr>
      <a:lvl7pPr marL="784739" algn="ctr" rtl="0" fontAlgn="base">
        <a:spcBef>
          <a:spcPct val="0"/>
        </a:spcBef>
        <a:spcAft>
          <a:spcPct val="0"/>
        </a:spcAft>
        <a:defRPr sz="3800">
          <a:solidFill>
            <a:schemeClr val="tx2"/>
          </a:solidFill>
          <a:latin typeface="Arial" pitchFamily="34" charset="0"/>
          <a:cs typeface="Arial" pitchFamily="34" charset="0"/>
        </a:defRPr>
      </a:lvl7pPr>
      <a:lvl8pPr marL="1177140" algn="ctr" rtl="0" fontAlgn="base">
        <a:spcBef>
          <a:spcPct val="0"/>
        </a:spcBef>
        <a:spcAft>
          <a:spcPct val="0"/>
        </a:spcAft>
        <a:defRPr sz="3800">
          <a:solidFill>
            <a:schemeClr val="tx2"/>
          </a:solidFill>
          <a:latin typeface="Arial" pitchFamily="34" charset="0"/>
          <a:cs typeface="Arial" pitchFamily="34" charset="0"/>
        </a:defRPr>
      </a:lvl8pPr>
      <a:lvl9pPr marL="1569501" algn="ctr" rtl="0" fontAlgn="base">
        <a:spcBef>
          <a:spcPct val="0"/>
        </a:spcBef>
        <a:spcAft>
          <a:spcPct val="0"/>
        </a:spcAft>
        <a:defRPr sz="3800">
          <a:solidFill>
            <a:schemeClr val="tx2"/>
          </a:solidFill>
          <a:latin typeface="Arial" pitchFamily="34" charset="0"/>
          <a:cs typeface="Arial" pitchFamily="34" charset="0"/>
        </a:defRPr>
      </a:lvl9pPr>
    </p:titleStyle>
    <p:bodyStyle>
      <a:lvl1pPr marL="294290" indent="-294290" algn="l" rtl="0" fontAlgn="base">
        <a:spcBef>
          <a:spcPct val="20000"/>
        </a:spcBef>
        <a:spcAft>
          <a:spcPct val="0"/>
        </a:spcAft>
        <a:buChar char="•"/>
        <a:defRPr sz="3500">
          <a:solidFill>
            <a:schemeClr val="bg1"/>
          </a:solidFill>
          <a:latin typeface="+mn-lt"/>
          <a:ea typeface="+mn-ea"/>
          <a:cs typeface="+mn-cs"/>
        </a:defRPr>
      </a:lvl1pPr>
      <a:lvl2pPr marL="637584" indent="-245288" algn="l" rtl="0" fontAlgn="base">
        <a:spcBef>
          <a:spcPct val="20000"/>
        </a:spcBef>
        <a:spcAft>
          <a:spcPct val="0"/>
        </a:spcAft>
        <a:buChar char="–"/>
        <a:defRPr sz="3500">
          <a:solidFill>
            <a:schemeClr val="bg1"/>
          </a:solidFill>
          <a:latin typeface="+mn-lt"/>
        </a:defRPr>
      </a:lvl2pPr>
      <a:lvl3pPr marL="980919" indent="-196201" algn="l" rtl="0" fontAlgn="base">
        <a:spcBef>
          <a:spcPct val="20000"/>
        </a:spcBef>
        <a:spcAft>
          <a:spcPct val="0"/>
        </a:spcAft>
        <a:buChar char="•"/>
        <a:defRPr sz="2100">
          <a:solidFill>
            <a:schemeClr val="tx1"/>
          </a:solidFill>
          <a:latin typeface="+mj-lt"/>
          <a:cs typeface="+mj-cs"/>
        </a:defRPr>
      </a:lvl3pPr>
      <a:lvl4pPr marL="1373316" indent="-196201" algn="l" rtl="0" fontAlgn="base">
        <a:spcBef>
          <a:spcPct val="20000"/>
        </a:spcBef>
        <a:spcAft>
          <a:spcPct val="0"/>
        </a:spcAft>
        <a:buChar char="–"/>
        <a:defRPr sz="1700">
          <a:solidFill>
            <a:schemeClr val="tx1"/>
          </a:solidFill>
          <a:latin typeface="+mj-lt"/>
          <a:cs typeface="+mj-cs"/>
        </a:defRPr>
      </a:lvl4pPr>
      <a:lvl5pPr marL="1765714" indent="-196201" algn="l" rtl="0" fontAlgn="base">
        <a:spcBef>
          <a:spcPct val="20000"/>
        </a:spcBef>
        <a:spcAft>
          <a:spcPct val="0"/>
        </a:spcAft>
        <a:buChar char="»"/>
        <a:defRPr sz="1700">
          <a:solidFill>
            <a:schemeClr val="tx1"/>
          </a:solidFill>
          <a:latin typeface="+mj-lt"/>
          <a:cs typeface="+mj-cs"/>
        </a:defRPr>
      </a:lvl5pPr>
      <a:lvl6pPr marL="2158088" indent="-196201" algn="l" rtl="0" fontAlgn="base">
        <a:spcBef>
          <a:spcPct val="20000"/>
        </a:spcBef>
        <a:spcAft>
          <a:spcPct val="0"/>
        </a:spcAft>
        <a:buChar char="»"/>
        <a:defRPr sz="1700">
          <a:solidFill>
            <a:schemeClr val="tx1"/>
          </a:solidFill>
          <a:latin typeface="+mj-lt"/>
          <a:cs typeface="+mj-cs"/>
        </a:defRPr>
      </a:lvl6pPr>
      <a:lvl7pPr marL="2550444" indent="-196201" algn="l" rtl="0" fontAlgn="base">
        <a:spcBef>
          <a:spcPct val="20000"/>
        </a:spcBef>
        <a:spcAft>
          <a:spcPct val="0"/>
        </a:spcAft>
        <a:buChar char="»"/>
        <a:defRPr sz="1700">
          <a:solidFill>
            <a:schemeClr val="tx1"/>
          </a:solidFill>
          <a:latin typeface="+mj-lt"/>
          <a:cs typeface="+mj-cs"/>
        </a:defRPr>
      </a:lvl7pPr>
      <a:lvl8pPr marL="2942836" indent="-196201" algn="l" rtl="0" fontAlgn="base">
        <a:spcBef>
          <a:spcPct val="20000"/>
        </a:spcBef>
        <a:spcAft>
          <a:spcPct val="0"/>
        </a:spcAft>
        <a:buChar char="»"/>
        <a:defRPr sz="1700">
          <a:solidFill>
            <a:schemeClr val="tx1"/>
          </a:solidFill>
          <a:latin typeface="+mj-lt"/>
          <a:cs typeface="+mj-cs"/>
        </a:defRPr>
      </a:lvl8pPr>
      <a:lvl9pPr marL="3335213" indent="-196201"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84739" rtl="0" eaLnBrk="1" latinLnBrk="0" hangingPunct="1">
        <a:defRPr sz="1600" kern="1200">
          <a:solidFill>
            <a:schemeClr val="tx1"/>
          </a:solidFill>
          <a:latin typeface="+mn-lt"/>
          <a:ea typeface="+mn-ea"/>
          <a:cs typeface="+mn-cs"/>
        </a:defRPr>
      </a:lvl1pPr>
      <a:lvl2pPr marL="392280" algn="l" defTabSz="784739" rtl="0" eaLnBrk="1" latinLnBrk="0" hangingPunct="1">
        <a:defRPr sz="1600" kern="1200">
          <a:solidFill>
            <a:schemeClr val="tx1"/>
          </a:solidFill>
          <a:latin typeface="+mn-lt"/>
          <a:ea typeface="+mn-ea"/>
          <a:cs typeface="+mn-cs"/>
        </a:defRPr>
      </a:lvl2pPr>
      <a:lvl3pPr marL="784739" algn="l" defTabSz="784739" rtl="0" eaLnBrk="1" latinLnBrk="0" hangingPunct="1">
        <a:defRPr sz="1600" kern="1200">
          <a:solidFill>
            <a:schemeClr val="tx1"/>
          </a:solidFill>
          <a:latin typeface="+mn-lt"/>
          <a:ea typeface="+mn-ea"/>
          <a:cs typeface="+mn-cs"/>
        </a:defRPr>
      </a:lvl3pPr>
      <a:lvl4pPr marL="1177140" algn="l" defTabSz="784739" rtl="0" eaLnBrk="1" latinLnBrk="0" hangingPunct="1">
        <a:defRPr sz="1600" kern="1200">
          <a:solidFill>
            <a:schemeClr val="tx1"/>
          </a:solidFill>
          <a:latin typeface="+mn-lt"/>
          <a:ea typeface="+mn-ea"/>
          <a:cs typeface="+mn-cs"/>
        </a:defRPr>
      </a:lvl4pPr>
      <a:lvl5pPr marL="1569501" algn="l" defTabSz="784739" rtl="0" eaLnBrk="1" latinLnBrk="0" hangingPunct="1">
        <a:defRPr sz="1600" kern="1200">
          <a:solidFill>
            <a:schemeClr val="tx1"/>
          </a:solidFill>
          <a:latin typeface="+mn-lt"/>
          <a:ea typeface="+mn-ea"/>
          <a:cs typeface="+mn-cs"/>
        </a:defRPr>
      </a:lvl5pPr>
      <a:lvl6pPr marL="1961896" algn="l" defTabSz="784739" rtl="0" eaLnBrk="1" latinLnBrk="0" hangingPunct="1">
        <a:defRPr sz="1600" kern="1200">
          <a:solidFill>
            <a:schemeClr val="tx1"/>
          </a:solidFill>
          <a:latin typeface="+mn-lt"/>
          <a:ea typeface="+mn-ea"/>
          <a:cs typeface="+mn-cs"/>
        </a:defRPr>
      </a:lvl6pPr>
      <a:lvl7pPr marL="2354270" algn="l" defTabSz="784739" rtl="0" eaLnBrk="1" latinLnBrk="0" hangingPunct="1">
        <a:defRPr sz="1600" kern="1200">
          <a:solidFill>
            <a:schemeClr val="tx1"/>
          </a:solidFill>
          <a:latin typeface="+mn-lt"/>
          <a:ea typeface="+mn-ea"/>
          <a:cs typeface="+mn-cs"/>
        </a:defRPr>
      </a:lvl7pPr>
      <a:lvl8pPr marL="2746647" algn="l" defTabSz="784739" rtl="0" eaLnBrk="1" latinLnBrk="0" hangingPunct="1">
        <a:defRPr sz="1600" kern="1200">
          <a:solidFill>
            <a:schemeClr val="tx1"/>
          </a:solidFill>
          <a:latin typeface="+mn-lt"/>
          <a:ea typeface="+mn-ea"/>
          <a:cs typeface="+mn-cs"/>
        </a:defRPr>
      </a:lvl8pPr>
      <a:lvl9pPr marL="3139013" algn="l" defTabSz="78473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video" Target="https://www.youtube.com/embed/pmNv0TmpiBU" TargetMode="Externa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_R4zk448oPs"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29208" y="212428"/>
            <a:ext cx="8065591" cy="4718645"/>
          </a:xfrm>
        </p:spPr>
        <p:txBody>
          <a:bodyPr/>
          <a:lstStyle/>
          <a:p>
            <a:pPr algn="r" eaLnBrk="1" hangingPunct="1">
              <a:lnSpc>
                <a:spcPct val="90000"/>
              </a:lnSpc>
              <a:tabLst>
                <a:tab pos="4194250" algn="l"/>
              </a:tabLst>
            </a:pPr>
            <a:endParaRPr lang="en-US" altLang="en-US" dirty="0">
              <a:solidFill>
                <a:srgbClr val="FFFFFF"/>
              </a:solidFill>
            </a:endParaRPr>
          </a:p>
          <a:p>
            <a:pPr algn="r" eaLnBrk="1" hangingPunct="1">
              <a:lnSpc>
                <a:spcPct val="90000"/>
              </a:lnSpc>
              <a:tabLst>
                <a:tab pos="4194250" algn="l"/>
              </a:tabLst>
            </a:pPr>
            <a:endParaRPr lang="en-US" altLang="en-US" dirty="0">
              <a:solidFill>
                <a:srgbClr val="FFFFFF"/>
              </a:solidFill>
            </a:endParaRPr>
          </a:p>
          <a:p>
            <a:pPr algn="r" eaLnBrk="1" hangingPunct="1">
              <a:lnSpc>
                <a:spcPct val="90000"/>
              </a:lnSpc>
              <a:tabLst>
                <a:tab pos="4194250" algn="l"/>
              </a:tabLst>
            </a:pPr>
            <a:endParaRPr lang="en-US" altLang="en-US" dirty="0">
              <a:solidFill>
                <a:srgbClr val="FFFFFF"/>
              </a:solidFill>
            </a:endParaRPr>
          </a:p>
          <a:p>
            <a:pPr algn="r" eaLnBrk="1" hangingPunct="1">
              <a:lnSpc>
                <a:spcPct val="90000"/>
              </a:lnSpc>
              <a:tabLst>
                <a:tab pos="4194250" algn="l"/>
              </a:tabLst>
            </a:pPr>
            <a:endParaRPr lang="en-US" altLang="en-US" sz="3456" dirty="0">
              <a:solidFill>
                <a:srgbClr val="FFFFFF"/>
              </a:solidFill>
            </a:endParaRPr>
          </a:p>
          <a:p>
            <a:pPr algn="r" eaLnBrk="1" hangingPunct="1">
              <a:lnSpc>
                <a:spcPct val="90000"/>
              </a:lnSpc>
              <a:tabLst>
                <a:tab pos="4194250" algn="l"/>
              </a:tabLst>
            </a:pPr>
            <a:r>
              <a:rPr lang="en-US" altLang="en-US" sz="3456" dirty="0">
                <a:solidFill>
                  <a:srgbClr val="FFFFFF"/>
                </a:solidFill>
              </a:rPr>
              <a:t>Sh'mot </a:t>
            </a:r>
            <a:r>
              <a:rPr lang="en-US" altLang="en-US" sz="3456" dirty="0">
                <a:solidFill>
                  <a:srgbClr val="FFFFFF"/>
                </a:solidFill>
                <a:cs typeface="David" pitchFamily="2" charset="-79"/>
              </a:rPr>
              <a:t> </a:t>
            </a:r>
            <a:r>
              <a:rPr lang="he-IL" altLang="en-US" sz="5761" b="1" dirty="0">
                <a:solidFill>
                  <a:srgbClr val="FFFFFF"/>
                </a:solidFill>
                <a:cs typeface="David" pitchFamily="2" charset="-79"/>
              </a:rPr>
              <a:t>שְׁמוֹת</a:t>
            </a:r>
            <a:r>
              <a:rPr lang="en-US" altLang="en-US" dirty="0">
                <a:solidFill>
                  <a:srgbClr val="FFFFFF"/>
                </a:solidFill>
              </a:rPr>
              <a:t> </a:t>
            </a:r>
          </a:p>
          <a:p>
            <a:pPr algn="r" eaLnBrk="1" hangingPunct="1">
              <a:lnSpc>
                <a:spcPct val="90000"/>
              </a:lnSpc>
              <a:tabLst>
                <a:tab pos="4194250" algn="l"/>
              </a:tabLst>
            </a:pPr>
            <a:r>
              <a:rPr lang="en-US" altLang="en-US" dirty="0">
                <a:solidFill>
                  <a:srgbClr val="FFFFFF"/>
                </a:solidFill>
              </a:rPr>
              <a:t>(Exodus) 30:14-16</a:t>
            </a:r>
          </a:p>
          <a:p>
            <a:pPr algn="r" eaLnBrk="1" hangingPunct="1">
              <a:lnSpc>
                <a:spcPct val="90000"/>
              </a:lnSpc>
              <a:tabLst>
                <a:tab pos="4194250" algn="l"/>
              </a:tabLst>
            </a:pPr>
            <a:r>
              <a:rPr lang="en-US" altLang="en-US" sz="2592" i="1" dirty="0">
                <a:solidFill>
                  <a:srgbClr val="FFFFFF"/>
                </a:solidFill>
                <a:cs typeface="Vilna" pitchFamily="2" charset="-79"/>
              </a:rPr>
              <a:t>(from) </a:t>
            </a:r>
            <a:r>
              <a:rPr lang="en-US" sz="2592" b="1" i="1" dirty="0"/>
              <a:t>Ki Tisa (When you take) </a:t>
            </a:r>
            <a:r>
              <a:rPr lang="he-IL" sz="4321" b="1" dirty="0">
                <a:latin typeface="David" panose="020E0502060401010101" pitchFamily="34" charset="-79"/>
                <a:cs typeface="David" panose="020E0502060401010101" pitchFamily="34" charset="-79"/>
              </a:rPr>
              <a:t>כי תשא</a:t>
            </a:r>
            <a:r>
              <a:rPr lang="en-US" altLang="en-US" sz="4321" b="1" dirty="0">
                <a:solidFill>
                  <a:srgbClr val="FFFFFF"/>
                </a:solidFill>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3603021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An anomaly</a:t>
            </a:r>
          </a:p>
          <a:p>
            <a:r>
              <a:rPr lang="en-US" dirty="0"/>
              <a:t>An apparent doctrinal discrepancy in scripture.</a:t>
            </a:r>
          </a:p>
        </p:txBody>
      </p:sp>
    </p:spTree>
    <p:extLst>
      <p:ext uri="{BB962C8B-B14F-4D97-AF65-F5344CB8AC3E}">
        <p14:creationId xmlns:p14="http://schemas.microsoft.com/office/powerpoint/2010/main" val="2481942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267296"/>
            <a:ext cx="5925741" cy="405795"/>
          </a:xfrm>
        </p:spPr>
        <p:txBody>
          <a:bodyPr/>
          <a:lstStyle/>
          <a:p>
            <a:pPr eaLnBrk="1" hangingPunct="1"/>
            <a:r>
              <a:rPr lang="en-US" altLang="en-US" sz="2016" dirty="0">
                <a:solidFill>
                  <a:srgbClr val="FFFF00"/>
                </a:solidFill>
              </a:rPr>
              <a:t>Sh’mot (Exodus) 30:14</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727958"/>
            <a:ext cx="7900988" cy="4444305"/>
          </a:xfrm>
        </p:spPr>
        <p:txBody>
          <a:bodyPr/>
          <a:lstStyle/>
          <a:p>
            <a:pPr marL="0" indent="0" algn="r" rtl="1"/>
            <a:r>
              <a:rPr lang="he-IL" sz="3889" b="1" dirty="0">
                <a:latin typeface="David" panose="020E0502060401010101" pitchFamily="34" charset="-79"/>
                <a:cs typeface="David" panose="020E0502060401010101" pitchFamily="34" charset="-79"/>
              </a:rPr>
              <a:t>כֹּ֗ל הָעֹבֵר֙ עַל־הַפְּקֻדִ֔ים מִבֶּ֛ן עֶשְׂרִ֥ים שָׁנָ֖ה וָמָ֑עְלָה יִתֵּ֖ן תְּרוּמַ֥ת</a:t>
            </a:r>
            <a:r>
              <a:rPr lang="he-IL" sz="3889" b="1" dirty="0">
                <a:latin typeface="David" pitchFamily="2" charset="-79"/>
                <a:cs typeface="Vilna" pitchFamily="2" charset="-79"/>
              </a:rPr>
              <a:t> </a:t>
            </a:r>
            <a:r>
              <a:rPr lang="he-IL" sz="3889" b="1" dirty="0">
                <a:latin typeface="David" panose="020E0502060401010101" pitchFamily="34" charset="-79"/>
                <a:cs typeface="David" panose="020E0502060401010101" pitchFamily="34" charset="-79"/>
              </a:rPr>
              <a:t>יְיָ</a:t>
            </a:r>
            <a:r>
              <a:rPr lang="he-IL" sz="3889" b="1" dirty="0">
                <a:latin typeface="David" pitchFamily="2" charset="-79"/>
                <a:cs typeface="Vilna" pitchFamily="2" charset="-79"/>
              </a:rPr>
              <a:t> </a:t>
            </a:r>
            <a:endParaRPr lang="en-US" sz="3889" dirty="0"/>
          </a:p>
          <a:p>
            <a:pPr marL="0" indent="0" rtl="1"/>
            <a:r>
              <a:rPr lang="en-US" baseline="30000" dirty="0"/>
              <a:t>  </a:t>
            </a:r>
          </a:p>
          <a:p>
            <a:pPr marL="0" indent="0" rtl="1"/>
            <a:r>
              <a:rPr lang="en-US" sz="4000" baseline="30000" dirty="0"/>
              <a:t>“</a:t>
            </a:r>
            <a:r>
              <a:rPr lang="en-US" sz="4000" dirty="0"/>
              <a:t>Everyone over twenty years of age who is subject to the census is to give this offering to </a:t>
            </a:r>
            <a:r>
              <a:rPr lang="en-US" sz="4000" cap="small" dirty="0"/>
              <a:t>Adoni</a:t>
            </a:r>
            <a:r>
              <a:rPr lang="en-US" sz="4000" dirty="0"/>
              <a:t> —</a:t>
            </a:r>
          </a:p>
        </p:txBody>
      </p:sp>
    </p:spTree>
    <p:extLst>
      <p:ext uri="{BB962C8B-B14F-4D97-AF65-F5344CB8AC3E}">
        <p14:creationId xmlns:p14="http://schemas.microsoft.com/office/powerpoint/2010/main" val="358653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245577"/>
            <a:ext cx="5925741" cy="405795"/>
          </a:xfrm>
        </p:spPr>
        <p:txBody>
          <a:bodyPr/>
          <a:lstStyle/>
          <a:p>
            <a:pPr eaLnBrk="1" hangingPunct="1"/>
            <a:r>
              <a:rPr lang="en-US" altLang="en-US" sz="2016" dirty="0">
                <a:solidFill>
                  <a:srgbClr val="FFFF00"/>
                </a:solidFill>
              </a:rPr>
              <a:t>Sh’mot (Exodus) 30:15</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697689"/>
            <a:ext cx="7900988" cy="4444305"/>
          </a:xfrm>
        </p:spPr>
        <p:txBody>
          <a:bodyPr/>
          <a:lstStyle/>
          <a:p>
            <a:pPr marL="0" indent="0" algn="r" rtl="1"/>
            <a:r>
              <a:rPr lang="he-IL" sz="3889" b="1" dirty="0">
                <a:latin typeface="David" panose="020E0502060401010101" pitchFamily="34" charset="-79"/>
                <a:cs typeface="David" panose="020E0502060401010101" pitchFamily="34" charset="-79"/>
              </a:rPr>
              <a:t>הֶֽעָשִׁ֣יר לֹֽא־יַרְבֶּ֗ה וְהַדַּל֙ לֹ֣א יַמְעִ֔יט מִֽמַּחֲצִ֖ית הַשָּׁ֑קֶל לָתֵת֙ אֶת־תְּרוּמַ֣ת יְיָ </a:t>
            </a:r>
            <a:r>
              <a:rPr lang="he-IL" sz="3889" b="1" dirty="0">
                <a:solidFill>
                  <a:srgbClr val="FFFF99"/>
                </a:solidFill>
                <a:latin typeface="David" panose="020E0502060401010101" pitchFamily="34" charset="-79"/>
                <a:cs typeface="David" panose="020E0502060401010101" pitchFamily="34" charset="-79"/>
              </a:rPr>
              <a:t>לְכַפֵּ֖ר</a:t>
            </a:r>
            <a:r>
              <a:rPr lang="he-IL" sz="3889" b="1" dirty="0">
                <a:latin typeface="David" panose="020E0502060401010101" pitchFamily="34" charset="-79"/>
                <a:cs typeface="David" panose="020E0502060401010101" pitchFamily="34" charset="-79"/>
              </a:rPr>
              <a:t> עַל־נַפְשֹׁתֵיכֶֽם</a:t>
            </a:r>
            <a:r>
              <a:rPr lang="he-IL" sz="3889" dirty="0"/>
              <a:t>׃</a:t>
            </a:r>
            <a:endParaRPr lang="en-US" sz="3168" dirty="0"/>
          </a:p>
          <a:p>
            <a:pPr marL="0" indent="0" rtl="1"/>
            <a:r>
              <a:rPr lang="en-US" sz="4000" dirty="0"/>
              <a:t>“the rich is not to give more or the poor less than the half-</a:t>
            </a:r>
            <a:r>
              <a:rPr lang="en-US" sz="4000" i="1" dirty="0"/>
              <a:t>shekel</a:t>
            </a:r>
            <a:r>
              <a:rPr lang="en-US" sz="4000" dirty="0"/>
              <a:t> when giving </a:t>
            </a:r>
            <a:r>
              <a:rPr lang="en-US" sz="4000" cap="small" dirty="0" err="1"/>
              <a:t>Adoni</a:t>
            </a:r>
            <a:r>
              <a:rPr lang="en-US" sz="4000" dirty="0" err="1"/>
              <a:t>’s</a:t>
            </a:r>
            <a:r>
              <a:rPr lang="en-US" sz="4000" dirty="0"/>
              <a:t> offering </a:t>
            </a:r>
            <a:r>
              <a:rPr lang="en-US" sz="4000" dirty="0">
                <a:solidFill>
                  <a:srgbClr val="FFFF99"/>
                </a:solidFill>
              </a:rPr>
              <a:t>to atone </a:t>
            </a:r>
            <a:r>
              <a:rPr lang="en-US" sz="4000" dirty="0"/>
              <a:t>for your lives.</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3666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245577"/>
            <a:ext cx="5925741" cy="405795"/>
          </a:xfrm>
        </p:spPr>
        <p:txBody>
          <a:bodyPr/>
          <a:lstStyle/>
          <a:p>
            <a:pPr eaLnBrk="1" hangingPunct="1"/>
            <a:r>
              <a:rPr lang="en-US" altLang="en-US" sz="2016" dirty="0">
                <a:solidFill>
                  <a:srgbClr val="FFFF00"/>
                </a:solidFill>
              </a:rPr>
              <a:t>Sh’mot (Exodus) 30:16</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697689"/>
            <a:ext cx="7900988" cy="4444305"/>
          </a:xfrm>
        </p:spPr>
        <p:txBody>
          <a:bodyPr/>
          <a:lstStyle/>
          <a:p>
            <a:pPr marL="0" indent="0" algn="r" rtl="1"/>
            <a:r>
              <a:rPr lang="he-IL" sz="3456" b="1" dirty="0">
                <a:latin typeface="David" panose="020E0502060401010101" pitchFamily="34" charset="-79"/>
                <a:cs typeface="David" panose="020E0502060401010101" pitchFamily="34" charset="-79"/>
              </a:rPr>
              <a:t>וְלָקַחְתָּ֞ </a:t>
            </a:r>
            <a:r>
              <a:rPr lang="he-IL" sz="3456" b="1" dirty="0">
                <a:solidFill>
                  <a:srgbClr val="FFFF99"/>
                </a:solidFill>
                <a:latin typeface="David" panose="020E0502060401010101" pitchFamily="34" charset="-79"/>
                <a:cs typeface="David" panose="020E0502060401010101" pitchFamily="34" charset="-79"/>
              </a:rPr>
              <a:t>אֶת־כֶּ֣סֶף הַכִּפֻּרִ֗ים </a:t>
            </a:r>
            <a:r>
              <a:rPr lang="he-IL" sz="3456" b="1" dirty="0">
                <a:latin typeface="David" panose="020E0502060401010101" pitchFamily="34" charset="-79"/>
                <a:cs typeface="David" panose="020E0502060401010101" pitchFamily="34" charset="-79"/>
              </a:rPr>
              <a:t>מֵאֵת֙ בְּנֵ֣י יִשְׂרָאֵ֔ל וְנָתַתָּ֣ אֹת֔וֹ עַל־עֲבֹדַ֖ת אֹ֣הֶל מוֹעֵ֑ד</a:t>
            </a:r>
            <a:endParaRPr lang="en-US" sz="3456" b="1" dirty="0">
              <a:latin typeface="David" panose="020E0502060401010101" pitchFamily="34" charset="-79"/>
              <a:cs typeface="David" panose="020E0502060401010101" pitchFamily="34" charset="-79"/>
            </a:endParaRPr>
          </a:p>
          <a:p>
            <a:pPr marL="0" indent="0" rtl="1"/>
            <a:r>
              <a:rPr lang="en-US" sz="4000" dirty="0"/>
              <a:t>“You are to take </a:t>
            </a:r>
            <a:r>
              <a:rPr lang="en-US" sz="4000" dirty="0">
                <a:solidFill>
                  <a:srgbClr val="FFFF99"/>
                </a:solidFill>
              </a:rPr>
              <a:t>the atonement money</a:t>
            </a:r>
            <a:r>
              <a:rPr lang="en-US" sz="4000" dirty="0"/>
              <a:t> from the people of Isra’el and use it for the service in the tent of meeting, </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89184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245577"/>
            <a:ext cx="5925741" cy="405795"/>
          </a:xfrm>
        </p:spPr>
        <p:txBody>
          <a:bodyPr/>
          <a:lstStyle/>
          <a:p>
            <a:pPr eaLnBrk="1" hangingPunct="1"/>
            <a:r>
              <a:rPr lang="en-US" altLang="en-US" sz="2016" dirty="0">
                <a:solidFill>
                  <a:srgbClr val="FFFF00"/>
                </a:solidFill>
              </a:rPr>
              <a:t>Sh’mot (Exodus) 30:16</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697689"/>
            <a:ext cx="7900988" cy="4444305"/>
          </a:xfrm>
        </p:spPr>
        <p:txBody>
          <a:bodyPr/>
          <a:lstStyle/>
          <a:p>
            <a:pPr marL="0" indent="0" algn="r" rtl="1"/>
            <a:r>
              <a:rPr lang="he-IL" sz="3456" b="1" dirty="0">
                <a:latin typeface="David" panose="020E0502060401010101" pitchFamily="34" charset="-79"/>
                <a:cs typeface="David" panose="020E0502060401010101" pitchFamily="34" charset="-79"/>
              </a:rPr>
              <a:t>וְהָיָה֩ לִבְנֵ֨י יִשְׂרָאֵ֤ל לְזִכָּרוֹן֙ לִפְנֵ֣י יְיָ </a:t>
            </a:r>
            <a:r>
              <a:rPr lang="he-IL" sz="3456" b="1" dirty="0">
                <a:solidFill>
                  <a:srgbClr val="FFFF99"/>
                </a:solidFill>
                <a:latin typeface="David" panose="020E0502060401010101" pitchFamily="34" charset="-79"/>
                <a:cs typeface="David" panose="020E0502060401010101" pitchFamily="34" charset="-79"/>
              </a:rPr>
              <a:t>לְכַפֵּ֖ר </a:t>
            </a:r>
            <a:r>
              <a:rPr lang="he-IL" sz="3456" b="1" dirty="0">
                <a:latin typeface="David" panose="020E0502060401010101" pitchFamily="34" charset="-79"/>
                <a:cs typeface="David" panose="020E0502060401010101" pitchFamily="34" charset="-79"/>
              </a:rPr>
              <a:t>עַל־נַפְשֹׁתֵיכֶֽם׃</a:t>
            </a:r>
            <a:endParaRPr lang="en-US" sz="3456" b="1" dirty="0">
              <a:latin typeface="David" panose="020E0502060401010101" pitchFamily="34" charset="-79"/>
              <a:cs typeface="David" panose="020E0502060401010101" pitchFamily="34" charset="-79"/>
            </a:endParaRPr>
          </a:p>
          <a:p>
            <a:pPr marL="0" indent="0" rtl="1"/>
            <a:r>
              <a:rPr lang="en-US" sz="4000" dirty="0"/>
              <a:t>so that it will be a reminder of the people of Isra’el before </a:t>
            </a:r>
            <a:r>
              <a:rPr lang="en-US" sz="4000" cap="small" dirty="0"/>
              <a:t>Adoni</a:t>
            </a:r>
            <a:r>
              <a:rPr lang="en-US" sz="4000" dirty="0"/>
              <a:t> </a:t>
            </a:r>
            <a:r>
              <a:rPr lang="en-US" sz="4000" dirty="0">
                <a:solidFill>
                  <a:srgbClr val="FFFF99"/>
                </a:solidFill>
              </a:rPr>
              <a:t>to atone </a:t>
            </a:r>
            <a:r>
              <a:rPr lang="en-US" sz="4000" dirty="0"/>
              <a:t>for your lives.”</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7310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32.30 </a:t>
            </a:r>
            <a:r>
              <a:rPr lang="en-US" dirty="0"/>
              <a:t>So it happened the following day, Moses said to the people, “You have committed a horrendous sin. So now I will go up to </a:t>
            </a:r>
            <a:r>
              <a:rPr lang="en-US" cap="small" dirty="0"/>
              <a:t>Adoni </a:t>
            </a:r>
            <a:r>
              <a:rPr lang="en-US" dirty="0"/>
              <a:t>—</a:t>
            </a:r>
            <a:r>
              <a:rPr lang="en-US" dirty="0">
                <a:solidFill>
                  <a:srgbClr val="FFFF99"/>
                </a:solidFill>
              </a:rPr>
              <a:t>perhaps I can </a:t>
            </a:r>
            <a:r>
              <a:rPr lang="en-US" u="sng" dirty="0">
                <a:solidFill>
                  <a:srgbClr val="FFFF99"/>
                </a:solidFill>
              </a:rPr>
              <a:t>make atonement</a:t>
            </a:r>
            <a:r>
              <a:rPr lang="en-US" dirty="0">
                <a:solidFill>
                  <a:srgbClr val="FFFF99"/>
                </a:solidFill>
              </a:rPr>
              <a:t> for your sin</a:t>
            </a:r>
            <a:r>
              <a:rPr lang="en-US" dirty="0"/>
              <a:t>.”</a:t>
            </a:r>
          </a:p>
          <a:p>
            <a:pPr algn="just" rtl="1"/>
            <a:r>
              <a:rPr lang="he-IL" sz="4400" b="1" dirty="0">
                <a:latin typeface="David" panose="020E0502060401010101" pitchFamily="34" charset="-79"/>
                <a:cs typeface="David" panose="020E0502060401010101" pitchFamily="34" charset="-79"/>
              </a:rPr>
              <a:t>אוּלַי</a:t>
            </a:r>
            <a:r>
              <a:rPr lang="he-IL" sz="4400" b="1" dirty="0">
                <a:solidFill>
                  <a:srgbClr val="FFFF99"/>
                </a:solidFill>
                <a:latin typeface="David" panose="020E0502060401010101" pitchFamily="34" charset="-79"/>
                <a:cs typeface="David" panose="020E0502060401010101" pitchFamily="34" charset="-79"/>
              </a:rPr>
              <a:t> אֲכַפְּרָה </a:t>
            </a:r>
            <a:r>
              <a:rPr lang="he-IL" sz="4400" b="1" dirty="0">
                <a:latin typeface="David" panose="020E0502060401010101" pitchFamily="34" charset="-79"/>
                <a:cs typeface="David" panose="020E0502060401010101" pitchFamily="34" charset="-79"/>
              </a:rPr>
              <a:t>בְּעַד חַטַּאתְכֶם.</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975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thought atonement was ONLY by the blood sacrifice.”</a:t>
            </a:r>
          </a:p>
        </p:txBody>
      </p:sp>
    </p:spTree>
    <p:extLst>
      <p:ext uri="{BB962C8B-B14F-4D97-AF65-F5344CB8AC3E}">
        <p14:creationId xmlns:p14="http://schemas.microsoft.com/office/powerpoint/2010/main" val="1602524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3330" name="Rectangle 2">
            <a:extLst>
              <a:ext uri="{FF2B5EF4-FFF2-40B4-BE49-F238E27FC236}">
                <a16:creationId xmlns:a16="http://schemas.microsoft.com/office/drawing/2014/main" id="{9D252A83-A680-4F6A-831D-B0B66DF1C683}"/>
              </a:ext>
            </a:extLst>
          </p:cNvPr>
          <p:cNvSpPr>
            <a:spLocks noGrp="1" noChangeArrowheads="1"/>
          </p:cNvSpPr>
          <p:nvPr>
            <p:ph type="title" idx="4294967295"/>
          </p:nvPr>
        </p:nvSpPr>
        <p:spPr>
          <a:xfrm>
            <a:off x="1303337" y="57150"/>
            <a:ext cx="6172200" cy="400050"/>
          </a:xfrm>
        </p:spPr>
        <p:txBody>
          <a:bodyPr/>
          <a:lstStyle/>
          <a:p>
            <a:pPr algn="r" rtl="1" eaLnBrk="1" hangingPunct="1"/>
            <a:r>
              <a:rPr lang="en-US" altLang="en-US" sz="2100">
                <a:solidFill>
                  <a:srgbClr val="66FF33"/>
                </a:solidFill>
              </a:rPr>
              <a:t>Vayikra (Leviticus) 17.11b</a:t>
            </a:r>
          </a:p>
        </p:txBody>
      </p:sp>
      <p:pic>
        <p:nvPicPr>
          <p:cNvPr id="2712579" name="Picture 3">
            <a:extLst>
              <a:ext uri="{FF2B5EF4-FFF2-40B4-BE49-F238E27FC236}">
                <a16:creationId xmlns:a16="http://schemas.microsoft.com/office/drawing/2014/main" id="{372CD21A-660D-4569-87D3-650F2EB24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687" y="2171700"/>
            <a:ext cx="435769" cy="371475"/>
          </a:xfrm>
          <a:prstGeom prst="rect">
            <a:avLst/>
          </a:prstGeom>
          <a:noFill/>
          <a:extLst>
            <a:ext uri="{909E8E84-426E-40DD-AFC4-6F175D3DCCD1}">
              <a14:hiddenFill xmlns:a14="http://schemas.microsoft.com/office/drawing/2010/main">
                <a:solidFill>
                  <a:srgbClr val="FFFFFF"/>
                </a:solidFill>
              </a14:hiddenFill>
            </a:ext>
          </a:extLst>
        </p:spPr>
      </p:pic>
      <p:pic>
        <p:nvPicPr>
          <p:cNvPr id="2712580" name="Picture 4">
            <a:extLst>
              <a:ext uri="{FF2B5EF4-FFF2-40B4-BE49-F238E27FC236}">
                <a16:creationId xmlns:a16="http://schemas.microsoft.com/office/drawing/2014/main" id="{21B1C15A-04E6-41EC-ADA0-FCBB09AA2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737" y="521494"/>
            <a:ext cx="6629400" cy="2621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6ABD4B-5DDC-4130-B184-4ECC63D8704E}"/>
              </a:ext>
            </a:extLst>
          </p:cNvPr>
          <p:cNvPicPr>
            <a:picLocks noChangeAspect="1"/>
          </p:cNvPicPr>
          <p:nvPr/>
        </p:nvPicPr>
        <p:blipFill>
          <a:blip r:embed="rId3"/>
          <a:stretch>
            <a:fillRect/>
          </a:stretch>
        </p:blipFill>
        <p:spPr>
          <a:xfrm>
            <a:off x="196259" y="638175"/>
            <a:ext cx="8524875" cy="1933575"/>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err="1"/>
              <a:t>Mes</a:t>
            </a:r>
            <a:r>
              <a:rPr lang="en-US" dirty="0"/>
              <a:t> Jews/Heb 9.22</a:t>
            </a:r>
          </a:p>
          <a:p>
            <a:pPr algn="l"/>
            <a:endParaRPr lang="en-US" dirty="0"/>
          </a:p>
          <a:p>
            <a:pPr algn="l"/>
            <a:endParaRPr lang="en-US" dirty="0"/>
          </a:p>
          <a:p>
            <a:pPr algn="l"/>
            <a:endParaRPr lang="en-US" dirty="0"/>
          </a:p>
          <a:p>
            <a:pPr algn="l"/>
            <a:r>
              <a:rPr lang="en-US" i="1" dirty="0"/>
              <a:t>aphesis</a:t>
            </a:r>
            <a:r>
              <a:rPr lang="en-US" b="1" dirty="0"/>
              <a:t>  </a:t>
            </a:r>
            <a:r>
              <a:rPr lang="en-US" dirty="0"/>
              <a:t>a sending away, a letting go, a release, pardon, complete forgiveness.</a:t>
            </a:r>
            <a:endParaRPr lang="en-US" b="1" dirty="0"/>
          </a:p>
          <a:p>
            <a:pPr algn="l"/>
            <a:endParaRPr lang="en-US" dirty="0"/>
          </a:p>
        </p:txBody>
      </p:sp>
    </p:spTree>
    <p:extLst>
      <p:ext uri="{BB962C8B-B14F-4D97-AF65-F5344CB8AC3E}">
        <p14:creationId xmlns:p14="http://schemas.microsoft.com/office/powerpoint/2010/main" val="400361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altLang="en-US" dirty="0"/>
              <a:t>Some really distressing world news, not in the normal media…</a:t>
            </a:r>
          </a:p>
        </p:txBody>
      </p:sp>
    </p:spTree>
    <p:extLst>
      <p:ext uri="{BB962C8B-B14F-4D97-AF65-F5344CB8AC3E}">
        <p14:creationId xmlns:p14="http://schemas.microsoft.com/office/powerpoint/2010/main" val="3634328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Mes</a:t>
            </a:r>
            <a:r>
              <a:rPr lang="en-US" baseline="30000" dirty="0"/>
              <a:t> Jews/Heb 2.17-18</a:t>
            </a:r>
            <a:r>
              <a:rPr lang="en-US" b="1" baseline="30000" dirty="0"/>
              <a:t> </a:t>
            </a:r>
            <a:r>
              <a:rPr lang="en-US" dirty="0"/>
              <a:t>Therefore He had to be made like His brothers in all things, so He might become a merciful and faithful </a:t>
            </a:r>
            <a:r>
              <a:rPr lang="en-US" i="1" dirty="0"/>
              <a:t>Kohen </a:t>
            </a:r>
            <a:r>
              <a:rPr lang="en-US" i="1" dirty="0" err="1"/>
              <a:t>Gadol</a:t>
            </a:r>
            <a:r>
              <a:rPr lang="en-US" dirty="0"/>
              <a:t> in matters relating to God, </a:t>
            </a:r>
            <a:r>
              <a:rPr lang="en-US" dirty="0">
                <a:solidFill>
                  <a:srgbClr val="FFFF99"/>
                </a:solidFill>
              </a:rPr>
              <a:t>to make atonement </a:t>
            </a:r>
            <a:r>
              <a:rPr lang="en-US" dirty="0"/>
              <a:t>for the sins of the people. Because He Himself suffered when put to the test, He is able to help those being tested.</a:t>
            </a:r>
          </a:p>
        </p:txBody>
      </p:sp>
    </p:spTree>
    <p:extLst>
      <p:ext uri="{BB962C8B-B14F-4D97-AF65-F5344CB8AC3E}">
        <p14:creationId xmlns:p14="http://schemas.microsoft.com/office/powerpoint/2010/main" val="244194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John Piper </a:t>
            </a:r>
            <a:r>
              <a:rPr lang="en-US" i="1" dirty="0"/>
              <a:t>Fifty Reasons Why Yeshua Came to Die</a:t>
            </a:r>
          </a:p>
          <a:p>
            <a:pPr algn="l"/>
            <a:endParaRPr lang="en-US" i="1" dirty="0"/>
          </a:p>
        </p:txBody>
      </p:sp>
    </p:spTree>
    <p:extLst>
      <p:ext uri="{BB962C8B-B14F-4D97-AF65-F5344CB8AC3E}">
        <p14:creationId xmlns:p14="http://schemas.microsoft.com/office/powerpoint/2010/main" val="197411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Gal 3.13 </a:t>
            </a:r>
            <a:r>
              <a:rPr lang="en-US" dirty="0"/>
              <a:t>The Messiah redeemed us from the curse pronounced in the Torah by becoming cursed on our behalf; for the Tanakh says, “Everyone who hangs from a stake comes under a curse.”</a:t>
            </a:r>
            <a:endParaRPr lang="en-US" i="1" dirty="0"/>
          </a:p>
        </p:txBody>
      </p:sp>
    </p:spTree>
    <p:extLst>
      <p:ext uri="{BB962C8B-B14F-4D97-AF65-F5344CB8AC3E}">
        <p14:creationId xmlns:p14="http://schemas.microsoft.com/office/powerpoint/2010/main" val="54627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3.16</a:t>
            </a:r>
            <a:r>
              <a:rPr lang="en-US" dirty="0"/>
              <a:t> For God so loved the world that he gave his only and unique Son, so that everyone who trusts in him may have eternal life, instead of perishing.</a:t>
            </a:r>
            <a:endParaRPr lang="en-US" i="1" dirty="0"/>
          </a:p>
        </p:txBody>
      </p:sp>
    </p:spTree>
    <p:extLst>
      <p:ext uri="{BB962C8B-B14F-4D97-AF65-F5344CB8AC3E}">
        <p14:creationId xmlns:p14="http://schemas.microsoft.com/office/powerpoint/2010/main" val="418713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Col 2.13</a:t>
            </a:r>
            <a:r>
              <a:rPr lang="en-US" b="1" baseline="30000" dirty="0"/>
              <a:t> </a:t>
            </a:r>
            <a:r>
              <a:rPr lang="en-US" dirty="0"/>
              <a:t>You were dead because of your sins, your old nature. But God made you alive along with the Messiah by forgiving you all your sins.</a:t>
            </a:r>
          </a:p>
        </p:txBody>
      </p:sp>
    </p:spTree>
    <p:extLst>
      <p:ext uri="{BB962C8B-B14F-4D97-AF65-F5344CB8AC3E}">
        <p14:creationId xmlns:p14="http://schemas.microsoft.com/office/powerpoint/2010/main" val="3536658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 1.7 </a:t>
            </a:r>
            <a:r>
              <a:rPr lang="en-US" dirty="0"/>
              <a:t>In Him we have redemption through His blood—the removal of trespasses—in keeping with the richness of His grace.</a:t>
            </a:r>
            <a:endParaRPr lang="en-US" baseline="30000" dirty="0"/>
          </a:p>
        </p:txBody>
      </p:sp>
    </p:spTree>
    <p:extLst>
      <p:ext uri="{BB962C8B-B14F-4D97-AF65-F5344CB8AC3E}">
        <p14:creationId xmlns:p14="http://schemas.microsoft.com/office/powerpoint/2010/main" val="2796353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Mark 10.45</a:t>
            </a:r>
            <a:r>
              <a:rPr lang="en-US" b="1" baseline="30000" dirty="0"/>
              <a:t> </a:t>
            </a:r>
            <a:r>
              <a:rPr lang="en-US" dirty="0"/>
              <a:t>For the Son of Man did not come to be served, but to serve — and to give his life as a ransom for many.”</a:t>
            </a:r>
            <a:endParaRPr lang="en-US" i="1" dirty="0"/>
          </a:p>
        </p:txBody>
      </p:sp>
    </p:spTree>
    <p:extLst>
      <p:ext uri="{BB962C8B-B14F-4D97-AF65-F5344CB8AC3E}">
        <p14:creationId xmlns:p14="http://schemas.microsoft.com/office/powerpoint/2010/main" val="919734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So, how do we understand all these other references to atonement?</a:t>
            </a:r>
          </a:p>
          <a:p>
            <a:pPr marL="233363" indent="-233363" algn="l">
              <a:buFont typeface="Arial" panose="020B0604020202020204" pitchFamily="34" charset="0"/>
              <a:buChar char="•"/>
            </a:pPr>
            <a:r>
              <a:rPr lang="en-US" dirty="0"/>
              <a:t>half-shekel when giving </a:t>
            </a:r>
            <a:r>
              <a:rPr lang="en-US" cap="small" dirty="0" err="1"/>
              <a:t>Adoni</a:t>
            </a:r>
            <a:r>
              <a:rPr lang="en-US" dirty="0" err="1"/>
              <a:t>’s</a:t>
            </a:r>
            <a:r>
              <a:rPr lang="en-US" dirty="0"/>
              <a:t> offering </a:t>
            </a:r>
            <a:r>
              <a:rPr lang="en-US" dirty="0">
                <a:solidFill>
                  <a:srgbClr val="FFFF99"/>
                </a:solidFill>
              </a:rPr>
              <a:t>to atone </a:t>
            </a:r>
            <a:r>
              <a:rPr lang="en-US" dirty="0"/>
              <a:t>for your lives.</a:t>
            </a:r>
          </a:p>
          <a:p>
            <a:pPr marL="233363" indent="-233363" algn="l">
              <a:buFont typeface="Arial" panose="020B0604020202020204" pitchFamily="34" charset="0"/>
              <a:buChar char="•"/>
            </a:pPr>
            <a:r>
              <a:rPr lang="en-US" dirty="0"/>
              <a:t>Moshe going up to </a:t>
            </a:r>
            <a:r>
              <a:rPr lang="en-US" dirty="0" err="1"/>
              <a:t>Adoni’s</a:t>
            </a:r>
            <a:r>
              <a:rPr lang="en-US" dirty="0"/>
              <a:t> presence </a:t>
            </a:r>
            <a:r>
              <a:rPr lang="en-US" dirty="0">
                <a:solidFill>
                  <a:srgbClr val="FFFF99"/>
                </a:solidFill>
              </a:rPr>
              <a:t>to make atonement </a:t>
            </a:r>
            <a:r>
              <a:rPr lang="en-US" dirty="0"/>
              <a:t>for </a:t>
            </a:r>
            <a:r>
              <a:rPr lang="en-US" dirty="0" err="1"/>
              <a:t>Yisrael</a:t>
            </a:r>
            <a:endParaRPr lang="en-US" dirty="0"/>
          </a:p>
          <a:p>
            <a:pPr marL="233363" indent="-233363" algn="l">
              <a:buFont typeface="Arial" panose="020B0604020202020204" pitchFamily="34" charset="0"/>
              <a:buChar char="•"/>
            </a:pPr>
            <a:r>
              <a:rPr lang="en-US" dirty="0"/>
              <a:t>There are other such references…</a:t>
            </a:r>
          </a:p>
        </p:txBody>
      </p:sp>
    </p:spTree>
    <p:extLst>
      <p:ext uri="{BB962C8B-B14F-4D97-AF65-F5344CB8AC3E}">
        <p14:creationId xmlns:p14="http://schemas.microsoft.com/office/powerpoint/2010/main" val="3211438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Nu 31.48-50</a:t>
            </a:r>
            <a:r>
              <a:rPr lang="en-US" dirty="0"/>
              <a:t> The officers in charge of the thousands who fought … approached Moshe and said to him, “Your servants have counted all the soldiers under our command, and not one of us is missing. We have brought an offering for </a:t>
            </a:r>
            <a:r>
              <a:rPr lang="en-US" cap="small" dirty="0" err="1"/>
              <a:t>Adoni</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7317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Nu 31.48-50</a:t>
            </a:r>
            <a:r>
              <a:rPr lang="en-US" dirty="0"/>
              <a:t> what every man has obtained in the way of gold jewelry — armlets, bracelets, signet rings, earrings and belts — to make </a:t>
            </a:r>
            <a:r>
              <a:rPr lang="en-US" dirty="0">
                <a:solidFill>
                  <a:srgbClr val="FFFF66"/>
                </a:solidFill>
              </a:rPr>
              <a:t>atonement</a:t>
            </a:r>
            <a:r>
              <a:rPr lang="en-US" dirty="0"/>
              <a:t> for ourselves before </a:t>
            </a:r>
            <a:r>
              <a:rPr lang="en-US" cap="small" dirty="0" err="1"/>
              <a:t>Adoni</a:t>
            </a:r>
            <a:r>
              <a:rPr lang="en-US" dirty="0"/>
              <a:t>.”</a:t>
            </a:r>
          </a:p>
          <a:p>
            <a:pPr algn="r" rtl="1"/>
            <a:r>
              <a:rPr lang="en-US" dirty="0"/>
              <a:t>   </a:t>
            </a:r>
            <a:r>
              <a:rPr lang="he-IL" b="1" dirty="0">
                <a:latin typeface="David" panose="020E0502060401010101" pitchFamily="34" charset="-79"/>
                <a:cs typeface="David" panose="020E0502060401010101" pitchFamily="34" charset="-79"/>
              </a:rPr>
              <a:t>לְכַפֵּר עַל-נַפְשֹׁתֵינוּ,</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5711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D1ECE-922B-44EE-814F-B919E282E4AA}"/>
              </a:ext>
            </a:extLst>
          </p:cNvPr>
          <p:cNvPicPr>
            <a:picLocks noChangeAspect="1"/>
          </p:cNvPicPr>
          <p:nvPr/>
        </p:nvPicPr>
        <p:blipFill>
          <a:blip r:embed="rId3"/>
          <a:stretch>
            <a:fillRect/>
          </a:stretch>
        </p:blipFill>
        <p:spPr>
          <a:xfrm>
            <a:off x="1785082" y="0"/>
            <a:ext cx="5208711"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effectLst>
                  <a:outerShdw blurRad="38100" dist="38100" dir="2700000" algn="tl">
                    <a:srgbClr val="000000">
                      <a:alpha val="43137"/>
                    </a:srgbClr>
                  </a:outerShdw>
                </a:effectLst>
              </a:rPr>
              <a:t>Kyiv’s shopping mall “</a:t>
            </a:r>
            <a:r>
              <a:rPr lang="en-US" dirty="0" err="1">
                <a:effectLst>
                  <a:outerShdw blurRad="38100" dist="38100" dir="2700000" algn="tl">
                    <a:srgbClr val="000000">
                      <a:alpha val="43137"/>
                    </a:srgbClr>
                  </a:outerShdw>
                </a:effectLst>
              </a:rPr>
              <a:t>Gorodok</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80295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Nu 17.11</a:t>
            </a:r>
            <a:r>
              <a:rPr lang="en-US" dirty="0"/>
              <a:t> Moshe said to </a:t>
            </a:r>
            <a:r>
              <a:rPr lang="en-US" dirty="0" err="1"/>
              <a:t>Aharon</a:t>
            </a:r>
            <a:r>
              <a:rPr lang="en-US" dirty="0"/>
              <a:t>, “Take your fire pan, put fire from the altar in it, lay incense on it, and hurry with it to the assembly to make </a:t>
            </a:r>
            <a:r>
              <a:rPr lang="en-US" dirty="0">
                <a:solidFill>
                  <a:srgbClr val="FFFF99"/>
                </a:solidFill>
              </a:rPr>
              <a:t>atonement</a:t>
            </a:r>
            <a:r>
              <a:rPr lang="en-US" dirty="0"/>
              <a:t> for them, because anger has gone out from </a:t>
            </a:r>
            <a:r>
              <a:rPr lang="en-US" cap="small" dirty="0" err="1"/>
              <a:t>Adoni</a:t>
            </a:r>
            <a:r>
              <a:rPr lang="en-US" dirty="0"/>
              <a:t>, and the plague has already begun!” </a:t>
            </a:r>
            <a:r>
              <a:rPr lang="en-US" dirty="0">
                <a:solidFill>
                  <a:srgbClr val="FFFF99"/>
                </a:solidFill>
              </a:rPr>
              <a:t>Intercession</a:t>
            </a:r>
          </a:p>
        </p:txBody>
      </p:sp>
    </p:spTree>
    <p:extLst>
      <p:ext uri="{BB962C8B-B14F-4D97-AF65-F5344CB8AC3E}">
        <p14:creationId xmlns:p14="http://schemas.microsoft.com/office/powerpoint/2010/main" val="352994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T’hillim</a:t>
            </a:r>
            <a:r>
              <a:rPr lang="en-US" baseline="30000" dirty="0"/>
              <a:t> 51.16-19</a:t>
            </a:r>
            <a:r>
              <a:rPr lang="en-US" b="1" baseline="30000" dirty="0"/>
              <a:t> </a:t>
            </a:r>
            <a:r>
              <a:rPr lang="en-US" dirty="0"/>
              <a:t>Rescue me from the guilt of shedding blood, God, God of my salvation! Then my tongue will sing about your righteousness — </a:t>
            </a:r>
            <a:r>
              <a:rPr lang="en-US" b="1" baseline="30000" dirty="0"/>
              <a:t> </a:t>
            </a:r>
            <a:r>
              <a:rPr lang="en-US" dirty="0" err="1"/>
              <a:t>Adoni</a:t>
            </a:r>
            <a:r>
              <a:rPr lang="en-US" dirty="0"/>
              <a:t>, open my lips; then my mouth will praise you.</a:t>
            </a:r>
            <a:r>
              <a:rPr lang="en-US" b="1" baseline="30000" dirty="0"/>
              <a:t> </a:t>
            </a:r>
            <a:endParaRPr lang="en-US" dirty="0"/>
          </a:p>
        </p:txBody>
      </p:sp>
    </p:spTree>
    <p:extLst>
      <p:ext uri="{BB962C8B-B14F-4D97-AF65-F5344CB8AC3E}">
        <p14:creationId xmlns:p14="http://schemas.microsoft.com/office/powerpoint/2010/main" val="3001720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T’hillim</a:t>
            </a:r>
            <a:r>
              <a:rPr lang="en-US" baseline="30000" dirty="0"/>
              <a:t> 51.16-19</a:t>
            </a:r>
            <a:r>
              <a:rPr lang="en-US" b="1" baseline="30000" dirty="0"/>
              <a:t>  </a:t>
            </a:r>
            <a:r>
              <a:rPr lang="en-US" dirty="0"/>
              <a:t>For you don’t want sacrifices, or I would give them; you don’t take pleasure in burnt offerings.</a:t>
            </a:r>
            <a:r>
              <a:rPr lang="en-US" b="1" baseline="30000" dirty="0">
                <a:solidFill>
                  <a:srgbClr val="FFFF99"/>
                </a:solidFill>
              </a:rPr>
              <a:t> </a:t>
            </a:r>
            <a:r>
              <a:rPr lang="en-US" dirty="0">
                <a:solidFill>
                  <a:srgbClr val="FFFF99"/>
                </a:solidFill>
              </a:rPr>
              <a:t>My [atoning] sacrifice to God is a broken spirit.</a:t>
            </a:r>
          </a:p>
          <a:p>
            <a:pPr algn="l"/>
            <a:r>
              <a:rPr lang="en-US" dirty="0"/>
              <a:t>Repentance and contrition as atoning sacrifice.</a:t>
            </a:r>
          </a:p>
          <a:p>
            <a:pPr algn="l"/>
            <a:endParaRPr lang="en-US" dirty="0"/>
          </a:p>
        </p:txBody>
      </p:sp>
    </p:spTree>
    <p:extLst>
      <p:ext uri="{BB962C8B-B14F-4D97-AF65-F5344CB8AC3E}">
        <p14:creationId xmlns:p14="http://schemas.microsoft.com/office/powerpoint/2010/main" val="977788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Hoshea</a:t>
            </a:r>
            <a:r>
              <a:rPr lang="en-US" baseline="30000" dirty="0"/>
              <a:t> 14.2-3</a:t>
            </a:r>
            <a:r>
              <a:rPr lang="en-US" b="1" baseline="30000" dirty="0"/>
              <a:t> </a:t>
            </a:r>
            <a:r>
              <a:rPr lang="en-US" dirty="0"/>
              <a:t>Return, </a:t>
            </a:r>
            <a:r>
              <a:rPr lang="en-US" dirty="0" err="1"/>
              <a:t>Isra’el</a:t>
            </a:r>
            <a:r>
              <a:rPr lang="en-US" dirty="0"/>
              <a:t>, to </a:t>
            </a:r>
            <a:r>
              <a:rPr lang="en-US" cap="small" dirty="0" err="1"/>
              <a:t>Adoni</a:t>
            </a:r>
            <a:r>
              <a:rPr lang="en-US" dirty="0"/>
              <a:t> your God, for your guilt has made you stumble. Take words with you, and return to </a:t>
            </a:r>
            <a:r>
              <a:rPr lang="en-US" cap="small" dirty="0" err="1"/>
              <a:t>Adoni</a:t>
            </a:r>
            <a:r>
              <a:rPr lang="en-US" dirty="0"/>
              <a:t>; say to him, “Forgive all guilt, and accept what is good;</a:t>
            </a:r>
            <a:br>
              <a:rPr lang="en-US" dirty="0"/>
            </a:br>
            <a:r>
              <a:rPr lang="en-US" dirty="0"/>
              <a:t>we will pay </a:t>
            </a:r>
            <a:r>
              <a:rPr lang="en-US" dirty="0">
                <a:solidFill>
                  <a:srgbClr val="FFFF66"/>
                </a:solidFill>
              </a:rPr>
              <a:t>instead of bulls</a:t>
            </a:r>
            <a:br>
              <a:rPr lang="en-US" dirty="0">
                <a:solidFill>
                  <a:srgbClr val="FFFF66"/>
                </a:solidFill>
              </a:rPr>
            </a:br>
            <a:r>
              <a:rPr lang="en-US" dirty="0">
                <a:solidFill>
                  <a:srgbClr val="FFFF66"/>
                </a:solidFill>
              </a:rPr>
              <a:t>[the offerings of] our lips</a:t>
            </a:r>
            <a:r>
              <a:rPr lang="en-US" dirty="0"/>
              <a:t>.</a:t>
            </a:r>
          </a:p>
        </p:txBody>
      </p:sp>
    </p:spTree>
    <p:extLst>
      <p:ext uri="{BB962C8B-B14F-4D97-AF65-F5344CB8AC3E}">
        <p14:creationId xmlns:p14="http://schemas.microsoft.com/office/powerpoint/2010/main" val="121173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a:t>Mishlei</a:t>
            </a:r>
            <a:r>
              <a:rPr lang="en-US" baseline="30000" dirty="0"/>
              <a:t>/Prov.16.6 </a:t>
            </a:r>
            <a:r>
              <a:rPr lang="en-US" dirty="0">
                <a:solidFill>
                  <a:srgbClr val="FFFF99"/>
                </a:solidFill>
              </a:rPr>
              <a:t>Grace and truth atone for iniquity</a:t>
            </a:r>
            <a:r>
              <a:rPr lang="en-US" dirty="0"/>
              <a:t>, and people turn from evil through fear of </a:t>
            </a:r>
            <a:r>
              <a:rPr lang="en-US" cap="small" dirty="0"/>
              <a:t>Adoni</a:t>
            </a:r>
          </a:p>
          <a:p>
            <a:pPr algn="l"/>
            <a:r>
              <a:rPr lang="en-US" altLang="en-US" u="sng" dirty="0"/>
              <a:t>lovingkindness</a:t>
            </a:r>
          </a:p>
          <a:p>
            <a:pPr algn="l"/>
            <a:r>
              <a:rPr lang="en-US" altLang="en-US" dirty="0"/>
              <a:t>The verb </a:t>
            </a:r>
            <a:r>
              <a:rPr lang="he-IL" altLang="en-US" b="1" dirty="0">
                <a:solidFill>
                  <a:srgbClr val="FFFF99"/>
                </a:solidFill>
                <a:cs typeface="Vilna" pitchFamily="2" charset="-79"/>
              </a:rPr>
              <a:t>יְכַפֵּר</a:t>
            </a:r>
            <a:r>
              <a:rPr lang="en-US" altLang="en-US" dirty="0">
                <a:solidFill>
                  <a:srgbClr val="FFFF99"/>
                </a:solidFill>
                <a:cs typeface="Vilna" pitchFamily="2" charset="-79"/>
              </a:rPr>
              <a:t> </a:t>
            </a:r>
            <a:r>
              <a:rPr lang="en-US" altLang="en-US" i="1" dirty="0" err="1">
                <a:solidFill>
                  <a:srgbClr val="FFFF99"/>
                </a:solidFill>
                <a:cs typeface="Vilna" pitchFamily="2" charset="-79"/>
              </a:rPr>
              <a:t>y’kha</a:t>
            </a:r>
            <a:r>
              <a:rPr lang="en-US" altLang="en-US" i="1" dirty="0">
                <a:solidFill>
                  <a:srgbClr val="FFFF99"/>
                </a:solidFill>
                <a:cs typeface="Vilna" pitchFamily="2" charset="-79"/>
              </a:rPr>
              <a:t>-per, </a:t>
            </a:r>
            <a:r>
              <a:rPr lang="en-US" altLang="en-US" dirty="0">
                <a:solidFill>
                  <a:srgbClr val="FFFF99"/>
                </a:solidFill>
                <a:cs typeface="Vilna" pitchFamily="2" charset="-79"/>
              </a:rPr>
              <a:t>to make atonement</a:t>
            </a:r>
          </a:p>
          <a:p>
            <a:pPr algn="l"/>
            <a:r>
              <a:rPr lang="en-US" altLang="en-US" baseline="30000" dirty="0">
                <a:cs typeface="Vilna" pitchFamily="2" charset="-79"/>
              </a:rPr>
              <a:t>	</a:t>
            </a:r>
            <a:endParaRPr lang="en-US" dirty="0"/>
          </a:p>
        </p:txBody>
      </p:sp>
    </p:spTree>
    <p:extLst>
      <p:ext uri="{BB962C8B-B14F-4D97-AF65-F5344CB8AC3E}">
        <p14:creationId xmlns:p14="http://schemas.microsoft.com/office/powerpoint/2010/main" val="941703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Nekhemiah</a:t>
            </a:r>
            <a:r>
              <a:rPr lang="en-US" baseline="30000" dirty="0"/>
              <a:t> 10.33-34</a:t>
            </a:r>
            <a:r>
              <a:rPr lang="en-US" dirty="0"/>
              <a:t> “</a:t>
            </a:r>
            <a:r>
              <a:rPr lang="en-US" sz="4000" dirty="0"/>
              <a:t>We will impose on ourselves a yearly tax of </a:t>
            </a:r>
            <a:r>
              <a:rPr lang="en-US" sz="4000" dirty="0">
                <a:solidFill>
                  <a:srgbClr val="FFFF66"/>
                </a:solidFill>
              </a:rPr>
              <a:t>one-third of a </a:t>
            </a:r>
            <a:r>
              <a:rPr lang="en-US" sz="4000" i="1" dirty="0">
                <a:solidFill>
                  <a:srgbClr val="FFFF66"/>
                </a:solidFill>
              </a:rPr>
              <a:t>shekel</a:t>
            </a:r>
            <a:r>
              <a:rPr lang="en-US" sz="4000" dirty="0">
                <a:solidFill>
                  <a:srgbClr val="FFFF66"/>
                </a:solidFill>
              </a:rPr>
              <a:t>  </a:t>
            </a:r>
            <a:r>
              <a:rPr lang="en-US" sz="4000" dirty="0"/>
              <a:t>[one-seventh of an ounce of silver] for the service of the house of our God, for the showbread, for the regular grain offering, </a:t>
            </a:r>
          </a:p>
        </p:txBody>
      </p:sp>
    </p:spTree>
    <p:extLst>
      <p:ext uri="{BB962C8B-B14F-4D97-AF65-F5344CB8AC3E}">
        <p14:creationId xmlns:p14="http://schemas.microsoft.com/office/powerpoint/2010/main" val="1815653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a:t>Nekhemiah</a:t>
            </a:r>
            <a:r>
              <a:rPr lang="en-US" baseline="30000" dirty="0"/>
              <a:t> 10.33-34</a:t>
            </a:r>
            <a:r>
              <a:rPr lang="en-US" dirty="0"/>
              <a:t> </a:t>
            </a:r>
            <a:r>
              <a:rPr lang="en-US" sz="4000" dirty="0"/>
              <a:t>for the regular burnt offering, for [the offerings] on </a:t>
            </a:r>
            <a:r>
              <a:rPr lang="en-US" sz="4000" i="1" dirty="0"/>
              <a:t>Shabbat</a:t>
            </a:r>
            <a:r>
              <a:rPr lang="en-US" sz="4000" dirty="0"/>
              <a:t>, on </a:t>
            </a:r>
            <a:r>
              <a:rPr lang="en-US" sz="4000" i="1" dirty="0"/>
              <a:t>Rosh-</a:t>
            </a:r>
            <a:r>
              <a:rPr lang="en-US" sz="4000" i="1" dirty="0" err="1"/>
              <a:t>Hodesh</a:t>
            </a:r>
            <a:r>
              <a:rPr lang="en-US" sz="4000" dirty="0"/>
              <a:t>, at the designated times and at other holy times, for the sin offerings </a:t>
            </a:r>
            <a:r>
              <a:rPr lang="en-US" sz="4000" dirty="0">
                <a:solidFill>
                  <a:srgbClr val="FFFF99"/>
                </a:solidFill>
              </a:rPr>
              <a:t>to make atonement for Israel</a:t>
            </a:r>
            <a:r>
              <a:rPr lang="en-US" sz="4000" dirty="0">
                <a:solidFill>
                  <a:srgbClr val="FFFF66"/>
                </a:solidFill>
              </a:rPr>
              <a:t>,</a:t>
            </a:r>
            <a:r>
              <a:rPr lang="en-US" sz="4000" dirty="0"/>
              <a:t> and for all the work connected with the house of our God.”</a:t>
            </a:r>
          </a:p>
        </p:txBody>
      </p:sp>
    </p:spTree>
    <p:extLst>
      <p:ext uri="{BB962C8B-B14F-4D97-AF65-F5344CB8AC3E}">
        <p14:creationId xmlns:p14="http://schemas.microsoft.com/office/powerpoint/2010/main" val="1767514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Various forms of atonement in scripture…</a:t>
            </a:r>
          </a:p>
        </p:txBody>
      </p:sp>
    </p:spTree>
    <p:extLst>
      <p:ext uri="{BB962C8B-B14F-4D97-AF65-F5344CB8AC3E}">
        <p14:creationId xmlns:p14="http://schemas.microsoft.com/office/powerpoint/2010/main" val="3751133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dirty="0"/>
              <a:t>Various forms of atonement in scripture NOT mutually exclusive</a:t>
            </a:r>
          </a:p>
          <a:p>
            <a:pPr marL="226938" indent="-226938" algn="l">
              <a:buFont typeface="Arial" panose="020B0604020202020204" pitchFamily="34" charset="0"/>
              <a:buChar char="•"/>
            </a:pPr>
            <a:r>
              <a:rPr lang="en-US" dirty="0"/>
              <a:t>Repentance and contrition</a:t>
            </a:r>
          </a:p>
          <a:p>
            <a:pPr marL="226938" indent="-226938" algn="l">
              <a:buFont typeface="Arial" panose="020B0604020202020204" pitchFamily="34" charset="0"/>
              <a:buChar char="•"/>
            </a:pPr>
            <a:r>
              <a:rPr lang="en-US" dirty="0"/>
              <a:t>Grace and truth [</a:t>
            </a:r>
            <a:r>
              <a:rPr lang="en-US" dirty="0" err="1"/>
              <a:t>lovingkindnes</a:t>
            </a:r>
            <a:r>
              <a:rPr lang="en-US" dirty="0"/>
              <a:t>]</a:t>
            </a:r>
          </a:p>
          <a:p>
            <a:pPr marL="226938" indent="-226938" algn="l">
              <a:buFont typeface="Arial" panose="020B0604020202020204" pitchFamily="34" charset="0"/>
              <a:buChar char="•"/>
            </a:pPr>
            <a:r>
              <a:rPr lang="en-US" dirty="0"/>
              <a:t>Restitution</a:t>
            </a:r>
          </a:p>
          <a:p>
            <a:pPr marL="226938" indent="-226938" algn="l">
              <a:buFont typeface="Arial" panose="020B0604020202020204" pitchFamily="34" charset="0"/>
              <a:buChar char="•"/>
            </a:pPr>
            <a:r>
              <a:rPr lang="en-US" dirty="0"/>
              <a:t>Intercessory prayer</a:t>
            </a:r>
          </a:p>
          <a:p>
            <a:pPr marL="226938" indent="-226938" algn="l">
              <a:buFont typeface="Arial" panose="020B0604020202020204" pitchFamily="34" charset="0"/>
              <a:buChar char="•"/>
            </a:pPr>
            <a:r>
              <a:rPr lang="en-US" dirty="0">
                <a:solidFill>
                  <a:srgbClr val="FFFF99"/>
                </a:solidFill>
              </a:rPr>
              <a:t>Blood sacrifice IS the foundation</a:t>
            </a:r>
          </a:p>
        </p:txBody>
      </p:sp>
    </p:spTree>
    <p:extLst>
      <p:ext uri="{BB962C8B-B14F-4D97-AF65-F5344CB8AC3E}">
        <p14:creationId xmlns:p14="http://schemas.microsoft.com/office/powerpoint/2010/main" val="3707846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Actualizing</a:t>
            </a:r>
          </a:p>
          <a:p>
            <a:r>
              <a:rPr lang="en-US" dirty="0"/>
              <a:t>the</a:t>
            </a:r>
          </a:p>
          <a:p>
            <a:r>
              <a:rPr lang="en-US" dirty="0"/>
              <a:t>Atonement </a:t>
            </a:r>
          </a:p>
        </p:txBody>
      </p:sp>
    </p:spTree>
    <p:extLst>
      <p:ext uri="{BB962C8B-B14F-4D97-AF65-F5344CB8AC3E}">
        <p14:creationId xmlns:p14="http://schemas.microsoft.com/office/powerpoint/2010/main" val="344098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51F5FF-D0C1-4586-8DBC-625A0A755966}"/>
              </a:ext>
            </a:extLst>
          </p:cNvPr>
          <p:cNvPicPr>
            <a:picLocks noChangeAspect="1"/>
          </p:cNvPicPr>
          <p:nvPr/>
        </p:nvPicPr>
        <p:blipFill>
          <a:blip r:embed="rId3"/>
          <a:stretch>
            <a:fillRect/>
          </a:stretch>
        </p:blipFill>
        <p:spPr>
          <a:xfrm>
            <a:off x="2659865" y="0"/>
            <a:ext cx="345914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effectLst>
                  <a:outerShdw blurRad="38100" dist="38100" dir="2700000" algn="tl">
                    <a:srgbClr val="000000">
                      <a:alpha val="43137"/>
                    </a:srgbClr>
                  </a:outerShdw>
                </a:effectLst>
              </a:rPr>
              <a:t>Kyiv’s shopping mall “</a:t>
            </a:r>
            <a:r>
              <a:rPr lang="en-US" dirty="0" err="1">
                <a:effectLst>
                  <a:outerShdw blurRad="38100" dist="38100" dir="2700000" algn="tl">
                    <a:srgbClr val="000000">
                      <a:alpha val="43137"/>
                    </a:srgbClr>
                  </a:outerShdw>
                </a:effectLst>
              </a:rPr>
              <a:t>Gorodok</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75438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Col. 1.23-24 </a:t>
            </a:r>
            <a:r>
              <a:rPr lang="en-US" dirty="0"/>
              <a:t>This is the Good News that has been proclaimed in all creation under heaven; and I, </a:t>
            </a:r>
            <a:r>
              <a:rPr lang="en-US" dirty="0" err="1"/>
              <a:t>Sha’ul</a:t>
            </a:r>
            <a:r>
              <a:rPr lang="en-US" dirty="0"/>
              <a:t>, have become a servant of it. </a:t>
            </a:r>
            <a:r>
              <a:rPr lang="en-US" b="1" baseline="30000" dirty="0"/>
              <a:t> </a:t>
            </a:r>
            <a:r>
              <a:rPr lang="en-US" dirty="0"/>
              <a:t>I rejoice in my present sufferings on your behalf! </a:t>
            </a:r>
          </a:p>
        </p:txBody>
      </p:sp>
    </p:spTree>
    <p:extLst>
      <p:ext uri="{BB962C8B-B14F-4D97-AF65-F5344CB8AC3E}">
        <p14:creationId xmlns:p14="http://schemas.microsoft.com/office/powerpoint/2010/main" val="3497518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Col. 1.23-24  </a:t>
            </a:r>
            <a:r>
              <a:rPr lang="en-US" dirty="0"/>
              <a:t>Yes, </a:t>
            </a:r>
            <a:r>
              <a:rPr lang="en-US" dirty="0">
                <a:solidFill>
                  <a:srgbClr val="FFFF99"/>
                </a:solidFill>
              </a:rPr>
              <a:t>I am completing in my own flesh what has been lacking of the Messiah’s afflictions</a:t>
            </a:r>
            <a:r>
              <a:rPr lang="en-US" dirty="0"/>
              <a:t>, on behalf of his Body, the Messianic Community. </a:t>
            </a:r>
          </a:p>
        </p:txBody>
      </p:sp>
    </p:spTree>
    <p:extLst>
      <p:ext uri="{BB962C8B-B14F-4D97-AF65-F5344CB8AC3E}">
        <p14:creationId xmlns:p14="http://schemas.microsoft.com/office/powerpoint/2010/main" val="2786571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Gal.4.19</a:t>
            </a:r>
            <a:r>
              <a:rPr lang="en-US" b="1" baseline="30000" dirty="0"/>
              <a:t> </a:t>
            </a:r>
            <a:r>
              <a:rPr lang="en-US" dirty="0"/>
              <a:t>My dear children, I am suffering the pains of giving birth to you all over again — and this will go on until the Messiah takes shape in you.</a:t>
            </a:r>
          </a:p>
        </p:txBody>
      </p:sp>
    </p:spTree>
    <p:extLst>
      <p:ext uri="{BB962C8B-B14F-4D97-AF65-F5344CB8AC3E}">
        <p14:creationId xmlns:p14="http://schemas.microsoft.com/office/powerpoint/2010/main" val="2931928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called to </a:t>
            </a:r>
            <a:r>
              <a:rPr lang="en-US" dirty="0">
                <a:solidFill>
                  <a:srgbClr val="FFFF99"/>
                </a:solidFill>
              </a:rPr>
              <a:t>actualize the atonement</a:t>
            </a:r>
            <a:r>
              <a:rPr lang="en-US" dirty="0"/>
              <a:t>…make it actual, real, applied to our attitudes, character, relationships, culture!</a:t>
            </a:r>
          </a:p>
        </p:txBody>
      </p:sp>
    </p:spTree>
    <p:extLst>
      <p:ext uri="{BB962C8B-B14F-4D97-AF65-F5344CB8AC3E}">
        <p14:creationId xmlns:p14="http://schemas.microsoft.com/office/powerpoint/2010/main" val="147565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5" y="76200"/>
            <a:ext cx="8381999" cy="5143500"/>
          </a:xfrm>
        </p:spPr>
        <p:txBody>
          <a:bodyPr>
            <a:normAutofit/>
          </a:bodyPr>
          <a:lstStyle/>
          <a:p>
            <a:pPr algn="l"/>
            <a:r>
              <a:rPr lang="en-US" dirty="0"/>
              <a:t>Was Aharon guilty?</a:t>
            </a:r>
          </a:p>
        </p:txBody>
      </p:sp>
      <p:pic>
        <p:nvPicPr>
          <p:cNvPr id="3074" name="Picture 2" descr="Golden Calf">
            <a:extLst>
              <a:ext uri="{FF2B5EF4-FFF2-40B4-BE49-F238E27FC236}">
                <a16:creationId xmlns:a16="http://schemas.microsoft.com/office/drawing/2014/main" id="{EF14F616-2FEB-42D3-A155-D9AE4AB95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742950"/>
            <a:ext cx="8477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36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Notice how throughout scripture, the penalty for idol worship is death, not merely the cancellation of your flight to Israel! If Aaron was truly responsible for the Golden Calf, his punishment would have been much more severe. </a:t>
            </a:r>
          </a:p>
        </p:txBody>
      </p:sp>
    </p:spTree>
    <p:extLst>
      <p:ext uri="{BB962C8B-B14F-4D97-AF65-F5344CB8AC3E}">
        <p14:creationId xmlns:p14="http://schemas.microsoft.com/office/powerpoint/2010/main" val="4280336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Some commentators explain that Aaron’s sin was not one of idol worship, but rather of failure to calm the fears of the people. In other words, </a:t>
            </a:r>
            <a:r>
              <a:rPr lang="en-US" dirty="0">
                <a:solidFill>
                  <a:srgbClr val="FFFF99"/>
                </a:solidFill>
              </a:rPr>
              <a:t>he ‘compromised’ the sin of idolatry for the sake of peace.</a:t>
            </a:r>
            <a:r>
              <a:rPr lang="en-US" dirty="0"/>
              <a:t> </a:t>
            </a:r>
          </a:p>
        </p:txBody>
      </p:sp>
    </p:spTree>
    <p:extLst>
      <p:ext uri="{BB962C8B-B14F-4D97-AF65-F5344CB8AC3E}">
        <p14:creationId xmlns:p14="http://schemas.microsoft.com/office/powerpoint/2010/main" val="3552700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This is consistent with the view that the Golden Calf was intended to replace Moshe, not God. So, to avoid conflict and to avoid betraying Moshe, he decided to create a harmless figurehead, just to keep them busy, which could be discarded upon Moses’ return.</a:t>
            </a:r>
          </a:p>
        </p:txBody>
      </p:sp>
    </p:spTree>
    <p:extLst>
      <p:ext uri="{BB962C8B-B14F-4D97-AF65-F5344CB8AC3E}">
        <p14:creationId xmlns:p14="http://schemas.microsoft.com/office/powerpoint/2010/main" val="3176836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According to another approach, did everything he could to avoid having to build it. For example, Aaron said to the people “Take off your gold rings that are in the ears of your wives, your sons and your daughters, and bring them to me.”</a:t>
            </a:r>
          </a:p>
        </p:txBody>
      </p:sp>
    </p:spTree>
    <p:extLst>
      <p:ext uri="{BB962C8B-B14F-4D97-AF65-F5344CB8AC3E}">
        <p14:creationId xmlns:p14="http://schemas.microsoft.com/office/powerpoint/2010/main" val="3984232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Since women and children are protective of their jewelry, he didn’t expect them to give it up so quickly, which would have allowed him to ‘buy time’ until Moses returned. </a:t>
            </a:r>
          </a:p>
        </p:txBody>
      </p:sp>
    </p:spTree>
    <p:extLst>
      <p:ext uri="{BB962C8B-B14F-4D97-AF65-F5344CB8AC3E}">
        <p14:creationId xmlns:p14="http://schemas.microsoft.com/office/powerpoint/2010/main" val="159467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Very good news from Israel</a:t>
            </a:r>
          </a:p>
        </p:txBody>
      </p:sp>
    </p:spTree>
    <p:extLst>
      <p:ext uri="{BB962C8B-B14F-4D97-AF65-F5344CB8AC3E}">
        <p14:creationId xmlns:p14="http://schemas.microsoft.com/office/powerpoint/2010/main" val="2014827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Furthermore, we are told that Aaron built the altar first in order to further delay the building of the calf, among other tactics.</a:t>
            </a:r>
          </a:p>
          <a:p>
            <a:pPr algn="l"/>
            <a:r>
              <a:rPr lang="en-US" dirty="0"/>
              <a:t>The bottom line is that Aaron was trying to do everything to delay and keep the peace. </a:t>
            </a:r>
          </a:p>
        </p:txBody>
      </p:sp>
    </p:spTree>
    <p:extLst>
      <p:ext uri="{BB962C8B-B14F-4D97-AF65-F5344CB8AC3E}">
        <p14:creationId xmlns:p14="http://schemas.microsoft.com/office/powerpoint/2010/main" val="4091967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Keeping peace doesn’t justify violating the laws of the Torah. Nevertheless, God “went easy” on him with the punishment in recognition of his noble intentions.</a:t>
            </a:r>
          </a:p>
          <a:p>
            <a:pPr algn="l"/>
            <a:endParaRPr lang="en-US" dirty="0"/>
          </a:p>
        </p:txBody>
      </p:sp>
    </p:spTree>
    <p:extLst>
      <p:ext uri="{BB962C8B-B14F-4D97-AF65-F5344CB8AC3E}">
        <p14:creationId xmlns:p14="http://schemas.microsoft.com/office/powerpoint/2010/main" val="1214969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G-d was merciful on Aharon, although he didn’t stand against the idolatry.</a:t>
            </a:r>
          </a:p>
          <a:p>
            <a:pPr algn="l"/>
            <a:r>
              <a:rPr lang="en-US" dirty="0"/>
              <a:t>G-d may be merciful on us if we don’t stand against sin.</a:t>
            </a:r>
          </a:p>
          <a:p>
            <a:pPr algn="l"/>
            <a:r>
              <a:rPr lang="en-US" dirty="0">
                <a:solidFill>
                  <a:srgbClr val="FFFF99"/>
                </a:solidFill>
              </a:rPr>
              <a:t>Aharon compromised.</a:t>
            </a:r>
          </a:p>
          <a:p>
            <a:pPr algn="l"/>
            <a:r>
              <a:rPr lang="en-US" dirty="0">
                <a:solidFill>
                  <a:srgbClr val="FFFF99"/>
                </a:solidFill>
              </a:rPr>
              <a:t>Moshe made atonement, actualized atonement. </a:t>
            </a:r>
          </a:p>
          <a:p>
            <a:pPr algn="l"/>
            <a:endParaRPr lang="en-US" dirty="0"/>
          </a:p>
        </p:txBody>
      </p:sp>
    </p:spTree>
    <p:extLst>
      <p:ext uri="{BB962C8B-B14F-4D97-AF65-F5344CB8AC3E}">
        <p14:creationId xmlns:p14="http://schemas.microsoft.com/office/powerpoint/2010/main" val="1937911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330798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Does this apply to us?</a:t>
            </a:r>
          </a:p>
          <a:p>
            <a:pPr algn="l"/>
            <a:r>
              <a:rPr lang="en-US" dirty="0"/>
              <a:t>Are we called to actualize the atonement?</a:t>
            </a:r>
          </a:p>
        </p:txBody>
      </p:sp>
    </p:spTree>
    <p:extLst>
      <p:ext uri="{BB962C8B-B14F-4D97-AF65-F5344CB8AC3E}">
        <p14:creationId xmlns:p14="http://schemas.microsoft.com/office/powerpoint/2010/main" val="1192428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Monday, Feb 25, the U.S. Senate will take one of the most defining votes in its 230-year history. One hundred men and women, from different backgrounds and different parties, will decide where America stands: with the innocent or with infanticide.</a:t>
            </a:r>
          </a:p>
          <a:p>
            <a:pPr algn="l"/>
            <a:endParaRPr lang="en-US" dirty="0"/>
          </a:p>
        </p:txBody>
      </p:sp>
    </p:spTree>
    <p:extLst>
      <p:ext uri="{BB962C8B-B14F-4D97-AF65-F5344CB8AC3E}">
        <p14:creationId xmlns:p14="http://schemas.microsoft.com/office/powerpoint/2010/main" val="3834847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On Monday, February 25, 2019, the U.S. Senate is scheduled for a floor vote on Senate bill S.311, the Born-Alive Abortion Survivors Protection Act sponsored by Senator Ben </a:t>
            </a:r>
            <a:r>
              <a:rPr lang="en-US" dirty="0" err="1"/>
              <a:t>Sasse</a:t>
            </a:r>
            <a:r>
              <a:rPr lang="en-US" dirty="0"/>
              <a:t> (R., Neb.). The bill would guarantee that any child born alive in the context of an abortion would be provided full legal protection as a living human being.</a:t>
            </a:r>
          </a:p>
        </p:txBody>
      </p:sp>
    </p:spTree>
    <p:extLst>
      <p:ext uri="{BB962C8B-B14F-4D97-AF65-F5344CB8AC3E}">
        <p14:creationId xmlns:p14="http://schemas.microsoft.com/office/powerpoint/2010/main" val="657171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The bill also mandates that medical treatment to attempt to save the child's life also be provided. </a:t>
            </a:r>
          </a:p>
          <a:p>
            <a:pPr algn="l"/>
            <a:r>
              <a:rPr lang="en-US" dirty="0"/>
              <a:t>Sen. </a:t>
            </a:r>
            <a:r>
              <a:rPr lang="en-US" dirty="0" err="1"/>
              <a:t>Sasse</a:t>
            </a:r>
            <a:r>
              <a:rPr lang="en-US" dirty="0"/>
              <a:t> had originally called for "unanimous consent," a parliamentary procedure that would have expedited the bill's passage through the Senate, however the effort was blocked by Senator Patty Murray (D., Wash.) on behalf of Senate Democrats. </a:t>
            </a:r>
          </a:p>
        </p:txBody>
      </p:sp>
    </p:spTree>
    <p:extLst>
      <p:ext uri="{BB962C8B-B14F-4D97-AF65-F5344CB8AC3E}">
        <p14:creationId xmlns:p14="http://schemas.microsoft.com/office/powerpoint/2010/main" val="1496891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618037" y="8304"/>
            <a:ext cx="3733807" cy="5143500"/>
          </a:xfrm>
        </p:spPr>
        <p:txBody>
          <a:bodyPr>
            <a:normAutofit/>
          </a:bodyPr>
          <a:lstStyle/>
          <a:p>
            <a:pPr algn="l"/>
            <a:r>
              <a:rPr lang="en-US" dirty="0"/>
              <a:t>US Senator Patty Murray (D., Wash.) </a:t>
            </a:r>
          </a:p>
        </p:txBody>
      </p:sp>
      <p:pic>
        <p:nvPicPr>
          <p:cNvPr id="1026" name="Picture 2" descr="Image result for Senator Patty Murray (D., Wash.)">
            <a:extLst>
              <a:ext uri="{FF2B5EF4-FFF2-40B4-BE49-F238E27FC236}">
                <a16:creationId xmlns:a16="http://schemas.microsoft.com/office/drawing/2014/main" id="{065276C1-8D3A-409A-8F72-541865BFCD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60" y="8304"/>
            <a:ext cx="4114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14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 is currently </a:t>
            </a:r>
            <a:r>
              <a:rPr lang="en-US" dirty="0">
                <a:solidFill>
                  <a:srgbClr val="FFFF99"/>
                </a:solidFill>
              </a:rPr>
              <a:t>no federal law </a:t>
            </a:r>
            <a:r>
              <a:rPr lang="en-US" dirty="0"/>
              <a:t>which requires medical professionals to provide treatment for children born alive after attempted abortions, and as of 2014 only 26 </a:t>
            </a:r>
            <a:r>
              <a:rPr lang="en-US" dirty="0">
                <a:solidFill>
                  <a:srgbClr val="FFFF99"/>
                </a:solidFill>
              </a:rPr>
              <a:t>states had laws </a:t>
            </a:r>
            <a:r>
              <a:rPr lang="en-US" dirty="0"/>
              <a:t>mandating medical care in such instances. </a:t>
            </a:r>
          </a:p>
        </p:txBody>
      </p:sp>
    </p:spTree>
    <p:extLst>
      <p:ext uri="{BB962C8B-B14F-4D97-AF65-F5344CB8AC3E}">
        <p14:creationId xmlns:p14="http://schemas.microsoft.com/office/powerpoint/2010/main" val="14534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6" name="Picture 5">
            <a:extLst>
              <a:ext uri="{FF2B5EF4-FFF2-40B4-BE49-F238E27FC236}">
                <a16:creationId xmlns:a16="http://schemas.microsoft.com/office/drawing/2014/main" id="{BEFF8E32-E167-4ADB-86AA-63A23C1622F4}"/>
              </a:ext>
            </a:extLst>
          </p:cNvPr>
          <p:cNvPicPr>
            <a:picLocks noChangeAspect="1"/>
          </p:cNvPicPr>
          <p:nvPr/>
        </p:nvPicPr>
        <p:blipFill>
          <a:blip r:embed="rId3"/>
          <a:stretch>
            <a:fillRect/>
          </a:stretch>
        </p:blipFill>
        <p:spPr>
          <a:xfrm>
            <a:off x="371891" y="-10411"/>
            <a:ext cx="7141745" cy="5153911"/>
          </a:xfrm>
          <a:prstGeom prst="rect">
            <a:avLst/>
          </a:prstGeom>
        </p:spPr>
      </p:pic>
      <p:sp>
        <p:nvSpPr>
          <p:cNvPr id="7" name="TextBox 6">
            <a:extLst>
              <a:ext uri="{FF2B5EF4-FFF2-40B4-BE49-F238E27FC236}">
                <a16:creationId xmlns:a16="http://schemas.microsoft.com/office/drawing/2014/main" id="{C66FF76C-DA70-478D-9DED-442CC0C5852D}"/>
              </a:ext>
            </a:extLst>
          </p:cNvPr>
          <p:cNvSpPr txBox="1"/>
          <p:nvPr/>
        </p:nvSpPr>
        <p:spPr>
          <a:xfrm>
            <a:off x="3932237" y="1428750"/>
            <a:ext cx="4821653" cy="2554545"/>
          </a:xfrm>
          <a:prstGeom prst="rect">
            <a:avLst/>
          </a:prstGeom>
          <a:noFill/>
        </p:spPr>
        <p:txBody>
          <a:bodyPr wrap="square" rtlCol="0">
            <a:spAutoFit/>
          </a:bodyPr>
          <a:lstStyle/>
          <a:p>
            <a:pPr algn="l"/>
            <a:r>
              <a:rPr lang="en-US" dirty="0"/>
              <a:t>Falcon 9 rocket</a:t>
            </a:r>
          </a:p>
          <a:p>
            <a:pPr algn="l"/>
            <a:r>
              <a:rPr lang="en-US" dirty="0"/>
              <a:t> ready to go, Feb.21, 2019</a:t>
            </a:r>
          </a:p>
          <a:p>
            <a:endParaRPr lang="en-US" dirty="0"/>
          </a:p>
        </p:txBody>
      </p:sp>
    </p:spTree>
    <p:extLst>
      <p:ext uri="{BB962C8B-B14F-4D97-AF65-F5344CB8AC3E}">
        <p14:creationId xmlns:p14="http://schemas.microsoft.com/office/powerpoint/2010/main" val="830218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Furthermore, New York's recently passed Reproductive Health Act (RHA) removed that state's protection for children born alive after an abortion.</a:t>
            </a:r>
          </a:p>
          <a:p>
            <a:pPr algn="l"/>
            <a:r>
              <a:rPr lang="en-US" dirty="0">
                <a:solidFill>
                  <a:srgbClr val="FFFF99"/>
                </a:solidFill>
              </a:rPr>
              <a:t>Contact your Senators about the Monday, Feb. 25 vote!</a:t>
            </a:r>
          </a:p>
          <a:p>
            <a:pPr algn="l"/>
            <a:r>
              <a:rPr lang="en-US" dirty="0">
                <a:solidFill>
                  <a:srgbClr val="FFFF99"/>
                </a:solidFill>
              </a:rPr>
              <a:t>https://www.govtrack.us/</a:t>
            </a:r>
          </a:p>
        </p:txBody>
      </p:sp>
    </p:spTree>
    <p:extLst>
      <p:ext uri="{BB962C8B-B14F-4D97-AF65-F5344CB8AC3E}">
        <p14:creationId xmlns:p14="http://schemas.microsoft.com/office/powerpoint/2010/main" val="268814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called to </a:t>
            </a:r>
            <a:r>
              <a:rPr lang="en-US" dirty="0">
                <a:solidFill>
                  <a:srgbClr val="FFFF99"/>
                </a:solidFill>
              </a:rPr>
              <a:t>actualize the atonement</a:t>
            </a:r>
            <a:r>
              <a:rPr lang="en-US" dirty="0"/>
              <a:t>…make it actual, real, applied to our attitudes, character, relationships, culture!</a:t>
            </a:r>
          </a:p>
        </p:txBody>
      </p:sp>
    </p:spTree>
    <p:extLst>
      <p:ext uri="{BB962C8B-B14F-4D97-AF65-F5344CB8AC3E}">
        <p14:creationId xmlns:p14="http://schemas.microsoft.com/office/powerpoint/2010/main" val="4169319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407F24-A5A6-4A7E-AC40-B3B3791DF561}"/>
              </a:ext>
            </a:extLst>
          </p:cNvPr>
          <p:cNvPicPr>
            <a:picLocks noChangeAspect="1"/>
          </p:cNvPicPr>
          <p:nvPr/>
        </p:nvPicPr>
        <p:blipFill>
          <a:blip r:embed="rId3"/>
          <a:stretch>
            <a:fillRect/>
          </a:stretch>
        </p:blipFill>
        <p:spPr>
          <a:xfrm>
            <a:off x="368435" y="0"/>
            <a:ext cx="8042004"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NY Gov. Cuomo signing the abortion </a:t>
            </a:r>
          </a:p>
          <a:p>
            <a:pPr algn="l"/>
            <a:r>
              <a:rPr lang="en-US" dirty="0"/>
              <a:t>Law.</a:t>
            </a:r>
          </a:p>
        </p:txBody>
      </p:sp>
    </p:spTree>
    <p:extLst>
      <p:ext uri="{BB962C8B-B14F-4D97-AF65-F5344CB8AC3E}">
        <p14:creationId xmlns:p14="http://schemas.microsoft.com/office/powerpoint/2010/main" val="18480326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DBDDF-3280-4AE7-AA20-031AA57FC756}"/>
              </a:ext>
            </a:extLst>
          </p:cNvPr>
          <p:cNvPicPr>
            <a:picLocks noChangeAspect="1"/>
          </p:cNvPicPr>
          <p:nvPr/>
        </p:nvPicPr>
        <p:blipFill rotWithShape="1">
          <a:blip r:embed="rId3"/>
          <a:srcRect b="51481"/>
          <a:stretch/>
        </p:blipFill>
        <p:spPr>
          <a:xfrm>
            <a:off x="936806" y="0"/>
            <a:ext cx="6905260" cy="5180603"/>
          </a:xfrm>
          <a:prstGeom prst="rect">
            <a:avLst/>
          </a:prstGeom>
        </p:spPr>
      </p:pic>
      <p:sp>
        <p:nvSpPr>
          <p:cNvPr id="4" name="Subtitle 3"/>
          <p:cNvSpPr>
            <a:spLocks noGrp="1"/>
          </p:cNvSpPr>
          <p:nvPr>
            <p:ph type="subTitle" idx="1"/>
          </p:nvPr>
        </p:nvSpPr>
        <p:spPr>
          <a:xfrm>
            <a:off x="198437"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544156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DBDDF-3280-4AE7-AA20-031AA57FC756}"/>
              </a:ext>
            </a:extLst>
          </p:cNvPr>
          <p:cNvPicPr>
            <a:picLocks noChangeAspect="1"/>
          </p:cNvPicPr>
          <p:nvPr/>
        </p:nvPicPr>
        <p:blipFill rotWithShape="1">
          <a:blip r:embed="rId3"/>
          <a:srcRect t="48518"/>
          <a:stretch/>
        </p:blipFill>
        <p:spPr>
          <a:xfrm>
            <a:off x="1036637" y="0"/>
            <a:ext cx="6476999" cy="5156056"/>
          </a:xfrm>
          <a:prstGeom prst="rect">
            <a:avLst/>
          </a:prstGeom>
        </p:spPr>
      </p:pic>
      <p:sp>
        <p:nvSpPr>
          <p:cNvPr id="4" name="Subtitle 3"/>
          <p:cNvSpPr>
            <a:spLocks noGrp="1"/>
          </p:cNvSpPr>
          <p:nvPr>
            <p:ph type="subTitle" idx="1"/>
          </p:nvPr>
        </p:nvSpPr>
        <p:spPr>
          <a:xfrm>
            <a:off x="198437"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219363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"We're asking the nation to wear black. To not shop. To close down their businesses and to mourn and repent with us on the 23rd - this Saturday.</a:t>
            </a:r>
          </a:p>
          <a:p>
            <a:pPr algn="l"/>
            <a:r>
              <a:rPr lang="en-US" dirty="0"/>
              <a:t>Major event in front of the New York State Capitol, Albany, NY</a:t>
            </a:r>
          </a:p>
        </p:txBody>
      </p:sp>
    </p:spTree>
    <p:extLst>
      <p:ext uri="{BB962C8B-B14F-4D97-AF65-F5344CB8AC3E}">
        <p14:creationId xmlns:p14="http://schemas.microsoft.com/office/powerpoint/2010/main" val="2459908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5C072-469C-4DE1-AA02-0575B57E84A8}"/>
              </a:ext>
            </a:extLst>
          </p:cNvPr>
          <p:cNvPicPr>
            <a:picLocks noChangeAspect="1"/>
          </p:cNvPicPr>
          <p:nvPr/>
        </p:nvPicPr>
        <p:blipFill>
          <a:blip r:embed="rId3"/>
          <a:stretch>
            <a:fillRect/>
          </a:stretch>
        </p:blipFill>
        <p:spPr>
          <a:xfrm>
            <a:off x="935679" y="0"/>
            <a:ext cx="6907516"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effectLst>
                  <a:outerShdw blurRad="38100" dist="38100" dir="2700000" algn="tl">
                    <a:srgbClr val="000000">
                      <a:alpha val="43137"/>
                    </a:srgbClr>
                  </a:outerShdw>
                </a:effectLst>
              </a:rPr>
              <a:t>NYS Capitol</a:t>
            </a:r>
          </a:p>
        </p:txBody>
      </p:sp>
    </p:spTree>
    <p:extLst>
      <p:ext uri="{BB962C8B-B14F-4D97-AF65-F5344CB8AC3E}">
        <p14:creationId xmlns:p14="http://schemas.microsoft.com/office/powerpoint/2010/main" val="914091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94C4E-AC5A-414F-8194-14D516BFF3C1}"/>
              </a:ext>
            </a:extLst>
          </p:cNvPr>
          <p:cNvPicPr>
            <a:picLocks noChangeAspect="1"/>
          </p:cNvPicPr>
          <p:nvPr/>
        </p:nvPicPr>
        <p:blipFill>
          <a:blip r:embed="rId3"/>
          <a:stretch>
            <a:fillRect/>
          </a:stretch>
        </p:blipFill>
        <p:spPr>
          <a:xfrm>
            <a:off x="278990" y="0"/>
            <a:ext cx="8028215" cy="3571875"/>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solidFill>
                  <a:schemeClr val="tx1"/>
                </a:solidFill>
                <a:effectLst>
                  <a:outerShdw blurRad="38100" dist="38100" dir="2700000" algn="tl">
                    <a:srgbClr val="000000">
                      <a:alpha val="43137"/>
                    </a:srgbClr>
                  </a:outerShdw>
                </a:effectLst>
              </a:rPr>
              <a:t>NYS Capitol Building</a:t>
            </a:r>
          </a:p>
        </p:txBody>
      </p:sp>
    </p:spTree>
    <p:extLst>
      <p:ext uri="{BB962C8B-B14F-4D97-AF65-F5344CB8AC3E}">
        <p14:creationId xmlns:p14="http://schemas.microsoft.com/office/powerpoint/2010/main" val="1253537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Events are also scheduled in cities like Dallas, TX; Nashville, TN; Charlotte, NC; Chicago, IL; and more than 20 others.</a:t>
            </a:r>
          </a:p>
        </p:txBody>
      </p:sp>
    </p:spTree>
    <p:extLst>
      <p:ext uri="{BB962C8B-B14F-4D97-AF65-F5344CB8AC3E}">
        <p14:creationId xmlns:p14="http://schemas.microsoft.com/office/powerpoint/2010/main" val="2957140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at Or </a:t>
            </a:r>
            <a:r>
              <a:rPr lang="en-US" dirty="0" err="1"/>
              <a:t>HaOlam</a:t>
            </a:r>
            <a:r>
              <a:rPr lang="en-US" dirty="0"/>
              <a:t> will gather for prayer and intercession for our nation after the FPU/Dave Ramsey class.</a:t>
            </a:r>
          </a:p>
          <a:p>
            <a:pPr algn="l"/>
            <a:r>
              <a:rPr lang="en-US" dirty="0"/>
              <a:t>Starting with Kadesh at 3 p.m.</a:t>
            </a:r>
          </a:p>
        </p:txBody>
      </p:sp>
    </p:spTree>
    <p:extLst>
      <p:ext uri="{BB962C8B-B14F-4D97-AF65-F5344CB8AC3E}">
        <p14:creationId xmlns:p14="http://schemas.microsoft.com/office/powerpoint/2010/main" val="190482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59EBF7A1-3DAD-4D0F-A88A-13803439DF9E}"/>
              </a:ext>
            </a:extLst>
          </p:cNvPr>
          <p:cNvPicPr>
            <a:picLocks noChangeAspect="1"/>
          </p:cNvPicPr>
          <p:nvPr/>
        </p:nvPicPr>
        <p:blipFill>
          <a:blip r:embed="rId3"/>
          <a:stretch>
            <a:fillRect/>
          </a:stretch>
        </p:blipFill>
        <p:spPr>
          <a:xfrm>
            <a:off x="1265470" y="0"/>
            <a:ext cx="6247933" cy="5143500"/>
          </a:xfrm>
          <a:prstGeom prst="rect">
            <a:avLst/>
          </a:prstGeom>
        </p:spPr>
      </p:pic>
    </p:spTree>
    <p:extLst>
      <p:ext uri="{BB962C8B-B14F-4D97-AF65-F5344CB8AC3E}">
        <p14:creationId xmlns:p14="http://schemas.microsoft.com/office/powerpoint/2010/main" val="2847237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Michael Brown on Desperation</a:t>
            </a:r>
          </a:p>
        </p:txBody>
      </p:sp>
      <p:pic>
        <p:nvPicPr>
          <p:cNvPr id="2" name="Online Media 1">
            <a:hlinkClick r:id="" action="ppaction://media"/>
            <a:extLst>
              <a:ext uri="{FF2B5EF4-FFF2-40B4-BE49-F238E27FC236}">
                <a16:creationId xmlns:a16="http://schemas.microsoft.com/office/drawing/2014/main" id="{366657C8-A9DC-4660-BFDE-70725770E9F8}"/>
              </a:ext>
            </a:extLst>
          </p:cNvPr>
          <p:cNvPicPr>
            <a:picLocks noRot="1" noChangeAspect="1"/>
          </p:cNvPicPr>
          <p:nvPr>
            <a:videoFile r:link="rId1"/>
          </p:nvPr>
        </p:nvPicPr>
        <p:blipFill>
          <a:blip r:embed="rId4"/>
          <a:stretch>
            <a:fillRect/>
          </a:stretch>
        </p:blipFill>
        <p:spPr>
          <a:xfrm>
            <a:off x="223838" y="590550"/>
            <a:ext cx="8094133" cy="4552950"/>
          </a:xfrm>
          <a:prstGeom prst="rect">
            <a:avLst/>
          </a:prstGeom>
        </p:spPr>
      </p:pic>
    </p:spTree>
    <p:extLst>
      <p:ext uri="{BB962C8B-B14F-4D97-AF65-F5344CB8AC3E}">
        <p14:creationId xmlns:p14="http://schemas.microsoft.com/office/powerpoint/2010/main" val="1524475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called to </a:t>
            </a:r>
            <a:r>
              <a:rPr lang="en-US" dirty="0">
                <a:solidFill>
                  <a:srgbClr val="FFFF99"/>
                </a:solidFill>
              </a:rPr>
              <a:t>actualize the atonement</a:t>
            </a:r>
            <a:r>
              <a:rPr lang="en-US" dirty="0"/>
              <a:t>…make it actual, real, applied to our attitudes, character, relationships, culture!</a:t>
            </a:r>
          </a:p>
        </p:txBody>
      </p:sp>
    </p:spTree>
    <p:extLst>
      <p:ext uri="{BB962C8B-B14F-4D97-AF65-F5344CB8AC3E}">
        <p14:creationId xmlns:p14="http://schemas.microsoft.com/office/powerpoint/2010/main" val="1733655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Does it work?</a:t>
            </a:r>
          </a:p>
          <a:p>
            <a:pPr algn="l"/>
            <a:r>
              <a:rPr lang="en-US" dirty="0"/>
              <a:t>Can we reverse our attitudes, character, relationships, [Thrive 19 brain skills] culture?</a:t>
            </a:r>
          </a:p>
          <a:p>
            <a:pPr algn="l"/>
            <a:r>
              <a:rPr lang="en-US" dirty="0"/>
              <a:t>Can we actualize the Atonement?</a:t>
            </a:r>
          </a:p>
        </p:txBody>
      </p:sp>
    </p:spTree>
    <p:extLst>
      <p:ext uri="{BB962C8B-B14F-4D97-AF65-F5344CB8AC3E}">
        <p14:creationId xmlns:p14="http://schemas.microsoft.com/office/powerpoint/2010/main" val="14196982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He's one of the biggest names in the pro-life movement, and with good reason. David Benham knew Norma </a:t>
            </a:r>
            <a:r>
              <a:rPr lang="en-US" dirty="0" err="1"/>
              <a:t>McCorvey</a:t>
            </a:r>
            <a:r>
              <a:rPr lang="en-US" dirty="0"/>
              <a:t>, the "Roe" in Roe v. Wade, well.</a:t>
            </a:r>
          </a:p>
        </p:txBody>
      </p:sp>
    </p:spTree>
    <p:extLst>
      <p:ext uri="{BB962C8B-B14F-4D97-AF65-F5344CB8AC3E}">
        <p14:creationId xmlns:p14="http://schemas.microsoft.com/office/powerpoint/2010/main" val="19988915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Benham family often invited </a:t>
            </a:r>
            <a:r>
              <a:rPr lang="en-US" dirty="0" err="1"/>
              <a:t>McCorvey</a:t>
            </a:r>
            <a:r>
              <a:rPr lang="en-US" dirty="0"/>
              <a:t> and her lesbian lover, Mrs. Connie, to eat dinner with them as they built a life-changing relationship.</a:t>
            </a:r>
          </a:p>
        </p:txBody>
      </p:sp>
    </p:spTree>
    <p:extLst>
      <p:ext uri="{BB962C8B-B14F-4D97-AF65-F5344CB8AC3E}">
        <p14:creationId xmlns:p14="http://schemas.microsoft.com/office/powerpoint/2010/main" val="3171584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the couple got saved, Benham says he and his brother Jason got a truck and helped move Mrs. Connie out so the two could honor the Lord. </a:t>
            </a:r>
            <a:r>
              <a:rPr lang="en-US" dirty="0" err="1"/>
              <a:t>McCorvey</a:t>
            </a:r>
            <a:r>
              <a:rPr lang="en-US" dirty="0"/>
              <a:t> went on to testify before Congress about the truth behind abortion—and her own story.</a:t>
            </a:r>
          </a:p>
          <a:p>
            <a:pPr algn="l"/>
            <a:endParaRPr lang="en-US" dirty="0"/>
          </a:p>
        </p:txBody>
      </p:sp>
    </p:spTree>
    <p:extLst>
      <p:ext uri="{BB962C8B-B14F-4D97-AF65-F5344CB8AC3E}">
        <p14:creationId xmlns:p14="http://schemas.microsoft.com/office/powerpoint/2010/main" val="33831143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called to </a:t>
            </a:r>
            <a:r>
              <a:rPr lang="en-US" dirty="0">
                <a:solidFill>
                  <a:srgbClr val="FFFF99"/>
                </a:solidFill>
              </a:rPr>
              <a:t>actualize the atonement</a:t>
            </a:r>
            <a:r>
              <a:rPr lang="en-US" dirty="0"/>
              <a:t>…make it actual, real, applied to our attitudes, character, relationships, culture!</a:t>
            </a:r>
          </a:p>
        </p:txBody>
      </p:sp>
    </p:spTree>
    <p:extLst>
      <p:ext uri="{BB962C8B-B14F-4D97-AF65-F5344CB8AC3E}">
        <p14:creationId xmlns:p14="http://schemas.microsoft.com/office/powerpoint/2010/main" val="1945966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Search our hearts.  Are we actualizing the Atonement of Messiah</a:t>
            </a:r>
          </a:p>
          <a:p>
            <a:pPr marL="288925" indent="-288925" algn="l">
              <a:buFont typeface="Arial" panose="020B0604020202020204" pitchFamily="34" charset="0"/>
              <a:buChar char="•"/>
            </a:pPr>
            <a:r>
              <a:rPr lang="en-US" dirty="0"/>
              <a:t>Attitudes</a:t>
            </a:r>
          </a:p>
          <a:p>
            <a:pPr marL="288925" indent="-288925" algn="l">
              <a:buFont typeface="Arial" panose="020B0604020202020204" pitchFamily="34" charset="0"/>
              <a:buChar char="•"/>
            </a:pPr>
            <a:r>
              <a:rPr lang="en-US" dirty="0"/>
              <a:t>Character</a:t>
            </a:r>
          </a:p>
          <a:p>
            <a:pPr marL="288925" indent="-288925" algn="l">
              <a:buFont typeface="Arial" panose="020B0604020202020204" pitchFamily="34" charset="0"/>
              <a:buChar char="•"/>
            </a:pPr>
            <a:r>
              <a:rPr lang="en-US" dirty="0"/>
              <a:t>Relational patterns</a:t>
            </a:r>
          </a:p>
          <a:p>
            <a:pPr marL="288925" indent="-288925" algn="l">
              <a:buFont typeface="Arial" panose="020B0604020202020204" pitchFamily="34" charset="0"/>
              <a:buChar char="•"/>
            </a:pPr>
            <a:r>
              <a:rPr lang="en-US" dirty="0"/>
              <a:t>Culture</a:t>
            </a:r>
          </a:p>
          <a:p>
            <a:pPr marL="288925" indent="-288925" algn="l">
              <a:buFont typeface="Arial" panose="020B0604020202020204" pitchFamily="34" charset="0"/>
              <a:buChar char="•"/>
            </a:pPr>
            <a:endParaRPr lang="en-US" dirty="0"/>
          </a:p>
        </p:txBody>
      </p:sp>
    </p:spTree>
    <p:extLst>
      <p:ext uri="{BB962C8B-B14F-4D97-AF65-F5344CB8AC3E}">
        <p14:creationId xmlns:p14="http://schemas.microsoft.com/office/powerpoint/2010/main" val="20818817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at Or </a:t>
            </a:r>
            <a:r>
              <a:rPr lang="en-US" dirty="0" err="1"/>
              <a:t>HaOlam</a:t>
            </a:r>
            <a:r>
              <a:rPr lang="en-US" dirty="0"/>
              <a:t> will gather for prayer and intercession for our nation after the FPU/Dave Ramsey class.</a:t>
            </a:r>
          </a:p>
          <a:p>
            <a:pPr algn="l"/>
            <a:r>
              <a:rPr lang="en-US" dirty="0"/>
              <a:t>Starting with Kadesh at 3 p.m.</a:t>
            </a:r>
          </a:p>
        </p:txBody>
      </p:sp>
    </p:spTree>
    <p:extLst>
      <p:ext uri="{BB962C8B-B14F-4D97-AF65-F5344CB8AC3E}">
        <p14:creationId xmlns:p14="http://schemas.microsoft.com/office/powerpoint/2010/main" val="14054195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91900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3123CA-E84C-4E5A-8420-7F5876E760C1}"/>
              </a:ext>
            </a:extLst>
          </p:cNvPr>
          <p:cNvPicPr>
            <a:picLocks noChangeAspect="1"/>
          </p:cNvPicPr>
          <p:nvPr/>
        </p:nvPicPr>
        <p:blipFill>
          <a:blip r:embed="rId3"/>
          <a:stretch>
            <a:fillRect/>
          </a:stretch>
        </p:blipFill>
        <p:spPr>
          <a:xfrm>
            <a:off x="0" y="127486"/>
            <a:ext cx="8778875" cy="4888528"/>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84993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200" dirty="0" err="1"/>
              <a:t>Beresheet</a:t>
            </a:r>
            <a:r>
              <a:rPr lang="en-US" sz="3200" dirty="0"/>
              <a:t> Israeli lunar probe </a:t>
            </a:r>
            <a:r>
              <a:rPr lang="he-IL" b="1" dirty="0">
                <a:latin typeface="David" panose="020E0502060401010101" pitchFamily="34" charset="-79"/>
                <a:cs typeface="David" panose="020E0502060401010101" pitchFamily="34" charset="-79"/>
              </a:rPr>
              <a:t>בְּרֵאשִׁית</a:t>
            </a:r>
          </a:p>
          <a:p>
            <a:pPr algn="l"/>
            <a:endParaRPr lang="en-US" sz="3200" dirty="0"/>
          </a:p>
        </p:txBody>
      </p:sp>
      <p:pic>
        <p:nvPicPr>
          <p:cNvPr id="2" name="Online Media 1">
            <a:hlinkClick r:id="" action="ppaction://media"/>
            <a:extLst>
              <a:ext uri="{FF2B5EF4-FFF2-40B4-BE49-F238E27FC236}">
                <a16:creationId xmlns:a16="http://schemas.microsoft.com/office/drawing/2014/main" id="{24613EBF-25FB-4C6F-A64D-6E0C4CC9040C}"/>
              </a:ext>
            </a:extLst>
          </p:cNvPr>
          <p:cNvPicPr>
            <a:picLocks noRot="1" noChangeAspect="1"/>
          </p:cNvPicPr>
          <p:nvPr>
            <a:videoFile r:link="rId1"/>
          </p:nvPr>
        </p:nvPicPr>
        <p:blipFill>
          <a:blip r:embed="rId4"/>
          <a:stretch>
            <a:fillRect/>
          </a:stretch>
        </p:blipFill>
        <p:spPr>
          <a:xfrm>
            <a:off x="388941" y="629058"/>
            <a:ext cx="8000992" cy="4500558"/>
          </a:xfrm>
          <a:prstGeom prst="rect">
            <a:avLst/>
          </a:prstGeom>
        </p:spPr>
      </p:pic>
    </p:spTree>
    <p:extLst>
      <p:ext uri="{BB962C8B-B14F-4D97-AF65-F5344CB8AC3E}">
        <p14:creationId xmlns:p14="http://schemas.microsoft.com/office/powerpoint/2010/main" val="36108393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99360</TotalTime>
  <Words>4587</Words>
  <Application>Microsoft Office PowerPoint</Application>
  <PresentationFormat>Custom</PresentationFormat>
  <Paragraphs>436</Paragraphs>
  <Slides>79</Slides>
  <Notes>78</Notes>
  <HiddenSlides>0</HiddenSlides>
  <MMClips>2</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79</vt:i4>
      </vt:variant>
    </vt:vector>
  </HeadingPairs>
  <TitlesOfParts>
    <vt:vector size="87" baseType="lpstr">
      <vt:lpstr>Arial</vt:lpstr>
      <vt:lpstr>Arial Rounded MT Bold</vt:lpstr>
      <vt:lpstr>David</vt:lpstr>
      <vt:lpstr>1_Default Design</vt:lpstr>
      <vt:lpstr>27_Default Design</vt:lpstr>
      <vt:lpstr>128_Default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Sh’mot (Exodus) 30:14</vt:lpstr>
      <vt:lpstr>Sh’mot (Exodus) 30:15</vt:lpstr>
      <vt:lpstr>Sh’mot (Exodus) 30:16</vt:lpstr>
      <vt:lpstr>Sh’mot (Exodus) 30:16</vt:lpstr>
      <vt:lpstr>PowerPoint Presentation</vt:lpstr>
      <vt:lpstr>PowerPoint Presentation</vt:lpstr>
      <vt:lpstr>Vayikra (Leviticus) 17.11b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2679</cp:revision>
  <dcterms:created xsi:type="dcterms:W3CDTF">2006-04-21T19:34:43Z</dcterms:created>
  <dcterms:modified xsi:type="dcterms:W3CDTF">2019-02-23T05:49:37Z</dcterms:modified>
</cp:coreProperties>
</file>