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7"/>
  </p:notesMasterIdLst>
  <p:handoutMasterIdLst>
    <p:handoutMasterId r:id="rId98"/>
  </p:handoutMasterIdLst>
  <p:sldIdLst>
    <p:sldId id="2045" r:id="rId2"/>
    <p:sldId id="58157" r:id="rId3"/>
    <p:sldId id="58158" r:id="rId4"/>
    <p:sldId id="58153" r:id="rId5"/>
    <p:sldId id="58185" r:id="rId6"/>
    <p:sldId id="58183" r:id="rId7"/>
    <p:sldId id="58184" r:id="rId8"/>
    <p:sldId id="58251" r:id="rId9"/>
    <p:sldId id="58186" r:id="rId10"/>
    <p:sldId id="58229" r:id="rId11"/>
    <p:sldId id="58187" r:id="rId12"/>
    <p:sldId id="51722" r:id="rId13"/>
    <p:sldId id="51727" r:id="rId14"/>
    <p:sldId id="58190" r:id="rId15"/>
    <p:sldId id="51726" r:id="rId16"/>
    <p:sldId id="58191" r:id="rId17"/>
    <p:sldId id="51723" r:id="rId18"/>
    <p:sldId id="58192" r:id="rId19"/>
    <p:sldId id="58193" r:id="rId20"/>
    <p:sldId id="58194" r:id="rId21"/>
    <p:sldId id="58161" r:id="rId22"/>
    <p:sldId id="58196" r:id="rId23"/>
    <p:sldId id="58195" r:id="rId24"/>
    <p:sldId id="58232" r:id="rId25"/>
    <p:sldId id="58230" r:id="rId26"/>
    <p:sldId id="58197" r:id="rId27"/>
    <p:sldId id="58231" r:id="rId28"/>
    <p:sldId id="58198" r:id="rId29"/>
    <p:sldId id="58166" r:id="rId30"/>
    <p:sldId id="58201" r:id="rId31"/>
    <p:sldId id="58200" r:id="rId32"/>
    <p:sldId id="58233" r:id="rId33"/>
    <p:sldId id="58199" r:id="rId34"/>
    <p:sldId id="58202" r:id="rId35"/>
    <p:sldId id="58236" r:id="rId36"/>
    <p:sldId id="58203" r:id="rId37"/>
    <p:sldId id="58209" r:id="rId38"/>
    <p:sldId id="58234" r:id="rId39"/>
    <p:sldId id="58188" r:id="rId40"/>
    <p:sldId id="58205" r:id="rId41"/>
    <p:sldId id="58189" r:id="rId42"/>
    <p:sldId id="58237" r:id="rId43"/>
    <p:sldId id="58167" r:id="rId44"/>
    <p:sldId id="58207" r:id="rId45"/>
    <p:sldId id="58208" r:id="rId46"/>
    <p:sldId id="58210" r:id="rId47"/>
    <p:sldId id="58206" r:id="rId48"/>
    <p:sldId id="58212" r:id="rId49"/>
    <p:sldId id="58168" r:id="rId50"/>
    <p:sldId id="58204" r:id="rId51"/>
    <p:sldId id="58214" r:id="rId52"/>
    <p:sldId id="58216" r:id="rId53"/>
    <p:sldId id="58213" r:id="rId54"/>
    <p:sldId id="58217" r:id="rId55"/>
    <p:sldId id="58215" r:id="rId56"/>
    <p:sldId id="58178" r:id="rId57"/>
    <p:sldId id="58174" r:id="rId58"/>
    <p:sldId id="58218" r:id="rId59"/>
    <p:sldId id="58211" r:id="rId60"/>
    <p:sldId id="58219" r:id="rId61"/>
    <p:sldId id="58220" r:id="rId62"/>
    <p:sldId id="58221" r:id="rId63"/>
    <p:sldId id="58222" r:id="rId64"/>
    <p:sldId id="58164" r:id="rId65"/>
    <p:sldId id="58239" r:id="rId66"/>
    <p:sldId id="58240" r:id="rId67"/>
    <p:sldId id="58238" r:id="rId68"/>
    <p:sldId id="58241" r:id="rId69"/>
    <p:sldId id="58163" r:id="rId70"/>
    <p:sldId id="58094" r:id="rId71"/>
    <p:sldId id="58175" r:id="rId72"/>
    <p:sldId id="58090" r:id="rId73"/>
    <p:sldId id="58037" r:id="rId74"/>
    <p:sldId id="58040" r:id="rId75"/>
    <p:sldId id="58170" r:id="rId76"/>
    <p:sldId id="58176" r:id="rId77"/>
    <p:sldId id="58171" r:id="rId78"/>
    <p:sldId id="58226" r:id="rId79"/>
    <p:sldId id="58180" r:id="rId80"/>
    <p:sldId id="58223" r:id="rId81"/>
    <p:sldId id="58224" r:id="rId82"/>
    <p:sldId id="58227" r:id="rId83"/>
    <p:sldId id="58228" r:id="rId84"/>
    <p:sldId id="58225" r:id="rId85"/>
    <p:sldId id="58182" r:id="rId86"/>
    <p:sldId id="58181" r:id="rId87"/>
    <p:sldId id="58177" r:id="rId88"/>
    <p:sldId id="58179" r:id="rId89"/>
    <p:sldId id="58173" r:id="rId90"/>
    <p:sldId id="58247" r:id="rId91"/>
    <p:sldId id="58248" r:id="rId92"/>
    <p:sldId id="58246" r:id="rId93"/>
    <p:sldId id="58249" r:id="rId94"/>
    <p:sldId id="58243" r:id="rId95"/>
    <p:sldId id="58250" r:id="rId9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3" autoAdjust="0"/>
    <p:restoredTop sz="85714" autoAdjust="0"/>
  </p:normalViewPr>
  <p:slideViewPr>
    <p:cSldViewPr>
      <p:cViewPr varScale="1">
        <p:scale>
          <a:sx n="103" d="100"/>
          <a:sy n="103" d="100"/>
        </p:scale>
        <p:origin x="96" y="330"/>
      </p:cViewPr>
      <p:guideLst>
        <p:guide orient="horz" pos="1620"/>
        <p:guide pos="2765"/>
      </p:guideLst>
    </p:cSldViewPr>
  </p:slideViewPr>
  <p:outlineViewPr>
    <p:cViewPr>
      <p:scale>
        <a:sx n="33" d="100"/>
        <a:sy n="33" d="100"/>
      </p:scale>
      <p:origin x="0" y="0"/>
    </p:cViewPr>
  </p:outlineViewPr>
  <p:notesTextViewPr>
    <p:cViewPr>
      <p:scale>
        <a:sx n="3" d="2"/>
        <a:sy n="3" d="2"/>
      </p:scale>
      <p:origin x="0" y="-936"/>
    </p:cViewPr>
  </p:notesTextViewPr>
  <p:sorterViewPr>
    <p:cViewPr varScale="1">
      <p:scale>
        <a:sx n="100" d="100"/>
        <a:sy n="100" d="100"/>
      </p:scale>
      <p:origin x="0" y="-21432"/>
    </p:cViewPr>
  </p:sorterViewPr>
  <p:notesViewPr>
    <p:cSldViewPr>
      <p:cViewPr varScale="1">
        <p:scale>
          <a:sx n="79" d="100"/>
          <a:sy n="79" d="100"/>
        </p:scale>
        <p:origin x="20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#1</a:t>
            </a:r>
            <a:endParaRPr lang="en-US" altLang="en-US" sz="1050" dirty="0"/>
          </a:p>
        </p:txBody>
      </p:sp>
    </p:spTree>
    <p:extLst>
      <p:ext uri="{BB962C8B-B14F-4D97-AF65-F5344CB8AC3E}">
        <p14:creationId xmlns:p14="http://schemas.microsoft.com/office/powerpoint/2010/main" val="339372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0927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Yeshua gives an imprecise, </a:t>
            </a:r>
            <a:r>
              <a:rPr lang="en-US" dirty="0" err="1"/>
              <a:t>midrashic</a:t>
            </a:r>
            <a:r>
              <a:rPr lang="en-US" dirty="0"/>
              <a:t> translation.  Adds a word.  He’s entitled to.  He is the Word.  Everything He says is the Word.</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52905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6778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a:t>#2</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27129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Much of the following from Neil and Jamie Lash, http://www.jewishjewels.org/blog/love-god-love-your-neighbor/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Rabbinic Judaism agrees with the dual duty of love…</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401951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Much of the following from Neil and Jamie Lash, http://www.jewishjewels.org/blog/love-god-love-your-neighbor/</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125599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a:t>#3</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07331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With this perspective, many of us might not love God as much as we think we do. First of all, God is much easier to love than people.</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139997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#4</a:t>
            </a:r>
          </a:p>
        </p:txBody>
      </p:sp>
    </p:spTree>
    <p:extLst>
      <p:ext uri="{BB962C8B-B14F-4D97-AF65-F5344CB8AC3E}">
        <p14:creationId xmlns:p14="http://schemas.microsoft.com/office/powerpoint/2010/main" val="4794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8748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1644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#5</a:t>
            </a:r>
          </a:p>
          <a:p>
            <a:r>
              <a:rPr lang="en-US" altLang="en-US" sz="1050" dirty="0"/>
              <a:t>Hillel lived in the century before Yeshua.</a:t>
            </a:r>
          </a:p>
        </p:txBody>
      </p:sp>
    </p:spTree>
    <p:extLst>
      <p:ext uri="{BB962C8B-B14F-4D97-AF65-F5344CB8AC3E}">
        <p14:creationId xmlns:p14="http://schemas.microsoft.com/office/powerpoint/2010/main" val="3469818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67147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http://www.jewishjewels.org/blog/love-god-love-your-neighbor/</a:t>
            </a:r>
          </a:p>
        </p:txBody>
      </p:sp>
    </p:spTree>
    <p:extLst>
      <p:ext uri="{BB962C8B-B14F-4D97-AF65-F5344CB8AC3E}">
        <p14:creationId xmlns:p14="http://schemas.microsoft.com/office/powerpoint/2010/main" val="1772245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#6</a:t>
            </a:r>
          </a:p>
          <a:p>
            <a:r>
              <a:rPr lang="en-US" altLang="en-US" sz="1050" dirty="0"/>
              <a:t>What can you or I do that is beyond what is required?   </a:t>
            </a:r>
          </a:p>
        </p:txBody>
      </p:sp>
    </p:spTree>
    <p:extLst>
      <p:ext uri="{BB962C8B-B14F-4D97-AF65-F5344CB8AC3E}">
        <p14:creationId xmlns:p14="http://schemas.microsoft.com/office/powerpoint/2010/main" val="305545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#7</a:t>
            </a:r>
          </a:p>
          <a:p>
            <a:r>
              <a:rPr lang="en-US" altLang="en-US" sz="1050" dirty="0"/>
              <a:t>http://www.jewishjewels.org/blog/love-god-love-your-neighbor/</a:t>
            </a:r>
          </a:p>
        </p:txBody>
      </p:sp>
    </p:spTree>
    <p:extLst>
      <p:ext uri="{BB962C8B-B14F-4D97-AF65-F5344CB8AC3E}">
        <p14:creationId xmlns:p14="http://schemas.microsoft.com/office/powerpoint/2010/main" val="429081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http://www.jewishjewels.org/blog/love-god-love-your-neighbor/</a:t>
            </a:r>
          </a:p>
        </p:txBody>
      </p:sp>
    </p:spTree>
    <p:extLst>
      <p:ext uri="{BB962C8B-B14F-4D97-AF65-F5344CB8AC3E}">
        <p14:creationId xmlns:p14="http://schemas.microsoft.com/office/powerpoint/2010/main" val="373828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13715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2391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689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0200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#8   </a:t>
            </a:r>
          </a:p>
          <a:p>
            <a:r>
              <a:rPr lang="en-US" altLang="en-US" sz="2000" dirty="0"/>
              <a:t>I attended a lecture at Union Station on the Dead Sea Scrolls, when they were on traveling exhibit.  The lecturer said that this is one shocking difference Y and Judaism.  </a:t>
            </a:r>
          </a:p>
          <a:p>
            <a:r>
              <a:rPr lang="en-US" altLang="en-US" sz="2000" dirty="0"/>
              <a:t>Whose authority was Yeshua citing?   Proof of deity.</a:t>
            </a:r>
          </a:p>
          <a:p>
            <a:r>
              <a:rPr lang="en-US" altLang="en-US" sz="2000" dirty="0"/>
              <a:t>Think of someone you are irritated by, or is a serious enemy.  Good one to bless.  </a:t>
            </a:r>
          </a:p>
        </p:txBody>
      </p:sp>
    </p:spTree>
    <p:extLst>
      <p:ext uri="{BB962C8B-B14F-4D97-AF65-F5344CB8AC3E}">
        <p14:creationId xmlns:p14="http://schemas.microsoft.com/office/powerpoint/2010/main" val="1879625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#9</a:t>
            </a:r>
          </a:p>
          <a:p>
            <a:r>
              <a:rPr lang="en-US" altLang="en-US" sz="1050" dirty="0"/>
              <a:t>http://www.jewishjewels.org/blog/love-god-love-your-neighbor/</a:t>
            </a:r>
          </a:p>
        </p:txBody>
      </p:sp>
    </p:spTree>
    <p:extLst>
      <p:ext uri="{BB962C8B-B14F-4D97-AF65-F5344CB8AC3E}">
        <p14:creationId xmlns:p14="http://schemas.microsoft.com/office/powerpoint/2010/main" val="3770892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Love and adultery?</a:t>
            </a:r>
          </a:p>
          <a:p>
            <a:r>
              <a:rPr lang="en-US" altLang="en-US" sz="1050" dirty="0"/>
              <a:t>Love and slander?</a:t>
            </a:r>
          </a:p>
          <a:p>
            <a:endParaRPr lang="en-US" altLang="en-US" sz="1050" dirty="0"/>
          </a:p>
          <a:p>
            <a:r>
              <a:rPr lang="en-US" altLang="en-US" sz="1050" dirty="0"/>
              <a:t>Is there someone you don’t like?   Make it a point to greet them, smile, show warmth, show kindness!</a:t>
            </a:r>
          </a:p>
        </p:txBody>
      </p:sp>
    </p:spTree>
    <p:extLst>
      <p:ext uri="{BB962C8B-B14F-4D97-AF65-F5344CB8AC3E}">
        <p14:creationId xmlns:p14="http://schemas.microsoft.com/office/powerpoint/2010/main" val="98734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t>#10</a:t>
            </a:r>
          </a:p>
          <a:p>
            <a:r>
              <a:rPr lang="en-US" sz="1050" dirty="0"/>
              <a:t>called to a deeper, more selfless,</a:t>
            </a:r>
            <a:r>
              <a:rPr lang="en-US" sz="1050" b="1" dirty="0"/>
              <a:t> sacrificial, and unconditional</a:t>
            </a:r>
            <a:r>
              <a:rPr lang="en-US" sz="1050" dirty="0"/>
              <a:t> love for their “neighbor.” Not just loving their neighbor as themselves, but </a:t>
            </a:r>
            <a:r>
              <a:rPr lang="en-US" sz="1050" b="1" dirty="0"/>
              <a:t>loving as Yeshua loved,</a:t>
            </a:r>
            <a:endParaRPr lang="en-US" altLang="en-US" sz="1050" dirty="0"/>
          </a:p>
        </p:txBody>
      </p:sp>
    </p:spTree>
    <p:extLst>
      <p:ext uri="{BB962C8B-B14F-4D97-AF65-F5344CB8AC3E}">
        <p14:creationId xmlns:p14="http://schemas.microsoft.com/office/powerpoint/2010/main" val="807216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t>called to a deeper, more selfless,</a:t>
            </a:r>
            <a:r>
              <a:rPr lang="en-US" sz="1050" b="1" dirty="0"/>
              <a:t> sacrificial, and unconditional</a:t>
            </a:r>
            <a:r>
              <a:rPr lang="en-US" sz="1050" dirty="0"/>
              <a:t> love for their “neighbor.” Not just loving their neighbor as themselves, but </a:t>
            </a:r>
            <a:r>
              <a:rPr lang="en-US" sz="1050" b="1" dirty="0"/>
              <a:t>loving as Yeshua loved,</a:t>
            </a:r>
            <a:endParaRPr lang="en-US" altLang="en-US" sz="1050" dirty="0"/>
          </a:p>
        </p:txBody>
      </p:sp>
    </p:spTree>
    <p:extLst>
      <p:ext uri="{BB962C8B-B14F-4D97-AF65-F5344CB8AC3E}">
        <p14:creationId xmlns:p14="http://schemas.microsoft.com/office/powerpoint/2010/main" val="3620063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t>called to a deeper, more selfless,</a:t>
            </a:r>
            <a:r>
              <a:rPr lang="en-US" sz="1050" b="1" dirty="0"/>
              <a:t> sacrificial, and unconditional</a:t>
            </a:r>
            <a:r>
              <a:rPr lang="en-US" sz="1050" dirty="0"/>
              <a:t> love for their “neighbor.” Not just loving their neighbor as themselves, </a:t>
            </a:r>
            <a:r>
              <a:rPr lang="en-US" sz="1050" dirty="0" err="1"/>
              <a:t>but</a:t>
            </a:r>
            <a:r>
              <a:rPr lang="en-US" sz="1050" b="1" dirty="0" err="1"/>
              <a:t>loving</a:t>
            </a:r>
            <a:r>
              <a:rPr lang="en-US" sz="1050" b="1" dirty="0"/>
              <a:t> as Yeshua loved,</a:t>
            </a:r>
            <a:endParaRPr lang="en-US" altLang="en-US" sz="1050" dirty="0"/>
          </a:p>
        </p:txBody>
      </p:sp>
    </p:spTree>
    <p:extLst>
      <p:ext uri="{BB962C8B-B14F-4D97-AF65-F5344CB8AC3E}">
        <p14:creationId xmlns:p14="http://schemas.microsoft.com/office/powerpoint/2010/main" val="4024418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#11</a:t>
            </a:r>
          </a:p>
        </p:txBody>
      </p:sp>
    </p:spTree>
    <p:extLst>
      <p:ext uri="{BB962C8B-B14F-4D97-AF65-F5344CB8AC3E}">
        <p14:creationId xmlns:p14="http://schemas.microsoft.com/office/powerpoint/2010/main" val="3280139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safe=active&amp;sa=X&amp;biw=1164&amp;bih=865&amp;q=messianic+synagogues+near+me&amp;npsic=0&amp;rflfq=1&amp;rlha=0&amp;rllag=38965888,-94703135,995&amp;tbm=lcl&amp;ved=2ahUKEwisl9Ltja3gAhVFS60KHdaRBy8QtgN6BAgAEAQ&amp;tbs=lrf:!2m1!1e2!2m1!1e16!3sIAE,lf:1,lf_ui:1&amp;rldoc=1#rlfi=hd:;si:15968579055536242378,l,ChxtZXNzaWFuaWMgc3luYWdvZ3VlcyBuZWFyIG1lIgOQAQFaFgoUbWVzc2lhbmljIHN5bmFnb2d1ZXM;mv:!1m2!1d38.97346247859716!2d-94.6828665263672!2m2!1d38.96001551356231!2d-94.70095534396364!4m2!1d38.96673931515238!2d-94.69191093516542!5i16</a:t>
            </a:r>
          </a:p>
        </p:txBody>
      </p:sp>
    </p:spTree>
    <p:extLst>
      <p:ext uri="{BB962C8B-B14F-4D97-AF65-F5344CB8AC3E}">
        <p14:creationId xmlns:p14="http://schemas.microsoft.com/office/powerpoint/2010/main" val="314630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safe=active&amp;sa=X&amp;biw=1164&amp;bih=865&amp;q=messianic+synagogues+near+me&amp;npsic=0&amp;rflfq=1&amp;rlha=0&amp;rllag=38965888,-94703135,995&amp;tbm=lcl&amp;ved=2ahUKEwisl9Ltja3gAhVFS60KHdaRBy8QtgN6BAgAEAQ&amp;tbs=lrf:!2m1!1e2!2m1!1e16!3sIAE,lf:1,lf_ui:1&amp;rldoc=1#rlfi=hd:;si:15968579055536242378,l,ChxtZXNzaWFuaWMgc3luYWdvZ3VlcyBuZWFyIG1lIgOQAQFaFgoUbWVzc2lhbmljIHN5bmFnb2d1ZXM;mv:!1m2!1d38.9754479!2d-94.680922!2m2!1d38.9560941!2d-94.708157</a:t>
            </a:r>
          </a:p>
        </p:txBody>
      </p:sp>
    </p:spTree>
    <p:extLst>
      <p:ext uri="{BB962C8B-B14F-4D97-AF65-F5344CB8AC3E}">
        <p14:creationId xmlns:p14="http://schemas.microsoft.com/office/powerpoint/2010/main" val="726243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google.com/search?safe=active&amp;sa=X&amp;biw=1164&amp;bih=865&amp;q=messianic+synagogues+near+me&amp;npsic=0&amp;rflfq=1&amp;rlha=0&amp;rllag=38965888,-94703135,995&amp;tbm=lcl&amp;ved=2ahUKEwisl9Ltja3gAhVFS60KHdaRBy8QtgN6BAgAEAQ&amp;tbs=lrf:!2m1!1e2!2m1!1e16!3sIAE,lf:1,lf_ui:1&amp;rldoc=1#rlfi=hd:;si:15968579055536242378,l,ChxtZXNzaWFuaWMgc3luYWdvZ3VlcyBuZWFyIG1lIgOQAQFaFgoUbWVzc2lhbmljIHN5bmFnb2d1ZXM;mv:!1m2!1d38.9754479!2d-94.680922!2m2!1d38.9560941!2d-94.708157</a:t>
            </a:r>
          </a:p>
          <a:p>
            <a:endParaRPr lang="en-US" altLang="en-US" sz="1050" dirty="0"/>
          </a:p>
        </p:txBody>
      </p:sp>
    </p:spTree>
    <p:extLst>
      <p:ext uri="{BB962C8B-B14F-4D97-AF65-F5344CB8AC3E}">
        <p14:creationId xmlns:p14="http://schemas.microsoft.com/office/powerpoint/2010/main" val="261911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Rick Fisher</a:t>
            </a:r>
          </a:p>
        </p:txBody>
      </p:sp>
    </p:spTree>
    <p:extLst>
      <p:ext uri="{BB962C8B-B14F-4D97-AF65-F5344CB8AC3E}">
        <p14:creationId xmlns:p14="http://schemas.microsoft.com/office/powerpoint/2010/main" val="2010079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Three references to food with people!  </a:t>
            </a:r>
          </a:p>
        </p:txBody>
      </p:sp>
    </p:spTree>
    <p:extLst>
      <p:ext uri="{BB962C8B-B14F-4D97-AF65-F5344CB8AC3E}">
        <p14:creationId xmlns:p14="http://schemas.microsoft.com/office/powerpoint/2010/main" val="1707250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83134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#12</a:t>
            </a:r>
          </a:p>
        </p:txBody>
      </p:sp>
    </p:spTree>
    <p:extLst>
      <p:ext uri="{BB962C8B-B14F-4D97-AF65-F5344CB8AC3E}">
        <p14:creationId xmlns:p14="http://schemas.microsoft.com/office/powerpoint/2010/main" val="1451762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#13</a:t>
            </a:r>
            <a:endParaRPr lang="en-US" altLang="en-US" sz="1050" dirty="0"/>
          </a:p>
        </p:txBody>
      </p:sp>
    </p:spTree>
    <p:extLst>
      <p:ext uri="{BB962C8B-B14F-4D97-AF65-F5344CB8AC3E}">
        <p14:creationId xmlns:p14="http://schemas.microsoft.com/office/powerpoint/2010/main" val="1122395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69942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#14</a:t>
            </a:r>
          </a:p>
        </p:txBody>
      </p:sp>
    </p:spTree>
    <p:extLst>
      <p:ext uri="{BB962C8B-B14F-4D97-AF65-F5344CB8AC3E}">
        <p14:creationId xmlns:p14="http://schemas.microsoft.com/office/powerpoint/2010/main" val="959294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6686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Are we patient?</a:t>
            </a:r>
          </a:p>
        </p:txBody>
      </p:sp>
    </p:spTree>
    <p:extLst>
      <p:ext uri="{BB962C8B-B14F-4D97-AF65-F5344CB8AC3E}">
        <p14:creationId xmlns:p14="http://schemas.microsoft.com/office/powerpoint/2010/main" val="437058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Are we kind?   Let me amplify this one.</a:t>
            </a:r>
          </a:p>
          <a:p>
            <a:endParaRPr lang="en-US" altLang="en-US" sz="1050" dirty="0"/>
          </a:p>
          <a:p>
            <a:r>
              <a:rPr lang="en-US" altLang="en-US" sz="1050" dirty="0"/>
              <a:t>About a year ago I heard then introduced </a:t>
            </a:r>
            <a:r>
              <a:rPr lang="en-US" altLang="en-US" sz="1050" dirty="0" err="1"/>
              <a:t>Shaunti</a:t>
            </a:r>
            <a:r>
              <a:rPr lang="en-US" altLang="en-US" sz="1050" dirty="0"/>
              <a:t> </a:t>
            </a:r>
            <a:r>
              <a:rPr lang="en-US" altLang="en-US" sz="1050" dirty="0" err="1"/>
              <a:t>Feldhan’s</a:t>
            </a:r>
            <a:r>
              <a:rPr lang="en-US" altLang="en-US" sz="1050" dirty="0"/>
              <a:t> Kindness Challenge.  </a:t>
            </a:r>
          </a:p>
        </p:txBody>
      </p:sp>
    </p:spTree>
    <p:extLst>
      <p:ext uri="{BB962C8B-B14F-4D97-AF65-F5344CB8AC3E}">
        <p14:creationId xmlns:p14="http://schemas.microsoft.com/office/powerpoint/2010/main" val="2717201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https://shaunti.com/tb-books/the-kindness-challenge/</a:t>
            </a:r>
          </a:p>
          <a:p>
            <a:r>
              <a:rPr lang="en-US" altLang="en-US" sz="1050" dirty="0"/>
              <a:t>Only one or two have told me of doing this.  </a:t>
            </a:r>
          </a:p>
        </p:txBody>
      </p:sp>
    </p:spTree>
    <p:extLst>
      <p:ext uri="{BB962C8B-B14F-4D97-AF65-F5344CB8AC3E}">
        <p14:creationId xmlns:p14="http://schemas.microsoft.com/office/powerpoint/2010/main" val="365530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0697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https://shaunti.com/tb-books/the-kindness-challenge/</a:t>
            </a:r>
          </a:p>
        </p:txBody>
      </p:sp>
    </p:spTree>
    <p:extLst>
      <p:ext uri="{BB962C8B-B14F-4D97-AF65-F5344CB8AC3E}">
        <p14:creationId xmlns:p14="http://schemas.microsoft.com/office/powerpoint/2010/main" val="2933938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If you are single, please bear with me.</a:t>
            </a:r>
          </a:p>
        </p:txBody>
      </p:sp>
    </p:spTree>
    <p:extLst>
      <p:ext uri="{BB962C8B-B14F-4D97-AF65-F5344CB8AC3E}">
        <p14:creationId xmlns:p14="http://schemas.microsoft.com/office/powerpoint/2010/main" val="3567476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November 30, 2018 by </a:t>
            </a:r>
            <a:r>
              <a:rPr lang="en-US" sz="1050" dirty="0" err="1"/>
              <a:t>Shaunti</a:t>
            </a:r>
            <a:r>
              <a:rPr lang="en-US" sz="1050" dirty="0"/>
              <a:t> </a:t>
            </a:r>
            <a:r>
              <a:rPr lang="en-US" sz="1050" dirty="0" err="1"/>
              <a:t>Feldhahn</a:t>
            </a:r>
            <a:r>
              <a:rPr lang="en-US" sz="1050" dirty="0"/>
              <a:t>    </a:t>
            </a:r>
            <a:r>
              <a:rPr lang="en-US" altLang="en-US" sz="1050" dirty="0"/>
              <a:t>https://shaunti.com/2018/11/after-youre-married-keep-dating-your-wife-it-is-much-easier-than-you-think/</a:t>
            </a:r>
          </a:p>
        </p:txBody>
      </p:sp>
    </p:spTree>
    <p:extLst>
      <p:ext uri="{BB962C8B-B14F-4D97-AF65-F5344CB8AC3E}">
        <p14:creationId xmlns:p14="http://schemas.microsoft.com/office/powerpoint/2010/main" val="1850409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Like taking her hand when you are crossing a parking lot.  Like calling her for no reason, just to say hi. Like apologizing when you’ve been in a funk and reassuring her that the two of you are okay.  Like sending her a text message during the day that says, “I was just watching some drama play out at work, and feeling so grateful for how kind and generous you are.  I really scored when I met you. I love you.”</a:t>
            </a:r>
            <a:endParaRPr lang="en-US" altLang="en-US" sz="1050" dirty="0"/>
          </a:p>
        </p:txBody>
      </p:sp>
    </p:spTree>
    <p:extLst>
      <p:ext uri="{BB962C8B-B14F-4D97-AF65-F5344CB8AC3E}">
        <p14:creationId xmlns:p14="http://schemas.microsoft.com/office/powerpoint/2010/main" val="1658345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https://shaunti.com/2018/11/after-youre-married-keep-dating-your-wife-it-is-much-easier-than-you-think/</a:t>
            </a:r>
          </a:p>
        </p:txBody>
      </p:sp>
    </p:spTree>
    <p:extLst>
      <p:ext uri="{BB962C8B-B14F-4D97-AF65-F5344CB8AC3E}">
        <p14:creationId xmlns:p14="http://schemas.microsoft.com/office/powerpoint/2010/main" val="2613990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89111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Continuing in Drummonds exposition on 1 Cor 13 from Neil &amp; Jamie Lash…</a:t>
            </a:r>
          </a:p>
        </p:txBody>
      </p:sp>
    </p:spTree>
    <p:extLst>
      <p:ext uri="{BB962C8B-B14F-4D97-AF65-F5344CB8AC3E}">
        <p14:creationId xmlns:p14="http://schemas.microsoft.com/office/powerpoint/2010/main" val="1707380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Henry Drummond  </a:t>
            </a:r>
            <a:r>
              <a:rPr lang="en-US" sz="1050" dirty="0"/>
              <a:t>not jealous, not boastful, </a:t>
            </a:r>
            <a:endParaRPr lang="en-US" altLang="en-US" sz="1050" dirty="0"/>
          </a:p>
        </p:txBody>
      </p:sp>
    </p:spTree>
    <p:extLst>
      <p:ext uri="{BB962C8B-B14F-4D97-AF65-F5344CB8AC3E}">
        <p14:creationId xmlns:p14="http://schemas.microsoft.com/office/powerpoint/2010/main" val="1200023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Henry Drummond  </a:t>
            </a:r>
            <a:r>
              <a:rPr lang="en-US" sz="1050" dirty="0"/>
              <a:t>not rude or selfish</a:t>
            </a:r>
            <a:endParaRPr lang="en-US" altLang="en-US" sz="1050" dirty="0"/>
          </a:p>
        </p:txBody>
      </p:sp>
    </p:spTree>
    <p:extLst>
      <p:ext uri="{BB962C8B-B14F-4D97-AF65-F5344CB8AC3E}">
        <p14:creationId xmlns:p14="http://schemas.microsoft.com/office/powerpoint/2010/main" val="8815015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Henry Drummond  </a:t>
            </a:r>
            <a:r>
              <a:rPr lang="en-US" sz="1050" dirty="0"/>
              <a:t>not easily angered, and it keeps no record of wrongs. </a:t>
            </a:r>
            <a:endParaRPr lang="en-US" altLang="en-US" sz="1050" dirty="0"/>
          </a:p>
        </p:txBody>
      </p:sp>
    </p:spTree>
    <p:extLst>
      <p:ext uri="{BB962C8B-B14F-4D97-AF65-F5344CB8AC3E}">
        <p14:creationId xmlns:p14="http://schemas.microsoft.com/office/powerpoint/2010/main" val="56000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402009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Henry Drummond  </a:t>
            </a:r>
            <a:r>
              <a:rPr lang="en-US" sz="1050" dirty="0"/>
              <a:t>Love does not gloat over other people’s sins but takes its delight in the truth. </a:t>
            </a:r>
            <a:endParaRPr lang="en-US" altLang="en-US" sz="1050" dirty="0"/>
          </a:p>
        </p:txBody>
      </p:sp>
    </p:spTree>
    <p:extLst>
      <p:ext uri="{BB962C8B-B14F-4D97-AF65-F5344CB8AC3E}">
        <p14:creationId xmlns:p14="http://schemas.microsoft.com/office/powerpoint/2010/main" val="2559177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Henry Drummond</a:t>
            </a:r>
          </a:p>
        </p:txBody>
      </p:sp>
    </p:spTree>
    <p:extLst>
      <p:ext uri="{BB962C8B-B14F-4D97-AF65-F5344CB8AC3E}">
        <p14:creationId xmlns:p14="http://schemas.microsoft.com/office/powerpoint/2010/main" val="30458199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Henry Drummond</a:t>
            </a:r>
          </a:p>
        </p:txBody>
      </p:sp>
    </p:spTree>
    <p:extLst>
      <p:ext uri="{BB962C8B-B14F-4D97-AF65-F5344CB8AC3E}">
        <p14:creationId xmlns:p14="http://schemas.microsoft.com/office/powerpoint/2010/main" val="1280921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 and the Quintana home in Schenectady, NY.  </a:t>
            </a:r>
          </a:p>
        </p:txBody>
      </p:sp>
    </p:spTree>
    <p:extLst>
      <p:ext uri="{BB962C8B-B14F-4D97-AF65-F5344CB8AC3E}">
        <p14:creationId xmlns:p14="http://schemas.microsoft.com/office/powerpoint/2010/main" val="2727563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 and the Quintana home in Schenectady, NY.  </a:t>
            </a:r>
          </a:p>
        </p:txBody>
      </p:sp>
    </p:spTree>
    <p:extLst>
      <p:ext uri="{BB962C8B-B14F-4D97-AF65-F5344CB8AC3E}">
        <p14:creationId xmlns:p14="http://schemas.microsoft.com/office/powerpoint/2010/main" val="18791570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 and the Quintana home in Schenectady, NY.  </a:t>
            </a:r>
          </a:p>
        </p:txBody>
      </p:sp>
    </p:spTree>
    <p:extLst>
      <p:ext uri="{BB962C8B-B14F-4D97-AF65-F5344CB8AC3E}">
        <p14:creationId xmlns:p14="http://schemas.microsoft.com/office/powerpoint/2010/main" val="2460792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 and the Quintana home in Schenectady, NY.  </a:t>
            </a:r>
          </a:p>
        </p:txBody>
      </p:sp>
    </p:spTree>
    <p:extLst>
      <p:ext uri="{BB962C8B-B14F-4D97-AF65-F5344CB8AC3E}">
        <p14:creationId xmlns:p14="http://schemas.microsoft.com/office/powerpoint/2010/main" val="1919033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Me and the Quintana home in Schenectady, NY.  </a:t>
            </a:r>
          </a:p>
        </p:txBody>
      </p:sp>
    </p:spTree>
    <p:extLst>
      <p:ext uri="{BB962C8B-B14F-4D97-AF65-F5344CB8AC3E}">
        <p14:creationId xmlns:p14="http://schemas.microsoft.com/office/powerpoint/2010/main" val="22610172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021174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5389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76751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3462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95812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71273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844868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25918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891965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03283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http://thrivetoday.org/thrive/</a:t>
            </a:r>
          </a:p>
        </p:txBody>
      </p:sp>
    </p:spTree>
    <p:extLst>
      <p:ext uri="{BB962C8B-B14F-4D97-AF65-F5344CB8AC3E}">
        <p14:creationId xmlns:p14="http://schemas.microsoft.com/office/powerpoint/2010/main" val="37487346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http://thrivetoday.org/thrive/</a:t>
            </a:r>
          </a:p>
        </p:txBody>
      </p:sp>
    </p:spTree>
    <p:extLst>
      <p:ext uri="{BB962C8B-B14F-4D97-AF65-F5344CB8AC3E}">
        <p14:creationId xmlns:p14="http://schemas.microsoft.com/office/powerpoint/2010/main" val="290299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http://thrivetoday.org/thrive/</a:t>
            </a:r>
          </a:p>
        </p:txBody>
      </p:sp>
    </p:spTree>
    <p:extLst>
      <p:ext uri="{BB962C8B-B14F-4D97-AF65-F5344CB8AC3E}">
        <p14:creationId xmlns:p14="http://schemas.microsoft.com/office/powerpoint/2010/main" val="20507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073208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http://thrivetoday.org/thrive/</a:t>
            </a:r>
          </a:p>
        </p:txBody>
      </p:sp>
    </p:spTree>
    <p:extLst>
      <p:ext uri="{BB962C8B-B14F-4D97-AF65-F5344CB8AC3E}">
        <p14:creationId xmlns:p14="http://schemas.microsoft.com/office/powerpoint/2010/main" val="4474845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http://thrivetoday.org/thrive/</a:t>
            </a:r>
          </a:p>
          <a:p>
            <a:r>
              <a:rPr lang="en-US" altLang="en-US" sz="1050" dirty="0"/>
              <a:t>From Peter van der </a:t>
            </a:r>
            <a:r>
              <a:rPr lang="en-US" altLang="en-US" sz="1050" dirty="0" err="1"/>
              <a:t>Steur</a:t>
            </a:r>
            <a:r>
              <a:rPr lang="en-US" altLang="en-US" sz="1050" dirty="0"/>
              <a:t>:  </a:t>
            </a:r>
            <a:r>
              <a:rPr lang="en-US" sz="2000" b="0" i="0" kern="1200" dirty="0">
                <a:solidFill>
                  <a:schemeClr val="tx1"/>
                </a:solidFill>
                <a:effectLst/>
                <a:latin typeface="Arial Rounded MT Bold" pitchFamily="34" charset="0"/>
                <a:ea typeface="+mn-ea"/>
                <a:cs typeface="Arial" charset="0"/>
              </a:rPr>
              <a:t>The greatest benefits I actually received from the</a:t>
            </a:r>
          </a:p>
          <a:p>
            <a:r>
              <a:rPr lang="en-US" sz="2000" b="0" i="0" kern="1200" dirty="0">
                <a:solidFill>
                  <a:schemeClr val="tx1"/>
                </a:solidFill>
                <a:effectLst/>
                <a:latin typeface="Arial Rounded MT Bold" pitchFamily="34" charset="0"/>
                <a:ea typeface="+mn-ea"/>
                <a:cs typeface="Arial" charset="0"/>
              </a:rPr>
              <a:t>Life Model were:</a:t>
            </a:r>
          </a:p>
          <a:p>
            <a:r>
              <a:rPr lang="en-US" sz="2000" b="0" i="0" kern="1200" dirty="0">
                <a:solidFill>
                  <a:schemeClr val="tx1"/>
                </a:solidFill>
                <a:effectLst/>
                <a:latin typeface="Arial Rounded MT Bold" pitchFamily="34" charset="0"/>
                <a:ea typeface="+mn-ea"/>
                <a:cs typeface="Arial" charset="0"/>
              </a:rPr>
              <a:t>1. understanding the </a:t>
            </a:r>
            <a:r>
              <a:rPr lang="en-US" sz="2000" b="0" i="0" u="sng" kern="1200" dirty="0">
                <a:solidFill>
                  <a:schemeClr val="tx1"/>
                </a:solidFill>
                <a:effectLst/>
                <a:latin typeface="Arial Rounded MT Bold" pitchFamily="34" charset="0"/>
                <a:ea typeface="+mn-ea"/>
                <a:cs typeface="Arial" charset="0"/>
              </a:rPr>
              <a:t>maturity stages</a:t>
            </a:r>
            <a:r>
              <a:rPr lang="en-US" sz="2000" b="0" i="0" kern="1200" dirty="0">
                <a:solidFill>
                  <a:schemeClr val="tx1"/>
                </a:solidFill>
                <a:effectLst/>
                <a:latin typeface="Arial Rounded MT Bold" pitchFamily="34" charset="0"/>
                <a:ea typeface="+mn-ea"/>
                <a:cs typeface="Arial" charset="0"/>
              </a:rPr>
              <a:t> and being</a:t>
            </a:r>
          </a:p>
          <a:p>
            <a:r>
              <a:rPr lang="en-US" sz="2000" b="0" i="0" kern="1200" dirty="0">
                <a:solidFill>
                  <a:schemeClr val="tx1"/>
                </a:solidFill>
                <a:effectLst/>
                <a:latin typeface="Arial Rounded MT Bold" pitchFamily="34" charset="0"/>
                <a:ea typeface="+mn-ea"/>
                <a:cs typeface="Arial" charset="0"/>
              </a:rPr>
              <a:t>able to place myself in them and realize what skills</a:t>
            </a:r>
          </a:p>
          <a:p>
            <a:r>
              <a:rPr lang="en-US" sz="2000" b="0" i="0" kern="1200" dirty="0">
                <a:solidFill>
                  <a:schemeClr val="tx1"/>
                </a:solidFill>
                <a:effectLst/>
                <a:latin typeface="Arial Rounded MT Bold" pitchFamily="34" charset="0"/>
                <a:ea typeface="+mn-ea"/>
                <a:cs typeface="Arial" charset="0"/>
              </a:rPr>
              <a:t>I had never learned,</a:t>
            </a:r>
          </a:p>
          <a:p>
            <a:r>
              <a:rPr lang="en-US" sz="2000" b="0" i="0" kern="1200" dirty="0">
                <a:solidFill>
                  <a:schemeClr val="tx1"/>
                </a:solidFill>
                <a:effectLst/>
                <a:latin typeface="Arial Rounded MT Bold" pitchFamily="34" charset="0"/>
                <a:ea typeface="+mn-ea"/>
                <a:cs typeface="Arial" charset="0"/>
              </a:rPr>
              <a:t>2. understanding the </a:t>
            </a:r>
            <a:r>
              <a:rPr lang="en-US" sz="2000" b="0" i="0" u="sng" kern="1200" dirty="0">
                <a:solidFill>
                  <a:schemeClr val="tx1"/>
                </a:solidFill>
                <a:effectLst/>
                <a:latin typeface="Arial Rounded MT Bold" pitchFamily="34" charset="0"/>
                <a:ea typeface="+mn-ea"/>
                <a:cs typeface="Arial" charset="0"/>
              </a:rPr>
              <a:t>joy center</a:t>
            </a:r>
            <a:r>
              <a:rPr lang="en-US" sz="2000" b="0" i="0" kern="1200" dirty="0">
                <a:solidFill>
                  <a:schemeClr val="tx1"/>
                </a:solidFill>
                <a:effectLst/>
                <a:latin typeface="Arial Rounded MT Bold" pitchFamily="34" charset="0"/>
                <a:ea typeface="+mn-ea"/>
                <a:cs typeface="Arial" charset="0"/>
              </a:rPr>
              <a:t>, its importance,</a:t>
            </a:r>
          </a:p>
          <a:p>
            <a:r>
              <a:rPr lang="en-US" sz="2000" b="0" i="0" kern="1200" dirty="0">
                <a:solidFill>
                  <a:schemeClr val="tx1"/>
                </a:solidFill>
                <a:effectLst/>
                <a:latin typeface="Arial Rounded MT Bold" pitchFamily="34" charset="0"/>
                <a:ea typeface="+mn-ea"/>
                <a:cs typeface="Arial" charset="0"/>
              </a:rPr>
              <a:t>how to strengthen it and learning to relate to</a:t>
            </a:r>
          </a:p>
          <a:p>
            <a:r>
              <a:rPr lang="en-US" sz="2000" b="0" i="0" kern="1200" dirty="0">
                <a:solidFill>
                  <a:schemeClr val="tx1"/>
                </a:solidFill>
                <a:effectLst/>
                <a:latin typeface="Arial Rounded MT Bold" pitchFamily="34" charset="0"/>
                <a:ea typeface="+mn-ea"/>
                <a:cs typeface="Arial" charset="0"/>
              </a:rPr>
              <a:t>myself and others with this understanding.</a:t>
            </a:r>
          </a:p>
          <a:p>
            <a:endParaRPr lang="en-US" altLang="en-US" sz="1050" dirty="0"/>
          </a:p>
        </p:txBody>
      </p:sp>
    </p:spTree>
    <p:extLst>
      <p:ext uri="{BB962C8B-B14F-4D97-AF65-F5344CB8AC3E}">
        <p14:creationId xmlns:p14="http://schemas.microsoft.com/office/powerpoint/2010/main" val="39669746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http://thrivetoday.org/thrive/</a:t>
            </a:r>
          </a:p>
          <a:p>
            <a:endParaRPr lang="en-US" altLang="en-US" sz="1050" dirty="0"/>
          </a:p>
          <a:p>
            <a:r>
              <a:rPr lang="en-US" altLang="en-US" sz="1050" dirty="0"/>
              <a:t>It is expensive.  Investment.   Talk to me if you need help. </a:t>
            </a:r>
          </a:p>
        </p:txBody>
      </p:sp>
    </p:spTree>
    <p:extLst>
      <p:ext uri="{BB962C8B-B14F-4D97-AF65-F5344CB8AC3E}">
        <p14:creationId xmlns:p14="http://schemas.microsoft.com/office/powerpoint/2010/main" val="19898940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643223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You’ve maybe seen these ads….</a:t>
            </a:r>
          </a:p>
        </p:txBody>
      </p:sp>
    </p:spTree>
    <p:extLst>
      <p:ext uri="{BB962C8B-B14F-4D97-AF65-F5344CB8AC3E}">
        <p14:creationId xmlns:p14="http://schemas.microsoft.com/office/powerpoint/2010/main" val="34851819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https://www.cnn.com/2019/02/07/investing/cannabis-stocks-bubble/index.html</a:t>
            </a:r>
          </a:p>
          <a:p>
            <a:endParaRPr lang="en-US" altLang="en-US" sz="1050" dirty="0"/>
          </a:p>
        </p:txBody>
      </p:sp>
    </p:spTree>
    <p:extLst>
      <p:ext uri="{BB962C8B-B14F-4D97-AF65-F5344CB8AC3E}">
        <p14:creationId xmlns:p14="http://schemas.microsoft.com/office/powerpoint/2010/main" val="26718998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085206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You've probably heard the stories of everyday American becoming "marijuana millionaires." A few folks have even become billionaires from this lucrative new market.</a:t>
            </a:r>
          </a:p>
          <a:p>
            <a:r>
              <a:rPr lang="en-US" sz="2000" b="0" i="0" kern="1200" dirty="0">
                <a:solidFill>
                  <a:schemeClr val="tx1"/>
                </a:solidFill>
                <a:effectLst/>
                <a:latin typeface="Arial Rounded MT Bold" pitchFamily="34" charset="0"/>
                <a:ea typeface="+mn-ea"/>
                <a:cs typeface="Arial" charset="0"/>
              </a:rPr>
              <a:t>So you may be asking yourself, "</a:t>
            </a:r>
            <a:r>
              <a:rPr lang="en-US" sz="2000" b="0" i="1" kern="1200" dirty="0">
                <a:solidFill>
                  <a:schemeClr val="tx1"/>
                </a:solidFill>
                <a:effectLst/>
                <a:latin typeface="Arial Rounded MT Bold" pitchFamily="34" charset="0"/>
                <a:ea typeface="+mn-ea"/>
                <a:cs typeface="Arial" charset="0"/>
              </a:rPr>
              <a:t>is this something I can do too</a:t>
            </a:r>
            <a:r>
              <a:rPr lang="en-US" sz="2000" b="0" i="0" kern="1200" dirty="0">
                <a:solidFill>
                  <a:schemeClr val="tx1"/>
                </a:solidFill>
                <a:effectLst/>
                <a:latin typeface="Arial Rounded MT Bold" pitchFamily="34" charset="0"/>
                <a:ea typeface="+mn-ea"/>
                <a:cs typeface="Arial" charset="0"/>
              </a:rPr>
              <a:t>?"</a:t>
            </a:r>
          </a:p>
          <a:p>
            <a:r>
              <a:rPr lang="en-US" sz="2000" b="0" i="0" kern="1200" dirty="0">
                <a:solidFill>
                  <a:schemeClr val="tx1"/>
                </a:solidFill>
                <a:effectLst/>
                <a:latin typeface="Arial Rounded MT Bold" pitchFamily="34" charset="0"/>
                <a:ea typeface="+mn-ea"/>
                <a:cs typeface="Arial" charset="0"/>
              </a:rPr>
              <a:t>For the first time ever, the answer is "yes!"</a:t>
            </a:r>
          </a:p>
          <a:p>
            <a:endParaRPr lang="en-US" altLang="en-US" sz="1050" dirty="0"/>
          </a:p>
        </p:txBody>
      </p:sp>
    </p:spTree>
    <p:extLst>
      <p:ext uri="{BB962C8B-B14F-4D97-AF65-F5344CB8AC3E}">
        <p14:creationId xmlns:p14="http://schemas.microsoft.com/office/powerpoint/2010/main" val="23149337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https://imprimis.hillsdale.edu/marijuana-mental-illness-violence/</a:t>
            </a:r>
          </a:p>
        </p:txBody>
      </p:sp>
    </p:spTree>
    <p:extLst>
      <p:ext uri="{BB962C8B-B14F-4D97-AF65-F5344CB8AC3E}">
        <p14:creationId xmlns:p14="http://schemas.microsoft.com/office/powerpoint/2010/main" val="19049262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https://imprimis.hillsdale.edu/marijuana-mental-illness-violence/</a:t>
            </a:r>
          </a:p>
          <a:p>
            <a:endParaRPr lang="en-US" altLang="en-US" sz="1050" dirty="0"/>
          </a:p>
        </p:txBody>
      </p:sp>
    </p:spTree>
    <p:extLst>
      <p:ext uri="{BB962C8B-B14F-4D97-AF65-F5344CB8AC3E}">
        <p14:creationId xmlns:p14="http://schemas.microsoft.com/office/powerpoint/2010/main" val="330162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Much of the following from Neil and Jamie Lash, http://www.jewishjewels.org/blog/love-god-love-your-neighbor/</a:t>
            </a:r>
          </a:p>
        </p:txBody>
      </p:sp>
    </p:spTree>
    <p:extLst>
      <p:ext uri="{BB962C8B-B14F-4D97-AF65-F5344CB8AC3E}">
        <p14:creationId xmlns:p14="http://schemas.microsoft.com/office/powerpoint/2010/main" val="37929507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https://imprimis.hillsdale.edu/marijuana-mental-illness-violence/</a:t>
            </a:r>
          </a:p>
          <a:p>
            <a:endParaRPr lang="en-US" altLang="en-US" sz="1050" dirty="0"/>
          </a:p>
        </p:txBody>
      </p:sp>
    </p:spTree>
    <p:extLst>
      <p:ext uri="{BB962C8B-B14F-4D97-AF65-F5344CB8AC3E}">
        <p14:creationId xmlns:p14="http://schemas.microsoft.com/office/powerpoint/2010/main" val="30112456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https://imprimis.hillsdale.edu/marijuana-mental-illness-violence/</a:t>
            </a:r>
          </a:p>
          <a:p>
            <a:endParaRPr lang="en-US" altLang="en-US" sz="1050" dirty="0"/>
          </a:p>
        </p:txBody>
      </p:sp>
    </p:spTree>
    <p:extLst>
      <p:ext uri="{BB962C8B-B14F-4D97-AF65-F5344CB8AC3E}">
        <p14:creationId xmlns:p14="http://schemas.microsoft.com/office/powerpoint/2010/main" val="28147069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https://imprimis.hillsdale.edu/marijuana-mental-illness-violence/</a:t>
            </a:r>
          </a:p>
          <a:p>
            <a:endParaRPr lang="en-US" altLang="en-US" sz="1050" dirty="0"/>
          </a:p>
        </p:txBody>
      </p:sp>
    </p:spTree>
    <p:extLst>
      <p:ext uri="{BB962C8B-B14F-4D97-AF65-F5344CB8AC3E}">
        <p14:creationId xmlns:p14="http://schemas.microsoft.com/office/powerpoint/2010/main" val="20292739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067328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19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vimeo.com/193956690"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thrivetoday.org/"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orhaolam.com/"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1 Cor. 13.4-8 </a:t>
            </a:r>
            <a:r>
              <a:rPr lang="en-US" dirty="0"/>
              <a:t>Love is patient and kind, not jealous, not boastful, not proud, rude or selfish, not easily angered, and it keeps no record of wrongs. Love does not gloat over other people’s sins but takes its delight in the truth. Love always bears up, always trusts, always hopes, always endures. Love never ends.</a:t>
            </a:r>
          </a:p>
        </p:txBody>
      </p:sp>
    </p:spTree>
    <p:extLst>
      <p:ext uri="{BB962C8B-B14F-4D97-AF65-F5344CB8AC3E}">
        <p14:creationId xmlns:p14="http://schemas.microsoft.com/office/powerpoint/2010/main" val="325986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Mark 12.28-31</a:t>
            </a:r>
            <a:r>
              <a:rPr lang="en-US" dirty="0"/>
              <a:t> One of the </a:t>
            </a:r>
            <a:r>
              <a:rPr lang="en-US" i="1" dirty="0"/>
              <a:t>Torah</a:t>
            </a:r>
            <a:r>
              <a:rPr lang="en-US" dirty="0"/>
              <a:t> scholars came and heard them debating. Seeing that Yeshua had answered them well, he asked Him, </a:t>
            </a:r>
          </a:p>
          <a:p>
            <a:pPr algn="l"/>
            <a:r>
              <a:rPr lang="en-US" dirty="0"/>
              <a:t>“Which commandment is first of all?” </a:t>
            </a:r>
          </a:p>
          <a:p>
            <a:pPr algn="l"/>
            <a:r>
              <a:rPr lang="en-US" dirty="0"/>
              <a:t>Yeshua answered, “The first is,</a:t>
            </a:r>
          </a:p>
        </p:txBody>
      </p:sp>
    </p:spTree>
    <p:extLst>
      <p:ext uri="{BB962C8B-B14F-4D97-AF65-F5344CB8AC3E}">
        <p14:creationId xmlns:p14="http://schemas.microsoft.com/office/powerpoint/2010/main" val="415552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3FD883-7E71-49B1-995E-7A16678D977A}"/>
              </a:ext>
            </a:extLst>
          </p:cNvPr>
          <p:cNvSpPr>
            <a:spLocks noGrp="1" noChangeArrowheads="1"/>
          </p:cNvSpPr>
          <p:nvPr>
            <p:ph type="ctrTitle" idx="4294967295"/>
          </p:nvPr>
        </p:nvSpPr>
        <p:spPr>
          <a:xfrm>
            <a:off x="1097359" y="102692"/>
            <a:ext cx="6584156" cy="987623"/>
          </a:xfrm>
        </p:spPr>
        <p:txBody>
          <a:bodyPr/>
          <a:lstStyle/>
          <a:p>
            <a:pPr eaLnBrk="1" hangingPunct="1"/>
            <a:r>
              <a:rPr lang="en-US" altLang="en-US" sz="3456">
                <a:latin typeface="AlgerianD" pitchFamily="82" charset="0"/>
              </a:rPr>
              <a:t> </a:t>
            </a:r>
            <a:endParaRPr lang="en-US" altLang="en-US" sz="1440" b="1">
              <a:cs typeface="Narkisim" panose="020E0502050101010101" pitchFamily="34" charset="-79"/>
            </a:endParaRPr>
          </a:p>
        </p:txBody>
      </p:sp>
      <p:sp>
        <p:nvSpPr>
          <p:cNvPr id="4099" name="Rectangle 3">
            <a:extLst>
              <a:ext uri="{FF2B5EF4-FFF2-40B4-BE49-F238E27FC236}">
                <a16:creationId xmlns:a16="http://schemas.microsoft.com/office/drawing/2014/main" id="{8A7E70B9-6A95-4580-85F0-D3EB504FBED9}"/>
              </a:ext>
            </a:extLst>
          </p:cNvPr>
          <p:cNvSpPr>
            <a:spLocks noGrp="1" noChangeArrowheads="1"/>
          </p:cNvSpPr>
          <p:nvPr>
            <p:ph type="subTitle" idx="4294967295"/>
          </p:nvPr>
        </p:nvSpPr>
        <p:spPr>
          <a:xfrm>
            <a:off x="350837" y="238720"/>
            <a:ext cx="8153400" cy="4802090"/>
          </a:xfrm>
        </p:spPr>
        <p:txBody>
          <a:bodyPr>
            <a:normAutofit/>
          </a:bodyPr>
          <a:lstStyle/>
          <a:p>
            <a:pPr marL="0" indent="0" algn="ctr" rtl="1">
              <a:lnSpc>
                <a:spcPct val="90000"/>
              </a:lnSpc>
              <a:spcBef>
                <a:spcPct val="0"/>
              </a:spcBef>
              <a:buNone/>
              <a:defRPr/>
            </a:pPr>
            <a:r>
              <a:rPr lang="he-IL" sz="5185" b="1" dirty="0">
                <a:latin typeface="David" pitchFamily="2" charset="-79"/>
                <a:cs typeface="Vilna" pitchFamily="2" charset="-79"/>
              </a:rPr>
              <a:t>שְׁמַע יִשְׂרָאֵל</a:t>
            </a:r>
            <a:r>
              <a:rPr lang="en-US" sz="5185" b="1" dirty="0">
                <a:latin typeface="David" pitchFamily="2" charset="-79"/>
                <a:cs typeface="Vilna" pitchFamily="2" charset="-79"/>
              </a:rPr>
              <a:t> </a:t>
            </a:r>
            <a:r>
              <a:rPr lang="he-IL" sz="5185" b="1" dirty="0">
                <a:latin typeface="David" pitchFamily="2" charset="-79"/>
                <a:cs typeface="Vilna" pitchFamily="2" charset="-79"/>
              </a:rPr>
              <a:t>יְיָ אֱלהֵינוּ יְיָ אֶחָד</a:t>
            </a:r>
            <a:endParaRPr lang="he-IL" sz="5185" b="1" dirty="0">
              <a:latin typeface="Narkisim" pitchFamily="2" charset="-79"/>
              <a:cs typeface="Vilna" pitchFamily="2" charset="-79"/>
            </a:endParaRPr>
          </a:p>
          <a:p>
            <a:pPr marL="0" indent="0" algn="ctr">
              <a:lnSpc>
                <a:spcPct val="90000"/>
              </a:lnSpc>
              <a:spcBef>
                <a:spcPct val="0"/>
              </a:spcBef>
              <a:buNone/>
              <a:defRPr/>
            </a:pPr>
            <a:endParaRPr lang="en-US" sz="2000" dirty="0"/>
          </a:p>
          <a:p>
            <a:pPr marL="0" indent="0" algn="ctr">
              <a:lnSpc>
                <a:spcPct val="90000"/>
              </a:lnSpc>
              <a:spcBef>
                <a:spcPct val="0"/>
              </a:spcBef>
              <a:buNone/>
              <a:defRPr/>
            </a:pPr>
            <a:r>
              <a:rPr lang="en-US" i="1" dirty="0" err="1"/>
              <a:t>Sh’ma</a:t>
            </a:r>
            <a:r>
              <a:rPr lang="en-US" i="1" dirty="0"/>
              <a:t> </a:t>
            </a:r>
            <a:r>
              <a:rPr lang="en-US" i="1" dirty="0" err="1"/>
              <a:t>Yees</a:t>
            </a:r>
            <a:r>
              <a:rPr lang="en-US" i="1" dirty="0"/>
              <a:t>-ra-</a:t>
            </a:r>
            <a:r>
              <a:rPr lang="en-US" i="1" dirty="0" err="1"/>
              <a:t>ayl</a:t>
            </a:r>
            <a:r>
              <a:rPr lang="en-US" i="1" dirty="0"/>
              <a:t> </a:t>
            </a:r>
          </a:p>
          <a:p>
            <a:pPr marL="0" indent="0" algn="ctr">
              <a:lnSpc>
                <a:spcPct val="90000"/>
              </a:lnSpc>
              <a:spcBef>
                <a:spcPct val="0"/>
              </a:spcBef>
              <a:buNone/>
              <a:defRPr/>
            </a:pPr>
            <a:r>
              <a:rPr lang="en-US" i="1" dirty="0"/>
              <a:t>Ah-do-</a:t>
            </a:r>
            <a:r>
              <a:rPr lang="en-US" i="1" dirty="0" err="1"/>
              <a:t>ni</a:t>
            </a:r>
            <a:r>
              <a:rPr lang="en-US" i="1" dirty="0"/>
              <a:t> E-lo-hay-nu </a:t>
            </a:r>
          </a:p>
          <a:p>
            <a:pPr marL="0" indent="0" algn="ctr">
              <a:lnSpc>
                <a:spcPct val="90000"/>
              </a:lnSpc>
              <a:spcBef>
                <a:spcPct val="0"/>
              </a:spcBef>
              <a:buNone/>
              <a:defRPr/>
            </a:pPr>
            <a:r>
              <a:rPr lang="en-US" i="1" dirty="0"/>
              <a:t>Ah-do-</a:t>
            </a:r>
            <a:r>
              <a:rPr lang="en-US" i="1" dirty="0" err="1"/>
              <a:t>ni</a:t>
            </a:r>
            <a:r>
              <a:rPr lang="en-US" i="1" dirty="0"/>
              <a:t> eh-</a:t>
            </a:r>
            <a:r>
              <a:rPr lang="en-US" i="1" dirty="0" err="1"/>
              <a:t>khad</a:t>
            </a:r>
            <a:endParaRPr lang="en-US" i="1" dirty="0"/>
          </a:p>
          <a:p>
            <a:pPr marL="0" indent="0" algn="ctr">
              <a:lnSpc>
                <a:spcPct val="80000"/>
              </a:lnSpc>
              <a:spcBef>
                <a:spcPct val="0"/>
              </a:spcBef>
              <a:buNone/>
            </a:pPr>
            <a:endParaRPr lang="en-US" dirty="0"/>
          </a:p>
          <a:p>
            <a:pPr marL="0" indent="0" algn="ctr">
              <a:lnSpc>
                <a:spcPct val="80000"/>
              </a:lnSpc>
              <a:spcBef>
                <a:spcPct val="0"/>
              </a:spcBef>
              <a:buNone/>
            </a:pPr>
            <a:r>
              <a:rPr lang="en-US" altLang="en-US" dirty="0"/>
              <a:t>Hear O Israel A</a:t>
            </a:r>
            <a:r>
              <a:rPr lang="en-US" altLang="en-US" sz="2880" dirty="0"/>
              <a:t>DONI</a:t>
            </a:r>
            <a:r>
              <a:rPr lang="en-US" altLang="en-US" dirty="0"/>
              <a:t> is our G-d</a:t>
            </a:r>
          </a:p>
          <a:p>
            <a:pPr marL="0" indent="0" algn="ctr">
              <a:lnSpc>
                <a:spcPct val="80000"/>
              </a:lnSpc>
              <a:spcBef>
                <a:spcPct val="0"/>
              </a:spcBef>
              <a:buNone/>
            </a:pPr>
            <a:r>
              <a:rPr lang="en-US" altLang="en-US" dirty="0"/>
              <a:t>A</a:t>
            </a:r>
            <a:r>
              <a:rPr lang="en-US" altLang="en-US" sz="2880" dirty="0"/>
              <a:t>DONI</a:t>
            </a:r>
            <a:r>
              <a:rPr lang="en-US" altLang="en-US" dirty="0"/>
              <a:t> is one </a:t>
            </a:r>
          </a:p>
          <a:p>
            <a:pPr marL="0" indent="0" algn="ctr">
              <a:lnSpc>
                <a:spcPct val="90000"/>
              </a:lnSpc>
              <a:spcBef>
                <a:spcPct val="0"/>
              </a:spcBef>
              <a:buNone/>
              <a:defRPr/>
            </a:pPr>
            <a:endParaRPr lang="en-US" dirty="0"/>
          </a:p>
        </p:txBody>
      </p:sp>
    </p:spTree>
    <p:extLst>
      <p:ext uri="{BB962C8B-B14F-4D97-AF65-F5344CB8AC3E}">
        <p14:creationId xmlns:p14="http://schemas.microsoft.com/office/powerpoint/2010/main" val="16200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7C61591-03EB-4975-BA81-5AF81996C034}"/>
              </a:ext>
            </a:extLst>
          </p:cNvPr>
          <p:cNvSpPr>
            <a:spLocks noGrp="1" noChangeArrowheads="1"/>
          </p:cNvSpPr>
          <p:nvPr>
            <p:ph type="subTitle" idx="4294967295"/>
          </p:nvPr>
        </p:nvSpPr>
        <p:spPr>
          <a:xfrm>
            <a:off x="198437" y="0"/>
            <a:ext cx="8229600" cy="4853344"/>
          </a:xfrm>
        </p:spPr>
        <p:txBody>
          <a:bodyPr/>
          <a:lstStyle/>
          <a:p>
            <a:pPr marL="0" indent="0" algn="ctr" rtl="1">
              <a:lnSpc>
                <a:spcPct val="75000"/>
              </a:lnSpc>
              <a:spcBef>
                <a:spcPct val="0"/>
              </a:spcBef>
              <a:buNone/>
            </a:pPr>
            <a:r>
              <a:rPr lang="he-IL" altLang="en-US" sz="5185" b="1" dirty="0">
                <a:cs typeface="Vilna" pitchFamily="2" charset="-79"/>
              </a:rPr>
              <a:t>וְאָהַבְתָּ אֵת יְיָ אֱלהֶיךָ</a:t>
            </a:r>
            <a:r>
              <a:rPr lang="en-US" altLang="en-US" sz="5185" b="1" dirty="0">
                <a:cs typeface="Vilna" pitchFamily="2" charset="-79"/>
              </a:rPr>
              <a:t> </a:t>
            </a:r>
            <a:r>
              <a:rPr lang="he-IL" altLang="en-US" sz="5185" b="1" dirty="0">
                <a:cs typeface="Vilna" pitchFamily="2" charset="-79"/>
              </a:rPr>
              <a:t>בְּכָל-</a:t>
            </a:r>
            <a:r>
              <a:rPr lang="he-IL" altLang="en-US" sz="5185" b="1" dirty="0">
                <a:solidFill>
                  <a:srgbClr val="FFFF99"/>
                </a:solidFill>
                <a:cs typeface="Vilna" pitchFamily="2" charset="-79"/>
              </a:rPr>
              <a:t>לְבָבְך</a:t>
            </a:r>
            <a:r>
              <a:rPr lang="he-IL" altLang="en-US" sz="5185" b="1" dirty="0">
                <a:cs typeface="Vilna" pitchFamily="2" charset="-79"/>
              </a:rPr>
              <a:t>ָ</a:t>
            </a:r>
            <a:endParaRPr lang="he-IL" altLang="en-US" sz="5185" dirty="0"/>
          </a:p>
          <a:p>
            <a:pPr marL="0" indent="0" algn="ctr">
              <a:spcBef>
                <a:spcPct val="0"/>
              </a:spcBef>
              <a:buNone/>
            </a:pPr>
            <a:r>
              <a:rPr lang="en-US" altLang="en-US" i="1" dirty="0" err="1"/>
              <a:t>V’a</a:t>
            </a:r>
            <a:r>
              <a:rPr lang="en-US" altLang="en-US" i="1" dirty="0"/>
              <a:t>-</a:t>
            </a:r>
            <a:r>
              <a:rPr lang="en-US" altLang="en-US" i="1" dirty="0" err="1"/>
              <a:t>hav</a:t>
            </a:r>
            <a:r>
              <a:rPr lang="en-US" altLang="en-US" i="1" dirty="0"/>
              <a:t>-ta et Ah-do-</a:t>
            </a:r>
            <a:r>
              <a:rPr lang="en-US" altLang="en-US" i="1" dirty="0" err="1"/>
              <a:t>ni</a:t>
            </a:r>
            <a:r>
              <a:rPr lang="en-US" altLang="en-US" i="1" dirty="0"/>
              <a:t> </a:t>
            </a:r>
          </a:p>
          <a:p>
            <a:pPr marL="0" indent="0" algn="ctr">
              <a:spcBef>
                <a:spcPct val="0"/>
              </a:spcBef>
              <a:buNone/>
            </a:pPr>
            <a:r>
              <a:rPr lang="en-US" altLang="en-US" i="1" dirty="0"/>
              <a:t>Eh-lo-heh-kha </a:t>
            </a:r>
            <a:r>
              <a:rPr lang="en-US" altLang="en-US" i="1" dirty="0" err="1"/>
              <a:t>b’khawl</a:t>
            </a:r>
            <a:r>
              <a:rPr lang="en-US" altLang="en-US" i="1" dirty="0"/>
              <a:t> </a:t>
            </a:r>
            <a:r>
              <a:rPr lang="en-US" altLang="en-US" i="1" dirty="0" err="1"/>
              <a:t>l’vav’kha</a:t>
            </a:r>
            <a:endParaRPr lang="en-US" altLang="en-US" i="1" dirty="0"/>
          </a:p>
          <a:p>
            <a:pPr marL="0" indent="0" algn="ctr" rtl="1">
              <a:spcBef>
                <a:spcPct val="0"/>
              </a:spcBef>
              <a:buNone/>
            </a:pPr>
            <a:r>
              <a:rPr lang="en-US" altLang="en-US" sz="2000" b="1" dirty="0">
                <a:cs typeface="Vilna" pitchFamily="2" charset="-79"/>
              </a:rPr>
              <a:t> </a:t>
            </a:r>
          </a:p>
          <a:p>
            <a:pPr marL="0" indent="0" algn="ctr" rtl="1">
              <a:spcBef>
                <a:spcPct val="0"/>
              </a:spcBef>
              <a:buNone/>
            </a:pPr>
            <a:r>
              <a:rPr lang="he-IL" altLang="en-US" sz="5185" b="1" dirty="0">
                <a:cs typeface="Vilna" pitchFamily="2" charset="-79"/>
              </a:rPr>
              <a:t>וּבְכָל-</a:t>
            </a:r>
            <a:r>
              <a:rPr lang="he-IL" altLang="en-US" sz="5185" b="1" dirty="0">
                <a:solidFill>
                  <a:srgbClr val="FFFF99"/>
                </a:solidFill>
                <a:cs typeface="Vilna" pitchFamily="2" charset="-79"/>
              </a:rPr>
              <a:t>נַפְשְׁךָ</a:t>
            </a:r>
            <a:r>
              <a:rPr lang="he-IL" altLang="en-US" sz="5185" b="1" dirty="0">
                <a:cs typeface="Vilna" pitchFamily="2" charset="-79"/>
              </a:rPr>
              <a:t> וּבְכָל-</a:t>
            </a:r>
            <a:r>
              <a:rPr lang="he-IL" altLang="en-US" sz="5185" b="1" dirty="0">
                <a:solidFill>
                  <a:srgbClr val="FFFF99"/>
                </a:solidFill>
                <a:cs typeface="Vilna" pitchFamily="2" charset="-79"/>
              </a:rPr>
              <a:t>מְאדֶך</a:t>
            </a:r>
            <a:r>
              <a:rPr lang="he-IL" altLang="en-US" sz="5185" b="1" dirty="0">
                <a:cs typeface="Vilna" pitchFamily="2" charset="-79"/>
              </a:rPr>
              <a:t>ָ</a:t>
            </a:r>
          </a:p>
          <a:p>
            <a:pPr marL="0" indent="0" algn="ctr">
              <a:spcBef>
                <a:spcPct val="0"/>
              </a:spcBef>
              <a:buNone/>
            </a:pPr>
            <a:r>
              <a:rPr lang="en-US" altLang="en-US" i="1" dirty="0" err="1"/>
              <a:t>Oov’khawl</a:t>
            </a:r>
            <a:r>
              <a:rPr lang="en-US" altLang="en-US" i="1" dirty="0"/>
              <a:t> </a:t>
            </a:r>
            <a:r>
              <a:rPr lang="en-US" altLang="en-US" i="1" dirty="0" err="1"/>
              <a:t>naf-sh’kha</a:t>
            </a:r>
            <a:endParaRPr lang="en-US" altLang="en-US" i="1" dirty="0"/>
          </a:p>
          <a:p>
            <a:pPr marL="0" indent="0" algn="ctr">
              <a:spcBef>
                <a:spcPct val="0"/>
              </a:spcBef>
              <a:buNone/>
            </a:pPr>
            <a:r>
              <a:rPr lang="en-US" altLang="en-US" i="1" dirty="0" err="1"/>
              <a:t>oov’khawl</a:t>
            </a:r>
            <a:r>
              <a:rPr lang="en-US" altLang="en-US" i="1" dirty="0"/>
              <a:t> </a:t>
            </a:r>
            <a:r>
              <a:rPr lang="en-US" altLang="en-US" i="1" dirty="0" err="1"/>
              <a:t>m’o</a:t>
            </a:r>
            <a:r>
              <a:rPr lang="en-US" altLang="en-US" i="1" dirty="0"/>
              <a:t>-</a:t>
            </a:r>
            <a:r>
              <a:rPr lang="en-US" altLang="en-US" i="1" dirty="0" err="1"/>
              <a:t>deh</a:t>
            </a:r>
            <a:r>
              <a:rPr lang="en-US" altLang="en-US" i="1" dirty="0"/>
              <a:t>-kha</a:t>
            </a:r>
          </a:p>
        </p:txBody>
      </p:sp>
    </p:spTree>
    <p:extLst>
      <p:ext uri="{BB962C8B-B14F-4D97-AF65-F5344CB8AC3E}">
        <p14:creationId xmlns:p14="http://schemas.microsoft.com/office/powerpoint/2010/main" val="273200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Mark 12.28-31</a:t>
            </a:r>
            <a:r>
              <a:rPr lang="en-US" dirty="0"/>
              <a:t>  </a:t>
            </a:r>
            <a:r>
              <a:rPr lang="en-US" b="1" baseline="30000" dirty="0"/>
              <a:t> </a:t>
            </a:r>
            <a:r>
              <a:rPr lang="en-US" dirty="0"/>
              <a:t>And you shall love </a:t>
            </a:r>
            <a:r>
              <a:rPr lang="en-US" cap="small" dirty="0"/>
              <a:t>Adoni</a:t>
            </a:r>
            <a:r>
              <a:rPr lang="en-US" dirty="0"/>
              <a:t> your God with all your </a:t>
            </a:r>
            <a:r>
              <a:rPr lang="en-US" dirty="0">
                <a:solidFill>
                  <a:srgbClr val="FFFF99"/>
                </a:solidFill>
              </a:rPr>
              <a:t>heart</a:t>
            </a:r>
            <a:r>
              <a:rPr lang="en-US" dirty="0"/>
              <a:t>, and with all your </a:t>
            </a:r>
            <a:r>
              <a:rPr lang="en-US" dirty="0">
                <a:solidFill>
                  <a:srgbClr val="FFFF99"/>
                </a:solidFill>
              </a:rPr>
              <a:t>soul</a:t>
            </a:r>
            <a:r>
              <a:rPr lang="en-US" dirty="0"/>
              <a:t>, and with all your </a:t>
            </a:r>
            <a:r>
              <a:rPr lang="en-US" dirty="0">
                <a:solidFill>
                  <a:srgbClr val="FFFF99"/>
                </a:solidFill>
              </a:rPr>
              <a:t>mind</a:t>
            </a:r>
            <a:r>
              <a:rPr lang="en-US" dirty="0"/>
              <a:t>, and with all your </a:t>
            </a:r>
            <a:r>
              <a:rPr lang="en-US" dirty="0">
                <a:solidFill>
                  <a:srgbClr val="FFFF99"/>
                </a:solidFill>
              </a:rPr>
              <a:t>strength</a:t>
            </a:r>
            <a:r>
              <a:rPr lang="en-US" dirty="0"/>
              <a:t>.’ </a:t>
            </a:r>
          </a:p>
          <a:p>
            <a:pPr algn="l"/>
            <a:endParaRPr lang="en-US" dirty="0"/>
          </a:p>
          <a:p>
            <a:pPr algn="l"/>
            <a:r>
              <a:rPr lang="en-US" dirty="0"/>
              <a:t>The second is this…</a:t>
            </a:r>
          </a:p>
          <a:p>
            <a:pPr algn="l"/>
            <a:endParaRPr lang="en-US" dirty="0"/>
          </a:p>
        </p:txBody>
      </p:sp>
    </p:spTree>
    <p:extLst>
      <p:ext uri="{BB962C8B-B14F-4D97-AF65-F5344CB8AC3E}">
        <p14:creationId xmlns:p14="http://schemas.microsoft.com/office/powerpoint/2010/main" val="210165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2104F55-1CAF-49C8-85A8-913E064F6983}"/>
              </a:ext>
            </a:extLst>
          </p:cNvPr>
          <p:cNvSpPr>
            <a:spLocks noGrp="1" noChangeArrowheads="1"/>
          </p:cNvSpPr>
          <p:nvPr>
            <p:ph type="subTitle" idx="4294967295"/>
          </p:nvPr>
        </p:nvSpPr>
        <p:spPr>
          <a:xfrm>
            <a:off x="198437" y="57150"/>
            <a:ext cx="8153399" cy="5086350"/>
          </a:xfrm>
        </p:spPr>
        <p:txBody>
          <a:bodyPr/>
          <a:lstStyle/>
          <a:p>
            <a:pPr marL="0" indent="0" algn="ctr" rtl="1">
              <a:lnSpc>
                <a:spcPct val="150000"/>
              </a:lnSpc>
              <a:spcBef>
                <a:spcPct val="0"/>
              </a:spcBef>
              <a:buNone/>
            </a:pPr>
            <a:r>
              <a:rPr lang="he-IL" altLang="en-US" sz="4400" b="1" dirty="0">
                <a:cs typeface="Vilna" pitchFamily="2" charset="-79"/>
              </a:rPr>
              <a:t>וְאָהַבְתָּ לְרֵעֲךָ כָּמוֹךָ </a:t>
            </a:r>
            <a:endParaRPr lang="en-US" altLang="en-US" sz="4400" b="1" dirty="0">
              <a:cs typeface="Vilna" pitchFamily="2" charset="-79"/>
            </a:endParaRPr>
          </a:p>
          <a:p>
            <a:pPr marL="0" indent="0" algn="ctr">
              <a:lnSpc>
                <a:spcPct val="80000"/>
              </a:lnSpc>
              <a:spcBef>
                <a:spcPct val="0"/>
              </a:spcBef>
              <a:buNone/>
            </a:pPr>
            <a:r>
              <a:rPr lang="en-US" altLang="en-US" i="1" dirty="0" err="1">
                <a:cs typeface="Narkisim" panose="020E0502050101010101" pitchFamily="34" charset="-79"/>
              </a:rPr>
              <a:t>V’a-hav-tah</a:t>
            </a:r>
            <a:r>
              <a:rPr lang="en-US" altLang="en-US" i="1" dirty="0">
                <a:cs typeface="Narkisim" panose="020E0502050101010101" pitchFamily="34" charset="-79"/>
              </a:rPr>
              <a:t> </a:t>
            </a:r>
            <a:r>
              <a:rPr lang="en-US" altLang="en-US" i="1" dirty="0" err="1">
                <a:cs typeface="Narkisim" panose="020E0502050101010101" pitchFamily="34" charset="-79"/>
              </a:rPr>
              <a:t>l’rey</a:t>
            </a:r>
            <a:r>
              <a:rPr lang="en-US" altLang="en-US" i="1" dirty="0">
                <a:cs typeface="Narkisim" panose="020E0502050101010101" pitchFamily="34" charset="-79"/>
              </a:rPr>
              <a:t>-ah-kha                   kha-</a:t>
            </a:r>
            <a:r>
              <a:rPr lang="en-US" altLang="en-US" i="1" dirty="0" err="1">
                <a:cs typeface="Narkisim" panose="020E0502050101010101" pitchFamily="34" charset="-79"/>
              </a:rPr>
              <a:t>mo</a:t>
            </a:r>
            <a:r>
              <a:rPr lang="en-US" altLang="en-US" i="1" dirty="0">
                <a:cs typeface="Narkisim" panose="020E0502050101010101" pitchFamily="34" charset="-79"/>
              </a:rPr>
              <a:t>-kha</a:t>
            </a:r>
          </a:p>
          <a:p>
            <a:pPr marL="0" indent="0" algn="ctr">
              <a:lnSpc>
                <a:spcPct val="80000"/>
              </a:lnSpc>
              <a:spcBef>
                <a:spcPct val="0"/>
              </a:spcBef>
              <a:buNone/>
            </a:pPr>
            <a:endParaRPr lang="en-US" altLang="en-US" sz="1152" dirty="0">
              <a:cs typeface="Narkisim" panose="020E0502050101010101" pitchFamily="34" charset="-79"/>
            </a:endParaRPr>
          </a:p>
          <a:p>
            <a:pPr marL="0" indent="0" algn="ctr">
              <a:lnSpc>
                <a:spcPct val="80000"/>
              </a:lnSpc>
              <a:spcBef>
                <a:spcPct val="0"/>
              </a:spcBef>
              <a:buNone/>
            </a:pPr>
            <a:r>
              <a:rPr lang="en-US" altLang="en-US" dirty="0"/>
              <a:t>And you shall love </a:t>
            </a:r>
          </a:p>
          <a:p>
            <a:pPr marL="0" indent="0" algn="ctr">
              <a:lnSpc>
                <a:spcPct val="80000"/>
              </a:lnSpc>
              <a:spcBef>
                <a:spcPct val="0"/>
              </a:spcBef>
              <a:buNone/>
            </a:pPr>
            <a:r>
              <a:rPr lang="en-US" altLang="en-US" dirty="0"/>
              <a:t>your neighbor as yourself.</a:t>
            </a:r>
          </a:p>
          <a:p>
            <a:pPr marL="0" indent="0" algn="ctr">
              <a:lnSpc>
                <a:spcPct val="80000"/>
              </a:lnSpc>
              <a:spcBef>
                <a:spcPct val="0"/>
              </a:spcBef>
              <a:buNone/>
            </a:pPr>
            <a:endParaRPr lang="en-US" altLang="en-US" dirty="0"/>
          </a:p>
          <a:p>
            <a:pPr marL="0" indent="0">
              <a:lnSpc>
                <a:spcPct val="80000"/>
              </a:lnSpc>
              <a:spcBef>
                <a:spcPct val="0"/>
              </a:spcBef>
              <a:buNone/>
            </a:pPr>
            <a:r>
              <a:rPr lang="en-US" dirty="0"/>
              <a:t>There is no other commandment greater than these.”</a:t>
            </a:r>
            <a:br>
              <a:rPr lang="en-US" altLang="en-US" dirty="0"/>
            </a:br>
            <a:endParaRPr lang="en-US" altLang="en-US" sz="2880" dirty="0">
              <a:cs typeface="Narkisim" panose="020E0502050101010101" pitchFamily="34" charset="-79"/>
            </a:endParaRPr>
          </a:p>
        </p:txBody>
      </p:sp>
    </p:spTree>
    <p:extLst>
      <p:ext uri="{BB962C8B-B14F-4D97-AF65-F5344CB8AC3E}">
        <p14:creationId xmlns:p14="http://schemas.microsoft.com/office/powerpoint/2010/main" val="201316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D32C0C-9F6A-4525-96A6-23565514A236}"/>
              </a:ext>
            </a:extLst>
          </p:cNvPr>
          <p:cNvSpPr>
            <a:spLocks noGrp="1" noChangeArrowheads="1"/>
          </p:cNvSpPr>
          <p:nvPr>
            <p:ph type="subTitle" idx="4294967295"/>
          </p:nvPr>
        </p:nvSpPr>
        <p:spPr>
          <a:xfrm>
            <a:off x="274637" y="133351"/>
            <a:ext cx="8229600" cy="4800600"/>
          </a:xfrm>
        </p:spPr>
        <p:txBody>
          <a:bodyPr/>
          <a:lstStyle/>
          <a:p>
            <a:pPr marL="0" indent="0">
              <a:buNone/>
            </a:pPr>
            <a:r>
              <a:rPr lang="en-US" dirty="0"/>
              <a:t>The Shema, above, as a declaration of faith, a pledge of allegiance to the One True God, and a command to love Him, is the first prayer that children are taught, and the last utterance of martyrs.</a:t>
            </a:r>
            <a:endParaRPr lang="en-US" altLang="en-US" dirty="0"/>
          </a:p>
        </p:txBody>
      </p:sp>
    </p:spTree>
    <p:extLst>
      <p:ext uri="{BB962C8B-B14F-4D97-AF65-F5344CB8AC3E}">
        <p14:creationId xmlns:p14="http://schemas.microsoft.com/office/powerpoint/2010/main" val="61204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D32C0C-9F6A-4525-96A6-23565514A236}"/>
              </a:ext>
            </a:extLst>
          </p:cNvPr>
          <p:cNvSpPr>
            <a:spLocks noGrp="1" noChangeArrowheads="1"/>
          </p:cNvSpPr>
          <p:nvPr>
            <p:ph type="subTitle" idx="4294967295"/>
          </p:nvPr>
        </p:nvSpPr>
        <p:spPr>
          <a:xfrm>
            <a:off x="274637" y="133351"/>
            <a:ext cx="8229600" cy="4800600"/>
          </a:xfrm>
        </p:spPr>
        <p:txBody>
          <a:bodyPr/>
          <a:lstStyle/>
          <a:p>
            <a:pPr marL="0" indent="0">
              <a:buNone/>
            </a:pPr>
            <a:r>
              <a:rPr lang="en-US" dirty="0"/>
              <a:t>Love of God is not considered the epitome of Jewish living. Even more important, as mentioned in </a:t>
            </a:r>
            <a:r>
              <a:rPr lang="en-US" i="1" dirty="0"/>
              <a:t>A Code of Jewish Ethics Volume 1</a:t>
            </a:r>
            <a:r>
              <a:rPr lang="en-US" dirty="0"/>
              <a:t> by Rabbi Joseph </a:t>
            </a:r>
            <a:r>
              <a:rPr lang="en-US" dirty="0" err="1"/>
              <a:t>Telushkin</a:t>
            </a:r>
            <a:r>
              <a:rPr lang="en-US" dirty="0"/>
              <a:t>, is the love of one’s neighbor. Why? </a:t>
            </a:r>
            <a:endParaRPr lang="en-US" altLang="en-US" dirty="0"/>
          </a:p>
        </p:txBody>
      </p:sp>
    </p:spTree>
    <p:extLst>
      <p:ext uri="{BB962C8B-B14F-4D97-AF65-F5344CB8AC3E}">
        <p14:creationId xmlns:p14="http://schemas.microsoft.com/office/powerpoint/2010/main" val="136847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D32C0C-9F6A-4525-96A6-23565514A236}"/>
              </a:ext>
            </a:extLst>
          </p:cNvPr>
          <p:cNvSpPr>
            <a:spLocks noGrp="1" noChangeArrowheads="1"/>
          </p:cNvSpPr>
          <p:nvPr>
            <p:ph type="subTitle" idx="4294967295"/>
          </p:nvPr>
        </p:nvSpPr>
        <p:spPr>
          <a:xfrm>
            <a:off x="274637" y="133351"/>
            <a:ext cx="8229600" cy="4800600"/>
          </a:xfrm>
        </p:spPr>
        <p:txBody>
          <a:bodyPr/>
          <a:lstStyle/>
          <a:p>
            <a:pPr marL="0" indent="0">
              <a:buNone/>
            </a:pPr>
            <a:r>
              <a:rPr lang="en-US" dirty="0"/>
              <a:t>Because the love of one’s neighbor is seen as a measure of one’s love of God. What matters most to God? According to Rabbi </a:t>
            </a:r>
            <a:r>
              <a:rPr lang="en-US" dirty="0" err="1"/>
              <a:t>Akiva</a:t>
            </a:r>
            <a:r>
              <a:rPr lang="en-US" dirty="0"/>
              <a:t> (Jerusalem Talmud, </a:t>
            </a:r>
            <a:r>
              <a:rPr lang="en-US" dirty="0" err="1"/>
              <a:t>Nedarim</a:t>
            </a:r>
            <a:r>
              <a:rPr lang="en-US" dirty="0"/>
              <a:t> 9:4), “Love your neighbor as yourself; this is the major principle of the Torah.”</a:t>
            </a:r>
            <a:endParaRPr lang="en-US" altLang="en-US" dirty="0"/>
          </a:p>
        </p:txBody>
      </p:sp>
    </p:spTree>
    <p:extLst>
      <p:ext uri="{BB962C8B-B14F-4D97-AF65-F5344CB8AC3E}">
        <p14:creationId xmlns:p14="http://schemas.microsoft.com/office/powerpoint/2010/main" val="405280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D32C0C-9F6A-4525-96A6-23565514A236}"/>
              </a:ext>
            </a:extLst>
          </p:cNvPr>
          <p:cNvSpPr>
            <a:spLocks noGrp="1" noChangeArrowheads="1"/>
          </p:cNvSpPr>
          <p:nvPr>
            <p:ph type="subTitle" idx="4294967295"/>
          </p:nvPr>
        </p:nvSpPr>
        <p:spPr>
          <a:xfrm>
            <a:off x="274637" y="133351"/>
            <a:ext cx="8229600" cy="4800600"/>
          </a:xfrm>
        </p:spPr>
        <p:txBody>
          <a:bodyPr/>
          <a:lstStyle/>
          <a:p>
            <a:pPr marL="0" indent="0">
              <a:buNone/>
            </a:pPr>
            <a:r>
              <a:rPr lang="en-US" dirty="0"/>
              <a:t>In the Jewish mind, there is an equation, and equal quantities on each side of an equal sign.</a:t>
            </a:r>
          </a:p>
          <a:p>
            <a:pPr marL="0" indent="0">
              <a:buNone/>
            </a:pPr>
            <a:r>
              <a:rPr lang="en-US" dirty="0"/>
              <a:t> </a:t>
            </a:r>
          </a:p>
          <a:p>
            <a:pPr marL="0" indent="0">
              <a:buNone/>
            </a:pPr>
            <a:r>
              <a:rPr lang="en-US" dirty="0"/>
              <a:t>Love God = Love your neighbor.</a:t>
            </a:r>
          </a:p>
          <a:p>
            <a:pPr marL="0" indent="0">
              <a:lnSpc>
                <a:spcPct val="80000"/>
              </a:lnSpc>
              <a:spcBef>
                <a:spcPct val="0"/>
              </a:spcBef>
              <a:buNone/>
            </a:pPr>
            <a:endParaRPr lang="en-US" altLang="en-US" dirty="0"/>
          </a:p>
        </p:txBody>
      </p:sp>
    </p:spTree>
    <p:extLst>
      <p:ext uri="{BB962C8B-B14F-4D97-AF65-F5344CB8AC3E}">
        <p14:creationId xmlns:p14="http://schemas.microsoft.com/office/powerpoint/2010/main" val="77210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Image may contain: text">
            <a:extLst>
              <a:ext uri="{FF2B5EF4-FFF2-40B4-BE49-F238E27FC236}">
                <a16:creationId xmlns:a16="http://schemas.microsoft.com/office/drawing/2014/main" id="{CC6990DD-0B6F-417E-A308-19CB29BB6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0"/>
            <a:ext cx="45323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4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The Messianic Scriptures similarly link love of God and love of one’s neighbor. “If someone says, ‘I love God,’ and hates his brother, he is a liar; for he who does not love his brother whom he has seen, how can he love God whom he has not seen? And this commandment we have from Him: that he who loves God must love his brother also” </a:t>
            </a:r>
            <a:r>
              <a:rPr lang="en-US" baseline="30000" dirty="0"/>
              <a:t>(1 Jn. 4:20-21).</a:t>
            </a:r>
          </a:p>
          <a:p>
            <a:pPr algn="l"/>
            <a:endParaRPr lang="en-US" dirty="0"/>
          </a:p>
        </p:txBody>
      </p:sp>
    </p:spTree>
    <p:extLst>
      <p:ext uri="{BB962C8B-B14F-4D97-AF65-F5344CB8AC3E}">
        <p14:creationId xmlns:p14="http://schemas.microsoft.com/office/powerpoint/2010/main" val="15861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i="1" dirty="0"/>
              <a:t>“You shall love your neighbor as yourself”</a:t>
            </a:r>
            <a:r>
              <a:rPr lang="en-US" dirty="0"/>
              <a:t> appears in the Bible for the first time in Leviticus 19:18. The verse ends with, </a:t>
            </a:r>
            <a:r>
              <a:rPr lang="en-US" i="1" dirty="0"/>
              <a:t>“Ani Adoni”</a:t>
            </a:r>
            <a:r>
              <a:rPr lang="en-US" dirty="0"/>
              <a:t>  It is as if God signs His signature to the command to love one’s neighbor as oneself, to give it special emphasis.</a:t>
            </a:r>
          </a:p>
        </p:txBody>
      </p:sp>
    </p:spTree>
    <p:extLst>
      <p:ext uri="{BB962C8B-B14F-4D97-AF65-F5344CB8AC3E}">
        <p14:creationId xmlns:p14="http://schemas.microsoft.com/office/powerpoint/2010/main" val="328015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 non-Jew, who wanted to be converted to Judaism, approached the great Rabbi Hillel and asked if he could teach him the entire Torah while he stood on one foot. Hillel, standing on one foot, responded: “What is hateful unto you, do not do to your neighbor. This is the whole Torah! All the rest is commentary. Now, go and study” (Shabbat 31a). </a:t>
            </a:r>
          </a:p>
        </p:txBody>
      </p:sp>
    </p:spTree>
    <p:extLst>
      <p:ext uri="{BB962C8B-B14F-4D97-AF65-F5344CB8AC3E}">
        <p14:creationId xmlns:p14="http://schemas.microsoft.com/office/powerpoint/2010/main" val="263275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Irene Lipson, in </a:t>
            </a:r>
            <a:r>
              <a:rPr lang="en-US" i="1" dirty="0"/>
              <a:t>The Greatest Commandment,</a:t>
            </a:r>
            <a:r>
              <a:rPr lang="en-US" dirty="0"/>
              <a:t> mentions some Hebrew concepts connected with compassion. The first is</a:t>
            </a:r>
            <a:r>
              <a:rPr lang="en-US" i="1" dirty="0"/>
              <a:t> Li-</a:t>
            </a:r>
            <a:r>
              <a:rPr lang="en-US" i="1" dirty="0" err="1"/>
              <a:t>fenim</a:t>
            </a:r>
            <a:r>
              <a:rPr lang="en-US" i="1" dirty="0"/>
              <a:t> mi-</a:t>
            </a:r>
            <a:r>
              <a:rPr lang="en-US" i="1" dirty="0" err="1"/>
              <a:t>shurath</a:t>
            </a:r>
            <a:r>
              <a:rPr lang="en-US" i="1" dirty="0"/>
              <a:t> ha-din</a:t>
            </a:r>
            <a:r>
              <a:rPr lang="en-US" dirty="0"/>
              <a:t> </a:t>
            </a:r>
            <a:endParaRPr lang="he-IL" dirty="0"/>
          </a:p>
          <a:p>
            <a:pPr rtl="1" fontAlgn="t"/>
            <a:r>
              <a:rPr lang="he-IL" b="1" dirty="0">
                <a:latin typeface="David" panose="020E0502060401010101" pitchFamily="34" charset="-79"/>
                <a:cs typeface="David" panose="020E0502060401010101" pitchFamily="34" charset="-79"/>
              </a:rPr>
              <a:t>לִפְנִים מִשּׁוּרַת הַדִּין</a:t>
            </a:r>
            <a:r>
              <a:rPr lang="he-IL" dirty="0"/>
              <a:t> </a:t>
            </a:r>
          </a:p>
          <a:p>
            <a:r>
              <a:rPr lang="en-US" dirty="0"/>
              <a:t>beyond the letter of the law</a:t>
            </a:r>
          </a:p>
        </p:txBody>
      </p:sp>
    </p:spTree>
    <p:extLst>
      <p:ext uri="{BB962C8B-B14F-4D97-AF65-F5344CB8AC3E}">
        <p14:creationId xmlns:p14="http://schemas.microsoft.com/office/powerpoint/2010/main" val="93059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This means that a person concedes something that is rightfully theirs in favor of someone whose need is greater. Sacrificial love.</a:t>
            </a:r>
          </a:p>
          <a:p>
            <a:pPr algn="l"/>
            <a:endParaRPr lang="en-US" dirty="0"/>
          </a:p>
          <a:p>
            <a:pPr algn="l"/>
            <a:r>
              <a:rPr lang="en-US" dirty="0"/>
              <a:t>Messiah teaches this, even more dramatically:</a:t>
            </a:r>
          </a:p>
        </p:txBody>
      </p:sp>
    </p:spTree>
    <p:extLst>
      <p:ext uri="{BB962C8B-B14F-4D97-AF65-F5344CB8AC3E}">
        <p14:creationId xmlns:p14="http://schemas.microsoft.com/office/powerpoint/2010/main" val="187592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5.39-41 </a:t>
            </a:r>
            <a:r>
              <a:rPr lang="en-US" dirty="0"/>
              <a:t>If someone hits you on the right cheek, let him hit you on the left cheek too! If someone wants to sue you for your shirt, let him have your coat as well! And if a soldier forces you to carry his pack for one mile, carry it for two! </a:t>
            </a:r>
          </a:p>
        </p:txBody>
      </p:sp>
    </p:spTree>
    <p:extLst>
      <p:ext uri="{BB962C8B-B14F-4D97-AF65-F5344CB8AC3E}">
        <p14:creationId xmlns:p14="http://schemas.microsoft.com/office/powerpoint/2010/main" val="1475715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Another Hebrew concept is </a:t>
            </a:r>
            <a:r>
              <a:rPr lang="en-US" i="1" dirty="0" err="1"/>
              <a:t>Gemilut</a:t>
            </a:r>
            <a:r>
              <a:rPr lang="en-US" i="1" dirty="0"/>
              <a:t> </a:t>
            </a:r>
            <a:r>
              <a:rPr lang="en-US" i="1" dirty="0" err="1"/>
              <a:t>Hasadim</a:t>
            </a:r>
            <a:r>
              <a:rPr lang="en-US" dirty="0"/>
              <a:t>, Acts of Love.</a:t>
            </a:r>
            <a:endParaRPr lang="he-IL" dirty="0"/>
          </a:p>
          <a:p>
            <a:pPr rtl="1" fontAlgn="t"/>
            <a:r>
              <a:rPr lang="he-IL" sz="5200" b="1" dirty="0">
                <a:latin typeface="David" panose="020E0502060401010101" pitchFamily="34" charset="-79"/>
                <a:cs typeface="David" panose="020E0502060401010101" pitchFamily="34" charset="-79"/>
              </a:rPr>
              <a:t>גְּמִילוּת חֲסָדִים</a:t>
            </a:r>
            <a:r>
              <a:rPr lang="he-IL" dirty="0"/>
              <a:t> </a:t>
            </a:r>
            <a:r>
              <a:rPr lang="en-US" dirty="0"/>
              <a:t>charity, benevolence</a:t>
            </a:r>
          </a:p>
          <a:p>
            <a:pPr algn="l"/>
            <a:r>
              <a:rPr lang="en-US" dirty="0"/>
              <a:t>Doing something only out of a sense of duty is not </a:t>
            </a:r>
            <a:r>
              <a:rPr lang="en-US" dirty="0" err="1"/>
              <a:t>Gemilut</a:t>
            </a:r>
            <a:r>
              <a:rPr lang="en-US" dirty="0"/>
              <a:t> </a:t>
            </a:r>
            <a:r>
              <a:rPr lang="en-US" dirty="0" err="1"/>
              <a:t>Hasadim</a:t>
            </a:r>
            <a:r>
              <a:rPr lang="en-US" dirty="0"/>
              <a:t>. A good deed must be performed in a spirit of love and compassion. </a:t>
            </a:r>
          </a:p>
        </p:txBody>
      </p:sp>
    </p:spTree>
    <p:extLst>
      <p:ext uri="{BB962C8B-B14F-4D97-AF65-F5344CB8AC3E}">
        <p14:creationId xmlns:p14="http://schemas.microsoft.com/office/powerpoint/2010/main" val="342378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Examples: visiting the sick, helping the poor, providing for widows and orphans, and providing a wedding for a poor bride. </a:t>
            </a:r>
          </a:p>
        </p:txBody>
      </p:sp>
    </p:spTree>
    <p:extLst>
      <p:ext uri="{BB962C8B-B14F-4D97-AF65-F5344CB8AC3E}">
        <p14:creationId xmlns:p14="http://schemas.microsoft.com/office/powerpoint/2010/main" val="4285687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is of the utmost importance to attend a funeral, accompanying the dead to the grave. This is regarded as an act of pure love because it is the only mitzvah (good deed) where the recipient can never reciprocate!”</a:t>
            </a:r>
          </a:p>
          <a:p>
            <a:pPr algn="l"/>
            <a:endParaRPr lang="en-US" dirty="0"/>
          </a:p>
        </p:txBody>
      </p:sp>
    </p:spTree>
    <p:extLst>
      <p:ext uri="{BB962C8B-B14F-4D97-AF65-F5344CB8AC3E}">
        <p14:creationId xmlns:p14="http://schemas.microsoft.com/office/powerpoint/2010/main" val="3285619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There still remains the question of who exactly is “our neighbor.” For traditional Jews, the “stranger” </a:t>
            </a:r>
            <a:r>
              <a:rPr lang="he-IL" sz="4800" b="1" dirty="0">
                <a:latin typeface="David" panose="020E0502060401010101" pitchFamily="34" charset="-79"/>
                <a:cs typeface="David" panose="020E0502060401010101" pitchFamily="34" charset="-79"/>
              </a:rPr>
              <a:t>גֵּר</a:t>
            </a:r>
            <a:r>
              <a:rPr lang="en-US" dirty="0"/>
              <a:t> </a:t>
            </a:r>
            <a:r>
              <a:rPr lang="en-US" i="1" dirty="0"/>
              <a:t>Ger</a:t>
            </a:r>
            <a:r>
              <a:rPr lang="en-US" dirty="0"/>
              <a:t>, definitely falls into this category. The Torah is clear on this: “The stranger who dwells among you [Ger </a:t>
            </a:r>
            <a:r>
              <a:rPr lang="en-US" dirty="0" err="1"/>
              <a:t>toshav</a:t>
            </a:r>
            <a:r>
              <a:rPr lang="en-US" dirty="0"/>
              <a:t>] shall be to you as one born among you, and you shall love</a:t>
            </a:r>
          </a:p>
        </p:txBody>
      </p:sp>
    </p:spTree>
    <p:extLst>
      <p:ext uri="{BB962C8B-B14F-4D97-AF65-F5344CB8AC3E}">
        <p14:creationId xmlns:p14="http://schemas.microsoft.com/office/powerpoint/2010/main" val="226989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No photo description available.">
            <a:extLst>
              <a:ext uri="{FF2B5EF4-FFF2-40B4-BE49-F238E27FC236}">
                <a16:creationId xmlns:a16="http://schemas.microsoft.com/office/drawing/2014/main" id="{1093E225-4CAC-4E0F-A76C-D7C4583D1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7" y="-19051"/>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9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him as yourself; for you were strangers [gerim] in the land of Egypt: I am the Adoni your God” </a:t>
            </a:r>
            <a:r>
              <a:rPr lang="en-US" baseline="30000" dirty="0"/>
              <a:t>(Lev. 19:34).  </a:t>
            </a:r>
          </a:p>
          <a:p>
            <a:pPr algn="l"/>
            <a:r>
              <a:rPr lang="en-US" dirty="0"/>
              <a:t>Aside from the stranger, the term “neighbor” in Jewish tradition does not apply to all people indiscriminately. </a:t>
            </a:r>
          </a:p>
        </p:txBody>
      </p:sp>
    </p:spTree>
    <p:extLst>
      <p:ext uri="{BB962C8B-B14F-4D97-AF65-F5344CB8AC3E}">
        <p14:creationId xmlns:p14="http://schemas.microsoft.com/office/powerpoint/2010/main" val="267358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err="1"/>
              <a:t>Yeshua’s</a:t>
            </a:r>
            <a:r>
              <a:rPr lang="en-US" dirty="0"/>
              <a:t> Jewish audience would, therefore, be shocked, maybe even repulsed, by “You have heard that it was said, ‘You shall love your neighbor and </a:t>
            </a:r>
            <a:r>
              <a:rPr lang="en-US" dirty="0">
                <a:solidFill>
                  <a:srgbClr val="FFFF99"/>
                </a:solidFill>
              </a:rPr>
              <a:t>hate your enemy</a:t>
            </a:r>
            <a:r>
              <a:rPr lang="en-US" dirty="0"/>
              <a:t>. But I say to you, </a:t>
            </a:r>
            <a:r>
              <a:rPr lang="en-US" dirty="0">
                <a:solidFill>
                  <a:srgbClr val="FFFF99"/>
                </a:solidFill>
              </a:rPr>
              <a:t>love your enemies, bless those who curse you, do good to those who hate you, and pray for those who spitefully use you and persecute you</a:t>
            </a:r>
            <a:r>
              <a:rPr lang="en-US" dirty="0"/>
              <a:t>'” </a:t>
            </a:r>
            <a:r>
              <a:rPr lang="en-US" baseline="30000" dirty="0"/>
              <a:t>(Matt. 5:43-44).</a:t>
            </a:r>
          </a:p>
        </p:txBody>
      </p:sp>
    </p:spTree>
    <p:extLst>
      <p:ext uri="{BB962C8B-B14F-4D97-AF65-F5344CB8AC3E}">
        <p14:creationId xmlns:p14="http://schemas.microsoft.com/office/powerpoint/2010/main" val="3542684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 law is mentioned is Yaakov/James 2:8 that fulfills the Law given to God’s People at Mt. Sinai. It is the Law of the Kingdom of Heaven, the Torah internalized, the law of Love. “If you really fulfill the royal law according to the Scripture, ‘You shall love your neighbor as yourself,’ you do well.” </a:t>
            </a:r>
          </a:p>
        </p:txBody>
      </p:sp>
    </p:spTree>
    <p:extLst>
      <p:ext uri="{BB962C8B-B14F-4D97-AF65-F5344CB8AC3E}">
        <p14:creationId xmlns:p14="http://schemas.microsoft.com/office/powerpoint/2010/main" val="1371265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The Royal Law is a law that should govern us in all our dealings with people, regardless of their status or ethnicity. All people should be regarded as “neighbors” and treated with love.  </a:t>
            </a:r>
          </a:p>
          <a:p>
            <a:pPr algn="l"/>
            <a:r>
              <a:rPr lang="en-US" dirty="0"/>
              <a:t>Rabbi </a:t>
            </a:r>
            <a:r>
              <a:rPr lang="en-US" dirty="0" err="1"/>
              <a:t>Shaul</a:t>
            </a:r>
            <a:r>
              <a:rPr lang="en-US" dirty="0"/>
              <a:t> comments further on the Royal Law: “Owe no one anything except to love one another, for he who loves another has fulfilled the law. </a:t>
            </a:r>
          </a:p>
        </p:txBody>
      </p:sp>
    </p:spTree>
    <p:extLst>
      <p:ext uri="{BB962C8B-B14F-4D97-AF65-F5344CB8AC3E}">
        <p14:creationId xmlns:p14="http://schemas.microsoft.com/office/powerpoint/2010/main" val="893411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Messiah gave His followers a “new commandment”: “A new commandment I give to you, that you love one another; as I have loved you, that you also love one another…”</a:t>
            </a:r>
            <a:r>
              <a:rPr lang="en-US" baseline="30000" dirty="0"/>
              <a:t> (Jn. 13:34). </a:t>
            </a:r>
            <a:endParaRPr lang="en-US" dirty="0"/>
          </a:p>
        </p:txBody>
      </p:sp>
    </p:spTree>
    <p:extLst>
      <p:ext uri="{BB962C8B-B14F-4D97-AF65-F5344CB8AC3E}">
        <p14:creationId xmlns:p14="http://schemas.microsoft.com/office/powerpoint/2010/main" val="3302365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This commandment was “new” because the disciples were being called to a deeper, more selfless,</a:t>
            </a:r>
            <a:r>
              <a:rPr lang="en-US" b="1" dirty="0"/>
              <a:t> </a:t>
            </a:r>
            <a:r>
              <a:rPr lang="en-US" dirty="0"/>
              <a:t>sacrificial, and unconditional love for their “neighbor.” Not just loving their neighbor as themselves, but loving as Yeshua loved, who was about to show them a love that would die for them. </a:t>
            </a:r>
          </a:p>
        </p:txBody>
      </p:sp>
    </p:spTree>
    <p:extLst>
      <p:ext uri="{BB962C8B-B14F-4D97-AF65-F5344CB8AC3E}">
        <p14:creationId xmlns:p14="http://schemas.microsoft.com/office/powerpoint/2010/main" val="228382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 Yeshua Himself said it: “This is My commandment, that you love one another as I have loved you. Greater love has no one than this than to lay down one’s life for his friends” </a:t>
            </a:r>
            <a:r>
              <a:rPr lang="en-US" baseline="30000" dirty="0"/>
              <a:t>(</a:t>
            </a:r>
            <a:r>
              <a:rPr lang="en-US" baseline="30000" dirty="0" err="1"/>
              <a:t>Yn</a:t>
            </a:r>
            <a:r>
              <a:rPr lang="en-US" baseline="30000" dirty="0"/>
              <a:t>. 15:12-13).</a:t>
            </a:r>
          </a:p>
          <a:p>
            <a:pPr algn="l"/>
            <a:endParaRPr lang="en-US" dirty="0"/>
          </a:p>
        </p:txBody>
      </p:sp>
    </p:spTree>
    <p:extLst>
      <p:ext uri="{BB962C8B-B14F-4D97-AF65-F5344CB8AC3E}">
        <p14:creationId xmlns:p14="http://schemas.microsoft.com/office/powerpoint/2010/main" val="3247964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13.35</a:t>
            </a:r>
            <a:r>
              <a:rPr lang="en-US" dirty="0"/>
              <a:t> </a:t>
            </a:r>
            <a:r>
              <a:rPr lang="en-US" b="1" baseline="30000" dirty="0"/>
              <a:t> </a:t>
            </a:r>
            <a:r>
              <a:rPr lang="en-US" dirty="0"/>
              <a:t>Everyone will know that you are my </a:t>
            </a:r>
            <a:r>
              <a:rPr lang="en-US" dirty="0" err="1"/>
              <a:t>talmidim</a:t>
            </a:r>
            <a:r>
              <a:rPr lang="en-US" dirty="0"/>
              <a:t> by the fact that you have love for each other.”</a:t>
            </a:r>
          </a:p>
          <a:p>
            <a:pPr algn="l"/>
            <a:r>
              <a:rPr lang="en-US" dirty="0"/>
              <a:t>So, how is Or </a:t>
            </a:r>
            <a:r>
              <a:rPr lang="en-US" dirty="0" err="1"/>
              <a:t>HaOlam</a:t>
            </a:r>
            <a:r>
              <a:rPr lang="en-US" dirty="0"/>
              <a:t> doing?</a:t>
            </a:r>
          </a:p>
          <a:p>
            <a:pPr algn="l"/>
            <a:r>
              <a:rPr lang="en-US" dirty="0"/>
              <a:t>So, what do Google reviews say?</a:t>
            </a:r>
          </a:p>
        </p:txBody>
      </p:sp>
    </p:spTree>
    <p:extLst>
      <p:ext uri="{BB962C8B-B14F-4D97-AF65-F5344CB8AC3E}">
        <p14:creationId xmlns:p14="http://schemas.microsoft.com/office/powerpoint/2010/main" val="299924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07DD2-3A36-438C-BCAB-28C5B877B960}"/>
              </a:ext>
            </a:extLst>
          </p:cNvPr>
          <p:cNvPicPr>
            <a:picLocks noChangeAspect="1"/>
          </p:cNvPicPr>
          <p:nvPr/>
        </p:nvPicPr>
        <p:blipFill>
          <a:blip r:embed="rId3"/>
          <a:stretch>
            <a:fillRect/>
          </a:stretch>
        </p:blipFill>
        <p:spPr>
          <a:xfrm>
            <a:off x="2776408" y="0"/>
            <a:ext cx="3226059"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038127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0668F-EDA3-4C99-88CC-DF6B1DC43919}"/>
              </a:ext>
            </a:extLst>
          </p:cNvPr>
          <p:cNvPicPr>
            <a:picLocks noChangeAspect="1"/>
          </p:cNvPicPr>
          <p:nvPr/>
        </p:nvPicPr>
        <p:blipFill>
          <a:blip r:embed="rId3"/>
          <a:stretch>
            <a:fillRect/>
          </a:stretch>
        </p:blipFill>
        <p:spPr>
          <a:xfrm>
            <a:off x="473513" y="57150"/>
            <a:ext cx="7878323" cy="5059042"/>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13271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may contain: text">
            <a:extLst>
              <a:ext uri="{FF2B5EF4-FFF2-40B4-BE49-F238E27FC236}">
                <a16:creationId xmlns:a16="http://schemas.microsoft.com/office/drawing/2014/main" id="{57A29EA5-EF00-4C5B-BBC7-00990F348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38" y="0"/>
            <a:ext cx="4114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68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have visited there twice and thoroughly enjoyed the joyful worship</a:t>
            </a:r>
            <a:r>
              <a:rPr lang="en-US" dirty="0">
                <a:solidFill>
                  <a:srgbClr val="FFFF99"/>
                </a:solidFill>
              </a:rPr>
              <a:t>, friendly people</a:t>
            </a:r>
            <a:r>
              <a:rPr lang="en-US" dirty="0"/>
              <a:t>, and thought-provoking/inspiring messages! Highly recommend it as a place to be on Sabbath morning!</a:t>
            </a:r>
          </a:p>
        </p:txBody>
      </p:sp>
    </p:spTree>
    <p:extLst>
      <p:ext uri="{BB962C8B-B14F-4D97-AF65-F5344CB8AC3E}">
        <p14:creationId xmlns:p14="http://schemas.microsoft.com/office/powerpoint/2010/main" val="3397629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Lovely place to find Yeshua, it's a </a:t>
            </a:r>
            <a:r>
              <a:rPr lang="en-US" dirty="0">
                <a:solidFill>
                  <a:srgbClr val="FFFF99"/>
                </a:solidFill>
              </a:rPr>
              <a:t>warm welcoming place </a:t>
            </a:r>
            <a:r>
              <a:rPr lang="en-US" dirty="0"/>
              <a:t>and so nice to have </a:t>
            </a:r>
            <a:r>
              <a:rPr lang="en-US" dirty="0" err="1"/>
              <a:t>oneg</a:t>
            </a:r>
            <a:r>
              <a:rPr lang="en-US" dirty="0"/>
              <a:t> with the congregation afterwards.</a:t>
            </a:r>
          </a:p>
          <a:p>
            <a:pPr algn="l"/>
            <a:r>
              <a:rPr lang="en-US" dirty="0"/>
              <a:t>Coming again. </a:t>
            </a:r>
            <a:r>
              <a:rPr lang="en-US" dirty="0">
                <a:solidFill>
                  <a:srgbClr val="FFFF99"/>
                </a:solidFill>
              </a:rPr>
              <a:t>The people are great.</a:t>
            </a:r>
            <a:r>
              <a:rPr lang="en-US" dirty="0"/>
              <a:t> They are more than amazing with food and proving there beliefs</a:t>
            </a:r>
          </a:p>
        </p:txBody>
      </p:sp>
    </p:spTree>
    <p:extLst>
      <p:ext uri="{BB962C8B-B14F-4D97-AF65-F5344CB8AC3E}">
        <p14:creationId xmlns:p14="http://schemas.microsoft.com/office/powerpoint/2010/main" val="3438599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much credibility to Google reviews?  </a:t>
            </a:r>
          </a:p>
          <a:p>
            <a:pPr algn="l"/>
            <a:r>
              <a:rPr lang="en-US" dirty="0"/>
              <a:t>Do you try to visit with newcomers, loners?   Get people’s story. Make new friends?   Bless old friends?  </a:t>
            </a:r>
          </a:p>
        </p:txBody>
      </p:sp>
    </p:spTree>
    <p:extLst>
      <p:ext uri="{BB962C8B-B14F-4D97-AF65-F5344CB8AC3E}">
        <p14:creationId xmlns:p14="http://schemas.microsoft.com/office/powerpoint/2010/main" val="1421844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“Let nothing be done through selfish ambition or conceit, but in lowliness of mind </a:t>
            </a:r>
            <a:r>
              <a:rPr lang="en-US" dirty="0">
                <a:solidFill>
                  <a:srgbClr val="FFFF99"/>
                </a:solidFill>
              </a:rPr>
              <a:t>let each esteem others better than himself</a:t>
            </a:r>
            <a:r>
              <a:rPr lang="en-US" dirty="0"/>
              <a:t>. Let each of you look out not only for his own interests but also for the interests of others” </a:t>
            </a:r>
            <a:r>
              <a:rPr lang="en-US" baseline="30000" dirty="0"/>
              <a:t>(Phil. 2:3-4)</a:t>
            </a:r>
            <a:r>
              <a:rPr lang="en-US" dirty="0"/>
              <a:t>. </a:t>
            </a:r>
          </a:p>
        </p:txBody>
      </p:sp>
    </p:spTree>
    <p:extLst>
      <p:ext uri="{BB962C8B-B14F-4D97-AF65-F5344CB8AC3E}">
        <p14:creationId xmlns:p14="http://schemas.microsoft.com/office/powerpoint/2010/main" val="2314612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“Therefore be imitators of God as dear children. And walk in love, as Messiah also has loved us and given Himself for us, an offering and a sacrifice to God for a sweet-smelling aroma” </a:t>
            </a:r>
            <a:r>
              <a:rPr lang="en-US" baseline="30000" dirty="0"/>
              <a:t>(Eph. 5:1-2).</a:t>
            </a:r>
          </a:p>
          <a:p>
            <a:pPr algn="l"/>
            <a:endParaRPr lang="en-US" dirty="0"/>
          </a:p>
        </p:txBody>
      </p:sp>
    </p:spTree>
    <p:extLst>
      <p:ext uri="{BB962C8B-B14F-4D97-AF65-F5344CB8AC3E}">
        <p14:creationId xmlns:p14="http://schemas.microsoft.com/office/powerpoint/2010/main" val="296271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Yokhanan</a:t>
            </a:r>
            <a:r>
              <a:rPr lang="en-US" dirty="0"/>
              <a:t>, known as the </a:t>
            </a:r>
            <a:r>
              <a:rPr lang="en-US" dirty="0" err="1"/>
              <a:t>Shaliakh</a:t>
            </a:r>
            <a:r>
              <a:rPr lang="en-US" dirty="0"/>
              <a:t> [representative] of Love, has more to say about love between believers in Messiah than anyone else in the Messianic Scriptures. “My little children, let us not love in word or in tongue, but in deed and in truth” </a:t>
            </a:r>
            <a:r>
              <a:rPr lang="en-US" baseline="30000" dirty="0"/>
              <a:t>(1 Jn.3:18). </a:t>
            </a:r>
          </a:p>
        </p:txBody>
      </p:sp>
    </p:spTree>
    <p:extLst>
      <p:ext uri="{BB962C8B-B14F-4D97-AF65-F5344CB8AC3E}">
        <p14:creationId xmlns:p14="http://schemas.microsoft.com/office/powerpoint/2010/main" val="3398560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(1 Jn 4:12)</a:t>
            </a:r>
            <a:r>
              <a:rPr lang="en-US" dirty="0"/>
              <a:t> If we love one another, God abides in us, and His love has been perfected in us.</a:t>
            </a:r>
          </a:p>
          <a:p>
            <a:pPr algn="l"/>
            <a:r>
              <a:rPr lang="en-US" baseline="30000" dirty="0"/>
              <a:t>(1 Jn. 3:14)  </a:t>
            </a:r>
            <a:r>
              <a:rPr lang="en-US" dirty="0"/>
              <a:t>We know that we have passed from death to life because we love the brothers. </a:t>
            </a:r>
            <a:r>
              <a:rPr lang="en-US" dirty="0">
                <a:solidFill>
                  <a:srgbClr val="FFFF99"/>
                </a:solidFill>
              </a:rPr>
              <a:t>He who does not love his brother abides in death.</a:t>
            </a:r>
            <a:r>
              <a:rPr lang="en-US" dirty="0"/>
              <a:t>  </a:t>
            </a:r>
          </a:p>
          <a:p>
            <a:pPr algn="l"/>
            <a:r>
              <a:rPr lang="en-US" dirty="0"/>
              <a:t>Strong words!</a:t>
            </a:r>
          </a:p>
          <a:p>
            <a:pPr algn="l"/>
            <a:endParaRPr lang="en-US" dirty="0"/>
          </a:p>
        </p:txBody>
      </p:sp>
    </p:spTree>
    <p:extLst>
      <p:ext uri="{BB962C8B-B14F-4D97-AF65-F5344CB8AC3E}">
        <p14:creationId xmlns:p14="http://schemas.microsoft.com/office/powerpoint/2010/main" val="1432857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[Neil and Jamie Lash]: This is one of our all-time favorite books by Henry Drummond, a renowned nineteenth-century Scottish evangelist. Commentary on 1 Cor 13</a:t>
            </a:r>
          </a:p>
        </p:txBody>
      </p:sp>
    </p:spTree>
    <p:extLst>
      <p:ext uri="{BB962C8B-B14F-4D97-AF65-F5344CB8AC3E}">
        <p14:creationId xmlns:p14="http://schemas.microsoft.com/office/powerpoint/2010/main" val="2995469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Patience</a:t>
            </a:r>
            <a:r>
              <a:rPr lang="en-US" dirty="0"/>
              <a:t>: Love is patient and longsuffering, even with difficult people. Drummond calls patience the “normal attitude of love.” </a:t>
            </a:r>
            <a:r>
              <a:rPr lang="en-US" dirty="0">
                <a:solidFill>
                  <a:srgbClr val="FFFF99"/>
                </a:solidFill>
              </a:rPr>
              <a:t>Love is not in a hurry</a:t>
            </a:r>
            <a:r>
              <a:rPr lang="en-US" dirty="0"/>
              <a:t>, is able to wait and not make demands on others.</a:t>
            </a:r>
          </a:p>
        </p:txBody>
      </p:sp>
    </p:spTree>
    <p:extLst>
      <p:ext uri="{BB962C8B-B14F-4D97-AF65-F5344CB8AC3E}">
        <p14:creationId xmlns:p14="http://schemas.microsoft.com/office/powerpoint/2010/main" val="1404833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u="sng" dirty="0"/>
              <a:t>Kindness</a:t>
            </a:r>
            <a:r>
              <a:rPr lang="en-US" dirty="0"/>
              <a:t>: Are we kind in our dealings with others? Do we see their needs and help meet them if possible? Kindness is love in action. Do we do kind things? “What God has put in our power is the happiness of those about us, and that is large to be secured by our being kind to them.” (Drummond p. 26)</a:t>
            </a:r>
          </a:p>
        </p:txBody>
      </p:sp>
    </p:spTree>
    <p:extLst>
      <p:ext uri="{BB962C8B-B14F-4D97-AF65-F5344CB8AC3E}">
        <p14:creationId xmlns:p14="http://schemas.microsoft.com/office/powerpoint/2010/main" val="279587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endParaRPr lang="en-US" dirty="0"/>
          </a:p>
          <a:p>
            <a:pPr algn="l"/>
            <a:r>
              <a:rPr lang="en-US" dirty="0"/>
              <a:t>Holidays that we participate in:</a:t>
            </a:r>
          </a:p>
        </p:txBody>
      </p:sp>
    </p:spTree>
    <p:extLst>
      <p:ext uri="{BB962C8B-B14F-4D97-AF65-F5344CB8AC3E}">
        <p14:creationId xmlns:p14="http://schemas.microsoft.com/office/powerpoint/2010/main" val="104817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03637" y="158040"/>
            <a:ext cx="5111485" cy="4985459"/>
          </a:xfrm>
        </p:spPr>
        <p:txBody>
          <a:bodyPr>
            <a:normAutofit fontScale="92500" lnSpcReduction="10000"/>
          </a:bodyPr>
          <a:lstStyle/>
          <a:p>
            <a:pPr algn="l"/>
            <a:r>
              <a:rPr lang="en-US" dirty="0"/>
              <a:t>In </a:t>
            </a:r>
            <a:r>
              <a:rPr lang="en-US" i="1" dirty="0"/>
              <a:t>The Kindness Challenge, </a:t>
            </a:r>
            <a:r>
              <a:rPr lang="en-US" dirty="0"/>
              <a:t>innovative researcher </a:t>
            </a:r>
            <a:r>
              <a:rPr lang="en-US" dirty="0" err="1"/>
              <a:t>Shaunti</a:t>
            </a:r>
            <a:r>
              <a:rPr lang="en-US" dirty="0"/>
              <a:t> </a:t>
            </a:r>
            <a:r>
              <a:rPr lang="en-US" dirty="0" err="1"/>
              <a:t>Feldhahn</a:t>
            </a:r>
            <a:r>
              <a:rPr lang="en-US" dirty="0"/>
              <a:t> reveals three simple steps proven to make any interaction better and any relationship thrive.</a:t>
            </a:r>
          </a:p>
        </p:txBody>
      </p:sp>
      <p:pic>
        <p:nvPicPr>
          <p:cNvPr id="1026" name="Picture 2" descr="The Kindness Challege">
            <a:extLst>
              <a:ext uri="{FF2B5EF4-FFF2-40B4-BE49-F238E27FC236}">
                <a16:creationId xmlns:a16="http://schemas.microsoft.com/office/drawing/2014/main" id="{A3AFE176-F601-48D0-A72A-687F2B807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 y="7387"/>
            <a:ext cx="343378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26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https://vimeo.com/193956690</a:t>
            </a:r>
            <a:r>
              <a:rPr lang="en-US" dirty="0"/>
              <a:t> </a:t>
            </a:r>
          </a:p>
          <a:p>
            <a:pPr algn="l"/>
            <a:endParaRPr lang="en-US" dirty="0"/>
          </a:p>
          <a:p>
            <a:pPr algn="l"/>
            <a:r>
              <a:rPr lang="en-US" dirty="0"/>
              <a:t>Take the Kindness Challenge</a:t>
            </a:r>
          </a:p>
          <a:p>
            <a:pPr algn="l"/>
            <a:r>
              <a:rPr lang="en-US" dirty="0"/>
              <a:t>https://www.jointhekindnesschallenge.com/</a:t>
            </a:r>
          </a:p>
        </p:txBody>
      </p:sp>
    </p:spTree>
    <p:extLst>
      <p:ext uri="{BB962C8B-B14F-4D97-AF65-F5344CB8AC3E}">
        <p14:creationId xmlns:p14="http://schemas.microsoft.com/office/powerpoint/2010/main" val="754919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Marriage/Valentines </a:t>
            </a:r>
          </a:p>
          <a:p>
            <a:r>
              <a:rPr lang="en-US" dirty="0"/>
              <a:t>immediate application</a:t>
            </a:r>
          </a:p>
          <a:p>
            <a:r>
              <a:rPr lang="en-US" dirty="0"/>
              <a:t>From </a:t>
            </a:r>
            <a:r>
              <a:rPr lang="en-US" dirty="0" err="1"/>
              <a:t>Shaunti</a:t>
            </a:r>
            <a:r>
              <a:rPr lang="en-US" dirty="0"/>
              <a:t>:</a:t>
            </a:r>
          </a:p>
        </p:txBody>
      </p:sp>
    </p:spTree>
    <p:extLst>
      <p:ext uri="{BB962C8B-B14F-4D97-AF65-F5344CB8AC3E}">
        <p14:creationId xmlns:p14="http://schemas.microsoft.com/office/powerpoint/2010/main" val="1137070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After You’re Married, Keep Dating Your Wife (It is Much Easier Than You Think)</a:t>
            </a:r>
          </a:p>
          <a:p>
            <a:pPr algn="l"/>
            <a:r>
              <a:rPr lang="en-US" dirty="0"/>
              <a:t>Your wife doesn’t feel forever loved and happy just because at your wedding you declared your forever love and married her. </a:t>
            </a:r>
          </a:p>
        </p:txBody>
      </p:sp>
    </p:spTree>
    <p:extLst>
      <p:ext uri="{BB962C8B-B14F-4D97-AF65-F5344CB8AC3E}">
        <p14:creationId xmlns:p14="http://schemas.microsoft.com/office/powerpoint/2010/main" val="1024397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u="sng" dirty="0">
                <a:solidFill>
                  <a:srgbClr val="FFFF99"/>
                </a:solidFill>
              </a:rPr>
              <a:t>Make Her Happy Action</a:t>
            </a:r>
          </a:p>
          <a:p>
            <a:pPr algn="l"/>
            <a:r>
              <a:rPr lang="en-US" dirty="0"/>
              <a:t>#1: Continue to go on dates, weekly.</a:t>
            </a:r>
          </a:p>
          <a:p>
            <a:pPr algn="l"/>
            <a:r>
              <a:rPr lang="en-US" dirty="0"/>
              <a:t>#2: Spend time together, regardless of what you’re doing</a:t>
            </a:r>
          </a:p>
          <a:p>
            <a:pPr algn="l"/>
            <a:r>
              <a:rPr lang="en-US" dirty="0"/>
              <a:t>#3: Put down your phone, turn off the TV and listen to her – so that it is </a:t>
            </a:r>
            <a:r>
              <a:rPr lang="en-US" i="1" dirty="0"/>
              <a:t>obvious </a:t>
            </a:r>
            <a:r>
              <a:rPr lang="en-US" dirty="0"/>
              <a:t>that you’re listening</a:t>
            </a:r>
          </a:p>
          <a:p>
            <a:pPr algn="l"/>
            <a:r>
              <a:rPr lang="en-US" dirty="0"/>
              <a:t>#4: Do the little daily things that say “I would choose you all over again.”</a:t>
            </a:r>
          </a:p>
        </p:txBody>
      </p:sp>
    </p:spTree>
    <p:extLst>
      <p:ext uri="{BB962C8B-B14F-4D97-AF65-F5344CB8AC3E}">
        <p14:creationId xmlns:p14="http://schemas.microsoft.com/office/powerpoint/2010/main" val="4252989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dirty="0"/>
              <a:t>Fully 82% of women in our research have an unspoken question about “am I loveable?” and “does he </a:t>
            </a:r>
            <a:r>
              <a:rPr lang="en-US" i="1" dirty="0"/>
              <a:t>really </a:t>
            </a:r>
            <a:r>
              <a:rPr lang="en-US" dirty="0"/>
              <a:t>love me?” that doesn’t go away in marriage. Your wife is asking that unspoken question every day, and you are answering it “yes” or “no” every day –whether you realize it or not.  </a:t>
            </a:r>
            <a:r>
              <a:rPr lang="en-US" b="1" i="1" dirty="0"/>
              <a:t>Answering that question “yes” in the little things of life, every day, is the way to make your wife happy.</a:t>
            </a:r>
            <a:endParaRPr lang="en-US" dirty="0"/>
          </a:p>
          <a:p>
            <a:pPr algn="l"/>
            <a:endParaRPr lang="en-US" dirty="0"/>
          </a:p>
        </p:txBody>
      </p:sp>
    </p:spTree>
    <p:extLst>
      <p:ext uri="{BB962C8B-B14F-4D97-AF65-F5344CB8AC3E}">
        <p14:creationId xmlns:p14="http://schemas.microsoft.com/office/powerpoint/2010/main" val="156997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1EDC575-EF5A-44DC-B823-8E444B059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628" y="0"/>
            <a:ext cx="5351618" cy="5143500"/>
          </a:xfrm>
          <a:prstGeom prst="rect">
            <a:avLst/>
          </a:prstGeom>
        </p:spPr>
      </p:pic>
    </p:spTree>
    <p:extLst>
      <p:ext uri="{BB962C8B-B14F-4D97-AF65-F5344CB8AC3E}">
        <p14:creationId xmlns:p14="http://schemas.microsoft.com/office/powerpoint/2010/main" val="4138331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B92547E4-B50A-4D24-AA68-463848907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243" y="0"/>
            <a:ext cx="4308894" cy="5143500"/>
          </a:xfrm>
          <a:prstGeom prst="rect">
            <a:avLst/>
          </a:prstGeom>
        </p:spPr>
      </p:pic>
    </p:spTree>
    <p:extLst>
      <p:ext uri="{BB962C8B-B14F-4D97-AF65-F5344CB8AC3E}">
        <p14:creationId xmlns:p14="http://schemas.microsoft.com/office/powerpoint/2010/main" val="2328159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u="sng" dirty="0"/>
              <a:t>Generosity</a:t>
            </a:r>
            <a:r>
              <a:rPr lang="en-US" dirty="0"/>
              <a:t>: Love refuses to be jealous when another is blessed but rejoices with them. Generosity in heart attitude thinks the best of others with a largeness of soul.</a:t>
            </a:r>
          </a:p>
          <a:p>
            <a:pPr algn="l"/>
            <a:r>
              <a:rPr lang="en-US" u="sng" dirty="0"/>
              <a:t>Humility</a:t>
            </a:r>
            <a:r>
              <a:rPr lang="en-US" dirty="0"/>
              <a:t>: The humble person does not inflate his own importance, but considers others better than himself. He is not “puffed up,” nor does he brag about his achievements. Humility is love hiding.</a:t>
            </a:r>
          </a:p>
        </p:txBody>
      </p:sp>
    </p:spTree>
    <p:extLst>
      <p:ext uri="{BB962C8B-B14F-4D97-AF65-F5344CB8AC3E}">
        <p14:creationId xmlns:p14="http://schemas.microsoft.com/office/powerpoint/2010/main" val="762777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u="sng" dirty="0"/>
              <a:t>Courtesy</a:t>
            </a:r>
            <a:r>
              <a:rPr lang="en-US" dirty="0"/>
              <a:t>: Love has manners and shows respect for other people. It is polite, is never rude, and doesn’t push itself to the head of the line. Love, like the Holy Spirit, is a gentleman.</a:t>
            </a:r>
          </a:p>
          <a:p>
            <a:pPr algn="l"/>
            <a:r>
              <a:rPr lang="en-US" u="sng" dirty="0"/>
              <a:t>Unselfishness</a:t>
            </a:r>
            <a:r>
              <a:rPr lang="en-US" dirty="0"/>
              <a:t>: The unselfish person thinks of others before themselves. Their heart loves to give. Love is others-centered. It does not “seek its own,” has no “rights.” Serves.</a:t>
            </a:r>
          </a:p>
          <a:p>
            <a:pPr algn="l"/>
            <a:endParaRPr lang="en-US" dirty="0"/>
          </a:p>
        </p:txBody>
      </p:sp>
    </p:spTree>
    <p:extLst>
      <p:ext uri="{BB962C8B-B14F-4D97-AF65-F5344CB8AC3E}">
        <p14:creationId xmlns:p14="http://schemas.microsoft.com/office/powerpoint/2010/main" val="233031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numCol="3">
            <a:normAutofit/>
          </a:bodyPr>
          <a:lstStyle/>
          <a:p>
            <a:pPr algn="l"/>
            <a:r>
              <a:rPr lang="en-US" dirty="0">
                <a:solidFill>
                  <a:srgbClr val="FFFF99"/>
                </a:solidFill>
              </a:rPr>
              <a:t>Jewish holidays</a:t>
            </a:r>
          </a:p>
          <a:p>
            <a:pPr marL="344488" indent="-344488" algn="l">
              <a:buFont typeface="+mj-lt"/>
              <a:buAutoNum type="arabicPeriod"/>
            </a:pPr>
            <a:r>
              <a:rPr lang="en-US" dirty="0"/>
              <a:t>Purim</a:t>
            </a:r>
          </a:p>
          <a:p>
            <a:pPr marL="344488" indent="-344488" algn="l">
              <a:buFont typeface="+mj-lt"/>
              <a:buAutoNum type="arabicPeriod"/>
            </a:pPr>
            <a:r>
              <a:rPr lang="en-US" dirty="0" err="1"/>
              <a:t>Pesakh</a:t>
            </a:r>
            <a:r>
              <a:rPr lang="en-US" dirty="0"/>
              <a:t>*</a:t>
            </a:r>
          </a:p>
          <a:p>
            <a:pPr marL="344488" indent="-344488" algn="l">
              <a:buFont typeface="+mj-lt"/>
              <a:buAutoNum type="arabicPeriod"/>
            </a:pPr>
            <a:r>
              <a:rPr lang="en-US" dirty="0"/>
              <a:t>Shavuot*</a:t>
            </a:r>
          </a:p>
          <a:p>
            <a:pPr marL="344488" indent="-344488" algn="l">
              <a:buFont typeface="+mj-lt"/>
              <a:buAutoNum type="arabicPeriod"/>
            </a:pPr>
            <a:r>
              <a:rPr lang="en-US" dirty="0"/>
              <a:t>Tisha </a:t>
            </a:r>
            <a:r>
              <a:rPr lang="en-US" dirty="0" err="1"/>
              <a:t>B’Av</a:t>
            </a:r>
            <a:endParaRPr lang="en-US" dirty="0"/>
          </a:p>
          <a:p>
            <a:pPr marL="344488" indent="-344488" algn="l">
              <a:buFont typeface="+mj-lt"/>
              <a:buAutoNum type="arabicPeriod"/>
            </a:pPr>
            <a:r>
              <a:rPr lang="en-US" dirty="0"/>
              <a:t>Rosh * </a:t>
            </a:r>
            <a:r>
              <a:rPr lang="en-US" dirty="0" err="1"/>
              <a:t>HaShana</a:t>
            </a:r>
            <a:endParaRPr lang="en-US" dirty="0"/>
          </a:p>
          <a:p>
            <a:pPr marL="344488" indent="-344488" algn="l">
              <a:buFont typeface="+mj-lt"/>
              <a:buAutoNum type="arabicPeriod"/>
            </a:pPr>
            <a:r>
              <a:rPr lang="en-US" dirty="0"/>
              <a:t>Yom Kippur*</a:t>
            </a:r>
          </a:p>
          <a:p>
            <a:pPr marL="344488" indent="-344488" algn="l">
              <a:buFont typeface="+mj-lt"/>
              <a:buAutoNum type="arabicPeriod"/>
            </a:pPr>
            <a:r>
              <a:rPr lang="en-US" dirty="0"/>
              <a:t>Sukkot*</a:t>
            </a:r>
          </a:p>
          <a:p>
            <a:pPr marL="344488" indent="-344488" algn="l">
              <a:buFont typeface="+mj-lt"/>
              <a:buAutoNum type="arabicPeriod"/>
            </a:pPr>
            <a:r>
              <a:rPr lang="en-US" dirty="0" err="1"/>
              <a:t>Shmini</a:t>
            </a:r>
            <a:r>
              <a:rPr lang="en-US" dirty="0"/>
              <a:t> Atzeret*</a:t>
            </a:r>
          </a:p>
          <a:p>
            <a:pPr marL="344488" indent="-344488" algn="l">
              <a:buFont typeface="+mj-lt"/>
              <a:buAutoNum type="arabicPeriod"/>
            </a:pPr>
            <a:r>
              <a:rPr lang="en-US" dirty="0" err="1"/>
              <a:t>Simkhat</a:t>
            </a:r>
            <a:r>
              <a:rPr lang="en-US" dirty="0"/>
              <a:t> Torah	</a:t>
            </a:r>
          </a:p>
          <a:p>
            <a:pPr marL="344488" indent="-344488" algn="l">
              <a:buFont typeface="+mj-lt"/>
              <a:buAutoNum type="arabicPeriod"/>
            </a:pPr>
            <a:r>
              <a:rPr lang="en-US" dirty="0" err="1"/>
              <a:t>Hanuk-kah</a:t>
            </a:r>
            <a:endParaRPr lang="en-US" dirty="0"/>
          </a:p>
          <a:p>
            <a:pPr algn="l"/>
            <a:endParaRPr lang="en-US" dirty="0"/>
          </a:p>
          <a:p>
            <a:pPr algn="l"/>
            <a:r>
              <a:rPr lang="en-US" dirty="0"/>
              <a:t>*</a:t>
            </a:r>
            <a:r>
              <a:rPr lang="en-US" sz="3600" dirty="0"/>
              <a:t>means from Lev 23</a:t>
            </a:r>
            <a:endParaRPr lang="en-US" dirty="0"/>
          </a:p>
        </p:txBody>
      </p:sp>
      <p:cxnSp>
        <p:nvCxnSpPr>
          <p:cNvPr id="3" name="Straight Connector 2">
            <a:extLst>
              <a:ext uri="{FF2B5EF4-FFF2-40B4-BE49-F238E27FC236}">
                <a16:creationId xmlns:a16="http://schemas.microsoft.com/office/drawing/2014/main" id="{BB1AC23E-2BB9-4A81-9B79-606C45306F44}"/>
              </a:ext>
            </a:extLst>
          </p:cNvPr>
          <p:cNvCxnSpPr>
            <a:cxnSpLocks/>
          </p:cNvCxnSpPr>
          <p:nvPr/>
        </p:nvCxnSpPr>
        <p:spPr bwMode="auto">
          <a:xfrm>
            <a:off x="2865437" y="0"/>
            <a:ext cx="19057" cy="5152768"/>
          </a:xfrm>
          <a:prstGeom prst="line">
            <a:avLst/>
          </a:prstGeom>
          <a:solidFill>
            <a:schemeClr val="accent1"/>
          </a:solidFill>
          <a:ln w="444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6AB6CC5C-DC06-41BB-9913-B17F97E0C2CA}"/>
              </a:ext>
            </a:extLst>
          </p:cNvPr>
          <p:cNvCxnSpPr>
            <a:cxnSpLocks/>
          </p:cNvCxnSpPr>
          <p:nvPr/>
        </p:nvCxnSpPr>
        <p:spPr bwMode="auto">
          <a:xfrm>
            <a:off x="5646741" y="0"/>
            <a:ext cx="48510" cy="5152768"/>
          </a:xfrm>
          <a:prstGeom prst="line">
            <a:avLst/>
          </a:prstGeom>
          <a:solidFill>
            <a:schemeClr val="accent1"/>
          </a:solidFill>
          <a:ln w="444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E925EAB5-5711-48AA-8335-B7189D7DF9D1}"/>
              </a:ext>
            </a:extLst>
          </p:cNvPr>
          <p:cNvCxnSpPr>
            <a:cxnSpLocks/>
          </p:cNvCxnSpPr>
          <p:nvPr/>
        </p:nvCxnSpPr>
        <p:spPr bwMode="auto">
          <a:xfrm>
            <a:off x="0" y="1276350"/>
            <a:ext cx="2903838" cy="0"/>
          </a:xfrm>
          <a:prstGeom prst="line">
            <a:avLst/>
          </a:prstGeom>
          <a:solidFill>
            <a:schemeClr val="accent1"/>
          </a:solidFill>
          <a:ln w="444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44348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u="sng" dirty="0"/>
              <a:t>Good temper</a:t>
            </a:r>
            <a:r>
              <a:rPr lang="en-US" sz="3200" dirty="0"/>
              <a:t>: Not overly sensitive, nor irritated, nor quick to take offense. The man or woman with a good temper is not easily provoked and is not sullen, bitter, or angry. They have a good disposition.</a:t>
            </a:r>
          </a:p>
          <a:p>
            <a:pPr algn="l"/>
            <a:r>
              <a:rPr lang="en-US" sz="3200" u="sng" dirty="0"/>
              <a:t>Guilelessness</a:t>
            </a:r>
            <a:r>
              <a:rPr lang="en-US" sz="3200" dirty="0"/>
              <a:t>: Guileless people overlook offenses. They keep no record of wrong but focus on the good in people. A person without guile doesn’t hold resentment in his or her heart.</a:t>
            </a:r>
          </a:p>
        </p:txBody>
      </p:sp>
    </p:spTree>
    <p:extLst>
      <p:ext uri="{BB962C8B-B14F-4D97-AF65-F5344CB8AC3E}">
        <p14:creationId xmlns:p14="http://schemas.microsoft.com/office/powerpoint/2010/main" val="2886276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Sincerity</a:t>
            </a:r>
            <a:r>
              <a:rPr lang="en-US" dirty="0"/>
              <a:t>: This includes honesty and integrity in dealing with others as well as a love of the truth. It excludes hypocrisy. Love rejoices in the truth but also refrains from exposing the weaknesses of others.</a:t>
            </a:r>
          </a:p>
          <a:p>
            <a:pPr algn="l"/>
            <a:endParaRPr lang="en-US" dirty="0"/>
          </a:p>
        </p:txBody>
      </p:sp>
    </p:spTree>
    <p:extLst>
      <p:ext uri="{BB962C8B-B14F-4D97-AF65-F5344CB8AC3E}">
        <p14:creationId xmlns:p14="http://schemas.microsoft.com/office/powerpoint/2010/main" val="978103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Loving as Messiah loved includes unselfishness, a gracious disposition, guilelessness, and sincerity. This is only possible if we first receive the love from God. Without Him, we can do nothing, including loving our neighbor. The love of God is poured out in our hearts by the Holy Spirit </a:t>
            </a:r>
            <a:r>
              <a:rPr lang="en-US" baseline="30000" dirty="0"/>
              <a:t>(Romans 5:5)</a:t>
            </a:r>
            <a:r>
              <a:rPr lang="en-US" dirty="0"/>
              <a:t>. </a:t>
            </a:r>
          </a:p>
        </p:txBody>
      </p:sp>
    </p:spTree>
    <p:extLst>
      <p:ext uri="{BB962C8B-B14F-4D97-AF65-F5344CB8AC3E}">
        <p14:creationId xmlns:p14="http://schemas.microsoft.com/office/powerpoint/2010/main" val="1696735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more of the Ruakh we</a:t>
            </a:r>
            <a:br>
              <a:rPr lang="en-US" dirty="0"/>
            </a:br>
            <a:r>
              <a:rPr lang="en-US" dirty="0"/>
              <a:t>have, the more love we should have! Henry Drummond sums it up nicely: “Life is not a holiday, but an education. And </a:t>
            </a:r>
            <a:r>
              <a:rPr lang="en-US" dirty="0">
                <a:solidFill>
                  <a:srgbClr val="FFFF99"/>
                </a:solidFill>
              </a:rPr>
              <a:t>the one eternal lesson for all is how better we can love.”</a:t>
            </a:r>
          </a:p>
          <a:p>
            <a:pPr algn="l"/>
            <a:r>
              <a:rPr lang="en-US" dirty="0"/>
              <a:t>    </a:t>
            </a:r>
          </a:p>
          <a:p>
            <a:pPr algn="l"/>
            <a:endParaRPr lang="en-US" dirty="0"/>
          </a:p>
        </p:txBody>
      </p:sp>
    </p:spTree>
    <p:extLst>
      <p:ext uri="{BB962C8B-B14F-4D97-AF65-F5344CB8AC3E}">
        <p14:creationId xmlns:p14="http://schemas.microsoft.com/office/powerpoint/2010/main" val="1843938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10000"/>
          </a:bodyPr>
          <a:lstStyle/>
          <a:p>
            <a:pPr algn="l"/>
            <a:r>
              <a:rPr lang="en-US" baseline="30000" dirty="0"/>
              <a:t>Eph 5.21-33</a:t>
            </a:r>
            <a:r>
              <a:rPr lang="en-US" dirty="0"/>
              <a:t> Submit to one another in fear of the Messiah. Wives should submit to their husbands as they do to the Lord; because the husband is head of the wife, just as the Messiah, as head of the Messianic Community, is himself the one who keeps the body safe.</a:t>
            </a:r>
            <a:r>
              <a:rPr lang="en-US" b="1" baseline="30000" dirty="0"/>
              <a:t> </a:t>
            </a:r>
            <a:r>
              <a:rPr lang="en-US" dirty="0"/>
              <a:t>Just as the Messianic Community submits to the Messiah, so also wives should submit to their husbands in everything.</a:t>
            </a:r>
          </a:p>
        </p:txBody>
      </p:sp>
    </p:spTree>
    <p:extLst>
      <p:ext uri="{BB962C8B-B14F-4D97-AF65-F5344CB8AC3E}">
        <p14:creationId xmlns:p14="http://schemas.microsoft.com/office/powerpoint/2010/main" val="120265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Eph 5.21-33</a:t>
            </a:r>
            <a:r>
              <a:rPr lang="en-US" dirty="0"/>
              <a:t> As for husbands, love your wives, just as the Messiah loved the Messianic Community, indeed, gave himself up on its behalf, in order to set it apart for God, making it clean through immersion in the </a:t>
            </a:r>
            <a:r>
              <a:rPr lang="en-US" i="1" dirty="0"/>
              <a:t>mikveh</a:t>
            </a:r>
            <a:r>
              <a:rPr lang="en-US" dirty="0"/>
              <a:t>, so to speak, in order to present the Messianic Community to himself</a:t>
            </a:r>
          </a:p>
        </p:txBody>
      </p:sp>
    </p:spTree>
    <p:extLst>
      <p:ext uri="{BB962C8B-B14F-4D97-AF65-F5344CB8AC3E}">
        <p14:creationId xmlns:p14="http://schemas.microsoft.com/office/powerpoint/2010/main" val="4167092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Eph 5.21-33</a:t>
            </a:r>
            <a:r>
              <a:rPr lang="en-US" dirty="0"/>
              <a:t> as a bride to be proud of, without a spot, wrinkle or any such thing, but holy and without defect. This is how husbands ought to love their wives — like their own bodies; for the man who loves his wife is loving himself.  Why, no one ever hated his own flesh! </a:t>
            </a:r>
          </a:p>
        </p:txBody>
      </p:sp>
    </p:spTree>
    <p:extLst>
      <p:ext uri="{BB962C8B-B14F-4D97-AF65-F5344CB8AC3E}">
        <p14:creationId xmlns:p14="http://schemas.microsoft.com/office/powerpoint/2010/main" val="724052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Eph 5.21-33</a:t>
            </a:r>
            <a:r>
              <a:rPr lang="en-US" dirty="0"/>
              <a:t> On the contrary, he feeds it well and takes care of it, just as the Messiah does the Messianic Community, because we are parts of his Body. </a:t>
            </a:r>
            <a:r>
              <a:rPr lang="en-US" b="1" dirty="0"/>
              <a:t>“</a:t>
            </a:r>
            <a:r>
              <a:rPr lang="en-US" dirty="0"/>
              <a:t>Therefore a man will leave his father and mother and remain with his wife, and the two will become one.”</a:t>
            </a:r>
            <a:r>
              <a:rPr lang="en-US" baseline="30000" dirty="0"/>
              <a:t>  </a:t>
            </a:r>
            <a:endParaRPr lang="en-US" dirty="0"/>
          </a:p>
        </p:txBody>
      </p:sp>
    </p:spTree>
    <p:extLst>
      <p:ext uri="{BB962C8B-B14F-4D97-AF65-F5344CB8AC3E}">
        <p14:creationId xmlns:p14="http://schemas.microsoft.com/office/powerpoint/2010/main" val="661897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Eph 5.21-33</a:t>
            </a:r>
            <a:r>
              <a:rPr lang="en-US" dirty="0"/>
              <a:t> </a:t>
            </a:r>
            <a:r>
              <a:rPr lang="en-US" b="1" baseline="30000" dirty="0"/>
              <a:t> </a:t>
            </a:r>
            <a:r>
              <a:rPr lang="en-US" dirty="0"/>
              <a:t>There is profound truth hidden here, which I say concerns the Messiah and the Messianic Community. </a:t>
            </a:r>
            <a:r>
              <a:rPr lang="en-US" b="1" baseline="30000" dirty="0"/>
              <a:t>33 </a:t>
            </a:r>
            <a:r>
              <a:rPr lang="en-US" dirty="0"/>
              <a:t>However, the text also applies to each of you individually: let each man love his wife as he does himself, and see that the wife respects her husband.</a:t>
            </a:r>
          </a:p>
          <a:p>
            <a:pPr algn="l"/>
            <a:endParaRPr lang="en-US" dirty="0"/>
          </a:p>
        </p:txBody>
      </p:sp>
    </p:spTree>
    <p:extLst>
      <p:ext uri="{BB962C8B-B14F-4D97-AF65-F5344CB8AC3E}">
        <p14:creationId xmlns:p14="http://schemas.microsoft.com/office/powerpoint/2010/main" val="2037747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77500" lnSpcReduction="20000"/>
          </a:bodyPr>
          <a:lstStyle/>
          <a:p>
            <a:pPr algn="l"/>
            <a:r>
              <a:rPr lang="en-US" baseline="30000" dirty="0"/>
              <a:t>Eph. 6.1-4</a:t>
            </a:r>
            <a:r>
              <a:rPr lang="en-US" dirty="0"/>
              <a:t> Children, what you should do in union with the Lord is obey your parents, for this is right. 2 “Honor your father and mother” — this is the first commandment that embodies a promise — 3 “so that it may go well with you, and you may live long in the Land.”</a:t>
            </a:r>
          </a:p>
          <a:p>
            <a:pPr algn="l"/>
            <a:r>
              <a:rPr lang="en-US" dirty="0"/>
              <a:t> Fathers, don’t irritate your children and make them resentful; instead, raise them with the Lord’s kind of discipline and guidance.</a:t>
            </a:r>
          </a:p>
        </p:txBody>
      </p:sp>
    </p:spTree>
    <p:extLst>
      <p:ext uri="{BB962C8B-B14F-4D97-AF65-F5344CB8AC3E}">
        <p14:creationId xmlns:p14="http://schemas.microsoft.com/office/powerpoint/2010/main" val="359604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Plus as </a:t>
            </a:r>
            <a:r>
              <a:rPr lang="en-US" dirty="0" err="1">
                <a:solidFill>
                  <a:srgbClr val="FFFF99"/>
                </a:solidFill>
              </a:rPr>
              <a:t>Messianics</a:t>
            </a:r>
            <a:r>
              <a:rPr lang="en-US" dirty="0">
                <a:solidFill>
                  <a:srgbClr val="FFFF99"/>
                </a:solidFill>
              </a:rPr>
              <a:t>, we celebrate</a:t>
            </a:r>
          </a:p>
          <a:p>
            <a:pPr marL="742950" indent="-742950" algn="l">
              <a:buFont typeface="+mj-lt"/>
              <a:buAutoNum type="arabicPeriod" startAt="11"/>
            </a:pPr>
            <a:r>
              <a:rPr lang="en-US" dirty="0"/>
              <a:t>Messiah’s Birthday  [during Sukkot]</a:t>
            </a:r>
          </a:p>
          <a:p>
            <a:pPr marL="457200" indent="-457200" algn="l">
              <a:buFont typeface="+mj-lt"/>
              <a:buAutoNum type="arabicPeriod" startAt="11"/>
            </a:pPr>
            <a:r>
              <a:rPr lang="en-US" dirty="0"/>
              <a:t>Messiah’s Resurrection </a:t>
            </a:r>
            <a:r>
              <a:rPr lang="en-US" sz="2800" dirty="0"/>
              <a:t>[Firstfruits]</a:t>
            </a:r>
            <a:r>
              <a:rPr lang="en-US" dirty="0"/>
              <a:t>  </a:t>
            </a:r>
          </a:p>
        </p:txBody>
      </p:sp>
    </p:spTree>
    <p:extLst>
      <p:ext uri="{BB962C8B-B14F-4D97-AF65-F5344CB8AC3E}">
        <p14:creationId xmlns:p14="http://schemas.microsoft.com/office/powerpoint/2010/main" val="880350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My vision was that Or </a:t>
            </a:r>
            <a:r>
              <a:rPr lang="en-US" dirty="0" err="1"/>
              <a:t>HaOlam</a:t>
            </a:r>
            <a:r>
              <a:rPr lang="en-US" dirty="0"/>
              <a:t> would be a place of wholeness in joyful service to the King, of healing for wounded Jewish people and all people, and therefore an end to our wounding people.  </a:t>
            </a:r>
          </a:p>
          <a:p>
            <a:pPr algn="l"/>
            <a:r>
              <a:rPr lang="en-US" dirty="0"/>
              <a:t>Giving all to Him is key to wholeness.  </a:t>
            </a:r>
          </a:p>
        </p:txBody>
      </p:sp>
    </p:spTree>
    <p:extLst>
      <p:ext uri="{BB962C8B-B14F-4D97-AF65-F5344CB8AC3E}">
        <p14:creationId xmlns:p14="http://schemas.microsoft.com/office/powerpoint/2010/main" val="3115306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2738C497-E642-452B-A660-EC720E4EF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437" y="-4708"/>
            <a:ext cx="4572000" cy="5152913"/>
          </a:xfrm>
          <a:prstGeom prst="rect">
            <a:avLst/>
          </a:prstGeom>
        </p:spPr>
      </p:pic>
    </p:spTree>
    <p:extLst>
      <p:ext uri="{BB962C8B-B14F-4D97-AF65-F5344CB8AC3E}">
        <p14:creationId xmlns:p14="http://schemas.microsoft.com/office/powerpoint/2010/main" val="37910455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History of Healing Helps: </a:t>
            </a:r>
          </a:p>
          <a:p>
            <a:pPr marL="230188" indent="-230188" algn="l">
              <a:buFont typeface="Arial" panose="020B0604020202020204" pitchFamily="34" charset="0"/>
              <a:buChar char="•"/>
            </a:pPr>
            <a:r>
              <a:rPr lang="en-US" dirty="0" err="1"/>
              <a:t>Sozo</a:t>
            </a:r>
            <a:r>
              <a:rPr lang="en-US" dirty="0"/>
              <a:t> sessions, ongoing as needed</a:t>
            </a:r>
          </a:p>
          <a:p>
            <a:pPr marL="230188" indent="-230188" algn="l">
              <a:buFont typeface="Arial" panose="020B0604020202020204" pitchFamily="34" charset="0"/>
              <a:buChar char="•"/>
            </a:pPr>
            <a:r>
              <a:rPr lang="en-US" dirty="0" err="1"/>
              <a:t>Tramua</a:t>
            </a:r>
            <a:r>
              <a:rPr lang="en-US" dirty="0"/>
              <a:t> healing sessions for groups</a:t>
            </a:r>
          </a:p>
          <a:p>
            <a:pPr marL="282575" indent="-282575" algn="l">
              <a:buFont typeface="Arial" panose="020B0604020202020204" pitchFamily="34" charset="0"/>
              <a:buChar char="•"/>
            </a:pPr>
            <a:r>
              <a:rPr lang="en-US" dirty="0"/>
              <a:t>Nov. 2007 Ancient Paths Empowering Relationships</a:t>
            </a:r>
          </a:p>
          <a:p>
            <a:pPr marL="282575" indent="-282575" algn="l">
              <a:buFont typeface="Arial" panose="020B0604020202020204" pitchFamily="34" charset="0"/>
              <a:buChar char="•"/>
            </a:pPr>
            <a:r>
              <a:rPr lang="en-US" dirty="0"/>
              <a:t>Feb. 2009 Ancient Paths Overcoming Anger</a:t>
            </a:r>
          </a:p>
        </p:txBody>
      </p:sp>
    </p:spTree>
    <p:extLst>
      <p:ext uri="{BB962C8B-B14F-4D97-AF65-F5344CB8AC3E}">
        <p14:creationId xmlns:p14="http://schemas.microsoft.com/office/powerpoint/2010/main" val="11662616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82575" indent="-282575" algn="l">
              <a:buFont typeface="Arial" panose="020B0604020202020204" pitchFamily="34" charset="0"/>
              <a:buChar char="•"/>
            </a:pPr>
            <a:r>
              <a:rPr lang="en-US" dirty="0"/>
              <a:t>June, 2012  Ancient Paths: Blessing Generations</a:t>
            </a:r>
          </a:p>
          <a:p>
            <a:pPr marL="282575" indent="-282575" algn="l">
              <a:buFont typeface="Arial" panose="020B0604020202020204" pitchFamily="34" charset="0"/>
              <a:buChar char="•"/>
            </a:pPr>
            <a:r>
              <a:rPr lang="en-US" dirty="0"/>
              <a:t>Mar. 8-9, 2013  Ancient Paths Financial Foundations</a:t>
            </a:r>
          </a:p>
          <a:p>
            <a:pPr marL="282575" indent="-282575" algn="l">
              <a:buFont typeface="Arial" panose="020B0604020202020204" pitchFamily="34" charset="0"/>
              <a:buChar char="•"/>
            </a:pPr>
            <a:r>
              <a:rPr lang="en-US" dirty="0"/>
              <a:t>Oct 19, 2013 Chris </a:t>
            </a:r>
            <a:r>
              <a:rPr lang="en-US" dirty="0" err="1"/>
              <a:t>Coursey</a:t>
            </a:r>
            <a:r>
              <a:rPr lang="en-US" dirty="0"/>
              <a:t>: Joy Starts Here</a:t>
            </a:r>
          </a:p>
          <a:p>
            <a:pPr marL="282575" indent="-282575" algn="l">
              <a:buFont typeface="Arial" panose="020B0604020202020204" pitchFamily="34" charset="0"/>
              <a:buChar char="•"/>
            </a:pPr>
            <a:r>
              <a:rPr lang="pl-PL" dirty="0"/>
              <a:t>Feb 20-23</a:t>
            </a:r>
            <a:r>
              <a:rPr lang="en-US" dirty="0"/>
              <a:t>, 2014</a:t>
            </a:r>
            <a:r>
              <a:rPr lang="pl-PL" dirty="0"/>
              <a:t> RTF w Brawers</a:t>
            </a:r>
            <a:endParaRPr lang="en-US" dirty="0"/>
          </a:p>
        </p:txBody>
      </p:sp>
    </p:spTree>
    <p:extLst>
      <p:ext uri="{BB962C8B-B14F-4D97-AF65-F5344CB8AC3E}">
        <p14:creationId xmlns:p14="http://schemas.microsoft.com/office/powerpoint/2010/main" val="3308098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282575" indent="-282575" algn="l">
              <a:buFont typeface="Arial" panose="020B0604020202020204" pitchFamily="34" charset="0"/>
              <a:buChar char="•"/>
            </a:pPr>
            <a:r>
              <a:rPr lang="en-US" dirty="0"/>
              <a:t>Oct., 2015  Darrell </a:t>
            </a:r>
            <a:r>
              <a:rPr lang="en-US" dirty="0" err="1"/>
              <a:t>Brazell</a:t>
            </a:r>
            <a:r>
              <a:rPr lang="en-US" dirty="0"/>
              <a:t>: Power of Joy</a:t>
            </a:r>
          </a:p>
          <a:p>
            <a:pPr marL="282575" indent="-282575" algn="l">
              <a:buFont typeface="Arial" panose="020B0604020202020204" pitchFamily="34" charset="0"/>
              <a:buChar char="•"/>
            </a:pPr>
            <a:r>
              <a:rPr lang="en-US" dirty="0"/>
              <a:t>Dec. 10, 2016 Jeanne Nigro</a:t>
            </a:r>
          </a:p>
          <a:p>
            <a:pPr marL="282575" indent="-282575" algn="l">
              <a:buFont typeface="Arial" panose="020B0604020202020204" pitchFamily="34" charset="0"/>
              <a:buChar char="•"/>
            </a:pPr>
            <a:r>
              <a:rPr lang="en-US" dirty="0"/>
              <a:t>Oct 6-7, 2018 Father Son campout</a:t>
            </a:r>
          </a:p>
          <a:p>
            <a:pPr marL="282575" indent="-282575" algn="l">
              <a:buFont typeface="Arial" panose="020B0604020202020204" pitchFamily="34" charset="0"/>
              <a:buChar char="•"/>
            </a:pPr>
            <a:r>
              <a:rPr lang="en-US" dirty="0"/>
              <a:t>Nov 10-11, 2018 RTF </a:t>
            </a:r>
            <a:r>
              <a:rPr lang="en-US" dirty="0" err="1"/>
              <a:t>Brawers</a:t>
            </a:r>
            <a:endParaRPr lang="en-US" dirty="0"/>
          </a:p>
          <a:p>
            <a:pPr marL="282575" indent="-282575" algn="l">
              <a:buFont typeface="Arial" panose="020B0604020202020204" pitchFamily="34" charset="0"/>
              <a:buChar char="•"/>
            </a:pPr>
            <a:r>
              <a:rPr lang="en-US" u="sng" dirty="0">
                <a:solidFill>
                  <a:srgbClr val="FFFF99"/>
                </a:solidFill>
              </a:rPr>
              <a:t>March 9, 2019</a:t>
            </a:r>
            <a:r>
              <a:rPr lang="en-US" dirty="0">
                <a:solidFill>
                  <a:srgbClr val="FFFF99"/>
                </a:solidFill>
              </a:rPr>
              <a:t> Chris </a:t>
            </a:r>
            <a:r>
              <a:rPr lang="en-US" dirty="0" err="1">
                <a:solidFill>
                  <a:srgbClr val="FFFF99"/>
                </a:solidFill>
              </a:rPr>
              <a:t>Coursey</a:t>
            </a:r>
            <a:r>
              <a:rPr lang="en-US" dirty="0">
                <a:solidFill>
                  <a:srgbClr val="FFFF99"/>
                </a:solidFill>
              </a:rPr>
              <a:t>: Thrive: 19 Relational Brains Skills </a:t>
            </a:r>
            <a:r>
              <a:rPr lang="en-US" dirty="0"/>
              <a:t> </a:t>
            </a:r>
            <a:r>
              <a:rPr lang="en-US" u="sng" dirty="0">
                <a:hlinkClick r:id="rId3"/>
              </a:rPr>
              <a:t>https://thrivetoday.org/</a:t>
            </a:r>
            <a:endParaRPr lang="en-US" dirty="0"/>
          </a:p>
          <a:p>
            <a:pPr algn="l"/>
            <a:endParaRPr lang="en-US" dirty="0"/>
          </a:p>
        </p:txBody>
      </p:sp>
    </p:spTree>
    <p:extLst>
      <p:ext uri="{BB962C8B-B14F-4D97-AF65-F5344CB8AC3E}">
        <p14:creationId xmlns:p14="http://schemas.microsoft.com/office/powerpoint/2010/main" val="1435027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0B9D6-88BC-4AC1-89E9-AECAFDCC2658}"/>
              </a:ext>
            </a:extLst>
          </p:cNvPr>
          <p:cNvPicPr>
            <a:picLocks noChangeAspect="1"/>
          </p:cNvPicPr>
          <p:nvPr/>
        </p:nvPicPr>
        <p:blipFill>
          <a:blip r:embed="rId3"/>
          <a:stretch>
            <a:fillRect/>
          </a:stretch>
        </p:blipFill>
        <p:spPr>
          <a:xfrm>
            <a:off x="1112837" y="0"/>
            <a:ext cx="6991350" cy="2238375"/>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endParaRPr lang="en-US" kern="1200" dirty="0">
              <a:latin typeface="Arial Rounded MT Bold" pitchFamily="34" charset="0"/>
              <a:cs typeface="Arial" charset="0"/>
            </a:endParaRPr>
          </a:p>
          <a:p>
            <a:pPr algn="l"/>
            <a:endParaRPr lang="en-US" kern="1200" dirty="0">
              <a:latin typeface="Arial Rounded MT Bold" pitchFamily="34" charset="0"/>
              <a:cs typeface="Arial" charset="0"/>
            </a:endParaRPr>
          </a:p>
          <a:p>
            <a:pPr algn="l"/>
            <a:endParaRPr lang="en-US" kern="1200" dirty="0">
              <a:latin typeface="Arial Rounded MT Bold" pitchFamily="34" charset="0"/>
              <a:cs typeface="Arial" charset="0"/>
            </a:endParaRPr>
          </a:p>
          <a:p>
            <a:pPr algn="l"/>
            <a:r>
              <a:rPr lang="en-US" kern="1200" dirty="0">
                <a:latin typeface="Arial Rounded MT Bold" pitchFamily="34" charset="0"/>
                <a:cs typeface="Arial" charset="0"/>
              </a:rPr>
              <a:t>True Identity is where you jump start your experience </a:t>
            </a:r>
            <a:r>
              <a:rPr lang="en-US" kern="1200" dirty="0">
                <a:solidFill>
                  <a:srgbClr val="FFFF99"/>
                </a:solidFill>
                <a:latin typeface="Arial Rounded MT Bold" pitchFamily="34" charset="0"/>
                <a:cs typeface="Arial" charset="0"/>
              </a:rPr>
              <a:t>with joy </a:t>
            </a:r>
            <a:r>
              <a:rPr lang="en-US" kern="1200" dirty="0">
                <a:latin typeface="Arial Rounded MT Bold" pitchFamily="34" charset="0"/>
                <a:cs typeface="Arial" charset="0"/>
              </a:rPr>
              <a:t>using a variety of relational brain skills.    Mar. 9-10, 2019  Soon!</a:t>
            </a:r>
            <a:endParaRPr lang="en-US" dirty="0"/>
          </a:p>
        </p:txBody>
      </p:sp>
    </p:spTree>
    <p:extLst>
      <p:ext uri="{BB962C8B-B14F-4D97-AF65-F5344CB8AC3E}">
        <p14:creationId xmlns:p14="http://schemas.microsoft.com/office/powerpoint/2010/main" val="202451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Life is about relationships; your relationship with God and your relationships with people.</a:t>
            </a:r>
          </a:p>
          <a:p>
            <a:pPr algn="l"/>
            <a:r>
              <a:rPr lang="en-US" dirty="0"/>
              <a:t>But many relationships don't work because people lack relational skills.</a:t>
            </a:r>
          </a:p>
          <a:p>
            <a:pPr algn="l"/>
            <a:r>
              <a:rPr lang="en-US" dirty="0"/>
              <a:t>We train people in the skills that make relationships work.</a:t>
            </a:r>
          </a:p>
          <a:p>
            <a:pPr algn="l"/>
            <a:endParaRPr lang="en-US" dirty="0"/>
          </a:p>
        </p:txBody>
      </p:sp>
    </p:spTree>
    <p:extLst>
      <p:ext uri="{BB962C8B-B14F-4D97-AF65-F5344CB8AC3E}">
        <p14:creationId xmlns:p14="http://schemas.microsoft.com/office/powerpoint/2010/main" val="2470957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kern="1200" dirty="0">
                <a:latin typeface="Arial Rounded MT Bold" pitchFamily="34" charset="0"/>
                <a:cs typeface="Arial" charset="0"/>
              </a:rPr>
              <a:t>All of this means you live peacefully and joyfully with the comforting awareness of God by your side [Immanuel]. Your normal everyday life is transformed to a new normal of joy and peace.</a:t>
            </a:r>
            <a:endParaRPr lang="en-US" dirty="0"/>
          </a:p>
        </p:txBody>
      </p:sp>
    </p:spTree>
    <p:extLst>
      <p:ext uri="{BB962C8B-B14F-4D97-AF65-F5344CB8AC3E}">
        <p14:creationId xmlns:p14="http://schemas.microsoft.com/office/powerpoint/2010/main" val="1923986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82D9C2-A8CD-4842-B7FF-BDFAFE9C9C4E}"/>
              </a:ext>
            </a:extLst>
          </p:cNvPr>
          <p:cNvPicPr>
            <a:picLocks noChangeAspect="1"/>
          </p:cNvPicPr>
          <p:nvPr/>
        </p:nvPicPr>
        <p:blipFill>
          <a:blip r:embed="rId3"/>
          <a:stretch>
            <a:fillRect/>
          </a:stretch>
        </p:blipFill>
        <p:spPr>
          <a:xfrm>
            <a:off x="1951037" y="-47564"/>
            <a:ext cx="4800600" cy="5156773"/>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244879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91209EBE-ED4B-462D-8CC9-013BF7BE6836}"/>
              </a:ext>
            </a:extLst>
          </p:cNvPr>
          <p:cNvPicPr>
            <a:picLocks noChangeAspect="1"/>
          </p:cNvPicPr>
          <p:nvPr/>
        </p:nvPicPr>
        <p:blipFill>
          <a:blip r:embed="rId3"/>
          <a:stretch>
            <a:fillRect/>
          </a:stretch>
        </p:blipFill>
        <p:spPr>
          <a:xfrm>
            <a:off x="1940152" y="0"/>
            <a:ext cx="4887685" cy="5132070"/>
          </a:xfrm>
          <a:prstGeom prst="rect">
            <a:avLst/>
          </a:prstGeom>
        </p:spPr>
      </p:pic>
    </p:spTree>
    <p:extLst>
      <p:ext uri="{BB962C8B-B14F-4D97-AF65-F5344CB8AC3E}">
        <p14:creationId xmlns:p14="http://schemas.microsoft.com/office/powerpoint/2010/main" val="261815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With modern Israel, there is</a:t>
            </a:r>
          </a:p>
          <a:p>
            <a:pPr marL="742950" indent="-742950" algn="l">
              <a:buFont typeface="+mj-lt"/>
              <a:buAutoNum type="arabicPeriod" startAt="13"/>
            </a:pPr>
            <a:r>
              <a:rPr lang="en-US" dirty="0"/>
              <a:t>Israel Independence Day</a:t>
            </a:r>
          </a:p>
          <a:p>
            <a:pPr marL="742950" indent="-742950" algn="l">
              <a:buFont typeface="+mj-lt"/>
              <a:buAutoNum type="arabicPeriod" startAt="13"/>
            </a:pPr>
            <a:r>
              <a:rPr lang="en-US" dirty="0"/>
              <a:t>Israel Memorial Day</a:t>
            </a:r>
          </a:p>
          <a:p>
            <a:pPr marL="742950" indent="-742950" algn="l">
              <a:buFont typeface="+mj-lt"/>
              <a:buAutoNum type="arabicPeriod" startAt="13"/>
            </a:pPr>
            <a:r>
              <a:rPr lang="en-US" dirty="0"/>
              <a:t>Holocaust Memorial Day</a:t>
            </a:r>
          </a:p>
          <a:p>
            <a:pPr algn="l"/>
            <a:r>
              <a:rPr lang="en-US" dirty="0">
                <a:solidFill>
                  <a:srgbClr val="FFFF99"/>
                </a:solidFill>
              </a:rPr>
              <a:t>We keep kind of busy partying, or mourning!</a:t>
            </a:r>
          </a:p>
        </p:txBody>
      </p:sp>
    </p:spTree>
    <p:extLst>
      <p:ext uri="{BB962C8B-B14F-4D97-AF65-F5344CB8AC3E}">
        <p14:creationId xmlns:p14="http://schemas.microsoft.com/office/powerpoint/2010/main" val="1437823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E7FFA232-4D15-4878-ADC2-76B1518102DC}"/>
              </a:ext>
            </a:extLst>
          </p:cNvPr>
          <p:cNvPicPr>
            <a:picLocks noChangeAspect="1"/>
          </p:cNvPicPr>
          <p:nvPr/>
        </p:nvPicPr>
        <p:blipFill>
          <a:blip r:embed="rId3"/>
          <a:stretch>
            <a:fillRect/>
          </a:stretch>
        </p:blipFill>
        <p:spPr>
          <a:xfrm>
            <a:off x="1874837" y="-66115"/>
            <a:ext cx="4966175" cy="5209615"/>
          </a:xfrm>
          <a:prstGeom prst="rect">
            <a:avLst/>
          </a:prstGeom>
        </p:spPr>
      </p:pic>
    </p:spTree>
    <p:extLst>
      <p:ext uri="{BB962C8B-B14F-4D97-AF65-F5344CB8AC3E}">
        <p14:creationId xmlns:p14="http://schemas.microsoft.com/office/powerpoint/2010/main" val="25143341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10000"/>
          </a:bodyPr>
          <a:lstStyle/>
          <a:p>
            <a:pPr algn="l"/>
            <a:r>
              <a:rPr lang="en-US" dirty="0"/>
              <a:t>THRIVE Training equips you with relational skills that even the best families may miss or overlook. </a:t>
            </a:r>
            <a:r>
              <a:rPr lang="en-US" dirty="0">
                <a:solidFill>
                  <a:srgbClr val="FFFF99"/>
                </a:solidFill>
              </a:rPr>
              <a:t>Careful study of Scripture and of how the brain is configured led us to identify 19 brain-based relational skills </a:t>
            </a:r>
            <a:r>
              <a:rPr lang="en-US" dirty="0"/>
              <a:t>that provide the full range of life functions for our minds and relationships. When we lack these skills, pain, addictions, conflicts and other problems prevail.</a:t>
            </a:r>
          </a:p>
          <a:p>
            <a:pPr algn="l"/>
            <a:endParaRPr lang="en-US" dirty="0"/>
          </a:p>
        </p:txBody>
      </p:sp>
    </p:spTree>
    <p:extLst>
      <p:ext uri="{BB962C8B-B14F-4D97-AF65-F5344CB8AC3E}">
        <p14:creationId xmlns:p14="http://schemas.microsoft.com/office/powerpoint/2010/main" val="3349637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you feel pushed beyond your limits by someone else’s anger, fear or even joy, for example, you know what it feels like when Skill 9 is missing. Perhaps your parents were not fully equipped or lacked the time to practice a skill with you. </a:t>
            </a:r>
          </a:p>
        </p:txBody>
      </p:sp>
    </p:spTree>
    <p:extLst>
      <p:ext uri="{BB962C8B-B14F-4D97-AF65-F5344CB8AC3E}">
        <p14:creationId xmlns:p14="http://schemas.microsoft.com/office/powerpoint/2010/main" val="5135071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Whatever the case THRIVE today gives you the strategic training you missed growing up and changes patterns that were handed down for generations, all for under $20 a training hour! It’s hard to hire a life coach, counselor or consultant for that price.   Mar. 9-10, 2019</a:t>
            </a:r>
          </a:p>
          <a:p>
            <a:pPr algn="l"/>
            <a:endParaRPr lang="en-US" dirty="0"/>
          </a:p>
        </p:txBody>
      </p:sp>
    </p:spTree>
    <p:extLst>
      <p:ext uri="{BB962C8B-B14F-4D97-AF65-F5344CB8AC3E}">
        <p14:creationId xmlns:p14="http://schemas.microsoft.com/office/powerpoint/2010/main" val="1461162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Just go to</a:t>
            </a:r>
          </a:p>
          <a:p>
            <a:pPr algn="l"/>
            <a:r>
              <a:rPr lang="en-US" dirty="0">
                <a:hlinkClick r:id="rId3"/>
              </a:rPr>
              <a:t>orhaolam.com/</a:t>
            </a:r>
            <a:r>
              <a:rPr lang="en-US" dirty="0"/>
              <a:t>  </a:t>
            </a:r>
          </a:p>
          <a:p>
            <a:pPr algn="l"/>
            <a:r>
              <a:rPr lang="en-US" dirty="0"/>
              <a:t>Scroll down</a:t>
            </a:r>
          </a:p>
          <a:p>
            <a:pPr algn="l"/>
            <a:endParaRPr lang="en-US" dirty="0"/>
          </a:p>
        </p:txBody>
      </p:sp>
      <p:pic>
        <p:nvPicPr>
          <p:cNvPr id="2" name="Picture 1">
            <a:extLst>
              <a:ext uri="{FF2B5EF4-FFF2-40B4-BE49-F238E27FC236}">
                <a16:creationId xmlns:a16="http://schemas.microsoft.com/office/drawing/2014/main" id="{10138B49-FBD4-4F8A-970B-46E0C2F58072}"/>
              </a:ext>
            </a:extLst>
          </p:cNvPr>
          <p:cNvPicPr>
            <a:picLocks noChangeAspect="1"/>
          </p:cNvPicPr>
          <p:nvPr/>
        </p:nvPicPr>
        <p:blipFill>
          <a:blip r:embed="rId4"/>
          <a:stretch>
            <a:fillRect/>
          </a:stretch>
        </p:blipFill>
        <p:spPr>
          <a:xfrm>
            <a:off x="4276096" y="0"/>
            <a:ext cx="4502779" cy="5086350"/>
          </a:xfrm>
          <a:prstGeom prst="rect">
            <a:avLst/>
          </a:prstGeom>
        </p:spPr>
      </p:pic>
      <p:cxnSp>
        <p:nvCxnSpPr>
          <p:cNvPr id="5" name="Straight Arrow Connector 4">
            <a:extLst>
              <a:ext uri="{FF2B5EF4-FFF2-40B4-BE49-F238E27FC236}">
                <a16:creationId xmlns:a16="http://schemas.microsoft.com/office/drawing/2014/main" id="{6204621C-1DAD-43D6-A6B4-30ECD7EBAAD3}"/>
              </a:ext>
            </a:extLst>
          </p:cNvPr>
          <p:cNvCxnSpPr>
            <a:cxnSpLocks/>
          </p:cNvCxnSpPr>
          <p:nvPr/>
        </p:nvCxnSpPr>
        <p:spPr bwMode="auto">
          <a:xfrm>
            <a:off x="2027237" y="2114550"/>
            <a:ext cx="2514600" cy="27432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208535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point about emotional, spiritual, relational, physical health that is deeply politically incorrect. </a:t>
            </a:r>
          </a:p>
        </p:txBody>
      </p:sp>
    </p:spTree>
    <p:extLst>
      <p:ext uri="{BB962C8B-B14F-4D97-AF65-F5344CB8AC3E}">
        <p14:creationId xmlns:p14="http://schemas.microsoft.com/office/powerpoint/2010/main" val="22545543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B150C0-6E2B-4705-977F-473C926E7905}"/>
              </a:ext>
            </a:extLst>
          </p:cNvPr>
          <p:cNvPicPr>
            <a:picLocks noChangeAspect="1"/>
          </p:cNvPicPr>
          <p:nvPr/>
        </p:nvPicPr>
        <p:blipFill>
          <a:blip r:embed="rId3"/>
          <a:stretch>
            <a:fillRect/>
          </a:stretch>
        </p:blipFill>
        <p:spPr>
          <a:xfrm>
            <a:off x="1184642" y="0"/>
            <a:ext cx="6409591" cy="514349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1245590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E899ED-FCAE-4C24-B65A-C80A918A4FFF}"/>
              </a:ext>
            </a:extLst>
          </p:cNvPr>
          <p:cNvPicPr>
            <a:picLocks noChangeAspect="1"/>
          </p:cNvPicPr>
          <p:nvPr/>
        </p:nvPicPr>
        <p:blipFill>
          <a:blip r:embed="rId3"/>
          <a:stretch>
            <a:fillRect/>
          </a:stretch>
        </p:blipFill>
        <p:spPr>
          <a:xfrm>
            <a:off x="2549156" y="0"/>
            <a:ext cx="3680563"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he-IL" dirty="0"/>
              <a:t> </a:t>
            </a:r>
            <a:endParaRPr lang="en-US" dirty="0"/>
          </a:p>
        </p:txBody>
      </p:sp>
    </p:spTree>
    <p:extLst>
      <p:ext uri="{BB962C8B-B14F-4D97-AF65-F5344CB8AC3E}">
        <p14:creationId xmlns:p14="http://schemas.microsoft.com/office/powerpoint/2010/main" val="3025121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06B701C1-B6F7-4D32-906B-92A2543AA529}"/>
              </a:ext>
            </a:extLst>
          </p:cNvPr>
          <p:cNvPicPr>
            <a:picLocks noChangeAspect="1"/>
          </p:cNvPicPr>
          <p:nvPr/>
        </p:nvPicPr>
        <p:blipFill>
          <a:blip r:embed="rId3"/>
          <a:stretch>
            <a:fillRect/>
          </a:stretch>
        </p:blipFill>
        <p:spPr>
          <a:xfrm>
            <a:off x="1398967" y="0"/>
            <a:ext cx="5980940" cy="5143500"/>
          </a:xfrm>
          <a:prstGeom prst="rect">
            <a:avLst/>
          </a:prstGeom>
        </p:spPr>
      </p:pic>
    </p:spTree>
    <p:extLst>
      <p:ext uri="{BB962C8B-B14F-4D97-AF65-F5344CB8AC3E}">
        <p14:creationId xmlns:p14="http://schemas.microsoft.com/office/powerpoint/2010/main" val="41732218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CE9DE4-9B81-49C5-A784-8D4E3DF95FCC}"/>
              </a:ext>
            </a:extLst>
          </p:cNvPr>
          <p:cNvPicPr>
            <a:picLocks noChangeAspect="1"/>
          </p:cNvPicPr>
          <p:nvPr/>
        </p:nvPicPr>
        <p:blipFill>
          <a:blip r:embed="rId3"/>
          <a:stretch>
            <a:fillRect/>
          </a:stretch>
        </p:blipFill>
        <p:spPr>
          <a:xfrm>
            <a:off x="579034" y="0"/>
            <a:ext cx="762080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11030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We DON’T do Valentine’s Day</a:t>
            </a:r>
          </a:p>
          <a:p>
            <a:r>
              <a:rPr lang="en-US" dirty="0"/>
              <a:t>Nevertheless, love is a very important scriptural theme.  </a:t>
            </a:r>
          </a:p>
        </p:txBody>
      </p:sp>
    </p:spTree>
    <p:extLst>
      <p:ext uri="{BB962C8B-B14F-4D97-AF65-F5344CB8AC3E}">
        <p14:creationId xmlns:p14="http://schemas.microsoft.com/office/powerpoint/2010/main" val="5163003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Seventy miles northwest of New York City is a hospital that looks like a prison, its drab brick buildings wrapped in layers of fencing and barbed wire. This grim facility is called the Mid-Hudson Forensic Psychiatric Institute. It’s one of three places the state of New York sends the criminally mentally ill—defendants judged not guilty by reason of insanity.</a:t>
            </a:r>
          </a:p>
        </p:txBody>
      </p:sp>
    </p:spTree>
    <p:extLst>
      <p:ext uri="{BB962C8B-B14F-4D97-AF65-F5344CB8AC3E}">
        <p14:creationId xmlns:p14="http://schemas.microsoft.com/office/powerpoint/2010/main" val="7640658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Until recently, my wife Jackie­—Dr. Jacqueline Berenson—was a senior psychiatrist there. Many of Mid-Hudson’s 300 patients are killers and arsonists. At least one is a cannibal. Most have been diagnosed with psychotic disorders like schizophrenia that provoked them to violence against family members or strangers.</a:t>
            </a:r>
          </a:p>
        </p:txBody>
      </p:sp>
    </p:spTree>
    <p:extLst>
      <p:ext uri="{BB962C8B-B14F-4D97-AF65-F5344CB8AC3E}">
        <p14:creationId xmlns:p14="http://schemas.microsoft.com/office/powerpoint/2010/main" val="3828602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 couple of years ago, Jackie was telling me about a patient. In passing, she said something like, </a:t>
            </a:r>
            <a:r>
              <a:rPr lang="en-US" i="1" dirty="0"/>
              <a:t>Of course he’d been smoking pot his whole life.</a:t>
            </a:r>
            <a:endParaRPr lang="en-US" dirty="0"/>
          </a:p>
          <a:p>
            <a:pPr algn="l"/>
            <a:r>
              <a:rPr lang="en-US" i="1" dirty="0"/>
              <a:t>Of course?</a:t>
            </a:r>
            <a:r>
              <a:rPr lang="en-US" dirty="0"/>
              <a:t> I said.</a:t>
            </a:r>
          </a:p>
          <a:p>
            <a:pPr algn="l"/>
            <a:r>
              <a:rPr lang="en-US" i="1" dirty="0"/>
              <a:t>Yes, they all smoke.</a:t>
            </a:r>
            <a:endParaRPr lang="en-US" dirty="0"/>
          </a:p>
          <a:p>
            <a:pPr algn="l"/>
            <a:r>
              <a:rPr lang="en-US" i="1" dirty="0"/>
              <a:t>So marijuana causes schizophrenia?</a:t>
            </a:r>
            <a:endParaRPr lang="en-US" dirty="0"/>
          </a:p>
          <a:p>
            <a:pPr algn="l"/>
            <a:endParaRPr lang="en-US" dirty="0"/>
          </a:p>
        </p:txBody>
      </p:sp>
    </p:spTree>
    <p:extLst>
      <p:ext uri="{BB962C8B-B14F-4D97-AF65-F5344CB8AC3E}">
        <p14:creationId xmlns:p14="http://schemas.microsoft.com/office/powerpoint/2010/main" val="1123758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 was surprised, to say the least. I tended to be a libertarian on drugs. Years before, I’d covered the pharmaceutical industry for </a:t>
            </a:r>
            <a:r>
              <a:rPr lang="en-US" i="1" dirty="0"/>
              <a:t>The New York Times</a:t>
            </a:r>
            <a:r>
              <a:rPr lang="en-US" dirty="0"/>
              <a:t>. I was aware of the claims about marijuana as medicine, and I’d watched the slow spread of legalized cannabis without much interest.</a:t>
            </a:r>
          </a:p>
          <a:p>
            <a:pPr algn="l"/>
            <a:endParaRPr lang="en-US" dirty="0"/>
          </a:p>
        </p:txBody>
      </p:sp>
    </p:spTree>
    <p:extLst>
      <p:ext uri="{BB962C8B-B14F-4D97-AF65-F5344CB8AC3E}">
        <p14:creationId xmlns:p14="http://schemas.microsoft.com/office/powerpoint/2010/main" val="24816858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1 </a:t>
            </a:r>
            <a:r>
              <a:rPr lang="en-US" baseline="30000" dirty="0" err="1"/>
              <a:t>Yn</a:t>
            </a:r>
            <a:r>
              <a:rPr lang="en-US" baseline="30000" dirty="0"/>
              <a:t> 4.19 </a:t>
            </a:r>
            <a:r>
              <a:rPr lang="en-US" dirty="0"/>
              <a:t>We love, because He first loved us.</a:t>
            </a:r>
          </a:p>
          <a:p>
            <a:pPr algn="l"/>
            <a:r>
              <a:rPr lang="en-US" baseline="30000" dirty="0"/>
              <a:t>1 </a:t>
            </a:r>
            <a:r>
              <a:rPr lang="en-US" baseline="30000" dirty="0" err="1"/>
              <a:t>Yn</a:t>
            </a:r>
            <a:r>
              <a:rPr lang="en-US" baseline="30000" dirty="0"/>
              <a:t> 4.9-11</a:t>
            </a:r>
            <a:r>
              <a:rPr lang="en-US" dirty="0"/>
              <a:t> The love of God was revealed among us by this—that God sent His one and only Son into the world so that we might live through Him.  </a:t>
            </a:r>
          </a:p>
        </p:txBody>
      </p:sp>
    </p:spTree>
    <p:extLst>
      <p:ext uri="{BB962C8B-B14F-4D97-AF65-F5344CB8AC3E}">
        <p14:creationId xmlns:p14="http://schemas.microsoft.com/office/powerpoint/2010/main" val="10808513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Yn</a:t>
            </a:r>
            <a:r>
              <a:rPr lang="en-US" baseline="30000" dirty="0"/>
              <a:t> 4.9-11</a:t>
            </a:r>
            <a:r>
              <a:rPr lang="en-US" dirty="0"/>
              <a:t> This is love—not that we have loved God, but that He loved us and sent His Son as an atonement for our sins. Loved ones, if God so loved us, we also ought to love one another. </a:t>
            </a:r>
          </a:p>
        </p:txBody>
      </p:sp>
    </p:spTree>
    <p:extLst>
      <p:ext uri="{BB962C8B-B14F-4D97-AF65-F5344CB8AC3E}">
        <p14:creationId xmlns:p14="http://schemas.microsoft.com/office/powerpoint/2010/main" val="349695599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96438</TotalTime>
  <Words>4607</Words>
  <Application>Microsoft Office PowerPoint</Application>
  <PresentationFormat>Custom</PresentationFormat>
  <Paragraphs>575</Paragraphs>
  <Slides>95</Slides>
  <Notes>94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AlgerianD</vt:lpstr>
      <vt:lpstr>Arial</vt:lpstr>
      <vt:lpstr>Arial Rounded MT Bold</vt:lpstr>
      <vt:lpstr>David</vt:lpstr>
      <vt:lpstr>Narkisim</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2698</cp:revision>
  <dcterms:created xsi:type="dcterms:W3CDTF">2006-04-21T19:34:43Z</dcterms:created>
  <dcterms:modified xsi:type="dcterms:W3CDTF">2019-02-09T14:50:02Z</dcterms:modified>
</cp:coreProperties>
</file>