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62" r:id="rId3"/>
    <p:sldId id="263" r:id="rId4"/>
    <p:sldId id="264" r:id="rId5"/>
    <p:sldId id="257" r:id="rId6"/>
    <p:sldId id="258" r:id="rId7"/>
    <p:sldId id="259" r:id="rId8"/>
    <p:sldId id="260" r:id="rId9"/>
    <p:sldId id="261" r:id="rId10"/>
    <p:sldId id="269" r:id="rId11"/>
    <p:sldId id="265" r:id="rId12"/>
    <p:sldId id="266" r:id="rId13"/>
    <p:sldId id="267" r:id="rId14"/>
    <p:sldId id="270"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17663"/>
    <a:srgbClr val="AB2502"/>
    <a:srgbClr val="D1C9B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4660"/>
  </p:normalViewPr>
  <p:slideViewPr>
    <p:cSldViewPr snapToGrid="0">
      <p:cViewPr varScale="1">
        <p:scale>
          <a:sx n="101" d="100"/>
          <a:sy n="101" d="100"/>
        </p:scale>
        <p:origin x="126" y="318"/>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en-US"/>
              <a:t>Click to edit Master title style</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431C4F1-7932-4FB0-9A34-9C8A348303B2}" type="datetimeFigureOut">
              <a:rPr lang="en-US" smtClean="0"/>
              <a:t>3/3/2019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834DF1F4-33AC-42C5-B1C2-E1B4D738FDD7}" type="slidenum">
              <a:rPr lang="en-US" smtClean="0"/>
              <a:t>‹#›</a:t>
            </a:fld>
            <a:endParaRPr lang="en-US"/>
          </a:p>
        </p:txBody>
      </p:sp>
    </p:spTree>
    <p:extLst>
      <p:ext uri="{BB962C8B-B14F-4D97-AF65-F5344CB8AC3E}">
        <p14:creationId xmlns:p14="http://schemas.microsoft.com/office/powerpoint/2010/main" val="13757291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431C4F1-7932-4FB0-9A34-9C8A348303B2}" type="datetimeFigureOut">
              <a:rPr lang="en-US" smtClean="0"/>
              <a:t>3/3/2019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4DF1F4-33AC-42C5-B1C2-E1B4D738FDD7}" type="slidenum">
              <a:rPr lang="en-US" smtClean="0"/>
              <a:t>‹#›</a:t>
            </a:fld>
            <a:endParaRPr lang="en-US"/>
          </a:p>
        </p:txBody>
      </p:sp>
    </p:spTree>
    <p:extLst>
      <p:ext uri="{BB962C8B-B14F-4D97-AF65-F5344CB8AC3E}">
        <p14:creationId xmlns:p14="http://schemas.microsoft.com/office/powerpoint/2010/main" val="36607064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431C4F1-7932-4FB0-9A34-9C8A348303B2}" type="datetimeFigureOut">
              <a:rPr lang="en-US" smtClean="0"/>
              <a:t>3/3/2019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4DF1F4-33AC-42C5-B1C2-E1B4D738FDD7}" type="slidenum">
              <a:rPr lang="en-US" smtClean="0"/>
              <a:t>‹#›</a:t>
            </a:fld>
            <a:endParaRPr lang="en-US"/>
          </a:p>
        </p:txBody>
      </p:sp>
    </p:spTree>
    <p:extLst>
      <p:ext uri="{BB962C8B-B14F-4D97-AF65-F5344CB8AC3E}">
        <p14:creationId xmlns:p14="http://schemas.microsoft.com/office/powerpoint/2010/main" val="29300284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431C4F1-7932-4FB0-9A34-9C8A348303B2}" type="datetimeFigureOut">
              <a:rPr lang="en-US" smtClean="0"/>
              <a:t>3/3/2019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4DF1F4-33AC-42C5-B1C2-E1B4D738FDD7}" type="slidenum">
              <a:rPr lang="en-US" smtClean="0"/>
              <a:t>‹#›</a:t>
            </a:fld>
            <a:endParaRPr lang="en-US"/>
          </a:p>
        </p:txBody>
      </p:sp>
    </p:spTree>
    <p:extLst>
      <p:ext uri="{BB962C8B-B14F-4D97-AF65-F5344CB8AC3E}">
        <p14:creationId xmlns:p14="http://schemas.microsoft.com/office/powerpoint/2010/main" val="24466540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en-US"/>
              <a:t>Click to edit Master title style</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8593667" y="6272784"/>
            <a:ext cx="2644309" cy="365125"/>
          </a:xfrm>
        </p:spPr>
        <p:txBody>
          <a:bodyPr/>
          <a:lstStyle/>
          <a:p>
            <a:fld id="{3431C4F1-7932-4FB0-9A34-9C8A348303B2}" type="datetimeFigureOut">
              <a:rPr lang="en-US" smtClean="0"/>
              <a:t>3/3/2019</a:t>
            </a:fld>
            <a:endParaRPr lang="en-US"/>
          </a:p>
        </p:txBody>
      </p:sp>
      <p:sp>
        <p:nvSpPr>
          <p:cNvPr id="5" name="Footer Placeholder 4"/>
          <p:cNvSpPr>
            <a:spLocks noGrp="1"/>
          </p:cNvSpPr>
          <p:nvPr>
            <p:ph type="ftr" sz="quarter" idx="11"/>
          </p:nvPr>
        </p:nvSpPr>
        <p:spPr>
          <a:xfrm>
            <a:off x="2182708" y="6272784"/>
            <a:ext cx="6327648" cy="365125"/>
          </a:xfrm>
        </p:spPr>
        <p:txBody>
          <a:bodyPr/>
          <a:lstStyle/>
          <a:p>
            <a:endParaRPr lang="en-US"/>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834DF1F4-33AC-42C5-B1C2-E1B4D738FDD7}" type="slidenum">
              <a:rPr lang="en-US" smtClean="0"/>
              <a:t>‹#›</a:t>
            </a:fld>
            <a:endParaRPr lang="en-US"/>
          </a:p>
        </p:txBody>
      </p:sp>
    </p:spTree>
    <p:extLst>
      <p:ext uri="{BB962C8B-B14F-4D97-AF65-F5344CB8AC3E}">
        <p14:creationId xmlns:p14="http://schemas.microsoft.com/office/powerpoint/2010/main" val="19648203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431C4F1-7932-4FB0-9A34-9C8A348303B2}" type="datetimeFigureOut">
              <a:rPr lang="en-US" smtClean="0"/>
              <a:t>3/3/2019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34DF1F4-33AC-42C5-B1C2-E1B4D738FDD7}" type="slidenum">
              <a:rPr lang="en-US" smtClean="0"/>
              <a:t>‹#›</a:t>
            </a:fld>
            <a:endParaRPr lang="en-US"/>
          </a:p>
        </p:txBody>
      </p:sp>
    </p:spTree>
    <p:extLst>
      <p:ext uri="{BB962C8B-B14F-4D97-AF65-F5344CB8AC3E}">
        <p14:creationId xmlns:p14="http://schemas.microsoft.com/office/powerpoint/2010/main" val="11987698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431C4F1-7932-4FB0-9A34-9C8A348303B2}" type="datetimeFigureOut">
              <a:rPr lang="en-US" smtClean="0"/>
              <a:t>3/3/2019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34DF1F4-33AC-42C5-B1C2-E1B4D738FDD7}" type="slidenum">
              <a:rPr lang="en-US" smtClean="0"/>
              <a:t>‹#›</a:t>
            </a:fld>
            <a:endParaRPr lang="en-US"/>
          </a:p>
        </p:txBody>
      </p:sp>
    </p:spTree>
    <p:extLst>
      <p:ext uri="{BB962C8B-B14F-4D97-AF65-F5344CB8AC3E}">
        <p14:creationId xmlns:p14="http://schemas.microsoft.com/office/powerpoint/2010/main" val="8207144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431C4F1-7932-4FB0-9A34-9C8A348303B2}" type="datetimeFigureOut">
              <a:rPr lang="en-US" smtClean="0"/>
              <a:t>3/3/2019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34DF1F4-33AC-42C5-B1C2-E1B4D738FDD7}" type="slidenum">
              <a:rPr lang="en-US" smtClean="0"/>
              <a:t>‹#›</a:t>
            </a:fld>
            <a:endParaRPr lang="en-US"/>
          </a:p>
        </p:txBody>
      </p:sp>
    </p:spTree>
    <p:extLst>
      <p:ext uri="{BB962C8B-B14F-4D97-AF65-F5344CB8AC3E}">
        <p14:creationId xmlns:p14="http://schemas.microsoft.com/office/powerpoint/2010/main" val="22580326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431C4F1-7932-4FB0-9A34-9C8A348303B2}" type="datetimeFigureOut">
              <a:rPr lang="en-US" smtClean="0"/>
              <a:t>3/3/2019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34DF1F4-33AC-42C5-B1C2-E1B4D738FDD7}" type="slidenum">
              <a:rPr lang="en-US" smtClean="0"/>
              <a:t>‹#›</a:t>
            </a:fld>
            <a:endParaRPr lang="en-US"/>
          </a:p>
        </p:txBody>
      </p:sp>
    </p:spTree>
    <p:extLst>
      <p:ext uri="{BB962C8B-B14F-4D97-AF65-F5344CB8AC3E}">
        <p14:creationId xmlns:p14="http://schemas.microsoft.com/office/powerpoint/2010/main" val="33936132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a:t>Click to edit Master title style</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3431C4F1-7932-4FB0-9A34-9C8A348303B2}" type="datetimeFigureOut">
              <a:rPr lang="en-US" smtClean="0"/>
              <a:t>3/3/2019</a:t>
            </a:fld>
            <a:endParaRPr lang="en-US"/>
          </a:p>
        </p:txBody>
      </p:sp>
      <p:sp>
        <p:nvSpPr>
          <p:cNvPr id="6" name="Footer Placeholder 5"/>
          <p:cNvSpPr>
            <a:spLocks noGrp="1"/>
          </p:cNvSpPr>
          <p:nvPr>
            <p:ph type="ftr" sz="quarter" idx="11"/>
          </p:nvPr>
        </p:nvSpPr>
        <p:spPr/>
        <p:txBody>
          <a:bodyPr/>
          <a:lstStyle/>
          <a:p>
            <a:endParaRPr lang="en-US"/>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834DF1F4-33AC-42C5-B1C2-E1B4D738FDD7}" type="slidenum">
              <a:rPr lang="en-US" smtClean="0"/>
              <a:t>‹#›</a:t>
            </a:fld>
            <a:endParaRPr lang="en-US"/>
          </a:p>
        </p:txBody>
      </p:sp>
    </p:spTree>
    <p:extLst>
      <p:ext uri="{BB962C8B-B14F-4D97-AF65-F5344CB8AC3E}">
        <p14:creationId xmlns:p14="http://schemas.microsoft.com/office/powerpoint/2010/main" val="32267230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3431C4F1-7932-4FB0-9A34-9C8A348303B2}" type="datetimeFigureOut">
              <a:rPr lang="en-US" smtClean="0"/>
              <a:t>3/3/2019</a:t>
            </a:fld>
            <a:endParaRPr lang="en-US"/>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834DF1F4-33AC-42C5-B1C2-E1B4D738FDD7}" type="slidenum">
              <a:rPr lang="en-US" smtClean="0"/>
              <a:t>‹#›</a:t>
            </a:fld>
            <a:endParaRPr lang="en-US"/>
          </a:p>
        </p:txBody>
      </p:sp>
    </p:spTree>
    <p:extLst>
      <p:ext uri="{BB962C8B-B14F-4D97-AF65-F5344CB8AC3E}">
        <p14:creationId xmlns:p14="http://schemas.microsoft.com/office/powerpoint/2010/main" val="23235172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3431C4F1-7932-4FB0-9A34-9C8A348303B2}" type="datetimeFigureOut">
              <a:rPr lang="en-US" smtClean="0"/>
              <a:t>3/3/2019</a:t>
            </a:fld>
            <a:endParaRPr lang="en-US"/>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en-US"/>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834DF1F4-33AC-42C5-B1C2-E1B4D738FDD7}" type="slidenum">
              <a:rPr lang="en-US" smtClean="0"/>
              <a:t>‹#›</a:t>
            </a:fld>
            <a:endParaRPr lang="en-US"/>
          </a:p>
        </p:txBody>
      </p:sp>
    </p:spTree>
    <p:extLst>
      <p:ext uri="{BB962C8B-B14F-4D97-AF65-F5344CB8AC3E}">
        <p14:creationId xmlns:p14="http://schemas.microsoft.com/office/powerpoint/2010/main" val="506833629"/>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BAA0BEE8-095C-4334-BE58-09D77D64CF47}"/>
              </a:ext>
            </a:extLst>
          </p:cNvPr>
          <p:cNvSpPr>
            <a:spLocks noGrp="1"/>
          </p:cNvSpPr>
          <p:nvPr>
            <p:ph type="subTitle" idx="1"/>
          </p:nvPr>
        </p:nvSpPr>
        <p:spPr>
          <a:xfrm>
            <a:off x="2754086" y="5120641"/>
            <a:ext cx="6858000" cy="1201783"/>
          </a:xfrm>
        </p:spPr>
        <p:txBody>
          <a:bodyPr>
            <a:normAutofit/>
          </a:bodyPr>
          <a:lstStyle/>
          <a:p>
            <a:pPr algn="ctr"/>
            <a:r>
              <a:rPr lang="en-US" sz="2400" dirty="0" err="1"/>
              <a:t>Pekudei</a:t>
            </a:r>
            <a:r>
              <a:rPr lang="en-US" sz="2400" dirty="0"/>
              <a:t> “Accounts” </a:t>
            </a:r>
          </a:p>
          <a:p>
            <a:pPr algn="ctr"/>
            <a:r>
              <a:rPr lang="en-US" sz="2400" i="1" dirty="0"/>
              <a:t>with Rev. Chris M. </a:t>
            </a:r>
            <a:r>
              <a:rPr lang="en-US" sz="2400" i="1"/>
              <a:t>Coursey</a:t>
            </a:r>
            <a:endParaRPr lang="en-US" sz="2400" i="1" dirty="0"/>
          </a:p>
        </p:txBody>
      </p:sp>
      <p:sp>
        <p:nvSpPr>
          <p:cNvPr id="4" name="Title 1">
            <a:extLst>
              <a:ext uri="{FF2B5EF4-FFF2-40B4-BE49-F238E27FC236}">
                <a16:creationId xmlns:a16="http://schemas.microsoft.com/office/drawing/2014/main" id="{E8C7A418-6BFC-4C07-8E05-E7D466E180E6}"/>
              </a:ext>
            </a:extLst>
          </p:cNvPr>
          <p:cNvSpPr txBox="1">
            <a:spLocks/>
          </p:cNvSpPr>
          <p:nvPr/>
        </p:nvSpPr>
        <p:spPr>
          <a:xfrm>
            <a:off x="2209800" y="1793966"/>
            <a:ext cx="7772400" cy="2220685"/>
          </a:xfrm>
          <a:prstGeom prst="rect">
            <a:avLst/>
          </a:prstGeom>
        </p:spPr>
        <p:txBody>
          <a:bodyPr vert="horz" lIns="91440" tIns="45720" rIns="91440" bIns="45720" rtlCol="0" anchor="ctr">
            <a:normAutofit/>
          </a:bodyPr>
          <a:lstStyle>
            <a:lvl1pPr algn="l" defTabSz="914400" rtl="0" eaLnBrk="1" latinLnBrk="0" hangingPunct="1">
              <a:lnSpc>
                <a:spcPct val="80000"/>
              </a:lnSpc>
              <a:spcBef>
                <a:spcPct val="0"/>
              </a:spcBef>
              <a:buNone/>
              <a:defRPr sz="6400" b="0" kern="1200" cap="all" baseline="0">
                <a:blipFill dpi="0" rotWithShape="1">
                  <a:blip r:embed="rId2"/>
                  <a:srcRect/>
                  <a:tile tx="6350" ty="-127000" sx="65000" sy="64000" flip="none" algn="tl"/>
                </a:blipFill>
                <a:latin typeface="+mj-lt"/>
                <a:ea typeface="+mj-ea"/>
                <a:cs typeface="+mj-cs"/>
              </a:defRPr>
            </a:lvl1pPr>
          </a:lstStyle>
          <a:p>
            <a:pPr algn="ctr"/>
            <a:r>
              <a:rPr lang="en-US" sz="6000" dirty="0"/>
              <a:t>God’s Presence</a:t>
            </a:r>
            <a:br>
              <a:rPr lang="en-US" sz="8000" dirty="0"/>
            </a:br>
            <a:r>
              <a:rPr lang="en-US" sz="4400" dirty="0"/>
              <a:t>and</a:t>
            </a:r>
            <a:br>
              <a:rPr lang="en-US" sz="8000" dirty="0"/>
            </a:br>
            <a:r>
              <a:rPr lang="en-US" sz="6000" dirty="0"/>
              <a:t>God’s Purpose</a:t>
            </a:r>
          </a:p>
        </p:txBody>
      </p:sp>
    </p:spTree>
    <p:extLst>
      <p:ext uri="{BB962C8B-B14F-4D97-AF65-F5344CB8AC3E}">
        <p14:creationId xmlns:p14="http://schemas.microsoft.com/office/powerpoint/2010/main" val="29095720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D1C9B7"/>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278B60-C33E-43E0-B097-73818230D908}"/>
              </a:ext>
            </a:extLst>
          </p:cNvPr>
          <p:cNvSpPr>
            <a:spLocks noGrp="1"/>
          </p:cNvSpPr>
          <p:nvPr>
            <p:ph type="title"/>
          </p:nvPr>
        </p:nvSpPr>
        <p:spPr>
          <a:xfrm>
            <a:off x="180975" y="214665"/>
            <a:ext cx="11706225" cy="4500210"/>
          </a:xfrm>
        </p:spPr>
        <p:txBody>
          <a:bodyPr>
            <a:normAutofit fontScale="90000"/>
          </a:bodyPr>
          <a:lstStyle/>
          <a:p>
            <a:pPr algn="ctr"/>
            <a:r>
              <a:rPr lang="en-US" dirty="0"/>
              <a:t>The finished work on God’s House within the Community, God’s abiding presence along with Bezalel with </a:t>
            </a:r>
            <a:r>
              <a:rPr lang="en-US" dirty="0" err="1"/>
              <a:t>Aholiab</a:t>
            </a:r>
            <a:r>
              <a:rPr lang="en-US" dirty="0"/>
              <a:t> and their special skills reminds me of the 3 essentials for life taken from the life model. </a:t>
            </a:r>
          </a:p>
        </p:txBody>
      </p:sp>
      <p:sp>
        <p:nvSpPr>
          <p:cNvPr id="4" name="Content Placeholder 2">
            <a:extLst>
              <a:ext uri="{FF2B5EF4-FFF2-40B4-BE49-F238E27FC236}">
                <a16:creationId xmlns:a16="http://schemas.microsoft.com/office/drawing/2014/main" id="{0684D516-A480-403A-827D-A4D653AFB0A1}"/>
              </a:ext>
            </a:extLst>
          </p:cNvPr>
          <p:cNvSpPr>
            <a:spLocks noGrp="1"/>
          </p:cNvSpPr>
          <p:nvPr>
            <p:ph idx="1"/>
          </p:nvPr>
        </p:nvSpPr>
        <p:spPr>
          <a:xfrm>
            <a:off x="1381125" y="4714875"/>
            <a:ext cx="9820275" cy="1685925"/>
          </a:xfrm>
          <a:solidFill>
            <a:schemeClr val="accent6">
              <a:lumMod val="40000"/>
              <a:lumOff val="60000"/>
            </a:schemeClr>
          </a:solidFill>
        </p:spPr>
        <p:txBody>
          <a:bodyPr>
            <a:normAutofit/>
          </a:bodyPr>
          <a:lstStyle/>
          <a:p>
            <a:pPr marL="457200" indent="-457200">
              <a:buFont typeface="+mj-lt"/>
              <a:buAutoNum type="arabicPeriod"/>
            </a:pPr>
            <a:r>
              <a:rPr lang="en-US" sz="2800" dirty="0"/>
              <a:t>Multi-generational Community = Maturity.</a:t>
            </a:r>
          </a:p>
          <a:p>
            <a:pPr marL="457200" indent="-457200">
              <a:buFont typeface="+mj-lt"/>
              <a:buAutoNum type="arabicPeriod"/>
            </a:pPr>
            <a:r>
              <a:rPr lang="en-US" sz="2800" dirty="0"/>
              <a:t>Immanuel Lifestyle = God’s Presence. </a:t>
            </a:r>
          </a:p>
          <a:p>
            <a:pPr marL="457200" indent="-457200">
              <a:buFont typeface="+mj-lt"/>
              <a:buAutoNum type="arabicPeriod"/>
            </a:pPr>
            <a:r>
              <a:rPr lang="en-US" sz="2800" dirty="0"/>
              <a:t>Relational Skills = Specialized skills for relationships.</a:t>
            </a:r>
          </a:p>
        </p:txBody>
      </p:sp>
    </p:spTree>
    <p:extLst>
      <p:ext uri="{BB962C8B-B14F-4D97-AF65-F5344CB8AC3E}">
        <p14:creationId xmlns:p14="http://schemas.microsoft.com/office/powerpoint/2010/main" val="1669249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3">
            <a:lumMod val="20000"/>
            <a:lumOff val="8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5F7DE4-9450-4DDA-9CDC-CA920C7A165C}"/>
              </a:ext>
            </a:extLst>
          </p:cNvPr>
          <p:cNvSpPr>
            <a:spLocks noGrp="1"/>
          </p:cNvSpPr>
          <p:nvPr>
            <p:ph type="title"/>
          </p:nvPr>
        </p:nvSpPr>
        <p:spPr>
          <a:xfrm>
            <a:off x="228600" y="283029"/>
            <a:ext cx="10832973" cy="1609344"/>
          </a:xfrm>
        </p:spPr>
        <p:txBody>
          <a:bodyPr/>
          <a:lstStyle/>
          <a:p>
            <a:r>
              <a:rPr lang="en-US" dirty="0"/>
              <a:t>3 Essentials for life (Life Model)</a:t>
            </a:r>
          </a:p>
        </p:txBody>
      </p:sp>
      <p:sp>
        <p:nvSpPr>
          <p:cNvPr id="3" name="Content Placeholder 2">
            <a:extLst>
              <a:ext uri="{FF2B5EF4-FFF2-40B4-BE49-F238E27FC236}">
                <a16:creationId xmlns:a16="http://schemas.microsoft.com/office/drawing/2014/main" id="{98C3BB3C-E4CE-4F22-8861-C3DD1232A97F}"/>
              </a:ext>
            </a:extLst>
          </p:cNvPr>
          <p:cNvSpPr>
            <a:spLocks noGrp="1"/>
          </p:cNvSpPr>
          <p:nvPr>
            <p:ph idx="1"/>
          </p:nvPr>
        </p:nvSpPr>
        <p:spPr>
          <a:xfrm>
            <a:off x="333375" y="2121408"/>
            <a:ext cx="11449050" cy="4453563"/>
          </a:xfrm>
        </p:spPr>
        <p:txBody>
          <a:bodyPr>
            <a:normAutofit/>
          </a:bodyPr>
          <a:lstStyle/>
          <a:p>
            <a:pPr marL="457200" indent="-457200">
              <a:buFont typeface="+mj-lt"/>
              <a:buAutoNum type="arabicPeriod"/>
            </a:pPr>
            <a:r>
              <a:rPr lang="en-US" sz="2400" b="1" dirty="0"/>
              <a:t>Multi-generational Community </a:t>
            </a:r>
            <a:r>
              <a:rPr lang="en-US" sz="2400" dirty="0"/>
              <a:t>= the nutrient-rich soil with people from all ages and stages come together. We reach our full development by interacting with people in ways that match our needs for every stage of life. Each new stage of life builds on the previous stage. </a:t>
            </a:r>
          </a:p>
          <a:p>
            <a:r>
              <a:rPr lang="en-US" sz="2400" b="1" dirty="0"/>
              <a:t>Infant Stage: </a:t>
            </a:r>
            <a:r>
              <a:rPr lang="en-US" sz="2400" dirty="0"/>
              <a:t>I receive without having to give or asking for what I need. </a:t>
            </a:r>
          </a:p>
          <a:p>
            <a:r>
              <a:rPr lang="en-US" sz="2400" b="1" dirty="0"/>
              <a:t>Child Stage: </a:t>
            </a:r>
            <a:r>
              <a:rPr lang="en-US" sz="2400" dirty="0"/>
              <a:t>I learn to take care of myself and ask for what I need. </a:t>
            </a:r>
          </a:p>
          <a:p>
            <a:r>
              <a:rPr lang="en-US" sz="2400" b="1" dirty="0"/>
              <a:t>Adult Stage:  </a:t>
            </a:r>
            <a:r>
              <a:rPr lang="en-US" sz="2400" dirty="0"/>
              <a:t>I can now care for two or more people at the same time. </a:t>
            </a:r>
          </a:p>
          <a:p>
            <a:r>
              <a:rPr lang="en-US" sz="2400" b="1" dirty="0"/>
              <a:t>Parent Stage: </a:t>
            </a:r>
            <a:r>
              <a:rPr lang="en-US" sz="2400" dirty="0"/>
              <a:t>Give life to children without requiring anything in return. </a:t>
            </a:r>
          </a:p>
          <a:p>
            <a:r>
              <a:rPr lang="en-US" sz="2400" b="1" dirty="0"/>
              <a:t>Elder Stage: </a:t>
            </a:r>
            <a:r>
              <a:rPr lang="en-US" sz="2400" dirty="0"/>
              <a:t>Care for my community and guide those without families of their own. </a:t>
            </a:r>
          </a:p>
        </p:txBody>
      </p:sp>
    </p:spTree>
    <p:extLst>
      <p:ext uri="{BB962C8B-B14F-4D97-AF65-F5344CB8AC3E}">
        <p14:creationId xmlns:p14="http://schemas.microsoft.com/office/powerpoint/2010/main" val="5057842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3">
            <a:lumMod val="20000"/>
            <a:lumOff val="8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5F7DE4-9450-4DDA-9CDC-CA920C7A165C}"/>
              </a:ext>
            </a:extLst>
          </p:cNvPr>
          <p:cNvSpPr>
            <a:spLocks noGrp="1"/>
          </p:cNvSpPr>
          <p:nvPr>
            <p:ph type="title"/>
          </p:nvPr>
        </p:nvSpPr>
        <p:spPr>
          <a:xfrm>
            <a:off x="247651" y="198881"/>
            <a:ext cx="10690098" cy="1810893"/>
          </a:xfrm>
        </p:spPr>
        <p:txBody>
          <a:bodyPr/>
          <a:lstStyle/>
          <a:p>
            <a:r>
              <a:rPr lang="en-US" dirty="0"/>
              <a:t>3 Essentials for life (Life Model)</a:t>
            </a:r>
          </a:p>
        </p:txBody>
      </p:sp>
      <p:sp>
        <p:nvSpPr>
          <p:cNvPr id="3" name="Content Placeholder 2">
            <a:extLst>
              <a:ext uri="{FF2B5EF4-FFF2-40B4-BE49-F238E27FC236}">
                <a16:creationId xmlns:a16="http://schemas.microsoft.com/office/drawing/2014/main" id="{98C3BB3C-E4CE-4F22-8861-C3DD1232A97F}"/>
              </a:ext>
            </a:extLst>
          </p:cNvPr>
          <p:cNvSpPr>
            <a:spLocks noGrp="1"/>
          </p:cNvSpPr>
          <p:nvPr>
            <p:ph idx="1"/>
          </p:nvPr>
        </p:nvSpPr>
        <p:spPr>
          <a:xfrm>
            <a:off x="285751" y="1816608"/>
            <a:ext cx="11591925" cy="4842511"/>
          </a:xfrm>
        </p:spPr>
        <p:txBody>
          <a:bodyPr>
            <a:noAutofit/>
          </a:bodyPr>
          <a:lstStyle/>
          <a:p>
            <a:pPr marL="457200" indent="-457200">
              <a:buFont typeface="+mj-lt"/>
              <a:buAutoNum type="arabicPeriod" startAt="2"/>
            </a:pPr>
            <a:r>
              <a:rPr lang="en-US" sz="2400" b="1" dirty="0"/>
              <a:t>Relational Skills </a:t>
            </a:r>
            <a:r>
              <a:rPr lang="en-US" sz="2400" dirty="0"/>
              <a:t>= 19 specific skills my brain relies on to be fully human and act like people instead of monsters. Here are the skills that make relationships work. </a:t>
            </a:r>
          </a:p>
          <a:p>
            <a:r>
              <a:rPr lang="en-US" sz="2400" dirty="0"/>
              <a:t>I experience joy and learn to rest.</a:t>
            </a:r>
          </a:p>
          <a:p>
            <a:r>
              <a:rPr lang="en-US" sz="2400" dirty="0"/>
              <a:t>I recover from negative emotions. </a:t>
            </a:r>
          </a:p>
          <a:p>
            <a:r>
              <a:rPr lang="en-US" sz="2400" dirty="0"/>
              <a:t>I remain myself when things go wrong. </a:t>
            </a:r>
          </a:p>
          <a:p>
            <a:r>
              <a:rPr lang="en-US" sz="2400" dirty="0"/>
              <a:t>I stay connected during intense feelings and recognize when others need a breather.  </a:t>
            </a:r>
          </a:p>
          <a:p>
            <a:r>
              <a:rPr lang="en-US" sz="2400" dirty="0"/>
              <a:t>I share stories that convey my values and pass on my character. </a:t>
            </a:r>
          </a:p>
          <a:p>
            <a:r>
              <a:rPr lang="en-US" sz="2400" dirty="0"/>
              <a:t>I see some of the qualities God placed in me and others. </a:t>
            </a:r>
          </a:p>
          <a:p>
            <a:r>
              <a:rPr lang="en-US" sz="2400" dirty="0"/>
              <a:t>I see some of what God sees. (Immanuel Lifestyle)</a:t>
            </a:r>
          </a:p>
        </p:txBody>
      </p:sp>
    </p:spTree>
    <p:extLst>
      <p:ext uri="{BB962C8B-B14F-4D97-AF65-F5344CB8AC3E}">
        <p14:creationId xmlns:p14="http://schemas.microsoft.com/office/powerpoint/2010/main" val="66098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3">
            <a:lumMod val="20000"/>
            <a:lumOff val="8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5F7DE4-9450-4DDA-9CDC-CA920C7A165C}"/>
              </a:ext>
            </a:extLst>
          </p:cNvPr>
          <p:cNvSpPr>
            <a:spLocks noGrp="1"/>
          </p:cNvSpPr>
          <p:nvPr>
            <p:ph type="title"/>
          </p:nvPr>
        </p:nvSpPr>
        <p:spPr>
          <a:xfrm>
            <a:off x="381000" y="484632"/>
            <a:ext cx="10747248" cy="1163193"/>
          </a:xfrm>
        </p:spPr>
        <p:txBody>
          <a:bodyPr/>
          <a:lstStyle/>
          <a:p>
            <a:r>
              <a:rPr lang="en-US" dirty="0"/>
              <a:t>3 Essentials for life (Life Model)</a:t>
            </a:r>
          </a:p>
        </p:txBody>
      </p:sp>
      <p:sp>
        <p:nvSpPr>
          <p:cNvPr id="3" name="Content Placeholder 2">
            <a:extLst>
              <a:ext uri="{FF2B5EF4-FFF2-40B4-BE49-F238E27FC236}">
                <a16:creationId xmlns:a16="http://schemas.microsoft.com/office/drawing/2014/main" id="{98C3BB3C-E4CE-4F22-8861-C3DD1232A97F}"/>
              </a:ext>
            </a:extLst>
          </p:cNvPr>
          <p:cNvSpPr>
            <a:spLocks noGrp="1"/>
          </p:cNvSpPr>
          <p:nvPr>
            <p:ph idx="1"/>
          </p:nvPr>
        </p:nvSpPr>
        <p:spPr>
          <a:xfrm>
            <a:off x="304800" y="1770126"/>
            <a:ext cx="11582400" cy="4973573"/>
          </a:xfrm>
        </p:spPr>
        <p:txBody>
          <a:bodyPr>
            <a:noAutofit/>
          </a:bodyPr>
          <a:lstStyle/>
          <a:p>
            <a:pPr marL="457200" indent="-457200">
              <a:buFont typeface="+mj-lt"/>
              <a:buAutoNum type="arabicPeriod" startAt="3"/>
            </a:pPr>
            <a:r>
              <a:rPr lang="en-US" sz="2400" b="1" dirty="0"/>
              <a:t>Immanuel Lifestyle </a:t>
            </a:r>
            <a:r>
              <a:rPr lang="en-US" sz="2400" dirty="0"/>
              <a:t>= We live with the awareness of God’s interactive Presence in our lives. We follow </a:t>
            </a:r>
            <a:r>
              <a:rPr lang="en-US" sz="2400" dirty="0" err="1"/>
              <a:t>Yeshua’s</a:t>
            </a:r>
            <a:r>
              <a:rPr lang="en-US" sz="2400" dirty="0"/>
              <a:t> example who says what He hears His Father saying, and does what He sees His Father doing. </a:t>
            </a:r>
          </a:p>
          <a:p>
            <a:r>
              <a:rPr lang="en-US" sz="2400" dirty="0"/>
              <a:t>The Good Shepherd </a:t>
            </a:r>
            <a:r>
              <a:rPr lang="en-US" sz="2400" i="1" dirty="0"/>
              <a:t>knows</a:t>
            </a:r>
            <a:r>
              <a:rPr lang="en-US" sz="2400" dirty="0"/>
              <a:t> His sheep and </a:t>
            </a:r>
            <a:r>
              <a:rPr lang="en-US" sz="2400" i="1" dirty="0"/>
              <a:t>is known </a:t>
            </a:r>
            <a:r>
              <a:rPr lang="en-US" sz="2400" dirty="0"/>
              <a:t>by His own. (John 10:14) </a:t>
            </a:r>
          </a:p>
          <a:p>
            <a:r>
              <a:rPr lang="en-US" sz="2400" dirty="0"/>
              <a:t>God’s sheep hear His voice and He </a:t>
            </a:r>
            <a:r>
              <a:rPr lang="en-US" sz="2400" i="1" dirty="0"/>
              <a:t>knows</a:t>
            </a:r>
            <a:r>
              <a:rPr lang="en-US" sz="2400" dirty="0"/>
              <a:t> them, and they follow Him. (John 10:27) (</a:t>
            </a:r>
            <a:r>
              <a:rPr lang="en-US" sz="2400" dirty="0" err="1"/>
              <a:t>Ginosko</a:t>
            </a:r>
            <a:r>
              <a:rPr lang="en-US" sz="2400" dirty="0"/>
              <a:t>)</a:t>
            </a:r>
          </a:p>
          <a:p>
            <a:r>
              <a:rPr lang="en-US" sz="2400" dirty="0"/>
              <a:t>The Immanuel Lifestyle is the intentional “turning” our attention to and tuning in to what </a:t>
            </a:r>
            <a:r>
              <a:rPr lang="en-US" sz="2400" dirty="0" err="1"/>
              <a:t>Yeshua</a:t>
            </a:r>
            <a:r>
              <a:rPr lang="en-US" sz="2400" dirty="0"/>
              <a:t> is doing moment by moment. </a:t>
            </a:r>
          </a:p>
          <a:p>
            <a:r>
              <a:rPr lang="en-US" sz="2400" dirty="0"/>
              <a:t>The Samaritan woman at the well: she encountered </a:t>
            </a:r>
            <a:r>
              <a:rPr lang="en-US" sz="2400" dirty="0" err="1"/>
              <a:t>Yeshua</a:t>
            </a:r>
            <a:r>
              <a:rPr lang="en-US" sz="2400" dirty="0"/>
              <a:t>, she tells the village about </a:t>
            </a:r>
            <a:r>
              <a:rPr lang="en-US" sz="2400" dirty="0" err="1"/>
              <a:t>Yeshua</a:t>
            </a:r>
            <a:r>
              <a:rPr lang="en-US" sz="2400" dirty="0"/>
              <a:t>, some believe due to her testimony but when they meet </a:t>
            </a:r>
            <a:r>
              <a:rPr lang="en-US" sz="2400" dirty="0" err="1"/>
              <a:t>Yeshua</a:t>
            </a:r>
            <a:r>
              <a:rPr lang="en-US" sz="2400" dirty="0"/>
              <a:t> themselves they </a:t>
            </a:r>
            <a:r>
              <a:rPr lang="en-US" sz="2400" i="1" dirty="0" err="1"/>
              <a:t>Ginosko</a:t>
            </a:r>
            <a:r>
              <a:rPr lang="en-US" sz="2400" dirty="0"/>
              <a:t> knew </a:t>
            </a:r>
            <a:r>
              <a:rPr lang="en-US" sz="2400" dirty="0" err="1"/>
              <a:t>Yeshua</a:t>
            </a:r>
            <a:r>
              <a:rPr lang="en-US" sz="2400" dirty="0"/>
              <a:t>; “…now we believe, not because of what you said, for we ourselves have heard Him and we know that this is indeed the Christ, the Savior of the world.” (John 4:42)</a:t>
            </a:r>
          </a:p>
        </p:txBody>
      </p:sp>
    </p:spTree>
    <p:extLst>
      <p:ext uri="{BB962C8B-B14F-4D97-AF65-F5344CB8AC3E}">
        <p14:creationId xmlns:p14="http://schemas.microsoft.com/office/powerpoint/2010/main" val="8232798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817663"/>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230D1A-03E2-4653-B992-E70E5B9CC4E7}"/>
              </a:ext>
            </a:extLst>
          </p:cNvPr>
          <p:cNvSpPr>
            <a:spLocks noGrp="1"/>
          </p:cNvSpPr>
          <p:nvPr>
            <p:ph type="title"/>
          </p:nvPr>
        </p:nvSpPr>
        <p:spPr>
          <a:xfrm>
            <a:off x="266699" y="390847"/>
            <a:ext cx="6867525" cy="1714178"/>
          </a:xfrm>
        </p:spPr>
        <p:txBody>
          <a:bodyPr/>
          <a:lstStyle/>
          <a:p>
            <a:pPr algn="ctr"/>
            <a:r>
              <a:rPr lang="en-US" dirty="0" err="1">
                <a:solidFill>
                  <a:schemeClr val="bg1"/>
                </a:solidFill>
              </a:rPr>
              <a:t>Yeshua</a:t>
            </a:r>
            <a:r>
              <a:rPr lang="en-US" dirty="0">
                <a:solidFill>
                  <a:schemeClr val="bg1"/>
                </a:solidFill>
              </a:rPr>
              <a:t> dwells with us</a:t>
            </a:r>
          </a:p>
        </p:txBody>
      </p:sp>
      <p:sp>
        <p:nvSpPr>
          <p:cNvPr id="3" name="Content Placeholder 2">
            <a:extLst>
              <a:ext uri="{FF2B5EF4-FFF2-40B4-BE49-F238E27FC236}">
                <a16:creationId xmlns:a16="http://schemas.microsoft.com/office/drawing/2014/main" id="{1DC1BD48-5423-4F6A-8933-B783BCD40AA0}"/>
              </a:ext>
            </a:extLst>
          </p:cNvPr>
          <p:cNvSpPr>
            <a:spLocks noGrp="1"/>
          </p:cNvSpPr>
          <p:nvPr>
            <p:ph idx="1"/>
          </p:nvPr>
        </p:nvSpPr>
        <p:spPr>
          <a:xfrm>
            <a:off x="390525" y="2534061"/>
            <a:ext cx="6867525" cy="3933092"/>
          </a:xfrm>
        </p:spPr>
        <p:txBody>
          <a:bodyPr>
            <a:normAutofit/>
          </a:bodyPr>
          <a:lstStyle/>
          <a:p>
            <a:r>
              <a:rPr lang="en-US" sz="2800" dirty="0">
                <a:solidFill>
                  <a:schemeClr val="bg1"/>
                </a:solidFill>
              </a:rPr>
              <a:t>And the Word became  flesh and dwelt among us, and we beheld His glory, the glory as of the only begotten of the Father, full of grace and truth. (John 1:13-15)</a:t>
            </a:r>
          </a:p>
        </p:txBody>
      </p:sp>
      <p:pic>
        <p:nvPicPr>
          <p:cNvPr id="5" name="Picture 4">
            <a:extLst>
              <a:ext uri="{FF2B5EF4-FFF2-40B4-BE49-F238E27FC236}">
                <a16:creationId xmlns:a16="http://schemas.microsoft.com/office/drawing/2014/main" id="{B6D33AFC-3FB7-4B20-BC5A-4A5CA92108B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20000" y="0"/>
            <a:ext cx="4572000" cy="6858000"/>
          </a:xfrm>
          <a:prstGeom prst="rect">
            <a:avLst/>
          </a:prstGeom>
        </p:spPr>
      </p:pic>
    </p:spTree>
    <p:extLst>
      <p:ext uri="{BB962C8B-B14F-4D97-AF65-F5344CB8AC3E}">
        <p14:creationId xmlns:p14="http://schemas.microsoft.com/office/powerpoint/2010/main" val="7667727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2CEE0B-0C0B-4288-AE3A-0061E72B845E}"/>
              </a:ext>
            </a:extLst>
          </p:cNvPr>
          <p:cNvSpPr>
            <a:spLocks noGrp="1"/>
          </p:cNvSpPr>
          <p:nvPr>
            <p:ph type="title"/>
          </p:nvPr>
        </p:nvSpPr>
        <p:spPr>
          <a:xfrm>
            <a:off x="304800" y="113213"/>
            <a:ext cx="11677650" cy="1429837"/>
          </a:xfrm>
        </p:spPr>
        <p:txBody>
          <a:bodyPr>
            <a:normAutofit/>
          </a:bodyPr>
          <a:lstStyle/>
          <a:p>
            <a:pPr algn="ctr"/>
            <a:r>
              <a:rPr lang="en-US" sz="4500" dirty="0"/>
              <a:t>God’s Presence </a:t>
            </a:r>
            <a:r>
              <a:rPr lang="en-US" sz="3200" dirty="0"/>
              <a:t>and </a:t>
            </a:r>
            <a:r>
              <a:rPr lang="en-US" sz="4500" dirty="0"/>
              <a:t>God’s Purpose</a:t>
            </a:r>
          </a:p>
        </p:txBody>
      </p:sp>
      <p:sp>
        <p:nvSpPr>
          <p:cNvPr id="3" name="Content Placeholder 2">
            <a:extLst>
              <a:ext uri="{FF2B5EF4-FFF2-40B4-BE49-F238E27FC236}">
                <a16:creationId xmlns:a16="http://schemas.microsoft.com/office/drawing/2014/main" id="{813648DC-BC38-4504-86B6-3F79DD29D537}"/>
              </a:ext>
            </a:extLst>
          </p:cNvPr>
          <p:cNvSpPr>
            <a:spLocks noGrp="1"/>
          </p:cNvSpPr>
          <p:nvPr>
            <p:ph idx="1"/>
          </p:nvPr>
        </p:nvSpPr>
        <p:spPr>
          <a:xfrm>
            <a:off x="371475" y="1352550"/>
            <a:ext cx="11515725" cy="5305425"/>
          </a:xfrm>
        </p:spPr>
        <p:txBody>
          <a:bodyPr>
            <a:noAutofit/>
          </a:bodyPr>
          <a:lstStyle/>
          <a:p>
            <a:r>
              <a:rPr lang="en-US" sz="2400" dirty="0"/>
              <a:t>I grew up feeling lost and disconnected from God. </a:t>
            </a:r>
          </a:p>
          <a:p>
            <a:r>
              <a:rPr lang="en-US" sz="2400" dirty="0"/>
              <a:t>Deep down, I hoped God had a reason for my existence but I had no idea what that was. </a:t>
            </a:r>
          </a:p>
          <a:p>
            <a:r>
              <a:rPr lang="en-US" sz="2400" dirty="0"/>
              <a:t>I felt like I was disappointing God because I wasn’t living and doing all the right things as I understood He wanted me to. I saw life through a narrow lens: when things were good, God loved me. When things were bad, God was angry with me. </a:t>
            </a:r>
          </a:p>
          <a:p>
            <a:r>
              <a:rPr lang="en-US" sz="2400" dirty="0"/>
              <a:t>Instead of a joyful relationship with </a:t>
            </a:r>
            <a:r>
              <a:rPr lang="en-US" sz="2400" dirty="0" err="1"/>
              <a:t>Yeshua</a:t>
            </a:r>
            <a:r>
              <a:rPr lang="en-US" sz="2400" dirty="0"/>
              <a:t> my focus was on performance and behavior modification. </a:t>
            </a:r>
          </a:p>
          <a:p>
            <a:r>
              <a:rPr lang="en-US" sz="2400" dirty="0"/>
              <a:t>I gave up trying to accommodate this “angry God” and began to, “do what was right in my own eyes.” This was not a good plan. </a:t>
            </a:r>
          </a:p>
          <a:p>
            <a:r>
              <a:rPr lang="en-US" sz="2400" dirty="0"/>
              <a:t>I felt like something was missing, but I didn’t know what it was. </a:t>
            </a:r>
          </a:p>
          <a:p>
            <a:r>
              <a:rPr lang="en-US" sz="2400" dirty="0"/>
              <a:t>My breaking point arrived in college. </a:t>
            </a:r>
          </a:p>
        </p:txBody>
      </p:sp>
    </p:spTree>
    <p:extLst>
      <p:ext uri="{BB962C8B-B14F-4D97-AF65-F5344CB8AC3E}">
        <p14:creationId xmlns:p14="http://schemas.microsoft.com/office/powerpoint/2010/main" val="16545616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5A910F-9BCD-4840-84AD-DE6F0255A61E}"/>
              </a:ext>
            </a:extLst>
          </p:cNvPr>
          <p:cNvSpPr>
            <a:spLocks noGrp="1"/>
          </p:cNvSpPr>
          <p:nvPr>
            <p:ph type="title"/>
          </p:nvPr>
        </p:nvSpPr>
        <p:spPr>
          <a:xfrm>
            <a:off x="390525" y="122682"/>
            <a:ext cx="10528173" cy="1609344"/>
          </a:xfrm>
        </p:spPr>
        <p:txBody>
          <a:bodyPr/>
          <a:lstStyle/>
          <a:p>
            <a:r>
              <a:rPr lang="en-US" dirty="0"/>
              <a:t>The Exodus Progression</a:t>
            </a:r>
            <a:r>
              <a:rPr lang="en-US" sz="1600" dirty="0"/>
              <a:t>1</a:t>
            </a:r>
          </a:p>
        </p:txBody>
      </p:sp>
      <p:sp>
        <p:nvSpPr>
          <p:cNvPr id="3" name="Content Placeholder 2">
            <a:extLst>
              <a:ext uri="{FF2B5EF4-FFF2-40B4-BE49-F238E27FC236}">
                <a16:creationId xmlns:a16="http://schemas.microsoft.com/office/drawing/2014/main" id="{2A1144D7-213C-4626-88F0-0B43B8F13512}"/>
              </a:ext>
            </a:extLst>
          </p:cNvPr>
          <p:cNvSpPr>
            <a:spLocks noGrp="1"/>
          </p:cNvSpPr>
          <p:nvPr>
            <p:ph idx="1"/>
          </p:nvPr>
        </p:nvSpPr>
        <p:spPr>
          <a:xfrm>
            <a:off x="200025" y="1476375"/>
            <a:ext cx="11868150" cy="5258943"/>
          </a:xfrm>
        </p:spPr>
        <p:txBody>
          <a:bodyPr>
            <a:noAutofit/>
          </a:bodyPr>
          <a:lstStyle/>
          <a:p>
            <a:r>
              <a:rPr lang="en-US" sz="2400" dirty="0"/>
              <a:t>Exodus begins with Israel feeling disconnected from the Creator. In Exodus 2 she is bitterly enslaved in Egypt and feels alone, abandoned and apart from God. </a:t>
            </a:r>
          </a:p>
          <a:p>
            <a:r>
              <a:rPr lang="en-US" sz="2400" dirty="0"/>
              <a:t>Scripture tells us during this period of time that, “God saw them, God remembered His covenant, God heard them, and God knew them” but it does not say that God spoke to them or that the people were aware that God was with them. 	       </a:t>
            </a:r>
            <a:r>
              <a:rPr lang="en-US" sz="1800" dirty="0"/>
              <a:t>(FFOZ - Torah Club Volume 1) </a:t>
            </a:r>
            <a:endParaRPr lang="en-US" sz="2400" dirty="0"/>
          </a:p>
          <a:p>
            <a:r>
              <a:rPr lang="en-US" sz="2400" dirty="0"/>
              <a:t>The Israelites felt forgotten and forsaken; utterly hopeless. </a:t>
            </a:r>
          </a:p>
          <a:p>
            <a:r>
              <a:rPr lang="en-US" sz="2400" dirty="0"/>
              <a:t>Chapter 1 – the Egyptians made Israel’s lives “bitter with hard bondage” that quickly brings to my mind a horseradish reaction. </a:t>
            </a:r>
          </a:p>
          <a:p>
            <a:r>
              <a:rPr lang="en-US" sz="2400" dirty="0"/>
              <a:t>In chapters 3 and 6 of Exodus God gives Israel the sacred Name. Here is a profound level of intimacy never before seen. </a:t>
            </a:r>
          </a:p>
          <a:p>
            <a:pPr lvl="1"/>
            <a:r>
              <a:rPr lang="en-US" sz="2000" dirty="0"/>
              <a:t>“And God spoke to Moses and said to him: “I </a:t>
            </a:r>
            <a:r>
              <a:rPr lang="en-US" sz="2000" i="1" dirty="0"/>
              <a:t>am </a:t>
            </a:r>
            <a:r>
              <a:rPr lang="en-US" sz="2000" dirty="0"/>
              <a:t>the </a:t>
            </a:r>
            <a:r>
              <a:rPr lang="en-US" sz="2000" cap="small" dirty="0"/>
              <a:t>Lord</a:t>
            </a:r>
            <a:r>
              <a:rPr lang="en-US" sz="2000" dirty="0"/>
              <a:t>. I appeared to Abraham, to Isaac, and to Jacob, as God Almighty, but </a:t>
            </a:r>
            <a:r>
              <a:rPr lang="en-US" sz="2000" i="1" dirty="0"/>
              <a:t>by </a:t>
            </a:r>
            <a:r>
              <a:rPr lang="en-US" sz="2000" dirty="0"/>
              <a:t>My name </a:t>
            </a:r>
            <a:r>
              <a:rPr lang="en-US" sz="2000" cap="small" dirty="0"/>
              <a:t>Lord</a:t>
            </a:r>
            <a:r>
              <a:rPr lang="en-US" sz="2000" dirty="0"/>
              <a:t> I was not known to them.” Exodus 6:2-3</a:t>
            </a:r>
          </a:p>
        </p:txBody>
      </p:sp>
    </p:spTree>
    <p:extLst>
      <p:ext uri="{BB962C8B-B14F-4D97-AF65-F5344CB8AC3E}">
        <p14:creationId xmlns:p14="http://schemas.microsoft.com/office/powerpoint/2010/main" val="40537454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5A910F-9BCD-4840-84AD-DE6F0255A61E}"/>
              </a:ext>
            </a:extLst>
          </p:cNvPr>
          <p:cNvSpPr>
            <a:spLocks noGrp="1"/>
          </p:cNvSpPr>
          <p:nvPr>
            <p:ph type="title"/>
          </p:nvPr>
        </p:nvSpPr>
        <p:spPr>
          <a:xfrm>
            <a:off x="600075" y="274320"/>
            <a:ext cx="10528173" cy="1449706"/>
          </a:xfrm>
        </p:spPr>
        <p:txBody>
          <a:bodyPr/>
          <a:lstStyle/>
          <a:p>
            <a:r>
              <a:rPr lang="en-US" dirty="0"/>
              <a:t>The Exodus Progression</a:t>
            </a:r>
            <a:r>
              <a:rPr lang="en-US" sz="1600" dirty="0"/>
              <a:t>2</a:t>
            </a:r>
          </a:p>
        </p:txBody>
      </p:sp>
      <p:sp>
        <p:nvSpPr>
          <p:cNvPr id="3" name="Content Placeholder 2">
            <a:extLst>
              <a:ext uri="{FF2B5EF4-FFF2-40B4-BE49-F238E27FC236}">
                <a16:creationId xmlns:a16="http://schemas.microsoft.com/office/drawing/2014/main" id="{2A1144D7-213C-4626-88F0-0B43B8F13512}"/>
              </a:ext>
            </a:extLst>
          </p:cNvPr>
          <p:cNvSpPr>
            <a:spLocks noGrp="1"/>
          </p:cNvSpPr>
          <p:nvPr>
            <p:ph idx="1"/>
          </p:nvPr>
        </p:nvSpPr>
        <p:spPr>
          <a:xfrm>
            <a:off x="390526" y="1657350"/>
            <a:ext cx="11591924" cy="4926331"/>
          </a:xfrm>
        </p:spPr>
        <p:txBody>
          <a:bodyPr>
            <a:noAutofit/>
          </a:bodyPr>
          <a:lstStyle/>
          <a:p>
            <a:r>
              <a:rPr lang="en-US" sz="2400" dirty="0"/>
              <a:t>The rest of the Exodus narrative is spent recording a progression that details how God delivers His people then draws them to Himself. </a:t>
            </a:r>
          </a:p>
          <a:p>
            <a:r>
              <a:rPr lang="en-US" sz="2400" dirty="0"/>
              <a:t>At one point God tells Moses, “You have seen what I did to the Egyptians, and </a:t>
            </a:r>
            <a:r>
              <a:rPr lang="en-US" sz="2400" i="1" dirty="0"/>
              <a:t>how </a:t>
            </a:r>
            <a:r>
              <a:rPr lang="en-US" sz="2400" dirty="0"/>
              <a:t>I bore you on eagles’ wings and brought you to Myself.” (19:4)</a:t>
            </a:r>
          </a:p>
          <a:p>
            <a:r>
              <a:rPr lang="en-US" sz="2400" dirty="0"/>
              <a:t>Israel learns about God’s character and Presence as He guides His People and begins to show them who He is. (This includes the 13 Attributes from the Song of Moses, spelled out in chapters 15 and 34.) </a:t>
            </a:r>
          </a:p>
          <a:p>
            <a:r>
              <a:rPr lang="en-US" sz="2400" dirty="0"/>
              <a:t>By chapter 19 Israel hears God speak directly to them and by today’s </a:t>
            </a:r>
            <a:r>
              <a:rPr lang="en-US" sz="2400" dirty="0" err="1"/>
              <a:t>parasha</a:t>
            </a:r>
            <a:r>
              <a:rPr lang="en-US" sz="2400" dirty="0"/>
              <a:t>, God takes up residence with Israel. </a:t>
            </a:r>
          </a:p>
          <a:p>
            <a:r>
              <a:rPr lang="en-US" sz="2400" dirty="0"/>
              <a:t>Israel is blessed with the Divine Presence in their midst and this is a sign of acceptance and glad-to-be-together joy. </a:t>
            </a:r>
          </a:p>
          <a:p>
            <a:r>
              <a:rPr lang="en-US" sz="2400" dirty="0"/>
              <a:t>Now we look at a few verses from today’s </a:t>
            </a:r>
            <a:r>
              <a:rPr lang="en-US" sz="2400" dirty="0" err="1"/>
              <a:t>parasha</a:t>
            </a:r>
            <a:r>
              <a:rPr lang="en-US" sz="2400" dirty="0"/>
              <a:t>. </a:t>
            </a:r>
          </a:p>
        </p:txBody>
      </p:sp>
    </p:spTree>
    <p:extLst>
      <p:ext uri="{BB962C8B-B14F-4D97-AF65-F5344CB8AC3E}">
        <p14:creationId xmlns:p14="http://schemas.microsoft.com/office/powerpoint/2010/main" val="14992821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BADB7122-56C0-4CDD-BA0C-895AE0AB7DD1}"/>
              </a:ext>
            </a:extLst>
          </p:cNvPr>
          <p:cNvSpPr>
            <a:spLocks noGrp="1"/>
          </p:cNvSpPr>
          <p:nvPr>
            <p:ph type="title"/>
          </p:nvPr>
        </p:nvSpPr>
        <p:spPr>
          <a:xfrm>
            <a:off x="352425" y="484632"/>
            <a:ext cx="9629775" cy="1296543"/>
          </a:xfrm>
        </p:spPr>
        <p:txBody>
          <a:bodyPr/>
          <a:lstStyle/>
          <a:p>
            <a:r>
              <a:rPr lang="en-US" sz="4400" dirty="0" err="1"/>
              <a:t>Shemot</a:t>
            </a:r>
            <a:r>
              <a:rPr lang="en-US" sz="4400" dirty="0"/>
              <a:t>/Exodus 40:34-35</a:t>
            </a:r>
          </a:p>
        </p:txBody>
      </p:sp>
      <p:sp>
        <p:nvSpPr>
          <p:cNvPr id="3" name="Content Placeholder 2">
            <a:extLst>
              <a:ext uri="{FF2B5EF4-FFF2-40B4-BE49-F238E27FC236}">
                <a16:creationId xmlns:a16="http://schemas.microsoft.com/office/drawing/2014/main" id="{4F7AE2AF-720D-48FC-A754-28D03CC4D1FA}"/>
              </a:ext>
            </a:extLst>
          </p:cNvPr>
          <p:cNvSpPr>
            <a:spLocks noGrp="1"/>
          </p:cNvSpPr>
          <p:nvPr>
            <p:ph idx="1"/>
          </p:nvPr>
        </p:nvSpPr>
        <p:spPr>
          <a:xfrm>
            <a:off x="152399" y="2220687"/>
            <a:ext cx="11477625" cy="3951514"/>
          </a:xfrm>
        </p:spPr>
        <p:txBody>
          <a:bodyPr>
            <a:normAutofit/>
          </a:bodyPr>
          <a:lstStyle/>
          <a:p>
            <a:r>
              <a:rPr lang="en-US" sz="2800" dirty="0"/>
              <a:t>Then the cloud covered the tabernacle of meeting, and the glory of the Lord filled the tabernacle. And Moses was not able to enter the tabernacle of meeting, because the cloud rested above it, and the glory of the Lord filled the tabernacle. </a:t>
            </a:r>
          </a:p>
        </p:txBody>
      </p:sp>
    </p:spTree>
    <p:extLst>
      <p:ext uri="{BB962C8B-B14F-4D97-AF65-F5344CB8AC3E}">
        <p14:creationId xmlns:p14="http://schemas.microsoft.com/office/powerpoint/2010/main" val="28459179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C9795EE3-2973-49D2-A7A7-260E763B4FCA}"/>
              </a:ext>
            </a:extLst>
          </p:cNvPr>
          <p:cNvSpPr>
            <a:spLocks noGrp="1"/>
          </p:cNvSpPr>
          <p:nvPr>
            <p:ph type="title"/>
          </p:nvPr>
        </p:nvSpPr>
        <p:spPr>
          <a:xfrm>
            <a:off x="314325" y="571500"/>
            <a:ext cx="9667875" cy="1085850"/>
          </a:xfrm>
        </p:spPr>
        <p:txBody>
          <a:bodyPr/>
          <a:lstStyle/>
          <a:p>
            <a:r>
              <a:rPr lang="en-US" sz="4400" dirty="0" err="1"/>
              <a:t>Shemot</a:t>
            </a:r>
            <a:r>
              <a:rPr lang="en-US" sz="4400" dirty="0"/>
              <a:t>/Exodus 40:36-38</a:t>
            </a:r>
          </a:p>
        </p:txBody>
      </p:sp>
      <p:sp>
        <p:nvSpPr>
          <p:cNvPr id="3" name="Content Placeholder 2">
            <a:extLst>
              <a:ext uri="{FF2B5EF4-FFF2-40B4-BE49-F238E27FC236}">
                <a16:creationId xmlns:a16="http://schemas.microsoft.com/office/drawing/2014/main" id="{4F7AE2AF-720D-48FC-A754-28D03CC4D1FA}"/>
              </a:ext>
            </a:extLst>
          </p:cNvPr>
          <p:cNvSpPr>
            <a:spLocks noGrp="1"/>
          </p:cNvSpPr>
          <p:nvPr>
            <p:ph idx="1"/>
          </p:nvPr>
        </p:nvSpPr>
        <p:spPr>
          <a:xfrm>
            <a:off x="314325" y="2272937"/>
            <a:ext cx="11477625" cy="3899264"/>
          </a:xfrm>
        </p:spPr>
        <p:txBody>
          <a:bodyPr>
            <a:normAutofit/>
          </a:bodyPr>
          <a:lstStyle/>
          <a:p>
            <a:r>
              <a:rPr lang="en-US" sz="2800" dirty="0"/>
              <a:t>Whenever the cloud was taken up from above the tabernacle, the children of Israel would go onward in all their journeys. But if the cloud was not taken up, then they did not journey till the day that it was taken up. For the cloud of the Lord </a:t>
            </a:r>
            <a:r>
              <a:rPr lang="en-US" sz="2800" i="1" dirty="0"/>
              <a:t>was </a:t>
            </a:r>
            <a:r>
              <a:rPr lang="en-US" sz="2800" dirty="0"/>
              <a:t>above the tabernacle by day, and fire was over it by night, in the sight of all the house of Israel, throughout all their journeys.</a:t>
            </a:r>
          </a:p>
        </p:txBody>
      </p:sp>
    </p:spTree>
    <p:extLst>
      <p:ext uri="{BB962C8B-B14F-4D97-AF65-F5344CB8AC3E}">
        <p14:creationId xmlns:p14="http://schemas.microsoft.com/office/powerpoint/2010/main" val="20520161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258606-F98E-45A6-A8AB-EEC364049CEC}"/>
              </a:ext>
            </a:extLst>
          </p:cNvPr>
          <p:cNvSpPr>
            <a:spLocks noGrp="1"/>
          </p:cNvSpPr>
          <p:nvPr>
            <p:ph type="title"/>
          </p:nvPr>
        </p:nvSpPr>
        <p:spPr>
          <a:xfrm>
            <a:off x="323850" y="484632"/>
            <a:ext cx="10804398" cy="1134618"/>
          </a:xfrm>
        </p:spPr>
        <p:txBody>
          <a:bodyPr/>
          <a:lstStyle/>
          <a:p>
            <a:r>
              <a:rPr lang="en-US" dirty="0"/>
              <a:t>The cloud and God’s presence</a:t>
            </a:r>
          </a:p>
        </p:txBody>
      </p:sp>
      <p:sp>
        <p:nvSpPr>
          <p:cNvPr id="3" name="Content Placeholder 2">
            <a:extLst>
              <a:ext uri="{FF2B5EF4-FFF2-40B4-BE49-F238E27FC236}">
                <a16:creationId xmlns:a16="http://schemas.microsoft.com/office/drawing/2014/main" id="{CFA9BDCE-E30C-4546-8DC1-BB1579D8C6CE}"/>
              </a:ext>
            </a:extLst>
          </p:cNvPr>
          <p:cNvSpPr>
            <a:spLocks noGrp="1"/>
          </p:cNvSpPr>
          <p:nvPr>
            <p:ph idx="1"/>
          </p:nvPr>
        </p:nvSpPr>
        <p:spPr>
          <a:xfrm>
            <a:off x="323849" y="1846218"/>
            <a:ext cx="11420475" cy="4737463"/>
          </a:xfrm>
        </p:spPr>
        <p:txBody>
          <a:bodyPr>
            <a:normAutofit/>
          </a:bodyPr>
          <a:lstStyle/>
          <a:p>
            <a:r>
              <a:rPr lang="en-US" sz="2400" dirty="0"/>
              <a:t>This Cloud has been guiding Israel in the wilderness since they left Egypt. </a:t>
            </a:r>
          </a:p>
          <a:p>
            <a:r>
              <a:rPr lang="en-US" sz="2400" dirty="0"/>
              <a:t>This Cloud was on top of Mount Sinai where Moses would walk up to speak with God. </a:t>
            </a:r>
          </a:p>
          <a:p>
            <a:r>
              <a:rPr lang="en-US" sz="2400" dirty="0"/>
              <a:t>We can understand this Cloud as the sign or symbol of God’s Presence for God’s people. </a:t>
            </a:r>
          </a:p>
          <a:p>
            <a:r>
              <a:rPr lang="en-US" sz="2400" dirty="0"/>
              <a:t>We know this as God’s glory or “</a:t>
            </a:r>
            <a:r>
              <a:rPr lang="en-US" sz="2400" dirty="0" err="1"/>
              <a:t>kavod</a:t>
            </a:r>
            <a:r>
              <a:rPr lang="en-US" sz="2400" dirty="0"/>
              <a:t>” which is “Shekinah.” It is what Rabbi Munk refers to as the sacred light known as the Divine Presence. </a:t>
            </a:r>
          </a:p>
          <a:p>
            <a:r>
              <a:rPr lang="en-US" sz="2400" dirty="0"/>
              <a:t>Shekinah is derived from the same root from which the word </a:t>
            </a:r>
            <a:r>
              <a:rPr lang="en-US" sz="2400" dirty="0" err="1"/>
              <a:t>Mishkan</a:t>
            </a:r>
            <a:r>
              <a:rPr lang="en-US" sz="2400" dirty="0"/>
              <a:t> (tabernacle) is derived = dwelling or “being at home.” </a:t>
            </a:r>
            <a:r>
              <a:rPr lang="en-US" dirty="0"/>
              <a:t>(FFOZ Vol. 1, </a:t>
            </a:r>
            <a:r>
              <a:rPr lang="en-US" dirty="0" err="1"/>
              <a:t>Pekudei</a:t>
            </a:r>
            <a:r>
              <a:rPr lang="en-US" dirty="0"/>
              <a:t>) </a:t>
            </a:r>
            <a:endParaRPr lang="en-US" sz="2400" dirty="0"/>
          </a:p>
          <a:p>
            <a:r>
              <a:rPr lang="en-US" sz="2400" dirty="0"/>
              <a:t>We can say God is at home with His people. </a:t>
            </a:r>
          </a:p>
        </p:txBody>
      </p:sp>
    </p:spTree>
    <p:extLst>
      <p:ext uri="{BB962C8B-B14F-4D97-AF65-F5344CB8AC3E}">
        <p14:creationId xmlns:p14="http://schemas.microsoft.com/office/powerpoint/2010/main" val="36031489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5F201-3D26-4602-A26B-0B720835A68F}"/>
              </a:ext>
            </a:extLst>
          </p:cNvPr>
          <p:cNvSpPr>
            <a:spLocks noGrp="1"/>
          </p:cNvSpPr>
          <p:nvPr>
            <p:ph type="title"/>
          </p:nvPr>
        </p:nvSpPr>
        <p:spPr>
          <a:xfrm>
            <a:off x="257175" y="484632"/>
            <a:ext cx="10871073" cy="1144143"/>
          </a:xfrm>
        </p:spPr>
        <p:txBody>
          <a:bodyPr/>
          <a:lstStyle/>
          <a:p>
            <a:r>
              <a:rPr lang="en-US" dirty="0"/>
              <a:t>Context: The Work is finished</a:t>
            </a:r>
          </a:p>
        </p:txBody>
      </p:sp>
      <p:sp>
        <p:nvSpPr>
          <p:cNvPr id="3" name="Content Placeholder 2">
            <a:extLst>
              <a:ext uri="{FF2B5EF4-FFF2-40B4-BE49-F238E27FC236}">
                <a16:creationId xmlns:a16="http://schemas.microsoft.com/office/drawing/2014/main" id="{EB2CE1E5-17BD-497B-BEF8-D21888234612}"/>
              </a:ext>
            </a:extLst>
          </p:cNvPr>
          <p:cNvSpPr>
            <a:spLocks noGrp="1"/>
          </p:cNvSpPr>
          <p:nvPr>
            <p:ph idx="1"/>
          </p:nvPr>
        </p:nvSpPr>
        <p:spPr>
          <a:xfrm>
            <a:off x="66675" y="1820092"/>
            <a:ext cx="12001500" cy="4737463"/>
          </a:xfrm>
        </p:spPr>
        <p:txBody>
          <a:bodyPr>
            <a:normAutofit/>
          </a:bodyPr>
          <a:lstStyle/>
          <a:p>
            <a:r>
              <a:rPr lang="en-US" sz="2400" dirty="0"/>
              <a:t>We see in Exodus 35 that Bezalel from the tribe of Judah along with </a:t>
            </a:r>
            <a:r>
              <a:rPr lang="en-US" sz="2400" dirty="0" err="1"/>
              <a:t>Aholiab</a:t>
            </a:r>
            <a:r>
              <a:rPr lang="en-US" sz="2400" dirty="0"/>
              <a:t> from the tribe of Dan - with other craftsmen, were skilled to create and design the necessary elements of God’s sanctuary. (Exodus 36) </a:t>
            </a:r>
          </a:p>
          <a:p>
            <a:r>
              <a:rPr lang="en-US" sz="2400" dirty="0"/>
              <a:t>Bezalel and team created the curtains, loops for the curtains, tents and clasps, the ark made out of acacia wood, gold cherubim for the mercy seat above the ark, the ornate table for the showbread, the lampstand, the altar of incense, the anointing oil and incense with sweet spices, the altar of burnt offering, the bronze laver, the court of the tabernacle with pillars and bronze sockets, along with garments for the priests, ephod, breastplate and more. </a:t>
            </a:r>
          </a:p>
          <a:p>
            <a:r>
              <a:rPr lang="en-US" sz="2400" dirty="0"/>
              <a:t>These are skilled people creating holy objects for the worship of the Living God! In a sense, these are home builders who are building God’s House for God to dwell in the midst of His people. </a:t>
            </a:r>
          </a:p>
        </p:txBody>
      </p:sp>
    </p:spTree>
    <p:extLst>
      <p:ext uri="{BB962C8B-B14F-4D97-AF65-F5344CB8AC3E}">
        <p14:creationId xmlns:p14="http://schemas.microsoft.com/office/powerpoint/2010/main" val="22257070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5F201-3D26-4602-A26B-0B720835A68F}"/>
              </a:ext>
            </a:extLst>
          </p:cNvPr>
          <p:cNvSpPr>
            <a:spLocks noGrp="1"/>
          </p:cNvSpPr>
          <p:nvPr>
            <p:ph type="title"/>
          </p:nvPr>
        </p:nvSpPr>
        <p:spPr>
          <a:xfrm>
            <a:off x="352425" y="484632"/>
            <a:ext cx="10775823" cy="1210818"/>
          </a:xfrm>
        </p:spPr>
        <p:txBody>
          <a:bodyPr/>
          <a:lstStyle/>
          <a:p>
            <a:r>
              <a:rPr lang="en-US" dirty="0"/>
              <a:t>Context: The Work is finished</a:t>
            </a:r>
          </a:p>
        </p:txBody>
      </p:sp>
      <p:sp>
        <p:nvSpPr>
          <p:cNvPr id="3" name="Content Placeholder 2">
            <a:extLst>
              <a:ext uri="{FF2B5EF4-FFF2-40B4-BE49-F238E27FC236}">
                <a16:creationId xmlns:a16="http://schemas.microsoft.com/office/drawing/2014/main" id="{EB2CE1E5-17BD-497B-BEF8-D21888234612}"/>
              </a:ext>
            </a:extLst>
          </p:cNvPr>
          <p:cNvSpPr>
            <a:spLocks noGrp="1"/>
          </p:cNvSpPr>
          <p:nvPr>
            <p:ph idx="1"/>
          </p:nvPr>
        </p:nvSpPr>
        <p:spPr>
          <a:xfrm>
            <a:off x="266700" y="1820092"/>
            <a:ext cx="11639550" cy="4856933"/>
          </a:xfrm>
        </p:spPr>
        <p:txBody>
          <a:bodyPr>
            <a:normAutofit/>
          </a:bodyPr>
          <a:lstStyle/>
          <a:p>
            <a:r>
              <a:rPr lang="en-US" sz="2400" dirty="0"/>
              <a:t>When all the work is finished preparing the </a:t>
            </a:r>
            <a:r>
              <a:rPr lang="en-US" sz="2400" dirty="0" err="1"/>
              <a:t>Mishkan</a:t>
            </a:r>
            <a:r>
              <a:rPr lang="en-US" sz="2400" dirty="0"/>
              <a:t> (tabernacle) for God’s service along with the garments for the priests to serve God, we see God’s glory arrive on the scene as a confirmation of acceptance for His people. </a:t>
            </a:r>
          </a:p>
          <a:p>
            <a:r>
              <a:rPr lang="en-US" sz="2400" dirty="0"/>
              <a:t>The Tent of Meeting is where God meets with His people in a special way. Today’s </a:t>
            </a:r>
            <a:r>
              <a:rPr lang="en-US" sz="2400" dirty="0" err="1"/>
              <a:t>parasha</a:t>
            </a:r>
            <a:r>
              <a:rPr lang="en-US" sz="2400" dirty="0"/>
              <a:t> is a reminder that God is holy, and His servants are set apart for His work and ministry, which makes them holy. </a:t>
            </a:r>
          </a:p>
          <a:p>
            <a:r>
              <a:rPr lang="en-US" sz="2400" dirty="0"/>
              <a:t>Here is a relevant picture for all of us today; </a:t>
            </a:r>
            <a:r>
              <a:rPr lang="en-US" sz="2400" dirty="0" err="1"/>
              <a:t>Yeshua</a:t>
            </a:r>
            <a:r>
              <a:rPr lang="en-US" sz="2400" dirty="0"/>
              <a:t>, the High Priest has set you apart for God’s work. </a:t>
            </a:r>
            <a:r>
              <a:rPr lang="en-US" sz="2400" i="1" dirty="0"/>
              <a:t>He is with you</a:t>
            </a:r>
            <a:r>
              <a:rPr lang="en-US" sz="2400" dirty="0"/>
              <a:t>, He is equipping you and He is clothing You to worship, serve and honor Him. </a:t>
            </a:r>
            <a:r>
              <a:rPr lang="en-US" sz="2400" i="1" dirty="0" err="1"/>
              <a:t>Yeshua</a:t>
            </a:r>
            <a:r>
              <a:rPr lang="en-US" sz="2400" dirty="0"/>
              <a:t> </a:t>
            </a:r>
            <a:r>
              <a:rPr lang="en-US" sz="2400" i="1" dirty="0"/>
              <a:t>is with you.</a:t>
            </a:r>
          </a:p>
          <a:p>
            <a:r>
              <a:rPr lang="en-US" sz="2400" dirty="0"/>
              <a:t>1 Peter 2:9, “But you </a:t>
            </a:r>
            <a:r>
              <a:rPr lang="en-US" sz="2400" i="1" dirty="0"/>
              <a:t>are</a:t>
            </a:r>
            <a:r>
              <a:rPr lang="en-US" sz="2400" dirty="0"/>
              <a:t> a chosen generation, a royal priesthood, a holy nation, His own special people, that you may proclaim the praises of Him who called you out of darkness into His marvelous light.”</a:t>
            </a:r>
            <a:br>
              <a:rPr lang="en-US" dirty="0"/>
            </a:br>
            <a:endParaRPr lang="en-US" dirty="0"/>
          </a:p>
        </p:txBody>
      </p:sp>
    </p:spTree>
    <p:extLst>
      <p:ext uri="{BB962C8B-B14F-4D97-AF65-F5344CB8AC3E}">
        <p14:creationId xmlns:p14="http://schemas.microsoft.com/office/powerpoint/2010/main" val="2728361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ood Type">
  <a:themeElements>
    <a:clrScheme name="Wood Type">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Wood Type">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docProps/app.xml><?xml version="1.0" encoding="utf-8"?>
<Properties xmlns="http://schemas.openxmlformats.org/officeDocument/2006/extended-properties" xmlns:vt="http://schemas.openxmlformats.org/officeDocument/2006/docPropsVTypes">
  <Template>Wood Type</Template>
  <TotalTime>189</TotalTime>
  <Words>1435</Words>
  <Application>Microsoft Office PowerPoint</Application>
  <PresentationFormat>Widescreen</PresentationFormat>
  <Paragraphs>73</Paragraphs>
  <Slides>14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Rockwell</vt:lpstr>
      <vt:lpstr>Rockwell Condensed</vt:lpstr>
      <vt:lpstr>Wingdings</vt:lpstr>
      <vt:lpstr>Wood Type</vt:lpstr>
      <vt:lpstr>PowerPoint Presentation</vt:lpstr>
      <vt:lpstr>God’s Presence and God’s Purpose</vt:lpstr>
      <vt:lpstr>The Exodus Progression1</vt:lpstr>
      <vt:lpstr>The Exodus Progression2</vt:lpstr>
      <vt:lpstr>Shemot/Exodus 40:34-35</vt:lpstr>
      <vt:lpstr>Shemot/Exodus 40:36-38</vt:lpstr>
      <vt:lpstr>The cloud and God’s presence</vt:lpstr>
      <vt:lpstr>Context: The Work is finished</vt:lpstr>
      <vt:lpstr>Context: The Work is finished</vt:lpstr>
      <vt:lpstr>The finished work on God’s House within the Community, God’s abiding presence along with Bezalel with Aholiab and their special skills reminds me of the 3 essentials for life taken from the life model. </vt:lpstr>
      <vt:lpstr>3 Essentials for life (Life Model)</vt:lpstr>
      <vt:lpstr>3 Essentials for life (Life Model)</vt:lpstr>
      <vt:lpstr>3 Essentials for life (Life Model)</vt:lpstr>
      <vt:lpstr>Yeshua dwells with us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Chris Coursey</dc:creator>
  <cp:lastModifiedBy>Chris Coursey</cp:lastModifiedBy>
  <cp:revision>48</cp:revision>
  <dcterms:created xsi:type="dcterms:W3CDTF">2019-02-27T14:03:10Z</dcterms:created>
  <dcterms:modified xsi:type="dcterms:W3CDTF">2019-03-04T01:23:53Z</dcterms:modified>
</cp:coreProperties>
</file>