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0" r:id="rId2"/>
    <p:sldMasterId id="2147483702" r:id="rId3"/>
    <p:sldMasterId id="2147483704" r:id="rId4"/>
  </p:sldMasterIdLst>
  <p:notesMasterIdLst>
    <p:notesMasterId r:id="rId83"/>
  </p:notesMasterIdLst>
  <p:handoutMasterIdLst>
    <p:handoutMasterId r:id="rId84"/>
  </p:handoutMasterIdLst>
  <p:sldIdLst>
    <p:sldId id="2045" r:id="rId5"/>
    <p:sldId id="58188" r:id="rId6"/>
    <p:sldId id="58235" r:id="rId7"/>
    <p:sldId id="58258" r:id="rId8"/>
    <p:sldId id="58278" r:id="rId9"/>
    <p:sldId id="58266" r:id="rId10"/>
    <p:sldId id="58719" r:id="rId11"/>
    <p:sldId id="58269" r:id="rId12"/>
    <p:sldId id="58270" r:id="rId13"/>
    <p:sldId id="58243" r:id="rId14"/>
    <p:sldId id="58720" r:id="rId15"/>
    <p:sldId id="58277" r:id="rId16"/>
    <p:sldId id="58273" r:id="rId17"/>
    <p:sldId id="58271" r:id="rId18"/>
    <p:sldId id="58274" r:id="rId19"/>
    <p:sldId id="58272" r:id="rId20"/>
    <p:sldId id="58268" r:id="rId21"/>
    <p:sldId id="58265" r:id="rId22"/>
    <p:sldId id="58267" r:id="rId23"/>
    <p:sldId id="58276" r:id="rId24"/>
    <p:sldId id="58721" r:id="rId25"/>
    <p:sldId id="56113" r:id="rId26"/>
    <p:sldId id="58707" r:id="rId27"/>
    <p:sldId id="58314" r:id="rId28"/>
    <p:sldId id="55943" r:id="rId29"/>
    <p:sldId id="58244" r:id="rId30"/>
    <p:sldId id="58709" r:id="rId31"/>
    <p:sldId id="58710" r:id="rId32"/>
    <p:sldId id="58711" r:id="rId33"/>
    <p:sldId id="56886" r:id="rId34"/>
    <p:sldId id="58035" r:id="rId35"/>
    <p:sldId id="58724" r:id="rId36"/>
    <p:sldId id="58725" r:id="rId37"/>
    <p:sldId id="58704" r:id="rId38"/>
    <p:sldId id="58705" r:id="rId39"/>
    <p:sldId id="58714" r:id="rId40"/>
    <p:sldId id="58712" r:id="rId41"/>
    <p:sldId id="58715" r:id="rId42"/>
    <p:sldId id="58716" r:id="rId43"/>
    <p:sldId id="58713" r:id="rId44"/>
    <p:sldId id="58717" r:id="rId45"/>
    <p:sldId id="58718" r:id="rId46"/>
    <p:sldId id="58292" r:id="rId47"/>
    <p:sldId id="58279" r:id="rId48"/>
    <p:sldId id="58312" r:id="rId49"/>
    <p:sldId id="58280" r:id="rId50"/>
    <p:sldId id="58281" r:id="rId51"/>
    <p:sldId id="58283" r:id="rId52"/>
    <p:sldId id="58730" r:id="rId53"/>
    <p:sldId id="58282" r:id="rId54"/>
    <p:sldId id="58284" r:id="rId55"/>
    <p:sldId id="58731" r:id="rId56"/>
    <p:sldId id="58734" r:id="rId57"/>
    <p:sldId id="58732" r:id="rId58"/>
    <p:sldId id="58285" r:id="rId59"/>
    <p:sldId id="58733" r:id="rId60"/>
    <p:sldId id="58286" r:id="rId61"/>
    <p:sldId id="58736" r:id="rId62"/>
    <p:sldId id="58287" r:id="rId63"/>
    <p:sldId id="58288" r:id="rId64"/>
    <p:sldId id="58735" r:id="rId65"/>
    <p:sldId id="58289" r:id="rId66"/>
    <p:sldId id="58737" r:id="rId67"/>
    <p:sldId id="58738" r:id="rId68"/>
    <p:sldId id="58290" r:id="rId69"/>
    <p:sldId id="58293" r:id="rId70"/>
    <p:sldId id="58264" r:id="rId71"/>
    <p:sldId id="58723" r:id="rId72"/>
    <p:sldId id="58241" r:id="rId73"/>
    <p:sldId id="58261" r:id="rId74"/>
    <p:sldId id="58260" r:id="rId75"/>
    <p:sldId id="58263" r:id="rId76"/>
    <p:sldId id="58722" r:id="rId77"/>
    <p:sldId id="58275" r:id="rId78"/>
    <p:sldId id="58242" r:id="rId79"/>
    <p:sldId id="58259" r:id="rId80"/>
    <p:sldId id="256" r:id="rId81"/>
    <p:sldId id="58291" r:id="rId82"/>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7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155" autoAdjust="0"/>
  </p:normalViewPr>
  <p:slideViewPr>
    <p:cSldViewPr>
      <p:cViewPr varScale="1">
        <p:scale>
          <a:sx n="109" d="100"/>
          <a:sy n="109" d="100"/>
        </p:scale>
        <p:origin x="126" y="288"/>
      </p:cViewPr>
      <p:guideLst>
        <p:guide orient="horz" pos="1620"/>
        <p:guide pos="276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9972"/>
    </p:cViewPr>
  </p:sorterViewPr>
  <p:notesViewPr>
    <p:cSldViewPr>
      <p:cViewPr varScale="1">
        <p:scale>
          <a:sx n="78" d="100"/>
          <a:sy n="78" d="100"/>
        </p:scale>
        <p:origin x="2046"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hemayisrael.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hemayisrael.or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hemayisrael.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hemayisrael.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cs.wixstatic.com/ugd/e8b26e_1afd4213b120467080f9e99431c2283c.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cs.wixstatic.com/ugd/e8b26e_1afd4213b120467080f9e99431c2283c.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cs.wixstatic.com/ugd/e8b26e_1afd4213b120467080f9e99431c2283c.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oogle.com/search?q=brain+training&amp;safe=active&amp;source=lnms&amp;tbm=isch&amp;sa=X&amp;ved=0ahUKEwj4xfLr3ajhAhUVHzQIHRyXBHsQ_AUIDygC&amp;biw=1164&amp;bih=865#imgdii=pEDTREwjQWp7TM:&amp;imgrc=D15AUzLqiN_0OM:"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google.com/url?sa=i&amp;source=images&amp;cd=&amp;cad=rja&amp;uact=8&amp;ved=2ahUKEwjXiLmn3qjhAhWxoFsKHS_fAJYQjRx6BAgBEAU&amp;url=https%3A%2F%2Fbrainfitnesssolutions.com%2Fbrain-fitness-guide%2F&amp;psig=AOvVaw2cDd7ARLZGPS_mVKAReDdA&amp;ust=1553996406944215"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itedwithisrael.org/israeli-spacecraft-enters-lunar-orbit-ahead-of-moon-landing/?utm_source=MadMimi&amp;utm_medium=email&amp;utm_content=UN+Investigating+Iran%27s+%E2%80%98Secret+Atomic+Warehouse%E2%80%99+Identified+by+Israel%3B+Omar+%E2%80%98Didn%E2%80%99t+Know+Nothing+About+No+Anti-Semitism%E2%80%99%3B+Getting+Closer+to+Moon%21&amp;utm_campaign=20190405_m150852845_UN+Investigating+Iran%27s+%E2%80%98Secret+Atomic+Warehouse%E2%80%99+Identified+by+Israel%3B+Omar+%E2%80%98Didn%E2%80%99t+Know+Nothing+About+No+Anti-Semitism%E2%80%99%3B+Getting+Closer+to+Moon%21&amp;utm_term=more_btn_dark_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gotquestions.org/sweat-blood-Jesus.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gotquestions.org/sweat-blood-Jesus.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gotquestions.org/sweat-blood-Jesus.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itedwithisrael.org/israeli-spacecraft-enters-lunar-orbit-ahead-of-moon-landing/?utm_source=MadMimi&amp;utm_medium=email&amp;utm_content=UN+Investigating+Iran%27s+%E2%80%98Secret+Atomic+Warehouse%E2%80%99+Identified+by+Israel%3B+Omar+%E2%80%98Didn%E2%80%99t+Know+Nothing+About+No+Anti-Semitism%E2%80%99%3B+Getting+Closer+to+Moon%21&amp;utm_campaign=20190405_m150852845_UN+Investigating+Iran%27s+%E2%80%98Secret+Atomic+Warehouse%E2%80%99+Identified+by+Israel%3B+Omar+%E2%80%98Didn%E2%80%99t+Know+Nothing+About+No+Anti-Semitism%E2%80%99%3B+Getting+Closer+to+Moon%21&amp;utm_term=more_btn_dark_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gotquestions.org/sweat-blood-Jesus.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gotquestions.org/sweat-blood-Jesus.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gotquestions.org/sweat-blood-Jesus.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google.com/search?safe=active&amp;q=Shelby+County,+Missouri&amp;stick=H4sIAAAAAAAAAOPgE-LUz9U3sDAwTipU4gAx81KyirTEspOt9AtS8wtyUoFUUXF-nlVSflHeIlbx4IzUnKRKBef80rySSh0F38zi4vzSokwAj7KwM0kAAAA&amp;sa=X&amp;ved=2ahUKEwjqqLm5pLrhAhUEna0KHe1_DVkQmxMoATAUegQICxAH"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google.com/search?safe=active&amp;q=edward+mckendree+bounds+died&amp;stick=H4sIAAAAAAAAAOPgE-LUz9U3sDAwTirUks9OttIvSM0vyEnVT0lNTk0sTk2JL0gtKs7Ps0rJTE1ZxCqTmlKeWJSikJucnZqXUpSaqpCUX5qXUqwAkgYA72vpfU0AAAA&amp;sa=X&amp;ved=2ahUKEwjqqLm5pLrhAhUEna0KHe1_DVkQ6BMoADAVegQICxAK"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itedwithisrael.org/watch-israels-lunar-spacecraft-takes-a-selfi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itedwithisrael.org/israeli-spacecraft-enters-lunar-orbit-ahead-of-moon-landing/?utm_source=MadMimi&amp;utm_medium=email&amp;utm_content=UN+Investigating+Iran%27s+%E2%80%98Secret+Atomic+Warehouse%E2%80%99+Identified+by+Israel%3B+Omar+%E2%80%98Didn%E2%80%99t+Know+Nothing+About+No+Anti-Semitism%E2%80%99%3B+Getting+Closer+to+Moon%21&amp;utm_campaign=20190405_m150852845_UN+Investigating+Iran%27s+%E2%80%98Secret+Atomic+Warehouse%E2%80%99+Identified+by+Israel%3B+Omar+%E2%80%98Didn%E2%80%99t+Know+Nothing+About+No+Anti-Semitism%E2%80%99%3B+Getting+Closer+to+Moon%21&amp;utm_term=more_btn_dark_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store.focusonthefamily.com/singleitem/checkout/donation/item/don-declaration-of-life#refcd=730404?utm_source=focusonthefamily.com/pro-life&amp;utm_medium=referral&amp;utm_campaign=SeeLifeClearly2019&amp;utm_content="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youtube.com/watch?v=HjjxFDmtxSc&amp;feature=youtu.be"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RH erev 5778 New</a:t>
            </a:r>
          </a:p>
        </p:txBody>
      </p:sp>
      <p:sp>
        <p:nvSpPr>
          <p:cNvPr id="5" name="Rectangle 3"/>
          <p:cNvSpPr>
            <a:spLocks noGrp="1" noChangeArrowheads="1"/>
          </p:cNvSpPr>
          <p:nvPr>
            <p:ph type="dt" idx="1"/>
          </p:nvPr>
        </p:nvSpPr>
        <p:spPr>
          <a:ln/>
        </p:spPr>
        <p:txBody>
          <a:bodyPr/>
          <a:lstStyle/>
          <a:p>
            <a:r>
              <a:rPr lang="en-US" altLang="en-US">
                <a:solidFill>
                  <a:prstClr val="white"/>
                </a:solidFill>
              </a:rPr>
              <a:t>Sept. 20, 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A LOT of preliminaries today…</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Camp </a:t>
            </a:r>
            <a:r>
              <a:rPr lang="en-US" altLang="en-US" dirty="0" err="1"/>
              <a:t>Kanakuk</a:t>
            </a:r>
            <a:endParaRPr lang="en-US" altLang="en-US" dirty="0"/>
          </a:p>
        </p:txBody>
      </p:sp>
    </p:spTree>
    <p:extLst>
      <p:ext uri="{BB962C8B-B14F-4D97-AF65-F5344CB8AC3E}">
        <p14:creationId xmlns:p14="http://schemas.microsoft.com/office/powerpoint/2010/main" val="3419200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896301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64647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https://www.shemayisrael.</a:t>
            </a:r>
            <a:r>
              <a:rPr lang="en-US" sz="1050">
                <a:hlinkClick r:id="rId3"/>
              </a:rPr>
              <a:t>org/</a:t>
            </a:r>
            <a:endParaRPr lang="en-US" altLang="en-US" sz="1050" dirty="0"/>
          </a:p>
        </p:txBody>
      </p:sp>
    </p:spTree>
    <p:extLst>
      <p:ext uri="{BB962C8B-B14F-4D97-AF65-F5344CB8AC3E}">
        <p14:creationId xmlns:p14="http://schemas.microsoft.com/office/powerpoint/2010/main" val="2934718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https://www.shemayisrael.org/</a:t>
            </a:r>
            <a:endParaRPr lang="en-US" altLang="en-US" sz="1050" dirty="0"/>
          </a:p>
          <a:p>
            <a:r>
              <a:rPr lang="en-US" sz="2000" b="0" i="0" kern="1200" dirty="0">
                <a:solidFill>
                  <a:schemeClr val="tx1"/>
                </a:solidFill>
                <a:effectLst/>
                <a:latin typeface="Arial Rounded MT Bold" pitchFamily="34" charset="0"/>
                <a:ea typeface="+mn-ea"/>
                <a:cs typeface="Arial" charset="0"/>
              </a:rPr>
              <a:t>previously worked for Xerox Corporation in Webster, N.Y., for 24 years as an optical engineer and engineering manager. He holds more than 45 patents</a:t>
            </a:r>
            <a:endParaRPr lang="en-US" altLang="en-US" sz="1050" dirty="0"/>
          </a:p>
        </p:txBody>
      </p:sp>
    </p:spTree>
    <p:extLst>
      <p:ext uri="{BB962C8B-B14F-4D97-AF65-F5344CB8AC3E}">
        <p14:creationId xmlns:p14="http://schemas.microsoft.com/office/powerpoint/2010/main" val="970168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https://www.shemayisrael.</a:t>
            </a:r>
            <a:r>
              <a:rPr lang="en-US" sz="1050">
                <a:hlinkClick r:id="rId3"/>
              </a:rPr>
              <a:t>org/</a:t>
            </a:r>
            <a:endParaRPr lang="en-US" altLang="en-US" sz="1050" dirty="0"/>
          </a:p>
        </p:txBody>
      </p:sp>
    </p:spTree>
    <p:extLst>
      <p:ext uri="{BB962C8B-B14F-4D97-AF65-F5344CB8AC3E}">
        <p14:creationId xmlns:p14="http://schemas.microsoft.com/office/powerpoint/2010/main" val="3159874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https://www.shemayisrael.org/</a:t>
            </a:r>
            <a:endParaRPr lang="en-US" altLang="en-US" sz="1050" dirty="0"/>
          </a:p>
        </p:txBody>
      </p:sp>
    </p:spTree>
    <p:extLst>
      <p:ext uri="{BB962C8B-B14F-4D97-AF65-F5344CB8AC3E}">
        <p14:creationId xmlns:p14="http://schemas.microsoft.com/office/powerpoint/2010/main" val="1120906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https://docs.wixstatic.com/ugd/e8b26e_1afd4213b120467080f9e99431c2283c.pdf</a:t>
            </a:r>
            <a:r>
              <a:rPr lang="en-US" sz="1050" dirty="0"/>
              <a:t> </a:t>
            </a:r>
          </a:p>
          <a:p>
            <a:endParaRPr lang="en-US" altLang="en-US" sz="1050" dirty="0"/>
          </a:p>
        </p:txBody>
      </p:sp>
    </p:spTree>
    <p:extLst>
      <p:ext uri="{BB962C8B-B14F-4D97-AF65-F5344CB8AC3E}">
        <p14:creationId xmlns:p14="http://schemas.microsoft.com/office/powerpoint/2010/main" val="1643008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https://docs.wixstatic.com/ugd/e8b26e_1afd4213b120467080f9e99431c2283c.pdf</a:t>
            </a:r>
            <a:endParaRPr lang="en-US" altLang="en-US" sz="1050" dirty="0"/>
          </a:p>
        </p:txBody>
      </p:sp>
    </p:spTree>
    <p:extLst>
      <p:ext uri="{BB962C8B-B14F-4D97-AF65-F5344CB8AC3E}">
        <p14:creationId xmlns:p14="http://schemas.microsoft.com/office/powerpoint/2010/main" val="2494192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Rounded MT Bold" pitchFamily="34" charset="0"/>
                <a:ea typeface="+mn-ea"/>
                <a:cs typeface="Arial" charset="0"/>
              </a:rPr>
              <a:t>They have a paid off current facility.</a:t>
            </a:r>
            <a:r>
              <a:rPr kumimoji="0" lang="en-US" sz="1050" b="0" i="0" u="none" strike="noStrike" kern="1200" cap="none" spc="0" normalizeH="0" baseline="0" noProof="0" dirty="0">
                <a:ln>
                  <a:noFill/>
                </a:ln>
                <a:solidFill>
                  <a:schemeClr val="tx1"/>
                </a:solidFill>
                <a:effectLst/>
                <a:uLnTx/>
                <a:uFillTx/>
                <a:latin typeface="Arial Rounded MT Bold" pitchFamily="34" charset="0"/>
                <a:ea typeface="+mn-ea"/>
                <a:cs typeface="Arial" charset="0"/>
              </a:rPr>
              <a:t> </a:t>
            </a:r>
            <a:endParaRPr kumimoji="0" 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50" dirty="0">
              <a:hlinkClick r:id="rId3"/>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https://docs.wixstatic.com/ugd/e8b26e_1afd4213b120467080f9e99431c2283c.pdf</a:t>
            </a:r>
            <a:r>
              <a:rPr lang="en-US" sz="1050" dirty="0"/>
              <a:t> </a:t>
            </a:r>
          </a:p>
          <a:p>
            <a:endParaRPr lang="en-US" altLang="en-US" sz="1050" dirty="0"/>
          </a:p>
        </p:txBody>
      </p:sp>
    </p:spTree>
    <p:extLst>
      <p:ext uri="{BB962C8B-B14F-4D97-AF65-F5344CB8AC3E}">
        <p14:creationId xmlns:p14="http://schemas.microsoft.com/office/powerpoint/2010/main" val="3191776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076172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The </a:t>
            </a:r>
            <a:r>
              <a:rPr lang="en-US" altLang="en-US" dirty="0" err="1"/>
              <a:t>Z’m</a:t>
            </a:r>
            <a:r>
              <a:rPr lang="en-US" altLang="en-US" dirty="0"/>
              <a:t> and I decided</a:t>
            </a:r>
          </a:p>
        </p:txBody>
      </p:sp>
    </p:spTree>
    <p:extLst>
      <p:ext uri="{BB962C8B-B14F-4D97-AF65-F5344CB8AC3E}">
        <p14:creationId xmlns:p14="http://schemas.microsoft.com/office/powerpoint/2010/main" val="3734534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37442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504825" y="685800"/>
            <a:ext cx="5842000" cy="3422650"/>
          </a:xfrm>
          <a:ln/>
        </p:spPr>
      </p:sp>
      <p:sp>
        <p:nvSpPr>
          <p:cNvPr id="338947" name="Notes Placeholder 2"/>
          <p:cNvSpPr>
            <a:spLocks noGrp="1"/>
          </p:cNvSpPr>
          <p:nvPr>
            <p:ph type="body" idx="1"/>
          </p:nvPr>
        </p:nvSpPr>
        <p:spPr>
          <a:xfrm>
            <a:off x="330200" y="4267201"/>
            <a:ext cx="6146800" cy="4418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Last week, we considered the </a:t>
            </a:r>
            <a:r>
              <a:rPr lang="en-US" altLang="en-US" dirty="0" err="1">
                <a:cs typeface="Arial" pitchFamily="34" charset="0"/>
              </a:rPr>
              <a:t>Talmidim</a:t>
            </a:r>
            <a:r>
              <a:rPr lang="en-US" altLang="en-US" dirty="0">
                <a:cs typeface="Arial" pitchFamily="34" charset="0"/>
              </a:rPr>
              <a:t> in panic mode.  Spoke about distress…</a:t>
            </a:r>
          </a:p>
        </p:txBody>
      </p:sp>
      <p:sp>
        <p:nvSpPr>
          <p:cNvPr id="4" name="Slide Number Placeholder 3"/>
          <p:cNvSpPr>
            <a:spLocks noGrp="1"/>
          </p:cNvSpPr>
          <p:nvPr>
            <p:ph type="sldNum" sz="quarter" idx="5"/>
          </p:nvPr>
        </p:nvSpPr>
        <p:spPr/>
        <p:txBody>
          <a:bodyPr/>
          <a:lstStyle>
            <a:lvl1pPr>
              <a:defRPr sz="7900">
                <a:solidFill>
                  <a:schemeClr val="tx1"/>
                </a:solidFill>
                <a:latin typeface="Arial" pitchFamily="34" charset="0"/>
                <a:cs typeface="Arial" pitchFamily="34" charset="0"/>
              </a:defRPr>
            </a:lvl1pPr>
            <a:lvl2pPr marL="729057" indent="-280406">
              <a:defRPr sz="7900">
                <a:solidFill>
                  <a:schemeClr val="tx1"/>
                </a:solidFill>
                <a:latin typeface="Arial" pitchFamily="34" charset="0"/>
                <a:cs typeface="Arial" pitchFamily="34" charset="0"/>
              </a:defRPr>
            </a:lvl2pPr>
            <a:lvl3pPr marL="1121626" indent="-224325">
              <a:defRPr sz="7900">
                <a:solidFill>
                  <a:schemeClr val="tx1"/>
                </a:solidFill>
                <a:latin typeface="Arial" pitchFamily="34" charset="0"/>
                <a:cs typeface="Arial" pitchFamily="34" charset="0"/>
              </a:defRPr>
            </a:lvl3pPr>
            <a:lvl4pPr marL="1570276" indent="-224325">
              <a:defRPr sz="7900">
                <a:solidFill>
                  <a:schemeClr val="tx1"/>
                </a:solidFill>
                <a:latin typeface="Arial" pitchFamily="34" charset="0"/>
                <a:cs typeface="Arial" pitchFamily="34" charset="0"/>
              </a:defRPr>
            </a:lvl4pPr>
            <a:lvl5pPr marL="2018927" indent="-224325">
              <a:defRPr sz="7900">
                <a:solidFill>
                  <a:schemeClr val="tx1"/>
                </a:solidFill>
                <a:latin typeface="Arial" pitchFamily="34" charset="0"/>
                <a:cs typeface="Arial" pitchFamily="34" charset="0"/>
              </a:defRPr>
            </a:lvl5pPr>
            <a:lvl6pPr marL="2467577" indent="-224325" eaLnBrk="0" fontAlgn="base" hangingPunct="0">
              <a:spcBef>
                <a:spcPct val="0"/>
              </a:spcBef>
              <a:spcAft>
                <a:spcPct val="0"/>
              </a:spcAft>
              <a:defRPr sz="7900">
                <a:solidFill>
                  <a:schemeClr val="tx1"/>
                </a:solidFill>
                <a:latin typeface="Arial" pitchFamily="34" charset="0"/>
                <a:cs typeface="Arial" pitchFamily="34" charset="0"/>
              </a:defRPr>
            </a:lvl6pPr>
            <a:lvl7pPr marL="2916227" indent="-224325" eaLnBrk="0" fontAlgn="base" hangingPunct="0">
              <a:spcBef>
                <a:spcPct val="0"/>
              </a:spcBef>
              <a:spcAft>
                <a:spcPct val="0"/>
              </a:spcAft>
              <a:defRPr sz="7900">
                <a:solidFill>
                  <a:schemeClr val="tx1"/>
                </a:solidFill>
                <a:latin typeface="Arial" pitchFamily="34" charset="0"/>
                <a:cs typeface="Arial" pitchFamily="34" charset="0"/>
              </a:defRPr>
            </a:lvl7pPr>
            <a:lvl8pPr marL="3364878" indent="-224325" eaLnBrk="0" fontAlgn="base" hangingPunct="0">
              <a:spcBef>
                <a:spcPct val="0"/>
              </a:spcBef>
              <a:spcAft>
                <a:spcPct val="0"/>
              </a:spcAft>
              <a:defRPr sz="7900">
                <a:solidFill>
                  <a:schemeClr val="tx1"/>
                </a:solidFill>
                <a:latin typeface="Arial" pitchFamily="34" charset="0"/>
                <a:cs typeface="Arial" pitchFamily="34" charset="0"/>
              </a:defRPr>
            </a:lvl8pPr>
            <a:lvl9pPr marL="3813528" indent="-224325" eaLnBrk="0" fontAlgn="base" hangingPunct="0">
              <a:spcBef>
                <a:spcPct val="0"/>
              </a:spcBef>
              <a:spcAft>
                <a:spcPct val="0"/>
              </a:spcAft>
              <a:defRPr sz="7900">
                <a:solidFill>
                  <a:schemeClr val="tx1"/>
                </a:solidFill>
                <a:latin typeface="Arial" pitchFamily="34" charset="0"/>
                <a:cs typeface="Arial" pitchFamily="34" charset="0"/>
              </a:defRPr>
            </a:lvl9pPr>
          </a:lstStyle>
          <a:p>
            <a:pPr marL="0" marR="0" lvl="0" indent="0" algn="r" defTabSz="897301" rtl="0" eaLnBrk="1" fontAlgn="auto" latinLnBrk="0" hangingPunct="1">
              <a:lnSpc>
                <a:spcPct val="100000"/>
              </a:lnSpc>
              <a:spcBef>
                <a:spcPts val="0"/>
              </a:spcBef>
              <a:spcAft>
                <a:spcPts val="0"/>
              </a:spcAft>
              <a:buClrTx/>
              <a:buSzTx/>
              <a:buFontTx/>
              <a:buNone/>
              <a:tabLst/>
              <a:defRPr/>
            </a:pPr>
            <a:fld id="{45F6C25F-6C70-4A78-AE69-304999D70D58}" type="slidenum">
              <a:rPr kumimoji="0" lang="en-US" alt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897301" rtl="0" eaLnBrk="1" fontAlgn="auto" latinLnBrk="0" hangingPunct="1">
                <a:lnSpc>
                  <a:spcPct val="100000"/>
                </a:lnSpc>
                <a:spcBef>
                  <a:spcPts val="0"/>
                </a:spcBef>
                <a:spcAft>
                  <a:spcPts val="0"/>
                </a:spcAft>
                <a:buClrTx/>
                <a:buSzTx/>
                <a:buFontTx/>
                <a:buNone/>
                <a:tabLst/>
                <a:defRPr/>
              </a:pPr>
              <a:t>22</a:t>
            </a:fld>
            <a:endParaRPr kumimoji="0" lang="en-US" alt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71918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26.33-35.Panic&amp;Brain training.</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03.30.2019   5779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2000" dirty="0"/>
          </a:p>
        </p:txBody>
      </p:sp>
    </p:spTree>
    <p:extLst>
      <p:ext uri="{BB962C8B-B14F-4D97-AF65-F5344CB8AC3E}">
        <p14:creationId xmlns:p14="http://schemas.microsoft.com/office/powerpoint/2010/main" val="102120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26.33-35.Panic&amp;Brain training.</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03.30.2019   5779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Didn’t get a lot of affirmations of this happening.   Actually…none, except one person to whom this was already her life verse.</a:t>
            </a:r>
          </a:p>
          <a:p>
            <a:r>
              <a:rPr lang="en-US" altLang="en-US" sz="1050" dirty="0"/>
              <a:t>I feel that I need more application and </a:t>
            </a:r>
            <a:r>
              <a:rPr lang="en-US" altLang="en-US" sz="1050" u="sng" dirty="0"/>
              <a:t>your</a:t>
            </a:r>
            <a:r>
              <a:rPr lang="en-US" altLang="en-US" sz="1050" dirty="0"/>
              <a:t> impartation to others, than previously knowledge impartation, or even my pastoral ministry to you.</a:t>
            </a:r>
          </a:p>
          <a:p>
            <a:r>
              <a:rPr lang="en-US" altLang="en-US" sz="1050" dirty="0"/>
              <a:t>I minister to you, and you pass it on!</a:t>
            </a:r>
          </a:p>
          <a:p>
            <a:endParaRPr lang="en-US" altLang="en-US" sz="105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Review sticky statement. </a:t>
            </a:r>
            <a:r>
              <a:rPr lang="en-US" sz="1050" dirty="0"/>
              <a:t>Don’t stress out over ANYTHING! [rather do] prayer and petition, </a:t>
            </a:r>
            <a:r>
              <a:rPr lang="en-US" sz="1050" dirty="0">
                <a:solidFill>
                  <a:srgbClr val="FFFF99"/>
                </a:solidFill>
              </a:rPr>
              <a:t>with thanksgiving</a:t>
            </a:r>
            <a:r>
              <a:rPr lang="en-US" sz="1050" dirty="0"/>
              <a:t>. </a:t>
            </a:r>
          </a:p>
          <a:p>
            <a:endParaRPr lang="en-US" altLang="en-US" sz="1050" dirty="0"/>
          </a:p>
          <a:p>
            <a:r>
              <a:rPr lang="en-US" altLang="en-US" sz="1050" dirty="0"/>
              <a:t>Did Yeshua follow this?  </a:t>
            </a:r>
          </a:p>
          <a:p>
            <a:r>
              <a:rPr lang="en-US" sz="1050" dirty="0">
                <a:hlinkClick r:id="rId3"/>
              </a:rPr>
              <a:t>https://www.google.com/search?q=brain+training&amp;safe=active&amp;source=lnms&amp;tbm=isch&amp;sa=X&amp;ved=0ahUKEwj4xfLr3ajhAhUVHzQIHRyXBHsQ_AUIDygC&amp;biw=1164&amp;bih=865#imgdii=pEDTREwjQWp7TM:&amp;imgrc=D15AUzLqiN_0OM:</a:t>
            </a:r>
            <a:endParaRPr lang="en-US" sz="1050" dirty="0"/>
          </a:p>
          <a:p>
            <a:r>
              <a:rPr lang="en-US" altLang="en-US" sz="1050" dirty="0">
                <a:hlinkClick r:id="rId4"/>
              </a:rPr>
              <a:t>https://www.google.com/url?sa=i&amp;source=images&amp;cd=&amp;cad=rja&amp;uact=8&amp;ved=2ahUKEwjXiLmn3qjhAhWxoFsKHS_fAJYQjRx6BAgBEAU&amp;url=https%3A%2F%2Fbrainfitnesssolutions.com%2Fbrain-fitness-guide%2F&amp;psig=AOvVaw2cDd7ARLZGPS_mVKAReDdA&amp;ust=1553996406944215</a:t>
            </a:r>
            <a:endParaRPr lang="en-US" altLang="en-US" sz="1050" dirty="0"/>
          </a:p>
          <a:p>
            <a:endParaRPr lang="en-US" altLang="en-US" sz="1050" dirty="0"/>
          </a:p>
          <a:p>
            <a:r>
              <a:rPr lang="en-US" altLang="en-US" sz="1050" dirty="0"/>
              <a:t>Psycho-babble?</a:t>
            </a:r>
          </a:p>
          <a:p>
            <a:endParaRPr lang="en-US" altLang="en-US" sz="1050" dirty="0"/>
          </a:p>
        </p:txBody>
      </p:sp>
    </p:spTree>
    <p:extLst>
      <p:ext uri="{BB962C8B-B14F-4D97-AF65-F5344CB8AC3E}">
        <p14:creationId xmlns:p14="http://schemas.microsoft.com/office/powerpoint/2010/main" val="1707893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306229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7620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44864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At the base of the Mt of Olives, Har </a:t>
            </a:r>
            <a:r>
              <a:rPr lang="en-US" altLang="en-US" sz="1050" dirty="0" err="1"/>
              <a:t>Zetim</a:t>
            </a:r>
            <a:r>
              <a:rPr lang="en-US" altLang="en-US" sz="1050"/>
              <a:t>, </a:t>
            </a:r>
            <a:endParaRPr lang="en-US" altLang="en-US" sz="1050" dirty="0"/>
          </a:p>
        </p:txBody>
      </p:sp>
    </p:spTree>
    <p:extLst>
      <p:ext uri="{BB962C8B-B14F-4D97-AF65-F5344CB8AC3E}">
        <p14:creationId xmlns:p14="http://schemas.microsoft.com/office/powerpoint/2010/main" val="684226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Lots Olive trees then and now.  Great place to worship.  Marissa dancing among those trees.</a:t>
            </a:r>
          </a:p>
          <a:p>
            <a:endParaRPr lang="en-US" altLang="en-US" sz="1050" dirty="0"/>
          </a:p>
          <a:p>
            <a:r>
              <a:rPr lang="en-US" altLang="en-US" sz="1050" dirty="0"/>
              <a:t>Parallel reading in Luke’s account…</a:t>
            </a:r>
          </a:p>
        </p:txBody>
      </p:sp>
    </p:spTree>
    <p:extLst>
      <p:ext uri="{BB962C8B-B14F-4D97-AF65-F5344CB8AC3E}">
        <p14:creationId xmlns:p14="http://schemas.microsoft.com/office/powerpoint/2010/main" val="3290513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9610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unitedwithisrael.org/israeli-spacecraft-enters-lunar-orbit-ahead-of-moon-landing/?utm_source=MadMimi&amp;utm_medium=email&amp;utm_content=UN+Investigating+Iran%27s+%E2%80%98Secret+Atomic+Warehouse%E2%80%99+Identified+by+Israel%3B+Omar+%E2%80%98Didn%E2%80%99t+Know+Nothing+About+No+Anti-Semitism%E2%80%99%3B+Getting+Closer+to+Moon%21&amp;utm_campaign=20190405_m150852845_UN+Investigating+Iran%27s+%E2%80%98Secret+Atomic+Warehouse%E2%80%99+Identified+by+Israel%3B+Omar+%E2%80%98Didn%E2%80%99t+Know+Nothing+About+No+Anti-Semitism%E2%80%99%3B+Getting+Closer+to+Moon%21&amp;utm_term=more_btn_dark_jpg</a:t>
            </a:r>
            <a:endParaRPr lang="en-US" altLang="en-US" sz="1050" dirty="0"/>
          </a:p>
        </p:txBody>
      </p:sp>
    </p:spTree>
    <p:extLst>
      <p:ext uri="{BB962C8B-B14F-4D97-AF65-F5344CB8AC3E}">
        <p14:creationId xmlns:p14="http://schemas.microsoft.com/office/powerpoint/2010/main" val="1050053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expressions of pain.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256053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his consistent with new normal?   Bigger picture: Psalms…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728549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715841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804653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My father a bit of an innovation.  Often </a:t>
            </a:r>
            <a:r>
              <a:rPr lang="he-IL" dirty="0"/>
              <a:t>אבינו</a:t>
            </a:r>
            <a:r>
              <a:rPr lang="en-US" dirty="0"/>
              <a:t> </a:t>
            </a:r>
            <a:r>
              <a:rPr lang="en-US" dirty="0" err="1"/>
              <a:t>Avinu</a:t>
            </a:r>
            <a:r>
              <a:rPr lang="en-US" dirty="0"/>
              <a:t>, Our Father in </a:t>
            </a:r>
            <a:r>
              <a:rPr lang="en-US" dirty="0" err="1"/>
              <a:t>Siddure</a:t>
            </a:r>
            <a:r>
              <a:rPr lang="en-US" dirty="0"/>
              <a:t> prayers.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Moshe prayed for G-d to change His plan, more than once.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Was it possible?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3814699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RW Dunn, Bible school in Cincinnati ~1971, Dawn in the class, said could have been praying for anguish to lift, so He could GET to the execution stake for our redemption.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4126843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708989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https://www.gotquestions.org/sweat-blood-Jesus.html</a:t>
            </a:r>
            <a:endParaRPr lang="en-US" altLang="en-US" sz="1050" dirty="0"/>
          </a:p>
        </p:txBody>
      </p:sp>
    </p:spTree>
    <p:extLst>
      <p:ext uri="{BB962C8B-B14F-4D97-AF65-F5344CB8AC3E}">
        <p14:creationId xmlns:p14="http://schemas.microsoft.com/office/powerpoint/2010/main" val="715239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https://www.gotquestions.org/sweat-blood-Jesus.html</a:t>
            </a:r>
            <a:endParaRPr lang="en-US" altLang="en-US" sz="1050" dirty="0"/>
          </a:p>
        </p:txBody>
      </p:sp>
    </p:spTree>
    <p:extLst>
      <p:ext uri="{BB962C8B-B14F-4D97-AF65-F5344CB8AC3E}">
        <p14:creationId xmlns:p14="http://schemas.microsoft.com/office/powerpoint/2010/main" val="670306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https://www.gotquestions.org/sweat-blood-Jesus.html</a:t>
            </a:r>
            <a:endParaRPr lang="en-US" altLang="en-US" sz="1050" dirty="0"/>
          </a:p>
        </p:txBody>
      </p:sp>
    </p:spTree>
    <p:extLst>
      <p:ext uri="{BB962C8B-B14F-4D97-AF65-F5344CB8AC3E}">
        <p14:creationId xmlns:p14="http://schemas.microsoft.com/office/powerpoint/2010/main" val="1187379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dirty="0">
                <a:hlinkClick r:id="rId3">
                  <a:extLst>
                    <a:ext uri="{A12FA001-AC4F-418D-AE19-62706E023703}">
                      <ahyp:hlinkClr xmlns:ahyp="http://schemas.microsoft.com/office/drawing/2018/hyperlinkcolor" val="tx"/>
                    </a:ext>
                  </a:extLst>
                </a:hlinkClick>
              </a:rPr>
              <a:t>Otherwise: Lost in Space, in Solar orbit</a:t>
            </a:r>
          </a:p>
          <a:p>
            <a:r>
              <a:rPr lang="en-US" sz="1050" dirty="0">
                <a:hlinkClick r:id="rId3">
                  <a:extLst>
                    <a:ext uri="{A12FA001-AC4F-418D-AE19-62706E023703}">
                      <ahyp:hlinkClr xmlns:ahyp="http://schemas.microsoft.com/office/drawing/2018/hyperlinkcolor" val="tx"/>
                    </a:ext>
                  </a:extLst>
                </a:hlinkClick>
              </a:rPr>
              <a:t>https://unitedwithisrael.org/israeli-spacecraft-enters-lunar-orbit-ahead-of-moon-landing/?utm_source=MadMimi&amp;utm_medium=email&amp;utm_content=UN+Investigating+Iran%27s+%E2%80%98Secret+Atomic+Warehouse%E2%80%99+Identified+by+Israel%3B+Omar+%E2%80%98Didn%E2%80%99t+Know+Nothing+About+No+Anti-Semitism%E2%80%99%3B+Getting+Closer+to+Moon%21&amp;utm_campaign=20190405_m150852845_UN+Investigating+Iran%27s+%E2%80%98Secret+Atomic+Warehouse%E2%80%99+Identified+by+Israel%3B+Omar+%E2%80%98Didn%E2%80%99t+Know+Nothing+About+No+Anti-Semitism%E2%80%99%3B+Getting+Closer+to+Moon%21&amp;utm_term=more_btn_dark_jpg</a:t>
            </a:r>
            <a:endParaRPr lang="en-US" altLang="en-US" sz="1050" dirty="0"/>
          </a:p>
        </p:txBody>
      </p:sp>
    </p:spTree>
    <p:extLst>
      <p:ext uri="{BB962C8B-B14F-4D97-AF65-F5344CB8AC3E}">
        <p14:creationId xmlns:p14="http://schemas.microsoft.com/office/powerpoint/2010/main" val="2806489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https://www.gotquestions.org/sweat-blood-Jesus.html</a:t>
            </a:r>
            <a:endParaRPr lang="en-US" altLang="en-US" sz="1050" dirty="0"/>
          </a:p>
        </p:txBody>
      </p:sp>
    </p:spTree>
    <p:extLst>
      <p:ext uri="{BB962C8B-B14F-4D97-AF65-F5344CB8AC3E}">
        <p14:creationId xmlns:p14="http://schemas.microsoft.com/office/powerpoint/2010/main" val="2168115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https://www.gotquestions.org/sweat-blood-Jesus.html</a:t>
            </a:r>
            <a:endParaRPr lang="en-US" altLang="en-US" sz="1050" dirty="0"/>
          </a:p>
        </p:txBody>
      </p:sp>
    </p:spTree>
    <p:extLst>
      <p:ext uri="{BB962C8B-B14F-4D97-AF65-F5344CB8AC3E}">
        <p14:creationId xmlns:p14="http://schemas.microsoft.com/office/powerpoint/2010/main" val="1601794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u="sng" dirty="0" err="1">
                <a:solidFill>
                  <a:schemeClr val="tx1"/>
                </a:solidFill>
                <a:hlinkClick r:id="rId3">
                  <a:extLst>
                    <a:ext uri="{A12FA001-AC4F-418D-AE19-62706E023703}">
                      <ahyp:hlinkClr xmlns:ahyp="http://schemas.microsoft.com/office/drawing/2018/hyperlinkcolor" val="tx"/>
                    </a:ext>
                  </a:extLst>
                </a:hlinkClick>
              </a:rPr>
              <a:t>Kylstra</a:t>
            </a:r>
            <a:r>
              <a:rPr lang="en-US" sz="1050" u="sng" dirty="0">
                <a:solidFill>
                  <a:schemeClr val="tx1"/>
                </a:solidFill>
                <a:hlinkClick r:id="rId3">
                  <a:extLst>
                    <a:ext uri="{A12FA001-AC4F-418D-AE19-62706E023703}">
                      <ahyp:hlinkClr xmlns:ahyp="http://schemas.microsoft.com/office/drawing/2018/hyperlinkcolor" val="tx"/>
                    </a:ext>
                  </a:extLst>
                </a:hlinkClick>
              </a:rPr>
              <a:t>  RTF originators: Abandonment is the underlying of all emotional pain</a:t>
            </a:r>
          </a:p>
          <a:p>
            <a:r>
              <a:rPr lang="en-US" sz="1050" dirty="0">
                <a:hlinkClick r:id="rId3">
                  <a:extLst>
                    <a:ext uri="{A12FA001-AC4F-418D-AE19-62706E023703}">
                      <ahyp:hlinkClr xmlns:ahyp="http://schemas.microsoft.com/office/drawing/2018/hyperlinkcolor" val="tx"/>
                    </a:ext>
                  </a:extLst>
                </a:hlinkClick>
              </a:rPr>
              <a:t>https://www.gotquestions.org/sweat-blood-Jesus.html</a:t>
            </a:r>
            <a:endParaRPr lang="en-US" altLang="en-US" sz="1050" dirty="0"/>
          </a:p>
        </p:txBody>
      </p:sp>
    </p:spTree>
    <p:extLst>
      <p:ext uri="{BB962C8B-B14F-4D97-AF65-F5344CB8AC3E}">
        <p14:creationId xmlns:p14="http://schemas.microsoft.com/office/powerpoint/2010/main" val="3475774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970064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425348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26.33-35.Panic&amp;Brain training.</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03.30.2019   5779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Heavy stuff!  However…</a:t>
            </a:r>
          </a:p>
        </p:txBody>
      </p:sp>
    </p:spTree>
    <p:extLst>
      <p:ext uri="{BB962C8B-B14F-4D97-AF65-F5344CB8AC3E}">
        <p14:creationId xmlns:p14="http://schemas.microsoft.com/office/powerpoint/2010/main" val="1712849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403873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Avner </a:t>
            </a:r>
            <a:r>
              <a:rPr lang="en-US" altLang="en-US" sz="1050" dirty="0" err="1"/>
              <a:t>Boskey</a:t>
            </a:r>
            <a:r>
              <a:rPr lang="en-US" altLang="en-US" sz="1050" dirty="0"/>
              <a:t> sings this.  </a:t>
            </a:r>
          </a:p>
        </p:txBody>
      </p:sp>
    </p:spTree>
    <p:extLst>
      <p:ext uri="{BB962C8B-B14F-4D97-AF65-F5344CB8AC3E}">
        <p14:creationId xmlns:p14="http://schemas.microsoft.com/office/powerpoint/2010/main" val="18084214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a:solidFill>
                  <a:schemeClr val="tx1"/>
                </a:solidFill>
                <a:effectLst/>
                <a:latin typeface="Arial Rounded MT Bold" pitchFamily="34" charset="0"/>
                <a:ea typeface="+mn-ea"/>
                <a:cs typeface="Arial" charset="0"/>
              </a:rPr>
              <a:t>August 15, 1835, </a:t>
            </a:r>
            <a:r>
              <a:rPr lang="en-US" sz="2000" b="0" i="0" u="none" strike="noStrike" kern="1200" dirty="0">
                <a:solidFill>
                  <a:schemeClr val="tx1"/>
                </a:solidFill>
                <a:effectLst/>
                <a:latin typeface="Arial Rounded MT Bold" pitchFamily="34" charset="0"/>
                <a:ea typeface="+mn-ea"/>
                <a:cs typeface="Arial" charset="0"/>
                <a:hlinkClick r:id="rId3"/>
              </a:rPr>
              <a:t>Shelby County, Missouri, MO</a:t>
            </a:r>
            <a:endParaRPr lang="en-US" sz="2000" b="0" i="0" kern="1200" dirty="0">
              <a:solidFill>
                <a:schemeClr val="tx1"/>
              </a:solidFill>
              <a:effectLst/>
              <a:latin typeface="Arial Rounded MT Bold" pitchFamily="34" charset="0"/>
              <a:ea typeface="+mn-ea"/>
              <a:cs typeface="Arial" charset="0"/>
            </a:endParaRPr>
          </a:p>
          <a:p>
            <a:r>
              <a:rPr lang="en-US" sz="2000" b="1" i="0" u="none" strike="noStrike" kern="1200" dirty="0">
                <a:solidFill>
                  <a:schemeClr val="tx1"/>
                </a:solidFill>
                <a:effectLst/>
                <a:latin typeface="Arial Rounded MT Bold" pitchFamily="34" charset="0"/>
                <a:ea typeface="+mn-ea"/>
                <a:cs typeface="Arial" charset="0"/>
                <a:hlinkClick r:id="rId4"/>
              </a:rPr>
              <a:t>Died</a:t>
            </a:r>
            <a:r>
              <a:rPr lang="en-US" sz="2000" b="1" i="0" kern="1200" dirty="0">
                <a:solidFill>
                  <a:schemeClr val="tx1"/>
                </a:solidFill>
                <a:effectLst/>
                <a:latin typeface="Arial Rounded MT Bold" pitchFamily="34" charset="0"/>
                <a:ea typeface="+mn-ea"/>
                <a:cs typeface="Arial" charset="0"/>
              </a:rPr>
              <a:t>: </a:t>
            </a:r>
            <a:r>
              <a:rPr lang="en-US" sz="2000" b="0" i="0" kern="1200" dirty="0">
                <a:solidFill>
                  <a:schemeClr val="tx1"/>
                </a:solidFill>
                <a:effectLst/>
                <a:latin typeface="Arial Rounded MT Bold" pitchFamily="34" charset="0"/>
                <a:ea typeface="+mn-ea"/>
                <a:cs typeface="Arial" charset="0"/>
              </a:rPr>
              <a:t>August 24, 1913</a:t>
            </a:r>
          </a:p>
          <a:p>
            <a:endParaRPr lang="en-US" altLang="en-US" sz="1050" dirty="0"/>
          </a:p>
        </p:txBody>
      </p:sp>
    </p:spTree>
    <p:extLst>
      <p:ext uri="{BB962C8B-B14F-4D97-AF65-F5344CB8AC3E}">
        <p14:creationId xmlns:p14="http://schemas.microsoft.com/office/powerpoint/2010/main" val="488603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E.M. Bounds Power through Prayer</a:t>
            </a:r>
          </a:p>
        </p:txBody>
      </p:sp>
    </p:spTree>
    <p:extLst>
      <p:ext uri="{BB962C8B-B14F-4D97-AF65-F5344CB8AC3E}">
        <p14:creationId xmlns:p14="http://schemas.microsoft.com/office/powerpoint/2010/main" val="312225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https://unitedwithisrael.org/watch-israels-lunar-spacecraft-takes-a-selfie/</a:t>
            </a:r>
            <a:endParaRPr lang="en-US" altLang="en-US" sz="1050" dirty="0"/>
          </a:p>
        </p:txBody>
      </p:sp>
    </p:spTree>
    <p:extLst>
      <p:ext uri="{BB962C8B-B14F-4D97-AF65-F5344CB8AC3E}">
        <p14:creationId xmlns:p14="http://schemas.microsoft.com/office/powerpoint/2010/main" val="34123042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E.M. Bounds Power through Prayer</a:t>
            </a:r>
          </a:p>
        </p:txBody>
      </p:sp>
    </p:spTree>
    <p:extLst>
      <p:ext uri="{BB962C8B-B14F-4D97-AF65-F5344CB8AC3E}">
        <p14:creationId xmlns:p14="http://schemas.microsoft.com/office/powerpoint/2010/main" val="39788444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E.M. Bounds Power through Prayer</a:t>
            </a:r>
          </a:p>
          <a:p>
            <a:endParaRPr lang="en-US" altLang="en-US" sz="1050" dirty="0"/>
          </a:p>
        </p:txBody>
      </p:sp>
    </p:spTree>
    <p:extLst>
      <p:ext uri="{BB962C8B-B14F-4D97-AF65-F5344CB8AC3E}">
        <p14:creationId xmlns:p14="http://schemas.microsoft.com/office/powerpoint/2010/main" val="3637436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E.M. Bounds Power through Prayer</a:t>
            </a:r>
          </a:p>
          <a:p>
            <a:endParaRPr lang="en-US" altLang="en-US" sz="1050" dirty="0"/>
          </a:p>
        </p:txBody>
      </p:sp>
    </p:spTree>
    <p:extLst>
      <p:ext uri="{BB962C8B-B14F-4D97-AF65-F5344CB8AC3E}">
        <p14:creationId xmlns:p14="http://schemas.microsoft.com/office/powerpoint/2010/main" val="90768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1" u="none" strike="noStrike" kern="1200" baseline="0" dirty="0">
                <a:solidFill>
                  <a:schemeClr val="tx1"/>
                </a:solidFill>
                <a:latin typeface="Arial Rounded MT Bold" pitchFamily="34" charset="0"/>
                <a:ea typeface="+mn-ea"/>
                <a:cs typeface="Arial" charset="0"/>
              </a:rPr>
              <a:t>Power Through Prayer</a:t>
            </a:r>
            <a:r>
              <a:rPr lang="en-US" sz="2000" b="0" i="0" u="none" strike="noStrike" kern="1200" baseline="0" dirty="0">
                <a:solidFill>
                  <a:schemeClr val="tx1"/>
                </a:solidFill>
                <a:latin typeface="Arial Rounded MT Bold" pitchFamily="34" charset="0"/>
                <a:ea typeface="+mn-ea"/>
                <a:cs typeface="Arial" charset="0"/>
              </a:rPr>
              <a:t>: E. M. Bounds 4 </a:t>
            </a:r>
            <a:endParaRPr lang="en-US" altLang="en-US" sz="1050" dirty="0"/>
          </a:p>
        </p:txBody>
      </p:sp>
    </p:spTree>
    <p:extLst>
      <p:ext uri="{BB962C8B-B14F-4D97-AF65-F5344CB8AC3E}">
        <p14:creationId xmlns:p14="http://schemas.microsoft.com/office/powerpoint/2010/main" val="34631556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1" u="none" strike="noStrike" kern="1200" baseline="0" dirty="0">
                <a:solidFill>
                  <a:schemeClr val="tx1"/>
                </a:solidFill>
                <a:latin typeface="Arial Rounded MT Bold" pitchFamily="34" charset="0"/>
                <a:ea typeface="+mn-ea"/>
                <a:cs typeface="Arial" charset="0"/>
              </a:rPr>
              <a:t>Power Through Prayer</a:t>
            </a:r>
            <a:r>
              <a:rPr lang="en-US" sz="2000" b="0" i="0" u="none" strike="noStrike" kern="1200" baseline="0" dirty="0">
                <a:solidFill>
                  <a:schemeClr val="tx1"/>
                </a:solidFill>
                <a:latin typeface="Arial Rounded MT Bold" pitchFamily="34" charset="0"/>
                <a:ea typeface="+mn-ea"/>
                <a:cs typeface="Arial" charset="0"/>
              </a:rPr>
              <a:t>: E. M. Bounds 4 </a:t>
            </a:r>
            <a:endParaRPr lang="en-US" altLang="en-US" sz="1050" dirty="0"/>
          </a:p>
        </p:txBody>
      </p:sp>
    </p:spTree>
    <p:extLst>
      <p:ext uri="{BB962C8B-B14F-4D97-AF65-F5344CB8AC3E}">
        <p14:creationId xmlns:p14="http://schemas.microsoft.com/office/powerpoint/2010/main" val="19002849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1" u="none" strike="noStrike" kern="1200" baseline="0" dirty="0">
                <a:solidFill>
                  <a:schemeClr val="tx1"/>
                </a:solidFill>
                <a:latin typeface="Arial Rounded MT Bold" pitchFamily="34" charset="0"/>
                <a:ea typeface="+mn-ea"/>
                <a:cs typeface="Arial" charset="0"/>
              </a:rPr>
              <a:t>Power Through Prayer</a:t>
            </a:r>
            <a:r>
              <a:rPr lang="en-US" sz="2000" b="0" i="0" u="none" strike="noStrike" kern="1200" baseline="0" dirty="0">
                <a:solidFill>
                  <a:schemeClr val="tx1"/>
                </a:solidFill>
                <a:latin typeface="Arial Rounded MT Bold" pitchFamily="34" charset="0"/>
                <a:ea typeface="+mn-ea"/>
                <a:cs typeface="Arial" charset="0"/>
              </a:rPr>
              <a:t>: E. M. Bounds 4 </a:t>
            </a:r>
            <a:endParaRPr lang="en-US" altLang="en-US" sz="1050" dirty="0"/>
          </a:p>
        </p:txBody>
      </p:sp>
    </p:spTree>
    <p:extLst>
      <p:ext uri="{BB962C8B-B14F-4D97-AF65-F5344CB8AC3E}">
        <p14:creationId xmlns:p14="http://schemas.microsoft.com/office/powerpoint/2010/main" val="18139161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1" u="none" strike="noStrike" kern="1200" baseline="0" dirty="0">
                <a:solidFill>
                  <a:schemeClr val="tx1"/>
                </a:solidFill>
                <a:latin typeface="Arial Rounded MT Bold" pitchFamily="34" charset="0"/>
                <a:ea typeface="+mn-ea"/>
                <a:cs typeface="Arial" charset="0"/>
              </a:rPr>
              <a:t>Power Through Prayer</a:t>
            </a:r>
            <a:r>
              <a:rPr lang="en-US" sz="2000" b="0" i="0" u="none" strike="noStrike" kern="1200" baseline="0" dirty="0">
                <a:solidFill>
                  <a:schemeClr val="tx1"/>
                </a:solidFill>
                <a:latin typeface="Arial Rounded MT Bold" pitchFamily="34" charset="0"/>
                <a:ea typeface="+mn-ea"/>
                <a:cs typeface="Arial" charset="0"/>
              </a:rPr>
              <a:t>: E. M. Bounds 4 </a:t>
            </a:r>
            <a:endParaRPr lang="en-US" altLang="en-US" sz="1050" dirty="0"/>
          </a:p>
        </p:txBody>
      </p:sp>
    </p:spTree>
    <p:extLst>
      <p:ext uri="{BB962C8B-B14F-4D97-AF65-F5344CB8AC3E}">
        <p14:creationId xmlns:p14="http://schemas.microsoft.com/office/powerpoint/2010/main" val="22349000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b="0" i="1" u="none" strike="noStrike" kern="1200" baseline="0" dirty="0">
                <a:solidFill>
                  <a:schemeClr val="tx1"/>
                </a:solidFill>
                <a:latin typeface="Arial Rounded MT Bold" pitchFamily="34" charset="0"/>
                <a:ea typeface="+mn-ea"/>
                <a:cs typeface="Arial" charset="0"/>
              </a:rPr>
              <a:t>Power Through Prayer</a:t>
            </a:r>
            <a:r>
              <a:rPr lang="en-US" sz="1050" b="0" i="0" u="none" strike="noStrike" kern="1200" baseline="0" dirty="0">
                <a:solidFill>
                  <a:schemeClr val="tx1"/>
                </a:solidFill>
                <a:latin typeface="Arial Rounded MT Bold" pitchFamily="34" charset="0"/>
                <a:ea typeface="+mn-ea"/>
                <a:cs typeface="Arial" charset="0"/>
              </a:rPr>
              <a:t>: E. M. Bounds 4 </a:t>
            </a:r>
            <a:endParaRPr lang="en-US" altLang="en-US" sz="800" dirty="0"/>
          </a:p>
          <a:p>
            <a:endParaRPr lang="en-US" altLang="en-US" sz="1050" dirty="0"/>
          </a:p>
        </p:txBody>
      </p:sp>
    </p:spTree>
    <p:extLst>
      <p:ext uri="{BB962C8B-B14F-4D97-AF65-F5344CB8AC3E}">
        <p14:creationId xmlns:p14="http://schemas.microsoft.com/office/powerpoint/2010/main" val="5140820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b="0" i="1" u="none" strike="noStrike" kern="1200" baseline="0" dirty="0">
                <a:solidFill>
                  <a:schemeClr val="tx1"/>
                </a:solidFill>
                <a:latin typeface="Arial Rounded MT Bold" pitchFamily="34" charset="0"/>
                <a:ea typeface="+mn-ea"/>
                <a:cs typeface="Arial" charset="0"/>
              </a:rPr>
              <a:t>Power Through Prayer</a:t>
            </a:r>
            <a:r>
              <a:rPr lang="en-US" sz="1050" b="0" i="0" u="none" strike="noStrike" kern="1200" baseline="0" dirty="0">
                <a:solidFill>
                  <a:schemeClr val="tx1"/>
                </a:solidFill>
                <a:latin typeface="Arial Rounded MT Bold" pitchFamily="34" charset="0"/>
                <a:ea typeface="+mn-ea"/>
                <a:cs typeface="Arial" charset="0"/>
              </a:rPr>
              <a:t>: E. M. Bounds 4 </a:t>
            </a:r>
            <a:endParaRPr lang="en-US" altLang="en-US" sz="800" dirty="0"/>
          </a:p>
          <a:p>
            <a:endParaRPr lang="en-US" altLang="en-US" sz="1050" dirty="0"/>
          </a:p>
        </p:txBody>
      </p:sp>
    </p:spTree>
    <p:extLst>
      <p:ext uri="{BB962C8B-B14F-4D97-AF65-F5344CB8AC3E}">
        <p14:creationId xmlns:p14="http://schemas.microsoft.com/office/powerpoint/2010/main" val="23981420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0343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unitedwithisrael.org/israeli-spacecraft-enters-lunar-orbit-ahead-of-moon-landing/?utm_source=MadMimi&amp;utm_medium=email&amp;utm_content=UN+Investigating+Iran%27s+%E2%80%98Secret+Atomic+Warehouse%E2%80%99+Identified+by+Israel%3B+Omar+%E2%80%98Didn%E2%80%99t+Know+Nothing+About+No+Anti-Semitism%E2%80%99%3B+Getting+Closer+to+Moon%21&amp;utm_campaign=20190405_m150852845_UN+Investigating+Iran%27s+%E2%80%98Secret+Atomic+Warehouse%E2%80%99+Identified+by+Israel%3B+Omar+%E2%80%98Didn%E2%80%99t+Know+Nothing+About+No+Anti-Semitism%E2%80%99%3B+Getting+Closer+to+Moon%21&amp;utm_term=more_btn_dark_jpg</a:t>
            </a:r>
            <a:endParaRPr lang="en-US" sz="1050" dirty="0"/>
          </a:p>
          <a:p>
            <a:endParaRPr lang="en-US" altLang="en-US" sz="1050" dirty="0"/>
          </a:p>
        </p:txBody>
      </p:sp>
    </p:spTree>
    <p:extLst>
      <p:ext uri="{BB962C8B-B14F-4D97-AF65-F5344CB8AC3E}">
        <p14:creationId xmlns:p14="http://schemas.microsoft.com/office/powerpoint/2010/main" val="26894692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6906972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Sometimes there are periods of protracted grief, and joy later.</a:t>
            </a:r>
          </a:p>
        </p:txBody>
      </p:sp>
    </p:spTree>
    <p:extLst>
      <p:ext uri="{BB962C8B-B14F-4D97-AF65-F5344CB8AC3E}">
        <p14:creationId xmlns:p14="http://schemas.microsoft.com/office/powerpoint/2010/main" val="28690742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219719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6913447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3203012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Ravenhill Revival Praying p 63-64</a:t>
            </a:r>
          </a:p>
        </p:txBody>
      </p:sp>
    </p:spTree>
    <p:extLst>
      <p:ext uri="{BB962C8B-B14F-4D97-AF65-F5344CB8AC3E}">
        <p14:creationId xmlns:p14="http://schemas.microsoft.com/office/powerpoint/2010/main" val="717730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5221065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Something sort of hilarious…</a:t>
            </a:r>
          </a:p>
        </p:txBody>
      </p:sp>
    </p:spTree>
    <p:extLst>
      <p:ext uri="{BB962C8B-B14F-4D97-AF65-F5344CB8AC3E}">
        <p14:creationId xmlns:p14="http://schemas.microsoft.com/office/powerpoint/2010/main" val="42144996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5599003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708608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7800006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7112545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0090214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0241646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0258234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0290496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https://store.focusonthefamily.com/singleitem/checkout/donation/item/don-declaration-of-life#refcd=730404?utm_source=focusonthefamily.com/pro-life&amp;utm_medium=referral&amp;utm_campaign=SeeLifeClearly2019&amp;utm_content=</a:t>
            </a:r>
            <a:endParaRPr lang="en-US" altLang="en-US" sz="1050" dirty="0"/>
          </a:p>
        </p:txBody>
      </p:sp>
    </p:spTree>
    <p:extLst>
      <p:ext uri="{BB962C8B-B14F-4D97-AF65-F5344CB8AC3E}">
        <p14:creationId xmlns:p14="http://schemas.microsoft.com/office/powerpoint/2010/main" val="37442923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https://www.youtube.com/watch?v=HjjxFDmtxSc&amp;feature=youtu.be</a:t>
            </a:r>
            <a:endParaRPr lang="en-US" altLang="en-US" sz="1050" dirty="0"/>
          </a:p>
        </p:txBody>
      </p:sp>
    </p:spTree>
    <p:extLst>
      <p:ext uri="{BB962C8B-B14F-4D97-AF65-F5344CB8AC3E}">
        <p14:creationId xmlns:p14="http://schemas.microsoft.com/office/powerpoint/2010/main" val="28944730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p14="http://schemas.microsoft.com/office/powerpoint/2010/main" val="35728269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637817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88713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345801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751"/>
            <a:ext cx="7462044" cy="1102519"/>
          </a:xfrm>
        </p:spPr>
        <p:txBody>
          <a:bodyPr/>
          <a:lstStyle/>
          <a:p>
            <a:r>
              <a:rPr lang="en-US"/>
              <a:t>Click to edit Master title style</a:t>
            </a:r>
          </a:p>
        </p:txBody>
      </p:sp>
      <p:sp>
        <p:nvSpPr>
          <p:cNvPr id="3" name="Subtitle 2"/>
          <p:cNvSpPr>
            <a:spLocks noGrp="1"/>
          </p:cNvSpPr>
          <p:nvPr>
            <p:ph type="subTitle" idx="1"/>
          </p:nvPr>
        </p:nvSpPr>
        <p:spPr>
          <a:xfrm>
            <a:off x="1319915" y="2914650"/>
            <a:ext cx="6145213"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39F17-232B-43F8-AEC1-43792D0AFFC4}"/>
              </a:ext>
            </a:extLst>
          </p:cNvPr>
          <p:cNvSpPr>
            <a:spLocks noGrp="1"/>
          </p:cNvSpPr>
          <p:nvPr>
            <p:ph type="ctrTitle"/>
          </p:nvPr>
        </p:nvSpPr>
        <p:spPr>
          <a:xfrm>
            <a:off x="1097360" y="841772"/>
            <a:ext cx="6584156" cy="1790700"/>
          </a:xfrm>
        </p:spPr>
        <p:txBody>
          <a:bodyPr anchor="b"/>
          <a:lstStyle>
            <a:lvl1pPr algn="ctr">
              <a:defRPr sz="4321"/>
            </a:lvl1pPr>
          </a:lstStyle>
          <a:p>
            <a:r>
              <a:rPr lang="en-US"/>
              <a:t>Click to edit Master title style</a:t>
            </a:r>
          </a:p>
        </p:txBody>
      </p:sp>
      <p:sp>
        <p:nvSpPr>
          <p:cNvPr id="3" name="Subtitle 2">
            <a:extLst>
              <a:ext uri="{FF2B5EF4-FFF2-40B4-BE49-F238E27FC236}">
                <a16:creationId xmlns:a16="http://schemas.microsoft.com/office/drawing/2014/main" id="{F149AC59-3625-4B54-9919-AC191A290798}"/>
              </a:ext>
            </a:extLst>
          </p:cNvPr>
          <p:cNvSpPr>
            <a:spLocks noGrp="1"/>
          </p:cNvSpPr>
          <p:nvPr>
            <p:ph type="subTitle" idx="1"/>
          </p:nvPr>
        </p:nvSpPr>
        <p:spPr>
          <a:xfrm>
            <a:off x="1097360" y="2701528"/>
            <a:ext cx="6584156" cy="1241822"/>
          </a:xfrm>
        </p:spPr>
        <p:txBody>
          <a:bodyPr/>
          <a:lstStyle>
            <a:lvl1pPr marL="0" indent="0" algn="ctr">
              <a:buNone/>
              <a:defRPr sz="1728"/>
            </a:lvl1pPr>
            <a:lvl2pPr marL="329230" indent="0" algn="ctr">
              <a:buNone/>
              <a:defRPr sz="1440"/>
            </a:lvl2pPr>
            <a:lvl3pPr marL="658459" indent="0" algn="ctr">
              <a:buNone/>
              <a:defRPr sz="1296"/>
            </a:lvl3pPr>
            <a:lvl4pPr marL="987689" indent="0" algn="ctr">
              <a:buNone/>
              <a:defRPr sz="1152"/>
            </a:lvl4pPr>
            <a:lvl5pPr marL="1316919" indent="0" algn="ctr">
              <a:buNone/>
              <a:defRPr sz="1152"/>
            </a:lvl5pPr>
            <a:lvl6pPr marL="1646149" indent="0" algn="ctr">
              <a:buNone/>
              <a:defRPr sz="1152"/>
            </a:lvl6pPr>
            <a:lvl7pPr marL="1975378" indent="0" algn="ctr">
              <a:buNone/>
              <a:defRPr sz="1152"/>
            </a:lvl7pPr>
            <a:lvl8pPr marL="2304608" indent="0" algn="ctr">
              <a:buNone/>
              <a:defRPr sz="1152"/>
            </a:lvl8pPr>
            <a:lvl9pPr marL="2633838" indent="0" algn="ctr">
              <a:buNone/>
              <a:defRPr sz="1152"/>
            </a:lvl9pPr>
          </a:lstStyle>
          <a:p>
            <a:r>
              <a:rPr lang="en-US"/>
              <a:t>Click to edit Master subtitle style</a:t>
            </a:r>
          </a:p>
        </p:txBody>
      </p:sp>
      <p:sp>
        <p:nvSpPr>
          <p:cNvPr id="4" name="Date Placeholder 3">
            <a:extLst>
              <a:ext uri="{FF2B5EF4-FFF2-40B4-BE49-F238E27FC236}">
                <a16:creationId xmlns:a16="http://schemas.microsoft.com/office/drawing/2014/main" id="{C1FC9B35-8324-48A7-91D3-9D3976775BDB}"/>
              </a:ext>
            </a:extLst>
          </p:cNvPr>
          <p:cNvSpPr>
            <a:spLocks noGrp="1"/>
          </p:cNvSpPr>
          <p:nvPr>
            <p:ph type="dt" sz="half" idx="10"/>
          </p:nvPr>
        </p:nvSpPr>
        <p:spPr/>
        <p:txBody>
          <a:bodyPr/>
          <a:lstStyle/>
          <a:p>
            <a:pPr defTabSz="658459" fontAlgn="auto">
              <a:spcBef>
                <a:spcPts val="0"/>
              </a:spcBef>
              <a:spcAft>
                <a:spcPts val="0"/>
              </a:spcAft>
            </a:pPr>
            <a:fld id="{2FDF3210-FC15-4152-9536-BC5870DC58B1}" type="datetimeFigureOut">
              <a:rPr lang="en-US" smtClean="0">
                <a:solidFill>
                  <a:prstClr val="black">
                    <a:tint val="75000"/>
                  </a:prstClr>
                </a:solidFill>
                <a:latin typeface="Calibri" panose="020F0502020204030204"/>
                <a:cs typeface="+mn-cs"/>
              </a:rPr>
              <a:pPr defTabSz="658459" fontAlgn="auto">
                <a:spcBef>
                  <a:spcPts val="0"/>
                </a:spcBef>
                <a:spcAft>
                  <a:spcPts val="0"/>
                </a:spcAft>
              </a:pPr>
              <a:t>4/6/2019</a:t>
            </a:fld>
            <a:endParaRPr lang="en-US">
              <a:solidFill>
                <a:prstClr val="black">
                  <a:tint val="75000"/>
                </a:prstClr>
              </a:solidFill>
              <a:latin typeface="Calibri" panose="020F0502020204030204"/>
              <a:cs typeface="+mn-cs"/>
            </a:endParaRPr>
          </a:p>
        </p:txBody>
      </p:sp>
      <p:sp>
        <p:nvSpPr>
          <p:cNvPr id="5" name="Footer Placeholder 4">
            <a:extLst>
              <a:ext uri="{FF2B5EF4-FFF2-40B4-BE49-F238E27FC236}">
                <a16:creationId xmlns:a16="http://schemas.microsoft.com/office/drawing/2014/main" id="{79694FB0-B6CD-4900-989A-F86FE94950F5}"/>
              </a:ext>
            </a:extLst>
          </p:cNvPr>
          <p:cNvSpPr>
            <a:spLocks noGrp="1"/>
          </p:cNvSpPr>
          <p:nvPr>
            <p:ph type="ftr" sz="quarter" idx="11"/>
          </p:nvPr>
        </p:nvSpPr>
        <p:spPr/>
        <p:txBody>
          <a:bodyPr/>
          <a:lstStyle/>
          <a:p>
            <a:pPr defTabSz="658459"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id="{D09440BE-3ED3-44D5-8429-771B288B9A3C}"/>
              </a:ext>
            </a:extLst>
          </p:cNvPr>
          <p:cNvSpPr>
            <a:spLocks noGrp="1"/>
          </p:cNvSpPr>
          <p:nvPr>
            <p:ph type="sldNum" sz="quarter" idx="12"/>
          </p:nvPr>
        </p:nvSpPr>
        <p:spPr/>
        <p:txBody>
          <a:bodyPr/>
          <a:lstStyle/>
          <a:p>
            <a:pPr defTabSz="658459" fontAlgn="auto">
              <a:spcBef>
                <a:spcPts val="0"/>
              </a:spcBef>
              <a:spcAft>
                <a:spcPts val="0"/>
              </a:spcAft>
            </a:pPr>
            <a:fld id="{049B43EB-7E90-4970-B822-FC5BEA4069B7}" type="slidenum">
              <a:rPr lang="en-US" smtClean="0">
                <a:solidFill>
                  <a:prstClr val="black">
                    <a:tint val="75000"/>
                  </a:prstClr>
                </a:solidFill>
                <a:latin typeface="Calibri" panose="020F0502020204030204"/>
                <a:cs typeface="+mn-cs"/>
              </a:rPr>
              <a:pPr defTabSz="658459"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919165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defTabSz="658459">
              <a:defRPr/>
            </a:pPr>
            <a:fld id="{008EDFD0-AEF6-440D-A2A9-52A80FF54F5E}" type="slidenum">
              <a:rPr lang="en-US" altLang="en-US" smtClean="0">
                <a:latin typeface="Arial" pitchFamily="34" charset="0"/>
                <a:cs typeface="Arial" pitchFamily="34" charset="0"/>
              </a:rPr>
              <a:pPr defTabSz="658459">
                <a:defRPr/>
              </a:pPr>
              <a:t>‹#›</a:t>
            </a:fld>
            <a:endParaRPr lang="en-US" altLang="en-US" dirty="0">
              <a:latin typeface="Arial" pitchFamily="34" charset="0"/>
              <a:cs typeface="Arial" pitchFamily="34" charset="0"/>
            </a:endParaRPr>
          </a:p>
        </p:txBody>
      </p:sp>
    </p:spTree>
    <p:extLst>
      <p:ext uri="{BB962C8B-B14F-4D97-AF65-F5344CB8AC3E}">
        <p14:creationId xmlns:p14="http://schemas.microsoft.com/office/powerpoint/2010/main" val="1396768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defTabSz="658459">
              <a:defRPr/>
            </a:pPr>
            <a:fld id="{74C7E32F-A007-40FE-BCD5-17EC31FC5224}" type="slidenum">
              <a:rPr lang="en-US" smtClean="0"/>
              <a:pPr defTabSz="658459">
                <a:defRPr/>
              </a:pPr>
              <a:t>‹#›</a:t>
            </a:fld>
            <a:endParaRPr lang="en-US" dirty="0"/>
          </a:p>
        </p:txBody>
      </p:sp>
    </p:spTree>
    <p:extLst>
      <p:ext uri="{BB962C8B-B14F-4D97-AF65-F5344CB8AC3E}">
        <p14:creationId xmlns:p14="http://schemas.microsoft.com/office/powerpoint/2010/main" val="2477885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65" y="1151335"/>
            <a:ext cx="3878861"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6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2544" y="1151335"/>
            <a:ext cx="388038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2544"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047"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805" y="208717"/>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2047" y="1076343"/>
            <a:ext cx="2888189"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20734" y="4029419"/>
            <a:ext cx="5267325"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3BB2F-363A-4EC2-9670-9966DABC764D}"/>
              </a:ext>
            </a:extLst>
          </p:cNvPr>
          <p:cNvSpPr>
            <a:spLocks noGrp="1"/>
          </p:cNvSpPr>
          <p:nvPr>
            <p:ph type="title"/>
          </p:nvPr>
        </p:nvSpPr>
        <p:spPr>
          <a:xfrm>
            <a:off x="603548" y="273844"/>
            <a:ext cx="757178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2B39D8-E86F-4A74-ABCE-9D78F8BE3E1B}"/>
              </a:ext>
            </a:extLst>
          </p:cNvPr>
          <p:cNvSpPr>
            <a:spLocks noGrp="1"/>
          </p:cNvSpPr>
          <p:nvPr>
            <p:ph type="body" idx="1"/>
          </p:nvPr>
        </p:nvSpPr>
        <p:spPr>
          <a:xfrm>
            <a:off x="603548" y="1369219"/>
            <a:ext cx="757178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4DF18-98F5-46F0-9BAB-382B19E2FFC8}"/>
              </a:ext>
            </a:extLst>
          </p:cNvPr>
          <p:cNvSpPr>
            <a:spLocks noGrp="1"/>
          </p:cNvSpPr>
          <p:nvPr>
            <p:ph type="dt" sz="half" idx="2"/>
          </p:nvPr>
        </p:nvSpPr>
        <p:spPr>
          <a:xfrm>
            <a:off x="603548" y="4767263"/>
            <a:ext cx="1975247" cy="273844"/>
          </a:xfrm>
          <a:prstGeom prst="rect">
            <a:avLst/>
          </a:prstGeom>
        </p:spPr>
        <p:txBody>
          <a:bodyPr vert="horz" lIns="91440" tIns="45720" rIns="91440" bIns="45720" rtlCol="0" anchor="ctr"/>
          <a:lstStyle>
            <a:lvl1pPr algn="l">
              <a:defRPr sz="864">
                <a:solidFill>
                  <a:schemeClr val="tx1">
                    <a:tint val="75000"/>
                  </a:schemeClr>
                </a:solidFill>
              </a:defRPr>
            </a:lvl1pPr>
          </a:lstStyle>
          <a:p>
            <a:fld id="{2FDF3210-FC15-4152-9536-BC5870DC58B1}" type="datetimeFigureOut">
              <a:rPr lang="en-US" smtClean="0"/>
              <a:t>4/6/2019</a:t>
            </a:fld>
            <a:endParaRPr lang="en-US"/>
          </a:p>
        </p:txBody>
      </p:sp>
      <p:sp>
        <p:nvSpPr>
          <p:cNvPr id="5" name="Footer Placeholder 4">
            <a:extLst>
              <a:ext uri="{FF2B5EF4-FFF2-40B4-BE49-F238E27FC236}">
                <a16:creationId xmlns:a16="http://schemas.microsoft.com/office/drawing/2014/main" id="{2183A0B2-77D3-4C97-AB7D-ACDE9AA441CC}"/>
              </a:ext>
            </a:extLst>
          </p:cNvPr>
          <p:cNvSpPr>
            <a:spLocks noGrp="1"/>
          </p:cNvSpPr>
          <p:nvPr>
            <p:ph type="ftr" sz="quarter" idx="3"/>
          </p:nvPr>
        </p:nvSpPr>
        <p:spPr>
          <a:xfrm>
            <a:off x="2908003" y="4767263"/>
            <a:ext cx="2962870" cy="273844"/>
          </a:xfrm>
          <a:prstGeom prst="rect">
            <a:avLst/>
          </a:prstGeom>
        </p:spPr>
        <p:txBody>
          <a:bodyPr vert="horz" lIns="91440" tIns="45720" rIns="91440" bIns="45720" rtlCol="0" anchor="ctr"/>
          <a:lstStyle>
            <a:lvl1pPr algn="ctr">
              <a:defRPr sz="864">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BEA9B0-A0F6-4CE9-9239-CF58698294F1}"/>
              </a:ext>
            </a:extLst>
          </p:cNvPr>
          <p:cNvSpPr>
            <a:spLocks noGrp="1"/>
          </p:cNvSpPr>
          <p:nvPr>
            <p:ph type="sldNum" sz="quarter" idx="4"/>
          </p:nvPr>
        </p:nvSpPr>
        <p:spPr>
          <a:xfrm>
            <a:off x="6200080" y="4767263"/>
            <a:ext cx="1975247" cy="273844"/>
          </a:xfrm>
          <a:prstGeom prst="rect">
            <a:avLst/>
          </a:prstGeom>
        </p:spPr>
        <p:txBody>
          <a:bodyPr vert="horz" lIns="91440" tIns="45720" rIns="91440" bIns="45720" rtlCol="0" anchor="ctr"/>
          <a:lstStyle>
            <a:lvl1pPr algn="r">
              <a:defRPr sz="864">
                <a:solidFill>
                  <a:schemeClr val="tx1">
                    <a:tint val="75000"/>
                  </a:schemeClr>
                </a:solidFill>
              </a:defRPr>
            </a:lvl1pPr>
          </a:lstStyle>
          <a:p>
            <a:fld id="{049B43EB-7E90-4970-B822-FC5BEA4069B7}" type="slidenum">
              <a:rPr lang="en-US" smtClean="0"/>
              <a:t>‹#›</a:t>
            </a:fld>
            <a:endParaRPr lang="en-US"/>
          </a:p>
        </p:txBody>
      </p:sp>
    </p:spTree>
    <p:extLst>
      <p:ext uri="{BB962C8B-B14F-4D97-AF65-F5344CB8AC3E}">
        <p14:creationId xmlns:p14="http://schemas.microsoft.com/office/powerpoint/2010/main" val="3374228273"/>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658459" rtl="0" eaLnBrk="1" latinLnBrk="0" hangingPunct="1">
        <a:lnSpc>
          <a:spcPct val="90000"/>
        </a:lnSpc>
        <a:spcBef>
          <a:spcPct val="0"/>
        </a:spcBef>
        <a:buNone/>
        <a:defRPr sz="3168" kern="1200">
          <a:solidFill>
            <a:schemeClr val="tx1"/>
          </a:solidFill>
          <a:latin typeface="+mj-lt"/>
          <a:ea typeface="+mj-ea"/>
          <a:cs typeface="+mj-cs"/>
        </a:defRPr>
      </a:lvl1pPr>
    </p:titleStyle>
    <p:bodyStyle>
      <a:lvl1pPr marL="164615" indent="-164615" algn="l" defTabSz="658459" rtl="0" eaLnBrk="1" latinLnBrk="0" hangingPunct="1">
        <a:lnSpc>
          <a:spcPct val="90000"/>
        </a:lnSpc>
        <a:spcBef>
          <a:spcPts val="720"/>
        </a:spcBef>
        <a:buFont typeface="Arial" panose="020B0604020202020204" pitchFamily="34" charset="0"/>
        <a:buChar char="•"/>
        <a:defRPr sz="2016" kern="1200">
          <a:solidFill>
            <a:schemeClr val="tx1"/>
          </a:solidFill>
          <a:latin typeface="+mn-lt"/>
          <a:ea typeface="+mn-ea"/>
          <a:cs typeface="+mn-cs"/>
        </a:defRPr>
      </a:lvl1pPr>
      <a:lvl2pPr marL="493845" indent="-164615" algn="l" defTabSz="658459" rtl="0" eaLnBrk="1" latinLnBrk="0" hangingPunct="1">
        <a:lnSpc>
          <a:spcPct val="90000"/>
        </a:lnSpc>
        <a:spcBef>
          <a:spcPts val="360"/>
        </a:spcBef>
        <a:buFont typeface="Arial" panose="020B0604020202020204" pitchFamily="34" charset="0"/>
        <a:buChar char="•"/>
        <a:defRPr sz="1728" kern="1200">
          <a:solidFill>
            <a:schemeClr val="tx1"/>
          </a:solidFill>
          <a:latin typeface="+mn-lt"/>
          <a:ea typeface="+mn-ea"/>
          <a:cs typeface="+mn-cs"/>
        </a:defRPr>
      </a:lvl2pPr>
      <a:lvl3pPr marL="823074" indent="-164615" algn="l" defTabSz="658459" rtl="0" eaLnBrk="1" latinLnBrk="0" hangingPunct="1">
        <a:lnSpc>
          <a:spcPct val="90000"/>
        </a:lnSpc>
        <a:spcBef>
          <a:spcPts val="360"/>
        </a:spcBef>
        <a:buFont typeface="Arial" panose="020B0604020202020204" pitchFamily="34" charset="0"/>
        <a:buChar char="•"/>
        <a:defRPr sz="1440" kern="1200">
          <a:solidFill>
            <a:schemeClr val="tx1"/>
          </a:solidFill>
          <a:latin typeface="+mn-lt"/>
          <a:ea typeface="+mn-ea"/>
          <a:cs typeface="+mn-cs"/>
        </a:defRPr>
      </a:lvl3pPr>
      <a:lvl4pPr marL="1152304"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4pPr>
      <a:lvl5pPr marL="1481534"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5pPr>
      <a:lvl6pPr marL="181076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6pPr>
      <a:lvl7pPr marL="213999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7pPr>
      <a:lvl8pPr marL="246922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8pPr>
      <a:lvl9pPr marL="279845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8">
                <a:solidFill>
                  <a:srgbClr val="000000"/>
                </a:solidFill>
                <a:latin typeface="Arial" charset="0"/>
                <a:cs typeface="Arial" charset="0"/>
              </a:defRPr>
            </a:lvl1pPr>
          </a:lstStyle>
          <a:p>
            <a:pPr>
              <a:defRPr/>
            </a:pPr>
            <a:endParaRPr lang="en-US" dirty="0"/>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8">
                <a:solidFill>
                  <a:srgbClr val="000000"/>
                </a:solidFill>
                <a:latin typeface="Arial" charset="0"/>
                <a:cs typeface="Arial" charset="0"/>
              </a:defRPr>
            </a:lvl1pPr>
          </a:lstStyle>
          <a:p>
            <a:pPr>
              <a:defRPr/>
            </a:pPr>
            <a:endParaRPr lang="en-US" dirty="0"/>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8">
                <a:solidFill>
                  <a:srgbClr val="000000"/>
                </a:solidFill>
              </a:defRPr>
            </a:lvl1pPr>
          </a:lstStyle>
          <a:p>
            <a:fld id="{94317EE0-CD2D-4428-881C-38C7122CD0C7}" type="slidenum">
              <a:rPr lang="en-US" altLang="en-US" smtClean="0"/>
              <a:pPr/>
              <a:t>‹#›</a:t>
            </a:fld>
            <a:endParaRPr lang="en-US" altLang="en-US" dirty="0"/>
          </a:p>
        </p:txBody>
      </p:sp>
    </p:spTree>
    <p:extLst>
      <p:ext uri="{BB962C8B-B14F-4D97-AF65-F5344CB8AC3E}">
        <p14:creationId xmlns:p14="http://schemas.microsoft.com/office/powerpoint/2010/main" val="3978352478"/>
      </p:ext>
    </p:extLst>
  </p:cSld>
  <p:clrMap bg1="lt1" tx1="dk1" bg2="lt2" tx2="dk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8">
                <a:solidFill>
                  <a:srgbClr val="000000"/>
                </a:solidFill>
                <a:latin typeface="Arial" charset="0"/>
                <a:cs typeface="Arial" charset="0"/>
              </a:defRPr>
            </a:lvl1pPr>
          </a:lstStyle>
          <a:p>
            <a:pPr>
              <a:defRPr/>
            </a:pPr>
            <a:endParaRPr lang="en-US" dirty="0"/>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8">
                <a:solidFill>
                  <a:srgbClr val="000000"/>
                </a:solidFill>
                <a:latin typeface="Arial" charset="0"/>
                <a:cs typeface="Arial" charset="0"/>
              </a:defRPr>
            </a:lvl1pPr>
          </a:lstStyle>
          <a:p>
            <a:pPr>
              <a:defRPr/>
            </a:pPr>
            <a:endParaRPr lang="en-US" dirty="0"/>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8">
                <a:solidFill>
                  <a:srgbClr val="000000"/>
                </a:solidFill>
                <a:latin typeface="Arial" charset="0"/>
                <a:cs typeface="Arial" charset="0"/>
              </a:defRPr>
            </a:lvl1pPr>
          </a:lstStyle>
          <a:p>
            <a:pPr>
              <a:defRPr/>
            </a:pPr>
            <a:fld id="{3915AB1D-1CA0-4FDF-B570-0BA71515FA0F}" type="slidenum">
              <a:rPr lang="en-US"/>
              <a:pPr>
                <a:defRPr/>
              </a:pPr>
              <a:t>‹#›</a:t>
            </a:fld>
            <a:endParaRPr lang="en-US" dirty="0"/>
          </a:p>
        </p:txBody>
      </p:sp>
    </p:spTree>
    <p:extLst>
      <p:ext uri="{BB962C8B-B14F-4D97-AF65-F5344CB8AC3E}">
        <p14:creationId xmlns:p14="http://schemas.microsoft.com/office/powerpoint/2010/main" val="1988096478"/>
      </p:ext>
    </p:extLst>
  </p:cSld>
  <p:clrMap bg1="lt1" tx1="dk1" bg2="lt2" tx2="dk2" accent1="accent1" accent2="accent2" accent3="accent3" accent4="accent4" accent5="accent5" accent6="accent6" hlink="hlink" folHlink="folHlink"/>
  <p:sldLayoutIdLst>
    <p:sldLayoutId id="2147483705"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gm4Wh16twhw"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r>
              <a:rPr lang="en-US" dirty="0"/>
              <a:t>e-handout</a:t>
            </a:r>
          </a:p>
          <a:p>
            <a:r>
              <a:rPr lang="en-US" dirty="0"/>
              <a:t>To have these notes </a:t>
            </a:r>
          </a:p>
          <a:p>
            <a:r>
              <a:rPr lang="en-US" dirty="0"/>
              <a:t>without taking notes</a:t>
            </a:r>
          </a:p>
          <a:p>
            <a:r>
              <a:rPr lang="en-US" dirty="0"/>
              <a:t>Go to </a:t>
            </a:r>
            <a:r>
              <a:rPr lang="en-US" dirty="0">
                <a:solidFill>
                  <a:srgbClr val="FFFF66"/>
                </a:solidFill>
              </a:rPr>
              <a:t>OrHaOlam.com</a:t>
            </a:r>
          </a:p>
          <a:p>
            <a:r>
              <a:rPr lang="en-US" dirty="0"/>
              <a:t>Click on</a:t>
            </a:r>
            <a:r>
              <a:rPr lang="en-US" dirty="0">
                <a:solidFill>
                  <a:srgbClr val="FFFF66"/>
                </a:solidFill>
              </a:rPr>
              <a:t> downloads, </a:t>
            </a:r>
          </a:p>
          <a:p>
            <a:r>
              <a:rPr lang="en-US" dirty="0">
                <a:solidFill>
                  <a:srgbClr val="FFFF66"/>
                </a:solidFill>
              </a:rPr>
              <a:t>messages, 2019</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Safe and Secure Orientation</a:t>
            </a:r>
            <a:endParaRPr lang="en-US" dirty="0">
              <a:hlinkClick r:id="rId3"/>
            </a:endParaRPr>
          </a:p>
          <a:p>
            <a:pPr algn="l"/>
            <a:r>
              <a:rPr lang="en-US" dirty="0">
                <a:hlinkClick r:id="rId3"/>
              </a:rPr>
              <a:t>https://youtu.be/gm4Wh16twhw  </a:t>
            </a:r>
            <a:endParaRPr lang="en-US" dirty="0"/>
          </a:p>
          <a:p>
            <a:pPr algn="l"/>
            <a:endParaRPr lang="en-US" dirty="0"/>
          </a:p>
        </p:txBody>
      </p:sp>
      <p:pic>
        <p:nvPicPr>
          <p:cNvPr id="2" name="Picture 1">
            <a:extLst>
              <a:ext uri="{FF2B5EF4-FFF2-40B4-BE49-F238E27FC236}">
                <a16:creationId xmlns:a16="http://schemas.microsoft.com/office/drawing/2014/main" id="{468C6D26-C129-430F-89D8-1D1C8436B693}"/>
              </a:ext>
            </a:extLst>
          </p:cNvPr>
          <p:cNvPicPr>
            <a:picLocks noChangeAspect="1"/>
          </p:cNvPicPr>
          <p:nvPr/>
        </p:nvPicPr>
        <p:blipFill>
          <a:blip r:embed="rId4"/>
          <a:stretch>
            <a:fillRect/>
          </a:stretch>
        </p:blipFill>
        <p:spPr>
          <a:xfrm>
            <a:off x="1198355" y="1360715"/>
            <a:ext cx="5950449" cy="3782785"/>
          </a:xfrm>
          <a:prstGeom prst="rect">
            <a:avLst/>
          </a:prstGeom>
        </p:spPr>
      </p:pic>
      <p:sp>
        <p:nvSpPr>
          <p:cNvPr id="3" name="TextBox 2">
            <a:extLst>
              <a:ext uri="{FF2B5EF4-FFF2-40B4-BE49-F238E27FC236}">
                <a16:creationId xmlns:a16="http://schemas.microsoft.com/office/drawing/2014/main" id="{F480CD02-B21D-40D8-92D1-A4FBD2C709EF}"/>
              </a:ext>
            </a:extLst>
          </p:cNvPr>
          <p:cNvSpPr txBox="1"/>
          <p:nvPr/>
        </p:nvSpPr>
        <p:spPr>
          <a:xfrm>
            <a:off x="4173579" y="1276350"/>
            <a:ext cx="3718775"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Jeff &amp; Melissa</a:t>
            </a:r>
          </a:p>
        </p:txBody>
      </p:sp>
    </p:spTree>
    <p:extLst>
      <p:ext uri="{BB962C8B-B14F-4D97-AF65-F5344CB8AC3E}">
        <p14:creationId xmlns:p14="http://schemas.microsoft.com/office/powerpoint/2010/main" val="1526269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One more…</a:t>
            </a:r>
          </a:p>
        </p:txBody>
      </p:sp>
    </p:spTree>
    <p:extLst>
      <p:ext uri="{BB962C8B-B14F-4D97-AF65-F5344CB8AC3E}">
        <p14:creationId xmlns:p14="http://schemas.microsoft.com/office/powerpoint/2010/main" val="3713524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When Or </a:t>
            </a:r>
            <a:r>
              <a:rPr lang="en-US" dirty="0" err="1"/>
              <a:t>HaOlam</a:t>
            </a:r>
            <a:r>
              <a:rPr lang="en-US" dirty="0"/>
              <a:t> was acquiring this building, we let other organizations know about our need.</a:t>
            </a:r>
          </a:p>
          <a:p>
            <a:pPr algn="l"/>
            <a:r>
              <a:rPr lang="en-US" dirty="0"/>
              <a:t>Several helped us substantially.</a:t>
            </a:r>
          </a:p>
        </p:txBody>
      </p:sp>
    </p:spTree>
    <p:extLst>
      <p:ext uri="{BB962C8B-B14F-4D97-AF65-F5344CB8AC3E}">
        <p14:creationId xmlns:p14="http://schemas.microsoft.com/office/powerpoint/2010/main" val="1860626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77500" lnSpcReduction="20000"/>
          </a:bodyPr>
          <a:lstStyle/>
          <a:p>
            <a:pPr marL="228600" lvl="0" indent="-228600" algn="l">
              <a:buFont typeface="Arial" panose="020B0604020202020204" pitchFamily="34" charset="0"/>
              <a:buChar char="•"/>
            </a:pPr>
            <a:r>
              <a:rPr lang="en-US" dirty="0" err="1"/>
              <a:t>Hylan</a:t>
            </a:r>
            <a:r>
              <a:rPr lang="en-US" dirty="0"/>
              <a:t> </a:t>
            </a:r>
            <a:r>
              <a:rPr lang="en-US" dirty="0" err="1"/>
              <a:t>Slobodkin</a:t>
            </a:r>
            <a:r>
              <a:rPr lang="en-US" dirty="0"/>
              <a:t>,  Beit Tikvah Messianic congregation Portland: </a:t>
            </a:r>
            <a:r>
              <a:rPr lang="en-US" dirty="0">
                <a:solidFill>
                  <a:srgbClr val="FFFF99"/>
                </a:solidFill>
              </a:rPr>
              <a:t>$4000</a:t>
            </a:r>
          </a:p>
          <a:p>
            <a:pPr marL="228600" lvl="0" indent="-228600" algn="l">
              <a:buFont typeface="Arial" panose="020B0604020202020204" pitchFamily="34" charset="0"/>
              <a:buChar char="•"/>
            </a:pPr>
            <a:r>
              <a:rPr lang="en-US" dirty="0"/>
              <a:t>Kevin Solomon, Beth Hallel  </a:t>
            </a:r>
            <a:r>
              <a:rPr lang="en-US" dirty="0">
                <a:solidFill>
                  <a:srgbClr val="FFFF99"/>
                </a:solidFill>
              </a:rPr>
              <a:t>$1000</a:t>
            </a:r>
          </a:p>
          <a:p>
            <a:pPr marL="228600" lvl="0" indent="-228600" algn="l">
              <a:buFont typeface="Arial" panose="020B0604020202020204" pitchFamily="34" charset="0"/>
              <a:buChar char="•"/>
            </a:pPr>
            <a:r>
              <a:rPr lang="en-US" dirty="0"/>
              <a:t>Don Goldstein, </a:t>
            </a:r>
            <a:r>
              <a:rPr lang="en-US" dirty="0" err="1"/>
              <a:t>Shoresh</a:t>
            </a:r>
            <a:r>
              <a:rPr lang="en-US" dirty="0"/>
              <a:t> David Brandon FL </a:t>
            </a:r>
            <a:r>
              <a:rPr lang="en-US" dirty="0">
                <a:solidFill>
                  <a:srgbClr val="FFFF99"/>
                </a:solidFill>
              </a:rPr>
              <a:t>$1000</a:t>
            </a:r>
          </a:p>
          <a:p>
            <a:pPr marL="228600" lvl="0" indent="-228600" algn="l">
              <a:buFont typeface="Arial" panose="020B0604020202020204" pitchFamily="34" charset="0"/>
              <a:buChar char="•"/>
            </a:pPr>
            <a:r>
              <a:rPr lang="en-US" dirty="0"/>
              <a:t>Jewish Voice, Jon </a:t>
            </a:r>
            <a:r>
              <a:rPr lang="en-US" dirty="0" err="1"/>
              <a:t>Bernis</a:t>
            </a:r>
            <a:r>
              <a:rPr lang="en-US" dirty="0"/>
              <a:t> </a:t>
            </a:r>
            <a:r>
              <a:rPr lang="en-US" dirty="0">
                <a:solidFill>
                  <a:srgbClr val="FFFF99"/>
                </a:solidFill>
              </a:rPr>
              <a:t>$10,000</a:t>
            </a:r>
          </a:p>
          <a:p>
            <a:pPr marL="228600" lvl="0" indent="-228600" algn="l">
              <a:buFont typeface="Arial" panose="020B0604020202020204" pitchFamily="34" charset="0"/>
              <a:buChar char="•"/>
            </a:pPr>
            <a:r>
              <a:rPr lang="en-US" dirty="0"/>
              <a:t>Kingdom Living Richard, Cleary </a:t>
            </a:r>
            <a:r>
              <a:rPr lang="en-US" dirty="0">
                <a:solidFill>
                  <a:srgbClr val="FFFF99"/>
                </a:solidFill>
              </a:rPr>
              <a:t>$1000</a:t>
            </a:r>
          </a:p>
          <a:p>
            <a:pPr marL="228600" lvl="0" indent="-228600" algn="l">
              <a:buFont typeface="Arial" panose="020B0604020202020204" pitchFamily="34" charset="0"/>
              <a:buChar char="•"/>
            </a:pPr>
            <a:r>
              <a:rPr lang="en-US" dirty="0"/>
              <a:t>Tiffany Fellowship, Barry Clair </a:t>
            </a:r>
            <a:r>
              <a:rPr lang="en-US" dirty="0">
                <a:solidFill>
                  <a:srgbClr val="FFFF99"/>
                </a:solidFill>
              </a:rPr>
              <a:t>$2,143 </a:t>
            </a:r>
          </a:p>
          <a:p>
            <a:pPr marL="228600" indent="-228600" algn="l">
              <a:buFont typeface="Arial" panose="020B0604020202020204" pitchFamily="34" charset="0"/>
              <a:buChar char="•"/>
            </a:pPr>
            <a:r>
              <a:rPr lang="en-US" dirty="0" err="1"/>
              <a:t>Yehudim</a:t>
            </a:r>
            <a:r>
              <a:rPr lang="en-US" dirty="0"/>
              <a:t> 4 Yeshua, </a:t>
            </a:r>
            <a:r>
              <a:rPr lang="en-US" dirty="0" err="1"/>
              <a:t>Dvd</a:t>
            </a:r>
            <a:r>
              <a:rPr lang="en-US" dirty="0"/>
              <a:t> Brickner </a:t>
            </a:r>
            <a:r>
              <a:rPr lang="en-US" dirty="0">
                <a:solidFill>
                  <a:srgbClr val="FFFF99"/>
                </a:solidFill>
              </a:rPr>
              <a:t>$10,000 </a:t>
            </a:r>
          </a:p>
          <a:p>
            <a:pPr marL="228600" lvl="0" indent="-228600" algn="l">
              <a:buFont typeface="Arial" panose="020B0604020202020204" pitchFamily="34" charset="0"/>
              <a:buChar char="•"/>
            </a:pPr>
            <a:r>
              <a:rPr lang="en-US" sz="5200" dirty="0">
                <a:solidFill>
                  <a:srgbClr val="FFFF99"/>
                </a:solidFill>
              </a:rPr>
              <a:t>We received $29,143</a:t>
            </a:r>
          </a:p>
        </p:txBody>
      </p:sp>
    </p:spTree>
    <p:extLst>
      <p:ext uri="{BB962C8B-B14F-4D97-AF65-F5344CB8AC3E}">
        <p14:creationId xmlns:p14="http://schemas.microsoft.com/office/powerpoint/2010/main" val="2307122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5172360" y="0"/>
            <a:ext cx="3408085" cy="5143500"/>
          </a:xfrm>
        </p:spPr>
        <p:txBody>
          <a:bodyPr>
            <a:normAutofit/>
          </a:bodyPr>
          <a:lstStyle/>
          <a:p>
            <a:pPr algn="l"/>
            <a:r>
              <a:rPr lang="en-US" dirty="0"/>
              <a:t> Rabbi Jim Appel, </a:t>
            </a:r>
            <a:r>
              <a:rPr lang="en-US" sz="3600" dirty="0"/>
              <a:t>Congregation</a:t>
            </a:r>
            <a:r>
              <a:rPr lang="en-US" dirty="0"/>
              <a:t> </a:t>
            </a:r>
            <a:r>
              <a:rPr lang="en-US" dirty="0" err="1"/>
              <a:t>Shma</a:t>
            </a:r>
            <a:r>
              <a:rPr lang="en-US" dirty="0"/>
              <a:t> </a:t>
            </a:r>
            <a:r>
              <a:rPr lang="en-US" dirty="0" err="1"/>
              <a:t>Yisrael</a:t>
            </a:r>
            <a:r>
              <a:rPr lang="en-US" dirty="0"/>
              <a:t>, Rochester, NY</a:t>
            </a:r>
          </a:p>
        </p:txBody>
      </p:sp>
      <p:pic>
        <p:nvPicPr>
          <p:cNvPr id="2" name="Picture 1">
            <a:extLst>
              <a:ext uri="{FF2B5EF4-FFF2-40B4-BE49-F238E27FC236}">
                <a16:creationId xmlns:a16="http://schemas.microsoft.com/office/drawing/2014/main" id="{4441D54A-1D33-4045-8AB2-127B449D246B}"/>
              </a:ext>
            </a:extLst>
          </p:cNvPr>
          <p:cNvPicPr>
            <a:picLocks noChangeAspect="1"/>
          </p:cNvPicPr>
          <p:nvPr/>
        </p:nvPicPr>
        <p:blipFill>
          <a:blip r:embed="rId3"/>
          <a:stretch>
            <a:fillRect/>
          </a:stretch>
        </p:blipFill>
        <p:spPr>
          <a:xfrm>
            <a:off x="174129" y="0"/>
            <a:ext cx="4998231" cy="5060554"/>
          </a:xfrm>
          <a:prstGeom prst="rect">
            <a:avLst/>
          </a:prstGeom>
        </p:spPr>
      </p:pic>
    </p:spTree>
    <p:extLst>
      <p:ext uri="{BB962C8B-B14F-4D97-AF65-F5344CB8AC3E}">
        <p14:creationId xmlns:p14="http://schemas.microsoft.com/office/powerpoint/2010/main" val="3983876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dirty="0"/>
              <a:t>Congregation </a:t>
            </a:r>
            <a:r>
              <a:rPr lang="en-US" dirty="0" err="1"/>
              <a:t>Shma</a:t>
            </a:r>
            <a:r>
              <a:rPr lang="en-US" dirty="0"/>
              <a:t> </a:t>
            </a:r>
            <a:r>
              <a:rPr lang="en-US" dirty="0" err="1"/>
              <a:t>Yisrael</a:t>
            </a:r>
            <a:r>
              <a:rPr lang="en-US" dirty="0"/>
              <a:t> was established by Jonathan </a:t>
            </a:r>
            <a:r>
              <a:rPr lang="en-US" dirty="0" err="1"/>
              <a:t>Bernis</a:t>
            </a:r>
            <a:r>
              <a:rPr lang="en-US" dirty="0"/>
              <a:t> in 1984.  35 years after Congregation founding, most of the people we are trying to reach still don’t even know we exist.  We are invisible to them, even though we have put on many outreach events, advertised, have an online presence and use social media.</a:t>
            </a:r>
          </a:p>
        </p:txBody>
      </p:sp>
    </p:spTree>
    <p:extLst>
      <p:ext uri="{BB962C8B-B14F-4D97-AF65-F5344CB8AC3E}">
        <p14:creationId xmlns:p14="http://schemas.microsoft.com/office/powerpoint/2010/main" val="2333194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dirty="0"/>
              <a:t>The Ruakh Ha </a:t>
            </a:r>
            <a:r>
              <a:rPr lang="en-US" dirty="0" err="1"/>
              <a:t>Kodesh</a:t>
            </a:r>
            <a:r>
              <a:rPr lang="en-US" dirty="0"/>
              <a:t> has </a:t>
            </a:r>
            <a:r>
              <a:rPr lang="en-US" dirty="0" err="1"/>
              <a:t>has</a:t>
            </a:r>
            <a:r>
              <a:rPr lang="en-US" dirty="0"/>
              <a:t> opened a door of opportunity for us to purchase a beautiful facility whose location will make us very visible to the Jewish community of the Greater Rochester area, located very near the Jewish Community Center and on the most frequently used street leading to the JCC.</a:t>
            </a:r>
          </a:p>
        </p:txBody>
      </p:sp>
    </p:spTree>
    <p:extLst>
      <p:ext uri="{BB962C8B-B14F-4D97-AF65-F5344CB8AC3E}">
        <p14:creationId xmlns:p14="http://schemas.microsoft.com/office/powerpoint/2010/main" val="218435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20000"/>
          </a:bodyPr>
          <a:lstStyle/>
          <a:p>
            <a:pPr marL="228600" indent="-228600" algn="l">
              <a:buFont typeface="Arial" panose="020B0604020202020204" pitchFamily="34" charset="0"/>
              <a:buChar char="•"/>
            </a:pPr>
            <a:r>
              <a:rPr lang="en-US" dirty="0"/>
              <a:t>A sanctuary that is twice the size of our current one.</a:t>
            </a:r>
          </a:p>
          <a:p>
            <a:pPr marL="228600" indent="-228600" algn="l">
              <a:buFont typeface="Arial" panose="020B0604020202020204" pitchFamily="34" charset="0"/>
              <a:buChar char="•"/>
            </a:pPr>
            <a:r>
              <a:rPr lang="en-US" dirty="0"/>
              <a:t>A large lobby for before and after-service fellowship.</a:t>
            </a:r>
          </a:p>
          <a:p>
            <a:pPr marL="228600" indent="-228600" algn="l">
              <a:buFont typeface="Arial" panose="020B0604020202020204" pitchFamily="34" charset="0"/>
              <a:buChar char="•"/>
            </a:pPr>
            <a:r>
              <a:rPr lang="en-US" dirty="0"/>
              <a:t>A 50% larger fellowship hall that seats 100 people with a well equipped, modern kitchen.</a:t>
            </a:r>
          </a:p>
          <a:p>
            <a:pPr marL="228600" indent="-228600" algn="l">
              <a:buFont typeface="Arial" panose="020B0604020202020204" pitchFamily="34" charset="0"/>
              <a:buChar char="•"/>
            </a:pPr>
            <a:r>
              <a:rPr lang="en-US" dirty="0"/>
              <a:t>Office space sufficient for our expanding needs.</a:t>
            </a:r>
          </a:p>
          <a:p>
            <a:pPr marL="228600" indent="-228600" algn="l">
              <a:buFont typeface="Arial" panose="020B0604020202020204" pitchFamily="34" charset="0"/>
              <a:buChar char="•"/>
            </a:pPr>
            <a:r>
              <a:rPr lang="en-US" dirty="0"/>
              <a:t>A large parking lot.</a:t>
            </a:r>
          </a:p>
        </p:txBody>
      </p:sp>
    </p:spTree>
    <p:extLst>
      <p:ext uri="{BB962C8B-B14F-4D97-AF65-F5344CB8AC3E}">
        <p14:creationId xmlns:p14="http://schemas.microsoft.com/office/powerpoint/2010/main" val="2531705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2" name="Picture 1">
            <a:extLst>
              <a:ext uri="{FF2B5EF4-FFF2-40B4-BE49-F238E27FC236}">
                <a16:creationId xmlns:a16="http://schemas.microsoft.com/office/drawing/2014/main" id="{BA8FBDDE-26E0-42D7-90AB-6F66C773F4EC}"/>
              </a:ext>
            </a:extLst>
          </p:cNvPr>
          <p:cNvPicPr>
            <a:picLocks noChangeAspect="1"/>
          </p:cNvPicPr>
          <p:nvPr/>
        </p:nvPicPr>
        <p:blipFill>
          <a:blip r:embed="rId3"/>
          <a:stretch>
            <a:fillRect/>
          </a:stretch>
        </p:blipFill>
        <p:spPr>
          <a:xfrm>
            <a:off x="215003" y="0"/>
            <a:ext cx="8419112" cy="3995737"/>
          </a:xfrm>
          <a:prstGeom prst="rect">
            <a:avLst/>
          </a:prstGeom>
        </p:spPr>
      </p:pic>
    </p:spTree>
    <p:extLst>
      <p:ext uri="{BB962C8B-B14F-4D97-AF65-F5344CB8AC3E}">
        <p14:creationId xmlns:p14="http://schemas.microsoft.com/office/powerpoint/2010/main" val="1834195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2" name="Picture 1">
            <a:extLst>
              <a:ext uri="{FF2B5EF4-FFF2-40B4-BE49-F238E27FC236}">
                <a16:creationId xmlns:a16="http://schemas.microsoft.com/office/drawing/2014/main" id="{F52ED80C-FCDB-4B70-813C-B0BAF8F193E3}"/>
              </a:ext>
            </a:extLst>
          </p:cNvPr>
          <p:cNvPicPr>
            <a:picLocks noChangeAspect="1"/>
          </p:cNvPicPr>
          <p:nvPr/>
        </p:nvPicPr>
        <p:blipFill>
          <a:blip r:embed="rId3"/>
          <a:stretch>
            <a:fillRect/>
          </a:stretch>
        </p:blipFill>
        <p:spPr>
          <a:xfrm>
            <a:off x="951689" y="0"/>
            <a:ext cx="6875495" cy="5143500"/>
          </a:xfrm>
          <a:prstGeom prst="rect">
            <a:avLst/>
          </a:prstGeom>
        </p:spPr>
      </p:pic>
    </p:spTree>
    <p:extLst>
      <p:ext uri="{BB962C8B-B14F-4D97-AF65-F5344CB8AC3E}">
        <p14:creationId xmlns:p14="http://schemas.microsoft.com/office/powerpoint/2010/main" val="214563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endParaRPr lang="en-US" dirty="0"/>
          </a:p>
          <a:p>
            <a:r>
              <a:rPr lang="en-US" dirty="0" err="1"/>
              <a:t>Beresheet</a:t>
            </a:r>
            <a:r>
              <a:rPr lang="he-IL" dirty="0"/>
              <a:t> </a:t>
            </a:r>
            <a:r>
              <a:rPr lang="en-US" dirty="0"/>
              <a:t> </a:t>
            </a:r>
            <a:r>
              <a:rPr lang="he-IL" sz="4800" b="1" dirty="0">
                <a:latin typeface="David" panose="020E0502060401010101" pitchFamily="34" charset="-79"/>
                <a:cs typeface="David" panose="020E0502060401010101" pitchFamily="34" charset="-79"/>
              </a:rPr>
              <a:t>בראשית</a:t>
            </a:r>
            <a:endParaRPr lang="en-US" b="1" dirty="0">
              <a:latin typeface="David" panose="020E0502060401010101" pitchFamily="34" charset="-79"/>
              <a:cs typeface="David" panose="020E0502060401010101" pitchFamily="34" charset="-79"/>
            </a:endParaRPr>
          </a:p>
          <a:p>
            <a:r>
              <a:rPr lang="en-US" dirty="0"/>
              <a:t>Update</a:t>
            </a:r>
          </a:p>
        </p:txBody>
      </p:sp>
    </p:spTree>
    <p:extLst>
      <p:ext uri="{BB962C8B-B14F-4D97-AF65-F5344CB8AC3E}">
        <p14:creationId xmlns:p14="http://schemas.microsoft.com/office/powerpoint/2010/main" val="3634328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Or </a:t>
            </a:r>
            <a:r>
              <a:rPr lang="en-US" dirty="0" err="1"/>
              <a:t>HaOlam</a:t>
            </a:r>
            <a:r>
              <a:rPr lang="en-US" dirty="0"/>
              <a:t> has given $2500 to help Congregation </a:t>
            </a:r>
            <a:r>
              <a:rPr lang="en-US" dirty="0" err="1"/>
              <a:t>Shma</a:t>
            </a:r>
            <a:r>
              <a:rPr lang="en-US" dirty="0"/>
              <a:t> </a:t>
            </a:r>
            <a:r>
              <a:rPr lang="en-US" dirty="0" err="1"/>
              <a:t>Yisrael</a:t>
            </a:r>
            <a:r>
              <a:rPr lang="en-US" dirty="0"/>
              <a:t> Rochester!</a:t>
            </a:r>
          </a:p>
        </p:txBody>
      </p:sp>
    </p:spTree>
    <p:extLst>
      <p:ext uri="{BB962C8B-B14F-4D97-AF65-F5344CB8AC3E}">
        <p14:creationId xmlns:p14="http://schemas.microsoft.com/office/powerpoint/2010/main" val="3935544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r>
              <a:rPr lang="en-US" dirty="0"/>
              <a:t> </a:t>
            </a:r>
          </a:p>
        </p:txBody>
      </p:sp>
    </p:spTree>
    <p:extLst>
      <p:ext uri="{BB962C8B-B14F-4D97-AF65-F5344CB8AC3E}">
        <p14:creationId xmlns:p14="http://schemas.microsoft.com/office/powerpoint/2010/main" val="1170642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3" y="3065562"/>
            <a:ext cx="7900988" cy="1646039"/>
          </a:xfrm>
        </p:spPr>
        <p:txBody>
          <a:bodyPr/>
          <a:lstStyle/>
          <a:p>
            <a:pPr lvl="0" algn="r" rtl="1" eaLnBrk="1" hangingPunct="1"/>
            <a:r>
              <a:rPr lang="he-IL" altLang="en-US" sz="5185" b="1" dirty="0">
                <a:solidFill>
                  <a:srgbClr val="FFFFFF"/>
                </a:solidFill>
                <a:cs typeface="David" panose="020E0502060401010101" pitchFamily="34" charset="-79"/>
              </a:rPr>
              <a:t>מַתִּתְיָהוּ</a:t>
            </a:r>
            <a:r>
              <a:rPr lang="en-US" altLang="en-US" sz="3456" dirty="0">
                <a:solidFill>
                  <a:srgbClr val="FFFFFF"/>
                </a:solidFill>
              </a:rPr>
              <a:t> Mattityahu  </a:t>
            </a:r>
          </a:p>
          <a:p>
            <a:pPr lvl="0" algn="r" eaLnBrk="1" hangingPunct="1"/>
            <a:r>
              <a:rPr lang="en-US" altLang="en-US" sz="3456" dirty="0">
                <a:solidFill>
                  <a:srgbClr val="FFFFFF"/>
                </a:solidFill>
              </a:rPr>
              <a:t>(Matthew) 26:36-39</a:t>
            </a:r>
          </a:p>
        </p:txBody>
      </p:sp>
    </p:spTree>
    <p:extLst>
      <p:ext uri="{BB962C8B-B14F-4D97-AF65-F5344CB8AC3E}">
        <p14:creationId xmlns:p14="http://schemas.microsoft.com/office/powerpoint/2010/main" val="3609393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dirty="0"/>
              <a:t>Last Shabbat “Sticky statement”</a:t>
            </a:r>
          </a:p>
          <a:p>
            <a:pPr algn="l"/>
            <a:r>
              <a:rPr lang="en-US" dirty="0"/>
              <a:t>Don’t stress out over ANYTHING! [rather do] prayer and petition, </a:t>
            </a:r>
            <a:r>
              <a:rPr lang="en-US" dirty="0">
                <a:solidFill>
                  <a:srgbClr val="FFFF99"/>
                </a:solidFill>
              </a:rPr>
              <a:t>with thanksgiving</a:t>
            </a:r>
            <a:r>
              <a:rPr lang="en-US" dirty="0"/>
              <a:t>. </a:t>
            </a:r>
          </a:p>
          <a:p>
            <a:pPr algn="l"/>
            <a:r>
              <a:rPr lang="en-US" dirty="0"/>
              <a:t>New normal</a:t>
            </a:r>
          </a:p>
          <a:p>
            <a:pPr marL="233363" indent="-233363" algn="l">
              <a:buFont typeface="Arial" panose="020B0604020202020204" pitchFamily="34" charset="0"/>
              <a:buChar char="•"/>
            </a:pPr>
            <a:r>
              <a:rPr lang="en-US" dirty="0"/>
              <a:t>Brain training by dwelling on chosen emotion</a:t>
            </a:r>
          </a:p>
          <a:p>
            <a:pPr marL="233363" indent="-233363" algn="l">
              <a:buFont typeface="Arial" panose="020B0604020202020204" pitchFamily="34" charset="0"/>
              <a:buChar char="•"/>
            </a:pPr>
            <a:r>
              <a:rPr lang="en-US" dirty="0"/>
              <a:t>Do it, teach it to someone, let Rabbi know!</a:t>
            </a:r>
          </a:p>
          <a:p>
            <a:pPr algn="l"/>
            <a:endParaRPr lang="en-US" dirty="0"/>
          </a:p>
        </p:txBody>
      </p:sp>
    </p:spTree>
    <p:extLst>
      <p:ext uri="{BB962C8B-B14F-4D97-AF65-F5344CB8AC3E}">
        <p14:creationId xmlns:p14="http://schemas.microsoft.com/office/powerpoint/2010/main" val="2365625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2050" name="Picture 2" descr="Related image">
            <a:extLst>
              <a:ext uri="{FF2B5EF4-FFF2-40B4-BE49-F238E27FC236}">
                <a16:creationId xmlns:a16="http://schemas.microsoft.com/office/drawing/2014/main" id="{852A566B-0387-4814-8EC5-6A7577C09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2" y="0"/>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385E39-AD19-4AD7-8C49-9B6E92D2ADAF}"/>
              </a:ext>
            </a:extLst>
          </p:cNvPr>
          <p:cNvSpPr txBox="1"/>
          <p:nvPr/>
        </p:nvSpPr>
        <p:spPr>
          <a:xfrm>
            <a:off x="278202" y="4410344"/>
            <a:ext cx="8381999"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Train your brain</a:t>
            </a:r>
            <a:r>
              <a:rPr kumimoji="0" lang="he-IL"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  </a:t>
            </a: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 </a:t>
            </a:r>
            <a:r>
              <a:rPr kumimoji="0" lang="en-US" sz="4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T’shuvah</a:t>
            </a: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 </a:t>
            </a:r>
            <a:r>
              <a:rPr kumimoji="0" lang="he-IL"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avid" panose="020E0502060401010101" pitchFamily="34" charset="-79"/>
                <a:cs typeface="David" panose="020E0502060401010101" pitchFamily="34" charset="-79"/>
              </a:rPr>
              <a:t>תשובה</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545945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743634"/>
            <a:ext cx="7900988" cy="4444305"/>
          </a:xfrm>
        </p:spPr>
        <p:txBody>
          <a:bodyPr>
            <a:normAutofit lnSpcReduction="10000"/>
          </a:bodyPr>
          <a:lstStyle/>
          <a:p>
            <a:pPr marL="0" indent="0" algn="r" rtl="1"/>
            <a:r>
              <a:rPr lang="he-IL" sz="3889" b="1" dirty="0">
                <a:latin typeface="David" panose="020E0502060401010101" pitchFamily="34" charset="-79"/>
                <a:cs typeface="David" panose="020E0502060401010101" pitchFamily="34" charset="-79"/>
              </a:rPr>
              <a:t>אַחֲרֵי כֵן בָּא אִתָּם יֵשׁוּעַ אֶל מָקוֹם הַנִּקְרָא גַּת שְׁמָנִים וְאָמַר אֶל הַתַּלְמִידִים: ”שְׁבוּ לָכֶם פֹּה עַד שֶׁאֵלֵךְ לְשָׁם וְאֶתְפַּלֵּל.“ </a:t>
            </a:r>
            <a:r>
              <a:rPr lang="en-US" baseline="30000" dirty="0"/>
              <a:t>    </a:t>
            </a:r>
          </a:p>
          <a:p>
            <a:r>
              <a:rPr lang="en-US" baseline="30000" dirty="0"/>
              <a:t>   </a:t>
            </a:r>
            <a:r>
              <a:rPr lang="en-US" sz="3600" dirty="0"/>
              <a:t>Then Yeshua went with his talmidim to a place called Gat-</a:t>
            </a:r>
            <a:r>
              <a:rPr lang="en-US" sz="3600" dirty="0" err="1"/>
              <a:t>Sh’manim</a:t>
            </a:r>
            <a:r>
              <a:rPr lang="en-US" sz="3600" dirty="0"/>
              <a:t> and said to them, “Sit here while I go over there and pray.”</a:t>
            </a:r>
            <a:endParaRPr lang="en-US" sz="3168" dirty="0"/>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26:36</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1397357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just" rtl="1"/>
            <a:r>
              <a:rPr lang="he-IL" b="1" dirty="0">
                <a:latin typeface="David" panose="020E0502060401010101" pitchFamily="34" charset="-79"/>
                <a:cs typeface="David" panose="020E0502060401010101" pitchFamily="34" charset="-79"/>
              </a:rPr>
              <a:t> גַּת</a:t>
            </a:r>
            <a:r>
              <a:rPr lang="en-US" b="1" dirty="0">
                <a:latin typeface="David" panose="020E0502060401010101" pitchFamily="34" charset="-79"/>
                <a:cs typeface="David" panose="020E0502060401010101" pitchFamily="34" charset="-79"/>
              </a:rPr>
              <a:t> </a:t>
            </a:r>
            <a:r>
              <a:rPr lang="en-US" dirty="0"/>
              <a:t>[wine] press            </a:t>
            </a:r>
            <a:r>
              <a:rPr lang="en-US" i="1" dirty="0">
                <a:cs typeface="David" panose="020E0502060401010101" pitchFamily="34" charset="-79"/>
              </a:rPr>
              <a:t>gat         </a:t>
            </a:r>
          </a:p>
          <a:p>
            <a:pPr algn="just" rtl="1"/>
            <a:r>
              <a:rPr lang="he-IL" b="1" dirty="0">
                <a:latin typeface="David" panose="020E0502060401010101" pitchFamily="34" charset="-79"/>
                <a:cs typeface="David" panose="020E0502060401010101" pitchFamily="34" charset="-79"/>
              </a:rPr>
              <a:t>שְׁמָנִים</a:t>
            </a:r>
            <a:r>
              <a:rPr lang="en-US" dirty="0"/>
              <a:t> oil </a:t>
            </a:r>
            <a:r>
              <a:rPr lang="en-US" b="1" dirty="0">
                <a:latin typeface="David" panose="020E0502060401010101" pitchFamily="34" charset="-79"/>
                <a:cs typeface="David" panose="020E0502060401010101" pitchFamily="34" charset="-79"/>
              </a:rPr>
              <a:t> </a:t>
            </a:r>
            <a:r>
              <a:rPr lang="en-US" i="1" dirty="0" err="1">
                <a:cs typeface="David" panose="020E0502060401010101" pitchFamily="34" charset="-79"/>
              </a:rPr>
              <a:t>sh’manim</a:t>
            </a:r>
            <a:r>
              <a:rPr lang="en-US" i="1" dirty="0">
                <a:cs typeface="David" panose="020E0502060401010101" pitchFamily="34" charset="-79"/>
              </a:rPr>
              <a:t>  </a:t>
            </a:r>
            <a:endParaRPr lang="en-US" i="1" dirty="0"/>
          </a:p>
        </p:txBody>
      </p:sp>
    </p:spTree>
    <p:extLst>
      <p:ext uri="{BB962C8B-B14F-4D97-AF65-F5344CB8AC3E}">
        <p14:creationId xmlns:p14="http://schemas.microsoft.com/office/powerpoint/2010/main" val="3417448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5989637" y="0"/>
            <a:ext cx="2590808" cy="5143500"/>
          </a:xfrm>
        </p:spPr>
        <p:txBody>
          <a:bodyPr>
            <a:normAutofit lnSpcReduction="10000"/>
          </a:bodyPr>
          <a:lstStyle/>
          <a:p>
            <a:pPr algn="l"/>
            <a:r>
              <a:rPr lang="en-US" dirty="0"/>
              <a:t>About a half hour walk</a:t>
            </a:r>
          </a:p>
          <a:p>
            <a:pPr algn="l"/>
            <a:r>
              <a:rPr lang="en-US" dirty="0"/>
              <a:t>Gat Shemini</a:t>
            </a:r>
          </a:p>
          <a:p>
            <a:pPr algn="l"/>
            <a:r>
              <a:rPr lang="en-US" dirty="0"/>
              <a:t>At base of Mt. Olives</a:t>
            </a:r>
          </a:p>
        </p:txBody>
      </p:sp>
      <p:pic>
        <p:nvPicPr>
          <p:cNvPr id="2" name="Picture 1">
            <a:extLst>
              <a:ext uri="{FF2B5EF4-FFF2-40B4-BE49-F238E27FC236}">
                <a16:creationId xmlns:a16="http://schemas.microsoft.com/office/drawing/2014/main" id="{A31FEF38-87C8-40E1-BA96-D28454F05FF4}"/>
              </a:ext>
            </a:extLst>
          </p:cNvPr>
          <p:cNvPicPr>
            <a:picLocks noChangeAspect="1"/>
          </p:cNvPicPr>
          <p:nvPr/>
        </p:nvPicPr>
        <p:blipFill>
          <a:blip r:embed="rId3"/>
          <a:stretch>
            <a:fillRect/>
          </a:stretch>
        </p:blipFill>
        <p:spPr>
          <a:xfrm>
            <a:off x="427037" y="-13188"/>
            <a:ext cx="5506571" cy="5143500"/>
          </a:xfrm>
          <a:prstGeom prst="rect">
            <a:avLst/>
          </a:prstGeom>
        </p:spPr>
      </p:pic>
    </p:spTree>
    <p:extLst>
      <p:ext uri="{BB962C8B-B14F-4D97-AF65-F5344CB8AC3E}">
        <p14:creationId xmlns:p14="http://schemas.microsoft.com/office/powerpoint/2010/main" val="1241608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2050" name="Picture 2" descr="Related image">
            <a:extLst>
              <a:ext uri="{FF2B5EF4-FFF2-40B4-BE49-F238E27FC236}">
                <a16:creationId xmlns:a16="http://schemas.microsoft.com/office/drawing/2014/main" id="{BEC8A5CE-C58B-431C-96DA-66C4F79DF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 y="0"/>
            <a:ext cx="77184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627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1" baseline="30000" dirty="0"/>
              <a:t>Lk 20.39-44 </a:t>
            </a:r>
            <a:r>
              <a:rPr lang="en-US" dirty="0"/>
              <a:t>On leaving, Yeshua went </a:t>
            </a:r>
            <a:r>
              <a:rPr lang="en-US" dirty="0">
                <a:solidFill>
                  <a:srgbClr val="FFFF99"/>
                </a:solidFill>
              </a:rPr>
              <a:t>as usual </a:t>
            </a:r>
            <a:r>
              <a:rPr lang="en-US" dirty="0"/>
              <a:t>to the Mount of Olives; and the </a:t>
            </a:r>
            <a:r>
              <a:rPr lang="en-US" dirty="0" err="1"/>
              <a:t>talmidim</a:t>
            </a:r>
            <a:r>
              <a:rPr lang="en-US" dirty="0"/>
              <a:t> followed him. When he arrived, he said to them, “Pray that you won’t be put to the test.” </a:t>
            </a:r>
            <a:r>
              <a:rPr lang="en-US" b="1" baseline="30000" dirty="0"/>
              <a:t> </a:t>
            </a:r>
            <a:r>
              <a:rPr lang="en-US" dirty="0"/>
              <a:t>He went about a stone’s throw away from them, kneeled down and prayed, </a:t>
            </a:r>
          </a:p>
        </p:txBody>
      </p:sp>
    </p:spTree>
    <p:extLst>
      <p:ext uri="{BB962C8B-B14F-4D97-AF65-F5344CB8AC3E}">
        <p14:creationId xmlns:p14="http://schemas.microsoft.com/office/powerpoint/2010/main" val="147397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After traveling over 5.5 million kilometers (3.4 million miles) around the Earth and drawing ever closer to the moon, the Israeli spacecraft </a:t>
            </a:r>
            <a:r>
              <a:rPr lang="en-US" dirty="0" err="1"/>
              <a:t>Beresheet</a:t>
            </a:r>
            <a:r>
              <a:rPr lang="en-US" dirty="0"/>
              <a:t> needed to slow down </a:t>
            </a:r>
            <a:r>
              <a:rPr lang="en-US" dirty="0">
                <a:solidFill>
                  <a:srgbClr val="FFFF99"/>
                </a:solidFill>
              </a:rPr>
              <a:t>from 5,300 mph to 4,700 mph</a:t>
            </a:r>
            <a:r>
              <a:rPr lang="en-US" dirty="0"/>
              <a:t>, to be captured by lunar gravity.</a:t>
            </a:r>
          </a:p>
          <a:p>
            <a:pPr algn="l"/>
            <a:endParaRPr lang="en-US" dirty="0"/>
          </a:p>
        </p:txBody>
      </p:sp>
    </p:spTree>
    <p:extLst>
      <p:ext uri="{BB962C8B-B14F-4D97-AF65-F5344CB8AC3E}">
        <p14:creationId xmlns:p14="http://schemas.microsoft.com/office/powerpoint/2010/main" val="2540713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596503"/>
            <a:ext cx="7900988" cy="4444305"/>
          </a:xfrm>
        </p:spPr>
        <p:txBody>
          <a:bodyPr>
            <a:normAutofit/>
          </a:bodyPr>
          <a:lstStyle/>
          <a:p>
            <a:pPr algn="r"/>
            <a:r>
              <a:rPr lang="he-IL" sz="3889" b="1" dirty="0">
                <a:latin typeface="David" panose="020E0502060401010101" pitchFamily="34" charset="-79"/>
                <a:cs typeface="David" panose="020E0502060401010101" pitchFamily="34" charset="-79"/>
              </a:rPr>
              <a:t>הוּא לָקַח אִתּוֹ אֶת כֵּיפָא וְאֶת שְׁנֵי בְּנֵי זַבְדַּי וְהֵחֵל מִתְמַלֵּא עֶצֶב וּמוּעָקָה </a:t>
            </a:r>
            <a:r>
              <a:rPr lang="en-US" baseline="30000" dirty="0"/>
              <a:t>    </a:t>
            </a:r>
          </a:p>
          <a:p>
            <a:r>
              <a:rPr lang="en-US" baseline="30000" dirty="0"/>
              <a:t>    </a:t>
            </a:r>
          </a:p>
          <a:p>
            <a:r>
              <a:rPr lang="en-US" sz="3168" dirty="0"/>
              <a:t> </a:t>
            </a:r>
            <a:r>
              <a:rPr lang="en-US" sz="3168" baseline="30000" dirty="0"/>
              <a:t>  </a:t>
            </a:r>
            <a:r>
              <a:rPr lang="en-US" sz="4000" dirty="0"/>
              <a:t>He took with him Kefa and </a:t>
            </a:r>
            <a:r>
              <a:rPr lang="en-US" sz="4000" dirty="0" err="1"/>
              <a:t>Zavdai’s</a:t>
            </a:r>
            <a:r>
              <a:rPr lang="en-US" sz="4000" dirty="0"/>
              <a:t> two sons. </a:t>
            </a:r>
            <a:r>
              <a:rPr lang="en-US" sz="4000" dirty="0">
                <a:solidFill>
                  <a:srgbClr val="FFFF99"/>
                </a:solidFill>
              </a:rPr>
              <a:t>Grief and anguish </a:t>
            </a:r>
            <a:r>
              <a:rPr lang="en-US" sz="4000" dirty="0"/>
              <a:t>came over him,</a:t>
            </a:r>
            <a:endParaRPr lang="en-US" sz="3024" dirty="0"/>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26:37</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650308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596503"/>
            <a:ext cx="7900988" cy="4444305"/>
          </a:xfrm>
        </p:spPr>
        <p:txBody>
          <a:bodyPr>
            <a:normAutofit/>
          </a:bodyPr>
          <a:lstStyle/>
          <a:p>
            <a:pPr algn="r"/>
            <a:r>
              <a:rPr lang="he-IL" sz="3889" b="1" dirty="0">
                <a:latin typeface="David" panose="020E0502060401010101" pitchFamily="34" charset="-79"/>
                <a:cs typeface="David" panose="020E0502060401010101" pitchFamily="34" charset="-79"/>
              </a:rPr>
              <a:t>אָמַר לָהֶם: ”נַפְשִׁי מָרָה עָלַי עַד מָוֶת, הִשָּׁאֲרוּ פֹּה וֶהֱיוּ עֵרִים אִתִּי.“</a:t>
            </a:r>
            <a:r>
              <a:rPr lang="he-IL" sz="3889" dirty="0"/>
              <a:t> ‏</a:t>
            </a:r>
            <a:r>
              <a:rPr lang="en-US" baseline="30000" dirty="0"/>
              <a:t>    </a:t>
            </a:r>
          </a:p>
          <a:p>
            <a:r>
              <a:rPr lang="en-US" baseline="30000" dirty="0"/>
              <a:t>    </a:t>
            </a:r>
          </a:p>
          <a:p>
            <a:r>
              <a:rPr lang="en-US" dirty="0"/>
              <a:t> </a:t>
            </a:r>
            <a:r>
              <a:rPr lang="en-US" baseline="30000" dirty="0"/>
              <a:t>  </a:t>
            </a:r>
            <a:r>
              <a:rPr lang="en-US" sz="4000" dirty="0"/>
              <a:t>and he said to them, “My heart is </a:t>
            </a:r>
            <a:r>
              <a:rPr lang="en-US" sz="4000" dirty="0">
                <a:solidFill>
                  <a:srgbClr val="FFFF99"/>
                </a:solidFill>
              </a:rPr>
              <a:t>so filled with sadness that I could die</a:t>
            </a:r>
            <a:r>
              <a:rPr lang="en-US" sz="4000" dirty="0"/>
              <a:t>! Remain here and stay awake with me.”</a:t>
            </a:r>
            <a:endParaRPr lang="en-US" sz="3024" dirty="0"/>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26:38</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4208150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baseline="30000" dirty="0"/>
              <a:t> </a:t>
            </a:r>
            <a:r>
              <a:rPr lang="en-US" baseline="30000" dirty="0" err="1"/>
              <a:t>T’hillim</a:t>
            </a:r>
            <a:r>
              <a:rPr lang="en-US" baseline="30000" dirty="0"/>
              <a:t>/Ps 6.3-6</a:t>
            </a:r>
            <a:r>
              <a:rPr lang="en-US" dirty="0"/>
              <a:t>  Be gracious to me, </a:t>
            </a:r>
            <a:r>
              <a:rPr lang="en-US" cap="small" dirty="0"/>
              <a:t>Adoni</a:t>
            </a:r>
            <a:r>
              <a:rPr lang="en-US" dirty="0"/>
              <a:t>, because I am withering away; heal me, </a:t>
            </a:r>
            <a:r>
              <a:rPr lang="en-US" cap="small" dirty="0"/>
              <a:t>Adoni</a:t>
            </a:r>
            <a:r>
              <a:rPr lang="en-US" dirty="0"/>
              <a:t>, because my bones are shaking; </a:t>
            </a:r>
            <a:r>
              <a:rPr lang="en-US" b="1" baseline="30000" dirty="0"/>
              <a:t> </a:t>
            </a:r>
            <a:r>
              <a:rPr lang="en-US" dirty="0"/>
              <a:t>I am completely terrified; and you, </a:t>
            </a:r>
            <a:r>
              <a:rPr lang="en-US" cap="small" dirty="0"/>
              <a:t>Adoni </a:t>
            </a:r>
            <a:r>
              <a:rPr lang="en-US" dirty="0"/>
              <a:t> — how long? </a:t>
            </a:r>
            <a:r>
              <a:rPr lang="en-US" b="1" baseline="30000" dirty="0"/>
              <a:t> </a:t>
            </a:r>
            <a:r>
              <a:rPr lang="en-US" dirty="0"/>
              <a:t>Come back, </a:t>
            </a:r>
            <a:r>
              <a:rPr lang="en-US" cap="small" dirty="0"/>
              <a:t>Adoni</a:t>
            </a:r>
            <a:r>
              <a:rPr lang="en-US" dirty="0"/>
              <a:t>, and rescue me! Save me for the sake of your grace; </a:t>
            </a:r>
            <a:r>
              <a:rPr lang="en-US" b="1" baseline="30000" dirty="0"/>
              <a:t> </a:t>
            </a:r>
            <a:r>
              <a:rPr lang="en-US" dirty="0"/>
              <a:t>for in death, no one remembers you; in </a:t>
            </a:r>
            <a:r>
              <a:rPr lang="en-US" dirty="0" err="1"/>
              <a:t>Sh’ol</a:t>
            </a:r>
            <a:r>
              <a:rPr lang="en-US" dirty="0"/>
              <a:t>, who will praise you?</a:t>
            </a:r>
          </a:p>
        </p:txBody>
      </p:sp>
    </p:spTree>
    <p:extLst>
      <p:ext uri="{BB962C8B-B14F-4D97-AF65-F5344CB8AC3E}">
        <p14:creationId xmlns:p14="http://schemas.microsoft.com/office/powerpoint/2010/main" val="2426482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 </a:t>
            </a:r>
            <a:r>
              <a:rPr lang="en-US" baseline="30000" dirty="0" err="1"/>
              <a:t>T’hillim</a:t>
            </a:r>
            <a:r>
              <a:rPr lang="en-US" baseline="30000" dirty="0"/>
              <a:t>/Ps 42.6</a:t>
            </a:r>
            <a:r>
              <a:rPr lang="en-US" dirty="0"/>
              <a:t> </a:t>
            </a:r>
            <a:r>
              <a:rPr lang="en-US" b="1" baseline="30000" dirty="0"/>
              <a:t> </a:t>
            </a:r>
            <a:r>
              <a:rPr lang="en-US" dirty="0"/>
              <a:t>My soul, why are you so downcast? Why are you groaning inside me?</a:t>
            </a:r>
          </a:p>
        </p:txBody>
      </p:sp>
    </p:spTree>
    <p:extLst>
      <p:ext uri="{BB962C8B-B14F-4D97-AF65-F5344CB8AC3E}">
        <p14:creationId xmlns:p14="http://schemas.microsoft.com/office/powerpoint/2010/main" val="4124851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596503"/>
            <a:ext cx="7900988" cy="4444305"/>
          </a:xfrm>
        </p:spPr>
        <p:txBody>
          <a:bodyPr>
            <a:normAutofit/>
          </a:bodyPr>
          <a:lstStyle/>
          <a:p>
            <a:pPr algn="r"/>
            <a:r>
              <a:rPr lang="he-IL" sz="3889" b="1" dirty="0">
                <a:latin typeface="David" panose="020E0502060401010101" pitchFamily="34" charset="-79"/>
                <a:cs typeface="David" panose="020E0502060401010101" pitchFamily="34" charset="-79"/>
              </a:rPr>
              <a:t>אָז הָלַךְ מְעַט הָלְאָה, נָפַל עַל פָּנָיו וְהִתְפַּלֵּל בְּאָמְרוֹ: ”אָבִי, אִם אֶפְשָׁר הַדָּבָר, </a:t>
            </a:r>
            <a:r>
              <a:rPr lang="he-IL" sz="3889" dirty="0"/>
              <a:t>‏</a:t>
            </a:r>
            <a:r>
              <a:rPr lang="en-US" baseline="30000" dirty="0"/>
              <a:t>    </a:t>
            </a:r>
          </a:p>
          <a:p>
            <a:r>
              <a:rPr lang="en-US" baseline="30000" dirty="0"/>
              <a:t>    </a:t>
            </a:r>
          </a:p>
          <a:p>
            <a:r>
              <a:rPr lang="en-US" sz="3200" dirty="0"/>
              <a:t> </a:t>
            </a:r>
            <a:r>
              <a:rPr lang="en-US" sz="3200" baseline="30000" dirty="0"/>
              <a:t>   </a:t>
            </a:r>
            <a:r>
              <a:rPr lang="en-US" sz="4000" dirty="0"/>
              <a:t>Going on a little farther, he fell on his face, praying, “My Father, if possible, </a:t>
            </a:r>
            <a:endParaRPr lang="en-US" sz="3200" dirty="0"/>
          </a:p>
        </p:txBody>
      </p:sp>
      <p:sp>
        <p:nvSpPr>
          <p:cNvPr id="372738" name="Rectangle 2"/>
          <p:cNvSpPr>
            <a:spLocks noGrp="1" noChangeArrowheads="1"/>
          </p:cNvSpPr>
          <p:nvPr>
            <p:ph type="title"/>
          </p:nvPr>
        </p:nvSpPr>
        <p:spPr>
          <a:xfrm>
            <a:off x="884237" y="71919"/>
            <a:ext cx="6913364" cy="405795"/>
          </a:xfrm>
        </p:spPr>
        <p:txBody>
          <a:bodyPr/>
          <a:lstStyle/>
          <a:p>
            <a:pPr eaLnBrk="1" hangingPunct="1"/>
            <a:r>
              <a:rPr lang="en-US" altLang="en-US" sz="2016" dirty="0">
                <a:solidFill>
                  <a:srgbClr val="FFFF00"/>
                </a:solidFill>
              </a:rPr>
              <a:t>Mattityahu (Matthew) 26:39</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1524515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274637" y="596503"/>
            <a:ext cx="8065294" cy="4444305"/>
          </a:xfrm>
        </p:spPr>
        <p:txBody>
          <a:bodyPr>
            <a:normAutofit/>
          </a:bodyPr>
          <a:lstStyle/>
          <a:p>
            <a:pPr algn="r"/>
            <a:r>
              <a:rPr lang="he-IL" sz="3889" b="1" dirty="0">
                <a:latin typeface="David" panose="020E0502060401010101" pitchFamily="34" charset="-79"/>
                <a:cs typeface="David" panose="020E0502060401010101" pitchFamily="34" charset="-79"/>
              </a:rPr>
              <a:t>הַעֲבֵר נָא מִמֶּנִּי אֶת הַכּוֹס הַזֹּאת, אַךְ לֹא כִּרְצוֹנִי אֲנִי כִּי אִם כִּרְצוֹנְךָ אַתָּה.“</a:t>
            </a:r>
            <a:r>
              <a:rPr lang="he-IL" sz="3889" dirty="0"/>
              <a:t> ‏</a:t>
            </a:r>
            <a:r>
              <a:rPr lang="en-US" baseline="30000" dirty="0"/>
              <a:t>    </a:t>
            </a:r>
          </a:p>
          <a:p>
            <a:r>
              <a:rPr lang="en-US" baseline="30000" dirty="0"/>
              <a:t>    </a:t>
            </a:r>
          </a:p>
          <a:p>
            <a:r>
              <a:rPr lang="en-US" sz="3200" dirty="0"/>
              <a:t> </a:t>
            </a:r>
            <a:r>
              <a:rPr lang="en-US" sz="4000" dirty="0"/>
              <a:t>let </a:t>
            </a:r>
            <a:r>
              <a:rPr lang="en-US" sz="4000" dirty="0">
                <a:solidFill>
                  <a:srgbClr val="FFFF99"/>
                </a:solidFill>
              </a:rPr>
              <a:t>this cup </a:t>
            </a:r>
            <a:r>
              <a:rPr lang="en-US" sz="4000" dirty="0"/>
              <a:t>pass from me! Yet — not what I want, but what you want!” </a:t>
            </a:r>
            <a:endParaRPr lang="en-US" sz="3200" dirty="0"/>
          </a:p>
        </p:txBody>
      </p:sp>
      <p:sp>
        <p:nvSpPr>
          <p:cNvPr id="372738" name="Rectangle 2"/>
          <p:cNvSpPr>
            <a:spLocks noGrp="1" noChangeArrowheads="1"/>
          </p:cNvSpPr>
          <p:nvPr>
            <p:ph type="title"/>
          </p:nvPr>
        </p:nvSpPr>
        <p:spPr>
          <a:xfrm>
            <a:off x="884237" y="71919"/>
            <a:ext cx="6913364" cy="405795"/>
          </a:xfrm>
        </p:spPr>
        <p:txBody>
          <a:bodyPr/>
          <a:lstStyle/>
          <a:p>
            <a:pPr eaLnBrk="1" hangingPunct="1"/>
            <a:r>
              <a:rPr lang="en-US" altLang="en-US" sz="2016" dirty="0">
                <a:solidFill>
                  <a:srgbClr val="FFFF00"/>
                </a:solidFill>
              </a:rPr>
              <a:t>Mattityahu (Matthew) 26:39</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232501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b="1" baseline="30000" dirty="0"/>
              <a:t>Lk 20.39-44 </a:t>
            </a:r>
            <a:r>
              <a:rPr lang="en-US" dirty="0"/>
              <a:t> “Father, if you are willing, take this cup away from me; still, let not my will but yours be done.” There appeared to him an angel from heaven giving him strength, and </a:t>
            </a:r>
            <a:r>
              <a:rPr lang="en-US" dirty="0">
                <a:solidFill>
                  <a:srgbClr val="FFFF99"/>
                </a:solidFill>
              </a:rPr>
              <a:t>in great anguish </a:t>
            </a:r>
            <a:r>
              <a:rPr lang="en-US" dirty="0"/>
              <a:t>he prayed </a:t>
            </a:r>
            <a:r>
              <a:rPr lang="en-US" dirty="0">
                <a:solidFill>
                  <a:srgbClr val="FFFF99"/>
                </a:solidFill>
              </a:rPr>
              <a:t>more intensely</a:t>
            </a:r>
            <a:r>
              <a:rPr lang="en-US" dirty="0"/>
              <a:t>, so that his </a:t>
            </a:r>
            <a:r>
              <a:rPr lang="en-US" dirty="0">
                <a:solidFill>
                  <a:srgbClr val="FFFF99"/>
                </a:solidFill>
              </a:rPr>
              <a:t>sweat became like drops of blood falling </a:t>
            </a:r>
            <a:r>
              <a:rPr lang="en-US" dirty="0"/>
              <a:t>to the ground. </a:t>
            </a:r>
          </a:p>
        </p:txBody>
      </p:sp>
    </p:spTree>
    <p:extLst>
      <p:ext uri="{BB962C8B-B14F-4D97-AF65-F5344CB8AC3E}">
        <p14:creationId xmlns:p14="http://schemas.microsoft.com/office/powerpoint/2010/main" val="4173079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a:bodyPr>
          <a:lstStyle/>
          <a:p>
            <a:pPr algn="l"/>
            <a:r>
              <a:rPr lang="en-US" dirty="0" err="1">
                <a:solidFill>
                  <a:srgbClr val="FFFF99"/>
                </a:solidFill>
              </a:rPr>
              <a:t>Hematidrosis</a:t>
            </a:r>
            <a:r>
              <a:rPr lang="en-US" dirty="0"/>
              <a:t> is a rare, but very real, medical condition where one’s sweat will contain blood. The sweat glands are surrounded by tiny blood vessels. These vessels can constrict and then dilate to the point of rupture where the blood will then effuse into the sweat glands. Its cause—</a:t>
            </a:r>
            <a:r>
              <a:rPr lang="en-US" i="1" dirty="0"/>
              <a:t>extreme</a:t>
            </a:r>
            <a:r>
              <a:rPr lang="en-US" dirty="0"/>
              <a:t> anguish. 	</a:t>
            </a:r>
          </a:p>
        </p:txBody>
      </p:sp>
    </p:spTree>
    <p:extLst>
      <p:ext uri="{BB962C8B-B14F-4D97-AF65-F5344CB8AC3E}">
        <p14:creationId xmlns:p14="http://schemas.microsoft.com/office/powerpoint/2010/main" val="826774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dirty="0"/>
              <a:t>He knew in painstaking detail the events that were to follow soon after He was </a:t>
            </a:r>
            <a:r>
              <a:rPr lang="en-US" baseline="-25000" dirty="0"/>
              <a:t>1</a:t>
            </a:r>
            <a:r>
              <a:rPr lang="en-US" dirty="0">
                <a:solidFill>
                  <a:srgbClr val="FFFF99"/>
                </a:solidFill>
              </a:rPr>
              <a:t>betrayed</a:t>
            </a:r>
            <a:r>
              <a:rPr lang="en-US" dirty="0"/>
              <a:t> by one of His very own </a:t>
            </a:r>
            <a:r>
              <a:rPr lang="en-US" dirty="0" err="1"/>
              <a:t>talmidim</a:t>
            </a:r>
            <a:r>
              <a:rPr lang="en-US" dirty="0"/>
              <a:t>, several trials where </a:t>
            </a:r>
            <a:r>
              <a:rPr lang="en-US" baseline="-25000" dirty="0"/>
              <a:t>2</a:t>
            </a:r>
            <a:r>
              <a:rPr lang="en-US" dirty="0">
                <a:solidFill>
                  <a:srgbClr val="FFFF99"/>
                </a:solidFill>
              </a:rPr>
              <a:t>all of the witnesses against Him would lie</a:t>
            </a:r>
            <a:r>
              <a:rPr lang="en-US" dirty="0"/>
              <a:t>. Crowd </a:t>
            </a:r>
            <a:r>
              <a:rPr lang="en-US" baseline="-25000" dirty="0"/>
              <a:t>3</a:t>
            </a:r>
            <a:r>
              <a:rPr lang="en-US" dirty="0">
                <a:solidFill>
                  <a:srgbClr val="FFFF99"/>
                </a:solidFill>
              </a:rPr>
              <a:t>screaming for His execution</a:t>
            </a:r>
            <a:r>
              <a:rPr lang="en-US" dirty="0"/>
              <a:t>. He knew He would be </a:t>
            </a:r>
            <a:r>
              <a:rPr lang="en-US" baseline="-25000" dirty="0"/>
              <a:t>3</a:t>
            </a:r>
            <a:r>
              <a:rPr lang="en-US" dirty="0">
                <a:solidFill>
                  <a:srgbClr val="FFFF99"/>
                </a:solidFill>
              </a:rPr>
              <a:t>flogged nearly to the point of death</a:t>
            </a:r>
            <a:r>
              <a:rPr lang="en-US" dirty="0"/>
              <a:t> before they </a:t>
            </a:r>
            <a:r>
              <a:rPr lang="en-US" baseline="-25000" dirty="0"/>
              <a:t>4</a:t>
            </a:r>
            <a:r>
              <a:rPr lang="en-US" dirty="0"/>
              <a:t>pounded the metal spikes into His flesh. </a:t>
            </a:r>
          </a:p>
        </p:txBody>
      </p:sp>
    </p:spTree>
    <p:extLst>
      <p:ext uri="{BB962C8B-B14F-4D97-AF65-F5344CB8AC3E}">
        <p14:creationId xmlns:p14="http://schemas.microsoft.com/office/powerpoint/2010/main" val="4119568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He knew the </a:t>
            </a:r>
            <a:r>
              <a:rPr lang="en-US" dirty="0">
                <a:solidFill>
                  <a:srgbClr val="FFFF99"/>
                </a:solidFill>
              </a:rPr>
              <a:t>prophetic words of Isaiah</a:t>
            </a:r>
            <a:r>
              <a:rPr lang="en-US" dirty="0"/>
              <a:t> spoken seven centuries earlier that He would be beaten so badly that He would be </a:t>
            </a:r>
            <a:r>
              <a:rPr lang="en-US" baseline="-25000" dirty="0"/>
              <a:t>5</a:t>
            </a:r>
            <a:r>
              <a:rPr lang="en-US" dirty="0">
                <a:solidFill>
                  <a:srgbClr val="FFFF99"/>
                </a:solidFill>
              </a:rPr>
              <a:t>“disfigured beyond that of any man” and “beyond human likeness</a:t>
            </a:r>
            <a:r>
              <a:rPr lang="en-US" dirty="0"/>
              <a:t>” </a:t>
            </a:r>
            <a:r>
              <a:rPr lang="en-US" baseline="30000" dirty="0"/>
              <a:t>(Is. 52:14)</a:t>
            </a:r>
            <a:r>
              <a:rPr lang="en-US" dirty="0"/>
              <a:t>. </a:t>
            </a:r>
          </a:p>
        </p:txBody>
      </p:sp>
    </p:spTree>
    <p:extLst>
      <p:ext uri="{BB962C8B-B14F-4D97-AF65-F5344CB8AC3E}">
        <p14:creationId xmlns:p14="http://schemas.microsoft.com/office/powerpoint/2010/main" val="298161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Spectators observed from behind glass, holding their breath as screens showed </a:t>
            </a:r>
            <a:r>
              <a:rPr lang="en-US" dirty="0" err="1"/>
              <a:t>Beresheet’s</a:t>
            </a:r>
            <a:r>
              <a:rPr lang="en-US" dirty="0"/>
              <a:t> engines kicking into gear at 10:18 a.m. Eastern Time Thursday.  </a:t>
            </a:r>
          </a:p>
        </p:txBody>
      </p:sp>
    </p:spTree>
    <p:extLst>
      <p:ext uri="{BB962C8B-B14F-4D97-AF65-F5344CB8AC3E}">
        <p14:creationId xmlns:p14="http://schemas.microsoft.com/office/powerpoint/2010/main" val="2573142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a:bodyPr>
          <a:lstStyle/>
          <a:p>
            <a:pPr algn="l"/>
            <a:r>
              <a:rPr lang="en-US" baseline="-25000" dirty="0"/>
              <a:t>6</a:t>
            </a:r>
            <a:r>
              <a:rPr lang="en-US" dirty="0"/>
              <a:t>Crucifixion was considered to be the most painful and torturous method of execution ever devised and was used on the most despised and wicked people. In fact, so horrific was the pain that a word was designed to help explain it—</a:t>
            </a:r>
            <a:r>
              <a:rPr lang="en-US" i="1" dirty="0"/>
              <a:t>excruciating</a:t>
            </a:r>
            <a:r>
              <a:rPr lang="en-US" dirty="0"/>
              <a:t>, which literally means “from the cross.”</a:t>
            </a:r>
          </a:p>
        </p:txBody>
      </p:sp>
    </p:spTree>
    <p:extLst>
      <p:ext uri="{BB962C8B-B14F-4D97-AF65-F5344CB8AC3E}">
        <p14:creationId xmlns:p14="http://schemas.microsoft.com/office/powerpoint/2010/main" val="268585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22237" y="0"/>
            <a:ext cx="8381999" cy="5143500"/>
          </a:xfrm>
        </p:spPr>
        <p:txBody>
          <a:bodyPr>
            <a:normAutofit fontScale="92500" lnSpcReduction="10000"/>
          </a:bodyPr>
          <a:lstStyle/>
          <a:p>
            <a:pPr algn="l"/>
            <a:r>
              <a:rPr lang="en-US" baseline="-25000" dirty="0"/>
              <a:t>7</a:t>
            </a:r>
            <a:r>
              <a:rPr lang="en-US" dirty="0"/>
              <a:t>As our sinless </a:t>
            </a:r>
            <a:r>
              <a:rPr lang="en-US" dirty="0" err="1"/>
              <a:t>Kapparah</a:t>
            </a:r>
            <a:r>
              <a:rPr lang="en-US" dirty="0"/>
              <a:t>/Atoning sacrifice, He bore the weight of the world’s sins on His shoulders, His </a:t>
            </a:r>
            <a:r>
              <a:rPr lang="en-US" baseline="-25000" dirty="0"/>
              <a:t>8</a:t>
            </a:r>
            <a:r>
              <a:rPr lang="en-US" dirty="0"/>
              <a:t>Father must have looked away, as His “eyes are too pure to look on evil” </a:t>
            </a:r>
            <a:r>
              <a:rPr lang="en-US" baseline="30000" dirty="0"/>
              <a:t>(</a:t>
            </a:r>
            <a:r>
              <a:rPr lang="en-US" baseline="30000" dirty="0" err="1"/>
              <a:t>Hab</a:t>
            </a:r>
            <a:r>
              <a:rPr lang="en-US" baseline="30000" dirty="0"/>
              <a:t> 1:13)</a:t>
            </a:r>
            <a:r>
              <a:rPr lang="en-US" dirty="0"/>
              <a:t>, causing the suffering Servant to cry out “</a:t>
            </a:r>
            <a:r>
              <a:rPr lang="en-US" i="1" dirty="0"/>
              <a:t>Eli, Eli, lama </a:t>
            </a:r>
            <a:r>
              <a:rPr lang="en-US" i="1" dirty="0" err="1"/>
              <a:t>sabakhthani</a:t>
            </a:r>
            <a:r>
              <a:rPr lang="en-US" i="1" dirty="0"/>
              <a:t>?</a:t>
            </a:r>
            <a:r>
              <a:rPr lang="en-US" dirty="0"/>
              <a:t>” —“My God, my God, why have you forsaken me?” </a:t>
            </a:r>
            <a:r>
              <a:rPr lang="en-US" baseline="30000" dirty="0"/>
              <a:t>(Ps 22:1; Matt 27:46). </a:t>
            </a:r>
            <a:endParaRPr lang="en-US" dirty="0"/>
          </a:p>
        </p:txBody>
      </p:sp>
    </p:spTree>
    <p:extLst>
      <p:ext uri="{BB962C8B-B14F-4D97-AF65-F5344CB8AC3E}">
        <p14:creationId xmlns:p14="http://schemas.microsoft.com/office/powerpoint/2010/main" val="1823423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The spiritual pain of this feeling of </a:t>
            </a:r>
            <a:r>
              <a:rPr lang="en-US" baseline="-25000" dirty="0"/>
              <a:t>9</a:t>
            </a:r>
            <a:r>
              <a:rPr lang="en-US" dirty="0">
                <a:solidFill>
                  <a:srgbClr val="FFFF99"/>
                </a:solidFill>
              </a:rPr>
              <a:t>abandonment</a:t>
            </a:r>
            <a:r>
              <a:rPr lang="en-US" dirty="0"/>
              <a:t> no doubt greatly exceeded the intense physical pain the Master endured on our behalf.</a:t>
            </a:r>
          </a:p>
        </p:txBody>
      </p:sp>
    </p:spTree>
    <p:extLst>
      <p:ext uri="{BB962C8B-B14F-4D97-AF65-F5344CB8AC3E}">
        <p14:creationId xmlns:p14="http://schemas.microsoft.com/office/powerpoint/2010/main" val="3506031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baseline="30000" dirty="0" err="1"/>
              <a:t>Eikhah</a:t>
            </a:r>
            <a:r>
              <a:rPr lang="en-US" baseline="30000" dirty="0"/>
              <a:t>/Lam 1.12 </a:t>
            </a:r>
            <a:r>
              <a:rPr lang="en-US" dirty="0"/>
              <a:t> All you who pass by on the road, just look, and see,</a:t>
            </a:r>
            <a:r>
              <a:rPr lang="en-US" dirty="0">
                <a:solidFill>
                  <a:srgbClr val="FFFF99"/>
                </a:solidFill>
              </a:rPr>
              <a:t> is any suffering like my suffering </a:t>
            </a:r>
            <a:r>
              <a:rPr lang="en-US" dirty="0"/>
              <a:t>that was brought on me, that </a:t>
            </a:r>
            <a:r>
              <a:rPr lang="en-US" cap="small" dirty="0"/>
              <a:t>Adoni</a:t>
            </a:r>
            <a:r>
              <a:rPr lang="en-US" dirty="0"/>
              <a:t> has inflicted in the day of His fierce anger?</a:t>
            </a:r>
          </a:p>
          <a:p>
            <a:pPr algn="l"/>
            <a:endParaRPr lang="en-US" dirty="0"/>
          </a:p>
          <a:p>
            <a:pPr algn="l"/>
            <a:r>
              <a:rPr lang="en-US" dirty="0"/>
              <a:t>Applied to sufferings of Messiah</a:t>
            </a:r>
          </a:p>
        </p:txBody>
      </p:sp>
    </p:spTree>
    <p:extLst>
      <p:ext uri="{BB962C8B-B14F-4D97-AF65-F5344CB8AC3E}">
        <p14:creationId xmlns:p14="http://schemas.microsoft.com/office/powerpoint/2010/main" val="2920838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Are </a:t>
            </a:r>
            <a:r>
              <a:rPr lang="en-US" u="sng" dirty="0">
                <a:solidFill>
                  <a:srgbClr val="FFFF99"/>
                </a:solidFill>
              </a:rPr>
              <a:t>we</a:t>
            </a:r>
            <a:r>
              <a:rPr lang="en-US" dirty="0"/>
              <a:t> ever called into deep levels of intercessory prayer?</a:t>
            </a:r>
          </a:p>
          <a:p>
            <a:pPr algn="l"/>
            <a:endParaRPr lang="en-US" sz="2000" baseline="30000" dirty="0"/>
          </a:p>
          <a:p>
            <a:pPr algn="l"/>
            <a:r>
              <a:rPr lang="en-US" baseline="30000" dirty="0"/>
              <a:t>Gal 4.19 </a:t>
            </a:r>
            <a:r>
              <a:rPr lang="en-US" b="1" baseline="30000" dirty="0"/>
              <a:t> </a:t>
            </a:r>
            <a:r>
              <a:rPr lang="en-US" dirty="0"/>
              <a:t>My dear children, I am suffering </a:t>
            </a:r>
            <a:r>
              <a:rPr lang="en-US" dirty="0">
                <a:solidFill>
                  <a:srgbClr val="FFFF99"/>
                </a:solidFill>
              </a:rPr>
              <a:t>the pains of giving birth </a:t>
            </a:r>
            <a:r>
              <a:rPr lang="en-US" dirty="0"/>
              <a:t>to you all over again — and this will go on until the Messiah takes shape in you.</a:t>
            </a:r>
          </a:p>
        </p:txBody>
      </p:sp>
    </p:spTree>
    <p:extLst>
      <p:ext uri="{BB962C8B-B14F-4D97-AF65-F5344CB8AC3E}">
        <p14:creationId xmlns:p14="http://schemas.microsoft.com/office/powerpoint/2010/main" val="111783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r>
              <a:rPr lang="en-US" baseline="30000" dirty="0"/>
              <a:t>Ro.8.26</a:t>
            </a:r>
            <a:r>
              <a:rPr lang="en-US" dirty="0"/>
              <a:t> The Spirit himself pleads on our behalf with </a:t>
            </a:r>
            <a:r>
              <a:rPr lang="en-US" dirty="0">
                <a:solidFill>
                  <a:srgbClr val="FFFF99"/>
                </a:solidFill>
              </a:rPr>
              <a:t>groanings</a:t>
            </a:r>
            <a:r>
              <a:rPr lang="en-US" dirty="0"/>
              <a:t> too deep for words; </a:t>
            </a:r>
          </a:p>
          <a:p>
            <a:pPr algn="l"/>
            <a:endParaRPr lang="en-US" sz="2000" dirty="0"/>
          </a:p>
          <a:p>
            <a:pPr algn="l"/>
            <a:r>
              <a:rPr lang="en-US" dirty="0"/>
              <a:t>~ </a:t>
            </a:r>
            <a:r>
              <a:rPr lang="en-US" baseline="30000" dirty="0"/>
              <a:t>1 Tim 2.1</a:t>
            </a:r>
            <a:r>
              <a:rPr lang="en-US" b="1" dirty="0"/>
              <a:t> </a:t>
            </a:r>
            <a:r>
              <a:rPr lang="en-US" dirty="0"/>
              <a:t>Therefore, first of all I urge that </a:t>
            </a:r>
            <a:r>
              <a:rPr lang="en-US" dirty="0">
                <a:solidFill>
                  <a:srgbClr val="FFFF99"/>
                </a:solidFill>
              </a:rPr>
              <a:t>requests, prayers, intercessions</a:t>
            </a:r>
            <a:r>
              <a:rPr lang="en-US" dirty="0"/>
              <a:t>, and thanksgiving be made on behalf of all people.</a:t>
            </a:r>
          </a:p>
        </p:txBody>
      </p:sp>
    </p:spTree>
    <p:extLst>
      <p:ext uri="{BB962C8B-B14F-4D97-AF65-F5344CB8AC3E}">
        <p14:creationId xmlns:p14="http://schemas.microsoft.com/office/powerpoint/2010/main" val="1591173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r" rtl="1"/>
            <a:r>
              <a:rPr lang="en-US" baseline="30000" dirty="0">
                <a:cs typeface="David" panose="020E0502060401010101" pitchFamily="34" charset="-79"/>
              </a:rPr>
              <a:t>   Dan 9.3</a:t>
            </a:r>
            <a:r>
              <a:rPr lang="he-IL" b="1" dirty="0">
                <a:latin typeface="David" panose="020E0502060401010101" pitchFamily="34" charset="-79"/>
                <a:cs typeface="David" panose="020E0502060401010101" pitchFamily="34" charset="-79"/>
              </a:rPr>
              <a:t>וָאֶתְּנָה אֶת-פָּנַי, אֶל-אֲדֹנָי הָאֱלֹהִים, לְבַקֵּשׁ תְּפִלָּה, וְתַחֲנוּנִים--בְּצוֹם, וְשַׂק וָאֵפֶר.</a:t>
            </a:r>
            <a:endParaRPr lang="en-US" b="1" dirty="0">
              <a:latin typeface="David" panose="020E0502060401010101" pitchFamily="34" charset="-79"/>
              <a:cs typeface="David" panose="020E0502060401010101" pitchFamily="34" charset="-79"/>
            </a:endParaRPr>
          </a:p>
          <a:p>
            <a:pPr algn="l"/>
            <a:r>
              <a:rPr lang="en-US" baseline="30000" dirty="0">
                <a:cs typeface="David" panose="020E0502060401010101" pitchFamily="34" charset="-79"/>
              </a:rPr>
              <a:t>Dan 9.3 </a:t>
            </a:r>
            <a:r>
              <a:rPr lang="en-US" dirty="0"/>
              <a:t>So I set my face to Adoni Elohim,  to seek Him by </a:t>
            </a:r>
            <a:r>
              <a:rPr lang="en-US" dirty="0">
                <a:solidFill>
                  <a:srgbClr val="FFFF99"/>
                </a:solidFill>
              </a:rPr>
              <a:t>prayer and supplications, with fasting, sackcloth and ashes.</a:t>
            </a:r>
            <a:endParaRPr lang="en-US" b="1" dirty="0">
              <a:solidFill>
                <a:srgbClr val="FFFF99"/>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049670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a:bodyPr>
          <a:lstStyle/>
          <a:p>
            <a:pPr algn="l"/>
            <a:r>
              <a:rPr lang="en-US" baseline="30000" dirty="0"/>
              <a:t>Ro. 9.2-3</a:t>
            </a:r>
            <a:r>
              <a:rPr lang="en-US" dirty="0"/>
              <a:t>  My sorrow is great and the anguish in my heart unending. For I would pray that I myself were cursed, banished from Messiah for the sake of my people—my own flesh and blood.</a:t>
            </a:r>
          </a:p>
          <a:p>
            <a:pPr algn="l"/>
            <a:endParaRPr lang="en-US" dirty="0"/>
          </a:p>
          <a:p>
            <a:pPr algn="l"/>
            <a:r>
              <a:rPr lang="en-US" dirty="0"/>
              <a:t>Ravenhill Revival Praying p63-4,62</a:t>
            </a:r>
          </a:p>
        </p:txBody>
      </p:sp>
    </p:spTree>
    <p:extLst>
      <p:ext uri="{BB962C8B-B14F-4D97-AF65-F5344CB8AC3E}">
        <p14:creationId xmlns:p14="http://schemas.microsoft.com/office/powerpoint/2010/main" val="64689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4846637" y="0"/>
            <a:ext cx="3733808" cy="5143500"/>
          </a:xfrm>
        </p:spPr>
        <p:txBody>
          <a:bodyPr>
            <a:normAutofit fontScale="70000" lnSpcReduction="20000"/>
          </a:bodyPr>
          <a:lstStyle/>
          <a:p>
            <a:pPr algn="l"/>
            <a:r>
              <a:rPr lang="en-US" dirty="0"/>
              <a:t>Edward McKendree Bounds prominently known as E.M. Bounds, was an American author, attorney, and member of the Methodist Episcopal Church South clergy. He is known for writing 11 books, nine of which focused on the subject of prayer. </a:t>
            </a:r>
          </a:p>
        </p:txBody>
      </p:sp>
      <p:pic>
        <p:nvPicPr>
          <p:cNvPr id="3074" name="Picture 2" descr="Image result for e m bounds">
            <a:extLst>
              <a:ext uri="{FF2B5EF4-FFF2-40B4-BE49-F238E27FC236}">
                <a16:creationId xmlns:a16="http://schemas.microsoft.com/office/drawing/2014/main" id="{5FF83A19-301B-4EE1-AC31-A02B81C9A4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44" r="13710"/>
          <a:stretch/>
        </p:blipFill>
        <p:spPr bwMode="auto">
          <a:xfrm>
            <a:off x="274637" y="-13188"/>
            <a:ext cx="4495801"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734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Study </a:t>
            </a:r>
            <a:r>
              <a:rPr lang="en-US" dirty="0">
                <a:solidFill>
                  <a:srgbClr val="FFFF99"/>
                </a:solidFill>
              </a:rPr>
              <a:t>universal holiness of life</a:t>
            </a:r>
            <a:r>
              <a:rPr lang="en-US" dirty="0"/>
              <a:t>. Your whole usefulness depends on this, for your sermons last but an hour or two; your life preaches all the week. If Satan can only make a covetous minister a lover of praise, of pleasure, of good eating, he has ruined your ministry. </a:t>
            </a:r>
          </a:p>
        </p:txBody>
      </p:sp>
    </p:spTree>
    <p:extLst>
      <p:ext uri="{BB962C8B-B14F-4D97-AF65-F5344CB8AC3E}">
        <p14:creationId xmlns:p14="http://schemas.microsoft.com/office/powerpoint/2010/main" val="2872116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A3D93A-FFD3-4C0A-8450-6200E5385B5C}"/>
              </a:ext>
            </a:extLst>
          </p:cNvPr>
          <p:cNvPicPr>
            <a:picLocks noChangeAspect="1"/>
          </p:cNvPicPr>
          <p:nvPr/>
        </p:nvPicPr>
        <p:blipFill>
          <a:blip r:embed="rId3"/>
          <a:stretch>
            <a:fillRect/>
          </a:stretch>
        </p:blipFill>
        <p:spPr>
          <a:xfrm>
            <a:off x="1246187" y="119062"/>
            <a:ext cx="6286500" cy="4905375"/>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r>
              <a:rPr lang="en-US" dirty="0"/>
              <a:t>Lunar orbit insertion</a:t>
            </a:r>
          </a:p>
        </p:txBody>
      </p:sp>
    </p:spTree>
    <p:extLst>
      <p:ext uri="{BB962C8B-B14F-4D97-AF65-F5344CB8AC3E}">
        <p14:creationId xmlns:p14="http://schemas.microsoft.com/office/powerpoint/2010/main" val="3186254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Give yourself to prayer, and get your texts, your thoughts, your words from God. Luther spent his best three hours in prayer.--Robert Murray </a:t>
            </a:r>
            <a:r>
              <a:rPr lang="en-US" dirty="0" err="1"/>
              <a:t>McCheyne</a:t>
            </a:r>
            <a:r>
              <a:rPr lang="en-US" dirty="0"/>
              <a:t> </a:t>
            </a:r>
          </a:p>
        </p:txBody>
      </p:sp>
    </p:spTree>
    <p:extLst>
      <p:ext uri="{BB962C8B-B14F-4D97-AF65-F5344CB8AC3E}">
        <p14:creationId xmlns:p14="http://schemas.microsoft.com/office/powerpoint/2010/main" val="3960067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solidFill>
                  <a:srgbClr val="FFFF99"/>
                </a:solidFill>
              </a:rPr>
              <a:t>But above all he excelled in prayer. </a:t>
            </a:r>
            <a:r>
              <a:rPr lang="en-US" dirty="0"/>
              <a:t>The inwardness and weight of his spirit, the reverence and solemnity of his address and behavior, and the fewness and fullness of his words have often struck even strangers with admiration as they used to reach others with consolation.</a:t>
            </a:r>
            <a:r>
              <a:rPr lang="en-US" dirty="0">
                <a:solidFill>
                  <a:srgbClr val="FFFF99"/>
                </a:solidFill>
              </a:rPr>
              <a:t> </a:t>
            </a:r>
            <a:endParaRPr lang="en-US" dirty="0"/>
          </a:p>
        </p:txBody>
      </p:sp>
    </p:spTree>
    <p:extLst>
      <p:ext uri="{BB962C8B-B14F-4D97-AF65-F5344CB8AC3E}">
        <p14:creationId xmlns:p14="http://schemas.microsoft.com/office/powerpoint/2010/main" val="1254283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a:bodyPr>
          <a:lstStyle/>
          <a:p>
            <a:pPr algn="l"/>
            <a:r>
              <a:rPr lang="en-US" dirty="0">
                <a:solidFill>
                  <a:srgbClr val="FFFF99"/>
                </a:solidFill>
              </a:rPr>
              <a:t>The most awful, living, reverend frame I ever felt or beheld, I must say, was his prayer.</a:t>
            </a:r>
            <a:r>
              <a:rPr lang="en-US" dirty="0"/>
              <a:t> And truly it was a testimony. He knew and lived nearer to the Lord than other men, for they that know him most will see most reason to approach him with reverence and fear.--William Penn of George Fox</a:t>
            </a:r>
          </a:p>
        </p:txBody>
      </p:sp>
    </p:spTree>
    <p:extLst>
      <p:ext uri="{BB962C8B-B14F-4D97-AF65-F5344CB8AC3E}">
        <p14:creationId xmlns:p14="http://schemas.microsoft.com/office/powerpoint/2010/main" val="2706581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WE are constantly on a stretch, if not on a strain, to devise new methods, new plans, new organizations to advance the congregation and secure enlargement and efficiency for the message of Yeshua. </a:t>
            </a:r>
          </a:p>
        </p:txBody>
      </p:sp>
    </p:spTree>
    <p:extLst>
      <p:ext uri="{BB962C8B-B14F-4D97-AF65-F5344CB8AC3E}">
        <p14:creationId xmlns:p14="http://schemas.microsoft.com/office/powerpoint/2010/main" val="3576040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This trend of the day has a tendency to lose sight of the man or sink the man in the plan or organization. God's plan is to make much of the man, far more of him than of anything else. Men are God's method. The believers are looking for better methods;  </a:t>
            </a:r>
          </a:p>
        </p:txBody>
      </p:sp>
    </p:spTree>
    <p:extLst>
      <p:ext uri="{BB962C8B-B14F-4D97-AF65-F5344CB8AC3E}">
        <p14:creationId xmlns:p14="http://schemas.microsoft.com/office/powerpoint/2010/main" val="23525289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new plans, new organizations to advance the Kingdom and secure enlargement and efficiency for the gospel. This trend of the day has a tendency to lose sight of the man or sink the man in the plan or organization. God's plan is to make much of the man, </a:t>
            </a:r>
          </a:p>
        </p:txBody>
      </p:sp>
    </p:spTree>
    <p:extLst>
      <p:ext uri="{BB962C8B-B14F-4D97-AF65-F5344CB8AC3E}">
        <p14:creationId xmlns:p14="http://schemas.microsoft.com/office/powerpoint/2010/main" val="2510521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far more of him than of anything else. Men are God's method. The Congregation is looking for better methods; God is looking for better men. "There was a man sent from God whose name was John. “God is looking for better men. </a:t>
            </a:r>
          </a:p>
        </p:txBody>
      </p:sp>
    </p:spTree>
    <p:extLst>
      <p:ext uri="{BB962C8B-B14F-4D97-AF65-F5344CB8AC3E}">
        <p14:creationId xmlns:p14="http://schemas.microsoft.com/office/powerpoint/2010/main" val="275702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What the Congregation needs to-day is not more machinery or better, not new organizations or more and novel methods, but men whom the Ruakh can use--</a:t>
            </a:r>
            <a:r>
              <a:rPr lang="en-US" dirty="0">
                <a:solidFill>
                  <a:srgbClr val="FFFF99"/>
                </a:solidFill>
              </a:rPr>
              <a:t>men of prayer, men mighty in prayer</a:t>
            </a:r>
            <a:r>
              <a:rPr lang="en-US" dirty="0"/>
              <a:t>. </a:t>
            </a:r>
          </a:p>
        </p:txBody>
      </p:sp>
    </p:spTree>
    <p:extLst>
      <p:ext uri="{BB962C8B-B14F-4D97-AF65-F5344CB8AC3E}">
        <p14:creationId xmlns:p14="http://schemas.microsoft.com/office/powerpoint/2010/main" val="3098592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The Ruakh </a:t>
            </a:r>
            <a:r>
              <a:rPr lang="en-US" dirty="0" err="1"/>
              <a:t>HaKodesh</a:t>
            </a:r>
            <a:r>
              <a:rPr lang="en-US" dirty="0"/>
              <a:t> does not flow through methods, but through men. He does not come on machinery, but on men. He does not anoint plans, but men--</a:t>
            </a:r>
            <a:r>
              <a:rPr lang="en-US" dirty="0">
                <a:solidFill>
                  <a:srgbClr val="FFFF99"/>
                </a:solidFill>
              </a:rPr>
              <a:t>men of prayer</a:t>
            </a:r>
            <a:r>
              <a:rPr lang="en-US" dirty="0"/>
              <a:t>.</a:t>
            </a:r>
          </a:p>
        </p:txBody>
      </p:sp>
    </p:spTree>
    <p:extLst>
      <p:ext uri="{BB962C8B-B14F-4D97-AF65-F5344CB8AC3E}">
        <p14:creationId xmlns:p14="http://schemas.microsoft.com/office/powerpoint/2010/main" val="36859502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1 Shmuel 1.7-10</a:t>
            </a:r>
            <a:r>
              <a:rPr lang="en-US" dirty="0"/>
              <a:t> she would cry and not eat…So Hannah got up after they had finished eating and drinking in Shiloh. ‘Eli the </a:t>
            </a:r>
            <a:r>
              <a:rPr lang="en-US" i="1" dirty="0" err="1"/>
              <a:t>cohen</a:t>
            </a:r>
            <a:r>
              <a:rPr lang="en-US" dirty="0"/>
              <a:t> was sitting on his seat by the doorpost of the temple of </a:t>
            </a:r>
            <a:r>
              <a:rPr lang="en-US" cap="small" dirty="0"/>
              <a:t>Adoni</a:t>
            </a:r>
            <a:r>
              <a:rPr lang="en-US" dirty="0"/>
              <a:t>. In deep depression she prayed to </a:t>
            </a:r>
            <a:r>
              <a:rPr lang="en-US" i="1" cap="small" dirty="0"/>
              <a:t>Adonai</a:t>
            </a:r>
            <a:r>
              <a:rPr lang="en-US" dirty="0"/>
              <a:t> and cried.</a:t>
            </a:r>
          </a:p>
        </p:txBody>
      </p:sp>
    </p:spTree>
    <p:extLst>
      <p:ext uri="{BB962C8B-B14F-4D97-AF65-F5344CB8AC3E}">
        <p14:creationId xmlns:p14="http://schemas.microsoft.com/office/powerpoint/2010/main" val="2278356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After five minutes, </a:t>
            </a:r>
            <a:r>
              <a:rPr lang="en-US" dirty="0" err="1"/>
              <a:t>Beresheet</a:t>
            </a:r>
            <a:r>
              <a:rPr lang="en-US" dirty="0"/>
              <a:t> hit the perfect velocity, and the engineers burst into applause, congratulating each other with hugs and handshakes. It finally swung </a:t>
            </a:r>
            <a:r>
              <a:rPr lang="en-US" dirty="0">
                <a:solidFill>
                  <a:srgbClr val="FFFF99"/>
                </a:solidFill>
              </a:rPr>
              <a:t>into the moon’s elliptical orbit </a:t>
            </a:r>
            <a:r>
              <a:rPr lang="en-US" dirty="0"/>
              <a:t>— keeping it on track for touchdown April 11.</a:t>
            </a:r>
          </a:p>
        </p:txBody>
      </p:sp>
    </p:spTree>
    <p:extLst>
      <p:ext uri="{BB962C8B-B14F-4D97-AF65-F5344CB8AC3E}">
        <p14:creationId xmlns:p14="http://schemas.microsoft.com/office/powerpoint/2010/main" val="12277030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1 Shmuel 1.12-13 </a:t>
            </a:r>
            <a:r>
              <a:rPr lang="en-US" b="1" baseline="30000" dirty="0"/>
              <a:t> </a:t>
            </a:r>
            <a:r>
              <a:rPr lang="en-US" dirty="0"/>
              <a:t>She prayed for a long time before </a:t>
            </a:r>
            <a:r>
              <a:rPr lang="en-US" cap="small" dirty="0"/>
              <a:t>Adoni</a:t>
            </a:r>
            <a:r>
              <a:rPr lang="en-US" dirty="0"/>
              <a:t>; and as she did so, ‘Eli was watching her mouth.</a:t>
            </a:r>
            <a:r>
              <a:rPr lang="en-US" b="1" baseline="30000" dirty="0"/>
              <a:t> </a:t>
            </a:r>
            <a:r>
              <a:rPr lang="en-US" dirty="0"/>
              <a:t>Hannah was speaking in her heart — her lips moved, but her voice could not be heard — so ‘Eli thought she was drunk.</a:t>
            </a:r>
          </a:p>
        </p:txBody>
      </p:sp>
    </p:spTree>
    <p:extLst>
      <p:ext uri="{BB962C8B-B14F-4D97-AF65-F5344CB8AC3E}">
        <p14:creationId xmlns:p14="http://schemas.microsoft.com/office/powerpoint/2010/main" val="22588066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err="1"/>
              <a:t>T’hillim</a:t>
            </a:r>
            <a:r>
              <a:rPr lang="en-US" baseline="30000" dirty="0"/>
              <a:t>/Ps 30.5-6</a:t>
            </a:r>
            <a:r>
              <a:rPr lang="en-US" dirty="0"/>
              <a:t> Sing praise to </a:t>
            </a:r>
            <a:r>
              <a:rPr lang="en-US" cap="small" dirty="0"/>
              <a:t>Adoni</a:t>
            </a:r>
            <a:r>
              <a:rPr lang="en-US" dirty="0"/>
              <a:t>, His faithful ones, and praise His holy name.</a:t>
            </a:r>
            <a:br>
              <a:rPr lang="en-US" dirty="0"/>
            </a:br>
            <a:r>
              <a:rPr lang="en-US" dirty="0"/>
              <a:t>For His anger lasts for only a moment, is favor is for a lifetime.</a:t>
            </a:r>
            <a:br>
              <a:rPr lang="en-US" dirty="0"/>
            </a:br>
            <a:r>
              <a:rPr lang="en-US" dirty="0"/>
              <a:t>Weeping may stay for the night,</a:t>
            </a:r>
            <a:br>
              <a:rPr lang="en-US" dirty="0"/>
            </a:br>
            <a:r>
              <a:rPr lang="en-US" dirty="0"/>
              <a:t>but joy comes with the dawn.</a:t>
            </a:r>
          </a:p>
        </p:txBody>
      </p:sp>
    </p:spTree>
    <p:extLst>
      <p:ext uri="{BB962C8B-B14F-4D97-AF65-F5344CB8AC3E}">
        <p14:creationId xmlns:p14="http://schemas.microsoft.com/office/powerpoint/2010/main" val="1140587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altLang="en-US" baseline="30000" dirty="0" err="1">
                <a:solidFill>
                  <a:srgbClr val="FFFF99"/>
                </a:solidFill>
              </a:rPr>
              <a:t>Mattityahu</a:t>
            </a:r>
            <a:r>
              <a:rPr lang="en-US" altLang="en-US" baseline="30000" dirty="0">
                <a:solidFill>
                  <a:srgbClr val="FFFF99"/>
                </a:solidFill>
              </a:rPr>
              <a:t> 26:40 </a:t>
            </a:r>
            <a:r>
              <a:rPr lang="en-US" dirty="0"/>
              <a:t>He returned to the </a:t>
            </a:r>
            <a:r>
              <a:rPr lang="en-US" dirty="0" err="1"/>
              <a:t>talmidim</a:t>
            </a:r>
            <a:r>
              <a:rPr lang="en-US" dirty="0"/>
              <a:t> and found them sleeping. He said to </a:t>
            </a:r>
            <a:r>
              <a:rPr lang="en-US" dirty="0" err="1"/>
              <a:t>Kefa</a:t>
            </a:r>
            <a:r>
              <a:rPr lang="en-US" dirty="0"/>
              <a:t>, “Were you so weak that you couldn’t stay awake with me for even an hour?</a:t>
            </a:r>
          </a:p>
        </p:txBody>
      </p:sp>
    </p:spTree>
    <p:extLst>
      <p:ext uri="{BB962C8B-B14F-4D97-AF65-F5344CB8AC3E}">
        <p14:creationId xmlns:p14="http://schemas.microsoft.com/office/powerpoint/2010/main" val="3107236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r>
              <a:rPr lang="en-US" baseline="30000" dirty="0"/>
              <a:t>Ro.8.26</a:t>
            </a:r>
            <a:r>
              <a:rPr lang="en-US" dirty="0"/>
              <a:t> The Spirit himself pleads on our behalf with </a:t>
            </a:r>
            <a:r>
              <a:rPr lang="en-US" dirty="0">
                <a:solidFill>
                  <a:srgbClr val="FFFF99"/>
                </a:solidFill>
              </a:rPr>
              <a:t>groanings</a:t>
            </a:r>
            <a:r>
              <a:rPr lang="en-US" dirty="0"/>
              <a:t> too deep for words;</a:t>
            </a:r>
          </a:p>
        </p:txBody>
      </p:sp>
    </p:spTree>
    <p:extLst>
      <p:ext uri="{BB962C8B-B14F-4D97-AF65-F5344CB8AC3E}">
        <p14:creationId xmlns:p14="http://schemas.microsoft.com/office/powerpoint/2010/main" val="39537031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5962FDEE-1B52-482C-9262-A324DC7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50" y="0"/>
            <a:ext cx="7429237" cy="5010149"/>
          </a:xfrm>
          <a:prstGeom prst="rect">
            <a:avLst/>
          </a:prstGeom>
        </p:spPr>
      </p:pic>
    </p:spTree>
    <p:extLst>
      <p:ext uri="{BB962C8B-B14F-4D97-AF65-F5344CB8AC3E}">
        <p14:creationId xmlns:p14="http://schemas.microsoft.com/office/powerpoint/2010/main" val="1903355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Weeping may stay for the night, but joy comes with the dawn.</a:t>
            </a:r>
          </a:p>
          <a:p>
            <a:pPr algn="l"/>
            <a:r>
              <a:rPr lang="en-US" u="sng" dirty="0"/>
              <a:t>Sticky statement</a:t>
            </a:r>
            <a:r>
              <a:rPr lang="en-US" dirty="0"/>
              <a:t>: We have a culture of prayer. Let’s be </a:t>
            </a:r>
            <a:r>
              <a:rPr lang="en-US" dirty="0" err="1"/>
              <a:t>moreso</a:t>
            </a:r>
            <a:r>
              <a:rPr lang="en-US" dirty="0"/>
              <a:t>.</a:t>
            </a:r>
          </a:p>
          <a:p>
            <a:pPr algn="l"/>
            <a:r>
              <a:rPr lang="en-US" dirty="0"/>
              <a:t>Private, family, </a:t>
            </a:r>
            <a:r>
              <a:rPr lang="en-US" dirty="0" err="1"/>
              <a:t>Teerosh</a:t>
            </a:r>
            <a:r>
              <a:rPr lang="en-US" dirty="0"/>
              <a:t>, prayer retreats.</a:t>
            </a:r>
          </a:p>
          <a:p>
            <a:pPr algn="l"/>
            <a:endParaRPr lang="en-US" dirty="0"/>
          </a:p>
        </p:txBody>
      </p:sp>
    </p:spTree>
    <p:extLst>
      <p:ext uri="{BB962C8B-B14F-4D97-AF65-F5344CB8AC3E}">
        <p14:creationId xmlns:p14="http://schemas.microsoft.com/office/powerpoint/2010/main" val="41983537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B09C34D0-9182-4FE2-8D4F-F3A7A11BF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13610835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EA376D-FB33-4B3A-A452-8DA5DA64C2D0}"/>
              </a:ext>
            </a:extLst>
          </p:cNvPr>
          <p:cNvPicPr>
            <a:picLocks noChangeAspect="1"/>
          </p:cNvPicPr>
          <p:nvPr/>
        </p:nvPicPr>
        <p:blipFill>
          <a:blip r:embed="rId3"/>
          <a:stretch>
            <a:fillRect/>
          </a:stretch>
        </p:blipFill>
        <p:spPr>
          <a:xfrm>
            <a:off x="350837" y="387214"/>
            <a:ext cx="8153400" cy="4410287"/>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spTree>
    <p:extLst>
      <p:ext uri="{BB962C8B-B14F-4D97-AF65-F5344CB8AC3E}">
        <p14:creationId xmlns:p14="http://schemas.microsoft.com/office/powerpoint/2010/main" val="31198567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DFA383-9654-4BA1-8888-7A02F96833C4}"/>
              </a:ext>
            </a:extLst>
          </p:cNvPr>
          <p:cNvPicPr>
            <a:picLocks noChangeAspect="1"/>
          </p:cNvPicPr>
          <p:nvPr/>
        </p:nvPicPr>
        <p:blipFill>
          <a:blip r:embed="rId3"/>
          <a:stretch>
            <a:fillRect/>
          </a:stretch>
        </p:blipFill>
        <p:spPr>
          <a:xfrm>
            <a:off x="624767" y="0"/>
            <a:ext cx="7529340" cy="5143500"/>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pPr algn="l"/>
            <a:endParaRPr lang="en-US" sz="2000" dirty="0">
              <a:effectLst>
                <a:outerShdw blurRad="38100" dist="38100" dir="2700000" algn="tl">
                  <a:srgbClr val="000000">
                    <a:alpha val="43137"/>
                  </a:srgbClr>
                </a:outerShdw>
              </a:effectLst>
            </a:endParaRPr>
          </a:p>
          <a:p>
            <a:pPr algn="l"/>
            <a:endParaRPr lang="en-US" sz="2000" dirty="0">
              <a:effectLst>
                <a:outerShdw blurRad="38100" dist="38100" dir="2700000" algn="tl">
                  <a:srgbClr val="000000">
                    <a:alpha val="43137"/>
                  </a:srgbClr>
                </a:outerShdw>
              </a:effectLst>
            </a:endParaRPr>
          </a:p>
          <a:p>
            <a:pPr algn="l"/>
            <a:r>
              <a:rPr lang="en-US" sz="2000" dirty="0">
                <a:effectLst>
                  <a:outerShdw blurRad="38100" dist="38100" dir="2700000" algn="tl">
                    <a:srgbClr val="000000">
                      <a:alpha val="43137"/>
                    </a:srgbClr>
                  </a:outerShdw>
                </a:effectLst>
              </a:rPr>
              <a:t>Advice and Aid</a:t>
            </a:r>
          </a:p>
          <a:p>
            <a:pPr algn="l"/>
            <a:r>
              <a:rPr lang="en-US" sz="2000" dirty="0">
                <a:effectLst>
                  <a:outerShdw blurRad="38100" dist="38100" dir="2700000" algn="tl">
                    <a:srgbClr val="000000">
                      <a:alpha val="43137"/>
                    </a:srgbClr>
                  </a:outerShdw>
                </a:effectLst>
              </a:rPr>
              <a:t> Pregnancy Information</a:t>
            </a:r>
          </a:p>
        </p:txBody>
      </p:sp>
      <p:cxnSp>
        <p:nvCxnSpPr>
          <p:cNvPr id="5" name="Straight Arrow Connector 4">
            <a:extLst>
              <a:ext uri="{FF2B5EF4-FFF2-40B4-BE49-F238E27FC236}">
                <a16:creationId xmlns:a16="http://schemas.microsoft.com/office/drawing/2014/main" id="{1A6E4156-ACD3-4CA8-966E-3FFD49C15CE2}"/>
              </a:ext>
            </a:extLst>
          </p:cNvPr>
          <p:cNvCxnSpPr/>
          <p:nvPr/>
        </p:nvCxnSpPr>
        <p:spPr bwMode="auto">
          <a:xfrm>
            <a:off x="1493837" y="1352550"/>
            <a:ext cx="381000" cy="9906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Rounded Corners 5">
            <a:extLst>
              <a:ext uri="{FF2B5EF4-FFF2-40B4-BE49-F238E27FC236}">
                <a16:creationId xmlns:a16="http://schemas.microsoft.com/office/drawing/2014/main" id="{4507A542-24B1-456E-B3D3-DEDCF77F5964}"/>
              </a:ext>
            </a:extLst>
          </p:cNvPr>
          <p:cNvSpPr/>
          <p:nvPr/>
        </p:nvSpPr>
        <p:spPr bwMode="auto">
          <a:xfrm>
            <a:off x="6980237" y="666750"/>
            <a:ext cx="1173870" cy="533400"/>
          </a:xfrm>
          <a:prstGeom prst="roundRect">
            <a:avLst/>
          </a:prstGeom>
          <a:noFill/>
          <a:ln w="4445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32087024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BA93B889-95A7-4607-84DA-255382A79B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4113263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endParaRPr lang="en-US" dirty="0"/>
          </a:p>
        </p:txBody>
      </p:sp>
    </p:spTree>
    <p:extLst>
      <p:ext uri="{BB962C8B-B14F-4D97-AF65-F5344CB8AC3E}">
        <p14:creationId xmlns:p14="http://schemas.microsoft.com/office/powerpoint/2010/main" val="31085189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2" name="Picture 1">
            <a:extLst>
              <a:ext uri="{FF2B5EF4-FFF2-40B4-BE49-F238E27FC236}">
                <a16:creationId xmlns:a16="http://schemas.microsoft.com/office/drawing/2014/main" id="{0D624018-F95E-4BBD-BB88-68FC99CCB3E4}"/>
              </a:ext>
            </a:extLst>
          </p:cNvPr>
          <p:cNvPicPr>
            <a:picLocks noChangeAspect="1"/>
          </p:cNvPicPr>
          <p:nvPr/>
        </p:nvPicPr>
        <p:blipFill>
          <a:blip r:embed="rId3"/>
          <a:stretch>
            <a:fillRect/>
          </a:stretch>
        </p:blipFill>
        <p:spPr>
          <a:xfrm>
            <a:off x="1926435" y="0"/>
            <a:ext cx="4926003" cy="5143500"/>
          </a:xfrm>
          <a:prstGeom prst="rect">
            <a:avLst/>
          </a:prstGeom>
        </p:spPr>
      </p:pic>
    </p:spTree>
    <p:extLst>
      <p:ext uri="{BB962C8B-B14F-4D97-AF65-F5344CB8AC3E}">
        <p14:creationId xmlns:p14="http://schemas.microsoft.com/office/powerpoint/2010/main" val="618106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1BD862-F5CA-4440-B927-C365E61CA65D}"/>
              </a:ext>
            </a:extLst>
          </p:cNvPr>
          <p:cNvPicPr>
            <a:picLocks noChangeAspect="1"/>
          </p:cNvPicPr>
          <p:nvPr/>
        </p:nvPicPr>
        <p:blipFill>
          <a:blip r:embed="rId3"/>
          <a:stretch>
            <a:fillRect/>
          </a:stretch>
        </p:blipFill>
        <p:spPr>
          <a:xfrm>
            <a:off x="851826" y="0"/>
            <a:ext cx="7075222" cy="5143500"/>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pPr algn="l"/>
            <a:endParaRPr lang="en-US" dirty="0"/>
          </a:p>
        </p:txBody>
      </p:sp>
    </p:spTree>
    <p:extLst>
      <p:ext uri="{BB962C8B-B14F-4D97-AF65-F5344CB8AC3E}">
        <p14:creationId xmlns:p14="http://schemas.microsoft.com/office/powerpoint/2010/main" val="22794901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2" name="Picture 1">
            <a:extLst>
              <a:ext uri="{FF2B5EF4-FFF2-40B4-BE49-F238E27FC236}">
                <a16:creationId xmlns:a16="http://schemas.microsoft.com/office/drawing/2014/main" id="{C58357AB-E63F-4C77-A37E-4A31C1E4FF92}"/>
              </a:ext>
            </a:extLst>
          </p:cNvPr>
          <p:cNvPicPr>
            <a:picLocks noChangeAspect="1"/>
          </p:cNvPicPr>
          <p:nvPr/>
        </p:nvPicPr>
        <p:blipFill>
          <a:blip r:embed="rId3"/>
          <a:stretch>
            <a:fillRect/>
          </a:stretch>
        </p:blipFill>
        <p:spPr>
          <a:xfrm>
            <a:off x="1622276" y="0"/>
            <a:ext cx="5534322" cy="5143500"/>
          </a:xfrm>
          <a:prstGeom prst="rect">
            <a:avLst/>
          </a:prstGeom>
        </p:spPr>
      </p:pic>
    </p:spTree>
    <p:extLst>
      <p:ext uri="{BB962C8B-B14F-4D97-AF65-F5344CB8AC3E}">
        <p14:creationId xmlns:p14="http://schemas.microsoft.com/office/powerpoint/2010/main" val="42675074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7FDE2A-8CD3-4213-807D-1527715F4B37}"/>
              </a:ext>
            </a:extLst>
          </p:cNvPr>
          <p:cNvPicPr>
            <a:picLocks noChangeAspect="1"/>
          </p:cNvPicPr>
          <p:nvPr/>
        </p:nvPicPr>
        <p:blipFill>
          <a:blip r:embed="rId3"/>
          <a:stretch>
            <a:fillRect/>
          </a:stretch>
        </p:blipFill>
        <p:spPr>
          <a:xfrm>
            <a:off x="0" y="267977"/>
            <a:ext cx="8778875" cy="4607546"/>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sp>
        <p:nvSpPr>
          <p:cNvPr id="3" name="TextBox 2">
            <a:extLst>
              <a:ext uri="{FF2B5EF4-FFF2-40B4-BE49-F238E27FC236}">
                <a16:creationId xmlns:a16="http://schemas.microsoft.com/office/drawing/2014/main" id="{0A67E62E-55EB-49BD-95DF-9028B60091AD}"/>
              </a:ext>
            </a:extLst>
          </p:cNvPr>
          <p:cNvSpPr txBox="1"/>
          <p:nvPr/>
        </p:nvSpPr>
        <p:spPr>
          <a:xfrm>
            <a:off x="0" y="3486150"/>
            <a:ext cx="5735866" cy="707886"/>
          </a:xfrm>
          <a:prstGeom prst="rect">
            <a:avLst/>
          </a:prstGeom>
          <a:noFill/>
        </p:spPr>
        <p:txBody>
          <a:bodyPr wrap="none" rtlCol="0">
            <a:spAutoFit/>
          </a:bodyPr>
          <a:lstStyle/>
          <a:p>
            <a:pPr algn="l"/>
            <a:r>
              <a:rPr lang="en-US" dirty="0">
                <a:solidFill>
                  <a:schemeClr val="tx1"/>
                </a:solidFill>
              </a:rPr>
              <a:t>2:30 pm - 4:30 pm EDT</a:t>
            </a:r>
          </a:p>
        </p:txBody>
      </p:sp>
    </p:spTree>
    <p:extLst>
      <p:ext uri="{BB962C8B-B14F-4D97-AF65-F5344CB8AC3E}">
        <p14:creationId xmlns:p14="http://schemas.microsoft.com/office/powerpoint/2010/main" val="30676410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20000"/>
          </a:bodyPr>
          <a:lstStyle/>
          <a:p>
            <a:pPr algn="l"/>
            <a:r>
              <a:rPr lang="en-US" dirty="0"/>
              <a:t>“Alive from New York” is a Focus on the Family event designed to celebrate the sanctity of human life; marvel at the wonder of human development in the womb; and encourage advocacy for women facing unplanned pregnancies and the preborn. The event will feature live music and inspirational speeches from special guests, as well as abortion survivors. </a:t>
            </a:r>
          </a:p>
        </p:txBody>
      </p:sp>
    </p:spTree>
    <p:extLst>
      <p:ext uri="{BB962C8B-B14F-4D97-AF65-F5344CB8AC3E}">
        <p14:creationId xmlns:p14="http://schemas.microsoft.com/office/powerpoint/2010/main" val="760310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944572-CE14-448B-8E82-8AAAC08CD3EC}"/>
              </a:ext>
            </a:extLst>
          </p:cNvPr>
          <p:cNvPicPr>
            <a:picLocks noChangeAspect="1"/>
          </p:cNvPicPr>
          <p:nvPr/>
        </p:nvPicPr>
        <p:blipFill>
          <a:blip r:embed="rId3"/>
          <a:stretch>
            <a:fillRect/>
          </a:stretch>
        </p:blipFill>
        <p:spPr>
          <a:xfrm>
            <a:off x="350837" y="-22958"/>
            <a:ext cx="2743199" cy="5237017"/>
          </a:xfrm>
          <a:prstGeom prst="rect">
            <a:avLst/>
          </a:prstGeom>
        </p:spPr>
      </p:pic>
      <p:sp>
        <p:nvSpPr>
          <p:cNvPr id="4" name="Subtitle 3"/>
          <p:cNvSpPr>
            <a:spLocks noGrp="1"/>
          </p:cNvSpPr>
          <p:nvPr>
            <p:ph type="subTitle" idx="1"/>
          </p:nvPr>
        </p:nvSpPr>
        <p:spPr>
          <a:xfrm>
            <a:off x="3246437" y="0"/>
            <a:ext cx="5334008" cy="5143500"/>
          </a:xfrm>
        </p:spPr>
        <p:txBody>
          <a:bodyPr>
            <a:normAutofit fontScale="92500" lnSpcReduction="10000"/>
          </a:bodyPr>
          <a:lstStyle/>
          <a:p>
            <a:pPr algn="l"/>
            <a:r>
              <a:rPr lang="en-US" dirty="0"/>
              <a:t>The culminating event will feature LIVE 4D ultrasounds displayed on the massive digital screens in Times Square, powerfully showing the world that a baby inside the womb is fully human and deserving of life.</a:t>
            </a:r>
          </a:p>
        </p:txBody>
      </p:sp>
    </p:spTree>
    <p:extLst>
      <p:ext uri="{BB962C8B-B14F-4D97-AF65-F5344CB8AC3E}">
        <p14:creationId xmlns:p14="http://schemas.microsoft.com/office/powerpoint/2010/main" val="30842832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979848-33C4-413E-8E05-F9149E1B9951}"/>
              </a:ext>
            </a:extLst>
          </p:cNvPr>
          <p:cNvPicPr>
            <a:picLocks noChangeAspect="1"/>
          </p:cNvPicPr>
          <p:nvPr/>
        </p:nvPicPr>
        <p:blipFill>
          <a:blip r:embed="rId3"/>
          <a:stretch>
            <a:fillRect/>
          </a:stretch>
        </p:blipFill>
        <p:spPr>
          <a:xfrm>
            <a:off x="248242" y="0"/>
            <a:ext cx="8282390" cy="5143500"/>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spTree>
    <p:extLst>
      <p:ext uri="{BB962C8B-B14F-4D97-AF65-F5344CB8AC3E}">
        <p14:creationId xmlns:p14="http://schemas.microsoft.com/office/powerpoint/2010/main" val="786617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55B88-9FDE-4C3A-8A01-E7DB95CCBF56}"/>
              </a:ext>
            </a:extLst>
          </p:cNvPr>
          <p:cNvPicPr>
            <a:picLocks noChangeAspect="1"/>
          </p:cNvPicPr>
          <p:nvPr/>
        </p:nvPicPr>
        <p:blipFill>
          <a:blip r:embed="rId3"/>
          <a:stretch>
            <a:fillRect/>
          </a:stretch>
        </p:blipFill>
        <p:spPr>
          <a:xfrm>
            <a:off x="432983" y="551789"/>
            <a:ext cx="7912908" cy="4039923"/>
          </a:xfrm>
          <a:prstGeom prst="rect">
            <a:avLst/>
          </a:prstGeom>
        </p:spPr>
      </p:pic>
    </p:spTree>
    <p:extLst>
      <p:ext uri="{BB962C8B-B14F-4D97-AF65-F5344CB8AC3E}">
        <p14:creationId xmlns:p14="http://schemas.microsoft.com/office/powerpoint/2010/main" val="31101188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endParaRPr lang="en-US" dirty="0"/>
          </a:p>
        </p:txBody>
      </p:sp>
    </p:spTree>
    <p:extLst>
      <p:ext uri="{BB962C8B-B14F-4D97-AF65-F5344CB8AC3E}">
        <p14:creationId xmlns:p14="http://schemas.microsoft.com/office/powerpoint/2010/main" val="1915209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altLang="en-US" dirty="0"/>
              <a:t>Some of us attended a Security and Safety all day seminar, Mar. 26, hosted by our insurance carrier, Brotherhood.   We received some VERY important information that we are instituting as policies.  </a:t>
            </a:r>
            <a:endParaRPr lang="en-US" dirty="0"/>
          </a:p>
        </p:txBody>
      </p:sp>
    </p:spTree>
    <p:extLst>
      <p:ext uri="{BB962C8B-B14F-4D97-AF65-F5344CB8AC3E}">
        <p14:creationId xmlns:p14="http://schemas.microsoft.com/office/powerpoint/2010/main" val="3765837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altLang="en-US" dirty="0"/>
              <a:t>One is to prep our children against predators.   We want to show the following video frequently, until the kids have it so memorized that it’s boring.  First, to you parents.  Then parents and children.  Then spam.</a:t>
            </a:r>
          </a:p>
          <a:p>
            <a:pPr algn="l"/>
            <a:endParaRPr lang="en-US" dirty="0"/>
          </a:p>
        </p:txBody>
      </p:sp>
    </p:spTree>
    <p:extLst>
      <p:ext uri="{BB962C8B-B14F-4D97-AF65-F5344CB8AC3E}">
        <p14:creationId xmlns:p14="http://schemas.microsoft.com/office/powerpoint/2010/main" val="678946794"/>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100870</TotalTime>
  <Words>3886</Words>
  <Application>Microsoft Office PowerPoint</Application>
  <PresentationFormat>Custom</PresentationFormat>
  <Paragraphs>422</Paragraphs>
  <Slides>78</Slides>
  <Notes>78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78</vt:i4>
      </vt:variant>
    </vt:vector>
  </HeadingPairs>
  <TitlesOfParts>
    <vt:vector size="87" baseType="lpstr">
      <vt:lpstr>Arial</vt:lpstr>
      <vt:lpstr>Arial Rounded MT Bold</vt:lpstr>
      <vt:lpstr>Calibri</vt:lpstr>
      <vt:lpstr>Calibri Light</vt:lpstr>
      <vt:lpstr>David</vt:lpstr>
      <vt:lpstr>1_Default Design</vt:lpstr>
      <vt:lpstr>Office Theme</vt:lpstr>
      <vt:lpstr>136_Default Design</vt:lpstr>
      <vt:lpstr>128_Default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26:36</vt:lpstr>
      <vt:lpstr>PowerPoint Presentation</vt:lpstr>
      <vt:lpstr>PowerPoint Presentation</vt:lpstr>
      <vt:lpstr>PowerPoint Presentation</vt:lpstr>
      <vt:lpstr>PowerPoint Presentation</vt:lpstr>
      <vt:lpstr>Mattityahu (Matthew) 26:37</vt:lpstr>
      <vt:lpstr>Mattityahu (Matthew) 26:38</vt:lpstr>
      <vt:lpstr>PowerPoint Presentation</vt:lpstr>
      <vt:lpstr>PowerPoint Presentation</vt:lpstr>
      <vt:lpstr>Mattityahu (Matthew) 26:39</vt:lpstr>
      <vt:lpstr>Mattityahu (Matthew) 26:39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2741</cp:revision>
  <dcterms:created xsi:type="dcterms:W3CDTF">2006-04-21T19:34:43Z</dcterms:created>
  <dcterms:modified xsi:type="dcterms:W3CDTF">2019-04-06T13:56:04Z</dcterms:modified>
</cp:coreProperties>
</file>