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handoutMasterIdLst>
    <p:handoutMasterId r:id="rId58"/>
  </p:handoutMasterIdLst>
  <p:sldIdLst>
    <p:sldId id="2045" r:id="rId2"/>
    <p:sldId id="58751" r:id="rId3"/>
    <p:sldId id="58781" r:id="rId4"/>
    <p:sldId id="58782" r:id="rId5"/>
    <p:sldId id="58758" r:id="rId6"/>
    <p:sldId id="58798" r:id="rId7"/>
    <p:sldId id="58824" r:id="rId8"/>
    <p:sldId id="58777" r:id="rId9"/>
    <p:sldId id="58805" r:id="rId10"/>
    <p:sldId id="58783" r:id="rId11"/>
    <p:sldId id="58826" r:id="rId12"/>
    <p:sldId id="58788" r:id="rId13"/>
    <p:sldId id="58786" r:id="rId14"/>
    <p:sldId id="58830" r:id="rId15"/>
    <p:sldId id="58801" r:id="rId16"/>
    <p:sldId id="58806" r:id="rId17"/>
    <p:sldId id="58816" r:id="rId18"/>
    <p:sldId id="58802" r:id="rId19"/>
    <p:sldId id="58807" r:id="rId20"/>
    <p:sldId id="58808" r:id="rId21"/>
    <p:sldId id="58810" r:id="rId22"/>
    <p:sldId id="58811" r:id="rId23"/>
    <p:sldId id="58797" r:id="rId24"/>
    <p:sldId id="58799" r:id="rId25"/>
    <p:sldId id="58809" r:id="rId26"/>
    <p:sldId id="58814" r:id="rId27"/>
    <p:sldId id="58790" r:id="rId28"/>
    <p:sldId id="58791" r:id="rId29"/>
    <p:sldId id="58795" r:id="rId30"/>
    <p:sldId id="58787" r:id="rId31"/>
    <p:sldId id="58789" r:id="rId32"/>
    <p:sldId id="58792" r:id="rId33"/>
    <p:sldId id="58793" r:id="rId34"/>
    <p:sldId id="58796" r:id="rId35"/>
    <p:sldId id="58812" r:id="rId36"/>
    <p:sldId id="58794" r:id="rId37"/>
    <p:sldId id="58800" r:id="rId38"/>
    <p:sldId id="58815" r:id="rId39"/>
    <p:sldId id="58825" r:id="rId40"/>
    <p:sldId id="58819" r:id="rId41"/>
    <p:sldId id="58770" r:id="rId42"/>
    <p:sldId id="58776" r:id="rId43"/>
    <p:sldId id="58775" r:id="rId44"/>
    <p:sldId id="58780" r:id="rId45"/>
    <p:sldId id="58827" r:id="rId46"/>
    <p:sldId id="58813" r:id="rId47"/>
    <p:sldId id="58820" r:id="rId48"/>
    <p:sldId id="58817" r:id="rId49"/>
    <p:sldId id="58772" r:id="rId50"/>
    <p:sldId id="58769" r:id="rId51"/>
    <p:sldId id="58821" r:id="rId52"/>
    <p:sldId id="58818" r:id="rId53"/>
    <p:sldId id="58828" r:id="rId54"/>
    <p:sldId id="58829" r:id="rId55"/>
    <p:sldId id="58822" r:id="rId5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5162" autoAdjust="0"/>
  </p:normalViewPr>
  <p:slideViewPr>
    <p:cSldViewPr>
      <p:cViewPr varScale="1">
        <p:scale>
          <a:sx n="100" d="100"/>
          <a:sy n="100" d="100"/>
        </p:scale>
        <p:origin x="72"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19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2019 5779 Warriors.pptx</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11, 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2019 5779 Warriors.pptx</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11, 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Jacob_ben_Ash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blestudytools.com/commentaries/gills-exposition-of-the-bible/genesis-3-20.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studytools.com/commentaries/gills-exposition-of-the-bible/genesis-3-20.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studytools.com/commentaries/gills-exposition-of-the-bible/genesis-3-20.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studytools.com/commentaries/gills-exposition-of-the-bible/genesis-3-20.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usinessinsider.com/president-sex-scandal-history-2018-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Tel_Haz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sHsA_lVrrDc&amp;feature=youtu.b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sHsA_lVrrD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sHsA_lVrrD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harismanews.com/opinion/the-flaming-herald/76301-are-you-serving-american-jesus?utm_source=In%20the%20Line%20of%20Fire&amp;utm_medium=email&amp;utm_content=subscriber_id:5194514&amp;utm_campaign=Blogger%20-%20Michael%20Brown%20-%202019-05-1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orldisraelnews.com/watch-daily-israel-news-recap-april-30-2019/?utm_source=MadMimi&amp;utm_medium=email&amp;utm_content=Israel+Blasts+French+Official+Over+%E2%80%98Apartheid%E2%80%99+Accusation%3B+After+Apology%2C+NY+Times+Publishes+Next+Anti-Semitic+Cartoon%3B+Large+Protest+Over+Anti-Semitism&amp;utm_campaign=20190430_m151269553_Israel+Blasts+French+Official+Over+%E2%80%98Apartheid%E2%80%99+Accusation%3B+After+Apology%2C+NY+Publishes+Next+Anti-Semitic+Cartoon%3B+Large+Protest+Over+Anti-Semitism&amp;utm_term=ij-600x315_jp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orldisraelnews.com/watch-daily-israel-news-recap-april-30-2019/?utm_source=MadMimi&amp;utm_medium=email&amp;utm_content=Israel+Blasts+French+Official+Over+%E2%80%98Apartheid%E2%80%99+Accusation%3B+After+Apology%2C+NY+Times+Publishes+Next+Anti-Semitic+Cartoon%3B+Large+Protest+Over+Anti-Semitism&amp;utm_campaign=20190430_m151269553_Israel+Blasts+French+Official+Over+%E2%80%98Apartheid%E2%80%99+Accusation%3B+After+Apology%2C+NY+Publishes+Next+Anti-Semitic+Cartoon%3B+Large+Protest+Over+Anti-Semitism&amp;utm_term=ij-600x315_jp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Mother's Day 2019 5779 Warriors.pptx</a:t>
            </a:r>
          </a:p>
        </p:txBody>
      </p:sp>
      <p:sp>
        <p:nvSpPr>
          <p:cNvPr id="5" name="Rectangle 3"/>
          <p:cNvSpPr>
            <a:spLocks noGrp="1" noChangeArrowheads="1"/>
          </p:cNvSpPr>
          <p:nvPr>
            <p:ph type="dt" idx="1"/>
          </p:nvPr>
        </p:nvSpPr>
        <p:spPr>
          <a:ln/>
        </p:spPr>
        <p:txBody>
          <a:bodyPr/>
          <a:lstStyle/>
          <a:p>
            <a:r>
              <a:rPr lang="en-US" altLang="en-US">
                <a:solidFill>
                  <a:prstClr val="white"/>
                </a:solidFill>
              </a:rPr>
              <a:t>May 11, 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[Two possible roots to her name.  </a:t>
            </a:r>
            <a:r>
              <a:rPr lang="en-US" altLang="en-US" dirty="0" err="1"/>
              <a:t>Khayah</a:t>
            </a:r>
            <a:r>
              <a:rPr lang="en-US" altLang="en-US" dirty="0"/>
              <a:t> </a:t>
            </a:r>
            <a:r>
              <a:rPr lang="he-IL" altLang="en-US" dirty="0"/>
              <a:t>חיה</a:t>
            </a:r>
            <a:r>
              <a:rPr lang="en-US" altLang="en-US" dirty="0"/>
              <a:t> and </a:t>
            </a:r>
            <a:r>
              <a:rPr lang="he-IL" altLang="en-US" dirty="0"/>
              <a:t>חווה</a:t>
            </a:r>
            <a:r>
              <a:rPr lang="en-US" altLang="en-US" dirty="0"/>
              <a:t>.</a:t>
            </a:r>
            <a:r>
              <a:rPr lang="en-US" altLang="en-US" sz="1050" dirty="0"/>
              <a:t>  Some say related, such as the Baal </a:t>
            </a:r>
            <a:r>
              <a:rPr lang="en-US" altLang="en-US" sz="1050" dirty="0" err="1"/>
              <a:t>Turim</a:t>
            </a:r>
            <a:r>
              <a:rPr lang="en-US" altLang="en-US" sz="1050" dirty="0"/>
              <a:t>, </a:t>
            </a:r>
            <a:r>
              <a:rPr lang="en-US" sz="2000" b="0" i="0" kern="1200" dirty="0">
                <a:solidFill>
                  <a:schemeClr val="tx1"/>
                </a:solidFill>
                <a:effectLst/>
                <a:latin typeface="Arial Rounded MT Bold" pitchFamily="34" charset="0"/>
                <a:ea typeface="+mn-ea"/>
                <a:cs typeface="Arial" charset="0"/>
              </a:rPr>
              <a:t>Jacob ben Asher, also known as </a:t>
            </a:r>
            <a:r>
              <a:rPr lang="en-US" sz="2000" b="0" i="0" kern="1200" dirty="0" err="1">
                <a:solidFill>
                  <a:schemeClr val="tx1"/>
                </a:solidFill>
                <a:effectLst/>
                <a:latin typeface="Arial Rounded MT Bold" pitchFamily="34" charset="0"/>
                <a:ea typeface="+mn-ea"/>
                <a:cs typeface="Arial" charset="0"/>
              </a:rPr>
              <a:t>Ba'al</a:t>
            </a:r>
            <a:r>
              <a:rPr lang="en-US" sz="2000" b="0" i="0" kern="1200" dirty="0">
                <a:solidFill>
                  <a:schemeClr val="tx1"/>
                </a:solidFill>
                <a:effectLst/>
                <a:latin typeface="Arial Rounded MT Bold" pitchFamily="34" charset="0"/>
                <a:ea typeface="+mn-ea"/>
                <a:cs typeface="Arial" charset="0"/>
              </a:rPr>
              <a:t> ha-</a:t>
            </a:r>
            <a:r>
              <a:rPr lang="en-US" sz="2000" b="0" i="0" kern="1200" dirty="0" err="1">
                <a:solidFill>
                  <a:schemeClr val="tx1"/>
                </a:solidFill>
                <a:effectLst/>
                <a:latin typeface="Arial Rounded MT Bold" pitchFamily="34" charset="0"/>
                <a:ea typeface="+mn-ea"/>
                <a:cs typeface="Arial" charset="0"/>
              </a:rPr>
              <a:t>Turim</a:t>
            </a:r>
            <a:r>
              <a:rPr lang="en-US" sz="2000" b="0" i="0" kern="1200" dirty="0">
                <a:solidFill>
                  <a:schemeClr val="tx1"/>
                </a:solidFill>
                <a:effectLst/>
                <a:latin typeface="Arial Rounded MT Bold" pitchFamily="34" charset="0"/>
                <a:ea typeface="+mn-ea"/>
                <a:cs typeface="Arial" charset="0"/>
              </a:rPr>
              <a:t> as well as Rabbi Yaakov ben </a:t>
            </a:r>
            <a:r>
              <a:rPr lang="en-US" sz="2000" b="0" i="0" kern="1200" dirty="0" err="1">
                <a:solidFill>
                  <a:schemeClr val="tx1"/>
                </a:solidFill>
                <a:effectLst/>
                <a:latin typeface="Arial Rounded MT Bold" pitchFamily="34" charset="0"/>
                <a:ea typeface="+mn-ea"/>
                <a:cs typeface="Arial" charset="0"/>
              </a:rPr>
              <a:t>Raash</a:t>
            </a:r>
            <a:r>
              <a:rPr lang="en-US" sz="2000" b="0" i="0" kern="1200" dirty="0">
                <a:solidFill>
                  <a:schemeClr val="tx1"/>
                </a:solidFill>
                <a:effectLst/>
                <a:latin typeface="Arial Rounded MT Bold" pitchFamily="34" charset="0"/>
                <a:ea typeface="+mn-ea"/>
                <a:cs typeface="Arial" charset="0"/>
              </a:rPr>
              <a:t>, was probably born in the Holy Roman Empire at Cologne about 1269 and probably died at Toledo, then in the Kingdom of Castile, about 1343.  </a:t>
            </a:r>
            <a:r>
              <a:rPr lang="en-US" sz="1050" dirty="0">
                <a:hlinkClick r:id="rId3"/>
              </a:rPr>
              <a:t>https://en.wikipedia.org/wiki/Jacob_ben_Asher</a:t>
            </a:r>
            <a:r>
              <a:rPr lang="en-US" sz="1050" dirty="0"/>
              <a:t> </a:t>
            </a:r>
            <a:endParaRPr lang="en-US" altLang="en-US" sz="1050" dirty="0"/>
          </a:p>
          <a:p>
            <a:r>
              <a:rPr lang="en-US" altLang="en-US" dirty="0"/>
              <a:t>To experience, to pronounce, to farm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solidFill>
                  <a:schemeClr val="tx1"/>
                </a:solidFill>
                <a:effectLst/>
                <a:latin typeface="Arial Rounded MT Bold" pitchFamily="34" charset="0"/>
                <a:ea typeface="+mn-ea"/>
                <a:cs typeface="Arial" charset="0"/>
              </a:rPr>
              <a:t>Apud </a:t>
            </a:r>
            <a:r>
              <a:rPr lang="en-US" b="0" i="0" kern="1200" dirty="0" err="1">
                <a:solidFill>
                  <a:schemeClr val="tx1"/>
                </a:solidFill>
                <a:effectLst/>
                <a:latin typeface="Arial Rounded MT Bold" pitchFamily="34" charset="0"/>
                <a:ea typeface="+mn-ea"/>
                <a:cs typeface="Arial" charset="0"/>
              </a:rPr>
              <a:t>Fagium</a:t>
            </a:r>
            <a:r>
              <a:rPr lang="en-US" b="0" i="0" kern="1200" dirty="0">
                <a:solidFill>
                  <a:schemeClr val="tx1"/>
                </a:solidFill>
                <a:effectLst/>
                <a:latin typeface="Arial Rounded MT Bold" pitchFamily="34" charset="0"/>
                <a:ea typeface="+mn-ea"/>
                <a:cs typeface="Arial" charset="0"/>
              </a:rPr>
              <a:t> in loc. vid. Baal </a:t>
            </a:r>
            <a:r>
              <a:rPr lang="en-US" b="0" i="0" kern="1200" dirty="0" err="1">
                <a:solidFill>
                  <a:schemeClr val="tx1"/>
                </a:solidFill>
                <a:effectLst/>
                <a:latin typeface="Arial Rounded MT Bold" pitchFamily="34" charset="0"/>
                <a:ea typeface="+mn-ea"/>
                <a:cs typeface="Arial" charset="0"/>
              </a:rPr>
              <a:t>Hatturim</a:t>
            </a:r>
            <a:r>
              <a:rPr lang="en-US" b="0" i="0" kern="1200" dirty="0">
                <a:solidFill>
                  <a:schemeClr val="tx1"/>
                </a:solidFill>
                <a:effectLst/>
                <a:latin typeface="Arial Rounded MT Bold" pitchFamily="34" charset="0"/>
                <a:ea typeface="+mn-ea"/>
                <a:cs typeface="Arial" charset="0"/>
              </a:rPr>
              <a:t> in loc.]</a:t>
            </a:r>
            <a:endParaRPr lang="en-US" altLang="en-US" dirty="0"/>
          </a:p>
          <a:p>
            <a:endParaRPr lang="en-US" altLang="en-US" sz="1050" dirty="0"/>
          </a:p>
        </p:txBody>
      </p:sp>
    </p:spTree>
    <p:extLst>
      <p:ext uri="{BB962C8B-B14F-4D97-AF65-F5344CB8AC3E}">
        <p14:creationId xmlns:p14="http://schemas.microsoft.com/office/powerpoint/2010/main" val="43707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altLang="en-US" dirty="0"/>
              <a:t>Physical motherhood</a:t>
            </a:r>
          </a:p>
          <a:p>
            <a:pPr marL="228600" indent="-228600">
              <a:buFont typeface="+mj-lt"/>
              <a:buAutoNum type="arabicPeriod"/>
            </a:pPr>
            <a:r>
              <a:rPr lang="en-US" altLang="en-US" dirty="0"/>
              <a:t>Women experience things often more intensely, right brain perception, spatial perception</a:t>
            </a:r>
          </a:p>
          <a:p>
            <a:pPr marL="228600" indent="-228600">
              <a:buFont typeface="+mj-lt"/>
              <a:buAutoNum type="arabicPeriod"/>
            </a:pPr>
            <a:r>
              <a:rPr lang="en-US" altLang="en-US" dirty="0"/>
              <a:t>Women have an opinion</a:t>
            </a:r>
          </a:p>
        </p:txBody>
      </p:sp>
    </p:spTree>
    <p:extLst>
      <p:ext uri="{BB962C8B-B14F-4D97-AF65-F5344CB8AC3E}">
        <p14:creationId xmlns:p14="http://schemas.microsoft.com/office/powerpoint/2010/main" val="292108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https://www.biblestudytools.com/commentaries/gills-exposition-of-the-bible/genesis-3-20.html</a:t>
            </a:r>
            <a:endParaRPr lang="en-US" sz="1050" dirty="0"/>
          </a:p>
          <a:p>
            <a:endParaRPr lang="en-US" altLang="en-US" sz="1050" dirty="0"/>
          </a:p>
        </p:txBody>
      </p:sp>
    </p:spTree>
    <p:extLst>
      <p:ext uri="{BB962C8B-B14F-4D97-AF65-F5344CB8AC3E}">
        <p14:creationId xmlns:p14="http://schemas.microsoft.com/office/powerpoint/2010/main" val="319226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https://www.biblestudytools.com/commentaries/gills-exposition-of-the-bible/genesis-3-20.html</a:t>
            </a:r>
            <a:endParaRPr lang="en-US" altLang="en-US" sz="1050" dirty="0"/>
          </a:p>
        </p:txBody>
      </p:sp>
    </p:spTree>
    <p:extLst>
      <p:ext uri="{BB962C8B-B14F-4D97-AF65-F5344CB8AC3E}">
        <p14:creationId xmlns:p14="http://schemas.microsoft.com/office/powerpoint/2010/main" val="81953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All about Messiah Yeshua, ultimately!</a:t>
            </a:r>
          </a:p>
          <a:p>
            <a:r>
              <a:rPr lang="en-US" dirty="0"/>
              <a:t>When we worship dance, arguable that we invoke this crushing of </a:t>
            </a:r>
            <a:r>
              <a:rPr lang="en-US" dirty="0" err="1"/>
              <a:t>satan</a:t>
            </a:r>
            <a:r>
              <a:rPr lang="en-US" dirty="0"/>
              <a:t>.</a:t>
            </a:r>
            <a:endParaRPr lang="en-US" dirty="0">
              <a:hlinkClick r:id="rId3"/>
            </a:endParaRPr>
          </a:p>
          <a:p>
            <a:endParaRPr lang="en-US" sz="1050" dirty="0">
              <a:hlinkClick r:id="rId3"/>
            </a:endParaRPr>
          </a:p>
          <a:p>
            <a:endParaRPr lang="en-US" sz="1050" dirty="0">
              <a:hlinkClick r:id="rId3"/>
            </a:endParaRPr>
          </a:p>
          <a:p>
            <a:r>
              <a:rPr lang="en-US" sz="1050" dirty="0">
                <a:hlinkClick r:id="rId3"/>
              </a:rPr>
              <a:t>https://www.biblestudytools.com/commentaries/gills-exposition-of-the-bible/genesis-3-20.html</a:t>
            </a:r>
            <a:endParaRPr lang="en-US" altLang="en-US" sz="1050" dirty="0"/>
          </a:p>
        </p:txBody>
      </p:sp>
    </p:spTree>
    <p:extLst>
      <p:ext uri="{BB962C8B-B14F-4D97-AF65-F5344CB8AC3E}">
        <p14:creationId xmlns:p14="http://schemas.microsoft.com/office/powerpoint/2010/main" val="411093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https://www.biblestudytools.com/commentaries/gills-exposition-of-the-bible/genesis-3-20.html</a:t>
            </a:r>
            <a:endParaRPr lang="en-US" altLang="en-US" sz="1050" dirty="0"/>
          </a:p>
        </p:txBody>
      </p:sp>
    </p:spTree>
    <p:extLst>
      <p:ext uri="{BB962C8B-B14F-4D97-AF65-F5344CB8AC3E}">
        <p14:creationId xmlns:p14="http://schemas.microsoft.com/office/powerpoint/2010/main" val="416430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1. I want to address a miscommunication.   Two weeks ago I named Joe Biden as the doer of some disrespectful touching of women.  I did NOT mean to indicate that only he, or only Democrats were guilty of indiscretions.  There have been plenty of others, from BOTH parties, starting apparently with Thomas Jefferson, 15 past presidents, Warren Harding, Eisenhower, Kennedy, according to</a:t>
            </a:r>
            <a:r>
              <a:rPr lang="en-US" altLang="en-US" sz="1050" dirty="0"/>
              <a:t> </a:t>
            </a:r>
            <a:r>
              <a:rPr lang="en-US" sz="1050" dirty="0">
                <a:hlinkClick r:id="rId3"/>
              </a:rPr>
              <a:t>https://www.businessinsider.com/president-sex-scandal-history-2018-3</a:t>
            </a:r>
            <a:r>
              <a:rPr lang="en-US" sz="1050" dirty="0"/>
              <a:t>  </a:t>
            </a:r>
          </a:p>
          <a:p>
            <a:r>
              <a:rPr lang="en-US" dirty="0"/>
              <a:t>Sin is unique to no group.  </a:t>
            </a:r>
          </a:p>
          <a:p>
            <a:endParaRPr lang="en-US" dirty="0"/>
          </a:p>
          <a:p>
            <a:r>
              <a:rPr lang="en-US" dirty="0"/>
              <a:t>4. Focus on this protective aspect of motherhood. </a:t>
            </a:r>
          </a:p>
          <a:p>
            <a:endParaRPr lang="en-US" altLang="en-US" sz="1050" dirty="0"/>
          </a:p>
        </p:txBody>
      </p:sp>
    </p:spTree>
    <p:extLst>
      <p:ext uri="{BB962C8B-B14F-4D97-AF65-F5344CB8AC3E}">
        <p14:creationId xmlns:p14="http://schemas.microsoft.com/office/powerpoint/2010/main" val="285792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434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6682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The Hazor expedition headed by </a:t>
            </a:r>
            <a:r>
              <a:rPr lang="en-US" dirty="0"/>
              <a:t>Yigal </a:t>
            </a:r>
            <a:r>
              <a:rPr lang="en-US" dirty="0" err="1"/>
              <a:t>Yadin</a:t>
            </a:r>
            <a:r>
              <a:rPr lang="en-US" sz="2000" b="0" i="0" kern="1200" dirty="0">
                <a:solidFill>
                  <a:schemeClr val="tx1"/>
                </a:solidFill>
                <a:effectLst/>
                <a:latin typeface="Arial Rounded MT Bold" pitchFamily="34" charset="0"/>
                <a:ea typeface="+mn-ea"/>
                <a:cs typeface="Arial" charset="0"/>
              </a:rPr>
              <a:t> in the mid-1950s was the most important dig undertaken by </a:t>
            </a:r>
            <a:r>
              <a:rPr lang="en-US" dirty="0"/>
              <a:t>Israel</a:t>
            </a:r>
            <a:r>
              <a:rPr lang="en-US" sz="2000" b="0" i="0" kern="1200" dirty="0">
                <a:solidFill>
                  <a:schemeClr val="tx1"/>
                </a:solidFill>
                <a:effectLst/>
                <a:latin typeface="Arial Rounded MT Bold" pitchFamily="34" charset="0"/>
                <a:ea typeface="+mn-ea"/>
                <a:cs typeface="Arial" charset="0"/>
              </a:rPr>
              <a:t> in its early years of statehood. Tel Hazor is the largest archaeological site in northern Israel, featuring an upper tell of 30 acres and a lower city of more than 175 acres.</a:t>
            </a:r>
          </a:p>
          <a:p>
            <a:r>
              <a:rPr lang="en-US" sz="2000" b="0" i="0" kern="1200" dirty="0">
                <a:solidFill>
                  <a:schemeClr val="tx1"/>
                </a:solidFill>
                <a:effectLst/>
                <a:latin typeface="Arial Rounded MT Bold" pitchFamily="34" charset="0"/>
                <a:ea typeface="+mn-ea"/>
                <a:cs typeface="Arial" charset="0"/>
              </a:rPr>
              <a:t>In 2005, the remains of Hazor were designated a </a:t>
            </a:r>
            <a:r>
              <a:rPr lang="en-US" dirty="0"/>
              <a:t>World Heritage Site</a:t>
            </a:r>
            <a:r>
              <a:rPr lang="en-US" sz="2000" b="0" i="0" kern="1200" dirty="0">
                <a:solidFill>
                  <a:schemeClr val="tx1"/>
                </a:solidFill>
                <a:effectLst/>
                <a:latin typeface="Arial Rounded MT Bold" pitchFamily="34" charset="0"/>
                <a:ea typeface="+mn-ea"/>
                <a:cs typeface="Arial" charset="0"/>
              </a:rPr>
              <a:t> by </a:t>
            </a:r>
            <a:r>
              <a:rPr lang="en-US" dirty="0"/>
              <a:t>UNESCO</a:t>
            </a:r>
            <a:r>
              <a:rPr lang="en-US" sz="2000" b="0" i="0" kern="1200" dirty="0">
                <a:solidFill>
                  <a:schemeClr val="tx1"/>
                </a:solidFill>
                <a:effectLst/>
                <a:latin typeface="Arial Rounded MT Bold" pitchFamily="34" charset="0"/>
                <a:ea typeface="+mn-ea"/>
                <a:cs typeface="Arial" charset="0"/>
              </a:rPr>
              <a:t> as part of the </a:t>
            </a:r>
            <a:r>
              <a:rPr lang="en-US" sz="2000" b="0" kern="1200" dirty="0">
                <a:solidFill>
                  <a:schemeClr val="tx1"/>
                </a:solidFill>
                <a:effectLst/>
                <a:latin typeface="Arial Rounded MT Bold" pitchFamily="34" charset="0"/>
                <a:ea typeface="+mn-ea"/>
                <a:cs typeface="Arial" charset="0"/>
              </a:rPr>
              <a:t>Biblical </a:t>
            </a:r>
            <a:r>
              <a:rPr lang="en-US" sz="2000" b="0" kern="1200" dirty="0" err="1">
                <a:solidFill>
                  <a:schemeClr val="tx1"/>
                </a:solidFill>
                <a:effectLst/>
                <a:latin typeface="Arial Rounded MT Bold" pitchFamily="34" charset="0"/>
                <a:ea typeface="+mn-ea"/>
                <a:cs typeface="Arial" charset="0"/>
              </a:rPr>
              <a:t>Tels</a:t>
            </a:r>
            <a:r>
              <a:rPr lang="en-US" sz="2000" b="0" kern="1200" dirty="0">
                <a:solidFill>
                  <a:schemeClr val="tx1"/>
                </a:solidFill>
                <a:effectLst/>
                <a:latin typeface="Arial Rounded MT Bold" pitchFamily="34" charset="0"/>
                <a:ea typeface="+mn-ea"/>
                <a:cs typeface="Arial" charset="0"/>
              </a:rPr>
              <a:t> - Megiddo, Hazor, Beer Sheba.</a:t>
            </a:r>
          </a:p>
          <a:p>
            <a:endParaRPr lang="en-US" sz="1400" dirty="0">
              <a:hlinkClick r:id="rId3"/>
            </a:endParaRPr>
          </a:p>
          <a:p>
            <a:r>
              <a:rPr lang="en-US" sz="1400" dirty="0">
                <a:hlinkClick r:id="rId3"/>
              </a:rPr>
              <a:t>https://en.wikipedia.org/wiki/Tel_Hazor</a:t>
            </a:r>
            <a:endParaRPr lang="en-US" sz="1400" b="0"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401974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Hiatt’s Facebook</a:t>
            </a:r>
          </a:p>
        </p:txBody>
      </p:sp>
    </p:spTree>
    <p:extLst>
      <p:ext uri="{BB962C8B-B14F-4D97-AF65-F5344CB8AC3E}">
        <p14:creationId xmlns:p14="http://schemas.microsoft.com/office/powerpoint/2010/main" val="2630426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925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049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Barak needed the help and encouragement and company of </a:t>
            </a:r>
            <a:r>
              <a:rPr lang="en-US" altLang="en-US" dirty="0" err="1"/>
              <a:t>Dvorah</a:t>
            </a:r>
            <a:endParaRPr lang="en-US" altLang="en-US" dirty="0"/>
          </a:p>
          <a:p>
            <a:endParaRPr lang="en-US" altLang="en-US" dirty="0"/>
          </a:p>
          <a:p>
            <a:r>
              <a:rPr lang="en-US" altLang="en-US" dirty="0"/>
              <a:t>After battle and victory, praise song to Adoni:</a:t>
            </a:r>
          </a:p>
        </p:txBody>
      </p:sp>
    </p:spTree>
    <p:extLst>
      <p:ext uri="{BB962C8B-B14F-4D97-AF65-F5344CB8AC3E}">
        <p14:creationId xmlns:p14="http://schemas.microsoft.com/office/powerpoint/2010/main" val="219207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Warrior princess.</a:t>
            </a:r>
          </a:p>
          <a:p>
            <a:r>
              <a:rPr lang="en-US" altLang="en-US" dirty="0"/>
              <a:t>Women can be warriors for righteousness.  Heed them, honor them, love them, respect them</a:t>
            </a:r>
          </a:p>
        </p:txBody>
      </p:sp>
    </p:spTree>
    <p:extLst>
      <p:ext uri="{BB962C8B-B14F-4D97-AF65-F5344CB8AC3E}">
        <p14:creationId xmlns:p14="http://schemas.microsoft.com/office/powerpoint/2010/main" val="2105222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8224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156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When we do </a:t>
            </a:r>
            <a:r>
              <a:rPr lang="en-US" altLang="en-US" dirty="0" err="1">
                <a:solidFill>
                  <a:srgbClr val="000000"/>
                </a:solidFill>
              </a:rPr>
              <a:t>Sozos</a:t>
            </a:r>
            <a:r>
              <a:rPr lang="en-US" altLang="en-US" dirty="0">
                <a:solidFill>
                  <a:srgbClr val="000000"/>
                </a:solidFill>
              </a:rPr>
              <a:t>, Jude is the really insightful leader.  But one time, we were working with a wounded young woman, and the Ruakh gave me this picture, that really helped her, the young woman receiving over deep wounds, </a:t>
            </a:r>
            <a:r>
              <a:rPr lang="en-US" altLang="en-US" dirty="0" err="1">
                <a:solidFill>
                  <a:srgbClr val="000000"/>
                </a:solidFill>
              </a:rPr>
              <a:t>sozo-ee</a:t>
            </a:r>
            <a:r>
              <a:rPr lang="en-US" altLang="en-US" dirty="0">
                <a:solidFill>
                  <a:srgbClr val="000000"/>
                </a:solidFill>
              </a:rPr>
              <a:t>, as a warrior princess.  </a:t>
            </a:r>
          </a:p>
          <a:p>
            <a:endParaRPr lang="en-US" sz="1050" dirty="0">
              <a:hlinkClick r:id="rId3"/>
            </a:endParaRPr>
          </a:p>
          <a:p>
            <a:r>
              <a:rPr lang="en-US" sz="1050" dirty="0">
                <a:hlinkClick r:id="rId3"/>
              </a:rPr>
              <a:t>https://www.youtube.com/watch?v=sHsA_lVrrDc&amp;feature=youtu.be</a:t>
            </a:r>
            <a:endParaRPr lang="en-US" altLang="en-US" sz="1050" dirty="0"/>
          </a:p>
        </p:txBody>
      </p:sp>
    </p:spTree>
    <p:extLst>
      <p:ext uri="{BB962C8B-B14F-4D97-AF65-F5344CB8AC3E}">
        <p14:creationId xmlns:p14="http://schemas.microsoft.com/office/powerpoint/2010/main" val="427629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The Cinderella of this movie, Danielle, [Drew Barrymore] is abducted from her ancestral home in a sale by her wicked stepmother</a:t>
            </a:r>
            <a:endParaRPr lang="en-US" sz="2000" dirty="0">
              <a:hlinkClick r:id="rId3">
                <a:extLst>
                  <a:ext uri="{A12FA001-AC4F-418D-AE19-62706E023703}">
                    <ahyp:hlinkClr xmlns:ahyp="http://schemas.microsoft.com/office/drawing/2018/hyperlinkcolor" val="tx"/>
                  </a:ext>
                </a:extLst>
              </a:hlinkClick>
            </a:endParaRPr>
          </a:p>
          <a:p>
            <a:endParaRPr lang="en-US" sz="1050" dirty="0">
              <a:hlinkClick r:id="rId3">
                <a:extLst>
                  <a:ext uri="{A12FA001-AC4F-418D-AE19-62706E023703}">
                    <ahyp:hlinkClr xmlns:ahyp="http://schemas.microsoft.com/office/drawing/2018/hyperlinkcolor" val="tx"/>
                  </a:ext>
                </a:extLst>
              </a:hlinkClick>
            </a:endParaRPr>
          </a:p>
          <a:p>
            <a:endParaRPr lang="en-US" sz="1050" dirty="0">
              <a:hlinkClick r:id="rId3">
                <a:extLst>
                  <a:ext uri="{A12FA001-AC4F-418D-AE19-62706E023703}">
                    <ahyp:hlinkClr xmlns:ahyp="http://schemas.microsoft.com/office/drawing/2018/hyperlinkcolor" val="tx"/>
                  </a:ext>
                </a:extLst>
              </a:hlinkClick>
            </a:endParaRPr>
          </a:p>
          <a:p>
            <a:r>
              <a:rPr lang="en-US" sz="1050" dirty="0">
                <a:hlinkClick r:id="rId3">
                  <a:extLst>
                    <a:ext uri="{A12FA001-AC4F-418D-AE19-62706E023703}">
                      <ahyp:hlinkClr xmlns:ahyp="http://schemas.microsoft.com/office/drawing/2018/hyperlinkcolor" val="tx"/>
                    </a:ext>
                  </a:extLst>
                </a:hlinkClick>
              </a:rPr>
              <a:t>https://www.youtube.com/watch?v=xfDHqE1okVk</a:t>
            </a:r>
            <a:endParaRPr lang="en-US" altLang="en-US" sz="1050" dirty="0"/>
          </a:p>
          <a:p>
            <a:endParaRPr lang="en-US" sz="1050" dirty="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26261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a:ln>
                  <a:noFill/>
                </a:ln>
                <a:effectLst/>
                <a:uLnTx/>
                <a:uFillTx/>
                <a:latin typeface="Arial Rounded MT Bold"/>
                <a:ea typeface="+mn-ea"/>
                <a:cs typeface="+mn-cs"/>
              </a:rPr>
              <a:t>The new slave owner thinks he can abuse, control her.</a:t>
            </a:r>
            <a:endParaRPr lang="en-US" dirty="0">
              <a:hlinkClick r:id="rId3">
                <a:extLst>
                  <a:ext uri="{A12FA001-AC4F-418D-AE19-62706E023703}">
                    <ahyp:hlinkClr xmlns:ahyp="http://schemas.microsoft.com/office/drawing/2018/hyperlinkcolor" val="tx"/>
                  </a:ext>
                </a:extLst>
              </a:hlinkClick>
            </a:endParaRPr>
          </a:p>
          <a:p>
            <a:endParaRPr lang="en-US" sz="1050" dirty="0">
              <a:hlinkClick r:id="rId3">
                <a:extLst>
                  <a:ext uri="{A12FA001-AC4F-418D-AE19-62706E023703}">
                    <ahyp:hlinkClr xmlns:ahyp="http://schemas.microsoft.com/office/drawing/2018/hyperlinkcolor" val="tx"/>
                  </a:ext>
                </a:extLst>
              </a:hlinkClick>
            </a:endParaRPr>
          </a:p>
          <a:p>
            <a:r>
              <a:rPr lang="en-US" sz="1050" dirty="0">
                <a:hlinkClick r:id="rId3">
                  <a:extLst>
                    <a:ext uri="{A12FA001-AC4F-418D-AE19-62706E023703}">
                      <ahyp:hlinkClr xmlns:ahyp="http://schemas.microsoft.com/office/drawing/2018/hyperlinkcolor" val="tx"/>
                    </a:ext>
                  </a:extLst>
                </a:hlinkClick>
              </a:rPr>
              <a:t>https://www.youtube.com/watch?v=xfDHqE1okVk</a:t>
            </a:r>
            <a:endParaRPr lang="en-US" altLang="en-US" sz="1050" dirty="0"/>
          </a:p>
        </p:txBody>
      </p:sp>
    </p:spTree>
    <p:extLst>
      <p:ext uri="{BB962C8B-B14F-4D97-AF65-F5344CB8AC3E}">
        <p14:creationId xmlns:p14="http://schemas.microsoft.com/office/powerpoint/2010/main" val="2815750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kern="0" dirty="0">
                <a:latin typeface="Arial Rounded MT Bold"/>
              </a:rPr>
              <a:t>The prince, Henry, sets out to rescue Danielle</a:t>
            </a:r>
            <a:endParaRPr lang="en-US" sz="1050" kern="0" dirty="0">
              <a:latin typeface="Arial Rounded MT Bold"/>
              <a:hlinkClick r:id="rId3">
                <a:extLst>
                  <a:ext uri="{A12FA001-AC4F-418D-AE19-62706E023703}">
                    <ahyp:hlinkClr xmlns:ahyp="http://schemas.microsoft.com/office/drawing/2018/hyperlinkcolor" val="tx"/>
                  </a:ext>
                </a:extLst>
              </a:hlinkClick>
            </a:endParaRPr>
          </a:p>
          <a:p>
            <a:endParaRPr lang="en-US" sz="1050" dirty="0">
              <a:hlinkClick r:id="rId3"/>
            </a:endParaRPr>
          </a:p>
          <a:p>
            <a:endParaRPr lang="en-US" sz="1050" dirty="0">
              <a:hlinkClick r:id="rId3"/>
            </a:endParaRPr>
          </a:p>
          <a:p>
            <a:r>
              <a:rPr lang="en-US" sz="1050" dirty="0">
                <a:hlinkClick r:id="rId3"/>
              </a:rPr>
              <a:t>https://www.youtube.com/watch?v=xfDHqE1okVk</a:t>
            </a:r>
            <a:endParaRPr lang="en-US" altLang="en-US" sz="1050" dirty="0"/>
          </a:p>
        </p:txBody>
      </p:sp>
    </p:spTree>
    <p:extLst>
      <p:ext uri="{BB962C8B-B14F-4D97-AF65-F5344CB8AC3E}">
        <p14:creationId xmlns:p14="http://schemas.microsoft.com/office/powerpoint/2010/main" val="209107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Hiatt’s Facebook</a:t>
            </a:r>
          </a:p>
        </p:txBody>
      </p:sp>
    </p:spTree>
    <p:extLst>
      <p:ext uri="{BB962C8B-B14F-4D97-AF65-F5344CB8AC3E}">
        <p14:creationId xmlns:p14="http://schemas.microsoft.com/office/powerpoint/2010/main" val="1334770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kern="0" dirty="0">
                <a:latin typeface="Arial Rounded MT Bold"/>
              </a:rPr>
              <a:t>Danielle was trained in swordsmanship by her birth father, and remembers her skills, grabs his swords, overpowers the slaver.</a:t>
            </a:r>
            <a:endParaRPr lang="en-US" dirty="0">
              <a:hlinkClick r:id="rId3"/>
            </a:endParaRPr>
          </a:p>
          <a:p>
            <a:endParaRPr lang="en-US" sz="1050" dirty="0">
              <a:hlinkClick r:id="rId3"/>
            </a:endParaRPr>
          </a:p>
          <a:p>
            <a:endParaRPr lang="en-US" sz="1050" dirty="0">
              <a:hlinkClick r:id="rId3"/>
            </a:endParaRPr>
          </a:p>
          <a:p>
            <a:r>
              <a:rPr lang="en-US" sz="1050" dirty="0">
                <a:hlinkClick r:id="rId3"/>
              </a:rPr>
              <a:t>https://www.youtube.com/watch?v=xfDHqE1okVk</a:t>
            </a:r>
            <a:endParaRPr lang="en-US" altLang="en-US" sz="1050" dirty="0"/>
          </a:p>
        </p:txBody>
      </p:sp>
    </p:spTree>
    <p:extLst>
      <p:ext uri="{BB962C8B-B14F-4D97-AF65-F5344CB8AC3E}">
        <p14:creationId xmlns:p14="http://schemas.microsoft.com/office/powerpoint/2010/main" val="1202653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https://www.youtube.com/watch?v=xfDHqE1okVk</a:t>
            </a:r>
            <a:endParaRPr lang="en-US" altLang="en-US" sz="1050" dirty="0"/>
          </a:p>
        </p:txBody>
      </p:sp>
    </p:spTree>
    <p:extLst>
      <p:ext uri="{BB962C8B-B14F-4D97-AF65-F5344CB8AC3E}">
        <p14:creationId xmlns:p14="http://schemas.microsoft.com/office/powerpoint/2010/main" val="419146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kern="0" dirty="0">
                <a:latin typeface="Arial Rounded MT Bold"/>
              </a:rPr>
              <a:t>Henry arrives to rescue her, but she already rescued herself.  He apologizes, confesses his betrayal of her, and his love for her.</a:t>
            </a:r>
          </a:p>
          <a:p>
            <a:endParaRPr lang="en-US" dirty="0">
              <a:hlinkClick r:id="rId3"/>
            </a:endParaRPr>
          </a:p>
          <a:p>
            <a:r>
              <a:rPr lang="en-US" sz="1050" dirty="0">
                <a:hlinkClick r:id="rId3"/>
              </a:rPr>
              <a:t>https://www.youtube.com/watch?v=xfDHqE1okVk</a:t>
            </a:r>
            <a:endParaRPr lang="en-US" altLang="en-US" sz="1050" dirty="0"/>
          </a:p>
        </p:txBody>
      </p:sp>
    </p:spTree>
    <p:extLst>
      <p:ext uri="{BB962C8B-B14F-4D97-AF65-F5344CB8AC3E}">
        <p14:creationId xmlns:p14="http://schemas.microsoft.com/office/powerpoint/2010/main" val="303951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https://www.youtube.com/watch?v=xfDHqE1okVk</a:t>
            </a:r>
            <a:endParaRPr lang="en-US" altLang="en-US" sz="1050" dirty="0"/>
          </a:p>
          <a:p>
            <a:r>
              <a:rPr lang="en-US" altLang="en-US" sz="2000" dirty="0"/>
              <a:t>The greatest [righteous] love scene ever, from </a:t>
            </a:r>
            <a:r>
              <a:rPr lang="en-US" altLang="en-US" sz="2000" i="1" dirty="0"/>
              <a:t>Ever After </a:t>
            </a:r>
            <a:r>
              <a:rPr lang="en-US" altLang="en-US" sz="2000" dirty="0"/>
              <a:t>with Drew Barrymore</a:t>
            </a:r>
          </a:p>
          <a:p>
            <a:endParaRPr lang="en-US" altLang="en-US" dirty="0"/>
          </a:p>
          <a:p>
            <a:r>
              <a:rPr lang="en-US" altLang="en-US" dirty="0"/>
              <a:t>Not time to play the clip, and really not relevant to the message, but it’s really sweet.  Brings tears to my eyes.   When you get the notes, enjoy!</a:t>
            </a:r>
          </a:p>
          <a:p>
            <a:endParaRPr lang="en-US" altLang="en-US" sz="2000" dirty="0"/>
          </a:p>
        </p:txBody>
      </p:sp>
    </p:spTree>
    <p:extLst>
      <p:ext uri="{BB962C8B-B14F-4D97-AF65-F5344CB8AC3E}">
        <p14:creationId xmlns:p14="http://schemas.microsoft.com/office/powerpoint/2010/main" val="3181205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https://www.youtube.com/watch?v=sHsA_lVrrDc</a:t>
            </a:r>
            <a:endParaRPr lang="en-US" altLang="en-US" sz="1050" dirty="0"/>
          </a:p>
        </p:txBody>
      </p:sp>
    </p:spTree>
    <p:extLst>
      <p:ext uri="{BB962C8B-B14F-4D97-AF65-F5344CB8AC3E}">
        <p14:creationId xmlns:p14="http://schemas.microsoft.com/office/powerpoint/2010/main" val="608417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https://www.youtube.com/watch?v=sHsA_lVrrDc</a:t>
            </a:r>
            <a:endParaRPr lang="en-US" altLang="en-US" sz="1050" dirty="0"/>
          </a:p>
        </p:txBody>
      </p:sp>
    </p:spTree>
    <p:extLst>
      <p:ext uri="{BB962C8B-B14F-4D97-AF65-F5344CB8AC3E}">
        <p14:creationId xmlns:p14="http://schemas.microsoft.com/office/powerpoint/2010/main" val="4043475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91606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23574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9139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2656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Hiatt’s Facebook</a:t>
            </a:r>
          </a:p>
        </p:txBody>
      </p:sp>
    </p:spTree>
    <p:extLst>
      <p:ext uri="{BB962C8B-B14F-4D97-AF65-F5344CB8AC3E}">
        <p14:creationId xmlns:p14="http://schemas.microsoft.com/office/powerpoint/2010/main" val="801108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https://www.charismanews.com/opinion/the-flaming-herald/76301-are-you-serving-american-jesus?utm_source=In%20the%20Line%20of%20Fire&amp;utm_medium=email&amp;utm_content=subscriber_id:5194514&amp;utm_campaign=Blogger%20-%20Michael%20Brown%20-%202019-05-10</a:t>
            </a:r>
            <a:endParaRPr lang="en-US" altLang="en-US" sz="1050" dirty="0"/>
          </a:p>
        </p:txBody>
      </p:sp>
    </p:spTree>
    <p:extLst>
      <p:ext uri="{BB962C8B-B14F-4D97-AF65-F5344CB8AC3E}">
        <p14:creationId xmlns:p14="http://schemas.microsoft.com/office/powerpoint/2010/main" val="3413408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©1995-present, Liberty Counsel, with offices in Florida, Virginia and Washington, D.C., is a nonprofit litigation, education, and policy organization dedicated to advancing religious freedom, the sanctity of human life, and the family.</a:t>
            </a:r>
            <a:endParaRPr lang="en-US" altLang="en-US" sz="500" dirty="0"/>
          </a:p>
        </p:txBody>
      </p:sp>
    </p:spTree>
    <p:extLst>
      <p:ext uri="{BB962C8B-B14F-4D97-AF65-F5344CB8AC3E}">
        <p14:creationId xmlns:p14="http://schemas.microsoft.com/office/powerpoint/2010/main" val="232470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©1995-present, Liberty Counsel, with offices in Florida, Virginia and Washington, D.C., is a nonprofit litigation, education, and policy organization dedicated to advancing religious freedom, the sanctity of human life, and the family.</a:t>
            </a:r>
            <a:endParaRPr lang="en-US" altLang="en-US" sz="500" dirty="0"/>
          </a:p>
        </p:txBody>
      </p:sp>
    </p:spTree>
    <p:extLst>
      <p:ext uri="{BB962C8B-B14F-4D97-AF65-F5344CB8AC3E}">
        <p14:creationId xmlns:p14="http://schemas.microsoft.com/office/powerpoint/2010/main" val="3519474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a:solidFill>
                  <a:schemeClr val="tx1"/>
                </a:solidFill>
                <a:effectLst/>
                <a:latin typeface="Arial Rounded MT Bold" pitchFamily="34" charset="0"/>
                <a:ea typeface="+mn-ea"/>
                <a:cs typeface="Arial" charset="0"/>
              </a:rPr>
              <a:t>Mothers and Fathers, we ARE at war with a deteriorating, attacking culture.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b="0" i="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rPr>
              <a:t>©1995-present, Liberty Counsel, with offices in Florida, Virginia and Washington, D.C., is a nonprofit litigation, education, and policy organization dedicated to advancing religious freedom, the sanctity of human life, and the family.</a:t>
            </a:r>
            <a:endParaRPr lang="en-US" altLang="en-US" sz="500" dirty="0"/>
          </a:p>
          <a:p>
            <a:endParaRPr lang="en-US" altLang="en-US" sz="1050" dirty="0"/>
          </a:p>
        </p:txBody>
      </p:sp>
    </p:spTree>
    <p:extLst>
      <p:ext uri="{BB962C8B-B14F-4D97-AF65-F5344CB8AC3E}">
        <p14:creationId xmlns:p14="http://schemas.microsoft.com/office/powerpoint/2010/main" val="2274492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847340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Our four kids were wonderfully nursed by my wife, but I would get up in the night when they cried, and change diapers and bring them to her.  </a:t>
            </a:r>
          </a:p>
          <a:p>
            <a:endParaRPr lang="en-US" altLang="en-US" sz="2000" dirty="0"/>
          </a:p>
          <a:p>
            <a:r>
              <a:rPr lang="en-US" altLang="en-US" sz="2000" dirty="0"/>
              <a:t>Outreach in July with JB, to give life</a:t>
            </a:r>
          </a:p>
        </p:txBody>
      </p:sp>
    </p:spTree>
    <p:extLst>
      <p:ext uri="{BB962C8B-B14F-4D97-AF65-F5344CB8AC3E}">
        <p14:creationId xmlns:p14="http://schemas.microsoft.com/office/powerpoint/2010/main" val="2069759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8439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3884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3048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Rabbi Goldstein was finishing his Shabbat message, and heard a bang.  Lori had moved to shield some children, and was shot. She was lying on the ground, unconscious. Beside her was her husband, a physician who had tried to save her but fainted. The couple’s daughter emerged, screaming.</a:t>
            </a:r>
            <a:endParaRPr lang="en-US" sz="1050" dirty="0">
              <a:hlinkClick r:id="rId3"/>
            </a:endParaRPr>
          </a:p>
          <a:p>
            <a:endParaRPr lang="en-US" sz="1050" dirty="0">
              <a:hlinkClick r:id="rId3"/>
            </a:endParaRPr>
          </a:p>
          <a:p>
            <a:endParaRPr lang="en-US" sz="1050" dirty="0">
              <a:hlinkClick r:id="rId3"/>
            </a:endParaRPr>
          </a:p>
          <a:p>
            <a:r>
              <a:rPr lang="en-US" sz="1050" dirty="0">
                <a:hlinkClick r:id="rId3"/>
              </a:rPr>
              <a:t>https://worldisraelnews.com/watch-daily-israel-news-recap-april-30-2019/?utm_source=MadMimi&amp;utm_medium=email&amp;utm_content=Israel+Blasts+French+Official+Over+%E2%80%98Apartheid%E2%80%99+Accusation%3B+After+Apology%2C+NY+Times+Publishes+Next+Anti-Semitic+Cartoon%3B+Large+Protest+Over+Anti-Semitism&amp;utm_campaign=20190430_m151269553_Israel+Blasts+French+Official+Over+%E2%80%98Apartheid%E2%80%99+Accusation%3B+After+Apology%2C+NY+Publishes+Next+Anti-Semitic+Cartoon%3B+Large+Protest+Over+Anti-Semitism&amp;utm_term=ij-600x315_jpg</a:t>
            </a:r>
            <a:endParaRPr lang="en-US" sz="1050" dirty="0"/>
          </a:p>
          <a:p>
            <a:endParaRPr lang="en-US" altLang="en-US" sz="1050" dirty="0"/>
          </a:p>
          <a:p>
            <a:endParaRPr lang="en-US" altLang="en-US" sz="1050" dirty="0"/>
          </a:p>
        </p:txBody>
      </p:sp>
    </p:spTree>
    <p:extLst>
      <p:ext uri="{BB962C8B-B14F-4D97-AF65-F5344CB8AC3E}">
        <p14:creationId xmlns:p14="http://schemas.microsoft.com/office/powerpoint/2010/main" val="321929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2700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orldisraelnews.com/watch-daily-israel-news-recap-april-30-2019/?utm_source=MadMimi&amp;utm_medium=email&amp;utm_content=Israel+Blasts+French+Official+Over+%E2%80%98Apartheid%E2%80%99+Accusation%3B+After+Apology%2C+NY+Times+Publishes+Next+Anti-Semitic+Cartoon%3B+Large+Protest+Over+Anti-Semitism&amp;utm_campaign=20190430_m151269553_Israel+Blasts+French+Official+Over+%E2%80%98Apartheid%E2%80%99+Accusation%3B+After+Apology%2C+NY+Publishes+Next+Anti-Semitic+Cartoon%3B+Large+Protest+Over+Anti-Semitism&amp;utm_term=ij-600x315_jpg</a:t>
            </a:r>
            <a:endParaRPr lang="en-US" altLang="en-US" sz="1050" dirty="0"/>
          </a:p>
        </p:txBody>
      </p:sp>
    </p:spTree>
    <p:extLst>
      <p:ext uri="{BB962C8B-B14F-4D97-AF65-F5344CB8AC3E}">
        <p14:creationId xmlns:p14="http://schemas.microsoft.com/office/powerpoint/2010/main" val="793712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95870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Kendrick was about a foot away from the shooter at his high school and he immediately sprang into action, said Brendan Bialy, one of other students who jumped the gunman.  As soon as the </a:t>
            </a:r>
            <a:r>
              <a:rPr lang="en-US" dirty="0"/>
              <a:t>shooter said, “Don’t move,” Kendrick lunged at him. </a:t>
            </a:r>
            <a:r>
              <a:rPr lang="en-US" sz="2000" b="0" i="0" kern="1200" dirty="0">
                <a:solidFill>
                  <a:schemeClr val="tx1"/>
                </a:solidFill>
                <a:effectLst/>
                <a:latin typeface="Arial Rounded MT Bold" pitchFamily="34" charset="0"/>
                <a:ea typeface="+mn-ea"/>
                <a:cs typeface="Arial" charset="0"/>
              </a:rPr>
              <a:t>After Bialy was able to move the gun away from the shooter, he checked on Kendrick and tried to get him to talk, but he wasn't moving. He recalls helping a teacher who came into the room and tried to render medical aid.</a:t>
            </a:r>
          </a:p>
        </p:txBody>
      </p:sp>
    </p:spTree>
    <p:extLst>
      <p:ext uri="{BB962C8B-B14F-4D97-AF65-F5344CB8AC3E}">
        <p14:creationId xmlns:p14="http://schemas.microsoft.com/office/powerpoint/2010/main" val="4281062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3398000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If you are single, or childless, we understand your pain.  Please try to focus on blessing moms.</a:t>
            </a:r>
          </a:p>
        </p:txBody>
      </p:sp>
    </p:spTree>
    <p:extLst>
      <p:ext uri="{BB962C8B-B14F-4D97-AF65-F5344CB8AC3E}">
        <p14:creationId xmlns:p14="http://schemas.microsoft.com/office/powerpoint/2010/main" val="163350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If you are single, or childless, we understand your pain.  Please try to focus on blessing moms.</a:t>
            </a:r>
          </a:p>
        </p:txBody>
      </p:sp>
    </p:spTree>
    <p:extLst>
      <p:ext uri="{BB962C8B-B14F-4D97-AF65-F5344CB8AC3E}">
        <p14:creationId xmlns:p14="http://schemas.microsoft.com/office/powerpoint/2010/main" val="261380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Honoring Sylvia, in a sense.</a:t>
            </a:r>
          </a:p>
        </p:txBody>
      </p:sp>
    </p:spTree>
    <p:extLst>
      <p:ext uri="{BB962C8B-B14F-4D97-AF65-F5344CB8AC3E}">
        <p14:creationId xmlns:p14="http://schemas.microsoft.com/office/powerpoint/2010/main" val="32704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876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Not at all obvious in the English Eve.</a:t>
            </a:r>
          </a:p>
          <a:p>
            <a:endParaRPr lang="en-US" altLang="en-US" sz="2000" dirty="0"/>
          </a:p>
          <a:p>
            <a:r>
              <a:rPr lang="en-US" altLang="en-US" sz="2000" dirty="0"/>
              <a:t>Phonetically spell </a:t>
            </a:r>
            <a:r>
              <a:rPr lang="en-US" altLang="en-US" sz="2000" dirty="0" err="1"/>
              <a:t>Havah</a:t>
            </a:r>
            <a:r>
              <a:rPr lang="en-US" altLang="en-US" sz="2000" dirty="0"/>
              <a:t> or </a:t>
            </a:r>
            <a:r>
              <a:rPr lang="en-US" altLang="en-US" sz="2000" dirty="0" err="1"/>
              <a:t>Khavah</a:t>
            </a:r>
            <a:r>
              <a:rPr lang="en-US" altLang="en-US" sz="2000" dirty="0"/>
              <a:t>.</a:t>
            </a:r>
          </a:p>
          <a:p>
            <a:endParaRPr lang="en-US" altLang="en-US" sz="2000" dirty="0"/>
          </a:p>
          <a:p>
            <a:r>
              <a:rPr lang="en-US" altLang="en-US" sz="2000" dirty="0"/>
              <a:t>Theme of message, think about </a:t>
            </a:r>
            <a:r>
              <a:rPr lang="en-US" altLang="en-US" sz="2000" dirty="0" err="1"/>
              <a:t>Khavah</a:t>
            </a:r>
            <a:r>
              <a:rPr lang="en-US" altLang="en-US" sz="2000" dirty="0"/>
              <a:t> = Motherhood = Source of Life</a:t>
            </a:r>
          </a:p>
        </p:txBody>
      </p:sp>
    </p:spTree>
    <p:extLst>
      <p:ext uri="{BB962C8B-B14F-4D97-AF65-F5344CB8AC3E}">
        <p14:creationId xmlns:p14="http://schemas.microsoft.com/office/powerpoint/2010/main" val="382303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Could be both, or ambivalent, so use both.   Certain things in scripture not clear, so use both meanings.</a:t>
            </a:r>
          </a:p>
        </p:txBody>
      </p:sp>
    </p:spTree>
    <p:extLst>
      <p:ext uri="{BB962C8B-B14F-4D97-AF65-F5344CB8AC3E}">
        <p14:creationId xmlns:p14="http://schemas.microsoft.com/office/powerpoint/2010/main" val="400662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youtu.be/sHsA_lVrrDc"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E070647-048B-47B4-A309-7047E2DCC08B}"/>
              </a:ext>
            </a:extLst>
          </p:cNvPr>
          <p:cNvPicPr>
            <a:picLocks noChangeAspect="1"/>
          </p:cNvPicPr>
          <p:nvPr/>
        </p:nvPicPr>
        <p:blipFill rotWithShape="1">
          <a:blip r:embed="rId3">
            <a:extLst>
              <a:ext uri="{28A0092B-C50C-407E-A947-70E740481C1C}">
                <a14:useLocalDpi xmlns:a14="http://schemas.microsoft.com/office/drawing/2010/main" val="0"/>
              </a:ext>
            </a:extLst>
          </a:blip>
          <a:srcRect t="1600" b="39729"/>
          <a:stretch/>
        </p:blipFill>
        <p:spPr>
          <a:xfrm>
            <a:off x="198430" y="-16387"/>
            <a:ext cx="6096000" cy="5156548"/>
          </a:xfrm>
          <a:prstGeom prst="rect">
            <a:avLst/>
          </a:prstGeom>
        </p:spPr>
      </p:pic>
      <p:sp>
        <p:nvSpPr>
          <p:cNvPr id="6" name="TextBox 5">
            <a:extLst>
              <a:ext uri="{FF2B5EF4-FFF2-40B4-BE49-F238E27FC236}">
                <a16:creationId xmlns:a16="http://schemas.microsoft.com/office/drawing/2014/main" id="{ABD2920F-6F97-4D3F-A534-411DB09D5AA7}"/>
              </a:ext>
            </a:extLst>
          </p:cNvPr>
          <p:cNvSpPr txBox="1"/>
          <p:nvPr/>
        </p:nvSpPr>
        <p:spPr>
          <a:xfrm>
            <a:off x="6294429" y="514350"/>
            <a:ext cx="2422837" cy="3046988"/>
          </a:xfrm>
          <a:prstGeom prst="rect">
            <a:avLst/>
          </a:prstGeom>
          <a:noFill/>
        </p:spPr>
        <p:txBody>
          <a:bodyPr wrap="square" rtlCol="0">
            <a:spAutoFit/>
          </a:bodyPr>
          <a:lstStyle/>
          <a:p>
            <a:pPr algn="l"/>
            <a:r>
              <a:rPr lang="en-US" sz="3200" dirty="0"/>
              <a:t>Complete</a:t>
            </a:r>
          </a:p>
          <a:p>
            <a:pPr algn="l"/>
            <a:r>
              <a:rPr lang="en-US" sz="3200" dirty="0"/>
              <a:t>Hebrew </a:t>
            </a:r>
          </a:p>
          <a:p>
            <a:pPr algn="l"/>
            <a:r>
              <a:rPr lang="en-US" sz="3200" dirty="0"/>
              <a:t>Dictionary</a:t>
            </a:r>
          </a:p>
          <a:p>
            <a:pPr algn="l"/>
            <a:r>
              <a:rPr lang="en-US" sz="3200" dirty="0"/>
              <a:t>Reuben</a:t>
            </a:r>
          </a:p>
          <a:p>
            <a:pPr algn="l"/>
            <a:r>
              <a:rPr lang="en-US" sz="3200" dirty="0"/>
              <a:t>Alcalay</a:t>
            </a:r>
          </a:p>
          <a:p>
            <a:pPr algn="l"/>
            <a:r>
              <a:rPr lang="en-US" sz="3200" dirty="0"/>
              <a:t>1974</a:t>
            </a:r>
          </a:p>
        </p:txBody>
      </p:sp>
      <p:sp>
        <p:nvSpPr>
          <p:cNvPr id="8" name="Rectangle: Rounded Corners 7">
            <a:extLst>
              <a:ext uri="{FF2B5EF4-FFF2-40B4-BE49-F238E27FC236}">
                <a16:creationId xmlns:a16="http://schemas.microsoft.com/office/drawing/2014/main" id="{568EC47F-028C-4E80-96B2-7F8A1D8F2DF3}"/>
              </a:ext>
            </a:extLst>
          </p:cNvPr>
          <p:cNvSpPr/>
          <p:nvPr/>
        </p:nvSpPr>
        <p:spPr bwMode="auto">
          <a:xfrm>
            <a:off x="503237" y="4324350"/>
            <a:ext cx="5715000" cy="4572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66123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Modern Hebrew words structurally related to </a:t>
            </a:r>
            <a:r>
              <a:rPr lang="en-US" altLang="en-US" dirty="0" err="1"/>
              <a:t>Khavah</a:t>
            </a:r>
            <a:r>
              <a:rPr lang="en-US" altLang="en-US" dirty="0"/>
              <a:t> summary:</a:t>
            </a:r>
          </a:p>
          <a:p>
            <a:pPr marL="457200" indent="-457200" algn="l">
              <a:buFont typeface="+mj-lt"/>
              <a:buAutoNum type="arabicPeriod"/>
            </a:pPr>
            <a:r>
              <a:rPr lang="en-US" altLang="en-US" dirty="0"/>
              <a:t>To give life</a:t>
            </a:r>
          </a:p>
          <a:p>
            <a:pPr marL="457200" indent="-457200" algn="l">
              <a:buFont typeface="+mj-lt"/>
              <a:buAutoNum type="arabicPeriod"/>
            </a:pPr>
            <a:r>
              <a:rPr lang="en-US" altLang="en-US" dirty="0"/>
              <a:t>To experience, </a:t>
            </a:r>
          </a:p>
          <a:p>
            <a:pPr marL="457200" indent="-457200" algn="l">
              <a:buFont typeface="+mj-lt"/>
              <a:buAutoNum type="arabicPeriod"/>
            </a:pPr>
            <a:r>
              <a:rPr lang="en-US" altLang="en-US" dirty="0"/>
              <a:t>To pronounce, express opinion,</a:t>
            </a:r>
          </a:p>
          <a:p>
            <a:pPr marL="457200" indent="-457200" algn="l">
              <a:buFont typeface="+mj-lt"/>
              <a:buAutoNum type="arabicPeriod"/>
            </a:pPr>
            <a:r>
              <a:rPr lang="en-US" altLang="en-US" dirty="0"/>
              <a:t>To farm </a:t>
            </a:r>
          </a:p>
          <a:p>
            <a:pPr algn="l"/>
            <a:endParaRPr lang="en-US" altLang="en-US" dirty="0"/>
          </a:p>
          <a:p>
            <a:pPr algn="l"/>
            <a:endParaRPr lang="en-US" dirty="0"/>
          </a:p>
        </p:txBody>
      </p:sp>
    </p:spTree>
    <p:extLst>
      <p:ext uri="{BB962C8B-B14F-4D97-AF65-F5344CB8AC3E}">
        <p14:creationId xmlns:p14="http://schemas.microsoft.com/office/powerpoint/2010/main" val="144773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from “</a:t>
            </a:r>
            <a:r>
              <a:rPr lang="en-US" dirty="0" err="1"/>
              <a:t>Khayah</a:t>
            </a:r>
            <a:r>
              <a:rPr lang="en-US" dirty="0"/>
              <a:t>, to live”</a:t>
            </a:r>
          </a:p>
          <a:p>
            <a:pPr algn="l"/>
            <a:r>
              <a:rPr lang="en-US" dirty="0"/>
              <a:t>Adam’s prophetic word of what she would be; that he and his wife should not die immediately for the offence they had committed, but </a:t>
            </a:r>
            <a:r>
              <a:rPr lang="en-US" dirty="0">
                <a:solidFill>
                  <a:srgbClr val="FFFF99"/>
                </a:solidFill>
              </a:rPr>
              <a:t>should live and propagate</a:t>
            </a:r>
            <a:r>
              <a:rPr lang="en-US" dirty="0"/>
              <a:t> their species, as well as be partakers of spiritual and eternal life, from her.</a:t>
            </a:r>
          </a:p>
        </p:txBody>
      </p:sp>
    </p:spTree>
    <p:extLst>
      <p:ext uri="{BB962C8B-B14F-4D97-AF65-F5344CB8AC3E}">
        <p14:creationId xmlns:p14="http://schemas.microsoft.com/office/powerpoint/2010/main" val="391032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She would also be the mother of Him that should bring life and immortality to light. Previous verse:</a:t>
            </a:r>
          </a:p>
          <a:p>
            <a:pPr algn="l"/>
            <a:endParaRPr lang="en-US" sz="1200" dirty="0"/>
          </a:p>
          <a:p>
            <a:pPr algn="l"/>
            <a:r>
              <a:rPr lang="en-US" baseline="30000" dirty="0" err="1"/>
              <a:t>Beresheet</a:t>
            </a:r>
            <a:r>
              <a:rPr lang="en-US" baseline="30000" dirty="0"/>
              <a:t>/Gen 3.14-15</a:t>
            </a:r>
            <a:r>
              <a:rPr lang="en-US" b="1" baseline="30000" dirty="0"/>
              <a:t> </a:t>
            </a:r>
            <a:r>
              <a:rPr lang="en-US" cap="small" dirty="0"/>
              <a:t>Adoni</a:t>
            </a:r>
            <a:r>
              <a:rPr lang="en-US" dirty="0"/>
              <a:t> Elohim said to the serpent…“Because you did this,</a:t>
            </a:r>
          </a:p>
          <a:p>
            <a:pPr algn="l"/>
            <a:r>
              <a:rPr lang="en-US" b="1" baseline="30000" dirty="0"/>
              <a:t> </a:t>
            </a:r>
            <a:r>
              <a:rPr lang="en-US" dirty="0"/>
              <a:t>I will put animosity between you and the woman—between your seed and her seed. He will crush your head, and you will crush his heel.</a:t>
            </a:r>
          </a:p>
          <a:p>
            <a:pPr algn="l"/>
            <a:endParaRPr lang="en-US" dirty="0"/>
          </a:p>
        </p:txBody>
      </p:sp>
    </p:spTree>
    <p:extLst>
      <p:ext uri="{BB962C8B-B14F-4D97-AF65-F5344CB8AC3E}">
        <p14:creationId xmlns:p14="http://schemas.microsoft.com/office/powerpoint/2010/main" val="372194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16.20 </a:t>
            </a:r>
            <a:r>
              <a:rPr lang="en-US" dirty="0"/>
              <a:t>Now the God of shalom will soon crush </a:t>
            </a:r>
            <a:r>
              <a:rPr lang="en-US" dirty="0" err="1"/>
              <a:t>satan</a:t>
            </a:r>
            <a:r>
              <a:rPr lang="en-US" dirty="0"/>
              <a:t> under your feet. May the grace of our Lord Yeshua be with you.</a:t>
            </a:r>
          </a:p>
          <a:p>
            <a:pPr algn="l"/>
            <a:r>
              <a:rPr lang="en-US" dirty="0"/>
              <a:t>This message practical/ relational, but theological/ spiritual underpinnings is Atonement of Messiah.</a:t>
            </a:r>
          </a:p>
        </p:txBody>
      </p:sp>
    </p:spTree>
    <p:extLst>
      <p:ext uri="{BB962C8B-B14F-4D97-AF65-F5344CB8AC3E}">
        <p14:creationId xmlns:p14="http://schemas.microsoft.com/office/powerpoint/2010/main" val="340636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appears that her being seduced by the serpent, and of drawing him into the transgression, did not alienate his affection from her; since her seed was to break the serpent's head, and procure life and salvation for them.</a:t>
            </a:r>
          </a:p>
        </p:txBody>
      </p:sp>
    </p:spTree>
    <p:extLst>
      <p:ext uri="{BB962C8B-B14F-4D97-AF65-F5344CB8AC3E}">
        <p14:creationId xmlns:p14="http://schemas.microsoft.com/office/powerpoint/2010/main" val="139938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err="1"/>
              <a:t>Khavah</a:t>
            </a:r>
            <a:r>
              <a:rPr lang="en-US" dirty="0"/>
              <a:t>, motherhood = the honorable SOURCE of physical life, experiencing life, proclaiming life:</a:t>
            </a:r>
          </a:p>
          <a:p>
            <a:pPr marL="514350" indent="-514350" algn="l">
              <a:buFont typeface="+mj-lt"/>
              <a:buAutoNum type="arabicPeriod"/>
            </a:pPr>
            <a:r>
              <a:rPr lang="en-US" dirty="0"/>
              <a:t>Honor body in courtesy, contact.</a:t>
            </a:r>
          </a:p>
          <a:p>
            <a:pPr marL="514350" indent="-514350" algn="l">
              <a:buFont typeface="+mj-lt"/>
              <a:buAutoNum type="arabicPeriod"/>
            </a:pPr>
            <a:r>
              <a:rPr lang="en-US" dirty="0"/>
              <a:t>Honor in heeding her words. </a:t>
            </a:r>
          </a:p>
          <a:p>
            <a:pPr marL="514350" indent="-514350" algn="l">
              <a:buFont typeface="+mj-lt"/>
              <a:buAutoNum type="arabicPeriod"/>
            </a:pPr>
            <a:r>
              <a:rPr lang="en-US" dirty="0"/>
              <a:t>Honor for experiential creativity.</a:t>
            </a:r>
          </a:p>
          <a:p>
            <a:pPr marL="514350" indent="-514350" algn="l">
              <a:buFont typeface="+mj-lt"/>
              <a:buAutoNum type="arabicPeriod"/>
            </a:pPr>
            <a:r>
              <a:rPr lang="en-US" dirty="0"/>
              <a:t>Honor for protecting life: combat.  </a:t>
            </a:r>
          </a:p>
          <a:p>
            <a:pPr algn="l"/>
            <a:endParaRPr lang="en-US" dirty="0"/>
          </a:p>
        </p:txBody>
      </p:sp>
    </p:spTree>
    <p:extLst>
      <p:ext uri="{BB962C8B-B14F-4D97-AF65-F5344CB8AC3E}">
        <p14:creationId xmlns:p14="http://schemas.microsoft.com/office/powerpoint/2010/main" val="199211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Warrior Princesses</a:t>
            </a:r>
          </a:p>
        </p:txBody>
      </p:sp>
    </p:spTree>
    <p:extLst>
      <p:ext uri="{BB962C8B-B14F-4D97-AF65-F5344CB8AC3E}">
        <p14:creationId xmlns:p14="http://schemas.microsoft.com/office/powerpoint/2010/main" val="266858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Shoftim</a:t>
            </a:r>
            <a:r>
              <a:rPr lang="en-US" baseline="30000" dirty="0"/>
              <a:t> /Ju 4.1-8 </a:t>
            </a:r>
            <a:r>
              <a:rPr lang="en-US" dirty="0"/>
              <a:t>But after Ehud had died, the people of Isra’el again did what was evil from Adonai’s perspective. So Adonai handed them over to </a:t>
            </a:r>
            <a:r>
              <a:rPr lang="en-US" dirty="0" err="1"/>
              <a:t>Yavin</a:t>
            </a:r>
            <a:r>
              <a:rPr lang="en-US" dirty="0"/>
              <a:t> king of </a:t>
            </a:r>
            <a:r>
              <a:rPr lang="en-US" dirty="0" err="1"/>
              <a:t>Kena‘an</a:t>
            </a:r>
            <a:r>
              <a:rPr lang="en-US" dirty="0"/>
              <a:t>. He ruled from </a:t>
            </a:r>
            <a:r>
              <a:rPr lang="en-US" dirty="0" err="1"/>
              <a:t>Hatzor</a:t>
            </a:r>
            <a:r>
              <a:rPr lang="en-US" dirty="0"/>
              <a:t>.</a:t>
            </a:r>
          </a:p>
        </p:txBody>
      </p:sp>
    </p:spTree>
    <p:extLst>
      <p:ext uri="{BB962C8B-B14F-4D97-AF65-F5344CB8AC3E}">
        <p14:creationId xmlns:p14="http://schemas.microsoft.com/office/powerpoint/2010/main" val="20371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2" name="Picture 1">
            <a:extLst>
              <a:ext uri="{FF2B5EF4-FFF2-40B4-BE49-F238E27FC236}">
                <a16:creationId xmlns:a16="http://schemas.microsoft.com/office/drawing/2014/main" id="{489E7221-9406-4662-A6DB-7D5559987651}"/>
              </a:ext>
            </a:extLst>
          </p:cNvPr>
          <p:cNvPicPr>
            <a:picLocks noChangeAspect="1"/>
          </p:cNvPicPr>
          <p:nvPr/>
        </p:nvPicPr>
        <p:blipFill>
          <a:blip r:embed="rId3"/>
          <a:stretch>
            <a:fillRect/>
          </a:stretch>
        </p:blipFill>
        <p:spPr>
          <a:xfrm>
            <a:off x="186351" y="57150"/>
            <a:ext cx="8406174" cy="4724400"/>
          </a:xfrm>
          <a:prstGeom prst="rect">
            <a:avLst/>
          </a:prstGeom>
        </p:spPr>
      </p:pic>
      <p:sp>
        <p:nvSpPr>
          <p:cNvPr id="3" name="TextBox 2">
            <a:extLst>
              <a:ext uri="{FF2B5EF4-FFF2-40B4-BE49-F238E27FC236}">
                <a16:creationId xmlns:a16="http://schemas.microsoft.com/office/drawing/2014/main" id="{04E2852C-F008-4447-A0E0-2C0CF7A711C7}"/>
              </a:ext>
            </a:extLst>
          </p:cNvPr>
          <p:cNvSpPr txBox="1"/>
          <p:nvPr/>
        </p:nvSpPr>
        <p:spPr>
          <a:xfrm>
            <a:off x="1020471" y="361950"/>
            <a:ext cx="270247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Tel </a:t>
            </a:r>
            <a:r>
              <a:rPr lang="en-US" dirty="0" err="1">
                <a:effectLst>
                  <a:outerShdw blurRad="38100" dist="38100" dir="2700000" algn="tl">
                    <a:srgbClr val="000000">
                      <a:alpha val="43137"/>
                    </a:srgbClr>
                  </a:outerShdw>
                </a:effectLst>
              </a:rPr>
              <a:t>Hatzor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67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1899C69-330C-47ED-99B8-9868DB989491}"/>
              </a:ext>
            </a:extLst>
          </p:cNvPr>
          <p:cNvPicPr>
            <a:picLocks noChangeAspect="1"/>
          </p:cNvPicPr>
          <p:nvPr/>
        </p:nvPicPr>
        <p:blipFill rotWithShape="1">
          <a:blip r:embed="rId3">
            <a:extLst>
              <a:ext uri="{28A0092B-C50C-407E-A947-70E740481C1C}">
                <a14:useLocalDpi xmlns:a14="http://schemas.microsoft.com/office/drawing/2010/main" val="0"/>
              </a:ext>
            </a:extLst>
          </a:blip>
          <a:srcRect l="15077" t="70780" r="11871" b="-1"/>
          <a:stretch/>
        </p:blipFill>
        <p:spPr>
          <a:xfrm>
            <a:off x="-30163" y="1029335"/>
            <a:ext cx="8809038" cy="3523615"/>
          </a:xfrm>
          <a:prstGeom prst="rect">
            <a:avLst/>
          </a:prstGeom>
        </p:spPr>
      </p:pic>
      <p:sp>
        <p:nvSpPr>
          <p:cNvPr id="2" name="TextBox 1">
            <a:extLst>
              <a:ext uri="{FF2B5EF4-FFF2-40B4-BE49-F238E27FC236}">
                <a16:creationId xmlns:a16="http://schemas.microsoft.com/office/drawing/2014/main" id="{B65C453D-5F44-4DA8-AA20-BB71D81DCD7C}"/>
              </a:ext>
            </a:extLst>
          </p:cNvPr>
          <p:cNvSpPr txBox="1"/>
          <p:nvPr/>
        </p:nvSpPr>
        <p:spPr>
          <a:xfrm>
            <a:off x="198430" y="160725"/>
            <a:ext cx="8193205" cy="707886"/>
          </a:xfrm>
          <a:prstGeom prst="rect">
            <a:avLst/>
          </a:prstGeom>
          <a:noFill/>
        </p:spPr>
        <p:txBody>
          <a:bodyPr wrap="none" rtlCol="0">
            <a:spAutoFit/>
          </a:bodyPr>
          <a:lstStyle/>
          <a:p>
            <a:pPr algn="l"/>
            <a:r>
              <a:rPr lang="en-US" dirty="0"/>
              <a:t>From Mordekhi Hiatt’s Facebook</a:t>
            </a:r>
          </a:p>
        </p:txBody>
      </p:sp>
    </p:spTree>
    <p:extLst>
      <p:ext uri="{BB962C8B-B14F-4D97-AF65-F5344CB8AC3E}">
        <p14:creationId xmlns:p14="http://schemas.microsoft.com/office/powerpoint/2010/main" val="3877527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Vue aÃ©rienne de Tel Hazor">
            <a:extLst>
              <a:ext uri="{FF2B5EF4-FFF2-40B4-BE49-F238E27FC236}">
                <a16:creationId xmlns:a16="http://schemas.microsoft.com/office/drawing/2014/main" id="{458541E7-C0E4-4660-B40B-EAC0028A0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34683E-F62A-4845-A5D5-7FA787A35CEC}"/>
              </a:ext>
            </a:extLst>
          </p:cNvPr>
          <p:cNvSpPr txBox="1"/>
          <p:nvPr/>
        </p:nvSpPr>
        <p:spPr>
          <a:xfrm>
            <a:off x="1020471" y="361950"/>
            <a:ext cx="270247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Tel </a:t>
            </a:r>
            <a:r>
              <a:rPr lang="en-US" dirty="0" err="1">
                <a:effectLst>
                  <a:outerShdw blurRad="38100" dist="38100" dir="2700000" algn="tl">
                    <a:srgbClr val="000000">
                      <a:alpha val="43137"/>
                    </a:srgbClr>
                  </a:outerShdw>
                </a:effectLst>
              </a:rPr>
              <a:t>Hatzor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10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Shoftim</a:t>
            </a:r>
            <a:r>
              <a:rPr lang="en-US" baseline="30000" dirty="0"/>
              <a:t> /Ju 4.1-8 </a:t>
            </a:r>
            <a:r>
              <a:rPr lang="en-US" dirty="0"/>
              <a:t>The people of Isra’el cried out to Adonai, because he had 900 iron chariots, and for twenty years he cruelly oppressed the people of Isra’el. </a:t>
            </a:r>
            <a:r>
              <a:rPr lang="en-US" dirty="0">
                <a:solidFill>
                  <a:srgbClr val="FFFF99"/>
                </a:solidFill>
              </a:rPr>
              <a:t>Now </a:t>
            </a:r>
            <a:r>
              <a:rPr lang="en-US" dirty="0" err="1">
                <a:solidFill>
                  <a:srgbClr val="FFFF99"/>
                </a:solidFill>
              </a:rPr>
              <a:t>D’vorah</a:t>
            </a:r>
            <a:r>
              <a:rPr lang="en-US" dirty="0">
                <a:solidFill>
                  <a:srgbClr val="FFFF99"/>
                </a:solidFill>
              </a:rPr>
              <a:t>, a woman and a prophet, the wife of Lapidot, was judging Isra’el at that time…and the people of Isra’el would come to her for judgment</a:t>
            </a:r>
            <a:r>
              <a:rPr lang="en-US" dirty="0"/>
              <a:t>. </a:t>
            </a:r>
          </a:p>
        </p:txBody>
      </p:sp>
    </p:spTree>
    <p:extLst>
      <p:ext uri="{BB962C8B-B14F-4D97-AF65-F5344CB8AC3E}">
        <p14:creationId xmlns:p14="http://schemas.microsoft.com/office/powerpoint/2010/main" val="225353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Shoftim</a:t>
            </a:r>
            <a:r>
              <a:rPr lang="en-US" baseline="30000" dirty="0"/>
              <a:t> /Ju 4.1-8 </a:t>
            </a:r>
            <a:r>
              <a:rPr lang="en-US" dirty="0"/>
              <a:t>She sent for Barak the son of </a:t>
            </a:r>
            <a:r>
              <a:rPr lang="en-US" dirty="0" err="1"/>
              <a:t>Avino‘am</a:t>
            </a:r>
            <a:r>
              <a:rPr lang="en-US" dirty="0"/>
              <a:t>, from </a:t>
            </a:r>
            <a:r>
              <a:rPr lang="en-US" dirty="0" err="1"/>
              <a:t>Kedesh</a:t>
            </a:r>
            <a:r>
              <a:rPr lang="en-US" dirty="0"/>
              <a:t> in Naftali, and said to him: “Adonai has given you this order: ‘Go, march to Mount </a:t>
            </a:r>
            <a:r>
              <a:rPr lang="en-US" dirty="0" err="1"/>
              <a:t>Tavor</a:t>
            </a:r>
            <a:r>
              <a:rPr lang="en-US" dirty="0"/>
              <a:t>, and take with you 10,000 men from the people of Naftali and </a:t>
            </a:r>
            <a:r>
              <a:rPr lang="en-US" dirty="0" err="1"/>
              <a:t>Z’vulun</a:t>
            </a:r>
            <a:r>
              <a:rPr lang="en-US" dirty="0"/>
              <a:t>… Barak answered her: “If you go with me, I’ll go; but if you won’t go with me, I won’t go.”</a:t>
            </a:r>
          </a:p>
        </p:txBody>
      </p:sp>
    </p:spTree>
    <p:extLst>
      <p:ext uri="{BB962C8B-B14F-4D97-AF65-F5344CB8AC3E}">
        <p14:creationId xmlns:p14="http://schemas.microsoft.com/office/powerpoint/2010/main" val="329329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dirty="0"/>
              <a:t> </a:t>
            </a:r>
            <a:r>
              <a:rPr lang="he-IL" sz="4800" b="1" dirty="0">
                <a:latin typeface="David" panose="020E0502060401010101" pitchFamily="34" charset="-79"/>
                <a:cs typeface="David" panose="020E0502060401010101" pitchFamily="34" charset="-79"/>
              </a:rPr>
              <a:t>אֲזַמֵּר,לַייָ אֱלֹהֵי יִשְׂרָאֵל...חָדְלוּ פְרָזוֹן בְּיִשְׂרָאֵל, חָדֵלּוּ-- עַד שַׁקַּמְתִּי דְּבוֹרָה, שַׁקַּמְתִּי </a:t>
            </a:r>
            <a:r>
              <a:rPr lang="he-IL" sz="4800" b="1" dirty="0">
                <a:solidFill>
                  <a:srgbClr val="FFFF99"/>
                </a:solidFill>
                <a:latin typeface="David" panose="020E0502060401010101" pitchFamily="34" charset="-79"/>
                <a:cs typeface="David" panose="020E0502060401010101" pitchFamily="34" charset="-79"/>
              </a:rPr>
              <a:t>אֵם בְּיִשְׂרָאֵל</a:t>
            </a:r>
            <a:r>
              <a:rPr lang="he-IL" sz="4800" b="1" dirty="0">
                <a:latin typeface="David" panose="020E0502060401010101" pitchFamily="34" charset="-79"/>
                <a:cs typeface="David" panose="020E0502060401010101" pitchFamily="34" charset="-79"/>
              </a:rPr>
              <a:t>. </a:t>
            </a:r>
          </a:p>
          <a:p>
            <a:pPr algn="l"/>
            <a:r>
              <a:rPr lang="en-US" baseline="30000" dirty="0"/>
              <a:t>Ju 5.3,7 </a:t>
            </a:r>
            <a:r>
              <a:rPr lang="en-US" dirty="0"/>
              <a:t>I will sing praise to </a:t>
            </a:r>
            <a:r>
              <a:rPr lang="en-US" cap="small" dirty="0"/>
              <a:t>Adoni</a:t>
            </a:r>
            <a:r>
              <a:rPr lang="en-US" dirty="0"/>
              <a:t>,</a:t>
            </a:r>
            <a:r>
              <a:rPr lang="he-IL" dirty="0"/>
              <a:t> </a:t>
            </a:r>
            <a:r>
              <a:rPr lang="en-US" dirty="0"/>
              <a:t>the God of Israel…Villages were deserted in Israel,</a:t>
            </a:r>
            <a:r>
              <a:rPr lang="he-IL" dirty="0"/>
              <a:t> </a:t>
            </a:r>
            <a:r>
              <a:rPr lang="en-US" dirty="0"/>
              <a:t>deserted, until I, Deborah, arose, </a:t>
            </a:r>
            <a:r>
              <a:rPr lang="en-US" dirty="0">
                <a:solidFill>
                  <a:srgbClr val="FFFF99"/>
                </a:solidFill>
              </a:rPr>
              <a:t>a mother in Israel</a:t>
            </a:r>
            <a:r>
              <a:rPr lang="en-US" dirty="0"/>
              <a:t> arose.</a:t>
            </a:r>
            <a:endParaRPr lang="he-IL" sz="4800" b="1" dirty="0">
              <a:latin typeface="David" panose="020E0502060401010101" pitchFamily="34" charset="-79"/>
              <a:cs typeface="David" panose="020E0502060401010101" pitchFamily="34" charset="-79"/>
            </a:endParaRPr>
          </a:p>
          <a:p>
            <a:pPr algn="r" rtl="1"/>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422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Motherhood in the animal world:</a:t>
            </a:r>
          </a:p>
          <a:p>
            <a:pPr algn="l"/>
            <a:endParaRPr lang="en-US" baseline="30000" dirty="0"/>
          </a:p>
          <a:p>
            <a:pPr algn="l"/>
            <a:r>
              <a:rPr lang="en-US" baseline="30000" dirty="0" err="1"/>
              <a:t>Mishlei</a:t>
            </a:r>
            <a:r>
              <a:rPr lang="en-US" baseline="30000" dirty="0"/>
              <a:t>/Prov 17.12 </a:t>
            </a:r>
            <a:r>
              <a:rPr lang="en-US" dirty="0"/>
              <a:t>Better to meet a bear robbed of her cubs than to deal with a fool in his folly.</a:t>
            </a:r>
          </a:p>
        </p:txBody>
      </p:sp>
    </p:spTree>
    <p:extLst>
      <p:ext uri="{BB962C8B-B14F-4D97-AF65-F5344CB8AC3E}">
        <p14:creationId xmlns:p14="http://schemas.microsoft.com/office/powerpoint/2010/main" val="137570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Another warrior princess</a:t>
            </a:r>
          </a:p>
          <a:p>
            <a:endParaRPr lang="en-US" sz="2000"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48551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157CE-7F95-48A3-A717-774D22A26A2D}"/>
              </a:ext>
            </a:extLst>
          </p:cNvPr>
          <p:cNvPicPr>
            <a:picLocks noChangeAspect="1"/>
          </p:cNvPicPr>
          <p:nvPr/>
        </p:nvPicPr>
        <p:blipFill>
          <a:blip r:embed="rId3"/>
          <a:stretch>
            <a:fillRect/>
          </a:stretch>
        </p:blipFill>
        <p:spPr>
          <a:xfrm>
            <a:off x="1062706" y="0"/>
            <a:ext cx="66534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425347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83B0CF-C060-49BF-BA23-099115E14D5D}"/>
              </a:ext>
            </a:extLst>
          </p:cNvPr>
          <p:cNvPicPr>
            <a:picLocks noChangeAspect="1"/>
          </p:cNvPicPr>
          <p:nvPr/>
        </p:nvPicPr>
        <p:blipFill>
          <a:blip r:embed="rId3"/>
          <a:stretch>
            <a:fillRect/>
          </a:stretch>
        </p:blipFill>
        <p:spPr>
          <a:xfrm>
            <a:off x="454660" y="0"/>
            <a:ext cx="786955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1086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9F56D-6563-42DC-A2D6-C00139544AAE}"/>
              </a:ext>
            </a:extLst>
          </p:cNvPr>
          <p:cNvPicPr>
            <a:picLocks noChangeAspect="1"/>
          </p:cNvPicPr>
          <p:nvPr/>
        </p:nvPicPr>
        <p:blipFill>
          <a:blip r:embed="rId3"/>
          <a:stretch>
            <a:fillRect/>
          </a:stretch>
        </p:blipFill>
        <p:spPr>
          <a:xfrm>
            <a:off x="411988" y="0"/>
            <a:ext cx="795489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36415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A503CB-530D-4600-8D36-2A15B6FA2E89}"/>
              </a:ext>
            </a:extLst>
          </p:cNvPr>
          <p:cNvPicPr>
            <a:picLocks noChangeAspect="1"/>
          </p:cNvPicPr>
          <p:nvPr/>
        </p:nvPicPr>
        <p:blipFill>
          <a:blip r:embed="rId3"/>
          <a:stretch>
            <a:fillRect/>
          </a:stretch>
        </p:blipFill>
        <p:spPr>
          <a:xfrm>
            <a:off x="1051539" y="0"/>
            <a:ext cx="667579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87722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From Mordekhi Hiatt’s Facebook</a:t>
            </a:r>
            <a:endParaRPr lang="en-US" dirty="0"/>
          </a:p>
        </p:txBody>
      </p:sp>
      <p:pic>
        <p:nvPicPr>
          <p:cNvPr id="3" name="Picture 2">
            <a:extLst>
              <a:ext uri="{FF2B5EF4-FFF2-40B4-BE49-F238E27FC236}">
                <a16:creationId xmlns:a16="http://schemas.microsoft.com/office/drawing/2014/main" id="{C1899C69-330C-47ED-99B8-9868DB989491}"/>
              </a:ext>
            </a:extLst>
          </p:cNvPr>
          <p:cNvPicPr>
            <a:picLocks noChangeAspect="1"/>
          </p:cNvPicPr>
          <p:nvPr/>
        </p:nvPicPr>
        <p:blipFill rotWithShape="1">
          <a:blip r:embed="rId3">
            <a:extLst>
              <a:ext uri="{28A0092B-C50C-407E-A947-70E740481C1C}">
                <a14:useLocalDpi xmlns:a14="http://schemas.microsoft.com/office/drawing/2010/main" val="0"/>
              </a:ext>
            </a:extLst>
          </a:blip>
          <a:srcRect t="47037" r="49310" b="28308"/>
          <a:stretch/>
        </p:blipFill>
        <p:spPr>
          <a:xfrm>
            <a:off x="274637" y="952500"/>
            <a:ext cx="8616477" cy="4191000"/>
          </a:xfrm>
          <a:prstGeom prst="rect">
            <a:avLst/>
          </a:prstGeom>
        </p:spPr>
      </p:pic>
    </p:spTree>
    <p:extLst>
      <p:ext uri="{BB962C8B-B14F-4D97-AF65-F5344CB8AC3E}">
        <p14:creationId xmlns:p14="http://schemas.microsoft.com/office/powerpoint/2010/main" val="2162199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484187-9F4B-4D97-99EF-9B92456661A8}"/>
              </a:ext>
            </a:extLst>
          </p:cNvPr>
          <p:cNvPicPr>
            <a:picLocks noChangeAspect="1"/>
          </p:cNvPicPr>
          <p:nvPr/>
        </p:nvPicPr>
        <p:blipFill>
          <a:blip r:embed="rId3"/>
          <a:stretch>
            <a:fillRect/>
          </a:stretch>
        </p:blipFill>
        <p:spPr>
          <a:xfrm>
            <a:off x="824956" y="0"/>
            <a:ext cx="71289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548579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94C2D-95B5-4283-B2A6-F9EBDEE28794}"/>
              </a:ext>
            </a:extLst>
          </p:cNvPr>
          <p:cNvPicPr>
            <a:picLocks noChangeAspect="1"/>
          </p:cNvPicPr>
          <p:nvPr/>
        </p:nvPicPr>
        <p:blipFill rotWithShape="1">
          <a:blip r:embed="rId3"/>
          <a:srcRect r="8336"/>
          <a:stretch/>
        </p:blipFill>
        <p:spPr>
          <a:xfrm>
            <a:off x="365918" y="285750"/>
            <a:ext cx="8047037" cy="4227571"/>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66794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11457BF5-747A-4E80-9E53-735742FD62CF}"/>
              </a:ext>
            </a:extLst>
          </p:cNvPr>
          <p:cNvPicPr>
            <a:picLocks noChangeAspect="1"/>
          </p:cNvPicPr>
          <p:nvPr/>
        </p:nvPicPr>
        <p:blipFill>
          <a:blip r:embed="rId3"/>
          <a:stretch>
            <a:fillRect/>
          </a:stretch>
        </p:blipFill>
        <p:spPr>
          <a:xfrm>
            <a:off x="544543" y="0"/>
            <a:ext cx="7689787" cy="5143500"/>
          </a:xfrm>
          <a:prstGeom prst="rect">
            <a:avLst/>
          </a:prstGeom>
        </p:spPr>
      </p:pic>
    </p:spTree>
    <p:extLst>
      <p:ext uri="{BB962C8B-B14F-4D97-AF65-F5344CB8AC3E}">
        <p14:creationId xmlns:p14="http://schemas.microsoft.com/office/powerpoint/2010/main" val="89980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D6B3B2-2AE8-46F2-8AFE-F4FC1C4CE7D1}"/>
              </a:ext>
            </a:extLst>
          </p:cNvPr>
          <p:cNvPicPr>
            <a:picLocks noChangeAspect="1"/>
          </p:cNvPicPr>
          <p:nvPr/>
        </p:nvPicPr>
        <p:blipFill>
          <a:blip r:embed="rId3"/>
          <a:stretch>
            <a:fillRect/>
          </a:stretch>
        </p:blipFill>
        <p:spPr>
          <a:xfrm>
            <a:off x="198430" y="0"/>
            <a:ext cx="8229607" cy="4861048"/>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ED78F0D0-F974-45CA-95BF-6DE3B4B0F728}"/>
              </a:ext>
            </a:extLst>
          </p:cNvPr>
          <p:cNvSpPr txBox="1"/>
          <p:nvPr/>
        </p:nvSpPr>
        <p:spPr>
          <a:xfrm>
            <a:off x="198430" y="4276273"/>
            <a:ext cx="5953105" cy="584775"/>
          </a:xfrm>
          <a:prstGeom prst="rect">
            <a:avLst/>
          </a:prstGeom>
          <a:noFill/>
        </p:spPr>
        <p:txBody>
          <a:bodyPr wrap="none" rtlCol="0">
            <a:spAutoFit/>
          </a:bodyPr>
          <a:lstStyle/>
          <a:p>
            <a:pPr algn="l"/>
            <a:r>
              <a:rPr lang="en-US" altLang="en-US" sz="3200" dirty="0">
                <a:hlinkClick r:id="rId4"/>
              </a:rPr>
              <a:t>https://youtu.be/sHsA_lVrrDc</a:t>
            </a:r>
            <a:endParaRPr lang="en-US" sz="3200" dirty="0"/>
          </a:p>
        </p:txBody>
      </p:sp>
    </p:spTree>
    <p:extLst>
      <p:ext uri="{BB962C8B-B14F-4D97-AF65-F5344CB8AC3E}">
        <p14:creationId xmlns:p14="http://schemas.microsoft.com/office/powerpoint/2010/main" val="89305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comments: </a:t>
            </a:r>
          </a:p>
          <a:p>
            <a:pPr algn="l"/>
            <a:r>
              <a:rPr lang="en-US" dirty="0"/>
              <a:t>Yay! She rescues herself! I loved the rest of the movie but this is what made it top of the list of romantic movies for me. Hollywood, give us more damsels in distress saving themselves, please. </a:t>
            </a:r>
          </a:p>
        </p:txBody>
      </p:sp>
    </p:spTree>
    <p:extLst>
      <p:ext uri="{BB962C8B-B14F-4D97-AF65-F5344CB8AC3E}">
        <p14:creationId xmlns:p14="http://schemas.microsoft.com/office/powerpoint/2010/main" val="423978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 love that Danielle is brave and resourceful while still being allowed to be kind, gentle and at times vulnerable. I feel like most directors think 'strong' women have to be hard and tough-talking at all times, which is so far removed from reality that it makes me cringe when I see it. ﻿</a:t>
            </a:r>
          </a:p>
        </p:txBody>
      </p:sp>
    </p:spTree>
    <p:extLst>
      <p:ext uri="{BB962C8B-B14F-4D97-AF65-F5344CB8AC3E}">
        <p14:creationId xmlns:p14="http://schemas.microsoft.com/office/powerpoint/2010/main" val="392559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Another warrior mother.</a:t>
            </a:r>
          </a:p>
        </p:txBody>
      </p:sp>
    </p:spTree>
    <p:extLst>
      <p:ext uri="{BB962C8B-B14F-4D97-AF65-F5344CB8AC3E}">
        <p14:creationId xmlns:p14="http://schemas.microsoft.com/office/powerpoint/2010/main" val="55391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1 Shmuel 1.11-12 </a:t>
            </a:r>
            <a:r>
              <a:rPr lang="en-US" b="1" baseline="30000" dirty="0"/>
              <a:t> </a:t>
            </a:r>
            <a:r>
              <a:rPr lang="en-US" dirty="0"/>
              <a:t>Then she took a vow; she said, “</a:t>
            </a:r>
            <a:r>
              <a:rPr lang="en-US" cap="small" dirty="0"/>
              <a:t>Adoni</a:t>
            </a:r>
            <a:r>
              <a:rPr lang="en-US" dirty="0"/>
              <a:t>-</a:t>
            </a:r>
            <a:r>
              <a:rPr lang="en-US" dirty="0" err="1"/>
              <a:t>Tzva’ot</a:t>
            </a:r>
            <a:r>
              <a:rPr lang="en-US" dirty="0"/>
              <a:t>, if you will notice how humiliated your servant is, if you will remember me and not forget your servant but will </a:t>
            </a:r>
            <a:r>
              <a:rPr lang="en-US" dirty="0">
                <a:solidFill>
                  <a:srgbClr val="FFFF99"/>
                </a:solidFill>
              </a:rPr>
              <a:t>give your servant a male child</a:t>
            </a:r>
            <a:r>
              <a:rPr lang="en-US" dirty="0"/>
              <a:t>, then I will give him to </a:t>
            </a:r>
            <a:r>
              <a:rPr lang="en-US" cap="small" dirty="0"/>
              <a:t>Adoni</a:t>
            </a:r>
            <a:r>
              <a:rPr lang="en-US" dirty="0"/>
              <a:t> for as long as he lives; and no razor will ever come on his head.” </a:t>
            </a:r>
            <a:r>
              <a:rPr lang="en-US" dirty="0">
                <a:solidFill>
                  <a:srgbClr val="FFFF99"/>
                </a:solidFill>
              </a:rPr>
              <a:t>She prayed for a long time before </a:t>
            </a:r>
            <a:r>
              <a:rPr lang="en-US" cap="small" dirty="0">
                <a:solidFill>
                  <a:srgbClr val="FFFF99"/>
                </a:solidFill>
              </a:rPr>
              <a:t>Adoni</a:t>
            </a:r>
            <a:r>
              <a:rPr lang="en-US" cap="small" dirty="0"/>
              <a:t>.</a:t>
            </a:r>
            <a:endParaRPr lang="en-US" dirty="0"/>
          </a:p>
        </p:txBody>
      </p:sp>
    </p:spTree>
    <p:extLst>
      <p:ext uri="{BB962C8B-B14F-4D97-AF65-F5344CB8AC3E}">
        <p14:creationId xmlns:p14="http://schemas.microsoft.com/office/powerpoint/2010/main" val="330195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Roots to </a:t>
            </a:r>
            <a:r>
              <a:rPr lang="en-US" altLang="en-US" dirty="0" err="1"/>
              <a:t>Khavah</a:t>
            </a:r>
            <a:r>
              <a:rPr lang="en-US" altLang="en-US" dirty="0"/>
              <a:t>/Eve.  </a:t>
            </a:r>
            <a:r>
              <a:rPr lang="en-US" altLang="en-US" dirty="0" err="1"/>
              <a:t>Khayah</a:t>
            </a:r>
            <a:r>
              <a:rPr lang="en-US" altLang="en-US" dirty="0"/>
              <a:t> </a:t>
            </a:r>
            <a:r>
              <a:rPr lang="he-IL" altLang="en-US" b="1" dirty="0">
                <a:latin typeface="David" panose="020E0502060401010101" pitchFamily="34" charset="-79"/>
                <a:cs typeface="David" panose="020E0502060401010101" pitchFamily="34" charset="-79"/>
              </a:rPr>
              <a:t>חיה</a:t>
            </a:r>
            <a:r>
              <a:rPr lang="en-US" altLang="en-US" dirty="0"/>
              <a:t> and </a:t>
            </a:r>
            <a:r>
              <a:rPr lang="en-US" altLang="en-US" dirty="0" err="1"/>
              <a:t>Khavah</a:t>
            </a:r>
            <a:r>
              <a:rPr lang="en-US" altLang="en-US" dirty="0"/>
              <a:t> </a:t>
            </a:r>
            <a:r>
              <a:rPr lang="he-IL" altLang="en-US" b="1" dirty="0">
                <a:latin typeface="David" panose="020E0502060401010101" pitchFamily="34" charset="-79"/>
                <a:cs typeface="David" panose="020E0502060401010101" pitchFamily="34" charset="-79"/>
              </a:rPr>
              <a:t>חווה</a:t>
            </a:r>
            <a:r>
              <a:rPr lang="en-US" altLang="en-US" dirty="0"/>
              <a:t>.</a:t>
            </a:r>
          </a:p>
          <a:p>
            <a:pPr marL="228600" indent="-228600" algn="l">
              <a:buFont typeface="Arial" panose="020B0604020202020204" pitchFamily="34" charset="0"/>
              <a:buChar char="•"/>
            </a:pPr>
            <a:r>
              <a:rPr lang="en-US" altLang="en-US" dirty="0"/>
              <a:t>To give life</a:t>
            </a:r>
          </a:p>
          <a:p>
            <a:pPr marL="228600" indent="-228600" algn="l">
              <a:buFont typeface="Arial" panose="020B0604020202020204" pitchFamily="34" charset="0"/>
              <a:buChar char="•"/>
            </a:pPr>
            <a:r>
              <a:rPr lang="en-US" altLang="en-US" dirty="0"/>
              <a:t>To experience, </a:t>
            </a:r>
          </a:p>
          <a:p>
            <a:pPr marL="228600" indent="-228600" algn="l">
              <a:buFont typeface="Arial" panose="020B0604020202020204" pitchFamily="34" charset="0"/>
              <a:buChar char="•"/>
            </a:pPr>
            <a:r>
              <a:rPr lang="en-US" altLang="en-US" dirty="0"/>
              <a:t>To pronounce, </a:t>
            </a:r>
          </a:p>
          <a:p>
            <a:pPr marL="228600" indent="-228600" algn="l">
              <a:buFont typeface="Arial" panose="020B0604020202020204" pitchFamily="34" charset="0"/>
              <a:buChar char="•"/>
            </a:pPr>
            <a:r>
              <a:rPr lang="en-US" altLang="en-US" dirty="0"/>
              <a:t>To farm </a:t>
            </a:r>
          </a:p>
          <a:p>
            <a:pPr algn="l"/>
            <a:endParaRPr lang="en-US" altLang="en-US" dirty="0"/>
          </a:p>
          <a:p>
            <a:pPr algn="l"/>
            <a:endParaRPr lang="en-US" dirty="0"/>
          </a:p>
        </p:txBody>
      </p:sp>
    </p:spTree>
    <p:extLst>
      <p:ext uri="{BB962C8B-B14F-4D97-AF65-F5344CB8AC3E}">
        <p14:creationId xmlns:p14="http://schemas.microsoft.com/office/powerpoint/2010/main" val="485179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err="1"/>
              <a:t>Khavah</a:t>
            </a:r>
            <a:r>
              <a:rPr lang="en-US" dirty="0"/>
              <a:t>, motherhood is the honorable SOURCE of physical life, experiencing life, proclaiming life:</a:t>
            </a:r>
          </a:p>
          <a:p>
            <a:pPr marL="514350" indent="-514350" algn="l">
              <a:buFont typeface="+mj-lt"/>
              <a:buAutoNum type="arabicPeriod"/>
            </a:pPr>
            <a:r>
              <a:rPr lang="en-US" dirty="0"/>
              <a:t>Honor body in courtesy, contact. </a:t>
            </a:r>
          </a:p>
          <a:p>
            <a:pPr marL="514350" indent="-514350" algn="l">
              <a:buFont typeface="+mj-lt"/>
              <a:buAutoNum type="arabicPeriod"/>
            </a:pPr>
            <a:r>
              <a:rPr lang="en-US" dirty="0"/>
              <a:t>Honor in heeding her words</a:t>
            </a:r>
          </a:p>
          <a:p>
            <a:pPr marL="514350" indent="-514350" algn="l">
              <a:buFont typeface="+mj-lt"/>
              <a:buAutoNum type="arabicPeriod"/>
            </a:pPr>
            <a:r>
              <a:rPr lang="en-US" dirty="0"/>
              <a:t>Honor for experiential creativity.</a:t>
            </a:r>
          </a:p>
          <a:p>
            <a:pPr marL="514350" indent="-514350" algn="l">
              <a:buFont typeface="+mj-lt"/>
              <a:buAutoNum type="arabicPeriod"/>
            </a:pPr>
            <a:r>
              <a:rPr lang="en-US" dirty="0"/>
              <a:t>Honor for protecting life: combat.  </a:t>
            </a:r>
          </a:p>
          <a:p>
            <a:pPr algn="l"/>
            <a:endParaRPr lang="en-US" dirty="0"/>
          </a:p>
        </p:txBody>
      </p:sp>
    </p:spTree>
    <p:extLst>
      <p:ext uri="{BB962C8B-B14F-4D97-AF65-F5344CB8AC3E}">
        <p14:creationId xmlns:p14="http://schemas.microsoft.com/office/powerpoint/2010/main" val="17011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From Mordekhi Hiatt’s Facebook</a:t>
            </a:r>
            <a:endParaRPr lang="en-US" dirty="0"/>
          </a:p>
        </p:txBody>
      </p:sp>
      <p:pic>
        <p:nvPicPr>
          <p:cNvPr id="3" name="Picture 2">
            <a:extLst>
              <a:ext uri="{FF2B5EF4-FFF2-40B4-BE49-F238E27FC236}">
                <a16:creationId xmlns:a16="http://schemas.microsoft.com/office/drawing/2014/main" id="{C1899C69-330C-47ED-99B8-9868DB989491}"/>
              </a:ext>
            </a:extLst>
          </p:cNvPr>
          <p:cNvPicPr>
            <a:picLocks noChangeAspect="1"/>
          </p:cNvPicPr>
          <p:nvPr/>
        </p:nvPicPr>
        <p:blipFill rotWithShape="1">
          <a:blip r:embed="rId3">
            <a:extLst>
              <a:ext uri="{28A0092B-C50C-407E-A947-70E740481C1C}">
                <a14:useLocalDpi xmlns:a14="http://schemas.microsoft.com/office/drawing/2010/main" val="0"/>
              </a:ext>
            </a:extLst>
          </a:blip>
          <a:srcRect l="49777" t="47037" b="29221"/>
          <a:stretch/>
        </p:blipFill>
        <p:spPr>
          <a:xfrm>
            <a:off x="99222" y="895350"/>
            <a:ext cx="8580429" cy="4056211"/>
          </a:xfrm>
          <a:prstGeom prst="rect">
            <a:avLst/>
          </a:prstGeom>
        </p:spPr>
      </p:pic>
    </p:spTree>
    <p:extLst>
      <p:ext uri="{BB962C8B-B14F-4D97-AF65-F5344CB8AC3E}">
        <p14:creationId xmlns:p14="http://schemas.microsoft.com/office/powerpoint/2010/main" val="101462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sz="3000" dirty="0"/>
              <a:t>In a recent poll by </a:t>
            </a:r>
            <a:r>
              <a:rPr lang="en-US" sz="3000" i="1" dirty="0"/>
              <a:t>ChristianMingle.com</a:t>
            </a:r>
            <a:r>
              <a:rPr lang="en-US" sz="3000" dirty="0"/>
              <a:t>, </a:t>
            </a:r>
            <a:r>
              <a:rPr lang="en-US" dirty="0"/>
              <a:t>single believers between the ages of 18 and 59 were asked, if, given the opportunity, would they have </a:t>
            </a:r>
            <a:r>
              <a:rPr lang="en-US" dirty="0">
                <a:solidFill>
                  <a:srgbClr val="FFFF99"/>
                </a:solidFill>
              </a:rPr>
              <a:t>sex before marriage</a:t>
            </a:r>
            <a:r>
              <a:rPr lang="en-US" dirty="0"/>
              <a:t>. A whopping </a:t>
            </a:r>
            <a:r>
              <a:rPr lang="en-US" dirty="0">
                <a:solidFill>
                  <a:srgbClr val="FFFF99"/>
                </a:solidFill>
              </a:rPr>
              <a:t>63% stated that they would.</a:t>
            </a:r>
            <a:r>
              <a:rPr lang="en-US" dirty="0"/>
              <a:t> How can that be?  Is this protecting/ honoring women, future mothers?</a:t>
            </a:r>
          </a:p>
        </p:txBody>
      </p:sp>
    </p:spTree>
    <p:extLst>
      <p:ext uri="{BB962C8B-B14F-4D97-AF65-F5344CB8AC3E}">
        <p14:creationId xmlns:p14="http://schemas.microsoft.com/office/powerpoint/2010/main" val="520475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17E418-1686-4A82-80AF-AD90BB2D1594}"/>
              </a:ext>
            </a:extLst>
          </p:cNvPr>
          <p:cNvSpPr>
            <a:spLocks noGrp="1" noChangeArrowheads="1"/>
          </p:cNvSpPr>
          <p:nvPr>
            <p:ph type="subTitle" idx="1"/>
          </p:nvPr>
        </p:nvSpPr>
        <p:spPr bwMode="auto">
          <a:xfrm>
            <a:off x="198438" y="-1290"/>
            <a:ext cx="845819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sng" strike="noStrike" cap="none" normalizeH="0" baseline="0" dirty="0">
                <a:ln>
                  <a:noFill/>
                </a:ln>
                <a:solidFill>
                  <a:schemeClr val="bg1"/>
                </a:solidFill>
                <a:effectLst/>
                <a:latin typeface="+mn-lt"/>
              </a:rPr>
              <a:t>Warrior Protective Parents</a:t>
            </a:r>
            <a:r>
              <a:rPr kumimoji="0" lang="en-US" altLang="en-US" sz="3600" i="0" u="none" strike="noStrike" cap="none" normalizeH="0" baseline="0" dirty="0">
                <a:ln>
                  <a:noFill/>
                </a:ln>
                <a:solidFill>
                  <a:schemeClr val="bg1"/>
                </a:solidFill>
                <a:effectLst/>
                <a:latin typeface="+mn-lt"/>
              </a:rPr>
              <a:t> called Liberty Counsel recently with an urgent plea for help. They had just found out that the public school where their daughter attended hid from them the fact that the school referred their daughter for "gender-transition“ hormone blocking pills. </a:t>
            </a:r>
          </a:p>
        </p:txBody>
      </p:sp>
    </p:spTree>
    <p:extLst>
      <p:ext uri="{BB962C8B-B14F-4D97-AF65-F5344CB8AC3E}">
        <p14:creationId xmlns:p14="http://schemas.microsoft.com/office/powerpoint/2010/main" val="266952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17E418-1686-4A82-80AF-AD90BB2D1594}"/>
              </a:ext>
            </a:extLst>
          </p:cNvPr>
          <p:cNvSpPr>
            <a:spLocks noGrp="1" noChangeArrowheads="1"/>
          </p:cNvSpPr>
          <p:nvPr>
            <p:ph type="subTitle" idx="1"/>
          </p:nvPr>
        </p:nvSpPr>
        <p:spPr bwMode="auto">
          <a:xfrm>
            <a:off x="198438" y="137854"/>
            <a:ext cx="83819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Not only was there no parental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consent -- the parents were not even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informed!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But it gets worse...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When the parents discovered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what was going on behind their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chemeClr val="bg1"/>
                </a:solidFill>
                <a:effectLst/>
                <a:latin typeface="+mn-lt"/>
              </a:rPr>
              <a:t>backs, </a:t>
            </a:r>
          </a:p>
        </p:txBody>
      </p:sp>
    </p:spTree>
    <p:extLst>
      <p:ext uri="{BB962C8B-B14F-4D97-AF65-F5344CB8AC3E}">
        <p14:creationId xmlns:p14="http://schemas.microsoft.com/office/powerpoint/2010/main" val="221578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17E418-1686-4A82-80AF-AD90BB2D1594}"/>
              </a:ext>
            </a:extLst>
          </p:cNvPr>
          <p:cNvSpPr>
            <a:spLocks noGrp="1" noChangeArrowheads="1"/>
          </p:cNvSpPr>
          <p:nvPr>
            <p:ph type="subTitle" idx="1"/>
          </p:nvPr>
        </p:nvSpPr>
        <p:spPr bwMode="auto">
          <a:xfrm>
            <a:off x="198438" y="124958"/>
            <a:ext cx="845819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they stepped in to protect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their daughter. They stopped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hormone "therapy" and other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"gender altering" measures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(hormone and surgery) that were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being considered.  Now, the local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 officials are raising  a claim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bg1"/>
                </a:solidFill>
                <a:effectLst/>
                <a:latin typeface="+mn-lt"/>
              </a:rPr>
              <a:t>child abuse against the  parents!</a:t>
            </a:r>
          </a:p>
        </p:txBody>
      </p:sp>
    </p:spTree>
    <p:extLst>
      <p:ext uri="{BB962C8B-B14F-4D97-AF65-F5344CB8AC3E}">
        <p14:creationId xmlns:p14="http://schemas.microsoft.com/office/powerpoint/2010/main" val="508097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 are called to honor mothers.</a:t>
            </a:r>
          </a:p>
          <a:p>
            <a:pPr marL="514350" indent="-514350" algn="l">
              <a:buFont typeface="+mj-lt"/>
              <a:buAutoNum type="arabicPeriod"/>
            </a:pPr>
            <a:r>
              <a:rPr lang="en-US" dirty="0"/>
              <a:t>Honor body in courtesy, contact. </a:t>
            </a:r>
          </a:p>
          <a:p>
            <a:pPr marL="514350" indent="-514350" algn="l">
              <a:buFont typeface="+mj-lt"/>
              <a:buAutoNum type="arabicPeriod"/>
            </a:pPr>
            <a:r>
              <a:rPr lang="en-US" dirty="0"/>
              <a:t>Honor in heeding her words</a:t>
            </a:r>
          </a:p>
          <a:p>
            <a:pPr marL="514350" indent="-514350" algn="l">
              <a:buFont typeface="+mj-lt"/>
              <a:buAutoNum type="arabicPeriod"/>
            </a:pPr>
            <a:r>
              <a:rPr lang="en-US" dirty="0"/>
              <a:t>Honor for experiential creativity.</a:t>
            </a:r>
          </a:p>
          <a:p>
            <a:pPr marL="514350" indent="-514350" algn="l">
              <a:buFont typeface="+mj-lt"/>
              <a:buAutoNum type="arabicPeriod"/>
            </a:pPr>
            <a:r>
              <a:rPr lang="en-US" dirty="0"/>
              <a:t>Honor for protecting life: combat.  </a:t>
            </a:r>
          </a:p>
        </p:txBody>
      </p:sp>
    </p:spTree>
    <p:extLst>
      <p:ext uri="{BB962C8B-B14F-4D97-AF65-F5344CB8AC3E}">
        <p14:creationId xmlns:p14="http://schemas.microsoft.com/office/powerpoint/2010/main" val="219981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honor mothers.</a:t>
            </a:r>
          </a:p>
          <a:p>
            <a:pPr algn="l"/>
            <a:endParaRPr lang="en-US" sz="1800" dirty="0"/>
          </a:p>
          <a:p>
            <a:pPr algn="l"/>
            <a:r>
              <a:rPr lang="en-US" dirty="0"/>
              <a:t>Another application: we are called to BE spiritual mothers, as the Bride of Messiah. </a:t>
            </a:r>
          </a:p>
          <a:p>
            <a:pPr algn="l"/>
            <a:r>
              <a:rPr lang="en-US" dirty="0">
                <a:solidFill>
                  <a:srgbClr val="FFFF99"/>
                </a:solidFill>
              </a:rPr>
              <a:t>Give life </a:t>
            </a:r>
            <a:r>
              <a:rPr lang="en-US" dirty="0"/>
              <a:t>to the Jewish community around us. </a:t>
            </a:r>
          </a:p>
          <a:p>
            <a:pPr algn="l"/>
            <a:r>
              <a:rPr lang="en-US" dirty="0"/>
              <a:t>Birth involves pain and work!</a:t>
            </a:r>
          </a:p>
        </p:txBody>
      </p:sp>
    </p:spTree>
    <p:extLst>
      <p:ext uri="{BB962C8B-B14F-4D97-AF65-F5344CB8AC3E}">
        <p14:creationId xmlns:p14="http://schemas.microsoft.com/office/powerpoint/2010/main" val="3851482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lvl="0" indent="-228600" algn="l">
              <a:buFont typeface="Arial" panose="020B0604020202020204" pitchFamily="34" charset="0"/>
              <a:buChar char="•"/>
            </a:pPr>
            <a:r>
              <a:rPr lang="en-US" dirty="0"/>
              <a:t>Housing for JB for a month, with kitchen privileges or a kitchenette.</a:t>
            </a:r>
          </a:p>
          <a:p>
            <a:pPr marL="228600" lvl="0" indent="-228600" algn="l">
              <a:buFont typeface="Arial" panose="020B0604020202020204" pitchFamily="34" charset="0"/>
              <a:buChar char="•"/>
            </a:pPr>
            <a:r>
              <a:rPr lang="en-US" dirty="0"/>
              <a:t>Volunteers to go out with JB.</a:t>
            </a:r>
          </a:p>
          <a:p>
            <a:pPr marL="228600" lvl="0" indent="-228600" algn="l">
              <a:buFont typeface="Arial" panose="020B0604020202020204" pitchFamily="34" charset="0"/>
              <a:buChar char="•"/>
            </a:pPr>
            <a:r>
              <a:rPr lang="en-US" dirty="0"/>
              <a:t>Volunteers to make follow up phone calls.</a:t>
            </a:r>
          </a:p>
          <a:p>
            <a:pPr marL="228600" lvl="0" indent="-228600" algn="l">
              <a:buFont typeface="Arial" panose="020B0604020202020204" pitchFamily="34" charset="0"/>
              <a:buChar char="•"/>
            </a:pPr>
            <a:r>
              <a:rPr lang="en-US" dirty="0"/>
              <a:t>Scripts for phone calls.</a:t>
            </a:r>
          </a:p>
          <a:p>
            <a:pPr algn="l"/>
            <a:endParaRPr lang="en-US" dirty="0"/>
          </a:p>
        </p:txBody>
      </p:sp>
    </p:spTree>
    <p:extLst>
      <p:ext uri="{BB962C8B-B14F-4D97-AF65-F5344CB8AC3E}">
        <p14:creationId xmlns:p14="http://schemas.microsoft.com/office/powerpoint/2010/main" val="1688746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28600" lvl="0" indent="-228600" algn="l">
              <a:buFont typeface="Arial" panose="020B0604020202020204" pitchFamily="34" charset="0"/>
              <a:buChar char="•"/>
            </a:pPr>
            <a:r>
              <a:rPr lang="en-US" dirty="0"/>
              <a:t>Volunteers to do follow up home visits. </a:t>
            </a:r>
          </a:p>
          <a:p>
            <a:pPr marL="228600" lvl="0" indent="-228600" algn="l">
              <a:buFont typeface="Arial" panose="020B0604020202020204" pitchFamily="34" charset="0"/>
              <a:buChar char="•"/>
            </a:pPr>
            <a:r>
              <a:rPr lang="en-US" dirty="0"/>
              <a:t>Prayer point person. </a:t>
            </a:r>
          </a:p>
          <a:p>
            <a:pPr marL="228600" lvl="0" indent="-228600" algn="l">
              <a:buFont typeface="Arial" panose="020B0604020202020204" pitchFamily="34" charset="0"/>
              <a:buChar char="•"/>
            </a:pPr>
            <a:r>
              <a:rPr lang="en-US" dirty="0"/>
              <a:t>Small group discipleship point person: guidelines as to reporting, leadership. 13 weeks, then transition into regular small groups.</a:t>
            </a:r>
          </a:p>
        </p:txBody>
      </p:sp>
    </p:spTree>
    <p:extLst>
      <p:ext uri="{BB962C8B-B14F-4D97-AF65-F5344CB8AC3E}">
        <p14:creationId xmlns:p14="http://schemas.microsoft.com/office/powerpoint/2010/main" val="380512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Lori Gilbert Kay was a warrior mother at the Poway Chabad.</a:t>
            </a:r>
          </a:p>
        </p:txBody>
      </p:sp>
      <p:pic>
        <p:nvPicPr>
          <p:cNvPr id="2050" name="Picture 2" descr="Image result for lori kay shooting">
            <a:extLst>
              <a:ext uri="{FF2B5EF4-FFF2-40B4-BE49-F238E27FC236}">
                <a16:creationId xmlns:a16="http://schemas.microsoft.com/office/drawing/2014/main" id="{CA32C823-E979-434A-965C-5A9B2AD67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91" r="22966"/>
          <a:stretch/>
        </p:blipFill>
        <p:spPr bwMode="auto">
          <a:xfrm>
            <a:off x="2332038" y="1249362"/>
            <a:ext cx="4419600" cy="386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99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0A583B86-E1AE-4264-B11F-DF1A039EEE0A}"/>
              </a:ext>
            </a:extLst>
          </p:cNvPr>
          <p:cNvPicPr>
            <a:picLocks noChangeAspect="1"/>
          </p:cNvPicPr>
          <p:nvPr/>
        </p:nvPicPr>
        <p:blipFill>
          <a:blip r:embed="rId3"/>
          <a:stretch>
            <a:fillRect/>
          </a:stretch>
        </p:blipFill>
        <p:spPr>
          <a:xfrm>
            <a:off x="780029" y="0"/>
            <a:ext cx="7218816" cy="5143500"/>
          </a:xfrm>
          <a:prstGeom prst="rect">
            <a:avLst/>
          </a:prstGeom>
        </p:spPr>
      </p:pic>
      <p:sp>
        <p:nvSpPr>
          <p:cNvPr id="3" name="TextBox 2">
            <a:extLst>
              <a:ext uri="{FF2B5EF4-FFF2-40B4-BE49-F238E27FC236}">
                <a16:creationId xmlns:a16="http://schemas.microsoft.com/office/drawing/2014/main" id="{BB00BB34-8257-4A6C-92A6-A59A9C49DF27}"/>
              </a:ext>
            </a:extLst>
          </p:cNvPr>
          <p:cNvSpPr txBox="1"/>
          <p:nvPr/>
        </p:nvSpPr>
        <p:spPr>
          <a:xfrm>
            <a:off x="1477671" y="4171950"/>
            <a:ext cx="595066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Rabbi Yisroel Goldstein</a:t>
            </a:r>
          </a:p>
        </p:txBody>
      </p:sp>
    </p:spTree>
    <p:extLst>
      <p:ext uri="{BB962C8B-B14F-4D97-AF65-F5344CB8AC3E}">
        <p14:creationId xmlns:p14="http://schemas.microsoft.com/office/powerpoint/2010/main" val="332370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D2041-D8CA-4F85-BE98-A9EC730E7924}"/>
              </a:ext>
            </a:extLst>
          </p:cNvPr>
          <p:cNvPicPr>
            <a:picLocks noChangeAspect="1"/>
          </p:cNvPicPr>
          <p:nvPr/>
        </p:nvPicPr>
        <p:blipFill>
          <a:blip r:embed="rId3"/>
          <a:stretch>
            <a:fillRect/>
          </a:stretch>
        </p:blipFill>
        <p:spPr>
          <a:xfrm>
            <a:off x="579437" y="0"/>
            <a:ext cx="4263553" cy="5143500"/>
          </a:xfrm>
          <a:prstGeom prst="rect">
            <a:avLst/>
          </a:prstGeom>
        </p:spPr>
      </p:pic>
      <p:sp>
        <p:nvSpPr>
          <p:cNvPr id="4" name="Subtitle 3"/>
          <p:cNvSpPr>
            <a:spLocks noGrp="1"/>
          </p:cNvSpPr>
          <p:nvPr>
            <p:ph type="subTitle" idx="1"/>
          </p:nvPr>
        </p:nvSpPr>
        <p:spPr>
          <a:xfrm>
            <a:off x="5151437" y="0"/>
            <a:ext cx="3429008" cy="5143500"/>
          </a:xfrm>
        </p:spPr>
        <p:txBody>
          <a:bodyPr>
            <a:normAutofit/>
          </a:bodyPr>
          <a:lstStyle/>
          <a:p>
            <a:pPr algn="l"/>
            <a:r>
              <a:rPr lang="en-US" dirty="0"/>
              <a:t>Pray about making a mortgage retirement pledge commitment by Shavuot, June 8.</a:t>
            </a:r>
          </a:p>
        </p:txBody>
      </p:sp>
    </p:spTree>
    <p:extLst>
      <p:ext uri="{BB962C8B-B14F-4D97-AF65-F5344CB8AC3E}">
        <p14:creationId xmlns:p14="http://schemas.microsoft.com/office/powerpoint/2010/main" val="2719263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EE3863-FE73-42EB-AFBF-FEB4ADEF6EFF}"/>
              </a:ext>
            </a:extLst>
          </p:cNvPr>
          <p:cNvPicPr>
            <a:picLocks noChangeAspect="1"/>
          </p:cNvPicPr>
          <p:nvPr/>
        </p:nvPicPr>
        <p:blipFill>
          <a:blip r:embed="rId3"/>
          <a:stretch>
            <a:fillRect/>
          </a:stretch>
        </p:blipFill>
        <p:spPr>
          <a:xfrm>
            <a:off x="976491" y="0"/>
            <a:ext cx="682589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221538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Not a mother, but another great protector this week:</a:t>
            </a:r>
          </a:p>
        </p:txBody>
      </p:sp>
    </p:spTree>
    <p:extLst>
      <p:ext uri="{BB962C8B-B14F-4D97-AF65-F5344CB8AC3E}">
        <p14:creationId xmlns:p14="http://schemas.microsoft.com/office/powerpoint/2010/main" val="2696464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25FDE-50EB-42E3-9804-0955F0F2909B}"/>
              </a:ext>
            </a:extLst>
          </p:cNvPr>
          <p:cNvPicPr>
            <a:picLocks noChangeAspect="1"/>
          </p:cNvPicPr>
          <p:nvPr/>
        </p:nvPicPr>
        <p:blipFill>
          <a:blip r:embed="rId3"/>
          <a:stretch>
            <a:fillRect/>
          </a:stretch>
        </p:blipFill>
        <p:spPr>
          <a:xfrm>
            <a:off x="1808232" y="0"/>
            <a:ext cx="516241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r>
              <a:rPr lang="en-US" dirty="0"/>
              <a:t>Kendrick Castillo, </a:t>
            </a:r>
          </a:p>
          <a:p>
            <a:r>
              <a:rPr lang="en-US" dirty="0"/>
              <a:t>Highlands Ranch, Colorado</a:t>
            </a:r>
          </a:p>
          <a:p>
            <a:br>
              <a:rPr lang="en-US" dirty="0"/>
            </a:br>
            <a:endParaRPr lang="en-US" dirty="0"/>
          </a:p>
        </p:txBody>
      </p:sp>
    </p:spTree>
    <p:extLst>
      <p:ext uri="{BB962C8B-B14F-4D97-AF65-F5344CB8AC3E}">
        <p14:creationId xmlns:p14="http://schemas.microsoft.com/office/powerpoint/2010/main" val="2392953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 are called to honor mothers.</a:t>
            </a:r>
          </a:p>
          <a:p>
            <a:pPr marL="514350" indent="-514350" algn="l">
              <a:buFont typeface="+mj-lt"/>
              <a:buAutoNum type="arabicPeriod"/>
            </a:pPr>
            <a:r>
              <a:rPr lang="en-US" dirty="0"/>
              <a:t>Honor body in courtesy, contact. </a:t>
            </a:r>
          </a:p>
          <a:p>
            <a:pPr marL="514350" indent="-514350" algn="l">
              <a:buFont typeface="+mj-lt"/>
              <a:buAutoNum type="arabicPeriod"/>
            </a:pPr>
            <a:r>
              <a:rPr lang="en-US" dirty="0"/>
              <a:t>Honor in heeding her words</a:t>
            </a:r>
          </a:p>
          <a:p>
            <a:pPr marL="514350" indent="-514350" algn="l">
              <a:buFont typeface="+mj-lt"/>
              <a:buAutoNum type="arabicPeriod"/>
            </a:pPr>
            <a:r>
              <a:rPr lang="en-US" dirty="0"/>
              <a:t>Honor for experiential creativity.</a:t>
            </a:r>
          </a:p>
          <a:p>
            <a:pPr marL="514350" indent="-514350" algn="l">
              <a:buFont typeface="+mj-lt"/>
              <a:buAutoNum type="arabicPeriod"/>
            </a:pPr>
            <a:r>
              <a:rPr lang="en-US" dirty="0"/>
              <a:t>Honor for protecting life: combat.  </a:t>
            </a:r>
          </a:p>
        </p:txBody>
      </p:sp>
    </p:spTree>
    <p:extLst>
      <p:ext uri="{BB962C8B-B14F-4D97-AF65-F5344CB8AC3E}">
        <p14:creationId xmlns:p14="http://schemas.microsoft.com/office/powerpoint/2010/main" val="2171760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called to honor mothers.</a:t>
            </a:r>
          </a:p>
          <a:p>
            <a:pPr algn="l"/>
            <a:endParaRPr lang="en-US" sz="1800" dirty="0"/>
          </a:p>
          <a:p>
            <a:pPr algn="l"/>
            <a:r>
              <a:rPr lang="en-US" dirty="0"/>
              <a:t>Another application: we are called to BE spiritual mothers. </a:t>
            </a:r>
          </a:p>
          <a:p>
            <a:pPr algn="l"/>
            <a:r>
              <a:rPr lang="en-US" dirty="0">
                <a:solidFill>
                  <a:srgbClr val="FFFF99"/>
                </a:solidFill>
              </a:rPr>
              <a:t>Give life </a:t>
            </a:r>
            <a:r>
              <a:rPr lang="en-US" dirty="0"/>
              <a:t>to the Jewish community around us.  Birth involves pain and work: pray, go out, track, follow up.</a:t>
            </a:r>
          </a:p>
        </p:txBody>
      </p:sp>
    </p:spTree>
    <p:extLst>
      <p:ext uri="{BB962C8B-B14F-4D97-AF65-F5344CB8AC3E}">
        <p14:creationId xmlns:p14="http://schemas.microsoft.com/office/powerpoint/2010/main" val="2246305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err="1"/>
              <a:t>Rebbitzin</a:t>
            </a:r>
            <a:r>
              <a:rPr lang="en-US" dirty="0"/>
              <a:t> Dawn will honor Moms</a:t>
            </a:r>
          </a:p>
        </p:txBody>
      </p:sp>
    </p:spTree>
    <p:extLst>
      <p:ext uri="{BB962C8B-B14F-4D97-AF65-F5344CB8AC3E}">
        <p14:creationId xmlns:p14="http://schemas.microsoft.com/office/powerpoint/2010/main" val="286587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Mother’s Day 5779 2019</a:t>
            </a:r>
          </a:p>
        </p:txBody>
      </p:sp>
    </p:spTree>
    <p:extLst>
      <p:ext uri="{BB962C8B-B14F-4D97-AF65-F5344CB8AC3E}">
        <p14:creationId xmlns:p14="http://schemas.microsoft.com/office/powerpoint/2010/main" val="371836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The beginning of Motherhood</a:t>
            </a:r>
          </a:p>
        </p:txBody>
      </p:sp>
    </p:spTree>
    <p:extLst>
      <p:ext uri="{BB962C8B-B14F-4D97-AF65-F5344CB8AC3E}">
        <p14:creationId xmlns:p14="http://schemas.microsoft.com/office/powerpoint/2010/main" val="4589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Beresheet</a:t>
            </a:r>
            <a:r>
              <a:rPr lang="en-US" baseline="30000" dirty="0"/>
              <a:t>/Gen 3.20</a:t>
            </a:r>
            <a:r>
              <a:rPr lang="en-US" b="1" baseline="30000" dirty="0"/>
              <a:t> </a:t>
            </a:r>
            <a:r>
              <a:rPr lang="en-US" dirty="0"/>
              <a:t>The man called his wife </a:t>
            </a:r>
            <a:r>
              <a:rPr lang="en-US" dirty="0" err="1"/>
              <a:t>Havah</a:t>
            </a:r>
            <a:r>
              <a:rPr lang="en-US" dirty="0"/>
              <a:t> [Eve] [life], because she was the mother of all living.</a:t>
            </a:r>
          </a:p>
          <a:p>
            <a:pPr algn="r" rtl="1"/>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וַיִּקְרָא הָאָדָם שֵׁם אִשְׁתּוֹ </a:t>
            </a:r>
            <a:r>
              <a:rPr lang="he-IL" sz="4800" b="1" dirty="0">
                <a:solidFill>
                  <a:srgbClr val="FFFF99"/>
                </a:solidFill>
                <a:latin typeface="David" panose="020E0502060401010101" pitchFamily="34" charset="-79"/>
                <a:cs typeface="David" panose="020E0502060401010101" pitchFamily="34" charset="-79"/>
              </a:rPr>
              <a:t>חַוָּה</a:t>
            </a:r>
            <a:r>
              <a:rPr lang="he-IL" sz="4800" b="1" dirty="0">
                <a:latin typeface="David" panose="020E0502060401010101" pitchFamily="34" charset="-79"/>
                <a:cs typeface="David" panose="020E0502060401010101" pitchFamily="34" charset="-79"/>
              </a:rPr>
              <a:t>:  כִּי הִוא הָיְתָה, אֵם כָּל-</a:t>
            </a:r>
            <a:r>
              <a:rPr lang="he-IL" sz="4800" b="1" dirty="0">
                <a:solidFill>
                  <a:srgbClr val="FFFF99"/>
                </a:solidFill>
                <a:latin typeface="David" panose="020E0502060401010101" pitchFamily="34" charset="-79"/>
                <a:cs typeface="David" panose="020E0502060401010101" pitchFamily="34" charset="-79"/>
              </a:rPr>
              <a:t>חָי</a:t>
            </a:r>
            <a:r>
              <a:rPr lang="he-IL" sz="4800" b="1" dirty="0">
                <a:latin typeface="David" panose="020E0502060401010101" pitchFamily="34" charset="-79"/>
                <a:cs typeface="David" panose="020E0502060401010101" pitchFamily="34" charset="-79"/>
              </a:rPr>
              <a:t>.</a:t>
            </a:r>
            <a:endParaRPr lang="en-US" sz="4800" b="1" dirty="0">
              <a:latin typeface="David" panose="020E0502060401010101" pitchFamily="34" charset="-79"/>
              <a:cs typeface="David" panose="020E0502060401010101" pitchFamily="34" charset="-79"/>
            </a:endParaRPr>
          </a:p>
          <a:p>
            <a:pPr algn="l"/>
            <a:r>
              <a:rPr lang="en-US" dirty="0"/>
              <a:t>Motherhood = source of </a:t>
            </a:r>
            <a:r>
              <a:rPr lang="en-US" dirty="0">
                <a:solidFill>
                  <a:srgbClr val="FFFF99"/>
                </a:solidFill>
              </a:rPr>
              <a:t>life</a:t>
            </a:r>
            <a:r>
              <a:rPr lang="en-US" dirty="0"/>
              <a:t>.</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3686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Two possible roots to </a:t>
            </a:r>
            <a:r>
              <a:rPr lang="en-US" altLang="en-US" dirty="0" err="1"/>
              <a:t>Khava</a:t>
            </a:r>
            <a:r>
              <a:rPr lang="en-US" altLang="en-US" dirty="0"/>
              <a:t>:  </a:t>
            </a:r>
            <a:r>
              <a:rPr lang="en-US" altLang="en-US" dirty="0" err="1"/>
              <a:t>Khayah</a:t>
            </a:r>
            <a:r>
              <a:rPr lang="en-US" altLang="en-US" dirty="0"/>
              <a:t> </a:t>
            </a:r>
            <a:r>
              <a:rPr lang="he-IL" altLang="en-US" sz="4400" b="1" dirty="0">
                <a:latin typeface="David" panose="020E0502060401010101" pitchFamily="34" charset="-79"/>
                <a:cs typeface="David" panose="020E0502060401010101" pitchFamily="34" charset="-79"/>
              </a:rPr>
              <a:t>חיה</a:t>
            </a:r>
            <a:r>
              <a:rPr lang="en-US" altLang="en-US" dirty="0"/>
              <a:t> and </a:t>
            </a:r>
            <a:r>
              <a:rPr lang="en-US" altLang="en-US" dirty="0" err="1"/>
              <a:t>Khavah</a:t>
            </a:r>
            <a:r>
              <a:rPr lang="en-US" altLang="en-US" dirty="0"/>
              <a:t> </a:t>
            </a:r>
            <a:r>
              <a:rPr lang="he-IL" altLang="en-US" sz="4400" b="1" dirty="0">
                <a:latin typeface="David" panose="020E0502060401010101" pitchFamily="34" charset="-79"/>
                <a:cs typeface="David" panose="020E0502060401010101" pitchFamily="34" charset="-79"/>
              </a:rPr>
              <a:t>חווה</a:t>
            </a:r>
            <a:r>
              <a:rPr lang="en-US" altLang="en-US" dirty="0"/>
              <a:t>.</a:t>
            </a:r>
          </a:p>
          <a:p>
            <a:pPr algn="l"/>
            <a:r>
              <a:rPr lang="en-US" altLang="en-US" dirty="0"/>
              <a:t>Words structurally related to </a:t>
            </a:r>
            <a:r>
              <a:rPr lang="en-US" altLang="en-US" dirty="0" err="1"/>
              <a:t>Khavah</a:t>
            </a:r>
            <a:r>
              <a:rPr lang="en-US" altLang="en-US" dirty="0"/>
              <a:t>:</a:t>
            </a:r>
          </a:p>
          <a:p>
            <a:pPr algn="l"/>
            <a:endParaRPr lang="en-US" dirty="0"/>
          </a:p>
        </p:txBody>
      </p:sp>
    </p:spTree>
    <p:extLst>
      <p:ext uri="{BB962C8B-B14F-4D97-AF65-F5344CB8AC3E}">
        <p14:creationId xmlns:p14="http://schemas.microsoft.com/office/powerpoint/2010/main" val="236567246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102374</TotalTime>
  <Words>3091</Words>
  <Application>Microsoft Office PowerPoint</Application>
  <PresentationFormat>Custom</PresentationFormat>
  <Paragraphs>391</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2826</cp:revision>
  <dcterms:created xsi:type="dcterms:W3CDTF">2006-04-21T19:34:43Z</dcterms:created>
  <dcterms:modified xsi:type="dcterms:W3CDTF">2019-05-11T13:55:54Z</dcterms:modified>
</cp:coreProperties>
</file>