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Lst>
  <p:notesMasterIdLst>
    <p:notesMasterId r:id="rId90"/>
  </p:notesMasterIdLst>
  <p:handoutMasterIdLst>
    <p:handoutMasterId r:id="rId91"/>
  </p:handoutMasterIdLst>
  <p:sldIdLst>
    <p:sldId id="2045" r:id="rId3"/>
    <p:sldId id="59116" r:id="rId4"/>
    <p:sldId id="59169" r:id="rId5"/>
    <p:sldId id="59170" r:id="rId6"/>
    <p:sldId id="58822" r:id="rId7"/>
    <p:sldId id="58816" r:id="rId8"/>
    <p:sldId id="58787" r:id="rId9"/>
    <p:sldId id="58817" r:id="rId10"/>
    <p:sldId id="59130" r:id="rId11"/>
    <p:sldId id="59179" r:id="rId12"/>
    <p:sldId id="59150" r:id="rId13"/>
    <p:sldId id="59181" r:id="rId14"/>
    <p:sldId id="59180" r:id="rId15"/>
    <p:sldId id="59146" r:id="rId16"/>
    <p:sldId id="59147" r:id="rId17"/>
    <p:sldId id="58862" r:id="rId18"/>
    <p:sldId id="59148" r:id="rId19"/>
    <p:sldId id="59149" r:id="rId20"/>
    <p:sldId id="59171" r:id="rId21"/>
    <p:sldId id="59120" r:id="rId22"/>
    <p:sldId id="59125" r:id="rId23"/>
    <p:sldId id="59122" r:id="rId24"/>
    <p:sldId id="59129" r:id="rId25"/>
    <p:sldId id="59172" r:id="rId26"/>
    <p:sldId id="59183" r:id="rId27"/>
    <p:sldId id="59182" r:id="rId28"/>
    <p:sldId id="59198" r:id="rId29"/>
    <p:sldId id="59119" r:id="rId30"/>
    <p:sldId id="59184" r:id="rId31"/>
    <p:sldId id="59138" r:id="rId32"/>
    <p:sldId id="59134" r:id="rId33"/>
    <p:sldId id="59144" r:id="rId34"/>
    <p:sldId id="59133" r:id="rId35"/>
    <p:sldId id="59142" r:id="rId36"/>
    <p:sldId id="59173" r:id="rId37"/>
    <p:sldId id="59188" r:id="rId38"/>
    <p:sldId id="59139" r:id="rId39"/>
    <p:sldId id="59124" r:id="rId40"/>
    <p:sldId id="59126" r:id="rId41"/>
    <p:sldId id="59127" r:id="rId42"/>
    <p:sldId id="59175" r:id="rId43"/>
    <p:sldId id="59178" r:id="rId44"/>
    <p:sldId id="59143" r:id="rId45"/>
    <p:sldId id="59177" r:id="rId46"/>
    <p:sldId id="59174" r:id="rId47"/>
    <p:sldId id="59176" r:id="rId48"/>
    <p:sldId id="59185" r:id="rId49"/>
    <p:sldId id="59200" r:id="rId50"/>
    <p:sldId id="59202" r:id="rId51"/>
    <p:sldId id="59201" r:id="rId52"/>
    <p:sldId id="59141" r:id="rId53"/>
    <p:sldId id="59189" r:id="rId54"/>
    <p:sldId id="59135" r:id="rId55"/>
    <p:sldId id="59151" r:id="rId56"/>
    <p:sldId id="59137" r:id="rId57"/>
    <p:sldId id="59153" r:id="rId58"/>
    <p:sldId id="59154" r:id="rId59"/>
    <p:sldId id="59155" r:id="rId60"/>
    <p:sldId id="59190" r:id="rId61"/>
    <p:sldId id="59191" r:id="rId62"/>
    <p:sldId id="59156" r:id="rId63"/>
    <p:sldId id="59157" r:id="rId64"/>
    <p:sldId id="59152" r:id="rId65"/>
    <p:sldId id="59162" r:id="rId66"/>
    <p:sldId id="59159" r:id="rId67"/>
    <p:sldId id="59192" r:id="rId68"/>
    <p:sldId id="59193" r:id="rId69"/>
    <p:sldId id="59160" r:id="rId70"/>
    <p:sldId id="59164" r:id="rId71"/>
    <p:sldId id="59163" r:id="rId72"/>
    <p:sldId id="59166" r:id="rId73"/>
    <p:sldId id="59194" r:id="rId74"/>
    <p:sldId id="59161" r:id="rId75"/>
    <p:sldId id="59168" r:id="rId76"/>
    <p:sldId id="59165" r:id="rId77"/>
    <p:sldId id="59196" r:id="rId78"/>
    <p:sldId id="59197" r:id="rId79"/>
    <p:sldId id="59167" r:id="rId80"/>
    <p:sldId id="58861" r:id="rId81"/>
    <p:sldId id="59204" r:id="rId82"/>
    <p:sldId id="59203" r:id="rId83"/>
    <p:sldId id="59118" r:id="rId84"/>
    <p:sldId id="59123" r:id="rId85"/>
    <p:sldId id="59145" r:id="rId86"/>
    <p:sldId id="59117" r:id="rId87"/>
    <p:sldId id="59158" r:id="rId88"/>
    <p:sldId id="256" r:id="rId8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1"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86534" autoAdjust="0"/>
  </p:normalViewPr>
  <p:slideViewPr>
    <p:cSldViewPr>
      <p:cViewPr varScale="1">
        <p:scale>
          <a:sx n="108" d="100"/>
          <a:sy n="108" d="100"/>
        </p:scale>
        <p:origin x="108" y="354"/>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iblehub.com/greek/1127.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iblehub.com/greek/1127.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oogle.com/search?q=john+Eldredge&amp;safe=active&amp;tbm=isch&amp;source=iu&amp;ictx=1&amp;fir=ktVM4SFeg3x9FM%253A%252CDUUy0ke_jAL1KM%252C%252Fm%252F05d2hl&amp;vet=1&amp;usg=AI4_-kRhvhpc147Dc06FGodgbRXgfp0YCg&amp;sa=X&amp;ved=2ahUKEwiJ0NHqxeriAhVIY6wKHWtIBTQQ_B0wCnoECAoQAw#imgrc=ktVM4SFeg3x9F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odreads.com/author/quotes/1236.John_Eldredg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biblehub.com/greek/1127.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rkin.com/flies/house-fly/house-fly-ey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rkin.com/flies/house-fly/house-fly-ey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odreads.com/author/quotes/1236.John_Eldredg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iblehub.com/greek/1127.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Pegasus_Bridg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n.wikipedia.org/wiki/Pegasus_Bridg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biblehub.com/greek/1127.ht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en.wikipedia.org/wiki/Mensch"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n.wikipedia.org/wiki/Mensch"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n.wikipedia.org/wiki/Mensch"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google.com/search?q=Motel+Kamzoil+got+a+sewing+machine&amp;safe=active&amp;source=lnms&amp;tbm=isch&amp;sa=X&amp;ved=0ahUKEwid8Yfnz-riAhVLlKwKHUw2DbgQ_AUIECgB&amp;biw=1164&amp;bih=865#imgdii=tIbdkPLAGoSAUM:&amp;imgrc=K24SqWNmv_XkV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getamused.com/jokes/mensch.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getamused.com/jokes/mensch.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getamused.com/jokes/mensch.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getamused.com/jokes/mensch.htm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getamused.com/jokes/mensch.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biblehub.com/greek/1127.htm"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goodreads.com/author/quotes/1236.John_Eldredge"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time.com/5586397/loving-your-spouse/"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time.com/5586397/loving-your-spouse/"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time.com/5586397/loving-your-spouse/"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time.com/5586397/loving-your-spouse/"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www.amazon.com/Marriageology-Art-Science-Staying-Together/dp/0399592369?ie=UTF8&amp;camp=1789&amp;creative=9325&amp;linkCode=as2&amp;creativeASIN=0399592369&amp;tag=timecom-20&amp;ascsubtag=d5b8f6e2242f675dfefa57f7eeae8c49"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biblehub.com/greek/1127.htm"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time.com/5586397/loving-your-spouse/"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time.com/5586397/loving-your-spouse/"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xfDHqE1okV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time.com/5586397/loving-your-spouse/"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biblehub.com/greek/1127.htm"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en.wikipedia.org/wiki/Wartime_sexual_violence#Antiquity"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cidisrael.org/details/20190613a-day-to-hate-israel"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cidisrael.org/details/20190613a-day-to-hate-israel"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cidisrael.org/details/20190613a-day-to-hate-israel"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goodreads.com/author/quotes/1236.John_Eldredge"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www.goodreads.com/author/quotes/1236.John_Eldredge"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biblehub.com/greek/1127.htm"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www.drjamesdobson.org/blogs/the-fatherhood-challenge/the-fatherhood-challenge/2017/06/23/5-things-every-child-needs-from-dad?sc=TYdadsurvey"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78862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https://biblehub.com/greek/1127.htm</a:t>
            </a:r>
            <a:endParaRPr lang="en-US" altLang="en-US" sz="1050" dirty="0"/>
          </a:p>
        </p:txBody>
      </p:sp>
    </p:spTree>
    <p:extLst>
      <p:ext uri="{BB962C8B-B14F-4D97-AF65-F5344CB8AC3E}">
        <p14:creationId xmlns:p14="http://schemas.microsoft.com/office/powerpoint/2010/main" val="15757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https://biblehub.com/greek/1127.htm</a:t>
            </a:r>
            <a:endParaRPr lang="en-US" sz="1050" dirty="0"/>
          </a:p>
          <a:p>
            <a:endParaRPr lang="en-US" sz="2000" dirty="0"/>
          </a:p>
          <a:p>
            <a:r>
              <a:rPr lang="en-US" altLang="en-US" sz="2000" dirty="0"/>
              <a:t>I’d like to start with some great words from John Eldredge</a:t>
            </a:r>
          </a:p>
        </p:txBody>
      </p:sp>
    </p:spTree>
    <p:extLst>
      <p:ext uri="{BB962C8B-B14F-4D97-AF65-F5344CB8AC3E}">
        <p14:creationId xmlns:p14="http://schemas.microsoft.com/office/powerpoint/2010/main" val="2673918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800" dirty="0">
                <a:hlinkClick r:id="rId3"/>
              </a:rPr>
              <a:t>https://www.google.com/search?q=john+Eldredge&amp;safe=active&amp;tbm=isch&amp;source=iu&amp;ictx=1&amp;fir=ktVM4SFeg3x9FM%253A%252CDUUy0ke_jAL1KM%252C%252Fm%252F05d2hl&amp;vet=1&amp;usg=AI4_-kRhvhpc147Dc06FGodgbRXgfp0YCg&amp;sa=X&amp;ved=2ahUKEwiJ0NHqxeriAhVIY6wKHWtIBTQQ_B0wCnoECAoQAw#imgrc=ktVM4SFeg3x9FM:</a:t>
            </a:r>
            <a:endParaRPr lang="en-US" altLang="en-US" sz="800" dirty="0"/>
          </a:p>
        </p:txBody>
      </p:sp>
    </p:spTree>
    <p:extLst>
      <p:ext uri="{BB962C8B-B14F-4D97-AF65-F5344CB8AC3E}">
        <p14:creationId xmlns:p14="http://schemas.microsoft.com/office/powerpoint/2010/main" val="4154112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Wild at Heart p 181 A    </a:t>
            </a:r>
            <a:r>
              <a:rPr lang="en-US" altLang="en-US" sz="2000" dirty="0" err="1"/>
              <a:t>A</a:t>
            </a:r>
            <a:r>
              <a:rPr lang="en-US" altLang="en-US" sz="2000" dirty="0"/>
              <a:t> story of their meeting and falling in love, and out.</a:t>
            </a:r>
          </a:p>
          <a:p>
            <a:r>
              <a:rPr lang="en-US" altLang="en-US" sz="2000" dirty="0"/>
              <a:t>After years he realized…  [He’s a bit descriptive.]</a:t>
            </a:r>
          </a:p>
        </p:txBody>
      </p:sp>
    </p:spTree>
    <p:extLst>
      <p:ext uri="{BB962C8B-B14F-4D97-AF65-F5344CB8AC3E}">
        <p14:creationId xmlns:p14="http://schemas.microsoft.com/office/powerpoint/2010/main" val="1719031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His wife Stasi was ignored as a child, teen.   Older siblings in trouble.  Too much trouble .  So, she became a hidden child.  Out of the way.  Then p184 B Eldredge weakness, deficiency.</a:t>
            </a:r>
          </a:p>
        </p:txBody>
      </p:sp>
    </p:spTree>
    <p:extLst>
      <p:ext uri="{BB962C8B-B14F-4D97-AF65-F5344CB8AC3E}">
        <p14:creationId xmlns:p14="http://schemas.microsoft.com/office/powerpoint/2010/main" val="959877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Then 184 C</a:t>
            </a:r>
            <a:endParaRPr lang="en-US" sz="1050" dirty="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https://www.goodreads.com/author/quotes/1236.John_Eldredge</a:t>
            </a:r>
            <a:endParaRPr lang="en-US" altLang="en-US" sz="1050" dirty="0"/>
          </a:p>
          <a:p>
            <a:endParaRPr lang="en-US" altLang="en-US" sz="1050" dirty="0"/>
          </a:p>
        </p:txBody>
      </p:sp>
    </p:spTree>
    <p:extLst>
      <p:ext uri="{BB962C8B-B14F-4D97-AF65-F5344CB8AC3E}">
        <p14:creationId xmlns:p14="http://schemas.microsoft.com/office/powerpoint/2010/main" val="1110171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Eldredge Wild p 184</a:t>
            </a:r>
          </a:p>
          <a:p>
            <a:endParaRPr lang="en-US" altLang="en-US" sz="2000" dirty="0"/>
          </a:p>
          <a:p>
            <a:r>
              <a:rPr lang="en-US" altLang="en-US" sz="2000" dirty="0"/>
              <a:t>This is what a man is.  Gives his life for others.  </a:t>
            </a:r>
          </a:p>
          <a:p>
            <a:r>
              <a:rPr lang="en-US" altLang="en-US" sz="2000" dirty="0"/>
              <a:t>Shalom </a:t>
            </a:r>
            <a:r>
              <a:rPr lang="en-US" altLang="en-US" sz="2000" dirty="0" err="1"/>
              <a:t>Arush</a:t>
            </a:r>
            <a:r>
              <a:rPr lang="en-US" altLang="en-US" sz="2000" dirty="0"/>
              <a:t> teaching exactly.  </a:t>
            </a:r>
          </a:p>
          <a:p>
            <a:r>
              <a:rPr lang="en-US" altLang="en-US" sz="2000" dirty="0"/>
              <a:t>Messiah’s teaching exactly, and exemplified by Yeshua for his bride </a:t>
            </a:r>
          </a:p>
        </p:txBody>
      </p:sp>
    </p:spTree>
    <p:extLst>
      <p:ext uri="{BB962C8B-B14F-4D97-AF65-F5344CB8AC3E}">
        <p14:creationId xmlns:p14="http://schemas.microsoft.com/office/powerpoint/2010/main" val="1605017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86401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9137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10308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https://biblehub.com/greek/1127.htm</a:t>
            </a:r>
            <a:endParaRPr lang="en-US" sz="1050" dirty="0"/>
          </a:p>
          <a:p>
            <a:endParaRPr lang="en-US" altLang="en-US" sz="1050" dirty="0"/>
          </a:p>
        </p:txBody>
      </p:sp>
    </p:spTree>
    <p:extLst>
      <p:ext uri="{BB962C8B-B14F-4D97-AF65-F5344CB8AC3E}">
        <p14:creationId xmlns:p14="http://schemas.microsoft.com/office/powerpoint/2010/main" val="782443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https://www.orkin.com/flies/house-fly/house-fly-eyes</a:t>
            </a:r>
            <a:endParaRPr lang="en-US" altLang="en-US" sz="1050" dirty="0"/>
          </a:p>
        </p:txBody>
      </p:sp>
    </p:spTree>
    <p:extLst>
      <p:ext uri="{BB962C8B-B14F-4D97-AF65-F5344CB8AC3E}">
        <p14:creationId xmlns:p14="http://schemas.microsoft.com/office/powerpoint/2010/main" val="3878810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0927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defRPr/>
            </a:pPr>
            <a:r>
              <a:rPr lang="en-US" altLang="en-US" dirty="0">
                <a:solidFill>
                  <a:srgbClr val="000000"/>
                </a:solidFill>
              </a:rPr>
              <a:t>G-d is always watching, alert.   “I’m too depressed, discouraged to watch now.”   G-d is depressed?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https://www.orkin.com/flies/house-fly/house-fly-eyes</a:t>
            </a:r>
            <a:endParaRPr lang="en-US" altLang="en-US" sz="1050" dirty="0"/>
          </a:p>
        </p:txBody>
      </p:sp>
    </p:spTree>
    <p:extLst>
      <p:ext uri="{BB962C8B-B14F-4D97-AF65-F5344CB8AC3E}">
        <p14:creationId xmlns:p14="http://schemas.microsoft.com/office/powerpoint/2010/main" val="222583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07894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Eldredge </a:t>
            </a:r>
            <a:r>
              <a:rPr lang="en-US" altLang="en-US" sz="1050" i="1" dirty="0"/>
              <a:t>You Have What it Takes </a:t>
            </a:r>
            <a:r>
              <a:rPr lang="en-US" altLang="en-US" sz="1050" dirty="0"/>
              <a:t>p 43</a:t>
            </a:r>
          </a:p>
        </p:txBody>
      </p:sp>
    </p:spTree>
    <p:extLst>
      <p:ext uri="{BB962C8B-B14F-4D97-AF65-F5344CB8AC3E}">
        <p14:creationId xmlns:p14="http://schemas.microsoft.com/office/powerpoint/2010/main" val="2386470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dirty="0"/>
          </a:p>
        </p:txBody>
      </p:sp>
    </p:spTree>
    <p:extLst>
      <p:ext uri="{BB962C8B-B14F-4D97-AF65-F5344CB8AC3E}">
        <p14:creationId xmlns:p14="http://schemas.microsoft.com/office/powerpoint/2010/main" val="1739300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Eldredge </a:t>
            </a:r>
            <a:r>
              <a:rPr lang="en-US" altLang="en-US" sz="2000" i="1" dirty="0"/>
              <a:t>You Have What it Takes </a:t>
            </a:r>
            <a:r>
              <a:rPr lang="en-US" altLang="en-US" sz="2000" dirty="0"/>
              <a:t>p 43  </a:t>
            </a:r>
          </a:p>
          <a:p>
            <a:r>
              <a:rPr lang="en-US" altLang="en-US" sz="2000" dirty="0"/>
              <a:t>Read p 44 D</a:t>
            </a:r>
          </a:p>
          <a:p>
            <a:r>
              <a:rPr lang="en-US" altLang="en-US" sz="2000" dirty="0"/>
              <a:t>“I’m not watching for that.  I’m watching for sin.”</a:t>
            </a:r>
          </a:p>
          <a:p>
            <a:r>
              <a:rPr lang="en-US" altLang="en-US" sz="2000" dirty="0"/>
              <a:t>Similar for your wife.  It’s father’s day, but most of the time you will be a husband before being a dad.  Be alert to her spirit.</a:t>
            </a:r>
          </a:p>
          <a:p>
            <a:r>
              <a:rPr lang="en-US" altLang="en-US" sz="2000" dirty="0"/>
              <a:t>“But they’ve done many things wrong…”   </a:t>
            </a:r>
          </a:p>
          <a:p>
            <a:r>
              <a:rPr lang="en-US" altLang="en-US" sz="2000" dirty="0"/>
              <a:t>~Yeshua, we did MANY things wrong, yet He went to the execution stake first, so we could repent.  Fathers, husbands, humble yourself FIRST, so you wife and kids can open up!</a:t>
            </a:r>
          </a:p>
          <a:p>
            <a:endParaRPr lang="en-US" altLang="en-US" sz="2000" dirty="0"/>
          </a:p>
          <a:p>
            <a:r>
              <a:rPr lang="en-US" altLang="en-US" sz="2000" dirty="0"/>
              <a:t>This message is about the power and pattern of Yeshua.  ALL our messages here are, though sometimes that gets a bit buried.  Power and pattern of Yeshua!</a:t>
            </a:r>
          </a:p>
        </p:txBody>
      </p:sp>
    </p:spTree>
    <p:extLst>
      <p:ext uri="{BB962C8B-B14F-4D97-AF65-F5344CB8AC3E}">
        <p14:creationId xmlns:p14="http://schemas.microsoft.com/office/powerpoint/2010/main" val="2052524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https://www.goodreads.com/author/quotes/1236.John_Eldredge</a:t>
            </a:r>
            <a:endParaRPr lang="en-US" altLang="en-US" sz="1050" dirty="0"/>
          </a:p>
        </p:txBody>
      </p:sp>
    </p:spTree>
    <p:extLst>
      <p:ext uri="{BB962C8B-B14F-4D97-AF65-F5344CB8AC3E}">
        <p14:creationId xmlns:p14="http://schemas.microsoft.com/office/powerpoint/2010/main" val="1970393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0544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a:t>
            </a:r>
            <a:r>
              <a:rPr lang="en-US" altLang="en-US" sz="1050" dirty="0" err="1"/>
              <a:t>Alongis</a:t>
            </a:r>
            <a:r>
              <a:rPr lang="en-US" altLang="en-US" sz="1050" dirty="0"/>
              <a:t> </a:t>
            </a:r>
          </a:p>
        </p:txBody>
      </p:sp>
    </p:spTree>
    <p:extLst>
      <p:ext uri="{BB962C8B-B14F-4D97-AF65-F5344CB8AC3E}">
        <p14:creationId xmlns:p14="http://schemas.microsoft.com/office/powerpoint/2010/main" val="2448542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https://biblehub.com/greek/1127.htm</a:t>
            </a:r>
            <a:endParaRPr lang="en-US" altLang="en-US" sz="1050" dirty="0"/>
          </a:p>
        </p:txBody>
      </p:sp>
    </p:spTree>
    <p:extLst>
      <p:ext uri="{BB962C8B-B14F-4D97-AF65-F5344CB8AC3E}">
        <p14:creationId xmlns:p14="http://schemas.microsoft.com/office/powerpoint/2010/main" val="19139025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73811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https://en.wikipedia.org/wiki/Pegasus_Bridge</a:t>
            </a:r>
            <a:endParaRPr lang="en-US" altLang="en-US" sz="1050" dirty="0"/>
          </a:p>
        </p:txBody>
      </p:sp>
    </p:spTree>
    <p:extLst>
      <p:ext uri="{BB962C8B-B14F-4D97-AF65-F5344CB8AC3E}">
        <p14:creationId xmlns:p14="http://schemas.microsoft.com/office/powerpoint/2010/main" val="1722726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https://en.wikipedia.org/wiki/Pegasus_Bridge</a:t>
            </a:r>
            <a:endParaRPr lang="en-US" altLang="en-US" sz="1050" dirty="0"/>
          </a:p>
        </p:txBody>
      </p:sp>
    </p:spTree>
    <p:extLst>
      <p:ext uri="{BB962C8B-B14F-4D97-AF65-F5344CB8AC3E}">
        <p14:creationId xmlns:p14="http://schemas.microsoft.com/office/powerpoint/2010/main" val="2753038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77270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30930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26988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https://biblehub.com/greek/1127.htm</a:t>
            </a:r>
            <a:endParaRPr lang="en-US" sz="1050" dirty="0"/>
          </a:p>
          <a:p>
            <a:endParaRPr lang="en-US" altLang="en-US" sz="1050" dirty="0"/>
          </a:p>
          <a:p>
            <a:r>
              <a:rPr lang="en-US" altLang="en-US" sz="1050" dirty="0"/>
              <a:t>David Stern’s translation.  Ashkenazi Jewish Yiddish/English.</a:t>
            </a:r>
          </a:p>
          <a:p>
            <a:r>
              <a:rPr lang="en-US" altLang="en-US" sz="1050" dirty="0"/>
              <a:t>Yiddish word subject to various English spellings.  Stern, Wikipedia</a:t>
            </a:r>
          </a:p>
        </p:txBody>
      </p:sp>
    </p:spTree>
    <p:extLst>
      <p:ext uri="{BB962C8B-B14F-4D97-AF65-F5344CB8AC3E}">
        <p14:creationId xmlns:p14="http://schemas.microsoft.com/office/powerpoint/2010/main" val="4012420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https://en.wikipedia.org/wiki/Mensch</a:t>
            </a:r>
            <a:endParaRPr lang="en-US" altLang="en-US" sz="1050" dirty="0"/>
          </a:p>
        </p:txBody>
      </p:sp>
    </p:spTree>
    <p:extLst>
      <p:ext uri="{BB962C8B-B14F-4D97-AF65-F5344CB8AC3E}">
        <p14:creationId xmlns:p14="http://schemas.microsoft.com/office/powerpoint/2010/main" val="2309791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https://en.wikipedia.org/wiki/Mensch</a:t>
            </a:r>
            <a:endParaRPr lang="en-US" altLang="en-US" sz="1050" dirty="0"/>
          </a:p>
        </p:txBody>
      </p:sp>
    </p:spTree>
    <p:extLst>
      <p:ext uri="{BB962C8B-B14F-4D97-AF65-F5344CB8AC3E}">
        <p14:creationId xmlns:p14="http://schemas.microsoft.com/office/powerpoint/2010/main" val="398996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a:t>
            </a:r>
            <a:r>
              <a:rPr lang="en-US" altLang="en-US" sz="1050" dirty="0" err="1"/>
              <a:t>Alongis</a:t>
            </a:r>
            <a:r>
              <a:rPr lang="en-US" altLang="en-US" sz="1050" dirty="0"/>
              <a:t> </a:t>
            </a:r>
          </a:p>
        </p:txBody>
      </p:sp>
    </p:spTree>
    <p:extLst>
      <p:ext uri="{BB962C8B-B14F-4D97-AF65-F5344CB8AC3E}">
        <p14:creationId xmlns:p14="http://schemas.microsoft.com/office/powerpoint/2010/main" val="255170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https://en.wikipedia.org/wiki/Mensch</a:t>
            </a: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i="1" dirty="0"/>
              <a:t>Fiddler on the Roof</a:t>
            </a:r>
            <a:r>
              <a:rPr lang="en-US" sz="1050" dirty="0"/>
              <a:t>, when Motel </a:t>
            </a:r>
            <a:r>
              <a:rPr lang="en-US" sz="1050" dirty="0" err="1"/>
              <a:t>Kamzoil</a:t>
            </a:r>
            <a:r>
              <a:rPr lang="en-US" sz="1050" dirty="0"/>
              <a:t> the poor tailor got a sewing machine?  </a:t>
            </a:r>
            <a:endParaRPr lang="en-US" sz="1050" dirty="0">
              <a:hlinkClick r:id="rId3"/>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p:txBody>
      </p:sp>
    </p:spTree>
    <p:extLst>
      <p:ext uri="{BB962C8B-B14F-4D97-AF65-F5344CB8AC3E}">
        <p14:creationId xmlns:p14="http://schemas.microsoft.com/office/powerpoint/2010/main" val="2893601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https://www.google.com/search?q=Motel+Kamzoil+got+a+sewing+machine&amp;safe=active&amp;source=lnms&amp;tbm=isch&amp;sa=X&amp;ved=0ahUKEwid8Yfnz-riAhVLlKwKHUw2DbgQ_AUIECgB&amp;biw=1164&amp;bih=865#imgdii=tIbdkPLAGoSAUM:&amp;imgrc=K24SqWNmv_XkVM:</a:t>
            </a:r>
            <a:endParaRPr lang="en-US" altLang="en-US" sz="1050" dirty="0"/>
          </a:p>
        </p:txBody>
      </p:sp>
    </p:spTree>
    <p:extLst>
      <p:ext uri="{BB962C8B-B14F-4D97-AF65-F5344CB8AC3E}">
        <p14:creationId xmlns:p14="http://schemas.microsoft.com/office/powerpoint/2010/main" val="3671181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http://www.getamused.com/jokes/mensch.html</a:t>
            </a:r>
            <a:endParaRPr lang="en-US" altLang="en-US" sz="1050" dirty="0"/>
          </a:p>
        </p:txBody>
      </p:sp>
    </p:spTree>
    <p:extLst>
      <p:ext uri="{BB962C8B-B14F-4D97-AF65-F5344CB8AC3E}">
        <p14:creationId xmlns:p14="http://schemas.microsoft.com/office/powerpoint/2010/main" val="28649729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http://www.getamused.com/jokes/mensch.html</a:t>
            </a:r>
            <a:endParaRPr lang="en-US" altLang="en-US" sz="1050" dirty="0"/>
          </a:p>
        </p:txBody>
      </p:sp>
    </p:spTree>
    <p:extLst>
      <p:ext uri="{BB962C8B-B14F-4D97-AF65-F5344CB8AC3E}">
        <p14:creationId xmlns:p14="http://schemas.microsoft.com/office/powerpoint/2010/main" val="20139181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http://www.getamused.com/jokes/mensch.html</a:t>
            </a:r>
            <a:endParaRPr lang="en-US" altLang="en-US" sz="1050" dirty="0"/>
          </a:p>
        </p:txBody>
      </p:sp>
    </p:spTree>
    <p:extLst>
      <p:ext uri="{BB962C8B-B14F-4D97-AF65-F5344CB8AC3E}">
        <p14:creationId xmlns:p14="http://schemas.microsoft.com/office/powerpoint/2010/main" val="2037604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http://www.getamused.com/jokes/mensch.html</a:t>
            </a:r>
            <a:endParaRPr lang="en-US" altLang="en-US" sz="1050" dirty="0"/>
          </a:p>
        </p:txBody>
      </p:sp>
    </p:spTree>
    <p:extLst>
      <p:ext uri="{BB962C8B-B14F-4D97-AF65-F5344CB8AC3E}">
        <p14:creationId xmlns:p14="http://schemas.microsoft.com/office/powerpoint/2010/main" val="564796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http://www.getamused.com/jokes/mensch.html</a:t>
            </a:r>
            <a:endParaRPr lang="en-US" altLang="en-US" sz="1050" dirty="0"/>
          </a:p>
        </p:txBody>
      </p:sp>
    </p:spTree>
    <p:extLst>
      <p:ext uri="{BB962C8B-B14F-4D97-AF65-F5344CB8AC3E}">
        <p14:creationId xmlns:p14="http://schemas.microsoft.com/office/powerpoint/2010/main" val="1062806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264899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24720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9673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138029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85443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https://biblehub.com/greek/1127.htm</a:t>
            </a:r>
            <a:endParaRPr lang="en-US" altLang="en-US" sz="1050" dirty="0"/>
          </a:p>
        </p:txBody>
      </p:sp>
    </p:spTree>
    <p:extLst>
      <p:ext uri="{BB962C8B-B14F-4D97-AF65-F5344CB8AC3E}">
        <p14:creationId xmlns:p14="http://schemas.microsoft.com/office/powerpoint/2010/main" val="38742321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99124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Eldredge Wild p 186</a:t>
            </a:r>
          </a:p>
          <a:p>
            <a:r>
              <a:rPr lang="en-US" altLang="en-US" sz="2000" dirty="0"/>
              <a:t>Some men are confrontational, demanding, driving.  Not good.</a:t>
            </a:r>
          </a:p>
          <a:p>
            <a:r>
              <a:rPr lang="en-US" altLang="en-US" sz="2000" dirty="0"/>
              <a:t>Some are compliant.   “Yes, dear”</a:t>
            </a:r>
          </a:p>
        </p:txBody>
      </p:sp>
    </p:spTree>
    <p:extLst>
      <p:ext uri="{BB962C8B-B14F-4D97-AF65-F5344CB8AC3E}">
        <p14:creationId xmlns:p14="http://schemas.microsoft.com/office/powerpoint/2010/main" val="827393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dirty="0"/>
          </a:p>
        </p:txBody>
      </p:sp>
    </p:spTree>
    <p:extLst>
      <p:ext uri="{BB962C8B-B14F-4D97-AF65-F5344CB8AC3E}">
        <p14:creationId xmlns:p14="http://schemas.microsoft.com/office/powerpoint/2010/main" val="35553342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Yes, dear.  Compliance is no favor.  Yeshua was the Word, the Logos, the </a:t>
            </a:r>
            <a:r>
              <a:rPr lang="en-US" altLang="en-US" sz="1050" dirty="0" err="1"/>
              <a:t>Memra</a:t>
            </a:r>
            <a:r>
              <a:rPr lang="en-US" altLang="en-US" sz="1050" dirty="0"/>
              <a:t>, </a:t>
            </a:r>
            <a:r>
              <a:rPr lang="en-US" altLang="en-US" sz="1050" dirty="0" err="1"/>
              <a:t>Davar</a:t>
            </a:r>
            <a:r>
              <a:rPr lang="en-US" altLang="en-US" sz="1050" dirty="0"/>
              <a:t> Adoni.</a:t>
            </a:r>
          </a:p>
          <a:p>
            <a:r>
              <a:rPr lang="en-US" altLang="en-US" sz="1050" dirty="0"/>
              <a:t>Guys: speak up, but in love and tenderness!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My marriage, Dawn remembers everything.   Except family prayer time.  She has her own private devotions, but family prayer is just up to me..</a:t>
            </a:r>
          </a:p>
          <a:p>
            <a:endParaRPr lang="en-US" altLang="en-US" sz="1050" dirty="0"/>
          </a:p>
          <a:p>
            <a:r>
              <a:rPr lang="en-US" altLang="en-US" sz="1050" dirty="0"/>
              <a:t>This principle, of strength in speaking, gentle intervention, explains one of the strangest commands in the Torah…</a:t>
            </a:r>
          </a:p>
        </p:txBody>
      </p:sp>
    </p:spTree>
    <p:extLst>
      <p:ext uri="{BB962C8B-B14F-4D97-AF65-F5344CB8AC3E}">
        <p14:creationId xmlns:p14="http://schemas.microsoft.com/office/powerpoint/2010/main" val="9656144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14840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Similar for your wife!</a:t>
            </a:r>
          </a:p>
          <a:p>
            <a:endParaRPr lang="en-US" altLang="en-US" sz="2000" dirty="0"/>
          </a:p>
          <a:p>
            <a:r>
              <a:rPr lang="en-US" altLang="en-US" sz="2000" dirty="0"/>
              <a:t>He doesn’t get involved</a:t>
            </a:r>
          </a:p>
        </p:txBody>
      </p:sp>
    </p:spTree>
    <p:extLst>
      <p:ext uri="{BB962C8B-B14F-4D97-AF65-F5344CB8AC3E}">
        <p14:creationId xmlns:p14="http://schemas.microsoft.com/office/powerpoint/2010/main" val="33866465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Veto power?  Right?  Sexist?  Domineering?   </a:t>
            </a:r>
          </a:p>
          <a:p>
            <a:endParaRPr lang="en-US" altLang="en-US" sz="2000" dirty="0"/>
          </a:p>
          <a:p>
            <a:r>
              <a:rPr lang="en-US" altLang="en-US" sz="2000" dirty="0"/>
              <a:t>ENGAGEMENT.  Break bondages!   </a:t>
            </a:r>
          </a:p>
          <a:p>
            <a:r>
              <a:rPr lang="en-US" altLang="en-US" sz="2000" dirty="0"/>
              <a:t>Bitterness </a:t>
            </a:r>
            <a:r>
              <a:rPr lang="en-US" altLang="en-US" sz="2000" dirty="0">
                <a:sym typeface="Wingdings" panose="05000000000000000000" pitchFamily="2" charset="2"/>
              </a:rPr>
              <a:t> vows!</a:t>
            </a:r>
            <a:endParaRPr lang="en-US" altLang="en-US" sz="2000" dirty="0"/>
          </a:p>
          <a:p>
            <a:r>
              <a:rPr lang="en-US" altLang="en-US" sz="2000" dirty="0"/>
              <a:t>Can she talk him into it?  Convince him?   Likely.   But </a:t>
            </a:r>
          </a:p>
        </p:txBody>
      </p:sp>
    </p:spTree>
    <p:extLst>
      <p:ext uri="{BB962C8B-B14F-4D97-AF65-F5344CB8AC3E}">
        <p14:creationId xmlns:p14="http://schemas.microsoft.com/office/powerpoint/2010/main" val="25445173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https://www.goodreads.com/author/quotes/1236.John_Eldredge</a:t>
            </a:r>
            <a:endParaRPr lang="en-US" altLang="en-US" sz="1050" dirty="0"/>
          </a:p>
        </p:txBody>
      </p:sp>
    </p:spTree>
    <p:extLst>
      <p:ext uri="{BB962C8B-B14F-4D97-AF65-F5344CB8AC3E}">
        <p14:creationId xmlns:p14="http://schemas.microsoft.com/office/powerpoint/2010/main" val="3443660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457200"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443474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83114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https://time.com/5586397/loving-your-spouse/</a:t>
            </a:r>
            <a:endParaRPr lang="en-US" altLang="en-US" sz="1050" dirty="0"/>
          </a:p>
        </p:txBody>
      </p:sp>
    </p:spTree>
    <p:extLst>
      <p:ext uri="{BB962C8B-B14F-4D97-AF65-F5344CB8AC3E}">
        <p14:creationId xmlns:p14="http://schemas.microsoft.com/office/powerpoint/2010/main" val="17136109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316753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https://time.com/5586397/loving-your-spouse/</a:t>
            </a:r>
            <a:endParaRPr lang="en-US" altLang="en-US" sz="1050" dirty="0"/>
          </a:p>
        </p:txBody>
      </p:sp>
    </p:spTree>
    <p:extLst>
      <p:ext uri="{BB962C8B-B14F-4D97-AF65-F5344CB8AC3E}">
        <p14:creationId xmlns:p14="http://schemas.microsoft.com/office/powerpoint/2010/main" val="35324997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https://time.com/5586397/loving-your-spouse/</a:t>
            </a:r>
            <a:endParaRPr lang="en-US" altLang="en-US" sz="1050" dirty="0"/>
          </a:p>
        </p:txBody>
      </p:sp>
    </p:spTree>
    <p:extLst>
      <p:ext uri="{BB962C8B-B14F-4D97-AF65-F5344CB8AC3E}">
        <p14:creationId xmlns:p14="http://schemas.microsoft.com/office/powerpoint/2010/main" val="18856093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https://time.com/5586397/loving-your-spouse/</a:t>
            </a:r>
            <a:endParaRPr lang="en-US" sz="1050" dirty="0"/>
          </a:p>
          <a:p>
            <a:r>
              <a:rPr lang="en-US" sz="2000" b="0" i="0" kern="1200" dirty="0">
                <a:solidFill>
                  <a:schemeClr val="tx1"/>
                </a:solidFill>
                <a:effectLst/>
                <a:latin typeface="Arial Rounded MT Bold" pitchFamily="34" charset="0"/>
                <a:ea typeface="+mn-ea"/>
                <a:cs typeface="Arial" charset="0"/>
              </a:rPr>
              <a:t> </a:t>
            </a:r>
            <a:r>
              <a:rPr lang="en-US" sz="2000" b="0" i="0" u="none" strike="noStrike" kern="1200" dirty="0" err="1">
                <a:solidFill>
                  <a:schemeClr val="tx1"/>
                </a:solidFill>
                <a:effectLst/>
                <a:latin typeface="Arial Rounded MT Bold" pitchFamily="34" charset="0"/>
                <a:ea typeface="+mn-ea"/>
                <a:cs typeface="Arial" charset="0"/>
                <a:hlinkClick r:id="rId4"/>
              </a:rPr>
              <a:t>Marriageology</a:t>
            </a:r>
            <a:r>
              <a:rPr lang="en-US" sz="2000" b="0" i="0" u="none" strike="noStrike" kern="1200" dirty="0">
                <a:solidFill>
                  <a:schemeClr val="tx1"/>
                </a:solidFill>
                <a:effectLst/>
                <a:latin typeface="Arial Rounded MT Bold" pitchFamily="34" charset="0"/>
                <a:ea typeface="+mn-ea"/>
                <a:cs typeface="Arial" charset="0"/>
                <a:hlinkClick r:id="rId4"/>
              </a:rPr>
              <a:t>: The Art and Science of Staying Together</a:t>
            </a:r>
            <a:r>
              <a:rPr lang="en-US" sz="2000" b="0" i="1" kern="1200" dirty="0">
                <a:solidFill>
                  <a:schemeClr val="tx1"/>
                </a:solidFill>
                <a:effectLst/>
                <a:latin typeface="Arial Rounded MT Bold" pitchFamily="34" charset="0"/>
                <a:ea typeface="+mn-ea"/>
                <a:cs typeface="Arial" charset="0"/>
              </a:rPr>
              <a:t>.</a:t>
            </a:r>
            <a:endParaRPr lang="en-US" altLang="en-US" sz="1050" dirty="0"/>
          </a:p>
        </p:txBody>
      </p:sp>
    </p:spTree>
    <p:extLst>
      <p:ext uri="{BB962C8B-B14F-4D97-AF65-F5344CB8AC3E}">
        <p14:creationId xmlns:p14="http://schemas.microsoft.com/office/powerpoint/2010/main" val="2571779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855512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https://biblehub.com/greek/1127.htm</a:t>
            </a:r>
            <a:endParaRPr lang="en-US" altLang="en-US" sz="1050" dirty="0"/>
          </a:p>
        </p:txBody>
      </p:sp>
    </p:spTree>
    <p:extLst>
      <p:ext uri="{BB962C8B-B14F-4D97-AF65-F5344CB8AC3E}">
        <p14:creationId xmlns:p14="http://schemas.microsoft.com/office/powerpoint/2010/main" val="41184804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https://time.com/5586397/loving-your-spouse/</a:t>
            </a:r>
            <a:endParaRPr lang="en-US" altLang="en-US" sz="1050" dirty="0"/>
          </a:p>
        </p:txBody>
      </p:sp>
    </p:spTree>
    <p:extLst>
      <p:ext uri="{BB962C8B-B14F-4D97-AF65-F5344CB8AC3E}">
        <p14:creationId xmlns:p14="http://schemas.microsoft.com/office/powerpoint/2010/main" val="5308831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https://time.com/5586397/loving-your-spouse/</a:t>
            </a:r>
            <a:endParaRPr lang="en-US" altLang="en-US" sz="1050" dirty="0"/>
          </a:p>
        </p:txBody>
      </p:sp>
    </p:spTree>
    <p:extLst>
      <p:ext uri="{BB962C8B-B14F-4D97-AF65-F5344CB8AC3E}">
        <p14:creationId xmlns:p14="http://schemas.microsoft.com/office/powerpoint/2010/main" val="318182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kern="0" dirty="0">
                <a:latin typeface="Arial Rounded MT Bold"/>
              </a:rPr>
              <a:t>Danielle [played by Drew Barrymore in </a:t>
            </a:r>
            <a:r>
              <a:rPr lang="en-US" i="1" kern="0" dirty="0">
                <a:latin typeface="Arial Rounded MT Bold"/>
              </a:rPr>
              <a:t>Ever After]</a:t>
            </a:r>
            <a:r>
              <a:rPr lang="en-US" kern="0" dirty="0">
                <a:latin typeface="Arial Rounded MT Bold"/>
              </a:rPr>
              <a:t> was trained in swordsmanship by her birth father, and remembered her skills, grabs her captor’s swords, overpowers the slaver.</a:t>
            </a:r>
            <a:endParaRPr lang="en-US" dirty="0">
              <a:hlinkClick r:id="rId3"/>
            </a:endParaRPr>
          </a:p>
          <a:p>
            <a:endParaRPr lang="en-US" sz="1050" dirty="0">
              <a:hlinkClick r:id="" action="ppaction://noaction"/>
            </a:endParaRPr>
          </a:p>
          <a:p>
            <a:endParaRPr lang="en-US" sz="1050" dirty="0">
              <a:hlinkClick r:id="" action="ppaction://noaction"/>
            </a:endParaRPr>
          </a:p>
          <a:p>
            <a:r>
              <a:rPr lang="en-US" sz="1050" dirty="0">
                <a:hlinkClick r:id="" action="ppaction://noaction"/>
              </a:rPr>
              <a:t>https://www.youtube.com/watch?v=xfDHqE1okVk</a:t>
            </a:r>
            <a:endParaRPr lang="en-US" altLang="en-US" sz="1050" dirty="0"/>
          </a:p>
        </p:txBody>
      </p:sp>
    </p:spTree>
    <p:extLst>
      <p:ext uri="{BB962C8B-B14F-4D97-AF65-F5344CB8AC3E}">
        <p14:creationId xmlns:p14="http://schemas.microsoft.com/office/powerpoint/2010/main" val="12026535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https://time.com/5586397/loving-your-spouse/</a:t>
            </a:r>
            <a:endParaRPr lang="en-US" altLang="en-US" sz="1050" dirty="0"/>
          </a:p>
        </p:txBody>
      </p:sp>
    </p:spTree>
    <p:extLst>
      <p:ext uri="{BB962C8B-B14F-4D97-AF65-F5344CB8AC3E}">
        <p14:creationId xmlns:p14="http://schemas.microsoft.com/office/powerpoint/2010/main" val="5671390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71084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https://biblehub.com/greek/1127.htm</a:t>
            </a:r>
            <a:endParaRPr lang="en-US" altLang="en-US" sz="1050" dirty="0"/>
          </a:p>
        </p:txBody>
      </p:sp>
    </p:spTree>
    <p:extLst>
      <p:ext uri="{BB962C8B-B14F-4D97-AF65-F5344CB8AC3E}">
        <p14:creationId xmlns:p14="http://schemas.microsoft.com/office/powerpoint/2010/main" val="18770341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376337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According to Rabbi Yohanan in the Jerusalem Talmud, only after deciding to marry the female captive are sexual relations permitted. This in effect prohibits rape in the process of war, but does not prohibit forced marriages and marital rape.</a:t>
            </a:r>
            <a:endParaRPr lang="en-US" altLang="en-US" sz="1050" dirty="0"/>
          </a:p>
        </p:txBody>
      </p:sp>
    </p:spTree>
    <p:extLst>
      <p:ext uri="{BB962C8B-B14F-4D97-AF65-F5344CB8AC3E}">
        <p14:creationId xmlns:p14="http://schemas.microsoft.com/office/powerpoint/2010/main" val="10089081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https://en.wikipedia.org/wiki/Wartime_sexual_violence#Antiquity</a:t>
            </a:r>
            <a:endParaRPr lang="en-US" altLang="en-US" sz="1050" dirty="0"/>
          </a:p>
        </p:txBody>
      </p:sp>
    </p:spTree>
    <p:extLst>
      <p:ext uri="{BB962C8B-B14F-4D97-AF65-F5344CB8AC3E}">
        <p14:creationId xmlns:p14="http://schemas.microsoft.com/office/powerpoint/2010/main" val="17087096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u="sng" kern="1200" dirty="0">
                <a:solidFill>
                  <a:schemeClr val="tx1"/>
                </a:solidFill>
                <a:effectLst/>
                <a:latin typeface="Arial Rounded MT Bold" pitchFamily="34" charset="0"/>
                <a:ea typeface="+mn-ea"/>
                <a:cs typeface="Arial" charset="0"/>
              </a:rPr>
              <a:t>http://frontpagemag.com/2013/dgreenfield/ex-israeli-soldier-denounced-on-us-campus-for-not-raping-palestinian-women/</a:t>
            </a:r>
            <a:endParaRPr lang="en-US" altLang="en-US" sz="1050" dirty="0"/>
          </a:p>
        </p:txBody>
      </p:sp>
    </p:spTree>
    <p:extLst>
      <p:ext uri="{BB962C8B-B14F-4D97-AF65-F5344CB8AC3E}">
        <p14:creationId xmlns:p14="http://schemas.microsoft.com/office/powerpoint/2010/main" val="17418566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u="sng" kern="1200" dirty="0">
                <a:solidFill>
                  <a:schemeClr val="tx1"/>
                </a:solidFill>
                <a:effectLst/>
                <a:latin typeface="Arial Rounded MT Bold" pitchFamily="34" charset="0"/>
                <a:ea typeface="+mn-ea"/>
                <a:cs typeface="Arial" charset="0"/>
              </a:rPr>
              <a:t>http://frontpagemag.com/2013/dgreenfield/ex-israeli-soldier-denounced-on-us-campus-for-not-raping-palestinian-women/</a:t>
            </a:r>
            <a:endParaRPr lang="en-US" altLang="en-US" sz="1050" dirty="0"/>
          </a:p>
        </p:txBody>
      </p:sp>
    </p:spTree>
    <p:extLst>
      <p:ext uri="{BB962C8B-B14F-4D97-AF65-F5344CB8AC3E}">
        <p14:creationId xmlns:p14="http://schemas.microsoft.com/office/powerpoint/2010/main" val="8814904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388866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a:hlinkClick r:id="rId3"/>
              </a:rPr>
              <a:t>https://cidisrael.org/details/20190613a-day-to-hate-israel</a:t>
            </a:r>
            <a:endParaRPr lang="en-US" altLang="en-US" sz="1050" dirty="0"/>
          </a:p>
        </p:txBody>
      </p:sp>
    </p:spTree>
    <p:extLst>
      <p:ext uri="{BB962C8B-B14F-4D97-AF65-F5344CB8AC3E}">
        <p14:creationId xmlns:p14="http://schemas.microsoft.com/office/powerpoint/2010/main" val="1575976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330487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a:hlinkClick r:id="rId3"/>
              </a:rPr>
              <a:t>https://cidisrael.org/details/20190613a-day-to-hate-israel</a:t>
            </a:r>
            <a:endParaRPr lang="en-US" altLang="en-US" sz="1050" dirty="0"/>
          </a:p>
        </p:txBody>
      </p:sp>
    </p:spTree>
    <p:extLst>
      <p:ext uri="{BB962C8B-B14F-4D97-AF65-F5344CB8AC3E}">
        <p14:creationId xmlns:p14="http://schemas.microsoft.com/office/powerpoint/2010/main" val="14882770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a:hlinkClick r:id="rId3"/>
              </a:rPr>
              <a:t>https://cidisrael.org/details/20190613a-day-to-hate-israel</a:t>
            </a:r>
            <a:endParaRPr lang="en-US" altLang="en-US" sz="1050" dirty="0"/>
          </a:p>
        </p:txBody>
      </p:sp>
    </p:spTree>
    <p:extLst>
      <p:ext uri="{BB962C8B-B14F-4D97-AF65-F5344CB8AC3E}">
        <p14:creationId xmlns:p14="http://schemas.microsoft.com/office/powerpoint/2010/main" val="24498346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https://www.goodreads.com/author/quotes/1236.John_Eldredge</a:t>
            </a:r>
            <a:endParaRPr lang="en-US" altLang="en-US" sz="1050" dirty="0"/>
          </a:p>
          <a:p>
            <a:endParaRPr lang="en-US" altLang="en-US" sz="1050" dirty="0"/>
          </a:p>
        </p:txBody>
      </p:sp>
    </p:spTree>
    <p:extLst>
      <p:ext uri="{BB962C8B-B14F-4D97-AF65-F5344CB8AC3E}">
        <p14:creationId xmlns:p14="http://schemas.microsoft.com/office/powerpoint/2010/main" val="16144537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https://www.goodreads.com/author/quotes/1236.John_Eldredge</a:t>
            </a:r>
            <a:endParaRPr lang="en-US" altLang="en-US" sz="1050" dirty="0"/>
          </a:p>
          <a:p>
            <a:endParaRPr lang="en-US" altLang="en-US" sz="1050" dirty="0"/>
          </a:p>
        </p:txBody>
      </p:sp>
    </p:spTree>
    <p:extLst>
      <p:ext uri="{BB962C8B-B14F-4D97-AF65-F5344CB8AC3E}">
        <p14:creationId xmlns:p14="http://schemas.microsoft.com/office/powerpoint/2010/main" val="19393292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https://biblehub.com/greek/1127.htm</a:t>
            </a:r>
            <a:endParaRPr lang="en-US" altLang="en-US" sz="1050" dirty="0"/>
          </a:p>
        </p:txBody>
      </p:sp>
    </p:spTree>
    <p:extLst>
      <p:ext uri="{BB962C8B-B14F-4D97-AF65-F5344CB8AC3E}">
        <p14:creationId xmlns:p14="http://schemas.microsoft.com/office/powerpoint/2010/main" val="27927064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https://www.drjamesdobson.org/blogs/the-fatherhood-challenge/the-fatherhood-challenge/2017/06/23/5-things-every-child-needs-from-dad?sc=TYdadsurvey</a:t>
            </a:r>
            <a:endParaRPr lang="en-US" sz="1050" dirty="0"/>
          </a:p>
          <a:p>
            <a:endParaRPr lang="en-US" altLang="en-US" sz="1050" dirty="0"/>
          </a:p>
        </p:txBody>
      </p:sp>
    </p:spTree>
    <p:extLst>
      <p:ext uri="{BB962C8B-B14F-4D97-AF65-F5344CB8AC3E}">
        <p14:creationId xmlns:p14="http://schemas.microsoft.com/office/powerpoint/2010/main" val="1842848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143186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Mother's Day 2019 5779 Warriors.pptx</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11,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457200"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123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6/15/2019</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6/15/2019</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Five point outline of a </a:t>
            </a:r>
          </a:p>
          <a:p>
            <a:r>
              <a:rPr lang="en-US" dirty="0"/>
              <a:t>Men’s Manual </a:t>
            </a:r>
          </a:p>
          <a:p>
            <a:r>
              <a:rPr lang="en-US" dirty="0"/>
              <a:t>used in the 1980’s</a:t>
            </a:r>
          </a:p>
        </p:txBody>
      </p:sp>
    </p:spTree>
    <p:extLst>
      <p:ext uri="{BB962C8B-B14F-4D97-AF65-F5344CB8AC3E}">
        <p14:creationId xmlns:p14="http://schemas.microsoft.com/office/powerpoint/2010/main" val="263322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baseline="30000" dirty="0"/>
          </a:p>
          <a:p>
            <a:pPr algn="l"/>
            <a:r>
              <a:rPr lang="en-US" baseline="30000" dirty="0"/>
              <a:t>1 Cor. 16.13-14 </a:t>
            </a:r>
            <a:r>
              <a:rPr lang="en-US" dirty="0"/>
              <a:t>Stay alert, stand firm in the faith, behave like a </a:t>
            </a:r>
            <a:r>
              <a:rPr lang="en-US" i="1" dirty="0" err="1"/>
              <a:t>mentsh</a:t>
            </a:r>
            <a:r>
              <a:rPr lang="en-US" dirty="0"/>
              <a:t>, grow strong. </a:t>
            </a:r>
            <a:r>
              <a:rPr lang="en-US" b="1" baseline="30000" dirty="0"/>
              <a:t> </a:t>
            </a:r>
            <a:r>
              <a:rPr lang="en-US" dirty="0"/>
              <a:t>Let everything you do be done in love.</a:t>
            </a:r>
          </a:p>
        </p:txBody>
      </p:sp>
    </p:spTree>
    <p:extLst>
      <p:ext uri="{BB962C8B-B14F-4D97-AF65-F5344CB8AC3E}">
        <p14:creationId xmlns:p14="http://schemas.microsoft.com/office/powerpoint/2010/main" val="949978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00050" indent="-400050" algn="l">
              <a:buFont typeface="+mj-lt"/>
              <a:buAutoNum type="arabicPeriod"/>
            </a:pPr>
            <a:r>
              <a:rPr lang="en-US" dirty="0">
                <a:solidFill>
                  <a:srgbClr val="FFFF99"/>
                </a:solidFill>
              </a:rPr>
              <a:t>Stay alert, </a:t>
            </a:r>
          </a:p>
          <a:p>
            <a:pPr marL="400050" indent="-400050" algn="l">
              <a:buFont typeface="+mj-lt"/>
              <a:buAutoNum type="arabicPeriod"/>
            </a:pPr>
            <a:r>
              <a:rPr lang="en-US" dirty="0"/>
              <a:t>Stand firm in the faith, </a:t>
            </a:r>
          </a:p>
          <a:p>
            <a:pPr marL="400050" indent="-400050" algn="l">
              <a:buFont typeface="+mj-lt"/>
              <a:buAutoNum type="arabicPeriod"/>
            </a:pPr>
            <a:r>
              <a:rPr lang="en-US" dirty="0"/>
              <a:t>Behave like a </a:t>
            </a:r>
            <a:r>
              <a:rPr lang="en-US" i="1" dirty="0" err="1"/>
              <a:t>mentsh</a:t>
            </a:r>
            <a:r>
              <a:rPr lang="en-US" dirty="0"/>
              <a:t>, </a:t>
            </a:r>
          </a:p>
          <a:p>
            <a:pPr marL="400050" indent="-400050" algn="l">
              <a:buFont typeface="+mj-lt"/>
              <a:buAutoNum type="arabicPeriod"/>
            </a:pPr>
            <a:r>
              <a:rPr lang="en-US" dirty="0"/>
              <a:t>Grow strong. </a:t>
            </a:r>
            <a:r>
              <a:rPr lang="en-US" b="1" baseline="30000" dirty="0"/>
              <a:t> </a:t>
            </a:r>
          </a:p>
          <a:p>
            <a:pPr marL="400050" indent="-400050" algn="l">
              <a:buFont typeface="+mj-lt"/>
              <a:buAutoNum type="arabicPeriod"/>
            </a:pPr>
            <a:r>
              <a:rPr lang="en-US" dirty="0"/>
              <a:t>Let everything you do be done in love.</a:t>
            </a:r>
          </a:p>
        </p:txBody>
      </p:sp>
    </p:spTree>
    <p:extLst>
      <p:ext uri="{BB962C8B-B14F-4D97-AF65-F5344CB8AC3E}">
        <p14:creationId xmlns:p14="http://schemas.microsoft.com/office/powerpoint/2010/main" val="278346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6" name="Picture 5">
            <a:extLst>
              <a:ext uri="{FF2B5EF4-FFF2-40B4-BE49-F238E27FC236}">
                <a16:creationId xmlns:a16="http://schemas.microsoft.com/office/drawing/2014/main" id="{9BF3B641-6F9E-4A94-B586-3C44497C3305}"/>
              </a:ext>
            </a:extLst>
          </p:cNvPr>
          <p:cNvPicPr>
            <a:picLocks noChangeAspect="1"/>
          </p:cNvPicPr>
          <p:nvPr/>
        </p:nvPicPr>
        <p:blipFill>
          <a:blip r:embed="rId3"/>
          <a:stretch>
            <a:fillRect/>
          </a:stretch>
        </p:blipFill>
        <p:spPr>
          <a:xfrm>
            <a:off x="198428" y="0"/>
            <a:ext cx="3274259" cy="5086350"/>
          </a:xfrm>
          <a:prstGeom prst="rect">
            <a:avLst/>
          </a:prstGeom>
        </p:spPr>
      </p:pic>
      <p:pic>
        <p:nvPicPr>
          <p:cNvPr id="8194" name="Picture 2" descr="Image result for john Eldredge">
            <a:extLst>
              <a:ext uri="{FF2B5EF4-FFF2-40B4-BE49-F238E27FC236}">
                <a16:creationId xmlns:a16="http://schemas.microsoft.com/office/drawing/2014/main" id="{4B1EDEA6-941F-44A1-83E3-2C8D29B51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237" y="0"/>
            <a:ext cx="4857750" cy="4857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BADE2D2-D111-4872-A6D9-6F9325897B70}"/>
              </a:ext>
            </a:extLst>
          </p:cNvPr>
          <p:cNvSpPr txBox="1"/>
          <p:nvPr/>
        </p:nvSpPr>
        <p:spPr>
          <a:xfrm>
            <a:off x="4297071" y="4019550"/>
            <a:ext cx="3785139"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John Eldredge</a:t>
            </a:r>
          </a:p>
        </p:txBody>
      </p:sp>
    </p:spTree>
    <p:extLst>
      <p:ext uri="{BB962C8B-B14F-4D97-AF65-F5344CB8AC3E}">
        <p14:creationId xmlns:p14="http://schemas.microsoft.com/office/powerpoint/2010/main" val="26166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John Eldredge: “Sleeping Beauty, Cinderella, Helen of Troy, Romeo and Juliet, Antony and Cleopatra, Arthur and Guinevere, Tristan and Isolde…the theme of </a:t>
            </a:r>
            <a:r>
              <a:rPr lang="en-US" dirty="0">
                <a:solidFill>
                  <a:srgbClr val="FFFF99"/>
                </a:solidFill>
              </a:rPr>
              <a:t>a strong man coming to rescue a beautiful woman is universal to human nature.”</a:t>
            </a:r>
          </a:p>
        </p:txBody>
      </p:sp>
    </p:spTree>
    <p:extLst>
      <p:ext uri="{BB962C8B-B14F-4D97-AF65-F5344CB8AC3E}">
        <p14:creationId xmlns:p14="http://schemas.microsoft.com/office/powerpoint/2010/main" val="623848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deep cry of a little girl’s heart is “Am I lovely?” Every woman needs to know that she is exquisite and exotic and chosen.  This is core to her identity, the way she bears the image of G-d.  </a:t>
            </a:r>
            <a:br>
              <a:rPr lang="en-US" dirty="0"/>
            </a:br>
            <a:r>
              <a:rPr lang="en-US" dirty="0"/>
              <a:t>“Will you pursue me?  Do you delight in me?  Will you fight for me?”</a:t>
            </a:r>
          </a:p>
        </p:txBody>
      </p:sp>
    </p:spTree>
    <p:extLst>
      <p:ext uri="{BB962C8B-B14F-4D97-AF65-F5344CB8AC3E}">
        <p14:creationId xmlns:p14="http://schemas.microsoft.com/office/powerpoint/2010/main" val="43155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 wasn't mean; I wasn't evil. I was nice. And let me tell you, a hesitant man is the last thing in the world a woman needs. She needs a lover and a warrior, not a Really Nice Guy.”</a:t>
            </a:r>
          </a:p>
          <a:p>
            <a:pPr algn="l"/>
            <a:r>
              <a:rPr lang="en-US" sz="1600" dirty="0"/>
              <a:t> </a:t>
            </a:r>
            <a:br>
              <a:rPr lang="en-US" dirty="0"/>
            </a:br>
            <a:r>
              <a:rPr lang="en-US" sz="2400" dirty="0"/>
              <a:t>John Eldredge, Wild at Heart: Discovering the Secret of a Man's Soul</a:t>
            </a:r>
            <a:endParaRPr lang="en-US" dirty="0"/>
          </a:p>
        </p:txBody>
      </p:sp>
    </p:spTree>
    <p:extLst>
      <p:ext uri="{BB962C8B-B14F-4D97-AF65-F5344CB8AC3E}">
        <p14:creationId xmlns:p14="http://schemas.microsoft.com/office/powerpoint/2010/main" val="80981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number one problem between men and their women is that we men, when asked to truly fight for her…hesitate.  </a:t>
            </a:r>
            <a:r>
              <a:rPr lang="en-US" dirty="0">
                <a:solidFill>
                  <a:srgbClr val="FFFF99"/>
                </a:solidFill>
              </a:rPr>
              <a:t>We are still seeking to save ourselves</a:t>
            </a:r>
            <a:r>
              <a:rPr lang="en-US" dirty="0"/>
              <a:t>, we have forgotten the deep pleasure of spilling our life for another.  </a:t>
            </a:r>
          </a:p>
        </p:txBody>
      </p:sp>
    </p:spTree>
    <p:extLst>
      <p:ext uri="{BB962C8B-B14F-4D97-AF65-F5344CB8AC3E}">
        <p14:creationId xmlns:p14="http://schemas.microsoft.com/office/powerpoint/2010/main" val="239279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Eph 5.25-27</a:t>
            </a:r>
            <a:r>
              <a:rPr lang="en-US" b="1" baseline="30000" dirty="0"/>
              <a:t> </a:t>
            </a:r>
            <a:r>
              <a:rPr lang="en-US" dirty="0"/>
              <a:t>Husbands, love your wives just as Messiah also loved His community and </a:t>
            </a:r>
            <a:r>
              <a:rPr lang="en-US" dirty="0">
                <a:solidFill>
                  <a:srgbClr val="FFFF99"/>
                </a:solidFill>
              </a:rPr>
              <a:t>gave Himself up for her</a:t>
            </a:r>
            <a:r>
              <a:rPr lang="en-US" b="1" baseline="30000" dirty="0">
                <a:solidFill>
                  <a:srgbClr val="FFFF99"/>
                </a:solidFill>
              </a:rPr>
              <a:t> </a:t>
            </a:r>
            <a:r>
              <a:rPr lang="en-US" dirty="0">
                <a:solidFill>
                  <a:srgbClr val="FFFF99"/>
                </a:solidFill>
              </a:rPr>
              <a:t>to make her holy</a:t>
            </a:r>
            <a:r>
              <a:rPr lang="en-US" dirty="0"/>
              <a:t>, having cleansed her by immersion</a:t>
            </a:r>
            <a:r>
              <a:rPr lang="en-US" baseline="30000" dirty="0"/>
              <a:t> </a:t>
            </a:r>
            <a:r>
              <a:rPr lang="en-US" dirty="0"/>
              <a:t>in the word. Messiah did this so that He might present to Himself His glorious community</a:t>
            </a:r>
          </a:p>
        </p:txBody>
      </p:sp>
    </p:spTree>
    <p:extLst>
      <p:ext uri="{BB962C8B-B14F-4D97-AF65-F5344CB8AC3E}">
        <p14:creationId xmlns:p14="http://schemas.microsoft.com/office/powerpoint/2010/main" val="804071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Eph 5.25-27</a:t>
            </a:r>
            <a:r>
              <a:rPr lang="en-US" b="1" baseline="30000" dirty="0"/>
              <a:t>  </a:t>
            </a:r>
            <a:r>
              <a:rPr lang="en-US" dirty="0"/>
              <a:t>not having stain or wrinkle or any such thing, but in order that she might be holy and blameless.</a:t>
            </a:r>
          </a:p>
          <a:p>
            <a:pPr algn="l"/>
            <a:endParaRPr lang="en-US" dirty="0"/>
          </a:p>
          <a:p>
            <a:pPr algn="l"/>
            <a:r>
              <a:rPr lang="en-US" dirty="0"/>
              <a:t>Back to our text, first phrase…</a:t>
            </a:r>
          </a:p>
        </p:txBody>
      </p:sp>
    </p:spTree>
    <p:extLst>
      <p:ext uri="{BB962C8B-B14F-4D97-AF65-F5344CB8AC3E}">
        <p14:creationId xmlns:p14="http://schemas.microsoft.com/office/powerpoint/2010/main" val="382464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E7F12919-8616-4ED3-95E8-4CFB48437807}"/>
              </a:ext>
            </a:extLst>
          </p:cNvPr>
          <p:cNvPicPr>
            <a:picLocks noChangeAspect="1"/>
          </p:cNvPicPr>
          <p:nvPr/>
        </p:nvPicPr>
        <p:blipFill>
          <a:blip r:embed="rId3"/>
          <a:stretch>
            <a:fillRect/>
          </a:stretch>
        </p:blipFill>
        <p:spPr>
          <a:xfrm>
            <a:off x="2114603" y="0"/>
            <a:ext cx="4549668" cy="5143500"/>
          </a:xfrm>
          <a:prstGeom prst="rect">
            <a:avLst/>
          </a:prstGeom>
        </p:spPr>
      </p:pic>
    </p:spTree>
    <p:extLst>
      <p:ext uri="{BB962C8B-B14F-4D97-AF65-F5344CB8AC3E}">
        <p14:creationId xmlns:p14="http://schemas.microsoft.com/office/powerpoint/2010/main" val="2997073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1 Cor. 16.13-14 </a:t>
            </a:r>
            <a:r>
              <a:rPr lang="en-US" dirty="0">
                <a:solidFill>
                  <a:srgbClr val="FFFF99"/>
                </a:solidFill>
              </a:rPr>
              <a:t>Stay alert</a:t>
            </a:r>
            <a:r>
              <a:rPr lang="en-US" dirty="0"/>
              <a:t>, stand firm in the faith, behave like a </a:t>
            </a:r>
            <a:r>
              <a:rPr lang="en-US" i="1" dirty="0" err="1"/>
              <a:t>mentsh</a:t>
            </a:r>
            <a:r>
              <a:rPr lang="en-US" dirty="0"/>
              <a:t>, grow strong. </a:t>
            </a:r>
            <a:r>
              <a:rPr lang="en-US" b="1" baseline="30000" dirty="0"/>
              <a:t> </a:t>
            </a:r>
            <a:r>
              <a:rPr lang="en-US" dirty="0"/>
              <a:t>Let everything you do be done in love.</a:t>
            </a:r>
          </a:p>
          <a:p>
            <a:pPr algn="l"/>
            <a:r>
              <a:rPr lang="en-US" dirty="0">
                <a:solidFill>
                  <a:srgbClr val="FFFF99"/>
                </a:solidFill>
              </a:rPr>
              <a:t>Stay alert</a:t>
            </a:r>
            <a:r>
              <a:rPr lang="en-US" dirty="0"/>
              <a:t>: </a:t>
            </a:r>
            <a:r>
              <a:rPr lang="en-US" dirty="0" err="1"/>
              <a:t>grégoreó</a:t>
            </a:r>
            <a:r>
              <a:rPr lang="en-US" dirty="0"/>
              <a:t>: to be awake, to watch "stay awake"; be vigilant</a:t>
            </a:r>
            <a:r>
              <a:rPr lang="en-US" i="1" dirty="0"/>
              <a:t> </a:t>
            </a:r>
            <a:r>
              <a:rPr lang="en-US" dirty="0"/>
              <a:t>(</a:t>
            </a:r>
            <a:r>
              <a:rPr lang="en-US" i="1" dirty="0"/>
              <a:t>responsible</a:t>
            </a:r>
            <a:r>
              <a:rPr lang="en-US" dirty="0"/>
              <a:t>, watchful).</a:t>
            </a:r>
          </a:p>
        </p:txBody>
      </p:sp>
    </p:spTree>
    <p:extLst>
      <p:ext uri="{BB962C8B-B14F-4D97-AF65-F5344CB8AC3E}">
        <p14:creationId xmlns:p14="http://schemas.microsoft.com/office/powerpoint/2010/main" val="861668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House fly eyes are compound organs that are comprised of thousands of individual lenses. House fly eyes can recognize even the slightest movements in a wide field. This allows the fly to see a far wider range, </a:t>
            </a:r>
          </a:p>
        </p:txBody>
      </p:sp>
    </p:spTree>
    <p:extLst>
      <p:ext uri="{BB962C8B-B14F-4D97-AF65-F5344CB8AC3E}">
        <p14:creationId xmlns:p14="http://schemas.microsoft.com/office/powerpoint/2010/main" val="422088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989814" y="0"/>
            <a:ext cx="1590631" cy="5143500"/>
          </a:xfrm>
        </p:spPr>
        <p:txBody>
          <a:bodyPr>
            <a:normAutofit/>
          </a:bodyPr>
          <a:lstStyle/>
          <a:p>
            <a:pPr algn="l"/>
            <a:r>
              <a:rPr lang="en-US" dirty="0"/>
              <a:t> </a:t>
            </a:r>
          </a:p>
        </p:txBody>
      </p:sp>
      <p:pic>
        <p:nvPicPr>
          <p:cNvPr id="1026" name="Picture 2" descr="Related image">
            <a:extLst>
              <a:ext uri="{FF2B5EF4-FFF2-40B4-BE49-F238E27FC236}">
                <a16:creationId xmlns:a16="http://schemas.microsoft.com/office/drawing/2014/main" id="{8271DA40-1E98-4E27-BCC5-25790DF14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7" y="0"/>
            <a:ext cx="676116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CC8435A-B72B-466D-A8D3-7C48F13A5E06}"/>
              </a:ext>
            </a:extLst>
          </p:cNvPr>
          <p:cNvSpPr txBox="1"/>
          <p:nvPr/>
        </p:nvSpPr>
        <p:spPr>
          <a:xfrm>
            <a:off x="981438" y="0"/>
            <a:ext cx="6837000"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Housefly thousands lenses</a:t>
            </a:r>
          </a:p>
        </p:txBody>
      </p:sp>
    </p:spTree>
    <p:extLst>
      <p:ext uri="{BB962C8B-B14F-4D97-AF65-F5344CB8AC3E}">
        <p14:creationId xmlns:p14="http://schemas.microsoft.com/office/powerpoint/2010/main" val="2587056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as well as detect and react to movement at a quicker pace than species with simple eyes. This is the reason that it is extremely difficult to swat a house fly.</a:t>
            </a:r>
          </a:p>
          <a:p>
            <a:pPr algn="l"/>
            <a:r>
              <a:rPr lang="en-US" dirty="0">
                <a:solidFill>
                  <a:srgbClr val="FFFF99"/>
                </a:solidFill>
              </a:rPr>
              <a:t>But a praying mantis gets the fly if it moves slowly enough!</a:t>
            </a:r>
          </a:p>
          <a:p>
            <a:pPr algn="l"/>
            <a:endParaRPr lang="en-US" dirty="0"/>
          </a:p>
        </p:txBody>
      </p:sp>
    </p:spTree>
    <p:extLst>
      <p:ext uri="{BB962C8B-B14F-4D97-AF65-F5344CB8AC3E}">
        <p14:creationId xmlns:p14="http://schemas.microsoft.com/office/powerpoint/2010/main" val="266239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solidFill>
                  <a:srgbClr val="FFFF99"/>
                </a:solidFill>
              </a:rPr>
              <a:t>Watch</a:t>
            </a:r>
          </a:p>
          <a:p>
            <a:pPr marL="230188" indent="-230188" algn="l">
              <a:buFont typeface="Arial" panose="020B0604020202020204" pitchFamily="34" charset="0"/>
              <a:buChar char="•"/>
            </a:pPr>
            <a:r>
              <a:rPr lang="en-US" dirty="0"/>
              <a:t>For closed spirits, hard responses</a:t>
            </a:r>
          </a:p>
          <a:p>
            <a:pPr marL="230188" indent="-230188" algn="l">
              <a:buFont typeface="Arial" panose="020B0604020202020204" pitchFamily="34" charset="0"/>
              <a:buChar char="•"/>
            </a:pPr>
            <a:r>
              <a:rPr lang="en-US" dirty="0"/>
              <a:t>For tensions in the home</a:t>
            </a:r>
          </a:p>
          <a:p>
            <a:pPr marL="230188" indent="-230188" algn="l">
              <a:buFont typeface="Arial" panose="020B0604020202020204" pitchFamily="34" charset="0"/>
              <a:buChar char="•"/>
            </a:pPr>
            <a:r>
              <a:rPr lang="en-US" dirty="0"/>
              <a:t>Bright eye response [6x/sec dopamine]</a:t>
            </a:r>
          </a:p>
          <a:p>
            <a:pPr marL="230188" indent="-230188" algn="l">
              <a:buFont typeface="Arial" panose="020B0604020202020204" pitchFamily="34" charset="0"/>
              <a:buChar char="•"/>
            </a:pPr>
            <a:r>
              <a:rPr lang="en-US" dirty="0"/>
              <a:t>Loss of fervor, excitement</a:t>
            </a:r>
          </a:p>
          <a:p>
            <a:pPr marL="230188" indent="-230188" algn="l">
              <a:buFont typeface="Arial" panose="020B0604020202020204" pitchFamily="34" charset="0"/>
              <a:buChar char="•"/>
            </a:pPr>
            <a:r>
              <a:rPr lang="en-US" dirty="0"/>
              <a:t>Loss of joy</a:t>
            </a:r>
          </a:p>
        </p:txBody>
      </p:sp>
    </p:spTree>
    <p:extLst>
      <p:ext uri="{BB962C8B-B14F-4D97-AF65-F5344CB8AC3E}">
        <p14:creationId xmlns:p14="http://schemas.microsoft.com/office/powerpoint/2010/main" val="3571524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What to do if father sees such?</a:t>
            </a:r>
          </a:p>
          <a:p>
            <a:pPr marL="168275" indent="-168275" algn="l">
              <a:buFont typeface="Arial" panose="020B0604020202020204" pitchFamily="34" charset="0"/>
              <a:buChar char="•"/>
            </a:pPr>
            <a:r>
              <a:rPr lang="en-US" dirty="0"/>
              <a:t>Ask. “What’s going on?”   “Are you OK?”</a:t>
            </a:r>
          </a:p>
          <a:p>
            <a:pPr marL="168275" indent="-168275" algn="l">
              <a:buFont typeface="Arial" panose="020B0604020202020204" pitchFamily="34" charset="0"/>
              <a:buChar char="•"/>
            </a:pPr>
            <a:r>
              <a:rPr lang="en-US" dirty="0"/>
              <a:t>Ask them what is </a:t>
            </a:r>
            <a:r>
              <a:rPr lang="en-US" dirty="0" err="1"/>
              <a:t>is</a:t>
            </a:r>
            <a:r>
              <a:rPr lang="en-US" dirty="0"/>
              <a:t> / was to have you as a father.  Ask them what they feel your message to them was /is while they were growing up.  “I’ve been doing some</a:t>
            </a:r>
          </a:p>
        </p:txBody>
      </p:sp>
    </p:spTree>
    <p:extLst>
      <p:ext uri="{BB962C8B-B14F-4D97-AF65-F5344CB8AC3E}">
        <p14:creationId xmlns:p14="http://schemas.microsoft.com/office/powerpoint/2010/main" val="1643022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thinking about our relationship and how I may have hurt you over the years.  I’d be honored if you would tell me what it was/is like to have me as a dad.  What was my message to you?  </a:t>
            </a:r>
          </a:p>
        </p:txBody>
      </p:sp>
    </p:spTree>
    <p:extLst>
      <p:ext uri="{BB962C8B-B14F-4D97-AF65-F5344CB8AC3E}">
        <p14:creationId xmlns:p14="http://schemas.microsoft.com/office/powerpoint/2010/main" val="2399036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168275" indent="-168275" algn="l">
              <a:buFont typeface="Arial" panose="020B0604020202020204" pitchFamily="34" charset="0"/>
              <a:buChar char="•"/>
            </a:pPr>
            <a:r>
              <a:rPr lang="en-US" dirty="0"/>
              <a:t>Did you feel loved and respected by me as a son?  </a:t>
            </a:r>
          </a:p>
          <a:p>
            <a:pPr marL="168275" indent="-168275" algn="l">
              <a:buFont typeface="Arial" panose="020B0604020202020204" pitchFamily="34" charset="0"/>
              <a:buChar char="•"/>
            </a:pPr>
            <a:r>
              <a:rPr lang="en-US" dirty="0"/>
              <a:t>Did you feel loved and pursued by me as a daughter?</a:t>
            </a:r>
          </a:p>
        </p:txBody>
      </p:sp>
    </p:spTree>
    <p:extLst>
      <p:ext uri="{BB962C8B-B14F-4D97-AF65-F5344CB8AC3E}">
        <p14:creationId xmlns:p14="http://schemas.microsoft.com/office/powerpoint/2010/main" val="1587831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“She is the crescendo, the final, astonishing work of God. Woman. In one last flourish creation comes to a finish with Eve. She is the Master's finishing touch.” </a:t>
            </a:r>
            <a:br>
              <a:rPr lang="en-US" dirty="0"/>
            </a:br>
            <a:r>
              <a:rPr lang="en-US" sz="3200" dirty="0"/>
              <a:t>― John </a:t>
            </a:r>
            <a:r>
              <a:rPr lang="en-US" sz="3200" dirty="0" err="1"/>
              <a:t>Elderedge</a:t>
            </a:r>
            <a:endParaRPr lang="en-US" dirty="0"/>
          </a:p>
        </p:txBody>
      </p:sp>
    </p:spTree>
    <p:extLst>
      <p:ext uri="{BB962C8B-B14F-4D97-AF65-F5344CB8AC3E}">
        <p14:creationId xmlns:p14="http://schemas.microsoft.com/office/powerpoint/2010/main" val="2015175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5500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461963" indent="-461963" algn="l">
              <a:buFont typeface="+mj-lt"/>
              <a:buAutoNum type="arabicPeriod"/>
            </a:pPr>
            <a:r>
              <a:rPr lang="en-US" dirty="0"/>
              <a:t>How do they get deer to cross the road only at those yellow road signs?</a:t>
            </a:r>
          </a:p>
          <a:p>
            <a:pPr marL="461963" indent="-461963" algn="l">
              <a:buFont typeface="+mj-lt"/>
              <a:buAutoNum type="arabicPeriod"/>
            </a:pPr>
            <a:r>
              <a:rPr lang="en-US" dirty="0"/>
              <a:t>One nice thing about egotists: they don't talk about other people.</a:t>
            </a:r>
          </a:p>
          <a:p>
            <a:pPr marL="461963" indent="-461963" algn="l">
              <a:buFont typeface="+mj-lt"/>
              <a:buAutoNum type="arabicPeriod"/>
            </a:pPr>
            <a:r>
              <a:rPr lang="en-US" dirty="0"/>
              <a:t>How is it possible to have a civil war?</a:t>
            </a:r>
          </a:p>
        </p:txBody>
      </p:sp>
    </p:spTree>
    <p:extLst>
      <p:ext uri="{BB962C8B-B14F-4D97-AF65-F5344CB8AC3E}">
        <p14:creationId xmlns:p14="http://schemas.microsoft.com/office/powerpoint/2010/main" val="763363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1 Cor. 16.13-14 </a:t>
            </a:r>
            <a:r>
              <a:rPr lang="en-US" dirty="0"/>
              <a:t>Stay alert, [2] </a:t>
            </a:r>
            <a:r>
              <a:rPr lang="en-US" dirty="0">
                <a:solidFill>
                  <a:srgbClr val="FFFF99"/>
                </a:solidFill>
              </a:rPr>
              <a:t>stand firm in the faith</a:t>
            </a:r>
            <a:r>
              <a:rPr lang="en-US" dirty="0"/>
              <a:t>, behave like a </a:t>
            </a:r>
            <a:r>
              <a:rPr lang="en-US" i="1" dirty="0" err="1"/>
              <a:t>mentsh</a:t>
            </a:r>
            <a:r>
              <a:rPr lang="en-US" dirty="0"/>
              <a:t>, grow strong. </a:t>
            </a:r>
            <a:r>
              <a:rPr lang="en-US" b="1" baseline="30000" dirty="0"/>
              <a:t> </a:t>
            </a:r>
            <a:r>
              <a:rPr lang="en-US" dirty="0"/>
              <a:t>Let everything you do be done in love.</a:t>
            </a:r>
          </a:p>
          <a:p>
            <a:pPr algn="l"/>
            <a:r>
              <a:rPr lang="el-GR" b="1" dirty="0">
                <a:latin typeface="Americana XBd BT" panose="02020804070706020304" pitchFamily="18" charset="0"/>
              </a:rPr>
              <a:t>στήκω</a:t>
            </a:r>
            <a:r>
              <a:rPr lang="en-US" b="1" dirty="0">
                <a:latin typeface="Americana XBd BT" panose="02020804070706020304" pitchFamily="18" charset="0"/>
              </a:rPr>
              <a:t>  </a:t>
            </a:r>
            <a:r>
              <a:rPr lang="en-US" dirty="0" err="1"/>
              <a:t>stékó</a:t>
            </a:r>
            <a:r>
              <a:rPr lang="en-US" b="1" dirty="0">
                <a:latin typeface="Americana XBd BT" panose="02020804070706020304" pitchFamily="18" charset="0"/>
              </a:rPr>
              <a:t>  </a:t>
            </a:r>
            <a:r>
              <a:rPr lang="en-US" dirty="0"/>
              <a:t>stand fast, stand firm, persevere.  [Longest Day movie]</a:t>
            </a:r>
          </a:p>
        </p:txBody>
      </p:sp>
    </p:spTree>
    <p:extLst>
      <p:ext uri="{BB962C8B-B14F-4D97-AF65-F5344CB8AC3E}">
        <p14:creationId xmlns:p14="http://schemas.microsoft.com/office/powerpoint/2010/main" val="1626377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Bénouville</a:t>
            </a:r>
            <a:r>
              <a:rPr lang="en-US" dirty="0"/>
              <a:t> Bridge, Normandy, FR</a:t>
            </a:r>
          </a:p>
        </p:txBody>
      </p:sp>
      <p:pic>
        <p:nvPicPr>
          <p:cNvPr id="2050" name="Picture 2" descr="https://upload.wikimedia.org/wikipedia/commons/1/15/OldPegasusBridge.jpg">
            <a:extLst>
              <a:ext uri="{FF2B5EF4-FFF2-40B4-BE49-F238E27FC236}">
                <a16:creationId xmlns:a16="http://schemas.microsoft.com/office/drawing/2014/main" id="{E74449B3-3D89-42E0-BB8D-8F5807AE1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0" y="742950"/>
            <a:ext cx="8390458"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459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err="1"/>
              <a:t>Bénouville</a:t>
            </a:r>
            <a:r>
              <a:rPr lang="en-US" dirty="0"/>
              <a:t> Bridge a major objective of the British airborne troops during Operation </a:t>
            </a:r>
            <a:r>
              <a:rPr lang="en-US" dirty="0" err="1"/>
              <a:t>Deadstick</a:t>
            </a:r>
            <a:r>
              <a:rPr lang="en-US" dirty="0"/>
              <a:t>, in the opening minutes of the Allied invasion of Normandy on 6 June 1944. A unit of glider infantry of the 2</a:t>
            </a:r>
            <a:r>
              <a:rPr lang="en-US" baseline="30000" dirty="0"/>
              <a:t>nd</a:t>
            </a:r>
            <a:r>
              <a:rPr lang="en-US" dirty="0"/>
              <a:t> Battalion was to land, take the bridges intact and hold them until relieved.</a:t>
            </a:r>
          </a:p>
        </p:txBody>
      </p:sp>
    </p:spTree>
    <p:extLst>
      <p:ext uri="{BB962C8B-B14F-4D97-AF65-F5344CB8AC3E}">
        <p14:creationId xmlns:p14="http://schemas.microsoft.com/office/powerpoint/2010/main" val="2371900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successful taking of the bridges played an important role in limiting the effectiveness of a German counter-attack in the days and weeks following the Normandy invasion.</a:t>
            </a:r>
          </a:p>
          <a:p>
            <a:pPr algn="l"/>
            <a:r>
              <a:rPr lang="en-US" dirty="0"/>
              <a:t>Find your principles and hold…</a:t>
            </a:r>
          </a:p>
        </p:txBody>
      </p:sp>
    </p:spTree>
    <p:extLst>
      <p:ext uri="{BB962C8B-B14F-4D97-AF65-F5344CB8AC3E}">
        <p14:creationId xmlns:p14="http://schemas.microsoft.com/office/powerpoint/2010/main" val="3052943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Supreme Ct. ruled that the First Amendment only applies if based on conviction.  If you oppose certain literature at school, what TV programs, magazines, downloads at home?</a:t>
            </a:r>
          </a:p>
          <a:p>
            <a:pPr algn="l"/>
            <a:r>
              <a:rPr lang="en-US" dirty="0"/>
              <a:t>Are you consistent in their eyes?</a:t>
            </a:r>
          </a:p>
        </p:txBody>
      </p:sp>
    </p:spTree>
    <p:extLst>
      <p:ext uri="{BB962C8B-B14F-4D97-AF65-F5344CB8AC3E}">
        <p14:creationId xmlns:p14="http://schemas.microsoft.com/office/powerpoint/2010/main" val="1489037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Stand in the Word.  The culture is changing.  What was shocking is getting acceptable. </a:t>
            </a:r>
          </a:p>
          <a:p>
            <a:pPr marL="230188" indent="-230188" algn="l">
              <a:buFont typeface="Arial" panose="020B0604020202020204" pitchFamily="34" charset="0"/>
              <a:buChar char="•"/>
            </a:pPr>
            <a:r>
              <a:rPr lang="en-US" dirty="0"/>
              <a:t>Read the Word, pray.</a:t>
            </a:r>
          </a:p>
          <a:p>
            <a:pPr marL="230188" indent="-230188" algn="l">
              <a:buFont typeface="Arial" panose="020B0604020202020204" pitchFamily="34" charset="0"/>
              <a:buChar char="•"/>
            </a:pPr>
            <a:r>
              <a:rPr lang="en-US" dirty="0"/>
              <a:t>Read to your family.</a:t>
            </a:r>
          </a:p>
          <a:p>
            <a:pPr marL="230188" indent="-230188" algn="l">
              <a:buFont typeface="Arial" panose="020B0604020202020204" pitchFamily="34" charset="0"/>
              <a:buChar char="•"/>
            </a:pPr>
            <a:r>
              <a:rPr lang="en-US" dirty="0"/>
              <a:t>Apply the Word to your life.</a:t>
            </a:r>
          </a:p>
          <a:p>
            <a:pPr marL="230188" indent="-230188" algn="l">
              <a:buFont typeface="Arial" panose="020B0604020202020204" pitchFamily="34" charset="0"/>
              <a:buChar char="•"/>
            </a:pPr>
            <a:r>
              <a:rPr lang="en-US" dirty="0"/>
              <a:t>Apply the Word to the culture.</a:t>
            </a:r>
          </a:p>
        </p:txBody>
      </p:sp>
    </p:spTree>
    <p:extLst>
      <p:ext uri="{BB962C8B-B14F-4D97-AF65-F5344CB8AC3E}">
        <p14:creationId xmlns:p14="http://schemas.microsoft.com/office/powerpoint/2010/main" val="794703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454876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1 Cor. 16.13-14 </a:t>
            </a:r>
            <a:r>
              <a:rPr lang="en-US" dirty="0"/>
              <a:t>Stay alert, stand firm [consistent] in the faith, [3] </a:t>
            </a:r>
            <a:r>
              <a:rPr lang="en-US" dirty="0">
                <a:solidFill>
                  <a:srgbClr val="FFFF99"/>
                </a:solidFill>
              </a:rPr>
              <a:t>behave like a </a:t>
            </a:r>
            <a:r>
              <a:rPr lang="en-US" i="1" dirty="0" err="1">
                <a:solidFill>
                  <a:srgbClr val="FFFF99"/>
                </a:solidFill>
              </a:rPr>
              <a:t>mentsh</a:t>
            </a:r>
            <a:r>
              <a:rPr lang="en-US" dirty="0"/>
              <a:t>, grow strong. </a:t>
            </a:r>
            <a:r>
              <a:rPr lang="en-US" b="1" baseline="30000" dirty="0"/>
              <a:t> </a:t>
            </a:r>
            <a:r>
              <a:rPr lang="en-US" dirty="0"/>
              <a:t>Let everything you do be done in love.</a:t>
            </a:r>
          </a:p>
          <a:p>
            <a:pPr algn="l"/>
            <a:r>
              <a:rPr lang="el-GR" b="1" dirty="0">
                <a:latin typeface="Amerigo Md BT" panose="020E0603050506020204" pitchFamily="34" charset="0"/>
              </a:rPr>
              <a:t>ἀνδρίζομαι</a:t>
            </a:r>
            <a:r>
              <a:rPr lang="en-US" dirty="0"/>
              <a:t>  </a:t>
            </a:r>
            <a:r>
              <a:rPr lang="en-US" dirty="0" err="1"/>
              <a:t>andrizó</a:t>
            </a:r>
            <a:r>
              <a:rPr lang="en-US" b="1" dirty="0"/>
              <a:t> </a:t>
            </a:r>
          </a:p>
          <a:p>
            <a:pPr algn="l"/>
            <a:r>
              <a:rPr lang="en-US" dirty="0"/>
              <a:t>act like a man, brave</a:t>
            </a:r>
            <a:endParaRPr lang="en-US" dirty="0">
              <a:solidFill>
                <a:srgbClr val="FFFF99"/>
              </a:solidFill>
            </a:endParaRPr>
          </a:p>
          <a:p>
            <a:pPr algn="l"/>
            <a:endParaRPr lang="en-US" dirty="0"/>
          </a:p>
        </p:txBody>
      </p:sp>
    </p:spTree>
    <p:extLst>
      <p:ext uri="{BB962C8B-B14F-4D97-AF65-F5344CB8AC3E}">
        <p14:creationId xmlns:p14="http://schemas.microsoft.com/office/powerpoint/2010/main" val="3712253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Mensch ( Hebrew/Yiddish: </a:t>
            </a:r>
            <a:r>
              <a:rPr lang="he-IL" sz="4400" b="1" dirty="0">
                <a:latin typeface="David" panose="020E0502060401010101" pitchFamily="34" charset="-79"/>
                <a:cs typeface="David" panose="020E0502060401010101" pitchFamily="34" charset="-79"/>
              </a:rPr>
              <a:t>מענטש</a:t>
            </a:r>
            <a:r>
              <a:rPr lang="he-IL" dirty="0"/>
              <a:t>‎ </a:t>
            </a:r>
            <a:r>
              <a:rPr lang="en-US" dirty="0" err="1"/>
              <a:t>mentsh</a:t>
            </a:r>
            <a:r>
              <a:rPr lang="en-US" dirty="0"/>
              <a:t>, means "a person of integrity and honor". The opposite of a "mensch" is an "</a:t>
            </a:r>
            <a:r>
              <a:rPr lang="en-US" dirty="0" err="1"/>
              <a:t>unmensch</a:t>
            </a:r>
            <a:r>
              <a:rPr lang="en-US" dirty="0"/>
              <a:t>", meaning an utterly unlikeable or unfriendly person.</a:t>
            </a:r>
          </a:p>
        </p:txBody>
      </p:sp>
    </p:spTree>
    <p:extLst>
      <p:ext uri="{BB962C8B-B14F-4D97-AF65-F5344CB8AC3E}">
        <p14:creationId xmlns:p14="http://schemas.microsoft.com/office/powerpoint/2010/main" val="931371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According to Leo </a:t>
            </a:r>
            <a:r>
              <a:rPr lang="en-US" dirty="0" err="1"/>
              <a:t>Rosten</a:t>
            </a:r>
            <a:r>
              <a:rPr lang="en-US" dirty="0"/>
              <a:t>, the Yiddish maven and author of The </a:t>
            </a:r>
            <a:r>
              <a:rPr lang="en-US" i="1" dirty="0"/>
              <a:t>Joys of Yiddish</a:t>
            </a:r>
            <a:r>
              <a:rPr lang="en-US" dirty="0"/>
              <a:t>, a "mensch" is "someone to admire and emulate, </a:t>
            </a:r>
            <a:r>
              <a:rPr lang="en-US" dirty="0">
                <a:solidFill>
                  <a:srgbClr val="FFFF99"/>
                </a:solidFill>
              </a:rPr>
              <a:t>someone of noble character</a:t>
            </a:r>
            <a:r>
              <a:rPr lang="en-US" dirty="0"/>
              <a:t>. The key to being 'a real mensch' is nothing less than character, </a:t>
            </a:r>
          </a:p>
        </p:txBody>
      </p:sp>
    </p:spTree>
    <p:extLst>
      <p:ext uri="{BB962C8B-B14F-4D97-AF65-F5344CB8AC3E}">
        <p14:creationId xmlns:p14="http://schemas.microsoft.com/office/powerpoint/2010/main" val="237168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61963" indent="-461963" algn="l">
              <a:buFont typeface="+mj-lt"/>
              <a:buAutoNum type="arabicPeriod" startAt="4"/>
            </a:pPr>
            <a:r>
              <a:rPr lang="en-US" dirty="0"/>
              <a:t>If one synchronized swimmer drowns, do the rest drown too?</a:t>
            </a:r>
          </a:p>
          <a:p>
            <a:pPr marL="461963" indent="-461963" algn="l">
              <a:buFont typeface="+mj-lt"/>
              <a:buAutoNum type="arabicPeriod" startAt="4"/>
            </a:pPr>
            <a:r>
              <a:rPr lang="en-US" dirty="0"/>
              <a:t>Why is it called tourist season if we can't shoot at them?</a:t>
            </a:r>
          </a:p>
        </p:txBody>
      </p:sp>
    </p:spTree>
    <p:extLst>
      <p:ext uri="{BB962C8B-B14F-4D97-AF65-F5344CB8AC3E}">
        <p14:creationId xmlns:p14="http://schemas.microsoft.com/office/powerpoint/2010/main" val="2016326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rectitude, dignity, a sense of what is right, responsible, </a:t>
            </a:r>
            <a:r>
              <a:rPr lang="en-US" dirty="0">
                <a:solidFill>
                  <a:srgbClr val="FFFF99"/>
                </a:solidFill>
              </a:rPr>
              <a:t>decorous</a:t>
            </a:r>
            <a:r>
              <a:rPr lang="en-US" dirty="0"/>
              <a:t>.”  The term is used as a high compliment, implying the rarity and value of that individual's qualities.</a:t>
            </a:r>
          </a:p>
        </p:txBody>
      </p:sp>
    </p:spTree>
    <p:extLst>
      <p:ext uri="{BB962C8B-B14F-4D97-AF65-F5344CB8AC3E}">
        <p14:creationId xmlns:p14="http://schemas.microsoft.com/office/powerpoint/2010/main" val="3620150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389437" y="0"/>
            <a:ext cx="4191008" cy="5143500"/>
          </a:xfrm>
        </p:spPr>
        <p:txBody>
          <a:bodyPr>
            <a:normAutofit/>
          </a:bodyPr>
          <a:lstStyle/>
          <a:p>
            <a:pPr algn="l"/>
            <a:r>
              <a:rPr lang="en-US" dirty="0"/>
              <a:t>Motel </a:t>
            </a:r>
            <a:r>
              <a:rPr lang="en-US" dirty="0" err="1"/>
              <a:t>Kamzoil</a:t>
            </a:r>
            <a:r>
              <a:rPr lang="en-US" dirty="0"/>
              <a:t> got a sewing machine and now he is a </a:t>
            </a:r>
            <a:r>
              <a:rPr lang="en-US" dirty="0" err="1"/>
              <a:t>mentsh</a:t>
            </a:r>
            <a:r>
              <a:rPr lang="en-US" dirty="0"/>
              <a:t>!</a:t>
            </a:r>
          </a:p>
        </p:txBody>
      </p:sp>
      <p:pic>
        <p:nvPicPr>
          <p:cNvPr id="10242" name="Picture 2" descr="Related image">
            <a:extLst>
              <a:ext uri="{FF2B5EF4-FFF2-40B4-BE49-F238E27FC236}">
                <a16:creationId xmlns:a16="http://schemas.microsoft.com/office/drawing/2014/main" id="{B24EBD2E-B3A1-46C8-9C02-445AFB9479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99" t="4751" r="6001" b="8165"/>
          <a:stretch/>
        </p:blipFill>
        <p:spPr bwMode="auto">
          <a:xfrm>
            <a:off x="267954" y="57150"/>
            <a:ext cx="3892883" cy="504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798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There once were two evil brothers. They were rich and used their money to keep their evil ways from the public eye. They attended the same temple, and to everyone else, they appeared to be perfect Jews. </a:t>
            </a:r>
            <a:br>
              <a:rPr lang="en-US" dirty="0"/>
            </a:br>
            <a:r>
              <a:rPr lang="en-US" dirty="0"/>
              <a:t>Due to the rabbi's honesty and integrity, the temple's membership grew in numbers</a:t>
            </a:r>
          </a:p>
        </p:txBody>
      </p:sp>
    </p:spTree>
    <p:extLst>
      <p:ext uri="{BB962C8B-B14F-4D97-AF65-F5344CB8AC3E}">
        <p14:creationId xmlns:p14="http://schemas.microsoft.com/office/powerpoint/2010/main" val="1383836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Eventually, a fundraising campaign was started to build a much bigger synagogue. All of a sudden, one of the brothers died. The remaining brother sought out the rabbi the day before the funeral and handed him a check for the amount needed to complete the new building. He held the check for the rabbi to see.</a:t>
            </a:r>
          </a:p>
        </p:txBody>
      </p:sp>
    </p:spTree>
    <p:extLst>
      <p:ext uri="{BB962C8B-B14F-4D97-AF65-F5344CB8AC3E}">
        <p14:creationId xmlns:p14="http://schemas.microsoft.com/office/powerpoint/2010/main" val="251123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"I have only one condition," he said. "At the funeral, </a:t>
            </a:r>
            <a:r>
              <a:rPr lang="en-US" dirty="0">
                <a:solidFill>
                  <a:srgbClr val="FFFF99"/>
                </a:solidFill>
              </a:rPr>
              <a:t>you must say my brother was a mensch. You must say those exact words.</a:t>
            </a:r>
            <a:r>
              <a:rPr lang="en-US" dirty="0"/>
              <a:t>" </a:t>
            </a:r>
            <a:br>
              <a:rPr lang="en-US" dirty="0"/>
            </a:br>
            <a:r>
              <a:rPr lang="en-US" dirty="0"/>
              <a:t>After some thought, the rabbi gave his word and took the check. He cashed it immediately.  At the funeral the next day, however, the rabbi did not hold back</a:t>
            </a:r>
          </a:p>
        </p:txBody>
      </p:sp>
    </p:spTree>
    <p:extLst>
      <p:ext uri="{BB962C8B-B14F-4D97-AF65-F5344CB8AC3E}">
        <p14:creationId xmlns:p14="http://schemas.microsoft.com/office/powerpoint/2010/main" val="3640311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"He was an evil man," he said about the dead brother. "He cheated on his wife and abused his family. Never once did he commit an unselfish act." He railed on and on about the deceased. After nearly a half hour of the evil truth, the rabbi paused and shrugged his shoulders. </a:t>
            </a:r>
          </a:p>
        </p:txBody>
      </p:sp>
    </p:spTree>
    <p:extLst>
      <p:ext uri="{BB962C8B-B14F-4D97-AF65-F5344CB8AC3E}">
        <p14:creationId xmlns:p14="http://schemas.microsoft.com/office/powerpoint/2010/main" val="3933080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Finally, he said, "But compared to his brother, he was a mensch.”</a:t>
            </a:r>
          </a:p>
          <a:p>
            <a:pPr algn="l"/>
            <a:endParaRPr lang="en-US" sz="1800" dirty="0"/>
          </a:p>
          <a:p>
            <a:pPr algn="l"/>
            <a:r>
              <a:rPr lang="en-US" dirty="0"/>
              <a:t>It’s not enough to </a:t>
            </a:r>
            <a:r>
              <a:rPr lang="en-US" dirty="0">
                <a:solidFill>
                  <a:srgbClr val="FFFF99"/>
                </a:solidFill>
              </a:rPr>
              <a:t>do</a:t>
            </a:r>
            <a:r>
              <a:rPr lang="en-US" dirty="0"/>
              <a:t> right or </a:t>
            </a:r>
            <a:r>
              <a:rPr lang="en-US" dirty="0">
                <a:solidFill>
                  <a:srgbClr val="FFFF99"/>
                </a:solidFill>
              </a:rPr>
              <a:t>be</a:t>
            </a:r>
            <a:r>
              <a:rPr lang="en-US" dirty="0"/>
              <a:t> right or </a:t>
            </a:r>
            <a:r>
              <a:rPr lang="en-US" dirty="0">
                <a:solidFill>
                  <a:srgbClr val="FFFF99"/>
                </a:solidFill>
              </a:rPr>
              <a:t>sound</a:t>
            </a:r>
            <a:r>
              <a:rPr lang="en-US" dirty="0"/>
              <a:t> right, </a:t>
            </a:r>
            <a:r>
              <a:rPr lang="en-US" dirty="0">
                <a:solidFill>
                  <a:srgbClr val="FFFF99"/>
                </a:solidFill>
              </a:rPr>
              <a:t>all</a:t>
            </a:r>
            <a:r>
              <a:rPr lang="en-US" dirty="0"/>
              <a:t> are necessary to be a mensch.</a:t>
            </a:r>
          </a:p>
          <a:p>
            <a:pPr algn="l"/>
            <a:r>
              <a:rPr lang="en-US" dirty="0"/>
              <a:t>Be a man of character, reputation, and good words.</a:t>
            </a:r>
          </a:p>
          <a:p>
            <a:pPr algn="l"/>
            <a:endParaRPr lang="en-US" dirty="0"/>
          </a:p>
        </p:txBody>
      </p:sp>
    </p:spTree>
    <p:extLst>
      <p:ext uri="{BB962C8B-B14F-4D97-AF65-F5344CB8AC3E}">
        <p14:creationId xmlns:p14="http://schemas.microsoft.com/office/powerpoint/2010/main" val="350439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Phil. 4.5 </a:t>
            </a:r>
            <a:r>
              <a:rPr lang="en-US" b="1" baseline="30000" dirty="0"/>
              <a:t> </a:t>
            </a:r>
            <a:r>
              <a:rPr lang="en-US" dirty="0"/>
              <a:t>Let everyone see how reasonable and gentle you are.</a:t>
            </a:r>
          </a:p>
          <a:p>
            <a:pPr algn="l"/>
            <a:endParaRPr lang="en-US" dirty="0"/>
          </a:p>
          <a:p>
            <a:pPr algn="l"/>
            <a:r>
              <a:rPr lang="en-US" i="1" dirty="0"/>
              <a:t>Dress for Success</a:t>
            </a:r>
            <a:r>
              <a:rPr lang="en-US" dirty="0"/>
              <a:t>: first impression.  LET this be our impression. </a:t>
            </a:r>
          </a:p>
        </p:txBody>
      </p:sp>
    </p:spTree>
    <p:extLst>
      <p:ext uri="{BB962C8B-B14F-4D97-AF65-F5344CB8AC3E}">
        <p14:creationId xmlns:p14="http://schemas.microsoft.com/office/powerpoint/2010/main" val="100713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32237" y="0"/>
            <a:ext cx="4648208" cy="5143500"/>
          </a:xfrm>
        </p:spPr>
        <p:txBody>
          <a:bodyPr>
            <a:normAutofit fontScale="70000" lnSpcReduction="20000"/>
          </a:bodyPr>
          <a:lstStyle/>
          <a:p>
            <a:pPr algn="l"/>
            <a:r>
              <a:rPr lang="en-US" b="1" i="1" dirty="0"/>
              <a:t>Dress for Success</a:t>
            </a:r>
            <a:r>
              <a:rPr lang="en-US" dirty="0"/>
              <a:t> is a 1975 book by John T. Molloy about the effect of clothing on a person's success in business and personal life. It was a bestseller and was followed in 1977 by </a:t>
            </a:r>
            <a:r>
              <a:rPr lang="en-US" i="1" dirty="0"/>
              <a:t>The Women's Dress for Success Book</a:t>
            </a:r>
            <a:r>
              <a:rPr lang="en-US" dirty="0"/>
              <a:t>.</a:t>
            </a:r>
            <a:r>
              <a:rPr lang="en-US" baseline="30000" dirty="0"/>
              <a:t> </a:t>
            </a:r>
            <a:r>
              <a:rPr lang="en-US" dirty="0"/>
              <a:t>Together, the books popularized the concept of "power dressing"</a:t>
            </a:r>
          </a:p>
        </p:txBody>
      </p:sp>
      <p:pic>
        <p:nvPicPr>
          <p:cNvPr id="3" name="Picture 2">
            <a:extLst>
              <a:ext uri="{FF2B5EF4-FFF2-40B4-BE49-F238E27FC236}">
                <a16:creationId xmlns:a16="http://schemas.microsoft.com/office/drawing/2014/main" id="{FE583A0B-1275-41B6-AAE3-FF40BBA8810C}"/>
              </a:ext>
            </a:extLst>
          </p:cNvPr>
          <p:cNvPicPr>
            <a:picLocks noChangeAspect="1"/>
          </p:cNvPicPr>
          <p:nvPr/>
        </p:nvPicPr>
        <p:blipFill>
          <a:blip r:embed="rId3"/>
          <a:stretch>
            <a:fillRect/>
          </a:stretch>
        </p:blipFill>
        <p:spPr>
          <a:xfrm>
            <a:off x="350837" y="-8878"/>
            <a:ext cx="3381638" cy="5143500"/>
          </a:xfrm>
          <a:prstGeom prst="rect">
            <a:avLst/>
          </a:prstGeom>
        </p:spPr>
      </p:pic>
    </p:spTree>
    <p:extLst>
      <p:ext uri="{BB962C8B-B14F-4D97-AF65-F5344CB8AC3E}">
        <p14:creationId xmlns:p14="http://schemas.microsoft.com/office/powerpoint/2010/main" val="298675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Phil. 4.5 </a:t>
            </a:r>
            <a:r>
              <a:rPr lang="en-US" b="1" baseline="30000" dirty="0"/>
              <a:t> </a:t>
            </a:r>
            <a:r>
              <a:rPr lang="en-US" dirty="0"/>
              <a:t>Let everyone see how reasonable and gentle you are, what a mensch you are.</a:t>
            </a:r>
          </a:p>
          <a:p>
            <a:pPr algn="l"/>
            <a:endParaRPr lang="en-US" dirty="0"/>
          </a:p>
          <a:p>
            <a:pPr algn="l"/>
            <a:r>
              <a:rPr lang="en-US" i="1" dirty="0"/>
              <a:t>Dress for Success</a:t>
            </a:r>
            <a:r>
              <a:rPr lang="en-US" dirty="0"/>
              <a:t>: first impression.  LET this be our impression. </a:t>
            </a:r>
          </a:p>
        </p:txBody>
      </p:sp>
    </p:spTree>
    <p:extLst>
      <p:ext uri="{BB962C8B-B14F-4D97-AF65-F5344CB8AC3E}">
        <p14:creationId xmlns:p14="http://schemas.microsoft.com/office/powerpoint/2010/main" val="4029324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3 scriptures/week</a:t>
            </a:r>
          </a:p>
          <a:p>
            <a:pPr algn="l"/>
            <a:r>
              <a:rPr lang="en-US" dirty="0"/>
              <a:t>Summer launch, not summer campaign</a:t>
            </a:r>
          </a:p>
        </p:txBody>
      </p:sp>
    </p:spTree>
    <p:extLst>
      <p:ext uri="{BB962C8B-B14F-4D97-AF65-F5344CB8AC3E}">
        <p14:creationId xmlns:p14="http://schemas.microsoft.com/office/powerpoint/2010/main" val="2865872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098098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 1 Cor. 16.13-14 </a:t>
            </a:r>
            <a:r>
              <a:rPr lang="en-US" dirty="0"/>
              <a:t>Stay alert, stand firm in the faith, behave like a </a:t>
            </a:r>
            <a:r>
              <a:rPr lang="en-US" i="1" dirty="0" err="1"/>
              <a:t>mentsh</a:t>
            </a:r>
            <a:r>
              <a:rPr lang="en-US" dirty="0"/>
              <a:t>, [4] </a:t>
            </a:r>
            <a:r>
              <a:rPr lang="en-US" dirty="0">
                <a:solidFill>
                  <a:srgbClr val="FFFF99"/>
                </a:solidFill>
              </a:rPr>
              <a:t>grow strong</a:t>
            </a:r>
            <a:r>
              <a:rPr lang="en-US" dirty="0"/>
              <a:t>. </a:t>
            </a:r>
            <a:r>
              <a:rPr lang="en-US" b="1" baseline="30000" dirty="0"/>
              <a:t> </a:t>
            </a:r>
            <a:r>
              <a:rPr lang="en-US" dirty="0"/>
              <a:t>Let everything you do be done in love.</a:t>
            </a:r>
          </a:p>
          <a:p>
            <a:pPr algn="l"/>
            <a:endParaRPr lang="en-US" dirty="0"/>
          </a:p>
          <a:p>
            <a:pPr algn="l"/>
            <a:r>
              <a:rPr lang="en-US" b="1" dirty="0" err="1"/>
              <a:t>κρ</a:t>
            </a:r>
            <a:r>
              <a:rPr lang="en-US" b="1" dirty="0"/>
              <a:t>αταιόω</a:t>
            </a:r>
            <a:r>
              <a:rPr lang="en-US" dirty="0"/>
              <a:t> krataioó</a:t>
            </a:r>
            <a:r>
              <a:rPr lang="en-US" b="1" dirty="0"/>
              <a:t>: </a:t>
            </a:r>
            <a:r>
              <a:rPr lang="en-US" dirty="0"/>
              <a:t>strengthen, confirm; pass: grow strong, become strong</a:t>
            </a:r>
          </a:p>
        </p:txBody>
      </p:sp>
    </p:spTree>
    <p:extLst>
      <p:ext uri="{BB962C8B-B14F-4D97-AF65-F5344CB8AC3E}">
        <p14:creationId xmlns:p14="http://schemas.microsoft.com/office/powerpoint/2010/main" val="294558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How are we to be strong?</a:t>
            </a:r>
          </a:p>
          <a:p>
            <a:pPr algn="l"/>
            <a:r>
              <a:rPr lang="en-US" baseline="30000" dirty="0" err="1"/>
              <a:t>Mishlei</a:t>
            </a:r>
            <a:r>
              <a:rPr lang="en-US" baseline="30000" dirty="0"/>
              <a:t>/Prov 18.20-21</a:t>
            </a:r>
            <a:r>
              <a:rPr lang="en-US" dirty="0"/>
              <a:t> </a:t>
            </a:r>
            <a:r>
              <a:rPr lang="en-US" dirty="0">
                <a:solidFill>
                  <a:srgbClr val="FFFF99"/>
                </a:solidFill>
              </a:rPr>
              <a:t>From the fruit of his mouth</a:t>
            </a:r>
            <a:r>
              <a:rPr lang="en-US" dirty="0"/>
              <a:t> a man’s stomach is filled— with the harvest of his lips he is satisfied. Death and life are in </a:t>
            </a:r>
            <a:r>
              <a:rPr lang="en-US" dirty="0">
                <a:solidFill>
                  <a:srgbClr val="FFFF99"/>
                </a:solidFill>
              </a:rPr>
              <a:t>the control of the tongue</a:t>
            </a:r>
            <a:r>
              <a:rPr lang="en-US" dirty="0"/>
              <a:t>. Those who indulge in it will eat its fruit.     </a:t>
            </a:r>
            <a:r>
              <a:rPr lang="en-US" dirty="0">
                <a:solidFill>
                  <a:srgbClr val="FFFF99"/>
                </a:solidFill>
              </a:rPr>
              <a:t>Strength in our WORDS!</a:t>
            </a:r>
          </a:p>
        </p:txBody>
      </p:sp>
    </p:spTree>
    <p:extLst>
      <p:ext uri="{BB962C8B-B14F-4D97-AF65-F5344CB8AC3E}">
        <p14:creationId xmlns:p14="http://schemas.microsoft.com/office/powerpoint/2010/main" val="2753457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 violent man destroys with his words…a silent man starves his wife…of several things, his words, his touch, but mostly his delight.” A man of strength nurtures, ~Yeshua, by the power of Yeshua “nourishes and cherishes it—just as Messiah also does His community.”</a:t>
            </a:r>
          </a:p>
        </p:txBody>
      </p:sp>
    </p:spTree>
    <p:extLst>
      <p:ext uri="{BB962C8B-B14F-4D97-AF65-F5344CB8AC3E}">
        <p14:creationId xmlns:p14="http://schemas.microsoft.com/office/powerpoint/2010/main" val="24186508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51237" y="0"/>
            <a:ext cx="5029208" cy="5143500"/>
          </a:xfrm>
        </p:spPr>
        <p:txBody>
          <a:bodyPr>
            <a:normAutofit/>
          </a:bodyPr>
          <a:lstStyle/>
          <a:p>
            <a:pPr algn="l"/>
            <a:r>
              <a:rPr lang="en-US" dirty="0"/>
              <a:t>Larry Crabb challenges men to move beyond the fear of failure that paralyzes them in spiritual matters and relationships.</a:t>
            </a:r>
          </a:p>
        </p:txBody>
      </p:sp>
      <p:pic>
        <p:nvPicPr>
          <p:cNvPr id="2" name="Picture 1">
            <a:extLst>
              <a:ext uri="{FF2B5EF4-FFF2-40B4-BE49-F238E27FC236}">
                <a16:creationId xmlns:a16="http://schemas.microsoft.com/office/drawing/2014/main" id="{44C27121-0FA1-4BDE-8BA7-1CD0D3BD61DF}"/>
              </a:ext>
            </a:extLst>
          </p:cNvPr>
          <p:cNvPicPr>
            <a:picLocks noChangeAspect="1"/>
          </p:cNvPicPr>
          <p:nvPr/>
        </p:nvPicPr>
        <p:blipFill>
          <a:blip r:embed="rId3"/>
          <a:stretch>
            <a:fillRect/>
          </a:stretch>
        </p:blipFill>
        <p:spPr>
          <a:xfrm>
            <a:off x="122237" y="9705"/>
            <a:ext cx="3295327" cy="5143500"/>
          </a:xfrm>
          <a:prstGeom prst="rect">
            <a:avLst/>
          </a:prstGeom>
        </p:spPr>
      </p:pic>
    </p:spTree>
    <p:extLst>
      <p:ext uri="{BB962C8B-B14F-4D97-AF65-F5344CB8AC3E}">
        <p14:creationId xmlns:p14="http://schemas.microsoft.com/office/powerpoint/2010/main" val="2822409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Ber/Gen 3.6 </a:t>
            </a:r>
            <a:r>
              <a:rPr lang="en-US" dirty="0"/>
              <a:t>When the woman saw that the tree was good for food, that it had a pleasing appearance and that the tree was desirable for making one wise, she took some of its fruit and ate. </a:t>
            </a:r>
            <a:r>
              <a:rPr lang="en-US" dirty="0">
                <a:solidFill>
                  <a:srgbClr val="FFFF99"/>
                </a:solidFill>
              </a:rPr>
              <a:t>She also gave some to her husband, who was with her; and he ate. </a:t>
            </a:r>
          </a:p>
        </p:txBody>
      </p:sp>
    </p:spTree>
    <p:extLst>
      <p:ext uri="{BB962C8B-B14F-4D97-AF65-F5344CB8AC3E}">
        <p14:creationId xmlns:p14="http://schemas.microsoft.com/office/powerpoint/2010/main" val="2589981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Bamidbar</a:t>
            </a:r>
            <a:r>
              <a:rPr lang="en-US" baseline="30000" dirty="0"/>
              <a:t>/Nu 30.2-2</a:t>
            </a:r>
            <a:r>
              <a:rPr lang="en-US" dirty="0"/>
              <a:t> Then Moshe spoke to the heads of the tribes of the people of Isra’el. He said, “Here is what Adonai has ordered:  when a man makes a vow to Adonai or formally obligates himself by swearing an oath, he is not to break his word but is to do everything he said he would do.</a:t>
            </a:r>
          </a:p>
        </p:txBody>
      </p:sp>
    </p:spTree>
    <p:extLst>
      <p:ext uri="{BB962C8B-B14F-4D97-AF65-F5344CB8AC3E}">
        <p14:creationId xmlns:p14="http://schemas.microsoft.com/office/powerpoint/2010/main" val="3477448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err="1"/>
              <a:t>Bamidbar</a:t>
            </a:r>
            <a:r>
              <a:rPr lang="en-US" baseline="30000" dirty="0"/>
              <a:t>/Nu 30.2-2</a:t>
            </a:r>
            <a:r>
              <a:rPr lang="en-US" dirty="0"/>
              <a:t> “When a woman makes a vow to Adonai, formally obligating herself, while she is a minor living in her father’s house; then, if her father has heard what she vowed or obligated herself to do </a:t>
            </a:r>
            <a:r>
              <a:rPr lang="en-US" dirty="0">
                <a:solidFill>
                  <a:srgbClr val="FFFF99"/>
                </a:solidFill>
              </a:rPr>
              <a:t>and holds his peace</a:t>
            </a:r>
            <a:r>
              <a:rPr lang="en-US" dirty="0"/>
              <a:t>, then all her vows remain binding — every obligation she has bound herself to will stand.</a:t>
            </a:r>
          </a:p>
        </p:txBody>
      </p:sp>
    </p:spTree>
    <p:extLst>
      <p:ext uri="{BB962C8B-B14F-4D97-AF65-F5344CB8AC3E}">
        <p14:creationId xmlns:p14="http://schemas.microsoft.com/office/powerpoint/2010/main" val="100377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Bamidbar</a:t>
            </a:r>
            <a:r>
              <a:rPr lang="en-US" baseline="30000" dirty="0"/>
              <a:t>/Nu 30.2-2</a:t>
            </a:r>
            <a:r>
              <a:rPr lang="en-US" dirty="0"/>
              <a:t> But if on the day her father hears it, </a:t>
            </a:r>
            <a:r>
              <a:rPr lang="en-US" dirty="0">
                <a:solidFill>
                  <a:srgbClr val="FFFF99"/>
                </a:solidFill>
              </a:rPr>
              <a:t>he expresses his disapproval, then none of her vows or obligations she has bound herself to will stand</a:t>
            </a:r>
            <a:r>
              <a:rPr lang="en-US" dirty="0"/>
              <a:t>; and Adonai will forgive her, because her father expressed his disapproval.</a:t>
            </a:r>
          </a:p>
        </p:txBody>
      </p:sp>
    </p:spTree>
    <p:extLst>
      <p:ext uri="{BB962C8B-B14F-4D97-AF65-F5344CB8AC3E}">
        <p14:creationId xmlns:p14="http://schemas.microsoft.com/office/powerpoint/2010/main" val="733960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“She is the crescendo, the final, astonishing work of God. Woman. In one last flourish creation comes to a finish with Eve. She is the Master's finishing touch.” </a:t>
            </a:r>
            <a:br>
              <a:rPr lang="en-US" dirty="0"/>
            </a:br>
            <a:r>
              <a:rPr lang="en-US" sz="3200" dirty="0"/>
              <a:t>― John </a:t>
            </a:r>
            <a:r>
              <a:rPr lang="en-US" sz="3200" dirty="0" err="1"/>
              <a:t>Elderedge</a:t>
            </a:r>
            <a:endParaRPr lang="en-US" dirty="0"/>
          </a:p>
        </p:txBody>
      </p:sp>
    </p:spTree>
    <p:extLst>
      <p:ext uri="{BB962C8B-B14F-4D97-AF65-F5344CB8AC3E}">
        <p14:creationId xmlns:p14="http://schemas.microsoft.com/office/powerpoint/2010/main" val="27524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About a month ago </a:t>
            </a:r>
          </a:p>
          <a:p>
            <a:r>
              <a:rPr lang="en-US" dirty="0"/>
              <a:t>Mother’s Day Message:</a:t>
            </a:r>
          </a:p>
          <a:p>
            <a:r>
              <a:rPr lang="en-US" dirty="0"/>
              <a:t>Warrior Princesses</a:t>
            </a:r>
          </a:p>
        </p:txBody>
      </p:sp>
    </p:spTree>
    <p:extLst>
      <p:ext uri="{BB962C8B-B14F-4D97-AF65-F5344CB8AC3E}">
        <p14:creationId xmlns:p14="http://schemas.microsoft.com/office/powerpoint/2010/main" val="2668588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Astonishing Time Mag. Article May 20, 2019 </a:t>
            </a:r>
          </a:p>
        </p:txBody>
      </p:sp>
    </p:spTree>
    <p:extLst>
      <p:ext uri="{BB962C8B-B14F-4D97-AF65-F5344CB8AC3E}">
        <p14:creationId xmlns:p14="http://schemas.microsoft.com/office/powerpoint/2010/main" val="2021448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Research strongly suggests that children whose parents love each other are much happier and more secure than those raised in a loveless environment. They have a model of not just what a relationship looks like but also of how people should treat each other.</a:t>
            </a:r>
          </a:p>
        </p:txBody>
      </p:sp>
    </p:spTree>
    <p:extLst>
      <p:ext uri="{BB962C8B-B14F-4D97-AF65-F5344CB8AC3E}">
        <p14:creationId xmlns:p14="http://schemas.microsoft.com/office/powerpoint/2010/main" val="407177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Pew Research asked </a:t>
            </a:r>
            <a:r>
              <a:rPr lang="en-US" u="sng" dirty="0"/>
              <a:t>young parents</a:t>
            </a:r>
            <a:r>
              <a:rPr lang="en-US" dirty="0"/>
              <a:t> in 2010 whether kids or a good marriage was </a:t>
            </a:r>
            <a:r>
              <a:rPr lang="en-US" dirty="0">
                <a:solidFill>
                  <a:srgbClr val="FFFF99"/>
                </a:solidFill>
              </a:rPr>
              <a:t>more important for a happy life, kids won </a:t>
            </a:r>
            <a:r>
              <a:rPr lang="en-US" dirty="0"/>
              <a:t>by a margin three times as big as when researchers asked the previous generation in 1997.</a:t>
            </a:r>
          </a:p>
        </p:txBody>
      </p:sp>
    </p:spTree>
    <p:extLst>
      <p:ext uri="{BB962C8B-B14F-4D97-AF65-F5344CB8AC3E}">
        <p14:creationId xmlns:p14="http://schemas.microsoft.com/office/powerpoint/2010/main" val="18795535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Cuddly toddlers turn into teenagers, who greet any public display of warmth with revulsion, suspicion or sullenness. Then they leave. Grown children do not want to be the object of all your affection or the main repository for all your dreams, </a:t>
            </a:r>
          </a:p>
        </p:txBody>
      </p:sp>
    </p:spTree>
    <p:extLst>
      <p:ext uri="{BB962C8B-B14F-4D97-AF65-F5344CB8AC3E}">
        <p14:creationId xmlns:p14="http://schemas.microsoft.com/office/powerpoint/2010/main" val="37505062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just as you never really wanted to hear their full toddler recaps of </a:t>
            </a:r>
            <a:r>
              <a:rPr lang="en-US" i="1" dirty="0"/>
              <a:t>PAW Patrol</a:t>
            </a:r>
            <a:r>
              <a:rPr lang="en-US" dirty="0"/>
              <a:t>. If you’ve done your job as parents, one day your home is mostly going to hold you, </a:t>
            </a:r>
            <a:r>
              <a:rPr lang="en-US"/>
              <a:t>your spouse </a:t>
            </a:r>
            <a:r>
              <a:rPr lang="en-US" dirty="0"/>
              <a:t>and devices for sending your kids messages that they then ignore.</a:t>
            </a:r>
          </a:p>
        </p:txBody>
      </p:sp>
    </p:spTree>
    <p:extLst>
      <p:ext uri="{BB962C8B-B14F-4D97-AF65-F5344CB8AC3E}">
        <p14:creationId xmlns:p14="http://schemas.microsoft.com/office/powerpoint/2010/main" val="7466187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Some therapists say this is what’s behind the doubling of the divorce rate among folks over 50 and tripling among those over 65 in the past 25 years: it’s an empty-nest split.</a:t>
            </a:r>
          </a:p>
        </p:txBody>
      </p:sp>
    </p:spTree>
    <p:extLst>
      <p:ext uri="{BB962C8B-B14F-4D97-AF65-F5344CB8AC3E}">
        <p14:creationId xmlns:p14="http://schemas.microsoft.com/office/powerpoint/2010/main" val="2398572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Focus on your relationship with your wife.</a:t>
            </a:r>
          </a:p>
          <a:p>
            <a:pPr algn="l"/>
            <a:r>
              <a:rPr lang="en-US" dirty="0"/>
              <a:t>It’s “till death do us part” with her.</a:t>
            </a:r>
          </a:p>
          <a:p>
            <a:pPr algn="l"/>
            <a:r>
              <a:rPr lang="en-US" dirty="0"/>
              <a:t>It’s till “adulthood do us part” with them, somewhat.</a:t>
            </a:r>
          </a:p>
          <a:p>
            <a:pPr algn="l"/>
            <a:r>
              <a:rPr lang="en-US" dirty="0"/>
              <a:t>Strength of words of affirmation.</a:t>
            </a:r>
          </a:p>
        </p:txBody>
      </p:sp>
    </p:spTree>
    <p:extLst>
      <p:ext uri="{BB962C8B-B14F-4D97-AF65-F5344CB8AC3E}">
        <p14:creationId xmlns:p14="http://schemas.microsoft.com/office/powerpoint/2010/main" val="14676187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1 Cor. 16.13-14 </a:t>
            </a:r>
            <a:r>
              <a:rPr lang="en-US" dirty="0"/>
              <a:t>Stay alert, stand firm in the faith, behave like a </a:t>
            </a:r>
            <a:r>
              <a:rPr lang="en-US" i="1" dirty="0" err="1"/>
              <a:t>mentsh</a:t>
            </a:r>
            <a:r>
              <a:rPr lang="en-US" dirty="0"/>
              <a:t>, </a:t>
            </a:r>
            <a:r>
              <a:rPr lang="en-US" dirty="0">
                <a:solidFill>
                  <a:srgbClr val="FFFF99"/>
                </a:solidFill>
              </a:rPr>
              <a:t>grow strong</a:t>
            </a:r>
            <a:r>
              <a:rPr lang="en-US" dirty="0"/>
              <a:t>. </a:t>
            </a:r>
            <a:r>
              <a:rPr lang="en-US" b="1" baseline="30000" dirty="0"/>
              <a:t> </a:t>
            </a:r>
            <a:r>
              <a:rPr lang="en-US" dirty="0"/>
              <a:t>Let everything you do be done in love.</a:t>
            </a:r>
          </a:p>
          <a:p>
            <a:pPr algn="l"/>
            <a:endParaRPr lang="en-US" dirty="0"/>
          </a:p>
          <a:p>
            <a:pPr algn="l"/>
            <a:r>
              <a:rPr lang="en-US" dirty="0"/>
              <a:t>Another way to be strong: be a worshiper.</a:t>
            </a:r>
          </a:p>
        </p:txBody>
      </p:sp>
    </p:spTree>
    <p:extLst>
      <p:ext uri="{BB962C8B-B14F-4D97-AF65-F5344CB8AC3E}">
        <p14:creationId xmlns:p14="http://schemas.microsoft.com/office/powerpoint/2010/main" val="1975647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 144 .1-2 </a:t>
            </a:r>
            <a:r>
              <a:rPr lang="en-US" dirty="0"/>
              <a:t>Blessed be </a:t>
            </a:r>
            <a:r>
              <a:rPr lang="en-US" cap="small" dirty="0"/>
              <a:t>Adoni</a:t>
            </a:r>
            <a:r>
              <a:rPr lang="en-US" dirty="0"/>
              <a:t>, my rock, who trains my hands for war and my fingers for battle.</a:t>
            </a:r>
            <a:r>
              <a:rPr lang="en-US" b="1" baseline="30000" dirty="0"/>
              <a:t> </a:t>
            </a:r>
            <a:r>
              <a:rPr lang="en-US" dirty="0"/>
              <a:t>He shows me grace; and he is my fortress, my stronghold, in whom I find shelter, my shield, in whom I take refuge, who subdues my people under me.</a:t>
            </a:r>
          </a:p>
        </p:txBody>
      </p:sp>
    </p:spTree>
    <p:extLst>
      <p:ext uri="{BB962C8B-B14F-4D97-AF65-F5344CB8AC3E}">
        <p14:creationId xmlns:p14="http://schemas.microsoft.com/office/powerpoint/2010/main" val="37264646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T’hillim</a:t>
            </a:r>
            <a:r>
              <a:rPr lang="en-US" baseline="30000" dirty="0"/>
              <a:t> 144 .9-12  </a:t>
            </a:r>
            <a:r>
              <a:rPr lang="en-US" dirty="0"/>
              <a:t>God, </a:t>
            </a:r>
            <a:r>
              <a:rPr lang="en-US" dirty="0">
                <a:solidFill>
                  <a:srgbClr val="FFFF99"/>
                </a:solidFill>
              </a:rPr>
              <a:t>I will sing a new song to you; sing praises to you </a:t>
            </a:r>
            <a:r>
              <a:rPr lang="en-US" dirty="0"/>
              <a:t>with a ten-stringed harp. </a:t>
            </a:r>
            <a:r>
              <a:rPr lang="en-US" b="1" baseline="30000" dirty="0"/>
              <a:t> </a:t>
            </a:r>
            <a:r>
              <a:rPr lang="en-US" dirty="0"/>
              <a:t>You give kings their victories; you save your servant David from the cruel sword. </a:t>
            </a:r>
            <a:r>
              <a:rPr lang="en-US" b="1" baseline="30000" dirty="0"/>
              <a:t> </a:t>
            </a:r>
            <a:r>
              <a:rPr lang="en-US" dirty="0"/>
              <a:t>Rescue me, save me from the power of strangers, whose mouths speak worthless words</a:t>
            </a:r>
            <a:endParaRPr lang="en-US" dirty="0">
              <a:solidFill>
                <a:srgbClr val="FFFF99"/>
              </a:solidFill>
            </a:endParaRPr>
          </a:p>
        </p:txBody>
      </p:sp>
    </p:spTree>
    <p:extLst>
      <p:ext uri="{BB962C8B-B14F-4D97-AF65-F5344CB8AC3E}">
        <p14:creationId xmlns:p14="http://schemas.microsoft.com/office/powerpoint/2010/main" val="66005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484187-9F4B-4D97-99EF-9B92456661A8}"/>
              </a:ext>
            </a:extLst>
          </p:cNvPr>
          <p:cNvPicPr>
            <a:picLocks noChangeAspect="1"/>
          </p:cNvPicPr>
          <p:nvPr/>
        </p:nvPicPr>
        <p:blipFill>
          <a:blip r:embed="rId3"/>
          <a:stretch>
            <a:fillRect/>
          </a:stretch>
        </p:blipFill>
        <p:spPr>
          <a:xfrm>
            <a:off x="824956" y="0"/>
            <a:ext cx="7128963"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5485797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T’hillim</a:t>
            </a:r>
            <a:r>
              <a:rPr lang="en-US" baseline="30000" dirty="0"/>
              <a:t> 144 .9-12  </a:t>
            </a:r>
            <a:r>
              <a:rPr lang="en-US" dirty="0"/>
              <a:t>and whose right hands swear false oaths.  </a:t>
            </a:r>
            <a:r>
              <a:rPr lang="en-US" dirty="0">
                <a:solidFill>
                  <a:srgbClr val="FFFF99"/>
                </a:solidFill>
              </a:rPr>
              <a:t>Our sons in their youth will be like full-grown saplings, our daughters will be like sculptured pillars fit for the corner of a palace. </a:t>
            </a:r>
          </a:p>
        </p:txBody>
      </p:sp>
    </p:spTree>
    <p:extLst>
      <p:ext uri="{BB962C8B-B14F-4D97-AF65-F5344CB8AC3E}">
        <p14:creationId xmlns:p14="http://schemas.microsoft.com/office/powerpoint/2010/main" val="20809281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Worship/devotions together does NOT fix every problem, but it changes the atmosphere!  Then problems can be solved.</a:t>
            </a:r>
          </a:p>
          <a:p>
            <a:pPr algn="l"/>
            <a:r>
              <a:rPr lang="en-US" dirty="0"/>
              <a:t>It’s up to the Papa to initiate!</a:t>
            </a:r>
          </a:p>
        </p:txBody>
      </p:sp>
    </p:spTree>
    <p:extLst>
      <p:ext uri="{BB962C8B-B14F-4D97-AF65-F5344CB8AC3E}">
        <p14:creationId xmlns:p14="http://schemas.microsoft.com/office/powerpoint/2010/main" val="24484070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sz="3200" baseline="30000" dirty="0"/>
              <a:t> 1 Cor. 16.13-14 </a:t>
            </a:r>
            <a:r>
              <a:rPr lang="en-US" sz="3200" dirty="0"/>
              <a:t>Stay alert, stand firm in the faith, behave like a </a:t>
            </a:r>
            <a:r>
              <a:rPr lang="en-US" sz="3200" i="1" dirty="0" err="1"/>
              <a:t>mentsh</a:t>
            </a:r>
            <a:r>
              <a:rPr lang="en-US" sz="3200" dirty="0"/>
              <a:t>, </a:t>
            </a:r>
            <a:r>
              <a:rPr lang="en-US" sz="3200" dirty="0">
                <a:solidFill>
                  <a:srgbClr val="FFFF99"/>
                </a:solidFill>
              </a:rPr>
              <a:t>grow strong</a:t>
            </a:r>
            <a:r>
              <a:rPr lang="en-US" sz="3200" dirty="0"/>
              <a:t>. </a:t>
            </a:r>
            <a:r>
              <a:rPr lang="en-US" sz="3200" b="1" baseline="30000" dirty="0"/>
              <a:t> </a:t>
            </a:r>
            <a:r>
              <a:rPr lang="en-US" sz="3200" dirty="0"/>
              <a:t>Let everything you do be done in love.</a:t>
            </a:r>
          </a:p>
          <a:p>
            <a:pPr algn="l"/>
            <a:r>
              <a:rPr lang="en-US" dirty="0"/>
              <a:t>Another way to be strong: Purity. </a:t>
            </a:r>
            <a:r>
              <a:rPr lang="en-US" baseline="30000" dirty="0" err="1"/>
              <a:t>Iyov</a:t>
            </a:r>
            <a:r>
              <a:rPr lang="en-US" baseline="30000" dirty="0"/>
              <a:t>/Job 31.1</a:t>
            </a:r>
            <a:r>
              <a:rPr lang="en-US" dirty="0"/>
              <a:t> “I made a covenant with my eyes not to let them lust after any girl.   [You may need accountability.  ]</a:t>
            </a:r>
          </a:p>
        </p:txBody>
      </p:sp>
    </p:spTree>
    <p:extLst>
      <p:ext uri="{BB962C8B-B14F-4D97-AF65-F5344CB8AC3E}">
        <p14:creationId xmlns:p14="http://schemas.microsoft.com/office/powerpoint/2010/main" val="34949610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Dvarim</a:t>
            </a:r>
            <a:r>
              <a:rPr lang="en-US" baseline="30000" dirty="0"/>
              <a:t> /Dt 21.10-13</a:t>
            </a:r>
            <a:r>
              <a:rPr lang="en-US" b="1" baseline="30000" dirty="0"/>
              <a:t> </a:t>
            </a:r>
            <a:r>
              <a:rPr lang="en-US" dirty="0"/>
              <a:t>When you go to war against your enemies and A</a:t>
            </a:r>
            <a:r>
              <a:rPr lang="en-US" cap="small" dirty="0"/>
              <a:t>doni</a:t>
            </a:r>
            <a:r>
              <a:rPr lang="en-US" dirty="0"/>
              <a:t> your God delivers them into your hands and you take captives, if you notice among the captives a beautiful woman and are attracted to her, you may take her as your wife. </a:t>
            </a:r>
            <a:r>
              <a:rPr lang="en-US" b="1" baseline="30000" dirty="0"/>
              <a:t> </a:t>
            </a:r>
            <a:r>
              <a:rPr lang="en-US" dirty="0"/>
              <a:t>Bring her into your home</a:t>
            </a:r>
          </a:p>
        </p:txBody>
      </p:sp>
    </p:spTree>
    <p:extLst>
      <p:ext uri="{BB962C8B-B14F-4D97-AF65-F5344CB8AC3E}">
        <p14:creationId xmlns:p14="http://schemas.microsoft.com/office/powerpoint/2010/main" val="5539451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Dvarim</a:t>
            </a:r>
            <a:r>
              <a:rPr lang="en-US" baseline="30000" dirty="0"/>
              <a:t> /Dt 21.10-12</a:t>
            </a:r>
            <a:r>
              <a:rPr lang="en-US" b="1" baseline="30000" dirty="0"/>
              <a:t> </a:t>
            </a:r>
            <a:r>
              <a:rPr lang="en-US" dirty="0"/>
              <a:t>and have her shave her head, trim her nails and put aside the clothes she was wearing when captured. After she has lived in your house and mourned her father and mother for a full month, then you may go to her and be her husband and she shall be your wife.</a:t>
            </a:r>
          </a:p>
        </p:txBody>
      </p:sp>
    </p:spTree>
    <p:extLst>
      <p:ext uri="{BB962C8B-B14F-4D97-AF65-F5344CB8AC3E}">
        <p14:creationId xmlns:p14="http://schemas.microsoft.com/office/powerpoint/2010/main" val="33851573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57150"/>
            <a:ext cx="8381999" cy="5143500"/>
          </a:xfrm>
        </p:spPr>
        <p:txBody>
          <a:bodyPr>
            <a:normAutofit lnSpcReduction="10000"/>
          </a:bodyPr>
          <a:lstStyle/>
          <a:p>
            <a:pPr algn="l"/>
            <a:r>
              <a:rPr lang="en-US" dirty="0"/>
              <a:t>Rape has accompanied warfare in virtually every known historical era. Writes women's historian Gerda Lerner, “The practice of raping the women of a conquered group has remained a feature of warfare and conquest from the second millennium B.C. to the present. </a:t>
            </a:r>
          </a:p>
        </p:txBody>
      </p:sp>
    </p:spTree>
    <p:extLst>
      <p:ext uri="{BB962C8B-B14F-4D97-AF65-F5344CB8AC3E}">
        <p14:creationId xmlns:p14="http://schemas.microsoft.com/office/powerpoint/2010/main" val="9629233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Anti-Israel activists called [and Israeli soldier] a rapist. In one case, a professor asked me if I knew how many Palestinians have been raped by IDF forces. I answered that as far as I knew, none. </a:t>
            </a:r>
          </a:p>
        </p:txBody>
      </p:sp>
    </p:spTree>
    <p:extLst>
      <p:ext uri="{BB962C8B-B14F-4D97-AF65-F5344CB8AC3E}">
        <p14:creationId xmlns:p14="http://schemas.microsoft.com/office/powerpoint/2010/main" val="27733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She triumphantly responded that I was right, because, she said, “You IDF soldiers don’t rape Palestinians because Israelis are so racist and disgusted by them that you won’t touch them.” </a:t>
            </a:r>
          </a:p>
          <a:p>
            <a:pPr algn="l"/>
            <a:r>
              <a:rPr lang="en-US" dirty="0"/>
              <a:t>Why won’t you rape them? You’re a racist!  </a:t>
            </a:r>
          </a:p>
          <a:p>
            <a:pPr algn="l"/>
            <a:endParaRPr lang="en-US" dirty="0"/>
          </a:p>
        </p:txBody>
      </p:sp>
    </p:spTree>
    <p:extLst>
      <p:ext uri="{BB962C8B-B14F-4D97-AF65-F5344CB8AC3E}">
        <p14:creationId xmlns:p14="http://schemas.microsoft.com/office/powerpoint/2010/main" val="3393760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One more way to be strong: stand with Israel and the Jewish people.  </a:t>
            </a:r>
          </a:p>
        </p:txBody>
      </p:sp>
    </p:spTree>
    <p:extLst>
      <p:ext uri="{BB962C8B-B14F-4D97-AF65-F5344CB8AC3E}">
        <p14:creationId xmlns:p14="http://schemas.microsoft.com/office/powerpoint/2010/main" val="523295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In Dearborn, Michigan, a speaker at a Quds Day event railed at the “cancer” named Israel and called the U.S. government “Satanic.” His solution to the Israeli/Palestinian conflict is “returning every inch, every centimeter, every pebble of Palestine back to the people of Palestine.”</a:t>
            </a:r>
          </a:p>
        </p:txBody>
      </p:sp>
    </p:spTree>
    <p:extLst>
      <p:ext uri="{BB962C8B-B14F-4D97-AF65-F5344CB8AC3E}">
        <p14:creationId xmlns:p14="http://schemas.microsoft.com/office/powerpoint/2010/main" val="169668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Lori Gilbert Kay was a real life </a:t>
            </a:r>
            <a:r>
              <a:rPr lang="en-US" dirty="0">
                <a:solidFill>
                  <a:srgbClr val="FFFF99"/>
                </a:solidFill>
              </a:rPr>
              <a:t>sacrificial</a:t>
            </a:r>
            <a:r>
              <a:rPr lang="en-US" dirty="0"/>
              <a:t> warrior mother at the Poway Chabad.</a:t>
            </a:r>
          </a:p>
        </p:txBody>
      </p:sp>
      <p:pic>
        <p:nvPicPr>
          <p:cNvPr id="2050" name="Picture 2" descr="Image result for lori kay shooting">
            <a:extLst>
              <a:ext uri="{FF2B5EF4-FFF2-40B4-BE49-F238E27FC236}">
                <a16:creationId xmlns:a16="http://schemas.microsoft.com/office/drawing/2014/main" id="{CA32C823-E979-434A-965C-5A9B2AD67F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91" r="22966"/>
          <a:stretch/>
        </p:blipFill>
        <p:spPr bwMode="auto">
          <a:xfrm>
            <a:off x="4160829" y="1255188"/>
            <a:ext cx="4419600" cy="386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991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But that “return” won’t happen through legislation or international deals, he insisted. Violence—what he called “resistance”—is the one path forward. Standing on a plaza outside the Henry Ford Centennial Library, he declared, “There is only one solution, intifada, revolution.”</a:t>
            </a:r>
            <a:br>
              <a:rPr lang="en-US" dirty="0"/>
            </a:br>
            <a:r>
              <a:rPr lang="en-US" b="1" dirty="0"/>
              <a:t>+ + “We don’t want no Jewish state!”</a:t>
            </a:r>
            <a:endParaRPr lang="en-US" dirty="0"/>
          </a:p>
        </p:txBody>
      </p:sp>
    </p:spTree>
    <p:extLst>
      <p:ext uri="{BB962C8B-B14F-4D97-AF65-F5344CB8AC3E}">
        <p14:creationId xmlns:p14="http://schemas.microsoft.com/office/powerpoint/2010/main" val="16729736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Meanwhile, Quds Day protesters in New York’s Times Square chanted that same slogan and others. All bristled with hostility toward Israel. One chant declared: “We don’t want no Jewish state. We want ’48. We want all of it.”  It’s easy to smile and dismiss all this. But we shouldn’t. And here’s why. People who hold these views are gaining power.</a:t>
            </a:r>
          </a:p>
        </p:txBody>
      </p:sp>
    </p:spTree>
    <p:extLst>
      <p:ext uri="{BB962C8B-B14F-4D97-AF65-F5344CB8AC3E}">
        <p14:creationId xmlns:p14="http://schemas.microsoft.com/office/powerpoint/2010/main" val="34644983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“Deep in his heart, every man longs for a battle to fight, an adventure to live, and a beauty to rescue.” </a:t>
            </a:r>
          </a:p>
          <a:p>
            <a:pPr algn="l"/>
            <a:r>
              <a:rPr lang="en-US" sz="2400" dirty="0"/>
              <a:t>― John Eldredge, Wild at Heart: Discovering the Secret of a Man's Soul</a:t>
            </a:r>
          </a:p>
        </p:txBody>
      </p:sp>
    </p:spTree>
    <p:extLst>
      <p:ext uri="{BB962C8B-B14F-4D97-AF65-F5344CB8AC3E}">
        <p14:creationId xmlns:p14="http://schemas.microsoft.com/office/powerpoint/2010/main" val="38819941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“A man needs a much bigger orbit than a woman. He needs a mission, a life purpose, and he needs to know his name. Only then is he fit for a woman, for only then does he have something to invite her into.” </a:t>
            </a:r>
          </a:p>
          <a:p>
            <a:pPr algn="l"/>
            <a:r>
              <a:rPr lang="en-US" sz="3000" dirty="0"/>
              <a:t>― John Eldredge, Wild at Heart Revised and Updated: Discovering the Secret of a Man's Soul</a:t>
            </a:r>
          </a:p>
        </p:txBody>
      </p:sp>
    </p:spTree>
    <p:extLst>
      <p:ext uri="{BB962C8B-B14F-4D97-AF65-F5344CB8AC3E}">
        <p14:creationId xmlns:p14="http://schemas.microsoft.com/office/powerpoint/2010/main" val="31334079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1 Cor. 16.13-14 </a:t>
            </a:r>
            <a:r>
              <a:rPr lang="en-US" dirty="0"/>
              <a:t>Stay alert, stand firm in the faith, behave like a </a:t>
            </a:r>
            <a:r>
              <a:rPr lang="en-US" i="1" dirty="0" err="1"/>
              <a:t>mentsh</a:t>
            </a:r>
            <a:r>
              <a:rPr lang="en-US" dirty="0"/>
              <a:t>, grow strong. [5]</a:t>
            </a:r>
            <a:r>
              <a:rPr lang="en-US" b="1" baseline="30000" dirty="0"/>
              <a:t> </a:t>
            </a:r>
            <a:r>
              <a:rPr lang="en-US" dirty="0">
                <a:solidFill>
                  <a:srgbClr val="FFFF99"/>
                </a:solidFill>
              </a:rPr>
              <a:t>Let everything you do be done in love.</a:t>
            </a:r>
          </a:p>
          <a:p>
            <a:pPr algn="l"/>
            <a:endParaRPr lang="en-US" dirty="0"/>
          </a:p>
        </p:txBody>
      </p:sp>
    </p:spTree>
    <p:extLst>
      <p:ext uri="{BB962C8B-B14F-4D97-AF65-F5344CB8AC3E}">
        <p14:creationId xmlns:p14="http://schemas.microsoft.com/office/powerpoint/2010/main" val="15186258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461963" indent="-461963" algn="l">
              <a:buAutoNum type="arabicPeriod"/>
            </a:pPr>
            <a:r>
              <a:rPr lang="en-US" dirty="0"/>
              <a:t>A continuous reminder of what matters most in life. </a:t>
            </a:r>
          </a:p>
          <a:p>
            <a:pPr marL="461963" indent="-461963" algn="l">
              <a:buAutoNum type="arabicPeriod"/>
            </a:pPr>
            <a:r>
              <a:rPr lang="en-US" dirty="0"/>
              <a:t>A father's affirming love. </a:t>
            </a:r>
          </a:p>
          <a:p>
            <a:pPr marL="461963" indent="-461963" algn="l">
              <a:buAutoNum type="arabicPeriod"/>
            </a:pPr>
            <a:r>
              <a:rPr lang="en-US" dirty="0"/>
              <a:t>Success is defined by one's character—not one's performance. </a:t>
            </a:r>
          </a:p>
          <a:p>
            <a:pPr marL="461963" indent="-461963" algn="l">
              <a:buAutoNum type="arabicPeriod"/>
            </a:pPr>
            <a:r>
              <a:rPr lang="en-US" dirty="0"/>
              <a:t>Never quit.</a:t>
            </a:r>
          </a:p>
          <a:p>
            <a:pPr marL="461963" indent="-461963" algn="l">
              <a:buAutoNum type="arabicPeriod"/>
            </a:pPr>
            <a:r>
              <a:rPr lang="en-US" dirty="0"/>
              <a:t> I'll be there for you. </a:t>
            </a:r>
          </a:p>
        </p:txBody>
      </p:sp>
    </p:spTree>
    <p:extLst>
      <p:ext uri="{BB962C8B-B14F-4D97-AF65-F5344CB8AC3E}">
        <p14:creationId xmlns:p14="http://schemas.microsoft.com/office/powerpoint/2010/main" val="39654920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7350982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Today, the complement:</a:t>
            </a:r>
          </a:p>
          <a:p>
            <a:r>
              <a:rPr lang="en-US" dirty="0"/>
              <a:t>Father’s Day Message:</a:t>
            </a:r>
          </a:p>
          <a:p>
            <a:r>
              <a:rPr lang="en-US" dirty="0"/>
              <a:t>Warrior / Protector</a:t>
            </a:r>
          </a:p>
        </p:txBody>
      </p:sp>
    </p:spTree>
    <p:extLst>
      <p:ext uri="{BB962C8B-B14F-4D97-AF65-F5344CB8AC3E}">
        <p14:creationId xmlns:p14="http://schemas.microsoft.com/office/powerpoint/2010/main" val="395234333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106249</TotalTime>
  <Words>4362</Words>
  <Application>Microsoft Office PowerPoint</Application>
  <PresentationFormat>Custom</PresentationFormat>
  <Paragraphs>512</Paragraphs>
  <Slides>87</Slides>
  <Notes>87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87</vt:i4>
      </vt:variant>
    </vt:vector>
  </HeadingPairs>
  <TitlesOfParts>
    <vt:vector size="96" baseType="lpstr">
      <vt:lpstr>Americana XBd BT</vt:lpstr>
      <vt:lpstr>Amerigo Md BT</vt:lpstr>
      <vt:lpstr>Arial</vt:lpstr>
      <vt:lpstr>Arial Rounded MT Bold</vt:lpstr>
      <vt:lpstr>Calibri</vt:lpstr>
      <vt:lpstr>Calibri Light</vt:lpstr>
      <vt:lpstr>David</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2936</cp:revision>
  <dcterms:created xsi:type="dcterms:W3CDTF">2006-04-21T19:34:43Z</dcterms:created>
  <dcterms:modified xsi:type="dcterms:W3CDTF">2019-06-15T13:35:39Z</dcterms:modified>
</cp:coreProperties>
</file>