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0" r:id="rId2"/>
    <p:sldMasterId id="2147483702" r:id="rId3"/>
    <p:sldMasterId id="2147483704" r:id="rId4"/>
    <p:sldMasterId id="2147483706" r:id="rId5"/>
  </p:sldMasterIdLst>
  <p:notesMasterIdLst>
    <p:notesMasterId r:id="rId83"/>
  </p:notesMasterIdLst>
  <p:handoutMasterIdLst>
    <p:handoutMasterId r:id="rId84"/>
  </p:handoutMasterIdLst>
  <p:sldIdLst>
    <p:sldId id="2045" r:id="rId6"/>
    <p:sldId id="59184" r:id="rId7"/>
    <p:sldId id="58822" r:id="rId8"/>
    <p:sldId id="59250" r:id="rId9"/>
    <p:sldId id="59183" r:id="rId10"/>
    <p:sldId id="59204" r:id="rId11"/>
    <p:sldId id="59205" r:id="rId12"/>
    <p:sldId id="58862" r:id="rId13"/>
    <p:sldId id="59156" r:id="rId14"/>
    <p:sldId id="59186" r:id="rId15"/>
    <p:sldId id="59185" r:id="rId16"/>
    <p:sldId id="59207" r:id="rId17"/>
    <p:sldId id="59189" r:id="rId18"/>
    <p:sldId id="56113" r:id="rId19"/>
    <p:sldId id="59251" r:id="rId20"/>
    <p:sldId id="59187" r:id="rId21"/>
    <p:sldId id="762" r:id="rId22"/>
    <p:sldId id="765" r:id="rId23"/>
    <p:sldId id="766" r:id="rId24"/>
    <p:sldId id="768" r:id="rId25"/>
    <p:sldId id="771" r:id="rId26"/>
    <p:sldId id="769" r:id="rId27"/>
    <p:sldId id="59248" r:id="rId28"/>
    <p:sldId id="776" r:id="rId29"/>
    <p:sldId id="770" r:id="rId30"/>
    <p:sldId id="59210" r:id="rId31"/>
    <p:sldId id="59155" r:id="rId32"/>
    <p:sldId id="59221" r:id="rId33"/>
    <p:sldId id="59223" r:id="rId34"/>
    <p:sldId id="59249" r:id="rId35"/>
    <p:sldId id="59224" r:id="rId36"/>
    <p:sldId id="59252" r:id="rId37"/>
    <p:sldId id="59188" r:id="rId38"/>
    <p:sldId id="59194" r:id="rId39"/>
    <p:sldId id="59225" r:id="rId40"/>
    <p:sldId id="59196" r:id="rId41"/>
    <p:sldId id="59197" r:id="rId42"/>
    <p:sldId id="59219" r:id="rId43"/>
    <p:sldId id="59227" r:id="rId44"/>
    <p:sldId id="59193" r:id="rId45"/>
    <p:sldId id="59191" r:id="rId46"/>
    <p:sldId id="59226" r:id="rId47"/>
    <p:sldId id="59154" r:id="rId48"/>
    <p:sldId id="59195" r:id="rId49"/>
    <p:sldId id="59213" r:id="rId50"/>
    <p:sldId id="59214" r:id="rId51"/>
    <p:sldId id="59236" r:id="rId52"/>
    <p:sldId id="59220" r:id="rId53"/>
    <p:sldId id="58863" r:id="rId54"/>
    <p:sldId id="59228" r:id="rId55"/>
    <p:sldId id="58864" r:id="rId56"/>
    <p:sldId id="59231" r:id="rId57"/>
    <p:sldId id="59253" r:id="rId58"/>
    <p:sldId id="59229" r:id="rId59"/>
    <p:sldId id="59230" r:id="rId60"/>
    <p:sldId id="59237" r:id="rId61"/>
    <p:sldId id="59243" r:id="rId62"/>
    <p:sldId id="59232" r:id="rId63"/>
    <p:sldId id="59208" r:id="rId64"/>
    <p:sldId id="59211" r:id="rId65"/>
    <p:sldId id="59212" r:id="rId66"/>
    <p:sldId id="59209" r:id="rId67"/>
    <p:sldId id="59216" r:id="rId68"/>
    <p:sldId id="59217" r:id="rId69"/>
    <p:sldId id="789" r:id="rId70"/>
    <p:sldId id="790" r:id="rId71"/>
    <p:sldId id="59234" r:id="rId72"/>
    <p:sldId id="59244" r:id="rId73"/>
    <p:sldId id="59120" r:id="rId74"/>
    <p:sldId id="59172" r:id="rId75"/>
    <p:sldId id="59245" r:id="rId76"/>
    <p:sldId id="59182" r:id="rId77"/>
    <p:sldId id="59198" r:id="rId78"/>
    <p:sldId id="59240" r:id="rId79"/>
    <p:sldId id="59246" r:id="rId80"/>
    <p:sldId id="59247" r:id="rId81"/>
    <p:sldId id="256" r:id="rId82"/>
  </p:sldIdLst>
  <p:sldSz cx="8778875" cy="51435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1pPr>
    <a:lvl2pPr marL="339061"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2pPr>
    <a:lvl3pPr marL="678271"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3pPr>
    <a:lvl4pPr marL="1017217"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4pPr>
    <a:lvl5pPr marL="1356390"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5pPr>
    <a:lvl6pPr marL="1695300" algn="l" defTabSz="678271" rtl="0" eaLnBrk="1" latinLnBrk="0" hangingPunct="1"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6pPr>
    <a:lvl7pPr marL="2034313" algn="l" defTabSz="678271" rtl="0" eaLnBrk="1" latinLnBrk="0" hangingPunct="1"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7pPr>
    <a:lvl8pPr marL="2373419" algn="l" defTabSz="678271" rtl="0" eaLnBrk="1" latinLnBrk="0" hangingPunct="1"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8pPr>
    <a:lvl9pPr marL="2712509" algn="l" defTabSz="678271" rtl="0" eaLnBrk="1" latinLnBrk="0" hangingPunct="1"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7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muel" initials="SW" lastIdx="1" clrIdx="0">
    <p:extLst>
      <p:ext uri="{19B8F6BF-5375-455C-9EA6-DF929625EA0E}">
        <p15:presenceInfo xmlns:p15="http://schemas.microsoft.com/office/powerpoint/2012/main" userId="Shmu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86534" autoAdjust="0"/>
  </p:normalViewPr>
  <p:slideViewPr>
    <p:cSldViewPr>
      <p:cViewPr varScale="1">
        <p:scale>
          <a:sx n="108" d="100"/>
          <a:sy n="108" d="100"/>
        </p:scale>
        <p:origin x="126" y="264"/>
      </p:cViewPr>
      <p:guideLst>
        <p:guide orient="horz" pos="1620"/>
        <p:guide pos="27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046" y="12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en-US"/>
              <a:t>Mtt. 26.62-67 Deity of Messiah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en-US"/>
              <a:t>June 29, 2019  5779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743E3E74-A71D-4F9E-A274-799584BDC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5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en-US"/>
              <a:t>Mtt. 26.62-67 Deity of Messiah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en-US"/>
              <a:t>June 29, 2019  5779</a:t>
            </a:r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03238" y="685800"/>
            <a:ext cx="58515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0E9F95B-100C-4401-AFC8-043CE70D5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37907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1pPr>
    <a:lvl2pPr marL="339061" algn="l" rtl="0" fontAlgn="base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2pPr>
    <a:lvl3pPr marL="67827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1721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5639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695300" algn="l" defTabSz="678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034313" algn="l" defTabSz="678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373419" algn="l" defTabSz="678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712509" algn="l" defTabSz="678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as+you+wish+gif&amp;tbm=isch&amp;source=iu&amp;ictx=1&amp;fir=B7c3jWhwAvRbvM%253A%252CIcGl6AQZi3QKRM%252C_&amp;vet=1&amp;usg=AI4_-kR9uJvmhSNQ-dGuK5EOdPtgr8Xwww&amp;sa=X&amp;ved=2ahUKEwihgPSvg_ziAhUEjq0KHZG1AtcQ9QEwAHoECAYQBA#imgrc=iDMkVtTRB8R-cM:&amp;vet=1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as+you+wish+gif&amp;source=lnms&amp;tbm=isch&amp;sa=X&amp;ved=0ahUKEwiArNepqfziAhVPLKwKHfM6D7QQ_AUIECgB&amp;biw=1164&amp;bih=822&amp;dpr=1.1#imgrc=06Mj2FbX535A0M: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biw=1164&amp;bih=822&amp;tbm=isch&amp;sa=1&amp;ei=eJ0NXdL-MoOwsAW7wqm4Bg&amp;q=shoked+expression&amp;oq=shoked+expression&amp;gs_l=img.12...9166.9166..12768...0.0..0.135.135.0j1......0....1..gws-wiz-img.K8cUBQwaggk#imgrc=qmeXvfQ6c0K7oM: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hub.com/greek/1127.htm" TargetMode="External"/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1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/>
              <a:t>.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0789C7-0A24-4F87-80C2-D32F7688E25A}"/>
              </a:ext>
            </a:extLst>
          </p:cNvPr>
          <p:cNvCxnSpPr/>
          <p:nvPr/>
        </p:nvCxnSpPr>
        <p:spPr>
          <a:xfrm flipH="1" flipV="1">
            <a:off x="5486400" y="-304800"/>
            <a:ext cx="152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680331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Fulfilled prophecy by breach of Torah justice procedures.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Malicious false witness gets same punishment as crime.</a:t>
            </a:r>
          </a:p>
        </p:txBody>
      </p:sp>
    </p:spTree>
    <p:extLst>
      <p:ext uri="{BB962C8B-B14F-4D97-AF65-F5344CB8AC3E}">
        <p14:creationId xmlns:p14="http://schemas.microsoft.com/office/powerpoint/2010/main" val="2636611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26.59-62.Accusations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06.01.2019 5779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593771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483223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685800"/>
            <a:ext cx="6083300" cy="3422650"/>
          </a:xfrm>
          <a:ln/>
        </p:spPr>
      </p:sp>
      <p:sp>
        <p:nvSpPr>
          <p:cNvPr id="338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7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9057" indent="-280406">
              <a:defRPr sz="7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1626" indent="-224325">
              <a:defRPr sz="7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0276" indent="-224325">
              <a:defRPr sz="7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8927" indent="-224325">
              <a:defRPr sz="7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8973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6C25F-6C70-4A78-AE69-304999D70D58}" type="slidenum"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8973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16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037939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0675" y="4343400"/>
            <a:ext cx="6308725" cy="4267200"/>
          </a:xfrm>
        </p:spPr>
        <p:txBody>
          <a:bodyPr/>
          <a:lstStyle/>
          <a:p>
            <a:r>
              <a:rPr lang="en-US" dirty="0"/>
              <a:t>This may not be the intention you think.</a:t>
            </a:r>
          </a:p>
          <a:p>
            <a:r>
              <a:rPr lang="en-US" dirty="0"/>
              <a:t>This was actually a political question, to incriminate Yeshua to the Romans.  </a:t>
            </a:r>
          </a:p>
          <a:p>
            <a:endParaRPr lang="en-US" dirty="0"/>
          </a:p>
          <a:p>
            <a:r>
              <a:rPr lang="en-US" dirty="0"/>
              <a:t>To understand this, let me introduce, or re-introduce, one of my favorite non-Messianic Jewish scholars.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A7E2-61D4-416D-8868-15EA825CCC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22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7D94E45-2C18-480A-BCEF-B10D9257E52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shoftim13 Dan 7 See G-d Boyarin 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7D800C-6A57-4C9B-A938-BFAE4779E0B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2012 5772  2 June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3211279-6B0A-40D6-B5F0-08F808F141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5FE0B-B938-4CB1-8EF4-1EF050C913B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6946" name="Rectangle 2">
            <a:extLst>
              <a:ext uri="{FF2B5EF4-FFF2-40B4-BE49-F238E27FC236}">
                <a16:creationId xmlns:a16="http://schemas.microsoft.com/office/drawing/2014/main" id="{86E94E1A-2249-4B69-AABA-5C63F43E69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6947" name="Rectangle 3">
            <a:extLst>
              <a:ext uri="{FF2B5EF4-FFF2-40B4-BE49-F238E27FC236}">
                <a16:creationId xmlns:a16="http://schemas.microsoft.com/office/drawing/2014/main" id="{9F500BD8-857A-4124-84B0-3FBC729D1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38F56A4-F7F3-4EBA-AC21-F7548345B4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shoftim13 Dan 7 See G-d Boyarin 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46A14B9-779D-4E6C-A635-222593C8451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2012 5772  2 June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BDCE96C-F0C9-401D-90AB-CC2475CF07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4A58BF-F42D-42D8-9AD9-E3597F1BF6C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53090" name="Rectangle 2">
            <a:extLst>
              <a:ext uri="{FF2B5EF4-FFF2-40B4-BE49-F238E27FC236}">
                <a16:creationId xmlns:a16="http://schemas.microsoft.com/office/drawing/2014/main" id="{AE59B7BF-122A-495B-9B5C-DF523DF21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3091" name="Rectangle 3">
            <a:extLst>
              <a:ext uri="{FF2B5EF4-FFF2-40B4-BE49-F238E27FC236}">
                <a16:creationId xmlns:a16="http://schemas.microsoft.com/office/drawing/2014/main" id="{FA0D8FB4-D31A-4300-B1DD-F6CF864EF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7E1C909-BEC1-40A3-87BC-8D8A0BA0631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shoftim13 Dan 7 See G-d Boyarin 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53F38E4-3A5C-4BA2-B2ED-186ECE10A60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2012 5772  2 June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B7BF639-E066-489A-977B-BB4AF55AA1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A881F5-9ED5-4DC8-8B48-9EA0A72DBB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55138" name="Rectangle 2">
            <a:extLst>
              <a:ext uri="{FF2B5EF4-FFF2-40B4-BE49-F238E27FC236}">
                <a16:creationId xmlns:a16="http://schemas.microsoft.com/office/drawing/2014/main" id="{338D3811-FFD6-4164-8CE6-5242EB597B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5139" name="Rectangle 3">
            <a:extLst>
              <a:ext uri="{FF2B5EF4-FFF2-40B4-BE49-F238E27FC236}">
                <a16:creationId xmlns:a16="http://schemas.microsoft.com/office/drawing/2014/main" id="{984B9B92-828D-4447-BB84-B0C1FC8F0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/>
              <a:t>Bear with me, he’s speaking as a non-believer about our faith, so uses non-Messianic terminology.</a:t>
            </a:r>
            <a:endParaRPr lang="he-IL" altLang="en-US"/>
          </a:p>
          <a:p>
            <a:r>
              <a:rPr lang="en-US" altLang="en-US"/>
              <a:t>Quotes from p 1-2, 5</a:t>
            </a:r>
            <a:r>
              <a:rPr lang="he-IL" altLang="en-US"/>
              <a:t>-</a:t>
            </a:r>
            <a:r>
              <a:rPr lang="en-US" altLang="en-US"/>
              <a:t>6, 25-26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From </a:t>
            </a:r>
            <a:r>
              <a:rPr lang="en-US" altLang="en-US" sz="1050" dirty="0" err="1"/>
              <a:t>Rukhel</a:t>
            </a:r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503594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18692DC-755C-4CC1-9415-AF1E68672D7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shoftim13 Dan 7 See G-d Boyarin 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01F7AE5-B35D-4D04-B5FB-F17E637876D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2012 5772  2 June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EF02413-999B-45B8-9035-96F42664C4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137CE9-497C-4912-88DB-CF677E58ABF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59234" name="Rectangle 2">
            <a:extLst>
              <a:ext uri="{FF2B5EF4-FFF2-40B4-BE49-F238E27FC236}">
                <a16:creationId xmlns:a16="http://schemas.microsoft.com/office/drawing/2014/main" id="{50680AC1-4015-4E32-BC36-36DCEF1B72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9235" name="Rectangle 3">
            <a:extLst>
              <a:ext uri="{FF2B5EF4-FFF2-40B4-BE49-F238E27FC236}">
                <a16:creationId xmlns:a16="http://schemas.microsoft.com/office/drawing/2014/main" id="{DE9BBC00-B648-40DC-B420-482D57B384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65211BA-A45A-4332-B689-35EB385E20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shoftim13 Dan 7 See G-d Boyarin 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9EFA429-2E84-4CF8-8388-EC6DA4F38A2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2012 5772  2 June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1835541-5518-4741-A53E-0197871159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2D8291-55CF-4AF6-A1D2-C121A0B2653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65378" name="Rectangle 2">
            <a:extLst>
              <a:ext uri="{FF2B5EF4-FFF2-40B4-BE49-F238E27FC236}">
                <a16:creationId xmlns:a16="http://schemas.microsoft.com/office/drawing/2014/main" id="{2B2B3295-5C80-4A43-805D-50B1B9255A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5379" name="Rectangle 3">
            <a:extLst>
              <a:ext uri="{FF2B5EF4-FFF2-40B4-BE49-F238E27FC236}">
                <a16:creationId xmlns:a16="http://schemas.microsoft.com/office/drawing/2014/main" id="{3624D268-FA39-419B-B0B6-41193EAA49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/>
              <a:t>Later got to have secondary meanings, but at first, simply son of G-d as royal king with divinely appointed authority.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F42B88E-C7E9-4FE2-BE5A-47EF0BC5AB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shoftim13 Dan 7 See G-d Boyarin 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9CA6F83-463C-45B1-86AA-03669614193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2012 5772  2 June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F34325F-2629-4E42-B693-3964E3E669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F3463B-141A-45EA-B9DA-DC8EB90915E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61282" name="Rectangle 2">
            <a:extLst>
              <a:ext uri="{FF2B5EF4-FFF2-40B4-BE49-F238E27FC236}">
                <a16:creationId xmlns:a16="http://schemas.microsoft.com/office/drawing/2014/main" id="{774319BB-E536-467E-9F50-C53431374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283" name="Rectangle 3">
            <a:extLst>
              <a:ext uri="{FF2B5EF4-FFF2-40B4-BE49-F238E27FC236}">
                <a16:creationId xmlns:a16="http://schemas.microsoft.com/office/drawing/2014/main" id="{9044EEFB-F41D-484C-9261-311AE732C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F42B88E-C7E9-4FE2-BE5A-47EF0BC5AB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shoftim13 Dan 7 See G-d Boyarin 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9CA6F83-463C-45B1-86AA-03669614193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2012 5772  2 June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F34325F-2629-4E42-B693-3964E3E669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F3463B-141A-45EA-B9DA-DC8EB90915E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61282" name="Rectangle 2">
            <a:extLst>
              <a:ext uri="{FF2B5EF4-FFF2-40B4-BE49-F238E27FC236}">
                <a16:creationId xmlns:a16="http://schemas.microsoft.com/office/drawing/2014/main" id="{774319BB-E536-467E-9F50-C53431374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283" name="Rectangle 3">
            <a:extLst>
              <a:ext uri="{FF2B5EF4-FFF2-40B4-BE49-F238E27FC236}">
                <a16:creationId xmlns:a16="http://schemas.microsoft.com/office/drawing/2014/main" id="{9044EEFB-F41D-484C-9261-311AE732C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908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6E31665-546B-42F9-A208-8E4C921EAA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shoftim13 Dan 7 See G-d Boyarin 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649AA4E-0917-4DCB-89A9-B0E1C77EB9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2012 5772  2 June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9F40A86-E42B-4188-A491-98BC27292A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54C920-B802-4146-A699-1AFA3F38874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75618" name="Rectangle 2">
            <a:extLst>
              <a:ext uri="{FF2B5EF4-FFF2-40B4-BE49-F238E27FC236}">
                <a16:creationId xmlns:a16="http://schemas.microsoft.com/office/drawing/2014/main" id="{5E8FF828-A3CE-40C4-8B78-3B2B38A3CD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5619" name="Rectangle 3">
            <a:extLst>
              <a:ext uri="{FF2B5EF4-FFF2-40B4-BE49-F238E27FC236}">
                <a16:creationId xmlns:a16="http://schemas.microsoft.com/office/drawing/2014/main" id="{F9F9C67C-5AA3-4BF6-8A31-AE0E8386E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DCE7E5B-C68F-494C-9B43-BC9C28987B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shoftim13 Dan 7 See G-d Boyarin 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AC1AD87-DF4F-4F5A-89CD-94F7E3B8564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2012 5772  2 June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87C8413-B64E-40F9-AAB4-A8F9A951BD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57042A-B730-4F90-B64C-86B01B2990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63330" name="Rectangle 2">
            <a:extLst>
              <a:ext uri="{FF2B5EF4-FFF2-40B4-BE49-F238E27FC236}">
                <a16:creationId xmlns:a16="http://schemas.microsoft.com/office/drawing/2014/main" id="{6C84BFD5-53B9-45DB-B2B6-B6131CBD75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3331" name="Rectangle 3">
            <a:extLst>
              <a:ext uri="{FF2B5EF4-FFF2-40B4-BE49-F238E27FC236}">
                <a16:creationId xmlns:a16="http://schemas.microsoft.com/office/drawing/2014/main" id="{7C636098-4F50-4E16-9836-71791A6531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/>
              <a:t>Reversal: Son of G-d = divinely appointed king.</a:t>
            </a:r>
          </a:p>
          <a:p>
            <a:endParaRPr lang="en-US" alt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So, back to the question…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was actually a political question, to incriminate Yeshua to the Romans.  Son of G-d = pretender to the David throne, rebel against Rome!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A7E2-61D4-416D-8868-15EA825CCC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808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Hebrew “yes” ken, </a:t>
            </a:r>
            <a:r>
              <a:rPr lang="he-IL" dirty="0"/>
              <a:t>כן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A7E2-61D4-416D-8868-15EA825CCC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606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2261455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sz="1050" dirty="0">
                <a:hlinkClick r:id="rId3"/>
              </a:rPr>
              <a:t>https://www.google.com/search?q=as+you+wish+gif&amp;tbm=isch&amp;source=iu&amp;ictx=1&amp;fir=B7c3jWhwAvRbvM%253A%252CIcGl6AQZi3QKRM%252C_&amp;vet=1&amp;usg=AI4_-kR9uJvmhSNQ-dGuK5EOdPtgr8Xwww&amp;sa=X&amp;ved=2ahUKEwihgPSvg_ziAhUEjq0KHZG1AtcQ9QEwAHoECAYQBA#imgrc=iDMkVtTRB8R-cM:&amp;vet=1</a:t>
            </a:r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734678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2811492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25.05-07 Delay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Oct. 27, 2018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sz="1050" dirty="0">
                <a:hlinkClick r:id="rId3"/>
              </a:rPr>
              <a:t>https://www.google.com/search?q=as+you+wish+gif&amp;source=lnms&amp;tbm=isch&amp;sa=X&amp;ved=0ahUKEwiArNepqfziAhVPLKwKHfM6D7QQ_AUIECgB&amp;biw=1164&amp;bih=822&amp;dpr=1.1#imgrc=06Mj2FbX535A0M:</a:t>
            </a:r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4054469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42152980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2249108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loaded sentence.   Three deep doctrinal statements in these 28 words!</a:t>
            </a:r>
          </a:p>
          <a:p>
            <a:r>
              <a:rPr lang="en-US" dirty="0"/>
              <a:t>Quotes both Ps 110.1 and Daniel 7, mixed together.</a:t>
            </a:r>
          </a:p>
          <a:p>
            <a:r>
              <a:rPr lang="en-US" dirty="0"/>
              <a:t>Two of them earthquake radical statements!</a:t>
            </a:r>
          </a:p>
          <a:p>
            <a:endParaRPr lang="en-US" dirty="0"/>
          </a:p>
          <a:p>
            <a:r>
              <a:rPr lang="en-US" dirty="0"/>
              <a:t>#1.  He is at the right hand of </a:t>
            </a:r>
            <a:r>
              <a:rPr lang="en-US" dirty="0" err="1"/>
              <a:t>HaG’vurah</a:t>
            </a:r>
            <a:r>
              <a:rPr lang="en-US" dirty="0"/>
              <a:t>.   What?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A7E2-61D4-416D-8868-15EA825CCC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7194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5130542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Lesson #1  Yeshua is referring to the YHVH, but He doesn’t pronounce the Name.  He uses a ‘circumlocution’ an attribute of G-d, rather than the Name.  </a:t>
            </a:r>
          </a:p>
          <a:p>
            <a:endParaRPr lang="en-US" altLang="en-US" sz="1050" dirty="0"/>
          </a:p>
          <a:p>
            <a:r>
              <a:rPr lang="en-US" altLang="en-US" sz="1050" dirty="0"/>
              <a:t>That is our pattern.   He didn’t say the Name, so we don’t.  Adoni, </a:t>
            </a:r>
            <a:r>
              <a:rPr lang="en-US" altLang="en-US" sz="1050" dirty="0" err="1"/>
              <a:t>HaShem</a:t>
            </a:r>
            <a:r>
              <a:rPr lang="en-US" altLang="en-US" sz="1050" dirty="0"/>
              <a:t>, </a:t>
            </a:r>
            <a:r>
              <a:rPr lang="en-US" altLang="en-US" sz="1050" dirty="0" err="1"/>
              <a:t>HaG’vurah</a:t>
            </a:r>
            <a:r>
              <a:rPr lang="en-US" altLang="en-US" sz="1050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27833724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radical building rattling statement.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A7E2-61D4-416D-8868-15EA825CCC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1668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He is claiming this for Himself, David’s </a:t>
            </a:r>
            <a:r>
              <a:rPr lang="en-US" altLang="en-US" sz="1050" dirty="0" err="1"/>
              <a:t>Adon</a:t>
            </a:r>
            <a:r>
              <a:rPr lang="en-US" altLang="en-US" sz="1050" dirty="0"/>
              <a:t>, Deity, sitting at the right hand of the YHVH!!!</a:t>
            </a:r>
          </a:p>
          <a:p>
            <a:r>
              <a:rPr lang="en-US" altLang="en-US" sz="1050" i="0" dirty="0"/>
              <a:t>He is the divine Messiah.</a:t>
            </a:r>
          </a:p>
        </p:txBody>
      </p:sp>
    </p:spTree>
    <p:extLst>
      <p:ext uri="{BB962C8B-B14F-4D97-AF65-F5344CB8AC3E}">
        <p14:creationId xmlns:p14="http://schemas.microsoft.com/office/powerpoint/2010/main" val="2239111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sz="1000" dirty="0">
              <a:hlinkClick r:id="rId3"/>
            </a:endParaRPr>
          </a:p>
          <a:p>
            <a:endParaRPr lang="en-US" sz="1000" dirty="0">
              <a:hlinkClick r:id="rId3"/>
            </a:endParaRPr>
          </a:p>
          <a:p>
            <a:r>
              <a:rPr lang="en-US" sz="1000" dirty="0">
                <a:hlinkClick r:id="rId3"/>
              </a:rPr>
              <a:t>https://www.google.com/</a:t>
            </a:r>
            <a:r>
              <a:rPr lang="en-US" sz="1000" dirty="0" err="1">
                <a:hlinkClick r:id="rId3"/>
              </a:rPr>
              <a:t>search?biw</a:t>
            </a:r>
            <a:r>
              <a:rPr lang="en-US" sz="1000" dirty="0">
                <a:hlinkClick r:id="rId3"/>
              </a:rPr>
              <a:t>=1164&amp;bih=822&amp;tbm=</a:t>
            </a:r>
            <a:r>
              <a:rPr lang="en-US" sz="1000" dirty="0" err="1">
                <a:hlinkClick r:id="rId3"/>
              </a:rPr>
              <a:t>isch&amp;sa</a:t>
            </a:r>
            <a:r>
              <a:rPr lang="en-US" sz="1000" dirty="0">
                <a:hlinkClick r:id="rId3"/>
              </a:rPr>
              <a:t>=1&amp;ei=eJ0NXdL-MoOwsAW7wqm4Bg&amp;q=</a:t>
            </a:r>
            <a:r>
              <a:rPr lang="en-US" sz="1000" dirty="0" err="1">
                <a:hlinkClick r:id="rId3"/>
              </a:rPr>
              <a:t>shoked+expression&amp;oq</a:t>
            </a:r>
            <a:r>
              <a:rPr lang="en-US" sz="1000" dirty="0">
                <a:hlinkClick r:id="rId3"/>
              </a:rPr>
              <a:t>=</a:t>
            </a:r>
            <a:r>
              <a:rPr lang="en-US" sz="1000" dirty="0" err="1">
                <a:hlinkClick r:id="rId3"/>
              </a:rPr>
              <a:t>shoked+expression&amp;gs_l</a:t>
            </a:r>
            <a:r>
              <a:rPr lang="en-US" sz="1000" dirty="0">
                <a:hlinkClick r:id="rId3"/>
              </a:rPr>
              <a:t>=img.12...9166.9166..12768...0.0..0.135.135.0j1......0....1..gws-wiz-img.K8cUBQwaggk#imgrc=qmeXvfQ6c0K7oM: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852875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He is David’s </a:t>
            </a:r>
            <a:r>
              <a:rPr lang="en-US" altLang="en-US" sz="1050" dirty="0" err="1"/>
              <a:t>Adon</a:t>
            </a:r>
            <a:r>
              <a:rPr lang="en-US" altLang="en-US" sz="1050" dirty="0"/>
              <a:t>, Deity, sitting at the right hand of the YHVH!!!</a:t>
            </a:r>
          </a:p>
          <a:p>
            <a:r>
              <a:rPr lang="en-US" altLang="en-US" sz="1050" i="0" dirty="0"/>
              <a:t>He is the divine Messiah.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5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50" dirty="0"/>
              <a:t>Next phrase is MORE radical.</a:t>
            </a:r>
          </a:p>
          <a:p>
            <a:endParaRPr lang="en-US" altLang="en-US" sz="1050" i="0" dirty="0"/>
          </a:p>
        </p:txBody>
      </p:sp>
    </p:spTree>
    <p:extLst>
      <p:ext uri="{BB962C8B-B14F-4D97-AF65-F5344CB8AC3E}">
        <p14:creationId xmlns:p14="http://schemas.microsoft.com/office/powerpoint/2010/main" val="222661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40709616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A7E2-61D4-416D-8868-15EA825CCC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793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P 44 </a:t>
            </a:r>
            <a:r>
              <a:rPr lang="en-US" altLang="en-US" dirty="0" err="1"/>
              <a:t>Boyarin</a:t>
            </a:r>
            <a:r>
              <a:rPr lang="en-US" altLang="en-US" dirty="0"/>
              <a:t>  </a:t>
            </a:r>
            <a:r>
              <a:rPr lang="en-US" altLang="en-US" i="1" dirty="0"/>
              <a:t>Jewish Gospels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Daniel in his vision, sees two divine beings.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Earthquake impact phrases, He is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/>
              <a:t>The Son of Man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/>
              <a:t>Coming in the clouds of heaven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i="1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0042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earthquake impact statements in 28 words!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A7E2-61D4-416D-8868-15EA825CCC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073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Tear robes and clothes over grief at tragedy, at blasphemy of G-d.   </a:t>
            </a:r>
          </a:p>
          <a:p>
            <a:r>
              <a:rPr lang="en-US" dirty="0"/>
              <a:t>This was not an admission of a crime, so witness against himself.  </a:t>
            </a:r>
          </a:p>
          <a:p>
            <a:endParaRPr lang="en-US" dirty="0"/>
          </a:p>
          <a:p>
            <a:r>
              <a:rPr lang="en-US" dirty="0"/>
              <a:t>The saying these words WAS a crime, a travesty, a sin in itself.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A7E2-61D4-416D-8868-15EA825CCC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796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4296668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7234624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42368555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A7E2-61D4-416D-8868-15EA825CCC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0716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0171175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751063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 dirty="0"/>
              <a:t>Yeshua received criminal and religious accusations, but the Cohen </a:t>
            </a:r>
            <a:r>
              <a:rPr lang="en-US" altLang="en-US" sz="2000" dirty="0" err="1"/>
              <a:t>HaGadol</a:t>
            </a:r>
            <a:r>
              <a:rPr lang="en-US" altLang="en-US" sz="2000" dirty="0"/>
              <a:t> was having judicial problems getting a conviction according to Torah rules of dealing with charges.  </a:t>
            </a:r>
          </a:p>
          <a:p>
            <a:endParaRPr lang="en-US" altLang="en-US" sz="2000" dirty="0"/>
          </a:p>
          <a:p>
            <a:r>
              <a:rPr lang="en-US" altLang="en-US" sz="2000" dirty="0"/>
              <a:t>There is a serious application to us about handling differences and accusations in love.  Mt 6, Mt 18, Gal 6.  Three weeks ago, before </a:t>
            </a:r>
            <a:r>
              <a:rPr lang="en-US" altLang="en-US" sz="2000" dirty="0" err="1"/>
              <a:t>Kokeb</a:t>
            </a:r>
            <a:r>
              <a:rPr lang="en-US" altLang="en-US" sz="2000" dirty="0"/>
              <a:t> and Father’s Day.</a:t>
            </a:r>
          </a:p>
        </p:txBody>
      </p:sp>
    </p:spTree>
    <p:extLst>
      <p:ext uri="{BB962C8B-B14F-4D97-AF65-F5344CB8AC3E}">
        <p14:creationId xmlns:p14="http://schemas.microsoft.com/office/powerpoint/2010/main" val="33900838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Actually fulfilled His prophetic credentials by slapping Him.</a:t>
            </a:r>
          </a:p>
        </p:txBody>
      </p:sp>
    </p:spTree>
    <p:extLst>
      <p:ext uri="{BB962C8B-B14F-4D97-AF65-F5344CB8AC3E}">
        <p14:creationId xmlns:p14="http://schemas.microsoft.com/office/powerpoint/2010/main" val="4646754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50" dirty="0"/>
              <a:t>Similar to other Hebrew prophets…</a:t>
            </a:r>
          </a:p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8010056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8550060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41282442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8154232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9789672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4821411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8024265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2697388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592775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26.59-62.Accusations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06.01.2019 5779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47277437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Omitting the references to wrath.  They are later.</a:t>
            </a:r>
          </a:p>
        </p:txBody>
      </p:sp>
    </p:spTree>
    <p:extLst>
      <p:ext uri="{BB962C8B-B14F-4D97-AF65-F5344CB8AC3E}">
        <p14:creationId xmlns:p14="http://schemas.microsoft.com/office/powerpoint/2010/main" val="27592010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74704544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70349166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That’s where G and Yeshua were in the Holocaust.   Suffering, appearing, redeeming, </a:t>
            </a:r>
          </a:p>
        </p:txBody>
      </p:sp>
    </p:spTree>
    <p:extLst>
      <p:ext uri="{BB962C8B-B14F-4D97-AF65-F5344CB8AC3E}">
        <p14:creationId xmlns:p14="http://schemas.microsoft.com/office/powerpoint/2010/main" val="395456650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420892239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90147EF-1619-4718-83C4-B57B8DC02E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shoftim13 Dan 7 See G-d Boyarin 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C8DE733-208B-47CF-9965-9D4F738369B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e-IL" altLang="en-US"/>
              <a:t>2012 5772  2 June</a:t>
            </a: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9B8221D-2478-4832-94E5-C9088BB50A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8B87B-C800-4A02-A785-9DFADE5758DD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1806338" name="Rectangle 2">
            <a:extLst>
              <a:ext uri="{FF2B5EF4-FFF2-40B4-BE49-F238E27FC236}">
                <a16:creationId xmlns:a16="http://schemas.microsoft.com/office/drawing/2014/main" id="{DCC4560C-F458-4F38-9842-313979DA3F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6339" name="Rectangle 3">
            <a:extLst>
              <a:ext uri="{FF2B5EF4-FFF2-40B4-BE49-F238E27FC236}">
                <a16:creationId xmlns:a16="http://schemas.microsoft.com/office/drawing/2014/main" id="{4331525F-83E4-40C3-AC47-15FEA5B28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/>
              <a:t>When I spend time looking to Y about a problem, I get</a:t>
            </a:r>
          </a:p>
          <a:p>
            <a:pPr>
              <a:buFontTx/>
              <a:buChar char="•"/>
            </a:pPr>
            <a:r>
              <a:rPr lang="en-US" altLang="en-US" dirty="0"/>
              <a:t>Points to repent about internal change relative to the problem</a:t>
            </a:r>
          </a:p>
          <a:p>
            <a:pPr>
              <a:buFontTx/>
              <a:buChar char="•"/>
            </a:pPr>
            <a:r>
              <a:rPr lang="en-US" altLang="en-US" dirty="0"/>
              <a:t>Points to repent about, relational asking forgiveness or just attitude change relative to the problem and the people</a:t>
            </a:r>
          </a:p>
          <a:p>
            <a:pPr>
              <a:buFontTx/>
              <a:buChar char="•"/>
            </a:pPr>
            <a:r>
              <a:rPr lang="en-US" altLang="en-US" dirty="0"/>
              <a:t>Strategies of change</a:t>
            </a:r>
          </a:p>
          <a:p>
            <a:pPr>
              <a:buFontTx/>
              <a:buChar char="•"/>
            </a:pPr>
            <a:r>
              <a:rPr lang="en-US" altLang="en-US" dirty="0"/>
              <a:t>Joy that G is doing something bigger than me.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A92603E-5040-456E-820A-397BC4C3067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shoftim13 Dan 7 See G-d Boyarin 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7A640D0-5B45-4698-A698-1202DAD0E0C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e-IL" altLang="en-US"/>
              <a:t>2012 5772  2 June</a:t>
            </a: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D622455-7D6D-406E-A006-D57CF68FF9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C75E2-1C11-4061-8C5E-BD599A7DB6D5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1808386" name="Rectangle 2">
            <a:extLst>
              <a:ext uri="{FF2B5EF4-FFF2-40B4-BE49-F238E27FC236}">
                <a16:creationId xmlns:a16="http://schemas.microsoft.com/office/drawing/2014/main" id="{312E3C20-C0B3-4316-B6D5-B5F6E33D2F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8387" name="Rectangle 3">
            <a:extLst>
              <a:ext uri="{FF2B5EF4-FFF2-40B4-BE49-F238E27FC236}">
                <a16:creationId xmlns:a16="http://schemas.microsoft.com/office/drawing/2014/main" id="{5EEC3D86-FA25-4565-A422-F0E16A894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/>
              <a:t>I can remember in my early days as a believer: How will I win my family?  Know enough Torah, Talmud, Hebrew, history, Siddur, lifestyle practices?</a:t>
            </a:r>
          </a:p>
          <a:p>
            <a:r>
              <a:rPr lang="en-US" altLang="en-US" dirty="0"/>
              <a:t>Know Yeshua, that is the key.  </a:t>
            </a:r>
            <a:r>
              <a:rPr lang="en-US" altLang="en-US" dirty="0" err="1"/>
              <a:t>Diyaynu</a:t>
            </a:r>
            <a:r>
              <a:rPr lang="en-US" altLang="en-US" dirty="0"/>
              <a:t>.  </a:t>
            </a:r>
            <a:r>
              <a:rPr lang="he-IL" altLang="en-US" dirty="0"/>
              <a:t>דיינו</a:t>
            </a:r>
            <a:r>
              <a:rPr lang="en-US" altLang="en-US" dirty="0"/>
              <a:t> Enough.  Central.</a:t>
            </a:r>
          </a:p>
          <a:p>
            <a:endParaRPr lang="en-US" altLang="en-US" dirty="0"/>
          </a:p>
          <a:p>
            <a:r>
              <a:rPr lang="en-US" altLang="en-US" dirty="0"/>
              <a:t>He is Deity.  Divine Messiah.</a:t>
            </a:r>
          </a:p>
          <a:p>
            <a:r>
              <a:rPr lang="en-US" altLang="en-US" dirty="0"/>
              <a:t>Lets </a:t>
            </a:r>
            <a:r>
              <a:rPr lang="en-US" altLang="en-US" dirty="0" err="1"/>
              <a:t>lSook</a:t>
            </a:r>
            <a:r>
              <a:rPr lang="en-US" altLang="en-US" dirty="0"/>
              <a:t> at a self disclosed inside view of the mind of Messiah, His mental processes…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He looks at the Father.  Implies listens.  </a:t>
            </a:r>
            <a:r>
              <a:rPr lang="en-US" altLang="en-US" sz="1050" dirty="0" err="1"/>
              <a:t>Shma</a:t>
            </a:r>
            <a:r>
              <a:rPr lang="en-US" altLang="en-US" sz="1050" dirty="0"/>
              <a:t>.  </a:t>
            </a:r>
            <a:r>
              <a:rPr lang="he-IL" altLang="en-US" sz="1050" dirty="0"/>
              <a:t>שמע</a:t>
            </a:r>
            <a:r>
              <a:rPr lang="en-US" altLang="en-US" sz="105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23880748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 dirty="0"/>
              <a:t>Last week I was teaching on fatherhood, and listening.   I confess, I had instructions to stop after the first point, and allow the Ruakh, the Spirit to work in our hearts to apply the point.  But, I got obsessed with the content of the message, and failed the pastoral responsibility.  Need to go back there, since it fits with the role of the Divine Messiah </a:t>
            </a:r>
            <a:r>
              <a:rPr lang="en-US" altLang="en-US" sz="2000" u="sng" dirty="0"/>
              <a:t>listening</a:t>
            </a:r>
            <a:r>
              <a:rPr lang="en-US" alt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321417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25.05-07 Delay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Oct. 27, 2018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sz="1050" dirty="0">
                <a:hlinkClick r:id="rId3"/>
              </a:rPr>
              <a:t>https://biblehub.com/greek/1127.htm</a:t>
            </a:r>
            <a:endParaRPr lang="en-US" sz="1050" dirty="0"/>
          </a:p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782443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26.59-62.Accusations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06.01.2019 5779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61514777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25.05-07 Delay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Oct. 27, 2018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90789468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25.05-07 Delay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Oct. 27, 2018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Eldredge </a:t>
            </a:r>
            <a:r>
              <a:rPr lang="en-US" altLang="en-US" sz="1050" i="1" dirty="0"/>
              <a:t>You Have What it Takes </a:t>
            </a:r>
            <a:r>
              <a:rPr lang="en-US" altLang="en-US" sz="1050" dirty="0"/>
              <a:t>p 43</a:t>
            </a:r>
          </a:p>
        </p:txBody>
      </p:sp>
    </p:spTree>
    <p:extLst>
      <p:ext uri="{BB962C8B-B14F-4D97-AF65-F5344CB8AC3E}">
        <p14:creationId xmlns:p14="http://schemas.microsoft.com/office/powerpoint/2010/main" val="238647025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25.05-07 Delay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Oct. 27, 2018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3930085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25.05-07 Delay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Oct. 27, 2018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000" dirty="0"/>
              <a:t>Eldredge </a:t>
            </a:r>
            <a:r>
              <a:rPr lang="en-US" altLang="en-US" sz="2000" i="1" dirty="0"/>
              <a:t>You Have What it Takes </a:t>
            </a:r>
            <a:r>
              <a:rPr lang="en-US" altLang="en-US" sz="2000" dirty="0"/>
              <a:t>p 43  </a:t>
            </a:r>
          </a:p>
          <a:p>
            <a:r>
              <a:rPr lang="en-US" altLang="en-US" sz="2000" dirty="0"/>
              <a:t>Read p 44 D</a:t>
            </a:r>
          </a:p>
          <a:p>
            <a:r>
              <a:rPr lang="en-US" altLang="en-US" sz="2000" dirty="0"/>
              <a:t>“I’m not watching for that.  I’m watching for sin.”</a:t>
            </a:r>
          </a:p>
          <a:p>
            <a:r>
              <a:rPr lang="en-US" altLang="en-US" sz="2000" dirty="0"/>
              <a:t>Similar for your wife.  It’s father’s day, but most of the time you will be a husband before being a dad.  Be alert to her spirit.</a:t>
            </a:r>
          </a:p>
          <a:p>
            <a:r>
              <a:rPr lang="en-US" altLang="en-US" sz="2000" dirty="0"/>
              <a:t>“But they’ve done many things wrong…”   </a:t>
            </a:r>
          </a:p>
          <a:p>
            <a:r>
              <a:rPr lang="en-US" altLang="en-US" sz="2000" dirty="0"/>
              <a:t>~Yeshua, we did MANY things wrong, yet He went to the execution stake first, so we could repent.  Fathers, husbands, humble yourself FIRST, so you wife and kids can open up!</a:t>
            </a:r>
          </a:p>
          <a:p>
            <a:endParaRPr lang="en-US" altLang="en-US" sz="2000" dirty="0"/>
          </a:p>
          <a:p>
            <a:r>
              <a:rPr lang="en-US" altLang="en-US" sz="2000" dirty="0"/>
              <a:t>This message is about the power and pattern of Yeshua.  ALL our messages here are, though sometimes that gets a bit buried.  Power and pattern of Yeshua!</a:t>
            </a:r>
          </a:p>
        </p:txBody>
      </p:sp>
    </p:spTree>
    <p:extLst>
      <p:ext uri="{BB962C8B-B14F-4D97-AF65-F5344CB8AC3E}">
        <p14:creationId xmlns:p14="http://schemas.microsoft.com/office/powerpoint/2010/main" val="205252486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96208662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01783147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46546045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en-US"/>
              <a:t>Mtt. 26.62-67 Deity of Messiah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en-US"/>
              <a:t>June 29, 2019  5779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9F95B-100C-4401-AFC8-043CE70D51A5}" type="slidenum">
              <a:rPr lang="en-US" altLang="en-US" smtClean="0"/>
              <a:pPr/>
              <a:t>77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826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26.62-67 Deity of Messiah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29, 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728760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0675" y="4191001"/>
            <a:ext cx="6232525" cy="4951412"/>
          </a:xfrm>
        </p:spPr>
        <p:txBody>
          <a:bodyPr/>
          <a:lstStyle/>
          <a:p>
            <a:r>
              <a:rPr lang="en-US" dirty="0"/>
              <a:t>Why?  Miranda right to remain silent?</a:t>
            </a:r>
            <a:r>
              <a:rPr lang="he-IL" dirty="0"/>
              <a:t> 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Arial Rounded MT Bold" pitchFamily="34" charset="0"/>
                <a:ea typeface="+mn-ea"/>
                <a:cs typeface="Arial" charset="0"/>
              </a:rPr>
              <a:t> </a:t>
            </a:r>
          </a:p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Arial Rounded MT Bold" pitchFamily="34" charset="0"/>
                <a:ea typeface="+mn-ea"/>
                <a:cs typeface="Arial" charset="0"/>
              </a:rPr>
              <a:t>“You have the right</a:t>
            </a:r>
            <a:r>
              <a:rPr lang="en-US" sz="2000" b="1" i="0" kern="1200" dirty="0">
                <a:solidFill>
                  <a:schemeClr val="tx1"/>
                </a:solidFill>
                <a:effectLst/>
                <a:latin typeface="Arial Rounded MT Bold" pitchFamily="34" charset="0"/>
                <a:ea typeface="+mn-ea"/>
                <a:cs typeface="Arial" charset="0"/>
              </a:rPr>
              <a:t> 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Arial Rounded MT Bold" pitchFamily="34" charset="0"/>
                <a:ea typeface="+mn-ea"/>
                <a:cs typeface="Arial" charset="0"/>
              </a:rPr>
              <a:t>to remain silent. Anything you say can and will be used against you in a court of law. You have the right to an attorney. If you cannot afford an attorney, one will be provided for you.”   </a:t>
            </a:r>
          </a:p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Arial Rounded MT Bold" pitchFamily="34" charset="0"/>
                <a:ea typeface="+mn-ea"/>
                <a:cs typeface="Arial" charset="0"/>
              </a:rPr>
              <a:t>Miranda comes out of the 5</a:t>
            </a:r>
            <a:r>
              <a:rPr lang="en-US" sz="2000" b="0" i="0" kern="1200" baseline="30000" dirty="0">
                <a:solidFill>
                  <a:schemeClr val="tx1"/>
                </a:solidFill>
                <a:effectLst/>
                <a:latin typeface="Arial Rounded MT Bold" pitchFamily="34" charset="0"/>
                <a:ea typeface="+mn-ea"/>
                <a:cs typeface="Arial" charset="0"/>
              </a:rPr>
              <a:t>th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Arial Rounded MT Bold" pitchFamily="34" charset="0"/>
                <a:ea typeface="+mn-ea"/>
                <a:cs typeface="Arial" charset="0"/>
              </a:rPr>
              <a:t> Amendment to the US Constitution.  Non-self incrimination.   Similar in Jewish jurisprudence.</a:t>
            </a:r>
          </a:p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Arial Rounded MT Bold" pitchFamily="34" charset="0"/>
                <a:ea typeface="+mn-ea"/>
                <a:cs typeface="Arial" charset="0"/>
              </a:rPr>
              <a:t>No such thing in Canada.  </a:t>
            </a:r>
          </a:p>
          <a:p>
            <a:r>
              <a:rPr lang="en-US" dirty="0"/>
              <a:t>He fulfilled prophecy by remaining silent…</a:t>
            </a:r>
            <a:endParaRPr lang="en-US" sz="2000" b="0" i="0" kern="1200" dirty="0">
              <a:solidFill>
                <a:schemeClr val="tx1"/>
              </a:solidFill>
              <a:effectLst/>
              <a:latin typeface="Arial Rounded MT Bold" pitchFamily="34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A7E2-61D4-416D-8868-15EA825CCC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4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416" y="1601751"/>
            <a:ext cx="7462044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915" y="2914650"/>
            <a:ext cx="6145213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39061" indent="0" algn="ctr">
              <a:buNone/>
              <a:defRPr/>
            </a:lvl2pPr>
            <a:lvl3pPr marL="678271" indent="0" algn="ctr">
              <a:buNone/>
              <a:defRPr/>
            </a:lvl3pPr>
            <a:lvl4pPr marL="1017217" indent="0" algn="ctr">
              <a:buNone/>
              <a:defRPr/>
            </a:lvl4pPr>
            <a:lvl5pPr marL="1356390" indent="0" algn="ctr">
              <a:buNone/>
              <a:defRPr/>
            </a:lvl5pPr>
            <a:lvl6pPr marL="1695300" indent="0" algn="ctr">
              <a:buNone/>
              <a:defRPr/>
            </a:lvl6pPr>
            <a:lvl7pPr marL="2034313" indent="0" algn="ctr">
              <a:buNone/>
              <a:defRPr/>
            </a:lvl7pPr>
            <a:lvl8pPr marL="2373419" indent="0" algn="ctr">
              <a:buNone/>
              <a:defRPr/>
            </a:lvl8pPr>
            <a:lvl9pPr marL="2712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EB06D-C9AC-4BAA-90E1-11627B68CA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2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6C97D-7EB4-4470-B36A-8CE1DF3533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3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4684" y="205992"/>
            <a:ext cx="1975247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945" y="205992"/>
            <a:ext cx="5779426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1C997-1C84-4E42-B804-9E6F0693A6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7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9F17-232B-43F8-AEC1-43792D0AF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360" y="841772"/>
            <a:ext cx="6584156" cy="1790700"/>
          </a:xfrm>
        </p:spPr>
        <p:txBody>
          <a:bodyPr anchor="b"/>
          <a:lstStyle>
            <a:lvl1pPr algn="ctr">
              <a:defRPr sz="432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9AC59-3625-4B54-9919-AC191A290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360" y="2701528"/>
            <a:ext cx="6584156" cy="1241822"/>
          </a:xfrm>
        </p:spPr>
        <p:txBody>
          <a:bodyPr/>
          <a:lstStyle>
            <a:lvl1pPr marL="0" indent="0" algn="ctr">
              <a:buNone/>
              <a:defRPr sz="1728"/>
            </a:lvl1pPr>
            <a:lvl2pPr marL="329230" indent="0" algn="ctr">
              <a:buNone/>
              <a:defRPr sz="1440"/>
            </a:lvl2pPr>
            <a:lvl3pPr marL="658459" indent="0" algn="ctr">
              <a:buNone/>
              <a:defRPr sz="1296"/>
            </a:lvl3pPr>
            <a:lvl4pPr marL="987689" indent="0" algn="ctr">
              <a:buNone/>
              <a:defRPr sz="1152"/>
            </a:lvl4pPr>
            <a:lvl5pPr marL="1316919" indent="0" algn="ctr">
              <a:buNone/>
              <a:defRPr sz="1152"/>
            </a:lvl5pPr>
            <a:lvl6pPr marL="1646149" indent="0" algn="ctr">
              <a:buNone/>
              <a:defRPr sz="1152"/>
            </a:lvl6pPr>
            <a:lvl7pPr marL="1975378" indent="0" algn="ctr">
              <a:buNone/>
              <a:defRPr sz="1152"/>
            </a:lvl7pPr>
            <a:lvl8pPr marL="2304608" indent="0" algn="ctr">
              <a:buNone/>
              <a:defRPr sz="1152"/>
            </a:lvl8pPr>
            <a:lvl9pPr marL="2633838" indent="0" algn="ctr">
              <a:buNone/>
              <a:defRPr sz="115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C9B35-8324-48A7-91D3-9D3976775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8459" fontAlgn="auto">
              <a:spcBef>
                <a:spcPts val="0"/>
              </a:spcBef>
              <a:spcAft>
                <a:spcPts val="0"/>
              </a:spcAft>
            </a:pPr>
            <a:fld id="{2FDF3210-FC15-4152-9536-BC5870DC58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58459" fontAlgn="auto">
                <a:spcBef>
                  <a:spcPts val="0"/>
                </a:spcBef>
                <a:spcAft>
                  <a:spcPts val="0"/>
                </a:spcAft>
              </a:pPr>
              <a:t>6/22/2019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94FB0-B6CD-4900-989A-F86FE9495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84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440BE-3ED3-44D5-8429-771B288B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8459" fontAlgn="auto">
              <a:spcBef>
                <a:spcPts val="0"/>
              </a:spcBef>
              <a:spcAft>
                <a:spcPts val="0"/>
              </a:spcAft>
            </a:pPr>
            <a:fld id="{049B43EB-7E90-4970-B822-FC5BEA4069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5845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165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8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658459"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58459"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58459">
              <a:defRPr/>
            </a:pPr>
            <a:fld id="{008EDFD0-AEF6-440D-A2A9-52A80FF54F5E}" type="slidenum">
              <a:rPr lang="en-US" altLang="en-US" smtClean="0">
                <a:latin typeface="Arial" pitchFamily="34" charset="0"/>
                <a:cs typeface="Arial" pitchFamily="34" charset="0"/>
              </a:rPr>
              <a:pPr defTabSz="658459">
                <a:defRPr/>
              </a:pPr>
              <a:t>‹#›</a:t>
            </a:fld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89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8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658459"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58459"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58459">
              <a:defRPr/>
            </a:pPr>
            <a:fld id="{74C7E32F-A007-40FE-BCD5-17EC31FC5224}" type="slidenum">
              <a:rPr lang="en-US" smtClean="0"/>
              <a:pPr defTabSz="658459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32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A36EB-BBD6-427E-85C2-CEF8B3E1D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360" y="841772"/>
            <a:ext cx="6584156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8FF69-9C44-488F-B66D-4D82E259D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360" y="2701528"/>
            <a:ext cx="6584156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9AD79-C093-463C-91F9-1074CAA20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3DD0C-961E-4597-95FC-2430BD764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54BF-EA60-4D1F-A58F-269285D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D5774-547C-4786-90A7-222693BC6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167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579F2-75F6-4DF8-BF1C-7B9680D1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AB926-8196-423E-8E98-16C6A7E7F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4B824-2F7A-4546-A2D1-37DC3928B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F6AB2-52C1-491A-9A0C-12F7E8B3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FF6FA-961A-4FDD-8F63-F190750D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DF45E-B15E-43E8-B0F0-C3F194283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816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113E1-A64F-4C11-A9F7-3F881AD2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76" y="1282304"/>
            <a:ext cx="757178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6FC5B-B383-4C4E-ABA1-58349E939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976" y="3442098"/>
            <a:ext cx="757178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FF1E0-5635-4425-B088-540034A3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5D397-3584-4E13-B88B-6DD01D7D8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C634E-545E-4DD5-AC0C-5E4958CE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573A4-45F7-48B8-8BD2-0EBA1DAFCA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24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55FE2-F098-4D9B-A6A0-40E50712E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CD294-E5B5-48CA-AD1A-B70887122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44" y="1200151"/>
            <a:ext cx="3877336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8B08B-2CA0-4856-B711-2DD1085E7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2595" y="1200151"/>
            <a:ext cx="3877336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44EA5-EE6E-4BDD-8236-0FE1B5FE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131FB-114B-4759-BFB5-6D0F3A8B8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39A2D-9CA7-424D-8C22-8AF8ED06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8394A-A9D7-493A-B405-72DB8DDD08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719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32685-CE9B-40FE-B0F0-5A2A6FC79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72" y="273844"/>
            <a:ext cx="757178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B979D-CA1C-4018-B4FA-F045C8B77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073" y="1260872"/>
            <a:ext cx="3714256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2E130-357C-401E-8EAA-3A450AB81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073" y="1878806"/>
            <a:ext cx="3714256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5854F6-2DD1-452F-909A-C02661C9BA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4306" y="1260872"/>
            <a:ext cx="3732546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52E017-F433-4525-B68E-64E642256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44306" y="1878806"/>
            <a:ext cx="3732546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818E7D-C289-4931-B193-0A8CB243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6C994F-2139-40F0-9803-5CDC665A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C93450-C29D-43A8-81CC-37DF341F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25344-161D-4743-9550-433A91C3B4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91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809BE-4F75-4AE8-85BB-D151C4B7CC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06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F9F52-D5A2-47A5-9805-19D7061D4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B8CF10-74D6-4A85-9207-12D1C6DE1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BE367-4D92-480F-8F5D-3E2A8DB7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9E5853-9898-48A0-8B5C-663CC2C4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68E22-1A7F-4E1B-81C5-3A1EED74FF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959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4B3A96-562C-463F-95E2-3AD6485D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1FDDE-61CA-4215-9FE6-3E0668EB5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F6DBA-2A32-4AFE-90B2-80171653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8CC22-654F-433D-ABE9-5131C7840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97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61D28-CECD-4A1D-973E-7D583716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73" y="342900"/>
            <a:ext cx="2831797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45130-132D-4600-8BAE-18A3AC3D0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547" y="740569"/>
            <a:ext cx="4444305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634B4-8FA9-4F8E-BD0E-30B974DAB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073" y="1543050"/>
            <a:ext cx="2831797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C6C06-0ADF-4C4D-861D-4F24F4440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24B19-5B11-4360-8531-AA99B2CA8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D193C-09FC-4022-A28F-27A5335C9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E23A1-5C76-4C6C-8703-EFCC18E27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17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F5BA4-6CFD-406E-BD73-6AEC5CCDD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73" y="342900"/>
            <a:ext cx="2831797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B94085-8E50-4C61-A41F-910F56A9A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32547" y="740569"/>
            <a:ext cx="4444305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F0586-9366-421F-B41A-EE8539ECD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073" y="1543050"/>
            <a:ext cx="2831797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46FD7-8239-4DA7-B2D4-2C652ECD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60C42-8BC1-4E25-9ED0-0DCD4336F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AB8C8-EE34-4E7B-8672-DBD3B9EA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205A6-9247-407B-B257-3C3539FD86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531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E7C12-7D7C-468A-8436-DF5F98DC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1FD71-E03B-478B-B731-A729910E0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876C4-C061-499E-B5A2-380ACA59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FBFF1-D2BB-48F9-864A-B6FEAD5E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2A140-E6D7-45FE-8ADC-3F38A101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4DC4D-E1E8-4102-8144-A99527A0AA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15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CCCD64-F98D-463C-9038-38D3003C7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364684" y="205979"/>
            <a:ext cx="1975247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246F10-2824-4D24-971A-E813D5149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44" y="205979"/>
            <a:ext cx="5779426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D7F90-A50B-4B94-AFB5-7F7F36AFB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1AE6F-95CC-4448-8767-52D13C1A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E3025-092E-4BE2-B381-705828121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B2D69-F883-4ED9-AACF-4C9AB2BFB9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21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71" y="3305191"/>
            <a:ext cx="7462044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471" y="2180035"/>
            <a:ext cx="7462044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339061" indent="0">
              <a:buNone/>
              <a:defRPr sz="1800"/>
            </a:lvl2pPr>
            <a:lvl3pPr marL="678271" indent="0">
              <a:buNone/>
              <a:defRPr sz="1600"/>
            </a:lvl3pPr>
            <a:lvl4pPr marL="1017217" indent="0">
              <a:buNone/>
              <a:defRPr sz="1400"/>
            </a:lvl4pPr>
            <a:lvl5pPr marL="1356390" indent="0">
              <a:buNone/>
              <a:defRPr sz="1400"/>
            </a:lvl5pPr>
            <a:lvl6pPr marL="1695300" indent="0">
              <a:buNone/>
              <a:defRPr sz="1400"/>
            </a:lvl6pPr>
            <a:lvl7pPr marL="2034313" indent="0">
              <a:buNone/>
              <a:defRPr sz="1400"/>
            </a:lvl7pPr>
            <a:lvl8pPr marL="2373419" indent="0">
              <a:buNone/>
              <a:defRPr sz="1400"/>
            </a:lvl8pPr>
            <a:lvl9pPr marL="2712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E4B22-24C9-4BD8-A2D6-8E3898629F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945" y="1200155"/>
            <a:ext cx="387733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2595" y="1200155"/>
            <a:ext cx="387733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1E98B-EED2-4B67-A443-F4B6B35947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465" y="1151335"/>
            <a:ext cx="387886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39061" indent="0">
              <a:buNone/>
              <a:defRPr sz="2000" b="1"/>
            </a:lvl2pPr>
            <a:lvl3pPr marL="678271" indent="0">
              <a:buNone/>
              <a:defRPr sz="1800" b="1"/>
            </a:lvl3pPr>
            <a:lvl4pPr marL="1017217" indent="0">
              <a:buNone/>
              <a:defRPr sz="1600" b="1"/>
            </a:lvl4pPr>
            <a:lvl5pPr marL="1356390" indent="0">
              <a:buNone/>
              <a:defRPr sz="1600" b="1"/>
            </a:lvl5pPr>
            <a:lvl6pPr marL="1695300" indent="0">
              <a:buNone/>
              <a:defRPr sz="1600" b="1"/>
            </a:lvl6pPr>
            <a:lvl7pPr marL="2034313" indent="0">
              <a:buNone/>
              <a:defRPr sz="1600" b="1"/>
            </a:lvl7pPr>
            <a:lvl8pPr marL="2373419" indent="0">
              <a:buNone/>
              <a:defRPr sz="1600" b="1"/>
            </a:lvl8pPr>
            <a:lvl9pPr marL="2712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465" y="1631156"/>
            <a:ext cx="387886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62544" y="1151335"/>
            <a:ext cx="388038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39061" indent="0">
              <a:buNone/>
              <a:defRPr sz="2000" b="1"/>
            </a:lvl2pPr>
            <a:lvl3pPr marL="678271" indent="0">
              <a:buNone/>
              <a:defRPr sz="1800" b="1"/>
            </a:lvl3pPr>
            <a:lvl4pPr marL="1017217" indent="0">
              <a:buNone/>
              <a:defRPr sz="1600" b="1"/>
            </a:lvl4pPr>
            <a:lvl5pPr marL="1356390" indent="0">
              <a:buNone/>
              <a:defRPr sz="1600" b="1"/>
            </a:lvl5pPr>
            <a:lvl6pPr marL="1695300" indent="0">
              <a:buNone/>
              <a:defRPr sz="1600" b="1"/>
            </a:lvl6pPr>
            <a:lvl7pPr marL="2034313" indent="0">
              <a:buNone/>
              <a:defRPr sz="1600" b="1"/>
            </a:lvl7pPr>
            <a:lvl8pPr marL="2373419" indent="0">
              <a:buNone/>
              <a:defRPr sz="1600" b="1"/>
            </a:lvl8pPr>
            <a:lvl9pPr marL="2712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62544" y="1631156"/>
            <a:ext cx="388038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DC162-1900-40CE-9BEB-10030CC81F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2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B589C-4D57-407B-91A2-640CFE24FC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9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5A7C8-905E-4755-8782-9AD9A4FE91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6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047" y="204787"/>
            <a:ext cx="2888189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805" y="208717"/>
            <a:ext cx="49076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2047" y="1076343"/>
            <a:ext cx="2888189" cy="3518297"/>
          </a:xfrm>
        </p:spPr>
        <p:txBody>
          <a:bodyPr/>
          <a:lstStyle>
            <a:lvl1pPr marL="0" indent="0">
              <a:buNone/>
              <a:defRPr sz="1400"/>
            </a:lvl1pPr>
            <a:lvl2pPr marL="339061" indent="0">
              <a:buNone/>
              <a:defRPr sz="1200"/>
            </a:lvl2pPr>
            <a:lvl3pPr marL="678271" indent="0">
              <a:buNone/>
              <a:defRPr sz="1000"/>
            </a:lvl3pPr>
            <a:lvl4pPr marL="1017217" indent="0">
              <a:buNone/>
              <a:defRPr sz="900"/>
            </a:lvl4pPr>
            <a:lvl5pPr marL="1356390" indent="0">
              <a:buNone/>
              <a:defRPr sz="900"/>
            </a:lvl5pPr>
            <a:lvl6pPr marL="1695300" indent="0">
              <a:buNone/>
              <a:defRPr sz="900"/>
            </a:lvl6pPr>
            <a:lvl7pPr marL="2034313" indent="0">
              <a:buNone/>
              <a:defRPr sz="900"/>
            </a:lvl7pPr>
            <a:lvl8pPr marL="2373419" indent="0">
              <a:buNone/>
              <a:defRPr sz="900"/>
            </a:lvl8pPr>
            <a:lvl9pPr marL="2712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7A99C-07AA-42E0-A17B-9B37B53AD9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7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734" y="3600451"/>
            <a:ext cx="5267325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20734" y="459581"/>
            <a:ext cx="5267325" cy="3086100"/>
          </a:xfrm>
        </p:spPr>
        <p:txBody>
          <a:bodyPr/>
          <a:lstStyle>
            <a:lvl1pPr marL="0" indent="0">
              <a:buNone/>
              <a:defRPr sz="3200"/>
            </a:lvl1pPr>
            <a:lvl2pPr marL="339061" indent="0">
              <a:buNone/>
              <a:defRPr sz="2800"/>
            </a:lvl2pPr>
            <a:lvl3pPr marL="678271" indent="0">
              <a:buNone/>
              <a:defRPr sz="2400"/>
            </a:lvl3pPr>
            <a:lvl4pPr marL="1017217" indent="0">
              <a:buNone/>
              <a:defRPr sz="2000"/>
            </a:lvl4pPr>
            <a:lvl5pPr marL="1356390" indent="0">
              <a:buNone/>
              <a:defRPr sz="2000"/>
            </a:lvl5pPr>
            <a:lvl6pPr marL="1695300" indent="0">
              <a:buNone/>
              <a:defRPr sz="2000"/>
            </a:lvl6pPr>
            <a:lvl7pPr marL="2034313" indent="0">
              <a:buNone/>
              <a:defRPr sz="2000"/>
            </a:lvl7pPr>
            <a:lvl8pPr marL="2373419" indent="0">
              <a:buNone/>
              <a:defRPr sz="2000"/>
            </a:lvl8pPr>
            <a:lvl9pPr marL="2712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0734" y="4029419"/>
            <a:ext cx="5267325" cy="603647"/>
          </a:xfrm>
        </p:spPr>
        <p:txBody>
          <a:bodyPr/>
          <a:lstStyle>
            <a:lvl1pPr marL="0" indent="0">
              <a:buNone/>
              <a:defRPr sz="1400"/>
            </a:lvl1pPr>
            <a:lvl2pPr marL="339061" indent="0">
              <a:buNone/>
              <a:defRPr sz="1200"/>
            </a:lvl2pPr>
            <a:lvl3pPr marL="678271" indent="0">
              <a:buNone/>
              <a:defRPr sz="1000"/>
            </a:lvl3pPr>
            <a:lvl4pPr marL="1017217" indent="0">
              <a:buNone/>
              <a:defRPr sz="900"/>
            </a:lvl4pPr>
            <a:lvl5pPr marL="1356390" indent="0">
              <a:buNone/>
              <a:defRPr sz="900"/>
            </a:lvl5pPr>
            <a:lvl6pPr marL="1695300" indent="0">
              <a:buNone/>
              <a:defRPr sz="900"/>
            </a:lvl6pPr>
            <a:lvl7pPr marL="2034313" indent="0">
              <a:buNone/>
              <a:defRPr sz="900"/>
            </a:lvl7pPr>
            <a:lvl8pPr marL="2373419" indent="0">
              <a:buNone/>
              <a:defRPr sz="900"/>
            </a:lvl8pPr>
            <a:lvl9pPr marL="2712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B7C7D-F77A-452E-A8B2-BE455B7E51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9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944" y="205979"/>
            <a:ext cx="790098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011" tIns="33920" rIns="68011" bIns="339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944" y="1200155"/>
            <a:ext cx="7900988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011" tIns="33920" rIns="68011" bIns="339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8944" y="4683919"/>
            <a:ext cx="2048404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011" tIns="33920" rIns="68011" bIns="339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99463" y="4683919"/>
            <a:ext cx="277997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011" tIns="33920" rIns="68011" bIns="339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1528" y="4683919"/>
            <a:ext cx="2048404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011" tIns="33920" rIns="68011" bIns="339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fld id="{2B47646A-D41E-4824-8B47-F944747235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9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33906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6782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0172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3563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4229" indent="-254229" algn="l" rtl="0" fontAlgn="base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551136" indent="-211893" algn="l" rtl="0" fontAlgn="base">
        <a:spcBef>
          <a:spcPct val="20000"/>
        </a:spcBef>
        <a:spcAft>
          <a:spcPct val="0"/>
        </a:spcAft>
        <a:buChar char="–"/>
        <a:defRPr sz="4000">
          <a:solidFill>
            <a:schemeClr val="bg1"/>
          </a:solidFill>
          <a:latin typeface="+mn-lt"/>
        </a:defRPr>
      </a:lvl2pPr>
      <a:lvl3pPr marL="847639" indent="-169563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  <a:cs typeface="+mj-cs"/>
        </a:defRPr>
      </a:lvl3pPr>
      <a:lvl4pPr marL="1186788" indent="-16956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cs typeface="+mj-cs"/>
        </a:defRPr>
      </a:lvl4pPr>
      <a:lvl5pPr marL="1525913" indent="-1695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5pPr>
      <a:lvl6pPr marL="1864758" indent="-1695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6pPr>
      <a:lvl7pPr marL="2203930" indent="-1695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7pPr>
      <a:lvl8pPr marL="2542973" indent="-1695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8pPr>
      <a:lvl9pPr marL="2882131" indent="-1695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9pPr>
    </p:bodyStyle>
    <p:otherStyle>
      <a:defPPr>
        <a:defRPr lang="en-US"/>
      </a:defPPr>
      <a:lvl1pPr marL="0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39061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8271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17217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6390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95300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34313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73419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12509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93BB2F-363A-4EC2-9670-9966DABC7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48" y="273844"/>
            <a:ext cx="757178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B39D8-E86F-4A74-ABCE-9D78F8BE3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548" y="1369219"/>
            <a:ext cx="757178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4DF18-98F5-46F0-9BAB-382B19E2F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3548" y="4767263"/>
            <a:ext cx="197524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F3210-FC15-4152-9536-BC5870DC58B1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3A0B2-77D3-4C97-AB7D-ACDE9AA44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08003" y="4767263"/>
            <a:ext cx="29628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EA9B0-A0F6-4CE9-9239-CF5869829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00080" y="4767263"/>
            <a:ext cx="197524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B43EB-7E90-4970-B822-FC5BEA406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2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658459" rtl="0" eaLnBrk="1" latinLnBrk="0" hangingPunct="1">
        <a:lnSpc>
          <a:spcPct val="90000"/>
        </a:lnSpc>
        <a:spcBef>
          <a:spcPct val="0"/>
        </a:spcBef>
        <a:buNone/>
        <a:defRPr sz="31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615" indent="-164615" algn="l" defTabSz="658459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016" kern="1200">
          <a:solidFill>
            <a:schemeClr val="tx1"/>
          </a:solidFill>
          <a:latin typeface="+mn-lt"/>
          <a:ea typeface="+mn-ea"/>
          <a:cs typeface="+mn-cs"/>
        </a:defRPr>
      </a:lvl1pPr>
      <a:lvl2pPr marL="493845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23074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152304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4pPr>
      <a:lvl5pPr marL="1481534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5pPr>
      <a:lvl6pPr marL="1810763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6pPr>
      <a:lvl7pPr marL="2139993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7pPr>
      <a:lvl8pPr marL="2469223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8pPr>
      <a:lvl9pPr marL="2798453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1pPr>
      <a:lvl2pPr marL="329230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2pPr>
      <a:lvl3pPr marL="65845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3pPr>
      <a:lvl4pPr marL="98768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4pPr>
      <a:lvl5pPr marL="131691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5pPr>
      <a:lvl6pPr marL="164614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6pPr>
      <a:lvl7pPr marL="197537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7pPr>
      <a:lvl8pPr marL="230460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8pPr>
      <a:lvl9pPr marL="263383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944" y="205979"/>
            <a:ext cx="7900988" cy="857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944" y="1200151"/>
            <a:ext cx="7900988" cy="33944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8944" y="4683919"/>
            <a:ext cx="204840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8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99449" y="4683919"/>
            <a:ext cx="277997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8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1527" y="4683919"/>
            <a:ext cx="204840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8">
                <a:solidFill>
                  <a:srgbClr val="000000"/>
                </a:solidFill>
              </a:defRPr>
            </a:lvl1pPr>
          </a:lstStyle>
          <a:p>
            <a:fld id="{94317EE0-CD2D-4428-881C-38C7122CD0C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466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5pPr>
      <a:lvl6pPr marL="329230" algn="ctr" rtl="0" fontAlgn="base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6pPr>
      <a:lvl7pPr marL="658459" algn="ctr" rtl="0" fontAlgn="base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7pPr>
      <a:lvl8pPr marL="987689" algn="ctr" rtl="0" fontAlgn="base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8pPr>
      <a:lvl9pPr marL="1316919" algn="ctr" rtl="0" fontAlgn="base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9pPr>
    </p:titleStyle>
    <p:bodyStyle>
      <a:lvl1pPr marL="246922" indent="-246922" algn="l" rtl="0" eaLnBrk="0" fontAlgn="base" hangingPunct="0">
        <a:spcBef>
          <a:spcPct val="20000"/>
        </a:spcBef>
        <a:spcAft>
          <a:spcPct val="0"/>
        </a:spcAft>
        <a:defRPr sz="3168">
          <a:solidFill>
            <a:schemeClr val="bg1"/>
          </a:solidFill>
          <a:latin typeface="+mn-lt"/>
          <a:ea typeface="+mn-ea"/>
          <a:cs typeface="+mn-cs"/>
        </a:defRPr>
      </a:lvl1pPr>
      <a:lvl2pPr marL="534998" indent="-205769" algn="l" rtl="0" eaLnBrk="0" fontAlgn="base" hangingPunct="0">
        <a:spcBef>
          <a:spcPct val="20000"/>
        </a:spcBef>
        <a:spcAft>
          <a:spcPct val="0"/>
        </a:spcAft>
        <a:buChar char="–"/>
        <a:defRPr sz="2016">
          <a:solidFill>
            <a:schemeClr val="tx1"/>
          </a:solidFill>
          <a:latin typeface="Arial" charset="0"/>
          <a:cs typeface="+mn-cs"/>
        </a:defRPr>
      </a:lvl2pPr>
      <a:lvl3pPr marL="823074" indent="-164615" algn="l" rtl="0" eaLnBrk="0" fontAlgn="base" hangingPunct="0">
        <a:spcBef>
          <a:spcPct val="20000"/>
        </a:spcBef>
        <a:spcAft>
          <a:spcPct val="0"/>
        </a:spcAft>
        <a:buChar char="•"/>
        <a:defRPr sz="1728">
          <a:solidFill>
            <a:schemeClr val="tx1"/>
          </a:solidFill>
          <a:latin typeface="Arial" charset="0"/>
          <a:cs typeface="+mn-cs"/>
        </a:defRPr>
      </a:lvl3pPr>
      <a:lvl4pPr marL="1152304" indent="-164615" algn="l" rtl="0" eaLnBrk="0" fontAlgn="base" hangingPunct="0">
        <a:spcBef>
          <a:spcPct val="20000"/>
        </a:spcBef>
        <a:spcAft>
          <a:spcPct val="0"/>
        </a:spcAft>
        <a:buChar char="–"/>
        <a:defRPr sz="1440">
          <a:solidFill>
            <a:schemeClr val="tx1"/>
          </a:solidFill>
          <a:latin typeface="Arial" charset="0"/>
          <a:cs typeface="+mn-cs"/>
        </a:defRPr>
      </a:lvl4pPr>
      <a:lvl5pPr marL="1481534" indent="-164615" algn="l" rtl="0" eaLnBrk="0" fontAlgn="base" hangingPunct="0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5pPr>
      <a:lvl6pPr marL="1810763" indent="-164615" algn="l" rtl="0" fontAlgn="base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6pPr>
      <a:lvl7pPr marL="2139993" indent="-164615" algn="l" rtl="0" fontAlgn="base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7pPr>
      <a:lvl8pPr marL="2469223" indent="-164615" algn="l" rtl="0" fontAlgn="base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8pPr>
      <a:lvl9pPr marL="2798453" indent="-164615" algn="l" rtl="0" fontAlgn="base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1pPr>
      <a:lvl2pPr marL="329230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2pPr>
      <a:lvl3pPr marL="65845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3pPr>
      <a:lvl4pPr marL="98768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4pPr>
      <a:lvl5pPr marL="131691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5pPr>
      <a:lvl6pPr marL="164614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6pPr>
      <a:lvl7pPr marL="197537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7pPr>
      <a:lvl8pPr marL="230460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8pPr>
      <a:lvl9pPr marL="263383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944" y="205979"/>
            <a:ext cx="7900988" cy="857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944" y="1200151"/>
            <a:ext cx="7900988" cy="33944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8944" y="4683919"/>
            <a:ext cx="204840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8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99449" y="4683919"/>
            <a:ext cx="277997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8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1527" y="4683919"/>
            <a:ext cx="204840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8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15AB1D-1CA0-4FDF-B570-0BA71515FA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2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5pPr>
      <a:lvl6pPr marL="329230" algn="ctr" rtl="0" fontAlgn="base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6pPr>
      <a:lvl7pPr marL="658459" algn="ctr" rtl="0" fontAlgn="base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7pPr>
      <a:lvl8pPr marL="987689" algn="ctr" rtl="0" fontAlgn="base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8pPr>
      <a:lvl9pPr marL="1316919" algn="ctr" rtl="0" fontAlgn="base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9pPr>
    </p:titleStyle>
    <p:bodyStyle>
      <a:lvl1pPr marL="246922" indent="-246922" algn="l" rtl="0" eaLnBrk="0" fontAlgn="base" hangingPunct="0">
        <a:spcBef>
          <a:spcPct val="20000"/>
        </a:spcBef>
        <a:spcAft>
          <a:spcPct val="0"/>
        </a:spcAft>
        <a:defRPr sz="3168">
          <a:solidFill>
            <a:schemeClr val="bg1"/>
          </a:solidFill>
          <a:latin typeface="+mn-lt"/>
          <a:ea typeface="+mn-ea"/>
          <a:cs typeface="+mn-cs"/>
        </a:defRPr>
      </a:lvl1pPr>
      <a:lvl2pPr marL="534998" indent="-205769" algn="l" rtl="0" eaLnBrk="0" fontAlgn="base" hangingPunct="0">
        <a:spcBef>
          <a:spcPct val="20000"/>
        </a:spcBef>
        <a:spcAft>
          <a:spcPct val="0"/>
        </a:spcAft>
        <a:buChar char="–"/>
        <a:defRPr sz="2016">
          <a:solidFill>
            <a:schemeClr val="tx1"/>
          </a:solidFill>
          <a:latin typeface="Arial" charset="0"/>
          <a:cs typeface="+mn-cs"/>
        </a:defRPr>
      </a:lvl2pPr>
      <a:lvl3pPr marL="823074" indent="-164615" algn="l" rtl="0" eaLnBrk="0" fontAlgn="base" hangingPunct="0">
        <a:spcBef>
          <a:spcPct val="20000"/>
        </a:spcBef>
        <a:spcAft>
          <a:spcPct val="0"/>
        </a:spcAft>
        <a:buChar char="•"/>
        <a:defRPr sz="1728">
          <a:solidFill>
            <a:schemeClr val="tx1"/>
          </a:solidFill>
          <a:latin typeface="Arial" charset="0"/>
          <a:cs typeface="+mn-cs"/>
        </a:defRPr>
      </a:lvl3pPr>
      <a:lvl4pPr marL="1152304" indent="-164615" algn="l" rtl="0" eaLnBrk="0" fontAlgn="base" hangingPunct="0">
        <a:spcBef>
          <a:spcPct val="20000"/>
        </a:spcBef>
        <a:spcAft>
          <a:spcPct val="0"/>
        </a:spcAft>
        <a:buChar char="–"/>
        <a:defRPr sz="1440">
          <a:solidFill>
            <a:schemeClr val="tx1"/>
          </a:solidFill>
          <a:latin typeface="Arial" charset="0"/>
          <a:cs typeface="+mn-cs"/>
        </a:defRPr>
      </a:lvl4pPr>
      <a:lvl5pPr marL="1481534" indent="-164615" algn="l" rtl="0" eaLnBrk="0" fontAlgn="base" hangingPunct="0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5pPr>
      <a:lvl6pPr marL="1810763" indent="-164615" algn="l" rtl="0" fontAlgn="base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6pPr>
      <a:lvl7pPr marL="2139993" indent="-164615" algn="l" rtl="0" fontAlgn="base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7pPr>
      <a:lvl8pPr marL="2469223" indent="-164615" algn="l" rtl="0" fontAlgn="base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8pPr>
      <a:lvl9pPr marL="2798453" indent="-164615" algn="l" rtl="0" fontAlgn="base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1pPr>
      <a:lvl2pPr marL="329230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2pPr>
      <a:lvl3pPr marL="65845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3pPr>
      <a:lvl4pPr marL="98768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4pPr>
      <a:lvl5pPr marL="131691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5pPr>
      <a:lvl6pPr marL="164614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6pPr>
      <a:lvl7pPr marL="197537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7pPr>
      <a:lvl8pPr marL="230460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8pPr>
      <a:lvl9pPr marL="263383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BA2DE9E-7734-4F82-BFDC-D020185A4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8944" y="205979"/>
            <a:ext cx="790098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A46E4BE-FCFD-4484-BCE4-319B50556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8944" y="1200151"/>
            <a:ext cx="7900988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665EE1B-5349-46A1-8DFF-80D707B492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8944" y="4683919"/>
            <a:ext cx="2048404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A39A0D2-CB59-416E-8A36-D5149D6C0E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99449" y="4683919"/>
            <a:ext cx="277997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DC7E4EE-6796-4D74-8A8A-DD310C74561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1527" y="4683919"/>
            <a:ext cx="2048404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FA692A94-3835-42A9-A81A-4C5826220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88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j-lt"/>
          <a:ea typeface="+mn-ea"/>
          <a:cs typeface="+mj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j-lt"/>
          <a:ea typeface="+mn-ea"/>
          <a:cs typeface="+mj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j-lt"/>
          <a:ea typeface="+mn-ea"/>
          <a:cs typeface="+mj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r>
              <a:rPr lang="en-US" dirty="0"/>
              <a:t>e-handout</a:t>
            </a:r>
          </a:p>
          <a:p>
            <a:r>
              <a:rPr lang="en-US" dirty="0"/>
              <a:t>To have these notes </a:t>
            </a:r>
          </a:p>
          <a:p>
            <a:r>
              <a:rPr lang="en-US" dirty="0"/>
              <a:t>without taking notes</a:t>
            </a:r>
          </a:p>
          <a:p>
            <a:r>
              <a:rPr lang="en-US" dirty="0"/>
              <a:t>Go to </a:t>
            </a:r>
            <a:r>
              <a:rPr lang="en-US" dirty="0">
                <a:solidFill>
                  <a:srgbClr val="FFFF66"/>
                </a:solidFill>
              </a:rPr>
              <a:t>OrHaOlam.com</a:t>
            </a:r>
          </a:p>
          <a:p>
            <a:r>
              <a:rPr lang="en-US" dirty="0"/>
              <a:t>Click on</a:t>
            </a:r>
            <a:r>
              <a:rPr lang="en-US" dirty="0">
                <a:solidFill>
                  <a:srgbClr val="FFFF66"/>
                </a:solidFill>
              </a:rPr>
              <a:t> downloads, </a:t>
            </a:r>
          </a:p>
          <a:p>
            <a:r>
              <a:rPr lang="en-US" dirty="0">
                <a:solidFill>
                  <a:srgbClr val="FFFF66"/>
                </a:solidFill>
              </a:rPr>
              <a:t>messages, 2019</a:t>
            </a:r>
          </a:p>
        </p:txBody>
      </p:sp>
    </p:spTree>
    <p:extLst>
      <p:ext uri="{BB962C8B-B14F-4D97-AF65-F5344CB8AC3E}">
        <p14:creationId xmlns:p14="http://schemas.microsoft.com/office/powerpoint/2010/main" val="3204019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Yeshayahu/Is 53.7</a:t>
            </a:r>
            <a:r>
              <a:rPr lang="en-US" dirty="0"/>
              <a:t> Though mistreated, he was submissive — </a:t>
            </a:r>
            <a:r>
              <a:rPr lang="en-US" dirty="0">
                <a:solidFill>
                  <a:srgbClr val="FFFF99"/>
                </a:solidFill>
              </a:rPr>
              <a:t>he did not open his mouth.</a:t>
            </a:r>
            <a:r>
              <a:rPr lang="en-US" dirty="0"/>
              <a:t> Like a lamb led to be slaughtered, like a sheep silent before its shearers, </a:t>
            </a:r>
            <a:r>
              <a:rPr lang="en-US" dirty="0">
                <a:solidFill>
                  <a:srgbClr val="FFFF99"/>
                </a:solidFill>
              </a:rPr>
              <a:t>he did not open his mouth.</a:t>
            </a:r>
          </a:p>
        </p:txBody>
      </p:sp>
    </p:spTree>
    <p:extLst>
      <p:ext uri="{BB962C8B-B14F-4D97-AF65-F5344CB8AC3E}">
        <p14:creationId xmlns:p14="http://schemas.microsoft.com/office/powerpoint/2010/main" val="3597667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Yeshayahu/Is 53.8</a:t>
            </a:r>
            <a:r>
              <a:rPr lang="en-US" dirty="0"/>
              <a:t> After forcible arrest and sentencing, he was taken away; and none of his generation protested his being cut off from the land of the living for the crimes of my people, who deserved the punishment themselves.</a:t>
            </a:r>
          </a:p>
        </p:txBody>
      </p:sp>
    </p:spTree>
    <p:extLst>
      <p:ext uri="{BB962C8B-B14F-4D97-AF65-F5344CB8AC3E}">
        <p14:creationId xmlns:p14="http://schemas.microsoft.com/office/powerpoint/2010/main" val="265809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The Cohen </a:t>
            </a:r>
            <a:r>
              <a:rPr lang="en-US" dirty="0" err="1"/>
              <a:t>HaGadol</a:t>
            </a:r>
            <a:r>
              <a:rPr lang="en-US" dirty="0"/>
              <a:t> knew he was in violation of the developing  jurisprudence.  So, he sought self-incrimination for Yeshua.  </a:t>
            </a:r>
          </a:p>
        </p:txBody>
      </p:sp>
    </p:spTree>
    <p:extLst>
      <p:ext uri="{BB962C8B-B14F-4D97-AF65-F5344CB8AC3E}">
        <p14:creationId xmlns:p14="http://schemas.microsoft.com/office/powerpoint/2010/main" val="1215017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16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8943" y="3065562"/>
            <a:ext cx="7900988" cy="1646039"/>
          </a:xfrm>
        </p:spPr>
        <p:txBody>
          <a:bodyPr/>
          <a:lstStyle/>
          <a:p>
            <a:pPr lvl="0" algn="r" rtl="1" eaLnBrk="1" hangingPunct="1"/>
            <a:r>
              <a:rPr lang="he-IL" altLang="en-US" sz="5185" b="1" dirty="0">
                <a:solidFill>
                  <a:srgbClr val="FFFFFF"/>
                </a:solidFill>
                <a:cs typeface="David" panose="020E0502060401010101" pitchFamily="34" charset="-79"/>
              </a:rPr>
              <a:t>מַתִּתְיָהוּ</a:t>
            </a:r>
            <a:r>
              <a:rPr lang="en-US" altLang="en-US" sz="3456" dirty="0">
                <a:solidFill>
                  <a:srgbClr val="FFFFFF"/>
                </a:solidFill>
              </a:rPr>
              <a:t> Mattityahu  </a:t>
            </a:r>
          </a:p>
          <a:p>
            <a:pPr lvl="0" algn="r" eaLnBrk="1" hangingPunct="1"/>
            <a:r>
              <a:rPr lang="en-US" altLang="en-US" sz="3456" dirty="0">
                <a:solidFill>
                  <a:srgbClr val="FFFFFF"/>
                </a:solidFill>
              </a:rPr>
              <a:t>(Matthew) 26:63-65</a:t>
            </a:r>
          </a:p>
        </p:txBody>
      </p:sp>
    </p:spTree>
    <p:extLst>
      <p:ext uri="{BB962C8B-B14F-4D97-AF65-F5344CB8AC3E}">
        <p14:creationId xmlns:p14="http://schemas.microsoft.com/office/powerpoint/2010/main" val="986550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Outline</a:t>
            </a:r>
          </a:p>
          <a:p>
            <a:pPr marL="461963" indent="-461963" algn="l">
              <a:buFont typeface="+mj-lt"/>
              <a:buAutoNum type="arabicPeriod"/>
            </a:pPr>
            <a:r>
              <a:rPr lang="en-US" sz="3600" dirty="0"/>
              <a:t>Breakdown in judicial procedures.</a:t>
            </a:r>
          </a:p>
          <a:p>
            <a:pPr marL="461963" indent="-461963" algn="l">
              <a:buFont typeface="+mj-lt"/>
              <a:buAutoNum type="arabicPeriod"/>
            </a:pPr>
            <a:r>
              <a:rPr lang="en-US" sz="3600" dirty="0">
                <a:solidFill>
                  <a:srgbClr val="FFFF99"/>
                </a:solidFill>
              </a:rPr>
              <a:t>Political maneuver to trap Yeshua.</a:t>
            </a:r>
          </a:p>
          <a:p>
            <a:pPr marL="461963" indent="-461963" algn="l">
              <a:buFont typeface="+mj-lt"/>
              <a:buAutoNum type="arabicPeriod"/>
            </a:pPr>
            <a:r>
              <a:rPr lang="en-US" sz="3600" dirty="0"/>
              <a:t>Real role of Yeshua.  Divine Messiah.</a:t>
            </a:r>
          </a:p>
          <a:p>
            <a:pPr marL="461963" indent="-461963" algn="l">
              <a:buFont typeface="+mj-lt"/>
              <a:buAutoNum type="arabicPeriod"/>
            </a:pPr>
            <a:r>
              <a:rPr lang="en-US" sz="3600" dirty="0"/>
              <a:t>Application to us.  Listen.</a:t>
            </a:r>
          </a:p>
        </p:txBody>
      </p:sp>
    </p:spTree>
    <p:extLst>
      <p:ext uri="{BB962C8B-B14F-4D97-AF65-F5344CB8AC3E}">
        <p14:creationId xmlns:p14="http://schemas.microsoft.com/office/powerpoint/2010/main" val="295995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7" y="590550"/>
            <a:ext cx="8065294" cy="4597389"/>
          </a:xfrm>
        </p:spPr>
        <p:txBody>
          <a:bodyPr>
            <a:normAutofit fontScale="92500"/>
          </a:bodyPr>
          <a:lstStyle/>
          <a:p>
            <a:pPr marL="0" indent="0" algn="r"/>
            <a:r>
              <a:rPr lang="he-IL" sz="3889" b="1" dirty="0">
                <a:latin typeface="David" panose="020E0502060401010101" pitchFamily="34" charset="-79"/>
                <a:cs typeface="David" panose="020E0502060401010101" pitchFamily="34" charset="-79"/>
              </a:rPr>
              <a:t>אָמַר אֵלָיו הַכֹּהֵן הַגָדוֹל: ”אֲנִי מַשְׁבִּיעַ אוֹתְךָ בֵּאלֹהִים חַיִּים שֶׁתֹּאמַר לָנוּ אִם אַתָּה הַמָּשִׁיחַ בֶּן־הָאֱלֹהִים?</a:t>
            </a:r>
            <a:r>
              <a:rPr lang="en-US" baseline="30000" dirty="0"/>
              <a:t>    </a:t>
            </a:r>
          </a:p>
          <a:p>
            <a:pPr marL="0" indent="0"/>
            <a:r>
              <a:rPr lang="en-US" sz="4300" dirty="0"/>
              <a:t>The cohen hagadol said to him, “I put you under oath! By the living G-d, tell us if you are the </a:t>
            </a:r>
            <a:r>
              <a:rPr lang="en-US" sz="4300" dirty="0" err="1"/>
              <a:t>Mashiakh</a:t>
            </a:r>
            <a:r>
              <a:rPr lang="en-US" sz="4300" dirty="0"/>
              <a:t>, the Son of G-d!”</a:t>
            </a: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2755" y="133350"/>
            <a:ext cx="6913364" cy="405795"/>
          </a:xfrm>
        </p:spPr>
        <p:txBody>
          <a:bodyPr/>
          <a:lstStyle/>
          <a:p>
            <a:pPr eaLnBrk="1" hangingPunct="1"/>
            <a:r>
              <a:rPr lang="en-US" altLang="en-US" sz="2016" dirty="0">
                <a:solidFill>
                  <a:srgbClr val="FFFF00"/>
                </a:solidFill>
              </a:rPr>
              <a:t>Mattityahu (Matthew) 26:63</a:t>
            </a:r>
            <a:endParaRPr lang="en-US" altLang="en-US" sz="2016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1545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922" name="Rectangle 2">
            <a:extLst>
              <a:ext uri="{FF2B5EF4-FFF2-40B4-BE49-F238E27FC236}">
                <a16:creationId xmlns:a16="http://schemas.microsoft.com/office/drawing/2014/main" id="{B1F57AB8-864E-4BB0-B79D-773312D103A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60437" y="0"/>
            <a:ext cx="6858000" cy="5143500"/>
          </a:xfrm>
        </p:spPr>
        <p:txBody>
          <a:bodyPr/>
          <a:lstStyle/>
          <a:p>
            <a:pPr algn="l"/>
            <a:r>
              <a:rPr lang="en-US" altLang="en-US" sz="3000"/>
              <a:t> </a:t>
            </a:r>
          </a:p>
        </p:txBody>
      </p:sp>
      <p:pic>
        <p:nvPicPr>
          <p:cNvPr id="1745927" name="Picture 7" descr="http://andyrossagency.files.wordpress.com/2012/05/jewishgospels.jpg">
            <a:extLst>
              <a:ext uri="{FF2B5EF4-FFF2-40B4-BE49-F238E27FC236}">
                <a16:creationId xmlns:a16="http://schemas.microsoft.com/office/drawing/2014/main" id="{5826C955-81EA-4C04-A156-84A52CD92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7" y="0"/>
            <a:ext cx="3448049" cy="479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5928" name="Picture 8" descr="http://andyrossagency.files.wordpress.com/2012/05/boyarinphotops.jpg">
            <a:extLst>
              <a:ext uri="{FF2B5EF4-FFF2-40B4-BE49-F238E27FC236}">
                <a16:creationId xmlns:a16="http://schemas.microsoft.com/office/drawing/2014/main" id="{AB89CBD2-52CF-4D5B-AEDA-6F2A3DC67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" y="1"/>
            <a:ext cx="3673079" cy="48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5929" name="Text Box 9">
            <a:extLst>
              <a:ext uri="{FF2B5EF4-FFF2-40B4-BE49-F238E27FC236}">
                <a16:creationId xmlns:a16="http://schemas.microsoft.com/office/drawing/2014/main" id="{4544EAAB-76DC-4AD6-867A-6D9CBA7EA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3829050"/>
            <a:ext cx="290765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685800"/>
            <a:r>
              <a:rPr lang="en-US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Daniel Boyarin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066" name="Rectangle 2">
            <a:extLst>
              <a:ext uri="{FF2B5EF4-FFF2-40B4-BE49-F238E27FC236}">
                <a16:creationId xmlns:a16="http://schemas.microsoft.com/office/drawing/2014/main" id="{A35EFA14-33F1-407E-B7B5-F74305E042A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4637" y="0"/>
            <a:ext cx="8305800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en-US" sz="3600" b="1" dirty="0"/>
              <a:t>Daniel </a:t>
            </a:r>
            <a:r>
              <a:rPr lang="en-US" altLang="en-US" sz="3600" b="1" dirty="0" err="1"/>
              <a:t>Boyarin</a:t>
            </a:r>
            <a:r>
              <a:rPr lang="en-US" altLang="en-US" sz="3600" dirty="0"/>
              <a:t> (born 1946) is a historian of religion. Born in Asbury Park, New Jersey, he holds dual United States and Israeli citizenship. Trained as a Talmudic scholar, in 1990 he was appointed Professor of Talmudic Culture, Departments of Near Eastern Studies and Rhetoric, </a:t>
            </a:r>
            <a:r>
              <a:rPr lang="en-US" altLang="en-US" sz="3600" dirty="0">
                <a:solidFill>
                  <a:srgbClr val="FFFF99"/>
                </a:solidFill>
              </a:rPr>
              <a:t>University of California, Berkeley</a:t>
            </a:r>
            <a:r>
              <a:rPr lang="en-US" altLang="en-US" sz="3600" dirty="0"/>
              <a:t>, a post which he still holds.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114" name="Rectangle 2">
            <a:extLst>
              <a:ext uri="{FF2B5EF4-FFF2-40B4-BE49-F238E27FC236}">
                <a16:creationId xmlns:a16="http://schemas.microsoft.com/office/drawing/2014/main" id="{FDA57F4E-5886-4CFE-BCAF-C149A2416C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4637" y="0"/>
            <a:ext cx="8153400" cy="5143500"/>
          </a:xfrm>
        </p:spPr>
        <p:txBody>
          <a:bodyPr/>
          <a:lstStyle/>
          <a:p>
            <a:pPr algn="l"/>
            <a:r>
              <a:rPr lang="en-US" altLang="en-US" sz="3600" dirty="0"/>
              <a:t>Daniel </a:t>
            </a:r>
            <a:r>
              <a:rPr lang="en-US" altLang="en-US" sz="3600" dirty="0" err="1"/>
              <a:t>Boyarin</a:t>
            </a:r>
            <a:r>
              <a:rPr lang="en-US" altLang="en-US" sz="3600" dirty="0"/>
              <a:t>, professor of Talmudic Culture at the University of California Berkeley, may be the most influential scholar of ancient Judaism today. </a:t>
            </a:r>
          </a:p>
        </p:txBody>
      </p:sp>
      <p:pic>
        <p:nvPicPr>
          <p:cNvPr id="1754115" name="Picture 3" descr="Moment magazine home">
            <a:extLst>
              <a:ext uri="{FF2B5EF4-FFF2-40B4-BE49-F238E27FC236}">
                <a16:creationId xmlns:a16="http://schemas.microsoft.com/office/drawing/2014/main" id="{8C331845-B83C-4184-B974-9B4F0FF6B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7" y="3181350"/>
            <a:ext cx="4514850" cy="107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marL="230188" indent="-230188" algn="l">
              <a:buFont typeface="Arial" panose="020B0604020202020204" pitchFamily="34" charset="0"/>
              <a:buChar char="•"/>
            </a:pPr>
            <a:r>
              <a:rPr lang="en-US" dirty="0"/>
              <a:t>A midget fortune-teller who escapes from prison is a small medium at large. </a:t>
            </a:r>
          </a:p>
          <a:p>
            <a:pPr marL="230188" indent="-230188" algn="l">
              <a:buFont typeface="Arial" panose="020B0604020202020204" pitchFamily="34" charset="0"/>
              <a:buChar char="•"/>
            </a:pPr>
            <a:r>
              <a:rPr lang="en-US" dirty="0"/>
              <a:t>Once you've seen one shopping center, you've seen a mall.</a:t>
            </a:r>
          </a:p>
          <a:p>
            <a:pPr marL="230188" indent="-230188" algn="l">
              <a:buFont typeface="Arial" panose="020B0604020202020204" pitchFamily="34" charset="0"/>
              <a:buChar char="•"/>
            </a:pPr>
            <a:r>
              <a:rPr lang="en-US" dirty="0"/>
              <a:t>Bakers trade bread recipes on a knead-to-know basis.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533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>
            <a:extLst>
              <a:ext uri="{FF2B5EF4-FFF2-40B4-BE49-F238E27FC236}">
                <a16:creationId xmlns:a16="http://schemas.microsoft.com/office/drawing/2014/main" id="{F9D65837-9C5A-4FFF-8439-46443279208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437" y="0"/>
            <a:ext cx="8382000" cy="5143500"/>
          </a:xfrm>
        </p:spPr>
        <p:txBody>
          <a:bodyPr/>
          <a:lstStyle/>
          <a:p>
            <a:pPr algn="l"/>
            <a:r>
              <a:rPr lang="en-US" altLang="en-US" sz="3600" dirty="0"/>
              <a:t>Messiah = Son of G-d in Jewish concepts, but not what you think.</a:t>
            </a:r>
          </a:p>
          <a:p>
            <a:pPr algn="l"/>
            <a:r>
              <a:rPr lang="en-US" altLang="en-US" sz="3600" baseline="30000" dirty="0"/>
              <a:t>1 </a:t>
            </a:r>
            <a:r>
              <a:rPr lang="en-US" altLang="en-US" sz="3600" baseline="30000" dirty="0" err="1"/>
              <a:t>Shmu</a:t>
            </a:r>
            <a:r>
              <a:rPr lang="en-US" altLang="en-US" sz="3600" baseline="30000" dirty="0"/>
              <a:t> 10.1</a:t>
            </a:r>
            <a:r>
              <a:rPr lang="en-US" altLang="en-US" sz="3600" dirty="0"/>
              <a:t> Then </a:t>
            </a:r>
            <a:r>
              <a:rPr lang="en-US" altLang="en-US" sz="3600" dirty="0" err="1"/>
              <a:t>Sh'mu'el</a:t>
            </a:r>
            <a:r>
              <a:rPr lang="en-US" altLang="en-US" sz="3600" dirty="0"/>
              <a:t> took a flask of oil he had prepared and poured it on </a:t>
            </a:r>
            <a:r>
              <a:rPr lang="en-US" altLang="en-US" sz="3600" dirty="0" err="1"/>
              <a:t>Sha'ul's</a:t>
            </a:r>
            <a:r>
              <a:rPr lang="en-US" altLang="en-US" sz="3600" dirty="0"/>
              <a:t> head. He kissed him and said, "A</a:t>
            </a:r>
            <a:r>
              <a:rPr lang="en-US" altLang="en-US" sz="3200" dirty="0"/>
              <a:t>DONI</a:t>
            </a:r>
            <a:r>
              <a:rPr lang="en-US" altLang="en-US" sz="3600" dirty="0"/>
              <a:t> has </a:t>
            </a:r>
            <a:r>
              <a:rPr lang="en-US" altLang="en-US" sz="3600" dirty="0">
                <a:solidFill>
                  <a:srgbClr val="FFFF99"/>
                </a:solidFill>
              </a:rPr>
              <a:t>anointed</a:t>
            </a:r>
            <a:r>
              <a:rPr lang="en-US" altLang="en-US" sz="3600" dirty="0"/>
              <a:t> </a:t>
            </a:r>
            <a:r>
              <a:rPr lang="en-US" altLang="en-US" sz="3600" dirty="0">
                <a:solidFill>
                  <a:srgbClr val="FFFF99"/>
                </a:solidFill>
              </a:rPr>
              <a:t>you to be prince</a:t>
            </a:r>
            <a:r>
              <a:rPr lang="en-US" altLang="en-US" sz="3600" dirty="0"/>
              <a:t> over his inheritance.”</a:t>
            </a:r>
          </a:p>
          <a:p>
            <a:pPr algn="l"/>
            <a:r>
              <a:rPr lang="he-IL" altLang="en-US" sz="4000" b="1" dirty="0">
                <a:cs typeface="Vilna" pitchFamily="2" charset="-79"/>
              </a:rPr>
              <a:t>משחך</a:t>
            </a:r>
            <a:r>
              <a:rPr lang="en-US" altLang="en-US" sz="3600" dirty="0"/>
              <a:t> </a:t>
            </a:r>
            <a:r>
              <a:rPr lang="en-US" altLang="en-US" sz="3600" dirty="0" err="1">
                <a:solidFill>
                  <a:srgbClr val="FFFF66"/>
                </a:solidFill>
              </a:rPr>
              <a:t>m</a:t>
            </a:r>
            <a:r>
              <a:rPr lang="en-US" altLang="en-US" sz="3600" dirty="0" err="1">
                <a:solidFill>
                  <a:srgbClr val="FFFF66"/>
                </a:solidFill>
                <a:cs typeface="Arial" panose="020B0604020202020204" pitchFamily="34" charset="0"/>
              </a:rPr>
              <a:t>’shakh</a:t>
            </a:r>
            <a:r>
              <a:rPr lang="en-US" altLang="en-US" sz="3600" dirty="0" err="1">
                <a:cs typeface="Arial" panose="020B0604020202020204" pitchFamily="34" charset="0"/>
              </a:rPr>
              <a:t>ekha</a:t>
            </a:r>
            <a:r>
              <a:rPr lang="en-US" altLang="en-US" sz="3600" dirty="0">
                <a:cs typeface="Arial" panose="020B0604020202020204" pitchFamily="34" charset="0"/>
              </a:rPr>
              <a:t>  Messiah = prince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354" name="Rectangle 2">
            <a:extLst>
              <a:ext uri="{FF2B5EF4-FFF2-40B4-BE49-F238E27FC236}">
                <a16:creationId xmlns:a16="http://schemas.microsoft.com/office/drawing/2014/main" id="{EEDB55E6-56DB-4812-9233-06FDF8F8A4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4637" y="0"/>
            <a:ext cx="8229600" cy="5143500"/>
          </a:xfrm>
        </p:spPr>
        <p:txBody>
          <a:bodyPr/>
          <a:lstStyle/>
          <a:p>
            <a:pPr algn="l"/>
            <a:r>
              <a:rPr lang="en-US" altLang="en-US" sz="4000" baseline="30000" dirty="0" err="1"/>
              <a:t>T’hillim</a:t>
            </a:r>
            <a:r>
              <a:rPr lang="en-US" altLang="en-US" sz="4000" baseline="30000" dirty="0"/>
              <a:t> 2.6-7</a:t>
            </a:r>
            <a:r>
              <a:rPr lang="en-US" altLang="en-US" sz="4000" dirty="0"/>
              <a:t> "I myself have installed </a:t>
            </a:r>
            <a:r>
              <a:rPr lang="en-US" altLang="en-US" sz="4000" dirty="0">
                <a:solidFill>
                  <a:srgbClr val="FFFF66"/>
                </a:solidFill>
              </a:rPr>
              <a:t>my king on </a:t>
            </a:r>
            <a:r>
              <a:rPr lang="en-US" altLang="en-US" sz="4000" dirty="0" err="1">
                <a:solidFill>
                  <a:srgbClr val="FFFF66"/>
                </a:solidFill>
              </a:rPr>
              <a:t>Tziyon</a:t>
            </a:r>
            <a:r>
              <a:rPr lang="en-US" altLang="en-US" sz="4000" dirty="0"/>
              <a:t>, my holy mountain."  "I will proclaim the decree: A</a:t>
            </a:r>
            <a:r>
              <a:rPr lang="en-US" altLang="en-US" sz="3600" dirty="0"/>
              <a:t>DONI</a:t>
            </a:r>
            <a:r>
              <a:rPr lang="en-US" altLang="en-US" sz="4000" dirty="0"/>
              <a:t> said to me, </a:t>
            </a:r>
            <a:r>
              <a:rPr lang="en-US" altLang="en-US" sz="4000" dirty="0">
                <a:solidFill>
                  <a:srgbClr val="FFFF66"/>
                </a:solidFill>
              </a:rPr>
              <a:t>'You are my son</a:t>
            </a:r>
            <a:r>
              <a:rPr lang="en-US" altLang="en-US" sz="4000" dirty="0"/>
              <a:t>; today I became your father.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258" name="Rectangle 2">
            <a:extLst>
              <a:ext uri="{FF2B5EF4-FFF2-40B4-BE49-F238E27FC236}">
                <a16:creationId xmlns:a16="http://schemas.microsoft.com/office/drawing/2014/main" id="{A2BA3BEE-8AE1-4785-B09F-0FD454B6104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4637" y="0"/>
            <a:ext cx="8305800" cy="5143500"/>
          </a:xfrm>
        </p:spPr>
        <p:txBody>
          <a:bodyPr>
            <a:normAutofit/>
          </a:bodyPr>
          <a:lstStyle/>
          <a:p>
            <a:pPr algn="l"/>
            <a:r>
              <a:rPr lang="en-US" altLang="en-US" sz="3600" dirty="0">
                <a:cs typeface="Arial" panose="020B0604020202020204" pitchFamily="34" charset="0"/>
              </a:rPr>
              <a:t>All the kings, priests anointed for service sons of G-d in a royal sense.  </a:t>
            </a:r>
            <a:r>
              <a:rPr lang="en-US" altLang="en-US" sz="3600" dirty="0">
                <a:solidFill>
                  <a:srgbClr val="FFFF99"/>
                </a:solidFill>
                <a:cs typeface="Arial" panose="020B0604020202020204" pitchFamily="34" charset="0"/>
              </a:rPr>
              <a:t>No hint of deity ~ </a:t>
            </a:r>
            <a:r>
              <a:rPr lang="en-US" altLang="en-US" sz="3600" dirty="0" err="1">
                <a:solidFill>
                  <a:srgbClr val="FFFF99"/>
                </a:solidFill>
                <a:cs typeface="Arial" panose="020B0604020202020204" pitchFamily="34" charset="0"/>
              </a:rPr>
              <a:t>Pharoah</a:t>
            </a:r>
            <a:r>
              <a:rPr lang="en-US" altLang="en-US" sz="3600" dirty="0"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altLang="en-US" sz="3600" baseline="30000" dirty="0">
                <a:cs typeface="Arial" panose="020B0604020202020204" pitchFamily="34" charset="0"/>
              </a:rPr>
              <a:t>1 Chron 7. 11-14  </a:t>
            </a:r>
            <a:r>
              <a:rPr lang="en-US" altLang="en-US" sz="3600" dirty="0"/>
              <a:t>When your days come to an end and you go to be with your ancestors, I will establish one of your descendants to succeed you,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258" name="Rectangle 2">
            <a:extLst>
              <a:ext uri="{FF2B5EF4-FFF2-40B4-BE49-F238E27FC236}">
                <a16:creationId xmlns:a16="http://schemas.microsoft.com/office/drawing/2014/main" id="{A2BA3BEE-8AE1-4785-B09F-0FD454B6104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4637" y="0"/>
            <a:ext cx="8305800" cy="5143500"/>
          </a:xfrm>
        </p:spPr>
        <p:txBody>
          <a:bodyPr>
            <a:normAutofit/>
          </a:bodyPr>
          <a:lstStyle/>
          <a:p>
            <a:pPr algn="l"/>
            <a:r>
              <a:rPr lang="en-US" altLang="en-US" sz="3600" dirty="0">
                <a:cs typeface="Arial" panose="020B0604020202020204" pitchFamily="34" charset="0"/>
              </a:rPr>
              <a:t>All the kings, priests anointed for service sons of G-d in a royal sense.  </a:t>
            </a:r>
            <a:r>
              <a:rPr lang="en-US" altLang="en-US" sz="3600" dirty="0">
                <a:solidFill>
                  <a:srgbClr val="FFFF99"/>
                </a:solidFill>
                <a:cs typeface="Arial" panose="020B0604020202020204" pitchFamily="34" charset="0"/>
              </a:rPr>
              <a:t>No hint of deity ~ </a:t>
            </a:r>
            <a:r>
              <a:rPr lang="en-US" altLang="en-US" sz="3600" dirty="0" err="1">
                <a:solidFill>
                  <a:srgbClr val="FFFF99"/>
                </a:solidFill>
                <a:cs typeface="Arial" panose="020B0604020202020204" pitchFamily="34" charset="0"/>
              </a:rPr>
              <a:t>Pharoah</a:t>
            </a:r>
            <a:r>
              <a:rPr lang="en-US" altLang="en-US" sz="3600" dirty="0">
                <a:cs typeface="Arial" panose="020B0604020202020204" pitchFamily="34" charset="0"/>
              </a:rPr>
              <a:t>.</a:t>
            </a:r>
          </a:p>
          <a:p>
            <a:pPr algn="l"/>
            <a:endParaRPr lang="en-US" altLang="en-US" sz="2000" dirty="0">
              <a:cs typeface="Arial" panose="020B0604020202020204" pitchFamily="34" charset="0"/>
            </a:endParaRPr>
          </a:p>
          <a:p>
            <a:pPr algn="l"/>
            <a:r>
              <a:rPr lang="en-US" altLang="en-US" sz="3600" baseline="30000" dirty="0">
                <a:cs typeface="Arial" panose="020B0604020202020204" pitchFamily="34" charset="0"/>
              </a:rPr>
              <a:t>1 Chron 7. 11-14  </a:t>
            </a:r>
            <a:r>
              <a:rPr lang="en-US" altLang="en-US" sz="3600" dirty="0"/>
              <a:t>one of your own sons; and I will set up his rulership. He will build me a house, and I will establish his throne forever. </a:t>
            </a:r>
          </a:p>
        </p:txBody>
      </p:sp>
    </p:spTree>
    <p:extLst>
      <p:ext uri="{BB962C8B-B14F-4D97-AF65-F5344CB8AC3E}">
        <p14:creationId xmlns:p14="http://schemas.microsoft.com/office/powerpoint/2010/main" val="126385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594" name="Rectangle 2">
            <a:extLst>
              <a:ext uri="{FF2B5EF4-FFF2-40B4-BE49-F238E27FC236}">
                <a16:creationId xmlns:a16="http://schemas.microsoft.com/office/drawing/2014/main" id="{1BF8658E-8202-4945-AD79-B13AF95645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437" y="0"/>
            <a:ext cx="8305800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en-US" sz="3000" baseline="30000" dirty="0">
                <a:cs typeface="Arial" panose="020B0604020202020204" pitchFamily="34" charset="0"/>
              </a:rPr>
              <a:t>1 Chron 7. 11-14  </a:t>
            </a:r>
            <a:r>
              <a:rPr lang="en-US" altLang="en-US" sz="3600" dirty="0">
                <a:solidFill>
                  <a:srgbClr val="FFFF66"/>
                </a:solidFill>
              </a:rPr>
              <a:t>I will be a father for him, and he will be a son for me</a:t>
            </a:r>
            <a:r>
              <a:rPr lang="en-US" altLang="en-US" sz="3600" dirty="0"/>
              <a:t>; I will not take my grace away from him, as I took it away from your predecessor.  Rather, I will maintain him in my house and in my kingdom forever; and his throne will be set up forever.'" </a:t>
            </a:r>
          </a:p>
          <a:p>
            <a:pPr algn="l"/>
            <a:r>
              <a:rPr lang="en-US" altLang="en-US" sz="3600" dirty="0">
                <a:solidFill>
                  <a:srgbClr val="FFFF66"/>
                </a:solidFill>
              </a:rPr>
              <a:t>The king is special to G-d, a son in authority, but very human.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306" name="Rectangle 2">
            <a:extLst>
              <a:ext uri="{FF2B5EF4-FFF2-40B4-BE49-F238E27FC236}">
                <a16:creationId xmlns:a16="http://schemas.microsoft.com/office/drawing/2014/main" id="{D817C11F-B8E1-404C-8081-A47D60878C9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437" y="0"/>
            <a:ext cx="8229600" cy="5143500"/>
          </a:xfrm>
        </p:spPr>
        <p:txBody>
          <a:bodyPr>
            <a:normAutofit fontScale="92500"/>
          </a:bodyPr>
          <a:lstStyle/>
          <a:p>
            <a:pPr algn="l"/>
            <a:r>
              <a:rPr lang="en-US" altLang="en-US" sz="3600" dirty="0"/>
              <a:t>After the exile, prayer was for a restoration of the Davidic kingdom.</a:t>
            </a:r>
          </a:p>
          <a:p>
            <a:pPr algn="l"/>
            <a:r>
              <a:rPr lang="en-US" altLang="en-US" sz="3600" baseline="30000" dirty="0"/>
              <a:t>Lk 1.31-32</a:t>
            </a:r>
            <a:r>
              <a:rPr lang="en-US" altLang="en-US" sz="3600" dirty="0"/>
              <a:t> Look! You will become pregnant, you will give birth to a son, and you are to name him Yeshua.  He will be great, he will be </a:t>
            </a:r>
            <a:r>
              <a:rPr lang="en-US" altLang="en-US" sz="3600" dirty="0">
                <a:solidFill>
                  <a:srgbClr val="FFFF66"/>
                </a:solidFill>
              </a:rPr>
              <a:t>called Son of </a:t>
            </a:r>
            <a:r>
              <a:rPr lang="en-US" altLang="en-US" sz="3600" dirty="0" err="1">
                <a:solidFill>
                  <a:srgbClr val="FFFF66"/>
                </a:solidFill>
              </a:rPr>
              <a:t>Ha`Elyon</a:t>
            </a:r>
            <a:r>
              <a:rPr lang="en-US" altLang="en-US" sz="3600" dirty="0"/>
              <a:t>. A</a:t>
            </a:r>
            <a:r>
              <a:rPr lang="en-US" altLang="en-US" sz="3200" dirty="0"/>
              <a:t>DONI</a:t>
            </a:r>
            <a:r>
              <a:rPr lang="en-US" altLang="en-US" sz="3600" dirty="0"/>
              <a:t>, God, will give him </a:t>
            </a:r>
            <a:r>
              <a:rPr lang="en-US" altLang="en-US" sz="3600" dirty="0">
                <a:solidFill>
                  <a:srgbClr val="FFFF66"/>
                </a:solidFill>
              </a:rPr>
              <a:t>the throne of his forefather David</a:t>
            </a:r>
            <a:endParaRPr lang="en-US" altLang="en-US" sz="3600" dirty="0"/>
          </a:p>
          <a:p>
            <a:pPr algn="l"/>
            <a:r>
              <a:rPr lang="en-US" altLang="en-US" sz="3600" dirty="0"/>
              <a:t>Focus here primarily Davidic throne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7" y="590550"/>
            <a:ext cx="8065294" cy="4597389"/>
          </a:xfrm>
        </p:spPr>
        <p:txBody>
          <a:bodyPr>
            <a:normAutofit fontScale="92500"/>
          </a:bodyPr>
          <a:lstStyle/>
          <a:p>
            <a:pPr marL="0" indent="0" algn="r"/>
            <a:r>
              <a:rPr lang="he-IL" sz="3889" b="1" dirty="0">
                <a:latin typeface="David" panose="020E0502060401010101" pitchFamily="34" charset="-79"/>
                <a:cs typeface="David" panose="020E0502060401010101" pitchFamily="34" charset="-79"/>
              </a:rPr>
              <a:t>אָמַר אֵלָיו הַכֹּהֵן הַגָדוֹל: ”אֲנִי מַשְׁבִּיעַ אוֹתְךָ בֵּאלֹהִים חַיִּים שֶׁתֹּאמַר לָנוּ אִם אַתָּה הַמָּשִׁיחַ בֶּן־הָאֱלֹהִים?</a:t>
            </a:r>
            <a:r>
              <a:rPr lang="en-US" baseline="30000" dirty="0"/>
              <a:t>    </a:t>
            </a:r>
          </a:p>
          <a:p>
            <a:pPr marL="0" indent="0"/>
            <a:r>
              <a:rPr lang="en-US" sz="4300" dirty="0"/>
              <a:t>The cohen hagadol said to him, “I put you under oath! By the living G-d, tell us if you are the </a:t>
            </a:r>
            <a:r>
              <a:rPr lang="en-US" sz="4300" dirty="0" err="1"/>
              <a:t>Mashiakh</a:t>
            </a:r>
            <a:r>
              <a:rPr lang="en-US" sz="4300" dirty="0"/>
              <a:t>, the Son of G-d!”</a:t>
            </a: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2755" y="133350"/>
            <a:ext cx="6913364" cy="405795"/>
          </a:xfrm>
        </p:spPr>
        <p:txBody>
          <a:bodyPr/>
          <a:lstStyle/>
          <a:p>
            <a:pPr eaLnBrk="1" hangingPunct="1"/>
            <a:r>
              <a:rPr lang="en-US" altLang="en-US" sz="2016" dirty="0">
                <a:solidFill>
                  <a:srgbClr val="FFFF00"/>
                </a:solidFill>
              </a:rPr>
              <a:t>Mattityahu (Matthew) 26:63</a:t>
            </a:r>
            <a:endParaRPr lang="en-US" altLang="en-US" sz="2016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4046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7" y="743634"/>
            <a:ext cx="8229600" cy="4444305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he-IL" sz="3889" b="1" dirty="0">
                <a:latin typeface="David" panose="020E0502060401010101" pitchFamily="34" charset="-79"/>
                <a:cs typeface="David" panose="020E0502060401010101" pitchFamily="34" charset="-79"/>
              </a:rPr>
              <a:t>הֵשִׁיב לוֹ יֵשׁוּעַ: ”אַתָּה אָמַרְתָּ, “</a:t>
            </a:r>
            <a:r>
              <a:rPr lang="en-US" baseline="30000" dirty="0"/>
              <a:t>    </a:t>
            </a:r>
            <a:endParaRPr lang="he-IL" baseline="30000" dirty="0"/>
          </a:p>
          <a:p>
            <a:r>
              <a:rPr lang="en-US" sz="3600" dirty="0"/>
              <a:t>Yeshua said to him, “The words are your own.”</a:t>
            </a:r>
            <a:endParaRPr lang="he-IL" sz="3600" dirty="0"/>
          </a:p>
          <a:p>
            <a:pPr marL="0" indent="0"/>
            <a:r>
              <a:rPr lang="en-US" sz="3600" dirty="0"/>
              <a:t>David Stern: The literal translation of the Greek text there is, "You have said," and the phrase is taken as the equivalent of a straight "Yes" answer, much like the English phrase, "You said it!" </a:t>
            </a: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2755" y="322163"/>
            <a:ext cx="6913364" cy="405795"/>
          </a:xfrm>
        </p:spPr>
        <p:txBody>
          <a:bodyPr/>
          <a:lstStyle/>
          <a:p>
            <a:pPr eaLnBrk="1" hangingPunct="1"/>
            <a:r>
              <a:rPr lang="en-US" altLang="en-US" sz="2016" dirty="0">
                <a:solidFill>
                  <a:srgbClr val="FFFF00"/>
                </a:solidFill>
              </a:rPr>
              <a:t>Mattityahu (Matthew) 26:64</a:t>
            </a:r>
            <a:endParaRPr lang="en-US" altLang="en-US" sz="2016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03330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846637" y="0"/>
            <a:ext cx="3733808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  <a:r>
              <a:rPr lang="he-IL" sz="4400" b="1" dirty="0">
                <a:latin typeface="David" panose="020E0502060401010101" pitchFamily="34" charset="-79"/>
                <a:cs typeface="David" panose="020E0502060401010101" pitchFamily="34" charset="-79"/>
              </a:rPr>
              <a:t>כן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US" dirty="0"/>
              <a:t>According to Google translate.</a:t>
            </a:r>
          </a:p>
          <a:p>
            <a:pPr algn="l"/>
            <a:r>
              <a:rPr lang="en-US" dirty="0"/>
              <a:t>“As you wish”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D0D5C9-626C-4093-A693-5F70F05C0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7" y="9802"/>
            <a:ext cx="36211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94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24580" name="Picture 4" descr="Related image">
            <a:extLst>
              <a:ext uri="{FF2B5EF4-FFF2-40B4-BE49-F238E27FC236}">
                <a16:creationId xmlns:a16="http://schemas.microsoft.com/office/drawing/2014/main" id="{274E5836-E431-4CE0-8019-537B05BDF4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3" y="25109"/>
            <a:ext cx="7990594" cy="362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851C66-90C7-4777-A33A-A50227151ECD}"/>
              </a:ext>
            </a:extLst>
          </p:cNvPr>
          <p:cNvSpPr txBox="1"/>
          <p:nvPr/>
        </p:nvSpPr>
        <p:spPr>
          <a:xfrm>
            <a:off x="1417637" y="3790950"/>
            <a:ext cx="52350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“as you wish”</a:t>
            </a:r>
          </a:p>
          <a:p>
            <a:pPr algn="l"/>
            <a:r>
              <a:rPr lang="en-US" dirty="0"/>
              <a:t>From Princess Bride</a:t>
            </a:r>
          </a:p>
        </p:txBody>
      </p:sp>
    </p:spTree>
    <p:extLst>
      <p:ext uri="{BB962C8B-B14F-4D97-AF65-F5344CB8AC3E}">
        <p14:creationId xmlns:p14="http://schemas.microsoft.com/office/powerpoint/2010/main" val="308812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3 scriptures/week</a:t>
            </a:r>
          </a:p>
          <a:p>
            <a:pPr algn="l"/>
            <a:r>
              <a:rPr lang="en-US" dirty="0"/>
              <a:t>No one is a stranger, just friends we haven’t met yet.  </a:t>
            </a:r>
          </a:p>
          <a:p>
            <a:pPr algn="l"/>
            <a:r>
              <a:rPr lang="en-US" dirty="0"/>
              <a:t>Summer launch, not summer campaign</a:t>
            </a:r>
          </a:p>
        </p:txBody>
      </p:sp>
    </p:spTree>
    <p:extLst>
      <p:ext uri="{BB962C8B-B14F-4D97-AF65-F5344CB8AC3E}">
        <p14:creationId xmlns:p14="http://schemas.microsoft.com/office/powerpoint/2010/main" val="583457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“As you wish…”</a:t>
            </a:r>
          </a:p>
        </p:txBody>
      </p:sp>
      <p:pic>
        <p:nvPicPr>
          <p:cNvPr id="28674" name="Picture 2" descr="Image result for as you wish gif">
            <a:extLst>
              <a:ext uri="{FF2B5EF4-FFF2-40B4-BE49-F238E27FC236}">
                <a16:creationId xmlns:a16="http://schemas.microsoft.com/office/drawing/2014/main" id="{4EE8EDA2-6868-4FE2-B08B-A0EDBE61B1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27" y="590550"/>
            <a:ext cx="7628512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01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Yeshua was being set up to identify as a rebel king against Rome.  Messiah, Son of G-d.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Then Yeshua goes way beyond politics to give the real meaning of His role in Israel.</a:t>
            </a:r>
          </a:p>
        </p:txBody>
      </p:sp>
    </p:spTree>
    <p:extLst>
      <p:ext uri="{BB962C8B-B14F-4D97-AF65-F5344CB8AC3E}">
        <p14:creationId xmlns:p14="http://schemas.microsoft.com/office/powerpoint/2010/main" val="430289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Outline</a:t>
            </a:r>
          </a:p>
          <a:p>
            <a:pPr marL="461963" indent="-461963" algn="l">
              <a:buFont typeface="+mj-lt"/>
              <a:buAutoNum type="arabicPeriod"/>
            </a:pPr>
            <a:r>
              <a:rPr lang="en-US" sz="3600" dirty="0"/>
              <a:t>Breakdown in judicial procedures.</a:t>
            </a:r>
          </a:p>
          <a:p>
            <a:pPr marL="461963" indent="-461963" algn="l">
              <a:buFont typeface="+mj-lt"/>
              <a:buAutoNum type="arabicPeriod"/>
            </a:pPr>
            <a:r>
              <a:rPr lang="en-US" sz="3600" dirty="0"/>
              <a:t>Political maneuver to trap Yeshua</a:t>
            </a:r>
            <a:r>
              <a:rPr lang="en-US" sz="3600" dirty="0">
                <a:solidFill>
                  <a:srgbClr val="FFFF99"/>
                </a:solidFill>
              </a:rPr>
              <a:t>.</a:t>
            </a:r>
          </a:p>
          <a:p>
            <a:pPr marL="461963" indent="-461963" algn="l">
              <a:buFont typeface="+mj-lt"/>
              <a:buAutoNum type="arabicPeriod"/>
            </a:pPr>
            <a:r>
              <a:rPr lang="en-US" sz="3600" dirty="0">
                <a:solidFill>
                  <a:srgbClr val="FFFF99"/>
                </a:solidFill>
              </a:rPr>
              <a:t>Real role of Yeshua.  Divine Messiah.</a:t>
            </a:r>
          </a:p>
          <a:p>
            <a:pPr marL="461963" indent="-461963" algn="l">
              <a:buFont typeface="+mj-lt"/>
              <a:buAutoNum type="arabicPeriod"/>
            </a:pPr>
            <a:r>
              <a:rPr lang="en-US" sz="3600" dirty="0"/>
              <a:t>Application to us.  Listen.</a:t>
            </a:r>
          </a:p>
        </p:txBody>
      </p:sp>
    </p:spTree>
    <p:extLst>
      <p:ext uri="{BB962C8B-B14F-4D97-AF65-F5344CB8AC3E}">
        <p14:creationId xmlns:p14="http://schemas.microsoft.com/office/powerpoint/2010/main" val="1384847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43" y="743634"/>
            <a:ext cx="7900988" cy="4444305"/>
          </a:xfrm>
        </p:spPr>
        <p:txBody>
          <a:bodyPr>
            <a:normAutofit/>
          </a:bodyPr>
          <a:lstStyle/>
          <a:p>
            <a:pPr algn="r"/>
            <a:r>
              <a:rPr lang="he-IL" sz="3889" b="1" dirty="0">
                <a:latin typeface="David" panose="020E0502060401010101" pitchFamily="34" charset="-79"/>
                <a:cs typeface="David" panose="020E0502060401010101" pitchFamily="34" charset="-79"/>
              </a:rPr>
              <a:t>אַךְ אוֹמֵר אֲנִי לָכֶם, מֵעַתָּה תִּרְאוּ אֶת בֶּן־הָאָדָם </a:t>
            </a:r>
            <a:r>
              <a:rPr lang="he-IL" sz="3889" b="1" dirty="0">
                <a:solidFill>
                  <a:srgbClr val="FFFF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יוֹשֵׁב לִימִין הַגְּבוּרָה </a:t>
            </a:r>
            <a:r>
              <a:rPr lang="he-IL" sz="3889" b="1" dirty="0">
                <a:latin typeface="David" panose="020E0502060401010101" pitchFamily="34" charset="-79"/>
                <a:cs typeface="David" panose="020E0502060401010101" pitchFamily="34" charset="-79"/>
              </a:rPr>
              <a:t>וּבָא עִם עַנְנֵי הַשָּׁמַיִם.“</a:t>
            </a:r>
            <a:r>
              <a:rPr lang="en-US" baseline="30000" dirty="0"/>
              <a:t>    </a:t>
            </a:r>
          </a:p>
          <a:p>
            <a:pPr marL="0" indent="0"/>
            <a:r>
              <a:rPr lang="en-US" baseline="30000" dirty="0"/>
              <a:t> </a:t>
            </a:r>
            <a:r>
              <a:rPr lang="en-US" sz="3600" dirty="0"/>
              <a:t>But I tell you that one day you will see the Son of Man </a:t>
            </a:r>
            <a:r>
              <a:rPr lang="en-US" sz="3600" baseline="-25000" dirty="0"/>
              <a:t>1</a:t>
            </a:r>
            <a:r>
              <a:rPr lang="en-US" sz="3600" dirty="0">
                <a:solidFill>
                  <a:srgbClr val="FFFF99"/>
                </a:solidFill>
              </a:rPr>
              <a:t>sitting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FF99"/>
                </a:solidFill>
              </a:rPr>
              <a:t>at the right hand of </a:t>
            </a:r>
            <a:r>
              <a:rPr lang="en-US" sz="3600" i="1" dirty="0">
                <a:solidFill>
                  <a:srgbClr val="FFFF99"/>
                </a:solidFill>
              </a:rPr>
              <a:t>HaG’vurah</a:t>
            </a:r>
            <a:r>
              <a:rPr lang="en-US" sz="3600" dirty="0">
                <a:solidFill>
                  <a:srgbClr val="FFFF99"/>
                </a:solidFill>
              </a:rPr>
              <a:t> </a:t>
            </a:r>
            <a:r>
              <a:rPr lang="en-US" sz="3600" dirty="0"/>
              <a:t>and coming on the clouds of heaven.”</a:t>
            </a: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2755" y="322163"/>
            <a:ext cx="6913364" cy="405795"/>
          </a:xfrm>
        </p:spPr>
        <p:txBody>
          <a:bodyPr/>
          <a:lstStyle/>
          <a:p>
            <a:pPr eaLnBrk="1" hangingPunct="1"/>
            <a:r>
              <a:rPr lang="en-US" altLang="en-US" sz="2016" dirty="0">
                <a:solidFill>
                  <a:srgbClr val="FFFF00"/>
                </a:solidFill>
              </a:rPr>
              <a:t>Mattityahu (Matthew) 26:64</a:t>
            </a:r>
            <a:endParaRPr lang="en-US" altLang="en-US" sz="2016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84698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err="1"/>
              <a:t>G’vurah</a:t>
            </a:r>
            <a:r>
              <a:rPr lang="en-US" dirty="0"/>
              <a:t> = </a:t>
            </a:r>
            <a:r>
              <a:rPr lang="he-IL" sz="4400" b="1" dirty="0">
                <a:latin typeface="David" panose="020E0502060401010101" pitchFamily="34" charset="-79"/>
                <a:cs typeface="David" panose="020E0502060401010101" pitchFamily="34" charset="-79"/>
              </a:rPr>
              <a:t>גבורה</a:t>
            </a:r>
            <a:r>
              <a:rPr lang="en-US" sz="4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>
                <a:cs typeface="David" panose="020E0502060401010101" pitchFamily="34" charset="-79"/>
              </a:rPr>
              <a:t>=</a:t>
            </a:r>
            <a:r>
              <a:rPr lang="he-IL" b="1" dirty="0">
                <a:cs typeface="David" panose="020E0502060401010101" pitchFamily="34" charset="-79"/>
              </a:rPr>
              <a:t> </a:t>
            </a:r>
            <a:r>
              <a:rPr lang="en-US" b="1" dirty="0">
                <a:cs typeface="David" panose="020E0502060401010101" pitchFamily="34" charset="-79"/>
              </a:rPr>
              <a:t> </a:t>
            </a:r>
            <a:r>
              <a:rPr lang="en-US" dirty="0"/>
              <a:t>might, power, heroism, valor</a:t>
            </a:r>
          </a:p>
          <a:p>
            <a:r>
              <a:rPr lang="en-US" dirty="0">
                <a:cs typeface="David" panose="020E0502060401010101" pitchFamily="34" charset="-79"/>
              </a:rPr>
              <a:t>In this case: the Almighty, </a:t>
            </a:r>
          </a:p>
          <a:p>
            <a:r>
              <a:rPr lang="en-US" dirty="0">
                <a:cs typeface="David" panose="020E0502060401010101" pitchFamily="34" charset="-79"/>
              </a:rPr>
              <a:t>the YHVH</a:t>
            </a:r>
            <a:r>
              <a:rPr lang="en-US" b="1" dirty="0">
                <a:cs typeface="David" panose="020E0502060401010101" pitchFamily="34" charset="-79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96D10D-F153-4B7A-84AC-500DA6254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81" y="57150"/>
            <a:ext cx="8303112" cy="200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09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cs typeface="David" panose="020E0502060401010101" pitchFamily="34" charset="-79"/>
              </a:rPr>
              <a:t>T’hillim</a:t>
            </a:r>
            <a:r>
              <a:rPr lang="en-US" sz="2400" dirty="0">
                <a:cs typeface="David" panose="020E0502060401010101" pitchFamily="34" charset="-79"/>
              </a:rPr>
              <a:t>/Ps 110.1</a:t>
            </a:r>
          </a:p>
          <a:p>
            <a:pPr algn="r" rtl="1"/>
            <a:r>
              <a:rPr lang="he-IL" sz="4400" b="1" dirty="0">
                <a:solidFill>
                  <a:srgbClr val="FFFF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נְאֻם יְיָ לַאדֹנִי </a:t>
            </a:r>
            <a:r>
              <a:rPr lang="he-IL" sz="4400" b="1" dirty="0">
                <a:latin typeface="David" panose="020E0502060401010101" pitchFamily="34" charset="-79"/>
                <a:cs typeface="David" panose="020E0502060401010101" pitchFamily="34" charset="-79"/>
              </a:rPr>
              <a:t>-- </a:t>
            </a:r>
            <a:r>
              <a:rPr lang="he-IL" sz="4400" b="1" dirty="0">
                <a:solidFill>
                  <a:srgbClr val="FFFF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שֵׁב לִימִינִי</a:t>
            </a:r>
            <a:r>
              <a:rPr lang="he-IL" sz="4400" b="1" dirty="0">
                <a:latin typeface="David" panose="020E0502060401010101" pitchFamily="34" charset="-79"/>
                <a:cs typeface="David" panose="020E0502060401010101" pitchFamily="34" charset="-79"/>
              </a:rPr>
              <a:t>; עַד-אָשִׁית אֹיְבֶיךָ הֲדֹם לְרַגְלֶיךָ.</a:t>
            </a:r>
            <a:endParaRPr lang="en-US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en-US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US" cap="small" dirty="0">
                <a:solidFill>
                  <a:srgbClr val="FFFF99"/>
                </a:solidFill>
              </a:rPr>
              <a:t>Adoni</a:t>
            </a:r>
            <a:r>
              <a:rPr lang="en-US" dirty="0">
                <a:solidFill>
                  <a:srgbClr val="FFFF99"/>
                </a:solidFill>
              </a:rPr>
              <a:t> declares to my Lord: “Sit at </a:t>
            </a:r>
            <a:r>
              <a:rPr lang="en-US" u="sng" dirty="0">
                <a:solidFill>
                  <a:srgbClr val="FFFF99"/>
                </a:solidFill>
              </a:rPr>
              <a:t>My</a:t>
            </a:r>
            <a:r>
              <a:rPr lang="en-US" dirty="0">
                <a:solidFill>
                  <a:srgbClr val="FFFF99"/>
                </a:solidFill>
              </a:rPr>
              <a:t> right hand</a:t>
            </a:r>
            <a:r>
              <a:rPr lang="en-US" dirty="0"/>
              <a:t> until I make your enemies a footstool for Your feet.”</a:t>
            </a:r>
            <a:endParaRPr lang="en-US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0DC6575-1F4A-46A2-B201-DCE6A6A65468}"/>
              </a:ext>
            </a:extLst>
          </p:cNvPr>
          <p:cNvSpPr/>
          <p:nvPr/>
        </p:nvSpPr>
        <p:spPr bwMode="auto">
          <a:xfrm>
            <a:off x="7132637" y="590550"/>
            <a:ext cx="533400" cy="685800"/>
          </a:xfrm>
          <a:prstGeom prst="roundRect">
            <a:avLst/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Rounded MT Bold" pitchFamily="34" charset="0"/>
              <a:cs typeface="Arial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CF217A-873E-450C-8403-99E81611A60F}"/>
              </a:ext>
            </a:extLst>
          </p:cNvPr>
          <p:cNvSpPr/>
          <p:nvPr/>
        </p:nvSpPr>
        <p:spPr bwMode="auto">
          <a:xfrm>
            <a:off x="198430" y="2343150"/>
            <a:ext cx="1524007" cy="685800"/>
          </a:xfrm>
          <a:prstGeom prst="roundRect">
            <a:avLst/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Rounded MT Bold" pitchFamily="34" charset="0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4AF55B-83AC-4664-A2F1-5E359E345DC5}"/>
              </a:ext>
            </a:extLst>
          </p:cNvPr>
          <p:cNvCxnSpPr/>
          <p:nvPr/>
        </p:nvCxnSpPr>
        <p:spPr bwMode="auto">
          <a:xfrm flipV="1">
            <a:off x="1722437" y="1276350"/>
            <a:ext cx="5410200" cy="106680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68830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7" y="743635"/>
            <a:ext cx="8065294" cy="4399866"/>
          </a:xfrm>
        </p:spPr>
        <p:txBody>
          <a:bodyPr>
            <a:normAutofit lnSpcReduction="10000"/>
          </a:bodyPr>
          <a:lstStyle/>
          <a:p>
            <a:pPr algn="r"/>
            <a:r>
              <a:rPr lang="he-IL" sz="3889" b="1" dirty="0">
                <a:latin typeface="David" panose="020E0502060401010101" pitchFamily="34" charset="-79"/>
                <a:cs typeface="David" panose="020E0502060401010101" pitchFamily="34" charset="-79"/>
              </a:rPr>
              <a:t>אַךְ אוֹמֵר אֲנִי לָכֶם, מֵעַתָּה תִּרְאוּ אֶת בֶּן־הָאָדָם יוֹשֵׁב לִימִין הַגְּבוּרָה וּבָא עִם עַנְנֵי הַשָּׁמַיִם.“</a:t>
            </a:r>
            <a:r>
              <a:rPr lang="en-US" baseline="30000" dirty="0"/>
              <a:t>    </a:t>
            </a:r>
          </a:p>
          <a:p>
            <a:pPr marL="0" indent="0"/>
            <a:r>
              <a:rPr lang="en-US" baseline="30000" dirty="0"/>
              <a:t> </a:t>
            </a:r>
            <a:r>
              <a:rPr lang="en-US" sz="4000" dirty="0"/>
              <a:t>But I tell you that one day you will see the Son of Man </a:t>
            </a:r>
            <a:r>
              <a:rPr lang="en-US" sz="4000" baseline="-25000" dirty="0"/>
              <a:t>2</a:t>
            </a:r>
            <a:r>
              <a:rPr lang="en-US" sz="4000" dirty="0">
                <a:solidFill>
                  <a:srgbClr val="FFFF99"/>
                </a:solidFill>
              </a:rPr>
              <a:t>sitting at the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FF99"/>
                </a:solidFill>
              </a:rPr>
              <a:t>right hand of </a:t>
            </a:r>
            <a:r>
              <a:rPr lang="en-US" sz="4000" i="1" dirty="0">
                <a:solidFill>
                  <a:srgbClr val="FFFF99"/>
                </a:solidFill>
              </a:rPr>
              <a:t>HaG’vurah</a:t>
            </a:r>
            <a:r>
              <a:rPr lang="en-US" sz="4000" dirty="0">
                <a:solidFill>
                  <a:srgbClr val="FFFF99"/>
                </a:solidFill>
              </a:rPr>
              <a:t> </a:t>
            </a:r>
            <a:r>
              <a:rPr lang="en-US" sz="4000" dirty="0"/>
              <a:t>and coming on the clouds of heaven.”</a:t>
            </a:r>
            <a:endParaRPr lang="en-US" sz="3600" dirty="0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2755" y="322163"/>
            <a:ext cx="6913364" cy="405795"/>
          </a:xfrm>
        </p:spPr>
        <p:txBody>
          <a:bodyPr/>
          <a:lstStyle/>
          <a:p>
            <a:pPr eaLnBrk="1" hangingPunct="1"/>
            <a:r>
              <a:rPr lang="en-US" altLang="en-US" sz="2016" dirty="0">
                <a:solidFill>
                  <a:srgbClr val="FFFF00"/>
                </a:solidFill>
              </a:rPr>
              <a:t>Mattityahu (Matthew) 26:64</a:t>
            </a:r>
            <a:endParaRPr lang="en-US" altLang="en-US" sz="2016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1246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cs typeface="David" panose="020E0502060401010101" pitchFamily="34" charset="-79"/>
              </a:rPr>
              <a:t>T’hillim</a:t>
            </a:r>
            <a:r>
              <a:rPr lang="en-US" sz="2400" dirty="0">
                <a:cs typeface="David" panose="020E0502060401010101" pitchFamily="34" charset="-79"/>
              </a:rPr>
              <a:t>/Ps 110.1</a:t>
            </a:r>
          </a:p>
          <a:p>
            <a:pPr algn="r" rtl="1"/>
            <a:r>
              <a:rPr lang="he-IL" sz="4400" b="1" dirty="0">
                <a:solidFill>
                  <a:srgbClr val="FFFF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נְאֻם יְיָ לַאדֹנִי </a:t>
            </a:r>
            <a:r>
              <a:rPr lang="he-IL" sz="4400" b="1" dirty="0">
                <a:latin typeface="David" panose="020E0502060401010101" pitchFamily="34" charset="-79"/>
                <a:cs typeface="David" panose="020E0502060401010101" pitchFamily="34" charset="-79"/>
              </a:rPr>
              <a:t>-- </a:t>
            </a:r>
            <a:r>
              <a:rPr lang="he-IL" sz="4400" b="1" dirty="0">
                <a:solidFill>
                  <a:srgbClr val="FFFF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שֵׁב לִימִינִי</a:t>
            </a:r>
            <a:r>
              <a:rPr lang="he-IL" sz="4400" b="1" dirty="0">
                <a:latin typeface="David" panose="020E0502060401010101" pitchFamily="34" charset="-79"/>
                <a:cs typeface="David" panose="020E0502060401010101" pitchFamily="34" charset="-79"/>
              </a:rPr>
              <a:t>; עַד-אָשִׁית אֹיְבֶיךָ הֲדֹם לְרַגְלֶיךָ.</a:t>
            </a:r>
            <a:endParaRPr lang="en-US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en-US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US" cap="small" dirty="0">
                <a:solidFill>
                  <a:srgbClr val="FFFF99"/>
                </a:solidFill>
              </a:rPr>
              <a:t>Adoni</a:t>
            </a:r>
            <a:r>
              <a:rPr lang="en-US" dirty="0">
                <a:solidFill>
                  <a:srgbClr val="FFFF99"/>
                </a:solidFill>
              </a:rPr>
              <a:t> declares to </a:t>
            </a:r>
            <a:r>
              <a:rPr lang="en-US" u="sng" dirty="0">
                <a:solidFill>
                  <a:srgbClr val="FFFF99"/>
                </a:solidFill>
              </a:rPr>
              <a:t>my Lord</a:t>
            </a:r>
            <a:r>
              <a:rPr lang="en-US" dirty="0">
                <a:solidFill>
                  <a:srgbClr val="FFFF99"/>
                </a:solidFill>
              </a:rPr>
              <a:t>: “Sit at </a:t>
            </a:r>
            <a:r>
              <a:rPr lang="en-US" u="sng" dirty="0">
                <a:solidFill>
                  <a:srgbClr val="FFFF99"/>
                </a:solidFill>
              </a:rPr>
              <a:t>My</a:t>
            </a:r>
            <a:r>
              <a:rPr lang="en-US" dirty="0">
                <a:solidFill>
                  <a:srgbClr val="FFFF99"/>
                </a:solidFill>
              </a:rPr>
              <a:t> right hand</a:t>
            </a:r>
            <a:r>
              <a:rPr lang="en-US" dirty="0"/>
              <a:t> until I make your enemies a footstool for Your feet.”</a:t>
            </a:r>
            <a:endParaRPr lang="en-US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20C4FA-2C34-4584-B527-BF575E6DC69B}"/>
              </a:ext>
            </a:extLst>
          </p:cNvPr>
          <p:cNvSpPr/>
          <p:nvPr/>
        </p:nvSpPr>
        <p:spPr bwMode="auto">
          <a:xfrm>
            <a:off x="5837237" y="590550"/>
            <a:ext cx="1295400" cy="609600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Rounded MT Bold" pitchFamily="34" charset="0"/>
              <a:cs typeface="Arial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D22FA83-DC70-4804-88F0-8B762616EC03}"/>
              </a:ext>
            </a:extLst>
          </p:cNvPr>
          <p:cNvSpPr/>
          <p:nvPr/>
        </p:nvSpPr>
        <p:spPr bwMode="auto">
          <a:xfrm>
            <a:off x="4694237" y="2419350"/>
            <a:ext cx="2209800" cy="609600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Rounded MT Bold" pitchFamily="34" charset="0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2841C8-7C7A-4600-B25F-1D66C448029B}"/>
              </a:ext>
            </a:extLst>
          </p:cNvPr>
          <p:cNvCxnSpPr>
            <a:stCxn id="2" idx="2"/>
          </p:cNvCxnSpPr>
          <p:nvPr/>
        </p:nvCxnSpPr>
        <p:spPr bwMode="auto">
          <a:xfrm flipH="1">
            <a:off x="5989637" y="1200150"/>
            <a:ext cx="495300" cy="121920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850928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465637" y="0"/>
            <a:ext cx="4114808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Shocking statement:</a:t>
            </a:r>
          </a:p>
          <a:p>
            <a:pPr algn="l"/>
            <a:r>
              <a:rPr lang="en-US" dirty="0"/>
              <a:t>Yeshua is self-identifying as the Lord of King David in Ps 110!</a:t>
            </a:r>
          </a:p>
          <a:p>
            <a:pPr algn="l"/>
            <a:r>
              <a:rPr lang="en-US" dirty="0"/>
              <a:t>Shocker.</a:t>
            </a:r>
          </a:p>
        </p:txBody>
      </p:sp>
      <p:pic>
        <p:nvPicPr>
          <p:cNvPr id="27650" name="Picture 2" descr="Image result for shocked expression">
            <a:extLst>
              <a:ext uri="{FF2B5EF4-FFF2-40B4-BE49-F238E27FC236}">
                <a16:creationId xmlns:a16="http://schemas.microsoft.com/office/drawing/2014/main" id="{B105C42B-F569-4BA6-B885-056F064BF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9" r="23163"/>
          <a:stretch/>
        </p:blipFill>
        <p:spPr bwMode="auto">
          <a:xfrm>
            <a:off x="350838" y="0"/>
            <a:ext cx="3810000" cy="522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373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cs typeface="David" panose="020E0502060401010101" pitchFamily="34" charset="-79"/>
              </a:rPr>
              <a:t>T’hillim</a:t>
            </a:r>
            <a:r>
              <a:rPr lang="en-US" sz="2400" dirty="0">
                <a:cs typeface="David" panose="020E0502060401010101" pitchFamily="34" charset="-79"/>
              </a:rPr>
              <a:t>/Ps 110.1</a:t>
            </a:r>
          </a:p>
          <a:p>
            <a:pPr algn="r" rtl="1"/>
            <a:r>
              <a:rPr lang="he-IL" sz="4400" b="1" dirty="0">
                <a:solidFill>
                  <a:srgbClr val="FFFF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נְאֻם יְיָ לַאדֹנִי </a:t>
            </a:r>
            <a:r>
              <a:rPr lang="he-IL" sz="4400" b="1" dirty="0">
                <a:latin typeface="David" panose="020E0502060401010101" pitchFamily="34" charset="-79"/>
                <a:cs typeface="David" panose="020E0502060401010101" pitchFamily="34" charset="-79"/>
              </a:rPr>
              <a:t>-- </a:t>
            </a:r>
            <a:r>
              <a:rPr lang="he-IL" sz="4400" b="1" dirty="0">
                <a:solidFill>
                  <a:srgbClr val="FFFF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שֵׁב לִימִינִי</a:t>
            </a:r>
            <a:r>
              <a:rPr lang="he-IL" sz="4400" b="1" dirty="0">
                <a:latin typeface="David" panose="020E0502060401010101" pitchFamily="34" charset="-79"/>
                <a:cs typeface="David" panose="020E0502060401010101" pitchFamily="34" charset="-79"/>
              </a:rPr>
              <a:t>; עַד-אָשִׁית אֹיְבֶיךָ הֲדֹם לְרַגְלֶיךָ.</a:t>
            </a:r>
            <a:endParaRPr lang="en-US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en-US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US" cap="small" dirty="0">
                <a:solidFill>
                  <a:srgbClr val="FFFF99"/>
                </a:solidFill>
              </a:rPr>
              <a:t>Adoni</a:t>
            </a:r>
            <a:r>
              <a:rPr lang="en-US" dirty="0">
                <a:solidFill>
                  <a:srgbClr val="FFFF99"/>
                </a:solidFill>
              </a:rPr>
              <a:t> declares to </a:t>
            </a:r>
            <a:r>
              <a:rPr lang="en-US" u="sng" dirty="0">
                <a:solidFill>
                  <a:srgbClr val="FFFF99"/>
                </a:solidFill>
              </a:rPr>
              <a:t>my Lord</a:t>
            </a:r>
            <a:r>
              <a:rPr lang="en-US" dirty="0">
                <a:solidFill>
                  <a:srgbClr val="FFFF99"/>
                </a:solidFill>
              </a:rPr>
              <a:t>: “Sit at </a:t>
            </a:r>
            <a:r>
              <a:rPr lang="en-US" u="sng" dirty="0">
                <a:solidFill>
                  <a:srgbClr val="FFFF99"/>
                </a:solidFill>
              </a:rPr>
              <a:t>My</a:t>
            </a:r>
            <a:r>
              <a:rPr lang="en-US" dirty="0">
                <a:solidFill>
                  <a:srgbClr val="FFFF99"/>
                </a:solidFill>
              </a:rPr>
              <a:t> right hand</a:t>
            </a:r>
            <a:r>
              <a:rPr lang="en-US" dirty="0"/>
              <a:t> until I make your enemies a footstool for Your feet.”</a:t>
            </a:r>
            <a:endParaRPr lang="en-US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20C4FA-2C34-4584-B527-BF575E6DC69B}"/>
              </a:ext>
            </a:extLst>
          </p:cNvPr>
          <p:cNvSpPr/>
          <p:nvPr/>
        </p:nvSpPr>
        <p:spPr bwMode="auto">
          <a:xfrm>
            <a:off x="5837237" y="590550"/>
            <a:ext cx="1295400" cy="609600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Rounded MT Bold" pitchFamily="34" charset="0"/>
              <a:cs typeface="Arial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D22FA83-DC70-4804-88F0-8B762616EC03}"/>
              </a:ext>
            </a:extLst>
          </p:cNvPr>
          <p:cNvSpPr/>
          <p:nvPr/>
        </p:nvSpPr>
        <p:spPr bwMode="auto">
          <a:xfrm>
            <a:off x="4541837" y="2419350"/>
            <a:ext cx="2362200" cy="609600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Rounded MT Bold" pitchFamily="34" charset="0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2841C8-7C7A-4600-B25F-1D66C448029B}"/>
              </a:ext>
            </a:extLst>
          </p:cNvPr>
          <p:cNvCxnSpPr>
            <a:stCxn id="2" idx="2"/>
          </p:cNvCxnSpPr>
          <p:nvPr/>
        </p:nvCxnSpPr>
        <p:spPr bwMode="auto">
          <a:xfrm flipH="1">
            <a:off x="5989637" y="1200150"/>
            <a:ext cx="495300" cy="121920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825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Outline</a:t>
            </a:r>
          </a:p>
          <a:p>
            <a:pPr marL="461963" indent="-461963" algn="l">
              <a:buFont typeface="+mj-lt"/>
              <a:buAutoNum type="arabicPeriod"/>
            </a:pPr>
            <a:r>
              <a:rPr lang="en-US" sz="3600" dirty="0"/>
              <a:t>Breakdown in judicial procedures.</a:t>
            </a:r>
          </a:p>
          <a:p>
            <a:pPr marL="461963" indent="-461963" algn="l">
              <a:buFont typeface="+mj-lt"/>
              <a:buAutoNum type="arabicPeriod"/>
            </a:pPr>
            <a:r>
              <a:rPr lang="en-US" sz="3600" dirty="0"/>
              <a:t>Political maneuver to trap Yeshua.</a:t>
            </a:r>
          </a:p>
          <a:p>
            <a:pPr marL="461963" indent="-461963" algn="l">
              <a:buFont typeface="+mj-lt"/>
              <a:buAutoNum type="arabicPeriod"/>
            </a:pPr>
            <a:r>
              <a:rPr lang="en-US" sz="3600" dirty="0"/>
              <a:t>Real role of Yeshua.  Divine Messiah.</a:t>
            </a:r>
          </a:p>
          <a:p>
            <a:pPr marL="461963" indent="-461963" algn="l">
              <a:buFont typeface="+mj-lt"/>
              <a:buAutoNum type="arabicPeriod"/>
            </a:pPr>
            <a:r>
              <a:rPr lang="en-US" sz="3600" dirty="0"/>
              <a:t>Application to us.</a:t>
            </a:r>
          </a:p>
        </p:txBody>
      </p:sp>
    </p:spTree>
    <p:extLst>
      <p:ext uri="{BB962C8B-B14F-4D97-AF65-F5344CB8AC3E}">
        <p14:creationId xmlns:p14="http://schemas.microsoft.com/office/powerpoint/2010/main" val="33176450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7" y="743634"/>
            <a:ext cx="8065294" cy="4444305"/>
          </a:xfrm>
        </p:spPr>
        <p:txBody>
          <a:bodyPr>
            <a:normAutofit lnSpcReduction="10000"/>
          </a:bodyPr>
          <a:lstStyle/>
          <a:p>
            <a:pPr algn="r"/>
            <a:r>
              <a:rPr lang="he-IL" sz="3889" b="1" dirty="0">
                <a:latin typeface="David" panose="020E0502060401010101" pitchFamily="34" charset="-79"/>
                <a:cs typeface="David" panose="020E0502060401010101" pitchFamily="34" charset="-79"/>
              </a:rPr>
              <a:t>אַךְ אוֹמֵר אֲנִי לָכֶם, מֵעַתָּה תִּרְאוּ אֶת בֶּן־הָאָדָם יוֹשֵׁב לִימִין הַגְּבוּרָה </a:t>
            </a:r>
            <a:r>
              <a:rPr lang="he-IL" sz="3889" b="1" dirty="0">
                <a:solidFill>
                  <a:srgbClr val="FFFF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וּבָא עִם עַנְנֵי הַשָּׁמַיִם</a:t>
            </a:r>
            <a:r>
              <a:rPr lang="he-IL" sz="3889" b="1" dirty="0">
                <a:latin typeface="David" panose="020E0502060401010101" pitchFamily="34" charset="-79"/>
                <a:cs typeface="David" panose="020E0502060401010101" pitchFamily="34" charset="-79"/>
              </a:rPr>
              <a:t>.“</a:t>
            </a:r>
            <a:r>
              <a:rPr lang="en-US" baseline="30000" dirty="0"/>
              <a:t>    </a:t>
            </a:r>
          </a:p>
          <a:p>
            <a:pPr marL="0" indent="0"/>
            <a:endParaRPr lang="en-US" sz="1800" baseline="30000" dirty="0"/>
          </a:p>
          <a:p>
            <a:pPr marL="0" indent="0"/>
            <a:r>
              <a:rPr lang="en-US" baseline="30000" dirty="0"/>
              <a:t> </a:t>
            </a:r>
            <a:r>
              <a:rPr lang="en-US" sz="4000" dirty="0"/>
              <a:t>But I tell you that one day you will see the </a:t>
            </a:r>
            <a:r>
              <a:rPr lang="en-US" sz="4000" baseline="-25000" dirty="0"/>
              <a:t>3</a:t>
            </a:r>
            <a:r>
              <a:rPr lang="en-US" sz="4000" dirty="0">
                <a:solidFill>
                  <a:srgbClr val="FFFF99"/>
                </a:solidFill>
              </a:rPr>
              <a:t>Son of Man </a:t>
            </a:r>
            <a:r>
              <a:rPr lang="en-US" sz="4000" dirty="0"/>
              <a:t>sitting at the right hand of </a:t>
            </a:r>
            <a:r>
              <a:rPr lang="en-US" sz="4000" i="1" dirty="0" err="1"/>
              <a:t>HaG’vurah</a:t>
            </a:r>
            <a:r>
              <a:rPr lang="en-US" sz="4000" i="1" dirty="0"/>
              <a:t> </a:t>
            </a:r>
            <a:r>
              <a:rPr lang="en-US" sz="4000" dirty="0"/>
              <a:t> and </a:t>
            </a:r>
            <a:r>
              <a:rPr lang="en-US" sz="4000" baseline="-25000" dirty="0"/>
              <a:t>3</a:t>
            </a:r>
            <a:r>
              <a:rPr lang="en-US" sz="4000" dirty="0">
                <a:solidFill>
                  <a:srgbClr val="FFFF99"/>
                </a:solidFill>
              </a:rPr>
              <a:t>coming on the clouds of heaven</a:t>
            </a:r>
            <a:r>
              <a:rPr lang="en-US" sz="4000" dirty="0"/>
              <a:t>.”</a:t>
            </a:r>
            <a:endParaRPr lang="en-US" sz="3600" dirty="0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2755" y="322163"/>
            <a:ext cx="6913364" cy="405795"/>
          </a:xfrm>
        </p:spPr>
        <p:txBody>
          <a:bodyPr/>
          <a:lstStyle/>
          <a:p>
            <a:pPr eaLnBrk="1" hangingPunct="1"/>
            <a:r>
              <a:rPr lang="en-US" altLang="en-US" sz="2016" dirty="0">
                <a:solidFill>
                  <a:srgbClr val="FFFF00"/>
                </a:solidFill>
              </a:rPr>
              <a:t>Mattityahu (Matthew) 26:64</a:t>
            </a:r>
            <a:endParaRPr lang="en-US" altLang="en-US" sz="2016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776793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Daniel 7.13 </a:t>
            </a:r>
            <a:r>
              <a:rPr lang="en-US" dirty="0"/>
              <a:t>“I kept watching the night visions, when I saw, </a:t>
            </a:r>
            <a:r>
              <a:rPr lang="en-US" dirty="0">
                <a:solidFill>
                  <a:srgbClr val="FFFF99"/>
                </a:solidFill>
              </a:rPr>
              <a:t>coming with the clouds of heaven,</a:t>
            </a:r>
            <a:r>
              <a:rPr lang="en-US" dirty="0"/>
              <a:t> someone like a </a:t>
            </a:r>
            <a:r>
              <a:rPr lang="en-US" dirty="0">
                <a:solidFill>
                  <a:srgbClr val="FFFF99"/>
                </a:solidFill>
              </a:rPr>
              <a:t>son of man</a:t>
            </a:r>
            <a:r>
              <a:rPr lang="en-US" dirty="0"/>
              <a:t>. He approached the Ancient One and was led into his presence.</a:t>
            </a:r>
          </a:p>
          <a:p>
            <a:pPr algn="l"/>
            <a:r>
              <a:rPr lang="en-US" dirty="0"/>
              <a:t>Radical phrases: son of man, coming in the clouds of heaven</a:t>
            </a:r>
          </a:p>
        </p:txBody>
      </p:sp>
    </p:spTree>
    <p:extLst>
      <p:ext uri="{BB962C8B-B14F-4D97-AF65-F5344CB8AC3E}">
        <p14:creationId xmlns:p14="http://schemas.microsoft.com/office/powerpoint/2010/main" val="37207724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43" y="743634"/>
            <a:ext cx="7900988" cy="4444305"/>
          </a:xfrm>
        </p:spPr>
        <p:txBody>
          <a:bodyPr>
            <a:normAutofit/>
          </a:bodyPr>
          <a:lstStyle/>
          <a:p>
            <a:pPr algn="r"/>
            <a:r>
              <a:rPr lang="he-IL" sz="3889" b="1" dirty="0">
                <a:latin typeface="David" panose="020E0502060401010101" pitchFamily="34" charset="-79"/>
                <a:cs typeface="David" panose="020E0502060401010101" pitchFamily="34" charset="-79"/>
              </a:rPr>
              <a:t>אַךְ אוֹמֵר אֲנִי לָכֶם, מֵעַתָּה תִּרְאוּ אֶת בֶּן־הָאָדָם יוֹשֵׁב לִימִין הַגְּבוּרָה וּבָא עִם עַנְנֵי הַשָּׁמַיִם.“</a:t>
            </a:r>
            <a:r>
              <a:rPr lang="en-US" baseline="30000" dirty="0"/>
              <a:t>    </a:t>
            </a:r>
          </a:p>
          <a:p>
            <a:pPr marL="0" indent="0"/>
            <a:r>
              <a:rPr lang="en-US" baseline="30000" dirty="0"/>
              <a:t> </a:t>
            </a:r>
            <a:r>
              <a:rPr lang="en-US" sz="3600" dirty="0"/>
              <a:t>But I tell you that one day you will see the Son of Man sitting at the right hand of </a:t>
            </a:r>
            <a:r>
              <a:rPr lang="en-US" sz="3600" i="1" dirty="0"/>
              <a:t>HaG’vurah</a:t>
            </a:r>
            <a:r>
              <a:rPr lang="en-US" sz="3600" dirty="0">
                <a:solidFill>
                  <a:srgbClr val="FFFF99"/>
                </a:solidFill>
              </a:rPr>
              <a:t> </a:t>
            </a:r>
            <a:r>
              <a:rPr lang="en-US" sz="3600" dirty="0"/>
              <a:t>and coming on the clouds of heaven.”</a:t>
            </a: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2755" y="322163"/>
            <a:ext cx="6913364" cy="405795"/>
          </a:xfrm>
        </p:spPr>
        <p:txBody>
          <a:bodyPr/>
          <a:lstStyle/>
          <a:p>
            <a:pPr eaLnBrk="1" hangingPunct="1"/>
            <a:r>
              <a:rPr lang="en-US" altLang="en-US" sz="2016" dirty="0">
                <a:solidFill>
                  <a:srgbClr val="FFFF00"/>
                </a:solidFill>
              </a:rPr>
              <a:t>Mattityahu (Matthew) 26:64</a:t>
            </a:r>
            <a:endParaRPr lang="en-US" altLang="en-US" sz="2016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65156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7" y="743634"/>
            <a:ext cx="8229600" cy="4444305"/>
          </a:xfrm>
        </p:spPr>
        <p:txBody>
          <a:bodyPr>
            <a:normAutofit/>
          </a:bodyPr>
          <a:lstStyle/>
          <a:p>
            <a:pPr algn="r"/>
            <a:r>
              <a:rPr lang="he-IL" sz="3889" b="1" dirty="0">
                <a:latin typeface="David" panose="020E0502060401010101" pitchFamily="34" charset="-79"/>
                <a:cs typeface="David" panose="020E0502060401010101" pitchFamily="34" charset="-79"/>
              </a:rPr>
              <a:t>מִיָּד קָרַע הַכֹּהֵן הַגָּדוֹל אֶת בְּגָדָיו וְאָמַר: ”מְגַדֵּף הוּא. מַה לָּנוּ עוֹד צֹרֶךְ בְּעֵדִים? הִנֵּה כָּעֵת שְׁמַעְתֶּם אֶת הַגִּדּוּף.</a:t>
            </a:r>
            <a:r>
              <a:rPr lang="en-US" baseline="30000" dirty="0"/>
              <a:t>    </a:t>
            </a:r>
          </a:p>
          <a:p>
            <a:pPr marL="0" indent="0"/>
            <a:r>
              <a:rPr lang="en-US" sz="3600" dirty="0"/>
              <a:t>At this, the </a:t>
            </a:r>
            <a:r>
              <a:rPr lang="en-US" sz="4000" dirty="0"/>
              <a:t>cohen hagadol </a:t>
            </a:r>
            <a:r>
              <a:rPr lang="en-US" sz="3600" dirty="0">
                <a:solidFill>
                  <a:srgbClr val="FFFF99"/>
                </a:solidFill>
              </a:rPr>
              <a:t>tore his robes. </a:t>
            </a:r>
            <a:r>
              <a:rPr lang="en-US" sz="3600" dirty="0"/>
              <a:t>“Blasphemy!” he said. “Why do we still need witnesses? You heard him blaspheme!”</a:t>
            </a: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2755" y="322163"/>
            <a:ext cx="6913364" cy="405795"/>
          </a:xfrm>
        </p:spPr>
        <p:txBody>
          <a:bodyPr/>
          <a:lstStyle/>
          <a:p>
            <a:pPr eaLnBrk="1" hangingPunct="1"/>
            <a:r>
              <a:rPr lang="en-US" altLang="en-US" sz="2016" dirty="0">
                <a:solidFill>
                  <a:srgbClr val="FFFF00"/>
                </a:solidFill>
              </a:rPr>
              <a:t>Mattityahu (Matthew) 26:65</a:t>
            </a:r>
            <a:endParaRPr lang="en-US" altLang="en-US" sz="2016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01300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Ber/Gen 37.34</a:t>
            </a:r>
            <a:r>
              <a:rPr lang="en-US" b="1" baseline="30000" dirty="0"/>
              <a:t> </a:t>
            </a:r>
            <a:r>
              <a:rPr lang="en-US" dirty="0" err="1"/>
              <a:t>Ya‘akov</a:t>
            </a:r>
            <a:r>
              <a:rPr lang="en-US" dirty="0"/>
              <a:t> </a:t>
            </a:r>
            <a:r>
              <a:rPr lang="en-US" dirty="0">
                <a:solidFill>
                  <a:srgbClr val="FFFF99"/>
                </a:solidFill>
              </a:rPr>
              <a:t>tore his clothes </a:t>
            </a:r>
            <a:r>
              <a:rPr lang="en-US" dirty="0"/>
              <a:t>and, putting sackcloth around his waist, mourned his son for many days. </a:t>
            </a:r>
          </a:p>
          <a:p>
            <a:pPr algn="l"/>
            <a:r>
              <a:rPr lang="en-US" baseline="30000" dirty="0"/>
              <a:t>Ber/Gen 44.12-13 </a:t>
            </a:r>
            <a:r>
              <a:rPr lang="en-US" dirty="0"/>
              <a:t>The goblet was found in the pack belonging to Binyamin.</a:t>
            </a:r>
            <a:r>
              <a:rPr lang="en-US" b="1" baseline="30000" dirty="0"/>
              <a:t> </a:t>
            </a:r>
            <a:r>
              <a:rPr lang="en-US" dirty="0"/>
              <a:t>At this, </a:t>
            </a:r>
            <a:r>
              <a:rPr lang="en-US" dirty="0">
                <a:solidFill>
                  <a:srgbClr val="FFFF99"/>
                </a:solidFill>
              </a:rPr>
              <a:t>they tore their clothes from grief.</a:t>
            </a:r>
          </a:p>
        </p:txBody>
      </p:sp>
    </p:spTree>
    <p:extLst>
      <p:ext uri="{BB962C8B-B14F-4D97-AF65-F5344CB8AC3E}">
        <p14:creationId xmlns:p14="http://schemas.microsoft.com/office/powerpoint/2010/main" val="10800934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err="1"/>
              <a:t>Bamidbar</a:t>
            </a:r>
            <a:r>
              <a:rPr lang="en-US" baseline="30000" dirty="0"/>
              <a:t>/Nu 14.5-6 </a:t>
            </a:r>
            <a:r>
              <a:rPr lang="en-US" dirty="0"/>
              <a:t>Moshe and Aharon fell on their faces before the entire assembled community of the people of Isra’el. </a:t>
            </a:r>
            <a:r>
              <a:rPr lang="en-US" dirty="0" err="1"/>
              <a:t>Y’hoshua</a:t>
            </a:r>
            <a:r>
              <a:rPr lang="en-US" dirty="0"/>
              <a:t> the son of Nun and </a:t>
            </a:r>
            <a:r>
              <a:rPr lang="en-US" dirty="0" err="1"/>
              <a:t>Kalev</a:t>
            </a:r>
            <a:r>
              <a:rPr lang="en-US" dirty="0"/>
              <a:t> the son of </a:t>
            </a:r>
            <a:r>
              <a:rPr lang="en-US" dirty="0" err="1"/>
              <a:t>Y’funeh</a:t>
            </a:r>
            <a:r>
              <a:rPr lang="en-US" dirty="0"/>
              <a:t>, from the detachment that had reconnoitered the land, </a:t>
            </a:r>
            <a:r>
              <a:rPr lang="en-US" dirty="0">
                <a:solidFill>
                  <a:srgbClr val="FFFF99"/>
                </a:solidFill>
              </a:rPr>
              <a:t>tore their clothes.</a:t>
            </a:r>
          </a:p>
        </p:txBody>
      </p:sp>
    </p:spTree>
    <p:extLst>
      <p:ext uri="{BB962C8B-B14F-4D97-AF65-F5344CB8AC3E}">
        <p14:creationId xmlns:p14="http://schemas.microsoft.com/office/powerpoint/2010/main" val="17743137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Ezra 9.3</a:t>
            </a:r>
            <a:r>
              <a:rPr lang="en-US" dirty="0"/>
              <a:t> The officials and leaders have been the main offenders in this treachery.” </a:t>
            </a:r>
            <a:r>
              <a:rPr lang="en-US" b="1" baseline="30000" dirty="0"/>
              <a:t> </a:t>
            </a:r>
            <a:r>
              <a:rPr lang="en-US" dirty="0"/>
              <a:t>When I heard this, </a:t>
            </a:r>
            <a:r>
              <a:rPr lang="en-US" dirty="0">
                <a:solidFill>
                  <a:srgbClr val="FFFF99"/>
                </a:solidFill>
              </a:rPr>
              <a:t>I tore my robe and tunic, </a:t>
            </a:r>
            <a:r>
              <a:rPr lang="en-US" dirty="0"/>
              <a:t>pulled hair from my head and beard, and sat down in shock. </a:t>
            </a:r>
          </a:p>
        </p:txBody>
      </p:sp>
    </p:spTree>
    <p:extLst>
      <p:ext uri="{BB962C8B-B14F-4D97-AF65-F5344CB8AC3E}">
        <p14:creationId xmlns:p14="http://schemas.microsoft.com/office/powerpoint/2010/main" val="32573155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7" y="743634"/>
            <a:ext cx="8229600" cy="444430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3889" b="1" dirty="0">
                <a:latin typeface="David" panose="020E0502060401010101" pitchFamily="34" charset="-79"/>
                <a:cs typeface="David" panose="020E0502060401010101" pitchFamily="34" charset="-79"/>
              </a:rPr>
              <a:t>מִיָּד קָרַע הַכֹּהֵן הַגָּדוֹל אֶת בְּגָדָיו וְאָמַר: ”מְגַדֵּף הוּא. מַה לָּנוּ עוֹד צֹרֶךְ בְּעֵדִים? הִנֵּה כָּעֵת שְׁמַעְתֶּם אֶת הַגִּדּוּף.</a:t>
            </a:r>
            <a:r>
              <a:rPr lang="en-US" baseline="30000" dirty="0"/>
              <a:t>    </a:t>
            </a:r>
          </a:p>
          <a:p>
            <a:pPr marL="0" indent="0">
              <a:buNone/>
            </a:pPr>
            <a:r>
              <a:rPr lang="en-US" sz="3600" dirty="0"/>
              <a:t>At this, the </a:t>
            </a:r>
            <a:r>
              <a:rPr lang="en-US" sz="4000" dirty="0"/>
              <a:t>cohen hagadol </a:t>
            </a:r>
            <a:r>
              <a:rPr lang="en-US" sz="3600" dirty="0">
                <a:solidFill>
                  <a:srgbClr val="FFFF99"/>
                </a:solidFill>
              </a:rPr>
              <a:t>tore his robes. </a:t>
            </a:r>
            <a:r>
              <a:rPr lang="en-US" sz="3600" dirty="0"/>
              <a:t>“Blasphemy!” he said. “Why do we still need witnesses? You heard him blaspheme!”</a:t>
            </a: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2755" y="322163"/>
            <a:ext cx="6913364" cy="405795"/>
          </a:xfrm>
        </p:spPr>
        <p:txBody>
          <a:bodyPr/>
          <a:lstStyle/>
          <a:p>
            <a:pPr eaLnBrk="1" hangingPunct="1"/>
            <a:r>
              <a:rPr lang="en-US" altLang="en-US" sz="2016" dirty="0">
                <a:solidFill>
                  <a:srgbClr val="FFFF00"/>
                </a:solidFill>
              </a:rPr>
              <a:t>Mattityahu (Matthew) 26:65</a:t>
            </a:r>
            <a:endParaRPr lang="en-US" altLang="en-US" sz="2016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482593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What’s your verdict?”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38E2724-E1C5-4444-95CC-BEE026EFF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755" y="322163"/>
            <a:ext cx="6913364" cy="4057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68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168">
                <a:solidFill>
                  <a:schemeClr val="bg1"/>
                </a:solidFill>
                <a:latin typeface="Arial Rounded MT Bold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168">
                <a:solidFill>
                  <a:schemeClr val="bg1"/>
                </a:solidFill>
                <a:latin typeface="Arial Rounded MT Bold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168">
                <a:solidFill>
                  <a:schemeClr val="bg1"/>
                </a:solidFill>
                <a:latin typeface="Arial Rounded MT Bold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168">
                <a:solidFill>
                  <a:schemeClr val="bg1"/>
                </a:solidFill>
                <a:latin typeface="Arial Rounded MT Bold" pitchFamily="34" charset="0"/>
                <a:cs typeface="Arial" charset="0"/>
              </a:defRPr>
            </a:lvl5pPr>
            <a:lvl6pPr marL="329230" algn="ctr" rtl="0" fontAlgn="base">
              <a:spcBef>
                <a:spcPct val="0"/>
              </a:spcBef>
              <a:spcAft>
                <a:spcPct val="0"/>
              </a:spcAft>
              <a:defRPr sz="3168">
                <a:solidFill>
                  <a:schemeClr val="bg1"/>
                </a:solidFill>
                <a:latin typeface="Arial Rounded MT Bold" pitchFamily="34" charset="0"/>
                <a:cs typeface="Arial" charset="0"/>
              </a:defRPr>
            </a:lvl6pPr>
            <a:lvl7pPr marL="658459" algn="ctr" rtl="0" fontAlgn="base">
              <a:spcBef>
                <a:spcPct val="0"/>
              </a:spcBef>
              <a:spcAft>
                <a:spcPct val="0"/>
              </a:spcAft>
              <a:defRPr sz="3168">
                <a:solidFill>
                  <a:schemeClr val="bg1"/>
                </a:solidFill>
                <a:latin typeface="Arial Rounded MT Bold" pitchFamily="34" charset="0"/>
                <a:cs typeface="Arial" charset="0"/>
              </a:defRPr>
            </a:lvl7pPr>
            <a:lvl8pPr marL="987689" algn="ctr" rtl="0" fontAlgn="base">
              <a:spcBef>
                <a:spcPct val="0"/>
              </a:spcBef>
              <a:spcAft>
                <a:spcPct val="0"/>
              </a:spcAft>
              <a:defRPr sz="3168">
                <a:solidFill>
                  <a:schemeClr val="bg1"/>
                </a:solidFill>
                <a:latin typeface="Arial Rounded MT Bold" pitchFamily="34" charset="0"/>
                <a:cs typeface="Arial" charset="0"/>
              </a:defRPr>
            </a:lvl8pPr>
            <a:lvl9pPr marL="1316919" algn="ctr" rtl="0" fontAlgn="base">
              <a:spcBef>
                <a:spcPct val="0"/>
              </a:spcBef>
              <a:spcAft>
                <a:spcPct val="0"/>
              </a:spcAft>
              <a:defRPr sz="3168">
                <a:solidFill>
                  <a:schemeClr val="bg1"/>
                </a:solidFill>
                <a:latin typeface="Arial Rounded MT Bold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16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Rounded MT Bold"/>
                <a:ea typeface="+mj-ea"/>
                <a:cs typeface="Arial"/>
              </a:rPr>
              <a:t>Mattityahu</a:t>
            </a:r>
            <a:r>
              <a:rPr kumimoji="0" lang="en-US" altLang="en-US" sz="2016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Rounded MT Bold"/>
                <a:ea typeface="+mj-ea"/>
                <a:cs typeface="Arial"/>
              </a:rPr>
              <a:t> (Matthew) 26:66</a:t>
            </a:r>
            <a:endParaRPr kumimoji="0" lang="en-US" altLang="en-US" sz="2016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Rounded MT Bold"/>
              <a:ea typeface="+mj-ea"/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799563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Vayikra/Lev 24:16 </a:t>
            </a:r>
            <a:r>
              <a:rPr lang="en-US" b="1" baseline="30000" dirty="0"/>
              <a:t>   </a:t>
            </a:r>
            <a:r>
              <a:rPr lang="en-US" dirty="0"/>
              <a:t>Whoever blasphemes the Name of </a:t>
            </a:r>
            <a:r>
              <a:rPr lang="en-US" cap="small" dirty="0"/>
              <a:t>Adoni</a:t>
            </a:r>
            <a:r>
              <a:rPr lang="en-US" dirty="0"/>
              <a:t> must surely be put to death. The whole congregation must stone him. The outsider as well as the native-born, when he blasphemes the Name, is to be put to death.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4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91AF45-9437-40AF-9369-C0C0BFAAE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49" y="0"/>
            <a:ext cx="7937788" cy="508635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66697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“Guilty,” they answered. “He deserves death!” </a:t>
            </a:r>
            <a:r>
              <a:rPr lang="en-US" b="1" baseline="30000" dirty="0"/>
              <a:t> </a:t>
            </a:r>
            <a:r>
              <a:rPr lang="en-US" dirty="0"/>
              <a:t>Then they spat in His face and pounded Him with their fists. Others </a:t>
            </a:r>
            <a:r>
              <a:rPr lang="en-US" dirty="0">
                <a:solidFill>
                  <a:srgbClr val="FFFF99"/>
                </a:solidFill>
              </a:rPr>
              <a:t>slapped Him </a:t>
            </a:r>
            <a:r>
              <a:rPr lang="en-US" dirty="0"/>
              <a:t>and demanded, </a:t>
            </a:r>
            <a:r>
              <a:rPr lang="en-US" b="1" baseline="30000" dirty="0"/>
              <a:t> </a:t>
            </a:r>
            <a:r>
              <a:rPr lang="en-US" dirty="0"/>
              <a:t>“Prophesy to us, you Messiah! Which one hit You?”</a:t>
            </a:r>
          </a:p>
          <a:p>
            <a:pPr algn="l"/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38E2724-E1C5-4444-95CC-BEE026EFF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755" y="322163"/>
            <a:ext cx="6913364" cy="4057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68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168">
                <a:solidFill>
                  <a:schemeClr val="bg1"/>
                </a:solidFill>
                <a:latin typeface="Arial Rounded MT Bold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168">
                <a:solidFill>
                  <a:schemeClr val="bg1"/>
                </a:solidFill>
                <a:latin typeface="Arial Rounded MT Bold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168">
                <a:solidFill>
                  <a:schemeClr val="bg1"/>
                </a:solidFill>
                <a:latin typeface="Arial Rounded MT Bold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168">
                <a:solidFill>
                  <a:schemeClr val="bg1"/>
                </a:solidFill>
                <a:latin typeface="Arial Rounded MT Bold" pitchFamily="34" charset="0"/>
                <a:cs typeface="Arial" charset="0"/>
              </a:defRPr>
            </a:lvl5pPr>
            <a:lvl6pPr marL="329230" algn="ctr" rtl="0" fontAlgn="base">
              <a:spcBef>
                <a:spcPct val="0"/>
              </a:spcBef>
              <a:spcAft>
                <a:spcPct val="0"/>
              </a:spcAft>
              <a:defRPr sz="3168">
                <a:solidFill>
                  <a:schemeClr val="bg1"/>
                </a:solidFill>
                <a:latin typeface="Arial Rounded MT Bold" pitchFamily="34" charset="0"/>
                <a:cs typeface="Arial" charset="0"/>
              </a:defRPr>
            </a:lvl6pPr>
            <a:lvl7pPr marL="658459" algn="ctr" rtl="0" fontAlgn="base">
              <a:spcBef>
                <a:spcPct val="0"/>
              </a:spcBef>
              <a:spcAft>
                <a:spcPct val="0"/>
              </a:spcAft>
              <a:defRPr sz="3168">
                <a:solidFill>
                  <a:schemeClr val="bg1"/>
                </a:solidFill>
                <a:latin typeface="Arial Rounded MT Bold" pitchFamily="34" charset="0"/>
                <a:cs typeface="Arial" charset="0"/>
              </a:defRPr>
            </a:lvl7pPr>
            <a:lvl8pPr marL="987689" algn="ctr" rtl="0" fontAlgn="base">
              <a:spcBef>
                <a:spcPct val="0"/>
              </a:spcBef>
              <a:spcAft>
                <a:spcPct val="0"/>
              </a:spcAft>
              <a:defRPr sz="3168">
                <a:solidFill>
                  <a:schemeClr val="bg1"/>
                </a:solidFill>
                <a:latin typeface="Arial Rounded MT Bold" pitchFamily="34" charset="0"/>
                <a:cs typeface="Arial" charset="0"/>
              </a:defRPr>
            </a:lvl8pPr>
            <a:lvl9pPr marL="1316919" algn="ctr" rtl="0" fontAlgn="base">
              <a:spcBef>
                <a:spcPct val="0"/>
              </a:spcBef>
              <a:spcAft>
                <a:spcPct val="0"/>
              </a:spcAft>
              <a:defRPr sz="3168">
                <a:solidFill>
                  <a:schemeClr val="bg1"/>
                </a:solidFill>
                <a:latin typeface="Arial Rounded MT Bold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16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Rounded MT Bold"/>
                <a:ea typeface="+mj-ea"/>
                <a:cs typeface="Arial"/>
              </a:rPr>
              <a:t>Mattityahu</a:t>
            </a:r>
            <a:r>
              <a:rPr kumimoji="0" lang="en-US" altLang="en-US" sz="2016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Rounded MT Bold"/>
                <a:ea typeface="+mj-ea"/>
                <a:cs typeface="Arial"/>
              </a:rPr>
              <a:t> (Matthew) 26:66-69</a:t>
            </a:r>
            <a:endParaRPr kumimoji="0" lang="en-US" altLang="en-US" sz="2016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Rounded MT Bold"/>
              <a:ea typeface="+mj-ea"/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016437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Yeshayahu/Is 50:6</a:t>
            </a:r>
            <a:r>
              <a:rPr lang="en-US" dirty="0"/>
              <a:t> I gave My back to those who strike, and My cheeks to those pulling out My beard;</a:t>
            </a:r>
            <a:br>
              <a:rPr lang="en-US" dirty="0"/>
            </a:br>
            <a:r>
              <a:rPr lang="en-US" dirty="0"/>
              <a:t>I did not hide My face from humiliation and spitting.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23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1K 22.24</a:t>
            </a:r>
            <a:r>
              <a:rPr lang="en-US" b="1" baseline="30000" dirty="0"/>
              <a:t> </a:t>
            </a:r>
            <a:r>
              <a:rPr lang="en-US" dirty="0"/>
              <a:t>Then </a:t>
            </a:r>
            <a:r>
              <a:rPr lang="en-US" dirty="0" err="1"/>
              <a:t>Tzidkiyah</a:t>
            </a:r>
            <a:r>
              <a:rPr lang="en-US" dirty="0"/>
              <a:t> the son of </a:t>
            </a:r>
            <a:r>
              <a:rPr lang="en-US" dirty="0" err="1"/>
              <a:t>Khena‘anah</a:t>
            </a:r>
            <a:r>
              <a:rPr lang="en-US" dirty="0"/>
              <a:t> came up, </a:t>
            </a:r>
            <a:r>
              <a:rPr lang="en-US" dirty="0">
                <a:solidFill>
                  <a:srgbClr val="FFFF99"/>
                </a:solidFill>
              </a:rPr>
              <a:t>slapped </a:t>
            </a:r>
            <a:r>
              <a:rPr lang="en-US" dirty="0" err="1">
                <a:solidFill>
                  <a:srgbClr val="FFFF99"/>
                </a:solidFill>
              </a:rPr>
              <a:t>Mikhay’hu</a:t>
            </a:r>
            <a:r>
              <a:rPr lang="en-US" dirty="0">
                <a:solidFill>
                  <a:srgbClr val="FFFF99"/>
                </a:solidFill>
              </a:rPr>
              <a:t> in the face </a:t>
            </a:r>
            <a:r>
              <a:rPr lang="en-US" dirty="0"/>
              <a:t>and said, “And how did the Spirit of </a:t>
            </a:r>
            <a:r>
              <a:rPr lang="en-US" cap="small" dirty="0"/>
              <a:t>Adoni</a:t>
            </a:r>
            <a:r>
              <a:rPr lang="en-US" dirty="0"/>
              <a:t> leave me to speak to you?” </a:t>
            </a:r>
          </a:p>
        </p:txBody>
      </p:sp>
    </p:spTree>
    <p:extLst>
      <p:ext uri="{BB962C8B-B14F-4D97-AF65-F5344CB8AC3E}">
        <p14:creationId xmlns:p14="http://schemas.microsoft.com/office/powerpoint/2010/main" val="38492048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Outline</a:t>
            </a:r>
          </a:p>
          <a:p>
            <a:pPr marL="461963" indent="-461963" algn="l">
              <a:buFont typeface="+mj-lt"/>
              <a:buAutoNum type="arabicPeriod"/>
            </a:pPr>
            <a:r>
              <a:rPr lang="en-US" sz="3600" dirty="0"/>
              <a:t>Breakdown in judicial procedures.</a:t>
            </a:r>
          </a:p>
          <a:p>
            <a:pPr marL="461963" indent="-461963" algn="l">
              <a:buFont typeface="+mj-lt"/>
              <a:buAutoNum type="arabicPeriod"/>
            </a:pPr>
            <a:r>
              <a:rPr lang="en-US" sz="3600" dirty="0"/>
              <a:t>Political maneuver to trap Yeshua</a:t>
            </a:r>
            <a:r>
              <a:rPr lang="en-US" sz="3600" dirty="0">
                <a:solidFill>
                  <a:srgbClr val="FFFF99"/>
                </a:solidFill>
              </a:rPr>
              <a:t>.</a:t>
            </a:r>
          </a:p>
          <a:p>
            <a:pPr marL="461963" indent="-461963" algn="l">
              <a:buFont typeface="+mj-lt"/>
              <a:buAutoNum type="arabicPeriod"/>
            </a:pPr>
            <a:r>
              <a:rPr lang="en-US" sz="3600" dirty="0"/>
              <a:t>Real role of Yeshua.  Divine Messiah.</a:t>
            </a:r>
          </a:p>
          <a:p>
            <a:pPr marL="461963" indent="-461963" algn="l">
              <a:buFont typeface="+mj-lt"/>
              <a:buAutoNum type="arabicPeriod"/>
            </a:pPr>
            <a:r>
              <a:rPr lang="en-US" sz="3600" dirty="0">
                <a:solidFill>
                  <a:srgbClr val="FFFF99"/>
                </a:solidFill>
              </a:rPr>
              <a:t>Application to us.  Listen.</a:t>
            </a:r>
          </a:p>
        </p:txBody>
      </p:sp>
    </p:spTree>
    <p:extLst>
      <p:ext uri="{BB962C8B-B14F-4D97-AF65-F5344CB8AC3E}">
        <p14:creationId xmlns:p14="http://schemas.microsoft.com/office/powerpoint/2010/main" val="17045807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So, how does this apply to us?:</a:t>
            </a:r>
          </a:p>
          <a:p>
            <a:pPr algn="l"/>
            <a:r>
              <a:rPr lang="en-US" dirty="0"/>
              <a:t>He is the divine Messiah of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Ps 110 ‘my Lord’ and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Dan. 7 ‘clouds of heaven’ and ‘son of man’ and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Is. 50 ‘the face slapping’?</a:t>
            </a:r>
          </a:p>
        </p:txBody>
      </p:sp>
    </p:spTree>
    <p:extLst>
      <p:ext uri="{BB962C8B-B14F-4D97-AF65-F5344CB8AC3E}">
        <p14:creationId xmlns:p14="http://schemas.microsoft.com/office/powerpoint/2010/main" val="33423040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altLang="en-US" baseline="30000" dirty="0">
                <a:latin typeface="Arial Rounded MT Bold" panose="020F0704030504030204" pitchFamily="34" charset="0"/>
                <a:cs typeface="Vilna" pitchFamily="2" charset="-79"/>
              </a:rPr>
              <a:t>Messianic Jews 3.1 </a:t>
            </a:r>
            <a:r>
              <a:rPr lang="en-US" altLang="en-US" dirty="0">
                <a:solidFill>
                  <a:srgbClr val="FFFF66"/>
                </a:solidFill>
                <a:latin typeface="Arial Rounded MT Bold" panose="020F0704030504030204" pitchFamily="34" charset="0"/>
                <a:cs typeface="Vilna" pitchFamily="2" charset="-79"/>
              </a:rPr>
              <a:t>Therefore</a:t>
            </a:r>
            <a:r>
              <a:rPr lang="en-US" altLang="en-US" dirty="0">
                <a:latin typeface="Arial Rounded MT Bold" panose="020F0704030504030204" pitchFamily="34" charset="0"/>
                <a:cs typeface="Vilna" pitchFamily="2" charset="-79"/>
              </a:rPr>
              <a:t>, brothers whom God has set apart, who share in the call from heaven, </a:t>
            </a:r>
            <a:r>
              <a:rPr lang="en-US" altLang="en-US" dirty="0">
                <a:solidFill>
                  <a:srgbClr val="FFFF66"/>
                </a:solidFill>
                <a:latin typeface="Arial Rounded MT Bold" panose="020F0704030504030204" pitchFamily="34" charset="0"/>
                <a:cs typeface="Vilna" pitchFamily="2" charset="-79"/>
              </a:rPr>
              <a:t>think carefully</a:t>
            </a:r>
            <a:r>
              <a:rPr lang="en-US" altLang="en-US" dirty="0">
                <a:latin typeface="Arial Rounded MT Bold" panose="020F0704030504030204" pitchFamily="34" charset="0"/>
                <a:cs typeface="Vilna" pitchFamily="2" charset="-79"/>
              </a:rPr>
              <a:t> about Yeshua, whom we acknowledge publicly as God's emissary and as cohen </a:t>
            </a:r>
            <a:r>
              <a:rPr lang="en-US" altLang="en-US" dirty="0" err="1">
                <a:latin typeface="Arial Rounded MT Bold" panose="020F0704030504030204" pitchFamily="34" charset="0"/>
                <a:cs typeface="Vilna" pitchFamily="2" charset="-79"/>
              </a:rPr>
              <a:t>gadol</a:t>
            </a:r>
            <a:r>
              <a:rPr lang="en-US" altLang="en-US" dirty="0">
                <a:latin typeface="Arial Rounded MT Bold" panose="020F0704030504030204" pitchFamily="34" charset="0"/>
                <a:cs typeface="Vilna" pitchFamily="2" charset="-79"/>
              </a:rPr>
              <a:t>. 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endParaRPr lang="en-US" altLang="en-US" sz="1700" dirty="0">
              <a:latin typeface="Arial Rounded MT Bold" panose="020F0704030504030204" pitchFamily="34" charset="0"/>
              <a:cs typeface="Vilna" pitchFamily="2" charset="-79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79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altLang="en-US" baseline="30000" dirty="0">
                <a:latin typeface="Arial Rounded MT Bold" panose="020F0704030504030204" pitchFamily="34" charset="0"/>
                <a:cs typeface="Vilna" pitchFamily="2" charset="-79"/>
              </a:rPr>
              <a:t>Messianic Jews 3.1  </a:t>
            </a:r>
            <a:r>
              <a:rPr lang="en-US" altLang="en-US" dirty="0">
                <a:solidFill>
                  <a:srgbClr val="FFFF66"/>
                </a:solidFill>
                <a:latin typeface="Arial Rounded MT Bold" panose="020F0704030504030204" pitchFamily="34" charset="0"/>
                <a:cs typeface="Vilna" pitchFamily="2" charset="-79"/>
              </a:rPr>
              <a:t>think carefully</a:t>
            </a:r>
            <a:r>
              <a:rPr lang="en-US" altLang="en-US" dirty="0">
                <a:latin typeface="Arial Rounded MT Bold" panose="020F0704030504030204" pitchFamily="34" charset="0"/>
                <a:cs typeface="Vilna" pitchFamily="2" charset="-79"/>
              </a:rPr>
              <a:t> </a:t>
            </a:r>
            <a:endParaRPr lang="en-US" altLang="en-US" sz="1700" dirty="0">
              <a:latin typeface="Arial Rounded MT Bold" panose="020F0704030504030204" pitchFamily="34" charset="0"/>
              <a:cs typeface="Vilna" pitchFamily="2" charset="-79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altLang="en-US" i="1" u="sng" dirty="0" err="1">
                <a:latin typeface="Arial Rounded MT Bold" panose="020F0704030504030204" pitchFamily="34" charset="0"/>
                <a:cs typeface="Vilna" pitchFamily="2" charset="-79"/>
              </a:rPr>
              <a:t>Katanohsate</a:t>
            </a:r>
            <a:r>
              <a:rPr lang="en-US" altLang="en-US" i="1" dirty="0">
                <a:latin typeface="Arial Rounded MT Bold" panose="020F0704030504030204" pitchFamily="34" charset="0"/>
                <a:cs typeface="Vilna" pitchFamily="2" charset="-79"/>
              </a:rPr>
              <a:t>  </a:t>
            </a:r>
            <a:r>
              <a:rPr lang="el-GR" sz="4400" dirty="0">
                <a:latin typeface="Americana BT" panose="02020504070506020904" pitchFamily="18" charset="0"/>
              </a:rPr>
              <a:t>κατανοήσατε</a:t>
            </a:r>
            <a:br>
              <a:rPr lang="el-GR" dirty="0"/>
            </a:br>
            <a:r>
              <a:rPr lang="en-US" dirty="0"/>
              <a:t>carefully consider</a:t>
            </a:r>
            <a:endParaRPr lang="en-US" altLang="en-US" u="sng" dirty="0">
              <a:latin typeface="Arial Rounded MT Bold" panose="020F0704030504030204" pitchFamily="34" charset="0"/>
              <a:cs typeface="Vilna" pitchFamily="2" charset="-79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altLang="en-US" dirty="0">
                <a:latin typeface="Arial Rounded MT Bold" panose="020F0704030504030204" pitchFamily="34" charset="0"/>
                <a:cs typeface="Vilna" pitchFamily="2" charset="-79"/>
              </a:rPr>
              <a:t>to consider attentively, fix one's eyes or mind upon, behold, consider, discover, perceive, </a:t>
            </a:r>
            <a:r>
              <a:rPr lang="en-US" dirty="0"/>
              <a:t>take note of, perceive, consider carefully, discern, detect, make account of.</a:t>
            </a:r>
            <a:endParaRPr lang="en-US" altLang="en-US" dirty="0">
              <a:latin typeface="Arial Rounded MT Bold" panose="020F0704030504030204" pitchFamily="34" charset="0"/>
              <a:cs typeface="Vilna" pitchFamily="2" charset="-79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77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So, how does this apply to us:</a:t>
            </a:r>
          </a:p>
          <a:p>
            <a:pPr algn="l"/>
            <a:r>
              <a:rPr lang="en-US" dirty="0"/>
              <a:t>He is the divine Messiah of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Ps 110 ‘my Lord’ and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Dan. 7 ‘clouds of heaven’ and ‘son of man’ and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Is. 50 ‘the face slapping’?</a:t>
            </a:r>
          </a:p>
        </p:txBody>
      </p:sp>
    </p:spTree>
    <p:extLst>
      <p:ext uri="{BB962C8B-B14F-4D97-AF65-F5344CB8AC3E}">
        <p14:creationId xmlns:p14="http://schemas.microsoft.com/office/powerpoint/2010/main" val="21950918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en-US" dirty="0"/>
              <a:t>He will be victorious, and we can participate in that victory.</a:t>
            </a:r>
          </a:p>
          <a:p>
            <a:pPr marL="742950" indent="-742950" algn="l">
              <a:buAutoNum type="arabicPeriod"/>
            </a:pPr>
            <a:r>
              <a:rPr lang="en-US" dirty="0"/>
              <a:t>There may be face slapping.</a:t>
            </a:r>
          </a:p>
        </p:txBody>
      </p:sp>
    </p:spTree>
    <p:extLst>
      <p:ext uri="{BB962C8B-B14F-4D97-AF65-F5344CB8AC3E}">
        <p14:creationId xmlns:p14="http://schemas.microsoft.com/office/powerpoint/2010/main" val="34853868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fontScale="92500"/>
          </a:bodyPr>
          <a:lstStyle/>
          <a:p>
            <a:pPr algn="l"/>
            <a:r>
              <a:rPr lang="en-US" baseline="30000" dirty="0"/>
              <a:t>Yeshayahu/Is 63.1-5  </a:t>
            </a:r>
            <a:r>
              <a:rPr lang="en-US" dirty="0"/>
              <a:t>“Who is this coming from Edom, in crimsoned garments from </a:t>
            </a:r>
            <a:r>
              <a:rPr lang="en-US" dirty="0" err="1"/>
              <a:t>Bozrah</a:t>
            </a:r>
            <a:r>
              <a:rPr lang="en-US" dirty="0"/>
              <a:t>? This One splendid in His apparel, pressing forward in His great might?” “It is I who speak in righteousness, mighty to save.” “Why is Your apparel so red, and Your garments like one who treads in a wine press?”</a:t>
            </a:r>
            <a:r>
              <a:rPr lang="en-US" b="1" baseline="30000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7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u="sng" dirty="0"/>
              <a:t>Summary of Torah on accusations</a:t>
            </a:r>
            <a:r>
              <a:rPr lang="en-US" dirty="0"/>
              <a:t>:</a:t>
            </a:r>
          </a:p>
          <a:p>
            <a:pPr marL="461963" indent="-461963" algn="l">
              <a:buFont typeface="+mj-lt"/>
              <a:buAutoNum type="arabicPeriod"/>
            </a:pPr>
            <a:r>
              <a:rPr lang="en-US" dirty="0"/>
              <a:t>Two or three accusers needed</a:t>
            </a:r>
          </a:p>
          <a:p>
            <a:pPr marL="461963" indent="-461963" algn="l">
              <a:buFont typeface="+mj-lt"/>
              <a:buAutoNum type="arabicPeriod"/>
            </a:pPr>
            <a:r>
              <a:rPr lang="en-US" dirty="0"/>
              <a:t>Accusers to be cross examined</a:t>
            </a:r>
          </a:p>
          <a:p>
            <a:pPr marL="461963" indent="-461963" algn="l">
              <a:buFont typeface="+mj-lt"/>
              <a:buAutoNum type="arabicPeriod"/>
            </a:pPr>
            <a:r>
              <a:rPr lang="en-US" dirty="0"/>
              <a:t>Malicious false witness gets same punishment as crime.</a:t>
            </a:r>
          </a:p>
          <a:p>
            <a:pPr marL="461963" indent="-461963" algn="l">
              <a:buFont typeface="+mj-lt"/>
              <a:buAutoNum type="arabicPeriod"/>
            </a:pPr>
            <a:r>
              <a:rPr lang="en-US" dirty="0"/>
              <a:t>All witnesses “hands on” to execution. </a:t>
            </a:r>
          </a:p>
        </p:txBody>
      </p:sp>
    </p:spTree>
    <p:extLst>
      <p:ext uri="{BB962C8B-B14F-4D97-AF65-F5344CB8AC3E}">
        <p14:creationId xmlns:p14="http://schemas.microsoft.com/office/powerpoint/2010/main" val="12785095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Yeshayahu/Is 63.1-5  </a:t>
            </a:r>
            <a:r>
              <a:rPr lang="en-US" b="1" baseline="30000" dirty="0"/>
              <a:t> </a:t>
            </a:r>
            <a:r>
              <a:rPr lang="en-US" dirty="0"/>
              <a:t>“</a:t>
            </a:r>
            <a:r>
              <a:rPr lang="en-US" dirty="0">
                <a:solidFill>
                  <a:srgbClr val="FFFF99"/>
                </a:solidFill>
              </a:rPr>
              <a:t>I have trodden the winepress alone </a:t>
            </a:r>
            <a:r>
              <a:rPr lang="en-US" dirty="0"/>
              <a:t>— from the peoples, no man was with Me. </a:t>
            </a:r>
          </a:p>
        </p:txBody>
      </p:sp>
    </p:spTree>
    <p:extLst>
      <p:ext uri="{BB962C8B-B14F-4D97-AF65-F5344CB8AC3E}">
        <p14:creationId xmlns:p14="http://schemas.microsoft.com/office/powerpoint/2010/main" val="33937165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Yeshayahu/Is 63.1-5  </a:t>
            </a:r>
            <a:r>
              <a:rPr lang="en-US" b="1" baseline="30000" dirty="0"/>
              <a:t> </a:t>
            </a:r>
            <a:r>
              <a:rPr lang="en-US" dirty="0"/>
              <a:t>My year of redemption has come. I looked, but there was </a:t>
            </a:r>
            <a:r>
              <a:rPr lang="en-US" dirty="0">
                <a:solidFill>
                  <a:srgbClr val="FFFF99"/>
                </a:solidFill>
              </a:rPr>
              <a:t>no one to help</a:t>
            </a:r>
            <a:r>
              <a:rPr lang="en-US" dirty="0"/>
              <a:t>. I was amazed, but no one was assisting. So My own arm won victory for Me, and My wrath upheld Me.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618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Yeshayahu/Is 63.7-9 </a:t>
            </a:r>
            <a:r>
              <a:rPr lang="en-US" dirty="0"/>
              <a:t>I will remember the </a:t>
            </a:r>
            <a:r>
              <a:rPr lang="en-US" dirty="0" err="1"/>
              <a:t>lovingkindnesses</a:t>
            </a:r>
            <a:r>
              <a:rPr lang="en-US" dirty="0"/>
              <a:t> of </a:t>
            </a:r>
            <a:r>
              <a:rPr lang="en-US" cap="small" dirty="0"/>
              <a:t>Adoni</a:t>
            </a:r>
            <a:r>
              <a:rPr lang="en-US" dirty="0"/>
              <a:t>, the praises of</a:t>
            </a:r>
            <a:r>
              <a:rPr lang="en-US" cap="small" dirty="0"/>
              <a:t> Adoni</a:t>
            </a:r>
            <a:r>
              <a:rPr lang="en-US" dirty="0"/>
              <a:t>, according to all that </a:t>
            </a:r>
            <a:r>
              <a:rPr lang="en-US" cap="small" dirty="0"/>
              <a:t>Adoni</a:t>
            </a:r>
            <a:r>
              <a:rPr lang="en-US" dirty="0"/>
              <a:t> has granted us, and the great goodness toward the house of Israel, which He has granted them according to His compassion, </a:t>
            </a:r>
          </a:p>
        </p:txBody>
      </p:sp>
    </p:spTree>
    <p:extLst>
      <p:ext uri="{BB962C8B-B14F-4D97-AF65-F5344CB8AC3E}">
        <p14:creationId xmlns:p14="http://schemas.microsoft.com/office/powerpoint/2010/main" val="8648548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Yeshayahu/Is 63.7-9 </a:t>
            </a:r>
            <a:r>
              <a:rPr lang="en-US" dirty="0"/>
              <a:t>and according to the abundance of His loving-kindnesses. For He said, “Surely they are My people, children who will not deal falsely.” So He became their Savior. </a:t>
            </a:r>
            <a:r>
              <a:rPr lang="en-US" dirty="0">
                <a:solidFill>
                  <a:srgbClr val="FFFF99"/>
                </a:solidFill>
              </a:rPr>
              <a:t>In all their affliction He was afflicted. </a:t>
            </a:r>
          </a:p>
        </p:txBody>
      </p:sp>
    </p:spTree>
    <p:extLst>
      <p:ext uri="{BB962C8B-B14F-4D97-AF65-F5344CB8AC3E}">
        <p14:creationId xmlns:p14="http://schemas.microsoft.com/office/powerpoint/2010/main" val="3248823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Yeshayahu/Is 63.7-9  </a:t>
            </a:r>
            <a:r>
              <a:rPr lang="en-US" dirty="0"/>
              <a:t>So the angel of His presence saved them. In His love and in His mercy He redeemed them, then He lifted them and carried them all the days of old.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238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14" name="Rectangle 2">
            <a:extLst>
              <a:ext uri="{FF2B5EF4-FFF2-40B4-BE49-F238E27FC236}">
                <a16:creationId xmlns:a16="http://schemas.microsoft.com/office/drawing/2014/main" id="{A4FEB106-3E56-474E-9577-976AD6F4DEE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4637" y="0"/>
            <a:ext cx="8229600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en-US" baseline="30000" dirty="0"/>
              <a:t>Yeshayahu/Is 45.21-25</a:t>
            </a:r>
            <a:r>
              <a:rPr lang="en-US" altLang="en-US" dirty="0"/>
              <a:t> There is no other God besides me, a just God and a Savior; there is none besides me. </a:t>
            </a:r>
            <a:r>
              <a:rPr lang="en-US" altLang="en-US" dirty="0">
                <a:solidFill>
                  <a:srgbClr val="FFFF66"/>
                </a:solidFill>
              </a:rPr>
              <a:t>Look to me, and be saved, all the ends of the earth</a:t>
            </a:r>
            <a:r>
              <a:rPr lang="en-US" altLang="en-US" dirty="0"/>
              <a:t>! For I am God; there is no other. In the name of myself I have sworn, from my mouth has rightly gone out,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362" name="Rectangle 2">
            <a:extLst>
              <a:ext uri="{FF2B5EF4-FFF2-40B4-BE49-F238E27FC236}">
                <a16:creationId xmlns:a16="http://schemas.microsoft.com/office/drawing/2014/main" id="{DA637873-8DEA-41AE-A7FF-D79D478F75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437" y="0"/>
            <a:ext cx="8305800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en-US" baseline="30000" dirty="0"/>
              <a:t>Yeshayahu/Is 45.21-25</a:t>
            </a:r>
            <a:r>
              <a:rPr lang="en-US" altLang="en-US" dirty="0"/>
              <a:t> a word that will not return - that to me </a:t>
            </a:r>
            <a:r>
              <a:rPr lang="en-US" altLang="en-US" dirty="0">
                <a:solidFill>
                  <a:srgbClr val="FFFF66"/>
                </a:solidFill>
              </a:rPr>
              <a:t>every knee will bow</a:t>
            </a:r>
            <a:r>
              <a:rPr lang="en-US" altLang="en-US" dirty="0"/>
              <a:t> and every tongue will swear about me that only in A</a:t>
            </a:r>
            <a:r>
              <a:rPr lang="en-US" altLang="en-US" sz="3200" dirty="0"/>
              <a:t>DONI</a:t>
            </a:r>
            <a:r>
              <a:rPr lang="en-US" altLang="en-US" dirty="0"/>
              <a:t> are justice and strength." All who rage against him </a:t>
            </a:r>
            <a:r>
              <a:rPr lang="en-US" altLang="en-US" dirty="0">
                <a:solidFill>
                  <a:srgbClr val="FFFF66"/>
                </a:solidFill>
              </a:rPr>
              <a:t>will come to him</a:t>
            </a:r>
            <a:r>
              <a:rPr lang="en-US" altLang="en-US" dirty="0"/>
              <a:t> ashamed, but all the descendants of Isra'el will find justice and glory in A</a:t>
            </a:r>
            <a:r>
              <a:rPr lang="en-US" altLang="en-US" sz="3200" dirty="0"/>
              <a:t>DONI</a:t>
            </a:r>
            <a:r>
              <a:rPr lang="en-US" altLang="en-US" dirty="0"/>
              <a:t>.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err="1"/>
              <a:t>Yn</a:t>
            </a:r>
            <a:r>
              <a:rPr lang="en-US" baseline="30000" dirty="0"/>
              <a:t> 5.17-21 </a:t>
            </a:r>
            <a:r>
              <a:rPr lang="en-US" dirty="0"/>
              <a:t> Therefore, Yeshua said this to them: “Yes, indeed! I tell you that </a:t>
            </a:r>
            <a:r>
              <a:rPr lang="en-US" dirty="0">
                <a:solidFill>
                  <a:srgbClr val="FFFF99"/>
                </a:solidFill>
              </a:rPr>
              <a:t>the Son cannot do anything on his own, but only what he sees the Father doing; whatever the Father does, the Son does too.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521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err="1"/>
              <a:t>Yn</a:t>
            </a:r>
            <a:r>
              <a:rPr lang="en-US" baseline="30000" dirty="0"/>
              <a:t> 5.17-21 </a:t>
            </a:r>
            <a:r>
              <a:rPr lang="en-US" dirty="0"/>
              <a:t> </a:t>
            </a:r>
            <a:r>
              <a:rPr lang="en-US" b="1" baseline="30000" dirty="0"/>
              <a:t> </a:t>
            </a:r>
            <a:r>
              <a:rPr lang="en-US" dirty="0"/>
              <a:t>For the Father loves the Son and shows him everything he does; and he will show him even greater things than these, so that you will be amazed.</a:t>
            </a:r>
            <a:r>
              <a:rPr lang="en-US" b="1" baseline="30000" dirty="0"/>
              <a:t> </a:t>
            </a:r>
            <a:r>
              <a:rPr lang="en-US" dirty="0"/>
              <a:t>Just as the Father raises the dead and makes them alive, so too the Son makes alive anyone he wants.</a:t>
            </a:r>
          </a:p>
        </p:txBody>
      </p:sp>
    </p:spTree>
    <p:extLst>
      <p:ext uri="{BB962C8B-B14F-4D97-AF65-F5344CB8AC3E}">
        <p14:creationId xmlns:p14="http://schemas.microsoft.com/office/powerpoint/2010/main" val="20064720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 1 Cor. 16.13-14 </a:t>
            </a:r>
            <a:r>
              <a:rPr lang="en-US" dirty="0">
                <a:solidFill>
                  <a:srgbClr val="FFFF99"/>
                </a:solidFill>
              </a:rPr>
              <a:t>Stay alert</a:t>
            </a:r>
            <a:r>
              <a:rPr lang="en-US" dirty="0"/>
              <a:t>, stand firm in the faith, behave like a </a:t>
            </a:r>
            <a:r>
              <a:rPr lang="en-US" i="1" dirty="0" err="1"/>
              <a:t>mentsh</a:t>
            </a:r>
            <a:r>
              <a:rPr lang="en-US" dirty="0"/>
              <a:t>, grow strong. </a:t>
            </a:r>
            <a:r>
              <a:rPr lang="en-US" b="1" baseline="30000" dirty="0"/>
              <a:t> </a:t>
            </a:r>
            <a:r>
              <a:rPr lang="en-US" dirty="0"/>
              <a:t>Let everything you do be done in love.</a:t>
            </a:r>
          </a:p>
          <a:p>
            <a:pPr algn="l"/>
            <a:r>
              <a:rPr lang="en-US" dirty="0">
                <a:solidFill>
                  <a:srgbClr val="FFFF99"/>
                </a:solidFill>
              </a:rPr>
              <a:t>Stay alert</a:t>
            </a:r>
            <a:r>
              <a:rPr lang="en-US" dirty="0"/>
              <a:t>: </a:t>
            </a:r>
            <a:r>
              <a:rPr lang="en-US" dirty="0" err="1"/>
              <a:t>grégoreó</a:t>
            </a:r>
            <a:r>
              <a:rPr lang="en-US" dirty="0"/>
              <a:t>: to be awake, to watch "stay awake"; be vigilant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responsible</a:t>
            </a:r>
            <a:r>
              <a:rPr lang="en-US" dirty="0"/>
              <a:t>, watchful).</a:t>
            </a:r>
          </a:p>
        </p:txBody>
      </p:sp>
    </p:spTree>
    <p:extLst>
      <p:ext uri="{BB962C8B-B14F-4D97-AF65-F5344CB8AC3E}">
        <p14:creationId xmlns:p14="http://schemas.microsoft.com/office/powerpoint/2010/main" val="86166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Mishnah [developing Oral Law] requirements for death penalty expanded 4 in Torah to 8 requirements.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In either method, no conviction.</a:t>
            </a:r>
          </a:p>
        </p:txBody>
      </p:sp>
    </p:spTree>
    <p:extLst>
      <p:ext uri="{BB962C8B-B14F-4D97-AF65-F5344CB8AC3E}">
        <p14:creationId xmlns:p14="http://schemas.microsoft.com/office/powerpoint/2010/main" val="259943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solidFill>
                  <a:srgbClr val="FFFF99"/>
                </a:solidFill>
              </a:rPr>
              <a:t>Watch</a:t>
            </a:r>
          </a:p>
          <a:p>
            <a:pPr marL="230188" indent="-230188" algn="l">
              <a:buFont typeface="Arial" panose="020B0604020202020204" pitchFamily="34" charset="0"/>
              <a:buChar char="•"/>
            </a:pPr>
            <a:r>
              <a:rPr lang="en-US" dirty="0"/>
              <a:t>For closed spirits, hard responses</a:t>
            </a:r>
          </a:p>
          <a:p>
            <a:pPr marL="230188" indent="-230188" algn="l">
              <a:buFont typeface="Arial" panose="020B0604020202020204" pitchFamily="34" charset="0"/>
              <a:buChar char="•"/>
            </a:pPr>
            <a:r>
              <a:rPr lang="en-US" dirty="0"/>
              <a:t>For tensions in the home</a:t>
            </a:r>
          </a:p>
          <a:p>
            <a:pPr marL="230188" indent="-230188" algn="l">
              <a:buFont typeface="Arial" panose="020B0604020202020204" pitchFamily="34" charset="0"/>
              <a:buChar char="•"/>
            </a:pPr>
            <a:r>
              <a:rPr lang="en-US" dirty="0"/>
              <a:t>Bright eye response [6x/sec dopamine]</a:t>
            </a:r>
          </a:p>
          <a:p>
            <a:pPr marL="230188" indent="-230188" algn="l">
              <a:buFont typeface="Arial" panose="020B0604020202020204" pitchFamily="34" charset="0"/>
              <a:buChar char="•"/>
            </a:pPr>
            <a:r>
              <a:rPr lang="en-US" dirty="0"/>
              <a:t>Loss of fervor, excitement</a:t>
            </a:r>
          </a:p>
          <a:p>
            <a:pPr marL="230188" indent="-230188" algn="l">
              <a:buFont typeface="Arial" panose="020B0604020202020204" pitchFamily="34" charset="0"/>
              <a:buChar char="•"/>
            </a:pPr>
            <a:r>
              <a:rPr lang="en-US" dirty="0"/>
              <a:t>Loss of joy</a:t>
            </a:r>
          </a:p>
        </p:txBody>
      </p:sp>
    </p:spTree>
    <p:extLst>
      <p:ext uri="{BB962C8B-B14F-4D97-AF65-F5344CB8AC3E}">
        <p14:creationId xmlns:p14="http://schemas.microsoft.com/office/powerpoint/2010/main" val="35715244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What to do if father sees such?</a:t>
            </a:r>
          </a:p>
          <a:p>
            <a:pPr marL="168275" indent="-168275" algn="l">
              <a:buFont typeface="Arial" panose="020B0604020202020204" pitchFamily="34" charset="0"/>
              <a:buChar char="•"/>
            </a:pPr>
            <a:r>
              <a:rPr lang="en-US" dirty="0"/>
              <a:t>Ask. “What’s going on?”   “Are you OK?”</a:t>
            </a:r>
          </a:p>
          <a:p>
            <a:pPr marL="168275" indent="-168275" algn="l">
              <a:buFont typeface="Arial" panose="020B0604020202020204" pitchFamily="34" charset="0"/>
              <a:buChar char="•"/>
            </a:pPr>
            <a:r>
              <a:rPr lang="en-US" dirty="0"/>
              <a:t>Ask them what is </a:t>
            </a:r>
            <a:r>
              <a:rPr lang="en-US" dirty="0" err="1"/>
              <a:t>is</a:t>
            </a:r>
            <a:r>
              <a:rPr lang="en-US" dirty="0"/>
              <a:t> / was to have you as a father.  Ask them what they feel your message to them was /is while they were growing up.  “I’ve been doing some</a:t>
            </a:r>
          </a:p>
        </p:txBody>
      </p:sp>
    </p:spTree>
    <p:extLst>
      <p:ext uri="{BB962C8B-B14F-4D97-AF65-F5344CB8AC3E}">
        <p14:creationId xmlns:p14="http://schemas.microsoft.com/office/powerpoint/2010/main" val="16430228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thinking about our relationship and how I may have hurt you over the years.  I’d be honored if you would tell me what it was/is like to have me as a dad.  What was my message to you?  </a:t>
            </a:r>
          </a:p>
        </p:txBody>
      </p:sp>
    </p:spTree>
    <p:extLst>
      <p:ext uri="{BB962C8B-B14F-4D97-AF65-F5344CB8AC3E}">
        <p14:creationId xmlns:p14="http://schemas.microsoft.com/office/powerpoint/2010/main" val="23990360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lnSpcReduction="10000"/>
          </a:bodyPr>
          <a:lstStyle/>
          <a:p>
            <a:pPr marL="168275" indent="-168275" algn="l">
              <a:buFont typeface="Arial" panose="020B0604020202020204" pitchFamily="34" charset="0"/>
              <a:buChar char="•"/>
            </a:pPr>
            <a:r>
              <a:rPr lang="en-US" dirty="0"/>
              <a:t>Did you feel loved and respected by me as a son?  </a:t>
            </a:r>
          </a:p>
          <a:p>
            <a:pPr marL="168275" indent="-168275" algn="l">
              <a:buFont typeface="Arial" panose="020B0604020202020204" pitchFamily="34" charset="0"/>
              <a:buChar char="•"/>
            </a:pPr>
            <a:r>
              <a:rPr lang="en-US" dirty="0"/>
              <a:t>Did you feel loved and pursued by me as a daughter?</a:t>
            </a:r>
          </a:p>
          <a:p>
            <a:pPr marL="168275" indent="-168275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dirty="0"/>
              <a:t>Pause to listen to the Father about closed spirits: spouse, children, friends, congregants.</a:t>
            </a:r>
          </a:p>
        </p:txBody>
      </p:sp>
    </p:spTree>
    <p:extLst>
      <p:ext uri="{BB962C8B-B14F-4D97-AF65-F5344CB8AC3E}">
        <p14:creationId xmlns:p14="http://schemas.microsoft.com/office/powerpoint/2010/main" val="15878319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Outline</a:t>
            </a:r>
          </a:p>
          <a:p>
            <a:pPr marL="461963" indent="-461963" algn="l">
              <a:buFont typeface="+mj-lt"/>
              <a:buAutoNum type="arabicPeriod"/>
            </a:pPr>
            <a:r>
              <a:rPr lang="en-US" sz="3600" dirty="0"/>
              <a:t>Breakdown in judicial procedures.</a:t>
            </a:r>
          </a:p>
          <a:p>
            <a:pPr marL="461963" indent="-461963" algn="l">
              <a:buFont typeface="+mj-lt"/>
              <a:buAutoNum type="arabicPeriod"/>
            </a:pPr>
            <a:r>
              <a:rPr lang="en-US" sz="3600" dirty="0"/>
              <a:t>Political maneuver to trap Yeshua.</a:t>
            </a:r>
          </a:p>
          <a:p>
            <a:pPr marL="461963" indent="-461963" algn="l">
              <a:buFont typeface="+mj-lt"/>
              <a:buAutoNum type="arabicPeriod"/>
            </a:pPr>
            <a:r>
              <a:rPr lang="en-US" sz="3600" dirty="0"/>
              <a:t>Real role of Yeshua.  Divine Messiah.</a:t>
            </a:r>
          </a:p>
          <a:p>
            <a:pPr marL="461963" indent="-461963" algn="l">
              <a:buFont typeface="+mj-lt"/>
              <a:buAutoNum type="arabicPeriod"/>
            </a:pPr>
            <a:r>
              <a:rPr lang="en-US" sz="3600" dirty="0"/>
              <a:t>Application to us.</a:t>
            </a:r>
          </a:p>
        </p:txBody>
      </p:sp>
    </p:spTree>
    <p:extLst>
      <p:ext uri="{BB962C8B-B14F-4D97-AF65-F5344CB8AC3E}">
        <p14:creationId xmlns:p14="http://schemas.microsoft.com/office/powerpoint/2010/main" val="29327607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So, what does this mean:</a:t>
            </a:r>
          </a:p>
          <a:p>
            <a:pPr algn="l"/>
            <a:r>
              <a:rPr lang="en-US" dirty="0"/>
              <a:t>He is the divine Messiah of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Ps 110 ‘my Lord’ and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Dan. 7 ‘clouds of heaven’ and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Is. 50 ‘the face slapping’?</a:t>
            </a:r>
          </a:p>
        </p:txBody>
      </p:sp>
    </p:spTree>
    <p:extLst>
      <p:ext uri="{BB962C8B-B14F-4D97-AF65-F5344CB8AC3E}">
        <p14:creationId xmlns:p14="http://schemas.microsoft.com/office/powerpoint/2010/main" val="30381263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en-US" dirty="0"/>
              <a:t>He will be victorious, </a:t>
            </a:r>
          </a:p>
          <a:p>
            <a:pPr marL="742950" indent="-742950" algn="l">
              <a:buAutoNum type="arabicPeriod"/>
            </a:pPr>
            <a:r>
              <a:rPr lang="en-US" dirty="0"/>
              <a:t>There may be face slapping, humbling of ourselves to HEAR from G-d and people.</a:t>
            </a:r>
          </a:p>
        </p:txBody>
      </p:sp>
    </p:spTree>
    <p:extLst>
      <p:ext uri="{BB962C8B-B14F-4D97-AF65-F5344CB8AC3E}">
        <p14:creationId xmlns:p14="http://schemas.microsoft.com/office/powerpoint/2010/main" val="11886691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C55B88-9FDE-4C3A-8A01-E7DB95CCB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83" y="551789"/>
            <a:ext cx="7912908" cy="40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1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err="1"/>
              <a:t>Mtt</a:t>
            </a:r>
            <a:r>
              <a:rPr lang="en-US" baseline="30000" dirty="0"/>
              <a:t>. 26.62</a:t>
            </a:r>
            <a:r>
              <a:rPr lang="en-US" dirty="0"/>
              <a:t> The cohen </a:t>
            </a:r>
            <a:r>
              <a:rPr lang="en-US" dirty="0" err="1"/>
              <a:t>hagadol</a:t>
            </a:r>
            <a:r>
              <a:rPr lang="en-US" dirty="0"/>
              <a:t> stood up and said, “Have you nothing to say to the accusation these men are making?” </a:t>
            </a:r>
          </a:p>
        </p:txBody>
      </p:sp>
    </p:spTree>
    <p:extLst>
      <p:ext uri="{BB962C8B-B14F-4D97-AF65-F5344CB8AC3E}">
        <p14:creationId xmlns:p14="http://schemas.microsoft.com/office/powerpoint/2010/main" val="770576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7" y="743634"/>
            <a:ext cx="8065294" cy="4444305"/>
          </a:xfrm>
        </p:spPr>
        <p:txBody>
          <a:bodyPr>
            <a:normAutofit/>
          </a:bodyPr>
          <a:lstStyle/>
          <a:p>
            <a:pPr marL="0" indent="0" algn="r"/>
            <a:r>
              <a:rPr lang="he-IL" sz="4400" b="1" dirty="0">
                <a:latin typeface="David" panose="020E0502060401010101" pitchFamily="34" charset="-79"/>
                <a:cs typeface="David" panose="020E0502060401010101" pitchFamily="34" charset="-79"/>
              </a:rPr>
              <a:t>אוּלָם יֵשׁוּעַ שָׁתַק. </a:t>
            </a:r>
            <a:r>
              <a:rPr lang="en-US" sz="3600" baseline="30000" dirty="0"/>
              <a:t>    </a:t>
            </a:r>
          </a:p>
          <a:p>
            <a:pPr marL="0" indent="0"/>
            <a:r>
              <a:rPr lang="en-US" sz="3600" baseline="30000" dirty="0"/>
              <a:t> </a:t>
            </a:r>
            <a:r>
              <a:rPr lang="en-US" sz="4000" dirty="0"/>
              <a:t>Yeshua remained silent. </a:t>
            </a:r>
            <a:endParaRPr lang="en-US" sz="3600" dirty="0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2755" y="322163"/>
            <a:ext cx="6913364" cy="405795"/>
          </a:xfrm>
        </p:spPr>
        <p:txBody>
          <a:bodyPr/>
          <a:lstStyle/>
          <a:p>
            <a:pPr eaLnBrk="1" hangingPunct="1"/>
            <a:r>
              <a:rPr lang="en-US" altLang="en-US" sz="2016" dirty="0">
                <a:solidFill>
                  <a:srgbClr val="FFFF00"/>
                </a:solidFill>
              </a:rPr>
              <a:t>Mattityahu (Matthew) 26:63</a:t>
            </a:r>
            <a:endParaRPr lang="en-US" altLang="en-US" sz="2016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8725954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36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 Rounded MT Bold"/>
        <a:ea typeface=""/>
        <a:cs typeface="Arial"/>
      </a:majorFont>
      <a:minorFont>
        <a:latin typeface="Arial Rounded MT Bol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 Rounded MT Bold"/>
        <a:ea typeface=""/>
        <a:cs typeface="Arial"/>
      </a:majorFont>
      <a:minorFont>
        <a:latin typeface="Arial Rounded MT Bol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anose="020F070403050403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anose="020F070403050403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106152</TotalTime>
  <Words>3877</Words>
  <Application>Microsoft Office PowerPoint</Application>
  <PresentationFormat>Custom</PresentationFormat>
  <Paragraphs>487</Paragraphs>
  <Slides>77</Slides>
  <Notes>77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77</vt:i4>
      </vt:variant>
    </vt:vector>
  </HeadingPairs>
  <TitlesOfParts>
    <vt:vector size="88" baseType="lpstr">
      <vt:lpstr>Americana BT</vt:lpstr>
      <vt:lpstr>Arial</vt:lpstr>
      <vt:lpstr>Arial Rounded MT Bold</vt:lpstr>
      <vt:lpstr>Calibri</vt:lpstr>
      <vt:lpstr>Calibri Light</vt:lpstr>
      <vt:lpstr>David</vt:lpstr>
      <vt:lpstr>1_Default Design</vt:lpstr>
      <vt:lpstr>Office Theme</vt:lpstr>
      <vt:lpstr>136_Default Design</vt:lpstr>
      <vt:lpstr>128_Default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Mattityahu (Matthew) 26:63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Mattityahu (Matthew) 26:63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Mattityahu (Matthew) 26:63</vt:lpstr>
      <vt:lpstr>Mattityahu (Matthew) 26:64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Mattityahu (Matthew) 26:64</vt:lpstr>
      <vt:lpstr>PowerPoint Presentation</vt:lpstr>
      <vt:lpstr>PowerPoint Presentation</vt:lpstr>
      <vt:lpstr>Mattityahu (Matthew) 26:64</vt:lpstr>
      <vt:lpstr>PowerPoint Presentation</vt:lpstr>
      <vt:lpstr>PowerPoint Presentation</vt:lpstr>
      <vt:lpstr>PowerPoint Presentation</vt:lpstr>
      <vt:lpstr>Mattityahu (Matthew) 26:64</vt:lpstr>
      <vt:lpstr>PowerPoint Presentation</vt:lpstr>
      <vt:lpstr>Mattityahu (Matthew) 26:64</vt:lpstr>
      <vt:lpstr>Mattityahu (Matthew) 26:65</vt:lpstr>
      <vt:lpstr>PowerPoint Presentation</vt:lpstr>
      <vt:lpstr>PowerPoint Presentation</vt:lpstr>
      <vt:lpstr>PowerPoint Presentation</vt:lpstr>
      <vt:lpstr>Mattityahu (Matthew) 26:65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 HaOlam Messianic Congregation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Shmuel Wolkenfeld</dc:creator>
  <cp:lastModifiedBy>Shmuel</cp:lastModifiedBy>
  <cp:revision>2938</cp:revision>
  <dcterms:created xsi:type="dcterms:W3CDTF">2006-04-21T19:34:43Z</dcterms:created>
  <dcterms:modified xsi:type="dcterms:W3CDTF">2019-06-22T13:57:44Z</dcterms:modified>
</cp:coreProperties>
</file>