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2" r:id="rId2"/>
    <p:sldMasterId id="2147483704" r:id="rId3"/>
  </p:sldMasterIdLst>
  <p:notesMasterIdLst>
    <p:notesMasterId r:id="rId94"/>
  </p:notesMasterIdLst>
  <p:handoutMasterIdLst>
    <p:handoutMasterId r:id="rId95"/>
  </p:handoutMasterIdLst>
  <p:sldIdLst>
    <p:sldId id="2045" r:id="rId4"/>
    <p:sldId id="58236" r:id="rId5"/>
    <p:sldId id="58237" r:id="rId6"/>
    <p:sldId id="56113" r:id="rId7"/>
    <p:sldId id="55943" r:id="rId8"/>
    <p:sldId id="56886" r:id="rId9"/>
    <p:sldId id="58035" r:id="rId10"/>
    <p:sldId id="58249" r:id="rId11"/>
    <p:sldId id="58251" r:id="rId12"/>
    <p:sldId id="58329" r:id="rId13"/>
    <p:sldId id="58309" r:id="rId14"/>
    <p:sldId id="58325" r:id="rId15"/>
    <p:sldId id="58326" r:id="rId16"/>
    <p:sldId id="58310" r:id="rId17"/>
    <p:sldId id="58327" r:id="rId18"/>
    <p:sldId id="58330" r:id="rId19"/>
    <p:sldId id="58331" r:id="rId20"/>
    <p:sldId id="58332" r:id="rId21"/>
    <p:sldId id="58328" r:id="rId22"/>
    <p:sldId id="58311" r:id="rId23"/>
    <p:sldId id="58258" r:id="rId24"/>
    <p:sldId id="59200" r:id="rId25"/>
    <p:sldId id="59202" r:id="rId26"/>
    <p:sldId id="59201" r:id="rId27"/>
    <p:sldId id="58250" r:id="rId28"/>
    <p:sldId id="58263" r:id="rId29"/>
    <p:sldId id="58313" r:id="rId30"/>
    <p:sldId id="58314" r:id="rId31"/>
    <p:sldId id="58266" r:id="rId32"/>
    <p:sldId id="58264" r:id="rId33"/>
    <p:sldId id="58260" r:id="rId34"/>
    <p:sldId id="58267" r:id="rId35"/>
    <p:sldId id="58261" r:id="rId36"/>
    <p:sldId id="58262" r:id="rId37"/>
    <p:sldId id="58259" r:id="rId38"/>
    <p:sldId id="58268" r:id="rId39"/>
    <p:sldId id="58265" r:id="rId40"/>
    <p:sldId id="58269" r:id="rId41"/>
    <p:sldId id="58271" r:id="rId42"/>
    <p:sldId id="58312" r:id="rId43"/>
    <p:sldId id="58270" r:id="rId44"/>
    <p:sldId id="58272" r:id="rId45"/>
    <p:sldId id="58273" r:id="rId46"/>
    <p:sldId id="58278" r:id="rId47"/>
    <p:sldId id="59205" r:id="rId48"/>
    <p:sldId id="58322" r:id="rId49"/>
    <p:sldId id="59206" r:id="rId50"/>
    <p:sldId id="58247" r:id="rId51"/>
    <p:sldId id="58284" r:id="rId52"/>
    <p:sldId id="58281" r:id="rId53"/>
    <p:sldId id="58282" r:id="rId54"/>
    <p:sldId id="58285" r:id="rId55"/>
    <p:sldId id="58288" r:id="rId56"/>
    <p:sldId id="58286" r:id="rId57"/>
    <p:sldId id="58287" r:id="rId58"/>
    <p:sldId id="58315" r:id="rId59"/>
    <p:sldId id="58316" r:id="rId60"/>
    <p:sldId id="58289" r:id="rId61"/>
    <p:sldId id="58291" r:id="rId62"/>
    <p:sldId id="58292" r:id="rId63"/>
    <p:sldId id="58293" r:id="rId64"/>
    <p:sldId id="58298" r:id="rId65"/>
    <p:sldId id="58321" r:id="rId66"/>
    <p:sldId id="59203" r:id="rId67"/>
    <p:sldId id="59204" r:id="rId68"/>
    <p:sldId id="58294" r:id="rId69"/>
    <p:sldId id="58295" r:id="rId70"/>
    <p:sldId id="58305" r:id="rId71"/>
    <p:sldId id="58296" r:id="rId72"/>
    <p:sldId id="58317" r:id="rId73"/>
    <p:sldId id="58318" r:id="rId74"/>
    <p:sldId id="58306" r:id="rId75"/>
    <p:sldId id="58277" r:id="rId76"/>
    <p:sldId id="58308" r:id="rId77"/>
    <p:sldId id="58274" r:id="rId78"/>
    <p:sldId id="58276" r:id="rId79"/>
    <p:sldId id="58280" r:id="rId80"/>
    <p:sldId id="58279" r:id="rId81"/>
    <p:sldId id="58254" r:id="rId82"/>
    <p:sldId id="58234" r:id="rId83"/>
    <p:sldId id="58300" r:id="rId84"/>
    <p:sldId id="58299" r:id="rId85"/>
    <p:sldId id="58301" r:id="rId86"/>
    <p:sldId id="58302" r:id="rId87"/>
    <p:sldId id="58303" r:id="rId88"/>
    <p:sldId id="58304" r:id="rId89"/>
    <p:sldId id="58319" r:id="rId90"/>
    <p:sldId id="58323" r:id="rId91"/>
    <p:sldId id="58320" r:id="rId92"/>
    <p:sldId id="58241" r:id="rId93"/>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85025" autoAdjust="0"/>
  </p:normalViewPr>
  <p:slideViewPr>
    <p:cSldViewPr>
      <p:cViewPr varScale="1">
        <p:scale>
          <a:sx n="93" d="100"/>
          <a:sy n="93" d="100"/>
        </p:scale>
        <p:origin x="994" y="77"/>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6440"/>
    </p:cViewPr>
  </p:sorterViewPr>
  <p:notesViewPr>
    <p:cSldViewPr>
      <p:cViewPr varScale="1">
        <p:scale>
          <a:sx n="63" d="100"/>
          <a:sy n="63" d="100"/>
        </p:scale>
        <p:origin x="3134"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handoutMaster" Target="handoutMasters/handout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26.33-35.Panic&amp;Brain training.</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03.30.2019   5779</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26.33-35.Panic&amp;Brain training.</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03.30.2019   5779</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oogle.com/search?q=brain+reset&amp;safe=active&amp;source=lnms&amp;tbm=isch&amp;sa=X&amp;ved=0ahUKEwiV756H8pvjAhWFnOAKHdPVDEwQ_AUIESgC&amp;biw=1396&amp;bih=720#imgdii=vyejTSX91q3uOM:&amp;imgrc=-HoVfQv4wKInX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google.com/search?q=brain+training&amp;safe=active&amp;source=lnms&amp;tbm=isch&amp;sa=X&amp;ved=0ahUKEwj4xfLr3ajhAhUVHzQIHRyXBHsQ_AUIDygC&amp;biw=1164&amp;bih=865#imgdii=pEDTREwjQWp7TM:&amp;imgrc=D15AUzLqiN_0OM:"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google.com/url?sa=i&amp;source=images&amp;cd=&amp;cad=rja&amp;uact=8&amp;ved=2ahUKEwjXiLmn3qjhAhWxoFsKHS_fAJYQjRx6BAgBEAU&amp;url=https%3A%2F%2Fbrainfitnesssolutions.com%2Fbrain-fitness-guide%2F&amp;psig=AOvVaw2cDd7ARLZGPS_mVKAReDdA&amp;ust=1553996406944215"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biblehub.com/greek/3309.ht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biblehub.com/greek/3309.htm"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biblehub.com/greek/3309.htm"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biblehub.com/greek/2169.htm"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biblehub.com/greek/2169.htm"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biblehub.com/greek/2169.htm"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biblehub.com/greek/2169.htm"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google.com/search?q=brain+training&amp;safe=active&amp;source=lnms&amp;tbm=isch&amp;sa=X&amp;ved=0ahUKEwj4xfLr3ajhAhUVHzQIHRyXBHsQ_AUIDygC&amp;biw=1164&amp;bih=865#imgdii=pEDTREwjQWp7TM:&amp;imgrc=D15AUzLqiN_0OM:"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s://www.google.com/url?sa=i&amp;source=images&amp;cd=&amp;cad=rja&amp;uact=8&amp;ved=2ahUKEwjXiLmn3qjhAhWxoFsKHS_fAJYQjRx6BAgBEAU&amp;url=https%3A%2F%2Fbrainfitnesssolutions.com%2Fbrain-fitness-guide%2F&amp;psig=AOvVaw2cDd7ARLZGPS_mVKAReDdA&amp;ust=1553996406944215"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www.thrivetraining.org/nineteenskills.html"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www.thrivetraining.org/nineteenskills.html"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www.google.com/search?q=brain+training&amp;safe=active&amp;source=lnms&amp;tbm=isch&amp;sa=X&amp;ved=0ahUKEwj4xfLr3ajhAhUVHzQIHRyXBHsQ_AUIDygC&amp;biw=1164&amp;bih=865#imgdii=pEDTREwjQWp7TM:&amp;imgrc=D15AUzLqiN_0OM:" TargetMode="External"/><Relationship Id="rId2" Type="http://schemas.openxmlformats.org/officeDocument/2006/relationships/slide" Target="../slides/slide70.xml"/><Relationship Id="rId1" Type="http://schemas.openxmlformats.org/officeDocument/2006/relationships/notesMaster" Target="../notesMasters/notesMaster1.xml"/><Relationship Id="rId4" Type="http://schemas.openxmlformats.org/officeDocument/2006/relationships/hyperlink" Target="https://www.google.com/url?sa=i&amp;source=images&amp;cd=&amp;cad=rja&amp;uact=8&amp;ved=2ahUKEwjXiLmn3qjhAhWxoFsKHS_fAJYQjRx6BAgBEAU&amp;url=https%3A%2F%2Fbrainfitnesssolutions.com%2Fbrain-fitness-guide%2F&amp;psig=AOvVaw2cDd7ARLZGPS_mVKAReDdA&amp;ust=1553996406944215" TargetMode="Externa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variety.com/2019/film/reviews/unplanned-review-1203175761/"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www.israeltoday.co.il/NewsItem/tabid/178/nid/36277/Default.aspx"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www.israeltoday.co.il/NewsItem/tabid/178/nid/36277/Default.aspx"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www.israeltoday.co.il/NewsItem/tabid/178/nid/36277/Default.aspx"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hyperlink" Target="http://www.israeltoday.co.il/NewsItem/tabid/178/nid/36277/Default.aspx"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www.israeltoday.co.il/NewsItem/tabid/178/nid/36277/Default.aspx"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3" Type="http://schemas.openxmlformats.org/officeDocument/2006/relationships/hyperlink" Target="http://www.israeltoday.co.il/NewsItem/tabid/178/nid/36277/Default.aspx"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http://www.israeltoday.co.il/NewsItem/tabid/178/nid/36277/Default.aspx" TargetMode="External"/><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s://www.google.com/search?q=brain+training&amp;safe=active&amp;source=lnms&amp;tbm=isch&amp;sa=X&amp;ved=0ahUKEwj4xfLr3ajhAhUVHzQIHRyXBHsQ_AUIDygC&amp;biw=1164&amp;bih=865#imgdii=pEDTREwjQWp7TM:&amp;imgrc=D15AUzLqiN_0OM:" TargetMode="External"/><Relationship Id="rId2" Type="http://schemas.openxmlformats.org/officeDocument/2006/relationships/slide" Target="../slides/slide87.xml"/><Relationship Id="rId1" Type="http://schemas.openxmlformats.org/officeDocument/2006/relationships/notesMaster" Target="../notesMasters/notesMaster1.xml"/><Relationship Id="rId4" Type="http://schemas.openxmlformats.org/officeDocument/2006/relationships/hyperlink" Target="https://www.google.com/url?sa=i&amp;source=images&amp;cd=&amp;cad=rja&amp;uact=8&amp;ved=2ahUKEwjXiLmn3qjhAhWxoFsKHS_fAJYQjRx6BAgBEAU&amp;url=https%3A%2F%2Fbrainfitnesssolutions.com%2Fbrain-fitness-guide%2F&amp;psig=AOvVaw2cDd7ARLZGPS_mVKAReDdA&amp;ust=1553996406944215" TargetMode="Externa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26.33-35.Panic&amp;Brain training.</a:t>
            </a:r>
          </a:p>
        </p:txBody>
      </p:sp>
      <p:sp>
        <p:nvSpPr>
          <p:cNvPr id="5" name="Rectangle 3"/>
          <p:cNvSpPr>
            <a:spLocks noGrp="1" noChangeArrowheads="1"/>
          </p:cNvSpPr>
          <p:nvPr>
            <p:ph type="dt" idx="1"/>
          </p:nvPr>
        </p:nvSpPr>
        <p:spPr>
          <a:ln/>
        </p:spPr>
        <p:txBody>
          <a:bodyPr/>
          <a:lstStyle/>
          <a:p>
            <a:r>
              <a:rPr lang="en-US" altLang="en-US">
                <a:solidFill>
                  <a:prstClr val="white"/>
                </a:solidFill>
              </a:rPr>
              <a:t>03.30.2019   5779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This message is based on material referred to me by one of my sons.  So, here is some other wisdom from one of them…</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Someone gave me this book about spiritual maturity.  I’ll keep it anonymous, but they said, “Dad this would be a great book to read.”   </a:t>
            </a:r>
          </a:p>
          <a:p>
            <a:r>
              <a:rPr lang="en-US" altLang="en-US" dirty="0"/>
              <a:t>Five levels of maturity.  “Grow up before we grow old.”  Most American males come in as late infants.  </a:t>
            </a:r>
          </a:p>
          <a:p>
            <a:r>
              <a:rPr lang="en-US" altLang="en-US" dirty="0"/>
              <a:t>Thrive ministry is an extension of this.</a:t>
            </a:r>
          </a:p>
        </p:txBody>
      </p:sp>
    </p:spTree>
    <p:extLst>
      <p:ext uri="{BB962C8B-B14F-4D97-AF65-F5344CB8AC3E}">
        <p14:creationId xmlns:p14="http://schemas.microsoft.com/office/powerpoint/2010/main" val="3951296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21148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lvl="0"/>
            <a:r>
              <a:rPr lang="en-US" altLang="en-US" dirty="0">
                <a:solidFill>
                  <a:srgbClr val="000000"/>
                </a:solidFill>
              </a:rPr>
              <a:t>Taught by Chris and Jen </a:t>
            </a:r>
            <a:r>
              <a:rPr lang="en-US" altLang="en-US" dirty="0" err="1">
                <a:solidFill>
                  <a:srgbClr val="000000"/>
                </a:solidFill>
              </a:rPr>
              <a:t>Coursey</a:t>
            </a:r>
            <a:r>
              <a:rPr lang="en-US" altLang="en-US" dirty="0">
                <a:solidFill>
                  <a:srgbClr val="000000"/>
                </a:solidFill>
              </a:rPr>
              <a:t>.   Very </a:t>
            </a:r>
            <a:r>
              <a:rPr lang="en-US" altLang="en-US" dirty="0" err="1">
                <a:solidFill>
                  <a:srgbClr val="000000"/>
                </a:solidFill>
              </a:rPr>
              <a:t>Messianically</a:t>
            </a:r>
            <a:r>
              <a:rPr lang="en-US" altLang="en-US" dirty="0">
                <a:solidFill>
                  <a:srgbClr val="000000"/>
                </a:solidFill>
              </a:rPr>
              <a:t> attuned.</a:t>
            </a:r>
          </a:p>
          <a:p>
            <a:endParaRPr lang="en-US" altLang="en-US" sz="1050" dirty="0"/>
          </a:p>
        </p:txBody>
      </p:sp>
    </p:spTree>
    <p:extLst>
      <p:ext uri="{BB962C8B-B14F-4D97-AF65-F5344CB8AC3E}">
        <p14:creationId xmlns:p14="http://schemas.microsoft.com/office/powerpoint/2010/main" val="3910724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08430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07328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url?sa=i&amp;source=images&amp;cd=&amp;cad=rja&amp;uact=8&amp;ved=2ahUKEwjO8buo8pvjAhWEm-AKHfrnCb8QjRx6BAgBEAU&amp;url=%2Furl%3Fsa%3Di%26source%3Dimages%26cd%3D%26ved%3D%26url%3Dhttps%253A%252F%252Fwww.inc.com%252Fmatthew-e-may%252F4-scientifically-proven-steps-to-resetting-your-brain.html%26psig%3DAOvVaw0zUzj4AUNgXCIk717gmmER%26ust%3D1562351248568816&amp;psig=AOvVaw0zUzj4AUNgXCIk717gmmER&amp;ust=1562351248568816</a:t>
            </a:r>
          </a:p>
        </p:txBody>
      </p:sp>
    </p:spTree>
    <p:extLst>
      <p:ext uri="{BB962C8B-B14F-4D97-AF65-F5344CB8AC3E}">
        <p14:creationId xmlns:p14="http://schemas.microsoft.com/office/powerpoint/2010/main" val="2603760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https://www.google.com/search?q=brain+reset&amp;safe=active&amp;source=lnms&amp;tbm=isch&amp;sa=X&amp;ved=0ahUKEwiV756H8pvjAhWFnOAKHdPVDEwQ_AUIESgC&amp;biw=1396&amp;bih=720#imgdii=vyejTSX91q3uOM:&amp;imgrc=-HoVfQv4wKInXM:</a:t>
            </a:r>
            <a:endParaRPr lang="en-US" altLang="en-US" sz="1050" dirty="0"/>
          </a:p>
        </p:txBody>
      </p:sp>
    </p:spTree>
    <p:extLst>
      <p:ext uri="{BB962C8B-B14F-4D97-AF65-F5344CB8AC3E}">
        <p14:creationId xmlns:p14="http://schemas.microsoft.com/office/powerpoint/2010/main" val="3081836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We’re talking about a Ruakh </a:t>
            </a:r>
            <a:r>
              <a:rPr lang="en-US" altLang="en-US" dirty="0" err="1"/>
              <a:t>HaKodesh</a:t>
            </a:r>
            <a:r>
              <a:rPr lang="en-US" altLang="en-US" dirty="0"/>
              <a:t> Holy Spirit reset.  But it takes a while to reboot, as you see.</a:t>
            </a:r>
          </a:p>
          <a:p>
            <a:r>
              <a:rPr lang="en-US" altLang="en-US" dirty="0"/>
              <a:t>Not psychological manipulation.</a:t>
            </a:r>
          </a:p>
        </p:txBody>
      </p:sp>
    </p:spTree>
    <p:extLst>
      <p:ext uri="{BB962C8B-B14F-4D97-AF65-F5344CB8AC3E}">
        <p14:creationId xmlns:p14="http://schemas.microsoft.com/office/powerpoint/2010/main" val="2431857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26609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00902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From my son Daniel</a:t>
            </a:r>
          </a:p>
        </p:txBody>
      </p:sp>
    </p:spTree>
    <p:extLst>
      <p:ext uri="{BB962C8B-B14F-4D97-AF65-F5344CB8AC3E}">
        <p14:creationId xmlns:p14="http://schemas.microsoft.com/office/powerpoint/2010/main" val="21614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Here is the reset goal:</a:t>
            </a:r>
          </a:p>
        </p:txBody>
      </p:sp>
    </p:spTree>
    <p:extLst>
      <p:ext uri="{BB962C8B-B14F-4D97-AF65-F5344CB8AC3E}">
        <p14:creationId xmlns:p14="http://schemas.microsoft.com/office/powerpoint/2010/main" val="484090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Do any of you remember the bestseller book “Dress for Success”?  “You only get one chance to make a first impression.”  </a:t>
            </a:r>
          </a:p>
        </p:txBody>
      </p:sp>
    </p:spTree>
    <p:extLst>
      <p:ext uri="{BB962C8B-B14F-4D97-AF65-F5344CB8AC3E}">
        <p14:creationId xmlns:p14="http://schemas.microsoft.com/office/powerpoint/2010/main" val="2308617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What are we projecting, communicating?</a:t>
            </a:r>
          </a:p>
        </p:txBody>
      </p:sp>
    </p:spTree>
    <p:extLst>
      <p:ext uri="{BB962C8B-B14F-4D97-AF65-F5344CB8AC3E}">
        <p14:creationId xmlns:p14="http://schemas.microsoft.com/office/powerpoint/2010/main" val="2653820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06633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32977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Three main points</a:t>
            </a:r>
          </a:p>
          <a:p>
            <a:pPr marL="228600" indent="-228600">
              <a:buFont typeface="+mj-lt"/>
              <a:buAutoNum type="arabicPeriod"/>
            </a:pPr>
            <a:r>
              <a:rPr lang="en-US" altLang="en-US" dirty="0"/>
              <a:t>Don’t worry</a:t>
            </a:r>
          </a:p>
          <a:p>
            <a:pPr marL="228600" indent="-228600">
              <a:buFont typeface="+mj-lt"/>
              <a:buAutoNum type="arabicPeriod"/>
            </a:pPr>
            <a:r>
              <a:rPr lang="en-US" altLang="en-US" dirty="0"/>
              <a:t>Prayer and supplication</a:t>
            </a:r>
          </a:p>
          <a:p>
            <a:pPr marL="228600" indent="-228600">
              <a:buFont typeface="+mj-lt"/>
              <a:buAutoNum type="arabicPeriod"/>
            </a:pPr>
            <a:r>
              <a:rPr lang="en-US" altLang="en-US" dirty="0"/>
              <a:t>With thanksgiving</a:t>
            </a:r>
          </a:p>
          <a:p>
            <a:pPr marL="228600" indent="-228600">
              <a:buFont typeface="+mj-lt"/>
              <a:buAutoNum type="arabicPeriod"/>
            </a:pPr>
            <a:endParaRPr lang="en-US" altLang="en-US" dirty="0"/>
          </a:p>
          <a:p>
            <a:r>
              <a:rPr lang="en-US" altLang="en-US" dirty="0"/>
              <a:t>New normal</a:t>
            </a:r>
          </a:p>
        </p:txBody>
      </p:sp>
    </p:spTree>
    <p:extLst>
      <p:ext uri="{BB962C8B-B14F-4D97-AF65-F5344CB8AC3E}">
        <p14:creationId xmlns:p14="http://schemas.microsoft.com/office/powerpoint/2010/main" val="246656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551513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This will be the new normal.   Maybe some of you are already there, but can be deeper!</a:t>
            </a:r>
          </a:p>
        </p:txBody>
      </p:sp>
    </p:spTree>
    <p:extLst>
      <p:ext uri="{BB962C8B-B14F-4D97-AF65-F5344CB8AC3E}">
        <p14:creationId xmlns:p14="http://schemas.microsoft.com/office/powerpoint/2010/main" val="2523560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https://www.google.com/search?q=brain+training&amp;safe=active&amp;source=lnms&amp;tbm=isch&amp;sa=X&amp;ved=0ahUKEwj4xfLr3ajhAhUVHzQIHRyXBHsQ_AUIDygC&amp;biw=1164&amp;bih=865#imgdii=pEDTREwjQWp7TM:&amp;imgrc=D15AUzLqiN_0OM:</a:t>
            </a:r>
            <a:endParaRPr lang="en-US" sz="1050" dirty="0"/>
          </a:p>
          <a:p>
            <a:r>
              <a:rPr lang="en-US" altLang="en-US" sz="1050" dirty="0">
                <a:hlinkClick r:id="rId4"/>
              </a:rPr>
              <a:t>https://www.google.com/url?sa=i&amp;source=images&amp;cd=&amp;cad=rja&amp;uact=8&amp;ved=2ahUKEwjXiLmn3qjhAhWxoFsKHS_fAJYQjRx6BAgBEAU&amp;url=https%3A%2F%2Fbrainfitnesssolutions.com%2Fbrain-fitness-guide%2F&amp;psig=AOvVaw2cDd7ARLZGPS_mVKAReDdA&amp;ust=1553996406944215</a:t>
            </a:r>
            <a:endParaRPr lang="en-US" altLang="en-US" sz="1050" dirty="0"/>
          </a:p>
          <a:p>
            <a:endParaRPr lang="en-US" altLang="en-US" sz="1050" dirty="0"/>
          </a:p>
          <a:p>
            <a:r>
              <a:rPr lang="en-US" altLang="en-US" sz="1050" dirty="0"/>
              <a:t>Psycho-babble?</a:t>
            </a:r>
          </a:p>
          <a:p>
            <a:endParaRPr lang="en-US" altLang="en-US" sz="1050" dirty="0"/>
          </a:p>
        </p:txBody>
      </p:sp>
    </p:spTree>
    <p:extLst>
      <p:ext uri="{BB962C8B-B14F-4D97-AF65-F5344CB8AC3E}">
        <p14:creationId xmlns:p14="http://schemas.microsoft.com/office/powerpoint/2010/main" val="5758716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https://biblehub.com/greek/3309.htm</a:t>
            </a:r>
            <a:endParaRPr lang="en-US" altLang="en-US" sz="1050" dirty="0"/>
          </a:p>
          <a:p>
            <a:endParaRPr lang="en-US" altLang="en-US" sz="1050" dirty="0"/>
          </a:p>
        </p:txBody>
      </p:sp>
    </p:spTree>
    <p:extLst>
      <p:ext uri="{BB962C8B-B14F-4D97-AF65-F5344CB8AC3E}">
        <p14:creationId xmlns:p14="http://schemas.microsoft.com/office/powerpoint/2010/main" val="2317219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A word study in the difference between completed and finished.</a:t>
            </a:r>
          </a:p>
          <a:p>
            <a:r>
              <a:rPr lang="en-US" altLang="en-US" dirty="0"/>
              <a:t>Guyanese man won competition </a:t>
            </a:r>
          </a:p>
          <a:p>
            <a:r>
              <a:rPr lang="en-US" altLang="en-US" dirty="0"/>
              <a:t>If you marry the right woman you are completed.</a:t>
            </a:r>
          </a:p>
          <a:p>
            <a:r>
              <a:rPr lang="en-US" altLang="en-US" dirty="0"/>
              <a:t>If you marry the right woman you are finished.</a:t>
            </a:r>
          </a:p>
          <a:p>
            <a:r>
              <a:rPr lang="en-US" altLang="en-US" dirty="0"/>
              <a:t>If the right woman sees you with the wrong woman, you are completely finished.</a:t>
            </a:r>
          </a:p>
          <a:p>
            <a:endParaRPr lang="en-US" altLang="en-US" dirty="0"/>
          </a:p>
        </p:txBody>
      </p:sp>
    </p:spTree>
    <p:extLst>
      <p:ext uri="{BB962C8B-B14F-4D97-AF65-F5344CB8AC3E}">
        <p14:creationId xmlns:p14="http://schemas.microsoft.com/office/powerpoint/2010/main" val="803182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https://biblehub.com/greek/3309.htm</a:t>
            </a:r>
            <a:endParaRPr lang="en-US" altLang="en-US" sz="1050" dirty="0"/>
          </a:p>
          <a:p>
            <a:endParaRPr lang="en-US" altLang="en-US" sz="1050" dirty="0"/>
          </a:p>
        </p:txBody>
      </p:sp>
    </p:spTree>
    <p:extLst>
      <p:ext uri="{BB962C8B-B14F-4D97-AF65-F5344CB8AC3E}">
        <p14:creationId xmlns:p14="http://schemas.microsoft.com/office/powerpoint/2010/main" val="16990465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https://biblehub.com/greek/3309.htm</a:t>
            </a:r>
            <a:endParaRPr lang="en-US" altLang="en-US" sz="1050" dirty="0"/>
          </a:p>
        </p:txBody>
      </p:sp>
    </p:spTree>
    <p:extLst>
      <p:ext uri="{BB962C8B-B14F-4D97-AF65-F5344CB8AC3E}">
        <p14:creationId xmlns:p14="http://schemas.microsoft.com/office/powerpoint/2010/main" val="2260901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A Yeshua example of the command NOT to worry.</a:t>
            </a:r>
          </a:p>
        </p:txBody>
      </p:sp>
    </p:spTree>
    <p:extLst>
      <p:ext uri="{BB962C8B-B14F-4D97-AF65-F5344CB8AC3E}">
        <p14:creationId xmlns:p14="http://schemas.microsoft.com/office/powerpoint/2010/main" val="3785436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She </a:t>
            </a:r>
            <a:r>
              <a:rPr lang="en-US" altLang="en-US" dirty="0"/>
              <a:t>had a LOT to worry about.</a:t>
            </a:r>
          </a:p>
          <a:p>
            <a:r>
              <a:rPr lang="en-US" altLang="en-US" sz="2000" dirty="0"/>
              <a:t>She’s alone in terms of spouse, now only son GONE.  Relationally lonely, also financially destitute!</a:t>
            </a:r>
          </a:p>
          <a:p>
            <a:r>
              <a:rPr lang="en-US" altLang="en-US" sz="2000" dirty="0"/>
              <a:t>Is He saying, “Man up.   Suck it up.”</a:t>
            </a:r>
          </a:p>
          <a:p>
            <a:endParaRPr lang="en-US" altLang="en-US" sz="2000" dirty="0"/>
          </a:p>
          <a:p>
            <a:r>
              <a:rPr lang="en-US" altLang="en-US" sz="2000" dirty="0"/>
              <a:t>There’s of course more to the story, but it lays a Yeshua model for this concept.  DON’T WORRY.</a:t>
            </a:r>
          </a:p>
        </p:txBody>
      </p:sp>
    </p:spTree>
    <p:extLst>
      <p:ext uri="{BB962C8B-B14F-4D97-AF65-F5344CB8AC3E}">
        <p14:creationId xmlns:p14="http://schemas.microsoft.com/office/powerpoint/2010/main" val="35788986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825759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People offend me, insult me.</a:t>
            </a:r>
          </a:p>
          <a:p>
            <a:r>
              <a:rPr lang="en-US" altLang="en-US" dirty="0"/>
              <a:t>Life challenges scare me.</a:t>
            </a:r>
          </a:p>
        </p:txBody>
      </p:sp>
    </p:spTree>
    <p:extLst>
      <p:ext uri="{BB962C8B-B14F-4D97-AF65-F5344CB8AC3E}">
        <p14:creationId xmlns:p14="http://schemas.microsoft.com/office/powerpoint/2010/main" val="26526413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Two parts</a:t>
            </a:r>
          </a:p>
        </p:txBody>
      </p:sp>
    </p:spTree>
    <p:extLst>
      <p:ext uri="{BB962C8B-B14F-4D97-AF65-F5344CB8AC3E}">
        <p14:creationId xmlns:p14="http://schemas.microsoft.com/office/powerpoint/2010/main" val="27965680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I am a believer and doer of prayer.  Daily personal, Tuesday </a:t>
            </a:r>
            <a:r>
              <a:rPr lang="en-US" altLang="en-US" sz="2000" dirty="0" err="1"/>
              <a:t>Teerosh</a:t>
            </a:r>
            <a:r>
              <a:rPr lang="en-US" altLang="en-US" sz="2000" dirty="0"/>
              <a:t>, with my family, extended times, prayer retreat.  </a:t>
            </a:r>
          </a:p>
          <a:p>
            <a:r>
              <a:rPr lang="en-US" altLang="en-US" sz="2000" dirty="0"/>
              <a:t>I also believe in praising G-d.  Tikkun</a:t>
            </a:r>
          </a:p>
          <a:p>
            <a:endParaRPr lang="en-US" altLang="en-US" sz="2000" dirty="0"/>
          </a:p>
          <a:p>
            <a:r>
              <a:rPr lang="en-US" altLang="en-US" sz="2000" dirty="0"/>
              <a:t>What was </a:t>
            </a:r>
            <a:r>
              <a:rPr lang="en-US" altLang="en-US" sz="2000" u="sng" dirty="0"/>
              <a:t>radically new</a:t>
            </a:r>
            <a:r>
              <a:rPr lang="en-US" altLang="en-US" sz="2000" dirty="0"/>
              <a:t> to me was </a:t>
            </a:r>
            <a:r>
              <a:rPr lang="en-US" altLang="en-US" sz="2000" u="sng" dirty="0"/>
              <a:t>combining</a:t>
            </a:r>
            <a:r>
              <a:rPr lang="en-US" altLang="en-US" sz="2000" dirty="0"/>
              <a:t> heavy intercession with uplifting thanksgiving.</a:t>
            </a:r>
          </a:p>
          <a:p>
            <a:r>
              <a:rPr lang="en-US" altLang="en-US" sz="2000" dirty="0"/>
              <a:t>You can pray and cry and groan, and come away as an oppressed groaning loner.  </a:t>
            </a:r>
          </a:p>
        </p:txBody>
      </p:sp>
    </p:spTree>
    <p:extLst>
      <p:ext uri="{BB962C8B-B14F-4D97-AF65-F5344CB8AC3E}">
        <p14:creationId xmlns:p14="http://schemas.microsoft.com/office/powerpoint/2010/main" val="6111374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https://biblehub.com/greek/2169.htm</a:t>
            </a:r>
            <a:endParaRPr lang="en-US" sz="1050" dirty="0"/>
          </a:p>
          <a:p>
            <a:endParaRPr lang="en-US" altLang="en-US" sz="1050" dirty="0"/>
          </a:p>
          <a:p>
            <a:r>
              <a:rPr lang="en-US" altLang="en-US" sz="2000" dirty="0"/>
              <a:t>Let’s look at the words of the Word.</a:t>
            </a:r>
          </a:p>
        </p:txBody>
      </p:sp>
    </p:spTree>
    <p:extLst>
      <p:ext uri="{BB962C8B-B14F-4D97-AF65-F5344CB8AC3E}">
        <p14:creationId xmlns:p14="http://schemas.microsoft.com/office/powerpoint/2010/main" val="15429097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https://biblehub.com/greek/2169.htm</a:t>
            </a:r>
            <a:endParaRPr lang="en-US" altLang="en-US" sz="1050" dirty="0"/>
          </a:p>
        </p:txBody>
      </p:sp>
    </p:spTree>
    <p:extLst>
      <p:ext uri="{BB962C8B-B14F-4D97-AF65-F5344CB8AC3E}">
        <p14:creationId xmlns:p14="http://schemas.microsoft.com/office/powerpoint/2010/main" val="1351505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504825" y="685800"/>
            <a:ext cx="5842000" cy="3422650"/>
          </a:xfrm>
          <a:ln/>
        </p:spPr>
      </p:sp>
      <p:sp>
        <p:nvSpPr>
          <p:cNvPr id="338947" name="Notes Placeholder 2"/>
          <p:cNvSpPr>
            <a:spLocks noGrp="1"/>
          </p:cNvSpPr>
          <p:nvPr>
            <p:ph type="body" idx="1"/>
          </p:nvPr>
        </p:nvSpPr>
        <p:spPr>
          <a:xfrm>
            <a:off x="228601" y="4108450"/>
            <a:ext cx="6400800" cy="4806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Series I feel called to do in Matityahu in my home synagogue, and this one was so impactful that it seems that I should bring it to Conference.   At least, impactful to me.   </a:t>
            </a:r>
          </a:p>
          <a:p>
            <a:r>
              <a:rPr lang="en-US" altLang="en-US" dirty="0"/>
              <a:t>Know inner life and failures of a preacher?  Listen to his messages.  Wounded healer: Way ahead of flock, unattainable. Behind flock, bad influence. Few steps ahead: leader.  So, this message is for me, if not for you.</a:t>
            </a:r>
          </a:p>
          <a:p>
            <a:r>
              <a:rPr lang="en-US" altLang="en-US" u="sng" dirty="0"/>
              <a:t>Context</a:t>
            </a:r>
            <a:r>
              <a:rPr lang="en-US" altLang="en-US" dirty="0"/>
              <a:t> Sang the Hallel and went out.  </a:t>
            </a:r>
            <a:endParaRPr lang="en-US" altLang="en-US" dirty="0">
              <a:sym typeface="Wingdings" panose="05000000000000000000" pitchFamily="2" charset="2"/>
            </a:endParaRPr>
          </a:p>
          <a:p>
            <a:r>
              <a:rPr lang="en-US" altLang="en-US" dirty="0">
                <a:sym typeface="Wingdings" panose="05000000000000000000" pitchFamily="2" charset="2"/>
              </a:rPr>
              <a:t>As they went, Yeshua predicts the soon coming abandonment of Him by the Twelve. Eleven now.</a:t>
            </a:r>
          </a:p>
          <a:p>
            <a:r>
              <a:rPr lang="en-US" altLang="en-US" dirty="0">
                <a:sym typeface="Wingdings" panose="05000000000000000000" pitchFamily="2" charset="2"/>
              </a:rPr>
              <a:t>Their reaction to His prediction…</a:t>
            </a:r>
            <a:endParaRPr lang="en-US" altLang="en-US" dirty="0"/>
          </a:p>
          <a:p>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4</a:t>
            </a:fld>
            <a:endParaRPr kumimoji="0" lang="en-US" alt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7940947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Heavy stuff!  However…</a:t>
            </a:r>
          </a:p>
        </p:txBody>
      </p:sp>
    </p:spTree>
    <p:extLst>
      <p:ext uri="{BB962C8B-B14F-4D97-AF65-F5344CB8AC3E}">
        <p14:creationId xmlns:p14="http://schemas.microsoft.com/office/powerpoint/2010/main" val="17128492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https://biblehub.com/greek/2169.htm</a:t>
            </a:r>
            <a:endParaRPr lang="en-US" sz="1050" dirty="0"/>
          </a:p>
          <a:p>
            <a:endParaRPr lang="en-US" altLang="en-US" sz="1050" dirty="0"/>
          </a:p>
          <a:p>
            <a:r>
              <a:rPr lang="en-US" altLang="en-US" sz="2000" dirty="0"/>
              <a:t>Messianic scriptures/New Testament original is Greek but thinking is Hebrew.  So…</a:t>
            </a:r>
          </a:p>
        </p:txBody>
      </p:sp>
    </p:spTree>
    <p:extLst>
      <p:ext uri="{BB962C8B-B14F-4D97-AF65-F5344CB8AC3E}">
        <p14:creationId xmlns:p14="http://schemas.microsoft.com/office/powerpoint/2010/main" val="28294761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Heavy stuff</a:t>
            </a:r>
          </a:p>
        </p:txBody>
      </p:sp>
    </p:spTree>
    <p:extLst>
      <p:ext uri="{BB962C8B-B14F-4D97-AF65-F5344CB8AC3E}">
        <p14:creationId xmlns:p14="http://schemas.microsoft.com/office/powerpoint/2010/main" val="13627492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Uplifting, empowering, liberating JOY!</a:t>
            </a:r>
          </a:p>
        </p:txBody>
      </p:sp>
    </p:spTree>
    <p:extLst>
      <p:ext uri="{BB962C8B-B14F-4D97-AF65-F5344CB8AC3E}">
        <p14:creationId xmlns:p14="http://schemas.microsoft.com/office/powerpoint/2010/main" val="37166123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dirty="0">
                <a:hlinkClick r:id="rId3"/>
              </a:rPr>
              <a:t>https://biblehub.com/greek/2169.htm</a:t>
            </a:r>
            <a:endParaRPr lang="en-US" sz="2000" dirty="0"/>
          </a:p>
          <a:p>
            <a:r>
              <a:rPr lang="en-US" altLang="en-US" sz="2000" dirty="0"/>
              <a:t>Prayer is generally heavy, even a lament, a cry in distress.  It’s right to start there, to vent to G-d.  In </a:t>
            </a:r>
            <a:r>
              <a:rPr lang="en-US" altLang="en-US" sz="2000" dirty="0" err="1"/>
              <a:t>Sozo</a:t>
            </a:r>
            <a:r>
              <a:rPr lang="en-US" altLang="en-US" sz="2000" dirty="0"/>
              <a:t> Ps 43</a:t>
            </a:r>
          </a:p>
          <a:p>
            <a:r>
              <a:rPr lang="en-US" altLang="en-US" sz="2000" dirty="0"/>
              <a:t>But if we stay there, we ruin it.  We lament </a:t>
            </a:r>
            <a:r>
              <a:rPr lang="en-US" altLang="en-US" sz="2000" dirty="0">
                <a:sym typeface="Wingdings" panose="05000000000000000000" pitchFamily="2" charset="2"/>
              </a:rPr>
              <a:t> lamentable.   We lament, then thanks.</a:t>
            </a:r>
            <a:endParaRPr lang="en-US" altLang="en-US" sz="2000" dirty="0"/>
          </a:p>
        </p:txBody>
      </p:sp>
    </p:spTree>
    <p:extLst>
      <p:ext uri="{BB962C8B-B14F-4D97-AF65-F5344CB8AC3E}">
        <p14:creationId xmlns:p14="http://schemas.microsoft.com/office/powerpoint/2010/main" val="15958346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Is that a good description of being down?</a:t>
            </a:r>
          </a:p>
        </p:txBody>
      </p:sp>
    </p:spTree>
    <p:extLst>
      <p:ext uri="{BB962C8B-B14F-4D97-AF65-F5344CB8AC3E}">
        <p14:creationId xmlns:p14="http://schemas.microsoft.com/office/powerpoint/2010/main" val="26387933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3968572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Salvation of your face…your gloomy face </a:t>
            </a:r>
            <a:r>
              <a:rPr lang="en-US" altLang="en-US" dirty="0">
                <a:sym typeface="Wingdings" panose="05000000000000000000" pitchFamily="2" charset="2"/>
              </a:rPr>
              <a:t> JOY in Him.  In Messiah and His love and faithfulness and resurrection power.</a:t>
            </a:r>
            <a:endParaRPr lang="en-US" altLang="en-US" dirty="0"/>
          </a:p>
        </p:txBody>
      </p:sp>
    </p:spTree>
    <p:extLst>
      <p:ext uri="{BB962C8B-B14F-4D97-AF65-F5344CB8AC3E}">
        <p14:creationId xmlns:p14="http://schemas.microsoft.com/office/powerpoint/2010/main" val="2566040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I do a fair amount of crisis counseling.  People come to me upset with each other, and G-d helps us.</a:t>
            </a:r>
          </a:p>
          <a:p>
            <a:endParaRPr lang="en-US" altLang="en-US" sz="2000" dirty="0"/>
          </a:p>
          <a:p>
            <a:r>
              <a:rPr lang="en-US" altLang="en-US" sz="2000" dirty="0"/>
              <a:t>I would like to suggest that MOST of that work can be done by entering this new normal.</a:t>
            </a:r>
          </a:p>
        </p:txBody>
      </p:sp>
    </p:spTree>
    <p:extLst>
      <p:ext uri="{BB962C8B-B14F-4D97-AF65-F5344CB8AC3E}">
        <p14:creationId xmlns:p14="http://schemas.microsoft.com/office/powerpoint/2010/main" val="11489789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Pause now: consider some grief.  Family issue, financial issue, health issue.  Marriage, children, congregation.  Prayer and supplication with THANKSGIVING!!   </a:t>
            </a:r>
          </a:p>
          <a:p>
            <a:endParaRPr lang="en-US" altLang="en-US" dirty="0"/>
          </a:p>
          <a:p>
            <a:r>
              <a:rPr lang="en-US" altLang="en-US" dirty="0"/>
              <a:t>Jake Rosenberg.  PhD 2</a:t>
            </a:r>
            <a:r>
              <a:rPr lang="en-US" altLang="en-US" baseline="30000" dirty="0"/>
              <a:t>nd</a:t>
            </a:r>
            <a:r>
              <a:rPr lang="en-US" altLang="en-US" dirty="0"/>
              <a:t> gen Messianic rabbi.  Ideal kid.   Man.   Mass in spleen…</a:t>
            </a:r>
          </a:p>
          <a:p>
            <a:endParaRPr lang="en-US" altLang="en-US" dirty="0"/>
          </a:p>
          <a:p>
            <a:r>
              <a:rPr lang="en-US" sz="1000" dirty="0">
                <a:hlinkClick r:id="rId3"/>
              </a:rPr>
              <a:t>https://www.google.com/search?q=brain+training&amp;safe=active&amp;source=lnms&amp;tbm=isch&amp;sa=X&amp;ved=0ahUKEwj4xfLr3ajhAhUVHzQIHRyXBHsQ_AUIDygC&amp;biw=1164&amp;bih=865#imgdii=pEDTREwjQWp7TM:&amp;imgrc=D15AUzLqiN_0OM:</a:t>
            </a:r>
            <a:endParaRPr lang="en-US" sz="1000" dirty="0"/>
          </a:p>
          <a:p>
            <a:r>
              <a:rPr lang="en-US" altLang="en-US" sz="1000" dirty="0">
                <a:hlinkClick r:id="rId4"/>
              </a:rPr>
              <a:t>https://www.google.com/url?sa=i&amp;source=images&amp;cd=&amp;cad=rja&amp;uact=8&amp;ved=2ahUKEwjXiLmn3qjhAhWxoFsKHS_fAJYQjRx6BAgBEAU&amp;url=https%3A%2F%2Fbrainfitnesssolutions.com%2Fbrain-fitness-guide%2F&amp;psig=AOvVaw2cDd7ARLZGPS_mVKAReDdA&amp;ust=1553996406944215</a:t>
            </a:r>
            <a:endParaRPr lang="en-US" altLang="en-US" sz="1000" dirty="0"/>
          </a:p>
          <a:p>
            <a:endParaRPr lang="en-US" altLang="en-US" dirty="0"/>
          </a:p>
        </p:txBody>
      </p:sp>
    </p:spTree>
    <p:extLst>
      <p:ext uri="{BB962C8B-B14F-4D97-AF65-F5344CB8AC3E}">
        <p14:creationId xmlns:p14="http://schemas.microsoft.com/office/powerpoint/2010/main" val="3326377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Literally ‘stumble’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4326617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855897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256189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What I teach you about dwelling in the heavenly atmosphere of </a:t>
            </a:r>
          </a:p>
          <a:p>
            <a:r>
              <a:rPr lang="en-US" altLang="en-US" sz="2000" dirty="0"/>
              <a:t>“No stress, intense prayer WITH thanksgiving” you exemplify and teach to others.  That is, if I’m just a shepherd and comfort and help to you [I hope] but don’t equip you to do the same for others, then I’ve failed as equipper.</a:t>
            </a:r>
          </a:p>
        </p:txBody>
      </p:sp>
    </p:spTree>
    <p:extLst>
      <p:ext uri="{BB962C8B-B14F-4D97-AF65-F5344CB8AC3E}">
        <p14:creationId xmlns:p14="http://schemas.microsoft.com/office/powerpoint/2010/main" val="30605176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New normal: no worry, prayer with PRAISE</a:t>
            </a:r>
          </a:p>
          <a:p>
            <a:r>
              <a:rPr lang="en-US" altLang="en-US" dirty="0"/>
              <a:t>Breathe it.  Kingdom of Heaven: heavenly atmosphere!!</a:t>
            </a:r>
          </a:p>
        </p:txBody>
      </p:sp>
    </p:spTree>
    <p:extLst>
      <p:ext uri="{BB962C8B-B14F-4D97-AF65-F5344CB8AC3E}">
        <p14:creationId xmlns:p14="http://schemas.microsoft.com/office/powerpoint/2010/main" val="33913542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What time I am afraid, I will trust in you.</a:t>
            </a:r>
          </a:p>
          <a:p>
            <a:r>
              <a:rPr lang="en-US" altLang="en-US" dirty="0"/>
              <a:t>Practice gesture.</a:t>
            </a:r>
          </a:p>
        </p:txBody>
      </p:sp>
    </p:spTree>
    <p:extLst>
      <p:ext uri="{BB962C8B-B14F-4D97-AF65-F5344CB8AC3E}">
        <p14:creationId xmlns:p14="http://schemas.microsoft.com/office/powerpoint/2010/main" val="1039723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843309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184393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828122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495233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http://www.thrivetraining.org/nineteenskills.html</a:t>
            </a:r>
            <a:endParaRPr lang="en-US" sz="1050" dirty="0"/>
          </a:p>
          <a:p>
            <a:r>
              <a:rPr lang="en-US" sz="2000" b="0" i="0" u="none" strike="noStrike" kern="1200" baseline="0" dirty="0">
                <a:solidFill>
                  <a:schemeClr val="tx1"/>
                </a:solidFill>
                <a:latin typeface="Arial Rounded MT Bold" pitchFamily="34" charset="0"/>
                <a:ea typeface="+mn-ea"/>
                <a:cs typeface="Arial" charset="0"/>
              </a:rPr>
              <a:t>Right-hemisphere-to-right-hemisphere communication of our most desired positive</a:t>
            </a:r>
          </a:p>
          <a:p>
            <a:r>
              <a:rPr lang="en-US" sz="2000" b="0" i="0" u="none" strike="noStrike" kern="1200" baseline="0" dirty="0">
                <a:solidFill>
                  <a:schemeClr val="tx1"/>
                </a:solidFill>
                <a:latin typeface="Arial Rounded MT Bold" pitchFamily="34" charset="0"/>
                <a:ea typeface="+mn-ea"/>
                <a:cs typeface="Arial" charset="0"/>
              </a:rPr>
              <a:t>emotional state.  </a:t>
            </a:r>
            <a:r>
              <a:rPr lang="en-US" dirty="0"/>
              <a:t>p. </a:t>
            </a:r>
            <a:r>
              <a:rPr lang="en-US" sz="2000" b="0" i="0" u="none" strike="noStrike" kern="1200" baseline="0" dirty="0">
                <a:solidFill>
                  <a:schemeClr val="tx1"/>
                </a:solidFill>
                <a:latin typeface="Arial Rounded MT Bold" pitchFamily="34" charset="0"/>
                <a:ea typeface="+mn-ea"/>
                <a:cs typeface="Arial" charset="0"/>
              </a:rPr>
              <a:t>42</a:t>
            </a:r>
            <a:endParaRPr lang="en-US" altLang="en-US" sz="1050" dirty="0"/>
          </a:p>
        </p:txBody>
      </p:sp>
    </p:spTree>
    <p:extLst>
      <p:ext uri="{BB962C8B-B14F-4D97-AF65-F5344CB8AC3E}">
        <p14:creationId xmlns:p14="http://schemas.microsoft.com/office/powerpoint/2010/main" val="2059548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7777340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1" i="0" u="none" strike="noStrike" kern="1200" baseline="0" dirty="0">
                <a:solidFill>
                  <a:schemeClr val="tx1"/>
                </a:solidFill>
                <a:latin typeface="Arial Rounded MT Bold" pitchFamily="34" charset="0"/>
                <a:ea typeface="+mn-ea"/>
                <a:cs typeface="Arial" charset="0"/>
              </a:rPr>
              <a:t>Skill 2 Soothe Myself </a:t>
            </a:r>
            <a:r>
              <a:rPr lang="en-US" sz="2000" b="1" i="1" u="none" strike="noStrike" kern="1200" baseline="0" dirty="0">
                <a:solidFill>
                  <a:schemeClr val="tx1"/>
                </a:solidFill>
                <a:latin typeface="Arial Rounded MT Bold" pitchFamily="34" charset="0"/>
                <a:ea typeface="+mn-ea"/>
                <a:cs typeface="Arial" charset="0"/>
              </a:rPr>
              <a:t>Simple Quiet </a:t>
            </a:r>
            <a:r>
              <a:rPr lang="en-US" sz="2000" b="0" i="0" u="none" strike="noStrike" kern="1200" baseline="0" dirty="0">
                <a:solidFill>
                  <a:schemeClr val="tx1"/>
                </a:solidFill>
                <a:latin typeface="Arial Rounded MT Bold" pitchFamily="34" charset="0"/>
                <a:ea typeface="+mn-ea"/>
                <a:cs typeface="Arial" charset="0"/>
              </a:rPr>
              <a:t>Lowering my own energy level so I can rest after both joyful and upsetting emotions, as I need to and on my own, makes me feel stable. This self-soothing capacity is the strongest predictor of good mental health for the lifetime.</a:t>
            </a:r>
          </a:p>
          <a:p>
            <a:r>
              <a:rPr lang="en-US" sz="2000" b="0" i="0" u="none" strike="noStrike" kern="1200" baseline="0" dirty="0">
                <a:solidFill>
                  <a:schemeClr val="tx1"/>
                </a:solidFill>
                <a:latin typeface="Arial Rounded MT Bold" pitchFamily="34" charset="0"/>
                <a:ea typeface="+mn-ea"/>
                <a:cs typeface="Arial" charset="0"/>
              </a:rPr>
              <a:t>Technical description: Release-on-demand of serotonin by the vegetative branch of para-sympathetic nervous system to quiet both positive and distressing emotional states.</a:t>
            </a:r>
          </a:p>
          <a:p>
            <a:r>
              <a:rPr lang="en-US" altLang="en-US" dirty="0"/>
              <a:t>P 8 Thrive book</a:t>
            </a:r>
            <a:endParaRPr lang="en-US" altLang="en-US" sz="1050" dirty="0"/>
          </a:p>
        </p:txBody>
      </p:sp>
    </p:spTree>
    <p:extLst>
      <p:ext uri="{BB962C8B-B14F-4D97-AF65-F5344CB8AC3E}">
        <p14:creationId xmlns:p14="http://schemas.microsoft.com/office/powerpoint/2010/main" val="16089037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u="none" strike="noStrike" kern="1200" baseline="0" dirty="0">
                <a:solidFill>
                  <a:schemeClr val="tx1"/>
                </a:solidFill>
                <a:latin typeface="Arial Rounded MT Bold" pitchFamily="34" charset="0"/>
                <a:ea typeface="+mn-ea"/>
                <a:cs typeface="Arial" charset="0"/>
              </a:rPr>
              <a:t>A trained brain will scan the environment looking for things to appreciate, amplify, enjoy!</a:t>
            </a:r>
          </a:p>
          <a:p>
            <a:r>
              <a:rPr lang="en-US" sz="2000" b="0" i="0" u="none" strike="noStrike" kern="1200" baseline="0" dirty="0">
                <a:solidFill>
                  <a:schemeClr val="tx1"/>
                </a:solidFill>
                <a:latin typeface="Arial Rounded MT Bold" pitchFamily="34" charset="0"/>
                <a:ea typeface="+mn-ea"/>
                <a:cs typeface="Arial" charset="0"/>
              </a:rPr>
              <a:t>Untrained brain amplifies problems and pain.</a:t>
            </a:r>
          </a:p>
          <a:p>
            <a:r>
              <a:rPr lang="en-US" sz="2000" b="0" i="0" u="none" strike="noStrike" kern="1200" baseline="0" dirty="0">
                <a:solidFill>
                  <a:schemeClr val="tx1"/>
                </a:solidFill>
                <a:latin typeface="Arial Rounded MT Bold" pitchFamily="34" charset="0"/>
                <a:ea typeface="+mn-ea"/>
                <a:cs typeface="Arial" charset="0"/>
              </a:rPr>
              <a:t>High levels of the emotional state of appreciation closely match the healthy balanced state of the brain and nervous system. Creating a strong feeling of appreciation in yourself or others relieves unpleasant states and stress.</a:t>
            </a:r>
          </a:p>
          <a:p>
            <a:r>
              <a:rPr lang="en-US" sz="2000" b="0" i="0" u="none" strike="noStrike" kern="1200" baseline="0" dirty="0">
                <a:solidFill>
                  <a:schemeClr val="tx1"/>
                </a:solidFill>
                <a:latin typeface="Arial Rounded MT Bold" pitchFamily="34" charset="0"/>
                <a:ea typeface="+mn-ea"/>
                <a:cs typeface="Arial" charset="0"/>
              </a:rPr>
              <a:t>Appreciation is very similar to the let down reflex that produces milk flow when nursing and the warm contented feeling that follows for mother and child</a:t>
            </a:r>
          </a:p>
          <a:p>
            <a:r>
              <a:rPr lang="en-US" dirty="0"/>
              <a:t>p. 43</a:t>
            </a:r>
            <a:endParaRPr lang="en-US" sz="2000" b="0" i="0" u="none" strike="noStrike" kern="1200" baseline="0" dirty="0">
              <a:solidFill>
                <a:schemeClr val="tx1"/>
              </a:solidFill>
              <a:latin typeface="Arial Rounded MT Bold" pitchFamily="34" charset="0"/>
              <a:ea typeface="+mn-ea"/>
              <a:cs typeface="Arial" charset="0"/>
            </a:endParaRPr>
          </a:p>
          <a:p>
            <a:endParaRPr lang="en-US" altLang="en-US" dirty="0"/>
          </a:p>
          <a:p>
            <a:r>
              <a:rPr lang="en-US" sz="1050" dirty="0">
                <a:hlinkClick r:id="rId3"/>
              </a:rPr>
              <a:t>http://www.thrivetraining.org/nineteenskills.html</a:t>
            </a:r>
            <a:endParaRPr lang="en-US" altLang="en-US" sz="1050" dirty="0"/>
          </a:p>
        </p:txBody>
      </p:sp>
    </p:spTree>
    <p:extLst>
      <p:ext uri="{BB962C8B-B14F-4D97-AF65-F5344CB8AC3E}">
        <p14:creationId xmlns:p14="http://schemas.microsoft.com/office/powerpoint/2010/main" val="39654019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23579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036668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203005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724057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972720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If you answer yes to any of these your relational circuits are off with that person.</a:t>
            </a:r>
          </a:p>
        </p:txBody>
      </p:sp>
    </p:spTree>
    <p:extLst>
      <p:ext uri="{BB962C8B-B14F-4D97-AF65-F5344CB8AC3E}">
        <p14:creationId xmlns:p14="http://schemas.microsoft.com/office/powerpoint/2010/main" val="33156372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p. 43</a:t>
            </a:r>
          </a:p>
        </p:txBody>
      </p:sp>
    </p:spTree>
    <p:extLst>
      <p:ext uri="{BB962C8B-B14F-4D97-AF65-F5344CB8AC3E}">
        <p14:creationId xmlns:p14="http://schemas.microsoft.com/office/powerpoint/2010/main" val="31158974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98993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5368733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https://www.google.com/search?q=brain+training&amp;safe=active&amp;source=lnms&amp;tbm=isch&amp;sa=X&amp;ved=0ahUKEwj4xfLr3ajhAhUVHzQIHRyXBHsQ_AUIDygC&amp;biw=1164&amp;bih=865#imgdii=pEDTREwjQWp7TM:&amp;imgrc=D15AUzLqiN_0OM:</a:t>
            </a:r>
            <a:endParaRPr lang="en-US" sz="1050" dirty="0"/>
          </a:p>
          <a:p>
            <a:r>
              <a:rPr lang="en-US" altLang="en-US" sz="1050" dirty="0">
                <a:hlinkClick r:id="rId4"/>
              </a:rPr>
              <a:t>https://www.google.com/url?sa=i&amp;source=images&amp;cd=&amp;cad=rja&amp;uact=8&amp;ved=2ahUKEwjXiLmn3qjhAhWxoFsKHS_fAJYQjRx6BAgBEAU&amp;url=https%3A%2F%2Fbrainfitnesssolutions.com%2Fbrain-fitness-guide%2F&amp;psig=AOvVaw2cDd7ARLZGPS_mVKAReDdA&amp;ust=1553996406944215</a:t>
            </a:r>
            <a:endParaRPr lang="en-US" altLang="en-US" sz="1050" dirty="0"/>
          </a:p>
          <a:p>
            <a:endParaRPr lang="en-US" altLang="en-US" sz="1050" dirty="0"/>
          </a:p>
          <a:p>
            <a:r>
              <a:rPr lang="en-US" altLang="en-US" sz="1050" dirty="0"/>
              <a:t>Psycho-babble?</a:t>
            </a:r>
          </a:p>
          <a:p>
            <a:endParaRPr lang="en-US" altLang="en-US" sz="1050" dirty="0"/>
          </a:p>
        </p:txBody>
      </p:sp>
    </p:spTree>
    <p:extLst>
      <p:ext uri="{BB962C8B-B14F-4D97-AF65-F5344CB8AC3E}">
        <p14:creationId xmlns:p14="http://schemas.microsoft.com/office/powerpoint/2010/main" val="9850737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554351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831634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887788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8707475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065723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A baby in the uterus, with a cannula [suction tube] about to be inserted.  She sees the baby apparently trying to evade the tube, then the </a:t>
            </a:r>
            <a:r>
              <a:rPr lang="en-US" altLang="en-US" dirty="0"/>
              <a:t>surgeon calls out, “Beam me up!” to turn on suction pump. Baby is sucked into the tube, piece by piece, brutally dismembered, </a:t>
            </a:r>
            <a:endParaRPr lang="en-US" altLang="en-US" sz="2000" dirty="0"/>
          </a:p>
        </p:txBody>
      </p:sp>
    </p:spTree>
    <p:extLst>
      <p:ext uri="{BB962C8B-B14F-4D97-AF65-F5344CB8AC3E}">
        <p14:creationId xmlns:p14="http://schemas.microsoft.com/office/powerpoint/2010/main" val="35938718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985939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https://variety.com/2019/film/reviews/unplanned-review-1203175761/</a:t>
            </a:r>
            <a:endParaRPr lang="en-US" altLang="en-US" sz="1050" dirty="0"/>
          </a:p>
          <a:p>
            <a:endParaRPr lang="en-US" altLang="en-US" sz="1050" dirty="0"/>
          </a:p>
        </p:txBody>
      </p:sp>
    </p:spTree>
    <p:extLst>
      <p:ext uri="{BB962C8B-B14F-4D97-AF65-F5344CB8AC3E}">
        <p14:creationId xmlns:p14="http://schemas.microsoft.com/office/powerpoint/2010/main" val="222945582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78112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2340866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http://www.israeltoday.co.il/NewsItem/tabid/178/nid/36277/Default.aspx</a:t>
            </a:r>
            <a:endParaRPr lang="en-US" altLang="en-US" sz="1050" dirty="0"/>
          </a:p>
        </p:txBody>
      </p:sp>
    </p:spTree>
    <p:extLst>
      <p:ext uri="{BB962C8B-B14F-4D97-AF65-F5344CB8AC3E}">
        <p14:creationId xmlns:p14="http://schemas.microsoft.com/office/powerpoint/2010/main" val="247401559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http://www.israeltoday.co.il/NewsItem/tabid/178/nid/36277/Default.aspx</a:t>
            </a:r>
            <a:endParaRPr lang="en-US" altLang="en-US" sz="1050" dirty="0"/>
          </a:p>
        </p:txBody>
      </p:sp>
    </p:spTree>
    <p:extLst>
      <p:ext uri="{BB962C8B-B14F-4D97-AF65-F5344CB8AC3E}">
        <p14:creationId xmlns:p14="http://schemas.microsoft.com/office/powerpoint/2010/main" val="37277060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http://www.israeltoday.co.il/NewsItem/tabid/178/nid/36277/Default.aspx</a:t>
            </a:r>
            <a:endParaRPr lang="en-US" altLang="en-US" sz="1050" dirty="0"/>
          </a:p>
        </p:txBody>
      </p:sp>
    </p:spTree>
    <p:extLst>
      <p:ext uri="{BB962C8B-B14F-4D97-AF65-F5344CB8AC3E}">
        <p14:creationId xmlns:p14="http://schemas.microsoft.com/office/powerpoint/2010/main" val="234418753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http://www.israeltoday.co.il/NewsItem/tabid/178/nid/36277/Default.aspx</a:t>
            </a:r>
            <a:endParaRPr lang="en-US" altLang="en-US" sz="1050" dirty="0"/>
          </a:p>
        </p:txBody>
      </p:sp>
    </p:spTree>
    <p:extLst>
      <p:ext uri="{BB962C8B-B14F-4D97-AF65-F5344CB8AC3E}">
        <p14:creationId xmlns:p14="http://schemas.microsoft.com/office/powerpoint/2010/main" val="411284305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http://www.israeltoday.co.il/NewsItem/tabid/178/nid/36277/Default.aspx</a:t>
            </a:r>
            <a:endParaRPr lang="en-US" altLang="en-US" sz="1050" dirty="0"/>
          </a:p>
        </p:txBody>
      </p:sp>
    </p:spTree>
    <p:extLst>
      <p:ext uri="{BB962C8B-B14F-4D97-AF65-F5344CB8AC3E}">
        <p14:creationId xmlns:p14="http://schemas.microsoft.com/office/powerpoint/2010/main" val="401391139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http://www.israeltoday.co.il/NewsItem/tabid/178/nid/36277/Default.aspx</a:t>
            </a:r>
            <a:endParaRPr lang="en-US" altLang="en-US" sz="1050" dirty="0"/>
          </a:p>
        </p:txBody>
      </p:sp>
    </p:spTree>
    <p:extLst>
      <p:ext uri="{BB962C8B-B14F-4D97-AF65-F5344CB8AC3E}">
        <p14:creationId xmlns:p14="http://schemas.microsoft.com/office/powerpoint/2010/main" val="183027022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http://www.israeltoday.co.il/NewsItem/tabid/178/nid/36277/Default.aspx</a:t>
            </a:r>
            <a:endParaRPr lang="en-US" altLang="en-US" sz="1050" dirty="0"/>
          </a:p>
        </p:txBody>
      </p:sp>
    </p:spTree>
    <p:extLst>
      <p:ext uri="{BB962C8B-B14F-4D97-AF65-F5344CB8AC3E}">
        <p14:creationId xmlns:p14="http://schemas.microsoft.com/office/powerpoint/2010/main" val="136297526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https://www.google.com/search?q=brain+training&amp;safe=active&amp;source=lnms&amp;tbm=isch&amp;sa=X&amp;ved=0ahUKEwj4xfLr3ajhAhUVHzQIHRyXBHsQ_AUIDygC&amp;biw=1164&amp;bih=865#imgdii=pEDTREwjQWp7TM:&amp;imgrc=D15AUzLqiN_0OM:</a:t>
            </a:r>
            <a:endParaRPr lang="en-US" sz="1050" dirty="0"/>
          </a:p>
          <a:p>
            <a:r>
              <a:rPr lang="en-US" altLang="en-US" sz="1050" dirty="0">
                <a:hlinkClick r:id="rId4"/>
              </a:rPr>
              <a:t>https://www.google.com/url?sa=i&amp;source=images&amp;cd=&amp;cad=rja&amp;uact=8&amp;ved=2ahUKEwjXiLmn3qjhAhWxoFsKHS_fAJYQjRx6BAgBEAU&amp;url=https%3A%2F%2Fbrainfitnesssolutions.com%2Fbrain-fitness-guide%2F&amp;psig=AOvVaw2cDd7ARLZGPS_mVKAReDdA&amp;ust=1553996406944215</a:t>
            </a:r>
            <a:endParaRPr lang="en-US" altLang="en-US" sz="1050" dirty="0"/>
          </a:p>
          <a:p>
            <a:endParaRPr lang="en-US" altLang="en-US" sz="1050" dirty="0"/>
          </a:p>
          <a:p>
            <a:r>
              <a:rPr lang="en-US" altLang="en-US" sz="1050" dirty="0"/>
              <a:t>Psycho-babble?</a:t>
            </a:r>
          </a:p>
          <a:p>
            <a:endParaRPr lang="en-US" altLang="en-US" sz="1050" dirty="0"/>
          </a:p>
        </p:txBody>
      </p:sp>
    </p:spTree>
    <p:extLst>
      <p:ext uri="{BB962C8B-B14F-4D97-AF65-F5344CB8AC3E}">
        <p14:creationId xmlns:p14="http://schemas.microsoft.com/office/powerpoint/2010/main" val="169402432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2763117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66474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  Part of the Life Model School.  James Wilder the initiating force.</a:t>
            </a:r>
          </a:p>
        </p:txBody>
      </p:sp>
    </p:spTree>
    <p:extLst>
      <p:ext uri="{BB962C8B-B14F-4D97-AF65-F5344CB8AC3E}">
        <p14:creationId xmlns:p14="http://schemas.microsoft.com/office/powerpoint/2010/main" val="369787032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08608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301406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dirty="0"/>
          </a:p>
        </p:txBody>
      </p:sp>
    </p:spTree>
    <p:extLst>
      <p:ext uri="{BB962C8B-B14F-4D97-AF65-F5344CB8AC3E}">
        <p14:creationId xmlns:p14="http://schemas.microsoft.com/office/powerpoint/2010/main" val="374600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dirty="0"/>
          </a:p>
        </p:txBody>
      </p:sp>
    </p:spTree>
    <p:extLst>
      <p:ext uri="{BB962C8B-B14F-4D97-AF65-F5344CB8AC3E}">
        <p14:creationId xmlns:p14="http://schemas.microsoft.com/office/powerpoint/2010/main" val="511703382"/>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2137816069"/>
      </p:ext>
    </p:extLst>
  </p:cSld>
  <p:clrMap bg1="lt1" tx1="dk1" bg2="lt2" tx2="dk2" accent1="accent1" accent2="accent2" accent3="accent3" accent4="accent4" accent5="accent5" accent6="accent6" hlink="hlink" folHlink="folHlink"/>
  <p:sldLayoutIdLst>
    <p:sldLayoutId id="2147483705"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s://thrivetoday.or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thrivetoday.org/tag/19-skills/" TargetMode="External"/><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2019</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5" y="-30773"/>
            <a:ext cx="8381999" cy="5143500"/>
          </a:xfrm>
        </p:spPr>
        <p:txBody>
          <a:bodyPr>
            <a:normAutofit/>
          </a:bodyPr>
          <a:lstStyle/>
          <a:p>
            <a:pPr algn="l"/>
            <a:r>
              <a:rPr lang="en-US" dirty="0"/>
              <a:t> </a:t>
            </a:r>
          </a:p>
        </p:txBody>
      </p:sp>
      <p:pic>
        <p:nvPicPr>
          <p:cNvPr id="1026" name="Picture 2" descr="Photo">
            <a:extLst>
              <a:ext uri="{FF2B5EF4-FFF2-40B4-BE49-F238E27FC236}">
                <a16:creationId xmlns:a16="http://schemas.microsoft.com/office/drawing/2014/main" id="{A229E90C-11AA-41CE-BCF1-C6D028F384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7" y="247650"/>
            <a:ext cx="3743024" cy="4648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349FE09-FEBA-4E96-BA2E-09B64B092F72}"/>
              </a:ext>
            </a:extLst>
          </p:cNvPr>
          <p:cNvPicPr>
            <a:picLocks noChangeAspect="1"/>
          </p:cNvPicPr>
          <p:nvPr/>
        </p:nvPicPr>
        <p:blipFill>
          <a:blip r:embed="rId4"/>
          <a:stretch>
            <a:fillRect/>
          </a:stretch>
        </p:blipFill>
        <p:spPr>
          <a:xfrm>
            <a:off x="4999037" y="161925"/>
            <a:ext cx="3009900" cy="4591050"/>
          </a:xfrm>
          <a:prstGeom prst="rect">
            <a:avLst/>
          </a:prstGeom>
        </p:spPr>
      </p:pic>
      <p:sp>
        <p:nvSpPr>
          <p:cNvPr id="3" name="TextBox 2">
            <a:extLst>
              <a:ext uri="{FF2B5EF4-FFF2-40B4-BE49-F238E27FC236}">
                <a16:creationId xmlns:a16="http://schemas.microsoft.com/office/drawing/2014/main" id="{CD002C1B-9FB4-46FF-85F3-EE808F27E5D9}"/>
              </a:ext>
            </a:extLst>
          </p:cNvPr>
          <p:cNvSpPr txBox="1"/>
          <p:nvPr/>
        </p:nvSpPr>
        <p:spPr>
          <a:xfrm>
            <a:off x="614279" y="4155918"/>
            <a:ext cx="3555782"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James Wilder</a:t>
            </a:r>
          </a:p>
        </p:txBody>
      </p:sp>
    </p:spTree>
    <p:extLst>
      <p:ext uri="{BB962C8B-B14F-4D97-AF65-F5344CB8AC3E}">
        <p14:creationId xmlns:p14="http://schemas.microsoft.com/office/powerpoint/2010/main" val="2541676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570043" y="0"/>
            <a:ext cx="4010402" cy="5143500"/>
          </a:xfrm>
        </p:spPr>
        <p:txBody>
          <a:bodyPr>
            <a:normAutofit/>
          </a:bodyPr>
          <a:lstStyle/>
          <a:p>
            <a:pPr lvl="0"/>
            <a:r>
              <a:rPr lang="en-US" dirty="0">
                <a:hlinkClick r:id="rId3"/>
              </a:rPr>
              <a:t>https://thrivetoday.org/</a:t>
            </a:r>
            <a:endParaRPr lang="he-IL" altLang="en-US" dirty="0"/>
          </a:p>
          <a:p>
            <a:pPr lvl="0"/>
            <a:endParaRPr lang="en-US" altLang="en-US" dirty="0"/>
          </a:p>
          <a:p>
            <a:pPr lvl="0"/>
            <a:r>
              <a:rPr lang="en-US" altLang="en-US" dirty="0"/>
              <a:t>Re-centering: resetting the brain’s NORMAL</a:t>
            </a:r>
          </a:p>
        </p:txBody>
      </p:sp>
      <p:pic>
        <p:nvPicPr>
          <p:cNvPr id="3" name="Picture 2">
            <a:extLst>
              <a:ext uri="{FF2B5EF4-FFF2-40B4-BE49-F238E27FC236}">
                <a16:creationId xmlns:a16="http://schemas.microsoft.com/office/drawing/2014/main" id="{A5A211E4-4760-4C50-95FF-EAF2F89D0C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411" y="1166"/>
            <a:ext cx="4010402" cy="5143500"/>
          </a:xfrm>
          <a:prstGeom prst="rect">
            <a:avLst/>
          </a:prstGeom>
        </p:spPr>
      </p:pic>
    </p:spTree>
    <p:extLst>
      <p:ext uri="{BB962C8B-B14F-4D97-AF65-F5344CB8AC3E}">
        <p14:creationId xmlns:p14="http://schemas.microsoft.com/office/powerpoint/2010/main" val="4067446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814B21-F882-4610-B4B3-41A125866D98}"/>
              </a:ext>
            </a:extLst>
          </p:cNvPr>
          <p:cNvPicPr>
            <a:picLocks noChangeAspect="1"/>
          </p:cNvPicPr>
          <p:nvPr/>
        </p:nvPicPr>
        <p:blipFill>
          <a:blip r:embed="rId3"/>
          <a:stretch>
            <a:fillRect/>
          </a:stretch>
        </p:blipFill>
        <p:spPr>
          <a:xfrm>
            <a:off x="362424" y="0"/>
            <a:ext cx="8054026"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995268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r>
              <a:rPr lang="en-US" dirty="0"/>
              <a:t>First premise, New normal.</a:t>
            </a:r>
          </a:p>
          <a:p>
            <a:r>
              <a:rPr lang="en-US" dirty="0"/>
              <a:t>Ever drive behind a vehicle not centered in lane?</a:t>
            </a:r>
          </a:p>
          <a:p>
            <a:r>
              <a:rPr lang="en-US" dirty="0"/>
              <a:t>Re-centering: restarting the brain’s NORMAL</a:t>
            </a:r>
          </a:p>
          <a:p>
            <a:r>
              <a:rPr lang="en-US" dirty="0"/>
              <a:t>Why did they panic?  Do we ever panic, despair, fall to depression, discouragement?</a:t>
            </a:r>
          </a:p>
          <a:p>
            <a:endParaRPr lang="en-US" dirty="0"/>
          </a:p>
          <a:p>
            <a:pPr algn="l"/>
            <a:endParaRPr lang="en-US" dirty="0"/>
          </a:p>
        </p:txBody>
      </p:sp>
    </p:spTree>
    <p:extLst>
      <p:ext uri="{BB962C8B-B14F-4D97-AF65-F5344CB8AC3E}">
        <p14:creationId xmlns:p14="http://schemas.microsoft.com/office/powerpoint/2010/main" val="1932589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 new view of </a:t>
            </a:r>
          </a:p>
          <a:p>
            <a:pPr lvl="0"/>
            <a:r>
              <a:rPr lang="en-US" altLang="en-US" dirty="0"/>
              <a:t>Repentance</a:t>
            </a:r>
          </a:p>
          <a:p>
            <a:pPr lvl="0"/>
            <a:r>
              <a:rPr lang="he-IL" altLang="en-US" sz="4400" b="1" dirty="0">
                <a:latin typeface="David" panose="020E0502060401010101" pitchFamily="34" charset="-79"/>
                <a:cs typeface="David" panose="020E0502060401010101" pitchFamily="34" charset="-79"/>
              </a:rPr>
              <a:t>תשובה</a:t>
            </a:r>
            <a:endParaRPr lang="he-IL" altLang="en-US" b="1" dirty="0">
              <a:latin typeface="David" panose="020E0502060401010101" pitchFamily="34" charset="-79"/>
              <a:cs typeface="David" panose="020E0502060401010101" pitchFamily="34" charset="-79"/>
            </a:endParaRPr>
          </a:p>
          <a:p>
            <a:pPr lvl="0"/>
            <a:r>
              <a:rPr lang="en-US" altLang="en-US" dirty="0" err="1">
                <a:cs typeface="David" panose="020E0502060401010101" pitchFamily="34" charset="-79"/>
              </a:rPr>
              <a:t>T’shuvah</a:t>
            </a:r>
            <a:endParaRPr lang="en-US" altLang="en-US" dirty="0">
              <a:cs typeface="David" panose="020E0502060401010101" pitchFamily="34" charset="-79"/>
            </a:endParaRPr>
          </a:p>
        </p:txBody>
      </p:sp>
    </p:spTree>
    <p:extLst>
      <p:ext uri="{BB962C8B-B14F-4D97-AF65-F5344CB8AC3E}">
        <p14:creationId xmlns:p14="http://schemas.microsoft.com/office/powerpoint/2010/main" val="1309880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1"/>
            <a:ext cx="8556308" cy="5008046"/>
          </a:xfrm>
        </p:spPr>
        <p:txBody>
          <a:bodyPr>
            <a:normAutofit/>
          </a:bodyPr>
          <a:lstStyle/>
          <a:p>
            <a:pPr algn="l"/>
            <a:r>
              <a:rPr lang="en-US" dirty="0"/>
              <a:t>Brain reset:</a:t>
            </a:r>
          </a:p>
        </p:txBody>
      </p:sp>
      <p:pic>
        <p:nvPicPr>
          <p:cNvPr id="2050" name="Picture 2" descr="Related image">
            <a:extLst>
              <a:ext uri="{FF2B5EF4-FFF2-40B4-BE49-F238E27FC236}">
                <a16:creationId xmlns:a16="http://schemas.microsoft.com/office/drawing/2014/main" id="{C1B05A3F-98B4-4287-8304-F9AD77DE74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15" t="497" r="22912" b="-497"/>
          <a:stretch/>
        </p:blipFill>
        <p:spPr bwMode="auto">
          <a:xfrm>
            <a:off x="1493837" y="851432"/>
            <a:ext cx="5410200" cy="4156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889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074" name="Picture 2" descr="Related image">
            <a:extLst>
              <a:ext uri="{FF2B5EF4-FFF2-40B4-BE49-F238E27FC236}">
                <a16:creationId xmlns:a16="http://schemas.microsoft.com/office/drawing/2014/main" id="{87E4AAD3-41DB-490E-B7D1-DDA5F31D1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6" y="-2688"/>
            <a:ext cx="667680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134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4098" name="Picture 2" descr="Image result for brain reset">
            <a:extLst>
              <a:ext uri="{FF2B5EF4-FFF2-40B4-BE49-F238E27FC236}">
                <a16:creationId xmlns:a16="http://schemas.microsoft.com/office/drawing/2014/main" id="{EF2571A1-BA81-463A-BAD5-2D5CF3E81E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637" y="95059"/>
            <a:ext cx="6705600" cy="4953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126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1490391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3833786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a:p>
            <a:pPr algn="l"/>
            <a:endParaRPr lang="en-US" dirty="0"/>
          </a:p>
          <a:p>
            <a:pPr algn="l"/>
            <a:endParaRPr lang="en-US" dirty="0"/>
          </a:p>
          <a:p>
            <a:pPr algn="l"/>
            <a:endParaRPr lang="en-US" dirty="0"/>
          </a:p>
          <a:p>
            <a:pPr algn="l"/>
            <a:endParaRPr lang="en-US" dirty="0"/>
          </a:p>
          <a:p>
            <a:pPr algn="l"/>
            <a:r>
              <a:rPr lang="en-US" dirty="0"/>
              <a:t>Doesn’t look like a limerick to you?</a:t>
            </a:r>
          </a:p>
          <a:p>
            <a:pPr algn="l"/>
            <a:endParaRPr lang="en-US" dirty="0"/>
          </a:p>
        </p:txBody>
      </p:sp>
      <p:pic>
        <p:nvPicPr>
          <p:cNvPr id="3" name="Picture 2">
            <a:extLst>
              <a:ext uri="{FF2B5EF4-FFF2-40B4-BE49-F238E27FC236}">
                <a16:creationId xmlns:a16="http://schemas.microsoft.com/office/drawing/2014/main" id="{9E9751CB-B411-4E98-AA21-D0A5B79D699F}"/>
              </a:ext>
            </a:extLst>
          </p:cNvPr>
          <p:cNvPicPr>
            <a:picLocks noChangeAspect="1"/>
          </p:cNvPicPr>
          <p:nvPr/>
        </p:nvPicPr>
        <p:blipFill rotWithShape="1">
          <a:blip r:embed="rId3">
            <a:extLst>
              <a:ext uri="{28A0092B-C50C-407E-A947-70E740481C1C}">
                <a14:useLocalDpi xmlns:a14="http://schemas.microsoft.com/office/drawing/2010/main" val="0"/>
              </a:ext>
            </a:extLst>
          </a:blip>
          <a:srcRect b="66296"/>
          <a:stretch/>
        </p:blipFill>
        <p:spPr>
          <a:xfrm>
            <a:off x="264176" y="133350"/>
            <a:ext cx="8250521" cy="3105150"/>
          </a:xfrm>
          <a:prstGeom prst="rect">
            <a:avLst/>
          </a:prstGeom>
        </p:spPr>
      </p:pic>
    </p:spTree>
    <p:extLst>
      <p:ext uri="{BB962C8B-B14F-4D97-AF65-F5344CB8AC3E}">
        <p14:creationId xmlns:p14="http://schemas.microsoft.com/office/powerpoint/2010/main" val="3053445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endParaRPr lang="en-US" dirty="0"/>
          </a:p>
          <a:p>
            <a:r>
              <a:rPr lang="en-US" dirty="0"/>
              <a:t>Philippians 4 Paradigm</a:t>
            </a:r>
          </a:p>
        </p:txBody>
      </p:sp>
    </p:spTree>
    <p:extLst>
      <p:ext uri="{BB962C8B-B14F-4D97-AF65-F5344CB8AC3E}">
        <p14:creationId xmlns:p14="http://schemas.microsoft.com/office/powerpoint/2010/main" val="3342796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Phil. 4. 4-5 </a:t>
            </a:r>
            <a:r>
              <a:rPr lang="en-US" dirty="0"/>
              <a:t>Rejoice in union with the Lord always! I will say it again: rejoice! </a:t>
            </a:r>
            <a:r>
              <a:rPr lang="en-US" u="sng" dirty="0">
                <a:solidFill>
                  <a:srgbClr val="FFFF99"/>
                </a:solidFill>
              </a:rPr>
              <a:t>Let everyone see</a:t>
            </a:r>
            <a:r>
              <a:rPr lang="en-US" dirty="0">
                <a:solidFill>
                  <a:srgbClr val="FFFF99"/>
                </a:solidFill>
              </a:rPr>
              <a:t> how reasonable and gentle you are. </a:t>
            </a:r>
            <a:r>
              <a:rPr lang="en-US" dirty="0"/>
              <a:t>The Lord is near!</a:t>
            </a:r>
          </a:p>
        </p:txBody>
      </p:sp>
    </p:spTree>
    <p:extLst>
      <p:ext uri="{BB962C8B-B14F-4D97-AF65-F5344CB8AC3E}">
        <p14:creationId xmlns:p14="http://schemas.microsoft.com/office/powerpoint/2010/main" val="1722464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932237" y="0"/>
            <a:ext cx="4648208" cy="5143500"/>
          </a:xfrm>
        </p:spPr>
        <p:txBody>
          <a:bodyPr>
            <a:normAutofit fontScale="70000" lnSpcReduction="20000"/>
          </a:bodyPr>
          <a:lstStyle/>
          <a:p>
            <a:pPr algn="l"/>
            <a:r>
              <a:rPr lang="en-US" b="1" i="1" dirty="0"/>
              <a:t>Dress for Success</a:t>
            </a:r>
            <a:r>
              <a:rPr lang="en-US" dirty="0"/>
              <a:t> is a 1975 book by John T. Molloy about the effect of clothing on a person's success in business and personal life. It was a bestseller and was followed in 1977 by </a:t>
            </a:r>
            <a:r>
              <a:rPr lang="en-US" i="1" dirty="0"/>
              <a:t>The Women's Dress for Success Book</a:t>
            </a:r>
            <a:r>
              <a:rPr lang="en-US" dirty="0"/>
              <a:t>.</a:t>
            </a:r>
            <a:r>
              <a:rPr lang="en-US" baseline="30000" dirty="0"/>
              <a:t> </a:t>
            </a:r>
            <a:r>
              <a:rPr lang="en-US" dirty="0"/>
              <a:t>Together, the books popularized the concept of "power dressing"</a:t>
            </a:r>
          </a:p>
        </p:txBody>
      </p:sp>
      <p:pic>
        <p:nvPicPr>
          <p:cNvPr id="3" name="Picture 2">
            <a:extLst>
              <a:ext uri="{FF2B5EF4-FFF2-40B4-BE49-F238E27FC236}">
                <a16:creationId xmlns:a16="http://schemas.microsoft.com/office/drawing/2014/main" id="{FE583A0B-1275-41B6-AAE3-FF40BBA8810C}"/>
              </a:ext>
            </a:extLst>
          </p:cNvPr>
          <p:cNvPicPr>
            <a:picLocks noChangeAspect="1"/>
          </p:cNvPicPr>
          <p:nvPr/>
        </p:nvPicPr>
        <p:blipFill>
          <a:blip r:embed="rId3"/>
          <a:stretch>
            <a:fillRect/>
          </a:stretch>
        </p:blipFill>
        <p:spPr>
          <a:xfrm>
            <a:off x="350837" y="-8878"/>
            <a:ext cx="3381638" cy="5143500"/>
          </a:xfrm>
          <a:prstGeom prst="rect">
            <a:avLst/>
          </a:prstGeom>
        </p:spPr>
      </p:pic>
    </p:spTree>
    <p:extLst>
      <p:ext uri="{BB962C8B-B14F-4D97-AF65-F5344CB8AC3E}">
        <p14:creationId xmlns:p14="http://schemas.microsoft.com/office/powerpoint/2010/main" val="1184445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Phil. 4. 4-5 </a:t>
            </a:r>
            <a:r>
              <a:rPr lang="en-US" dirty="0"/>
              <a:t>Rejoice in union with the Lord always! I will say it again: rejoice! </a:t>
            </a:r>
            <a:r>
              <a:rPr lang="en-US" dirty="0">
                <a:solidFill>
                  <a:srgbClr val="FFFF99"/>
                </a:solidFill>
              </a:rPr>
              <a:t>Let everyone see how reasonable and gentle you are. </a:t>
            </a:r>
            <a:r>
              <a:rPr lang="en-US" dirty="0"/>
              <a:t>The Lord is near!</a:t>
            </a:r>
          </a:p>
        </p:txBody>
      </p:sp>
    </p:spTree>
    <p:extLst>
      <p:ext uri="{BB962C8B-B14F-4D97-AF65-F5344CB8AC3E}">
        <p14:creationId xmlns:p14="http://schemas.microsoft.com/office/powerpoint/2010/main" val="3526602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How do we become able </a:t>
            </a:r>
          </a:p>
          <a:p>
            <a:r>
              <a:rPr lang="en-US" dirty="0"/>
              <a:t>to project that image?</a:t>
            </a:r>
          </a:p>
        </p:txBody>
      </p:sp>
    </p:spTree>
    <p:extLst>
      <p:ext uri="{BB962C8B-B14F-4D97-AF65-F5344CB8AC3E}">
        <p14:creationId xmlns:p14="http://schemas.microsoft.com/office/powerpoint/2010/main" val="1294112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1" baseline="30000" dirty="0"/>
              <a:t> </a:t>
            </a:r>
            <a:r>
              <a:rPr lang="en-US" baseline="30000" dirty="0"/>
              <a:t>Phil. 4. 6-9 </a:t>
            </a:r>
            <a:r>
              <a:rPr lang="en-US" dirty="0">
                <a:solidFill>
                  <a:srgbClr val="FFFF99"/>
                </a:solidFill>
              </a:rPr>
              <a:t>Don’t worry about anything; on the contrary, make your requests known to God by prayer and petition, with thanksgiving.</a:t>
            </a:r>
            <a:r>
              <a:rPr lang="en-US" dirty="0"/>
              <a:t> Then God’s shalom, passing all understand-ding, will keep your hearts and minds safe in union with the Messiah Yeshua. </a:t>
            </a:r>
          </a:p>
        </p:txBody>
      </p:sp>
    </p:spTree>
    <p:extLst>
      <p:ext uri="{BB962C8B-B14F-4D97-AF65-F5344CB8AC3E}">
        <p14:creationId xmlns:p14="http://schemas.microsoft.com/office/powerpoint/2010/main" val="359645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1" baseline="30000" dirty="0"/>
              <a:t> </a:t>
            </a:r>
            <a:r>
              <a:rPr lang="en-US" baseline="30000" dirty="0"/>
              <a:t>Phil. 4. 6-9</a:t>
            </a:r>
            <a:r>
              <a:rPr lang="en-US" dirty="0"/>
              <a:t> In conclusion, brothers, focus your thoughts on what is true, noble, righteous, pure, lovable or admirable, on some virtue or on something praiseworthy.  Keep doing what you have learned and received from me, what you have heard and seen me doing; then the God who gives </a:t>
            </a:r>
            <a:r>
              <a:rPr lang="en-US" i="1" dirty="0"/>
              <a:t>shalom</a:t>
            </a:r>
            <a:r>
              <a:rPr lang="en-US" dirty="0"/>
              <a:t> will be with you.</a:t>
            </a:r>
          </a:p>
        </p:txBody>
      </p:sp>
    </p:spTree>
    <p:extLst>
      <p:ext uri="{BB962C8B-B14F-4D97-AF65-F5344CB8AC3E}">
        <p14:creationId xmlns:p14="http://schemas.microsoft.com/office/powerpoint/2010/main" val="497773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Focus on vs 6</a:t>
            </a:r>
          </a:p>
          <a:p>
            <a:pPr algn="l"/>
            <a:r>
              <a:rPr lang="en-US" dirty="0">
                <a:solidFill>
                  <a:srgbClr val="FFFF99"/>
                </a:solidFill>
              </a:rPr>
              <a:t>Don’t worry about anything; on the contrary, make your requests known to God by prayer and petition, with thanksgiving.</a:t>
            </a:r>
          </a:p>
          <a:p>
            <a:pPr marL="233363" indent="-233363" algn="l">
              <a:buFont typeface="Arial" panose="020B0604020202020204" pitchFamily="34" charset="0"/>
              <a:buChar char="•"/>
            </a:pPr>
            <a:r>
              <a:rPr lang="en-US" dirty="0"/>
              <a:t>Negative normal aspect</a:t>
            </a:r>
          </a:p>
          <a:p>
            <a:pPr marL="233363" indent="-233363" algn="l">
              <a:buFont typeface="Arial" panose="020B0604020202020204" pitchFamily="34" charset="0"/>
              <a:buChar char="•"/>
            </a:pPr>
            <a:r>
              <a:rPr lang="en-US" dirty="0"/>
              <a:t>Positive normal aspect</a:t>
            </a:r>
          </a:p>
        </p:txBody>
      </p:sp>
    </p:spTree>
    <p:extLst>
      <p:ext uri="{BB962C8B-B14F-4D97-AF65-F5344CB8AC3E}">
        <p14:creationId xmlns:p14="http://schemas.microsoft.com/office/powerpoint/2010/main" val="678670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50" name="Picture 2" descr="Related image">
            <a:extLst>
              <a:ext uri="{FF2B5EF4-FFF2-40B4-BE49-F238E27FC236}">
                <a16:creationId xmlns:a16="http://schemas.microsoft.com/office/drawing/2014/main" id="{852A566B-0387-4814-8EC5-6A7577C09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7" y="-39687"/>
            <a:ext cx="771525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8385E39-AD19-4AD7-8C49-9B6E92D2ADAF}"/>
              </a:ext>
            </a:extLst>
          </p:cNvPr>
          <p:cNvSpPr txBox="1"/>
          <p:nvPr/>
        </p:nvSpPr>
        <p:spPr>
          <a:xfrm>
            <a:off x="579437" y="3826619"/>
            <a:ext cx="8381999" cy="132343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Reset, then train your brain</a:t>
            </a:r>
            <a:r>
              <a:rPr kumimoji="0" lang="he-IL"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  </a:t>
            </a: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 </a:t>
            </a:r>
            <a:r>
              <a:rPr kumimoji="0" lang="en-US" sz="40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T’shuvah</a:t>
            </a: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 </a:t>
            </a:r>
            <a:r>
              <a:rPr kumimoji="0" lang="he-IL"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David" panose="020E0502060401010101" pitchFamily="34" charset="-79"/>
                <a:cs typeface="David" panose="020E0502060401010101" pitchFamily="34" charset="-79"/>
              </a:rPr>
              <a:t>תשובה</a:t>
            </a:r>
            <a:endPar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019477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r>
              <a:rPr lang="en-US" baseline="30000" dirty="0"/>
              <a:t>Phil 4.6  </a:t>
            </a:r>
            <a:r>
              <a:rPr lang="en-US" dirty="0"/>
              <a:t>New normal: negative aspect</a:t>
            </a:r>
          </a:p>
        </p:txBody>
      </p:sp>
      <p:pic>
        <p:nvPicPr>
          <p:cNvPr id="2" name="Picture 1">
            <a:extLst>
              <a:ext uri="{FF2B5EF4-FFF2-40B4-BE49-F238E27FC236}">
                <a16:creationId xmlns:a16="http://schemas.microsoft.com/office/drawing/2014/main" id="{E5C585CC-F7B4-46FC-94EB-50092799060D}"/>
              </a:ext>
            </a:extLst>
          </p:cNvPr>
          <p:cNvPicPr>
            <a:picLocks noChangeAspect="1"/>
          </p:cNvPicPr>
          <p:nvPr/>
        </p:nvPicPr>
        <p:blipFill rotWithShape="1">
          <a:blip r:embed="rId3"/>
          <a:srcRect b="9975"/>
          <a:stretch/>
        </p:blipFill>
        <p:spPr>
          <a:xfrm>
            <a:off x="1570037" y="1504950"/>
            <a:ext cx="4815874" cy="1905001"/>
          </a:xfrm>
          <a:prstGeom prst="rect">
            <a:avLst/>
          </a:prstGeom>
        </p:spPr>
      </p:pic>
    </p:spTree>
    <p:extLst>
      <p:ext uri="{BB962C8B-B14F-4D97-AF65-F5344CB8AC3E}">
        <p14:creationId xmlns:p14="http://schemas.microsoft.com/office/powerpoint/2010/main" val="3961739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922837" y="0"/>
            <a:ext cx="3657608" cy="5143500"/>
          </a:xfrm>
        </p:spPr>
        <p:txBody>
          <a:bodyPr>
            <a:normAutofit/>
          </a:bodyPr>
          <a:lstStyle/>
          <a:p>
            <a:pPr algn="l"/>
            <a:r>
              <a:rPr lang="en-US" dirty="0"/>
              <a:t>  </a:t>
            </a:r>
          </a:p>
          <a:p>
            <a:pPr algn="l"/>
            <a:r>
              <a:rPr lang="en-US" dirty="0"/>
              <a:t>(186 ÷ 7) + 55</a:t>
            </a:r>
          </a:p>
          <a:p>
            <a:r>
              <a:rPr lang="en-US" dirty="0"/>
              <a:t>= 81</a:t>
            </a:r>
          </a:p>
        </p:txBody>
      </p:sp>
      <p:pic>
        <p:nvPicPr>
          <p:cNvPr id="3" name="Picture 2">
            <a:extLst>
              <a:ext uri="{FF2B5EF4-FFF2-40B4-BE49-F238E27FC236}">
                <a16:creationId xmlns:a16="http://schemas.microsoft.com/office/drawing/2014/main" id="{3E3E1284-C694-4ACF-91BC-CF4E2CF555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110" y="0"/>
            <a:ext cx="4606119" cy="5143500"/>
          </a:xfrm>
          <a:prstGeom prst="rect">
            <a:avLst/>
          </a:prstGeom>
        </p:spPr>
      </p:pic>
    </p:spTree>
    <p:extLst>
      <p:ext uri="{BB962C8B-B14F-4D97-AF65-F5344CB8AC3E}">
        <p14:creationId xmlns:p14="http://schemas.microsoft.com/office/powerpoint/2010/main" val="1611055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1" baseline="30000" dirty="0"/>
              <a:t> </a:t>
            </a:r>
            <a:r>
              <a:rPr lang="en-US" baseline="30000" dirty="0"/>
              <a:t>Phil. 4. 6 </a:t>
            </a:r>
            <a:r>
              <a:rPr lang="en-US" dirty="0"/>
              <a:t>Not anything; </a:t>
            </a:r>
          </a:p>
          <a:p>
            <a:pPr algn="l"/>
            <a:r>
              <a:rPr lang="el-GR" b="1" dirty="0">
                <a:latin typeface="Times New Roman" panose="02020603050405020304" pitchFamily="18" charset="0"/>
                <a:cs typeface="Times New Roman" panose="02020603050405020304" pitchFamily="18" charset="0"/>
              </a:rPr>
              <a:t>μηδείς</a:t>
            </a:r>
            <a:r>
              <a:rPr lang="en-US" dirty="0"/>
              <a:t> </a:t>
            </a:r>
            <a:r>
              <a:rPr lang="en-US" dirty="0" err="1"/>
              <a:t>médeis</a:t>
            </a:r>
            <a:r>
              <a:rPr lang="en-US" b="1" dirty="0"/>
              <a:t> </a:t>
            </a:r>
          </a:p>
          <a:p>
            <a:pPr algn="l"/>
            <a:r>
              <a:rPr lang="en-US" dirty="0"/>
              <a:t>no one, none, nothing</a:t>
            </a:r>
          </a:p>
          <a:p>
            <a:pPr algn="l"/>
            <a:endParaRPr lang="en-US" dirty="0"/>
          </a:p>
        </p:txBody>
      </p:sp>
    </p:spTree>
    <p:extLst>
      <p:ext uri="{BB962C8B-B14F-4D97-AF65-F5344CB8AC3E}">
        <p14:creationId xmlns:p14="http://schemas.microsoft.com/office/powerpoint/2010/main" val="3998431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sz="4400" baseline="30000" dirty="0"/>
              <a:t>Phil. 4. 6 </a:t>
            </a:r>
            <a:r>
              <a:rPr lang="en-US" sz="4400" dirty="0"/>
              <a:t>Don’t </a:t>
            </a:r>
            <a:r>
              <a:rPr lang="en-US" sz="4400" dirty="0">
                <a:solidFill>
                  <a:srgbClr val="FFFF99"/>
                </a:solidFill>
              </a:rPr>
              <a:t>worry</a:t>
            </a:r>
            <a:r>
              <a:rPr lang="en-US" sz="4400" dirty="0"/>
              <a:t> </a:t>
            </a:r>
          </a:p>
          <a:p>
            <a:pPr algn="l"/>
            <a:r>
              <a:rPr lang="el-GR" sz="4400" b="1" dirty="0">
                <a:latin typeface="Times New Roman" panose="02020603050405020304" pitchFamily="18" charset="0"/>
                <a:cs typeface="Times New Roman" panose="02020603050405020304" pitchFamily="18" charset="0"/>
              </a:rPr>
              <a:t>μεριμνᾶτε</a:t>
            </a:r>
            <a:r>
              <a:rPr lang="en-US" b="1" dirty="0">
                <a:latin typeface="Times New Roman" panose="02020603050405020304" pitchFamily="18" charset="0"/>
                <a:cs typeface="Times New Roman" panose="02020603050405020304" pitchFamily="18" charset="0"/>
              </a:rPr>
              <a:t>  </a:t>
            </a:r>
            <a:r>
              <a:rPr lang="en-US" dirty="0" err="1"/>
              <a:t>merimnate</a:t>
            </a:r>
            <a:endParaRPr lang="en-US" dirty="0"/>
          </a:p>
          <a:p>
            <a:pPr algn="l"/>
            <a:r>
              <a:rPr lang="en-US" dirty="0"/>
              <a:t>over-anxious; distracted, worried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9965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Phil 4.6 MSG </a:t>
            </a:r>
            <a:r>
              <a:rPr lang="en-US" dirty="0"/>
              <a:t>Don’t fret or worry.</a:t>
            </a:r>
          </a:p>
          <a:p>
            <a:pPr algn="r" rtl="1"/>
            <a:r>
              <a:rPr lang="he-IL" b="1" dirty="0">
                <a:latin typeface="David" panose="020E0502060401010101" pitchFamily="34" charset="-79"/>
                <a:cs typeface="David" panose="020E0502060401010101" pitchFamily="34" charset="-79"/>
              </a:rPr>
              <a:t>אַל תִּדְאֲגוּ</a:t>
            </a:r>
            <a:r>
              <a:rPr lang="en-US" b="1" dirty="0">
                <a:latin typeface="David" panose="020E0502060401010101" pitchFamily="34" charset="-79"/>
                <a:cs typeface="David" panose="020E0502060401010101" pitchFamily="34" charset="-79"/>
              </a:rPr>
              <a:t> </a:t>
            </a:r>
            <a:r>
              <a:rPr lang="he-IL" b="1" dirty="0">
                <a:latin typeface="David" panose="020E0502060401010101" pitchFamily="34" charset="-79"/>
                <a:cs typeface="David" panose="020E0502060401010101" pitchFamily="34" charset="-79"/>
              </a:rPr>
              <a:t> </a:t>
            </a:r>
            <a:r>
              <a:rPr lang="en-US" dirty="0">
                <a:cs typeface="David" panose="020E0502060401010101" pitchFamily="34" charset="-79"/>
              </a:rPr>
              <a:t>al </a:t>
            </a:r>
            <a:r>
              <a:rPr lang="en-US" dirty="0" err="1">
                <a:cs typeface="David" panose="020E0502060401010101" pitchFamily="34" charset="-79"/>
              </a:rPr>
              <a:t>tid-agu</a:t>
            </a:r>
            <a:endParaRPr lang="en-US" dirty="0">
              <a:cs typeface="David" panose="020E0502060401010101" pitchFamily="34" charset="-79"/>
            </a:endParaRPr>
          </a:p>
          <a:p>
            <a:pPr algn="r" rtl="1"/>
            <a:r>
              <a:rPr lang="he-IL" b="1" dirty="0">
                <a:latin typeface="David" panose="020E0502060401010101" pitchFamily="34" charset="-79"/>
                <a:cs typeface="David" panose="020E0502060401010101" pitchFamily="34" charset="-79"/>
              </a:rPr>
              <a:t>תִּדְאֲגוּ</a:t>
            </a:r>
            <a:r>
              <a:rPr lang="en-US" b="1" dirty="0">
                <a:latin typeface="David" panose="020E0502060401010101" pitchFamily="34" charset="-79"/>
                <a:cs typeface="David" panose="020E0502060401010101" pitchFamily="34" charset="-79"/>
              </a:rPr>
              <a:t> </a:t>
            </a:r>
            <a:r>
              <a:rPr lang="en-US" dirty="0"/>
              <a:t>to worry, to be concerned   </a:t>
            </a:r>
          </a:p>
          <a:p>
            <a:pPr algn="r" rtl="1"/>
            <a:endParaRPr lang="en-US" sz="2000" dirty="0">
              <a:cs typeface="David" panose="020E0502060401010101" pitchFamily="34" charset="-79"/>
            </a:endParaRPr>
          </a:p>
          <a:p>
            <a:pPr algn="r" rtl="1"/>
            <a:r>
              <a:rPr lang="he-IL" b="1" dirty="0">
                <a:latin typeface="David" panose="020E0502060401010101" pitchFamily="34" charset="-79"/>
                <a:cs typeface="David" panose="020E0502060401010101" pitchFamily="34" charset="-79"/>
              </a:rPr>
              <a:t>לְשׁוּם דָּבָר</a:t>
            </a:r>
            <a:r>
              <a:rPr lang="en-US" b="1" dirty="0">
                <a:latin typeface="David" panose="020E0502060401010101" pitchFamily="34" charset="-79"/>
                <a:cs typeface="David" panose="020E0502060401010101" pitchFamily="34" charset="-79"/>
              </a:rPr>
              <a:t> </a:t>
            </a:r>
            <a:r>
              <a:rPr lang="en-US" dirty="0" err="1">
                <a:cs typeface="David" panose="020E0502060401010101" pitchFamily="34" charset="-79"/>
              </a:rPr>
              <a:t>l’shum</a:t>
            </a:r>
            <a:r>
              <a:rPr lang="en-US" dirty="0">
                <a:cs typeface="David" panose="020E0502060401010101" pitchFamily="34" charset="-79"/>
              </a:rPr>
              <a:t> </a:t>
            </a:r>
            <a:r>
              <a:rPr lang="en-US" dirty="0" err="1">
                <a:cs typeface="David" panose="020E0502060401010101" pitchFamily="34" charset="-79"/>
              </a:rPr>
              <a:t>davar</a:t>
            </a:r>
            <a:r>
              <a:rPr lang="en-US" b="1" dirty="0">
                <a:latin typeface="David" panose="020E0502060401010101" pitchFamily="34" charset="-79"/>
                <a:cs typeface="David" panose="020E0502060401010101" pitchFamily="34" charset="-79"/>
              </a:rPr>
              <a:t>  </a:t>
            </a:r>
          </a:p>
          <a:p>
            <a:pPr algn="r" rtl="1"/>
            <a:r>
              <a:rPr lang="en-US" dirty="0"/>
              <a:t>nothing, (not) anything</a:t>
            </a:r>
          </a:p>
          <a:p>
            <a:pPr algn="l"/>
            <a:r>
              <a:rPr lang="en-US" dirty="0">
                <a:cs typeface="David" panose="020E0502060401010101" pitchFamily="34" charset="-79"/>
              </a:rPr>
              <a:t>Is there ANYTHING you are stressing about??</a:t>
            </a:r>
          </a:p>
        </p:txBody>
      </p:sp>
    </p:spTree>
    <p:extLst>
      <p:ext uri="{BB962C8B-B14F-4D97-AF65-F5344CB8AC3E}">
        <p14:creationId xmlns:p14="http://schemas.microsoft.com/office/powerpoint/2010/main" val="4071130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baseline="30000" dirty="0"/>
              <a:t>Lk 7.10-13</a:t>
            </a:r>
            <a:r>
              <a:rPr lang="en-US" dirty="0"/>
              <a:t> The next day Yeshua, accompanied by his </a:t>
            </a:r>
            <a:r>
              <a:rPr lang="en-US" dirty="0" err="1"/>
              <a:t>talmidim</a:t>
            </a:r>
            <a:r>
              <a:rPr lang="en-US" dirty="0"/>
              <a:t> and a large crowd, went to a town called </a:t>
            </a:r>
            <a:r>
              <a:rPr lang="en-US" dirty="0" err="1"/>
              <a:t>Na‘im</a:t>
            </a:r>
            <a:r>
              <a:rPr lang="en-US" dirty="0"/>
              <a:t>. As he approached the town gate, a </a:t>
            </a:r>
            <a:r>
              <a:rPr lang="en-US" baseline="-25000" dirty="0"/>
              <a:t>1</a:t>
            </a:r>
            <a:r>
              <a:rPr lang="en-US" dirty="0">
                <a:solidFill>
                  <a:srgbClr val="FFFF99"/>
                </a:solidFill>
              </a:rPr>
              <a:t>dead man </a:t>
            </a:r>
            <a:r>
              <a:rPr lang="en-US" dirty="0"/>
              <a:t>was being carried out for burial. His </a:t>
            </a:r>
            <a:r>
              <a:rPr lang="en-US" dirty="0">
                <a:solidFill>
                  <a:srgbClr val="FFFF99"/>
                </a:solidFill>
              </a:rPr>
              <a:t>mother was a </a:t>
            </a:r>
            <a:r>
              <a:rPr lang="en-US" baseline="-25000" dirty="0"/>
              <a:t>2</a:t>
            </a:r>
            <a:r>
              <a:rPr lang="en-US" dirty="0">
                <a:solidFill>
                  <a:srgbClr val="FFFF99"/>
                </a:solidFill>
              </a:rPr>
              <a:t>widow</a:t>
            </a:r>
            <a:r>
              <a:rPr lang="en-US" dirty="0"/>
              <a:t>, this had been </a:t>
            </a:r>
            <a:r>
              <a:rPr lang="en-US" baseline="-25000" dirty="0"/>
              <a:t>3</a:t>
            </a:r>
            <a:r>
              <a:rPr lang="en-US" dirty="0">
                <a:solidFill>
                  <a:srgbClr val="FFFF99"/>
                </a:solidFill>
              </a:rPr>
              <a:t>her only son</a:t>
            </a:r>
            <a:r>
              <a:rPr lang="en-US" dirty="0"/>
              <a:t>, and a sizeable crowd from the town was with her. When the Lord saw her, he felt compassion for her and said to her, </a:t>
            </a:r>
            <a:r>
              <a:rPr lang="en-US" dirty="0">
                <a:solidFill>
                  <a:srgbClr val="FFFF99"/>
                </a:solidFill>
              </a:rPr>
              <a:t>“</a:t>
            </a:r>
            <a:r>
              <a:rPr lang="en-US" u="sng" dirty="0">
                <a:solidFill>
                  <a:srgbClr val="FFFF99"/>
                </a:solidFill>
              </a:rPr>
              <a:t>Don’t cry</a:t>
            </a:r>
            <a:r>
              <a:rPr lang="en-US" dirty="0">
                <a:solidFill>
                  <a:srgbClr val="FFFF99"/>
                </a:solidFill>
              </a:rPr>
              <a:t>.”</a:t>
            </a:r>
            <a:r>
              <a:rPr lang="en-US" dirty="0"/>
              <a:t> </a:t>
            </a:r>
          </a:p>
        </p:txBody>
      </p:sp>
    </p:spTree>
    <p:extLst>
      <p:ext uri="{BB962C8B-B14F-4D97-AF65-F5344CB8AC3E}">
        <p14:creationId xmlns:p14="http://schemas.microsoft.com/office/powerpoint/2010/main" val="4215171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t>SW version </a:t>
            </a:r>
          </a:p>
          <a:p>
            <a:pPr algn="l"/>
            <a:r>
              <a:rPr lang="en-US" dirty="0"/>
              <a:t>Don’t stress out</a:t>
            </a:r>
          </a:p>
          <a:p>
            <a:pPr algn="l"/>
            <a:r>
              <a:rPr lang="en-US" dirty="0"/>
              <a:t>Over ANYTHING! </a:t>
            </a:r>
          </a:p>
          <a:p>
            <a:pPr algn="l"/>
            <a:r>
              <a:rPr lang="en-US" dirty="0"/>
              <a:t>Sounds heartless:</a:t>
            </a:r>
          </a:p>
          <a:p>
            <a:pPr marL="233363" indent="-233363" algn="l">
              <a:buFont typeface="Arial" panose="020B0604020202020204" pitchFamily="34" charset="0"/>
              <a:buChar char="•"/>
            </a:pPr>
            <a:r>
              <a:rPr lang="en-US" u="sng" dirty="0"/>
              <a:t>Money woes</a:t>
            </a:r>
            <a:r>
              <a:rPr lang="en-US" dirty="0"/>
              <a:t>: survive, outlive, shamed</a:t>
            </a:r>
          </a:p>
          <a:p>
            <a:pPr marL="233363" indent="-233363" algn="l">
              <a:buFont typeface="Arial" panose="020B0604020202020204" pitchFamily="34" charset="0"/>
              <a:buChar char="•"/>
            </a:pPr>
            <a:r>
              <a:rPr lang="en-US" u="sng" dirty="0"/>
              <a:t>People problems</a:t>
            </a:r>
            <a:r>
              <a:rPr lang="en-US" dirty="0"/>
              <a:t>: offended, failure, rejection, abandonment</a:t>
            </a:r>
          </a:p>
          <a:p>
            <a:pPr marL="233363" indent="-233363" algn="l">
              <a:buFont typeface="Arial" panose="020B0604020202020204" pitchFamily="34" charset="0"/>
              <a:buChar char="•"/>
            </a:pPr>
            <a:r>
              <a:rPr lang="en-US" u="sng" dirty="0"/>
              <a:t>Health</a:t>
            </a:r>
            <a:r>
              <a:rPr lang="en-US" dirty="0"/>
              <a:t>: pain, disability, weakness</a:t>
            </a:r>
          </a:p>
        </p:txBody>
      </p:sp>
    </p:spTree>
    <p:extLst>
      <p:ext uri="{BB962C8B-B14F-4D97-AF65-F5344CB8AC3E}">
        <p14:creationId xmlns:p14="http://schemas.microsoft.com/office/powerpoint/2010/main" val="2404134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Negative side of the new normal.</a:t>
            </a:r>
          </a:p>
          <a:p>
            <a:pPr algn="l"/>
            <a:r>
              <a:rPr lang="en-US" dirty="0"/>
              <a:t>“Sticky statement”</a:t>
            </a:r>
          </a:p>
          <a:p>
            <a:pPr algn="l"/>
            <a:r>
              <a:rPr lang="en-US" dirty="0"/>
              <a:t>Don’t stress out over ANYTHING! </a:t>
            </a:r>
          </a:p>
          <a:p>
            <a:pPr algn="l"/>
            <a:endParaRPr lang="en-US" dirty="0"/>
          </a:p>
          <a:p>
            <a:pPr algn="l"/>
            <a:r>
              <a:rPr lang="en-US" dirty="0"/>
              <a:t>How is that possible?</a:t>
            </a:r>
          </a:p>
          <a:p>
            <a:pPr algn="l"/>
            <a:r>
              <a:rPr lang="en-US" dirty="0"/>
              <a:t>How can I just turn off stress?</a:t>
            </a:r>
          </a:p>
          <a:p>
            <a:pPr algn="l"/>
            <a:endParaRPr lang="en-US" dirty="0"/>
          </a:p>
          <a:p>
            <a:pPr algn="l"/>
            <a:endParaRPr lang="en-US" dirty="0"/>
          </a:p>
        </p:txBody>
      </p:sp>
    </p:spTree>
    <p:extLst>
      <p:ext uri="{BB962C8B-B14F-4D97-AF65-F5344CB8AC3E}">
        <p14:creationId xmlns:p14="http://schemas.microsoft.com/office/powerpoint/2010/main" val="2840551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a:p>
            <a:r>
              <a:rPr lang="en-US" dirty="0"/>
              <a:t>Positive side of the new normal.</a:t>
            </a:r>
          </a:p>
        </p:txBody>
      </p:sp>
    </p:spTree>
    <p:extLst>
      <p:ext uri="{BB962C8B-B14F-4D97-AF65-F5344CB8AC3E}">
        <p14:creationId xmlns:p14="http://schemas.microsoft.com/office/powerpoint/2010/main" val="1368601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1" baseline="30000" dirty="0"/>
              <a:t> </a:t>
            </a:r>
            <a:r>
              <a:rPr lang="en-US" baseline="30000" dirty="0"/>
              <a:t>Phil. 4. 6-7 </a:t>
            </a:r>
            <a:r>
              <a:rPr lang="en-US" dirty="0"/>
              <a:t>Don’t worry about anything; on the contrary, make your requests known to God by </a:t>
            </a:r>
            <a:r>
              <a:rPr lang="en-US" dirty="0">
                <a:solidFill>
                  <a:srgbClr val="FFFF99"/>
                </a:solidFill>
              </a:rPr>
              <a:t>prayer and petition, </a:t>
            </a:r>
            <a:r>
              <a:rPr lang="en-US" u="sng" dirty="0">
                <a:solidFill>
                  <a:srgbClr val="FFFF99"/>
                </a:solidFill>
              </a:rPr>
              <a:t>with thanksgiving</a:t>
            </a:r>
            <a:r>
              <a:rPr lang="en-US" dirty="0"/>
              <a:t>. Then God’s shalom, passing all understand-ding, will keep your hearts and minds safe in union with the Messiah Yeshua. </a:t>
            </a:r>
          </a:p>
        </p:txBody>
      </p:sp>
    </p:spTree>
    <p:extLst>
      <p:ext uri="{BB962C8B-B14F-4D97-AF65-F5344CB8AC3E}">
        <p14:creationId xmlns:p14="http://schemas.microsoft.com/office/powerpoint/2010/main" val="771584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solidFill>
                  <a:srgbClr val="FFFF99"/>
                </a:solidFill>
              </a:rPr>
              <a:t>prayer and petitions</a:t>
            </a:r>
            <a:endParaRPr lang="en-US" dirty="0"/>
          </a:p>
          <a:p>
            <a:pPr algn="l"/>
            <a:endParaRPr lang="en-US" dirty="0"/>
          </a:p>
        </p:txBody>
      </p:sp>
      <p:pic>
        <p:nvPicPr>
          <p:cNvPr id="2" name="Picture 1">
            <a:extLst>
              <a:ext uri="{FF2B5EF4-FFF2-40B4-BE49-F238E27FC236}">
                <a16:creationId xmlns:a16="http://schemas.microsoft.com/office/drawing/2014/main" id="{419BAE66-8611-4AD1-9D6B-00789C6D9F24}"/>
              </a:ext>
            </a:extLst>
          </p:cNvPr>
          <p:cNvPicPr>
            <a:picLocks noChangeAspect="1"/>
          </p:cNvPicPr>
          <p:nvPr/>
        </p:nvPicPr>
        <p:blipFill>
          <a:blip r:embed="rId3"/>
          <a:stretch>
            <a:fillRect/>
          </a:stretch>
        </p:blipFill>
        <p:spPr>
          <a:xfrm>
            <a:off x="449897" y="1352550"/>
            <a:ext cx="7520940" cy="1600200"/>
          </a:xfrm>
          <a:prstGeom prst="rect">
            <a:avLst/>
          </a:prstGeom>
        </p:spPr>
      </p:pic>
      <p:sp>
        <p:nvSpPr>
          <p:cNvPr id="6" name="Rectangle 5">
            <a:extLst>
              <a:ext uri="{FF2B5EF4-FFF2-40B4-BE49-F238E27FC236}">
                <a16:creationId xmlns:a16="http://schemas.microsoft.com/office/drawing/2014/main" id="{0401C7EC-282E-480C-8356-0F7D7BF66D1F}"/>
              </a:ext>
            </a:extLst>
          </p:cNvPr>
          <p:cNvSpPr/>
          <p:nvPr/>
        </p:nvSpPr>
        <p:spPr bwMode="auto">
          <a:xfrm>
            <a:off x="3017837" y="133350"/>
            <a:ext cx="2286000" cy="609600"/>
          </a:xfrm>
          <a:prstGeom prst="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
        <p:nvSpPr>
          <p:cNvPr id="7" name="Rectangle: Rounded Corners 6">
            <a:extLst>
              <a:ext uri="{FF2B5EF4-FFF2-40B4-BE49-F238E27FC236}">
                <a16:creationId xmlns:a16="http://schemas.microsoft.com/office/drawing/2014/main" id="{08DFE107-8721-479E-BA3C-0973B5CC4C5B}"/>
              </a:ext>
            </a:extLst>
          </p:cNvPr>
          <p:cNvSpPr/>
          <p:nvPr/>
        </p:nvSpPr>
        <p:spPr bwMode="auto">
          <a:xfrm>
            <a:off x="4922837" y="1352550"/>
            <a:ext cx="1828800" cy="15240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cxnSp>
        <p:nvCxnSpPr>
          <p:cNvPr id="9" name="Straight Connector 8">
            <a:extLst>
              <a:ext uri="{FF2B5EF4-FFF2-40B4-BE49-F238E27FC236}">
                <a16:creationId xmlns:a16="http://schemas.microsoft.com/office/drawing/2014/main" id="{4372698F-2AEE-455F-A793-F34F8C42EAD4}"/>
              </a:ext>
            </a:extLst>
          </p:cNvPr>
          <p:cNvCxnSpPr/>
          <p:nvPr/>
        </p:nvCxnSpPr>
        <p:spPr bwMode="auto">
          <a:xfrm>
            <a:off x="4922837" y="742950"/>
            <a:ext cx="609600" cy="609600"/>
          </a:xfrm>
          <a:prstGeom prst="line">
            <a:avLst/>
          </a:prstGeom>
          <a:solidFill>
            <a:schemeClr val="accent1"/>
          </a:solidFill>
          <a:ln w="4445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08165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l-GR" b="1" dirty="0">
                <a:solidFill>
                  <a:srgbClr val="FFFF99"/>
                </a:solidFill>
                <a:latin typeface="Times New Roman" panose="02020603050405020304" pitchFamily="18" charset="0"/>
                <a:cs typeface="Times New Roman" panose="02020603050405020304" pitchFamily="18" charset="0"/>
              </a:rPr>
              <a:t>δέησις</a:t>
            </a:r>
            <a:r>
              <a:rPr lang="en-US" b="1" dirty="0">
                <a:solidFill>
                  <a:srgbClr val="FFFF99"/>
                </a:solidFill>
                <a:latin typeface="Times New Roman" panose="02020603050405020304" pitchFamily="18" charset="0"/>
                <a:cs typeface="Times New Roman" panose="02020603050405020304" pitchFamily="18" charset="0"/>
              </a:rPr>
              <a:t>   </a:t>
            </a:r>
            <a:r>
              <a:rPr lang="en-US" dirty="0" err="1">
                <a:solidFill>
                  <a:srgbClr val="FFFF99"/>
                </a:solidFill>
              </a:rPr>
              <a:t>deésis</a:t>
            </a:r>
            <a:r>
              <a:rPr lang="en-US" dirty="0">
                <a:solidFill>
                  <a:srgbClr val="FFFF99"/>
                </a:solidFill>
              </a:rPr>
              <a:t>  supplication:</a:t>
            </a:r>
            <a:endParaRPr lang="en-US" dirty="0">
              <a:solidFill>
                <a:srgbClr val="FFFF99"/>
              </a:solidFill>
              <a:latin typeface="Times New Roman" panose="02020603050405020304" pitchFamily="18" charset="0"/>
              <a:cs typeface="Times New Roman" panose="02020603050405020304" pitchFamily="18" charset="0"/>
            </a:endParaRPr>
          </a:p>
          <a:p>
            <a:pPr algn="l"/>
            <a:r>
              <a:rPr lang="en-US" dirty="0"/>
              <a:t>praying for a specific, felt need</a:t>
            </a:r>
          </a:p>
          <a:p>
            <a:pPr marL="233363" indent="-233363" algn="l">
              <a:buFont typeface="Arial" panose="020B0604020202020204" pitchFamily="34" charset="0"/>
              <a:buChar char="•"/>
            </a:pPr>
            <a:r>
              <a:rPr lang="en-US" dirty="0"/>
              <a:t>heart-felt petition, arising out of deep personal need (sense of lack, want).</a:t>
            </a:r>
          </a:p>
          <a:p>
            <a:pPr marL="233363" indent="-233363" algn="l">
              <a:buFont typeface="Arial" panose="020B0604020202020204" pitchFamily="34" charset="0"/>
              <a:buChar char="•"/>
            </a:pPr>
            <a:r>
              <a:rPr lang="en-US" dirty="0"/>
              <a:t>a felt need that is personal</a:t>
            </a:r>
            <a:r>
              <a:rPr lang="en-US" i="1" dirty="0"/>
              <a:t> </a:t>
            </a:r>
            <a:r>
              <a:rPr lang="en-US" dirty="0"/>
              <a:t>and urgent</a:t>
            </a:r>
          </a:p>
          <a:p>
            <a:pPr algn="l"/>
            <a:endParaRPr lang="en-US" dirty="0"/>
          </a:p>
          <a:p>
            <a:pPr algn="l"/>
            <a:endParaRPr lang="en-US" dirty="0"/>
          </a:p>
        </p:txBody>
      </p:sp>
    </p:spTree>
    <p:extLst>
      <p:ext uri="{BB962C8B-B14F-4D97-AF65-F5344CB8AC3E}">
        <p14:creationId xmlns:p14="http://schemas.microsoft.com/office/powerpoint/2010/main" val="1371828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Mattityahu  </a:t>
            </a:r>
          </a:p>
          <a:p>
            <a:pPr lvl="0" algn="r" eaLnBrk="1" hangingPunct="1"/>
            <a:r>
              <a:rPr lang="en-US" altLang="en-US" sz="3456" dirty="0">
                <a:solidFill>
                  <a:srgbClr val="FFFFFF"/>
                </a:solidFill>
              </a:rPr>
              <a:t>(Matthew) 26:33-35</a:t>
            </a:r>
          </a:p>
        </p:txBody>
      </p:sp>
    </p:spTree>
    <p:extLst>
      <p:ext uri="{BB962C8B-B14F-4D97-AF65-F5344CB8AC3E}">
        <p14:creationId xmlns:p14="http://schemas.microsoft.com/office/powerpoint/2010/main" val="6634904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 </a:t>
            </a:r>
            <a:r>
              <a:rPr lang="en-US" baseline="30000" dirty="0"/>
              <a:t>Ro.8.26</a:t>
            </a:r>
            <a:r>
              <a:rPr lang="en-US" dirty="0"/>
              <a:t> The Spirit himself pleads on our behalf with groanings too deep for words; </a:t>
            </a:r>
          </a:p>
          <a:p>
            <a:pPr algn="l"/>
            <a:endParaRPr lang="en-US" dirty="0"/>
          </a:p>
          <a:p>
            <a:pPr algn="l"/>
            <a:r>
              <a:rPr lang="en-US" dirty="0"/>
              <a:t>~ </a:t>
            </a:r>
            <a:r>
              <a:rPr lang="en-US" baseline="30000" dirty="0"/>
              <a:t>1 Tim 2.1</a:t>
            </a:r>
            <a:r>
              <a:rPr lang="en-US" b="1" dirty="0"/>
              <a:t> </a:t>
            </a:r>
            <a:r>
              <a:rPr lang="en-US" dirty="0"/>
              <a:t>Therefore, first of all I urge that </a:t>
            </a:r>
            <a:r>
              <a:rPr lang="en-US" dirty="0">
                <a:solidFill>
                  <a:srgbClr val="FFFF99"/>
                </a:solidFill>
              </a:rPr>
              <a:t>requests, prayers, intercessions</a:t>
            </a:r>
            <a:r>
              <a:rPr lang="en-US" dirty="0"/>
              <a:t>, and thanksgiving be made on behalf of all people.</a:t>
            </a:r>
          </a:p>
        </p:txBody>
      </p:sp>
    </p:spTree>
    <p:extLst>
      <p:ext uri="{BB962C8B-B14F-4D97-AF65-F5344CB8AC3E}">
        <p14:creationId xmlns:p14="http://schemas.microsoft.com/office/powerpoint/2010/main" val="15911736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With thanksgiving.   ?!?</a:t>
            </a:r>
          </a:p>
          <a:p>
            <a:pPr algn="l"/>
            <a:endParaRPr lang="en-US" dirty="0"/>
          </a:p>
          <a:p>
            <a:pPr algn="l"/>
            <a:endParaRPr lang="en-US" dirty="0"/>
          </a:p>
          <a:p>
            <a:pPr algn="l"/>
            <a:endParaRPr lang="en-US" dirty="0"/>
          </a:p>
          <a:p>
            <a:pPr algn="l"/>
            <a:r>
              <a:rPr lang="el-GR" b="1" dirty="0">
                <a:latin typeface="Times New Roman" panose="02020603050405020304" pitchFamily="18" charset="0"/>
                <a:cs typeface="Times New Roman" panose="02020603050405020304" pitchFamily="18" charset="0"/>
              </a:rPr>
              <a:t>εὐχαριστία</a:t>
            </a:r>
            <a:r>
              <a:rPr lang="en-US" dirty="0"/>
              <a:t>  </a:t>
            </a:r>
            <a:r>
              <a:rPr lang="en-US" i="1" dirty="0" err="1"/>
              <a:t>eucharistia</a:t>
            </a:r>
            <a:r>
              <a:rPr lang="en-US" dirty="0"/>
              <a:t> thankfulness, gratitude; giving of thanks, thanksgiving</a:t>
            </a:r>
            <a:endParaRPr lang="en-US" b="1" dirty="0"/>
          </a:p>
          <a:p>
            <a:pPr algn="l"/>
            <a:endParaRPr lang="en-US" dirty="0"/>
          </a:p>
        </p:txBody>
      </p:sp>
      <p:pic>
        <p:nvPicPr>
          <p:cNvPr id="3" name="Picture 2">
            <a:extLst>
              <a:ext uri="{FF2B5EF4-FFF2-40B4-BE49-F238E27FC236}">
                <a16:creationId xmlns:a16="http://schemas.microsoft.com/office/drawing/2014/main" id="{22818C24-ECB5-41EA-AA5E-46DB52274D71}"/>
              </a:ext>
            </a:extLst>
          </p:cNvPr>
          <p:cNvPicPr>
            <a:picLocks noChangeAspect="1"/>
          </p:cNvPicPr>
          <p:nvPr/>
        </p:nvPicPr>
        <p:blipFill>
          <a:blip r:embed="rId3"/>
          <a:stretch>
            <a:fillRect/>
          </a:stretch>
        </p:blipFill>
        <p:spPr>
          <a:xfrm>
            <a:off x="350837" y="1047750"/>
            <a:ext cx="2971800" cy="1918800"/>
          </a:xfrm>
          <a:prstGeom prst="rect">
            <a:avLst/>
          </a:prstGeom>
        </p:spPr>
      </p:pic>
    </p:spTree>
    <p:extLst>
      <p:ext uri="{BB962C8B-B14F-4D97-AF65-F5344CB8AC3E}">
        <p14:creationId xmlns:p14="http://schemas.microsoft.com/office/powerpoint/2010/main" val="2386943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just" rtl="1"/>
            <a:r>
              <a:rPr lang="he-IL" b="1" dirty="0">
                <a:latin typeface="David" panose="020E0502060401010101" pitchFamily="34" charset="-79"/>
                <a:cs typeface="David" panose="020E0502060401010101" pitchFamily="34" charset="-79"/>
              </a:rPr>
              <a:t>בִּתְפִלָּה וּבְתַחֲנוּנִים וּבְהוֹדָיָה</a:t>
            </a:r>
            <a:endParaRPr lang="en-US" b="1" dirty="0">
              <a:latin typeface="David" panose="020E0502060401010101" pitchFamily="34" charset="-79"/>
              <a:cs typeface="David" panose="020E0502060401010101" pitchFamily="34" charset="-79"/>
            </a:endParaRPr>
          </a:p>
          <a:p>
            <a:pPr algn="l" rtl="1"/>
            <a:r>
              <a:rPr lang="en-US" dirty="0">
                <a:cs typeface="David" panose="020E0502060401010101" pitchFamily="34" charset="-79"/>
              </a:rPr>
              <a:t>Bi-</a:t>
            </a:r>
            <a:r>
              <a:rPr lang="en-US" dirty="0" err="1">
                <a:cs typeface="David" panose="020E0502060401010101" pitchFamily="34" charset="-79"/>
              </a:rPr>
              <a:t>tifeelah</a:t>
            </a:r>
            <a:r>
              <a:rPr lang="en-US" dirty="0">
                <a:cs typeface="David" panose="020E0502060401010101" pitchFamily="34" charset="-79"/>
              </a:rPr>
              <a:t>, </a:t>
            </a:r>
            <a:r>
              <a:rPr lang="en-US" dirty="0" err="1">
                <a:cs typeface="David" panose="020E0502060401010101" pitchFamily="34" charset="-79"/>
              </a:rPr>
              <a:t>uv-tkhanunim</a:t>
            </a:r>
            <a:r>
              <a:rPr lang="en-US" dirty="0">
                <a:cs typeface="David" panose="020E0502060401010101" pitchFamily="34" charset="-79"/>
              </a:rPr>
              <a:t>, </a:t>
            </a:r>
            <a:r>
              <a:rPr lang="en-US" dirty="0" err="1">
                <a:cs typeface="David" panose="020E0502060401010101" pitchFamily="34" charset="-79"/>
              </a:rPr>
              <a:t>uv-hodayah</a:t>
            </a:r>
            <a:endParaRPr lang="en-US" dirty="0">
              <a:cs typeface="David" panose="020E0502060401010101" pitchFamily="34" charset="-79"/>
            </a:endParaRPr>
          </a:p>
          <a:p>
            <a:pPr algn="r" rtl="1"/>
            <a:r>
              <a:rPr lang="he-IL" b="1" dirty="0">
                <a:latin typeface="David" panose="020E0502060401010101" pitchFamily="34" charset="-79"/>
                <a:cs typeface="David" panose="020E0502060401010101" pitchFamily="34" charset="-79"/>
              </a:rPr>
              <a:t>בִּתְפִלָּה </a:t>
            </a:r>
            <a:r>
              <a:rPr lang="en-US" dirty="0"/>
              <a:t>prayer; wish, entreaty, supplication</a:t>
            </a:r>
          </a:p>
          <a:p>
            <a:pPr algn="r" rtl="1"/>
            <a:endParaRPr lang="en-US" sz="1800" b="1" dirty="0">
              <a:latin typeface="David" panose="020E0502060401010101" pitchFamily="34" charset="-79"/>
              <a:cs typeface="David" panose="020E0502060401010101" pitchFamily="34" charset="-79"/>
            </a:endParaRPr>
          </a:p>
          <a:p>
            <a:pPr algn="r" rtl="1"/>
            <a:r>
              <a:rPr lang="he-IL" b="1" dirty="0">
                <a:latin typeface="David" panose="020E0502060401010101" pitchFamily="34" charset="-79"/>
                <a:cs typeface="David" panose="020E0502060401010101" pitchFamily="34" charset="-79"/>
              </a:rPr>
              <a:t>וּבְתַחֲנוּנִים</a:t>
            </a:r>
            <a:r>
              <a:rPr lang="en-US" b="1" dirty="0">
                <a:latin typeface="David" panose="020E0502060401010101" pitchFamily="34" charset="-79"/>
                <a:cs typeface="David" panose="020E0502060401010101" pitchFamily="34" charset="-79"/>
              </a:rPr>
              <a:t> </a:t>
            </a:r>
            <a:r>
              <a:rPr lang="en-US" dirty="0"/>
              <a:t>supplicatory   prayer; plea, entreaty, cry for help</a:t>
            </a:r>
            <a:endParaRPr lang="en-US" dirty="0">
              <a:cs typeface="David" panose="020E0502060401010101" pitchFamily="34" charset="-79"/>
            </a:endParaRPr>
          </a:p>
        </p:txBody>
      </p:sp>
    </p:spTree>
    <p:extLst>
      <p:ext uri="{BB962C8B-B14F-4D97-AF65-F5344CB8AC3E}">
        <p14:creationId xmlns:p14="http://schemas.microsoft.com/office/powerpoint/2010/main" val="3167959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r" rtl="1"/>
            <a:r>
              <a:rPr lang="he-IL" b="1" dirty="0">
                <a:latin typeface="David" panose="020E0502060401010101" pitchFamily="34" charset="-79"/>
                <a:cs typeface="David" panose="020E0502060401010101" pitchFamily="34" charset="-79"/>
              </a:rPr>
              <a:t>וּבְהוֹדָיָה</a:t>
            </a:r>
            <a:endParaRPr lang="en-US" b="1" dirty="0">
              <a:latin typeface="David" panose="020E0502060401010101" pitchFamily="34" charset="-79"/>
              <a:cs typeface="David" panose="020E0502060401010101" pitchFamily="34" charset="-79"/>
            </a:endParaRPr>
          </a:p>
          <a:p>
            <a:pPr algn="r" rtl="1"/>
            <a:r>
              <a:rPr lang="en-US" dirty="0"/>
              <a:t>thanksgiving, prayer of thanks, praise,</a:t>
            </a:r>
            <a:endParaRPr lang="en-US" b="1" dirty="0">
              <a:latin typeface="David" panose="020E0502060401010101" pitchFamily="34" charset="-79"/>
              <a:cs typeface="David" panose="020E0502060401010101" pitchFamily="34" charset="-79"/>
            </a:endParaRPr>
          </a:p>
          <a:p>
            <a:pPr algn="r" rtl="1"/>
            <a:endParaRPr lang="en-US" dirty="0"/>
          </a:p>
        </p:txBody>
      </p:sp>
    </p:spTree>
    <p:extLst>
      <p:ext uri="{BB962C8B-B14F-4D97-AF65-F5344CB8AC3E}">
        <p14:creationId xmlns:p14="http://schemas.microsoft.com/office/powerpoint/2010/main" val="9280045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Positive side of the new normal:</a:t>
            </a:r>
          </a:p>
          <a:p>
            <a:pPr algn="l"/>
            <a:r>
              <a:rPr lang="en-US" dirty="0">
                <a:solidFill>
                  <a:srgbClr val="FFFF99"/>
                </a:solidFill>
              </a:rPr>
              <a:t>prayer and petition, </a:t>
            </a:r>
            <a:r>
              <a:rPr lang="en-US" u="sng" dirty="0">
                <a:solidFill>
                  <a:srgbClr val="FFFF99"/>
                </a:solidFill>
              </a:rPr>
              <a:t>with thanksgiving</a:t>
            </a:r>
            <a:r>
              <a:rPr lang="en-US" u="sng" dirty="0"/>
              <a:t>.</a:t>
            </a:r>
          </a:p>
          <a:p>
            <a:pPr algn="l"/>
            <a:r>
              <a:rPr lang="en-US" dirty="0"/>
              <a:t>Takes time.  Lament, then praise.  For Who G-d is, for how Yeshua is working, for what it unseen.</a:t>
            </a:r>
          </a:p>
          <a:p>
            <a:pPr algn="l"/>
            <a:endParaRPr lang="en-US" dirty="0"/>
          </a:p>
        </p:txBody>
      </p:sp>
    </p:spTree>
    <p:extLst>
      <p:ext uri="{BB962C8B-B14F-4D97-AF65-F5344CB8AC3E}">
        <p14:creationId xmlns:p14="http://schemas.microsoft.com/office/powerpoint/2010/main" val="3558864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T’hillim</a:t>
            </a:r>
            <a:r>
              <a:rPr lang="en-US" baseline="30000" dirty="0"/>
              <a:t> /Psalm 43 </a:t>
            </a:r>
            <a:r>
              <a:rPr lang="en-US" dirty="0"/>
              <a:t>Vindicate me, O God, and champion my cause against an ungodly nation. From a deceitful and unjust man, deliver me! </a:t>
            </a:r>
            <a:r>
              <a:rPr lang="en-US" b="1" baseline="30000" dirty="0"/>
              <a:t> </a:t>
            </a:r>
            <a:r>
              <a:rPr lang="en-US" dirty="0"/>
              <a:t>For You are my God, my stronghold.  Why have You spurned me? Why do I go about gloomy under pressure by the enemy? </a:t>
            </a:r>
            <a:r>
              <a:rPr lang="en-US" b="1" baseline="30000" dirty="0"/>
              <a:t> </a:t>
            </a:r>
            <a:endParaRPr lang="en-US" dirty="0"/>
          </a:p>
        </p:txBody>
      </p:sp>
    </p:spTree>
    <p:extLst>
      <p:ext uri="{BB962C8B-B14F-4D97-AF65-F5344CB8AC3E}">
        <p14:creationId xmlns:p14="http://schemas.microsoft.com/office/powerpoint/2010/main" val="1161733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T’hillim</a:t>
            </a:r>
            <a:r>
              <a:rPr lang="en-US" baseline="30000" dirty="0"/>
              <a:t> /Psalm 43 </a:t>
            </a:r>
            <a:r>
              <a:rPr lang="en-US" b="1" baseline="30000" dirty="0"/>
              <a:t> </a:t>
            </a:r>
            <a:r>
              <a:rPr lang="en-US" dirty="0"/>
              <a:t>Send forth Your light and Your truth— let them guide me.  Let them bring me to Your holy mountain and to Your dwelling places. </a:t>
            </a:r>
            <a:r>
              <a:rPr lang="en-US" b="1" baseline="30000" dirty="0"/>
              <a:t> </a:t>
            </a:r>
            <a:r>
              <a:rPr lang="en-US" dirty="0">
                <a:solidFill>
                  <a:srgbClr val="FFFF99"/>
                </a:solidFill>
              </a:rPr>
              <a:t>Then I will come to the altar of God, to the God of my exceeding joy, and praise You upon the harp —O God, my God. </a:t>
            </a:r>
          </a:p>
        </p:txBody>
      </p:sp>
    </p:spTree>
    <p:extLst>
      <p:ext uri="{BB962C8B-B14F-4D97-AF65-F5344CB8AC3E}">
        <p14:creationId xmlns:p14="http://schemas.microsoft.com/office/powerpoint/2010/main" val="6854801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T’hillim</a:t>
            </a:r>
            <a:r>
              <a:rPr lang="en-US" baseline="30000" dirty="0"/>
              <a:t> /Psalm 43 </a:t>
            </a:r>
            <a:r>
              <a:rPr lang="en-US" b="1" baseline="30000" dirty="0"/>
              <a:t>  </a:t>
            </a:r>
            <a:r>
              <a:rPr lang="en-US" dirty="0"/>
              <a:t>Why are You downcast, O my soul? Why are you murmuring within me? Hope in God, for I will yet praise Him, the salvation of my countenance. 	 </a:t>
            </a:r>
          </a:p>
        </p:txBody>
      </p:sp>
    </p:spTree>
    <p:extLst>
      <p:ext uri="{BB962C8B-B14F-4D97-AF65-F5344CB8AC3E}">
        <p14:creationId xmlns:p14="http://schemas.microsoft.com/office/powerpoint/2010/main" val="28212700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“Sticky statement”</a:t>
            </a:r>
          </a:p>
          <a:p>
            <a:pPr algn="l"/>
            <a:r>
              <a:rPr lang="en-US" dirty="0"/>
              <a:t>Don’t stress out over ANYTHING! [rather do] prayer and petition, </a:t>
            </a:r>
            <a:r>
              <a:rPr lang="en-US" dirty="0">
                <a:solidFill>
                  <a:srgbClr val="FFFF99"/>
                </a:solidFill>
              </a:rPr>
              <a:t>with thanksgiving</a:t>
            </a:r>
            <a:r>
              <a:rPr lang="en-US" dirty="0"/>
              <a:t>. </a:t>
            </a:r>
          </a:p>
          <a:p>
            <a:pPr algn="l"/>
            <a:r>
              <a:rPr lang="en-US" dirty="0"/>
              <a:t>New normal</a:t>
            </a:r>
          </a:p>
          <a:p>
            <a:pPr marL="233363" indent="-233363" algn="l">
              <a:buFont typeface="Arial" panose="020B0604020202020204" pitchFamily="34" charset="0"/>
              <a:buChar char="•"/>
            </a:pPr>
            <a:r>
              <a:rPr lang="en-US" dirty="0"/>
              <a:t>Brain training by dwelling on chosen emotion</a:t>
            </a:r>
          </a:p>
          <a:p>
            <a:pPr algn="l"/>
            <a:endParaRPr lang="en-US" dirty="0"/>
          </a:p>
        </p:txBody>
      </p:sp>
    </p:spTree>
    <p:extLst>
      <p:ext uri="{BB962C8B-B14F-4D97-AF65-F5344CB8AC3E}">
        <p14:creationId xmlns:p14="http://schemas.microsoft.com/office/powerpoint/2010/main" val="486195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50" name="Picture 2" descr="Related image">
            <a:extLst>
              <a:ext uri="{FF2B5EF4-FFF2-40B4-BE49-F238E27FC236}">
                <a16:creationId xmlns:a16="http://schemas.microsoft.com/office/drawing/2014/main" id="{852A566B-0387-4814-8EC5-6A7577C09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 y="0"/>
            <a:ext cx="771525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8385E39-AD19-4AD7-8C49-9B6E92D2ADAF}"/>
              </a:ext>
            </a:extLst>
          </p:cNvPr>
          <p:cNvSpPr txBox="1"/>
          <p:nvPr/>
        </p:nvSpPr>
        <p:spPr>
          <a:xfrm>
            <a:off x="0" y="3789288"/>
            <a:ext cx="8913466" cy="1323439"/>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Reset, then train your brain to </a:t>
            </a:r>
          </a:p>
          <a:p>
            <a:pPr algn="l"/>
            <a:r>
              <a:rPr lang="en-US" dirty="0">
                <a:effectLst>
                  <a:outerShdw blurRad="38100" dist="38100" dir="2700000" algn="tl">
                    <a:srgbClr val="000000">
                      <a:alpha val="43137"/>
                    </a:srgbClr>
                  </a:outerShdw>
                </a:effectLst>
              </a:rPr>
              <a:t>the new normal: prayer </a:t>
            </a:r>
            <a:r>
              <a:rPr lang="en-US" dirty="0">
                <a:solidFill>
                  <a:srgbClr val="FFFF99"/>
                </a:solidFill>
                <a:effectLst>
                  <a:outerShdw blurRad="38100" dist="38100" dir="2700000" algn="tl">
                    <a:srgbClr val="000000">
                      <a:alpha val="43137"/>
                    </a:srgbClr>
                  </a:outerShdw>
                </a:effectLst>
              </a:rPr>
              <a:t>with praise</a:t>
            </a:r>
          </a:p>
        </p:txBody>
      </p:sp>
    </p:spTree>
    <p:extLst>
      <p:ext uri="{BB962C8B-B14F-4D97-AF65-F5344CB8AC3E}">
        <p14:creationId xmlns:p14="http://schemas.microsoft.com/office/powerpoint/2010/main" val="2821036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3889" b="1" dirty="0">
                <a:latin typeface="David" panose="020E0502060401010101" pitchFamily="34" charset="-79"/>
                <a:cs typeface="David" panose="020E0502060401010101" pitchFamily="34" charset="-79"/>
              </a:rPr>
              <a:t>הֵשִׁיב לוֹ כֵּיפָא וְאָמַר: ”אִם הַכֹּל יִכָּשְׁלוּ בִּגְלָלְךָ, אֲנִי לְעוֹלָם לֹא אֶכָּשֵׁל!“</a:t>
            </a:r>
            <a:r>
              <a:rPr lang="en-US" baseline="30000" dirty="0"/>
              <a:t>    </a:t>
            </a:r>
          </a:p>
          <a:p>
            <a:r>
              <a:rPr lang="en-US" baseline="30000" dirty="0"/>
              <a:t>  </a:t>
            </a:r>
            <a:endParaRPr lang="en-US" sz="144" baseline="30000" dirty="0"/>
          </a:p>
          <a:p>
            <a:r>
              <a:rPr lang="en-US" sz="3168" baseline="30000" dirty="0"/>
              <a:t>    </a:t>
            </a:r>
            <a:r>
              <a:rPr lang="en-US" sz="4000" dirty="0"/>
              <a:t>“I will never lose faith in you,” Kefa answered, “even if everyone else does.”</a:t>
            </a:r>
            <a:endParaRPr lang="en-US" sz="3168"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26:33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1711611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New Normal: </a:t>
            </a:r>
          </a:p>
          <a:p>
            <a:pPr algn="l"/>
            <a:r>
              <a:rPr lang="en-US" baseline="30000" dirty="0" err="1"/>
              <a:t>Mtt</a:t>
            </a:r>
            <a:r>
              <a:rPr lang="en-US" baseline="30000" dirty="0"/>
              <a:t> 4.17 </a:t>
            </a:r>
            <a:r>
              <a:rPr lang="en-US" dirty="0"/>
              <a:t>Yeshua began proclaiming, “Turn from your sins to God, for the </a:t>
            </a:r>
            <a:r>
              <a:rPr lang="en-US" dirty="0">
                <a:solidFill>
                  <a:srgbClr val="FFFF99"/>
                </a:solidFill>
              </a:rPr>
              <a:t>Kingdom of Heaven </a:t>
            </a:r>
            <a:r>
              <a:rPr lang="en-US" dirty="0"/>
              <a:t>is near!”</a:t>
            </a:r>
          </a:p>
          <a:p>
            <a:pPr algn="l"/>
            <a:r>
              <a:rPr lang="en-US" dirty="0"/>
              <a:t>Means?</a:t>
            </a:r>
          </a:p>
          <a:p>
            <a:pPr marL="168275" indent="-168275" algn="l">
              <a:buFont typeface="Arial" panose="020B0604020202020204" pitchFamily="34" charset="0"/>
              <a:buChar char="•"/>
            </a:pPr>
            <a:r>
              <a:rPr lang="en-US" dirty="0"/>
              <a:t>From gross sin: soldiers and tax collectors, prostitutes   </a:t>
            </a:r>
          </a:p>
        </p:txBody>
      </p:sp>
    </p:spTree>
    <p:extLst>
      <p:ext uri="{BB962C8B-B14F-4D97-AF65-F5344CB8AC3E}">
        <p14:creationId xmlns:p14="http://schemas.microsoft.com/office/powerpoint/2010/main" val="36296779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marL="168275" indent="-168275" algn="l">
              <a:buFont typeface="Arial" panose="020B0604020202020204" pitchFamily="34" charset="0"/>
              <a:buChar char="•"/>
            </a:pPr>
            <a:r>
              <a:rPr lang="en-US" dirty="0"/>
              <a:t>From slothfulness and negligence of the Torah mitzvot</a:t>
            </a:r>
          </a:p>
          <a:p>
            <a:pPr marL="168275" indent="-168275" algn="l">
              <a:buFont typeface="Arial" panose="020B0604020202020204" pitchFamily="34" charset="0"/>
              <a:buChar char="•"/>
            </a:pPr>
            <a:r>
              <a:rPr lang="en-US" dirty="0">
                <a:solidFill>
                  <a:srgbClr val="FFFF99"/>
                </a:solidFill>
              </a:rPr>
              <a:t>Better: prep for the present Kingdom of the Spirit: humility, meekness, purity, hunger, mercy, peacemaking, longsuffering</a:t>
            </a:r>
          </a:p>
          <a:p>
            <a:pPr algn="l"/>
            <a:r>
              <a:rPr lang="en-US" dirty="0"/>
              <a:t>Heaven = the atmosphere we breathe</a:t>
            </a:r>
          </a:p>
          <a:p>
            <a:pPr marL="168275" indent="-168275" algn="l">
              <a:buFont typeface="Arial" panose="020B0604020202020204" pitchFamily="34" charset="0"/>
              <a:buChar char="•"/>
            </a:pPr>
            <a:endParaRPr lang="en-US" dirty="0"/>
          </a:p>
        </p:txBody>
      </p:sp>
    </p:spTree>
    <p:extLst>
      <p:ext uri="{BB962C8B-B14F-4D97-AF65-F5344CB8AC3E}">
        <p14:creationId xmlns:p14="http://schemas.microsoft.com/office/powerpoint/2010/main" val="15771172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1" baseline="30000" dirty="0"/>
              <a:t>Col.3.15-17  </a:t>
            </a:r>
            <a:r>
              <a:rPr lang="en-US" dirty="0"/>
              <a:t>Let the </a:t>
            </a:r>
            <a:r>
              <a:rPr lang="en-US" i="1" dirty="0"/>
              <a:t>shalom</a:t>
            </a:r>
            <a:r>
              <a:rPr lang="en-US" dirty="0"/>
              <a:t> of Messiah rule in your hearts—to this shalom you were surely called in one body. Also be thankful. Let the word of Messiah dwell in you richly, </a:t>
            </a:r>
            <a:r>
              <a:rPr lang="en-US" dirty="0">
                <a:solidFill>
                  <a:srgbClr val="FFFF99"/>
                </a:solidFill>
              </a:rPr>
              <a:t>teaching and admonishing one another</a:t>
            </a:r>
          </a:p>
        </p:txBody>
      </p:sp>
    </p:spTree>
    <p:extLst>
      <p:ext uri="{BB962C8B-B14F-4D97-AF65-F5344CB8AC3E}">
        <p14:creationId xmlns:p14="http://schemas.microsoft.com/office/powerpoint/2010/main" val="1427386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1" baseline="30000" dirty="0"/>
              <a:t>Col.3.15-17  </a:t>
            </a:r>
            <a:r>
              <a:rPr lang="en-US" dirty="0"/>
              <a:t>with all wisdom in psalms and hymns and spiritual songs, singing with gratitude in your hearts to God. </a:t>
            </a:r>
            <a:r>
              <a:rPr lang="en-US" b="1" baseline="30000" dirty="0"/>
              <a:t> </a:t>
            </a:r>
            <a:r>
              <a:rPr lang="en-US" dirty="0"/>
              <a:t>And whatever you do in word or deed, do all in the name of the Lord Yeshua, giving thanks to God the Father through Him.</a:t>
            </a:r>
          </a:p>
        </p:txBody>
      </p:sp>
    </p:spTree>
    <p:extLst>
      <p:ext uri="{BB962C8B-B14F-4D97-AF65-F5344CB8AC3E}">
        <p14:creationId xmlns:p14="http://schemas.microsoft.com/office/powerpoint/2010/main" val="38233772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altLang="en-US" dirty="0"/>
              <a:t>Do some brain training, </a:t>
            </a:r>
          </a:p>
          <a:p>
            <a:pPr algn="l"/>
            <a:r>
              <a:rPr lang="en-US" altLang="en-US" dirty="0"/>
              <a:t>Impart some brain training!!</a:t>
            </a:r>
          </a:p>
          <a:p>
            <a:pPr algn="l"/>
            <a:r>
              <a:rPr lang="en-US" altLang="en-US" dirty="0"/>
              <a:t>Breathe the heavenly air of   </a:t>
            </a:r>
          </a:p>
          <a:p>
            <a:pPr algn="l"/>
            <a:r>
              <a:rPr lang="en-US" altLang="en-US" dirty="0"/>
              <a:t>“I refuse stress, </a:t>
            </a:r>
            <a:r>
              <a:rPr lang="en-US" altLang="en-US" dirty="0">
                <a:solidFill>
                  <a:srgbClr val="FFFF99"/>
                </a:solidFill>
              </a:rPr>
              <a:t>rather live in intense prayer WITH thanksgiving”</a:t>
            </a:r>
            <a:endParaRPr lang="en-US" dirty="0">
              <a:solidFill>
                <a:srgbClr val="FFFF99"/>
              </a:solidFill>
            </a:endParaRPr>
          </a:p>
        </p:txBody>
      </p:sp>
    </p:spTree>
    <p:extLst>
      <p:ext uri="{BB962C8B-B14F-4D97-AF65-F5344CB8AC3E}">
        <p14:creationId xmlns:p14="http://schemas.microsoft.com/office/powerpoint/2010/main" val="33412345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aseline="30000" dirty="0" err="1"/>
              <a:t>Yn</a:t>
            </a:r>
            <a:r>
              <a:rPr lang="en-US" baseline="30000" dirty="0"/>
              <a:t> 15.4-5</a:t>
            </a:r>
            <a:r>
              <a:rPr lang="en-US" dirty="0"/>
              <a:t>   Stay united with me, as I will with you — for just as the branch can’t put forth fruit by itself apart from the vine, so you can’t bear fruit apart from me. “I am the vine and you are the branches. Those who stay united with me, and I with them, are the ones who bear much fruit; because apart from me you can’t do a thing. </a:t>
            </a:r>
          </a:p>
        </p:txBody>
      </p:sp>
    </p:spTree>
    <p:extLst>
      <p:ext uri="{BB962C8B-B14F-4D97-AF65-F5344CB8AC3E}">
        <p14:creationId xmlns:p14="http://schemas.microsoft.com/office/powerpoint/2010/main" val="1185298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What about when I get out of this mindset, not prayerful, intercessory, not joyful?</a:t>
            </a:r>
          </a:p>
          <a:p>
            <a:pPr algn="l"/>
            <a:r>
              <a:rPr lang="en-US" dirty="0"/>
              <a:t>Mad, grouchy, frustrated, irritated, insulted, offended, scared…</a:t>
            </a:r>
          </a:p>
        </p:txBody>
      </p:sp>
    </p:spTree>
    <p:extLst>
      <p:ext uri="{BB962C8B-B14F-4D97-AF65-F5344CB8AC3E}">
        <p14:creationId xmlns:p14="http://schemas.microsoft.com/office/powerpoint/2010/main" val="42446805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Exercises and 19 Brain skills </a:t>
            </a:r>
          </a:p>
          <a:p>
            <a:endParaRPr lang="en-US" dirty="0"/>
          </a:p>
          <a:p>
            <a:r>
              <a:rPr lang="en-US" dirty="0">
                <a:hlinkClick r:id="rId3"/>
              </a:rPr>
              <a:t>https://thrivetoday.org/tag/19-skills/</a:t>
            </a:r>
            <a:endParaRPr lang="en-US" dirty="0"/>
          </a:p>
        </p:txBody>
      </p:sp>
    </p:spTree>
    <p:extLst>
      <p:ext uri="{BB962C8B-B14F-4D97-AF65-F5344CB8AC3E}">
        <p14:creationId xmlns:p14="http://schemas.microsoft.com/office/powerpoint/2010/main" val="41637602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 don’t feel like I want to stay in joy and shalom.  </a:t>
            </a:r>
          </a:p>
          <a:p>
            <a:pPr marL="168275" indent="-168275" algn="l">
              <a:buFont typeface="Arial" panose="020B0604020202020204" pitchFamily="34" charset="0"/>
              <a:buChar char="•"/>
            </a:pPr>
            <a:r>
              <a:rPr lang="en-US" dirty="0"/>
              <a:t>Armed intruder</a:t>
            </a:r>
          </a:p>
          <a:p>
            <a:pPr marL="168275" indent="-168275" algn="l">
              <a:buFont typeface="Arial" panose="020B0604020202020204" pitchFamily="34" charset="0"/>
              <a:buChar char="•"/>
            </a:pPr>
            <a:r>
              <a:rPr lang="en-US" dirty="0"/>
              <a:t>Dirty dishes left out</a:t>
            </a:r>
          </a:p>
        </p:txBody>
      </p:sp>
    </p:spTree>
    <p:extLst>
      <p:ext uri="{BB962C8B-B14F-4D97-AF65-F5344CB8AC3E}">
        <p14:creationId xmlns:p14="http://schemas.microsoft.com/office/powerpoint/2010/main" val="360984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79621A-1427-4A67-9672-879F7A737169}"/>
              </a:ext>
            </a:extLst>
          </p:cNvPr>
          <p:cNvPicPr>
            <a:picLocks noChangeAspect="1"/>
          </p:cNvPicPr>
          <p:nvPr/>
        </p:nvPicPr>
        <p:blipFill>
          <a:blip r:embed="rId3"/>
          <a:stretch>
            <a:fillRect/>
          </a:stretch>
        </p:blipFill>
        <p:spPr>
          <a:xfrm>
            <a:off x="762956" y="0"/>
            <a:ext cx="7252963"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1392214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596503"/>
            <a:ext cx="7900988" cy="4444305"/>
          </a:xfrm>
        </p:spPr>
        <p:txBody>
          <a:bodyPr>
            <a:normAutofit lnSpcReduction="10000"/>
          </a:bodyPr>
          <a:lstStyle/>
          <a:p>
            <a:pPr algn="r"/>
            <a:r>
              <a:rPr lang="he-IL" sz="3889" b="1" dirty="0">
                <a:latin typeface="David" panose="020E0502060401010101" pitchFamily="34" charset="-79"/>
                <a:cs typeface="David" panose="020E0502060401010101" pitchFamily="34" charset="-79"/>
              </a:rPr>
              <a:t>אָמַר לוֹ יֵשׁוּעַ: ”אָמֵן אוֹמֵר אֲנִי לְךָ כִּי בַּלַּיְלָה הַזֶּה, בְּטֶרֶם יִקְרָא הַתַּרְנְגוֹל, שָׁלוֹשׁ פְּעָמִים תִּתְכַּחֵשׁ לִי.“</a:t>
            </a:r>
            <a:r>
              <a:rPr lang="en-US" baseline="30000" dirty="0"/>
              <a:t>    </a:t>
            </a:r>
          </a:p>
          <a:p>
            <a:r>
              <a:rPr lang="en-US" baseline="30000" dirty="0"/>
              <a:t>    </a:t>
            </a:r>
          </a:p>
          <a:p>
            <a:r>
              <a:rPr lang="en-US" sz="3168" dirty="0"/>
              <a:t>   </a:t>
            </a:r>
            <a:r>
              <a:rPr lang="en-US" sz="4000" dirty="0"/>
              <a:t>Yeshua said to him, “Yes! I tell you that tonight before the rooster crows, you will disown me three times!”</a:t>
            </a:r>
            <a:endParaRPr lang="en-US" sz="3024"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26:34</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7046994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D81253-593B-43FA-BA60-440734BB65D7}"/>
              </a:ext>
            </a:extLst>
          </p:cNvPr>
          <p:cNvPicPr>
            <a:picLocks noChangeAspect="1"/>
          </p:cNvPicPr>
          <p:nvPr/>
        </p:nvPicPr>
        <p:blipFill>
          <a:blip r:embed="rId3"/>
          <a:stretch>
            <a:fillRect/>
          </a:stretch>
        </p:blipFill>
        <p:spPr>
          <a:xfrm>
            <a:off x="795238" y="0"/>
            <a:ext cx="7188398"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14538699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E529D9-1BA1-4D2B-BE61-11A4AE8FC1A7}"/>
              </a:ext>
            </a:extLst>
          </p:cNvPr>
          <p:cNvPicPr>
            <a:picLocks noChangeAspect="1"/>
          </p:cNvPicPr>
          <p:nvPr/>
        </p:nvPicPr>
        <p:blipFill>
          <a:blip r:embed="rId3"/>
          <a:stretch>
            <a:fillRect/>
          </a:stretch>
        </p:blipFill>
        <p:spPr>
          <a:xfrm>
            <a:off x="857625" y="0"/>
            <a:ext cx="7063624"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r>
              <a:rPr lang="en-US" dirty="0">
                <a:solidFill>
                  <a:schemeClr val="tx1"/>
                </a:solidFill>
              </a:rPr>
              <a:t>Skill 4</a:t>
            </a:r>
          </a:p>
        </p:txBody>
      </p:sp>
    </p:spTree>
    <p:extLst>
      <p:ext uri="{BB962C8B-B14F-4D97-AF65-F5344CB8AC3E}">
        <p14:creationId xmlns:p14="http://schemas.microsoft.com/office/powerpoint/2010/main" val="18177831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1" baseline="30000" dirty="0"/>
              <a:t> </a:t>
            </a:r>
            <a:r>
              <a:rPr lang="en-US" baseline="30000" dirty="0"/>
              <a:t>Phil. 4. 6-9</a:t>
            </a:r>
            <a:r>
              <a:rPr lang="en-US" dirty="0"/>
              <a:t> In conclusion, brothers, </a:t>
            </a:r>
            <a:r>
              <a:rPr lang="en-US" dirty="0">
                <a:solidFill>
                  <a:srgbClr val="FFFF99"/>
                </a:solidFill>
              </a:rPr>
              <a:t>focus</a:t>
            </a:r>
            <a:r>
              <a:rPr lang="en-US" dirty="0"/>
              <a:t> your thoughts on what is </a:t>
            </a:r>
            <a:r>
              <a:rPr lang="en-US" dirty="0">
                <a:solidFill>
                  <a:srgbClr val="FFFF99"/>
                </a:solidFill>
              </a:rPr>
              <a:t>true, noble, righteous, pure, lovable or admirable, on some virtue or on something praiseworthy</a:t>
            </a:r>
            <a:r>
              <a:rPr lang="en-US" dirty="0"/>
              <a:t>.  Keep doing what you have learned and received from me, what you have heard and seen me doing; then the God who gives shalom will be with you.</a:t>
            </a:r>
          </a:p>
        </p:txBody>
      </p:sp>
    </p:spTree>
    <p:extLst>
      <p:ext uri="{BB962C8B-B14F-4D97-AF65-F5344CB8AC3E}">
        <p14:creationId xmlns:p14="http://schemas.microsoft.com/office/powerpoint/2010/main" val="26500374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a:p>
            <a:r>
              <a:rPr lang="en-US" dirty="0"/>
              <a:t>What about PEOPLE issues?</a:t>
            </a:r>
          </a:p>
        </p:txBody>
      </p:sp>
    </p:spTree>
    <p:extLst>
      <p:ext uri="{BB962C8B-B14F-4D97-AF65-F5344CB8AC3E}">
        <p14:creationId xmlns:p14="http://schemas.microsoft.com/office/powerpoint/2010/main" val="38193922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26042114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38587752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Relational Circuits [RC] are foundational to joy.  Our eyes light up when we see people and there is a release of serotonin.</a:t>
            </a:r>
          </a:p>
          <a:p>
            <a:pPr algn="l"/>
            <a:r>
              <a:rPr lang="en-US" dirty="0"/>
              <a:t>If relational circuits are shut down</a:t>
            </a:r>
          </a:p>
          <a:p>
            <a:pPr marL="401638" indent="-401638" algn="l">
              <a:buFont typeface="+mj-lt"/>
              <a:buAutoNum type="arabicPeriod"/>
            </a:pPr>
            <a:r>
              <a:rPr lang="en-US" dirty="0"/>
              <a:t>We want to make the problem, person, or feeling go away.</a:t>
            </a:r>
          </a:p>
          <a:p>
            <a:pPr algn="l"/>
            <a:endParaRPr lang="en-US" dirty="0"/>
          </a:p>
        </p:txBody>
      </p:sp>
    </p:spTree>
    <p:extLst>
      <p:ext uri="{BB962C8B-B14F-4D97-AF65-F5344CB8AC3E}">
        <p14:creationId xmlns:p14="http://schemas.microsoft.com/office/powerpoint/2010/main" val="31188486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512763" indent="-512763" algn="l">
              <a:buFont typeface="+mj-lt"/>
              <a:buAutoNum type="arabicPeriod" startAt="2"/>
            </a:pPr>
            <a:r>
              <a:rPr lang="en-US" dirty="0"/>
              <a:t>We don’t want to listen to what others feel or say.</a:t>
            </a:r>
          </a:p>
          <a:p>
            <a:pPr marL="512763" indent="-512763" algn="l">
              <a:buFont typeface="+mj-lt"/>
              <a:buAutoNum type="arabicPeriod" startAt="2"/>
            </a:pPr>
            <a:r>
              <a:rPr lang="en-US" dirty="0"/>
              <a:t>Our minds are locked onto something upsetting.</a:t>
            </a:r>
          </a:p>
          <a:p>
            <a:pPr marL="512763" indent="-512763" algn="l">
              <a:buFont typeface="+mj-lt"/>
              <a:buAutoNum type="arabicPeriod" startAt="2"/>
            </a:pPr>
            <a:r>
              <a:rPr lang="en-US" dirty="0"/>
              <a:t>I don’t want to be connected to…</a:t>
            </a:r>
          </a:p>
          <a:p>
            <a:pPr marL="512763" indent="-512763" algn="l">
              <a:buFont typeface="+mj-lt"/>
              <a:buAutoNum type="arabicPeriod" startAt="2"/>
            </a:pPr>
            <a:r>
              <a:rPr lang="en-US" dirty="0"/>
              <a:t>I more aggressively fix or judge</a:t>
            </a:r>
          </a:p>
        </p:txBody>
      </p:sp>
    </p:spTree>
    <p:extLst>
      <p:ext uri="{BB962C8B-B14F-4D97-AF65-F5344CB8AC3E}">
        <p14:creationId xmlns:p14="http://schemas.microsoft.com/office/powerpoint/2010/main" val="25843783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FBB89FFF-B12B-44B2-A5E6-909587F06BD9}"/>
              </a:ext>
            </a:extLst>
          </p:cNvPr>
          <p:cNvPicPr>
            <a:picLocks noChangeAspect="1"/>
          </p:cNvPicPr>
          <p:nvPr/>
        </p:nvPicPr>
        <p:blipFill>
          <a:blip r:embed="rId3"/>
          <a:stretch>
            <a:fillRect/>
          </a:stretch>
        </p:blipFill>
        <p:spPr>
          <a:xfrm>
            <a:off x="861358" y="0"/>
            <a:ext cx="7056158" cy="5143500"/>
          </a:xfrm>
          <a:prstGeom prst="rect">
            <a:avLst/>
          </a:prstGeom>
        </p:spPr>
      </p:pic>
    </p:spTree>
    <p:extLst>
      <p:ext uri="{BB962C8B-B14F-4D97-AF65-F5344CB8AC3E}">
        <p14:creationId xmlns:p14="http://schemas.microsoft.com/office/powerpoint/2010/main" val="32714735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Steps to restore RC</a:t>
            </a:r>
          </a:p>
          <a:p>
            <a:pPr marL="742950" indent="-742950" algn="l">
              <a:buAutoNum type="arabicPeriod"/>
            </a:pPr>
            <a:r>
              <a:rPr lang="en-US" dirty="0"/>
              <a:t>Startle or yawn exercise.</a:t>
            </a:r>
          </a:p>
          <a:p>
            <a:pPr marL="742950" indent="-742950" algn="l">
              <a:buAutoNum type="arabicPeriod"/>
            </a:pPr>
            <a:r>
              <a:rPr lang="en-US" dirty="0"/>
              <a:t>Lament with G-d.  Ps 42.  </a:t>
            </a:r>
          </a:p>
          <a:p>
            <a:pPr marL="742950" indent="-742950" algn="l">
              <a:buAutoNum type="arabicPeriod"/>
            </a:pPr>
            <a:r>
              <a:rPr lang="en-US" dirty="0"/>
              <a:t>Express appreciation to G-d for His Atonement, faithfulness and presence!</a:t>
            </a:r>
          </a:p>
          <a:p>
            <a:pPr marL="742950" indent="-742950" algn="l">
              <a:buAutoNum type="arabicPeriod"/>
            </a:pPr>
            <a:r>
              <a:rPr lang="en-US" dirty="0"/>
              <a:t>Begin dialogue.</a:t>
            </a:r>
          </a:p>
        </p:txBody>
      </p:sp>
    </p:spTree>
    <p:extLst>
      <p:ext uri="{BB962C8B-B14F-4D97-AF65-F5344CB8AC3E}">
        <p14:creationId xmlns:p14="http://schemas.microsoft.com/office/powerpoint/2010/main" val="4176669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596503"/>
            <a:ext cx="7900988" cy="4444305"/>
          </a:xfrm>
        </p:spPr>
        <p:txBody>
          <a:bodyPr>
            <a:normAutofit/>
          </a:bodyPr>
          <a:lstStyle/>
          <a:p>
            <a:pPr algn="r"/>
            <a:r>
              <a:rPr lang="he-IL" sz="3889" b="1" dirty="0">
                <a:latin typeface="David" panose="020E0502060401010101" pitchFamily="34" charset="-79"/>
                <a:cs typeface="David" panose="020E0502060401010101" pitchFamily="34" charset="-79"/>
              </a:rPr>
              <a:t>אָמַר כֵּיפָא: ”גַּם אִם עָלַי לָמוּת אִתְּךָ לֹא אֶתְכַּחֵשׁ לְךָ!“. וְכֵן אָמְרוּ כָּל הַתַּלְמִידִים.</a:t>
            </a:r>
            <a:r>
              <a:rPr lang="he-IL" sz="3889" dirty="0"/>
              <a:t>‏</a:t>
            </a:r>
            <a:r>
              <a:rPr lang="en-US" baseline="30000" dirty="0"/>
              <a:t>    </a:t>
            </a:r>
          </a:p>
          <a:p>
            <a:r>
              <a:rPr lang="en-US" baseline="30000" dirty="0"/>
              <a:t>    </a:t>
            </a:r>
          </a:p>
          <a:p>
            <a:r>
              <a:rPr lang="en-US" dirty="0"/>
              <a:t> </a:t>
            </a:r>
            <a:r>
              <a:rPr lang="en-US" baseline="30000" dirty="0"/>
              <a:t>  </a:t>
            </a:r>
            <a:r>
              <a:rPr lang="en-US" sz="4000" dirty="0"/>
              <a:t>“Even if I must die with you,” Kefa replied, “I will never disown you!” And all the </a:t>
            </a:r>
            <a:r>
              <a:rPr lang="en-US" sz="4000" i="1" dirty="0"/>
              <a:t>talmidim</a:t>
            </a:r>
            <a:r>
              <a:rPr lang="en-US" sz="4000" dirty="0"/>
              <a:t> said the same thing.</a:t>
            </a:r>
            <a:endParaRPr lang="en-US" sz="3024"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26:35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5197023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50" name="Picture 2" descr="Related image">
            <a:extLst>
              <a:ext uri="{FF2B5EF4-FFF2-40B4-BE49-F238E27FC236}">
                <a16:creationId xmlns:a16="http://schemas.microsoft.com/office/drawing/2014/main" id="{852A566B-0387-4814-8EC5-6A7577C09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 y="0"/>
            <a:ext cx="771525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8385E39-AD19-4AD7-8C49-9B6E92D2ADAF}"/>
              </a:ext>
            </a:extLst>
          </p:cNvPr>
          <p:cNvSpPr txBox="1"/>
          <p:nvPr/>
        </p:nvSpPr>
        <p:spPr>
          <a:xfrm>
            <a:off x="274637" y="4410344"/>
            <a:ext cx="8513804" cy="707886"/>
          </a:xfrm>
          <a:prstGeom prst="rect">
            <a:avLst/>
          </a:prstGeom>
          <a:noFill/>
        </p:spPr>
        <p:txBody>
          <a:bodyPr wrap="square" rtlCol="0">
            <a:spAutoFit/>
          </a:bodyPr>
          <a:lstStyle/>
          <a:p>
            <a:pPr algn="l"/>
            <a:r>
              <a:rPr lang="en-US" dirty="0">
                <a:effectLst>
                  <a:outerShdw blurRad="38100" dist="38100" dir="2700000" algn="tl">
                    <a:srgbClr val="000000">
                      <a:alpha val="43137"/>
                    </a:srgbClr>
                  </a:outerShdw>
                </a:effectLst>
              </a:rPr>
              <a:t>Train your brain  </a:t>
            </a:r>
            <a:r>
              <a:rPr lang="en-US" dirty="0" err="1">
                <a:effectLst>
                  <a:outerShdw blurRad="38100" dist="38100" dir="2700000" algn="tl">
                    <a:srgbClr val="000000">
                      <a:alpha val="43137"/>
                    </a:srgbClr>
                  </a:outerShdw>
                </a:effectLst>
              </a:rPr>
              <a:t>T’shuvah</a:t>
            </a:r>
            <a:r>
              <a:rPr lang="en-US" dirty="0">
                <a:effectLst>
                  <a:outerShdw blurRad="38100" dist="38100" dir="2700000" algn="tl">
                    <a:srgbClr val="000000">
                      <a:alpha val="43137"/>
                    </a:srgbClr>
                  </a:outerShdw>
                </a:effectLst>
              </a:rPr>
              <a:t> </a:t>
            </a:r>
            <a:r>
              <a:rPr lang="he-IL"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תשובה</a:t>
            </a:r>
            <a:endParaRPr lang="en-US"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225757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“Sticky statement”</a:t>
            </a:r>
          </a:p>
          <a:p>
            <a:pPr marL="461963" indent="-461963" algn="l">
              <a:buFont typeface="+mj-lt"/>
              <a:buAutoNum type="arabicPeriod"/>
            </a:pPr>
            <a:r>
              <a:rPr lang="en-US" dirty="0"/>
              <a:t>Don’t stress out over ANYTHING! [rather do] </a:t>
            </a:r>
          </a:p>
          <a:p>
            <a:pPr marL="461963" indent="-461963" algn="l">
              <a:buFont typeface="+mj-lt"/>
              <a:buAutoNum type="arabicPeriod"/>
            </a:pPr>
            <a:r>
              <a:rPr lang="en-US" dirty="0"/>
              <a:t>prayer and petition, </a:t>
            </a:r>
          </a:p>
          <a:p>
            <a:pPr marL="461963" indent="-461963" algn="l">
              <a:buFont typeface="+mj-lt"/>
              <a:buAutoNum type="arabicPeriod"/>
            </a:pPr>
            <a:r>
              <a:rPr lang="en-US" dirty="0">
                <a:solidFill>
                  <a:srgbClr val="FFFF99"/>
                </a:solidFill>
              </a:rPr>
              <a:t>with thanksgiving</a:t>
            </a:r>
            <a:r>
              <a:rPr lang="en-US" dirty="0"/>
              <a:t>. </a:t>
            </a:r>
          </a:p>
          <a:p>
            <a:pPr algn="l"/>
            <a:r>
              <a:rPr lang="en-US" dirty="0"/>
              <a:t>New normal:  Brain training by dwelling on chosen emotion</a:t>
            </a:r>
          </a:p>
          <a:p>
            <a:pPr algn="l"/>
            <a:endParaRPr lang="en-US" dirty="0"/>
          </a:p>
        </p:txBody>
      </p:sp>
    </p:spTree>
    <p:extLst>
      <p:ext uri="{BB962C8B-B14F-4D97-AF65-F5344CB8AC3E}">
        <p14:creationId xmlns:p14="http://schemas.microsoft.com/office/powerpoint/2010/main" val="19952585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Living in this is subtle but powerful!!</a:t>
            </a:r>
          </a:p>
        </p:txBody>
      </p:sp>
    </p:spTree>
    <p:extLst>
      <p:ext uri="{BB962C8B-B14F-4D97-AF65-F5344CB8AC3E}">
        <p14:creationId xmlns:p14="http://schemas.microsoft.com/office/powerpoint/2010/main" val="28138710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A57859-D2F6-47D3-A9F6-005F883099ED}"/>
              </a:ext>
            </a:extLst>
          </p:cNvPr>
          <p:cNvPicPr>
            <a:picLocks noChangeAspect="1"/>
          </p:cNvPicPr>
          <p:nvPr/>
        </p:nvPicPr>
        <p:blipFill>
          <a:blip r:embed="rId3"/>
          <a:stretch>
            <a:fillRect/>
          </a:stretch>
        </p:blipFill>
        <p:spPr>
          <a:xfrm>
            <a:off x="0" y="261519"/>
            <a:ext cx="8778875" cy="4620461"/>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err="1"/>
              <a:t>UnPlanned</a:t>
            </a:r>
            <a:r>
              <a:rPr lang="en-US" dirty="0"/>
              <a:t> Movie </a:t>
            </a:r>
          </a:p>
        </p:txBody>
      </p:sp>
    </p:spTree>
    <p:extLst>
      <p:ext uri="{BB962C8B-B14F-4D97-AF65-F5344CB8AC3E}">
        <p14:creationId xmlns:p14="http://schemas.microsoft.com/office/powerpoint/2010/main" val="30693098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movie…tells the true story of former Planned Parenthood executive Abby Johnson, who quit the organization to become a prominent pro-life advocate. </a:t>
            </a:r>
            <a:endParaRPr lang="en-US" b="1" dirty="0"/>
          </a:p>
          <a:p>
            <a:pPr algn="l"/>
            <a:r>
              <a:rPr lang="en-US" dirty="0"/>
              <a:t>40 Days for Life people praying outside the Planned Parenthood clinic.</a:t>
            </a:r>
            <a:endParaRPr lang="he-IL" dirty="0"/>
          </a:p>
        </p:txBody>
      </p:sp>
    </p:spTree>
    <p:extLst>
      <p:ext uri="{BB962C8B-B14F-4D97-AF65-F5344CB8AC3E}">
        <p14:creationId xmlns:p14="http://schemas.microsoft.com/office/powerpoint/2010/main" val="11651242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D6E9AB-2D51-4206-BBE5-2C3F25B5B1DD}"/>
              </a:ext>
            </a:extLst>
          </p:cNvPr>
          <p:cNvPicPr>
            <a:picLocks noChangeAspect="1"/>
          </p:cNvPicPr>
          <p:nvPr/>
        </p:nvPicPr>
        <p:blipFill>
          <a:blip r:embed="rId3"/>
          <a:stretch>
            <a:fillRect/>
          </a:stretch>
        </p:blipFill>
        <p:spPr>
          <a:xfrm>
            <a:off x="339588" y="57150"/>
            <a:ext cx="7483784" cy="4224337"/>
          </a:xfrm>
          <a:prstGeom prst="rect">
            <a:avLst/>
          </a:prstGeom>
        </p:spPr>
      </p:pic>
      <p:sp>
        <p:nvSpPr>
          <p:cNvPr id="4" name="Subtitle 3"/>
          <p:cNvSpPr>
            <a:spLocks noGrp="1"/>
          </p:cNvSpPr>
          <p:nvPr>
            <p:ph type="subTitle" idx="1"/>
          </p:nvPr>
        </p:nvSpPr>
        <p:spPr>
          <a:xfrm>
            <a:off x="198446" y="0"/>
            <a:ext cx="8381999" cy="5143500"/>
          </a:xfrm>
        </p:spPr>
        <p:txBody>
          <a:bodyPr>
            <a:normAutofit lnSpcReduction="10000"/>
          </a:bodyPr>
          <a:lstStyle/>
          <a:p>
            <a:pPr algn="l"/>
            <a:endParaRPr lang="en-US" dirty="0"/>
          </a:p>
          <a:p>
            <a:pPr algn="l"/>
            <a:endParaRPr lang="en-US" dirty="0"/>
          </a:p>
          <a:p>
            <a:pPr algn="l"/>
            <a:endParaRPr lang="en-US" dirty="0"/>
          </a:p>
          <a:p>
            <a:pPr algn="l"/>
            <a:endParaRPr lang="en-US" dirty="0"/>
          </a:p>
          <a:p>
            <a:pPr algn="l"/>
            <a:endParaRPr lang="en-US" dirty="0"/>
          </a:p>
          <a:p>
            <a:pPr algn="l"/>
            <a:r>
              <a:rPr lang="en-US" dirty="0"/>
              <a:t>Director Abby Johnson observing the ultra sound of an abortion</a:t>
            </a:r>
          </a:p>
        </p:txBody>
      </p:sp>
    </p:spTree>
    <p:extLst>
      <p:ext uri="{BB962C8B-B14F-4D97-AF65-F5344CB8AC3E}">
        <p14:creationId xmlns:p14="http://schemas.microsoft.com/office/powerpoint/2010/main" val="42612012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1A8D2B-03BA-482F-A35B-EE355460B15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5000"/>
                    </a14:imgEffect>
                    <a14:imgEffect>
                      <a14:colorTemperature colorTemp="2796"/>
                    </a14:imgEffect>
                    <a14:imgEffect>
                      <a14:saturation sat="70000"/>
                    </a14:imgEffect>
                    <a14:imgEffect>
                      <a14:brightnessContrast bright="41000" contrast="39000"/>
                    </a14:imgEffect>
                  </a14:imgLayer>
                </a14:imgProps>
              </a:ext>
            </a:extLst>
          </a:blip>
          <a:stretch>
            <a:fillRect/>
          </a:stretch>
        </p:blipFill>
        <p:spPr>
          <a:xfrm>
            <a:off x="1241425" y="300037"/>
            <a:ext cx="6296025" cy="4543425"/>
          </a:xfrm>
          <a:prstGeom prst="rect">
            <a:avLst/>
          </a:prstGeom>
          <a:effectLst>
            <a:glow rad="228600">
              <a:schemeClr val="accent5">
                <a:satMod val="175000"/>
                <a:alpha val="40000"/>
              </a:schemeClr>
            </a:glow>
            <a:outerShdw blurRad="50800" dist="50800" dir="5400000" algn="ctr" rotWithShape="0">
              <a:schemeClr val="tx2">
                <a:lumMod val="95000"/>
                <a:lumOff val="5000"/>
                <a:alpha val="42000"/>
              </a:schemeClr>
            </a:outerShdw>
          </a:effectLst>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31631834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After never having actually witnessed one, she’s suddenly called in to assist in the ultrasound-guided abortion of a 13-week-old fetus, and what she sees on the monitor looks to her like a baby reacting to what’s being done to it.</a:t>
            </a:r>
          </a:p>
          <a:p>
            <a:pPr algn="l"/>
            <a:endParaRPr lang="en-US" dirty="0"/>
          </a:p>
          <a:p>
            <a:pPr algn="l"/>
            <a:endParaRPr lang="en-US" dirty="0"/>
          </a:p>
        </p:txBody>
      </p:sp>
    </p:spTree>
    <p:extLst>
      <p:ext uri="{BB962C8B-B14F-4D97-AF65-F5344CB8AC3E}">
        <p14:creationId xmlns:p14="http://schemas.microsoft.com/office/powerpoint/2010/main" val="17916970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At the end of the movie, a title informs us that the activist organization she joined, </a:t>
            </a:r>
            <a:r>
              <a:rPr lang="en-US" i="1" dirty="0"/>
              <a:t>40 Days for Life</a:t>
            </a:r>
            <a:r>
              <a:rPr lang="en-US" dirty="0"/>
              <a:t>, has gotten 500 workers to drop out of what it describes as “the abortion industry.” </a:t>
            </a:r>
          </a:p>
          <a:p>
            <a:pPr algn="l"/>
            <a:r>
              <a:rPr lang="en-US" dirty="0"/>
              <a:t>Also, dozens of clinics closed, many women see pray-</a:t>
            </a:r>
            <a:r>
              <a:rPr lang="en-US" dirty="0" err="1"/>
              <a:t>ers</a:t>
            </a:r>
            <a:r>
              <a:rPr lang="en-US" dirty="0"/>
              <a:t>, circle clinic and go home.  Unseen effects!!</a:t>
            </a:r>
          </a:p>
        </p:txBody>
      </p:sp>
    </p:spTree>
    <p:extLst>
      <p:ext uri="{BB962C8B-B14F-4D97-AF65-F5344CB8AC3E}">
        <p14:creationId xmlns:p14="http://schemas.microsoft.com/office/powerpoint/2010/main" val="32081937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Concerning the power of gratefulness…</a:t>
            </a:r>
          </a:p>
        </p:txBody>
      </p:sp>
    </p:spTree>
    <p:extLst>
      <p:ext uri="{BB962C8B-B14F-4D97-AF65-F5344CB8AC3E}">
        <p14:creationId xmlns:p14="http://schemas.microsoft.com/office/powerpoint/2010/main" val="1667825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altLang="en-US" dirty="0"/>
              <a:t>Further in the same chapter</a:t>
            </a:r>
          </a:p>
          <a:p>
            <a:pPr algn="l"/>
            <a:endParaRPr lang="en-US" altLang="en-US" dirty="0"/>
          </a:p>
          <a:p>
            <a:pPr algn="l"/>
            <a:r>
              <a:rPr lang="en-US" altLang="en-US" baseline="30000" dirty="0" err="1"/>
              <a:t>Mtt</a:t>
            </a:r>
            <a:r>
              <a:rPr lang="en-US" altLang="en-US" baseline="30000" dirty="0"/>
              <a:t> 26:55</a:t>
            </a:r>
            <a:r>
              <a:rPr lang="en-US" dirty="0"/>
              <a:t> Then the </a:t>
            </a:r>
            <a:r>
              <a:rPr lang="en-US" dirty="0" err="1"/>
              <a:t>talmidim</a:t>
            </a:r>
            <a:r>
              <a:rPr lang="en-US" dirty="0"/>
              <a:t> </a:t>
            </a:r>
            <a:r>
              <a:rPr lang="en-US" dirty="0">
                <a:solidFill>
                  <a:srgbClr val="FFFF99"/>
                </a:solidFill>
              </a:rPr>
              <a:t>all</a:t>
            </a:r>
            <a:r>
              <a:rPr lang="en-US" dirty="0"/>
              <a:t> deserted him and ran away.</a:t>
            </a:r>
          </a:p>
        </p:txBody>
      </p:sp>
    </p:spTree>
    <p:extLst>
      <p:ext uri="{BB962C8B-B14F-4D97-AF65-F5344CB8AC3E}">
        <p14:creationId xmlns:p14="http://schemas.microsoft.com/office/powerpoint/2010/main" val="7986490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There is </a:t>
            </a:r>
            <a:r>
              <a:rPr lang="en-US" dirty="0">
                <a:solidFill>
                  <a:srgbClr val="FFFF99"/>
                </a:solidFill>
              </a:rPr>
              <a:t>one word that can save a marriage</a:t>
            </a:r>
            <a:r>
              <a:rPr lang="en-US" dirty="0"/>
              <a:t>, say Jerusalem’s Orthodox Jewish community leaders, who offer sound advice on keeping those healthy, long-term relationships so crucial to a happy family and long life.</a:t>
            </a:r>
          </a:p>
        </p:txBody>
      </p:sp>
    </p:spTree>
    <p:extLst>
      <p:ext uri="{BB962C8B-B14F-4D97-AF65-F5344CB8AC3E}">
        <p14:creationId xmlns:p14="http://schemas.microsoft.com/office/powerpoint/2010/main" val="18759146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One of the main problems in every lasting marriage is that we start to take each other for granted, and this can lead to unwanted consequences in any relationship, be it family, friends or marriage.</a:t>
            </a:r>
          </a:p>
        </p:txBody>
      </p:sp>
    </p:spTree>
    <p:extLst>
      <p:ext uri="{BB962C8B-B14F-4D97-AF65-F5344CB8AC3E}">
        <p14:creationId xmlns:p14="http://schemas.microsoft.com/office/powerpoint/2010/main" val="14506960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Can you remember your first year of marriage, when your partner would get up early to surprise you with a full breakfast, just the way you like? How thoughtful it was, and you couldn’t stop </a:t>
            </a:r>
            <a:r>
              <a:rPr lang="en-US" dirty="0">
                <a:solidFill>
                  <a:srgbClr val="FFFF99"/>
                </a:solidFill>
              </a:rPr>
              <a:t>marveling at your amazing husband or wife</a:t>
            </a:r>
            <a:r>
              <a:rPr lang="en-US" dirty="0"/>
              <a:t>. But, when he made you a cup of tea last night, you hardly noticed.</a:t>
            </a:r>
          </a:p>
        </p:txBody>
      </p:sp>
    </p:spTree>
    <p:extLst>
      <p:ext uri="{BB962C8B-B14F-4D97-AF65-F5344CB8AC3E}">
        <p14:creationId xmlns:p14="http://schemas.microsoft.com/office/powerpoint/2010/main" val="1987285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It is all too easy in our lifelong relationships to start taking each other for granted. Not only is this unpleasant, it spoils the atmosphere between you, misrepresents your true feelings about one another, and can have fateful implications for your marriage.</a:t>
            </a:r>
          </a:p>
        </p:txBody>
      </p:sp>
    </p:spTree>
    <p:extLst>
      <p:ext uri="{BB962C8B-B14F-4D97-AF65-F5344CB8AC3E}">
        <p14:creationId xmlns:p14="http://schemas.microsoft.com/office/powerpoint/2010/main" val="9655339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In an article published in an Orthodox Jewish journal, the rabbis reported that </a:t>
            </a:r>
            <a:r>
              <a:rPr lang="en-US" dirty="0">
                <a:solidFill>
                  <a:srgbClr val="FFFF99"/>
                </a:solidFill>
              </a:rPr>
              <a:t>gratitude is the key to a healthy and successful marriage.</a:t>
            </a:r>
          </a:p>
        </p:txBody>
      </p:sp>
    </p:spTree>
    <p:extLst>
      <p:ext uri="{BB962C8B-B14F-4D97-AF65-F5344CB8AC3E}">
        <p14:creationId xmlns:p14="http://schemas.microsoft.com/office/powerpoint/2010/main" val="18634186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"The </a:t>
            </a:r>
            <a:r>
              <a:rPr lang="en-US" dirty="0">
                <a:solidFill>
                  <a:srgbClr val="FFFF99"/>
                </a:solidFill>
              </a:rPr>
              <a:t>sense of appreciation and belief that your partner appreciates you directly influences how you feel about your marriage</a:t>
            </a:r>
            <a:r>
              <a:rPr lang="en-US" dirty="0"/>
              <a:t>, how committed you are to it, and your belief that it will continue," said the author of the study, Ted G. </a:t>
            </a:r>
            <a:r>
              <a:rPr lang="en-US" dirty="0" err="1"/>
              <a:t>Futris</a:t>
            </a:r>
            <a:r>
              <a:rPr lang="en-US" dirty="0"/>
              <a:t>, an Associate Professor and Extension Family Life Specialist at the University of Georgia.</a:t>
            </a:r>
          </a:p>
          <a:p>
            <a:pPr algn="l"/>
            <a:endParaRPr lang="en-US" dirty="0"/>
          </a:p>
        </p:txBody>
      </p:sp>
    </p:spTree>
    <p:extLst>
      <p:ext uri="{BB962C8B-B14F-4D97-AF65-F5344CB8AC3E}">
        <p14:creationId xmlns:p14="http://schemas.microsoft.com/office/powerpoint/2010/main" val="33381150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Rabbis and researchers alike argue that </a:t>
            </a:r>
            <a:r>
              <a:rPr lang="en-US" dirty="0">
                <a:solidFill>
                  <a:srgbClr val="FFFF99"/>
                </a:solidFill>
              </a:rPr>
              <a:t>the simple act of saying "thank you" to your partner regularly, as simple and trivial as that may sound, can be a strong protection against divorce.  </a:t>
            </a:r>
            <a:r>
              <a:rPr lang="en-US" dirty="0"/>
              <a:t>[Even if a bit irritated]</a:t>
            </a:r>
          </a:p>
          <a:p>
            <a:pPr algn="l"/>
            <a:endParaRPr lang="en-US" dirty="0"/>
          </a:p>
          <a:p>
            <a:pPr algn="l"/>
            <a:endParaRPr lang="en-US" dirty="0"/>
          </a:p>
        </p:txBody>
      </p:sp>
    </p:spTree>
    <p:extLst>
      <p:ext uri="{BB962C8B-B14F-4D97-AF65-F5344CB8AC3E}">
        <p14:creationId xmlns:p14="http://schemas.microsoft.com/office/powerpoint/2010/main" val="33107036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50" name="Picture 2" descr="Related image">
            <a:extLst>
              <a:ext uri="{FF2B5EF4-FFF2-40B4-BE49-F238E27FC236}">
                <a16:creationId xmlns:a16="http://schemas.microsoft.com/office/drawing/2014/main" id="{852A566B-0387-4814-8EC5-6A7577C09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 y="0"/>
            <a:ext cx="771525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8385E39-AD19-4AD7-8C49-9B6E92D2ADAF}"/>
              </a:ext>
            </a:extLst>
          </p:cNvPr>
          <p:cNvSpPr txBox="1"/>
          <p:nvPr/>
        </p:nvSpPr>
        <p:spPr>
          <a:xfrm>
            <a:off x="367438" y="3820061"/>
            <a:ext cx="8043997" cy="1323439"/>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Reset to new normal, then train </a:t>
            </a:r>
          </a:p>
          <a:p>
            <a:pPr algn="l"/>
            <a:r>
              <a:rPr lang="en-US" dirty="0">
                <a:effectLst>
                  <a:outerShdw blurRad="38100" dist="38100" dir="2700000" algn="tl">
                    <a:srgbClr val="000000">
                      <a:alpha val="43137"/>
                    </a:srgbClr>
                  </a:outerShdw>
                </a:effectLst>
              </a:rPr>
              <a:t>your brain</a:t>
            </a:r>
          </a:p>
        </p:txBody>
      </p:sp>
    </p:spTree>
    <p:extLst>
      <p:ext uri="{BB962C8B-B14F-4D97-AF65-F5344CB8AC3E}">
        <p14:creationId xmlns:p14="http://schemas.microsoft.com/office/powerpoint/2010/main" val="15083348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1" baseline="30000" dirty="0"/>
              <a:t> </a:t>
            </a:r>
            <a:r>
              <a:rPr lang="en-US" baseline="30000" dirty="0"/>
              <a:t>Phil. 4. 6-9</a:t>
            </a:r>
            <a:r>
              <a:rPr lang="en-US" dirty="0"/>
              <a:t> In conclusion, brothers, </a:t>
            </a:r>
            <a:r>
              <a:rPr lang="en-US" dirty="0">
                <a:solidFill>
                  <a:srgbClr val="FFFF99"/>
                </a:solidFill>
              </a:rPr>
              <a:t>focus</a:t>
            </a:r>
            <a:r>
              <a:rPr lang="en-US" dirty="0"/>
              <a:t> your thoughts on what is </a:t>
            </a:r>
            <a:r>
              <a:rPr lang="en-US" dirty="0">
                <a:solidFill>
                  <a:srgbClr val="FFFF99"/>
                </a:solidFill>
              </a:rPr>
              <a:t>true, noble, righteous, pure, lovable or admirable, on some virtue or on something praiseworthy</a:t>
            </a:r>
            <a:r>
              <a:rPr lang="en-US" dirty="0"/>
              <a:t>.  Keep doing what you have learned and received from me, what you have heard and seen me doing; then the God who gives shalom will be with you.</a:t>
            </a:r>
          </a:p>
        </p:txBody>
      </p:sp>
    </p:spTree>
    <p:extLst>
      <p:ext uri="{BB962C8B-B14F-4D97-AF65-F5344CB8AC3E}">
        <p14:creationId xmlns:p14="http://schemas.microsoft.com/office/powerpoint/2010/main" val="15044338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“Sticky statement”</a:t>
            </a:r>
          </a:p>
          <a:p>
            <a:pPr algn="l"/>
            <a:r>
              <a:rPr lang="en-US" dirty="0"/>
              <a:t>Don’t stress out over ANYTHING! [rather do] prayer and petition, </a:t>
            </a:r>
            <a:r>
              <a:rPr lang="en-US" dirty="0">
                <a:solidFill>
                  <a:srgbClr val="FFFF99"/>
                </a:solidFill>
              </a:rPr>
              <a:t>with thanksgiving</a:t>
            </a:r>
            <a:r>
              <a:rPr lang="en-US" dirty="0"/>
              <a:t>. </a:t>
            </a:r>
          </a:p>
          <a:p>
            <a:pPr algn="l"/>
            <a:r>
              <a:rPr lang="en-US" dirty="0"/>
              <a:t>New normal: Brain training by dwelling on chosen emotion</a:t>
            </a:r>
          </a:p>
          <a:p>
            <a:pPr algn="l"/>
            <a:r>
              <a:rPr lang="en-US" dirty="0"/>
              <a:t>Kingdom </a:t>
            </a:r>
            <a:r>
              <a:rPr lang="en-US"/>
              <a:t>of Heaven “air” </a:t>
            </a:r>
            <a:endParaRPr lang="en-US" dirty="0"/>
          </a:p>
          <a:p>
            <a:pPr algn="l"/>
            <a:endParaRPr lang="en-US" dirty="0"/>
          </a:p>
        </p:txBody>
      </p:sp>
    </p:spTree>
    <p:extLst>
      <p:ext uri="{BB962C8B-B14F-4D97-AF65-F5344CB8AC3E}">
        <p14:creationId xmlns:p14="http://schemas.microsoft.com/office/powerpoint/2010/main" val="3340017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This was a </a:t>
            </a:r>
            <a:r>
              <a:rPr lang="en-US" dirty="0">
                <a:solidFill>
                  <a:srgbClr val="FFFF99"/>
                </a:solidFill>
              </a:rPr>
              <a:t>panicked</a:t>
            </a:r>
            <a:r>
              <a:rPr lang="en-US" dirty="0"/>
              <a:t> leaving.</a:t>
            </a:r>
          </a:p>
          <a:p>
            <a:pPr algn="l"/>
            <a:r>
              <a:rPr lang="en-US" dirty="0"/>
              <a:t>Why did they panic?  Do we ever panic, despair, fall to depression, discouragement?</a:t>
            </a:r>
          </a:p>
          <a:p>
            <a:pPr algn="l"/>
            <a:r>
              <a:rPr lang="en-US" dirty="0"/>
              <a:t>We need to examine what keeps us really centered in the faith, what keeps us from panic, etc.</a:t>
            </a:r>
          </a:p>
          <a:p>
            <a:pPr algn="l"/>
            <a:r>
              <a:rPr lang="en-US" dirty="0"/>
              <a:t>At Or </a:t>
            </a:r>
            <a:r>
              <a:rPr lang="en-US" dirty="0" err="1"/>
              <a:t>HaOlam</a:t>
            </a:r>
            <a:r>
              <a:rPr lang="en-US" dirty="0"/>
              <a:t> 3/19,ThriveToday event.</a:t>
            </a:r>
          </a:p>
        </p:txBody>
      </p:sp>
    </p:spTree>
    <p:extLst>
      <p:ext uri="{BB962C8B-B14F-4D97-AF65-F5344CB8AC3E}">
        <p14:creationId xmlns:p14="http://schemas.microsoft.com/office/powerpoint/2010/main" val="17114520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4113263805"/>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101983</TotalTime>
  <Words>4598</Words>
  <Application>Microsoft Office PowerPoint</Application>
  <PresentationFormat>Custom</PresentationFormat>
  <Paragraphs>590</Paragraphs>
  <Slides>90</Slides>
  <Notes>90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90</vt:i4>
      </vt:variant>
    </vt:vector>
  </HeadingPairs>
  <TitlesOfParts>
    <vt:vector size="97" baseType="lpstr">
      <vt:lpstr>Arial</vt:lpstr>
      <vt:lpstr>Arial Rounded MT Bold</vt:lpstr>
      <vt:lpstr>David</vt:lpstr>
      <vt:lpstr>Times New Roman</vt:lpstr>
      <vt:lpstr>1_Default Design</vt:lpstr>
      <vt:lpstr>136_Default Design</vt:lpstr>
      <vt:lpstr>128_Default Design</vt:lpstr>
      <vt:lpstr>PowerPoint Presentation</vt:lpstr>
      <vt:lpstr>PowerPoint Presentation</vt:lpstr>
      <vt:lpstr>PowerPoint Presentation</vt:lpstr>
      <vt:lpstr>PowerPoint Presentation</vt:lpstr>
      <vt:lpstr>Mattityahu (Matthew) 26:33</vt:lpstr>
      <vt:lpstr>Mattityahu (Matthew) 26:34</vt:lpstr>
      <vt:lpstr>Mattityahu (Matthew) 26:35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2792</cp:revision>
  <dcterms:created xsi:type="dcterms:W3CDTF">2006-04-21T19:34:43Z</dcterms:created>
  <dcterms:modified xsi:type="dcterms:W3CDTF">2019-07-06T12:36:25Z</dcterms:modified>
</cp:coreProperties>
</file>