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4" r:id="rId2"/>
    <p:sldMasterId id="2147483706" r:id="rId3"/>
  </p:sldMasterIdLst>
  <p:notesMasterIdLst>
    <p:notesMasterId r:id="rId102"/>
  </p:notesMasterIdLst>
  <p:handoutMasterIdLst>
    <p:handoutMasterId r:id="rId103"/>
  </p:handoutMasterIdLst>
  <p:sldIdLst>
    <p:sldId id="2045" r:id="rId4"/>
    <p:sldId id="59240" r:id="rId5"/>
    <p:sldId id="59239" r:id="rId6"/>
    <p:sldId id="59343" r:id="rId7"/>
    <p:sldId id="59344" r:id="rId8"/>
    <p:sldId id="59273" r:id="rId9"/>
    <p:sldId id="59260" r:id="rId10"/>
    <p:sldId id="59323" r:id="rId11"/>
    <p:sldId id="59272" r:id="rId12"/>
    <p:sldId id="59363" r:id="rId13"/>
    <p:sldId id="59333" r:id="rId14"/>
    <p:sldId id="56113" r:id="rId15"/>
    <p:sldId id="59291" r:id="rId16"/>
    <p:sldId id="59292" r:id="rId17"/>
    <p:sldId id="59334" r:id="rId18"/>
    <p:sldId id="59335" r:id="rId19"/>
    <p:sldId id="59156" r:id="rId20"/>
    <p:sldId id="59155" r:id="rId21"/>
    <p:sldId id="59154" r:id="rId22"/>
    <p:sldId id="59336" r:id="rId23"/>
    <p:sldId id="59346" r:id="rId24"/>
    <p:sldId id="59347" r:id="rId25"/>
    <p:sldId id="59324" r:id="rId26"/>
    <p:sldId id="59332" r:id="rId27"/>
    <p:sldId id="59331" r:id="rId28"/>
    <p:sldId id="59382" r:id="rId29"/>
    <p:sldId id="59325" r:id="rId30"/>
    <p:sldId id="59326" r:id="rId31"/>
    <p:sldId id="59338" r:id="rId32"/>
    <p:sldId id="59339" r:id="rId33"/>
    <p:sldId id="59337" r:id="rId34"/>
    <p:sldId id="59340" r:id="rId35"/>
    <p:sldId id="59342" r:id="rId36"/>
    <p:sldId id="59341" r:id="rId37"/>
    <p:sldId id="59349" r:id="rId38"/>
    <p:sldId id="59350" r:id="rId39"/>
    <p:sldId id="59372" r:id="rId40"/>
    <p:sldId id="59353" r:id="rId41"/>
    <p:sldId id="59357" r:id="rId42"/>
    <p:sldId id="59351" r:id="rId43"/>
    <p:sldId id="59354" r:id="rId44"/>
    <p:sldId id="59364" r:id="rId45"/>
    <p:sldId id="59365" r:id="rId46"/>
    <p:sldId id="59366" r:id="rId47"/>
    <p:sldId id="59390" r:id="rId48"/>
    <p:sldId id="59380" r:id="rId49"/>
    <p:sldId id="59367" r:id="rId50"/>
    <p:sldId id="59368" r:id="rId51"/>
    <p:sldId id="59369" r:id="rId52"/>
    <p:sldId id="59374" r:id="rId53"/>
    <p:sldId id="59370" r:id="rId54"/>
    <p:sldId id="59371" r:id="rId55"/>
    <p:sldId id="59294" r:id="rId56"/>
    <p:sldId id="59316" r:id="rId57"/>
    <p:sldId id="59299" r:id="rId58"/>
    <p:sldId id="59298" r:id="rId59"/>
    <p:sldId id="59283" r:id="rId60"/>
    <p:sldId id="59286" r:id="rId61"/>
    <p:sldId id="59300" r:id="rId62"/>
    <p:sldId id="59379" r:id="rId63"/>
    <p:sldId id="59391" r:id="rId64"/>
    <p:sldId id="59393" r:id="rId65"/>
    <p:sldId id="59388" r:id="rId66"/>
    <p:sldId id="59392" r:id="rId67"/>
    <p:sldId id="59305" r:id="rId68"/>
    <p:sldId id="59319" r:id="rId69"/>
    <p:sldId id="59320" r:id="rId70"/>
    <p:sldId id="59389" r:id="rId71"/>
    <p:sldId id="59394" r:id="rId72"/>
    <p:sldId id="59395" r:id="rId73"/>
    <p:sldId id="59360" r:id="rId74"/>
    <p:sldId id="59355" r:id="rId75"/>
    <p:sldId id="59228" r:id="rId76"/>
    <p:sldId id="59227" r:id="rId77"/>
    <p:sldId id="59327" r:id="rId78"/>
    <p:sldId id="59328" r:id="rId79"/>
    <p:sldId id="59223" r:id="rId80"/>
    <p:sldId id="59224" r:id="rId81"/>
    <p:sldId id="59293" r:id="rId82"/>
    <p:sldId id="59281" r:id="rId83"/>
    <p:sldId id="59295" r:id="rId84"/>
    <p:sldId id="59296" r:id="rId85"/>
    <p:sldId id="59375" r:id="rId86"/>
    <p:sldId id="59376" r:id="rId87"/>
    <p:sldId id="59377" r:id="rId88"/>
    <p:sldId id="59251" r:id="rId89"/>
    <p:sldId id="59321" r:id="rId90"/>
    <p:sldId id="59242" r:id="rId91"/>
    <p:sldId id="59361" r:id="rId92"/>
    <p:sldId id="59362" r:id="rId93"/>
    <p:sldId id="59243" r:id="rId94"/>
    <p:sldId id="59244" r:id="rId95"/>
    <p:sldId id="59373" r:id="rId96"/>
    <p:sldId id="59245" r:id="rId97"/>
    <p:sldId id="58771" r:id="rId98"/>
    <p:sldId id="59381" r:id="rId99"/>
    <p:sldId id="59383" r:id="rId100"/>
    <p:sldId id="59385" r:id="rId101"/>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6534" autoAdjust="0"/>
  </p:normalViewPr>
  <p:slideViewPr>
    <p:cSldViewPr>
      <p:cViewPr varScale="1">
        <p:scale>
          <a:sx n="108" d="100"/>
          <a:sy n="108" d="100"/>
        </p:scale>
        <p:origin x="126" y="26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380"/>
    </p:cViewPr>
  </p:sorterViewPr>
  <p:notesViewPr>
    <p:cSldViewPr>
      <p:cViewPr varScale="1">
        <p:scale>
          <a:sx n="79" d="100"/>
          <a:sy n="79" d="100"/>
        </p:scale>
        <p:origin x="20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27.03-10.Despair, Suicide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31, 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27.03-10.Despair, Suicide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31, 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me/i/so-technically-moses-is-the-first-man-to-download-files-2eb79f732c2744e592e511c8a8683a6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1.cbn.com/familymatters/why-remorse-is-not-the-same-as-repentanc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womeninthebible.net/women-bible-old-new-testaments/the-widows-mit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quotefancy.com/quote/927256/Viktor-E-Frankl-Despair-is-suffering-without-meaning"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nurai.com/bingwallpapers/8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thenation.com/article/suicide-rate-americas-latest-epidemic/"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thenation.com/article/suicide-rate-americas-latest-epidemic/"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thenation.com/article/suicide-rate-americas-latest-epidemic/"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en.wikipedia.org/wiki/United_States_military_veteran_suicide"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n.wikipedia.org/wiki/United_States_military_veteran_suicide"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psychologytoday.com/us/blog/happiness-in-world/201004/the-six-reasons-people-attempt-suicide"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psychologytoday.com/us/blog/happiness-in-world/201004/the-six-reasons-people-attempt-suicide"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psychologytoday.com/us/blog/happiness-in-world/201004/the-six-reasons-people-attempt-suicide"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save.org/about-suicide/warning-signs-risk-factors-protective-factor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save.org/about-suicide/warning-signs-risk-factors-protective-factor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save.org/about-suicide/warning-signs-risk-factors-protective-factors/"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charismanews.com/opinion/in-the-line-of-fire/77655-the-spirit-of-jezebel-fatherless-america-and-mass-shootings?utm_source=In%20the%20Line%20of%20Fire&amp;utm_medium=email&amp;utm_content=subscriber_id:5194514&amp;utm_campaign=Blogger%20-%20Michael%20Brown%20-%202019-08-1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charismanews.com/opinion/in-the-line-of-fire/77655-the-spirit-of-jezebel-fatherless-america-and-mass-shootings?utm_source=In%20the%20Line%20of%20Fire&amp;utm_medium=email&amp;utm_content=subscriber_id:5194514&amp;utm_campaign=Blogger%20-%20Michael%20Brown%20-%202019-08-19"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billygraham.org/decision-magazine/january-2007/true-repentance-real-change/"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27.03-10.Despair, Suicide</a:t>
            </a:r>
          </a:p>
        </p:txBody>
      </p:sp>
      <p:sp>
        <p:nvSpPr>
          <p:cNvPr id="5" name="Rectangle 3"/>
          <p:cNvSpPr>
            <a:spLocks noGrp="1" noChangeArrowheads="1"/>
          </p:cNvSpPr>
          <p:nvPr>
            <p:ph type="dt" idx="1"/>
          </p:nvPr>
        </p:nvSpPr>
        <p:spPr>
          <a:ln/>
        </p:spPr>
        <p:txBody>
          <a:bodyPr/>
          <a:lstStyle/>
          <a:p>
            <a:r>
              <a:rPr lang="en-US" altLang="en-US">
                <a:solidFill>
                  <a:prstClr val="white"/>
                </a:solidFill>
              </a:rPr>
              <a:t>Aug 31, 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0558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I’m an expository guy.  What does the Word say?  How does it apply?</a:t>
            </a:r>
          </a:p>
          <a:p>
            <a:endParaRPr lang="en-US" altLang="en-US" sz="2000" dirty="0"/>
          </a:p>
          <a:p>
            <a:r>
              <a:rPr lang="en-US" altLang="en-US" sz="2000" dirty="0"/>
              <a:t>I only spoke on the first one of the three.  </a:t>
            </a:r>
          </a:p>
          <a:p>
            <a:r>
              <a:rPr lang="en-US" altLang="en-US" sz="2000" u="sng" dirty="0"/>
              <a:t>Quick summary</a:t>
            </a:r>
            <a:r>
              <a:rPr lang="en-US" altLang="en-US" sz="2000" dirty="0"/>
              <a:t>: Sometimes very subtle seeming difference, but huge implication and fruit over time.   Applies to Jewish people and the Nations, if you love G-d and Torah, a right way and a wrong way.</a:t>
            </a:r>
          </a:p>
          <a:p>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Right way will instill joy and outreach, fruitfulness. Torah in the Spirit, course I took a few years ago with Michael Brown.</a:t>
            </a:r>
          </a:p>
          <a:p>
            <a:endParaRPr lang="en-US" altLang="en-US" sz="2000" dirty="0"/>
          </a:p>
          <a:p>
            <a:r>
              <a:rPr lang="en-US" altLang="en-US" sz="2000" dirty="0"/>
              <a:t>Wrong way will build clannishness and walls, judgementalism </a:t>
            </a:r>
            <a:r>
              <a:rPr lang="en-US" altLang="en-US" sz="2000" dirty="0">
                <a:sym typeface="Wingdings" panose="05000000000000000000" pitchFamily="2" charset="2"/>
              </a:rPr>
              <a:t> murder</a:t>
            </a:r>
            <a:r>
              <a:rPr lang="en-US" altLang="en-US" sz="2000" dirty="0"/>
              <a:t>.</a:t>
            </a:r>
          </a:p>
          <a:p>
            <a:endParaRPr lang="en-US" altLang="en-US" sz="2000" dirty="0"/>
          </a:p>
          <a:p>
            <a:r>
              <a:rPr lang="en-US" altLang="en-US" sz="2000" dirty="0"/>
              <a:t>So, it works to present the other two points from last week, today.</a:t>
            </a:r>
          </a:p>
        </p:txBody>
      </p:sp>
    </p:spTree>
    <p:extLst>
      <p:ext uri="{BB962C8B-B14F-4D97-AF65-F5344CB8AC3E}">
        <p14:creationId xmlns:p14="http://schemas.microsoft.com/office/powerpoint/2010/main" val="212210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0785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0882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1903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he-IL" sz="4105"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דָּם נָקִי </a:t>
            </a:r>
            <a:r>
              <a:rPr kumimoji="0" lang="en-US" sz="4105"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  blood of an innocent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5974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2000" b="1" dirty="0">
                <a:latin typeface="David" panose="020E0502060401010101" pitchFamily="34" charset="-79"/>
                <a:cs typeface="David" panose="020E0502060401010101" pitchFamily="34" charset="-79"/>
              </a:rPr>
              <a:t>בֵּית אוֹצַר </a:t>
            </a:r>
            <a:r>
              <a:rPr lang="en-US" sz="2000" b="1" dirty="0">
                <a:latin typeface="David" panose="020E0502060401010101" pitchFamily="34" charset="-79"/>
                <a:cs typeface="David" panose="020E0502060401010101" pitchFamily="34" charset="-79"/>
              </a:rPr>
              <a:t> the house of the treasury.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6044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71395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2407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21589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0351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Ever get into trouble?  Traffic light, speeding ticket, faux pas in something?</a:t>
            </a:r>
          </a:p>
        </p:txBody>
      </p:sp>
    </p:spTree>
    <p:extLst>
      <p:ext uri="{BB962C8B-B14F-4D97-AF65-F5344CB8AC3E}">
        <p14:creationId xmlns:p14="http://schemas.microsoft.com/office/powerpoint/2010/main" val="133137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4326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 translation, not </a:t>
            </a:r>
            <a:r>
              <a:rPr lang="he-IL" dirty="0"/>
              <a:t>תשובה</a:t>
            </a:r>
            <a:r>
              <a:rPr lang="en-US" dirty="0"/>
              <a:t> </a:t>
            </a:r>
            <a:r>
              <a:rPr lang="en-US" dirty="0" err="1"/>
              <a:t>Tshuvah</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840499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Meta = change</a:t>
            </a:r>
          </a:p>
          <a:p>
            <a:r>
              <a:rPr lang="el-GR" altLang="en-US" sz="1050" dirty="0"/>
              <a:t>Μεληθεὶς</a:t>
            </a:r>
            <a:r>
              <a:rPr lang="en-US" altLang="en-US" sz="1050" dirty="0"/>
              <a:t> = true  </a:t>
            </a:r>
            <a:r>
              <a:rPr lang="en-US" sz="2000" b="0" i="1" kern="1200" dirty="0" err="1">
                <a:solidFill>
                  <a:schemeClr val="tx1"/>
                </a:solidFill>
                <a:effectLst/>
                <a:latin typeface="Arial Rounded MT Bold" pitchFamily="34" charset="0"/>
                <a:ea typeface="+mn-ea"/>
                <a:cs typeface="Arial" charset="0"/>
              </a:rPr>
              <a:t>Melitheís</a:t>
            </a:r>
            <a:endParaRPr lang="en-US" altLang="en-US" sz="1050" i="1" dirty="0"/>
          </a:p>
          <a:p>
            <a:r>
              <a:rPr lang="en-US" altLang="en-US" sz="1050" dirty="0"/>
              <a:t>So, a change of truth, changed his story.   </a:t>
            </a:r>
          </a:p>
          <a:p>
            <a:endParaRPr lang="en-US" altLang="en-US" sz="1050" dirty="0"/>
          </a:p>
          <a:p>
            <a:r>
              <a:rPr lang="en-US" altLang="en-US" sz="1050" dirty="0"/>
              <a:t>Cp Metanoia = changed his mind, heart, commitment.</a:t>
            </a:r>
          </a:p>
        </p:txBody>
      </p:sp>
    </p:spTree>
    <p:extLst>
      <p:ext uri="{BB962C8B-B14F-4D97-AF65-F5344CB8AC3E}">
        <p14:creationId xmlns:p14="http://schemas.microsoft.com/office/powerpoint/2010/main" val="2283665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altLang="en-US" sz="1050" dirty="0"/>
          </a:p>
        </p:txBody>
      </p:sp>
    </p:spTree>
    <p:extLst>
      <p:ext uri="{BB962C8B-B14F-4D97-AF65-F5344CB8AC3E}">
        <p14:creationId xmlns:p14="http://schemas.microsoft.com/office/powerpoint/2010/main" val="93377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altLang="en-US" sz="1050" dirty="0"/>
          </a:p>
        </p:txBody>
      </p:sp>
    </p:spTree>
    <p:extLst>
      <p:ext uri="{BB962C8B-B14F-4D97-AF65-F5344CB8AC3E}">
        <p14:creationId xmlns:p14="http://schemas.microsoft.com/office/powerpoint/2010/main" val="2698367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Meta = change</a:t>
            </a:r>
          </a:p>
          <a:p>
            <a:r>
              <a:rPr lang="el-GR" altLang="en-US" sz="1050" dirty="0"/>
              <a:t>Μεληθεὶς</a:t>
            </a:r>
            <a:r>
              <a:rPr lang="en-US" altLang="en-US" sz="1050" dirty="0"/>
              <a:t> = true  </a:t>
            </a:r>
            <a:r>
              <a:rPr lang="en-US" sz="2000" b="0" i="1" kern="1200" dirty="0" err="1">
                <a:solidFill>
                  <a:schemeClr val="tx1"/>
                </a:solidFill>
                <a:effectLst/>
                <a:latin typeface="Arial Rounded MT Bold" pitchFamily="34" charset="0"/>
                <a:ea typeface="+mn-ea"/>
                <a:cs typeface="Arial" charset="0"/>
              </a:rPr>
              <a:t>Melitheís</a:t>
            </a:r>
            <a:endParaRPr lang="en-US" altLang="en-US" sz="1050" i="1" dirty="0"/>
          </a:p>
          <a:p>
            <a:r>
              <a:rPr lang="en-US" altLang="en-US" sz="1050" dirty="0"/>
              <a:t>So, a change of truth, changed his story.   </a:t>
            </a:r>
          </a:p>
          <a:p>
            <a:endParaRPr lang="en-US" altLang="en-US" sz="1050" dirty="0"/>
          </a:p>
          <a:p>
            <a:r>
              <a:rPr lang="en-US" altLang="en-US" sz="1050" dirty="0"/>
              <a:t>Cp Metanoia = changed his mind, heart, commitment.</a:t>
            </a:r>
          </a:p>
        </p:txBody>
      </p:sp>
    </p:spTree>
    <p:extLst>
      <p:ext uri="{BB962C8B-B14F-4D97-AF65-F5344CB8AC3E}">
        <p14:creationId xmlns:p14="http://schemas.microsoft.com/office/powerpoint/2010/main" val="170724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r>
              <a:rPr lang="en-US" sz="1050" dirty="0"/>
              <a:t>  </a:t>
            </a:r>
          </a:p>
          <a:p>
            <a:endParaRPr lang="en-US" altLang="en-US" sz="1050" dirty="0"/>
          </a:p>
          <a:p>
            <a:r>
              <a:rPr lang="en-US" altLang="en-US" sz="2000" dirty="0"/>
              <a:t>World’s grief = remorse, fix this, cover this, get out of this.  </a:t>
            </a:r>
          </a:p>
        </p:txBody>
      </p:sp>
    </p:spTree>
    <p:extLst>
      <p:ext uri="{BB962C8B-B14F-4D97-AF65-F5344CB8AC3E}">
        <p14:creationId xmlns:p14="http://schemas.microsoft.com/office/powerpoint/2010/main" val="3630570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altLang="en-US" sz="1050" dirty="0"/>
          </a:p>
        </p:txBody>
      </p:sp>
    </p:spTree>
    <p:extLst>
      <p:ext uri="{BB962C8B-B14F-4D97-AF65-F5344CB8AC3E}">
        <p14:creationId xmlns:p14="http://schemas.microsoft.com/office/powerpoint/2010/main" val="3126180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altLang="en-US" sz="1050" dirty="0"/>
          </a:p>
          <a:p>
            <a:endParaRPr lang="en-US" altLang="en-US" sz="2000" dirty="0"/>
          </a:p>
          <a:p>
            <a:r>
              <a:rPr lang="en-US" altLang="en-US" sz="2000" dirty="0"/>
              <a:t>If you get stopped for speeding?</a:t>
            </a:r>
          </a:p>
        </p:txBody>
      </p:sp>
    </p:spTree>
    <p:extLst>
      <p:ext uri="{BB962C8B-B14F-4D97-AF65-F5344CB8AC3E}">
        <p14:creationId xmlns:p14="http://schemas.microsoft.com/office/powerpoint/2010/main" val="29772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https://me.me/i/so-technically-moses-is-the-first-man-to-download-files-2eb79f732c2744e592e511c8a8683a6f</a:t>
            </a:r>
            <a:endParaRPr lang="en-US" sz="1050" dirty="0"/>
          </a:p>
          <a:p>
            <a:endParaRPr lang="en-US" altLang="en-US" sz="1050" dirty="0"/>
          </a:p>
          <a:p>
            <a:r>
              <a:rPr lang="en-US" altLang="en-US" sz="2000" dirty="0"/>
              <a:t>From Brian Kaufman</a:t>
            </a:r>
          </a:p>
          <a:p>
            <a:endParaRPr lang="en-US" altLang="en-US" sz="2000" dirty="0"/>
          </a:p>
          <a:p>
            <a:r>
              <a:rPr lang="en-US" altLang="en-US" sz="2000" dirty="0"/>
              <a:t>Yes, these are written in stone, not changeable, </a:t>
            </a:r>
          </a:p>
          <a:p>
            <a:endParaRPr lang="en-US" altLang="en-US" sz="2000" dirty="0"/>
          </a:p>
          <a:p>
            <a:r>
              <a:rPr lang="en-US" altLang="en-US" sz="2000" dirty="0"/>
              <a:t>but they do have cloud support!</a:t>
            </a:r>
          </a:p>
          <a:p>
            <a:endParaRPr lang="en-US" altLang="en-US" sz="2000" dirty="0"/>
          </a:p>
          <a:p>
            <a:r>
              <a:rPr lang="en-US" altLang="en-US" sz="2000" dirty="0"/>
              <a:t>First text message:</a:t>
            </a:r>
          </a:p>
        </p:txBody>
      </p:sp>
    </p:spTree>
    <p:extLst>
      <p:ext uri="{BB962C8B-B14F-4D97-AF65-F5344CB8AC3E}">
        <p14:creationId xmlns:p14="http://schemas.microsoft.com/office/powerpoint/2010/main" val="2302827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altLang="en-US" sz="1050" dirty="0"/>
          </a:p>
        </p:txBody>
      </p:sp>
    </p:spTree>
    <p:extLst>
      <p:ext uri="{BB962C8B-B14F-4D97-AF65-F5344CB8AC3E}">
        <p14:creationId xmlns:p14="http://schemas.microsoft.com/office/powerpoint/2010/main" val="186590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sz="1050" dirty="0"/>
          </a:p>
          <a:p>
            <a:endParaRPr lang="en-US" altLang="en-US" sz="2000" dirty="0"/>
          </a:p>
          <a:p>
            <a:r>
              <a:rPr lang="en-US" altLang="en-US" sz="2000" dirty="0"/>
              <a:t>I was wrong</a:t>
            </a:r>
          </a:p>
        </p:txBody>
      </p:sp>
    </p:spTree>
    <p:extLst>
      <p:ext uri="{BB962C8B-B14F-4D97-AF65-F5344CB8AC3E}">
        <p14:creationId xmlns:p14="http://schemas.microsoft.com/office/powerpoint/2010/main" val="3487320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altLang="en-US" sz="1050" dirty="0"/>
          </a:p>
        </p:txBody>
      </p:sp>
    </p:spTree>
    <p:extLst>
      <p:ext uri="{BB962C8B-B14F-4D97-AF65-F5344CB8AC3E}">
        <p14:creationId xmlns:p14="http://schemas.microsoft.com/office/powerpoint/2010/main" val="2547944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sz="1050" dirty="0"/>
          </a:p>
          <a:p>
            <a:endParaRPr lang="en-US" altLang="en-US" sz="1050" dirty="0"/>
          </a:p>
          <a:p>
            <a:r>
              <a:rPr lang="en-US" altLang="en-US" sz="2000" dirty="0"/>
              <a:t>Change the situation, or </a:t>
            </a:r>
          </a:p>
          <a:p>
            <a:r>
              <a:rPr lang="en-US" altLang="en-US" sz="2000" dirty="0"/>
              <a:t>Change me, my heart, my attitudes.</a:t>
            </a:r>
          </a:p>
          <a:p>
            <a:endParaRPr lang="en-US" altLang="en-US" sz="2000" dirty="0"/>
          </a:p>
          <a:p>
            <a:r>
              <a:rPr lang="en-US" altLang="en-US" sz="2000" dirty="0"/>
              <a:t>You can’t bring remorse and situation change to the atonement of Messiah.</a:t>
            </a:r>
          </a:p>
          <a:p>
            <a:endParaRPr lang="en-US" altLang="en-US" sz="2000" dirty="0"/>
          </a:p>
          <a:p>
            <a:r>
              <a:rPr lang="en-US" altLang="en-US" sz="2000" dirty="0"/>
              <a:t>You can bring repentance there.</a:t>
            </a:r>
          </a:p>
        </p:txBody>
      </p:sp>
    </p:spTree>
    <p:extLst>
      <p:ext uri="{BB962C8B-B14F-4D97-AF65-F5344CB8AC3E}">
        <p14:creationId xmlns:p14="http://schemas.microsoft.com/office/powerpoint/2010/main" val="393613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https://www1.cbn.com/familymatters/why-remorse-is-not-the-same-as-repentance</a:t>
            </a:r>
            <a:endParaRPr lang="en-US" sz="1050" dirty="0"/>
          </a:p>
          <a:p>
            <a:endParaRPr lang="en-US" altLang="en-US" sz="1050" dirty="0"/>
          </a:p>
          <a:p>
            <a:r>
              <a:rPr lang="en-US" altLang="en-US" sz="1050" dirty="0"/>
              <a:t>From G-d’s thunder through Billy Graham:</a:t>
            </a:r>
          </a:p>
        </p:txBody>
      </p:sp>
    </p:spTree>
    <p:extLst>
      <p:ext uri="{BB962C8B-B14F-4D97-AF65-F5344CB8AC3E}">
        <p14:creationId xmlns:p14="http://schemas.microsoft.com/office/powerpoint/2010/main" val="508982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sz="1050" dirty="0"/>
          </a:p>
          <a:p>
            <a:endParaRPr lang="en-US" altLang="en-US" sz="1050" dirty="0"/>
          </a:p>
          <a:p>
            <a:r>
              <a:rPr lang="en-US" altLang="en-US" sz="2000" dirty="0"/>
              <a:t>Before GPS, when you know you are on the blue line, we knew which Hwy we were supposed to be on.  See a road sign I 90 whew!</a:t>
            </a:r>
          </a:p>
          <a:p>
            <a:endParaRPr lang="en-US" altLang="en-US" sz="2000" dirty="0"/>
          </a:p>
          <a:p>
            <a:r>
              <a:rPr lang="en-US" altLang="en-US" sz="2000" dirty="0"/>
              <a:t>Usually a revelation of His Holiness to really know what is right and wrong.  The old hymn “Holy, Holy, Holy”</a:t>
            </a:r>
          </a:p>
          <a:p>
            <a:endParaRPr lang="en-US" altLang="en-US" sz="2000" dirty="0"/>
          </a:p>
          <a:p>
            <a:r>
              <a:rPr lang="en-US" altLang="en-US" sz="2000" dirty="0"/>
              <a:t>Otherwise, compared to the rest of people, I’m OK. </a:t>
            </a:r>
          </a:p>
        </p:txBody>
      </p:sp>
    </p:spTree>
    <p:extLst>
      <p:ext uri="{BB962C8B-B14F-4D97-AF65-F5344CB8AC3E}">
        <p14:creationId xmlns:p14="http://schemas.microsoft.com/office/powerpoint/2010/main" val="689300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sz="1050" dirty="0"/>
          </a:p>
          <a:p>
            <a:endParaRPr lang="en-US" altLang="en-US" sz="2000" dirty="0"/>
          </a:p>
          <a:p>
            <a:r>
              <a:rPr lang="en-US" altLang="en-US" sz="2000" dirty="0"/>
              <a:t>Not angry, hostile, but easily intreated.  </a:t>
            </a:r>
          </a:p>
        </p:txBody>
      </p:sp>
    </p:spTree>
    <p:extLst>
      <p:ext uri="{BB962C8B-B14F-4D97-AF65-F5344CB8AC3E}">
        <p14:creationId xmlns:p14="http://schemas.microsoft.com/office/powerpoint/2010/main" val="2892030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0797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altLang="en-US" sz="1050" dirty="0"/>
          </a:p>
        </p:txBody>
      </p:sp>
    </p:spTree>
    <p:extLst>
      <p:ext uri="{BB962C8B-B14F-4D97-AF65-F5344CB8AC3E}">
        <p14:creationId xmlns:p14="http://schemas.microsoft.com/office/powerpoint/2010/main" val="3323978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https://billygraham.org/decision-magazine/january-2007/true-repentance-real-change/</a:t>
            </a:r>
            <a:endParaRPr lang="en-US" altLang="en-US" sz="1050" dirty="0"/>
          </a:p>
          <a:p>
            <a:endParaRPr lang="en-US" altLang="en-US" sz="1050" dirty="0"/>
          </a:p>
        </p:txBody>
      </p:sp>
    </p:spTree>
    <p:extLst>
      <p:ext uri="{BB962C8B-B14F-4D97-AF65-F5344CB8AC3E}">
        <p14:creationId xmlns:p14="http://schemas.microsoft.com/office/powerpoint/2010/main" val="223553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“with the finger of G-d”</a:t>
            </a:r>
          </a:p>
        </p:txBody>
      </p:sp>
    </p:spTree>
    <p:extLst>
      <p:ext uri="{BB962C8B-B14F-4D97-AF65-F5344CB8AC3E}">
        <p14:creationId xmlns:p14="http://schemas.microsoft.com/office/powerpoint/2010/main" val="357345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https://billygraham.org/decision-magazine/january-2007/true-repentance-real-change/</a:t>
            </a:r>
            <a:endParaRPr lang="en-US" altLang="en-US" sz="1050" dirty="0"/>
          </a:p>
          <a:p>
            <a:endParaRPr lang="en-US" altLang="en-US" sz="1050" dirty="0"/>
          </a:p>
        </p:txBody>
      </p:sp>
    </p:spTree>
    <p:extLst>
      <p:ext uri="{BB962C8B-B14F-4D97-AF65-F5344CB8AC3E}">
        <p14:creationId xmlns:p14="http://schemas.microsoft.com/office/powerpoint/2010/main" val="340635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 excuses, no you did…, he did….,    she did….   Capitalism did…  </a:t>
            </a:r>
          </a:p>
        </p:txBody>
      </p:sp>
    </p:spTree>
    <p:extLst>
      <p:ext uri="{BB962C8B-B14F-4D97-AF65-F5344CB8AC3E}">
        <p14:creationId xmlns:p14="http://schemas.microsoft.com/office/powerpoint/2010/main" val="917787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“Change the situation.”</a:t>
            </a:r>
          </a:p>
          <a:p>
            <a:r>
              <a:rPr lang="en-US" altLang="en-US" sz="1050" dirty="0"/>
              <a:t>Rather: “Change me, my heart, my joy.”</a:t>
            </a:r>
          </a:p>
        </p:txBody>
      </p:sp>
    </p:spTree>
    <p:extLst>
      <p:ext uri="{BB962C8B-B14F-4D97-AF65-F5344CB8AC3E}">
        <p14:creationId xmlns:p14="http://schemas.microsoft.com/office/powerpoint/2010/main" val="198956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35239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PAUSE for seekers.</a:t>
            </a:r>
          </a:p>
          <a:p>
            <a:endParaRPr lang="en-US" altLang="en-US" sz="1050" dirty="0"/>
          </a:p>
        </p:txBody>
      </p:sp>
    </p:spTree>
    <p:extLst>
      <p:ext uri="{BB962C8B-B14F-4D97-AF65-F5344CB8AC3E}">
        <p14:creationId xmlns:p14="http://schemas.microsoft.com/office/powerpoint/2010/main" val="889461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091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30836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he-IL" sz="4105"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דָּם נָקִי </a:t>
            </a:r>
            <a:r>
              <a:rPr kumimoji="0" lang="en-US" sz="4105"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  blood of an innocent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0591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2000" b="1" dirty="0">
                <a:latin typeface="David" panose="020E0502060401010101" pitchFamily="34" charset="-79"/>
                <a:cs typeface="David" panose="020E0502060401010101" pitchFamily="34" charset="-79"/>
              </a:rPr>
              <a:t>בֵּית אוֹצַר </a:t>
            </a:r>
            <a:r>
              <a:rPr lang="en-US" sz="2000" b="1" dirty="0">
                <a:latin typeface="David" panose="020E0502060401010101" pitchFamily="34" charset="-79"/>
                <a:cs typeface="David" panose="020E0502060401010101" pitchFamily="34" charset="-79"/>
              </a:rPr>
              <a:t> the house of the treasury.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56019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0058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19873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http://www.womeninthebible.net/women-bible-old-new-testaments/the-widows-mite/</a:t>
            </a:r>
            <a:endParaRPr lang="en-US" sz="1050" dirty="0"/>
          </a:p>
          <a:p>
            <a:endParaRPr lang="en-US" altLang="en-US" sz="1050" dirty="0"/>
          </a:p>
          <a:p>
            <a:r>
              <a:rPr lang="en-US" altLang="en-US" sz="1050" dirty="0"/>
              <a:t>Court of women, 1.5x football field,</a:t>
            </a:r>
          </a:p>
          <a:p>
            <a:r>
              <a:rPr lang="en-US" altLang="en-US" sz="1050" dirty="0"/>
              <a:t> with giant Sukkot menorahs</a:t>
            </a:r>
          </a:p>
        </p:txBody>
      </p:sp>
    </p:spTree>
    <p:extLst>
      <p:ext uri="{BB962C8B-B14F-4D97-AF65-F5344CB8AC3E}">
        <p14:creationId xmlns:p14="http://schemas.microsoft.com/office/powerpoint/2010/main" val="781320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428339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21511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31295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1863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jAkauBjZrkAhURlKwKHQKICZwQjRx6BAgBEAQ&amp;url=%2Furl%3Fsa%3Di%26source%3Dimages%26cd%3D%26ved%3D%26url%3Dhttp%253A%252F%252Fslaterpress.com%252F%26psig%3DAOvVaw3PhBkDB5bvCEL_6OkRd089%26ust%3D1566687715014260&amp;psig=AOvVaw3PhBkDB5bvCEL_6OkRd089&amp;ust=1566687715014260</a:t>
            </a:r>
          </a:p>
        </p:txBody>
      </p:sp>
    </p:spTree>
    <p:extLst>
      <p:ext uri="{BB962C8B-B14F-4D97-AF65-F5344CB8AC3E}">
        <p14:creationId xmlns:p14="http://schemas.microsoft.com/office/powerpoint/2010/main" val="2205863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Essence of hell: end of hope.  There is a real hell, for those who refuse Messiah’s salvation.</a:t>
            </a:r>
          </a:p>
        </p:txBody>
      </p:sp>
    </p:spTree>
    <p:extLst>
      <p:ext uri="{BB962C8B-B14F-4D97-AF65-F5344CB8AC3E}">
        <p14:creationId xmlns:p14="http://schemas.microsoft.com/office/powerpoint/2010/main" val="25166645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https://quotefancy.com/quote/927256/Viktor-E-Frankl-Despair-is-suffering-without-meaning</a:t>
            </a:r>
            <a:endParaRPr lang="en-US" sz="1050" dirty="0"/>
          </a:p>
          <a:p>
            <a:r>
              <a:rPr lang="en-US" sz="2000" b="0" i="0" kern="1200" dirty="0">
                <a:solidFill>
                  <a:schemeClr val="tx1"/>
                </a:solidFill>
                <a:effectLst/>
                <a:latin typeface="Arial Rounded MT Bold" pitchFamily="34" charset="0"/>
                <a:ea typeface="+mn-ea"/>
                <a:cs typeface="Arial" charset="0"/>
              </a:rPr>
              <a:t> an Austrian psychologist as well as a Holocaust survivor. Surviving Theresienstadt, Auschwitz, </a:t>
            </a:r>
            <a:r>
              <a:rPr lang="en-US" sz="2000" b="0" i="0" kern="1200" dirty="0" err="1">
                <a:solidFill>
                  <a:schemeClr val="tx1"/>
                </a:solidFill>
                <a:effectLst/>
                <a:latin typeface="Arial Rounded MT Bold" pitchFamily="34" charset="0"/>
                <a:ea typeface="+mn-ea"/>
                <a:cs typeface="Arial" charset="0"/>
              </a:rPr>
              <a:t>Kaufering</a:t>
            </a:r>
            <a:r>
              <a:rPr lang="en-US" sz="2000" b="0" i="0" kern="1200" dirty="0">
                <a:solidFill>
                  <a:schemeClr val="tx1"/>
                </a:solidFill>
                <a:effectLst/>
                <a:latin typeface="Arial Rounded MT Bold" pitchFamily="34" charset="0"/>
                <a:ea typeface="+mn-ea"/>
                <a:cs typeface="Arial" charset="0"/>
              </a:rPr>
              <a:t> and </a:t>
            </a:r>
            <a:r>
              <a:rPr lang="en-US" sz="2000" b="0" i="0" kern="1200" dirty="0" err="1">
                <a:solidFill>
                  <a:schemeClr val="tx1"/>
                </a:solidFill>
                <a:effectLst/>
                <a:latin typeface="Arial Rounded MT Bold" pitchFamily="34" charset="0"/>
                <a:ea typeface="+mn-ea"/>
                <a:cs typeface="Arial" charset="0"/>
              </a:rPr>
              <a:t>Türkheim</a:t>
            </a:r>
            <a:r>
              <a:rPr lang="en-US" sz="2000" b="0" i="0" kern="1200" dirty="0">
                <a:solidFill>
                  <a:schemeClr val="tx1"/>
                </a:solidFill>
                <a:effectLst/>
                <a:latin typeface="Arial Rounded MT Bold" pitchFamily="34" charset="0"/>
                <a:ea typeface="+mn-ea"/>
                <a:cs typeface="Arial" charset="0"/>
              </a:rPr>
              <a:t>.</a:t>
            </a:r>
            <a:endParaRPr lang="en-US" altLang="en-US" sz="1050" dirty="0"/>
          </a:p>
        </p:txBody>
      </p:sp>
    </p:spTree>
    <p:extLst>
      <p:ext uri="{BB962C8B-B14F-4D97-AF65-F5344CB8AC3E}">
        <p14:creationId xmlns:p14="http://schemas.microsoft.com/office/powerpoint/2010/main" val="36776138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68355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Me as a teen. Fatherlessness.   </a:t>
            </a:r>
            <a:r>
              <a:rPr lang="en-US" altLang="en-US" dirty="0" err="1"/>
              <a:t>Motherlessness</a:t>
            </a:r>
            <a:r>
              <a:rPr lang="en-US" altLang="en-US" dirty="0"/>
              <a:t>.   Jewish mother criticism / performance.  Likely would have been a suicide if Yeshua hadn’t found me!</a:t>
            </a:r>
          </a:p>
        </p:txBody>
      </p:sp>
    </p:spTree>
    <p:extLst>
      <p:ext uri="{BB962C8B-B14F-4D97-AF65-F5344CB8AC3E}">
        <p14:creationId xmlns:p14="http://schemas.microsoft.com/office/powerpoint/2010/main" val="104699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https://www.google.com/url?sa=i&amp;source=images&amp;cd=&amp;ved=2ahUKEwis1K3vsJnkAhUNWqwKHbuFCcIQjRx6BAgBEAQ&amp;url=https%3A%2F%2Fsonurai.com%2Fbingwallpapers%2F88&amp;psig=AOvVaw3zH4dpxyt0s7778kLcFTuO&amp;ust=1566662938016476  </a:t>
            </a:r>
            <a:r>
              <a:rPr lang="en-US" sz="1050" u="sng" dirty="0">
                <a:hlinkClick r:id="rId3"/>
              </a:rPr>
              <a:t>- Bing Wallpapers - </a:t>
            </a:r>
            <a:r>
              <a:rPr lang="en-US" sz="1050" u="sng" dirty="0" err="1">
                <a:hlinkClick r:id="rId3"/>
              </a:rPr>
              <a:t>Sonu</a:t>
            </a:r>
            <a:r>
              <a:rPr lang="en-US" sz="1050" u="sng" dirty="0">
                <a:hlinkClick r:id="rId3"/>
              </a:rPr>
              <a:t> Rai</a:t>
            </a:r>
            <a:endParaRPr lang="en-US" altLang="en-US" sz="1050" dirty="0"/>
          </a:p>
        </p:txBody>
      </p:sp>
    </p:spTree>
    <p:extLst>
      <p:ext uri="{BB962C8B-B14F-4D97-AF65-F5344CB8AC3E}">
        <p14:creationId xmlns:p14="http://schemas.microsoft.com/office/powerpoint/2010/main" val="28012699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https://www.thenation.com/article/suicide-rate-americas-latest-epidemic/</a:t>
            </a:r>
            <a:endParaRPr lang="en-US" altLang="en-US" sz="1050" dirty="0"/>
          </a:p>
        </p:txBody>
      </p:sp>
    </p:spTree>
    <p:extLst>
      <p:ext uri="{BB962C8B-B14F-4D97-AF65-F5344CB8AC3E}">
        <p14:creationId xmlns:p14="http://schemas.microsoft.com/office/powerpoint/2010/main" val="13974795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https://www.thenation.com/article/suicide-rate-americas-latest-epidemic/</a:t>
            </a:r>
            <a:endParaRPr lang="en-US" altLang="en-US" sz="1050" dirty="0"/>
          </a:p>
        </p:txBody>
      </p:sp>
    </p:spTree>
    <p:extLst>
      <p:ext uri="{BB962C8B-B14F-4D97-AF65-F5344CB8AC3E}">
        <p14:creationId xmlns:p14="http://schemas.microsoft.com/office/powerpoint/2010/main" val="1108805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https://www.thenation.com/article/suicide-rate-americas-latest-epidemic/</a:t>
            </a:r>
            <a:endParaRPr lang="en-US" altLang="en-US" sz="1050" dirty="0"/>
          </a:p>
        </p:txBody>
      </p:sp>
    </p:spTree>
    <p:extLst>
      <p:ext uri="{BB962C8B-B14F-4D97-AF65-F5344CB8AC3E}">
        <p14:creationId xmlns:p14="http://schemas.microsoft.com/office/powerpoint/2010/main" val="41871205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https://en.wikipedia.org/wiki/United_States_military_veteran_suicide</a:t>
            </a:r>
            <a:endParaRPr lang="en-US" altLang="en-US" sz="1050" dirty="0"/>
          </a:p>
        </p:txBody>
      </p:sp>
    </p:spTree>
    <p:extLst>
      <p:ext uri="{BB962C8B-B14F-4D97-AF65-F5344CB8AC3E}">
        <p14:creationId xmlns:p14="http://schemas.microsoft.com/office/powerpoint/2010/main" val="3471077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https://en.wikipedia.org/wiki/United_States_military_veteran_suicide</a:t>
            </a:r>
            <a:endParaRPr lang="en-US" altLang="en-US" sz="1050" dirty="0"/>
          </a:p>
        </p:txBody>
      </p:sp>
    </p:spTree>
    <p:extLst>
      <p:ext uri="{BB962C8B-B14F-4D97-AF65-F5344CB8AC3E}">
        <p14:creationId xmlns:p14="http://schemas.microsoft.com/office/powerpoint/2010/main" val="1123901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https://www.psychologytoday.com/us/blog/happiness-in-world/201004/the-six-reasons-people-attempt-suicide</a:t>
            </a:r>
            <a:endParaRPr lang="en-US" altLang="en-US" sz="1050" dirty="0"/>
          </a:p>
        </p:txBody>
      </p:sp>
    </p:spTree>
    <p:extLst>
      <p:ext uri="{BB962C8B-B14F-4D97-AF65-F5344CB8AC3E}">
        <p14:creationId xmlns:p14="http://schemas.microsoft.com/office/powerpoint/2010/main" val="777341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https://www.psychologytoday.com/us/blog/happiness-in-world/201004/the-six-reasons-people-attempt-suicide</a:t>
            </a:r>
            <a:endParaRPr lang="en-US" altLang="en-US" sz="1050" dirty="0"/>
          </a:p>
        </p:txBody>
      </p:sp>
    </p:spTree>
    <p:extLst>
      <p:ext uri="{BB962C8B-B14F-4D97-AF65-F5344CB8AC3E}">
        <p14:creationId xmlns:p14="http://schemas.microsoft.com/office/powerpoint/2010/main" val="283583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https://www.psychologytoday.com/us/blog/happiness-in-world/201004/the-six-reasons-people-attempt-suicide</a:t>
            </a:r>
            <a:endParaRPr lang="en-US" sz="1050" dirty="0"/>
          </a:p>
          <a:p>
            <a:endParaRPr lang="en-US" altLang="en-US" sz="1050" dirty="0"/>
          </a:p>
          <a:p>
            <a:r>
              <a:rPr lang="en-US" altLang="en-US" sz="1050" dirty="0"/>
              <a:t>“I didn’t want to get involved!”   BOGUS</a:t>
            </a:r>
          </a:p>
        </p:txBody>
      </p:sp>
    </p:spTree>
    <p:extLst>
      <p:ext uri="{BB962C8B-B14F-4D97-AF65-F5344CB8AC3E}">
        <p14:creationId xmlns:p14="http://schemas.microsoft.com/office/powerpoint/2010/main" val="34465558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https://save.org/about-suicide/warning-signs-risk-factors-protective-factors/</a:t>
            </a:r>
            <a:endParaRPr lang="en-US" altLang="en-US" sz="1050" dirty="0"/>
          </a:p>
        </p:txBody>
      </p:sp>
    </p:spTree>
    <p:extLst>
      <p:ext uri="{BB962C8B-B14F-4D97-AF65-F5344CB8AC3E}">
        <p14:creationId xmlns:p14="http://schemas.microsoft.com/office/powerpoint/2010/main" val="33231824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https://save.org/about-suicide/warning-signs-risk-factors-protective-factors/</a:t>
            </a:r>
            <a:endParaRPr lang="en-US" altLang="en-US" sz="1050" dirty="0"/>
          </a:p>
        </p:txBody>
      </p:sp>
    </p:spTree>
    <p:extLst>
      <p:ext uri="{BB962C8B-B14F-4D97-AF65-F5344CB8AC3E}">
        <p14:creationId xmlns:p14="http://schemas.microsoft.com/office/powerpoint/2010/main" val="352434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 would think that Turkey and the Arab countries could grow their own!  Not so much.</a:t>
            </a:r>
          </a:p>
        </p:txBody>
      </p:sp>
    </p:spTree>
    <p:extLst>
      <p:ext uri="{BB962C8B-B14F-4D97-AF65-F5344CB8AC3E}">
        <p14:creationId xmlns:p14="http://schemas.microsoft.com/office/powerpoint/2010/main" val="1479744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https://save.org/about-suicide/warning-signs-risk-factors-protective-factors/</a:t>
            </a:r>
            <a:endParaRPr lang="en-US" altLang="en-US" sz="1050" dirty="0"/>
          </a:p>
        </p:txBody>
      </p:sp>
    </p:spTree>
    <p:extLst>
      <p:ext uri="{BB962C8B-B14F-4D97-AF65-F5344CB8AC3E}">
        <p14:creationId xmlns:p14="http://schemas.microsoft.com/office/powerpoint/2010/main" val="8887023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007310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63348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opinion/in-the-line-of-fire/77655-the-spirit-of-jezebel-fatherless-america-and-mass-shootings?utm_source=In%20the%20Line%20of%20Fire&amp;utm_medium=email&amp;utm_content=subscriber_id:5194514&amp;utm_campaign=Blogger%20-%20Michael%20Brown%20-%202019-08-19</a:t>
            </a:r>
            <a:endParaRPr lang="en-US" sz="1050" dirty="0"/>
          </a:p>
          <a:p>
            <a:endParaRPr lang="en-US" altLang="en-US" sz="1050" dirty="0"/>
          </a:p>
        </p:txBody>
      </p:sp>
    </p:spTree>
    <p:extLst>
      <p:ext uri="{BB962C8B-B14F-4D97-AF65-F5344CB8AC3E}">
        <p14:creationId xmlns:p14="http://schemas.microsoft.com/office/powerpoint/2010/main" val="39091693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opinion/in-the-line-of-fire/77655-the-spirit-of-jezebel-fatherless-america-and-mass-shootings?utm_source=In%20the%20Line%20of%20Fire&amp;utm_medium=email&amp;utm_content=subscriber_id:5194514&amp;utm_campaign=Blogger%20-%20Michael%20Brown%20-%202019-08-19</a:t>
            </a:r>
            <a:endParaRPr lang="en-US" sz="1050" dirty="0"/>
          </a:p>
          <a:p>
            <a:endParaRPr lang="en-US" altLang="en-US" sz="1050" dirty="0"/>
          </a:p>
        </p:txBody>
      </p:sp>
    </p:spTree>
    <p:extLst>
      <p:ext uri="{BB962C8B-B14F-4D97-AF65-F5344CB8AC3E}">
        <p14:creationId xmlns:p14="http://schemas.microsoft.com/office/powerpoint/2010/main" val="24552709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03014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4340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 regularly praise G-d for the things going backward in my life, ministry!   The fire is part of the renewal!!</a:t>
            </a:r>
          </a:p>
        </p:txBody>
      </p:sp>
    </p:spTree>
    <p:extLst>
      <p:ext uri="{BB962C8B-B14F-4D97-AF65-F5344CB8AC3E}">
        <p14:creationId xmlns:p14="http://schemas.microsoft.com/office/powerpoint/2010/main" val="7572518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00305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have been referring to a Torah technicality.  That it </a:t>
            </a:r>
            <a:r>
              <a:rPr lang="en-US" u="sng" dirty="0"/>
              <a:t>was</a:t>
            </a:r>
            <a:r>
              <a:rPr lang="en-US" dirty="0"/>
              <a:t> his problem.   He accused Yeshua, now he was bearing the responsibility and consequences.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1750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6754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237003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44950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465544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589899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08675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67662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977849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219714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altLang="en-US" sz="1050" dirty="0"/>
          </a:p>
        </p:txBody>
      </p:sp>
    </p:spTree>
    <p:extLst>
      <p:ext uri="{BB962C8B-B14F-4D97-AF65-F5344CB8AC3E}">
        <p14:creationId xmlns:p14="http://schemas.microsoft.com/office/powerpoint/2010/main" val="32255059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altLang="en-US" sz="1050" dirty="0"/>
          </a:p>
        </p:txBody>
      </p:sp>
    </p:spTree>
    <p:extLst>
      <p:ext uri="{BB962C8B-B14F-4D97-AF65-F5344CB8AC3E}">
        <p14:creationId xmlns:p14="http://schemas.microsoft.com/office/powerpoint/2010/main" val="66737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https://www.google.com/url?sa=i&amp;source=images&amp;cd=&amp;ved=2ahUKEwiTur_EpZnkAhUFVK0KHUqFB30QjRx6BAgBEAQ&amp;url=https%3A%2F%2Fwww.challahconnection.com%2Fmedjool-dates%2F&amp;psig=AOvVaw0CTyY3YL33FvlFsttQjTqE&amp;ust=1566659632267521</a:t>
            </a:r>
          </a:p>
        </p:txBody>
      </p:sp>
    </p:spTree>
    <p:extLst>
      <p:ext uri="{BB962C8B-B14F-4D97-AF65-F5344CB8AC3E}">
        <p14:creationId xmlns:p14="http://schemas.microsoft.com/office/powerpoint/2010/main" val="1635947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altLang="en-US" sz="1050" dirty="0"/>
          </a:p>
        </p:txBody>
      </p:sp>
    </p:spTree>
    <p:extLst>
      <p:ext uri="{BB962C8B-B14F-4D97-AF65-F5344CB8AC3E}">
        <p14:creationId xmlns:p14="http://schemas.microsoft.com/office/powerpoint/2010/main" val="13490331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67883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69448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039148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70295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87877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https://billygraham.org/decision-magazine/january-2007/true-repentance-real-change/</a:t>
            </a:r>
            <a:endParaRPr lang="en-US" altLang="en-US" sz="1050" dirty="0"/>
          </a:p>
        </p:txBody>
      </p:sp>
    </p:spTree>
    <p:extLst>
      <p:ext uri="{BB962C8B-B14F-4D97-AF65-F5344CB8AC3E}">
        <p14:creationId xmlns:p14="http://schemas.microsoft.com/office/powerpoint/2010/main" val="41264696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a:t>
            </a:r>
          </a:p>
        </p:txBody>
      </p:sp>
    </p:spTree>
    <p:extLst>
      <p:ext uri="{BB962C8B-B14F-4D97-AF65-F5344CB8AC3E}">
        <p14:creationId xmlns:p14="http://schemas.microsoft.com/office/powerpoint/2010/main" val="4227388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27.03-10.Despair, Suicide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31,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6516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54817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3419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327684967"/>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646788199"/>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odreads.com/work/quotes/166018"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video" Target="https://www.youtube.com/embed/uu0L6-wwCQY?feature=oembed" TargetMode="External"/><Relationship Id="rId5" Type="http://schemas.openxmlformats.org/officeDocument/2006/relationships/image" Target="../media/image13.png"/><Relationship Id="rId4" Type="http://schemas.openxmlformats.org/officeDocument/2006/relationships/hyperlink" Target="https://youtu.be/uu0L6-wwCQY"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endParaRPr lang="en-US" dirty="0"/>
          </a:p>
        </p:txBody>
      </p:sp>
    </p:spTree>
    <p:extLst>
      <p:ext uri="{BB962C8B-B14F-4D97-AF65-F5344CB8AC3E}">
        <p14:creationId xmlns:p14="http://schemas.microsoft.com/office/powerpoint/2010/main" val="218726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altLang="en-US" dirty="0">
                <a:cs typeface="Arial" pitchFamily="34" charset="0"/>
              </a:rPr>
              <a:t>Last week three topics in the verses read: </a:t>
            </a:r>
          </a:p>
          <a:p>
            <a:pPr marL="514350" indent="-514350" algn="l">
              <a:buFont typeface="+mj-lt"/>
              <a:buAutoNum type="arabicPeriod"/>
            </a:pPr>
            <a:r>
              <a:rPr lang="en-US" altLang="en-US" u="sng" dirty="0">
                <a:cs typeface="Arial" pitchFamily="34" charset="0"/>
              </a:rPr>
              <a:t>Human</a:t>
            </a:r>
            <a:r>
              <a:rPr lang="en-US" altLang="en-US" dirty="0">
                <a:cs typeface="Arial" pitchFamily="34" charset="0"/>
              </a:rPr>
              <a:t> energized vs </a:t>
            </a:r>
          </a:p>
          <a:p>
            <a:pPr algn="l"/>
            <a:r>
              <a:rPr lang="en-US" altLang="en-US" dirty="0">
                <a:cs typeface="Arial" pitchFamily="34" charset="0"/>
              </a:rPr>
              <a:t>    </a:t>
            </a:r>
            <a:r>
              <a:rPr lang="en-US" altLang="en-US" u="sng" dirty="0">
                <a:cs typeface="Arial" pitchFamily="34" charset="0"/>
              </a:rPr>
              <a:t>Yeshua / Ruakh </a:t>
            </a:r>
            <a:r>
              <a:rPr lang="en-US" altLang="en-US" dirty="0">
                <a:cs typeface="Arial" pitchFamily="34" charset="0"/>
              </a:rPr>
              <a:t>energized</a:t>
            </a:r>
          </a:p>
          <a:p>
            <a:pPr algn="l"/>
            <a:r>
              <a:rPr lang="en-US" altLang="en-US" dirty="0">
                <a:cs typeface="Arial" pitchFamily="34" charset="0"/>
              </a:rPr>
              <a:t>     righteousness</a:t>
            </a:r>
          </a:p>
          <a:p>
            <a:pPr algn="l"/>
            <a:r>
              <a:rPr lang="en-US" altLang="en-US" dirty="0">
                <a:cs typeface="Arial" pitchFamily="34" charset="0"/>
              </a:rPr>
              <a:t>2. Remorse vs repentance</a:t>
            </a:r>
          </a:p>
          <a:p>
            <a:pPr algn="l"/>
            <a:r>
              <a:rPr lang="en-US" altLang="en-US" dirty="0">
                <a:cs typeface="Arial" pitchFamily="34" charset="0"/>
              </a:rPr>
              <a:t>3. Despair </a:t>
            </a:r>
            <a:r>
              <a:rPr lang="en-US" altLang="en-US" dirty="0">
                <a:cs typeface="Arial" pitchFamily="34" charset="0"/>
                <a:sym typeface="Wingdings" panose="05000000000000000000" pitchFamily="2" charset="2"/>
              </a:rPr>
              <a:t> suicide</a:t>
            </a:r>
            <a:endParaRPr lang="en-US" altLang="en-US" dirty="0">
              <a:cs typeface="Arial" pitchFamily="34" charset="0"/>
            </a:endParaRPr>
          </a:p>
          <a:p>
            <a:pPr algn="l"/>
            <a:endParaRPr lang="en-US" dirty="0"/>
          </a:p>
        </p:txBody>
      </p:sp>
    </p:spTree>
    <p:extLst>
      <p:ext uri="{BB962C8B-B14F-4D97-AF65-F5344CB8AC3E}">
        <p14:creationId xmlns:p14="http://schemas.microsoft.com/office/powerpoint/2010/main" val="239229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27:6-8</a:t>
            </a:r>
          </a:p>
        </p:txBody>
      </p:sp>
    </p:spTree>
    <p:extLst>
      <p:ext uri="{BB962C8B-B14F-4D97-AF65-F5344CB8AC3E}">
        <p14:creationId xmlns:p14="http://schemas.microsoft.com/office/powerpoint/2010/main" val="49670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יְהוּדָה שֶׁהִסְגִּירוֹ, כְּשֶׁרָאָה שֶׁהִרְשִׁיעוּ אוֹתוֹ, </a:t>
            </a:r>
            <a:r>
              <a:rPr lang="en-US" baseline="30000" dirty="0"/>
              <a:t>    </a:t>
            </a:r>
          </a:p>
          <a:p>
            <a:r>
              <a:rPr lang="en-US" sz="2000" baseline="30000" dirty="0"/>
              <a:t> </a:t>
            </a:r>
            <a:r>
              <a:rPr lang="en-US" baseline="30000" dirty="0"/>
              <a:t>   </a:t>
            </a:r>
          </a:p>
          <a:p>
            <a:pPr marL="0" indent="0"/>
            <a:r>
              <a:rPr lang="en-US" sz="4000" dirty="0"/>
              <a:t>When </a:t>
            </a:r>
            <a:r>
              <a:rPr lang="en-US" sz="4000" dirty="0" err="1"/>
              <a:t>Y’hudah</a:t>
            </a:r>
            <a:r>
              <a:rPr lang="en-US" sz="4000" dirty="0"/>
              <a:t>, who had betrayed him, saw that Yeshua had been condemned, </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5589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rtl="1"/>
            <a:r>
              <a:rPr lang="he-IL" sz="3889" b="1" dirty="0">
                <a:latin typeface="David" panose="020E0502060401010101" pitchFamily="34" charset="-79"/>
                <a:cs typeface="David" panose="020E0502060401010101" pitchFamily="34" charset="-79"/>
              </a:rPr>
              <a:t>הִתְחָרֵט וְהֶחֱזִיר לְרָאשֵׁי הַכֹּהֲנִים וְלַזְּקֵנִים אֶת שְׁלוֹשִׁים שִׁקְלֵי הַכֶּסֶף בְּאָמְרוֹ:</a:t>
            </a:r>
            <a:r>
              <a:rPr lang="en-US" baseline="30000" dirty="0"/>
              <a:t>    </a:t>
            </a:r>
          </a:p>
          <a:p>
            <a:pPr marL="0" indent="0"/>
            <a:endParaRPr lang="en-US" sz="1200" dirty="0"/>
          </a:p>
          <a:p>
            <a:pPr marL="0" indent="0"/>
            <a:r>
              <a:rPr lang="en-US" sz="4000" dirty="0"/>
              <a:t>he was seized with remorse and returned the thirty silver coins to the head </a:t>
            </a:r>
            <a:r>
              <a:rPr lang="en-US" sz="4000" dirty="0" err="1"/>
              <a:t>cohanim</a:t>
            </a:r>
            <a:r>
              <a:rPr lang="en-US" sz="4000" dirty="0"/>
              <a:t> and elders, saying,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8145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105" b="1" dirty="0">
                <a:latin typeface="David" panose="020E0502060401010101" pitchFamily="34" charset="-79"/>
                <a:cs typeface="David" panose="020E0502060401010101" pitchFamily="34" charset="-79"/>
              </a:rPr>
              <a:t>”חָטָאתִי, כִּי </a:t>
            </a:r>
            <a:r>
              <a:rPr lang="he-IL" sz="4105" b="1" dirty="0">
                <a:solidFill>
                  <a:srgbClr val="FFFF99"/>
                </a:solidFill>
                <a:latin typeface="David" panose="020E0502060401010101" pitchFamily="34" charset="-79"/>
                <a:cs typeface="David" panose="020E0502060401010101" pitchFamily="34" charset="-79"/>
              </a:rPr>
              <a:t>דָּם נָקִי </a:t>
            </a:r>
            <a:r>
              <a:rPr lang="he-IL" sz="4105" b="1" dirty="0">
                <a:latin typeface="David" panose="020E0502060401010101" pitchFamily="34" charset="-79"/>
                <a:cs typeface="David" panose="020E0502060401010101" pitchFamily="34" charset="-79"/>
              </a:rPr>
              <a:t>הִסְגַּרְתִּי.“ אַךְ הֵם אָמְרוּ: ”מָה אִכְפַּת לָנוּ? זֶה עִנְיָנְךָ שֶׁלְּךָ!“</a:t>
            </a:r>
            <a:r>
              <a:rPr lang="en-US" baseline="30000" dirty="0"/>
              <a:t>    </a:t>
            </a:r>
          </a:p>
          <a:p>
            <a:r>
              <a:rPr lang="en-US" sz="1600" baseline="30000" dirty="0"/>
              <a:t>   </a:t>
            </a:r>
          </a:p>
          <a:p>
            <a:pPr marL="0" indent="0"/>
            <a:r>
              <a:rPr lang="en-US" sz="4000" dirty="0"/>
              <a:t>“I sinned in betraying an  innocent man to death.” “What is that to us?” they answered. </a:t>
            </a:r>
            <a:r>
              <a:rPr lang="en-US" sz="4000" dirty="0">
                <a:solidFill>
                  <a:srgbClr val="FFFF99"/>
                </a:solidFill>
              </a:rPr>
              <a:t>“That’s your problem.”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5522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077200" cy="4444305"/>
          </a:xfrm>
        </p:spPr>
        <p:txBody>
          <a:bodyPr>
            <a:normAutofit/>
          </a:bodyPr>
          <a:lstStyle/>
          <a:p>
            <a:pPr algn="r"/>
            <a:r>
              <a:rPr lang="he-IL" sz="4321" b="1" dirty="0">
                <a:latin typeface="David" panose="020E0502060401010101" pitchFamily="34" charset="-79"/>
                <a:cs typeface="David" panose="020E0502060401010101" pitchFamily="34" charset="-79"/>
              </a:rPr>
              <a:t>הִשְׁלִיךְ אֶת הַכֶּסֶף לְתוֹךְ בֵּית אוֹצַר הַמִּקְדָּשׁ, הָלַךְ מִשָּׁם וְתָלָה אֶת עַצְמוֹ.</a:t>
            </a:r>
            <a:endParaRPr lang="en-US" sz="4321" b="1" dirty="0">
              <a:latin typeface="David" panose="020E0502060401010101" pitchFamily="34" charset="-79"/>
              <a:cs typeface="David" panose="020E0502060401010101" pitchFamily="34" charset="-79"/>
            </a:endParaRPr>
          </a:p>
          <a:p>
            <a:pPr algn="r"/>
            <a:r>
              <a:rPr lang="en-US" sz="1800" baseline="30000" dirty="0"/>
              <a:t>    </a:t>
            </a:r>
          </a:p>
          <a:p>
            <a:pPr marL="0" indent="0"/>
            <a:r>
              <a:rPr lang="en-US" sz="4000" dirty="0"/>
              <a:t>Hurling the pieces of silver into the sanctuary, he left; then he went off and hanged himself.</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2509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לָקְחוּ רָאשֵׁי הַכֹּהֲנִים אֶת הַכֶּסֶף וְאָמְרוּ: ”אָסוּר לְהַכְנִיס אֶת הַכֶּסֶף לְאוֹצַר הַמִּקְדָּשׁ, כִּי מְחִיר דָּמִים הוּא.“</a:t>
            </a:r>
            <a:r>
              <a:rPr lang="en-US" baseline="30000" dirty="0"/>
              <a:t>    </a:t>
            </a:r>
          </a:p>
          <a:p>
            <a:r>
              <a:rPr lang="en-US" baseline="30000" dirty="0"/>
              <a:t>    </a:t>
            </a:r>
            <a:r>
              <a:rPr lang="en-US" sz="3600" dirty="0"/>
              <a:t>The head </a:t>
            </a:r>
            <a:r>
              <a:rPr lang="en-US" sz="3600" i="1" dirty="0" err="1"/>
              <a:t>cohanim</a:t>
            </a:r>
            <a:r>
              <a:rPr lang="en-US" sz="3600" dirty="0"/>
              <a:t> took the silver coins and said, “It is prohibited to put this into the Temple treasury, because it is blood money.”</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0496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הִתְיָעֲצוּ וְקָנוּ בּוֹ אֶת שְׂדֵה הַיּוֹצֵר לקְבוּרַת הַזָּרִים.</a:t>
            </a:r>
            <a:r>
              <a:rPr lang="en-US" baseline="30000" dirty="0"/>
              <a:t>    </a:t>
            </a:r>
          </a:p>
          <a:p>
            <a:r>
              <a:rPr lang="en-US" baseline="30000" dirty="0"/>
              <a:t>   </a:t>
            </a:r>
          </a:p>
          <a:p>
            <a:r>
              <a:rPr lang="en-US" sz="3168" dirty="0"/>
              <a:t>  </a:t>
            </a:r>
            <a:r>
              <a:rPr lang="en-US" sz="3168" baseline="30000" dirty="0"/>
              <a:t> </a:t>
            </a:r>
            <a:r>
              <a:rPr lang="en-US" sz="4000" dirty="0"/>
              <a:t>So they decided to use it to buy the potter’s field as a cemetery for foreigners. </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21112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עַל כֵּן נִקְרָא הַשָֹדֶה הַהוּא ”שְׂדֵה הַדָּם“ עַד הַיּוֹם הַזֶּה.</a:t>
            </a:r>
            <a:r>
              <a:rPr lang="en-US" baseline="30000" dirty="0"/>
              <a:t>    </a:t>
            </a:r>
          </a:p>
          <a:p>
            <a:r>
              <a:rPr lang="en-US" baseline="30000" dirty="0"/>
              <a:t>    </a:t>
            </a:r>
            <a:r>
              <a:rPr lang="en-US" sz="4000" dirty="0"/>
              <a:t>This is how it came to be called the Field of Blood, a name it still bears.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91518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endParaRPr lang="en-US" dirty="0"/>
          </a:p>
          <a:p>
            <a:pPr algn="l"/>
            <a:endParaRPr lang="en-US" dirty="0"/>
          </a:p>
          <a:p>
            <a:pPr algn="l"/>
            <a:r>
              <a:rPr lang="en-US" dirty="0"/>
              <a:t>Jewish technological advances:</a:t>
            </a:r>
          </a:p>
        </p:txBody>
      </p:sp>
    </p:spTree>
    <p:extLst>
      <p:ext uri="{BB962C8B-B14F-4D97-AF65-F5344CB8AC3E}">
        <p14:creationId xmlns:p14="http://schemas.microsoft.com/office/powerpoint/2010/main" val="156517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does this portion of the  Word say to us?</a:t>
            </a:r>
          </a:p>
          <a:p>
            <a:pPr marL="461963" indent="-461963" algn="l">
              <a:buFont typeface="+mj-lt"/>
              <a:buAutoNum type="arabicPeriod"/>
            </a:pPr>
            <a:r>
              <a:rPr lang="en-US" dirty="0">
                <a:solidFill>
                  <a:srgbClr val="FFFF99"/>
                </a:solidFill>
                <a:sym typeface="Wingdings" panose="05000000000000000000" pitchFamily="2" charset="2"/>
              </a:rPr>
              <a:t>Remorse vs repentance</a:t>
            </a:r>
            <a:endParaRPr lang="en-US" dirty="0"/>
          </a:p>
        </p:txBody>
      </p:sp>
    </p:spTree>
    <p:extLst>
      <p:ext uri="{BB962C8B-B14F-4D97-AF65-F5344CB8AC3E}">
        <p14:creationId xmlns:p14="http://schemas.microsoft.com/office/powerpoint/2010/main" val="234767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יְהוּדָה שֶׁהִסְגִּירוֹ, כְּשֶׁרָאָה שֶׁהִרְשִׁיעוּ אוֹתוֹ, </a:t>
            </a:r>
            <a:r>
              <a:rPr lang="en-US" baseline="30000" dirty="0"/>
              <a:t>    </a:t>
            </a:r>
          </a:p>
          <a:p>
            <a:r>
              <a:rPr lang="en-US" sz="2000" baseline="30000" dirty="0"/>
              <a:t> </a:t>
            </a:r>
            <a:r>
              <a:rPr lang="en-US" baseline="30000" dirty="0"/>
              <a:t>   </a:t>
            </a:r>
          </a:p>
          <a:p>
            <a:pPr marL="0" indent="0"/>
            <a:r>
              <a:rPr lang="en-US" sz="4000" dirty="0"/>
              <a:t>When </a:t>
            </a:r>
            <a:r>
              <a:rPr lang="en-US" sz="4000" dirty="0" err="1"/>
              <a:t>Y’hudah</a:t>
            </a:r>
            <a:r>
              <a:rPr lang="en-US" sz="4000" dirty="0"/>
              <a:t>, who had betrayed him, saw that Yeshua had been condemned, </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9833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rtl="1"/>
            <a:r>
              <a:rPr lang="he-IL" sz="3889" b="1" dirty="0">
                <a:latin typeface="David" panose="020E0502060401010101" pitchFamily="34" charset="-79"/>
                <a:cs typeface="David" panose="020E0502060401010101" pitchFamily="34" charset="-79"/>
              </a:rPr>
              <a:t>הִתְחָרֵט וְהֶחֱזִיר לְרָאשֵׁי הַכֹּהֲנִים וְלַזְּקֵנִים אֶת שְׁלוֹשִׁים שִׁקְלֵי הַכֶּסֶף:</a:t>
            </a:r>
            <a:r>
              <a:rPr lang="en-US" baseline="30000" dirty="0"/>
              <a:t>    </a:t>
            </a:r>
          </a:p>
          <a:p>
            <a:pPr marL="0" indent="0"/>
            <a:endParaRPr lang="en-US" sz="1200" dirty="0"/>
          </a:p>
          <a:p>
            <a:pPr marL="0" indent="0"/>
            <a:r>
              <a:rPr lang="en-US" sz="4000" dirty="0"/>
              <a:t>he was </a:t>
            </a:r>
            <a:r>
              <a:rPr lang="en-US" sz="4000" dirty="0">
                <a:solidFill>
                  <a:srgbClr val="FFFF99"/>
                </a:solidFill>
              </a:rPr>
              <a:t>seized with remorse </a:t>
            </a:r>
            <a:r>
              <a:rPr lang="en-US" sz="4000" dirty="0"/>
              <a:t>and returned the thirty silver coins to the head </a:t>
            </a:r>
            <a:r>
              <a:rPr lang="en-US" sz="4000" i="1" dirty="0" err="1"/>
              <a:t>cohanim</a:t>
            </a:r>
            <a:r>
              <a:rPr lang="en-US" sz="4000" dirty="0"/>
              <a:t> and elders,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41533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4710941" cy="4781550"/>
          </a:xfrm>
        </p:spPr>
        <p:txBody>
          <a:bodyPr>
            <a:normAutofit lnSpcReduction="10000"/>
          </a:bodyPr>
          <a:lstStyle/>
          <a:p>
            <a:pPr algn="l"/>
            <a:r>
              <a:rPr lang="en-US" dirty="0"/>
              <a:t>was seized with remorse</a:t>
            </a:r>
          </a:p>
          <a:p>
            <a:pPr algn="l"/>
            <a:r>
              <a:rPr lang="en-US" dirty="0"/>
              <a:t>change his mind, regret</a:t>
            </a:r>
          </a:p>
          <a:p>
            <a:pPr algn="l"/>
            <a:r>
              <a:rPr lang="en-US" dirty="0">
                <a:solidFill>
                  <a:srgbClr val="FFFF99"/>
                </a:solidFill>
              </a:rPr>
              <a:t>Remorse is not repentance!  </a:t>
            </a:r>
            <a:r>
              <a:rPr lang="en-US" dirty="0" err="1">
                <a:solidFill>
                  <a:srgbClr val="FFFF99"/>
                </a:solidFill>
              </a:rPr>
              <a:t>Meta</a:t>
            </a:r>
            <a:r>
              <a:rPr lang="en-US" u="sng" dirty="0" err="1">
                <a:solidFill>
                  <a:srgbClr val="FFFF99"/>
                </a:solidFill>
              </a:rPr>
              <a:t>melitheis</a:t>
            </a:r>
            <a:r>
              <a:rPr lang="en-US" dirty="0">
                <a:solidFill>
                  <a:srgbClr val="FFFF99"/>
                </a:solidFill>
              </a:rPr>
              <a:t> vs meta</a:t>
            </a:r>
            <a:r>
              <a:rPr lang="en-US" u="sng" dirty="0">
                <a:solidFill>
                  <a:srgbClr val="FFFF99"/>
                </a:solidFill>
              </a:rPr>
              <a:t>noia</a:t>
            </a:r>
          </a:p>
        </p:txBody>
      </p:sp>
      <p:pic>
        <p:nvPicPr>
          <p:cNvPr id="2" name="Picture 1">
            <a:extLst>
              <a:ext uri="{FF2B5EF4-FFF2-40B4-BE49-F238E27FC236}">
                <a16:creationId xmlns:a16="http://schemas.microsoft.com/office/drawing/2014/main" id="{87AD3666-1951-4C72-9BAD-FFE561FC031B}"/>
              </a:ext>
            </a:extLst>
          </p:cNvPr>
          <p:cNvPicPr>
            <a:picLocks noChangeAspect="1"/>
          </p:cNvPicPr>
          <p:nvPr/>
        </p:nvPicPr>
        <p:blipFill>
          <a:blip r:embed="rId3"/>
          <a:stretch>
            <a:fillRect/>
          </a:stretch>
        </p:blipFill>
        <p:spPr>
          <a:xfrm>
            <a:off x="4909387" y="545829"/>
            <a:ext cx="3642359" cy="2230015"/>
          </a:xfrm>
          <a:prstGeom prst="rect">
            <a:avLst/>
          </a:prstGeom>
        </p:spPr>
      </p:pic>
    </p:spTree>
    <p:extLst>
      <p:ext uri="{BB962C8B-B14F-4D97-AF65-F5344CB8AC3E}">
        <p14:creationId xmlns:p14="http://schemas.microsoft.com/office/powerpoint/2010/main" val="405423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227638" y="285750"/>
            <a:ext cx="3352808" cy="4857750"/>
          </a:xfrm>
        </p:spPr>
        <p:txBody>
          <a:bodyPr>
            <a:normAutofit/>
          </a:bodyPr>
          <a:lstStyle/>
          <a:p>
            <a:pPr algn="l"/>
            <a:r>
              <a:rPr lang="en-US" dirty="0"/>
              <a:t>A counselor writes:</a:t>
            </a:r>
          </a:p>
          <a:p>
            <a:pPr algn="l"/>
            <a:r>
              <a:rPr lang="en-US" dirty="0"/>
              <a:t>He sat in my office and was remorseful.</a:t>
            </a:r>
          </a:p>
        </p:txBody>
      </p:sp>
      <p:pic>
        <p:nvPicPr>
          <p:cNvPr id="1026" name="Picture 2" descr="Remorseful man">
            <a:extLst>
              <a:ext uri="{FF2B5EF4-FFF2-40B4-BE49-F238E27FC236}">
                <a16:creationId xmlns:a16="http://schemas.microsoft.com/office/drawing/2014/main" id="{0865D2AC-6DD7-4951-B77C-84A76BC3A8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512"/>
          <a:stretch/>
        </p:blipFill>
        <p:spPr bwMode="auto">
          <a:xfrm>
            <a:off x="198430" y="428625"/>
            <a:ext cx="502920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42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He acknowledged struggling with a sexual addiction that cost him his marriage. He was sorry for the pain his problem caused everyone. But he wasn't repentant. What's the difference?</a:t>
            </a:r>
          </a:p>
        </p:txBody>
      </p:sp>
    </p:spTree>
    <p:extLst>
      <p:ext uri="{BB962C8B-B14F-4D97-AF65-F5344CB8AC3E}">
        <p14:creationId xmlns:p14="http://schemas.microsoft.com/office/powerpoint/2010/main" val="90136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4710941" cy="4781550"/>
          </a:xfrm>
        </p:spPr>
        <p:txBody>
          <a:bodyPr>
            <a:normAutofit lnSpcReduction="10000"/>
          </a:bodyPr>
          <a:lstStyle/>
          <a:p>
            <a:pPr algn="l"/>
            <a:r>
              <a:rPr lang="en-US" dirty="0"/>
              <a:t>was seized with remorse</a:t>
            </a:r>
          </a:p>
          <a:p>
            <a:pPr algn="l"/>
            <a:r>
              <a:rPr lang="en-US" dirty="0"/>
              <a:t>change his mind, regret</a:t>
            </a:r>
          </a:p>
          <a:p>
            <a:pPr algn="l"/>
            <a:r>
              <a:rPr lang="en-US" dirty="0">
                <a:solidFill>
                  <a:srgbClr val="FFFF99"/>
                </a:solidFill>
              </a:rPr>
              <a:t>Remorse is not repentance!  </a:t>
            </a:r>
            <a:r>
              <a:rPr lang="en-US" dirty="0" err="1">
                <a:solidFill>
                  <a:srgbClr val="FFFF99"/>
                </a:solidFill>
              </a:rPr>
              <a:t>Meta</a:t>
            </a:r>
            <a:r>
              <a:rPr lang="en-US" u="sng" dirty="0" err="1">
                <a:solidFill>
                  <a:srgbClr val="FFFF99"/>
                </a:solidFill>
              </a:rPr>
              <a:t>melitheis</a:t>
            </a:r>
            <a:r>
              <a:rPr lang="en-US" dirty="0">
                <a:solidFill>
                  <a:srgbClr val="FFFF99"/>
                </a:solidFill>
              </a:rPr>
              <a:t> vs meta</a:t>
            </a:r>
            <a:r>
              <a:rPr lang="en-US" u="sng" dirty="0">
                <a:solidFill>
                  <a:srgbClr val="FFFF99"/>
                </a:solidFill>
              </a:rPr>
              <a:t>noia</a:t>
            </a:r>
          </a:p>
        </p:txBody>
      </p:sp>
      <p:pic>
        <p:nvPicPr>
          <p:cNvPr id="2" name="Picture 1">
            <a:extLst>
              <a:ext uri="{FF2B5EF4-FFF2-40B4-BE49-F238E27FC236}">
                <a16:creationId xmlns:a16="http://schemas.microsoft.com/office/drawing/2014/main" id="{87AD3666-1951-4C72-9BAD-FFE561FC031B}"/>
              </a:ext>
            </a:extLst>
          </p:cNvPr>
          <p:cNvPicPr>
            <a:picLocks noChangeAspect="1"/>
          </p:cNvPicPr>
          <p:nvPr/>
        </p:nvPicPr>
        <p:blipFill>
          <a:blip r:embed="rId3"/>
          <a:stretch>
            <a:fillRect/>
          </a:stretch>
        </p:blipFill>
        <p:spPr>
          <a:xfrm>
            <a:off x="4909387" y="545829"/>
            <a:ext cx="3642359" cy="2230015"/>
          </a:xfrm>
          <a:prstGeom prst="rect">
            <a:avLst/>
          </a:prstGeom>
        </p:spPr>
      </p:pic>
    </p:spTree>
    <p:extLst>
      <p:ext uri="{BB962C8B-B14F-4D97-AF65-F5344CB8AC3E}">
        <p14:creationId xmlns:p14="http://schemas.microsoft.com/office/powerpoint/2010/main" val="31510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2 Cor. 7.9-11</a:t>
            </a:r>
            <a:r>
              <a:rPr lang="en-US" dirty="0"/>
              <a:t> You were grieved according to God’s will, so that you might in no way suffer loss from us. For the grief that God wills brings a repentance that leads to salvation, leaving no regret. But the world’s grief brings death.</a:t>
            </a:r>
          </a:p>
        </p:txBody>
      </p:sp>
    </p:spTree>
    <p:extLst>
      <p:ext uri="{BB962C8B-B14F-4D97-AF65-F5344CB8AC3E}">
        <p14:creationId xmlns:p14="http://schemas.microsoft.com/office/powerpoint/2010/main" val="425470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2 Cor. 7.9-11</a:t>
            </a:r>
            <a:r>
              <a:rPr lang="en-US" dirty="0"/>
              <a:t> </a:t>
            </a:r>
            <a:r>
              <a:rPr lang="en-US" b="1" baseline="30000" dirty="0"/>
              <a:t> </a:t>
            </a:r>
            <a:r>
              <a:rPr lang="en-US" dirty="0"/>
              <a:t>For see what this very thing—this grieving that God wills—has brought you! What diligence, what defense, what indignation, what fear, what longing, what zeal, what rendering of justice! </a:t>
            </a:r>
          </a:p>
        </p:txBody>
      </p:sp>
    </p:spTree>
    <p:extLst>
      <p:ext uri="{BB962C8B-B14F-4D97-AF65-F5344CB8AC3E}">
        <p14:creationId xmlns:p14="http://schemas.microsoft.com/office/powerpoint/2010/main" val="319400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Remorse is the beginning step on the road to repentance. Remorse has to do with getting caught, with wrong doing, and the consequences of actions. The words of remorse deal with our guilt -- a guilt we would like to have removed.</a:t>
            </a:r>
          </a:p>
        </p:txBody>
      </p:sp>
    </p:spTree>
    <p:extLst>
      <p:ext uri="{BB962C8B-B14F-4D97-AF65-F5344CB8AC3E}">
        <p14:creationId xmlns:p14="http://schemas.microsoft.com/office/powerpoint/2010/main" val="369769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532437" y="285750"/>
            <a:ext cx="3047999" cy="48577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CC99CF8-F22C-44A9-BC8B-2E42839AB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837" y="285750"/>
            <a:ext cx="4857750" cy="4857750"/>
          </a:xfrm>
          <a:prstGeom prst="rect">
            <a:avLst/>
          </a:prstGeom>
        </p:spPr>
      </p:pic>
    </p:spTree>
    <p:extLst>
      <p:ext uri="{BB962C8B-B14F-4D97-AF65-F5344CB8AC3E}">
        <p14:creationId xmlns:p14="http://schemas.microsoft.com/office/powerpoint/2010/main" val="864802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Words like, "I am sorry for hurting you" or "I let you down, please forgive me" are statements of remorse. But they don't acknowledge what the person has actually done. They aren't true repentance.</a:t>
            </a:r>
          </a:p>
        </p:txBody>
      </p:sp>
    </p:spTree>
    <p:extLst>
      <p:ext uri="{BB962C8B-B14F-4D97-AF65-F5344CB8AC3E}">
        <p14:creationId xmlns:p14="http://schemas.microsoft.com/office/powerpoint/2010/main" val="3311585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20000"/>
          </a:bodyPr>
          <a:lstStyle/>
          <a:p>
            <a:pPr algn="l"/>
            <a:r>
              <a:rPr lang="en-US" dirty="0"/>
              <a:t>Paul says in Corinthians that when we have godly repentance, we go first to God and acknowledge our sin. We acknowledge </a:t>
            </a:r>
            <a:r>
              <a:rPr lang="en-US" dirty="0">
                <a:solidFill>
                  <a:srgbClr val="FFFF99"/>
                </a:solidFill>
              </a:rPr>
              <a:t>our wrong doing first</a:t>
            </a:r>
            <a:r>
              <a:rPr lang="en-US" dirty="0"/>
              <a:t> rather than only focusing on the consequences of our actions. My client was sorry for the pain he caused his family, but there was no acknowledgement for his sin and personal problem.</a:t>
            </a:r>
          </a:p>
        </p:txBody>
      </p:sp>
    </p:spTree>
    <p:extLst>
      <p:ext uri="{BB962C8B-B14F-4D97-AF65-F5344CB8AC3E}">
        <p14:creationId xmlns:p14="http://schemas.microsoft.com/office/powerpoint/2010/main" val="371581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a:bodyPr>
          <a:lstStyle/>
          <a:p>
            <a:pPr algn="l"/>
            <a:r>
              <a:rPr lang="en-US" dirty="0"/>
              <a:t>He was hoping his family would accept his remorse and take away his guilt. He had regret and wanted it removed. </a:t>
            </a:r>
            <a:r>
              <a:rPr lang="en-US" dirty="0">
                <a:solidFill>
                  <a:srgbClr val="FFFF99"/>
                </a:solidFill>
              </a:rPr>
              <a:t>His family noticed that he never took responsibility for his behavior. </a:t>
            </a:r>
            <a:r>
              <a:rPr lang="en-US" dirty="0"/>
              <a:t>He didn't confess his sin to them. Only God can take our regret and remove it completely.</a:t>
            </a:r>
          </a:p>
        </p:txBody>
      </p:sp>
    </p:spTree>
    <p:extLst>
      <p:ext uri="{BB962C8B-B14F-4D97-AF65-F5344CB8AC3E}">
        <p14:creationId xmlns:p14="http://schemas.microsoft.com/office/powerpoint/2010/main" val="2501509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dirty="0">
                <a:solidFill>
                  <a:srgbClr val="FFFF99"/>
                </a:solidFill>
              </a:rPr>
              <a:t>Remorse is managing consequences</a:t>
            </a:r>
            <a:r>
              <a:rPr lang="en-US" dirty="0"/>
              <a:t>, but repentance is a turning away from our behavior or sin and changing. Repentance involves grief towards God because of our sin. Once we take that grief to Him, we can leave it at the Execution Stake, and allow His grace and love to change us.</a:t>
            </a:r>
          </a:p>
        </p:txBody>
      </p:sp>
    </p:spTree>
    <p:extLst>
      <p:ext uri="{BB962C8B-B14F-4D97-AF65-F5344CB8AC3E}">
        <p14:creationId xmlns:p14="http://schemas.microsoft.com/office/powerpoint/2010/main" val="2474496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Repentance leads to change. So while remorse is important, it is true repentance that's needed.</a:t>
            </a:r>
          </a:p>
        </p:txBody>
      </p:sp>
    </p:spTree>
    <p:extLst>
      <p:ext uri="{BB962C8B-B14F-4D97-AF65-F5344CB8AC3E}">
        <p14:creationId xmlns:p14="http://schemas.microsoft.com/office/powerpoint/2010/main" val="3663346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There are three elements in genuine repentance. </a:t>
            </a:r>
          </a:p>
          <a:p>
            <a:pPr algn="l"/>
            <a:r>
              <a:rPr lang="en-US" dirty="0"/>
              <a:t>First, there is conviction. You must know what is right before you can know what is wrong. </a:t>
            </a:r>
          </a:p>
        </p:txBody>
      </p:sp>
    </p:spTree>
    <p:extLst>
      <p:ext uri="{BB962C8B-B14F-4D97-AF65-F5344CB8AC3E}">
        <p14:creationId xmlns:p14="http://schemas.microsoft.com/office/powerpoint/2010/main" val="399620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The second element of true repentance is contrition. “The Lord is near to those who have a broken heart, and saves such as have a contrite spirit” </a:t>
            </a:r>
          </a:p>
        </p:txBody>
      </p:sp>
    </p:spTree>
    <p:extLst>
      <p:ext uri="{BB962C8B-B14F-4D97-AF65-F5344CB8AC3E}">
        <p14:creationId xmlns:p14="http://schemas.microsoft.com/office/powerpoint/2010/main" val="301059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Yeshayahu/Is 57.15 </a:t>
            </a:r>
            <a:r>
              <a:rPr lang="en-US" dirty="0"/>
              <a:t>For thus says the High and Exalted One who inhabits eternity, whose Name is Holy: “I dwell in a high and holy place, yet also with a contrite and humble spirit, to revive the spirit of the humble, and revive the heart of the contrite.</a:t>
            </a:r>
          </a:p>
        </p:txBody>
      </p:sp>
    </p:spTree>
    <p:extLst>
      <p:ext uri="{BB962C8B-B14F-4D97-AF65-F5344CB8AC3E}">
        <p14:creationId xmlns:p14="http://schemas.microsoft.com/office/powerpoint/2010/main" val="4159400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Third, repentance carries with it the idea of changing – changing your mind, changing your attitude, changing your ways. </a:t>
            </a:r>
          </a:p>
        </p:txBody>
      </p:sp>
    </p:spTree>
    <p:extLst>
      <p:ext uri="{BB962C8B-B14F-4D97-AF65-F5344CB8AC3E}">
        <p14:creationId xmlns:p14="http://schemas.microsoft.com/office/powerpoint/2010/main" val="3639809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The repentant heart is the one that God can use. Peter repented, and he became a mighty rock in the structure of the faith. David repented, and his joy broke forth in the music of the Psalms.</a:t>
            </a:r>
          </a:p>
        </p:txBody>
      </p:sp>
    </p:spTree>
    <p:extLst>
      <p:ext uri="{BB962C8B-B14F-4D97-AF65-F5344CB8AC3E}">
        <p14:creationId xmlns:p14="http://schemas.microsoft.com/office/powerpoint/2010/main" val="168511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023699" y="310790"/>
            <a:ext cx="7556746" cy="4832710"/>
          </a:xfrm>
        </p:spPr>
        <p:txBody>
          <a:bodyPr>
            <a:normAutofit/>
          </a:bodyPr>
          <a:lstStyle/>
          <a:p>
            <a:pPr algn="l"/>
            <a:r>
              <a:rPr lang="en-US" dirty="0"/>
              <a:t> </a:t>
            </a:r>
          </a:p>
        </p:txBody>
      </p:sp>
      <p:pic>
        <p:nvPicPr>
          <p:cNvPr id="2050" name="Picture 2" descr="Image result for moses, tablets, download from cloud">
            <a:extLst>
              <a:ext uri="{FF2B5EF4-FFF2-40B4-BE49-F238E27FC236}">
                <a16:creationId xmlns:a16="http://schemas.microsoft.com/office/drawing/2014/main" id="{B99AED02-76D1-47B9-90A9-2E506731A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288691"/>
            <a:ext cx="6451918" cy="483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8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Jonah repented, and a great city heard the message in power and turned to God. Jacob repented, and God made him an ancestor of the Messiah. Paul repented, and God used him to take the light of the Good News to a pagan world.</a:t>
            </a:r>
          </a:p>
        </p:txBody>
      </p:sp>
    </p:spTree>
    <p:extLst>
      <p:ext uri="{BB962C8B-B14F-4D97-AF65-F5344CB8AC3E}">
        <p14:creationId xmlns:p14="http://schemas.microsoft.com/office/powerpoint/2010/main" val="4140524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endParaRPr lang="en-US" dirty="0"/>
          </a:p>
          <a:p>
            <a:r>
              <a:rPr lang="en-US" dirty="0"/>
              <a:t>The underlying principle:</a:t>
            </a:r>
          </a:p>
          <a:p>
            <a:r>
              <a:rPr lang="en-US" dirty="0"/>
              <a:t>“I was wrong”</a:t>
            </a:r>
          </a:p>
        </p:txBody>
      </p:sp>
    </p:spTree>
    <p:extLst>
      <p:ext uri="{BB962C8B-B14F-4D97-AF65-F5344CB8AC3E}">
        <p14:creationId xmlns:p14="http://schemas.microsoft.com/office/powerpoint/2010/main" val="496583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Tonight is the beginning of the Hebrew calendar month of Elul, beginning the season of repentance, </a:t>
            </a:r>
            <a:r>
              <a:rPr lang="en-US" dirty="0" err="1"/>
              <a:t>tshuvah</a:t>
            </a:r>
            <a:r>
              <a:rPr lang="en-US" dirty="0"/>
              <a:t>, </a:t>
            </a:r>
            <a:r>
              <a:rPr lang="he-IL" sz="4400" b="1" dirty="0">
                <a:latin typeface="David" panose="020E0502060401010101" pitchFamily="34" charset="-79"/>
                <a:cs typeface="David" panose="020E0502060401010101" pitchFamily="34" charset="-79"/>
              </a:rPr>
              <a:t>תשובה</a:t>
            </a:r>
            <a:r>
              <a:rPr lang="en-US" dirty="0"/>
              <a:t>.   Start to search where you can say, “I was wrong.”</a:t>
            </a:r>
          </a:p>
          <a:p>
            <a:pPr algn="l"/>
            <a:r>
              <a:rPr lang="en-US" dirty="0"/>
              <a:t>But in the welcoming context of Messiah’s love.  </a:t>
            </a:r>
          </a:p>
        </p:txBody>
      </p:sp>
    </p:spTree>
    <p:extLst>
      <p:ext uri="{BB962C8B-B14F-4D97-AF65-F5344CB8AC3E}">
        <p14:creationId xmlns:p14="http://schemas.microsoft.com/office/powerpoint/2010/main" val="811065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a:t>Elul   </a:t>
            </a:r>
            <a:r>
              <a:rPr lang="he-IL" sz="4400" b="1" dirty="0">
                <a:latin typeface="David" panose="020E0502060401010101" pitchFamily="34" charset="-79"/>
                <a:cs typeface="David" panose="020E0502060401010101" pitchFamily="34" charset="-79"/>
              </a:rPr>
              <a:t>אלול</a:t>
            </a:r>
            <a:endParaRPr lang="en-US" sz="4400" b="1" dirty="0">
              <a:latin typeface="David" panose="020E0502060401010101" pitchFamily="34" charset="-79"/>
              <a:cs typeface="David" panose="020E0502060401010101" pitchFamily="34" charset="-79"/>
            </a:endParaRPr>
          </a:p>
          <a:p>
            <a:pPr rtl="1"/>
            <a:r>
              <a:rPr lang="he-IL" sz="6600" b="1" dirty="0">
                <a:solidFill>
                  <a:srgbClr val="FFFF99"/>
                </a:solidFill>
                <a:latin typeface="David" panose="020E0502060401010101" pitchFamily="34" charset="-79"/>
                <a:cs typeface="David" panose="020E0502060401010101" pitchFamily="34" charset="-79"/>
              </a:rPr>
              <a:t>א</a:t>
            </a:r>
            <a:r>
              <a:rPr lang="he-IL" sz="5400" b="1" dirty="0">
                <a:latin typeface="David" panose="020E0502060401010101" pitchFamily="34" charset="-79"/>
                <a:cs typeface="David" panose="020E0502060401010101" pitchFamily="34" charset="-79"/>
              </a:rPr>
              <a:t>ני </a:t>
            </a:r>
            <a:r>
              <a:rPr lang="he-IL" sz="6600" b="1" dirty="0">
                <a:solidFill>
                  <a:srgbClr val="FFFF99"/>
                </a:solidFill>
                <a:latin typeface="David" panose="020E0502060401010101" pitchFamily="34" charset="-79"/>
                <a:cs typeface="David" panose="020E0502060401010101" pitchFamily="34" charset="-79"/>
              </a:rPr>
              <a:t>ל</a:t>
            </a:r>
            <a:r>
              <a:rPr lang="he-IL" sz="5400" b="1" dirty="0">
                <a:latin typeface="David" panose="020E0502060401010101" pitchFamily="34" charset="-79"/>
                <a:cs typeface="David" panose="020E0502060401010101" pitchFamily="34" charset="-79"/>
              </a:rPr>
              <a:t>דודי </a:t>
            </a:r>
            <a:r>
              <a:rPr lang="he-IL" sz="6600" b="1" dirty="0">
                <a:solidFill>
                  <a:srgbClr val="FFFF99"/>
                </a:solidFill>
                <a:latin typeface="David" panose="020E0502060401010101" pitchFamily="34" charset="-79"/>
                <a:cs typeface="David" panose="020E0502060401010101" pitchFamily="34" charset="-79"/>
              </a:rPr>
              <a:t>ו</a:t>
            </a:r>
            <a:r>
              <a:rPr lang="he-IL" sz="5400" b="1" dirty="0">
                <a:latin typeface="David" panose="020E0502060401010101" pitchFamily="34" charset="-79"/>
                <a:cs typeface="David" panose="020E0502060401010101" pitchFamily="34" charset="-79"/>
              </a:rPr>
              <a:t>דודי </a:t>
            </a:r>
            <a:r>
              <a:rPr lang="he-IL" sz="6600" b="1" dirty="0">
                <a:solidFill>
                  <a:srgbClr val="FFFF99"/>
                </a:solidFill>
                <a:latin typeface="David" panose="020E0502060401010101" pitchFamily="34" charset="-79"/>
                <a:cs typeface="David" panose="020E0502060401010101" pitchFamily="34" charset="-79"/>
              </a:rPr>
              <a:t>ל</a:t>
            </a:r>
            <a:r>
              <a:rPr lang="he-IL" sz="5400" b="1" dirty="0">
                <a:latin typeface="David" panose="020E0502060401010101" pitchFamily="34" charset="-79"/>
                <a:cs typeface="David" panose="020E0502060401010101" pitchFamily="34" charset="-79"/>
              </a:rPr>
              <a:t>י</a:t>
            </a:r>
          </a:p>
          <a:p>
            <a:r>
              <a:rPr lang="en-US" i="1" dirty="0">
                <a:cs typeface="David" panose="020E0502060401010101" pitchFamily="34" charset="-79"/>
              </a:rPr>
              <a:t>Ani </a:t>
            </a:r>
            <a:r>
              <a:rPr lang="en-US" i="1" dirty="0" err="1">
                <a:cs typeface="David" panose="020E0502060401010101" pitchFamily="34" charset="-79"/>
              </a:rPr>
              <a:t>l’dodi</a:t>
            </a:r>
            <a:r>
              <a:rPr lang="en-US" i="1" dirty="0">
                <a:cs typeface="David" panose="020E0502060401010101" pitchFamily="34" charset="-79"/>
              </a:rPr>
              <a:t> </a:t>
            </a:r>
            <a:r>
              <a:rPr lang="en-US" i="1" dirty="0" err="1">
                <a:cs typeface="David" panose="020E0502060401010101" pitchFamily="34" charset="-79"/>
              </a:rPr>
              <a:t>v’dodi</a:t>
            </a:r>
            <a:r>
              <a:rPr lang="en-US" i="1" dirty="0">
                <a:cs typeface="David" panose="020E0502060401010101" pitchFamily="34" charset="-79"/>
              </a:rPr>
              <a:t> lee</a:t>
            </a:r>
          </a:p>
          <a:p>
            <a:r>
              <a:rPr lang="en-US" dirty="0">
                <a:cs typeface="David" panose="020E0502060401010101" pitchFamily="34" charset="-79"/>
              </a:rPr>
              <a:t>I am my beloved’s, </a:t>
            </a:r>
          </a:p>
          <a:p>
            <a:r>
              <a:rPr lang="en-US" dirty="0">
                <a:cs typeface="David" panose="020E0502060401010101" pitchFamily="34" charset="-79"/>
              </a:rPr>
              <a:t>and my beloved is mine.  </a:t>
            </a:r>
          </a:p>
          <a:p>
            <a:pPr algn="l"/>
            <a:endParaRPr lang="en-US" dirty="0"/>
          </a:p>
        </p:txBody>
      </p:sp>
    </p:spTree>
    <p:extLst>
      <p:ext uri="{BB962C8B-B14F-4D97-AF65-F5344CB8AC3E}">
        <p14:creationId xmlns:p14="http://schemas.microsoft.com/office/powerpoint/2010/main" val="1646650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In the context of faith in the atoning death and resurrection of the Messiah, expressing His love for us!</a:t>
            </a:r>
          </a:p>
        </p:txBody>
      </p:sp>
    </p:spTree>
    <p:extLst>
      <p:ext uri="{BB962C8B-B14F-4D97-AF65-F5344CB8AC3E}">
        <p14:creationId xmlns:p14="http://schemas.microsoft.com/office/powerpoint/2010/main" val="3030924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endParaRPr lang="en-US" dirty="0"/>
          </a:p>
        </p:txBody>
      </p:sp>
    </p:spTree>
    <p:extLst>
      <p:ext uri="{BB962C8B-B14F-4D97-AF65-F5344CB8AC3E}">
        <p14:creationId xmlns:p14="http://schemas.microsoft.com/office/powerpoint/2010/main" val="894887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else does this portion of the  Word say to us?</a:t>
            </a:r>
          </a:p>
          <a:p>
            <a:pPr marL="514350" indent="-514350" algn="l">
              <a:buFont typeface="+mj-lt"/>
              <a:buAutoNum type="arabicPeriod"/>
            </a:pPr>
            <a:r>
              <a:rPr lang="en-US" dirty="0">
                <a:sym typeface="Wingdings" panose="05000000000000000000" pitchFamily="2" charset="2"/>
              </a:rPr>
              <a:t>Repentance vs Remorse</a:t>
            </a:r>
          </a:p>
          <a:p>
            <a:pPr marL="514350" indent="-514350" algn="l">
              <a:buFont typeface="+mj-lt"/>
              <a:buAutoNum type="arabicPeriod"/>
            </a:pPr>
            <a:r>
              <a:rPr lang="en-US" dirty="0">
                <a:solidFill>
                  <a:srgbClr val="FFFF99"/>
                </a:solidFill>
                <a:sym typeface="Wingdings" panose="05000000000000000000" pitchFamily="2" charset="2"/>
              </a:rPr>
              <a:t>Despair  suicide</a:t>
            </a: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2564519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105" b="1" dirty="0">
                <a:latin typeface="David" panose="020E0502060401010101" pitchFamily="34" charset="-79"/>
                <a:cs typeface="David" panose="020E0502060401010101" pitchFamily="34" charset="-79"/>
              </a:rPr>
              <a:t>”חָטָאתִי, כִּי דָּם נָקִי הִסְגַּרְתִּי.“ אַךְ הֵם אָמְרוּ: ”מָה אִכְפַּת לָנוּ? זֶה עִנְיָנְךָ שֶׁלְּךָ!“</a:t>
            </a:r>
            <a:r>
              <a:rPr lang="en-US" baseline="30000" dirty="0"/>
              <a:t>    </a:t>
            </a:r>
          </a:p>
          <a:p>
            <a:r>
              <a:rPr lang="en-US" sz="1600" baseline="30000" dirty="0"/>
              <a:t>   </a:t>
            </a:r>
          </a:p>
          <a:p>
            <a:pPr marL="0" indent="0"/>
            <a:r>
              <a:rPr lang="en-US" sz="4000" dirty="0"/>
              <a:t>“I sinned in betraying an  innocent man to death.” “What is that to us?” they answered. </a:t>
            </a:r>
            <a:r>
              <a:rPr lang="en-US" sz="4000" dirty="0">
                <a:solidFill>
                  <a:srgbClr val="FFFF99"/>
                </a:solidFill>
              </a:rPr>
              <a:t>“That’s your problem.”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664689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077200" cy="4444305"/>
          </a:xfrm>
        </p:spPr>
        <p:txBody>
          <a:bodyPr>
            <a:normAutofit/>
          </a:bodyPr>
          <a:lstStyle/>
          <a:p>
            <a:pPr algn="r"/>
            <a:r>
              <a:rPr lang="he-IL" sz="4321" b="1" dirty="0">
                <a:latin typeface="David" panose="020E0502060401010101" pitchFamily="34" charset="-79"/>
                <a:cs typeface="David" panose="020E0502060401010101" pitchFamily="34" charset="-79"/>
              </a:rPr>
              <a:t>הִשְׁלִיךְ אֶת הַכֶּסֶף לְתוֹךְ </a:t>
            </a:r>
            <a:r>
              <a:rPr lang="he-IL" sz="4321" b="1" dirty="0">
                <a:solidFill>
                  <a:srgbClr val="FFFF99"/>
                </a:solidFill>
                <a:latin typeface="David" panose="020E0502060401010101" pitchFamily="34" charset="-79"/>
                <a:cs typeface="David" panose="020E0502060401010101" pitchFamily="34" charset="-79"/>
              </a:rPr>
              <a:t>בֵּית אוֹצַר </a:t>
            </a:r>
            <a:r>
              <a:rPr lang="he-IL" sz="4321" b="1" dirty="0">
                <a:latin typeface="David" panose="020E0502060401010101" pitchFamily="34" charset="-79"/>
                <a:cs typeface="David" panose="020E0502060401010101" pitchFamily="34" charset="-79"/>
              </a:rPr>
              <a:t>הַמִּקְדָּשׁ, הָלַךְ מִשָּׁם וְתָלָה אֶת עַצְמוֹ.</a:t>
            </a:r>
            <a:endParaRPr lang="en-US" sz="4321" b="1" dirty="0">
              <a:latin typeface="David" panose="020E0502060401010101" pitchFamily="34" charset="-79"/>
              <a:cs typeface="David" panose="020E0502060401010101" pitchFamily="34" charset="-79"/>
            </a:endParaRPr>
          </a:p>
          <a:p>
            <a:pPr algn="r"/>
            <a:r>
              <a:rPr lang="en-US" sz="1800" baseline="30000" dirty="0"/>
              <a:t>    </a:t>
            </a:r>
          </a:p>
          <a:p>
            <a:pPr marL="0" indent="0"/>
            <a:r>
              <a:rPr lang="en-US" sz="4000" dirty="0"/>
              <a:t>Hurling the pieces of silver into the sanctuary, he left; then he went off and hanged himself.</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68670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לָקְחוּ רָאשֵׁי הַכֹּהֲנִים אֶת הַכֶּסֶף וְאָמְרוּ: ”אָסוּר לְהַכְנִיס אֶת הַכֶּסֶף לְאוֹצַר הַמִּקְדָּשׁ, כִּי מְחִיר דָּמִים הוּא.“</a:t>
            </a:r>
            <a:r>
              <a:rPr lang="en-US" baseline="30000" dirty="0"/>
              <a:t>    </a:t>
            </a:r>
          </a:p>
          <a:p>
            <a:r>
              <a:rPr lang="en-US" baseline="30000" dirty="0"/>
              <a:t>    </a:t>
            </a:r>
            <a:r>
              <a:rPr lang="en-US" sz="3600" dirty="0"/>
              <a:t>The head </a:t>
            </a:r>
            <a:r>
              <a:rPr lang="en-US" sz="3600" dirty="0" err="1"/>
              <a:t>cohanim</a:t>
            </a:r>
            <a:r>
              <a:rPr lang="en-US" sz="3600" dirty="0"/>
              <a:t> took the silver coins and said, “It is prohibited to put this into the Temple treasury, because it is blood money.”</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55473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endParaRPr lang="en-US" dirty="0"/>
          </a:p>
        </p:txBody>
      </p:sp>
    </p:spTree>
    <p:extLst>
      <p:ext uri="{BB962C8B-B14F-4D97-AF65-F5344CB8AC3E}">
        <p14:creationId xmlns:p14="http://schemas.microsoft.com/office/powerpoint/2010/main" val="144612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80757" y="361950"/>
            <a:ext cx="7999688" cy="4658314"/>
          </a:xfrm>
        </p:spPr>
        <p:txBody>
          <a:bodyPr>
            <a:normAutofit/>
          </a:bodyPr>
          <a:lstStyle/>
          <a:p>
            <a:pPr algn="l"/>
            <a:r>
              <a:rPr lang="en-US" dirty="0"/>
              <a:t> </a:t>
            </a:r>
          </a:p>
        </p:txBody>
      </p:sp>
      <p:pic>
        <p:nvPicPr>
          <p:cNvPr id="5122" name="Picture 2" descr="Reconstruction of the 1st century Temple in Jerusalem">
            <a:extLst>
              <a:ext uri="{FF2B5EF4-FFF2-40B4-BE49-F238E27FC236}">
                <a16:creationId xmlns:a16="http://schemas.microsoft.com/office/drawing/2014/main" id="{FC47B7F5-199C-4C64-B2C2-B5AE61B8D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79" y="361950"/>
            <a:ext cx="6975464" cy="465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7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הִתְיָעֲצוּ וְקָנוּ בּוֹ אֶת שְׂדֵה הַיּוֹצֵר לקְבוּרַת הַזָּרִים.</a:t>
            </a:r>
            <a:r>
              <a:rPr lang="en-US" baseline="30000" dirty="0"/>
              <a:t>    </a:t>
            </a:r>
          </a:p>
          <a:p>
            <a:r>
              <a:rPr lang="en-US" baseline="30000" dirty="0"/>
              <a:t>   </a:t>
            </a:r>
          </a:p>
          <a:p>
            <a:r>
              <a:rPr lang="en-US" sz="3168" dirty="0"/>
              <a:t>  </a:t>
            </a:r>
            <a:r>
              <a:rPr lang="en-US" sz="3168" baseline="30000" dirty="0"/>
              <a:t> </a:t>
            </a:r>
            <a:r>
              <a:rPr lang="en-US" sz="4000" dirty="0"/>
              <a:t>So they decided to use it to buy the potter’s field as a cemetery for foreigners. </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059721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עַל כֵּן נִקְרָא הַשָֹדֶה הַהוּא ”שְׂדֵה הַדָּם“ עַד הַיּוֹם הַזֶּה.</a:t>
            </a:r>
            <a:r>
              <a:rPr lang="en-US" baseline="30000" dirty="0"/>
              <a:t>    </a:t>
            </a:r>
          </a:p>
          <a:p>
            <a:r>
              <a:rPr lang="en-US" baseline="30000" dirty="0"/>
              <a:t>    </a:t>
            </a:r>
            <a:r>
              <a:rPr lang="en-US" sz="4000" dirty="0"/>
              <a:t>This is how it came to be called the Field of Blood, a name it still bears.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54869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a:solidFill>
                  <a:srgbClr val="FFFF99"/>
                </a:solidFill>
                <a:sym typeface="Wingdings" panose="05000000000000000000" pitchFamily="2" charset="2"/>
              </a:rPr>
              <a:t>Despair  suicide</a:t>
            </a: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1232620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err="1"/>
              <a:t>Yehudah</a:t>
            </a:r>
            <a:r>
              <a:rPr lang="en-US" dirty="0"/>
              <a:t>/Judas should have run </a:t>
            </a:r>
            <a:r>
              <a:rPr lang="en-US" u="sng" dirty="0"/>
              <a:t>to</a:t>
            </a:r>
            <a:r>
              <a:rPr lang="en-US" dirty="0"/>
              <a:t> Yeshua.  Instead, he tried to fix it, renounce the money…</a:t>
            </a:r>
          </a:p>
          <a:p>
            <a:pPr algn="l"/>
            <a:r>
              <a:rPr lang="en-US" dirty="0"/>
              <a:t>But he abandoned hope from the power of G-d, despaired.  He could not, on his own, fix this.</a:t>
            </a:r>
          </a:p>
          <a:p>
            <a:pPr algn="l"/>
            <a:r>
              <a:rPr lang="en-US" dirty="0"/>
              <a:t>Dante’s</a:t>
            </a:r>
            <a:r>
              <a:rPr lang="en-US" i="1" dirty="0"/>
              <a:t> Inferno:</a:t>
            </a:r>
            <a:r>
              <a:rPr lang="en-US" dirty="0"/>
              <a:t>  sign over the gate of hell:</a:t>
            </a:r>
          </a:p>
        </p:txBody>
      </p:sp>
    </p:spTree>
    <p:extLst>
      <p:ext uri="{BB962C8B-B14F-4D97-AF65-F5344CB8AC3E}">
        <p14:creationId xmlns:p14="http://schemas.microsoft.com/office/powerpoint/2010/main" val="1559231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6146" name="Picture 2" descr="Related image">
            <a:extLst>
              <a:ext uri="{FF2B5EF4-FFF2-40B4-BE49-F238E27FC236}">
                <a16:creationId xmlns:a16="http://schemas.microsoft.com/office/drawing/2014/main" id="{7599B08E-9CFE-4C2C-9AFC-D41250AFF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07"/>
          <a:stretch/>
        </p:blipFill>
        <p:spPr bwMode="auto">
          <a:xfrm>
            <a:off x="2255837" y="344168"/>
            <a:ext cx="4267200" cy="476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586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5122" name="Picture 2" descr="Image result for abandon hope all ye who enter here">
            <a:extLst>
              <a:ext uri="{FF2B5EF4-FFF2-40B4-BE49-F238E27FC236}">
                <a16:creationId xmlns:a16="http://schemas.microsoft.com/office/drawing/2014/main" id="{1F2D470F-BAB5-4C5A-B82C-87CA9C5FA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42" y="361951"/>
            <a:ext cx="6368745"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97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C8C3B7-9409-4A02-A5CE-515AFA7AF5E6}"/>
              </a:ext>
            </a:extLst>
          </p:cNvPr>
          <p:cNvPicPr>
            <a:picLocks noChangeAspect="1"/>
          </p:cNvPicPr>
          <p:nvPr/>
        </p:nvPicPr>
        <p:blipFill>
          <a:blip r:embed="rId3"/>
          <a:stretch>
            <a:fillRect/>
          </a:stretch>
        </p:blipFill>
        <p:spPr>
          <a:xfrm>
            <a:off x="712469" y="765653"/>
            <a:ext cx="7353937" cy="3612193"/>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558319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opposite of hope is despair, and when we despair, it is because we feel there are no choices.” </a:t>
            </a:r>
            <a:r>
              <a:rPr lang="en-US" sz="3200" baseline="30000" dirty="0"/>
              <a:t>Warren G. Bennis, </a:t>
            </a:r>
            <a:r>
              <a:rPr lang="en-US" sz="3200" baseline="30000" dirty="0">
                <a:hlinkClick r:id="rId3"/>
              </a:rPr>
              <a:t>On Becoming a Leader</a:t>
            </a:r>
            <a:endParaRPr lang="en-US" baseline="30000" dirty="0"/>
          </a:p>
          <a:p>
            <a:pPr algn="l"/>
            <a:endParaRPr lang="en-US" dirty="0"/>
          </a:p>
        </p:txBody>
      </p:sp>
    </p:spTree>
    <p:extLst>
      <p:ext uri="{BB962C8B-B14F-4D97-AF65-F5344CB8AC3E}">
        <p14:creationId xmlns:p14="http://schemas.microsoft.com/office/powerpoint/2010/main" val="4037175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Causes of suicide:</a:t>
            </a:r>
          </a:p>
          <a:p>
            <a:pPr marL="168275" indent="-168275" algn="l">
              <a:buFont typeface="Arial" panose="020B0604020202020204" pitchFamily="34" charset="0"/>
              <a:buChar char="•"/>
            </a:pPr>
            <a:r>
              <a:rPr lang="en-US" dirty="0"/>
              <a:t>Guilt, real and toxic</a:t>
            </a:r>
          </a:p>
          <a:p>
            <a:pPr marL="168275" indent="-168275" algn="l">
              <a:buFont typeface="Arial" panose="020B0604020202020204" pitchFamily="34" charset="0"/>
              <a:buChar char="•"/>
            </a:pPr>
            <a:r>
              <a:rPr lang="en-US" dirty="0"/>
              <a:t>Abandonment</a:t>
            </a:r>
          </a:p>
          <a:p>
            <a:pPr marL="168275" indent="-168275" algn="l">
              <a:buFont typeface="Arial" panose="020B0604020202020204" pitchFamily="34" charset="0"/>
              <a:buChar char="•"/>
            </a:pPr>
            <a:r>
              <a:rPr lang="en-US" dirty="0"/>
              <a:t>Hopelessness </a:t>
            </a:r>
          </a:p>
        </p:txBody>
      </p:sp>
    </p:spTree>
    <p:extLst>
      <p:ext uri="{BB962C8B-B14F-4D97-AF65-F5344CB8AC3E}">
        <p14:creationId xmlns:p14="http://schemas.microsoft.com/office/powerpoint/2010/main" val="200959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224" y="485916"/>
            <a:ext cx="8537222" cy="4657584"/>
          </a:xfrm>
        </p:spPr>
        <p:txBody>
          <a:bodyPr>
            <a:normAutofit/>
          </a:bodyPr>
          <a:lstStyle/>
          <a:p>
            <a:pPr algn="l"/>
            <a:r>
              <a:rPr lang="en-US" dirty="0"/>
              <a:t> </a:t>
            </a:r>
          </a:p>
        </p:txBody>
      </p:sp>
      <p:pic>
        <p:nvPicPr>
          <p:cNvPr id="4098" name="Picture 2" descr="Related image">
            <a:extLst>
              <a:ext uri="{FF2B5EF4-FFF2-40B4-BE49-F238E27FC236}">
                <a16:creationId xmlns:a16="http://schemas.microsoft.com/office/drawing/2014/main" id="{C837A9CC-0BA5-445B-B2AD-9EFB34255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34" y="333374"/>
            <a:ext cx="7696201" cy="4810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844B4B-9CEF-4CC2-9D5D-5D2FD6FBB1DF}"/>
              </a:ext>
            </a:extLst>
          </p:cNvPr>
          <p:cNvSpPr txBox="1"/>
          <p:nvPr/>
        </p:nvSpPr>
        <p:spPr>
          <a:xfrm>
            <a:off x="458724" y="4159834"/>
            <a:ext cx="7582460"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sng" strike="noStrike" kern="1200" cap="none" spc="0" normalizeH="0" baseline="0" noProof="0" dirty="0">
                <a:ln>
                  <a:noFill/>
                </a:ln>
                <a:solidFill>
                  <a:srgbClr val="FFFFFF"/>
                </a:solidFill>
                <a:effectLst/>
                <a:uLnTx/>
                <a:uFillTx/>
                <a:latin typeface="Arial Rounded MT Bold" pitchFamily="34" charset="0"/>
                <a:ea typeface="+mn-ea"/>
                <a:cs typeface="Arial" charset="0"/>
              </a:rPr>
              <a:t>Fruiting Israeli date palm tree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srgbClr val="FFFFFF"/>
                </a:solidFill>
                <a:effectLst/>
                <a:uLnTx/>
                <a:uFillTx/>
                <a:latin typeface="Arial Rounded MT Bold" pitchFamily="34" charset="0"/>
                <a:ea typeface="+mn-ea"/>
                <a:cs typeface="Arial" charset="0"/>
              </a:rPr>
              <a:t>(© Noam </a:t>
            </a:r>
            <a:r>
              <a:rPr kumimoji="0" lang="en-US" sz="2000" b="0" i="0" u="sng" strike="noStrike" kern="1200" cap="none" spc="0" normalizeH="0" baseline="0" noProof="0" dirty="0" err="1">
                <a:ln>
                  <a:noFill/>
                </a:ln>
                <a:solidFill>
                  <a:srgbClr val="FFFFFF"/>
                </a:solidFill>
                <a:effectLst/>
                <a:uLnTx/>
                <a:uFillTx/>
                <a:latin typeface="Arial Rounded MT Bold" pitchFamily="34" charset="0"/>
                <a:ea typeface="+mn-ea"/>
                <a:cs typeface="Arial" charset="0"/>
              </a:rPr>
              <a:t>Armonn</a:t>
            </a:r>
            <a:r>
              <a:rPr kumimoji="0" lang="en-US" sz="2000" b="0" i="0" u="sng" strike="noStrike" kern="1200" cap="none" spc="0" normalizeH="0" baseline="0" noProof="0" dirty="0">
                <a:ln>
                  <a:noFill/>
                </a:ln>
                <a:solidFill>
                  <a:srgbClr val="FFFFFF"/>
                </a:solidFill>
                <a:effectLst/>
                <a:uLnTx/>
                <a:uFillTx/>
                <a:latin typeface="Arial Rounded MT Bold" pitchFamily="34" charset="0"/>
                <a:ea typeface="+mn-ea"/>
                <a:cs typeface="Arial" charset="0"/>
              </a:rPr>
              <a:t>/Corbis)</a:t>
            </a:r>
            <a:endParaRPr kumimoji="0" lang="en-US" sz="2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2E70BC42-E588-4A1D-BE1F-FF8E3009B1AA}"/>
              </a:ext>
            </a:extLst>
          </p:cNvPr>
          <p:cNvSpPr txBox="1"/>
          <p:nvPr/>
        </p:nvSpPr>
        <p:spPr>
          <a:xfrm>
            <a:off x="731837" y="209550"/>
            <a:ext cx="6649321" cy="1323439"/>
          </a:xfrm>
          <a:prstGeom prst="rect">
            <a:avLst/>
          </a:prstGeom>
          <a:noFill/>
        </p:spPr>
        <p:txBody>
          <a:bodyPr wrap="none" rtlCol="0">
            <a:spAutoFit/>
          </a:bodyPr>
          <a:lstStyle/>
          <a:p>
            <a:pPr algn="l"/>
            <a:r>
              <a:rPr lang="en-US" dirty="0">
                <a:solidFill>
                  <a:srgbClr val="FFFF99"/>
                </a:solidFill>
                <a:effectLst>
                  <a:outerShdw blurRad="38100" dist="38100" dir="2700000" algn="tl">
                    <a:srgbClr val="000000">
                      <a:alpha val="43137"/>
                    </a:srgbClr>
                  </a:outerShdw>
                </a:effectLst>
              </a:rPr>
              <a:t>Israel supplies about 60% </a:t>
            </a:r>
          </a:p>
          <a:p>
            <a:pPr algn="l"/>
            <a:r>
              <a:rPr lang="en-US" dirty="0">
                <a:solidFill>
                  <a:srgbClr val="FFFF99"/>
                </a:solidFill>
                <a:effectLst>
                  <a:outerShdw blurRad="38100" dist="38100" dir="2700000" algn="tl">
                    <a:srgbClr val="000000">
                      <a:alpha val="43137"/>
                    </a:srgbClr>
                  </a:outerShdw>
                </a:effectLst>
              </a:rPr>
              <a:t>of the global market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1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In 2017, </a:t>
            </a:r>
            <a:r>
              <a:rPr lang="en-US" dirty="0">
                <a:solidFill>
                  <a:srgbClr val="FFFF99"/>
                </a:solidFill>
              </a:rPr>
              <a:t>47,173</a:t>
            </a:r>
            <a:r>
              <a:rPr lang="en-US" dirty="0"/>
              <a:t> </a:t>
            </a:r>
            <a:r>
              <a:rPr lang="en-US" dirty="0">
                <a:solidFill>
                  <a:srgbClr val="FFFF99"/>
                </a:solidFill>
              </a:rPr>
              <a:t>Americans killed themselves.</a:t>
            </a:r>
            <a:r>
              <a:rPr lang="en-US" dirty="0"/>
              <a:t> In that single year, in other words, the suicide count was nearly seven times greater than the number of American soldiers killed in the Afghanistan and Iraq wars between 2001 and 2018.</a:t>
            </a:r>
          </a:p>
        </p:txBody>
      </p:sp>
    </p:spTree>
    <p:extLst>
      <p:ext uri="{BB962C8B-B14F-4D97-AF65-F5344CB8AC3E}">
        <p14:creationId xmlns:p14="http://schemas.microsoft.com/office/powerpoint/2010/main" val="1674949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A suicide occurs in the United States roughly once every 12 minutes. What’s more, after decades of decline, the rate of self-inflicted deaths per 100,000 people annually—the suicide rate—has been increasing sharply since the late 1990s. </a:t>
            </a:r>
          </a:p>
        </p:txBody>
      </p:sp>
    </p:spTree>
    <p:extLst>
      <p:ext uri="{BB962C8B-B14F-4D97-AF65-F5344CB8AC3E}">
        <p14:creationId xmlns:p14="http://schemas.microsoft.com/office/powerpoint/2010/main" val="2839333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Suicides now claim two-and-a-half times as many lives in this country as do homicides, even though the murder rate gets so much more attention.</a:t>
            </a:r>
          </a:p>
        </p:txBody>
      </p:sp>
    </p:spTree>
    <p:extLst>
      <p:ext uri="{BB962C8B-B14F-4D97-AF65-F5344CB8AC3E}">
        <p14:creationId xmlns:p14="http://schemas.microsoft.com/office/powerpoint/2010/main" val="1979116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a:bodyPr>
          <a:lstStyle/>
          <a:p>
            <a:pPr algn="l"/>
            <a:r>
              <a:rPr lang="en-US" dirty="0"/>
              <a:t>United States military veteran suicide is an ongoing phenomenon regarding a reportedly high rate of suicide among U.S. military veterans, in comparison to the general public. According to the most recent report published by the United States</a:t>
            </a:r>
          </a:p>
        </p:txBody>
      </p:sp>
    </p:spTree>
    <p:extLst>
      <p:ext uri="{BB962C8B-B14F-4D97-AF65-F5344CB8AC3E}">
        <p14:creationId xmlns:p14="http://schemas.microsoft.com/office/powerpoint/2010/main" val="1781674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Department of Veterans Affairs (VA) in 2016, which analyzed 55 million veterans' records from 1979 to 2014, the current analysis indicates that an average of </a:t>
            </a:r>
            <a:r>
              <a:rPr lang="en-US" dirty="0">
                <a:solidFill>
                  <a:srgbClr val="FFFF99"/>
                </a:solidFill>
              </a:rPr>
              <a:t>20 veterans a day die from suicide.</a:t>
            </a:r>
          </a:p>
        </p:txBody>
      </p:sp>
    </p:spTree>
    <p:extLst>
      <p:ext uri="{BB962C8B-B14F-4D97-AF65-F5344CB8AC3E}">
        <p14:creationId xmlns:p14="http://schemas.microsoft.com/office/powerpoint/2010/main" val="1135295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altLang="en-US" sz="2600" dirty="0"/>
              <a:t>From Psychology Today: </a:t>
            </a:r>
            <a:r>
              <a:rPr lang="en-US" dirty="0"/>
              <a:t>They [suicides] are depressed. This is, without question, the most common reason people die by suicide. Severe depression is almost always accompanied by a pervasive sense of suffering as well as the </a:t>
            </a:r>
            <a:r>
              <a:rPr lang="en-US" u="sng" dirty="0"/>
              <a:t>belief</a:t>
            </a:r>
            <a:r>
              <a:rPr lang="en-US" dirty="0"/>
              <a:t> that escape from </a:t>
            </a:r>
            <a:r>
              <a:rPr lang="en-US" dirty="0">
                <a:solidFill>
                  <a:srgbClr val="FFFF99"/>
                </a:solidFill>
              </a:rPr>
              <a:t>it is hopeless</a:t>
            </a:r>
            <a:r>
              <a:rPr lang="en-US" dirty="0"/>
              <a:t>. </a:t>
            </a:r>
          </a:p>
        </p:txBody>
      </p:sp>
    </p:spTree>
    <p:extLst>
      <p:ext uri="{BB962C8B-B14F-4D97-AF65-F5344CB8AC3E}">
        <p14:creationId xmlns:p14="http://schemas.microsoft.com/office/powerpoint/2010/main" val="3029014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…depression, as we all know, is almost always treatable, we should all seek to recognize its presence in our close friends and loved ones. Often, people suffer with it silently, planning suicide without anyone ever knowing. </a:t>
            </a:r>
          </a:p>
        </p:txBody>
      </p:sp>
    </p:spTree>
    <p:extLst>
      <p:ext uri="{BB962C8B-B14F-4D97-AF65-F5344CB8AC3E}">
        <p14:creationId xmlns:p14="http://schemas.microsoft.com/office/powerpoint/2010/main" val="1389894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Despite making both parties uncomfortable, </a:t>
            </a:r>
            <a:r>
              <a:rPr lang="en-US" dirty="0">
                <a:solidFill>
                  <a:srgbClr val="FFFF99"/>
                </a:solidFill>
              </a:rPr>
              <a:t>inquiring directly about suicidal thoughts, in my experience, almost always yields an honest response</a:t>
            </a:r>
            <a:r>
              <a:rPr lang="en-US" dirty="0"/>
              <a:t>. If you suspect someone might be depressed, don't allow your tendency to deny the possibility of suicidal ideation prevent you from asking about it.</a:t>
            </a:r>
          </a:p>
          <a:p>
            <a:pPr algn="l"/>
            <a:endParaRPr lang="en-US" dirty="0"/>
          </a:p>
        </p:txBody>
      </p:sp>
    </p:spTree>
    <p:extLst>
      <p:ext uri="{BB962C8B-B14F-4D97-AF65-F5344CB8AC3E}">
        <p14:creationId xmlns:p14="http://schemas.microsoft.com/office/powerpoint/2010/main" val="3094029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20000"/>
          </a:bodyPr>
          <a:lstStyle/>
          <a:p>
            <a:pPr algn="l"/>
            <a:r>
              <a:rPr lang="en-US" dirty="0"/>
              <a:t>The warning signs of suicide are indicators that a person may be in acute danger and may urgently need help.</a:t>
            </a:r>
          </a:p>
          <a:p>
            <a:pPr marL="168275" indent="-168275" algn="l">
              <a:buFont typeface="Arial" panose="020B0604020202020204" pitchFamily="34" charset="0"/>
              <a:buChar char="•"/>
            </a:pPr>
            <a:r>
              <a:rPr lang="en-US" dirty="0"/>
              <a:t>Talking about wanting to die or to kill oneself;</a:t>
            </a:r>
          </a:p>
          <a:p>
            <a:pPr marL="168275" indent="-168275" algn="l">
              <a:buFont typeface="Arial" panose="020B0604020202020204" pitchFamily="34" charset="0"/>
              <a:buChar char="•"/>
            </a:pPr>
            <a:r>
              <a:rPr lang="en-US" dirty="0"/>
              <a:t>Looking for a way to kill oneself;</a:t>
            </a:r>
          </a:p>
          <a:p>
            <a:pPr marL="168275" indent="-168275" algn="l">
              <a:buFont typeface="Arial" panose="020B0604020202020204" pitchFamily="34" charset="0"/>
              <a:buChar char="•"/>
            </a:pPr>
            <a:r>
              <a:rPr lang="en-US" dirty="0"/>
              <a:t>Talking about feeling hopeless or having no purpose;</a:t>
            </a:r>
          </a:p>
        </p:txBody>
      </p:sp>
    </p:spTree>
    <p:extLst>
      <p:ext uri="{BB962C8B-B14F-4D97-AF65-F5344CB8AC3E}">
        <p14:creationId xmlns:p14="http://schemas.microsoft.com/office/powerpoint/2010/main" val="872145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marL="168275" indent="-168275" algn="l">
              <a:buFont typeface="Arial" panose="020B0604020202020204" pitchFamily="34" charset="0"/>
              <a:buChar char="•"/>
            </a:pPr>
            <a:r>
              <a:rPr lang="en-US" dirty="0"/>
              <a:t>Talking about feeling trapped or being in unbearable pain;</a:t>
            </a:r>
          </a:p>
          <a:p>
            <a:pPr marL="168275" indent="-168275" algn="l">
              <a:buFont typeface="Arial" panose="020B0604020202020204" pitchFamily="34" charset="0"/>
              <a:buChar char="•"/>
            </a:pPr>
            <a:r>
              <a:rPr lang="en-US" dirty="0"/>
              <a:t>Talking about being a burden to others;</a:t>
            </a:r>
          </a:p>
          <a:p>
            <a:pPr marL="168275" indent="-168275" algn="l">
              <a:buFont typeface="Arial" panose="020B0604020202020204" pitchFamily="34" charset="0"/>
              <a:buChar char="•"/>
            </a:pPr>
            <a:r>
              <a:rPr lang="en-US" dirty="0"/>
              <a:t>Increasing the use of alcohol or drugs;</a:t>
            </a:r>
          </a:p>
        </p:txBody>
      </p:sp>
    </p:spTree>
    <p:extLst>
      <p:ext uri="{BB962C8B-B14F-4D97-AF65-F5344CB8AC3E}">
        <p14:creationId xmlns:p14="http://schemas.microsoft.com/office/powerpoint/2010/main" val="73928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sz="3200" dirty="0">
                <a:solidFill>
                  <a:srgbClr val="FFFF99"/>
                </a:solidFill>
              </a:rPr>
              <a:t>Even Turkey And Arab Countries Buy Israel’s </a:t>
            </a:r>
            <a:r>
              <a:rPr lang="en-US" sz="3200" u="sng" dirty="0">
                <a:solidFill>
                  <a:srgbClr val="FFFF99"/>
                </a:solidFill>
              </a:rPr>
              <a:t>Medjool Dates</a:t>
            </a:r>
            <a:r>
              <a:rPr lang="en-US" sz="3200" b="1" dirty="0"/>
              <a:t>:</a:t>
            </a:r>
            <a:r>
              <a:rPr lang="en-US" sz="3200" dirty="0"/>
              <a:t> If you want a great Israeli dessert try a few Medjool dates. Healthy and delicious, they are low in fat and packed with nutrients like potassium, copper, magnesium, vitamin B6, niacin, calcium, iron, and vitamin K. Israelis eat on the average of a kilo of dates each year while their Arab neighbors eat around ten kilos annually. </a:t>
            </a:r>
          </a:p>
        </p:txBody>
      </p:sp>
    </p:spTree>
    <p:extLst>
      <p:ext uri="{BB962C8B-B14F-4D97-AF65-F5344CB8AC3E}">
        <p14:creationId xmlns:p14="http://schemas.microsoft.com/office/powerpoint/2010/main" val="3408542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a:bodyPr>
          <a:lstStyle/>
          <a:p>
            <a:pPr marL="168275" indent="-168275" algn="l">
              <a:buFont typeface="Arial" panose="020B0604020202020204" pitchFamily="34" charset="0"/>
              <a:buChar char="•"/>
            </a:pPr>
            <a:r>
              <a:rPr lang="en-US" dirty="0"/>
              <a:t>Acting anxious, agitated, or reckless;</a:t>
            </a:r>
          </a:p>
          <a:p>
            <a:pPr marL="168275" indent="-168275" algn="l">
              <a:buFont typeface="Arial" panose="020B0604020202020204" pitchFamily="34" charset="0"/>
              <a:buChar char="•"/>
            </a:pPr>
            <a:r>
              <a:rPr lang="en-US" dirty="0"/>
              <a:t>Sleeping too little or too much;</a:t>
            </a:r>
          </a:p>
          <a:p>
            <a:pPr marL="168275" indent="-168275" algn="l">
              <a:buFont typeface="Arial" panose="020B0604020202020204" pitchFamily="34" charset="0"/>
              <a:buChar char="•"/>
            </a:pPr>
            <a:r>
              <a:rPr lang="en-US" dirty="0"/>
              <a:t>Withdrawing or feeling isolated;</a:t>
            </a:r>
          </a:p>
          <a:p>
            <a:pPr marL="168275" indent="-168275" algn="l">
              <a:buFont typeface="Arial" panose="020B0604020202020204" pitchFamily="34" charset="0"/>
              <a:buChar char="•"/>
            </a:pPr>
            <a:r>
              <a:rPr lang="en-US" dirty="0"/>
              <a:t>Showing rage or talking about seeking revenge; and</a:t>
            </a:r>
          </a:p>
          <a:p>
            <a:pPr marL="168275" indent="-168275" algn="l">
              <a:buFont typeface="Arial" panose="020B0604020202020204" pitchFamily="34" charset="0"/>
              <a:buChar char="•"/>
            </a:pPr>
            <a:r>
              <a:rPr lang="en-US" dirty="0"/>
              <a:t>Displaying extreme mood swings.</a:t>
            </a:r>
          </a:p>
          <a:p>
            <a:endParaRPr lang="en-US" dirty="0"/>
          </a:p>
        </p:txBody>
      </p:sp>
    </p:spTree>
    <p:extLst>
      <p:ext uri="{BB962C8B-B14F-4D97-AF65-F5344CB8AC3E}">
        <p14:creationId xmlns:p14="http://schemas.microsoft.com/office/powerpoint/2010/main" val="41574813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a:t>Are we careful when feeling overwhelmed, hopeless, to run to Yeshua AND to friends?</a:t>
            </a:r>
          </a:p>
          <a:p>
            <a:pPr marL="512763" indent="-512763" algn="l">
              <a:buFont typeface="+mj-lt"/>
              <a:buAutoNum type="arabicPeriod"/>
            </a:pPr>
            <a:r>
              <a:rPr lang="en-US" dirty="0"/>
              <a:t>Are we on the lookout for people entering / appearing hopeless?</a:t>
            </a:r>
          </a:p>
        </p:txBody>
      </p:sp>
    </p:spTree>
    <p:extLst>
      <p:ext uri="{BB962C8B-B14F-4D97-AF65-F5344CB8AC3E}">
        <p14:creationId xmlns:p14="http://schemas.microsoft.com/office/powerpoint/2010/main" val="99197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endParaRPr lang="en-US" dirty="0"/>
          </a:p>
          <a:p>
            <a:endParaRPr lang="en-US" dirty="0"/>
          </a:p>
          <a:p>
            <a:r>
              <a:rPr lang="en-US" dirty="0"/>
              <a:t>Fatherlessness</a:t>
            </a:r>
          </a:p>
        </p:txBody>
      </p:sp>
    </p:spTree>
    <p:extLst>
      <p:ext uri="{BB962C8B-B14F-4D97-AF65-F5344CB8AC3E}">
        <p14:creationId xmlns:p14="http://schemas.microsoft.com/office/powerpoint/2010/main" val="447749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i="1" dirty="0"/>
              <a:t>Charisma Magazine:</a:t>
            </a:r>
          </a:p>
          <a:p>
            <a:pPr algn="l"/>
            <a:r>
              <a:rPr lang="en-US" dirty="0"/>
              <a:t>At this point, however, what is clear is the vast majority of shooters came from broken families without a consistent biological father throughout their rearing and development. </a:t>
            </a:r>
          </a:p>
        </p:txBody>
      </p:sp>
    </p:spTree>
    <p:extLst>
      <p:ext uri="{BB962C8B-B14F-4D97-AF65-F5344CB8AC3E}">
        <p14:creationId xmlns:p14="http://schemas.microsoft.com/office/powerpoint/2010/main" val="318272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found maybe four or five of the 27 shooters that we could definitively conclude (without doubt) had been raised in an intact family, or a family that included the biological dad at home, or a biological father who was consistently at home.</a:t>
            </a:r>
          </a:p>
        </p:txBody>
      </p:sp>
    </p:spTree>
    <p:extLst>
      <p:ext uri="{BB962C8B-B14F-4D97-AF65-F5344CB8AC3E}">
        <p14:creationId xmlns:p14="http://schemas.microsoft.com/office/powerpoint/2010/main" val="8222365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a:t>Are we careful when feeling overwhelmed, hopeless, to run to Yeshua AND to friends?</a:t>
            </a:r>
          </a:p>
          <a:p>
            <a:pPr marL="512763" indent="-512763" algn="l">
              <a:buFont typeface="+mj-lt"/>
              <a:buAutoNum type="arabicPeriod"/>
            </a:pPr>
            <a:r>
              <a:rPr lang="en-US" dirty="0"/>
              <a:t>Are we on the lookout for people entering / appearing hopeless?</a:t>
            </a:r>
          </a:p>
        </p:txBody>
      </p:sp>
    </p:spTree>
    <p:extLst>
      <p:ext uri="{BB962C8B-B14F-4D97-AF65-F5344CB8AC3E}">
        <p14:creationId xmlns:p14="http://schemas.microsoft.com/office/powerpoint/2010/main" val="60676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overwhelmed, see G-d’s hand in the fire, the flood, the opposition.</a:t>
            </a:r>
          </a:p>
        </p:txBody>
      </p:sp>
    </p:spTree>
    <p:extLst>
      <p:ext uri="{BB962C8B-B14F-4D97-AF65-F5344CB8AC3E}">
        <p14:creationId xmlns:p14="http://schemas.microsoft.com/office/powerpoint/2010/main" val="1494798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Here in Southern California we are very fire conscious. We have discovered that many varieties of plants don’t reproduce unless there is a fire that generates enough heat to burn off the outer shells. So, fire is a part of the renewal process. </a:t>
            </a:r>
          </a:p>
        </p:txBody>
      </p:sp>
    </p:spTree>
    <p:extLst>
      <p:ext uri="{BB962C8B-B14F-4D97-AF65-F5344CB8AC3E}">
        <p14:creationId xmlns:p14="http://schemas.microsoft.com/office/powerpoint/2010/main" val="2510961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“When you are in distress and all these things have come upon you, in the latter days You will return to the Lord your God and listen to His voice.  For the Lord your God is a compassionate God; He will not fail you nor destroy you nor forget the covenant with your fathers which He swore to them.” </a:t>
            </a:r>
            <a:r>
              <a:rPr lang="en-US" baseline="30000" dirty="0"/>
              <a:t>(Deuteronomy 4:30-31)</a:t>
            </a:r>
          </a:p>
          <a:p>
            <a:pPr algn="l"/>
            <a:endParaRPr lang="en-US" dirty="0"/>
          </a:p>
        </p:txBody>
      </p:sp>
    </p:spTree>
    <p:extLst>
      <p:ext uri="{BB962C8B-B14F-4D97-AF65-F5344CB8AC3E}">
        <p14:creationId xmlns:p14="http://schemas.microsoft.com/office/powerpoint/2010/main" val="1270554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105" b="1" dirty="0">
                <a:latin typeface="David" panose="020E0502060401010101" pitchFamily="34" charset="-79"/>
                <a:cs typeface="David" panose="020E0502060401010101" pitchFamily="34" charset="-79"/>
              </a:rPr>
              <a:t>”חָטָאתִי, כִּי דָּם נָקִי הִסְגַּרְתִּי.“ אַךְ הֵם אָמְרוּ: ”מָה אִכְפַּת לָנוּ? זֶה עִנְיָנְךָ שֶׁלְּךָ!“</a:t>
            </a:r>
            <a:r>
              <a:rPr lang="en-US" baseline="30000" dirty="0"/>
              <a:t>    </a:t>
            </a:r>
          </a:p>
          <a:p>
            <a:r>
              <a:rPr lang="en-US" sz="1600" baseline="30000" dirty="0"/>
              <a:t>   </a:t>
            </a:r>
          </a:p>
          <a:p>
            <a:pPr marL="0" indent="0"/>
            <a:r>
              <a:rPr lang="en-US" sz="4000" dirty="0"/>
              <a:t>“I sinned in betraying an  innocent man to death.” “What is that to us?” they answered. </a:t>
            </a:r>
            <a:r>
              <a:rPr lang="en-US" sz="4000" dirty="0">
                <a:solidFill>
                  <a:srgbClr val="FFFF99"/>
                </a:solidFill>
              </a:rPr>
              <a:t>“That’s your problem.”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64097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However, Israelis have a corner on the sale on the giant nutritious and flavorful Medjool dates. </a:t>
            </a:r>
            <a:r>
              <a:rPr lang="en-US" dirty="0">
                <a:solidFill>
                  <a:srgbClr val="FFFF99"/>
                </a:solidFill>
              </a:rPr>
              <a:t>Today Israel supplies about 60% of the global market for Medjool dates </a:t>
            </a:r>
            <a:r>
              <a:rPr lang="en-US" dirty="0"/>
              <a:t>exporting this caramel-flavored fruit to some 30 different countries .(JNN)</a:t>
            </a:r>
          </a:p>
        </p:txBody>
      </p:sp>
    </p:spTree>
    <p:extLst>
      <p:ext uri="{BB962C8B-B14F-4D97-AF65-F5344CB8AC3E}">
        <p14:creationId xmlns:p14="http://schemas.microsoft.com/office/powerpoint/2010/main" val="4071733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Dvarim</a:t>
            </a:r>
            <a:r>
              <a:rPr lang="en-US" baseline="30000" dirty="0"/>
              <a:t> 19.16-19 </a:t>
            </a:r>
            <a:r>
              <a:rPr lang="en-US" b="1" baseline="30000" dirty="0"/>
              <a:t> </a:t>
            </a:r>
            <a:r>
              <a:rPr lang="en-US" dirty="0"/>
              <a:t>“If a malicious witness comes forward and gives false testimony against someone, then both the men involved in the controversy are to stand before </a:t>
            </a:r>
            <a:r>
              <a:rPr lang="en-US" cap="small" dirty="0"/>
              <a:t>Adoni</a:t>
            </a:r>
            <a:r>
              <a:rPr lang="en-US" dirty="0"/>
              <a:t>, before the </a:t>
            </a:r>
            <a:r>
              <a:rPr lang="en-US" dirty="0" err="1"/>
              <a:t>cohanim</a:t>
            </a:r>
            <a:r>
              <a:rPr lang="en-US" dirty="0"/>
              <a:t> and the judges in office at the time.</a:t>
            </a:r>
            <a:r>
              <a:rPr lang="en-US" b="1" baseline="30000" dirty="0"/>
              <a:t> </a:t>
            </a:r>
            <a:endParaRPr lang="en-US" dirty="0"/>
          </a:p>
        </p:txBody>
      </p:sp>
    </p:spTree>
    <p:extLst>
      <p:ext uri="{BB962C8B-B14F-4D97-AF65-F5344CB8AC3E}">
        <p14:creationId xmlns:p14="http://schemas.microsoft.com/office/powerpoint/2010/main" val="278376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Dvarim</a:t>
            </a:r>
            <a:r>
              <a:rPr lang="en-US" baseline="30000" dirty="0"/>
              <a:t> 19.16-19 </a:t>
            </a:r>
            <a:r>
              <a:rPr lang="en-US" b="1" baseline="30000" dirty="0"/>
              <a:t>  </a:t>
            </a:r>
            <a:r>
              <a:rPr lang="en-US" dirty="0"/>
              <a:t>The judges are to investigate carefully. If they find that the witness is lying and has given false testimony against his brother, </a:t>
            </a:r>
            <a:r>
              <a:rPr lang="en-US" dirty="0">
                <a:solidFill>
                  <a:srgbClr val="FFFF99"/>
                </a:solidFill>
              </a:rPr>
              <a:t>you are to do to him what he intended to do to his brother. </a:t>
            </a:r>
          </a:p>
        </p:txBody>
      </p:sp>
    </p:spTree>
    <p:extLst>
      <p:ext uri="{BB962C8B-B14F-4D97-AF65-F5344CB8AC3E}">
        <p14:creationId xmlns:p14="http://schemas.microsoft.com/office/powerpoint/2010/main" val="8413950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077200" cy="4444305"/>
          </a:xfrm>
        </p:spPr>
        <p:txBody>
          <a:bodyPr>
            <a:normAutofit/>
          </a:bodyPr>
          <a:lstStyle/>
          <a:p>
            <a:pPr algn="r"/>
            <a:r>
              <a:rPr lang="he-IL" sz="4321" b="1" dirty="0">
                <a:latin typeface="David" panose="020E0502060401010101" pitchFamily="34" charset="-79"/>
                <a:cs typeface="David" panose="020E0502060401010101" pitchFamily="34" charset="-79"/>
              </a:rPr>
              <a:t>הִשְׁלִיךְ אֶת הַכֶּסֶף לְתוֹךְ בֵּית אוֹצַר הַמִּקְדָּשׁ, הָלַךְ מִשָּׁם וְתָלָה אֶת עַצְמוֹ.</a:t>
            </a:r>
            <a:endParaRPr lang="en-US" sz="4321" b="1" dirty="0">
              <a:latin typeface="David" panose="020E0502060401010101" pitchFamily="34" charset="-79"/>
              <a:cs typeface="David" panose="020E0502060401010101" pitchFamily="34" charset="-79"/>
            </a:endParaRPr>
          </a:p>
          <a:p>
            <a:pPr algn="r"/>
            <a:r>
              <a:rPr lang="en-US" sz="1800" baseline="30000" dirty="0"/>
              <a:t>    </a:t>
            </a:r>
          </a:p>
          <a:p>
            <a:pPr marL="0" indent="0"/>
            <a:r>
              <a:rPr lang="en-US" sz="4000" dirty="0"/>
              <a:t>Hurling the pieces of silver into the sanctuary, he left; then he went off and hanged himself.</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396608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לָקְחוּ רָאשֵׁי הַכֹּהֲנִים אֶת הַכֶּסֶף וְאָמְרוּ: ”אָסוּר לְהַכְנִיס אֶת הַכֶּסֶף לְאוֹצַר הַמִּקְדָּשׁ, כִּי מְחִיר דָּמִים הוּא.“</a:t>
            </a:r>
            <a:r>
              <a:rPr lang="en-US" baseline="30000" dirty="0"/>
              <a:t>    </a:t>
            </a:r>
          </a:p>
          <a:p>
            <a:r>
              <a:rPr lang="en-US" baseline="30000" dirty="0"/>
              <a:t>    </a:t>
            </a:r>
            <a:r>
              <a:rPr lang="en-US" sz="3600" dirty="0"/>
              <a:t>The head </a:t>
            </a:r>
            <a:r>
              <a:rPr lang="en-US" sz="3600" i="1" dirty="0" err="1"/>
              <a:t>cohanim</a:t>
            </a:r>
            <a:r>
              <a:rPr lang="en-US" sz="3600" dirty="0"/>
              <a:t> took the silver coins and said, “It is prohibited to put this into the Temple treasury, because it is blood money.”</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14307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הִתְיָעֲצוּ וְקָנוּ בּוֹ אֶת שְׂדֵה הַיּוֹצֵר לקְבוּרַת הַזָּרִים.</a:t>
            </a:r>
            <a:r>
              <a:rPr lang="en-US" baseline="30000" dirty="0"/>
              <a:t>    </a:t>
            </a:r>
          </a:p>
          <a:p>
            <a:r>
              <a:rPr lang="en-US" baseline="30000" dirty="0"/>
              <a:t>   </a:t>
            </a:r>
          </a:p>
          <a:p>
            <a:r>
              <a:rPr lang="en-US" sz="3168" dirty="0"/>
              <a:t>  </a:t>
            </a:r>
            <a:r>
              <a:rPr lang="en-US" sz="3168" baseline="30000" dirty="0"/>
              <a:t> </a:t>
            </a:r>
            <a:r>
              <a:rPr lang="en-US" sz="4000" dirty="0"/>
              <a:t>So they decided to use it to buy the potter’s field as a cemetery for foreigners. </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151165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עַל כֵּן נִקְרָא הַשָֹדֶה הַהוּא ”שְׂדֵה הַדָּם“ עַד הַיּוֹם הַזֶּה.</a:t>
            </a:r>
            <a:r>
              <a:rPr lang="en-US" baseline="30000" dirty="0"/>
              <a:t>    </a:t>
            </a:r>
          </a:p>
          <a:p>
            <a:r>
              <a:rPr lang="en-US" baseline="30000" dirty="0"/>
              <a:t>    </a:t>
            </a:r>
            <a:r>
              <a:rPr lang="en-US" sz="4000" dirty="0"/>
              <a:t>This is how it came to be called the Field of Blood, a name it still bears.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011082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E80A1-2DE1-4595-B478-4F319FD940F4}"/>
              </a:ext>
            </a:extLst>
          </p:cNvPr>
          <p:cNvPicPr>
            <a:picLocks noChangeAspect="1"/>
          </p:cNvPicPr>
          <p:nvPr/>
        </p:nvPicPr>
        <p:blipFill>
          <a:blip r:embed="rId3"/>
          <a:stretch>
            <a:fillRect/>
          </a:stretch>
        </p:blipFill>
        <p:spPr>
          <a:xfrm>
            <a:off x="2027237" y="352986"/>
            <a:ext cx="4419599" cy="4766235"/>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719527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What does this portion of the  Word say to us?</a:t>
            </a:r>
          </a:p>
          <a:p>
            <a:pPr marL="514350" indent="-514350" algn="l">
              <a:buFont typeface="+mj-lt"/>
              <a:buAutoNum type="arabicPeriod"/>
            </a:pPr>
            <a:r>
              <a:rPr lang="en-US" dirty="0">
                <a:sym typeface="Wingdings" panose="05000000000000000000" pitchFamily="2" charset="2"/>
              </a:rPr>
              <a:t>Remorse vs repentance</a:t>
            </a:r>
          </a:p>
          <a:p>
            <a:pPr marL="514350" indent="-514350" algn="l">
              <a:buFont typeface="+mj-lt"/>
              <a:buAutoNum type="arabicPeriod"/>
            </a:pPr>
            <a:r>
              <a:rPr lang="en-US" dirty="0">
                <a:sym typeface="Wingdings" panose="05000000000000000000" pitchFamily="2" charset="2"/>
              </a:rPr>
              <a:t>Despair  suicide</a:t>
            </a:r>
          </a:p>
          <a:p>
            <a:pPr marL="858838" lvl="1" indent="-520700" algn="l">
              <a:buFont typeface="+mj-lt"/>
              <a:buAutoNum type="alphaLcPeriod"/>
            </a:pPr>
            <a:r>
              <a:rPr lang="en-US" dirty="0">
                <a:sym typeface="Wingdings" panose="05000000000000000000" pitchFamily="2" charset="2"/>
              </a:rPr>
              <a:t>Do you have hope?  Yeshua is our hope!!  Friends can help.</a:t>
            </a:r>
          </a:p>
          <a:p>
            <a:pPr marL="858838" lvl="1" indent="-520700" algn="l">
              <a:buFont typeface="+mj-lt"/>
              <a:buAutoNum type="alphaLcPeriod"/>
            </a:pPr>
            <a:r>
              <a:rPr lang="en-US" dirty="0">
                <a:sym typeface="Wingdings" panose="05000000000000000000" pitchFamily="2" charset="2"/>
              </a:rPr>
              <a:t>Are you watching for hopelessness in others?</a:t>
            </a: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3177885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Repentance and faith go hand in hand. You cannot have saving repentance unless it is accompanied by saving faith in Yeshua the Messiah the Lord. We must receive Messiah by faith.</a:t>
            </a:r>
          </a:p>
          <a:p>
            <a:pPr algn="l"/>
            <a:r>
              <a:rPr lang="en-US" dirty="0"/>
              <a:t>We must </a:t>
            </a:r>
            <a:r>
              <a:rPr lang="en-US" dirty="0">
                <a:solidFill>
                  <a:srgbClr val="FFFF99"/>
                </a:solidFill>
              </a:rPr>
              <a:t>continue</a:t>
            </a:r>
            <a:r>
              <a:rPr lang="en-US" dirty="0"/>
              <a:t> to run to Him in faith.</a:t>
            </a:r>
          </a:p>
        </p:txBody>
      </p:sp>
    </p:spTree>
    <p:extLst>
      <p:ext uri="{BB962C8B-B14F-4D97-AF65-F5344CB8AC3E}">
        <p14:creationId xmlns:p14="http://schemas.microsoft.com/office/powerpoint/2010/main" val="5405189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Has there been a moment in your life when you repented of sin and then by faith received the Lord </a:t>
            </a:r>
            <a:r>
              <a:rPr lang="en-US" dirty="0" err="1"/>
              <a:t>HaAdon</a:t>
            </a:r>
            <a:r>
              <a:rPr lang="en-US" dirty="0"/>
              <a:t> </a:t>
            </a:r>
            <a:r>
              <a:rPr lang="en-US" dirty="0" err="1"/>
              <a:t>Mashiakh</a:t>
            </a:r>
            <a:r>
              <a:rPr lang="en-US" dirty="0"/>
              <a:t> Yeshua? </a:t>
            </a:r>
          </a:p>
          <a:p>
            <a:pPr algn="l"/>
            <a:r>
              <a:rPr lang="en-US" dirty="0"/>
              <a:t>Have you committed ALL, even the overwhelming issues, to the Lord </a:t>
            </a:r>
            <a:r>
              <a:rPr lang="en-US" dirty="0" err="1"/>
              <a:t>HaAdon</a:t>
            </a:r>
            <a:r>
              <a:rPr lang="en-US" dirty="0"/>
              <a:t> </a:t>
            </a:r>
            <a:r>
              <a:rPr lang="en-US" dirty="0" err="1"/>
              <a:t>Mashiakh</a:t>
            </a:r>
            <a:r>
              <a:rPr lang="en-US" dirty="0"/>
              <a:t> Yeshua?</a:t>
            </a:r>
          </a:p>
        </p:txBody>
      </p:sp>
    </p:spTree>
    <p:extLst>
      <p:ext uri="{BB962C8B-B14F-4D97-AF65-F5344CB8AC3E}">
        <p14:creationId xmlns:p14="http://schemas.microsoft.com/office/powerpoint/2010/main" val="201366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074" name="Picture 2" descr="Image result for medjool dates">
            <a:extLst>
              <a:ext uri="{FF2B5EF4-FFF2-40B4-BE49-F238E27FC236}">
                <a16:creationId xmlns:a16="http://schemas.microsoft.com/office/drawing/2014/main" id="{53D9DCF6-630D-4FEB-A93C-7715823B1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1" y="229263"/>
            <a:ext cx="4933951" cy="48974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8E0121-9618-47CF-AEBB-093AE354ADC4}"/>
              </a:ext>
            </a:extLst>
          </p:cNvPr>
          <p:cNvSpPr txBox="1"/>
          <p:nvPr/>
        </p:nvSpPr>
        <p:spPr>
          <a:xfrm>
            <a:off x="2332037" y="4418780"/>
            <a:ext cx="3639201"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Medjool dates</a:t>
            </a:r>
          </a:p>
        </p:txBody>
      </p:sp>
    </p:spTree>
    <p:extLst>
      <p:ext uri="{BB962C8B-B14F-4D97-AF65-F5344CB8AC3E}">
        <p14:creationId xmlns:p14="http://schemas.microsoft.com/office/powerpoint/2010/main" val="2710326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If not, you can today. Your life can be changed. Your sins can be forgiven. You can live a new life. </a:t>
            </a:r>
          </a:p>
          <a:p>
            <a:pPr algn="l"/>
            <a:r>
              <a:rPr lang="en-US" dirty="0"/>
              <a:t>Your overwhelming issues can begin to be addressed.</a:t>
            </a:r>
            <a:br>
              <a:rPr lang="en-US" dirty="0"/>
            </a:br>
            <a:endParaRPr lang="en-US" dirty="0"/>
          </a:p>
        </p:txBody>
      </p:sp>
    </p:spTree>
    <p:extLst>
      <p:ext uri="{BB962C8B-B14F-4D97-AF65-F5344CB8AC3E}">
        <p14:creationId xmlns:p14="http://schemas.microsoft.com/office/powerpoint/2010/main" val="31521305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r>
              <a:rPr lang="en-US" dirty="0"/>
              <a:t>Emunah </a:t>
            </a:r>
            <a:r>
              <a:rPr lang="he-IL" sz="4400" b="1" dirty="0">
                <a:latin typeface="David" panose="020E0502060401010101" pitchFamily="34" charset="-79"/>
                <a:cs typeface="David" panose="020E0502060401010101" pitchFamily="34" charset="-79"/>
              </a:rPr>
              <a:t>אמונה</a:t>
            </a:r>
            <a:r>
              <a:rPr lang="en-US" sz="4400" b="1" dirty="0">
                <a:latin typeface="David" panose="020E0502060401010101" pitchFamily="34" charset="-79"/>
                <a:cs typeface="David" panose="020E0502060401010101" pitchFamily="34" charset="-79"/>
              </a:rPr>
              <a:t> = </a:t>
            </a:r>
            <a:r>
              <a:rPr lang="en-US" dirty="0">
                <a:cs typeface="David" panose="020E0502060401010101" pitchFamily="34" charset="-79"/>
              </a:rPr>
              <a:t>faith</a:t>
            </a:r>
          </a:p>
          <a:p>
            <a:pPr algn="l"/>
            <a:r>
              <a:rPr lang="en-US" dirty="0">
                <a:cs typeface="David" panose="020E0502060401010101" pitchFamily="34" charset="-79"/>
              </a:rPr>
              <a:t>In the following clip, Emunah needs to be understood as faith in Messiah, Who said to the despairing sister of Elazar/Lazarus </a:t>
            </a:r>
          </a:p>
        </p:txBody>
      </p:sp>
    </p:spTree>
    <p:extLst>
      <p:ext uri="{BB962C8B-B14F-4D97-AF65-F5344CB8AC3E}">
        <p14:creationId xmlns:p14="http://schemas.microsoft.com/office/powerpoint/2010/main" val="1043568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err="1"/>
              <a:t>Yn</a:t>
            </a:r>
            <a:r>
              <a:rPr lang="en-US" baseline="30000" dirty="0"/>
              <a:t> 11.38-40 </a:t>
            </a:r>
            <a:r>
              <a:rPr lang="en-US" dirty="0"/>
              <a:t>Yeshua said, “Roll away the stone!” Marta, the dead man’s sister, said to Him, “Master, by this time he stinks! He’s been dead for four days!”</a:t>
            </a:r>
            <a:r>
              <a:rPr lang="en-US" b="1" baseline="30000" dirty="0"/>
              <a:t> </a:t>
            </a:r>
            <a:r>
              <a:rPr lang="en-US" dirty="0"/>
              <a:t>Yeshua said to her, “Didn’t I tell you that </a:t>
            </a:r>
            <a:r>
              <a:rPr lang="en-US" dirty="0">
                <a:solidFill>
                  <a:srgbClr val="FFFF99"/>
                </a:solidFill>
              </a:rPr>
              <a:t>if you believed, you would see the glory of God?”</a:t>
            </a:r>
          </a:p>
          <a:p>
            <a:pPr algn="l"/>
            <a:endParaRPr lang="en-US" dirty="0"/>
          </a:p>
        </p:txBody>
      </p:sp>
    </p:spTree>
    <p:extLst>
      <p:ext uri="{BB962C8B-B14F-4D97-AF65-F5344CB8AC3E}">
        <p14:creationId xmlns:p14="http://schemas.microsoft.com/office/powerpoint/2010/main" val="5365015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Yn</a:t>
            </a:r>
            <a:r>
              <a:rPr lang="en-US" baseline="30000" dirty="0"/>
              <a:t> 11.25-26 </a:t>
            </a:r>
            <a:r>
              <a:rPr lang="en-US" dirty="0"/>
              <a:t>Yeshua said to her, “I AM the Resurrection and the Life! Whoever puts his trust in me will live, even if he dies; and everyone living and trusting in me will never die.</a:t>
            </a:r>
          </a:p>
        </p:txBody>
      </p:sp>
    </p:spTree>
    <p:extLst>
      <p:ext uri="{BB962C8B-B14F-4D97-AF65-F5344CB8AC3E}">
        <p14:creationId xmlns:p14="http://schemas.microsoft.com/office/powerpoint/2010/main" val="25864297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20000"/>
          </a:bodyPr>
          <a:lstStyle/>
          <a:p>
            <a:r>
              <a:rPr lang="en-US" dirty="0"/>
              <a:t>Repent, then believe!</a:t>
            </a:r>
          </a:p>
          <a:p>
            <a:r>
              <a:rPr lang="en-US" dirty="0"/>
              <a:t>Emunah in the </a:t>
            </a:r>
          </a:p>
          <a:p>
            <a:r>
              <a:rPr lang="en-US" dirty="0"/>
              <a:t>resurrected Messiah</a:t>
            </a:r>
          </a:p>
          <a:p>
            <a:r>
              <a:rPr lang="en-US" dirty="0"/>
              <a:t>Tonight starts the month of Elul, leading to High Holidays.</a:t>
            </a:r>
          </a:p>
          <a:p>
            <a:endParaRPr lang="en-US" sz="1700" dirty="0"/>
          </a:p>
          <a:p>
            <a:r>
              <a:rPr lang="en-US" dirty="0"/>
              <a:t>[Movie wording hard to hear: </a:t>
            </a:r>
          </a:p>
          <a:p>
            <a:r>
              <a:rPr lang="en-US" dirty="0"/>
              <a:t>“If you are pregnant, </a:t>
            </a:r>
          </a:p>
          <a:p>
            <a:r>
              <a:rPr lang="en-US" dirty="0"/>
              <a:t>and planning an abortion]</a:t>
            </a:r>
          </a:p>
        </p:txBody>
      </p:sp>
    </p:spTree>
    <p:extLst>
      <p:ext uri="{BB962C8B-B14F-4D97-AF65-F5344CB8AC3E}">
        <p14:creationId xmlns:p14="http://schemas.microsoft.com/office/powerpoint/2010/main" val="368988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Emunah </a:t>
            </a:r>
            <a:r>
              <a:rPr lang="he-IL" sz="4400" b="1" dirty="0">
                <a:latin typeface="David" panose="020E0502060401010101" pitchFamily="34" charset="-79"/>
                <a:cs typeface="David" panose="020E0502060401010101" pitchFamily="34" charset="-79"/>
              </a:rPr>
              <a:t>אמונה</a:t>
            </a:r>
            <a:r>
              <a:rPr lang="en-US" sz="4400" b="1" dirty="0">
                <a:latin typeface="David" panose="020E0502060401010101" pitchFamily="34" charset="-79"/>
                <a:cs typeface="David" panose="020E0502060401010101" pitchFamily="34" charset="-79"/>
              </a:rPr>
              <a:t> </a:t>
            </a:r>
            <a:r>
              <a:rPr lang="en-US" dirty="0">
                <a:cs typeface="David" panose="020E0502060401010101" pitchFamily="34" charset="-79"/>
              </a:rPr>
              <a:t>in Yeshua!</a:t>
            </a:r>
          </a:p>
          <a:p>
            <a:pPr algn="l"/>
            <a:r>
              <a:rPr lang="en-US" dirty="0">
                <a:hlinkClick r:id="rId4"/>
              </a:rPr>
              <a:t>https://youtu.be/uu0L6-wwCQY</a:t>
            </a:r>
            <a:r>
              <a:rPr lang="he-IL" dirty="0"/>
              <a:t>  </a:t>
            </a:r>
            <a:r>
              <a:rPr lang="en-US" dirty="0"/>
              <a:t> </a:t>
            </a:r>
          </a:p>
        </p:txBody>
      </p:sp>
      <p:pic>
        <p:nvPicPr>
          <p:cNvPr id="2" name="Online Media 1" title="Emunah">
            <a:hlinkClick r:id="" action="ppaction://media"/>
            <a:extLst>
              <a:ext uri="{FF2B5EF4-FFF2-40B4-BE49-F238E27FC236}">
                <a16:creationId xmlns:a16="http://schemas.microsoft.com/office/drawing/2014/main" id="{3A207E43-7344-41A8-AB23-28BCCF348BE3}"/>
              </a:ext>
            </a:extLst>
          </p:cNvPr>
          <p:cNvPicPr>
            <a:picLocks noRot="1" noChangeAspect="1"/>
          </p:cNvPicPr>
          <p:nvPr>
            <a:videoFile r:link="rId1"/>
          </p:nvPr>
        </p:nvPicPr>
        <p:blipFill>
          <a:blip r:embed="rId5"/>
          <a:stretch>
            <a:fillRect/>
          </a:stretch>
        </p:blipFill>
        <p:spPr>
          <a:xfrm>
            <a:off x="274636" y="557212"/>
            <a:ext cx="8153401" cy="4586288"/>
          </a:xfrm>
          <a:prstGeom prst="rect">
            <a:avLst/>
          </a:prstGeom>
        </p:spPr>
      </p:pic>
    </p:spTree>
    <p:extLst>
      <p:ext uri="{BB962C8B-B14F-4D97-AF65-F5344CB8AC3E}">
        <p14:creationId xmlns:p14="http://schemas.microsoft.com/office/powerpoint/2010/main" val="7906955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dirty="0"/>
              <a:t>Repentance and faith go hand in hand. You cannot have saving  repentance unless it is accompanied by saving Emunah / faith in Yeshua the Messiah the Lord. We must receive Messiah by faith.</a:t>
            </a:r>
          </a:p>
          <a:p>
            <a:pPr algn="l"/>
            <a:r>
              <a:rPr lang="en-US" dirty="0"/>
              <a:t>We must </a:t>
            </a:r>
            <a:r>
              <a:rPr lang="en-US" dirty="0">
                <a:solidFill>
                  <a:srgbClr val="FFFF99"/>
                </a:solidFill>
              </a:rPr>
              <a:t>continue</a:t>
            </a:r>
            <a:r>
              <a:rPr lang="en-US" dirty="0"/>
              <a:t> to run to Him in faith.</a:t>
            </a:r>
          </a:p>
        </p:txBody>
      </p:sp>
    </p:spTree>
    <p:extLst>
      <p:ext uri="{BB962C8B-B14F-4D97-AF65-F5344CB8AC3E}">
        <p14:creationId xmlns:p14="http://schemas.microsoft.com/office/powerpoint/2010/main" val="26964134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What does this portion of the  Word say to us?</a:t>
            </a:r>
          </a:p>
          <a:p>
            <a:pPr marL="514350" indent="-514350" algn="l">
              <a:buFont typeface="+mj-lt"/>
              <a:buAutoNum type="arabicPeriod"/>
            </a:pPr>
            <a:r>
              <a:rPr lang="en-US" dirty="0">
                <a:sym typeface="Wingdings" panose="05000000000000000000" pitchFamily="2" charset="2"/>
              </a:rPr>
              <a:t>Remorse vs repentance</a:t>
            </a:r>
          </a:p>
          <a:p>
            <a:pPr marL="514350" indent="-514350" algn="l">
              <a:buFont typeface="+mj-lt"/>
              <a:buAutoNum type="arabicPeriod"/>
            </a:pPr>
            <a:r>
              <a:rPr lang="en-US" dirty="0">
                <a:sym typeface="Wingdings" panose="05000000000000000000" pitchFamily="2" charset="2"/>
              </a:rPr>
              <a:t>Despair  suicide</a:t>
            </a:r>
          </a:p>
          <a:p>
            <a:pPr marL="858838" lvl="1" indent="-520700" algn="l">
              <a:buFont typeface="+mj-lt"/>
              <a:buAutoNum type="alphaLcPeriod"/>
            </a:pPr>
            <a:r>
              <a:rPr lang="en-US" dirty="0">
                <a:sym typeface="Wingdings" panose="05000000000000000000" pitchFamily="2" charset="2"/>
              </a:rPr>
              <a:t>Do you have hope?  Yeshua is our hope!!  Friends can help.</a:t>
            </a:r>
          </a:p>
          <a:p>
            <a:pPr marL="858838" lvl="1" indent="-520700" algn="l">
              <a:buFont typeface="+mj-lt"/>
              <a:buAutoNum type="alphaLcPeriod"/>
            </a:pPr>
            <a:r>
              <a:rPr lang="en-US" dirty="0">
                <a:sym typeface="Wingdings" panose="05000000000000000000" pitchFamily="2" charset="2"/>
              </a:rPr>
              <a:t>Are you watching for hopelessness in others?</a:t>
            </a: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39521140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66045074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108064</TotalTime>
  <Words>4609</Words>
  <Application>Microsoft Office PowerPoint</Application>
  <PresentationFormat>Custom</PresentationFormat>
  <Paragraphs>586</Paragraphs>
  <Slides>98</Slides>
  <Notes>98</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98</vt:i4>
      </vt:variant>
    </vt:vector>
  </HeadingPairs>
  <TitlesOfParts>
    <vt:vector size="104" baseType="lpstr">
      <vt:lpstr>Arial</vt:lpstr>
      <vt:lpstr>Arial Rounded MT Bold</vt:lpstr>
      <vt:lpstr>David</vt:lpstr>
      <vt:lpstr>1_Default Design</vt:lpstr>
      <vt:lpstr>128_Default Design</vt:lpstr>
      <vt:lpstr>136_Default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27:3</vt:lpstr>
      <vt:lpstr>Mattityahu (Matthew) 27:3</vt:lpstr>
      <vt:lpstr>Mattityahu (Matthew) 27:4</vt:lpstr>
      <vt:lpstr>Mattityahu (Matthew) 27:5</vt:lpstr>
      <vt:lpstr>Mattityahu (Matthew) 27:6</vt:lpstr>
      <vt:lpstr>Mattityahu (Matthew) 27:7</vt:lpstr>
      <vt:lpstr>Mattityahu (Matthew) 27:8</vt:lpstr>
      <vt:lpstr>PowerPoint Presentation</vt:lpstr>
      <vt:lpstr>Mattityahu (Matthew) 27:3</vt:lpstr>
      <vt:lpstr>Mattityahu (Matthew) 27:3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27:4</vt:lpstr>
      <vt:lpstr>Mattityahu (Matthew) 27:5</vt:lpstr>
      <vt:lpstr>Mattityahu (Matthew) 27:6</vt:lpstr>
      <vt:lpstr>PowerPoint Presentation</vt:lpstr>
      <vt:lpstr>Mattityahu (Matthew) 27:7</vt:lpstr>
      <vt:lpstr>Mattityahu (Matthew) 27:8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27:4</vt:lpstr>
      <vt:lpstr>PowerPoint Presentation</vt:lpstr>
      <vt:lpstr>PowerPoint Presentation</vt:lpstr>
      <vt:lpstr>Mattityahu (Matthew) 27:5</vt:lpstr>
      <vt:lpstr>Mattityahu (Matthew) 27:6</vt:lpstr>
      <vt:lpstr>Mattityahu (Matthew) 27:7</vt:lpstr>
      <vt:lpstr>Mattityahu (Matthew) 27:8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3001</cp:revision>
  <dcterms:created xsi:type="dcterms:W3CDTF">2006-04-21T19:34:43Z</dcterms:created>
  <dcterms:modified xsi:type="dcterms:W3CDTF">2019-08-31T13:58:14Z</dcterms:modified>
</cp:coreProperties>
</file>