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102"/>
  </p:notesMasterIdLst>
  <p:handoutMasterIdLst>
    <p:handoutMasterId r:id="rId103"/>
  </p:handoutMasterIdLst>
  <p:sldIdLst>
    <p:sldId id="2045" r:id="rId4"/>
    <p:sldId id="60146" r:id="rId5"/>
    <p:sldId id="60147" r:id="rId6"/>
    <p:sldId id="56113" r:id="rId7"/>
    <p:sldId id="60321" r:id="rId8"/>
    <p:sldId id="60388" r:id="rId9"/>
    <p:sldId id="60309" r:id="rId10"/>
    <p:sldId id="60323" r:id="rId11"/>
    <p:sldId id="60317" r:id="rId12"/>
    <p:sldId id="60316" r:id="rId13"/>
    <p:sldId id="60330" r:id="rId14"/>
    <p:sldId id="60322" r:id="rId15"/>
    <p:sldId id="60325" r:id="rId16"/>
    <p:sldId id="60324" r:id="rId17"/>
    <p:sldId id="60326" r:id="rId18"/>
    <p:sldId id="60327" r:id="rId19"/>
    <p:sldId id="60318" r:id="rId20"/>
    <p:sldId id="60328" r:id="rId21"/>
    <p:sldId id="60331" r:id="rId22"/>
    <p:sldId id="60329" r:id="rId23"/>
    <p:sldId id="60400" r:id="rId24"/>
    <p:sldId id="59155" r:id="rId25"/>
    <p:sldId id="59154" r:id="rId26"/>
    <p:sldId id="60310" r:id="rId27"/>
    <p:sldId id="60091" r:id="rId28"/>
    <p:sldId id="60312" r:id="rId29"/>
    <p:sldId id="60311" r:id="rId30"/>
    <p:sldId id="60315" r:id="rId31"/>
    <p:sldId id="60389" r:id="rId32"/>
    <p:sldId id="60336" r:id="rId33"/>
    <p:sldId id="60335" r:id="rId34"/>
    <p:sldId id="60334" r:id="rId35"/>
    <p:sldId id="60333" r:id="rId36"/>
    <p:sldId id="60337" r:id="rId37"/>
    <p:sldId id="60319" r:id="rId38"/>
    <p:sldId id="60332" r:id="rId39"/>
    <p:sldId id="60391" r:id="rId40"/>
    <p:sldId id="60390" r:id="rId41"/>
    <p:sldId id="60378" r:id="rId42"/>
    <p:sldId id="60383" r:id="rId43"/>
    <p:sldId id="60143" r:id="rId44"/>
    <p:sldId id="60150" r:id="rId45"/>
    <p:sldId id="60338" r:id="rId46"/>
    <p:sldId id="60339" r:id="rId47"/>
    <p:sldId id="60392" r:id="rId48"/>
    <p:sldId id="60384" r:id="rId49"/>
    <p:sldId id="60340" r:id="rId50"/>
    <p:sldId id="60342" r:id="rId51"/>
    <p:sldId id="60341" r:id="rId52"/>
    <p:sldId id="60343" r:id="rId53"/>
    <p:sldId id="60344" r:id="rId54"/>
    <p:sldId id="60385" r:id="rId55"/>
    <p:sldId id="60345" r:id="rId56"/>
    <p:sldId id="60346" r:id="rId57"/>
    <p:sldId id="60347" r:id="rId58"/>
    <p:sldId id="60353" r:id="rId59"/>
    <p:sldId id="60350" r:id="rId60"/>
    <p:sldId id="60348" r:id="rId61"/>
    <p:sldId id="60355" r:id="rId62"/>
    <p:sldId id="60354" r:id="rId63"/>
    <p:sldId id="60351" r:id="rId64"/>
    <p:sldId id="60352" r:id="rId65"/>
    <p:sldId id="60381" r:id="rId66"/>
    <p:sldId id="60349" r:id="rId67"/>
    <p:sldId id="60356" r:id="rId68"/>
    <p:sldId id="60357" r:id="rId69"/>
    <p:sldId id="60363" r:id="rId70"/>
    <p:sldId id="60358" r:id="rId71"/>
    <p:sldId id="60359" r:id="rId72"/>
    <p:sldId id="60362" r:id="rId73"/>
    <p:sldId id="60395" r:id="rId74"/>
    <p:sldId id="60394" r:id="rId75"/>
    <p:sldId id="60360" r:id="rId76"/>
    <p:sldId id="60364" r:id="rId77"/>
    <p:sldId id="60367" r:id="rId78"/>
    <p:sldId id="60368" r:id="rId79"/>
    <p:sldId id="60361" r:id="rId80"/>
    <p:sldId id="60373" r:id="rId81"/>
    <p:sldId id="60374" r:id="rId82"/>
    <p:sldId id="60396" r:id="rId83"/>
    <p:sldId id="60365" r:id="rId84"/>
    <p:sldId id="60372" r:id="rId85"/>
    <p:sldId id="60366" r:id="rId86"/>
    <p:sldId id="60369" r:id="rId87"/>
    <p:sldId id="60397" r:id="rId88"/>
    <p:sldId id="60371" r:id="rId89"/>
    <p:sldId id="60382" r:id="rId90"/>
    <p:sldId id="60376" r:id="rId91"/>
    <p:sldId id="60379" r:id="rId92"/>
    <p:sldId id="60377" r:id="rId93"/>
    <p:sldId id="60399" r:id="rId94"/>
    <p:sldId id="60380" r:id="rId95"/>
    <p:sldId id="60387" r:id="rId96"/>
    <p:sldId id="60393" r:id="rId97"/>
    <p:sldId id="60141" r:id="rId98"/>
    <p:sldId id="60148" r:id="rId99"/>
    <p:sldId id="60149" r:id="rId100"/>
    <p:sldId id="60158" r:id="rId101"/>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1" clrIdx="0">
    <p:extLst>
      <p:ext uri="{19B8F6BF-5375-455C-9EA6-DF929625EA0E}">
        <p15:presenceInfo xmlns:p15="http://schemas.microsoft.com/office/powerpoint/2012/main" userId="Shm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82214" autoAdjust="0"/>
  </p:normalViewPr>
  <p:slideViewPr>
    <p:cSldViewPr>
      <p:cViewPr varScale="1">
        <p:scale>
          <a:sx n="103" d="100"/>
          <a:sy n="103" d="100"/>
        </p:scale>
        <p:origin x="102" y="25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318"/>
    </p:cViewPr>
  </p:sorterViewPr>
  <p:notesViewPr>
    <p:cSldViewPr>
      <p:cViewPr varScale="1">
        <p:scale>
          <a:sx n="79" d="100"/>
          <a:sy n="79" d="100"/>
        </p:scale>
        <p:origin x="202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theme" Target="theme/theme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handoutMaster" Target="handoutMasters/handoutMaster1.xml"/><Relationship Id="rId108"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27.15-22.Government.Jubilee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2Sept 21, 2019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27.15-22.Government.Jubilee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2Sept 21, 2019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lanetzion.wordpress.com/2014/10/22/woe-unto-us-for-judahs-scepter-has-departed-and-the-messiah-has-not-appeared/"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charismanews.com/opinion/heres-the-deal/78007-in-today-s-famine-for-god-s-word-here-s-the-one-sermon-i-would-preach?utm_source=In%20the%20Line%20of%20Fire&amp;utm_medium=email&amp;utm_content=subscriber_id:5194514&amp;utm_campaign=Blogger%20-%20Michael%20Brown%20-%202019-09-16"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charismanews.com/opinion/heres-the-deal/78007-in-today-s-famine-for-god-s-word-here-s-the-one-sermon-i-would-preach?utm_source=In%20the%20Line%20of%20Fire&amp;utm_medium=email&amp;utm_content=subscriber_id:5194514&amp;utm_campaign=Blogger%20-%20Michael%20Brown%20-%202019-09-1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en.wikipedia.org/wiki/Jubilee_(biblical)"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www.jpost.com/Opinion/Unto-the-nations-505760"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deiahl.de/en/research-and-education/excavations/"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www.fsmitha.com/h3/h47-crimea2.htm"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www.history.com/news/what-was-the-dreyfus-affair"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en.wikipedia.org/wiki/Balfour_Declaration"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s://www.jewishpress.com/indepth/opinions/chanukah-1917/2010/12/01/"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en.wikipedia.org/wiki/Battle_of_Jerusalem"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www.google.com/search?q=un+vote+on+the+partition+of+palestine&amp;oq=UN+vote+on+the+&amp;aqs=chrome.1.69i57j0l5.7848j0j7&amp;sourceid=chrome&amp;ie=UTF-8"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www.prageru.com/video/goodbye-america/" TargetMode="External"/><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27.15-22.Government.Jubilee</a:t>
            </a:r>
          </a:p>
        </p:txBody>
      </p:sp>
      <p:sp>
        <p:nvSpPr>
          <p:cNvPr id="5" name="Rectangle 3"/>
          <p:cNvSpPr>
            <a:spLocks noGrp="1" noChangeArrowheads="1"/>
          </p:cNvSpPr>
          <p:nvPr>
            <p:ph type="dt" idx="1"/>
          </p:nvPr>
        </p:nvSpPr>
        <p:spPr>
          <a:ln/>
        </p:spPr>
        <p:txBody>
          <a:bodyPr/>
          <a:lstStyle/>
          <a:p>
            <a:r>
              <a:rPr lang="en-US" altLang="en-US">
                <a:solidFill>
                  <a:prstClr val="white"/>
                </a:solidFill>
              </a:rPr>
              <a:t>June 2Sept 21, 2019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Whole Sanhedrin is 70 men!!   Why??</a:t>
            </a:r>
          </a:p>
        </p:txBody>
      </p:sp>
    </p:spTree>
    <p:extLst>
      <p:ext uri="{BB962C8B-B14F-4D97-AF65-F5344CB8AC3E}">
        <p14:creationId xmlns:p14="http://schemas.microsoft.com/office/powerpoint/2010/main" val="297957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Jonathan Cahn has sort of taken ownership of the word mystery.   I am borrowing it.  Will delve into Cahn’s usage shortly.</a:t>
            </a:r>
          </a:p>
        </p:txBody>
      </p:sp>
    </p:spTree>
    <p:extLst>
      <p:ext uri="{BB962C8B-B14F-4D97-AF65-F5344CB8AC3E}">
        <p14:creationId xmlns:p14="http://schemas.microsoft.com/office/powerpoint/2010/main" val="3553598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t>Shiloh </a:t>
            </a:r>
            <a:r>
              <a:rPr lang="he-IL" sz="1100" b="1" dirty="0">
                <a:latin typeface="David" panose="020E0502060401010101" pitchFamily="34" charset="-79"/>
                <a:cs typeface="David" panose="020E0502060401010101" pitchFamily="34" charset="-79"/>
              </a:rPr>
              <a:t>שִׁילֹה</a:t>
            </a:r>
            <a:r>
              <a:rPr lang="en-US" sz="1100" b="1" dirty="0">
                <a:latin typeface="David" panose="020E0502060401010101" pitchFamily="34" charset="-79"/>
                <a:cs typeface="David" panose="020E0502060401010101" pitchFamily="34" charset="-79"/>
              </a:rPr>
              <a:t>=Messiah</a:t>
            </a:r>
            <a:endParaRPr lang="en-US" altLang="en-US" sz="1050" dirty="0"/>
          </a:p>
        </p:txBody>
      </p:sp>
    </p:spTree>
    <p:extLst>
      <p:ext uri="{BB962C8B-B14F-4D97-AF65-F5344CB8AC3E}">
        <p14:creationId xmlns:p14="http://schemas.microsoft.com/office/powerpoint/2010/main" val="1342963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https://planetzion.wordpress.com/2014/10/22/woe-unto-us-for-judahs-scepter-has-departed-and-the-messiah-has-not-appeared/</a:t>
            </a:r>
            <a:endParaRPr lang="en-US" altLang="en-US" sz="1050" dirty="0"/>
          </a:p>
        </p:txBody>
      </p:sp>
    </p:spTree>
    <p:extLst>
      <p:ext uri="{BB962C8B-B14F-4D97-AF65-F5344CB8AC3E}">
        <p14:creationId xmlns:p14="http://schemas.microsoft.com/office/powerpoint/2010/main" val="231981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00" dirty="0">
                <a:hlinkClick r:id="rId3"/>
              </a:rPr>
              <a:t>https://planetzion.wordpress.com/2014/10/22/woe-unto-us-for-judahs-scepter-has-departed-and-the-messiah-has-not-appeared/</a:t>
            </a:r>
            <a:endParaRPr lang="en-US" sz="1000" dirty="0"/>
          </a:p>
          <a:p>
            <a:endParaRPr lang="en-US" altLang="en-US" sz="1000" dirty="0"/>
          </a:p>
          <a:p>
            <a:r>
              <a:rPr lang="en-US" altLang="en-US" sz="1000" dirty="0"/>
              <a:t>Ancient literature to help us understand the Scriptures [not authoritative in and of themselves, but helpful.]</a:t>
            </a:r>
          </a:p>
        </p:txBody>
      </p:sp>
    </p:spTree>
    <p:extLst>
      <p:ext uri="{BB962C8B-B14F-4D97-AF65-F5344CB8AC3E}">
        <p14:creationId xmlns:p14="http://schemas.microsoft.com/office/powerpoint/2010/main" val="3553776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https://planetzion.wordpress.com/2014/10/22/woe-unto-us-for-judahs-scepter-has-departed-and-the-messiah-has-not-appeared/</a:t>
            </a:r>
            <a:endParaRPr lang="en-US" altLang="en-US" sz="1050" dirty="0"/>
          </a:p>
        </p:txBody>
      </p:sp>
    </p:spTree>
    <p:extLst>
      <p:ext uri="{BB962C8B-B14F-4D97-AF65-F5344CB8AC3E}">
        <p14:creationId xmlns:p14="http://schemas.microsoft.com/office/powerpoint/2010/main" val="1449436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https://planetzion.wordpress.com/2014/10/22/woe-unto-us-for-judahs-scepter-has-departed-and-the-messiah-has-not-appeared/</a:t>
            </a:r>
            <a:endParaRPr lang="en-US" altLang="en-US" sz="1050" dirty="0"/>
          </a:p>
        </p:txBody>
      </p:sp>
    </p:spTree>
    <p:extLst>
      <p:ext uri="{BB962C8B-B14F-4D97-AF65-F5344CB8AC3E}">
        <p14:creationId xmlns:p14="http://schemas.microsoft.com/office/powerpoint/2010/main" val="1393380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00" dirty="0">
                <a:hlinkClick r:id="rId3"/>
              </a:rPr>
              <a:t>https://planetzion.wordpress.com/2014/10/22/woe-unto-us-for-judahs-scepter-has-departed-and-the-messiah-has-not-appeared/</a:t>
            </a:r>
            <a:endParaRPr lang="en-US" altLang="en-US" sz="1000" dirty="0"/>
          </a:p>
        </p:txBody>
      </p:sp>
    </p:spTree>
    <p:extLst>
      <p:ext uri="{BB962C8B-B14F-4D97-AF65-F5344CB8AC3E}">
        <p14:creationId xmlns:p14="http://schemas.microsoft.com/office/powerpoint/2010/main" val="3484796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https://planetzion.wordpress.com/2014/10/22/woe-unto-us-for-judahs-scepter-has-departed-and-the-messiah-has-not-appeared/</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and by Augustin Lemann in his book, “Jesus Before the Sanhedrin,” which reports a comment made by Rabbi </a:t>
            </a:r>
            <a:r>
              <a:rPr lang="en-US" sz="1050" dirty="0" err="1"/>
              <a:t>Rachmon</a:t>
            </a:r>
            <a:r>
              <a:rPr lang="en-US" sz="1050" dirty="0"/>
              <a:t>:</a:t>
            </a:r>
          </a:p>
          <a:p>
            <a:endParaRPr lang="en-US" altLang="en-US" sz="1050" dirty="0"/>
          </a:p>
        </p:txBody>
      </p:sp>
    </p:spTree>
    <p:extLst>
      <p:ext uri="{BB962C8B-B14F-4D97-AF65-F5344CB8AC3E}">
        <p14:creationId xmlns:p14="http://schemas.microsoft.com/office/powerpoint/2010/main" val="3277060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https://planetzion.wordpress.com/2014/10/22/woe-unto-us-for-judahs-scepter-has-departed-and-the-messiah-has-not-appeared/</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and by Augustin Lemann in his book, “Jesus Before the Sanhedrin,” which reports a comment made by Rabbi </a:t>
            </a:r>
            <a:r>
              <a:rPr lang="en-US" sz="1050" dirty="0" err="1"/>
              <a:t>Rachmon</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b="1" dirty="0"/>
              <a:t>But in fact, the Messiah had come.  Not yet to public revelation to Israel, but He was born.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b="1" dirty="0"/>
          </a:p>
          <a:p>
            <a:r>
              <a:rPr lang="en-US" altLang="en-US" sz="2000" b="1" dirty="0"/>
              <a:t>Similar to how some say the anti-Messiah is born and is living in Europe or the Middle East.</a:t>
            </a:r>
          </a:p>
        </p:txBody>
      </p:sp>
    </p:spTree>
    <p:extLst>
      <p:ext uri="{BB962C8B-B14F-4D97-AF65-F5344CB8AC3E}">
        <p14:creationId xmlns:p14="http://schemas.microsoft.com/office/powerpoint/2010/main" val="3648265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a:t>
            </a:r>
            <a:r>
              <a:rPr lang="en-US" altLang="en-US" sz="1050"/>
              <a:t>Jai Cohen</a:t>
            </a:r>
            <a:endParaRPr lang="en-US" altLang="en-US" sz="1050" dirty="0"/>
          </a:p>
        </p:txBody>
      </p:sp>
    </p:spTree>
    <p:extLst>
      <p:ext uri="{BB962C8B-B14F-4D97-AF65-F5344CB8AC3E}">
        <p14:creationId xmlns:p14="http://schemas.microsoft.com/office/powerpoint/2010/main" val="4019060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G-d is faithful to keep His words of LOVE.  </a:t>
            </a:r>
          </a:p>
          <a:p>
            <a:r>
              <a:rPr lang="en-US" altLang="en-US" sz="1050" dirty="0"/>
              <a:t>Yeshua IS the prophesied Messiah, the Only Son and Redeemer.</a:t>
            </a:r>
          </a:p>
        </p:txBody>
      </p:sp>
    </p:spTree>
    <p:extLst>
      <p:ext uri="{BB962C8B-B14F-4D97-AF65-F5344CB8AC3E}">
        <p14:creationId xmlns:p14="http://schemas.microsoft.com/office/powerpoint/2010/main" val="1649827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We can rejoice!   He is in charge of the affairs of men!  First response.  More coming.</a:t>
            </a:r>
          </a:p>
        </p:txBody>
      </p:sp>
    </p:spTree>
    <p:extLst>
      <p:ext uri="{BB962C8B-B14F-4D97-AF65-F5344CB8AC3E}">
        <p14:creationId xmlns:p14="http://schemas.microsoft.com/office/powerpoint/2010/main" val="3141815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192274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88176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900664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267201"/>
            <a:ext cx="6156325" cy="4418012"/>
          </a:xfrm>
        </p:spPr>
        <p:txBody>
          <a:bodyPr/>
          <a:lstStyle/>
          <a:p>
            <a:r>
              <a:rPr lang="en-US" b="1" dirty="0"/>
              <a:t>Jealousy is a treacherous killer.</a:t>
            </a:r>
          </a:p>
          <a:p>
            <a:r>
              <a:rPr lang="en-US" b="1" dirty="0"/>
              <a:t>There are some other Messianic Congregations in our metro area, even in </a:t>
            </a:r>
            <a:r>
              <a:rPr lang="en-US" b="1" dirty="0" err="1"/>
              <a:t>Joco</a:t>
            </a:r>
            <a:r>
              <a:rPr lang="en-US" b="1" dirty="0"/>
              <a:t>.</a:t>
            </a:r>
          </a:p>
          <a:p>
            <a:r>
              <a:rPr lang="en-US" b="1" dirty="0"/>
              <a:t>We bless them!</a:t>
            </a:r>
          </a:p>
          <a:p>
            <a:r>
              <a:rPr lang="en-US" b="1" dirty="0"/>
              <a:t>I heard the Kingdom Living prays weekly for the success of Or </a:t>
            </a:r>
            <a:r>
              <a:rPr lang="en-US" b="1" dirty="0" err="1"/>
              <a:t>HaOlam</a:t>
            </a:r>
            <a:r>
              <a:rPr lang="en-US" b="1" dirty="0"/>
              <a:t>.   I love Richard Cleary, and pray for their success!  And others!   </a:t>
            </a:r>
          </a:p>
          <a:p>
            <a:r>
              <a:rPr lang="en-US" b="1" dirty="0"/>
              <a:t>Right now, think of someone you are competing with, and pray for their success!  Forgive if you need to.  Repent if you need to!   Share issues if you need to.   But DON’T stew in jealousy!!</a:t>
            </a:r>
          </a:p>
          <a:p>
            <a:r>
              <a:rPr lang="en-US" b="1" dirty="0"/>
              <a:t>I’m NOT urging prayer for success of </a:t>
            </a:r>
            <a:r>
              <a:rPr lang="en-US" b="1" dirty="0" err="1"/>
              <a:t>abberent</a:t>
            </a:r>
            <a:r>
              <a:rPr lang="en-US" b="1" dirty="0"/>
              <a:t> groups.   One that holds Oral Law = authority to Tanakh and Messianic writings, OT NT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73460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Very hazardous to ignore the counsel of your wife.   Women have intuition: left brain right brain processing.  While us guys usually clunk along with our details and logic, the women can often “feel” the right answer.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877137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Some have denigrated, spoken against democracy, because of mob rule.  But it was really unscrupulous rulers.    We need to pick our rulers carefully.</a:t>
            </a:r>
          </a:p>
          <a:p>
            <a:endParaRPr lang="en-US" b="1" dirty="0"/>
          </a:p>
          <a:p>
            <a:r>
              <a:rPr lang="en-US" b="1" dirty="0"/>
              <a:t>Second response, after rejoicing, is responsibility.  Study.   Vote.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632973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Here is </a:t>
            </a:r>
            <a:r>
              <a:rPr lang="en-US" b="1" u="sng" dirty="0"/>
              <a:t>the</a:t>
            </a:r>
            <a:r>
              <a:rPr lang="en-US" b="1" dirty="0"/>
              <a:t> question for all of us.   What will YOU and I do with Yeshua?   In fact, we’ve already put Him to death on the stake by our sins!!</a:t>
            </a:r>
          </a:p>
          <a:p>
            <a:endParaRPr lang="en-US" b="1" dirty="0"/>
          </a:p>
          <a:p>
            <a:r>
              <a:rPr lang="en-US" b="1" dirty="0"/>
              <a:t>Have you received Him and Messiah, Redeemer, your Atonement, your Master?</a:t>
            </a:r>
          </a:p>
          <a:p>
            <a:r>
              <a:rPr lang="en-US" b="1" dirty="0"/>
              <a:t>Filled with His Ruakh/Spirit.   Speaking in tongues?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58244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1437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09266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85137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07525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25218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17140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So, Maybe it IS all about the Benjamins!</a:t>
            </a:r>
          </a:p>
        </p:txBody>
      </p:sp>
    </p:spTree>
    <p:extLst>
      <p:ext uri="{BB962C8B-B14F-4D97-AF65-F5344CB8AC3E}">
        <p14:creationId xmlns:p14="http://schemas.microsoft.com/office/powerpoint/2010/main" val="1675887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Be in prayer.   Most of us like Bibi, but he allies with staunch </a:t>
            </a:r>
            <a:r>
              <a:rPr lang="en-US" altLang="en-US" sz="1050"/>
              <a:t>fervent enemies</a:t>
            </a:r>
            <a:endParaRPr lang="en-US" altLang="en-US" sz="1050" dirty="0"/>
          </a:p>
        </p:txBody>
      </p:sp>
    </p:spTree>
    <p:extLst>
      <p:ext uri="{BB962C8B-B14F-4D97-AF65-F5344CB8AC3E}">
        <p14:creationId xmlns:p14="http://schemas.microsoft.com/office/powerpoint/2010/main" val="27411764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42968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473206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b="1" dirty="0"/>
              <a:t>Phil 4 teaching from Thrive this Spring…With thanksgiving</a:t>
            </a:r>
          </a:p>
        </p:txBody>
      </p:sp>
    </p:spTree>
    <p:extLst>
      <p:ext uri="{BB962C8B-B14F-4D97-AF65-F5344CB8AC3E}">
        <p14:creationId xmlns:p14="http://schemas.microsoft.com/office/powerpoint/2010/main" val="1145901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43336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4</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50597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6316557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opinion/heres-the-deal/78007-in-today-s-famine-for-god-s-word-here-s-the-one-sermon-i-would-preach?utm_source=In%20the%20Line%20of%20Fire&amp;utm_medium=email&amp;utm_content=subscriber_id:5194514&amp;utm_campaign=Blogger%20-%20Michael%20Brown%20-%202019-09-16</a:t>
            </a:r>
            <a:endParaRPr lang="en-US" altLang="en-US" sz="1050" dirty="0"/>
          </a:p>
        </p:txBody>
      </p:sp>
    </p:spTree>
    <p:extLst>
      <p:ext uri="{BB962C8B-B14F-4D97-AF65-F5344CB8AC3E}">
        <p14:creationId xmlns:p14="http://schemas.microsoft.com/office/powerpoint/2010/main" val="770264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charismanews.com/opinion/heres-the-deal/78007-in-today-s-famine-for-god-s-word-here-s-the-one-sermon-i-would-preach?utm_source=In%20the%20Line%20of%20Fire&amp;utm_medium=email&amp;utm_content=subscriber_id:5194514&amp;utm_campaign=Blogger%20-%20Michael%20Brown%20-%202019-09-16</a:t>
            </a:r>
            <a:endParaRPr lang="en-US" altLang="en-US" sz="1050" dirty="0"/>
          </a:p>
        </p:txBody>
      </p:sp>
    </p:spTree>
    <p:extLst>
      <p:ext uri="{BB962C8B-B14F-4D97-AF65-F5344CB8AC3E}">
        <p14:creationId xmlns:p14="http://schemas.microsoft.com/office/powerpoint/2010/main" val="2862863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52683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881243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5280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48197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7163222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306024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46501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92099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https://en.wikipedia.org/wiki/Jubilee_(biblical)</a:t>
            </a:r>
            <a:endParaRPr lang="en-US" altLang="en-US" sz="1050" dirty="0"/>
          </a:p>
        </p:txBody>
      </p:sp>
    </p:spTree>
    <p:extLst>
      <p:ext uri="{BB962C8B-B14F-4D97-AF65-F5344CB8AC3E}">
        <p14:creationId xmlns:p14="http://schemas.microsoft.com/office/powerpoint/2010/main" val="7404772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082219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algn="l"/>
            <a:r>
              <a:rPr lang="en-US" sz="1050" dirty="0"/>
              <a:t>Jon Cahn’s response:</a:t>
            </a:r>
          </a:p>
          <a:p>
            <a:pPr algn="l"/>
            <a:r>
              <a:rPr lang="en-US" sz="1050" dirty="0"/>
              <a:t>Yes, the first time I shared any of these things outside of Beth Israel was at the Messiah Conference.   And yes, the spiritual attack is always very great at the time of the release, and often on the day of the release  (including being paralyzed in the hospital on one release day, in emergency surgery on another, a hurricane flooding our ministry on another, etc.)  My wife said “Do you have to keep writing books?”  J </a:t>
            </a:r>
            <a:endParaRPr lang="en-US" altLang="en-US" sz="1050" dirty="0"/>
          </a:p>
        </p:txBody>
      </p:sp>
    </p:spTree>
    <p:extLst>
      <p:ext uri="{BB962C8B-B14F-4D97-AF65-F5344CB8AC3E}">
        <p14:creationId xmlns:p14="http://schemas.microsoft.com/office/powerpoint/2010/main" val="33089460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https://www.jpost.com/Opinion/Unto-the-nations-505760</a:t>
            </a:r>
            <a:endParaRPr lang="en-US" altLang="en-US" sz="1050" dirty="0"/>
          </a:p>
        </p:txBody>
      </p:sp>
    </p:spTree>
    <p:extLst>
      <p:ext uri="{BB962C8B-B14F-4D97-AF65-F5344CB8AC3E}">
        <p14:creationId xmlns:p14="http://schemas.microsoft.com/office/powerpoint/2010/main" val="13069166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136959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8387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176533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113272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https://www.jpost.com/Opinion/Unto-the-nations-505760</a:t>
            </a:r>
            <a:endParaRPr lang="en-US" altLang="en-US" sz="1050" dirty="0"/>
          </a:p>
        </p:txBody>
      </p:sp>
    </p:spTree>
    <p:extLst>
      <p:ext uri="{BB962C8B-B14F-4D97-AF65-F5344CB8AC3E}">
        <p14:creationId xmlns:p14="http://schemas.microsoft.com/office/powerpoint/2010/main" val="22948321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https://www.jpost.com/Opinion/Unto-the-nations-505760</a:t>
            </a:r>
            <a:endParaRPr lang="en-US" altLang="en-US" sz="1050" dirty="0"/>
          </a:p>
        </p:txBody>
      </p:sp>
    </p:spTree>
    <p:extLst>
      <p:ext uri="{BB962C8B-B14F-4D97-AF65-F5344CB8AC3E}">
        <p14:creationId xmlns:p14="http://schemas.microsoft.com/office/powerpoint/2010/main" val="170026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5931833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https://www.jpost.com/Opinion/Unto-the-nations-505760</a:t>
            </a:r>
            <a:endParaRPr lang="en-US" altLang="en-US" sz="1050" dirty="0"/>
          </a:p>
          <a:p>
            <a:r>
              <a:rPr lang="en-US" altLang="en-US" sz="2000" b="1" dirty="0"/>
              <a:t>It was the Ottoman province of Palestine then. Legitimate to use the name then.</a:t>
            </a:r>
          </a:p>
          <a:p>
            <a:r>
              <a:rPr lang="en-US" altLang="en-US" sz="2000" b="1" dirty="0"/>
              <a:t>Oracle p 37-38</a:t>
            </a:r>
          </a:p>
          <a:p>
            <a:r>
              <a:rPr lang="en-US" altLang="en-US" sz="2000" b="1" dirty="0"/>
              <a:t>Twain fulfilled the prophecy of </a:t>
            </a:r>
            <a:r>
              <a:rPr lang="en-US" altLang="en-US" sz="2000" b="1" dirty="0" err="1"/>
              <a:t>Dv</a:t>
            </a:r>
            <a:r>
              <a:rPr lang="en-US" altLang="en-US" sz="2000" b="1" dirty="0"/>
              <a:t>/Dt 29.21-23</a:t>
            </a:r>
          </a:p>
        </p:txBody>
      </p:sp>
    </p:spTree>
    <p:extLst>
      <p:ext uri="{BB962C8B-B14F-4D97-AF65-F5344CB8AC3E}">
        <p14:creationId xmlns:p14="http://schemas.microsoft.com/office/powerpoint/2010/main" val="25410719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225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He found the Israeli city, from </a:t>
            </a:r>
            <a:r>
              <a:rPr lang="en-US" altLang="en-US" sz="1050" dirty="0" err="1"/>
              <a:t>Yeshua’s</a:t>
            </a:r>
            <a:r>
              <a:rPr lang="en-US" altLang="en-US" sz="1050" dirty="0"/>
              <a:t> day and earlier, now developed as a major underground site south of the Old city.   We’ll see it in August, 2020 if we get the tour.</a:t>
            </a:r>
          </a:p>
          <a:p>
            <a:r>
              <a:rPr lang="en-US" altLang="en-US" sz="1050" dirty="0"/>
              <a:t>Wrote a book Oracle p 58-59</a:t>
            </a:r>
          </a:p>
        </p:txBody>
      </p:sp>
    </p:spTree>
    <p:extLst>
      <p:ext uri="{BB962C8B-B14F-4D97-AF65-F5344CB8AC3E}">
        <p14:creationId xmlns:p14="http://schemas.microsoft.com/office/powerpoint/2010/main" val="18532712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https://www.deiahl.de/en/research-and-education/excavations/</a:t>
            </a:r>
            <a:endParaRPr lang="en-US" altLang="en-US" sz="1050" dirty="0"/>
          </a:p>
        </p:txBody>
      </p:sp>
    </p:spTree>
    <p:extLst>
      <p:ext uri="{BB962C8B-B14F-4D97-AF65-F5344CB8AC3E}">
        <p14:creationId xmlns:p14="http://schemas.microsoft.com/office/powerpoint/2010/main" val="24017081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8736722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08323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977117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807966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Photo taken by me in 1971.   This star, or its predecessor</a:t>
            </a:r>
          </a:p>
        </p:txBody>
      </p:sp>
    </p:spTree>
    <p:extLst>
      <p:ext uri="{BB962C8B-B14F-4D97-AF65-F5344CB8AC3E}">
        <p14:creationId xmlns:p14="http://schemas.microsoft.com/office/powerpoint/2010/main" val="49532872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http://www.fsmitha.com/h3/h47-crimea2.htm</a:t>
            </a:r>
            <a:endParaRPr lang="en-US" altLang="en-US" sz="1050" dirty="0"/>
          </a:p>
        </p:txBody>
      </p:sp>
    </p:spTree>
    <p:extLst>
      <p:ext uri="{BB962C8B-B14F-4D97-AF65-F5344CB8AC3E}">
        <p14:creationId xmlns:p14="http://schemas.microsoft.com/office/powerpoint/2010/main" val="3748376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719001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 51 The Oracle</a:t>
            </a:r>
          </a:p>
        </p:txBody>
      </p:sp>
    </p:spTree>
    <p:extLst>
      <p:ext uri="{BB962C8B-B14F-4D97-AF65-F5344CB8AC3E}">
        <p14:creationId xmlns:p14="http://schemas.microsoft.com/office/powerpoint/2010/main" val="37096820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031597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P 51 The Oracle</a:t>
            </a:r>
          </a:p>
        </p:txBody>
      </p:sp>
    </p:spTree>
    <p:extLst>
      <p:ext uri="{BB962C8B-B14F-4D97-AF65-F5344CB8AC3E}">
        <p14:creationId xmlns:p14="http://schemas.microsoft.com/office/powerpoint/2010/main" val="38357250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Oracle p 51</a:t>
            </a:r>
          </a:p>
        </p:txBody>
      </p:sp>
    </p:spTree>
    <p:extLst>
      <p:ext uri="{BB962C8B-B14F-4D97-AF65-F5344CB8AC3E}">
        <p14:creationId xmlns:p14="http://schemas.microsoft.com/office/powerpoint/2010/main" val="212898040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Oracle p 51</a:t>
            </a:r>
          </a:p>
        </p:txBody>
      </p:sp>
    </p:spTree>
    <p:extLst>
      <p:ext uri="{BB962C8B-B14F-4D97-AF65-F5344CB8AC3E}">
        <p14:creationId xmlns:p14="http://schemas.microsoft.com/office/powerpoint/2010/main" val="149084268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1491526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22858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Oracle 52-53   </a:t>
            </a:r>
          </a:p>
          <a:p>
            <a:pPr marL="109538" indent="-109538">
              <a:buFont typeface="Arial" panose="020B0604020202020204" pitchFamily="34" charset="0"/>
              <a:buChar char="•"/>
            </a:pPr>
            <a:r>
              <a:rPr lang="en-US" altLang="en-US" sz="2000" b="1" dirty="0"/>
              <a:t>Moreover, 7 x 50 previous was the beginning of Ottoman rule. </a:t>
            </a:r>
          </a:p>
          <a:p>
            <a:pPr marL="109538" indent="-109538">
              <a:buFont typeface="Arial" panose="020B0604020202020204" pitchFamily="34" charset="0"/>
              <a:buChar char="•"/>
            </a:pPr>
            <a:r>
              <a:rPr lang="en-US" altLang="en-US" sz="2000" b="1" dirty="0"/>
              <a:t>Twain and Herzl became friends in 1894 at the </a:t>
            </a:r>
            <a:r>
              <a:rPr lang="en-US" altLang="en-US" sz="2000" b="1" dirty="0" err="1"/>
              <a:t>Dreyful</a:t>
            </a:r>
            <a:r>
              <a:rPr lang="en-US" altLang="en-US" sz="2000" b="1" dirty="0"/>
              <a:t> trial, where </a:t>
            </a:r>
            <a:r>
              <a:rPr lang="en-US" sz="2000" b="1" i="0" kern="1200" dirty="0">
                <a:solidFill>
                  <a:schemeClr val="tx1"/>
                </a:solidFill>
                <a:effectLst/>
                <a:latin typeface="Arial Rounded MT Bold" pitchFamily="34" charset="0"/>
                <a:ea typeface="+mn-ea"/>
                <a:cs typeface="Arial" charset="0"/>
              </a:rPr>
              <a:t>Dreyfus had the insignia torn from his uniform and his sword broken and was paraded before a crowd that shouted, “Death to Judas, death to the Jew.” </a:t>
            </a:r>
          </a:p>
          <a:p>
            <a:r>
              <a:rPr lang="en-US" sz="1050" dirty="0">
                <a:hlinkClick r:id="rId3"/>
              </a:rPr>
              <a:t>https://www.history.com/news/what-was-the-dreyfus-affair</a:t>
            </a:r>
            <a:endParaRPr lang="en-US" altLang="en-US" sz="500" dirty="0"/>
          </a:p>
        </p:txBody>
      </p:sp>
    </p:spTree>
    <p:extLst>
      <p:ext uri="{BB962C8B-B14F-4D97-AF65-F5344CB8AC3E}">
        <p14:creationId xmlns:p14="http://schemas.microsoft.com/office/powerpoint/2010/main" val="401470576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292339473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3904014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1" dirty="0"/>
              <a:t>Looking back…</a:t>
            </a:r>
            <a:endParaRPr lang="en-US" altLang="en-US" sz="1050" b="1" dirty="0"/>
          </a:p>
        </p:txBody>
      </p:sp>
    </p:spTree>
    <p:extLst>
      <p:ext uri="{BB962C8B-B14F-4D97-AF65-F5344CB8AC3E}">
        <p14:creationId xmlns:p14="http://schemas.microsoft.com/office/powerpoint/2010/main" val="13306583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14579455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https://en.wikipedia.org/wiki/Balfour_Declaration</a:t>
            </a:r>
            <a:endParaRPr lang="en-US" altLang="en-US" sz="1050" dirty="0"/>
          </a:p>
        </p:txBody>
      </p:sp>
    </p:spTree>
    <p:extLst>
      <p:ext uri="{BB962C8B-B14F-4D97-AF65-F5344CB8AC3E}">
        <p14:creationId xmlns:p14="http://schemas.microsoft.com/office/powerpoint/2010/main" val="150673820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https://www.jewishpress.com/indepth/opinions/chanukah-1917/2010/12/01/</a:t>
            </a:r>
            <a:endParaRPr lang="en-US" altLang="en-US" sz="1050" dirty="0"/>
          </a:p>
        </p:txBody>
      </p:sp>
    </p:spTree>
    <p:extLst>
      <p:ext uri="{BB962C8B-B14F-4D97-AF65-F5344CB8AC3E}">
        <p14:creationId xmlns:p14="http://schemas.microsoft.com/office/powerpoint/2010/main" val="17816477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Allenby sent biplanes which dropped fliers on the city of Jerusalem, urging the Ottomans to surrender.   His name Allenby was understood as Allah </a:t>
            </a:r>
            <a:r>
              <a:rPr lang="en-US" altLang="en-US" sz="1050" dirty="0" err="1"/>
              <a:t>nabi</a:t>
            </a:r>
            <a:r>
              <a:rPr lang="en-US" altLang="en-US" sz="1050" dirty="0"/>
              <a:t>, prophet of Allah.  </a:t>
            </a:r>
          </a:p>
        </p:txBody>
      </p:sp>
    </p:spTree>
    <p:extLst>
      <p:ext uri="{BB962C8B-B14F-4D97-AF65-F5344CB8AC3E}">
        <p14:creationId xmlns:p14="http://schemas.microsoft.com/office/powerpoint/2010/main" val="26312713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https://en.wikipedia.org/wiki/Battle_of_Jerusalem</a:t>
            </a:r>
            <a:endParaRPr lang="en-US" altLang="en-US" sz="1050" dirty="0"/>
          </a:p>
        </p:txBody>
      </p:sp>
    </p:spTree>
    <p:extLst>
      <p:ext uri="{BB962C8B-B14F-4D97-AF65-F5344CB8AC3E}">
        <p14:creationId xmlns:p14="http://schemas.microsoft.com/office/powerpoint/2010/main" val="10486243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554741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A </a:t>
            </a:r>
            <a:r>
              <a:rPr lang="en-US" altLang="en-US" sz="1050" dirty="0" err="1"/>
              <a:t>Jubilean</a:t>
            </a:r>
            <a:r>
              <a:rPr lang="en-US" altLang="en-US" sz="1050" dirty="0"/>
              <a:t> cycle of it’s own.</a:t>
            </a:r>
          </a:p>
        </p:txBody>
      </p:sp>
    </p:spTree>
    <p:extLst>
      <p:ext uri="{BB962C8B-B14F-4D97-AF65-F5344CB8AC3E}">
        <p14:creationId xmlns:p14="http://schemas.microsoft.com/office/powerpoint/2010/main" val="9079695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dirty="0">
                <a:hlinkClick r:id="rId3"/>
              </a:rPr>
              <a:t>https://www.google.com/search?q=un+vote+on+the+partition+of+palestine&amp;oq=UN+vote+on+the+&amp;aqs=chrome.1.69i57j0l5.7848j0j7&amp;sourceid=chrome&amp;ie=UTF-8</a:t>
            </a: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IF FDR lived, but Truman loved Israel and chosen as VP 1944   4 months later FDR dies.  FDR anti-Semite.  11 minutes after Israel declares rec.  Cyrus in govt 30 years.  Truman 1923 to 1953 in govt.  Cyrus king age 60.  Truman 60 Pres.  Cyrus said go home.  Truman says to Brits let Jewish exiles in.  One year later Chief Rabbi Israel to Oval Office.  G put you in mother’s womb for this purpose.  Reads of Cyrus to Truman.  Truman weeps that used of the L. Cyrus not a G-</a:t>
            </a:r>
            <a:r>
              <a:rPr lang="en-US" sz="1050" dirty="0" err="1"/>
              <a:t>dly</a:t>
            </a:r>
            <a:r>
              <a:rPr lang="en-US" sz="1050" dirty="0"/>
              <a:t> man, but used.   State Dept fighting Truman.   Words of Mark Twain influenced him.  JC found out from tour guide</a:t>
            </a:r>
          </a:p>
          <a:p>
            <a:endParaRPr lang="en-US" altLang="en-US" sz="1050" dirty="0"/>
          </a:p>
        </p:txBody>
      </p:sp>
    </p:spTree>
    <p:extLst>
      <p:ext uri="{BB962C8B-B14F-4D97-AF65-F5344CB8AC3E}">
        <p14:creationId xmlns:p14="http://schemas.microsoft.com/office/powerpoint/2010/main" val="263535230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142110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64173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748202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327447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5026632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928157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question for all of us.   What will YOU and I do with Yeshua?   In fact, we’ve already put Him to death on the stake by our sins!!</a:t>
            </a:r>
          </a:p>
          <a:p>
            <a:r>
              <a:rPr lang="en-US" dirty="0"/>
              <a:t>Will we die to ourselves?  Let Him in??</a:t>
            </a:r>
          </a:p>
          <a:p>
            <a:r>
              <a:rPr lang="en-US" dirty="0"/>
              <a:t>Trust Him for LIFE?</a:t>
            </a:r>
          </a:p>
          <a:p>
            <a:r>
              <a:rPr lang="en-US" dirty="0"/>
              <a:t>Pray for our leaders?</a:t>
            </a:r>
          </a:p>
          <a:p>
            <a:r>
              <a:rPr lang="en-US" dirty="0"/>
              <a:t>Be involved, in some manner, in expanding His kingdom?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0886113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929632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14927978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hlinkClick r:id="rId3"/>
              </a:rPr>
              <a:t>https://www.prageru.com/video/goodbye-america/</a:t>
            </a:r>
            <a:r>
              <a:rPr lang="en-US" sz="1050" dirty="0"/>
              <a:t> </a:t>
            </a:r>
          </a:p>
          <a:p>
            <a:endParaRPr lang="en-US" altLang="en-US" sz="1050" dirty="0"/>
          </a:p>
        </p:txBody>
      </p:sp>
    </p:spTree>
    <p:extLst>
      <p:ext uri="{BB962C8B-B14F-4D97-AF65-F5344CB8AC3E}">
        <p14:creationId xmlns:p14="http://schemas.microsoft.com/office/powerpoint/2010/main" val="19896290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286584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27.15-22.Government.Jubilee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2Sept 21, 2019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20433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88712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126700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602552485"/>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032259791"/>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hyperlink" Target="https://www.prageru.com/video/goodbye-america/"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prageru.com/video/goodbye-america/" TargetMode="External"/><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Lk 23.1-2 </a:t>
            </a:r>
            <a:r>
              <a:rPr lang="en-US" dirty="0"/>
              <a:t>The </a:t>
            </a:r>
            <a:r>
              <a:rPr lang="en-US" u="sng" dirty="0"/>
              <a:t>whole Sanhedrin</a:t>
            </a:r>
            <a:r>
              <a:rPr lang="en-US" dirty="0"/>
              <a:t> got up and brought Yeshua before Pilate, </a:t>
            </a:r>
            <a:r>
              <a:rPr lang="en-US" b="1" baseline="30000" dirty="0"/>
              <a:t> </a:t>
            </a:r>
            <a:r>
              <a:rPr lang="en-US" dirty="0"/>
              <a:t>where they started accusing him. “We found this man subverting our nation, forbidding us to pay taxes to the Emperor and claiming that he himself is the Messiah — a king!”</a:t>
            </a:r>
          </a:p>
        </p:txBody>
      </p:sp>
    </p:spTree>
    <p:extLst>
      <p:ext uri="{BB962C8B-B14F-4D97-AF65-F5344CB8AC3E}">
        <p14:creationId xmlns:p14="http://schemas.microsoft.com/office/powerpoint/2010/main" val="816702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There is a prophetic mystery in the Jewish loss of the power of capital punishment. </a:t>
            </a:r>
          </a:p>
        </p:txBody>
      </p:sp>
    </p:spTree>
    <p:extLst>
      <p:ext uri="{BB962C8B-B14F-4D97-AF65-F5344CB8AC3E}">
        <p14:creationId xmlns:p14="http://schemas.microsoft.com/office/powerpoint/2010/main" val="1973223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Ber/Gen 49.10</a:t>
            </a:r>
            <a:r>
              <a:rPr lang="en-US" dirty="0"/>
              <a:t> The </a:t>
            </a:r>
            <a:r>
              <a:rPr lang="en-US" dirty="0">
                <a:solidFill>
                  <a:srgbClr val="FFFF99"/>
                </a:solidFill>
              </a:rPr>
              <a:t>scepter</a:t>
            </a:r>
            <a:r>
              <a:rPr lang="en-US" dirty="0"/>
              <a:t> will not pass from </a:t>
            </a:r>
            <a:r>
              <a:rPr lang="en-US" dirty="0" err="1"/>
              <a:t>Y’hudah</a:t>
            </a:r>
            <a:r>
              <a:rPr lang="en-US" dirty="0"/>
              <a:t>, nor the ruler’s staff from between his legs, until he comes to whom [obedience] belongs; [Heb. Shiloh </a:t>
            </a:r>
            <a:r>
              <a:rPr lang="he-IL" sz="4400" b="1" dirty="0">
                <a:latin typeface="David" panose="020E0502060401010101" pitchFamily="34" charset="-79"/>
                <a:cs typeface="David" panose="020E0502060401010101" pitchFamily="34" charset="-79"/>
              </a:rPr>
              <a:t>שִׁילֹה</a:t>
            </a:r>
            <a:r>
              <a:rPr lang="en-US" dirty="0"/>
              <a:t>] and it is he whom the peoples will obey.</a:t>
            </a:r>
          </a:p>
        </p:txBody>
      </p:sp>
    </p:spTree>
    <p:extLst>
      <p:ext uri="{BB962C8B-B14F-4D97-AF65-F5344CB8AC3E}">
        <p14:creationId xmlns:p14="http://schemas.microsoft.com/office/powerpoint/2010/main" val="248125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Babylonian Talmud, Sanhedrin 98b, Rabbi </a:t>
            </a:r>
            <a:r>
              <a:rPr lang="en-US" baseline="30000" dirty="0" err="1"/>
              <a:t>Johanan</a:t>
            </a:r>
            <a:r>
              <a:rPr lang="en-US" baseline="30000" dirty="0"/>
              <a:t> said,  </a:t>
            </a:r>
            <a:r>
              <a:rPr lang="en-US" dirty="0"/>
              <a:t>“The world was created…for the sake of the Messiah, what is this Messiah’s name? The school of Rabbi </a:t>
            </a:r>
            <a:r>
              <a:rPr lang="en-US" dirty="0" err="1"/>
              <a:t>Shila</a:t>
            </a:r>
            <a:r>
              <a:rPr lang="en-US" dirty="0"/>
              <a:t> said: </a:t>
            </a:r>
            <a:r>
              <a:rPr lang="en-US" dirty="0">
                <a:solidFill>
                  <a:srgbClr val="FFFF99"/>
                </a:solidFill>
              </a:rPr>
              <a:t>His name is Shiloh </a:t>
            </a:r>
            <a:r>
              <a:rPr lang="he-IL" sz="4400" b="1" dirty="0">
                <a:solidFill>
                  <a:srgbClr val="FFFF99"/>
                </a:solidFill>
                <a:latin typeface="David" panose="020E0502060401010101" pitchFamily="34" charset="-79"/>
                <a:cs typeface="David" panose="020E0502060401010101" pitchFamily="34" charset="-79"/>
              </a:rPr>
              <a:t>שִׁילֹה</a:t>
            </a:r>
            <a:r>
              <a:rPr lang="en-US" dirty="0"/>
              <a:t>, for it is written, until Shiloh come.'” </a:t>
            </a:r>
          </a:p>
        </p:txBody>
      </p:sp>
    </p:spTree>
    <p:extLst>
      <p:ext uri="{BB962C8B-B14F-4D97-AF65-F5344CB8AC3E}">
        <p14:creationId xmlns:p14="http://schemas.microsoft.com/office/powerpoint/2010/main" val="178500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10000"/>
          </a:bodyPr>
          <a:lstStyle/>
          <a:p>
            <a:pPr algn="l"/>
            <a:r>
              <a:rPr lang="en-US" dirty="0"/>
              <a:t>Two things were to occur immediately after the arrival [birth] of the Messiah or Shiloh: </a:t>
            </a:r>
          </a:p>
          <a:p>
            <a:pPr marL="401638" indent="-401638" algn="l">
              <a:buFont typeface="+mj-lt"/>
              <a:buAutoNum type="arabicPeriod"/>
            </a:pPr>
            <a:r>
              <a:rPr lang="en-US" dirty="0"/>
              <a:t>The Departure of the scepter of Judah or its identity: “The </a:t>
            </a:r>
            <a:r>
              <a:rPr lang="en-US" dirty="0" err="1"/>
              <a:t>sceptre</a:t>
            </a:r>
            <a:r>
              <a:rPr lang="en-US" dirty="0"/>
              <a:t> shall not depart from Judah…”</a:t>
            </a:r>
          </a:p>
          <a:p>
            <a:pPr marL="401638" indent="-401638" algn="l">
              <a:buFont typeface="+mj-lt"/>
              <a:buAutoNum type="arabicPeriod"/>
            </a:pPr>
            <a:r>
              <a:rPr lang="en-US" dirty="0"/>
              <a:t>The Suppression of Judicial Power: “…nor a lawgiver from between his feet, until Shiloh come.”</a:t>
            </a:r>
          </a:p>
        </p:txBody>
      </p:sp>
    </p:spTree>
    <p:extLst>
      <p:ext uri="{BB962C8B-B14F-4D97-AF65-F5344CB8AC3E}">
        <p14:creationId xmlns:p14="http://schemas.microsoft.com/office/powerpoint/2010/main" val="2754463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Targum </a:t>
            </a:r>
            <a:r>
              <a:rPr lang="en-US" dirty="0" err="1"/>
              <a:t>Yerushalmi</a:t>
            </a:r>
            <a:r>
              <a:rPr lang="en-US" dirty="0"/>
              <a:t>, </a:t>
            </a:r>
          </a:p>
          <a:p>
            <a:pPr algn="l"/>
            <a:r>
              <a:rPr lang="en-US" dirty="0"/>
              <a:t>“Kings shall not cease from the house of Judah…until the time of the coming of the King Messiah…to whom all the dominions of the earth shall become subservient.”   </a:t>
            </a:r>
          </a:p>
        </p:txBody>
      </p:sp>
    </p:spTree>
    <p:extLst>
      <p:ext uri="{BB962C8B-B14F-4D97-AF65-F5344CB8AC3E}">
        <p14:creationId xmlns:p14="http://schemas.microsoft.com/office/powerpoint/2010/main" val="1431458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sz="2400" dirty="0"/>
              <a:t>Jerusalem Talmud, Sanhedrin, folio 24 </a:t>
            </a:r>
            <a:r>
              <a:rPr lang="en-US" dirty="0"/>
              <a:t>“A little more than forty years before the destruction of the Temple, the power of pronouncing capital sentences was taken away from the Jews.”</a:t>
            </a:r>
            <a:endParaRPr lang="en-US" sz="2800" dirty="0"/>
          </a:p>
        </p:txBody>
      </p:sp>
    </p:spTree>
    <p:extLst>
      <p:ext uri="{BB962C8B-B14F-4D97-AF65-F5344CB8AC3E}">
        <p14:creationId xmlns:p14="http://schemas.microsoft.com/office/powerpoint/2010/main" val="2322653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Tacitus, a Roman historian, once said, “The Romans reserved to themselves the right of the sword, and neglected all else (McDowell, 1979).”</a:t>
            </a:r>
          </a:p>
        </p:txBody>
      </p:sp>
    </p:spTree>
    <p:extLst>
      <p:ext uri="{BB962C8B-B14F-4D97-AF65-F5344CB8AC3E}">
        <p14:creationId xmlns:p14="http://schemas.microsoft.com/office/powerpoint/2010/main" val="86065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 Chapter 4, folio 37 of the Babylonian Talmud </a:t>
            </a:r>
            <a:r>
              <a:rPr lang="en-US" dirty="0"/>
              <a:t>“When the members of the Sanhedrin found themselves deprived of their right over life and death, a general consternation took possession of them:</a:t>
            </a:r>
          </a:p>
        </p:txBody>
      </p:sp>
    </p:spTree>
    <p:extLst>
      <p:ext uri="{BB962C8B-B14F-4D97-AF65-F5344CB8AC3E}">
        <p14:creationId xmlns:p14="http://schemas.microsoft.com/office/powerpoint/2010/main" val="358585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 Chapter 4, folio 37 of the Babylonian Talmud </a:t>
            </a:r>
            <a:r>
              <a:rPr lang="en-US" dirty="0"/>
              <a:t>they covered their heads with ashes, and their bodies with sackcloth, exclaiming: ‘Woe unto us for the scepter has departed from Judah and the Messiah has not come.'”   </a:t>
            </a:r>
          </a:p>
        </p:txBody>
      </p:sp>
    </p:spTree>
    <p:extLst>
      <p:ext uri="{BB962C8B-B14F-4D97-AF65-F5344CB8AC3E}">
        <p14:creationId xmlns:p14="http://schemas.microsoft.com/office/powerpoint/2010/main" val="1935795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What do you call your Uber driver during the High Holy days? </a:t>
            </a:r>
          </a:p>
        </p:txBody>
      </p:sp>
    </p:spTree>
    <p:extLst>
      <p:ext uri="{BB962C8B-B14F-4D97-AF65-F5344CB8AC3E}">
        <p14:creationId xmlns:p14="http://schemas.microsoft.com/office/powerpoint/2010/main" val="1842057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Conclusion: The fact that Messiah / Shiloh / </a:t>
            </a:r>
            <a:r>
              <a:rPr lang="he-IL" b="1" dirty="0">
                <a:solidFill>
                  <a:srgbClr val="FFFF99"/>
                </a:solidFill>
                <a:latin typeface="David" panose="020E0502060401010101" pitchFamily="34" charset="-79"/>
                <a:cs typeface="David" panose="020E0502060401010101" pitchFamily="34" charset="-79"/>
              </a:rPr>
              <a:t>שִׁילֹה</a:t>
            </a:r>
            <a:r>
              <a:rPr lang="en-US" b="1" dirty="0">
                <a:solidFill>
                  <a:srgbClr val="FFFF99"/>
                </a:solidFill>
                <a:latin typeface="David" panose="020E0502060401010101" pitchFamily="34" charset="-79"/>
                <a:cs typeface="David" panose="020E0502060401010101" pitchFamily="34" charset="-79"/>
              </a:rPr>
              <a:t> </a:t>
            </a:r>
            <a:r>
              <a:rPr lang="en-US" dirty="0">
                <a:cs typeface="David" panose="020E0502060401010101" pitchFamily="34" charset="-79"/>
              </a:rPr>
              <a:t>was sentenced by a non-Israelite ruler confirmed that  Ber/Gen. 49.10 was fulfilled.  </a:t>
            </a:r>
          </a:p>
          <a:p>
            <a:pPr algn="l"/>
            <a:r>
              <a:rPr lang="en-US" dirty="0">
                <a:cs typeface="David" panose="020E0502060401010101" pitchFamily="34" charset="-79"/>
              </a:rPr>
              <a:t>Messiah had to be executed by foreigners!  </a:t>
            </a:r>
            <a:endParaRPr lang="en-US" dirty="0"/>
          </a:p>
        </p:txBody>
      </p:sp>
    </p:spTree>
    <p:extLst>
      <p:ext uri="{BB962C8B-B14F-4D97-AF65-F5344CB8AC3E}">
        <p14:creationId xmlns:p14="http://schemas.microsoft.com/office/powerpoint/2010/main" val="57460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852003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אוֹתָהּ עֵת הָיָה לָהֶם אָסִיר מְפֻרְסָם, יֵשׁוּעַ בַּר־אַבָּא שְׁמוֹ.</a:t>
            </a:r>
            <a:r>
              <a:rPr lang="en-US" baseline="30000" dirty="0"/>
              <a:t>    </a:t>
            </a:r>
          </a:p>
          <a:p>
            <a:r>
              <a:rPr lang="en-US" baseline="30000" dirty="0"/>
              <a:t>   </a:t>
            </a:r>
          </a:p>
          <a:p>
            <a:r>
              <a:rPr lang="en-US" sz="3168" dirty="0"/>
              <a:t>  </a:t>
            </a:r>
            <a:r>
              <a:rPr lang="en-US" sz="3168" baseline="30000" dirty="0"/>
              <a:t> </a:t>
            </a:r>
            <a:r>
              <a:rPr lang="en-US" sz="4000" dirty="0"/>
              <a:t>There was at that time a notorious prisoner being held, named Yeshua Bar-Abba.</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27:16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194163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אלָכֵן כַּאֲשֶׁר נִקְהֲלוּ שָׁאַל אוֹתָם פִּילָטוֹס: ”אֶת מִי אַתֶּם רוֹצִים שֶׁאֲשַׁחְרֵר לָכֶם, </a:t>
            </a:r>
            <a:r>
              <a:rPr lang="en-US" baseline="30000" dirty="0"/>
              <a:t>    </a:t>
            </a:r>
          </a:p>
          <a:p>
            <a:r>
              <a:rPr lang="en-US" sz="4000" baseline="30000" dirty="0"/>
              <a:t>   </a:t>
            </a:r>
            <a:r>
              <a:rPr lang="en-US" sz="4000" dirty="0"/>
              <a:t>So when a crowd had gathered, Pilate said to them, “Whom do you want me to set free for you? </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27:17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89268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אֶת יֵשׁוּעַ בַּר־אַבָּא אוֹ אֶת יֵשׁוּעַ הַנִּקְרָא מָשִׁיחַ?“</a:t>
            </a:r>
            <a:r>
              <a:rPr lang="en-US" baseline="30000" dirty="0"/>
              <a:t>    </a:t>
            </a:r>
          </a:p>
          <a:p>
            <a:r>
              <a:rPr lang="en-US" baseline="30000" dirty="0"/>
              <a:t>   </a:t>
            </a:r>
            <a:r>
              <a:rPr lang="en-US" sz="4000" dirty="0"/>
              <a:t>Bar-Abba? or Yeshua, called ‘the Messiah’?”</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27:17</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530045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כ</a:t>
            </a:r>
            <a:r>
              <a:rPr lang="he-IL" sz="4400" b="1" dirty="0">
                <a:latin typeface="David" panose="020E0502060401010101" pitchFamily="34" charset="-79"/>
                <a:cs typeface="David" panose="020E0502060401010101" pitchFamily="34" charset="-79"/>
              </a:rPr>
              <a:t>ִּי יָדַע שֶׁמִּקִּנְאָה מָסְרוּ אוֹתוֹ.</a:t>
            </a:r>
            <a:r>
              <a:rPr lang="en-US" b="1" baseline="30000" dirty="0">
                <a:latin typeface="David" panose="020E0502060401010101" pitchFamily="34" charset="-79"/>
                <a:cs typeface="David" panose="020E0502060401010101" pitchFamily="34" charset="-79"/>
              </a:rPr>
              <a:t>    </a:t>
            </a:r>
          </a:p>
          <a:p>
            <a:r>
              <a:rPr lang="en-US" baseline="30000" dirty="0"/>
              <a:t>    </a:t>
            </a:r>
            <a:endParaRPr lang="en-US" sz="3168" baseline="30000" dirty="0"/>
          </a:p>
          <a:p>
            <a:pPr marL="0" indent="0"/>
            <a:r>
              <a:rPr lang="en-US" sz="4000" dirty="0"/>
              <a:t>For he understood that it was out of jealousy that they had handed him over.</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27:18</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874129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r>
              <a:rPr lang="en-US" sz="4000" dirty="0"/>
              <a:t> While he was sitting on the judgement seat, his wife sent him a message, “Leave that innocent man alone. Today in a dream I suffered terribly because of him.”</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27:19</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19594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153400" cy="4444305"/>
          </a:xfrm>
        </p:spPr>
        <p:txBody>
          <a:bodyPr>
            <a:normAutofit fontScale="92500"/>
          </a:bodyPr>
          <a:lstStyle/>
          <a:p>
            <a:pPr marL="0" indent="0"/>
            <a:r>
              <a:rPr lang="en-US" sz="4000" dirty="0"/>
              <a:t>But the head </a:t>
            </a:r>
            <a:r>
              <a:rPr lang="en-US" sz="4000" i="1" dirty="0" err="1"/>
              <a:t>cohanim</a:t>
            </a:r>
            <a:r>
              <a:rPr lang="en-US" sz="4000" dirty="0"/>
              <a:t> persuaded the crowd to ask for Bar-Abba’s release and to have Yeshua executed on the stake. </a:t>
            </a:r>
            <a:r>
              <a:rPr lang="en-US" sz="4000" b="1" baseline="30000" dirty="0"/>
              <a:t> </a:t>
            </a:r>
            <a:r>
              <a:rPr lang="en-US" sz="4000" dirty="0"/>
              <a:t>“Which of the two do you want me to set free for you?” asked the governor. “Bar-Abba!” they answered. </a:t>
            </a:r>
            <a:endParaRPr lang="en-US" sz="54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27:20-22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04834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153400" cy="4444305"/>
          </a:xfrm>
        </p:spPr>
        <p:txBody>
          <a:bodyPr>
            <a:normAutofit/>
          </a:bodyPr>
          <a:lstStyle/>
          <a:p>
            <a:pPr marL="0" indent="0"/>
            <a:r>
              <a:rPr lang="en-US" sz="4000" dirty="0"/>
              <a:t>Pilate said to them, “Then what should I do with Yeshua, called ‘the Messiah’?” They all said, “Put him to death on the stake! Put him to death on the stake!” </a:t>
            </a:r>
            <a:endParaRPr lang="en-US" sz="54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27:20-22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60130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325034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Your Shofar! </a:t>
            </a:r>
          </a:p>
        </p:txBody>
      </p:sp>
    </p:spTree>
    <p:extLst>
      <p:ext uri="{BB962C8B-B14F-4D97-AF65-F5344CB8AC3E}">
        <p14:creationId xmlns:p14="http://schemas.microsoft.com/office/powerpoint/2010/main" val="3703668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 there any rhyme or reason to governmental power?  Excesses, abuse, genocide, terror?</a:t>
            </a:r>
          </a:p>
        </p:txBody>
      </p:sp>
    </p:spTree>
    <p:extLst>
      <p:ext uri="{BB962C8B-B14F-4D97-AF65-F5344CB8AC3E}">
        <p14:creationId xmlns:p14="http://schemas.microsoft.com/office/powerpoint/2010/main" val="3099011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Ro. 13.1</a:t>
            </a:r>
            <a:r>
              <a:rPr lang="en-US" dirty="0"/>
              <a:t> For there is no authority except from God, and those that exist are put in place by God.</a:t>
            </a:r>
          </a:p>
          <a:p>
            <a:pPr algn="l"/>
            <a:endParaRPr lang="en-US" baseline="30000" dirty="0"/>
          </a:p>
          <a:p>
            <a:pPr algn="l"/>
            <a:r>
              <a:rPr lang="en-US" baseline="30000" dirty="0" err="1"/>
              <a:t>Mishlei</a:t>
            </a:r>
            <a:r>
              <a:rPr lang="en-US" baseline="30000" dirty="0"/>
              <a:t>/Prov 8.16  </a:t>
            </a:r>
            <a:r>
              <a:rPr lang="en-US" dirty="0"/>
              <a:t>By me princes govern, nobles too, and all the earth’s rulers.</a:t>
            </a:r>
          </a:p>
        </p:txBody>
      </p:sp>
    </p:spTree>
    <p:extLst>
      <p:ext uri="{BB962C8B-B14F-4D97-AF65-F5344CB8AC3E}">
        <p14:creationId xmlns:p14="http://schemas.microsoft.com/office/powerpoint/2010/main" val="343770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Daniel 2. 20-21</a:t>
            </a:r>
            <a:r>
              <a:rPr lang="en-US" dirty="0"/>
              <a:t> “Blessed be the name of God from eternity past to eternity future! For wisdom and power are his alone; he brings the changes of seasons and times; </a:t>
            </a:r>
            <a:r>
              <a:rPr lang="en-US" sz="4400" dirty="0">
                <a:solidFill>
                  <a:srgbClr val="FFFF99"/>
                </a:solidFill>
              </a:rPr>
              <a:t>he installs and deposes kings.</a:t>
            </a:r>
            <a:endParaRPr lang="en-US" dirty="0">
              <a:solidFill>
                <a:srgbClr val="FFFF99"/>
              </a:solidFill>
            </a:endParaRPr>
          </a:p>
        </p:txBody>
      </p:sp>
    </p:spTree>
    <p:extLst>
      <p:ext uri="{BB962C8B-B14F-4D97-AF65-F5344CB8AC3E}">
        <p14:creationId xmlns:p14="http://schemas.microsoft.com/office/powerpoint/2010/main" val="8263126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Daniel 4.29</a:t>
            </a:r>
            <a:r>
              <a:rPr lang="en-US" dirty="0"/>
              <a:t> The Most High rules in the human kingdom and gives it to whomever he pleases.’</a:t>
            </a:r>
          </a:p>
        </p:txBody>
      </p:sp>
    </p:spTree>
    <p:extLst>
      <p:ext uri="{BB962C8B-B14F-4D97-AF65-F5344CB8AC3E}">
        <p14:creationId xmlns:p14="http://schemas.microsoft.com/office/powerpoint/2010/main" val="10183972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EA70BC-2A16-4356-9786-6DB9D7FBC3E2}"/>
              </a:ext>
            </a:extLst>
          </p:cNvPr>
          <p:cNvPicPr>
            <a:picLocks noChangeAspect="1"/>
          </p:cNvPicPr>
          <p:nvPr/>
        </p:nvPicPr>
        <p:blipFill>
          <a:blip r:embed="rId3"/>
          <a:stretch>
            <a:fillRect/>
          </a:stretch>
        </p:blipFill>
        <p:spPr>
          <a:xfrm>
            <a:off x="160817" y="361950"/>
            <a:ext cx="8404509" cy="36576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a:p>
            <a:pPr algn="l"/>
            <a:endParaRPr lang="en-US" dirty="0"/>
          </a:p>
          <a:p>
            <a:pPr algn="l"/>
            <a:endParaRPr lang="en-US" dirty="0"/>
          </a:p>
          <a:p>
            <a:pPr algn="l"/>
            <a:endParaRPr lang="en-US" dirty="0"/>
          </a:p>
          <a:p>
            <a:pPr algn="l"/>
            <a:endParaRPr lang="en-US" dirty="0"/>
          </a:p>
          <a:p>
            <a:pPr algn="l"/>
            <a:r>
              <a:rPr lang="en-US" dirty="0"/>
              <a:t>Benjamin </a:t>
            </a:r>
            <a:r>
              <a:rPr lang="en-US" dirty="0" err="1"/>
              <a:t>Netayuhu</a:t>
            </a:r>
            <a:r>
              <a:rPr lang="en-US" dirty="0"/>
              <a:t>  Benny </a:t>
            </a:r>
            <a:r>
              <a:rPr lang="en-US" dirty="0" err="1"/>
              <a:t>Gantz</a:t>
            </a:r>
            <a:endParaRPr lang="en-US" dirty="0"/>
          </a:p>
        </p:txBody>
      </p:sp>
    </p:spTree>
    <p:extLst>
      <p:ext uri="{BB962C8B-B14F-4D97-AF65-F5344CB8AC3E}">
        <p14:creationId xmlns:p14="http://schemas.microsoft.com/office/powerpoint/2010/main" val="1761467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0C77ED7E-7A39-470B-A4F9-492E6435E288}"/>
              </a:ext>
            </a:extLst>
          </p:cNvPr>
          <p:cNvPicPr>
            <a:picLocks noChangeAspect="1"/>
          </p:cNvPicPr>
          <p:nvPr/>
        </p:nvPicPr>
        <p:blipFill rotWithShape="1">
          <a:blip r:embed="rId3">
            <a:extLst>
              <a:ext uri="{28A0092B-C50C-407E-A947-70E740481C1C}">
                <a14:useLocalDpi xmlns:a14="http://schemas.microsoft.com/office/drawing/2010/main" val="0"/>
              </a:ext>
            </a:extLst>
          </a:blip>
          <a:srcRect l="7340" t="1666" r="11921" b="23334"/>
          <a:stretch/>
        </p:blipFill>
        <p:spPr>
          <a:xfrm>
            <a:off x="193148" y="514350"/>
            <a:ext cx="8195733" cy="4629150"/>
          </a:xfrm>
          <a:prstGeom prst="rect">
            <a:avLst/>
          </a:prstGeom>
        </p:spPr>
      </p:pic>
    </p:spTree>
    <p:extLst>
      <p:ext uri="{BB962C8B-B14F-4D97-AF65-F5344CB8AC3E}">
        <p14:creationId xmlns:p14="http://schemas.microsoft.com/office/powerpoint/2010/main" val="994124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G-d in His redemptive plan in Messiah is in control.</a:t>
            </a:r>
          </a:p>
          <a:p>
            <a:pPr algn="l"/>
            <a:r>
              <a:rPr lang="en-US" baseline="30000" dirty="0"/>
              <a:t>Ro 13.6-8 </a:t>
            </a:r>
            <a:r>
              <a:rPr lang="en-US" dirty="0"/>
              <a:t>For this reason you also pay taxes, for the authorities are God’s servants, attending diligently to this very thing. Pay to everyone what is due them—tribute to whom tribute is due; tax to whom tax is due; respect to whom respect is due; honor to whom honor is due. </a:t>
            </a:r>
          </a:p>
        </p:txBody>
      </p:sp>
    </p:spTree>
    <p:extLst>
      <p:ext uri="{BB962C8B-B14F-4D97-AF65-F5344CB8AC3E}">
        <p14:creationId xmlns:p14="http://schemas.microsoft.com/office/powerpoint/2010/main" val="576923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So, what </a:t>
            </a:r>
            <a:r>
              <a:rPr lang="en-US" u="sng" dirty="0"/>
              <a:t>can</a:t>
            </a:r>
            <a:r>
              <a:rPr lang="en-US" dirty="0"/>
              <a:t> WE do?</a:t>
            </a:r>
          </a:p>
        </p:txBody>
      </p:sp>
    </p:spTree>
    <p:extLst>
      <p:ext uri="{BB962C8B-B14F-4D97-AF65-F5344CB8AC3E}">
        <p14:creationId xmlns:p14="http://schemas.microsoft.com/office/powerpoint/2010/main" val="4287027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1 Tim 2.1-4 </a:t>
            </a:r>
            <a:r>
              <a:rPr lang="en-US" dirty="0"/>
              <a:t>Therefore, </a:t>
            </a:r>
            <a:r>
              <a:rPr lang="en-US" dirty="0">
                <a:solidFill>
                  <a:srgbClr val="FFFF99"/>
                </a:solidFill>
              </a:rPr>
              <a:t>first of all I urge that requests, prayers, intercessions, and thanksgiving </a:t>
            </a:r>
            <a:r>
              <a:rPr lang="en-US" dirty="0"/>
              <a:t>be made on behalf of all people — </a:t>
            </a:r>
            <a:r>
              <a:rPr lang="en-US" b="1" baseline="30000" dirty="0"/>
              <a:t> </a:t>
            </a:r>
            <a:r>
              <a:rPr lang="en-US" dirty="0"/>
              <a:t>for kings and all who are in authority—so we may live a peaceful and quiet life</a:t>
            </a:r>
          </a:p>
        </p:txBody>
      </p:sp>
    </p:spTree>
    <p:extLst>
      <p:ext uri="{BB962C8B-B14F-4D97-AF65-F5344CB8AC3E}">
        <p14:creationId xmlns:p14="http://schemas.microsoft.com/office/powerpoint/2010/main" val="1616413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1 Tim 2.1-4  </a:t>
            </a:r>
            <a:r>
              <a:rPr lang="en-US" dirty="0"/>
              <a:t>in all godliness and respectfulness. This is good and pleasing in the sight of God our Savior. He desires all men to be saved and come into the knowledge of the truth.</a:t>
            </a:r>
          </a:p>
        </p:txBody>
      </p:sp>
    </p:spTree>
    <p:extLst>
      <p:ext uri="{BB962C8B-B14F-4D97-AF65-F5344CB8AC3E}">
        <p14:creationId xmlns:p14="http://schemas.microsoft.com/office/powerpoint/2010/main" val="43273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27:15-18</a:t>
            </a:r>
          </a:p>
        </p:txBody>
      </p:sp>
    </p:spTree>
    <p:extLst>
      <p:ext uri="{BB962C8B-B14F-4D97-AF65-F5344CB8AC3E}">
        <p14:creationId xmlns:p14="http://schemas.microsoft.com/office/powerpoint/2010/main" val="4189251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So, what </a:t>
            </a:r>
            <a:r>
              <a:rPr lang="en-US" u="sng" dirty="0"/>
              <a:t>can</a:t>
            </a:r>
            <a:r>
              <a:rPr lang="en-US" dirty="0"/>
              <a:t> WE do?</a:t>
            </a:r>
          </a:p>
          <a:p>
            <a:pPr algn="l"/>
            <a:r>
              <a:rPr lang="en-US" dirty="0"/>
              <a:t>Secondly: Save the U.S.A, the world, one heart at a time.  New term for outreach: </a:t>
            </a:r>
          </a:p>
          <a:p>
            <a:pPr algn="l"/>
            <a:r>
              <a:rPr lang="en-US" dirty="0"/>
              <a:t>relational development.</a:t>
            </a:r>
          </a:p>
        </p:txBody>
      </p:sp>
    </p:spTree>
    <p:extLst>
      <p:ext uri="{BB962C8B-B14F-4D97-AF65-F5344CB8AC3E}">
        <p14:creationId xmlns:p14="http://schemas.microsoft.com/office/powerpoint/2010/main" val="813423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Charles Spurgeon once said, "If you </a:t>
            </a:r>
            <a:r>
              <a:rPr lang="en-US" i="1" dirty="0"/>
              <a:t>can</a:t>
            </a:r>
            <a:r>
              <a:rPr lang="en-US" dirty="0"/>
              <a:t> live without souls being converted, you </a:t>
            </a:r>
            <a:r>
              <a:rPr lang="en-US" i="1" dirty="0"/>
              <a:t>shall</a:t>
            </a:r>
            <a:r>
              <a:rPr lang="en-US" dirty="0"/>
              <a:t> live without their being converted." He prayed, "Oh! I would to God there should come upon us a divine hunger that cannot stay itself unless people yield themselves to Messiah."</a:t>
            </a:r>
          </a:p>
        </p:txBody>
      </p:sp>
    </p:spTree>
    <p:extLst>
      <p:ext uri="{BB962C8B-B14F-4D97-AF65-F5344CB8AC3E}">
        <p14:creationId xmlns:p14="http://schemas.microsoft.com/office/powerpoint/2010/main" val="38716814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George </a:t>
            </a:r>
            <a:r>
              <a:rPr lang="en-US" dirty="0" err="1"/>
              <a:t>Barna</a:t>
            </a:r>
            <a:r>
              <a:rPr lang="en-US" dirty="0"/>
              <a:t> asked church goers across America, "Have you heard of the Great Commission?"</a:t>
            </a:r>
            <a:br>
              <a:rPr lang="en-US" dirty="0"/>
            </a:br>
            <a:r>
              <a:rPr lang="en-US" dirty="0"/>
              <a:t>—6%: "I'm not sure."</a:t>
            </a:r>
            <a:br>
              <a:rPr lang="en-US" dirty="0"/>
            </a:br>
            <a:r>
              <a:rPr lang="en-US" dirty="0"/>
              <a:t>—25%: "Yes, but I can't recall the exact meaning."</a:t>
            </a:r>
            <a:br>
              <a:rPr lang="en-US" dirty="0"/>
            </a:br>
            <a:r>
              <a:rPr lang="en-US" dirty="0"/>
              <a:t>—17%: "Yes."</a:t>
            </a:r>
            <a:br>
              <a:rPr lang="en-US" dirty="0"/>
            </a:br>
            <a:r>
              <a:rPr lang="en-US" dirty="0"/>
              <a:t>—51%: "No."</a:t>
            </a:r>
          </a:p>
        </p:txBody>
      </p:sp>
    </p:spTree>
    <p:extLst>
      <p:ext uri="{BB962C8B-B14F-4D97-AF65-F5344CB8AC3E}">
        <p14:creationId xmlns:p14="http://schemas.microsoft.com/office/powerpoint/2010/main" val="839154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pic>
        <p:nvPicPr>
          <p:cNvPr id="3" name="Picture 2">
            <a:extLst>
              <a:ext uri="{FF2B5EF4-FFF2-40B4-BE49-F238E27FC236}">
                <a16:creationId xmlns:a16="http://schemas.microsoft.com/office/drawing/2014/main" id="{B7D2A950-C177-4FD4-848A-F3B3783DFC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7704"/>
            <a:ext cx="8778875" cy="4828091"/>
          </a:xfrm>
          <a:prstGeom prst="rect">
            <a:avLst/>
          </a:prstGeom>
        </p:spPr>
      </p:pic>
    </p:spTree>
    <p:extLst>
      <p:ext uri="{BB962C8B-B14F-4D97-AF65-F5344CB8AC3E}">
        <p14:creationId xmlns:p14="http://schemas.microsoft.com/office/powerpoint/2010/main" val="20584514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AE182D0A-4D92-464A-86FC-BBD6F3EF7BAE}"/>
              </a:ext>
            </a:extLst>
          </p:cNvPr>
          <p:cNvPicPr>
            <a:picLocks noChangeAspect="1"/>
          </p:cNvPicPr>
          <p:nvPr/>
        </p:nvPicPr>
        <p:blipFill rotWithShape="1">
          <a:blip r:embed="rId3">
            <a:extLst>
              <a:ext uri="{28A0092B-C50C-407E-A947-70E740481C1C}">
                <a14:useLocalDpi xmlns:a14="http://schemas.microsoft.com/office/drawing/2010/main" val="0"/>
              </a:ext>
            </a:extLst>
          </a:blip>
          <a:srcRect t="15926"/>
          <a:stretch/>
        </p:blipFill>
        <p:spPr>
          <a:xfrm>
            <a:off x="1874837" y="252535"/>
            <a:ext cx="4507061" cy="4890965"/>
          </a:xfrm>
          <a:prstGeom prst="rect">
            <a:avLst/>
          </a:prstGeom>
        </p:spPr>
      </p:pic>
    </p:spTree>
    <p:extLst>
      <p:ext uri="{BB962C8B-B14F-4D97-AF65-F5344CB8AC3E}">
        <p14:creationId xmlns:p14="http://schemas.microsoft.com/office/powerpoint/2010/main" val="2853537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15838421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Is there any rhyme or reason to governmental power?  Excesses, abuse, genocide, terror?</a:t>
            </a:r>
          </a:p>
        </p:txBody>
      </p:sp>
    </p:spTree>
    <p:extLst>
      <p:ext uri="{BB962C8B-B14F-4D97-AF65-F5344CB8AC3E}">
        <p14:creationId xmlns:p14="http://schemas.microsoft.com/office/powerpoint/2010/main" val="1194342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3553D-8EBE-4F53-83F3-F2515159798E}"/>
              </a:ext>
            </a:extLst>
          </p:cNvPr>
          <p:cNvPicPr>
            <a:picLocks noChangeAspect="1"/>
          </p:cNvPicPr>
          <p:nvPr/>
        </p:nvPicPr>
        <p:blipFill>
          <a:blip r:embed="rId3"/>
          <a:stretch>
            <a:fillRect/>
          </a:stretch>
        </p:blipFill>
        <p:spPr>
          <a:xfrm>
            <a:off x="2713037" y="332428"/>
            <a:ext cx="3161712" cy="4796687"/>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11156538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The Law of Jubilees.  </a:t>
            </a:r>
            <a:r>
              <a:rPr lang="en-US" dirty="0" err="1"/>
              <a:t>Yovel</a:t>
            </a:r>
            <a:r>
              <a:rPr lang="en-US" dirty="0"/>
              <a:t>  </a:t>
            </a:r>
            <a:r>
              <a:rPr lang="he-IL" sz="4400" b="1" dirty="0">
                <a:latin typeface="David" panose="020E0502060401010101" pitchFamily="34" charset="-79"/>
                <a:cs typeface="David" panose="020E0502060401010101" pitchFamily="34" charset="-79"/>
              </a:rPr>
              <a:t>יוֹבֵל</a:t>
            </a:r>
            <a:endParaRPr lang="en-US" sz="4400" b="1" dirty="0">
              <a:latin typeface="David" panose="020E0502060401010101" pitchFamily="34" charset="-79"/>
              <a:cs typeface="David" panose="020E0502060401010101" pitchFamily="34" charset="-79"/>
            </a:endParaRPr>
          </a:p>
          <a:p>
            <a:pPr algn="l"/>
            <a:r>
              <a:rPr lang="en-US" baseline="30000" dirty="0"/>
              <a:t>Vayikra/Lev 25.9-11 </a:t>
            </a:r>
            <a:r>
              <a:rPr lang="en-US" dirty="0"/>
              <a:t>On the tenth day of the seventh month, on </a:t>
            </a:r>
            <a:r>
              <a:rPr lang="en-US" i="1" dirty="0"/>
              <a:t>Yom Kippur</a:t>
            </a:r>
            <a:r>
              <a:rPr lang="en-US" dirty="0"/>
              <a:t>, you are to sound a </a:t>
            </a:r>
            <a:r>
              <a:rPr lang="en-US" i="1" dirty="0"/>
              <a:t>shofar</a:t>
            </a:r>
            <a:r>
              <a:rPr lang="en-US" dirty="0"/>
              <a:t> blast—you are to sound the </a:t>
            </a:r>
            <a:r>
              <a:rPr lang="en-US" i="1" dirty="0"/>
              <a:t>shofar</a:t>
            </a:r>
            <a:r>
              <a:rPr lang="en-US" dirty="0"/>
              <a:t> all throughout your land.</a:t>
            </a:r>
            <a:r>
              <a:rPr lang="en-US" b="1" baseline="30000" dirty="0"/>
              <a:t> </a:t>
            </a:r>
            <a:r>
              <a:rPr lang="en-US" dirty="0"/>
              <a:t>You are to make the fiftieth year holy,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7478147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Vayikra/Lev 25.9-11 </a:t>
            </a:r>
            <a:r>
              <a:rPr lang="en-US" dirty="0"/>
              <a:t>and proclaim liberty throughout the land to all its inhabitants. It is to be a </a:t>
            </a:r>
            <a:r>
              <a:rPr lang="en-US" dirty="0" err="1"/>
              <a:t>Yovel</a:t>
            </a:r>
            <a:r>
              <a:rPr lang="en-US" dirty="0"/>
              <a:t> /Jubilee to you, when each of you is to return to his own property and each of you is to return to his family. </a:t>
            </a:r>
            <a:r>
              <a:rPr lang="en-US" b="1" baseline="30000" dirty="0"/>
              <a:t> </a:t>
            </a:r>
            <a:r>
              <a:rPr lang="en-US" dirty="0"/>
              <a:t>That fiftieth year will be your </a:t>
            </a:r>
            <a:r>
              <a:rPr lang="en-US" dirty="0" err="1"/>
              <a:t>Yovel</a:t>
            </a:r>
            <a:r>
              <a:rPr lang="en-US" dirty="0"/>
              <a:t>.</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3316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26762957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The biblical requirement is that the </a:t>
            </a:r>
            <a:r>
              <a:rPr lang="en-US" dirty="0" err="1"/>
              <a:t>Yovel</a:t>
            </a:r>
            <a:r>
              <a:rPr lang="en-US" dirty="0"/>
              <a:t> year was to be treated like a Sabbatical year, with the land lying fallow, but </a:t>
            </a:r>
            <a:r>
              <a:rPr lang="en-US" u="sng" dirty="0"/>
              <a:t>also</a:t>
            </a:r>
            <a:r>
              <a:rPr lang="en-US" dirty="0"/>
              <a:t> required the compulsory return of all property to its original owners or their heirs, except the houses of laymen within walled cities, in addition to the freeing of all Israelite slaves.</a:t>
            </a:r>
          </a:p>
        </p:txBody>
      </p:sp>
    </p:spTree>
    <p:extLst>
      <p:ext uri="{BB962C8B-B14F-4D97-AF65-F5344CB8AC3E}">
        <p14:creationId xmlns:p14="http://schemas.microsoft.com/office/powerpoint/2010/main" val="2515778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marL="168275" indent="-168275" algn="l">
              <a:buFont typeface="Arial" panose="020B0604020202020204" pitchFamily="34" charset="0"/>
              <a:buChar char="•"/>
            </a:pPr>
            <a:r>
              <a:rPr lang="en-US" dirty="0" err="1"/>
              <a:t>Yovel</a:t>
            </a:r>
            <a:r>
              <a:rPr lang="en-US" dirty="0"/>
              <a:t> has NEVER been kept in Biblical or post-Biblical Jewish history.</a:t>
            </a:r>
          </a:p>
          <a:p>
            <a:pPr marL="168275" indent="-168275" algn="l">
              <a:buFont typeface="Arial" panose="020B0604020202020204" pitchFamily="34" charset="0"/>
              <a:buChar char="•"/>
            </a:pPr>
            <a:r>
              <a:rPr lang="en-US" dirty="0"/>
              <a:t>It is a concept of liberty and restoration, in 50 year increments.</a:t>
            </a:r>
          </a:p>
        </p:txBody>
      </p:sp>
    </p:spTree>
    <p:extLst>
      <p:ext uri="{BB962C8B-B14F-4D97-AF65-F5344CB8AC3E}">
        <p14:creationId xmlns:p14="http://schemas.microsoft.com/office/powerpoint/2010/main" val="3060657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03553D-8EBE-4F53-83F3-F2515159798E}"/>
              </a:ext>
            </a:extLst>
          </p:cNvPr>
          <p:cNvPicPr>
            <a:picLocks noChangeAspect="1"/>
          </p:cNvPicPr>
          <p:nvPr/>
        </p:nvPicPr>
        <p:blipFill>
          <a:blip r:embed="rId3"/>
          <a:stretch>
            <a:fillRect/>
          </a:stretch>
        </p:blipFill>
        <p:spPr>
          <a:xfrm>
            <a:off x="2713037" y="332428"/>
            <a:ext cx="3161712" cy="4796687"/>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spTree>
    <p:extLst>
      <p:ext uri="{BB962C8B-B14F-4D97-AF65-F5344CB8AC3E}">
        <p14:creationId xmlns:p14="http://schemas.microsoft.com/office/powerpoint/2010/main" val="2068848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u="sng" dirty="0"/>
              <a:t>1867</a:t>
            </a:r>
            <a:r>
              <a:rPr lang="en-US" dirty="0"/>
              <a:t>   While in Palestine, Twain took a piece of stationery with “Mediterranean Hotel” printed on the top just above the date, </a:t>
            </a:r>
            <a:r>
              <a:rPr lang="en-US" dirty="0">
                <a:solidFill>
                  <a:srgbClr val="FFFF99"/>
                </a:solidFill>
              </a:rPr>
              <a:t>September 24, 1867</a:t>
            </a:r>
            <a:r>
              <a:rPr lang="en-US" dirty="0"/>
              <a:t>, and wrote to a Mr. Elias, a local book-binder in the Old City…  [So, Twain was in Israel </a:t>
            </a:r>
            <a:r>
              <a:rPr lang="en-US" u="sng" dirty="0"/>
              <a:t>that</a:t>
            </a:r>
            <a:r>
              <a:rPr lang="en-US" dirty="0"/>
              <a:t> date.]</a:t>
            </a:r>
          </a:p>
        </p:txBody>
      </p:sp>
    </p:spTree>
    <p:extLst>
      <p:ext uri="{BB962C8B-B14F-4D97-AF65-F5344CB8AC3E}">
        <p14:creationId xmlns:p14="http://schemas.microsoft.com/office/powerpoint/2010/main" val="2230008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err="1"/>
              <a:t>Parasha</a:t>
            </a:r>
            <a:r>
              <a:rPr lang="en-US" dirty="0"/>
              <a:t> for </a:t>
            </a:r>
            <a:r>
              <a:rPr lang="en-US" dirty="0">
                <a:solidFill>
                  <a:srgbClr val="FFFF99"/>
                </a:solidFill>
              </a:rPr>
              <a:t>September 24, 1867 </a:t>
            </a:r>
            <a:r>
              <a:rPr lang="en-US" dirty="0" err="1"/>
              <a:t>Parashat</a:t>
            </a:r>
            <a:r>
              <a:rPr lang="en-US" dirty="0"/>
              <a:t> </a:t>
            </a:r>
            <a:r>
              <a:rPr lang="en-US" dirty="0" err="1"/>
              <a:t>Nitzavim</a:t>
            </a:r>
            <a:r>
              <a:rPr lang="en-US" dirty="0"/>
              <a:t> / </a:t>
            </a:r>
            <a:r>
              <a:rPr lang="he-IL" dirty="0"/>
              <a:t>פרשת נצבים</a:t>
            </a:r>
          </a:p>
          <a:p>
            <a:pPr algn="l"/>
            <a:r>
              <a:rPr lang="en-US" dirty="0"/>
              <a:t>Torah Portion: Deuteronomy 29:9 - 30:20</a:t>
            </a:r>
          </a:p>
        </p:txBody>
      </p:sp>
    </p:spTree>
    <p:extLst>
      <p:ext uri="{BB962C8B-B14F-4D97-AF65-F5344CB8AC3E}">
        <p14:creationId xmlns:p14="http://schemas.microsoft.com/office/powerpoint/2010/main" val="4134910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D’varim</a:t>
            </a:r>
            <a:r>
              <a:rPr lang="en-US" baseline="30000" dirty="0"/>
              <a:t> 29.21-23</a:t>
            </a:r>
            <a:r>
              <a:rPr lang="en-US" dirty="0"/>
              <a:t>  The foreigner</a:t>
            </a:r>
            <a:r>
              <a:rPr lang="he-IL" b="1" dirty="0">
                <a:latin typeface="David" panose="020E0502060401010101" pitchFamily="34" charset="-79"/>
                <a:cs typeface="David" panose="020E0502060401010101" pitchFamily="34" charset="-79"/>
              </a:rPr>
              <a:t>הַנָּכְרִי</a:t>
            </a:r>
            <a:r>
              <a:rPr lang="he-IL" dirty="0"/>
              <a:t> </a:t>
            </a:r>
            <a:r>
              <a:rPr lang="en-US" i="1" dirty="0" err="1"/>
              <a:t>hanokri</a:t>
            </a:r>
            <a:r>
              <a:rPr lang="en-US" i="1" dirty="0"/>
              <a:t>  </a:t>
            </a:r>
            <a:r>
              <a:rPr lang="en-US" dirty="0"/>
              <a:t>[singular] who comes from a distant land will say, when they see the plagues of that land and the sicknesses </a:t>
            </a:r>
            <a:r>
              <a:rPr lang="en-US" cap="small" dirty="0"/>
              <a:t>Adoni </a:t>
            </a:r>
            <a:r>
              <a:rPr lang="en-US" dirty="0"/>
              <a:t>afflicted on it: ‘Sulfur and salt, the whole land burnt! </a:t>
            </a:r>
          </a:p>
        </p:txBody>
      </p:sp>
    </p:spTree>
    <p:extLst>
      <p:ext uri="{BB962C8B-B14F-4D97-AF65-F5344CB8AC3E}">
        <p14:creationId xmlns:p14="http://schemas.microsoft.com/office/powerpoint/2010/main" val="3570125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baseline="30000" dirty="0" err="1"/>
              <a:t>D’varim</a:t>
            </a:r>
            <a:r>
              <a:rPr lang="en-US" baseline="30000" dirty="0"/>
              <a:t> 29.21-23</a:t>
            </a:r>
            <a:r>
              <a:rPr lang="en-US" dirty="0"/>
              <a:t>  It cannot be planted, it cannot sprout, no grass can grow up on it—like the overthrow of Sodom and Gomorrah, </a:t>
            </a:r>
            <a:r>
              <a:rPr lang="en-US" dirty="0" err="1"/>
              <a:t>Admah</a:t>
            </a:r>
            <a:r>
              <a:rPr lang="en-US" dirty="0"/>
              <a:t> and </a:t>
            </a:r>
            <a:r>
              <a:rPr lang="en-US" dirty="0" err="1"/>
              <a:t>Zeboiim</a:t>
            </a:r>
            <a:r>
              <a:rPr lang="en-US" dirty="0"/>
              <a:t>, which </a:t>
            </a:r>
            <a:r>
              <a:rPr lang="en-US" cap="small" dirty="0"/>
              <a:t>Adoni </a:t>
            </a:r>
            <a:r>
              <a:rPr lang="en-US" dirty="0"/>
              <a:t>overturned in His anger and in His wrath!’</a:t>
            </a:r>
            <a:r>
              <a:rPr lang="en-US" b="1" baseline="30000" dirty="0"/>
              <a:t> </a:t>
            </a:r>
            <a:r>
              <a:rPr lang="en-US" dirty="0"/>
              <a:t>“All the nations will say, ‘Why has </a:t>
            </a:r>
            <a:r>
              <a:rPr lang="en-US" cap="small" dirty="0"/>
              <a:t>Adoni </a:t>
            </a:r>
            <a:r>
              <a:rPr lang="en-US" dirty="0"/>
              <a:t>done this to this land? Why this great burning anger?’</a:t>
            </a:r>
          </a:p>
          <a:p>
            <a:pPr algn="l"/>
            <a:endParaRPr lang="en-US" dirty="0"/>
          </a:p>
        </p:txBody>
      </p:sp>
    </p:spTree>
    <p:extLst>
      <p:ext uri="{BB962C8B-B14F-4D97-AF65-F5344CB8AC3E}">
        <p14:creationId xmlns:p14="http://schemas.microsoft.com/office/powerpoint/2010/main" val="16726466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227637" y="485916"/>
            <a:ext cx="3352808" cy="4657584"/>
          </a:xfrm>
        </p:spPr>
        <p:txBody>
          <a:bodyPr>
            <a:normAutofit/>
          </a:bodyPr>
          <a:lstStyle/>
          <a:p>
            <a:pPr algn="l"/>
            <a:r>
              <a:rPr lang="en-US" dirty="0"/>
              <a:t> Mark Twain aka</a:t>
            </a:r>
          </a:p>
          <a:p>
            <a:pPr algn="l"/>
            <a:r>
              <a:rPr lang="en-US" dirty="0"/>
              <a:t>Samuel Clemens</a:t>
            </a:r>
          </a:p>
        </p:txBody>
      </p:sp>
      <p:pic>
        <p:nvPicPr>
          <p:cNvPr id="9218" name="Picture 2" descr="Image result for mark twain">
            <a:extLst>
              <a:ext uri="{FF2B5EF4-FFF2-40B4-BE49-F238E27FC236}">
                <a16:creationId xmlns:a16="http://schemas.microsoft.com/office/drawing/2014/main" id="{140CEE0A-C72E-4DA4-BAF1-B7B281B00B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237" y="469976"/>
            <a:ext cx="4629151"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798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Riding on horseback through the Jezreel Valley, Twain observed, “There is not a solitary village throughout its whole extent – not for 30 miles in either direction. There are two or three small clusters of Bedouin tents, but not a single permanent habitation. One may ride 10 miles, hereabouts, and not see 10 human beings.”</a:t>
            </a:r>
          </a:p>
        </p:txBody>
      </p:sp>
    </p:spTree>
    <p:extLst>
      <p:ext uri="{BB962C8B-B14F-4D97-AF65-F5344CB8AC3E}">
        <p14:creationId xmlns:p14="http://schemas.microsoft.com/office/powerpoint/2010/main" val="13325737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He continues, “Of all the lands there are for dismal scenery, I think Palestine must be the prince... Can the curse of the Deity beautify a land? “Palestine sits in sackcloth and ashes. Over it broods the spell of a curse that has withered its fields and fettered its energies.”</a:t>
            </a:r>
          </a:p>
        </p:txBody>
      </p:sp>
    </p:spTree>
    <p:extLst>
      <p:ext uri="{BB962C8B-B14F-4D97-AF65-F5344CB8AC3E}">
        <p14:creationId xmlns:p14="http://schemas.microsoft.com/office/powerpoint/2010/main" val="1899851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13394417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dirty="0"/>
              <a:t> Innocents Abroad brought global attention to the sorry state of Palestine and proved that Palestine was a land without a people for a people without a land just 15 years before the First Aliya and subsequent waves of Jewish immigration.</a:t>
            </a:r>
          </a:p>
        </p:txBody>
      </p:sp>
    </p:spTree>
    <p:extLst>
      <p:ext uri="{BB962C8B-B14F-4D97-AF65-F5344CB8AC3E}">
        <p14:creationId xmlns:p14="http://schemas.microsoft.com/office/powerpoint/2010/main" val="919776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684837" y="361950"/>
            <a:ext cx="2895599" cy="4781550"/>
          </a:xfrm>
        </p:spPr>
        <p:txBody>
          <a:bodyPr>
            <a:normAutofit/>
          </a:bodyPr>
          <a:lstStyle/>
          <a:p>
            <a:pPr algn="l"/>
            <a:r>
              <a:rPr lang="en-US" dirty="0"/>
              <a:t> Charles Warren</a:t>
            </a:r>
          </a:p>
          <a:p>
            <a:pPr algn="l"/>
            <a:r>
              <a:rPr lang="en-US" dirty="0"/>
              <a:t>1840-1927</a:t>
            </a:r>
          </a:p>
        </p:txBody>
      </p:sp>
      <p:pic>
        <p:nvPicPr>
          <p:cNvPr id="10242" name="Picture 2" descr="Image result for charles Warren">
            <a:extLst>
              <a:ext uri="{FF2B5EF4-FFF2-40B4-BE49-F238E27FC236}">
                <a16:creationId xmlns:a16="http://schemas.microsoft.com/office/drawing/2014/main" id="{6B2EF722-7CF1-4820-8FCF-BDF5DB61B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514350"/>
            <a:ext cx="5334000" cy="3781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047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u="sng" dirty="0"/>
              <a:t>Also in 1867</a:t>
            </a:r>
            <a:r>
              <a:rPr lang="en-US" dirty="0"/>
              <a:t>, Warren was recruited by the Palestine Exploration Fund to conduct Biblical archaeology "reconnaissance."  He conducted one of the first major excavations at the Temple Mount in Jerusalem. His most significant discovery was a water shaft, now known as Warren's Shaft, and a series of tunnels underneath the Temple Mount</a:t>
            </a:r>
          </a:p>
        </p:txBody>
      </p:sp>
    </p:spTree>
    <p:extLst>
      <p:ext uri="{BB962C8B-B14F-4D97-AF65-F5344CB8AC3E}">
        <p14:creationId xmlns:p14="http://schemas.microsoft.com/office/powerpoint/2010/main" val="935335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1026" name="Picture 2">
            <a:extLst>
              <a:ext uri="{FF2B5EF4-FFF2-40B4-BE49-F238E27FC236}">
                <a16:creationId xmlns:a16="http://schemas.microsoft.com/office/drawing/2014/main" id="{1091183F-49B4-4DE3-9FA9-78E62E8C6D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037"/>
          <a:stretch/>
        </p:blipFill>
        <p:spPr bwMode="auto">
          <a:xfrm>
            <a:off x="350837" y="180975"/>
            <a:ext cx="3743325" cy="4781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ter der Erlöserkirche">
            <a:extLst>
              <a:ext uri="{FF2B5EF4-FFF2-40B4-BE49-F238E27FC236}">
                <a16:creationId xmlns:a16="http://schemas.microsoft.com/office/drawing/2014/main" id="{B9C99C7C-7085-4531-88A7-7757465CE5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8429" y="438150"/>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424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err="1"/>
              <a:t>Zekh</a:t>
            </a:r>
            <a:r>
              <a:rPr lang="en-US" baseline="30000" dirty="0"/>
              <a:t> 2.5-6</a:t>
            </a:r>
            <a:r>
              <a:rPr lang="en-US" b="1" baseline="30000" dirty="0"/>
              <a:t> </a:t>
            </a:r>
            <a:r>
              <a:rPr lang="en-US" baseline="30000" dirty="0"/>
              <a:t>[2.1-2] </a:t>
            </a:r>
            <a:r>
              <a:rPr lang="en-US" dirty="0"/>
              <a:t>I looked up and saw a man with a measuring line in his hand. </a:t>
            </a:r>
            <a:r>
              <a:rPr lang="en-US" b="1" baseline="30000" dirty="0"/>
              <a:t> </a:t>
            </a:r>
            <a:r>
              <a:rPr lang="en-US" dirty="0"/>
              <a:t>I asked, “Where are you going?” He said to me, “To measure Yerushalayim, to determine its width and length.”</a:t>
            </a:r>
          </a:p>
        </p:txBody>
      </p:sp>
    </p:spTree>
    <p:extLst>
      <p:ext uri="{BB962C8B-B14F-4D97-AF65-F5344CB8AC3E}">
        <p14:creationId xmlns:p14="http://schemas.microsoft.com/office/powerpoint/2010/main" val="25030274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Charles Warren and Mark Twain stayed at the same hotel in Jerusalem.</a:t>
            </a:r>
          </a:p>
        </p:txBody>
      </p:sp>
    </p:spTree>
    <p:extLst>
      <p:ext uri="{BB962C8B-B14F-4D97-AF65-F5344CB8AC3E}">
        <p14:creationId xmlns:p14="http://schemas.microsoft.com/office/powerpoint/2010/main" val="4285149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u="sng" dirty="0"/>
              <a:t>Also, in 1867</a:t>
            </a:r>
            <a:r>
              <a:rPr lang="en-US" dirty="0"/>
              <a:t>, the results of the Crimean War… a military conflict fought from October 1853 to February 1856 in which the Russian Empire lost to an alliance of the Ottoman [Turkish] Empire, France, Britain and Sardinia. </a:t>
            </a:r>
          </a:p>
        </p:txBody>
      </p:sp>
    </p:spTree>
    <p:extLst>
      <p:ext uri="{BB962C8B-B14F-4D97-AF65-F5344CB8AC3E}">
        <p14:creationId xmlns:p14="http://schemas.microsoft.com/office/powerpoint/2010/main" val="12956815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322" y="415078"/>
            <a:ext cx="8589768" cy="4728422"/>
          </a:xfrm>
        </p:spPr>
        <p:txBody>
          <a:bodyPr>
            <a:normAutofit/>
          </a:bodyPr>
          <a:lstStyle/>
          <a:p>
            <a:pPr algn="l"/>
            <a:r>
              <a:rPr lang="en-US" dirty="0"/>
              <a:t> </a:t>
            </a:r>
          </a:p>
        </p:txBody>
      </p:sp>
      <p:pic>
        <p:nvPicPr>
          <p:cNvPr id="1026" name="Picture 2" descr="Related image">
            <a:extLst>
              <a:ext uri="{FF2B5EF4-FFF2-40B4-BE49-F238E27FC236}">
                <a16:creationId xmlns:a16="http://schemas.microsoft.com/office/drawing/2014/main" id="{806CA595-4038-4D29-B7C1-D3BF41CB21B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68" y="285750"/>
            <a:ext cx="6084888" cy="47910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2193EEB-5D9D-457D-80D4-8DDC48736B74}"/>
              </a:ext>
            </a:extLst>
          </p:cNvPr>
          <p:cNvPicPr>
            <a:picLocks noChangeAspect="1"/>
          </p:cNvPicPr>
          <p:nvPr/>
        </p:nvPicPr>
        <p:blipFill>
          <a:blip r:embed="rId4"/>
          <a:stretch>
            <a:fillRect/>
          </a:stretch>
        </p:blipFill>
        <p:spPr>
          <a:xfrm>
            <a:off x="6275962" y="514349"/>
            <a:ext cx="2303545" cy="3660431"/>
          </a:xfrm>
          <a:prstGeom prst="rect">
            <a:avLst/>
          </a:prstGeom>
        </p:spPr>
      </p:pic>
      <p:sp>
        <p:nvSpPr>
          <p:cNvPr id="3" name="TextBox 2">
            <a:extLst>
              <a:ext uri="{FF2B5EF4-FFF2-40B4-BE49-F238E27FC236}">
                <a16:creationId xmlns:a16="http://schemas.microsoft.com/office/drawing/2014/main" id="{0995C837-E44C-465F-A0E2-D91B8EF828B7}"/>
              </a:ext>
            </a:extLst>
          </p:cNvPr>
          <p:cNvSpPr txBox="1"/>
          <p:nvPr/>
        </p:nvSpPr>
        <p:spPr>
          <a:xfrm>
            <a:off x="2163471" y="4476750"/>
            <a:ext cx="4229106"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Ottoman Empire</a:t>
            </a:r>
          </a:p>
        </p:txBody>
      </p:sp>
    </p:spTree>
    <p:extLst>
      <p:ext uri="{BB962C8B-B14F-4D97-AF65-F5344CB8AC3E}">
        <p14:creationId xmlns:p14="http://schemas.microsoft.com/office/powerpoint/2010/main" val="36598443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5303837" y="361950"/>
            <a:ext cx="3276608" cy="4781550"/>
          </a:xfrm>
        </p:spPr>
        <p:txBody>
          <a:bodyPr>
            <a:normAutofit fontScale="92500" lnSpcReduction="10000"/>
          </a:bodyPr>
          <a:lstStyle/>
          <a:p>
            <a:pPr algn="l"/>
            <a:r>
              <a:rPr lang="en-US" dirty="0"/>
              <a:t>Photo of the silver star surrounding the viewing hole over the cave floor where Yeshua was likely born.</a:t>
            </a:r>
          </a:p>
        </p:txBody>
      </p:sp>
      <p:pic>
        <p:nvPicPr>
          <p:cNvPr id="3" name="Picture 2">
            <a:extLst>
              <a:ext uri="{FF2B5EF4-FFF2-40B4-BE49-F238E27FC236}">
                <a16:creationId xmlns:a16="http://schemas.microsoft.com/office/drawing/2014/main" id="{BF506698-3B47-4A44-A59F-1645C1A65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837" y="358451"/>
            <a:ext cx="4866521" cy="4781550"/>
          </a:xfrm>
          <a:prstGeom prst="rect">
            <a:avLst/>
          </a:prstGeom>
        </p:spPr>
      </p:pic>
    </p:spTree>
    <p:extLst>
      <p:ext uri="{BB962C8B-B14F-4D97-AF65-F5344CB8AC3E}">
        <p14:creationId xmlns:p14="http://schemas.microsoft.com/office/powerpoint/2010/main" val="35872924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At the Church of the Nativity in Bethlehem, Catholics had placed a silver star to commemorate the place of Jesus' birth. In 1847 it was pried out and stolen, and Catholics described Orthodox monks as the thieves.</a:t>
            </a:r>
          </a:p>
        </p:txBody>
      </p:sp>
    </p:spTree>
    <p:extLst>
      <p:ext uri="{BB962C8B-B14F-4D97-AF65-F5344CB8AC3E}">
        <p14:creationId xmlns:p14="http://schemas.microsoft.com/office/powerpoint/2010/main" val="3580791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בֶּחָג הָיָה הַנָּצִיב נוֹהֵג לְשַׁחְרֵר לָעָם אָסִיר אֶחָד עַל־פִּי בְּחִירָתָם.</a:t>
            </a:r>
            <a:r>
              <a:rPr lang="en-US" baseline="30000" dirty="0"/>
              <a:t>    </a:t>
            </a:r>
          </a:p>
          <a:p>
            <a:r>
              <a:rPr lang="en-US" baseline="30000" dirty="0"/>
              <a:t>   </a:t>
            </a:r>
          </a:p>
          <a:p>
            <a:r>
              <a:rPr lang="en-US" baseline="30000" dirty="0"/>
              <a:t>    </a:t>
            </a:r>
            <a:r>
              <a:rPr lang="en-US" sz="4000" dirty="0"/>
              <a:t>It was the governor’s custom during a festival to set free one prisoner, whomever the crowd asked for.</a:t>
            </a:r>
            <a:endParaRPr lang="en-US" sz="3096"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499486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Russian Tsar sided with the Russian/Greek Orthodox church, the Ottoman Empire, France, and Britain sided with the Catholics.  This was one of the causes of the Crimean War.</a:t>
            </a:r>
          </a:p>
        </p:txBody>
      </p:sp>
    </p:spTree>
    <p:extLst>
      <p:ext uri="{BB962C8B-B14F-4D97-AF65-F5344CB8AC3E}">
        <p14:creationId xmlns:p14="http://schemas.microsoft.com/office/powerpoint/2010/main" val="2708694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u="sng" dirty="0"/>
              <a:t>Also, in 1867</a:t>
            </a:r>
            <a:r>
              <a:rPr lang="en-US" dirty="0"/>
              <a:t>, the results of the Crimean War… a military conflict fought from October 1853 to February 1856 in which the Russian Empire lost to an alliance of the Ottoman [Turkish] Empire, France, Britain and Sardinia. </a:t>
            </a:r>
          </a:p>
        </p:txBody>
      </p:sp>
    </p:spTree>
    <p:extLst>
      <p:ext uri="{BB962C8B-B14F-4D97-AF65-F5344CB8AC3E}">
        <p14:creationId xmlns:p14="http://schemas.microsoft.com/office/powerpoint/2010/main" val="35970372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One result of the Crimean war was that the Ottoman Empire got so deep in dept that it changed its land Code.</a:t>
            </a:r>
          </a:p>
        </p:txBody>
      </p:sp>
    </p:spTree>
    <p:extLst>
      <p:ext uri="{BB962C8B-B14F-4D97-AF65-F5344CB8AC3E}">
        <p14:creationId xmlns:p14="http://schemas.microsoft.com/office/powerpoint/2010/main" val="21199622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The Ottoman Land Code of 1858 was the beginning of a systematic land reform of the Ottoman Empire for tax and control. Revised 9 years later, </a:t>
            </a:r>
            <a:r>
              <a:rPr lang="en-US" u="sng" dirty="0"/>
              <a:t>in 1867</a:t>
            </a:r>
            <a:r>
              <a:rPr lang="en-US" dirty="0"/>
              <a:t>.  Revised so foreigners could buy land.</a:t>
            </a:r>
          </a:p>
        </p:txBody>
      </p:sp>
    </p:spTree>
    <p:extLst>
      <p:ext uri="{BB962C8B-B14F-4D97-AF65-F5344CB8AC3E}">
        <p14:creationId xmlns:p14="http://schemas.microsoft.com/office/powerpoint/2010/main" val="17350982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Star controversy 1847 </a:t>
            </a:r>
            <a:r>
              <a:rPr lang="en-US" dirty="0">
                <a:sym typeface="Wingdings" panose="05000000000000000000" pitchFamily="2" charset="2"/>
              </a:rPr>
              <a:t></a:t>
            </a:r>
          </a:p>
          <a:p>
            <a:pPr algn="l"/>
            <a:r>
              <a:rPr lang="en-US" dirty="0">
                <a:sym typeface="Wingdings" panose="05000000000000000000" pitchFamily="2" charset="2"/>
              </a:rPr>
              <a:t>Crimean War 1853 to 1856  </a:t>
            </a:r>
          </a:p>
          <a:p>
            <a:pPr algn="l"/>
            <a:r>
              <a:rPr lang="en-US" dirty="0">
                <a:sym typeface="Wingdings" panose="05000000000000000000" pitchFamily="2" charset="2"/>
              </a:rPr>
              <a:t>Ottoman war debt  </a:t>
            </a:r>
          </a:p>
          <a:p>
            <a:pPr algn="l"/>
            <a:r>
              <a:rPr lang="en-US" dirty="0">
                <a:sym typeface="Wingdings" panose="05000000000000000000" pitchFamily="2" charset="2"/>
              </a:rPr>
              <a:t>Land Code revision just at the start of the First Aliyah and Jews could buy Palestinian land!!   1867</a:t>
            </a:r>
            <a:endParaRPr lang="en-US" dirty="0"/>
          </a:p>
        </p:txBody>
      </p:sp>
    </p:spTree>
    <p:extLst>
      <p:ext uri="{BB962C8B-B14F-4D97-AF65-F5344CB8AC3E}">
        <p14:creationId xmlns:p14="http://schemas.microsoft.com/office/powerpoint/2010/main" val="1594466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err="1"/>
              <a:t>Yermiyahu</a:t>
            </a:r>
            <a:r>
              <a:rPr lang="en-US" baseline="30000" dirty="0"/>
              <a:t> </a:t>
            </a:r>
            <a:r>
              <a:rPr lang="en-US" baseline="30000" dirty="0" err="1"/>
              <a:t>Jer</a:t>
            </a:r>
            <a:r>
              <a:rPr lang="en-US" baseline="30000" dirty="0"/>
              <a:t> 32.43-44 </a:t>
            </a:r>
            <a:r>
              <a:rPr lang="en-US" dirty="0"/>
              <a:t>So fields will be bought in this land, about which you are saying: ‘It will be a desolation, without man or beast; it is handed over to the Chaldeans.’ Men will buy fields for money and sign and seal the deeds and call witnesses in the</a:t>
            </a:r>
          </a:p>
        </p:txBody>
      </p:sp>
    </p:spTree>
    <p:extLst>
      <p:ext uri="{BB962C8B-B14F-4D97-AF65-F5344CB8AC3E}">
        <p14:creationId xmlns:p14="http://schemas.microsoft.com/office/powerpoint/2010/main" val="33695754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baseline="30000" dirty="0" err="1"/>
              <a:t>Yermiyahu</a:t>
            </a:r>
            <a:r>
              <a:rPr lang="en-US" baseline="30000" dirty="0"/>
              <a:t> </a:t>
            </a:r>
            <a:r>
              <a:rPr lang="en-US" baseline="30000" dirty="0" err="1"/>
              <a:t>Jer</a:t>
            </a:r>
            <a:r>
              <a:rPr lang="en-US" baseline="30000" dirty="0"/>
              <a:t> 32.43-44 </a:t>
            </a:r>
            <a:r>
              <a:rPr lang="en-US" dirty="0"/>
              <a:t>land of Benjamin and in the areas around Jerusalem, and in the towns of Judah, in the towns of the hill-country, in the towns of the foothills, and in the cities of the South—because I will bring them back from exile.” It is a declaration of </a:t>
            </a:r>
            <a:r>
              <a:rPr lang="en-US" cap="small" dirty="0"/>
              <a:t>Adoni</a:t>
            </a:r>
            <a:r>
              <a:rPr lang="en-US" dirty="0"/>
              <a:t>.</a:t>
            </a:r>
          </a:p>
        </p:txBody>
      </p:sp>
    </p:spTree>
    <p:extLst>
      <p:ext uri="{BB962C8B-B14F-4D97-AF65-F5344CB8AC3E}">
        <p14:creationId xmlns:p14="http://schemas.microsoft.com/office/powerpoint/2010/main" val="846822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1867</a:t>
            </a:r>
          </a:p>
          <a:p>
            <a:pPr marL="233363" indent="-233363" algn="l">
              <a:buFont typeface="Arial" panose="020B0604020202020204" pitchFamily="34" charset="0"/>
              <a:buChar char="•"/>
            </a:pPr>
            <a:r>
              <a:rPr lang="en-US" dirty="0"/>
              <a:t>Mark Twain recognized desolations according to </a:t>
            </a:r>
            <a:r>
              <a:rPr lang="en-US" dirty="0" err="1"/>
              <a:t>parasha</a:t>
            </a:r>
            <a:r>
              <a:rPr lang="en-US" dirty="0"/>
              <a:t> of the week Dt 29.22</a:t>
            </a:r>
          </a:p>
          <a:p>
            <a:pPr marL="233363" indent="-233363" algn="l">
              <a:buFont typeface="Arial" panose="020B0604020202020204" pitchFamily="34" charset="0"/>
              <a:buChar char="•"/>
            </a:pPr>
            <a:r>
              <a:rPr lang="en-US" dirty="0"/>
              <a:t>Charles Warren rediscovered ancient Jerusalem </a:t>
            </a:r>
            <a:r>
              <a:rPr lang="en-US" dirty="0" err="1"/>
              <a:t>Zech</a:t>
            </a:r>
            <a:r>
              <a:rPr lang="en-US" dirty="0"/>
              <a:t> 2.5-8</a:t>
            </a:r>
          </a:p>
          <a:p>
            <a:pPr marL="233363" indent="-233363" algn="l">
              <a:buFont typeface="Arial" panose="020B0604020202020204" pitchFamily="34" charset="0"/>
              <a:buChar char="•"/>
            </a:pPr>
            <a:r>
              <a:rPr lang="en-US" dirty="0"/>
              <a:t>Ottoman Turks change land law</a:t>
            </a:r>
          </a:p>
        </p:txBody>
      </p:sp>
    </p:spTree>
    <p:extLst>
      <p:ext uri="{BB962C8B-B14F-4D97-AF65-F5344CB8AC3E}">
        <p14:creationId xmlns:p14="http://schemas.microsoft.com/office/powerpoint/2010/main" val="24462759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1867 + 50 = 1917</a:t>
            </a:r>
          </a:p>
          <a:p>
            <a:pPr marL="233363" indent="-233363" algn="l">
              <a:buFont typeface="Arial" panose="020B0604020202020204" pitchFamily="34" charset="0"/>
              <a:buChar char="•"/>
            </a:pPr>
            <a:r>
              <a:rPr lang="en-US" dirty="0"/>
              <a:t>David Lloyd George Prime Minister 6 December 1916 Preceded by H. H. Asquith, who was not favorable to Jewish resettlement.</a:t>
            </a:r>
          </a:p>
        </p:txBody>
      </p:sp>
    </p:spTree>
    <p:extLst>
      <p:ext uri="{BB962C8B-B14F-4D97-AF65-F5344CB8AC3E}">
        <p14:creationId xmlns:p14="http://schemas.microsoft.com/office/powerpoint/2010/main" val="4008091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20000"/>
          </a:bodyPr>
          <a:lstStyle/>
          <a:p>
            <a:pPr algn="l"/>
            <a:r>
              <a:rPr lang="en-US" dirty="0"/>
              <a:t>1867 + 50 = 1917</a:t>
            </a:r>
          </a:p>
          <a:p>
            <a:pPr marL="233363" indent="-233363" algn="l">
              <a:buFont typeface="Arial" panose="020B0604020202020204" pitchFamily="34" charset="0"/>
              <a:buChar char="•"/>
            </a:pPr>
            <a:r>
              <a:rPr lang="en-US" dirty="0"/>
              <a:t>The Balfour Declaration was a public statement issued by the British government in 2 November 1917 announcing support for the establishment of a "national home for the Jewish people" in Palestine, then an Ottoman region with a small minority Jewish population. </a:t>
            </a:r>
          </a:p>
        </p:txBody>
      </p:sp>
    </p:spTree>
    <p:extLst>
      <p:ext uri="{BB962C8B-B14F-4D97-AF65-F5344CB8AC3E}">
        <p14:creationId xmlns:p14="http://schemas.microsoft.com/office/powerpoint/2010/main" val="1260122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Interruption: </a:t>
            </a:r>
          </a:p>
          <a:p>
            <a:pPr marL="233363" indent="-233363" algn="l">
              <a:buFont typeface="Arial" panose="020B0604020202020204" pitchFamily="34" charset="0"/>
              <a:buChar char="•"/>
            </a:pPr>
            <a:r>
              <a:rPr lang="en-US" dirty="0"/>
              <a:t>Why did the Sanhedrin, the Jewish Court, need to send Him to Pilate, the Roman governor?</a:t>
            </a:r>
          </a:p>
          <a:p>
            <a:pPr marL="233363" indent="-233363" algn="l">
              <a:buFont typeface="Arial" panose="020B0604020202020204" pitchFamily="34" charset="0"/>
              <a:buChar char="•"/>
            </a:pPr>
            <a:r>
              <a:rPr lang="en-US" dirty="0"/>
              <a:t>Why didn’t the Sanhedrin just declare Yeshua guilty, and execute Him?</a:t>
            </a:r>
          </a:p>
        </p:txBody>
      </p:sp>
    </p:spTree>
    <p:extLst>
      <p:ext uri="{BB962C8B-B14F-4D97-AF65-F5344CB8AC3E}">
        <p14:creationId xmlns:p14="http://schemas.microsoft.com/office/powerpoint/2010/main" val="376433685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dirty="0"/>
              <a:t>It read:  His Majesty's government view with </a:t>
            </a:r>
            <a:r>
              <a:rPr lang="en-US" dirty="0" err="1"/>
              <a:t>favour</a:t>
            </a:r>
            <a:r>
              <a:rPr lang="en-US" dirty="0"/>
              <a:t> the establishment in Palestine of a national home for the Jewish people, and will use their best </a:t>
            </a:r>
            <a:r>
              <a:rPr lang="en-US" dirty="0" err="1"/>
              <a:t>endeavours</a:t>
            </a:r>
            <a:r>
              <a:rPr lang="en-US" dirty="0"/>
              <a:t> to facilitate the achievement of this object, it being clearly understood that nothing shall be done</a:t>
            </a:r>
          </a:p>
        </p:txBody>
      </p:sp>
    </p:spTree>
    <p:extLst>
      <p:ext uri="{BB962C8B-B14F-4D97-AF65-F5344CB8AC3E}">
        <p14:creationId xmlns:p14="http://schemas.microsoft.com/office/powerpoint/2010/main" val="38939166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which may prejudice the civil and religious rights of existing non-Jewish communities in Palestine, or the rights and political status enjoyed by Jews in any other country.</a:t>
            </a:r>
          </a:p>
        </p:txBody>
      </p:sp>
    </p:spTree>
    <p:extLst>
      <p:ext uri="{BB962C8B-B14F-4D97-AF65-F5344CB8AC3E}">
        <p14:creationId xmlns:p14="http://schemas.microsoft.com/office/powerpoint/2010/main" val="17178246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85000" lnSpcReduction="20000"/>
          </a:bodyPr>
          <a:lstStyle/>
          <a:p>
            <a:pPr algn="l"/>
            <a:r>
              <a:rPr lang="en-US" dirty="0"/>
              <a:t>On December 9, 1917, as Hanukkah approached, Turkish forces surrendered. In the battles for Jerusalem some 20,000 Turkish soldiers and 3,600 British and allied troops lost their lives. Two days later, on December 11, the second day of Hanukkah, British troops marched into Jerusalem. Allenby humbly entered its walls by foot through Jaffa Gate as the city’s 34th conqueror.</a:t>
            </a:r>
          </a:p>
        </p:txBody>
      </p:sp>
    </p:spTree>
    <p:extLst>
      <p:ext uri="{BB962C8B-B14F-4D97-AF65-F5344CB8AC3E}">
        <p14:creationId xmlns:p14="http://schemas.microsoft.com/office/powerpoint/2010/main" val="32166219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baseline="30000" dirty="0"/>
              <a:t>Yeshayahu/Is 31.5 </a:t>
            </a:r>
            <a:r>
              <a:rPr lang="en-US" dirty="0"/>
              <a:t>Like hovering birds,</a:t>
            </a:r>
            <a:br>
              <a:rPr lang="en-US" dirty="0"/>
            </a:br>
            <a:r>
              <a:rPr lang="en-US" dirty="0"/>
              <a:t>so </a:t>
            </a:r>
            <a:r>
              <a:rPr lang="en-US" cap="small" dirty="0"/>
              <a:t>Adoni</a:t>
            </a:r>
            <a:r>
              <a:rPr lang="en-US" dirty="0"/>
              <a:t>-</a:t>
            </a:r>
            <a:r>
              <a:rPr lang="en-US" dirty="0" err="1"/>
              <a:t>Tzva’ot</a:t>
            </a:r>
            <a:r>
              <a:rPr lang="en-US" dirty="0"/>
              <a:t> will protect Jerusalem. By protecting, He will deliver. By passing over, He will save.”</a:t>
            </a:r>
          </a:p>
        </p:txBody>
      </p:sp>
    </p:spTree>
    <p:extLst>
      <p:ext uri="{BB962C8B-B14F-4D97-AF65-F5344CB8AC3E}">
        <p14:creationId xmlns:p14="http://schemas.microsoft.com/office/powerpoint/2010/main" val="3597419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32237" y="361950"/>
            <a:ext cx="4648208" cy="4781550"/>
          </a:xfrm>
        </p:spPr>
        <p:txBody>
          <a:bodyPr>
            <a:normAutofit lnSpcReduction="10000"/>
          </a:bodyPr>
          <a:lstStyle/>
          <a:p>
            <a:pPr algn="l"/>
            <a:r>
              <a:rPr lang="en-US" dirty="0"/>
              <a:t>General Sir Edmund Allenby entering the Holy City of Jerusalem on foot 11 Dec., 1917 to show respect for the holy place</a:t>
            </a:r>
          </a:p>
        </p:txBody>
      </p:sp>
      <p:pic>
        <p:nvPicPr>
          <p:cNvPr id="3074" name="Picture 2">
            <a:extLst>
              <a:ext uri="{FF2B5EF4-FFF2-40B4-BE49-F238E27FC236}">
                <a16:creationId xmlns:a16="http://schemas.microsoft.com/office/drawing/2014/main" id="{6ADEF8C0-BD7E-485F-80A5-3AE4CA2DF2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69" y="285750"/>
            <a:ext cx="3616326" cy="479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09953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Summarize 1917</a:t>
            </a:r>
          </a:p>
          <a:p>
            <a:pPr marL="233363" indent="-233363" algn="l">
              <a:buFont typeface="Arial" panose="020B0604020202020204" pitchFamily="34" charset="0"/>
              <a:buChar char="•"/>
            </a:pPr>
            <a:r>
              <a:rPr lang="en-US" dirty="0"/>
              <a:t>British government changed to favor Israel and Balfour Declaration made.</a:t>
            </a:r>
          </a:p>
          <a:p>
            <a:pPr marL="233363" indent="-233363" algn="l">
              <a:buFont typeface="Arial" panose="020B0604020202020204" pitchFamily="34" charset="0"/>
              <a:buChar char="•"/>
            </a:pPr>
            <a:r>
              <a:rPr lang="en-US" dirty="0"/>
              <a:t>General Allenby conquered Jerusalem so British could follow their policy.</a:t>
            </a:r>
          </a:p>
        </p:txBody>
      </p:sp>
    </p:spTree>
    <p:extLst>
      <p:ext uri="{BB962C8B-B14F-4D97-AF65-F5344CB8AC3E}">
        <p14:creationId xmlns:p14="http://schemas.microsoft.com/office/powerpoint/2010/main" val="2627679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Another </a:t>
            </a:r>
            <a:r>
              <a:rPr lang="en-US" dirty="0" err="1"/>
              <a:t>Yovel</a:t>
            </a:r>
            <a:r>
              <a:rPr lang="en-US" dirty="0"/>
              <a:t> cycle:</a:t>
            </a:r>
          </a:p>
          <a:p>
            <a:pPr algn="l"/>
            <a:r>
              <a:rPr lang="en-US" dirty="0"/>
              <a:t>Theodore Herzl made prophecy.  Dream that he saw Messiah.  You will prepare for my coming.  1897 said surely in 50. </a:t>
            </a:r>
          </a:p>
          <a:p>
            <a:pPr algn="l"/>
            <a:endParaRPr lang="en-US" dirty="0"/>
          </a:p>
        </p:txBody>
      </p:sp>
    </p:spTree>
    <p:extLst>
      <p:ext uri="{BB962C8B-B14F-4D97-AF65-F5344CB8AC3E}">
        <p14:creationId xmlns:p14="http://schemas.microsoft.com/office/powerpoint/2010/main" val="331262609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lnSpcReduction="10000"/>
          </a:bodyPr>
          <a:lstStyle/>
          <a:p>
            <a:pPr algn="l"/>
            <a:r>
              <a:rPr lang="en-US" dirty="0"/>
              <a:t>The United Nations Partition Plan for Palestine was a proposal by the United Nations, which recommended a partition of Mandatory Palestine at the end of the British Mandate. </a:t>
            </a:r>
            <a:r>
              <a:rPr lang="en-US" u="sng" dirty="0"/>
              <a:t>On 29 November 1947</a:t>
            </a:r>
            <a:r>
              <a:rPr lang="en-US" dirty="0"/>
              <a:t>, the UN General Assembly adopted the Plan as Resolution 181</a:t>
            </a:r>
          </a:p>
        </p:txBody>
      </p:sp>
    </p:spTree>
    <p:extLst>
      <p:ext uri="{BB962C8B-B14F-4D97-AF65-F5344CB8AC3E}">
        <p14:creationId xmlns:p14="http://schemas.microsoft.com/office/powerpoint/2010/main" val="28467106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fontScale="92500"/>
          </a:bodyPr>
          <a:lstStyle/>
          <a:p>
            <a:pPr algn="l"/>
            <a:r>
              <a:rPr lang="en-US" u="sng" dirty="0"/>
              <a:t>Third door</a:t>
            </a:r>
            <a:r>
              <a:rPr lang="en-US" dirty="0"/>
              <a:t>  1967  Six day war Jerusalem   Soviet Union sent bogus word to Egypt and Syria that Israel about to attack.  So Arabs mobilized. General </a:t>
            </a:r>
            <a:r>
              <a:rPr lang="en-US" dirty="0" err="1"/>
              <a:t>Mota</a:t>
            </a:r>
            <a:r>
              <a:rPr lang="en-US" dirty="0"/>
              <a:t> Gur  Har </a:t>
            </a:r>
            <a:r>
              <a:rPr lang="en-US" dirty="0" err="1"/>
              <a:t>HaBiyit</a:t>
            </a:r>
            <a:r>
              <a:rPr lang="en-US" dirty="0"/>
              <a:t> </a:t>
            </a:r>
            <a:r>
              <a:rPr lang="en-US" dirty="0" err="1"/>
              <a:t>b’yadenu</a:t>
            </a:r>
            <a:r>
              <a:rPr lang="en-US" dirty="0"/>
              <a:t>.  Lions Gate.  Yeshua coming back as Lion.   Prophecy G restoring Israel as Lion.   </a:t>
            </a:r>
          </a:p>
          <a:p>
            <a:pPr algn="l"/>
            <a:endParaRPr lang="en-US" dirty="0"/>
          </a:p>
        </p:txBody>
      </p:sp>
    </p:spTree>
    <p:extLst>
      <p:ext uri="{BB962C8B-B14F-4D97-AF65-F5344CB8AC3E}">
        <p14:creationId xmlns:p14="http://schemas.microsoft.com/office/powerpoint/2010/main" val="23496365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Jubilee initiated by shofar.  Goren 1967.  Threshing floor born 1917 </a:t>
            </a:r>
            <a:r>
              <a:rPr lang="he-IL" sz="4400" b="1" dirty="0">
                <a:latin typeface="David" panose="020E0502060401010101" pitchFamily="34" charset="-79"/>
                <a:cs typeface="David" panose="020E0502060401010101" pitchFamily="34" charset="-79"/>
              </a:rPr>
              <a:t>גורן</a:t>
            </a:r>
            <a:r>
              <a:rPr lang="he-IL" dirty="0"/>
              <a:t> </a:t>
            </a:r>
            <a:r>
              <a:rPr lang="en-US" dirty="0"/>
              <a:t>Owner rec rights to land.  Cyrus issued declaration after 70 years.   2017 minus 70 = 1947</a:t>
            </a:r>
          </a:p>
          <a:p>
            <a:pPr algn="l"/>
            <a:endParaRPr lang="en-US" dirty="0"/>
          </a:p>
        </p:txBody>
      </p:sp>
    </p:spTree>
    <p:extLst>
      <p:ext uri="{BB962C8B-B14F-4D97-AF65-F5344CB8AC3E}">
        <p14:creationId xmlns:p14="http://schemas.microsoft.com/office/powerpoint/2010/main" val="380341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lnSpcReduction="10000"/>
          </a:bodyPr>
          <a:lstStyle/>
          <a:p>
            <a:pPr algn="l"/>
            <a:r>
              <a:rPr lang="en-US" baseline="30000" dirty="0"/>
              <a:t>Mark 15.1 </a:t>
            </a:r>
            <a:r>
              <a:rPr lang="en-US" dirty="0"/>
              <a:t>As soon as it was morning, the head </a:t>
            </a:r>
            <a:r>
              <a:rPr lang="en-US" i="1" dirty="0" err="1"/>
              <a:t>cohanim</a:t>
            </a:r>
            <a:r>
              <a:rPr lang="en-US" dirty="0"/>
              <a:t> held a council meeting with the elders, the Torah-teachers and the whole Sanhedrin. Then they put Yeshua in chains, led him away and handed him over to Pilate. </a:t>
            </a:r>
          </a:p>
        </p:txBody>
      </p:sp>
    </p:spTree>
    <p:extLst>
      <p:ext uri="{BB962C8B-B14F-4D97-AF65-F5344CB8AC3E}">
        <p14:creationId xmlns:p14="http://schemas.microsoft.com/office/powerpoint/2010/main" val="3965068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u="sng" dirty="0"/>
              <a:t>Fourth Door</a:t>
            </a:r>
            <a:r>
              <a:rPr lang="en-US" dirty="0"/>
              <a:t>  2017  Get legal right and recognition of restoration. </a:t>
            </a:r>
          </a:p>
        </p:txBody>
      </p:sp>
    </p:spTree>
    <p:extLst>
      <p:ext uri="{BB962C8B-B14F-4D97-AF65-F5344CB8AC3E}">
        <p14:creationId xmlns:p14="http://schemas.microsoft.com/office/powerpoint/2010/main" val="5827721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How does G-d look on human government?</a:t>
            </a:r>
          </a:p>
          <a:p>
            <a:pPr algn="l"/>
            <a:r>
              <a:rPr lang="en-US" dirty="0"/>
              <a:t>How should we look at human government?  </a:t>
            </a:r>
          </a:p>
          <a:p>
            <a:pPr algn="l"/>
            <a:r>
              <a:rPr lang="en-US" dirty="0"/>
              <a:t>How should we respond to human government?  </a:t>
            </a:r>
          </a:p>
          <a:p>
            <a:pPr algn="l"/>
            <a:endParaRPr lang="en-US" dirty="0"/>
          </a:p>
        </p:txBody>
      </p:sp>
    </p:spTree>
    <p:extLst>
      <p:ext uri="{BB962C8B-B14F-4D97-AF65-F5344CB8AC3E}">
        <p14:creationId xmlns:p14="http://schemas.microsoft.com/office/powerpoint/2010/main" val="27381060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endParaRPr lang="en-US" dirty="0"/>
          </a:p>
          <a:p>
            <a:r>
              <a:rPr lang="en-US" dirty="0"/>
              <a:t>Conclusion</a:t>
            </a:r>
          </a:p>
        </p:txBody>
      </p:sp>
    </p:spTree>
    <p:extLst>
      <p:ext uri="{BB962C8B-B14F-4D97-AF65-F5344CB8AC3E}">
        <p14:creationId xmlns:p14="http://schemas.microsoft.com/office/powerpoint/2010/main" val="19858922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274637" y="743634"/>
            <a:ext cx="8153400" cy="4444305"/>
          </a:xfrm>
        </p:spPr>
        <p:txBody>
          <a:bodyPr>
            <a:normAutofit/>
          </a:bodyPr>
          <a:lstStyle/>
          <a:p>
            <a:pPr marL="0" indent="0"/>
            <a:r>
              <a:rPr lang="en-US" sz="4000" dirty="0"/>
              <a:t>Pilate said to them, “Then what should I do with Yeshua, called ‘the Messiah’?” They all said, “Put him to death on the stake! Put him to death on the stake!” </a:t>
            </a:r>
            <a:endParaRPr lang="en-US" sz="5400"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27:20-22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72351908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3674843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BB6D2B68-B859-4942-ABED-E7903DF6E623}"/>
              </a:ext>
            </a:extLst>
          </p:cNvPr>
          <p:cNvPicPr>
            <a:picLocks noChangeAspect="1"/>
          </p:cNvPicPr>
          <p:nvPr/>
        </p:nvPicPr>
        <p:blipFill>
          <a:blip r:embed="rId3"/>
          <a:stretch>
            <a:fillRect/>
          </a:stretch>
        </p:blipFill>
        <p:spPr>
          <a:xfrm>
            <a:off x="243798" y="167431"/>
            <a:ext cx="8291278" cy="4808637"/>
          </a:xfrm>
          <a:prstGeom prst="rect">
            <a:avLst/>
          </a:prstGeom>
        </p:spPr>
      </p:pic>
      <p:sp>
        <p:nvSpPr>
          <p:cNvPr id="3" name="TextBox 2">
            <a:extLst>
              <a:ext uri="{FF2B5EF4-FFF2-40B4-BE49-F238E27FC236}">
                <a16:creationId xmlns:a16="http://schemas.microsoft.com/office/drawing/2014/main" id="{97719C27-C824-4A46-89C6-EF6BE0F0A288}"/>
              </a:ext>
            </a:extLst>
          </p:cNvPr>
          <p:cNvSpPr txBox="1"/>
          <p:nvPr/>
        </p:nvSpPr>
        <p:spPr>
          <a:xfrm flipH="1">
            <a:off x="427037" y="2604515"/>
            <a:ext cx="7620000" cy="707886"/>
          </a:xfrm>
          <a:prstGeom prst="rect">
            <a:avLst/>
          </a:prstGeom>
          <a:noFill/>
        </p:spPr>
        <p:txBody>
          <a:bodyPr wrap="square" rtlCol="0">
            <a:spAutoFit/>
          </a:bodyPr>
          <a:lstStyle/>
          <a:p>
            <a:pPr algn="l"/>
            <a:r>
              <a:rPr lang="en-US" dirty="0">
                <a:effectLst>
                  <a:outerShdw blurRad="38100" dist="38100" dir="2700000" algn="tl">
                    <a:srgbClr val="000000">
                      <a:alpha val="43137"/>
                    </a:srgbClr>
                  </a:outerShdw>
                </a:effectLst>
              </a:rPr>
              <a:t>Do you remember America?</a:t>
            </a:r>
          </a:p>
        </p:txBody>
      </p:sp>
    </p:spTree>
    <p:extLst>
      <p:ext uri="{BB962C8B-B14F-4D97-AF65-F5344CB8AC3E}">
        <p14:creationId xmlns:p14="http://schemas.microsoft.com/office/powerpoint/2010/main" val="1112141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ABD288-0AA7-4172-9984-5FE2B19A29B9}"/>
              </a:ext>
            </a:extLst>
          </p:cNvPr>
          <p:cNvPicPr>
            <a:picLocks noChangeAspect="1"/>
          </p:cNvPicPr>
          <p:nvPr/>
        </p:nvPicPr>
        <p:blipFill>
          <a:blip r:embed="rId3"/>
          <a:stretch>
            <a:fillRect/>
          </a:stretch>
        </p:blipFill>
        <p:spPr>
          <a:xfrm>
            <a:off x="161749" y="0"/>
            <a:ext cx="8455376" cy="5143500"/>
          </a:xfrm>
          <a:prstGeom prst="rect">
            <a:avLst/>
          </a:prstGeom>
        </p:spPr>
      </p:pic>
      <p:sp>
        <p:nvSpPr>
          <p:cNvPr id="4" name="Subtitle 3"/>
          <p:cNvSpPr>
            <a:spLocks noGrp="1"/>
          </p:cNvSpPr>
          <p:nvPr>
            <p:ph type="subTitle" idx="1"/>
          </p:nvPr>
        </p:nvSpPr>
        <p:spPr>
          <a:xfrm>
            <a:off x="198446" y="361950"/>
            <a:ext cx="8381999" cy="4781550"/>
          </a:xfrm>
        </p:spPr>
        <p:txBody>
          <a:bodyPr>
            <a:normAutofit/>
          </a:bodyPr>
          <a:lstStyle/>
          <a:p>
            <a:pPr algn="l"/>
            <a:r>
              <a:rPr lang="en-US" sz="2000" dirty="0">
                <a:hlinkClick r:id="rId4"/>
              </a:rPr>
              <a:t>https://www.prageru.com/video/goodbye-america/</a:t>
            </a:r>
            <a:r>
              <a:rPr lang="en-US" sz="2000" dirty="0"/>
              <a:t> </a:t>
            </a:r>
          </a:p>
          <a:p>
            <a:pPr algn="l"/>
            <a:endParaRPr lang="en-US" dirty="0"/>
          </a:p>
        </p:txBody>
      </p:sp>
    </p:spTree>
    <p:extLst>
      <p:ext uri="{BB962C8B-B14F-4D97-AF65-F5344CB8AC3E}">
        <p14:creationId xmlns:p14="http://schemas.microsoft.com/office/powerpoint/2010/main" val="35698484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r>
              <a:rPr lang="en-US" dirty="0">
                <a:hlinkClick r:id="rId3"/>
              </a:rPr>
              <a:t>https://www.prageru.com/video/goodbye-america/</a:t>
            </a:r>
            <a:r>
              <a:rPr lang="en-US" dirty="0"/>
              <a:t> </a:t>
            </a:r>
          </a:p>
        </p:txBody>
      </p:sp>
    </p:spTree>
    <p:extLst>
      <p:ext uri="{BB962C8B-B14F-4D97-AF65-F5344CB8AC3E}">
        <p14:creationId xmlns:p14="http://schemas.microsoft.com/office/powerpoint/2010/main" val="1392816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361950"/>
            <a:ext cx="8381999" cy="4781550"/>
          </a:xfrm>
        </p:spPr>
        <p:txBody>
          <a:bodyPr>
            <a:normAutofit/>
          </a:bodyPr>
          <a:lstStyle/>
          <a:p>
            <a:pPr algn="l"/>
            <a:endParaRPr lang="en-US" dirty="0"/>
          </a:p>
        </p:txBody>
      </p:sp>
    </p:spTree>
    <p:extLst>
      <p:ext uri="{BB962C8B-B14F-4D97-AF65-F5344CB8AC3E}">
        <p14:creationId xmlns:p14="http://schemas.microsoft.com/office/powerpoint/2010/main" val="406838261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110041</TotalTime>
  <Words>4824</Words>
  <Application>Microsoft Office PowerPoint</Application>
  <PresentationFormat>Custom</PresentationFormat>
  <Paragraphs>521</Paragraphs>
  <Slides>98</Slides>
  <Notes>98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98</vt:i4>
      </vt:variant>
    </vt:vector>
  </HeadingPairs>
  <TitlesOfParts>
    <vt:vector size="104"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Mattityahu (Matthew) 27:15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27:16</vt:lpstr>
      <vt:lpstr>Mattityahu (Matthew) 27:17</vt:lpstr>
      <vt:lpstr>Mattityahu (Matthew) 27:17</vt:lpstr>
      <vt:lpstr>Mattityahu (Matthew) 27:18</vt:lpstr>
      <vt:lpstr>Mattityahu (Matthew) 27:19</vt:lpstr>
      <vt:lpstr>Mattityahu (Matthew) 27:20-22</vt:lpstr>
      <vt:lpstr>Mattityahu (Matthew) 27:20-22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27:20-22</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3048</cp:revision>
  <dcterms:created xsi:type="dcterms:W3CDTF">2006-04-21T19:34:43Z</dcterms:created>
  <dcterms:modified xsi:type="dcterms:W3CDTF">2019-09-21T13:58:22Z</dcterms:modified>
</cp:coreProperties>
</file>