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Lst>
  <p:notesMasterIdLst>
    <p:notesMasterId r:id="rId113"/>
  </p:notesMasterIdLst>
  <p:handoutMasterIdLst>
    <p:handoutMasterId r:id="rId114"/>
  </p:handoutMasterIdLst>
  <p:sldIdLst>
    <p:sldId id="2045" r:id="rId4"/>
    <p:sldId id="60163" r:id="rId5"/>
    <p:sldId id="60164" r:id="rId6"/>
    <p:sldId id="60410" r:id="rId7"/>
    <p:sldId id="60166" r:id="rId8"/>
    <p:sldId id="399" r:id="rId9"/>
    <p:sldId id="60175" r:id="rId10"/>
    <p:sldId id="60174" r:id="rId11"/>
    <p:sldId id="60173" r:id="rId12"/>
    <p:sldId id="60393" r:id="rId13"/>
    <p:sldId id="56113" r:id="rId14"/>
    <p:sldId id="60405" r:id="rId15"/>
    <p:sldId id="60321" r:id="rId16"/>
    <p:sldId id="60336" r:id="rId17"/>
    <p:sldId id="59156" r:id="rId18"/>
    <p:sldId id="59155" r:id="rId19"/>
    <p:sldId id="60406" r:id="rId20"/>
    <p:sldId id="60416" r:id="rId21"/>
    <p:sldId id="60408" r:id="rId22"/>
    <p:sldId id="60419" r:id="rId23"/>
    <p:sldId id="60422" r:id="rId24"/>
    <p:sldId id="60421" r:id="rId25"/>
    <p:sldId id="60412" r:id="rId26"/>
    <p:sldId id="60425" r:id="rId27"/>
    <p:sldId id="60427" r:id="rId28"/>
    <p:sldId id="60415" r:id="rId29"/>
    <p:sldId id="60407" r:id="rId30"/>
    <p:sldId id="60420" r:id="rId31"/>
    <p:sldId id="60417" r:id="rId32"/>
    <p:sldId id="60423" r:id="rId33"/>
    <p:sldId id="60152" r:id="rId34"/>
    <p:sldId id="60443" r:id="rId35"/>
    <p:sldId id="60418" r:id="rId36"/>
    <p:sldId id="60414" r:id="rId37"/>
    <p:sldId id="60444" r:id="rId38"/>
    <p:sldId id="60434" r:id="rId39"/>
    <p:sldId id="60409" r:id="rId40"/>
    <p:sldId id="60404" r:id="rId41"/>
    <p:sldId id="60424" r:id="rId42"/>
    <p:sldId id="60429" r:id="rId43"/>
    <p:sldId id="60426" r:id="rId44"/>
    <p:sldId id="60428" r:id="rId45"/>
    <p:sldId id="60432" r:id="rId46"/>
    <p:sldId id="60413" r:id="rId47"/>
    <p:sldId id="60436" r:id="rId48"/>
    <p:sldId id="60437" r:id="rId49"/>
    <p:sldId id="60438" r:id="rId50"/>
    <p:sldId id="60435" r:id="rId51"/>
    <p:sldId id="60340" r:id="rId52"/>
    <p:sldId id="60342" r:id="rId53"/>
    <p:sldId id="60341" r:id="rId54"/>
    <p:sldId id="60343" r:id="rId55"/>
    <p:sldId id="60440" r:id="rId56"/>
    <p:sldId id="60344" r:id="rId57"/>
    <p:sldId id="60464" r:id="rId58"/>
    <p:sldId id="60439" r:id="rId59"/>
    <p:sldId id="60345" r:id="rId60"/>
    <p:sldId id="60346" r:id="rId61"/>
    <p:sldId id="60347" r:id="rId62"/>
    <p:sldId id="60353" r:id="rId63"/>
    <p:sldId id="60350" r:id="rId64"/>
    <p:sldId id="60348" r:id="rId65"/>
    <p:sldId id="60355" r:id="rId66"/>
    <p:sldId id="60354" r:id="rId67"/>
    <p:sldId id="60351" r:id="rId68"/>
    <p:sldId id="60352" r:id="rId69"/>
    <p:sldId id="60381" r:id="rId70"/>
    <p:sldId id="60349" r:id="rId71"/>
    <p:sldId id="60356" r:id="rId72"/>
    <p:sldId id="60357" r:id="rId73"/>
    <p:sldId id="60363" r:id="rId74"/>
    <p:sldId id="60358" r:id="rId75"/>
    <p:sldId id="60359" r:id="rId76"/>
    <p:sldId id="60362" r:id="rId77"/>
    <p:sldId id="60395" r:id="rId78"/>
    <p:sldId id="60394" r:id="rId79"/>
    <p:sldId id="60360" r:id="rId80"/>
    <p:sldId id="60364" r:id="rId81"/>
    <p:sldId id="60367" r:id="rId82"/>
    <p:sldId id="60368" r:id="rId83"/>
    <p:sldId id="60361" r:id="rId84"/>
    <p:sldId id="60373" r:id="rId85"/>
    <p:sldId id="60374" r:id="rId86"/>
    <p:sldId id="60396" r:id="rId87"/>
    <p:sldId id="60365" r:id="rId88"/>
    <p:sldId id="60372" r:id="rId89"/>
    <p:sldId id="60366" r:id="rId90"/>
    <p:sldId id="60459" r:id="rId91"/>
    <p:sldId id="60369" r:id="rId92"/>
    <p:sldId id="60397" r:id="rId93"/>
    <p:sldId id="60371" r:id="rId94"/>
    <p:sldId id="60167" r:id="rId95"/>
    <p:sldId id="60447" r:id="rId96"/>
    <p:sldId id="60448" r:id="rId97"/>
    <p:sldId id="60376" r:id="rId98"/>
    <p:sldId id="60463" r:id="rId99"/>
    <p:sldId id="60449" r:id="rId100"/>
    <p:sldId id="60454" r:id="rId101"/>
    <p:sldId id="60455" r:id="rId102"/>
    <p:sldId id="60379" r:id="rId103"/>
    <p:sldId id="60452" r:id="rId104"/>
    <p:sldId id="60453" r:id="rId105"/>
    <p:sldId id="60451" r:id="rId106"/>
    <p:sldId id="60450" r:id="rId107"/>
    <p:sldId id="60377" r:id="rId108"/>
    <p:sldId id="60380" r:id="rId109"/>
    <p:sldId id="60460" r:id="rId110"/>
    <p:sldId id="60445" r:id="rId111"/>
    <p:sldId id="60456" r:id="rId112"/>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1"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2214" autoAdjust="0"/>
  </p:normalViewPr>
  <p:slideViewPr>
    <p:cSldViewPr>
      <p:cViewPr varScale="1">
        <p:scale>
          <a:sx n="56" d="100"/>
          <a:sy n="56" d="100"/>
        </p:scale>
        <p:origin x="730" y="53"/>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342"/>
    </p:cViewPr>
  </p:sorterViewPr>
  <p:notesViewPr>
    <p:cSldViewPr>
      <p:cViewPr varScale="1">
        <p:scale>
          <a:sx n="82" d="100"/>
          <a:sy n="82" d="100"/>
        </p:scale>
        <p:origin x="20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viewProps" Target="view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notesMaster" Target="notesMasters/notesMaster1.xml"/><Relationship Id="rId11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en.wikipedia.org/wiki/Shlomo_Goren"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s://en.wikipedia.org/wiki/Shlomo_Goren" TargetMode="Externa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https://en.wikipedia.org/wiki/Shlomo_Goren" TargetMode="Externa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Pontius_Pilat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Pontius_Pilat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jewishvirtuallibrary.org/zedekiah"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jewishvirtuallibrary.org/zedekiah"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en.wikipedia.org/wiki/Jubilee_(biblical)"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en.wikipedia.org/wiki/Jubilee_(biblica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jpost.com/Opinion/Unto-the-nations-505760"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jpost.com/Opinion/Unto-the-nations-505760"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jpost.com/Opinion/Unto-the-nations-505760"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jpost.com/Opinion/Unto-the-nations-505760"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deiahl.de/en/research-and-education/excavations/"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www.fsmitha.com/h3/h47-crimea2.htm"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Jewish_greetings#Holiday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ww.history.com/news/what-was-the-dreyfus-affair"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en.wikipedia.org/wiki/Balfour_Declaration"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en.wikipedia.org/wiki/Balfour_Declaration"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en.wikipedia.org/wiki/Balfour_Declaration"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en.wikipedia.org/wiki/Balfour_Declaration"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jewishpress.com/indepth/opinions/chanukah-1917/2010/12/01/"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www.jewishpress.com/indepth/opinions/chanukah-1917/2010/12/01/"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en.wikipedia.org/wiki/Battle_of_Jerusalem"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www.google.com/search?q=un+vote+on+the+partition+of+palestine&amp;oq=UN+vote+on+the+&amp;aqs=chrome.1.69i57j0l5.7848j0j7&amp;sourceid=chrome&amp;ie=UTF-8"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en.wikipedia.org/wiki/Mordechai_Gur"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en.wikipedia.org/wiki/Mordechai_Gur"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https://youtu.be/T_M5-qthA8w</a:t>
            </a:r>
          </a:p>
        </p:txBody>
      </p:sp>
    </p:spTree>
    <p:extLst>
      <p:ext uri="{BB962C8B-B14F-4D97-AF65-F5344CB8AC3E}">
        <p14:creationId xmlns:p14="http://schemas.microsoft.com/office/powerpoint/2010/main" val="34209223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734607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https://en.wikipedia.org/wiki/Shlomo_Goren</a:t>
            </a:r>
            <a:endParaRPr lang="en-US" altLang="en-US" sz="1050" dirty="0"/>
          </a:p>
          <a:p>
            <a:endParaRPr lang="en-US" altLang="en-US" sz="1050" dirty="0"/>
          </a:p>
        </p:txBody>
      </p:sp>
    </p:spTree>
    <p:extLst>
      <p:ext uri="{BB962C8B-B14F-4D97-AF65-F5344CB8AC3E}">
        <p14:creationId xmlns:p14="http://schemas.microsoft.com/office/powerpoint/2010/main" val="3313840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9163919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https://en.wikipedia.org/wiki/Shlomo_Goren</a:t>
            </a:r>
            <a:endParaRPr lang="en-US" altLang="en-US" sz="1050" dirty="0"/>
          </a:p>
          <a:p>
            <a:endParaRPr lang="en-US" altLang="en-US" sz="1050" dirty="0"/>
          </a:p>
        </p:txBody>
      </p:sp>
    </p:spTree>
    <p:extLst>
      <p:ext uri="{BB962C8B-B14F-4D97-AF65-F5344CB8AC3E}">
        <p14:creationId xmlns:p14="http://schemas.microsoft.com/office/powerpoint/2010/main" val="15431063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https://en.wikipedia.org/wiki/Shlomo_Goren</a:t>
            </a:r>
            <a:endParaRPr lang="en-US" altLang="en-US" sz="1050" dirty="0"/>
          </a:p>
        </p:txBody>
      </p:sp>
    </p:spTree>
    <p:extLst>
      <p:ext uri="{BB962C8B-B14F-4D97-AF65-F5344CB8AC3E}">
        <p14:creationId xmlns:p14="http://schemas.microsoft.com/office/powerpoint/2010/main" val="343899237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43274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1259178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126597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124327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2789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cs typeface="Arial" pitchFamily="34" charset="0"/>
              </a:rPr>
              <a:t>Last week, we were considering the sentencing of Yeshua, by Pontius Pilate.  </a:t>
            </a:r>
          </a:p>
          <a:p>
            <a:r>
              <a:rPr lang="en-US" altLang="en-US" b="1" dirty="0">
                <a:cs typeface="Arial" pitchFamily="34" charset="0"/>
              </a:rPr>
              <a:t>Why couldn’t the Sanhedrin just sentence Him?  [Anyone?]</a:t>
            </a:r>
          </a:p>
          <a:p>
            <a:r>
              <a:rPr lang="en-US" altLang="en-US" b="1" dirty="0">
                <a:cs typeface="Arial" pitchFamily="34" charset="0"/>
              </a:rPr>
              <a:t>The Jewish people had lost their authority to institute capital punishment, which fact itself was a fulfillment of scripture.</a:t>
            </a:r>
          </a:p>
          <a:p>
            <a:r>
              <a:rPr lang="en-US" altLang="en-US" b="1" dirty="0">
                <a:cs typeface="Arial" pitchFamily="34" charset="0"/>
              </a:rPr>
              <a:t>Bigger picture…</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36055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Does this relate to Elul, preparation for High Holidays?</a:t>
            </a:r>
          </a:p>
        </p:txBody>
      </p:sp>
    </p:spTree>
    <p:extLst>
      <p:ext uri="{BB962C8B-B14F-4D97-AF65-F5344CB8AC3E}">
        <p14:creationId xmlns:p14="http://schemas.microsoft.com/office/powerpoint/2010/main" val="3407308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79209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Pilate was having to determine sentencing for Yeshua.   But considering a provision of leniency.    Asked the crowd.  Public opinion poll…</a:t>
            </a:r>
          </a:p>
          <a:p>
            <a:r>
              <a:rPr lang="en-US" altLang="en-US" sz="2000" b="1" dirty="0"/>
              <a:t>It’s a good thing to get wise counsel.  But general public consensus?</a:t>
            </a:r>
          </a:p>
          <a:p>
            <a:r>
              <a:rPr lang="en-US" altLang="en-US" sz="2000" b="1" dirty="0"/>
              <a:t>Concerning the govt of Or </a:t>
            </a:r>
            <a:r>
              <a:rPr lang="en-US" altLang="en-US" sz="2000" b="1" dirty="0" err="1"/>
              <a:t>HaOlam</a:t>
            </a:r>
            <a:r>
              <a:rPr lang="en-US" altLang="en-US" sz="2000" b="1" dirty="0"/>
              <a:t>: I have three levels of advisers:  </a:t>
            </a:r>
            <a:r>
              <a:rPr lang="en-US" altLang="en-US" sz="2000" b="1" dirty="0" err="1"/>
              <a:t>Shamashim</a:t>
            </a:r>
            <a:r>
              <a:rPr lang="en-US" altLang="en-US" sz="2000" b="1" dirty="0"/>
              <a:t>, </a:t>
            </a:r>
            <a:r>
              <a:rPr lang="en-US" altLang="en-US" sz="2000" b="1" dirty="0" err="1"/>
              <a:t>Zekenim</a:t>
            </a:r>
            <a:r>
              <a:rPr lang="en-US" altLang="en-US" sz="2000" b="1" dirty="0"/>
              <a:t> = elders, Directors = Apostolic authority.  But, not an election.  I am not subject to the crowd.</a:t>
            </a:r>
          </a:p>
        </p:txBody>
      </p:sp>
    </p:spTree>
    <p:extLst>
      <p:ext uri="{BB962C8B-B14F-4D97-AF65-F5344CB8AC3E}">
        <p14:creationId xmlns:p14="http://schemas.microsoft.com/office/powerpoint/2010/main" val="3785137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a:solidFill>
                  <a:schemeClr val="tx1"/>
                </a:solidFill>
                <a:effectLst/>
                <a:latin typeface="Arial Rounded MT Bold" pitchFamily="34" charset="0"/>
                <a:ea typeface="+mn-ea"/>
                <a:cs typeface="Arial" charset="0"/>
              </a:rPr>
              <a:t>Railing accusation.  </a:t>
            </a:r>
          </a:p>
          <a:p>
            <a:r>
              <a:rPr lang="en-US" sz="2000" b="0" i="0" kern="1200" dirty="0">
                <a:solidFill>
                  <a:schemeClr val="tx1"/>
                </a:solidFill>
                <a:effectLst/>
                <a:latin typeface="Arial Rounded MT Bold" pitchFamily="34" charset="0"/>
                <a:ea typeface="+mn-ea"/>
                <a:cs typeface="Arial" charset="0"/>
              </a:rPr>
              <a:t>“angels, which are greater in power and might, bring not railing accusation”  KJV 2 </a:t>
            </a:r>
            <a:r>
              <a:rPr lang="en-US" sz="2000" b="0" i="0" kern="1200" dirty="0" err="1">
                <a:solidFill>
                  <a:schemeClr val="tx1"/>
                </a:solidFill>
                <a:effectLst/>
                <a:latin typeface="Arial Rounded MT Bold" pitchFamily="34" charset="0"/>
                <a:ea typeface="+mn-ea"/>
                <a:cs typeface="Arial" charset="0"/>
              </a:rPr>
              <a:t>Kefa</a:t>
            </a:r>
            <a:r>
              <a:rPr lang="en-US" sz="2000" b="0" i="0" kern="1200" dirty="0">
                <a:solidFill>
                  <a:schemeClr val="tx1"/>
                </a:solidFill>
                <a:effectLst/>
                <a:latin typeface="Arial Rounded MT Bold" pitchFamily="34" charset="0"/>
                <a:ea typeface="+mn-ea"/>
                <a:cs typeface="Arial" charset="0"/>
              </a:rPr>
              <a:t> 2.11</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91278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853932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 it easy to defy the crowd?  Go against the culture, the majority.</a:t>
            </a:r>
          </a:p>
          <a:p>
            <a:r>
              <a:rPr lang="en-US" b="1" dirty="0"/>
              <a:t>Gesture of defiance, but really gutless.  God wants courage!  Scripture talks about brave men.  Are you strong to say, in His strength, this is a hill to die on!   Here I stand, I can do no other.  </a:t>
            </a:r>
          </a:p>
          <a:p>
            <a:r>
              <a:rPr lang="en-US" b="1" dirty="0"/>
              <a:t>Washing hands in this case was a lame gesture, meant nothing decisive.</a:t>
            </a:r>
          </a:p>
          <a:p>
            <a:r>
              <a:rPr lang="en-US" b="1" dirty="0"/>
              <a:t>Faithful to your spouse, or singleness.  Finances, tithe first, integrity.  Resist gossip!  </a:t>
            </a:r>
          </a:p>
          <a:p>
            <a:r>
              <a:rPr lang="en-US" b="1" dirty="0"/>
              <a:t>Precedent in scripture…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816908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15830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3613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94478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43282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0" i="0" kern="1200" dirty="0" err="1">
                <a:solidFill>
                  <a:schemeClr val="tx1"/>
                </a:solidFill>
                <a:effectLst/>
                <a:latin typeface="Arial Rounded MT Bold" pitchFamily="34" charset="0"/>
                <a:ea typeface="+mn-ea"/>
                <a:cs typeface="Arial" charset="0"/>
              </a:rPr>
              <a:t>Ubi</a:t>
            </a:r>
            <a:r>
              <a:rPr lang="en-US" sz="2000" b="0" i="0" kern="1200" dirty="0">
                <a:solidFill>
                  <a:schemeClr val="tx1"/>
                </a:solidFill>
                <a:effectLst/>
                <a:latin typeface="Arial Rounded MT Bold" pitchFamily="34" charset="0"/>
                <a:ea typeface="+mn-ea"/>
                <a:cs typeface="Arial" charset="0"/>
              </a:rPr>
              <a:t> supra. (De </a:t>
            </a:r>
            <a:r>
              <a:rPr lang="en-US" sz="2000" b="0" i="0" kern="1200" dirty="0" err="1">
                <a:solidFill>
                  <a:schemeClr val="tx1"/>
                </a:solidFill>
                <a:effectLst/>
                <a:latin typeface="Arial Rounded MT Bold" pitchFamily="34" charset="0"/>
                <a:ea typeface="+mn-ea"/>
                <a:cs typeface="Arial" charset="0"/>
              </a:rPr>
              <a:t>Legat</a:t>
            </a:r>
            <a:r>
              <a:rPr lang="en-US" sz="2000" b="0" i="0" kern="1200" dirty="0">
                <a:solidFill>
                  <a:schemeClr val="tx1"/>
                </a:solidFill>
                <a:effectLst/>
                <a:latin typeface="Arial Rounded MT Bold" pitchFamily="34" charset="0"/>
                <a:ea typeface="+mn-ea"/>
                <a:cs typeface="Arial" charset="0"/>
              </a:rPr>
              <a:t>. ad </a:t>
            </a:r>
            <a:r>
              <a:rPr lang="en-US" sz="2000" b="0" i="0" kern="1200" dirty="0" err="1">
                <a:solidFill>
                  <a:schemeClr val="tx1"/>
                </a:solidFill>
                <a:effectLst/>
                <a:latin typeface="Arial Rounded MT Bold" pitchFamily="34" charset="0"/>
                <a:ea typeface="+mn-ea"/>
                <a:cs typeface="Arial" charset="0"/>
              </a:rPr>
              <a:t>Caium</a:t>
            </a:r>
            <a:r>
              <a:rPr lang="en-US" sz="2000" b="0" i="0" kern="1200" dirty="0">
                <a:solidFill>
                  <a:schemeClr val="tx1"/>
                </a:solidFill>
                <a:effectLst/>
                <a:latin typeface="Arial Rounded MT Bold" pitchFamily="34" charset="0"/>
                <a:ea typeface="+mn-ea"/>
                <a:cs typeface="Arial" charset="0"/>
              </a:rPr>
              <a:t>, p. 1034.) </a:t>
            </a:r>
            <a:r>
              <a:rPr lang="en-US" sz="2000" dirty="0">
                <a:hlinkClick r:id="rId3"/>
              </a:rPr>
              <a:t>https://en.wikipedia.org/wiki/Pontius_Pilate</a:t>
            </a:r>
            <a:endParaRPr lang="en-US" sz="2000" dirty="0"/>
          </a:p>
          <a:p>
            <a:endParaRPr lang="en-US" altLang="en-US" sz="1050" dirty="0"/>
          </a:p>
        </p:txBody>
      </p:sp>
    </p:spTree>
    <p:extLst>
      <p:ext uri="{BB962C8B-B14F-4D97-AF65-F5344CB8AC3E}">
        <p14:creationId xmlns:p14="http://schemas.microsoft.com/office/powerpoint/2010/main" val="3459606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https://en.wikipedia.org/wiki/Pontius_Pilate</a:t>
            </a:r>
            <a:endParaRPr lang="en-US" sz="1050" dirty="0"/>
          </a:p>
          <a:p>
            <a:r>
              <a:rPr lang="en-US" altLang="en-US" sz="2000" b="1" dirty="0"/>
              <a:t>Pilate was NOT a nice guy, torn between the advice of his wife and the demands of a mob.  He was a murderous though weak willed demagogue. </a:t>
            </a:r>
          </a:p>
        </p:txBody>
      </p:sp>
    </p:spTree>
    <p:extLst>
      <p:ext uri="{BB962C8B-B14F-4D97-AF65-F5344CB8AC3E}">
        <p14:creationId xmlns:p14="http://schemas.microsoft.com/office/powerpoint/2010/main" val="3145439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Superficially, he was relieved of responsibility.</a:t>
            </a:r>
          </a:p>
          <a:p>
            <a:endParaRPr lang="en-US" b="1" dirty="0"/>
          </a:p>
          <a:p>
            <a:r>
              <a:rPr lang="en-US" b="1" dirty="0"/>
              <a:t>This can be taken two ways.</a:t>
            </a:r>
          </a:p>
          <a:p>
            <a:r>
              <a:rPr lang="en-US" b="1" dirty="0"/>
              <a:t>The first murder, fratricide…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32445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52693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1" dirty="0"/>
              <a:t>The prophet </a:t>
            </a:r>
            <a:r>
              <a:rPr lang="en-US" sz="1050" b="1" dirty="0" err="1"/>
              <a:t>Yermiyahu</a:t>
            </a:r>
            <a:r>
              <a:rPr lang="en-US" sz="1050" b="1" dirty="0"/>
              <a:t>/Jeremiah said to his opposers…</a:t>
            </a:r>
          </a:p>
          <a:p>
            <a:endParaRPr lang="en-US" altLang="en-US" sz="1050" dirty="0"/>
          </a:p>
        </p:txBody>
      </p:sp>
    </p:spTree>
    <p:extLst>
      <p:ext uri="{BB962C8B-B14F-4D97-AF65-F5344CB8AC3E}">
        <p14:creationId xmlns:p14="http://schemas.microsoft.com/office/powerpoint/2010/main" val="3224947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64438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David Stern commentary</a:t>
            </a:r>
          </a:p>
          <a:p>
            <a:r>
              <a:rPr lang="en-US" altLang="en-US" sz="2000" dirty="0"/>
              <a:t>Easter historically was a dangerous time for Jews.</a:t>
            </a:r>
          </a:p>
        </p:txBody>
      </p:sp>
    </p:spTree>
    <p:extLst>
      <p:ext uri="{BB962C8B-B14F-4D97-AF65-F5344CB8AC3E}">
        <p14:creationId xmlns:p14="http://schemas.microsoft.com/office/powerpoint/2010/main" val="3928276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David Stern commentary</a:t>
            </a:r>
          </a:p>
        </p:txBody>
      </p:sp>
    </p:spTree>
    <p:extLst>
      <p:ext uri="{BB962C8B-B14F-4D97-AF65-F5344CB8AC3E}">
        <p14:creationId xmlns:p14="http://schemas.microsoft.com/office/powerpoint/2010/main" val="804497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David Stern commentary</a:t>
            </a:r>
          </a:p>
        </p:txBody>
      </p:sp>
    </p:spTree>
    <p:extLst>
      <p:ext uri="{BB962C8B-B14F-4D97-AF65-F5344CB8AC3E}">
        <p14:creationId xmlns:p14="http://schemas.microsoft.com/office/powerpoint/2010/main" val="91434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09788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David Stern commentary</a:t>
            </a:r>
            <a:endParaRPr lang="en-US" altLang="en-US" sz="2000" b="1" dirty="0"/>
          </a:p>
          <a:p>
            <a:r>
              <a:rPr lang="en-US" altLang="en-US" sz="2000" b="1" dirty="0"/>
              <a:t>My father, </a:t>
            </a:r>
            <a:r>
              <a:rPr lang="en-US" altLang="en-US" sz="2000" b="1" i="0" dirty="0"/>
              <a:t>I believe.  A woman here in KC.  “Christ </a:t>
            </a:r>
            <a:r>
              <a:rPr lang="en-US" altLang="en-US" sz="2000" b="1" i="0" dirty="0" err="1"/>
              <a:t>killer.”S</a:t>
            </a:r>
            <a:endParaRPr lang="en-US" altLang="en-US" sz="2000" b="1" dirty="0"/>
          </a:p>
        </p:txBody>
      </p:sp>
    </p:spTree>
    <p:extLst>
      <p:ext uri="{BB962C8B-B14F-4D97-AF65-F5344CB8AC3E}">
        <p14:creationId xmlns:p14="http://schemas.microsoft.com/office/powerpoint/2010/main" val="898034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This time of year, particularly, free from guilt, delivered from iniquity.</a:t>
            </a:r>
          </a:p>
        </p:txBody>
      </p:sp>
    </p:spTree>
    <p:extLst>
      <p:ext uri="{BB962C8B-B14F-4D97-AF65-F5344CB8AC3E}">
        <p14:creationId xmlns:p14="http://schemas.microsoft.com/office/powerpoint/2010/main" val="3717232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44459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Guilt cannot be passed from generation to generation.</a:t>
            </a:r>
          </a:p>
          <a:p>
            <a:r>
              <a:rPr lang="en-US" altLang="en-US" sz="2000" dirty="0"/>
              <a:t>Sinful weakness can be inherited.  </a:t>
            </a:r>
            <a:r>
              <a:rPr lang="en-US" altLang="en-US" sz="2000" dirty="0" err="1"/>
              <a:t>Epigentics</a:t>
            </a:r>
            <a:r>
              <a:rPr lang="en-US" altLang="en-US" sz="2000" dirty="0"/>
              <a:t>.</a:t>
            </a:r>
          </a:p>
        </p:txBody>
      </p:sp>
    </p:spTree>
    <p:extLst>
      <p:ext uri="{BB962C8B-B14F-4D97-AF65-F5344CB8AC3E}">
        <p14:creationId xmlns:p14="http://schemas.microsoft.com/office/powerpoint/2010/main" val="3612077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Epigenetics transfer of sinful tendencies.  </a:t>
            </a:r>
          </a:p>
        </p:txBody>
      </p:sp>
    </p:spTree>
    <p:extLst>
      <p:ext uri="{BB962C8B-B14F-4D97-AF65-F5344CB8AC3E}">
        <p14:creationId xmlns:p14="http://schemas.microsoft.com/office/powerpoint/2010/main" val="3709962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959973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5613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8137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5782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https://www.jewishvirtuallibrary.org/zedekiah</a:t>
            </a:r>
            <a:endParaRPr lang="en-US" altLang="en-US" sz="1050" dirty="0"/>
          </a:p>
        </p:txBody>
      </p:sp>
    </p:spTree>
    <p:extLst>
      <p:ext uri="{BB962C8B-B14F-4D97-AF65-F5344CB8AC3E}">
        <p14:creationId xmlns:p14="http://schemas.microsoft.com/office/powerpoint/2010/main" val="351849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Pray that the Holy Presence is here, and that people are drawn.  Drawn.</a:t>
            </a:r>
          </a:p>
        </p:txBody>
      </p:sp>
    </p:spTree>
    <p:extLst>
      <p:ext uri="{BB962C8B-B14F-4D97-AF65-F5344CB8AC3E}">
        <p14:creationId xmlns:p14="http://schemas.microsoft.com/office/powerpoint/2010/main" val="405752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https://www.jewishvirtuallibrary.org/zedekiah</a:t>
            </a:r>
            <a:endParaRPr lang="en-US" altLang="en-US" sz="1050" dirty="0"/>
          </a:p>
        </p:txBody>
      </p:sp>
    </p:spTree>
    <p:extLst>
      <p:ext uri="{BB962C8B-B14F-4D97-AF65-F5344CB8AC3E}">
        <p14:creationId xmlns:p14="http://schemas.microsoft.com/office/powerpoint/2010/main" val="2165039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King Zedekiah/</a:t>
            </a:r>
            <a:r>
              <a:rPr lang="en-US" altLang="en-US" sz="1050" dirty="0" err="1"/>
              <a:t>Tsidkiyahu</a:t>
            </a:r>
            <a:r>
              <a:rPr lang="en-US" altLang="en-US" sz="1050" dirty="0"/>
              <a:t> wanted to obey Jeremiah.   </a:t>
            </a:r>
          </a:p>
        </p:txBody>
      </p:sp>
    </p:spTree>
    <p:extLst>
      <p:ext uri="{BB962C8B-B14F-4D97-AF65-F5344CB8AC3E}">
        <p14:creationId xmlns:p14="http://schemas.microsoft.com/office/powerpoint/2010/main" val="686796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You can stand.  We have the power of the blood atonement, and resurrection, and the love of G-d, and the power of the Ruakh.   We CAN stand.</a:t>
            </a:r>
          </a:p>
        </p:txBody>
      </p:sp>
    </p:spTree>
    <p:extLst>
      <p:ext uri="{BB962C8B-B14F-4D97-AF65-F5344CB8AC3E}">
        <p14:creationId xmlns:p14="http://schemas.microsoft.com/office/powerpoint/2010/main" val="3042314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You can stand.  We have the power of the blood atonement, and resurrection, and the love of G-d, and the power of the Ruakh.   We CAN stand.   His Blood is indeed upon us, to cleanse us and make us warriors in love for TRUTH.    Receive Him, be filled with Him!   Glory in His love for you!!</a:t>
            </a:r>
          </a:p>
        </p:txBody>
      </p:sp>
    </p:spTree>
    <p:extLst>
      <p:ext uri="{BB962C8B-B14F-4D97-AF65-F5344CB8AC3E}">
        <p14:creationId xmlns:p14="http://schemas.microsoft.com/office/powerpoint/2010/main" val="2099478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Looks like a loss.  But it was the redemption of mankind!!</a:t>
            </a:r>
          </a:p>
        </p:txBody>
      </p:sp>
    </p:spTree>
    <p:extLst>
      <p:ext uri="{BB962C8B-B14F-4D97-AF65-F5344CB8AC3E}">
        <p14:creationId xmlns:p14="http://schemas.microsoft.com/office/powerpoint/2010/main" val="4149321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46626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340875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b="1" dirty="0"/>
          </a:p>
        </p:txBody>
      </p:sp>
    </p:spTree>
    <p:extLst>
      <p:ext uri="{BB962C8B-B14F-4D97-AF65-F5344CB8AC3E}">
        <p14:creationId xmlns:p14="http://schemas.microsoft.com/office/powerpoint/2010/main" val="774378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06145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7163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157836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306024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465018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https://en.wikipedia.org/wiki/Jubilee_(biblical)</a:t>
            </a:r>
            <a:endParaRPr lang="en-US" altLang="en-US" sz="1050" dirty="0"/>
          </a:p>
        </p:txBody>
      </p:sp>
    </p:spTree>
    <p:extLst>
      <p:ext uri="{BB962C8B-B14F-4D97-AF65-F5344CB8AC3E}">
        <p14:creationId xmlns:p14="http://schemas.microsoft.com/office/powerpoint/2010/main" val="7404772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https://en.wikipedia.org/wiki/Jubilee_(biblical)</a:t>
            </a:r>
            <a:endParaRPr lang="en-US" altLang="en-US" sz="1050" dirty="0"/>
          </a:p>
        </p:txBody>
      </p:sp>
    </p:spTree>
    <p:extLst>
      <p:ext uri="{BB962C8B-B14F-4D97-AF65-F5344CB8AC3E}">
        <p14:creationId xmlns:p14="http://schemas.microsoft.com/office/powerpoint/2010/main" val="4053221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822198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065395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012775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https://www.jpost.com/Opinion/Unto-the-nations-505760</a:t>
            </a:r>
            <a:endParaRPr lang="en-US" altLang="en-US" sz="1050" dirty="0"/>
          </a:p>
        </p:txBody>
      </p:sp>
    </p:spTree>
    <p:extLst>
      <p:ext uri="{BB962C8B-B14F-4D97-AF65-F5344CB8AC3E}">
        <p14:creationId xmlns:p14="http://schemas.microsoft.com/office/powerpoint/2010/main" val="13069166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913695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838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A97557F-5235-495A-9588-923537C24CDB}"/>
              </a:ext>
            </a:extLst>
          </p:cNvPr>
          <p:cNvSpPr>
            <a:spLocks noGrp="1" noChangeArrowheads="1"/>
          </p:cNvSpPr>
          <p:nvPr>
            <p:ph type="hdr" sz="quarter"/>
          </p:nvPr>
        </p:nvSpPr>
        <p:spPr>
          <a:ln/>
        </p:spPr>
        <p:txBody>
          <a:bodyPr/>
          <a:lstStyle/>
          <a:p>
            <a:r>
              <a:rPr lang="en-US" altLang="en-US"/>
              <a:t>RH 5772 תרועה Cry out </a:t>
            </a:r>
          </a:p>
        </p:txBody>
      </p:sp>
      <p:sp>
        <p:nvSpPr>
          <p:cNvPr id="5" name="Rectangle 3">
            <a:extLst>
              <a:ext uri="{FF2B5EF4-FFF2-40B4-BE49-F238E27FC236}">
                <a16:creationId xmlns:a16="http://schemas.microsoft.com/office/drawing/2014/main" id="{C49B746A-4BAC-4132-A601-F36A1F51351D}"/>
              </a:ext>
            </a:extLst>
          </p:cNvPr>
          <p:cNvSpPr>
            <a:spLocks noGrp="1" noChangeArrowheads="1"/>
          </p:cNvSpPr>
          <p:nvPr>
            <p:ph type="dt" idx="1"/>
          </p:nvPr>
        </p:nvSpPr>
        <p:spPr>
          <a:ln/>
        </p:spPr>
        <p:txBody>
          <a:bodyPr/>
          <a:lstStyle/>
          <a:p>
            <a:r>
              <a:rPr lang="he-IL" altLang="en-US"/>
              <a:t>2011 Sept.28</a:t>
            </a:r>
            <a:endParaRPr lang="en-US" altLang="en-US"/>
          </a:p>
        </p:txBody>
      </p:sp>
      <p:sp>
        <p:nvSpPr>
          <p:cNvPr id="6" name="Rectangle 7">
            <a:extLst>
              <a:ext uri="{FF2B5EF4-FFF2-40B4-BE49-F238E27FC236}">
                <a16:creationId xmlns:a16="http://schemas.microsoft.com/office/drawing/2014/main" id="{4A82F5BB-A6A0-400A-BCCB-B6922E6CA5ED}"/>
              </a:ext>
            </a:extLst>
          </p:cNvPr>
          <p:cNvSpPr>
            <a:spLocks noGrp="1" noChangeArrowheads="1"/>
          </p:cNvSpPr>
          <p:nvPr>
            <p:ph type="sldNum" sz="quarter" idx="5"/>
          </p:nvPr>
        </p:nvSpPr>
        <p:spPr>
          <a:ln/>
        </p:spPr>
        <p:txBody>
          <a:bodyPr/>
          <a:lstStyle/>
          <a:p>
            <a:fld id="{74F595C9-B87F-41E5-9D32-024D905A4AF8}" type="slidenum">
              <a:rPr lang="en-US" altLang="en-US"/>
              <a:pPr/>
              <a:t>6</a:t>
            </a:fld>
            <a:endParaRPr lang="en-US" altLang="en-US"/>
          </a:p>
        </p:txBody>
      </p:sp>
      <p:sp>
        <p:nvSpPr>
          <p:cNvPr id="377858" name="Rectangle 2">
            <a:extLst>
              <a:ext uri="{FF2B5EF4-FFF2-40B4-BE49-F238E27FC236}">
                <a16:creationId xmlns:a16="http://schemas.microsoft.com/office/drawing/2014/main" id="{BC0083EF-B4E0-487A-8721-7D33AF3615EE}"/>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C1365FBE-694C-4412-9ED2-4141EC9554BB}"/>
              </a:ext>
            </a:extLst>
          </p:cNvPr>
          <p:cNvSpPr>
            <a:spLocks noGrp="1" noChangeArrowheads="1"/>
          </p:cNvSpPr>
          <p:nvPr>
            <p:ph type="body" idx="1"/>
          </p:nvPr>
        </p:nvSpPr>
        <p:spPr/>
        <p:txBody>
          <a:bodyPr/>
          <a:lstStyle/>
          <a:p>
            <a:r>
              <a:rPr lang="en-US" altLang="en-US"/>
              <a:t>8 guys and 2 backpacks</a:t>
            </a:r>
          </a:p>
        </p:txBody>
      </p:sp>
    </p:spTree>
    <p:extLst>
      <p:ext uri="{BB962C8B-B14F-4D97-AF65-F5344CB8AC3E}">
        <p14:creationId xmlns:p14="http://schemas.microsoft.com/office/powerpoint/2010/main" val="20054418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176533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113272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https://www.jpost.com/Opinion/Unto-the-nations-505760</a:t>
            </a:r>
            <a:endParaRPr lang="en-US" altLang="en-US" sz="1050" dirty="0"/>
          </a:p>
        </p:txBody>
      </p:sp>
    </p:spTree>
    <p:extLst>
      <p:ext uri="{BB962C8B-B14F-4D97-AF65-F5344CB8AC3E}">
        <p14:creationId xmlns:p14="http://schemas.microsoft.com/office/powerpoint/2010/main" val="22948321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https://www.jpost.com/Opinion/Unto-the-nations-505760</a:t>
            </a:r>
            <a:endParaRPr lang="en-US" altLang="en-US" sz="1050" dirty="0"/>
          </a:p>
        </p:txBody>
      </p:sp>
    </p:spTree>
    <p:extLst>
      <p:ext uri="{BB962C8B-B14F-4D97-AF65-F5344CB8AC3E}">
        <p14:creationId xmlns:p14="http://schemas.microsoft.com/office/powerpoint/2010/main" val="17002625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https://www.jpost.com/Opinion/Unto-the-nations-505760</a:t>
            </a:r>
            <a:endParaRPr lang="en-US" altLang="en-US" sz="1050" dirty="0"/>
          </a:p>
          <a:p>
            <a:r>
              <a:rPr lang="en-US" altLang="en-US" sz="2000" b="1" dirty="0"/>
              <a:t>It was the Ottoman province of Palestine then. Legitimate to use the name then.</a:t>
            </a:r>
          </a:p>
          <a:p>
            <a:r>
              <a:rPr lang="en-US" altLang="en-US" sz="2000" b="1" dirty="0"/>
              <a:t>Oracle p 37-38</a:t>
            </a:r>
          </a:p>
          <a:p>
            <a:r>
              <a:rPr lang="en-US" altLang="en-US" sz="2000" b="1" dirty="0"/>
              <a:t>Twain fulfilled the prophecy of </a:t>
            </a:r>
            <a:r>
              <a:rPr lang="en-US" altLang="en-US" sz="2000" b="1" dirty="0" err="1"/>
              <a:t>Dv</a:t>
            </a:r>
            <a:r>
              <a:rPr lang="en-US" altLang="en-US" sz="2000" b="1" dirty="0"/>
              <a:t>/Dt 29.21-23</a:t>
            </a:r>
          </a:p>
        </p:txBody>
      </p:sp>
    </p:spTree>
    <p:extLst>
      <p:ext uri="{BB962C8B-B14F-4D97-AF65-F5344CB8AC3E}">
        <p14:creationId xmlns:p14="http://schemas.microsoft.com/office/powerpoint/2010/main" val="25410719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7225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He found the </a:t>
            </a:r>
            <a:r>
              <a:rPr lang="en-US" altLang="en-US" sz="2000" b="1" u="sng" dirty="0"/>
              <a:t>underground</a:t>
            </a:r>
            <a:r>
              <a:rPr lang="en-US" altLang="en-US" sz="2000" b="1" dirty="0"/>
              <a:t> Israeli city, from David’s and </a:t>
            </a:r>
            <a:r>
              <a:rPr lang="en-US" altLang="en-US" sz="2000" b="1" dirty="0" err="1"/>
              <a:t>Yeshua’s</a:t>
            </a:r>
            <a:r>
              <a:rPr lang="en-US" altLang="en-US" sz="2000" b="1" dirty="0"/>
              <a:t> day, now developed as a major underground site south of the Old city.   We’ll see it in August, 2020 if we get the tour.</a:t>
            </a:r>
          </a:p>
          <a:p>
            <a:r>
              <a:rPr lang="en-US" altLang="en-US" sz="2000" b="1" dirty="0"/>
              <a:t>Wrote a book Oracle p 58-59</a:t>
            </a:r>
          </a:p>
        </p:txBody>
      </p:sp>
    </p:spTree>
    <p:extLst>
      <p:ext uri="{BB962C8B-B14F-4D97-AF65-F5344CB8AC3E}">
        <p14:creationId xmlns:p14="http://schemas.microsoft.com/office/powerpoint/2010/main" val="18532712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https://www.deiahl.de/en/research-and-education/excavations/</a:t>
            </a:r>
            <a:endParaRPr lang="en-US" altLang="en-US" sz="1050" dirty="0"/>
          </a:p>
        </p:txBody>
      </p:sp>
    </p:spTree>
    <p:extLst>
      <p:ext uri="{BB962C8B-B14F-4D97-AF65-F5344CB8AC3E}">
        <p14:creationId xmlns:p14="http://schemas.microsoft.com/office/powerpoint/2010/main" val="24017081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87367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0832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A97557F-5235-495A-9588-923537C24CDB}"/>
              </a:ext>
            </a:extLst>
          </p:cNvPr>
          <p:cNvSpPr>
            <a:spLocks noGrp="1" noChangeArrowheads="1"/>
          </p:cNvSpPr>
          <p:nvPr>
            <p:ph type="hdr" sz="quarter"/>
          </p:nvPr>
        </p:nvSpPr>
        <p:spPr>
          <a:ln/>
        </p:spPr>
        <p:txBody>
          <a:bodyPr/>
          <a:lstStyle/>
          <a:p>
            <a:r>
              <a:rPr lang="en-US" altLang="en-US"/>
              <a:t>RH 5772 תרועה Cry out </a:t>
            </a:r>
          </a:p>
        </p:txBody>
      </p:sp>
      <p:sp>
        <p:nvSpPr>
          <p:cNvPr id="5" name="Rectangle 3">
            <a:extLst>
              <a:ext uri="{FF2B5EF4-FFF2-40B4-BE49-F238E27FC236}">
                <a16:creationId xmlns:a16="http://schemas.microsoft.com/office/drawing/2014/main" id="{C49B746A-4BAC-4132-A601-F36A1F51351D}"/>
              </a:ext>
            </a:extLst>
          </p:cNvPr>
          <p:cNvSpPr>
            <a:spLocks noGrp="1" noChangeArrowheads="1"/>
          </p:cNvSpPr>
          <p:nvPr>
            <p:ph type="dt" idx="1"/>
          </p:nvPr>
        </p:nvSpPr>
        <p:spPr>
          <a:ln/>
        </p:spPr>
        <p:txBody>
          <a:bodyPr/>
          <a:lstStyle/>
          <a:p>
            <a:r>
              <a:rPr lang="he-IL" altLang="en-US"/>
              <a:t>2011 Sept.28</a:t>
            </a:r>
            <a:endParaRPr lang="en-US" altLang="en-US"/>
          </a:p>
        </p:txBody>
      </p:sp>
      <p:sp>
        <p:nvSpPr>
          <p:cNvPr id="6" name="Rectangle 7">
            <a:extLst>
              <a:ext uri="{FF2B5EF4-FFF2-40B4-BE49-F238E27FC236}">
                <a16:creationId xmlns:a16="http://schemas.microsoft.com/office/drawing/2014/main" id="{4A82F5BB-A6A0-400A-BCCB-B6922E6CA5ED}"/>
              </a:ext>
            </a:extLst>
          </p:cNvPr>
          <p:cNvSpPr>
            <a:spLocks noGrp="1" noChangeArrowheads="1"/>
          </p:cNvSpPr>
          <p:nvPr>
            <p:ph type="sldNum" sz="quarter" idx="5"/>
          </p:nvPr>
        </p:nvSpPr>
        <p:spPr>
          <a:ln/>
        </p:spPr>
        <p:txBody>
          <a:bodyPr/>
          <a:lstStyle/>
          <a:p>
            <a:fld id="{74F595C9-B87F-41E5-9D32-024D905A4AF8}" type="slidenum">
              <a:rPr lang="en-US" altLang="en-US"/>
              <a:pPr/>
              <a:t>7</a:t>
            </a:fld>
            <a:endParaRPr lang="en-US" altLang="en-US"/>
          </a:p>
        </p:txBody>
      </p:sp>
      <p:sp>
        <p:nvSpPr>
          <p:cNvPr id="377858" name="Rectangle 2">
            <a:extLst>
              <a:ext uri="{FF2B5EF4-FFF2-40B4-BE49-F238E27FC236}">
                <a16:creationId xmlns:a16="http://schemas.microsoft.com/office/drawing/2014/main" id="{BC0083EF-B4E0-487A-8721-7D33AF3615EE}"/>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C1365FBE-694C-4412-9ED2-4141EC9554BB}"/>
              </a:ext>
            </a:extLst>
          </p:cNvPr>
          <p:cNvSpPr>
            <a:spLocks noGrp="1" noChangeArrowheads="1"/>
          </p:cNvSpPr>
          <p:nvPr>
            <p:ph type="body" idx="1"/>
          </p:nvPr>
        </p:nvSpPr>
        <p:spPr/>
        <p:txBody>
          <a:bodyPr/>
          <a:lstStyle/>
          <a:p>
            <a:r>
              <a:rPr lang="en-US" altLang="en-US"/>
              <a:t>8 guys and 2 backpacks</a:t>
            </a:r>
          </a:p>
        </p:txBody>
      </p:sp>
    </p:spTree>
    <p:extLst>
      <p:ext uri="{BB962C8B-B14F-4D97-AF65-F5344CB8AC3E}">
        <p14:creationId xmlns:p14="http://schemas.microsoft.com/office/powerpoint/2010/main" val="1994670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977117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It was shrinking, so deep green in 1914.  Almost the whole of Europe and North Africa at its height.  </a:t>
            </a:r>
          </a:p>
        </p:txBody>
      </p:sp>
    </p:spTree>
    <p:extLst>
      <p:ext uri="{BB962C8B-B14F-4D97-AF65-F5344CB8AC3E}">
        <p14:creationId xmlns:p14="http://schemas.microsoft.com/office/powerpoint/2010/main" val="32807966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Photo taken by me in 1971.   This star, or its predecessor</a:t>
            </a:r>
          </a:p>
        </p:txBody>
      </p:sp>
    </p:spTree>
    <p:extLst>
      <p:ext uri="{BB962C8B-B14F-4D97-AF65-F5344CB8AC3E}">
        <p14:creationId xmlns:p14="http://schemas.microsoft.com/office/powerpoint/2010/main" val="4953287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http://www.fsmitha.com/h3/h47-crimea2.htm</a:t>
            </a:r>
            <a:endParaRPr lang="en-US" altLang="en-US" sz="1050" dirty="0"/>
          </a:p>
        </p:txBody>
      </p:sp>
    </p:spTree>
    <p:extLst>
      <p:ext uri="{BB962C8B-B14F-4D97-AF65-F5344CB8AC3E}">
        <p14:creationId xmlns:p14="http://schemas.microsoft.com/office/powerpoint/2010/main" val="37483762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 51 The Oracle</a:t>
            </a:r>
          </a:p>
        </p:txBody>
      </p:sp>
    </p:spTree>
    <p:extLst>
      <p:ext uri="{BB962C8B-B14F-4D97-AF65-F5344CB8AC3E}">
        <p14:creationId xmlns:p14="http://schemas.microsoft.com/office/powerpoint/2010/main" val="37096820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031597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 51 The Oracle</a:t>
            </a:r>
          </a:p>
        </p:txBody>
      </p:sp>
    </p:spTree>
    <p:extLst>
      <p:ext uri="{BB962C8B-B14F-4D97-AF65-F5344CB8AC3E}">
        <p14:creationId xmlns:p14="http://schemas.microsoft.com/office/powerpoint/2010/main" val="38357250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Oracle p 51</a:t>
            </a:r>
          </a:p>
        </p:txBody>
      </p:sp>
    </p:spTree>
    <p:extLst>
      <p:ext uri="{BB962C8B-B14F-4D97-AF65-F5344CB8AC3E}">
        <p14:creationId xmlns:p14="http://schemas.microsoft.com/office/powerpoint/2010/main" val="21289804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Oracle p 51</a:t>
            </a:r>
          </a:p>
        </p:txBody>
      </p:sp>
    </p:spTree>
    <p:extLst>
      <p:ext uri="{BB962C8B-B14F-4D97-AF65-F5344CB8AC3E}">
        <p14:creationId xmlns:p14="http://schemas.microsoft.com/office/powerpoint/2010/main" val="14908426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1491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https://en.wikipedia.org/wiki/Jewish_greetings#Holidays</a:t>
            </a:r>
            <a:endParaRPr lang="en-US" sz="1050" dirty="0"/>
          </a:p>
          <a:p>
            <a:r>
              <a:rPr lang="en-US" altLang="en-US" sz="1050" dirty="0"/>
              <a:t>The idea is that your fate for the next year, 5781, will be determined by your behavior and repentance in the next 10 days.   Always a good idea to seek G-d and holiness and repent, but 10 days idea is a rabbinic legend with a good impact.  Just treat it as such.  There are some who take this as authoritative.</a:t>
            </a:r>
          </a:p>
        </p:txBody>
      </p:sp>
    </p:spTree>
    <p:extLst>
      <p:ext uri="{BB962C8B-B14F-4D97-AF65-F5344CB8AC3E}">
        <p14:creationId xmlns:p14="http://schemas.microsoft.com/office/powerpoint/2010/main" val="30284625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922858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Oracle 52-53   </a:t>
            </a:r>
          </a:p>
          <a:p>
            <a:pPr marL="109538" indent="-109538">
              <a:buFont typeface="Arial" panose="020B0604020202020204" pitchFamily="34" charset="0"/>
              <a:buChar char="•"/>
            </a:pPr>
            <a:r>
              <a:rPr lang="en-US" altLang="en-US" sz="2000" b="1" dirty="0"/>
              <a:t>Moreover, 7 x 50 previous was the beginning of Ottoman rule. </a:t>
            </a:r>
          </a:p>
          <a:p>
            <a:pPr marL="109538" indent="-109538">
              <a:buFont typeface="Arial" panose="020B0604020202020204" pitchFamily="34" charset="0"/>
              <a:buChar char="•"/>
            </a:pPr>
            <a:r>
              <a:rPr lang="en-US" altLang="en-US" sz="2000" b="1" dirty="0"/>
              <a:t>Twain and Herzl became friends in 1894 at the </a:t>
            </a:r>
            <a:r>
              <a:rPr lang="en-US" altLang="en-US" sz="2000" b="1" dirty="0" err="1"/>
              <a:t>Dreyful</a:t>
            </a:r>
            <a:r>
              <a:rPr lang="en-US" altLang="en-US" sz="2000" b="1" dirty="0"/>
              <a:t> trial, where </a:t>
            </a:r>
            <a:r>
              <a:rPr lang="en-US" sz="2000" b="1" i="0" kern="1200" dirty="0">
                <a:solidFill>
                  <a:schemeClr val="tx1"/>
                </a:solidFill>
                <a:effectLst/>
                <a:latin typeface="Arial Rounded MT Bold" pitchFamily="34" charset="0"/>
                <a:ea typeface="+mn-ea"/>
                <a:cs typeface="Arial" charset="0"/>
              </a:rPr>
              <a:t>Dreyfus had the insignia torn from his uniform and his sword broken and was paraded before a crowd that shouted, “Death to Judas, death to the Jew.” </a:t>
            </a:r>
          </a:p>
          <a:p>
            <a:r>
              <a:rPr lang="en-US" sz="1050" dirty="0">
                <a:hlinkClick r:id="rId3"/>
              </a:rPr>
              <a:t>https://www.history.com/news/what-was-the-dreyfus-affair</a:t>
            </a:r>
            <a:endParaRPr lang="en-US" altLang="en-US" sz="500" dirty="0"/>
          </a:p>
        </p:txBody>
      </p:sp>
    </p:spTree>
    <p:extLst>
      <p:ext uri="{BB962C8B-B14F-4D97-AF65-F5344CB8AC3E}">
        <p14:creationId xmlns:p14="http://schemas.microsoft.com/office/powerpoint/2010/main" val="40147057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https://en.wikipedia.org/wiki/Balfour_Declaration</a:t>
            </a:r>
            <a:endParaRPr lang="en-US" altLang="en-US" sz="1050" dirty="0"/>
          </a:p>
        </p:txBody>
      </p:sp>
    </p:spTree>
    <p:extLst>
      <p:ext uri="{BB962C8B-B14F-4D97-AF65-F5344CB8AC3E}">
        <p14:creationId xmlns:p14="http://schemas.microsoft.com/office/powerpoint/2010/main" val="29233947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https://en.wikipedia.org/wiki/Balfour_Declaration</a:t>
            </a:r>
            <a:endParaRPr lang="en-US" altLang="en-US" sz="1050" dirty="0"/>
          </a:p>
        </p:txBody>
      </p:sp>
    </p:spTree>
    <p:extLst>
      <p:ext uri="{BB962C8B-B14F-4D97-AF65-F5344CB8AC3E}">
        <p14:creationId xmlns:p14="http://schemas.microsoft.com/office/powerpoint/2010/main" val="39040147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https://en.wikipedia.org/wiki/Balfour_Declaration</a:t>
            </a:r>
            <a:endParaRPr lang="en-US" altLang="en-US" sz="1050" dirty="0"/>
          </a:p>
        </p:txBody>
      </p:sp>
    </p:spTree>
    <p:extLst>
      <p:ext uri="{BB962C8B-B14F-4D97-AF65-F5344CB8AC3E}">
        <p14:creationId xmlns:p14="http://schemas.microsoft.com/office/powerpoint/2010/main" val="14579455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https://en.wikipedia.org/wiki/Balfour_Declaration</a:t>
            </a:r>
            <a:endParaRPr lang="en-US" sz="1050" dirty="0"/>
          </a:p>
          <a:p>
            <a:endParaRPr lang="en-US" altLang="en-US" sz="2000" dirty="0"/>
          </a:p>
          <a:p>
            <a:r>
              <a:rPr lang="en-US" altLang="en-US" sz="2000" dirty="0"/>
              <a:t>Nice, but how to put it in practice?  Ottoman Turks controlled Palestine.</a:t>
            </a:r>
          </a:p>
        </p:txBody>
      </p:sp>
    </p:spTree>
    <p:extLst>
      <p:ext uri="{BB962C8B-B14F-4D97-AF65-F5344CB8AC3E}">
        <p14:creationId xmlns:p14="http://schemas.microsoft.com/office/powerpoint/2010/main" val="15067382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https://www.jewishpress.com/indepth/opinions/chanukah-1917/2010/12/01/</a:t>
            </a:r>
            <a:endParaRPr lang="en-US" altLang="en-US" sz="1050" dirty="0"/>
          </a:p>
        </p:txBody>
      </p:sp>
    </p:spTree>
    <p:extLst>
      <p:ext uri="{BB962C8B-B14F-4D97-AF65-F5344CB8AC3E}">
        <p14:creationId xmlns:p14="http://schemas.microsoft.com/office/powerpoint/2010/main" val="17816477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Allenby sent biplanes which dropped fliers on the city of Jerusalem, urging the Ottomans to surrender.   His name Allenby was understood as Allah </a:t>
            </a:r>
            <a:r>
              <a:rPr lang="en-US" altLang="en-US" sz="1050" dirty="0" err="1"/>
              <a:t>nabi</a:t>
            </a:r>
            <a:r>
              <a:rPr lang="en-US" altLang="en-US" sz="1050" dirty="0"/>
              <a:t>, prophet of Allah.  </a:t>
            </a:r>
          </a:p>
        </p:txBody>
      </p:sp>
    </p:spTree>
    <p:extLst>
      <p:ext uri="{BB962C8B-B14F-4D97-AF65-F5344CB8AC3E}">
        <p14:creationId xmlns:p14="http://schemas.microsoft.com/office/powerpoint/2010/main" val="26312713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https://www.jewishpress.com/indepth/opinions/chanukah-1917/2010/12/01/</a:t>
            </a:r>
            <a:endParaRPr lang="en-US" altLang="en-US" sz="1050" dirty="0"/>
          </a:p>
        </p:txBody>
      </p:sp>
    </p:spTree>
    <p:extLst>
      <p:ext uri="{BB962C8B-B14F-4D97-AF65-F5344CB8AC3E}">
        <p14:creationId xmlns:p14="http://schemas.microsoft.com/office/powerpoint/2010/main" val="4692710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https://en.wikipedia.org/wiki/Battle_of_Jerusalem</a:t>
            </a:r>
            <a:endParaRPr lang="en-US" altLang="en-US" sz="1050" dirty="0"/>
          </a:p>
        </p:txBody>
      </p:sp>
    </p:spTree>
    <p:extLst>
      <p:ext uri="{BB962C8B-B14F-4D97-AF65-F5344CB8AC3E}">
        <p14:creationId xmlns:p14="http://schemas.microsoft.com/office/powerpoint/2010/main" val="104862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943153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1867 + 50= 1917</a:t>
            </a:r>
          </a:p>
        </p:txBody>
      </p:sp>
    </p:spTree>
    <p:extLst>
      <p:ext uri="{BB962C8B-B14F-4D97-AF65-F5344CB8AC3E}">
        <p14:creationId xmlns:p14="http://schemas.microsoft.com/office/powerpoint/2010/main" val="25554741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 </a:t>
            </a:r>
            <a:r>
              <a:rPr lang="en-US" altLang="en-US" sz="1050" dirty="0" err="1"/>
              <a:t>Jubilean</a:t>
            </a:r>
            <a:r>
              <a:rPr lang="en-US" altLang="en-US" sz="1050" dirty="0"/>
              <a:t> cycle of it’s own.  P. 100 </a:t>
            </a:r>
            <a:r>
              <a:rPr lang="en-US" altLang="en-US" sz="1050" i="1" dirty="0"/>
              <a:t>Oracle  p 101</a:t>
            </a:r>
          </a:p>
        </p:txBody>
      </p:sp>
    </p:spTree>
    <p:extLst>
      <p:ext uri="{BB962C8B-B14F-4D97-AF65-F5344CB8AC3E}">
        <p14:creationId xmlns:p14="http://schemas.microsoft.com/office/powerpoint/2010/main" val="9079695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 </a:t>
            </a:r>
            <a:endParaRPr lang="en-US" altLang="en-US" sz="1050" dirty="0"/>
          </a:p>
        </p:txBody>
      </p:sp>
    </p:spTree>
    <p:extLst>
      <p:ext uri="{BB962C8B-B14F-4D97-AF65-F5344CB8AC3E}">
        <p14:creationId xmlns:p14="http://schemas.microsoft.com/office/powerpoint/2010/main" val="35186553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First time name Israel appears in the Bible is the </a:t>
            </a:r>
            <a:r>
              <a:rPr lang="en-US" altLang="en-US" sz="2000" b="1" dirty="0" err="1"/>
              <a:t>parasha</a:t>
            </a:r>
            <a:r>
              <a:rPr lang="en-US" altLang="en-US" sz="2000" b="1" dirty="0"/>
              <a:t> for Nov. 29, 1947.</a:t>
            </a:r>
          </a:p>
          <a:p>
            <a:r>
              <a:rPr lang="en-US" sz="2000" b="1" dirty="0">
                <a:hlinkClick r:id="rId3"/>
              </a:rPr>
              <a:t>https://www.google.com/search?q=un+vote+on+the+partition+of+palestine&amp;oq=UN+vote+on+the+&amp;aqs=chrome.1.69i57j0l5.7848j0j7&amp;sourceid=chrome&amp;ie=UTF-8</a:t>
            </a:r>
            <a:endParaRPr lang="en-US" sz="20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1" dirty="0"/>
              <a:t>IF FDR lived, not so, but Truman loved Israel and chosen as VP 1944   4 months later FDR dies.  FDR anti-Semite.  11 minutes after Israel declares rec.  Cyrus in govt 30 years.  Truman 1923 to 1953 in govt.  Cyrus king age 60.  Truman 60 Pres.  Cyrus said go home.  Truman says to Brits let Jewish exiles in.  One year later Chief Rabbi Israel to Oval Office.  G put you in mother’s womb for this purpose.  Reads of Cyrus to Truman.  Truman weeps that used of the L. Cyrus not a G-</a:t>
            </a:r>
            <a:r>
              <a:rPr lang="en-US" sz="2000" b="1" dirty="0" err="1"/>
              <a:t>dly</a:t>
            </a:r>
            <a:r>
              <a:rPr lang="en-US" sz="2000" b="1" dirty="0"/>
              <a:t> man, but used.   State Dept fighting Truman.   Words of Mark Twain influenced him.  JC found out from tour guide  p 120 </a:t>
            </a:r>
            <a:r>
              <a:rPr lang="en-US" sz="2000" b="1" i="1" dirty="0"/>
              <a:t>Oracle</a:t>
            </a:r>
          </a:p>
          <a:p>
            <a:endParaRPr lang="en-US" altLang="en-US" sz="1050" dirty="0"/>
          </a:p>
        </p:txBody>
      </p:sp>
    </p:spTree>
    <p:extLst>
      <p:ext uri="{BB962C8B-B14F-4D97-AF65-F5344CB8AC3E}">
        <p14:creationId xmlns:p14="http://schemas.microsoft.com/office/powerpoint/2010/main" val="18456880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46571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931575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Derek Prince: Yeshua is the Lion of the tribe of Judah.  Not was, IS.   And soon that Lion will roar!</a:t>
            </a:r>
          </a:p>
          <a:p>
            <a:r>
              <a:rPr lang="en-US" altLang="en-US" sz="1050" dirty="0"/>
              <a:t>   </a:t>
            </a:r>
          </a:p>
        </p:txBody>
      </p:sp>
    </p:spTree>
    <p:extLst>
      <p:ext uri="{BB962C8B-B14F-4D97-AF65-F5344CB8AC3E}">
        <p14:creationId xmlns:p14="http://schemas.microsoft.com/office/powerpoint/2010/main" val="259838117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https://en.wikipedia.org/wiki/Mordechai_Gur</a:t>
            </a:r>
            <a:endParaRPr lang="en-US" sz="1050" dirty="0"/>
          </a:p>
          <a:p>
            <a:r>
              <a:rPr lang="en-US" altLang="en-US" sz="1050" dirty="0"/>
              <a:t>First time Jerusalem conquered from East.   </a:t>
            </a:r>
          </a:p>
        </p:txBody>
      </p:sp>
    </p:spTree>
    <p:extLst>
      <p:ext uri="{BB962C8B-B14F-4D97-AF65-F5344CB8AC3E}">
        <p14:creationId xmlns:p14="http://schemas.microsoft.com/office/powerpoint/2010/main" val="53978421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https://en.wikipedia.org/wiki/Mordechai_Gur</a:t>
            </a:r>
            <a:endParaRPr lang="en-US" altLang="en-US" sz="1050" dirty="0"/>
          </a:p>
        </p:txBody>
      </p:sp>
    </p:spTree>
    <p:extLst>
      <p:ext uri="{BB962C8B-B14F-4D97-AF65-F5344CB8AC3E}">
        <p14:creationId xmlns:p14="http://schemas.microsoft.com/office/powerpoint/2010/main" val="28539304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2606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826072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18717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717496856"/>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3073268948"/>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ideo" Target="https://www.youtube.com/embed/T_M5-qthA8w?feature=oembed" TargetMode="External"/><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xml"/><Relationship Id="rId1" Type="http://schemas.openxmlformats.org/officeDocument/2006/relationships/video" Target="https://www.youtube.com/embed/4k1n1YgQsng?feature=oembe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pic>
        <p:nvPicPr>
          <p:cNvPr id="2" name="Online Media 1" title="Rosh Hashanah Rock Anthem">
            <a:hlinkClick r:id="" action="ppaction://media"/>
            <a:extLst>
              <a:ext uri="{FF2B5EF4-FFF2-40B4-BE49-F238E27FC236}">
                <a16:creationId xmlns:a16="http://schemas.microsoft.com/office/drawing/2014/main" id="{44479224-3486-451A-B07A-12182D19239D}"/>
              </a:ext>
            </a:extLst>
          </p:cNvPr>
          <p:cNvPicPr>
            <a:picLocks noRot="1" noChangeAspect="1"/>
          </p:cNvPicPr>
          <p:nvPr>
            <a:videoFile r:link="rId1"/>
          </p:nvPr>
        </p:nvPicPr>
        <p:blipFill>
          <a:blip r:embed="rId4"/>
          <a:stretch>
            <a:fillRect/>
          </a:stretch>
        </p:blipFill>
        <p:spPr>
          <a:xfrm>
            <a:off x="206906" y="361950"/>
            <a:ext cx="8381999" cy="4714874"/>
          </a:xfrm>
          <a:prstGeom prst="rect">
            <a:avLst/>
          </a:prstGeom>
        </p:spPr>
      </p:pic>
    </p:spTree>
    <p:extLst>
      <p:ext uri="{BB962C8B-B14F-4D97-AF65-F5344CB8AC3E}">
        <p14:creationId xmlns:p14="http://schemas.microsoft.com/office/powerpoint/2010/main" val="222736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Jubilee initiated by shofar.  </a:t>
            </a:r>
          </a:p>
        </p:txBody>
      </p:sp>
    </p:spTree>
    <p:extLst>
      <p:ext uri="{BB962C8B-B14F-4D97-AF65-F5344CB8AC3E}">
        <p14:creationId xmlns:p14="http://schemas.microsoft.com/office/powerpoint/2010/main" val="11172152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err="1"/>
              <a:t>Shlomo</a:t>
            </a:r>
            <a:r>
              <a:rPr lang="en-US" dirty="0"/>
              <a:t> Goren </a:t>
            </a:r>
            <a:r>
              <a:rPr lang="he-IL" b="1" dirty="0">
                <a:latin typeface="David" panose="020E0502060401010101" pitchFamily="34" charset="-79"/>
                <a:cs typeface="David" panose="020E0502060401010101" pitchFamily="34" charset="-79"/>
              </a:rPr>
              <a:t>שלמה גורן</a:t>
            </a:r>
            <a:r>
              <a:rPr lang="he-IL" dirty="0"/>
              <a:t>‎</a:t>
            </a:r>
            <a:r>
              <a:rPr lang="en-US" dirty="0"/>
              <a:t> February 3, </a:t>
            </a:r>
            <a:r>
              <a:rPr lang="en-US" u="sng" dirty="0">
                <a:solidFill>
                  <a:srgbClr val="FFFF99"/>
                </a:solidFill>
              </a:rPr>
              <a:t>1917</a:t>
            </a:r>
            <a:r>
              <a:rPr lang="en-US" dirty="0"/>
              <a:t> – October 29, 1994), was an Orthodox Religious Zionist rabbi in Israel, a Talmudic scholar and foremost authority on Jewish law. </a:t>
            </a:r>
          </a:p>
        </p:txBody>
      </p:sp>
    </p:spTree>
    <p:extLst>
      <p:ext uri="{BB962C8B-B14F-4D97-AF65-F5344CB8AC3E}">
        <p14:creationId xmlns:p14="http://schemas.microsoft.com/office/powerpoint/2010/main" val="14849599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granary, threshing floor</a:t>
            </a:r>
            <a:r>
              <a:rPr lang="he-IL" dirty="0"/>
              <a:t> </a:t>
            </a:r>
            <a:r>
              <a:rPr lang="he-IL" sz="4400" b="1" dirty="0">
                <a:latin typeface="David" panose="020E0502060401010101" pitchFamily="34" charset="-79"/>
                <a:cs typeface="David" panose="020E0502060401010101" pitchFamily="34" charset="-79"/>
              </a:rPr>
              <a:t>גֹּורֶן</a:t>
            </a:r>
            <a:r>
              <a:rPr lang="he-IL" b="1" dirty="0"/>
              <a:t> </a:t>
            </a:r>
            <a:endParaRPr lang="en-US" b="1" dirty="0"/>
          </a:p>
          <a:p>
            <a:pPr algn="l"/>
            <a:r>
              <a:rPr lang="en-US" dirty="0"/>
              <a:t>Jerusalem was a threshing floor</a:t>
            </a:r>
            <a:endParaRPr lang="he-IL" dirty="0"/>
          </a:p>
          <a:p>
            <a:pPr algn="l"/>
            <a:r>
              <a:rPr lang="en-US" dirty="0"/>
              <a:t>He used a borrowed shofar from his father in law, David Cohen, a cohen/priest, who had a Nazarite vow not to leave his house till Jerusalem restored</a:t>
            </a:r>
          </a:p>
        </p:txBody>
      </p:sp>
    </p:spTree>
    <p:extLst>
      <p:ext uri="{BB962C8B-B14F-4D97-AF65-F5344CB8AC3E}">
        <p14:creationId xmlns:p14="http://schemas.microsoft.com/office/powerpoint/2010/main" val="1423043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Goren was at the recapture of East Jerusalem on 7 June 1967, where he gave the prayer of thanksgiving broadcast live to the entire country. Shortly afterwards Goren, blowing a shofar and carrying a Torah scroll, held the first Jewish prayer session at the Western Wall since 1948. </a:t>
            </a:r>
          </a:p>
        </p:txBody>
      </p:sp>
    </p:spTree>
    <p:extLst>
      <p:ext uri="{BB962C8B-B14F-4D97-AF65-F5344CB8AC3E}">
        <p14:creationId xmlns:p14="http://schemas.microsoft.com/office/powerpoint/2010/main" val="23610608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232525" y="361950"/>
            <a:ext cx="2347920" cy="4781550"/>
          </a:xfrm>
        </p:spPr>
        <p:txBody>
          <a:bodyPr>
            <a:normAutofit/>
          </a:bodyPr>
          <a:lstStyle/>
          <a:p>
            <a:pPr algn="l"/>
            <a:r>
              <a:rPr lang="en-US" dirty="0"/>
              <a:t> </a:t>
            </a:r>
          </a:p>
        </p:txBody>
      </p:sp>
      <p:pic>
        <p:nvPicPr>
          <p:cNvPr id="2050" name="Picture 2">
            <a:extLst>
              <a:ext uri="{FF2B5EF4-FFF2-40B4-BE49-F238E27FC236}">
                <a16:creationId xmlns:a16="http://schemas.microsoft.com/office/drawing/2014/main" id="{9F63E915-9146-43CF-936B-92D18A473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 y="438150"/>
            <a:ext cx="5881688" cy="4705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95530F-2B05-446E-AEA0-E070EA4DD8F5}"/>
              </a:ext>
            </a:extLst>
          </p:cNvPr>
          <p:cNvSpPr txBox="1"/>
          <p:nvPr/>
        </p:nvSpPr>
        <p:spPr>
          <a:xfrm>
            <a:off x="6321505" y="895350"/>
            <a:ext cx="2454646" cy="3170099"/>
          </a:xfrm>
          <a:prstGeom prst="rect">
            <a:avLst/>
          </a:prstGeom>
          <a:noFill/>
        </p:spPr>
        <p:txBody>
          <a:bodyPr wrap="none" rtlCol="0">
            <a:spAutoFit/>
          </a:bodyPr>
          <a:lstStyle/>
          <a:p>
            <a:pPr algn="l"/>
            <a:r>
              <a:rPr lang="en-US" dirty="0"/>
              <a:t>Rabbi </a:t>
            </a:r>
          </a:p>
          <a:p>
            <a:pPr algn="l"/>
            <a:r>
              <a:rPr lang="en-US" dirty="0"/>
              <a:t>Goren at </a:t>
            </a:r>
          </a:p>
          <a:p>
            <a:pPr algn="l"/>
            <a:r>
              <a:rPr lang="en-US" dirty="0"/>
              <a:t>the </a:t>
            </a:r>
          </a:p>
          <a:p>
            <a:pPr algn="l"/>
            <a:r>
              <a:rPr lang="en-US" dirty="0"/>
              <a:t>Temple</a:t>
            </a:r>
          </a:p>
          <a:p>
            <a:pPr algn="l"/>
            <a:r>
              <a:rPr lang="en-US" dirty="0"/>
              <a:t>Mount</a:t>
            </a:r>
          </a:p>
        </p:txBody>
      </p:sp>
    </p:spTree>
    <p:extLst>
      <p:ext uri="{BB962C8B-B14F-4D97-AF65-F5344CB8AC3E}">
        <p14:creationId xmlns:p14="http://schemas.microsoft.com/office/powerpoint/2010/main" val="6958749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u="sng" dirty="0"/>
              <a:t>2017</a:t>
            </a:r>
            <a:r>
              <a:rPr lang="en-US" dirty="0"/>
              <a:t>  Get legal right and recognition of restoration. </a:t>
            </a:r>
          </a:p>
        </p:txBody>
      </p:sp>
    </p:spTree>
    <p:extLst>
      <p:ext uri="{BB962C8B-B14F-4D97-AF65-F5344CB8AC3E}">
        <p14:creationId xmlns:p14="http://schemas.microsoft.com/office/powerpoint/2010/main" val="5827721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Conclusion</a:t>
            </a:r>
          </a:p>
        </p:txBody>
      </p:sp>
    </p:spTree>
    <p:extLst>
      <p:ext uri="{BB962C8B-B14F-4D97-AF65-F5344CB8AC3E}">
        <p14:creationId xmlns:p14="http://schemas.microsoft.com/office/powerpoint/2010/main" val="14584270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Summary: The sentencing of Yeshua by Pilate.</a:t>
            </a:r>
          </a:p>
          <a:p>
            <a:pPr marL="457200" indent="-457200" algn="l">
              <a:buFont typeface="+mj-lt"/>
              <a:buAutoNum type="arabicPeriod"/>
            </a:pPr>
            <a:r>
              <a:rPr lang="en-US" dirty="0"/>
              <a:t>Redemptive implications: by faith receive courage to resist, overcome the world!</a:t>
            </a:r>
          </a:p>
          <a:p>
            <a:pPr marL="457200" indent="-457200" algn="l">
              <a:buFont typeface="+mj-lt"/>
              <a:buAutoNum type="arabicPeriod"/>
            </a:pPr>
            <a:r>
              <a:rPr lang="en-US" dirty="0"/>
              <a:t>Governmental illustration: G-d has it in control!</a:t>
            </a:r>
          </a:p>
        </p:txBody>
      </p:sp>
    </p:spTree>
    <p:extLst>
      <p:ext uri="{BB962C8B-B14F-4D97-AF65-F5344CB8AC3E}">
        <p14:creationId xmlns:p14="http://schemas.microsoft.com/office/powerpoint/2010/main" val="27161927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Yehoshua 24.15</a:t>
            </a:r>
            <a:r>
              <a:rPr lang="en-US" dirty="0"/>
              <a:t> As for me and my household, we will serve </a:t>
            </a:r>
            <a:r>
              <a:rPr lang="en-US" cap="small" dirty="0"/>
              <a:t>Adoni</a:t>
            </a:r>
            <a:r>
              <a:rPr lang="en-US" dirty="0"/>
              <a:t>!”</a:t>
            </a:r>
          </a:p>
        </p:txBody>
      </p:sp>
    </p:spTree>
    <p:extLst>
      <p:ext uri="{BB962C8B-B14F-4D97-AF65-F5344CB8AC3E}">
        <p14:creationId xmlns:p14="http://schemas.microsoft.com/office/powerpoint/2010/main" val="37547300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265701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27:23-25</a:t>
            </a:r>
          </a:p>
        </p:txBody>
      </p:sp>
    </p:spTree>
    <p:extLst>
      <p:ext uri="{BB962C8B-B14F-4D97-AF65-F5344CB8AC3E}">
        <p14:creationId xmlns:p14="http://schemas.microsoft.com/office/powerpoint/2010/main" val="1563902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Summary: The sentencing of Yeshua by Pilate.</a:t>
            </a:r>
          </a:p>
          <a:p>
            <a:pPr marL="457200" indent="-457200" algn="l">
              <a:buFont typeface="+mj-lt"/>
              <a:buAutoNum type="arabicPeriod"/>
            </a:pPr>
            <a:r>
              <a:rPr lang="en-US" dirty="0"/>
              <a:t>Redemptive implications: receive courage!</a:t>
            </a:r>
          </a:p>
          <a:p>
            <a:pPr marL="457200" indent="-457200" algn="l">
              <a:buFont typeface="+mj-lt"/>
              <a:buAutoNum type="arabicPeriod"/>
            </a:pPr>
            <a:r>
              <a:rPr lang="en-US" dirty="0"/>
              <a:t>Governmental illustration: G-d has it in control!</a:t>
            </a:r>
          </a:p>
        </p:txBody>
      </p:sp>
    </p:spTree>
    <p:extLst>
      <p:ext uri="{BB962C8B-B14F-4D97-AF65-F5344CB8AC3E}">
        <p14:creationId xmlns:p14="http://schemas.microsoft.com/office/powerpoint/2010/main" val="321936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How does G-d look on human government?</a:t>
            </a:r>
          </a:p>
          <a:p>
            <a:pPr algn="l"/>
            <a:r>
              <a:rPr lang="en-US" dirty="0"/>
              <a:t>How should we look at human government?  </a:t>
            </a:r>
          </a:p>
          <a:p>
            <a:pPr algn="l"/>
            <a:r>
              <a:rPr lang="en-US" dirty="0"/>
              <a:t>How should we respond to human government?  </a:t>
            </a:r>
          </a:p>
          <a:p>
            <a:pPr algn="l"/>
            <a:endParaRPr lang="en-US" dirty="0"/>
          </a:p>
        </p:txBody>
      </p:sp>
    </p:spTree>
    <p:extLst>
      <p:ext uri="{BB962C8B-B14F-4D97-AF65-F5344CB8AC3E}">
        <p14:creationId xmlns:p14="http://schemas.microsoft.com/office/powerpoint/2010/main" val="267629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Is there any rhyme or reason to governmental power?  Excesses, abuse, genocide, terror?</a:t>
            </a:r>
          </a:p>
        </p:txBody>
      </p:sp>
    </p:spTree>
    <p:extLst>
      <p:ext uri="{BB962C8B-B14F-4D97-AF65-F5344CB8AC3E}">
        <p14:creationId xmlns:p14="http://schemas.microsoft.com/office/powerpoint/2010/main" val="309901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01000" cy="4444305"/>
          </a:xfrm>
        </p:spPr>
        <p:txBody>
          <a:bodyPr>
            <a:normAutofit fontScale="92500" lnSpcReduction="10000"/>
          </a:bodyPr>
          <a:lstStyle/>
          <a:p>
            <a:pPr algn="r"/>
            <a:r>
              <a:rPr lang="he-IL" sz="4321" b="1" dirty="0">
                <a:latin typeface="David" panose="020E0502060401010101" pitchFamily="34" charset="-79"/>
                <a:cs typeface="David" panose="020E0502060401010101" pitchFamily="34" charset="-79"/>
              </a:rPr>
              <a:t>שָׁאַל: ”אֲבָל מָה רָעָה עָשָׂה?“ אַךְ הֵם צָעֲקוּ בְּיֶתֶר שְׂאֵת: ”שֶׁיִּצָּלֵב!“</a:t>
            </a:r>
            <a:r>
              <a:rPr lang="en-US" baseline="30000" dirty="0"/>
              <a:t>    </a:t>
            </a:r>
          </a:p>
          <a:p>
            <a:r>
              <a:rPr lang="en-US" sz="1400" baseline="30000" dirty="0"/>
              <a:t>   </a:t>
            </a:r>
          </a:p>
          <a:p>
            <a:r>
              <a:rPr lang="en-US" baseline="30000" dirty="0"/>
              <a:t>    </a:t>
            </a:r>
            <a:r>
              <a:rPr lang="en-US" sz="4300" dirty="0"/>
              <a:t>When he asked, “Why? What crime has he committed?” they shouted all the louder, “Put him to death on the stake!”</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27:23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628431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rtl="1"/>
            <a:r>
              <a:rPr lang="he-IL" sz="3889" b="1" dirty="0">
                <a:latin typeface="David" panose="020E0502060401010101" pitchFamily="34" charset="-79"/>
                <a:cs typeface="David" panose="020E0502060401010101" pitchFamily="34" charset="-79"/>
              </a:rPr>
              <a:t>כְּשֶׁרָאָה פִּילָטוֹס כִּי אֵינוֹ מוֹעִיל דָּבָר וּמַה גַּם שֶׁמִּתְרַגֶּשֶׁת מְהוּמָה, </a:t>
            </a:r>
            <a:endParaRPr lang="en-US" baseline="30000" dirty="0"/>
          </a:p>
          <a:p>
            <a:r>
              <a:rPr lang="en-US" sz="4000" baseline="30000" dirty="0"/>
              <a:t>   </a:t>
            </a:r>
            <a:r>
              <a:rPr lang="en-US" sz="4000" dirty="0"/>
              <a:t> When Pilate saw that he was accomplishing nothing, but rather that a riot was starting,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27:24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27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lnSpcReduction="10000"/>
          </a:bodyPr>
          <a:lstStyle/>
          <a:p>
            <a:pPr algn="r" rtl="1"/>
            <a:r>
              <a:rPr lang="he-IL" sz="3889" b="1" dirty="0">
                <a:latin typeface="David" panose="020E0502060401010101" pitchFamily="34" charset="-79"/>
                <a:cs typeface="David" panose="020E0502060401010101" pitchFamily="34" charset="-79"/>
              </a:rPr>
              <a:t>לָקַח מַיִם וְרָחַץ אֶת יָדָיו לִפְנֵי הֶהָמוֹן בְּאָמְרוֹ: ”נָקִי אָנֹכִי מִדָּמוֹ שֶׁל זֶה.  זֶהוּ עִנְיַנְכֶם</a:t>
            </a:r>
            <a:r>
              <a:rPr lang="he-IL" dirty="0"/>
              <a:t>!" </a:t>
            </a:r>
            <a:r>
              <a:rPr lang="he-IL" sz="3889" b="1" dirty="0">
                <a:latin typeface="David" panose="020E0502060401010101" pitchFamily="34" charset="-79"/>
                <a:cs typeface="David" panose="020E0502060401010101" pitchFamily="34" charset="-79"/>
              </a:rPr>
              <a:t> </a:t>
            </a:r>
            <a:r>
              <a:rPr lang="en-US" baseline="30000" dirty="0"/>
              <a:t>    </a:t>
            </a:r>
          </a:p>
          <a:p>
            <a:pPr marL="0" indent="0"/>
            <a:r>
              <a:rPr lang="en-US" sz="4000" dirty="0"/>
              <a:t>he took water, washed his hands in front of the crowd, and said, “My hands are clean of this man’s blood; it’s your responsibility.”</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27:24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36671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T’hilim</a:t>
            </a:r>
            <a:r>
              <a:rPr lang="en-US" baseline="30000" dirty="0"/>
              <a:t>/Ps 26.5-7</a:t>
            </a:r>
            <a:r>
              <a:rPr lang="en-US" dirty="0"/>
              <a:t>  I hate the company of evildoers, I will not sit with the wicked. </a:t>
            </a:r>
            <a:r>
              <a:rPr lang="en-US" dirty="0">
                <a:solidFill>
                  <a:srgbClr val="FFFF99"/>
                </a:solidFill>
              </a:rPr>
              <a:t>I will wash my hands in innocence </a:t>
            </a:r>
            <a:r>
              <a:rPr lang="en-US" dirty="0"/>
              <a:t>and walk around your altar, A</a:t>
            </a:r>
            <a:r>
              <a:rPr lang="en-US" cap="small" dirty="0"/>
              <a:t>donai</a:t>
            </a:r>
            <a:r>
              <a:rPr lang="en-US" dirty="0"/>
              <a:t>, lifting my voice in thanks.</a:t>
            </a:r>
          </a:p>
        </p:txBody>
      </p:sp>
    </p:spTree>
    <p:extLst>
      <p:ext uri="{BB962C8B-B14F-4D97-AF65-F5344CB8AC3E}">
        <p14:creationId xmlns:p14="http://schemas.microsoft.com/office/powerpoint/2010/main" val="369063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err="1"/>
              <a:t>Dvarim</a:t>
            </a:r>
            <a:r>
              <a:rPr lang="en-US" baseline="30000" dirty="0"/>
              <a:t> 21.1-7</a:t>
            </a:r>
            <a:r>
              <a:rPr lang="en-US" dirty="0"/>
              <a:t> “If, in the land </a:t>
            </a:r>
            <a:r>
              <a:rPr lang="en-US" i="1" cap="small" dirty="0"/>
              <a:t>Adonai</a:t>
            </a:r>
            <a:r>
              <a:rPr lang="en-US" dirty="0"/>
              <a:t> your God is giving you to possess, a murder victim is found lying in the countryside; and the perpetrator of the murder is not known…The leaders of that town are to bring the heifer down to a </a:t>
            </a:r>
            <a:r>
              <a:rPr lang="en-US" i="1" dirty="0" err="1"/>
              <a:t>vadi</a:t>
            </a:r>
            <a:r>
              <a:rPr lang="en-US" dirty="0"/>
              <a:t> with a stream in it that never dries up…</a:t>
            </a:r>
          </a:p>
        </p:txBody>
      </p:sp>
    </p:spTree>
    <p:extLst>
      <p:ext uri="{BB962C8B-B14F-4D97-AF65-F5344CB8AC3E}">
        <p14:creationId xmlns:p14="http://schemas.microsoft.com/office/powerpoint/2010/main" val="419753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Computer tip:</a:t>
            </a:r>
          </a:p>
          <a:p>
            <a:endParaRPr lang="en-US" dirty="0"/>
          </a:p>
          <a:p>
            <a:r>
              <a:rPr lang="en-US" dirty="0"/>
              <a:t>Apparently you can’t use </a:t>
            </a:r>
            <a:r>
              <a:rPr lang="en-US" dirty="0" err="1"/>
              <a:t>beefstew</a:t>
            </a:r>
            <a:r>
              <a:rPr lang="en-US" dirty="0"/>
              <a:t> as a password</a:t>
            </a:r>
          </a:p>
        </p:txBody>
      </p:sp>
    </p:spTree>
    <p:extLst>
      <p:ext uri="{BB962C8B-B14F-4D97-AF65-F5344CB8AC3E}">
        <p14:creationId xmlns:p14="http://schemas.microsoft.com/office/powerpoint/2010/main" val="2161294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err="1"/>
              <a:t>Dvarim</a:t>
            </a:r>
            <a:r>
              <a:rPr lang="en-US" baseline="30000" dirty="0"/>
              <a:t> 21.1-7</a:t>
            </a:r>
            <a:r>
              <a:rPr lang="en-US" dirty="0"/>
              <a:t> and they are to break the cow’s neck there in the </a:t>
            </a:r>
            <a:r>
              <a:rPr lang="en-US" i="1" dirty="0" err="1"/>
              <a:t>vadi</a:t>
            </a:r>
            <a:r>
              <a:rPr lang="en-US" dirty="0"/>
              <a:t>…All the leaders of the town nearest the murder victim are to </a:t>
            </a:r>
            <a:r>
              <a:rPr lang="en-US" dirty="0">
                <a:solidFill>
                  <a:srgbClr val="FFFF99"/>
                </a:solidFill>
              </a:rPr>
              <a:t>wash their hands over the cow</a:t>
            </a:r>
            <a:r>
              <a:rPr lang="en-US" dirty="0"/>
              <a:t> whose neck was broken in the </a:t>
            </a:r>
            <a:r>
              <a:rPr lang="en-US" i="1" dirty="0" err="1"/>
              <a:t>vadi</a:t>
            </a:r>
            <a:r>
              <a:rPr lang="en-US" dirty="0"/>
              <a:t>. </a:t>
            </a:r>
            <a:r>
              <a:rPr lang="en-US" b="1" baseline="30000" dirty="0"/>
              <a:t> </a:t>
            </a:r>
            <a:r>
              <a:rPr lang="en-US" dirty="0"/>
              <a:t>Then they are to speak up and say, ‘This blood was not shed by our hands, nor have we seen who did it.</a:t>
            </a:r>
          </a:p>
        </p:txBody>
      </p:sp>
    </p:spTree>
    <p:extLst>
      <p:ext uri="{BB962C8B-B14F-4D97-AF65-F5344CB8AC3E}">
        <p14:creationId xmlns:p14="http://schemas.microsoft.com/office/powerpoint/2010/main" val="168808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u="sng" dirty="0"/>
              <a:t>Philo</a:t>
            </a:r>
            <a:r>
              <a:rPr lang="en-US" dirty="0"/>
              <a:t> says,[Pilate was] notoriously guilty of </a:t>
            </a:r>
            <a:r>
              <a:rPr lang="en-US" dirty="0">
                <a:solidFill>
                  <a:srgbClr val="FFFF99"/>
                </a:solidFill>
              </a:rPr>
              <a:t>receiving bribes, of injuries, rape, and frequent murders of persons </a:t>
            </a:r>
            <a:r>
              <a:rPr lang="en-US" dirty="0" err="1">
                <a:solidFill>
                  <a:srgbClr val="FFFF99"/>
                </a:solidFill>
              </a:rPr>
              <a:t>uncondemned</a:t>
            </a:r>
            <a:r>
              <a:rPr lang="en-US" dirty="0">
                <a:solidFill>
                  <a:srgbClr val="FFFF99"/>
                </a:solidFill>
              </a:rPr>
              <a:t>. </a:t>
            </a:r>
            <a:r>
              <a:rPr lang="en-US" dirty="0"/>
              <a:t>According to </a:t>
            </a:r>
            <a:r>
              <a:rPr lang="en-US" u="sng" dirty="0"/>
              <a:t>Josephus</a:t>
            </a:r>
            <a:r>
              <a:rPr lang="en-US" dirty="0"/>
              <a:t>, Pilate's removal from office occurred because he </a:t>
            </a:r>
            <a:r>
              <a:rPr lang="en-US" dirty="0">
                <a:solidFill>
                  <a:srgbClr val="FFFF99"/>
                </a:solidFill>
              </a:rPr>
              <a:t>violently suppressed an armed Samaritan </a:t>
            </a:r>
            <a:r>
              <a:rPr lang="en-US" dirty="0"/>
              <a:t>movement at Mount Gerizim. </a:t>
            </a:r>
            <a:endParaRPr lang="en-US" dirty="0">
              <a:solidFill>
                <a:srgbClr val="FFFF99"/>
              </a:solidFill>
            </a:endParaRPr>
          </a:p>
        </p:txBody>
      </p:sp>
    </p:spTree>
    <p:extLst>
      <p:ext uri="{BB962C8B-B14F-4D97-AF65-F5344CB8AC3E}">
        <p14:creationId xmlns:p14="http://schemas.microsoft.com/office/powerpoint/2010/main" val="1897700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Jewish historian Josephus and philosopher Philo of Alexandria both mention incidents of </a:t>
            </a:r>
            <a:r>
              <a:rPr lang="en-US" dirty="0">
                <a:solidFill>
                  <a:srgbClr val="FFFF99"/>
                </a:solidFill>
              </a:rPr>
              <a:t>tension and violence </a:t>
            </a:r>
            <a:r>
              <a:rPr lang="en-US" dirty="0"/>
              <a:t>between the Jewish population and Pilate's administration.</a:t>
            </a:r>
          </a:p>
        </p:txBody>
      </p:sp>
    </p:spTree>
    <p:extLst>
      <p:ext uri="{BB962C8B-B14F-4D97-AF65-F5344CB8AC3E}">
        <p14:creationId xmlns:p14="http://schemas.microsoft.com/office/powerpoint/2010/main" val="340062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29207" y="499240"/>
            <a:ext cx="7900988" cy="4444305"/>
          </a:xfrm>
        </p:spPr>
        <p:txBody>
          <a:bodyPr>
            <a:normAutofit/>
          </a:bodyPr>
          <a:lstStyle/>
          <a:p>
            <a:pPr algn="r" rtl="1"/>
            <a:endParaRPr lang="en-US" sz="3601" b="1" dirty="0">
              <a:latin typeface="David" panose="020E0502060401010101" pitchFamily="34" charset="-79"/>
              <a:cs typeface="David" panose="020E0502060401010101" pitchFamily="34" charset="-79"/>
            </a:endParaRPr>
          </a:p>
          <a:p>
            <a:pPr algn="r" rtl="1"/>
            <a:r>
              <a:rPr lang="he-IL" sz="3601" b="1" dirty="0">
                <a:latin typeface="David" panose="020E0502060401010101" pitchFamily="34" charset="-79"/>
                <a:cs typeface="David" panose="020E0502060401010101" pitchFamily="34" charset="-79"/>
              </a:rPr>
              <a:t>עָנוּ וְאָמְרוּ כָּל הָעָם: "דָּמוֹ עָלֵינוּ וְעַל בָּנֵינוּ."</a:t>
            </a:r>
            <a:r>
              <a:rPr lang="en-US" baseline="30000" dirty="0"/>
              <a:t>    </a:t>
            </a:r>
          </a:p>
          <a:p>
            <a:r>
              <a:rPr lang="en-US" baseline="30000" dirty="0"/>
              <a:t>   </a:t>
            </a:r>
          </a:p>
          <a:p>
            <a:r>
              <a:rPr lang="en-US" sz="4000" dirty="0"/>
              <a:t>  All the people answered, “His blood is on us and on our children!”</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27:25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44230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The negative implication of </a:t>
            </a:r>
          </a:p>
          <a:p>
            <a:r>
              <a:rPr lang="en-US" dirty="0"/>
              <a:t>“His blood be upon us”</a:t>
            </a:r>
          </a:p>
        </p:txBody>
      </p:sp>
    </p:spTree>
    <p:extLst>
      <p:ext uri="{BB962C8B-B14F-4D97-AF65-F5344CB8AC3E}">
        <p14:creationId xmlns:p14="http://schemas.microsoft.com/office/powerpoint/2010/main" val="3864604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Ber/Gen 4.9-11</a:t>
            </a:r>
            <a:r>
              <a:rPr lang="en-US" dirty="0"/>
              <a:t> Then A</a:t>
            </a:r>
            <a:r>
              <a:rPr lang="en-US" cap="small" dirty="0"/>
              <a:t>doni</a:t>
            </a:r>
            <a:r>
              <a:rPr lang="en-US" dirty="0"/>
              <a:t> said to Cain, “Where is Abel, your brother?” “I don’t know,” he said. “Am I my brother’s keeper?”  Then He said, “What have you done? The voice of </a:t>
            </a:r>
            <a:r>
              <a:rPr lang="en-US" dirty="0">
                <a:solidFill>
                  <a:srgbClr val="FFFF99"/>
                </a:solidFill>
              </a:rPr>
              <a:t>your brother’s blood is crying out </a:t>
            </a:r>
            <a:r>
              <a:rPr lang="en-US" dirty="0"/>
              <a:t>to Me from the ground.  So now, </a:t>
            </a:r>
            <a:r>
              <a:rPr lang="en-US" dirty="0">
                <a:solidFill>
                  <a:srgbClr val="FFFF99"/>
                </a:solidFill>
              </a:rPr>
              <a:t>cursed are you </a:t>
            </a:r>
            <a:r>
              <a:rPr lang="en-US" dirty="0"/>
              <a:t>from the ground.</a:t>
            </a:r>
          </a:p>
        </p:txBody>
      </p:sp>
    </p:spTree>
    <p:extLst>
      <p:ext uri="{BB962C8B-B14F-4D97-AF65-F5344CB8AC3E}">
        <p14:creationId xmlns:p14="http://schemas.microsoft.com/office/powerpoint/2010/main" val="340804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Yer</a:t>
            </a:r>
            <a:r>
              <a:rPr lang="en-US" baseline="30000" dirty="0"/>
              <a:t>. 23.15</a:t>
            </a:r>
            <a:r>
              <a:rPr lang="en-US" dirty="0"/>
              <a:t> Only know for certain that, if you put me to death, you will bring </a:t>
            </a:r>
            <a:r>
              <a:rPr lang="en-US" dirty="0">
                <a:solidFill>
                  <a:srgbClr val="FFFF99"/>
                </a:solidFill>
              </a:rPr>
              <a:t>innocent blood on yourselves</a:t>
            </a:r>
            <a:r>
              <a:rPr lang="en-US" dirty="0"/>
              <a:t>, on this city, and on its inhabitants.</a:t>
            </a:r>
          </a:p>
        </p:txBody>
      </p:sp>
    </p:spTree>
    <p:extLst>
      <p:ext uri="{BB962C8B-B14F-4D97-AF65-F5344CB8AC3E}">
        <p14:creationId xmlns:p14="http://schemas.microsoft.com/office/powerpoint/2010/main" val="3193344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David Stern: This verse has been used to justify persecution of Jews through the centuries by Christians who presumed that the Jewish people had invoked a curse on themselves and on their posterity, and willingly accepted responsibility for "deicide."</a:t>
            </a:r>
          </a:p>
        </p:txBody>
      </p:sp>
    </p:spTree>
    <p:extLst>
      <p:ext uri="{BB962C8B-B14F-4D97-AF65-F5344CB8AC3E}">
        <p14:creationId xmlns:p14="http://schemas.microsoft.com/office/powerpoint/2010/main" val="4111784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Even were the curse effectual, Yeshua prayed, "Father, forgive them, for they do not know what they are doing" </a:t>
            </a:r>
            <a:r>
              <a:rPr lang="en-US" baseline="30000" dirty="0"/>
              <a:t>(Luke 23:34).</a:t>
            </a:r>
          </a:p>
        </p:txBody>
      </p:sp>
    </p:spTree>
    <p:extLst>
      <p:ext uri="{BB962C8B-B14F-4D97-AF65-F5344CB8AC3E}">
        <p14:creationId xmlns:p14="http://schemas.microsoft.com/office/powerpoint/2010/main" val="1887243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Besides, if the Jews were the only ones who killed him, then He didn't die for anyone else. But he died for all, not just for Jews: the righteous Messiah died for everyone who is unrighteous, which is to say, for everyone. </a:t>
            </a:r>
          </a:p>
        </p:txBody>
      </p:sp>
    </p:spTree>
    <p:extLst>
      <p:ext uri="{BB962C8B-B14F-4D97-AF65-F5344CB8AC3E}">
        <p14:creationId xmlns:p14="http://schemas.microsoft.com/office/powerpoint/2010/main" val="358560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It’s not Stroganoff</a:t>
            </a:r>
          </a:p>
        </p:txBody>
      </p:sp>
    </p:spTree>
    <p:extLst>
      <p:ext uri="{BB962C8B-B14F-4D97-AF65-F5344CB8AC3E}">
        <p14:creationId xmlns:p14="http://schemas.microsoft.com/office/powerpoint/2010/main" val="2025730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Everyone, Jew and Gentile alike, is a sinner. By sinning, everyone, Jew and Gentile alike, killed him. Therefore everyone, Jew and Gentile alike, is guilty of </a:t>
            </a:r>
            <a:r>
              <a:rPr lang="en-US" dirty="0" err="1"/>
              <a:t>Yeshua's</a:t>
            </a:r>
            <a:r>
              <a:rPr lang="en-US" dirty="0"/>
              <a:t> death</a:t>
            </a:r>
          </a:p>
        </p:txBody>
      </p:sp>
    </p:spTree>
    <p:extLst>
      <p:ext uri="{BB962C8B-B14F-4D97-AF65-F5344CB8AC3E}">
        <p14:creationId xmlns:p14="http://schemas.microsoft.com/office/powerpoint/2010/main" val="3328582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168275" indent="-168275" algn="l">
              <a:buFont typeface="Arial" panose="020B0604020202020204" pitchFamily="34" charset="0"/>
              <a:buChar char="•"/>
            </a:pPr>
            <a:r>
              <a:rPr lang="en-US" dirty="0"/>
              <a:t>Guilt does not pass from one generation to the next.</a:t>
            </a:r>
          </a:p>
          <a:p>
            <a:pPr marL="168275" indent="-168275" algn="l">
              <a:buFont typeface="Arial" panose="020B0604020202020204" pitchFamily="34" charset="0"/>
              <a:buChar char="•"/>
            </a:pPr>
            <a:r>
              <a:rPr lang="en-US" dirty="0"/>
              <a:t>Iniquity [tendency to sin] can be passed from one generation to the next.  [epigenetics]</a:t>
            </a:r>
          </a:p>
        </p:txBody>
      </p:sp>
    </p:spTree>
    <p:extLst>
      <p:ext uri="{BB962C8B-B14F-4D97-AF65-F5344CB8AC3E}">
        <p14:creationId xmlns:p14="http://schemas.microsoft.com/office/powerpoint/2010/main" val="2597732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1210325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err="1"/>
              <a:t>Yekhez</a:t>
            </a:r>
            <a:r>
              <a:rPr lang="en-US" baseline="30000" dirty="0"/>
              <a:t>/</a:t>
            </a:r>
            <a:r>
              <a:rPr lang="en-US" baseline="30000" dirty="0" err="1"/>
              <a:t>Ezek</a:t>
            </a:r>
            <a:r>
              <a:rPr lang="en-US" baseline="30000" dirty="0"/>
              <a:t> 18.20</a:t>
            </a:r>
            <a:r>
              <a:rPr lang="en-US" b="1" baseline="30000" dirty="0"/>
              <a:t> </a:t>
            </a:r>
            <a:r>
              <a:rPr lang="en-US" dirty="0"/>
              <a:t>The person who sins is the one that will die — a son is not to bear his father’s </a:t>
            </a:r>
            <a:r>
              <a:rPr lang="en-US" u="sng" dirty="0">
                <a:solidFill>
                  <a:srgbClr val="FFFF99"/>
                </a:solidFill>
              </a:rPr>
              <a:t>guilt</a:t>
            </a:r>
            <a:r>
              <a:rPr lang="en-US" dirty="0"/>
              <a:t> with him, nor is the father to bear his son’s </a:t>
            </a:r>
            <a:r>
              <a:rPr lang="en-US" u="sng" dirty="0">
                <a:solidFill>
                  <a:srgbClr val="FFFF99"/>
                </a:solidFill>
              </a:rPr>
              <a:t>guilt</a:t>
            </a:r>
            <a:r>
              <a:rPr lang="en-US" dirty="0"/>
              <a:t> with him; but the righteous-ness of the righteous will be his own, and the wickedness of the wicked will be his own.</a:t>
            </a:r>
          </a:p>
        </p:txBody>
      </p:sp>
    </p:spTree>
    <p:extLst>
      <p:ext uri="{BB962C8B-B14F-4D97-AF65-F5344CB8AC3E}">
        <p14:creationId xmlns:p14="http://schemas.microsoft.com/office/powerpoint/2010/main" val="2204597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Bamidbar</a:t>
            </a:r>
            <a:r>
              <a:rPr lang="en-US" baseline="30000" dirty="0"/>
              <a:t>/Nu 14.18</a:t>
            </a:r>
            <a:r>
              <a:rPr lang="en-US" b="1" baseline="30000" dirty="0"/>
              <a:t> </a:t>
            </a:r>
            <a:r>
              <a:rPr lang="en-US" dirty="0"/>
              <a:t>‘</a:t>
            </a:r>
            <a:r>
              <a:rPr lang="en-US" cap="small" dirty="0"/>
              <a:t>Adoni</a:t>
            </a:r>
            <a:r>
              <a:rPr lang="en-US" dirty="0"/>
              <a:t> is slow to anger and abundant in lovingkindness, forgiving iniquity and transgression. Still, He does not leave the guilty unpunished, bringing </a:t>
            </a:r>
            <a:r>
              <a:rPr lang="en-US" u="sng" dirty="0">
                <a:solidFill>
                  <a:srgbClr val="FFFF99"/>
                </a:solidFill>
              </a:rPr>
              <a:t>the iniquity of the fathers</a:t>
            </a:r>
            <a:r>
              <a:rPr lang="en-US" dirty="0">
                <a:solidFill>
                  <a:srgbClr val="FFFF99"/>
                </a:solidFill>
              </a:rPr>
              <a:t> </a:t>
            </a:r>
            <a:r>
              <a:rPr lang="en-US" dirty="0"/>
              <a:t>upon the children to the third and fourth generations.’</a:t>
            </a:r>
          </a:p>
        </p:txBody>
      </p:sp>
    </p:spTree>
    <p:extLst>
      <p:ext uri="{BB962C8B-B14F-4D97-AF65-F5344CB8AC3E}">
        <p14:creationId xmlns:p14="http://schemas.microsoft.com/office/powerpoint/2010/main" val="1029937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29207" y="499240"/>
            <a:ext cx="7900988" cy="4444305"/>
          </a:xfrm>
        </p:spPr>
        <p:txBody>
          <a:bodyPr>
            <a:normAutofit fontScale="92500" lnSpcReduction="10000"/>
          </a:bodyPr>
          <a:lstStyle/>
          <a:p>
            <a:pPr algn="r" rtl="1"/>
            <a:endParaRPr lang="en-US" sz="3601" b="1" dirty="0">
              <a:latin typeface="David" panose="020E0502060401010101" pitchFamily="34" charset="-79"/>
              <a:cs typeface="David" panose="020E0502060401010101" pitchFamily="34" charset="-79"/>
            </a:endParaRPr>
          </a:p>
          <a:p>
            <a:pPr algn="r" rtl="1"/>
            <a:r>
              <a:rPr lang="he-IL" sz="3601" b="1" dirty="0">
                <a:latin typeface="David" panose="020E0502060401010101" pitchFamily="34" charset="-79"/>
                <a:cs typeface="David" panose="020E0502060401010101" pitchFamily="34" charset="-79"/>
              </a:rPr>
              <a:t>עָנוּ וְאָמְרוּ כָּל הָעָם: "דָּמוֹ עָלֵינוּ וְעַל בָּנֵינוּ."</a:t>
            </a:r>
            <a:r>
              <a:rPr lang="en-US" baseline="30000" dirty="0"/>
              <a:t>    </a:t>
            </a:r>
          </a:p>
          <a:p>
            <a:r>
              <a:rPr lang="en-US" baseline="30000" dirty="0"/>
              <a:t>   </a:t>
            </a:r>
          </a:p>
          <a:p>
            <a:r>
              <a:rPr lang="en-US" sz="4000" dirty="0"/>
              <a:t>  All the people answered, “His blood is on us and on our children!”</a:t>
            </a:r>
          </a:p>
          <a:p>
            <a:r>
              <a:rPr lang="en-US" sz="4000" dirty="0"/>
              <a:t>  Usually taken as a curse on the Jewish people.</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27:25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81366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The positive implication of </a:t>
            </a:r>
          </a:p>
          <a:p>
            <a:r>
              <a:rPr lang="en-US" dirty="0"/>
              <a:t>“His blood upon us”</a:t>
            </a:r>
          </a:p>
        </p:txBody>
      </p:sp>
    </p:spTree>
    <p:extLst>
      <p:ext uri="{BB962C8B-B14F-4D97-AF65-F5344CB8AC3E}">
        <p14:creationId xmlns:p14="http://schemas.microsoft.com/office/powerpoint/2010/main" val="475022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Mes</a:t>
            </a:r>
            <a:r>
              <a:rPr lang="en-US" baseline="30000" dirty="0"/>
              <a:t> Jew/Heb 12.22-24  </a:t>
            </a:r>
            <a:r>
              <a:rPr lang="en-US" dirty="0"/>
              <a:t>You have come to Mount Zion—to the city of the living God, the heavenly Jerusalem…and to </a:t>
            </a:r>
            <a:r>
              <a:rPr lang="en-US" i="1" dirty="0"/>
              <a:t>Yeshua</a:t>
            </a:r>
            <a:r>
              <a:rPr lang="en-US" dirty="0"/>
              <a:t>, the Mediator of a new covenant, and to </a:t>
            </a:r>
            <a:r>
              <a:rPr lang="en-US" dirty="0">
                <a:solidFill>
                  <a:srgbClr val="FFFF99"/>
                </a:solidFill>
              </a:rPr>
              <a:t>the sprinkled blood </a:t>
            </a:r>
            <a:r>
              <a:rPr lang="en-US" dirty="0"/>
              <a:t>that speaks of something better than the blood of Abel.</a:t>
            </a:r>
            <a:endParaRPr lang="en-US" baseline="30000" dirty="0"/>
          </a:p>
        </p:txBody>
      </p:sp>
    </p:spTree>
    <p:extLst>
      <p:ext uri="{BB962C8B-B14F-4D97-AF65-F5344CB8AC3E}">
        <p14:creationId xmlns:p14="http://schemas.microsoft.com/office/powerpoint/2010/main" val="3749379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1 </a:t>
            </a:r>
            <a:r>
              <a:rPr lang="en-US" baseline="30000" dirty="0" err="1"/>
              <a:t>Yn</a:t>
            </a:r>
            <a:r>
              <a:rPr lang="en-US" baseline="30000" dirty="0"/>
              <a:t> 1.7 </a:t>
            </a:r>
            <a:r>
              <a:rPr lang="en-US" dirty="0"/>
              <a:t>But if we walk in the light as He Himself is in the light, we have fellowship with one another and </a:t>
            </a:r>
            <a:r>
              <a:rPr lang="en-US" dirty="0">
                <a:solidFill>
                  <a:srgbClr val="FFFF99"/>
                </a:solidFill>
              </a:rPr>
              <a:t>the blood of His Son Yeshua purifies us from all sin.</a:t>
            </a:r>
          </a:p>
        </p:txBody>
      </p:sp>
    </p:spTree>
    <p:extLst>
      <p:ext uri="{BB962C8B-B14F-4D97-AF65-F5344CB8AC3E}">
        <p14:creationId xmlns:p14="http://schemas.microsoft.com/office/powerpoint/2010/main" val="2274904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Pilate is a bit like King Zedekiah, in the 500’s BCE.  King of Yehuda.  The Bible describes him as irresolute, vacillating, Zedekiah was a weak ruler, unsuited for the difficult conditions of the time. </a:t>
            </a:r>
          </a:p>
        </p:txBody>
      </p:sp>
    </p:spTree>
    <p:extLst>
      <p:ext uri="{BB962C8B-B14F-4D97-AF65-F5344CB8AC3E}">
        <p14:creationId xmlns:p14="http://schemas.microsoft.com/office/powerpoint/2010/main" val="90428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4B20D740-880E-4E9D-AE78-DA5C2EBF11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33" t="18889" r="30000" b="23333"/>
          <a:stretch/>
        </p:blipFill>
        <p:spPr>
          <a:xfrm>
            <a:off x="960436" y="272302"/>
            <a:ext cx="6252796" cy="4781550"/>
          </a:xfrm>
          <a:prstGeom prst="rect">
            <a:avLst/>
          </a:prstGeom>
        </p:spPr>
      </p:pic>
    </p:spTree>
    <p:extLst>
      <p:ext uri="{BB962C8B-B14F-4D97-AF65-F5344CB8AC3E}">
        <p14:creationId xmlns:p14="http://schemas.microsoft.com/office/powerpoint/2010/main" val="371160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Disposed to listen to the advice of Jeremiah the prophet and not rebel against Babylonia, nevertheless, fearing the princes, he followed their wishes and renounced his allegiance.</a:t>
            </a:r>
          </a:p>
        </p:txBody>
      </p:sp>
    </p:spTree>
    <p:extLst>
      <p:ext uri="{BB962C8B-B14F-4D97-AF65-F5344CB8AC3E}">
        <p14:creationId xmlns:p14="http://schemas.microsoft.com/office/powerpoint/2010/main" val="2188318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Yermiyahu</a:t>
            </a:r>
            <a:r>
              <a:rPr lang="en-US" baseline="30000" dirty="0"/>
              <a:t>/</a:t>
            </a:r>
            <a:r>
              <a:rPr lang="en-US" baseline="30000" dirty="0" err="1"/>
              <a:t>Jer</a:t>
            </a:r>
            <a:r>
              <a:rPr lang="en-US" baseline="30000" dirty="0"/>
              <a:t> 38.3-5</a:t>
            </a:r>
            <a:r>
              <a:rPr lang="en-US" dirty="0"/>
              <a:t> </a:t>
            </a:r>
            <a:r>
              <a:rPr lang="en-US" b="1" baseline="30000" dirty="0"/>
              <a:t> </a:t>
            </a:r>
            <a:r>
              <a:rPr lang="en-US" dirty="0"/>
              <a:t> The words that Jeremiah spoke…Thus says </a:t>
            </a:r>
            <a:r>
              <a:rPr lang="en-US" cap="small" dirty="0"/>
              <a:t>Adoni</a:t>
            </a:r>
            <a:r>
              <a:rPr lang="en-US" dirty="0"/>
              <a:t>: “This city will surely be given into the hand of the army of the king of Babylon, and he will capture it.” </a:t>
            </a:r>
            <a:r>
              <a:rPr lang="en-US" b="1" baseline="30000" dirty="0"/>
              <a:t> </a:t>
            </a:r>
            <a:r>
              <a:rPr lang="en-US" dirty="0"/>
              <a:t>Then the officials said to the king: “This man should now be put to death, </a:t>
            </a:r>
          </a:p>
        </p:txBody>
      </p:sp>
    </p:spTree>
    <p:extLst>
      <p:ext uri="{BB962C8B-B14F-4D97-AF65-F5344CB8AC3E}">
        <p14:creationId xmlns:p14="http://schemas.microsoft.com/office/powerpoint/2010/main" val="2936518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Yermiyahu</a:t>
            </a:r>
            <a:r>
              <a:rPr lang="en-US" baseline="30000" dirty="0"/>
              <a:t>/</a:t>
            </a:r>
            <a:r>
              <a:rPr lang="en-US" baseline="30000" dirty="0" err="1"/>
              <a:t>Jer</a:t>
            </a:r>
            <a:r>
              <a:rPr lang="en-US" baseline="30000" dirty="0"/>
              <a:t> 38.3-5</a:t>
            </a:r>
            <a:r>
              <a:rPr lang="en-US" dirty="0"/>
              <a:t> </a:t>
            </a:r>
            <a:r>
              <a:rPr lang="en-US" b="1" baseline="30000" dirty="0"/>
              <a:t> </a:t>
            </a:r>
            <a:r>
              <a:rPr lang="en-US" dirty="0"/>
              <a:t> since he demoralizes the men of war remaining in this city as well as all the people, by speaking such words to them. For this man is not seeking the </a:t>
            </a:r>
            <a:r>
              <a:rPr lang="en-US" i="1" dirty="0"/>
              <a:t>shalom</a:t>
            </a:r>
            <a:r>
              <a:rPr lang="en-US" dirty="0"/>
              <a:t> of this people, but calamity.”</a:t>
            </a:r>
          </a:p>
        </p:txBody>
      </p:sp>
    </p:spTree>
    <p:extLst>
      <p:ext uri="{BB962C8B-B14F-4D97-AF65-F5344CB8AC3E}">
        <p14:creationId xmlns:p14="http://schemas.microsoft.com/office/powerpoint/2010/main" val="3835346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Yermiyahu</a:t>
            </a:r>
            <a:r>
              <a:rPr lang="en-US" baseline="30000" dirty="0"/>
              <a:t>/</a:t>
            </a:r>
            <a:r>
              <a:rPr lang="en-US" baseline="30000" dirty="0" err="1"/>
              <a:t>Jer</a:t>
            </a:r>
            <a:r>
              <a:rPr lang="en-US" baseline="30000" dirty="0"/>
              <a:t> 38.3-5</a:t>
            </a:r>
            <a:r>
              <a:rPr lang="en-US" dirty="0"/>
              <a:t> </a:t>
            </a:r>
            <a:r>
              <a:rPr lang="en-US" b="1" baseline="30000" dirty="0"/>
              <a:t> </a:t>
            </a:r>
            <a:r>
              <a:rPr lang="en-US" dirty="0"/>
              <a:t> Then King Zedekiah said: “</a:t>
            </a:r>
            <a:r>
              <a:rPr lang="en-US" dirty="0">
                <a:solidFill>
                  <a:srgbClr val="FFFF99"/>
                </a:solidFill>
              </a:rPr>
              <a:t>Here he is in your hand. For the king cannot do anything against you.”</a:t>
            </a:r>
          </a:p>
          <a:p>
            <a:pPr algn="l"/>
            <a:endParaRPr lang="en-US" dirty="0"/>
          </a:p>
        </p:txBody>
      </p:sp>
    </p:spTree>
    <p:extLst>
      <p:ext uri="{BB962C8B-B14F-4D97-AF65-F5344CB8AC3E}">
        <p14:creationId xmlns:p14="http://schemas.microsoft.com/office/powerpoint/2010/main" val="1706954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r>
              <a:rPr lang="en-US" altLang="en-US" sz="2000" dirty="0" err="1">
                <a:solidFill>
                  <a:srgbClr val="FFFF00"/>
                </a:solidFill>
              </a:rPr>
              <a:t>Mattityahu</a:t>
            </a:r>
            <a:r>
              <a:rPr lang="en-US" altLang="en-US" sz="2000" dirty="0">
                <a:solidFill>
                  <a:srgbClr val="FFFF00"/>
                </a:solidFill>
              </a:rPr>
              <a:t> (Matthew) 27:226</a:t>
            </a:r>
            <a:endParaRPr lang="en-US" sz="2000" dirty="0"/>
          </a:p>
          <a:p>
            <a:pPr algn="l"/>
            <a:r>
              <a:rPr lang="en-US" u="sng" dirty="0"/>
              <a:t>Conclusion</a:t>
            </a:r>
            <a:r>
              <a:rPr lang="en-US" dirty="0"/>
              <a:t>: Then he [Pilate] released to them Bar-Abba; but Yeshua, after having him whipped, he handed over to be executed on a stake.</a:t>
            </a:r>
          </a:p>
        </p:txBody>
      </p:sp>
    </p:spTree>
    <p:extLst>
      <p:ext uri="{BB962C8B-B14F-4D97-AF65-F5344CB8AC3E}">
        <p14:creationId xmlns:p14="http://schemas.microsoft.com/office/powerpoint/2010/main" val="2915117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Summary: The sentencing of Yeshua by Pilate.</a:t>
            </a:r>
          </a:p>
          <a:p>
            <a:pPr marL="457200" indent="-457200" algn="l">
              <a:buFont typeface="+mj-lt"/>
              <a:buAutoNum type="arabicPeriod"/>
            </a:pPr>
            <a:r>
              <a:rPr lang="en-US" dirty="0"/>
              <a:t>Redemptive implications: receive courage!</a:t>
            </a:r>
          </a:p>
          <a:p>
            <a:pPr marL="457200" indent="-457200" algn="l">
              <a:buFont typeface="+mj-lt"/>
              <a:buAutoNum type="arabicPeriod"/>
            </a:pPr>
            <a:r>
              <a:rPr lang="en-US" dirty="0"/>
              <a:t>Governmental illustration: G-d has it in control!</a:t>
            </a:r>
          </a:p>
        </p:txBody>
      </p:sp>
    </p:spTree>
    <p:extLst>
      <p:ext uri="{BB962C8B-B14F-4D97-AF65-F5344CB8AC3E}">
        <p14:creationId xmlns:p14="http://schemas.microsoft.com/office/powerpoint/2010/main" val="3963543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How does G-d look on human government?</a:t>
            </a:r>
          </a:p>
          <a:p>
            <a:pPr algn="l"/>
            <a:r>
              <a:rPr lang="en-US" dirty="0"/>
              <a:t>How should we look at human government?  </a:t>
            </a:r>
          </a:p>
          <a:p>
            <a:pPr algn="l"/>
            <a:r>
              <a:rPr lang="en-US" dirty="0"/>
              <a:t>How should we respond to human government?  </a:t>
            </a:r>
          </a:p>
          <a:p>
            <a:pPr algn="l"/>
            <a:endParaRPr lang="en-US" dirty="0"/>
          </a:p>
        </p:txBody>
      </p:sp>
    </p:spTree>
    <p:extLst>
      <p:ext uri="{BB962C8B-B14F-4D97-AF65-F5344CB8AC3E}">
        <p14:creationId xmlns:p14="http://schemas.microsoft.com/office/powerpoint/2010/main" val="316549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Is there any rhyme or reason to governmental power?  Excesses, abuse, genocide, terror?</a:t>
            </a:r>
          </a:p>
        </p:txBody>
      </p:sp>
    </p:spTree>
    <p:extLst>
      <p:ext uri="{BB962C8B-B14F-4D97-AF65-F5344CB8AC3E}">
        <p14:creationId xmlns:p14="http://schemas.microsoft.com/office/powerpoint/2010/main" val="192460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G-d has government </a:t>
            </a:r>
          </a:p>
          <a:p>
            <a:r>
              <a:rPr lang="en-US" dirty="0"/>
              <a:t>under His control and timing!</a:t>
            </a:r>
          </a:p>
        </p:txBody>
      </p:sp>
    </p:spTree>
    <p:extLst>
      <p:ext uri="{BB962C8B-B14F-4D97-AF65-F5344CB8AC3E}">
        <p14:creationId xmlns:p14="http://schemas.microsoft.com/office/powerpoint/2010/main" val="3573815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03553D-8EBE-4F53-83F3-F2515159798E}"/>
              </a:ext>
            </a:extLst>
          </p:cNvPr>
          <p:cNvPicPr>
            <a:picLocks noChangeAspect="1"/>
          </p:cNvPicPr>
          <p:nvPr/>
        </p:nvPicPr>
        <p:blipFill>
          <a:blip r:embed="rId3"/>
          <a:stretch>
            <a:fillRect/>
          </a:stretch>
        </p:blipFill>
        <p:spPr>
          <a:xfrm>
            <a:off x="427037" y="285750"/>
            <a:ext cx="3161712" cy="4796687"/>
          </a:xfrm>
          <a:prstGeom prst="rect">
            <a:avLst/>
          </a:prstGeom>
        </p:spPr>
      </p:pic>
      <p:sp>
        <p:nvSpPr>
          <p:cNvPr id="4" name="Subtitle 3"/>
          <p:cNvSpPr>
            <a:spLocks noGrp="1"/>
          </p:cNvSpPr>
          <p:nvPr>
            <p:ph type="subTitle" idx="1"/>
          </p:nvPr>
        </p:nvSpPr>
        <p:spPr>
          <a:xfrm>
            <a:off x="3703637" y="361950"/>
            <a:ext cx="4876808" cy="4781550"/>
          </a:xfrm>
        </p:spPr>
        <p:txBody>
          <a:bodyPr>
            <a:normAutofit/>
          </a:bodyPr>
          <a:lstStyle/>
          <a:p>
            <a:pPr algn="l"/>
            <a:r>
              <a:rPr lang="en-US" dirty="0"/>
              <a:t> </a:t>
            </a:r>
          </a:p>
        </p:txBody>
      </p:sp>
      <p:pic>
        <p:nvPicPr>
          <p:cNvPr id="1026" name="Picture 2" descr="Image result for jonathan cahn">
            <a:extLst>
              <a:ext uri="{FF2B5EF4-FFF2-40B4-BE49-F238E27FC236}">
                <a16:creationId xmlns:a16="http://schemas.microsoft.com/office/drawing/2014/main" id="{8E9B7DD7-4229-4CC9-8759-D781F3457D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960" r="33508"/>
          <a:stretch/>
        </p:blipFill>
        <p:spPr bwMode="auto">
          <a:xfrm>
            <a:off x="4084637" y="102393"/>
            <a:ext cx="3733800" cy="493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65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spcBef>
                <a:spcPct val="0"/>
              </a:spcBef>
            </a:pPr>
            <a:r>
              <a:rPr lang="en-US" altLang="en-US" dirty="0"/>
              <a:t>Some Rosh </a:t>
            </a:r>
            <a:r>
              <a:rPr lang="en-US" altLang="en-US" dirty="0" err="1"/>
              <a:t>Hashanna</a:t>
            </a:r>
            <a:r>
              <a:rPr lang="en-US" altLang="en-US" dirty="0"/>
              <a:t> greetings</a:t>
            </a:r>
          </a:p>
          <a:p>
            <a:pPr>
              <a:spcBef>
                <a:spcPct val="0"/>
              </a:spcBef>
            </a:pPr>
            <a:endParaRPr lang="en-US" altLang="en-US" i="1" dirty="0"/>
          </a:p>
          <a:p>
            <a:pPr>
              <a:spcBef>
                <a:spcPct val="0"/>
              </a:spcBef>
            </a:pPr>
            <a:r>
              <a:rPr lang="en-US" altLang="en-US" i="1" dirty="0" err="1"/>
              <a:t>L’Shana</a:t>
            </a:r>
            <a:r>
              <a:rPr lang="en-US" altLang="en-US" i="1" dirty="0"/>
              <a:t> Tovah  </a:t>
            </a:r>
            <a:r>
              <a:rPr lang="he-IL" altLang="en-US" sz="4800" b="1" dirty="0">
                <a:latin typeface="David" panose="020E0502060401010101" pitchFamily="34" charset="-79"/>
                <a:cs typeface="David" panose="020E0502060401010101" pitchFamily="34" charset="-79"/>
              </a:rPr>
              <a:t>לְשָׁנָה טוֹבָה</a:t>
            </a:r>
            <a:endParaRPr lang="en-US" altLang="en-US" sz="4800" b="1" dirty="0">
              <a:latin typeface="David" panose="020E0502060401010101" pitchFamily="34" charset="-79"/>
              <a:cs typeface="David" panose="020E0502060401010101" pitchFamily="34" charset="-79"/>
            </a:endParaRPr>
          </a:p>
          <a:p>
            <a:pPr>
              <a:spcBef>
                <a:spcPct val="0"/>
              </a:spcBef>
            </a:pPr>
            <a:r>
              <a:rPr lang="en-US" altLang="en-US" dirty="0"/>
              <a:t>[Have a] Good Year</a:t>
            </a:r>
          </a:p>
          <a:p>
            <a:pPr>
              <a:spcBef>
                <a:spcPct val="0"/>
              </a:spcBef>
            </a:pPr>
            <a:endParaRPr lang="en-US" altLang="en-US" sz="4400" b="1" dirty="0"/>
          </a:p>
          <a:p>
            <a:pPr>
              <a:spcBef>
                <a:spcPct val="0"/>
              </a:spcBef>
            </a:pPr>
            <a:r>
              <a:rPr lang="he-IL" altLang="en-US" sz="4400" b="1" dirty="0">
                <a:latin typeface="David" panose="020E0502060401010101" pitchFamily="34" charset="-79"/>
                <a:cs typeface="David" panose="020E0502060401010101" pitchFamily="34" charset="-79"/>
              </a:rPr>
              <a:t>שָׁנָה טוֹבָה וּמְתוּקָה</a:t>
            </a:r>
            <a:r>
              <a:rPr lang="en-US" altLang="en-US" sz="4400" b="1" dirty="0">
                <a:latin typeface="David" panose="020E0502060401010101" pitchFamily="34" charset="-79"/>
                <a:cs typeface="David" panose="020E0502060401010101" pitchFamily="34" charset="-79"/>
              </a:rPr>
              <a:t> </a:t>
            </a:r>
          </a:p>
          <a:p>
            <a:pPr>
              <a:spcBef>
                <a:spcPct val="0"/>
              </a:spcBef>
            </a:pPr>
            <a:r>
              <a:rPr lang="en-US" altLang="en-US" i="1" dirty="0"/>
              <a:t>Shana Tova </a:t>
            </a:r>
            <a:r>
              <a:rPr lang="en-US" altLang="en-US" i="1" dirty="0" err="1"/>
              <a:t>oo-m’tuk</a:t>
            </a:r>
            <a:r>
              <a:rPr lang="en-US" altLang="en-US" i="1" u="sng" dirty="0" err="1"/>
              <a:t>ah</a:t>
            </a:r>
            <a:r>
              <a:rPr lang="en-US" altLang="en-US" sz="4400" b="1" dirty="0"/>
              <a:t>  </a:t>
            </a:r>
          </a:p>
          <a:p>
            <a:pPr>
              <a:spcBef>
                <a:spcPct val="0"/>
              </a:spcBef>
            </a:pPr>
            <a:r>
              <a:rPr lang="en-US" altLang="en-US" dirty="0"/>
              <a:t>[Have a] Good and sweet year </a:t>
            </a:r>
            <a:endParaRPr lang="en-US" altLang="en-US" sz="4400" b="1" dirty="0"/>
          </a:p>
          <a:p>
            <a:pPr algn="l"/>
            <a:endParaRPr lang="en-US" dirty="0"/>
          </a:p>
        </p:txBody>
      </p:sp>
    </p:spTree>
    <p:extLst>
      <p:ext uri="{BB962C8B-B14F-4D97-AF65-F5344CB8AC3E}">
        <p14:creationId xmlns:p14="http://schemas.microsoft.com/office/powerpoint/2010/main" val="4206116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The Law of Jubilees.  </a:t>
            </a:r>
            <a:r>
              <a:rPr lang="en-US" dirty="0" err="1"/>
              <a:t>Yovel</a:t>
            </a:r>
            <a:r>
              <a:rPr lang="en-US" dirty="0"/>
              <a:t>  </a:t>
            </a:r>
            <a:r>
              <a:rPr lang="he-IL" sz="4400" b="1" dirty="0">
                <a:latin typeface="David" panose="020E0502060401010101" pitchFamily="34" charset="-79"/>
                <a:cs typeface="David" panose="020E0502060401010101" pitchFamily="34" charset="-79"/>
              </a:rPr>
              <a:t>יוֹבֵל</a:t>
            </a:r>
            <a:endParaRPr lang="en-US" sz="4400" b="1" dirty="0">
              <a:latin typeface="David" panose="020E0502060401010101" pitchFamily="34" charset="-79"/>
              <a:cs typeface="David" panose="020E0502060401010101" pitchFamily="34" charset="-79"/>
            </a:endParaRPr>
          </a:p>
          <a:p>
            <a:pPr algn="l"/>
            <a:r>
              <a:rPr lang="en-US" baseline="30000" dirty="0"/>
              <a:t>Vayikra/Lev 25.9-11 </a:t>
            </a:r>
            <a:r>
              <a:rPr lang="en-US" dirty="0"/>
              <a:t>On the tenth day of the seventh month, on </a:t>
            </a:r>
            <a:r>
              <a:rPr lang="en-US" i="1" dirty="0"/>
              <a:t>Yom Kippur</a:t>
            </a:r>
            <a:r>
              <a:rPr lang="en-US" dirty="0"/>
              <a:t>, you are to sound a </a:t>
            </a:r>
            <a:r>
              <a:rPr lang="en-US" i="1" dirty="0"/>
              <a:t>shofar</a:t>
            </a:r>
            <a:r>
              <a:rPr lang="en-US" dirty="0"/>
              <a:t> blast—you are to sound the </a:t>
            </a:r>
            <a:r>
              <a:rPr lang="en-US" i="1" dirty="0"/>
              <a:t>shofar</a:t>
            </a:r>
            <a:r>
              <a:rPr lang="en-US" dirty="0"/>
              <a:t> all throughout your land.</a:t>
            </a:r>
            <a:r>
              <a:rPr lang="en-US" b="1" baseline="30000" dirty="0"/>
              <a:t> </a:t>
            </a:r>
            <a:r>
              <a:rPr lang="en-US" dirty="0"/>
              <a:t>You are to make the fiftieth year holy, </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47814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Vayikra/Lev 25.9-11 </a:t>
            </a:r>
            <a:r>
              <a:rPr lang="en-US" dirty="0"/>
              <a:t>and proclaim liberty throughout the land to all its inhabitants. It is to be a </a:t>
            </a:r>
            <a:r>
              <a:rPr lang="en-US" dirty="0" err="1"/>
              <a:t>Yovel</a:t>
            </a:r>
            <a:r>
              <a:rPr lang="en-US" dirty="0"/>
              <a:t> /Jubilee to you, when each of you is to return to his own property and each of you is to return to his family. </a:t>
            </a:r>
            <a:r>
              <a:rPr lang="en-US" b="1" baseline="30000" dirty="0"/>
              <a:t> </a:t>
            </a:r>
            <a:r>
              <a:rPr lang="en-US" dirty="0"/>
              <a:t>That fiftieth year will be your </a:t>
            </a:r>
            <a:r>
              <a:rPr lang="en-US" dirty="0" err="1"/>
              <a:t>Yovel</a:t>
            </a:r>
            <a:r>
              <a:rPr lang="en-US" dirty="0"/>
              <a:t>.</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33165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t>The biblical requirement is that the </a:t>
            </a:r>
            <a:r>
              <a:rPr lang="en-US" dirty="0" err="1"/>
              <a:t>Yovel</a:t>
            </a:r>
            <a:r>
              <a:rPr lang="en-US" dirty="0"/>
              <a:t> year was to be treated like a Sabbatical year, with the land lying fallow, but </a:t>
            </a:r>
            <a:r>
              <a:rPr lang="en-US" u="sng" dirty="0"/>
              <a:t>also</a:t>
            </a:r>
            <a:r>
              <a:rPr lang="en-US" dirty="0"/>
              <a:t> </a:t>
            </a:r>
          </a:p>
          <a:p>
            <a:pPr marL="168275" indent="-168275" algn="l">
              <a:buFont typeface="Arial" panose="020B0604020202020204" pitchFamily="34" charset="0"/>
              <a:buChar char="•"/>
            </a:pPr>
            <a:r>
              <a:rPr lang="en-US" dirty="0"/>
              <a:t>Was every 50</a:t>
            </a:r>
            <a:r>
              <a:rPr lang="en-US" baseline="30000" dirty="0"/>
              <a:t>th</a:t>
            </a:r>
            <a:r>
              <a:rPr lang="en-US" dirty="0"/>
              <a:t> year</a:t>
            </a:r>
          </a:p>
          <a:p>
            <a:pPr marL="168275" indent="-168275" algn="l">
              <a:buFont typeface="Arial" panose="020B0604020202020204" pitchFamily="34" charset="0"/>
              <a:buChar char="•"/>
            </a:pPr>
            <a:r>
              <a:rPr lang="en-US" dirty="0"/>
              <a:t>required the compulsory return of all property to its original owners or their heirs, except the houses of laymen within walled cities, </a:t>
            </a:r>
          </a:p>
        </p:txBody>
      </p:sp>
    </p:spTree>
    <p:extLst>
      <p:ext uri="{BB962C8B-B14F-4D97-AF65-F5344CB8AC3E}">
        <p14:creationId xmlns:p14="http://schemas.microsoft.com/office/powerpoint/2010/main" val="2515778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168275" indent="-168275" algn="l">
              <a:buFont typeface="Arial" panose="020B0604020202020204" pitchFamily="34" charset="0"/>
              <a:buChar char="•"/>
            </a:pPr>
            <a:r>
              <a:rPr lang="en-US" dirty="0"/>
              <a:t>in addition to the freeing of all Israelite slaves.</a:t>
            </a:r>
          </a:p>
          <a:p>
            <a:pPr marL="168275" indent="-168275" algn="l">
              <a:buFont typeface="Arial" panose="020B0604020202020204" pitchFamily="34" charset="0"/>
              <a:buChar char="•"/>
            </a:pPr>
            <a:r>
              <a:rPr lang="en-US" dirty="0"/>
              <a:t>Was never observed in Biblical or post-Biblical history.  </a:t>
            </a:r>
          </a:p>
          <a:p>
            <a:pPr marL="168275" indent="-168275" algn="l">
              <a:buFont typeface="Arial" panose="020B0604020202020204" pitchFamily="34" charset="0"/>
              <a:buChar char="•"/>
            </a:pPr>
            <a:r>
              <a:rPr lang="en-US" dirty="0"/>
              <a:t>7</a:t>
            </a:r>
            <a:r>
              <a:rPr lang="en-US" baseline="30000" dirty="0"/>
              <a:t>th</a:t>
            </a:r>
            <a:r>
              <a:rPr lang="en-US" dirty="0"/>
              <a:t> year Sabbatical is Hebrew year ÷ 7 if whole number.  This year 5780 but 5782 ÷ 7 = 826</a:t>
            </a:r>
          </a:p>
        </p:txBody>
      </p:sp>
    </p:spTree>
    <p:extLst>
      <p:ext uri="{BB962C8B-B14F-4D97-AF65-F5344CB8AC3E}">
        <p14:creationId xmlns:p14="http://schemas.microsoft.com/office/powerpoint/2010/main" val="3554971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168275" indent="-168275" algn="l">
              <a:buFont typeface="Arial" panose="020B0604020202020204" pitchFamily="34" charset="0"/>
              <a:buChar char="•"/>
            </a:pPr>
            <a:r>
              <a:rPr lang="en-US" dirty="0" err="1"/>
              <a:t>Yovel</a:t>
            </a:r>
            <a:r>
              <a:rPr lang="en-US" dirty="0"/>
              <a:t> / Jubilee has NEVER been kept in Biblical or post-Biblical Jewish history.</a:t>
            </a:r>
          </a:p>
          <a:p>
            <a:pPr marL="168275" indent="-168275" algn="l">
              <a:buFont typeface="Arial" panose="020B0604020202020204" pitchFamily="34" charset="0"/>
              <a:buChar char="•"/>
            </a:pPr>
            <a:r>
              <a:rPr lang="en-US" dirty="0"/>
              <a:t>It is a </a:t>
            </a:r>
            <a:r>
              <a:rPr lang="en-US" dirty="0">
                <a:solidFill>
                  <a:srgbClr val="FFFF99"/>
                </a:solidFill>
              </a:rPr>
              <a:t>concept</a:t>
            </a:r>
            <a:r>
              <a:rPr lang="en-US" dirty="0"/>
              <a:t> of liberty and restoration, </a:t>
            </a:r>
            <a:r>
              <a:rPr lang="en-US" dirty="0">
                <a:solidFill>
                  <a:srgbClr val="FFFF99"/>
                </a:solidFill>
              </a:rPr>
              <a:t>in 50 year increments.</a:t>
            </a:r>
          </a:p>
        </p:txBody>
      </p:sp>
    </p:spTree>
    <p:extLst>
      <p:ext uri="{BB962C8B-B14F-4D97-AF65-F5344CB8AC3E}">
        <p14:creationId xmlns:p14="http://schemas.microsoft.com/office/powerpoint/2010/main" val="3060657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G-d has government </a:t>
            </a:r>
          </a:p>
          <a:p>
            <a:r>
              <a:rPr lang="en-US" dirty="0"/>
              <a:t>under His control and timing!</a:t>
            </a:r>
          </a:p>
        </p:txBody>
      </p:sp>
    </p:spTree>
    <p:extLst>
      <p:ext uri="{BB962C8B-B14F-4D97-AF65-F5344CB8AC3E}">
        <p14:creationId xmlns:p14="http://schemas.microsoft.com/office/powerpoint/2010/main" val="617261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03553D-8EBE-4F53-83F3-F2515159798E}"/>
              </a:ext>
            </a:extLst>
          </p:cNvPr>
          <p:cNvPicPr>
            <a:picLocks noChangeAspect="1"/>
          </p:cNvPicPr>
          <p:nvPr/>
        </p:nvPicPr>
        <p:blipFill>
          <a:blip r:embed="rId3"/>
          <a:stretch>
            <a:fillRect/>
          </a:stretch>
        </p:blipFill>
        <p:spPr>
          <a:xfrm>
            <a:off x="427037" y="285750"/>
            <a:ext cx="3161712" cy="4796687"/>
          </a:xfrm>
          <a:prstGeom prst="rect">
            <a:avLst/>
          </a:prstGeom>
        </p:spPr>
      </p:pic>
      <p:sp>
        <p:nvSpPr>
          <p:cNvPr id="4" name="Subtitle 3"/>
          <p:cNvSpPr>
            <a:spLocks noGrp="1"/>
          </p:cNvSpPr>
          <p:nvPr>
            <p:ph type="subTitle" idx="1"/>
          </p:nvPr>
        </p:nvSpPr>
        <p:spPr>
          <a:xfrm>
            <a:off x="3703637" y="361950"/>
            <a:ext cx="4876808" cy="4781550"/>
          </a:xfrm>
        </p:spPr>
        <p:txBody>
          <a:bodyPr>
            <a:normAutofit/>
          </a:bodyPr>
          <a:lstStyle/>
          <a:p>
            <a:pPr algn="l"/>
            <a:r>
              <a:rPr lang="en-US" dirty="0"/>
              <a:t> </a:t>
            </a:r>
          </a:p>
        </p:txBody>
      </p:sp>
      <p:pic>
        <p:nvPicPr>
          <p:cNvPr id="1026" name="Picture 2" descr="Image result for jonathan cahn">
            <a:extLst>
              <a:ext uri="{FF2B5EF4-FFF2-40B4-BE49-F238E27FC236}">
                <a16:creationId xmlns:a16="http://schemas.microsoft.com/office/drawing/2014/main" id="{8E9B7DD7-4229-4CC9-8759-D781F3457D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960" r="33508"/>
          <a:stretch/>
        </p:blipFill>
        <p:spPr bwMode="auto">
          <a:xfrm>
            <a:off x="4084637" y="102393"/>
            <a:ext cx="3733800" cy="493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9378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u="sng" dirty="0"/>
              <a:t>1867</a:t>
            </a:r>
            <a:r>
              <a:rPr lang="en-US" dirty="0"/>
              <a:t>   While in Jerusalem, Palestine, Twain took a piece of stationery at the “Mediterranean Hotel”, </a:t>
            </a:r>
            <a:r>
              <a:rPr lang="en-US" dirty="0">
                <a:solidFill>
                  <a:srgbClr val="FFFF99"/>
                </a:solidFill>
              </a:rPr>
              <a:t>September 24, 1867</a:t>
            </a:r>
            <a:r>
              <a:rPr lang="en-US" dirty="0"/>
              <a:t>, and wrote a letter.</a:t>
            </a:r>
          </a:p>
          <a:p>
            <a:pPr algn="l"/>
            <a:r>
              <a:rPr lang="en-US" dirty="0"/>
              <a:t>[So, Twain was in Israel </a:t>
            </a:r>
            <a:r>
              <a:rPr lang="en-US" u="sng" dirty="0"/>
              <a:t>that</a:t>
            </a:r>
            <a:r>
              <a:rPr lang="en-US" dirty="0"/>
              <a:t> date.]</a:t>
            </a:r>
          </a:p>
        </p:txBody>
      </p:sp>
    </p:spTree>
    <p:extLst>
      <p:ext uri="{BB962C8B-B14F-4D97-AF65-F5344CB8AC3E}">
        <p14:creationId xmlns:p14="http://schemas.microsoft.com/office/powerpoint/2010/main" val="2230008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err="1"/>
              <a:t>Parasha</a:t>
            </a:r>
            <a:r>
              <a:rPr lang="en-US" dirty="0"/>
              <a:t> for </a:t>
            </a:r>
            <a:r>
              <a:rPr lang="en-US" dirty="0">
                <a:solidFill>
                  <a:srgbClr val="FFFF99"/>
                </a:solidFill>
              </a:rPr>
              <a:t>September 24, 1867 </a:t>
            </a:r>
            <a:r>
              <a:rPr lang="en-US" dirty="0" err="1"/>
              <a:t>Parashat</a:t>
            </a:r>
            <a:r>
              <a:rPr lang="en-US" dirty="0"/>
              <a:t> </a:t>
            </a:r>
            <a:r>
              <a:rPr lang="en-US" dirty="0" err="1"/>
              <a:t>Nitzavim</a:t>
            </a:r>
            <a:r>
              <a:rPr lang="en-US" dirty="0"/>
              <a:t> / </a:t>
            </a:r>
            <a:r>
              <a:rPr lang="he-IL" sz="4400" b="1" dirty="0">
                <a:latin typeface="David" panose="020E0502060401010101" pitchFamily="34" charset="-79"/>
                <a:cs typeface="David" panose="020E0502060401010101" pitchFamily="34" charset="-79"/>
              </a:rPr>
              <a:t>פרשת נצבים</a:t>
            </a:r>
          </a:p>
          <a:p>
            <a:pPr algn="l"/>
            <a:r>
              <a:rPr lang="en-US" dirty="0"/>
              <a:t>Torah Portion: Deuteronomy 29:9 - 30:20</a:t>
            </a:r>
          </a:p>
          <a:p>
            <a:pPr algn="l"/>
            <a:r>
              <a:rPr lang="en-US" dirty="0"/>
              <a:t>Today’s portion</a:t>
            </a:r>
          </a:p>
        </p:txBody>
      </p:sp>
    </p:spTree>
    <p:extLst>
      <p:ext uri="{BB962C8B-B14F-4D97-AF65-F5344CB8AC3E}">
        <p14:creationId xmlns:p14="http://schemas.microsoft.com/office/powerpoint/2010/main" val="413491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D’varim</a:t>
            </a:r>
            <a:r>
              <a:rPr lang="en-US" baseline="30000" dirty="0"/>
              <a:t> 29.21-23</a:t>
            </a:r>
            <a:r>
              <a:rPr lang="en-US" dirty="0"/>
              <a:t>  The foreigner</a:t>
            </a:r>
            <a:r>
              <a:rPr lang="he-IL" b="1" dirty="0">
                <a:latin typeface="David" panose="020E0502060401010101" pitchFamily="34" charset="-79"/>
                <a:cs typeface="David" panose="020E0502060401010101" pitchFamily="34" charset="-79"/>
              </a:rPr>
              <a:t>הַנָּכְרִי</a:t>
            </a:r>
            <a:r>
              <a:rPr lang="he-IL" dirty="0"/>
              <a:t> </a:t>
            </a:r>
            <a:r>
              <a:rPr lang="en-US" i="1" dirty="0" err="1"/>
              <a:t>hanokri</a:t>
            </a:r>
            <a:r>
              <a:rPr lang="en-US" i="1" dirty="0"/>
              <a:t>  </a:t>
            </a:r>
            <a:r>
              <a:rPr lang="en-US" dirty="0"/>
              <a:t>[singular] who comes from a distant land will say, when they see the plagues of that land and the sicknesses </a:t>
            </a:r>
            <a:r>
              <a:rPr lang="en-US" cap="small" dirty="0"/>
              <a:t>Adoni </a:t>
            </a:r>
            <a:r>
              <a:rPr lang="en-US" dirty="0"/>
              <a:t>afflicted on it: ‘Sulfur and salt, the whole land burnt! </a:t>
            </a:r>
          </a:p>
        </p:txBody>
      </p:sp>
    </p:spTree>
    <p:extLst>
      <p:ext uri="{BB962C8B-B14F-4D97-AF65-F5344CB8AC3E}">
        <p14:creationId xmlns:p14="http://schemas.microsoft.com/office/powerpoint/2010/main" val="357012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2">
            <a:extLst>
              <a:ext uri="{FF2B5EF4-FFF2-40B4-BE49-F238E27FC236}">
                <a16:creationId xmlns:a16="http://schemas.microsoft.com/office/drawing/2014/main" id="{4E750353-137B-47BD-9DE1-AC8500103E00}"/>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l="25029" t="22269" r="32529" b="31059"/>
          <a:stretch>
            <a:fillRect/>
          </a:stretch>
        </p:blipFill>
        <p:spPr>
          <a:xfrm>
            <a:off x="1189037" y="1"/>
            <a:ext cx="6229350" cy="5137547"/>
          </a:xfrm>
          <a:noFill/>
        </p:spPr>
      </p:pic>
    </p:spTree>
    <p:extLst>
      <p:ext uri="{BB962C8B-B14F-4D97-AF65-F5344CB8AC3E}">
        <p14:creationId xmlns:p14="http://schemas.microsoft.com/office/powerpoint/2010/main" val="3877988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err="1"/>
              <a:t>D’varim</a:t>
            </a:r>
            <a:r>
              <a:rPr lang="en-US" baseline="30000" dirty="0"/>
              <a:t> 29.21-23</a:t>
            </a:r>
            <a:r>
              <a:rPr lang="en-US" dirty="0"/>
              <a:t>  It cannot be planted, it cannot sprout, no grass can grow up on it—like the overthrow of Sodom and Gomorrah, </a:t>
            </a:r>
            <a:r>
              <a:rPr lang="en-US" dirty="0" err="1"/>
              <a:t>Admah</a:t>
            </a:r>
            <a:r>
              <a:rPr lang="en-US" dirty="0"/>
              <a:t> and </a:t>
            </a:r>
            <a:r>
              <a:rPr lang="en-US" dirty="0" err="1"/>
              <a:t>Zeboiim</a:t>
            </a:r>
            <a:r>
              <a:rPr lang="en-US" dirty="0"/>
              <a:t>, which </a:t>
            </a:r>
            <a:r>
              <a:rPr lang="en-US" cap="small" dirty="0"/>
              <a:t>Adoni </a:t>
            </a:r>
            <a:r>
              <a:rPr lang="en-US" dirty="0"/>
              <a:t>overturned in His anger and in His wrath!’</a:t>
            </a:r>
            <a:r>
              <a:rPr lang="en-US" b="1" baseline="30000" dirty="0"/>
              <a:t> </a:t>
            </a:r>
            <a:r>
              <a:rPr lang="en-US" dirty="0"/>
              <a:t>“All the nations will say, ‘Why has </a:t>
            </a:r>
            <a:r>
              <a:rPr lang="en-US" cap="small" dirty="0"/>
              <a:t>Adoni </a:t>
            </a:r>
            <a:r>
              <a:rPr lang="en-US" dirty="0"/>
              <a:t>done this to this land? Why this great burning anger?’</a:t>
            </a:r>
          </a:p>
          <a:p>
            <a:pPr algn="l"/>
            <a:endParaRPr lang="en-US" dirty="0"/>
          </a:p>
        </p:txBody>
      </p:sp>
    </p:spTree>
    <p:extLst>
      <p:ext uri="{BB962C8B-B14F-4D97-AF65-F5344CB8AC3E}">
        <p14:creationId xmlns:p14="http://schemas.microsoft.com/office/powerpoint/2010/main" val="1672646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227637" y="485916"/>
            <a:ext cx="3352808" cy="4657584"/>
          </a:xfrm>
        </p:spPr>
        <p:txBody>
          <a:bodyPr>
            <a:normAutofit/>
          </a:bodyPr>
          <a:lstStyle/>
          <a:p>
            <a:pPr algn="l"/>
            <a:r>
              <a:rPr lang="en-US" dirty="0"/>
              <a:t> Mark Twain aka</a:t>
            </a:r>
          </a:p>
          <a:p>
            <a:pPr algn="l"/>
            <a:r>
              <a:rPr lang="en-US" dirty="0"/>
              <a:t>Samuel Clemens</a:t>
            </a:r>
          </a:p>
        </p:txBody>
      </p:sp>
      <p:pic>
        <p:nvPicPr>
          <p:cNvPr id="9218" name="Picture 2" descr="Image result for mark twain">
            <a:extLst>
              <a:ext uri="{FF2B5EF4-FFF2-40B4-BE49-F238E27FC236}">
                <a16:creationId xmlns:a16="http://schemas.microsoft.com/office/drawing/2014/main" id="{140CEE0A-C72E-4DA4-BAF1-B7B281B00B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7" y="469976"/>
            <a:ext cx="4629151"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798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t>Riding on horseback through the Jezreel Valley, Twain observed, “There is not a solitary village throughout its whole extent – not for 30 miles in either direction. There are two or three small clusters of Bedouin tents, but not a single permanent habitation. One may ride 10 miles, hereabouts, and not see 10 human beings.”</a:t>
            </a:r>
          </a:p>
        </p:txBody>
      </p:sp>
    </p:spTree>
    <p:extLst>
      <p:ext uri="{BB962C8B-B14F-4D97-AF65-F5344CB8AC3E}">
        <p14:creationId xmlns:p14="http://schemas.microsoft.com/office/powerpoint/2010/main" val="1332573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He continues, “Of all the lands there are for dismal scenery, I think Palestine must be the prince... Can the curse of the Deity beautify a land? “Palestine sits in sackcloth and ashes. Over it broods the spell of a curse that has withered its fields and fettered its energies.”</a:t>
            </a:r>
          </a:p>
        </p:txBody>
      </p:sp>
    </p:spTree>
    <p:extLst>
      <p:ext uri="{BB962C8B-B14F-4D97-AF65-F5344CB8AC3E}">
        <p14:creationId xmlns:p14="http://schemas.microsoft.com/office/powerpoint/2010/main" val="1899851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Twain’s book, </a:t>
            </a:r>
            <a:r>
              <a:rPr lang="en-US" i="1" dirty="0"/>
              <a:t>Innocents Abroad, </a:t>
            </a:r>
            <a:r>
              <a:rPr lang="en-US" dirty="0"/>
              <a:t>brought global attention to the sorry state of Palestine and proved that Palestine was </a:t>
            </a:r>
            <a:r>
              <a:rPr lang="en-US" dirty="0">
                <a:solidFill>
                  <a:srgbClr val="FFFF99"/>
                </a:solidFill>
              </a:rPr>
              <a:t>a land without a people for a people without a land</a:t>
            </a:r>
            <a:r>
              <a:rPr lang="en-US" dirty="0"/>
              <a:t> just 15 years before the First Aliyah and waves of Jewish immigration.</a:t>
            </a:r>
          </a:p>
        </p:txBody>
      </p:sp>
    </p:spTree>
    <p:extLst>
      <p:ext uri="{BB962C8B-B14F-4D97-AF65-F5344CB8AC3E}">
        <p14:creationId xmlns:p14="http://schemas.microsoft.com/office/powerpoint/2010/main" val="919776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684837" y="361950"/>
            <a:ext cx="2895599" cy="4781550"/>
          </a:xfrm>
        </p:spPr>
        <p:txBody>
          <a:bodyPr>
            <a:normAutofit/>
          </a:bodyPr>
          <a:lstStyle/>
          <a:p>
            <a:pPr algn="l"/>
            <a:r>
              <a:rPr lang="en-US" dirty="0"/>
              <a:t> Charles Warren</a:t>
            </a:r>
          </a:p>
          <a:p>
            <a:pPr algn="l"/>
            <a:r>
              <a:rPr lang="en-US" dirty="0"/>
              <a:t>1840-1927</a:t>
            </a:r>
          </a:p>
        </p:txBody>
      </p:sp>
      <p:pic>
        <p:nvPicPr>
          <p:cNvPr id="10242" name="Picture 2" descr="Image result for charles Warren">
            <a:extLst>
              <a:ext uri="{FF2B5EF4-FFF2-40B4-BE49-F238E27FC236}">
                <a16:creationId xmlns:a16="http://schemas.microsoft.com/office/drawing/2014/main" id="{6B2EF722-7CF1-4820-8FCF-BDF5DB61B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 y="514350"/>
            <a:ext cx="5334000"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047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u="sng" dirty="0"/>
              <a:t>Also in 1867</a:t>
            </a:r>
            <a:r>
              <a:rPr lang="en-US" dirty="0"/>
              <a:t>, Warren was recruited by the Palestine Exploration Fund to conduct Biblical archaeology "reconnaissance."  He conducted one of the first major excavations at the Temple Mount in Jerusalem. His most significant discovery was a water shaft, now known as Warren's Shaft, and a series of tunnels underneath the Temple Mount</a:t>
            </a:r>
          </a:p>
        </p:txBody>
      </p:sp>
    </p:spTree>
    <p:extLst>
      <p:ext uri="{BB962C8B-B14F-4D97-AF65-F5344CB8AC3E}">
        <p14:creationId xmlns:p14="http://schemas.microsoft.com/office/powerpoint/2010/main" val="9353350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1026" name="Picture 2">
            <a:extLst>
              <a:ext uri="{FF2B5EF4-FFF2-40B4-BE49-F238E27FC236}">
                <a16:creationId xmlns:a16="http://schemas.microsoft.com/office/drawing/2014/main" id="{1091183F-49B4-4DE3-9FA9-78E62E8C6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37"/>
          <a:stretch/>
        </p:blipFill>
        <p:spPr bwMode="auto">
          <a:xfrm>
            <a:off x="350837" y="180975"/>
            <a:ext cx="3743325" cy="4781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ter der Erlöserkirche">
            <a:extLst>
              <a:ext uri="{FF2B5EF4-FFF2-40B4-BE49-F238E27FC236}">
                <a16:creationId xmlns:a16="http://schemas.microsoft.com/office/drawing/2014/main" id="{B9C99C7C-7085-4531-88A7-7757465CE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429" y="438150"/>
            <a:ext cx="4572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FA599B-A2F3-4841-8400-BA294DD6E0E5}"/>
              </a:ext>
            </a:extLst>
          </p:cNvPr>
          <p:cNvSpPr txBox="1"/>
          <p:nvPr/>
        </p:nvSpPr>
        <p:spPr>
          <a:xfrm>
            <a:off x="4067109" y="2931173"/>
            <a:ext cx="4572000" cy="1938992"/>
          </a:xfrm>
          <a:prstGeom prst="rect">
            <a:avLst/>
          </a:prstGeom>
          <a:noFill/>
        </p:spPr>
        <p:txBody>
          <a:bodyPr wrap="square" rtlCol="0">
            <a:spAutoFit/>
          </a:bodyPr>
          <a:lstStyle/>
          <a:p>
            <a:pPr algn="l"/>
            <a:r>
              <a:rPr lang="en-US" dirty="0"/>
              <a:t>Underground city</a:t>
            </a:r>
          </a:p>
          <a:p>
            <a:pPr algn="l"/>
            <a:r>
              <a:rPr lang="en-US" dirty="0"/>
              <a:t>from Biblical times</a:t>
            </a:r>
          </a:p>
        </p:txBody>
      </p:sp>
    </p:spTree>
    <p:extLst>
      <p:ext uri="{BB962C8B-B14F-4D97-AF65-F5344CB8AC3E}">
        <p14:creationId xmlns:p14="http://schemas.microsoft.com/office/powerpoint/2010/main" val="32854241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Zekh</a:t>
            </a:r>
            <a:r>
              <a:rPr lang="en-US" baseline="30000" dirty="0"/>
              <a:t> 2.5-6</a:t>
            </a:r>
            <a:r>
              <a:rPr lang="en-US" b="1" baseline="30000" dirty="0"/>
              <a:t> </a:t>
            </a:r>
            <a:r>
              <a:rPr lang="en-US" baseline="30000" dirty="0"/>
              <a:t>[2.1-2] </a:t>
            </a:r>
            <a:r>
              <a:rPr lang="en-US" dirty="0"/>
              <a:t>I looked up and saw a man with a measuring line in his hand. </a:t>
            </a:r>
            <a:r>
              <a:rPr lang="en-US" b="1" baseline="30000" dirty="0"/>
              <a:t> </a:t>
            </a:r>
            <a:r>
              <a:rPr lang="en-US" dirty="0"/>
              <a:t>I asked, “Where are you going?” He said to me, “To measure Yerushalayim, to determine its width and length.”</a:t>
            </a:r>
          </a:p>
        </p:txBody>
      </p:sp>
    </p:spTree>
    <p:extLst>
      <p:ext uri="{BB962C8B-B14F-4D97-AF65-F5344CB8AC3E}">
        <p14:creationId xmlns:p14="http://schemas.microsoft.com/office/powerpoint/2010/main" val="2503027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Charles Warren and Mark Twain stayed at the same hotel in Jerusalem.</a:t>
            </a:r>
          </a:p>
        </p:txBody>
      </p:sp>
    </p:spTree>
    <p:extLst>
      <p:ext uri="{BB962C8B-B14F-4D97-AF65-F5344CB8AC3E}">
        <p14:creationId xmlns:p14="http://schemas.microsoft.com/office/powerpoint/2010/main" val="428514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2">
            <a:extLst>
              <a:ext uri="{FF2B5EF4-FFF2-40B4-BE49-F238E27FC236}">
                <a16:creationId xmlns:a16="http://schemas.microsoft.com/office/drawing/2014/main" id="{4E750353-137B-47BD-9DE1-AC8500103E00}"/>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l="25029" t="22269" r="32529" b="31059"/>
          <a:stretch>
            <a:fillRect/>
          </a:stretch>
        </p:blipFill>
        <p:spPr>
          <a:xfrm>
            <a:off x="1189037" y="1"/>
            <a:ext cx="6229350" cy="5137547"/>
          </a:xfrm>
          <a:noFill/>
        </p:spPr>
      </p:pic>
      <p:sp>
        <p:nvSpPr>
          <p:cNvPr id="2" name="TextBox 1">
            <a:extLst>
              <a:ext uri="{FF2B5EF4-FFF2-40B4-BE49-F238E27FC236}">
                <a16:creationId xmlns:a16="http://schemas.microsoft.com/office/drawing/2014/main" id="{886DB60D-E753-4398-8CE7-F82C87C6CAF1}"/>
              </a:ext>
            </a:extLst>
          </p:cNvPr>
          <p:cNvSpPr txBox="1"/>
          <p:nvPr/>
        </p:nvSpPr>
        <p:spPr>
          <a:xfrm>
            <a:off x="1798637" y="1123950"/>
            <a:ext cx="5410199" cy="1569660"/>
          </a:xfrm>
          <a:prstGeom prst="rect">
            <a:avLst/>
          </a:prstGeom>
          <a:noFill/>
        </p:spPr>
        <p:txBody>
          <a:bodyPr wrap="square" rtlCol="0">
            <a:spAutoFit/>
          </a:bodyPr>
          <a:lstStyle/>
          <a:p>
            <a:pPr algn="l"/>
            <a:r>
              <a:rPr lang="he-IL" sz="9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שנה   טובה</a:t>
            </a:r>
            <a:endParaRPr lang="en-US" sz="54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6851141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u="sng" dirty="0"/>
              <a:t>Also, in 1867</a:t>
            </a:r>
            <a:r>
              <a:rPr lang="en-US" dirty="0"/>
              <a:t>, the results of the Crimean War… a military conflict fought from October 1853 to February 1856 in which the Russian Empire lost to an alliance of the Ottoman [Turkish] Empire, France, Britain and Sardinia. </a:t>
            </a:r>
          </a:p>
        </p:txBody>
      </p:sp>
    </p:spTree>
    <p:extLst>
      <p:ext uri="{BB962C8B-B14F-4D97-AF65-F5344CB8AC3E}">
        <p14:creationId xmlns:p14="http://schemas.microsoft.com/office/powerpoint/2010/main" val="1295681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322" y="415078"/>
            <a:ext cx="8589768" cy="4728422"/>
          </a:xfrm>
        </p:spPr>
        <p:txBody>
          <a:bodyPr>
            <a:normAutofit/>
          </a:bodyPr>
          <a:lstStyle/>
          <a:p>
            <a:pPr algn="l"/>
            <a:r>
              <a:rPr lang="en-US" dirty="0"/>
              <a:t> </a:t>
            </a:r>
          </a:p>
        </p:txBody>
      </p:sp>
      <p:pic>
        <p:nvPicPr>
          <p:cNvPr id="1026" name="Picture 2" descr="Related image">
            <a:extLst>
              <a:ext uri="{FF2B5EF4-FFF2-40B4-BE49-F238E27FC236}">
                <a16:creationId xmlns:a16="http://schemas.microsoft.com/office/drawing/2014/main" id="{806CA595-4038-4D29-B7C1-D3BF41CB21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68" y="285750"/>
            <a:ext cx="6084888" cy="47910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2193EEB-5D9D-457D-80D4-8DDC48736B74}"/>
              </a:ext>
            </a:extLst>
          </p:cNvPr>
          <p:cNvPicPr>
            <a:picLocks noChangeAspect="1"/>
          </p:cNvPicPr>
          <p:nvPr/>
        </p:nvPicPr>
        <p:blipFill>
          <a:blip r:embed="rId4"/>
          <a:stretch>
            <a:fillRect/>
          </a:stretch>
        </p:blipFill>
        <p:spPr>
          <a:xfrm>
            <a:off x="6275962" y="514349"/>
            <a:ext cx="2303545" cy="3660431"/>
          </a:xfrm>
          <a:prstGeom prst="rect">
            <a:avLst/>
          </a:prstGeom>
        </p:spPr>
      </p:pic>
      <p:sp>
        <p:nvSpPr>
          <p:cNvPr id="3" name="TextBox 2">
            <a:extLst>
              <a:ext uri="{FF2B5EF4-FFF2-40B4-BE49-F238E27FC236}">
                <a16:creationId xmlns:a16="http://schemas.microsoft.com/office/drawing/2014/main" id="{0995C837-E44C-465F-A0E2-D91B8EF828B7}"/>
              </a:ext>
            </a:extLst>
          </p:cNvPr>
          <p:cNvSpPr txBox="1"/>
          <p:nvPr/>
        </p:nvSpPr>
        <p:spPr>
          <a:xfrm>
            <a:off x="2163471" y="4476750"/>
            <a:ext cx="4229106"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Rounded MT Bold" pitchFamily="34" charset="0"/>
                <a:ea typeface="+mn-ea"/>
                <a:cs typeface="Arial" charset="0"/>
              </a:rPr>
              <a:t>Ottoman Empire</a:t>
            </a:r>
          </a:p>
        </p:txBody>
      </p:sp>
    </p:spTree>
    <p:extLst>
      <p:ext uri="{BB962C8B-B14F-4D97-AF65-F5344CB8AC3E}">
        <p14:creationId xmlns:p14="http://schemas.microsoft.com/office/powerpoint/2010/main" val="3659844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03837" y="361950"/>
            <a:ext cx="3276608" cy="4781550"/>
          </a:xfrm>
        </p:spPr>
        <p:txBody>
          <a:bodyPr>
            <a:normAutofit fontScale="92500" lnSpcReduction="10000"/>
          </a:bodyPr>
          <a:lstStyle/>
          <a:p>
            <a:pPr algn="l"/>
            <a:r>
              <a:rPr lang="en-US" dirty="0"/>
              <a:t>Photo of the silver star surrounding the viewing hole over the cave floor where Yeshua was likely born.</a:t>
            </a:r>
          </a:p>
        </p:txBody>
      </p:sp>
      <p:pic>
        <p:nvPicPr>
          <p:cNvPr id="3" name="Picture 2">
            <a:extLst>
              <a:ext uri="{FF2B5EF4-FFF2-40B4-BE49-F238E27FC236}">
                <a16:creationId xmlns:a16="http://schemas.microsoft.com/office/drawing/2014/main" id="{BF506698-3B47-4A44-A59F-1645C1A65E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837" y="358451"/>
            <a:ext cx="4866521" cy="4781550"/>
          </a:xfrm>
          <a:prstGeom prst="rect">
            <a:avLst/>
          </a:prstGeom>
        </p:spPr>
      </p:pic>
    </p:spTree>
    <p:extLst>
      <p:ext uri="{BB962C8B-B14F-4D97-AF65-F5344CB8AC3E}">
        <p14:creationId xmlns:p14="http://schemas.microsoft.com/office/powerpoint/2010/main" val="35872924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At the Church of the Nativity in Bethlehem, Catholics had placed a silver star to commemorate the place of </a:t>
            </a:r>
            <a:r>
              <a:rPr lang="en-US" dirty="0" err="1"/>
              <a:t>Yeshua’s</a:t>
            </a:r>
            <a:r>
              <a:rPr lang="en-US" dirty="0"/>
              <a:t> birth. In 1847 it was pried out and stolen, and Catholics described Orthodox monks as the thieves.</a:t>
            </a:r>
          </a:p>
        </p:txBody>
      </p:sp>
    </p:spTree>
    <p:extLst>
      <p:ext uri="{BB962C8B-B14F-4D97-AF65-F5344CB8AC3E}">
        <p14:creationId xmlns:p14="http://schemas.microsoft.com/office/powerpoint/2010/main" val="35807917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The Russian Tsar sided with the Russian/Greek Orthodox church, the Ottoman Empire, France, and Britain sided with the Catholics.  This star was one of the causes of the Crimean War.</a:t>
            </a:r>
          </a:p>
        </p:txBody>
      </p:sp>
    </p:spTree>
    <p:extLst>
      <p:ext uri="{BB962C8B-B14F-4D97-AF65-F5344CB8AC3E}">
        <p14:creationId xmlns:p14="http://schemas.microsoft.com/office/powerpoint/2010/main" val="27086942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u="sng" dirty="0"/>
              <a:t>Also, in 1867</a:t>
            </a:r>
            <a:r>
              <a:rPr lang="en-US" dirty="0"/>
              <a:t>, the results of the Crimean War… a military conflict fought from October 1853 to February 1856 in which the Russian Empire lost to an alliance of the Ottoman [Turkish] Empire, France, Britain and Sardinia. </a:t>
            </a:r>
          </a:p>
        </p:txBody>
      </p:sp>
    </p:spTree>
    <p:extLst>
      <p:ext uri="{BB962C8B-B14F-4D97-AF65-F5344CB8AC3E}">
        <p14:creationId xmlns:p14="http://schemas.microsoft.com/office/powerpoint/2010/main" val="35970372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One result of the Crimean war was that the Ottoman Empire got so deep in dept that it changed its Land Code.</a:t>
            </a:r>
          </a:p>
        </p:txBody>
      </p:sp>
    </p:spTree>
    <p:extLst>
      <p:ext uri="{BB962C8B-B14F-4D97-AF65-F5344CB8AC3E}">
        <p14:creationId xmlns:p14="http://schemas.microsoft.com/office/powerpoint/2010/main" val="21199622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The Ottoman Land Code of 1858 was the beginning of a systematic land reform of the Ottoman Empire for tax and control. Revised 9 years later, </a:t>
            </a:r>
            <a:r>
              <a:rPr lang="en-US" u="sng" dirty="0"/>
              <a:t>in 1867</a:t>
            </a:r>
            <a:r>
              <a:rPr lang="en-US" dirty="0"/>
              <a:t>.  Revised so foreigners, non-Muslims, could buy land!</a:t>
            </a:r>
          </a:p>
        </p:txBody>
      </p:sp>
    </p:spTree>
    <p:extLst>
      <p:ext uri="{BB962C8B-B14F-4D97-AF65-F5344CB8AC3E}">
        <p14:creationId xmlns:p14="http://schemas.microsoft.com/office/powerpoint/2010/main" val="17350982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Star controversy 1847 </a:t>
            </a:r>
            <a:r>
              <a:rPr lang="en-US" dirty="0">
                <a:sym typeface="Wingdings" panose="05000000000000000000" pitchFamily="2" charset="2"/>
              </a:rPr>
              <a:t></a:t>
            </a:r>
          </a:p>
          <a:p>
            <a:pPr algn="l"/>
            <a:r>
              <a:rPr lang="en-US" dirty="0">
                <a:sym typeface="Wingdings" panose="05000000000000000000" pitchFamily="2" charset="2"/>
              </a:rPr>
              <a:t>Crimean War 1853 to 1856  </a:t>
            </a:r>
          </a:p>
          <a:p>
            <a:pPr algn="l"/>
            <a:r>
              <a:rPr lang="en-US" dirty="0">
                <a:sym typeface="Wingdings" panose="05000000000000000000" pitchFamily="2" charset="2"/>
              </a:rPr>
              <a:t>Ottoman war debt  </a:t>
            </a:r>
          </a:p>
          <a:p>
            <a:pPr algn="l"/>
            <a:r>
              <a:rPr lang="en-US" dirty="0">
                <a:sym typeface="Wingdings" panose="05000000000000000000" pitchFamily="2" charset="2"/>
              </a:rPr>
              <a:t>Land Code revision just at the start of the First Aliyah and Jews could buy Palestinian land!!   1867</a:t>
            </a:r>
            <a:endParaRPr lang="en-US" dirty="0"/>
          </a:p>
        </p:txBody>
      </p:sp>
    </p:spTree>
    <p:extLst>
      <p:ext uri="{BB962C8B-B14F-4D97-AF65-F5344CB8AC3E}">
        <p14:creationId xmlns:p14="http://schemas.microsoft.com/office/powerpoint/2010/main" val="15944661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Yermiyahu</a:t>
            </a:r>
            <a:r>
              <a:rPr lang="en-US" baseline="30000" dirty="0"/>
              <a:t> </a:t>
            </a:r>
            <a:r>
              <a:rPr lang="en-US" baseline="30000" dirty="0" err="1"/>
              <a:t>Jer</a:t>
            </a:r>
            <a:r>
              <a:rPr lang="en-US" baseline="30000" dirty="0"/>
              <a:t> 32.43-44 </a:t>
            </a:r>
            <a:r>
              <a:rPr lang="en-US" dirty="0"/>
              <a:t>So fields will be bought in this land, about which you are saying: ‘It will be a desolation, without man or beast; it is handed over to the Chaldeans.’ Men will buy fields for money and sign and seal the deeds and call witnesses in the</a:t>
            </a:r>
          </a:p>
        </p:txBody>
      </p:sp>
    </p:spTree>
    <p:extLst>
      <p:ext uri="{BB962C8B-B14F-4D97-AF65-F5344CB8AC3E}">
        <p14:creationId xmlns:p14="http://schemas.microsoft.com/office/powerpoint/2010/main" val="336957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rtl="1"/>
            <a:r>
              <a:rPr lang="he-IL" sz="4800" b="1" dirty="0">
                <a:latin typeface="David" panose="020E0502060401010101" pitchFamily="34" charset="-79"/>
                <a:cs typeface="David" panose="020E0502060401010101" pitchFamily="34" charset="-79"/>
              </a:rPr>
              <a:t>לְשָׁנָה טוֹבָה תִכָּתֵבוּ</a:t>
            </a:r>
            <a:endParaRPr lang="en-US" sz="4800" b="1" dirty="0">
              <a:latin typeface="David" panose="020E0502060401010101" pitchFamily="34" charset="-79"/>
              <a:cs typeface="David" panose="020E0502060401010101" pitchFamily="34" charset="-79"/>
            </a:endParaRPr>
          </a:p>
          <a:p>
            <a:r>
              <a:rPr lang="en-US" i="1" dirty="0" err="1"/>
              <a:t>L'shanah</a:t>
            </a:r>
            <a:r>
              <a:rPr lang="en-US" i="1" dirty="0"/>
              <a:t> </a:t>
            </a:r>
            <a:r>
              <a:rPr lang="en-US" i="1" dirty="0" err="1"/>
              <a:t>tovah</a:t>
            </a:r>
            <a:r>
              <a:rPr lang="en-US" i="1" dirty="0"/>
              <a:t> </a:t>
            </a:r>
            <a:r>
              <a:rPr lang="en-US" i="1" dirty="0" err="1"/>
              <a:t>tikatevu</a:t>
            </a:r>
            <a:endParaRPr lang="en-US" i="1" dirty="0"/>
          </a:p>
          <a:p>
            <a:r>
              <a:rPr lang="en-US" dirty="0"/>
              <a:t>May you be inscribed (in the Book of Life) for a good year</a:t>
            </a:r>
          </a:p>
          <a:p>
            <a:endParaRPr lang="en-US" dirty="0"/>
          </a:p>
          <a:p>
            <a:r>
              <a:rPr lang="en-US" sz="3200" dirty="0"/>
              <a:t>Has an OK but non-Biblical implication</a:t>
            </a:r>
          </a:p>
        </p:txBody>
      </p:sp>
    </p:spTree>
    <p:extLst>
      <p:ext uri="{BB962C8B-B14F-4D97-AF65-F5344CB8AC3E}">
        <p14:creationId xmlns:p14="http://schemas.microsoft.com/office/powerpoint/2010/main" val="15515618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err="1"/>
              <a:t>Yermiyahu</a:t>
            </a:r>
            <a:r>
              <a:rPr lang="en-US" baseline="30000" dirty="0"/>
              <a:t> </a:t>
            </a:r>
            <a:r>
              <a:rPr lang="en-US" baseline="30000" dirty="0" err="1"/>
              <a:t>Jer</a:t>
            </a:r>
            <a:r>
              <a:rPr lang="en-US" baseline="30000" dirty="0"/>
              <a:t> 32.43-44 </a:t>
            </a:r>
            <a:r>
              <a:rPr lang="en-US" dirty="0"/>
              <a:t>land of Benjamin and in the areas around Jerusalem, and in the towns of Judah, in the towns of the hill-country, in the towns of the foothills, and in the cities of the South—because I will bring them back from exile.” It is a declaration of </a:t>
            </a:r>
            <a:r>
              <a:rPr lang="en-US" cap="small" dirty="0"/>
              <a:t>Adoni</a:t>
            </a:r>
            <a:r>
              <a:rPr lang="en-US" dirty="0"/>
              <a:t>.</a:t>
            </a:r>
          </a:p>
        </p:txBody>
      </p:sp>
    </p:spTree>
    <p:extLst>
      <p:ext uri="{BB962C8B-B14F-4D97-AF65-F5344CB8AC3E}">
        <p14:creationId xmlns:p14="http://schemas.microsoft.com/office/powerpoint/2010/main" val="846822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1867</a:t>
            </a:r>
          </a:p>
          <a:p>
            <a:pPr marL="233363" indent="-233363" algn="l">
              <a:buFont typeface="Arial" panose="020B0604020202020204" pitchFamily="34" charset="0"/>
              <a:buChar char="•"/>
            </a:pPr>
            <a:r>
              <a:rPr lang="en-US" dirty="0"/>
              <a:t>Mark Twain recognized desolations according to </a:t>
            </a:r>
            <a:r>
              <a:rPr lang="en-US" dirty="0" err="1"/>
              <a:t>parasha</a:t>
            </a:r>
            <a:r>
              <a:rPr lang="en-US" dirty="0"/>
              <a:t> of the week Dt 29.22</a:t>
            </a:r>
          </a:p>
          <a:p>
            <a:pPr marL="233363" indent="-233363" algn="l">
              <a:buFont typeface="Arial" panose="020B0604020202020204" pitchFamily="34" charset="0"/>
              <a:buChar char="•"/>
            </a:pPr>
            <a:r>
              <a:rPr lang="en-US" dirty="0"/>
              <a:t>Charles Warren rediscovered ancient Jerusalem </a:t>
            </a:r>
            <a:r>
              <a:rPr lang="en-US" dirty="0" err="1"/>
              <a:t>Zech</a:t>
            </a:r>
            <a:r>
              <a:rPr lang="en-US" dirty="0"/>
              <a:t> 2.5-8</a:t>
            </a:r>
          </a:p>
          <a:p>
            <a:pPr marL="233363" indent="-233363" algn="l">
              <a:buFont typeface="Arial" panose="020B0604020202020204" pitchFamily="34" charset="0"/>
              <a:buChar char="•"/>
            </a:pPr>
            <a:r>
              <a:rPr lang="en-US" dirty="0"/>
              <a:t>Ottoman Turks change land law</a:t>
            </a:r>
          </a:p>
        </p:txBody>
      </p:sp>
    </p:spTree>
    <p:extLst>
      <p:ext uri="{BB962C8B-B14F-4D97-AF65-F5344CB8AC3E}">
        <p14:creationId xmlns:p14="http://schemas.microsoft.com/office/powerpoint/2010/main" val="24462759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1867 + 50 = 1917</a:t>
            </a:r>
          </a:p>
          <a:p>
            <a:pPr marL="233363" indent="-233363" algn="l">
              <a:buFont typeface="Arial" panose="020B0604020202020204" pitchFamily="34" charset="0"/>
              <a:buChar char="•"/>
            </a:pPr>
            <a:r>
              <a:rPr lang="en-US" dirty="0"/>
              <a:t>David Lloyd George Prime Minister 6 December 1916 Preceded by H. H. Asquith, who was not favorable to Jewish resettlement.</a:t>
            </a:r>
          </a:p>
        </p:txBody>
      </p:sp>
    </p:spTree>
    <p:extLst>
      <p:ext uri="{BB962C8B-B14F-4D97-AF65-F5344CB8AC3E}">
        <p14:creationId xmlns:p14="http://schemas.microsoft.com/office/powerpoint/2010/main" val="40080914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t>1867 + 50 = 1917</a:t>
            </a:r>
          </a:p>
          <a:p>
            <a:pPr marL="233363" indent="-233363" algn="l">
              <a:buFont typeface="Arial" panose="020B0604020202020204" pitchFamily="34" charset="0"/>
              <a:buChar char="•"/>
            </a:pPr>
            <a:r>
              <a:rPr lang="en-US" dirty="0"/>
              <a:t>The Balfour Declaration was a public statement issued by the British government in 2 November 1917 announcing support for the establishment of a "national home for the Jewish people" in Palestine, then an Ottoman region with a small minority Jewish population. </a:t>
            </a:r>
          </a:p>
        </p:txBody>
      </p:sp>
    </p:spTree>
    <p:extLst>
      <p:ext uri="{BB962C8B-B14F-4D97-AF65-F5344CB8AC3E}">
        <p14:creationId xmlns:p14="http://schemas.microsoft.com/office/powerpoint/2010/main" val="12601223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It read:  His Majesty's government view with </a:t>
            </a:r>
            <a:r>
              <a:rPr lang="en-US" dirty="0" err="1"/>
              <a:t>favour</a:t>
            </a:r>
            <a:r>
              <a:rPr lang="en-US" dirty="0"/>
              <a:t> the establishment in Palestine of a national home for the Jewish people, and will use their best </a:t>
            </a:r>
            <a:r>
              <a:rPr lang="en-US" dirty="0" err="1"/>
              <a:t>endeavours</a:t>
            </a:r>
            <a:r>
              <a:rPr lang="en-US" dirty="0"/>
              <a:t> to facilitate the achievement of this object, it being clearly understood that nothing shall be done</a:t>
            </a:r>
          </a:p>
        </p:txBody>
      </p:sp>
    </p:spTree>
    <p:extLst>
      <p:ext uri="{BB962C8B-B14F-4D97-AF65-F5344CB8AC3E}">
        <p14:creationId xmlns:p14="http://schemas.microsoft.com/office/powerpoint/2010/main" val="38939166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which may prejudice the civil and religious rights of existing non-Jewish communities in Palestine, or the rights and political status enjoyed by Jews in any other country.</a:t>
            </a:r>
          </a:p>
        </p:txBody>
      </p:sp>
    </p:spTree>
    <p:extLst>
      <p:ext uri="{BB962C8B-B14F-4D97-AF65-F5344CB8AC3E}">
        <p14:creationId xmlns:p14="http://schemas.microsoft.com/office/powerpoint/2010/main" val="1717824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On December 9, 1917, as Hanukkah approached, Turkish forces surrendered. In the battles for Jerusalem some 20,000 Turkish soldiers and 3,600 British and allied troops lost their lives. </a:t>
            </a:r>
          </a:p>
        </p:txBody>
      </p:sp>
    </p:spTree>
    <p:extLst>
      <p:ext uri="{BB962C8B-B14F-4D97-AF65-F5344CB8AC3E}">
        <p14:creationId xmlns:p14="http://schemas.microsoft.com/office/powerpoint/2010/main" val="32166219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Yeshayahu/Is 31.5 </a:t>
            </a:r>
            <a:r>
              <a:rPr lang="en-US" dirty="0"/>
              <a:t>Like hovering birds,</a:t>
            </a:r>
            <a:br>
              <a:rPr lang="en-US" dirty="0"/>
            </a:br>
            <a:r>
              <a:rPr lang="en-US" dirty="0"/>
              <a:t>so </a:t>
            </a:r>
            <a:r>
              <a:rPr lang="en-US" cap="small" dirty="0"/>
              <a:t>Adoni</a:t>
            </a:r>
            <a:r>
              <a:rPr lang="en-US" dirty="0"/>
              <a:t>-</a:t>
            </a:r>
            <a:r>
              <a:rPr lang="en-US" dirty="0" err="1"/>
              <a:t>Tzva’ot</a:t>
            </a:r>
            <a:r>
              <a:rPr lang="en-US" dirty="0"/>
              <a:t> will protect Jerusalem. By protecting, He will deliver. By passing over, He will save.”</a:t>
            </a:r>
          </a:p>
        </p:txBody>
      </p:sp>
    </p:spTree>
    <p:extLst>
      <p:ext uri="{BB962C8B-B14F-4D97-AF65-F5344CB8AC3E}">
        <p14:creationId xmlns:p14="http://schemas.microsoft.com/office/powerpoint/2010/main" val="35974191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Two days later, on December 11, the second day of Hanukkah, British troops marched into Jerusalem. Allenby humbly entered its walls by foot through Jaffa Gate as the city’s 34th conqueror.</a:t>
            </a:r>
          </a:p>
        </p:txBody>
      </p:sp>
    </p:spTree>
    <p:extLst>
      <p:ext uri="{BB962C8B-B14F-4D97-AF65-F5344CB8AC3E}">
        <p14:creationId xmlns:p14="http://schemas.microsoft.com/office/powerpoint/2010/main" val="37898488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32237" y="361950"/>
            <a:ext cx="4648208" cy="4781550"/>
          </a:xfrm>
        </p:spPr>
        <p:txBody>
          <a:bodyPr>
            <a:normAutofit lnSpcReduction="10000"/>
          </a:bodyPr>
          <a:lstStyle/>
          <a:p>
            <a:pPr algn="l"/>
            <a:r>
              <a:rPr lang="en-US" dirty="0"/>
              <a:t>General Sir Edmund Allenby entering the Holy City of Jerusalem on foot 11 Dec., 1917 to show respect for the holy place</a:t>
            </a:r>
          </a:p>
        </p:txBody>
      </p:sp>
      <p:pic>
        <p:nvPicPr>
          <p:cNvPr id="3074" name="Picture 2">
            <a:extLst>
              <a:ext uri="{FF2B5EF4-FFF2-40B4-BE49-F238E27FC236}">
                <a16:creationId xmlns:a16="http://schemas.microsoft.com/office/drawing/2014/main" id="{6ADEF8C0-BD7E-485F-80A5-3AE4CA2DF2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69" y="285750"/>
            <a:ext cx="3616326" cy="47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9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r>
              <a:rPr lang="en-US" dirty="0"/>
              <a:t>Yiddish greeting, </a:t>
            </a:r>
          </a:p>
          <a:p>
            <a:r>
              <a:rPr lang="en-US" dirty="0"/>
              <a:t>“</a:t>
            </a:r>
            <a:r>
              <a:rPr lang="en-US" i="1" dirty="0"/>
              <a:t>Gut </a:t>
            </a:r>
            <a:r>
              <a:rPr lang="en-US" i="1" dirty="0" err="1"/>
              <a:t>yontif</a:t>
            </a:r>
            <a:r>
              <a:rPr lang="en-US" i="1" dirty="0"/>
              <a:t> </a:t>
            </a:r>
            <a:r>
              <a:rPr lang="en-US" dirty="0"/>
              <a:t>”</a:t>
            </a:r>
          </a:p>
          <a:p>
            <a:r>
              <a:rPr lang="en-US" altLang="en-US" dirty="0"/>
              <a:t>And if you are in Rome, and meet the Pope, you say, </a:t>
            </a:r>
          </a:p>
          <a:p>
            <a:r>
              <a:rPr lang="en-US" altLang="en-US" dirty="0"/>
              <a:t>“Good </a:t>
            </a:r>
            <a:r>
              <a:rPr lang="en-US" altLang="en-US" dirty="0" err="1"/>
              <a:t>yontiff</a:t>
            </a:r>
            <a:r>
              <a:rPr lang="en-US" altLang="en-US" dirty="0"/>
              <a:t> Pontiff!”</a:t>
            </a:r>
          </a:p>
          <a:p>
            <a:endParaRPr lang="en-US" dirty="0"/>
          </a:p>
        </p:txBody>
      </p:sp>
    </p:spTree>
    <p:extLst>
      <p:ext uri="{BB962C8B-B14F-4D97-AF65-F5344CB8AC3E}">
        <p14:creationId xmlns:p14="http://schemas.microsoft.com/office/powerpoint/2010/main" val="4601716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Summarize </a:t>
            </a:r>
            <a:r>
              <a:rPr lang="en-US" u="sng" dirty="0"/>
              <a:t>1917</a:t>
            </a:r>
          </a:p>
          <a:p>
            <a:pPr marL="233363" indent="-233363" algn="l">
              <a:buFont typeface="Arial" panose="020B0604020202020204" pitchFamily="34" charset="0"/>
              <a:buChar char="•"/>
            </a:pPr>
            <a:r>
              <a:rPr lang="en-US" dirty="0"/>
              <a:t>British government changed to favor Israel and Balfour Declaration made.</a:t>
            </a:r>
          </a:p>
          <a:p>
            <a:pPr marL="233363" indent="-233363" algn="l">
              <a:buFont typeface="Arial" panose="020B0604020202020204" pitchFamily="34" charset="0"/>
              <a:buChar char="•"/>
            </a:pPr>
            <a:r>
              <a:rPr lang="en-US" dirty="0"/>
              <a:t>General Allenby conquered Jerusalem so British could follow their policy.</a:t>
            </a:r>
          </a:p>
        </p:txBody>
      </p:sp>
    </p:spTree>
    <p:extLst>
      <p:ext uri="{BB962C8B-B14F-4D97-AF65-F5344CB8AC3E}">
        <p14:creationId xmlns:p14="http://schemas.microsoft.com/office/powerpoint/2010/main" val="2627679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Another </a:t>
            </a:r>
            <a:r>
              <a:rPr lang="en-US" dirty="0" err="1"/>
              <a:t>Yovel</a:t>
            </a:r>
            <a:r>
              <a:rPr lang="en-US" dirty="0"/>
              <a:t> cycle: </a:t>
            </a:r>
            <a:r>
              <a:rPr lang="en-US" u="sng" dirty="0"/>
              <a:t>1897</a:t>
            </a:r>
          </a:p>
          <a:p>
            <a:pPr algn="l"/>
            <a:r>
              <a:rPr lang="en-US" dirty="0"/>
              <a:t>Theodore Herzl had a dream that he saw Messiah.  You will prepare for my coming.  </a:t>
            </a:r>
          </a:p>
          <a:p>
            <a:pPr algn="l"/>
            <a:r>
              <a:rPr lang="en-US" dirty="0"/>
              <a:t>First Zionist Congress 1897 Basel, Switzerland.  </a:t>
            </a:r>
          </a:p>
          <a:p>
            <a:pPr algn="l"/>
            <a:endParaRPr lang="en-US" dirty="0"/>
          </a:p>
        </p:txBody>
      </p:sp>
    </p:spTree>
    <p:extLst>
      <p:ext uri="{BB962C8B-B14F-4D97-AF65-F5344CB8AC3E}">
        <p14:creationId xmlns:p14="http://schemas.microsoft.com/office/powerpoint/2010/main" val="33126260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“At Basel, I founded the Jewish State.  If I said this out loud, today, I would be answered by universal laughter.  Perhaps in five years, certainly in fifty, everyone will know. </a:t>
            </a:r>
            <a:r>
              <a:rPr lang="en-US" u="sng" dirty="0"/>
              <a:t>Sept. 3, 1897</a:t>
            </a:r>
            <a:r>
              <a:rPr lang="en-US" dirty="0"/>
              <a:t>.  </a:t>
            </a:r>
          </a:p>
          <a:p>
            <a:pPr algn="l"/>
            <a:r>
              <a:rPr lang="en-US" u="sng" dirty="0"/>
              <a:t>Sept. 3, 1947</a:t>
            </a:r>
            <a:r>
              <a:rPr lang="en-US" dirty="0"/>
              <a:t> plan presented to UN General Assembly.</a:t>
            </a:r>
          </a:p>
        </p:txBody>
      </p:sp>
    </p:spTree>
    <p:extLst>
      <p:ext uri="{BB962C8B-B14F-4D97-AF65-F5344CB8AC3E}">
        <p14:creationId xmlns:p14="http://schemas.microsoft.com/office/powerpoint/2010/main" val="9826192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On 29 November 1947, the UN General Assembly adopted the Plan as Resolution 181.  Day of </a:t>
            </a:r>
            <a:r>
              <a:rPr lang="en-US" dirty="0" err="1"/>
              <a:t>parasha</a:t>
            </a:r>
            <a:r>
              <a:rPr lang="en-US" dirty="0"/>
              <a:t> to Jacob: “Return to your native land.”  “You shall be called Israel.”</a:t>
            </a:r>
          </a:p>
        </p:txBody>
      </p:sp>
    </p:spTree>
    <p:extLst>
      <p:ext uri="{BB962C8B-B14F-4D97-AF65-F5344CB8AC3E}">
        <p14:creationId xmlns:p14="http://schemas.microsoft.com/office/powerpoint/2010/main" val="14873744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Nov. 29, 1947 Israeli professor</a:t>
            </a:r>
          </a:p>
          <a:p>
            <a:pPr algn="l"/>
            <a:r>
              <a:rPr lang="en-US" dirty="0"/>
              <a:t>Eliezer Sukenik was </a:t>
            </a:r>
            <a:r>
              <a:rPr lang="en-US" dirty="0">
                <a:solidFill>
                  <a:srgbClr val="FFFF99"/>
                </a:solidFill>
              </a:rPr>
              <a:t>first to read the Scroll</a:t>
            </a:r>
            <a:r>
              <a:rPr lang="en-US" dirty="0"/>
              <a:t>, gotten from a merchant in Bethlehem.  His son ran in to tell him about UN vote!</a:t>
            </a:r>
          </a:p>
          <a:p>
            <a:pPr algn="l"/>
            <a:r>
              <a:rPr lang="en-US" dirty="0"/>
              <a:t>Word and Land restored the same day!!</a:t>
            </a:r>
          </a:p>
        </p:txBody>
      </p:sp>
    </p:spTree>
    <p:extLst>
      <p:ext uri="{BB962C8B-B14F-4D97-AF65-F5344CB8AC3E}">
        <p14:creationId xmlns:p14="http://schemas.microsoft.com/office/powerpoint/2010/main" val="4951519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u="sng" dirty="0"/>
              <a:t>1967</a:t>
            </a:r>
            <a:r>
              <a:rPr lang="en-US" dirty="0"/>
              <a:t> Six day war  1867, 1917, 1967</a:t>
            </a:r>
          </a:p>
          <a:p>
            <a:pPr algn="l"/>
            <a:r>
              <a:rPr lang="en-US" dirty="0"/>
              <a:t>Jews regained Jerusalem.</a:t>
            </a:r>
          </a:p>
          <a:p>
            <a:pPr algn="l"/>
            <a:r>
              <a:rPr lang="en-US" dirty="0"/>
              <a:t>Yeshua coming back as Lion.   Prophecy God restoring Israel as Lion.</a:t>
            </a:r>
          </a:p>
          <a:p>
            <a:pPr algn="l"/>
            <a:endParaRPr lang="en-US" dirty="0"/>
          </a:p>
        </p:txBody>
      </p:sp>
    </p:spTree>
    <p:extLst>
      <p:ext uri="{BB962C8B-B14F-4D97-AF65-F5344CB8AC3E}">
        <p14:creationId xmlns:p14="http://schemas.microsoft.com/office/powerpoint/2010/main" val="29503621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Soviet Union sent bogus word to Egypt and Syria that Israel about to attack.  So Arabs mobilized. </a:t>
            </a:r>
          </a:p>
        </p:txBody>
      </p:sp>
    </p:spTree>
    <p:extLst>
      <p:ext uri="{BB962C8B-B14F-4D97-AF65-F5344CB8AC3E}">
        <p14:creationId xmlns:p14="http://schemas.microsoft.com/office/powerpoint/2010/main" val="15801758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Lt. Gen. Mordechai "Motta" Gur </a:t>
            </a:r>
            <a:r>
              <a:rPr lang="he-IL" b="1" dirty="0">
                <a:latin typeface="David" panose="020E0502060401010101" pitchFamily="34" charset="-79"/>
                <a:cs typeface="David" panose="020E0502060401010101" pitchFamily="34" charset="-79"/>
              </a:rPr>
              <a:t>מרדכי "מוטה" גור</a:t>
            </a:r>
            <a:r>
              <a:rPr lang="he-IL" dirty="0"/>
              <a:t>‎</a:t>
            </a:r>
            <a:r>
              <a:rPr lang="en-US" dirty="0"/>
              <a:t> was the 10th Chief of Staff of the IDF. During the Six-Day War (1967), he commanded the brigade that penetrated the Old City of Jerusalem Lion’s Gate</a:t>
            </a:r>
          </a:p>
          <a:p>
            <a:pPr rtl="1"/>
            <a:r>
              <a:rPr lang="he-IL" sz="4800" b="1" dirty="0">
                <a:latin typeface="David" panose="020E0502060401010101" pitchFamily="34" charset="-79"/>
                <a:cs typeface="David" panose="020E0502060401010101" pitchFamily="34" charset="-79"/>
              </a:rPr>
              <a:t>גּוּר</a:t>
            </a:r>
            <a:r>
              <a:rPr lang="he-IL" dirty="0"/>
              <a:t> </a:t>
            </a:r>
            <a:r>
              <a:rPr lang="en-US" dirty="0"/>
              <a:t>lion cub</a:t>
            </a:r>
          </a:p>
        </p:txBody>
      </p:sp>
    </p:spTree>
    <p:extLst>
      <p:ext uri="{BB962C8B-B14F-4D97-AF65-F5344CB8AC3E}">
        <p14:creationId xmlns:p14="http://schemas.microsoft.com/office/powerpoint/2010/main" val="28124203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and broadcast the famous words, "The Temple Mount is in our hands!" (Hebrew: </a:t>
            </a:r>
            <a:r>
              <a:rPr lang="he-IL" b="1" dirty="0">
                <a:latin typeface="David" panose="020E0502060401010101" pitchFamily="34" charset="-79"/>
                <a:cs typeface="David" panose="020E0502060401010101" pitchFamily="34" charset="-79"/>
              </a:rPr>
              <a:t>הר הבית בידינו</a:t>
            </a:r>
            <a:r>
              <a:rPr lang="he-IL" dirty="0"/>
              <a:t>‎, </a:t>
            </a:r>
            <a:r>
              <a:rPr lang="en-US" i="1" dirty="0"/>
              <a:t>Har </a:t>
            </a:r>
            <a:r>
              <a:rPr lang="en-US" i="1" dirty="0" err="1"/>
              <a:t>HaBayit</a:t>
            </a:r>
            <a:r>
              <a:rPr lang="en-US" i="1" dirty="0"/>
              <a:t> </a:t>
            </a:r>
            <a:r>
              <a:rPr lang="en-US" i="1" dirty="0" err="1"/>
              <a:t>BeYadeinu</a:t>
            </a:r>
            <a:r>
              <a:rPr lang="en-US" dirty="0"/>
              <a:t>)</a:t>
            </a:r>
          </a:p>
          <a:p>
            <a:pPr algn="l"/>
            <a:r>
              <a:rPr lang="en-US" dirty="0"/>
              <a:t>1867, 1917, 1967</a:t>
            </a:r>
          </a:p>
        </p:txBody>
      </p:sp>
    </p:spTree>
    <p:extLst>
      <p:ext uri="{BB962C8B-B14F-4D97-AF65-F5344CB8AC3E}">
        <p14:creationId xmlns:p14="http://schemas.microsoft.com/office/powerpoint/2010/main" val="17400538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Online Media 1" title="&quot;Temple mount is in our hands&quot; - Israeli taking over the old city in 1967">
            <a:hlinkClick r:id="" action="ppaction://media"/>
            <a:extLst>
              <a:ext uri="{FF2B5EF4-FFF2-40B4-BE49-F238E27FC236}">
                <a16:creationId xmlns:a16="http://schemas.microsoft.com/office/drawing/2014/main" id="{FC665D0E-2CF8-4990-BF56-5FE12E8F35D4}"/>
              </a:ext>
            </a:extLst>
          </p:cNvPr>
          <p:cNvPicPr>
            <a:picLocks noRot="1" noChangeAspect="1"/>
          </p:cNvPicPr>
          <p:nvPr>
            <a:videoFile r:link="rId1"/>
          </p:nvPr>
        </p:nvPicPr>
        <p:blipFill>
          <a:blip r:embed="rId4"/>
          <a:stretch>
            <a:fillRect/>
          </a:stretch>
        </p:blipFill>
        <p:spPr>
          <a:xfrm>
            <a:off x="198430" y="428625"/>
            <a:ext cx="8263466" cy="4648200"/>
          </a:xfrm>
          <a:prstGeom prst="rect">
            <a:avLst/>
          </a:prstGeom>
        </p:spPr>
      </p:pic>
    </p:spTree>
    <p:extLst>
      <p:ext uri="{BB962C8B-B14F-4D97-AF65-F5344CB8AC3E}">
        <p14:creationId xmlns:p14="http://schemas.microsoft.com/office/powerpoint/2010/main" val="283137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110345</TotalTime>
  <Words>5208</Words>
  <Application>Microsoft Office PowerPoint</Application>
  <PresentationFormat>Custom</PresentationFormat>
  <Paragraphs>614</Paragraphs>
  <Slides>109</Slides>
  <Notes>109</Notes>
  <HiddenSlides>0</HiddenSlides>
  <MMClips>2</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109</vt:i4>
      </vt:variant>
    </vt:vector>
  </HeadingPairs>
  <TitlesOfParts>
    <vt:vector size="115" baseType="lpstr">
      <vt:lpstr>Arial</vt:lpstr>
      <vt:lpstr>Arial Rounded MT Bold</vt:lpstr>
      <vt:lpstr>David</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27:23</vt:lpstr>
      <vt:lpstr>Mattityahu (Matthew) 27:24</vt:lpstr>
      <vt:lpstr>Mattityahu (Matthew) 27:24</vt:lpstr>
      <vt:lpstr>PowerPoint Presentation</vt:lpstr>
      <vt:lpstr>PowerPoint Presentation</vt:lpstr>
      <vt:lpstr>PowerPoint Presentation</vt:lpstr>
      <vt:lpstr>PowerPoint Presentation</vt:lpstr>
      <vt:lpstr>PowerPoint Presentation</vt:lpstr>
      <vt:lpstr>Mattityahu (Matthew) 27:25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3051</cp:revision>
  <dcterms:created xsi:type="dcterms:W3CDTF">2006-04-21T19:34:43Z</dcterms:created>
  <dcterms:modified xsi:type="dcterms:W3CDTF">2019-09-28T12:37:52Z</dcterms:modified>
</cp:coreProperties>
</file>