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0" r:id="rId2"/>
  </p:sldMasterIdLst>
  <p:notesMasterIdLst>
    <p:notesMasterId r:id="rId85"/>
  </p:notesMasterIdLst>
  <p:handoutMasterIdLst>
    <p:handoutMasterId r:id="rId86"/>
  </p:handoutMasterIdLst>
  <p:sldIdLst>
    <p:sldId id="2045" r:id="rId3"/>
    <p:sldId id="61107" r:id="rId4"/>
    <p:sldId id="61137" r:id="rId5"/>
    <p:sldId id="61089" r:id="rId6"/>
    <p:sldId id="61104" r:id="rId7"/>
    <p:sldId id="61103" r:id="rId8"/>
    <p:sldId id="61105" r:id="rId9"/>
    <p:sldId id="61143" r:id="rId10"/>
    <p:sldId id="61145" r:id="rId11"/>
    <p:sldId id="61106" r:id="rId12"/>
    <p:sldId id="61144" r:id="rId13"/>
    <p:sldId id="61100" r:id="rId14"/>
    <p:sldId id="61149" r:id="rId15"/>
    <p:sldId id="61090" r:id="rId16"/>
    <p:sldId id="268" r:id="rId17"/>
    <p:sldId id="61142" r:id="rId18"/>
    <p:sldId id="306" r:id="rId19"/>
    <p:sldId id="305" r:id="rId20"/>
    <p:sldId id="295" r:id="rId21"/>
    <p:sldId id="61138" r:id="rId22"/>
    <p:sldId id="296" r:id="rId23"/>
    <p:sldId id="61114" r:id="rId24"/>
    <p:sldId id="297" r:id="rId25"/>
    <p:sldId id="298" r:id="rId26"/>
    <p:sldId id="61119" r:id="rId27"/>
    <p:sldId id="61157" r:id="rId28"/>
    <p:sldId id="299" r:id="rId29"/>
    <p:sldId id="307" r:id="rId30"/>
    <p:sldId id="61124" r:id="rId31"/>
    <p:sldId id="303" r:id="rId32"/>
    <p:sldId id="61122" r:id="rId33"/>
    <p:sldId id="61123" r:id="rId34"/>
    <p:sldId id="61159" r:id="rId35"/>
    <p:sldId id="61158" r:id="rId36"/>
    <p:sldId id="308" r:id="rId37"/>
    <p:sldId id="61115" r:id="rId38"/>
    <p:sldId id="294" r:id="rId39"/>
    <p:sldId id="61139" r:id="rId40"/>
    <p:sldId id="61141" r:id="rId41"/>
    <p:sldId id="61156" r:id="rId42"/>
    <p:sldId id="300" r:id="rId43"/>
    <p:sldId id="301" r:id="rId44"/>
    <p:sldId id="61120" r:id="rId45"/>
    <p:sldId id="302" r:id="rId46"/>
    <p:sldId id="61121" r:id="rId47"/>
    <p:sldId id="309" r:id="rId48"/>
    <p:sldId id="314" r:id="rId49"/>
    <p:sldId id="61116" r:id="rId50"/>
    <p:sldId id="61160" r:id="rId51"/>
    <p:sldId id="61155" r:id="rId52"/>
    <p:sldId id="61127" r:id="rId53"/>
    <p:sldId id="61117" r:id="rId54"/>
    <p:sldId id="61154" r:id="rId55"/>
    <p:sldId id="61126" r:id="rId56"/>
    <p:sldId id="61118" r:id="rId57"/>
    <p:sldId id="61148" r:id="rId58"/>
    <p:sldId id="61151" r:id="rId59"/>
    <p:sldId id="61130" r:id="rId60"/>
    <p:sldId id="61133" r:id="rId61"/>
    <p:sldId id="61132" r:id="rId62"/>
    <p:sldId id="61147" r:id="rId63"/>
    <p:sldId id="61129" r:id="rId64"/>
    <p:sldId id="61134" r:id="rId65"/>
    <p:sldId id="61135" r:id="rId66"/>
    <p:sldId id="61146" r:id="rId67"/>
    <p:sldId id="61140" r:id="rId68"/>
    <p:sldId id="61131" r:id="rId69"/>
    <p:sldId id="61110" r:id="rId70"/>
    <p:sldId id="61128" r:id="rId71"/>
    <p:sldId id="61109" r:id="rId72"/>
    <p:sldId id="57610" r:id="rId73"/>
    <p:sldId id="61161" r:id="rId74"/>
    <p:sldId id="61162" r:id="rId75"/>
    <p:sldId id="57611" r:id="rId76"/>
    <p:sldId id="312" r:id="rId77"/>
    <p:sldId id="61111" r:id="rId78"/>
    <p:sldId id="61112" r:id="rId79"/>
    <p:sldId id="61113" r:id="rId80"/>
    <p:sldId id="61152" r:id="rId81"/>
    <p:sldId id="479" r:id="rId82"/>
    <p:sldId id="60154" r:id="rId83"/>
    <p:sldId id="256" r:id="rId84"/>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86567" autoAdjust="0"/>
  </p:normalViewPr>
  <p:slideViewPr>
    <p:cSldViewPr>
      <p:cViewPr varScale="1">
        <p:scale>
          <a:sx n="99" d="100"/>
          <a:sy n="99" d="100"/>
        </p:scale>
        <p:origin x="1070" y="82"/>
      </p:cViewPr>
      <p:guideLst>
        <p:guide orient="horz" pos="1620"/>
        <p:guide pos="276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62" d="100"/>
          <a:sy n="62" d="100"/>
        </p:scale>
        <p:origin x="322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01.01-03  </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Feb 1, 2020  5780</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01.01-03  </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Feb 1, 2020  5780</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en.wikipedia.org/wiki/Strong_interaction"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israeltoday.co.il/read/trump-deal-of-the-century-flips-peace-process-on-its-head/?utm_source=acfs&amp;utm_medium=email&amp;utm_campaign=newsletter-2020-01-29"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www.nytimes.com/interactive/2020/world/asia/china-wuhan-coronavirus-maps.html?te=1&amp;nl=morning-briefing&amp;emc=edit_NN_p_20200131&amp;section=topNews&amp;campaign_id=9&amp;instance_id=15628&amp;segment_id=20853&amp;user_id=0c340ef4a0010f69a562b70ff5e66878&amp;regi_id=35997600tion=topNews" TargetMode="External"/><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www.nytimes.com/interactive/2020/world/asia/china-wuhan-coronavirus-maps.html?te=1&amp;nl=morning-briefing&amp;emc=edit_NN_p_20200131&amp;section=topNews&amp;campaign_id=9&amp;instance_id=15628&amp;segment_id=20853&amp;user_id=0c340ef4a0010f69a562b70ff5e66878&amp;regi_id=35997600tion=topNews" TargetMode="External"/><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www.nytimes.com/interactive/2020/world/asia/china-wuhan-coronavirus-maps.html?te=1&amp;nl=morning-briefing&amp;emc=edit_NN_p_20200131&amp;section=topNews&amp;campaign_id=9&amp;instance_id=15628&amp;segment_id=20853&amp;user_id=0c340ef4a0010f69a562b70ff5e66878&amp;regi_id=35997600tion=topNews" TargetMode="External"/><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israeltoday.co.il/read/trump-deal-of-the-century-flips-peace-process-on-its-head/?utm_source=acfs&amp;utm_medium=email&amp;utm_campaign=newsletter-2020-01-29"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Letter to the Messianic Jews 01.01-03  </a:t>
            </a:r>
          </a:p>
        </p:txBody>
      </p:sp>
      <p:sp>
        <p:nvSpPr>
          <p:cNvPr id="5" name="Rectangle 3"/>
          <p:cNvSpPr>
            <a:spLocks noGrp="1" noChangeArrowheads="1"/>
          </p:cNvSpPr>
          <p:nvPr>
            <p:ph type="dt" idx="1"/>
          </p:nvPr>
        </p:nvSpPr>
        <p:spPr>
          <a:ln/>
        </p:spPr>
        <p:txBody>
          <a:bodyPr/>
          <a:lstStyle/>
          <a:p>
            <a:r>
              <a:rPr lang="en-US" altLang="en-US">
                <a:solidFill>
                  <a:prstClr val="white"/>
                </a:solidFill>
              </a:rPr>
              <a:t>Feb 1, 2020  5780</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b="1"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01.01-03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158521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01.01-03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Mr. Pipes (DanielPipes.org, @</a:t>
            </a:r>
            <a:r>
              <a:rPr lang="en-US" sz="1050" dirty="0" err="1"/>
              <a:t>DanielPipes</a:t>
            </a:r>
            <a:r>
              <a:rPr lang="en-US" sz="1050" dirty="0"/>
              <a:t>) is president of the Middle East Forum. © 2020 by Daniel Pipes. All rights reserved.</a:t>
            </a:r>
          </a:p>
          <a:p>
            <a:endParaRPr lang="en-US" altLang="en-US" sz="1050" dirty="0"/>
          </a:p>
        </p:txBody>
      </p:sp>
    </p:spTree>
    <p:extLst>
      <p:ext uri="{BB962C8B-B14F-4D97-AF65-F5344CB8AC3E}">
        <p14:creationId xmlns:p14="http://schemas.microsoft.com/office/powerpoint/2010/main" val="1774389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01.01-03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Mr. Pipes (DanielPipes.org, @</a:t>
            </a:r>
            <a:r>
              <a:rPr lang="en-US" sz="1050" dirty="0" err="1"/>
              <a:t>DanielPipes</a:t>
            </a:r>
            <a:r>
              <a:rPr lang="en-US" sz="1050" dirty="0"/>
              <a:t>) is president of the Middle East Forum. © 2020 by Daniel Pipes. All rights reserved.</a:t>
            </a:r>
          </a:p>
          <a:p>
            <a:endParaRPr lang="en-US" altLang="en-US" sz="1050" dirty="0"/>
          </a:p>
        </p:txBody>
      </p:sp>
    </p:spTree>
    <p:extLst>
      <p:ext uri="{BB962C8B-B14F-4D97-AF65-F5344CB8AC3E}">
        <p14:creationId xmlns:p14="http://schemas.microsoft.com/office/powerpoint/2010/main" val="3528453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01.01-03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That’s what I think</a:t>
            </a:r>
          </a:p>
        </p:txBody>
      </p:sp>
    </p:spTree>
    <p:extLst>
      <p:ext uri="{BB962C8B-B14F-4D97-AF65-F5344CB8AC3E}">
        <p14:creationId xmlns:p14="http://schemas.microsoft.com/office/powerpoint/2010/main" val="3363825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02435944-3FE8-4FCA-A5F6-E7B109BF2899}"/>
              </a:ext>
            </a:extLst>
          </p:cNvPr>
          <p:cNvSpPr>
            <a:spLocks noGrp="1" noChangeArrowheads="1"/>
          </p:cNvSpPr>
          <p:nvPr>
            <p:ph type="hdr" sz="quarter"/>
          </p:nvPr>
        </p:nvSpPr>
        <p:spPr>
          <a:ln/>
        </p:spPr>
        <p:txBody>
          <a:bodyPr/>
          <a:lstStyle/>
          <a:p>
            <a:r>
              <a:rPr lang="en-US" altLang="en-US"/>
              <a:t>Letter to the Messianic Jews 01.01-03  </a:t>
            </a:r>
          </a:p>
        </p:txBody>
      </p:sp>
      <p:sp>
        <p:nvSpPr>
          <p:cNvPr id="5" name="Rectangle 3">
            <a:extLst>
              <a:ext uri="{FF2B5EF4-FFF2-40B4-BE49-F238E27FC236}">
                <a16:creationId xmlns:a16="http://schemas.microsoft.com/office/drawing/2014/main" id="{9C45E917-2C2E-4781-B8A7-582596CA60D0}"/>
              </a:ext>
            </a:extLst>
          </p:cNvPr>
          <p:cNvSpPr>
            <a:spLocks noGrp="1" noChangeArrowheads="1"/>
          </p:cNvSpPr>
          <p:nvPr>
            <p:ph type="dt" idx="1"/>
          </p:nvPr>
        </p:nvSpPr>
        <p:spPr>
          <a:ln/>
        </p:spPr>
        <p:txBody>
          <a:bodyPr/>
          <a:lstStyle/>
          <a:p>
            <a:r>
              <a:rPr lang="en-US" altLang="en-US"/>
              <a:t>Feb 1, 2020  5780</a:t>
            </a:r>
          </a:p>
        </p:txBody>
      </p:sp>
      <p:sp>
        <p:nvSpPr>
          <p:cNvPr id="6" name="Rectangle 7">
            <a:extLst>
              <a:ext uri="{FF2B5EF4-FFF2-40B4-BE49-F238E27FC236}">
                <a16:creationId xmlns:a16="http://schemas.microsoft.com/office/drawing/2014/main" id="{0DAF5A74-13D9-4399-82E6-EE8FAF57A59C}"/>
              </a:ext>
            </a:extLst>
          </p:cNvPr>
          <p:cNvSpPr>
            <a:spLocks noGrp="1" noChangeArrowheads="1"/>
          </p:cNvSpPr>
          <p:nvPr>
            <p:ph type="sldNum" sz="quarter" idx="5"/>
          </p:nvPr>
        </p:nvSpPr>
        <p:spPr>
          <a:ln/>
        </p:spPr>
        <p:txBody>
          <a:bodyPr/>
          <a:lstStyle/>
          <a:p>
            <a:fld id="{661F96AA-CABD-4295-B4CC-638ED9C43AC9}" type="slidenum">
              <a:rPr lang="en-US" altLang="en-US"/>
              <a:pPr/>
              <a:t>15</a:t>
            </a:fld>
            <a:endParaRPr lang="en-US" altLang="en-US"/>
          </a:p>
        </p:txBody>
      </p:sp>
      <p:sp>
        <p:nvSpPr>
          <p:cNvPr id="24578" name="Rectangle 2">
            <a:extLst>
              <a:ext uri="{FF2B5EF4-FFF2-40B4-BE49-F238E27FC236}">
                <a16:creationId xmlns:a16="http://schemas.microsoft.com/office/drawing/2014/main" id="{8B5FB522-575A-4866-94B5-FB2D41AB8A77}"/>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DDEC1B9-1042-4517-93C9-9CB4217DC3EF}"/>
              </a:ext>
            </a:extLst>
          </p:cNvPr>
          <p:cNvSpPr>
            <a:spLocks noGrp="1" noChangeArrowheads="1"/>
          </p:cNvSpPr>
          <p:nvPr>
            <p:ph type="body" idx="1"/>
          </p:nvPr>
        </p:nvSpPr>
        <p:spPr/>
        <p:txBody>
          <a:bodyPr/>
          <a:lstStyle/>
          <a:p>
            <a:pPr>
              <a:lnSpc>
                <a:spcPct val="80000"/>
              </a:lnSpc>
            </a:pPr>
            <a:endParaRPr lang="en-US" altLang="en-US" sz="800" i="1"/>
          </a:p>
        </p:txBody>
      </p:sp>
    </p:spTree>
    <p:extLst>
      <p:ext uri="{BB962C8B-B14F-4D97-AF65-F5344CB8AC3E}">
        <p14:creationId xmlns:p14="http://schemas.microsoft.com/office/powerpoint/2010/main" val="2198464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03238" y="4190999"/>
            <a:ext cx="5851524" cy="4494213"/>
          </a:xfrm>
        </p:spPr>
        <p:txBody>
          <a:bodyPr/>
          <a:lstStyle/>
          <a:p>
            <a:r>
              <a:rPr lang="en-US" dirty="0"/>
              <a:t>You may wonder why Hebrew language so much here.</a:t>
            </a:r>
          </a:p>
          <a:p>
            <a:pPr marL="171450" indent="-171450">
              <a:buFont typeface="Arial" panose="020B0604020202020204" pitchFamily="34" charset="0"/>
              <a:buChar char="•"/>
            </a:pPr>
            <a:r>
              <a:rPr lang="en-US" dirty="0"/>
              <a:t>Feeling to it.  Call it anointing.</a:t>
            </a:r>
          </a:p>
          <a:p>
            <a:pPr marL="510511" lvl="1" indent="-171450">
              <a:buFont typeface="Arial" panose="020B0604020202020204" pitchFamily="34" charset="0"/>
              <a:buChar char="•"/>
            </a:pPr>
            <a:r>
              <a:rPr lang="en-US" dirty="0"/>
              <a:t>One of our youth who made Aliyah, served well in the IDF said about coming to Israel: something strong, covenantal</a:t>
            </a:r>
          </a:p>
          <a:p>
            <a:pPr marL="510511" lvl="1" indent="-171450">
              <a:buFont typeface="Arial" panose="020B0604020202020204" pitchFamily="34" charset="0"/>
              <a:buChar char="•"/>
            </a:pPr>
            <a:r>
              <a:rPr lang="en-US" dirty="0"/>
              <a:t>Authority to it</a:t>
            </a:r>
          </a:p>
          <a:p>
            <a:pPr marL="510511" lvl="1" indent="-171450">
              <a:buFont typeface="Arial" panose="020B0604020202020204" pitchFamily="34" charset="0"/>
              <a:buChar char="•"/>
            </a:pPr>
            <a:r>
              <a:rPr lang="en-US" dirty="0"/>
              <a:t>“highly nuanced”</a:t>
            </a:r>
          </a:p>
        </p:txBody>
      </p:sp>
      <p:sp>
        <p:nvSpPr>
          <p:cNvPr id="4" name="Header Placeholder 3"/>
          <p:cNvSpPr>
            <a:spLocks noGrp="1"/>
          </p:cNvSpPr>
          <p:nvPr>
            <p:ph type="hdr" sz="quarter"/>
          </p:nvPr>
        </p:nvSpPr>
        <p:spPr/>
        <p:txBody>
          <a:bodyPr/>
          <a:lstStyle/>
          <a:p>
            <a:r>
              <a:rPr lang="en-US" altLang="en-US"/>
              <a:t>Letter to the Messianic Jews 01.01-03  </a:t>
            </a:r>
          </a:p>
        </p:txBody>
      </p:sp>
      <p:sp>
        <p:nvSpPr>
          <p:cNvPr id="5" name="Date Placeholder 4"/>
          <p:cNvSpPr>
            <a:spLocks noGrp="1"/>
          </p:cNvSpPr>
          <p:nvPr>
            <p:ph type="dt" idx="1"/>
          </p:nvPr>
        </p:nvSpPr>
        <p:spPr/>
        <p:txBody>
          <a:bodyPr/>
          <a:lstStyle/>
          <a:p>
            <a:r>
              <a:rPr lang="en-US" altLang="en-US"/>
              <a:t>Feb 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17</a:t>
            </a:fld>
            <a:endParaRPr lang="en-US" altLang="en-US"/>
          </a:p>
        </p:txBody>
      </p:sp>
    </p:spTree>
    <p:extLst>
      <p:ext uri="{BB962C8B-B14F-4D97-AF65-F5344CB8AC3E}">
        <p14:creationId xmlns:p14="http://schemas.microsoft.com/office/powerpoint/2010/main" val="2606848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01.01-03  </a:t>
            </a:r>
          </a:p>
        </p:txBody>
      </p:sp>
      <p:sp>
        <p:nvSpPr>
          <p:cNvPr id="5" name="Date Placeholder 4"/>
          <p:cNvSpPr>
            <a:spLocks noGrp="1"/>
          </p:cNvSpPr>
          <p:nvPr>
            <p:ph type="dt" idx="1"/>
          </p:nvPr>
        </p:nvSpPr>
        <p:spPr/>
        <p:txBody>
          <a:bodyPr/>
          <a:lstStyle/>
          <a:p>
            <a:r>
              <a:rPr lang="en-US" altLang="en-US"/>
              <a:t>Feb 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18</a:t>
            </a:fld>
            <a:endParaRPr lang="en-US" altLang="en-US"/>
          </a:p>
        </p:txBody>
      </p:sp>
    </p:spTree>
    <p:extLst>
      <p:ext uri="{BB962C8B-B14F-4D97-AF65-F5344CB8AC3E}">
        <p14:creationId xmlns:p14="http://schemas.microsoft.com/office/powerpoint/2010/main" val="8900160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[prayer]</a:t>
            </a:r>
          </a:p>
        </p:txBody>
      </p:sp>
      <p:sp>
        <p:nvSpPr>
          <p:cNvPr id="4" name="Header Placeholder 3"/>
          <p:cNvSpPr>
            <a:spLocks noGrp="1"/>
          </p:cNvSpPr>
          <p:nvPr>
            <p:ph type="hdr" sz="quarter"/>
          </p:nvPr>
        </p:nvSpPr>
        <p:spPr/>
        <p:txBody>
          <a:bodyPr/>
          <a:lstStyle/>
          <a:p>
            <a:r>
              <a:rPr lang="en-US" altLang="en-US"/>
              <a:t>Letter to the Messianic Jews 01.01-03  </a:t>
            </a:r>
          </a:p>
        </p:txBody>
      </p:sp>
      <p:sp>
        <p:nvSpPr>
          <p:cNvPr id="5" name="Date Placeholder 4"/>
          <p:cNvSpPr>
            <a:spLocks noGrp="1"/>
          </p:cNvSpPr>
          <p:nvPr>
            <p:ph type="dt" idx="1"/>
          </p:nvPr>
        </p:nvSpPr>
        <p:spPr/>
        <p:txBody>
          <a:bodyPr/>
          <a:lstStyle/>
          <a:p>
            <a:r>
              <a:rPr lang="en-US" altLang="en-US"/>
              <a:t>Feb 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19</a:t>
            </a:fld>
            <a:endParaRPr lang="en-US" altLang="en-US"/>
          </a:p>
        </p:txBody>
      </p:sp>
    </p:spTree>
    <p:extLst>
      <p:ext uri="{BB962C8B-B14F-4D97-AF65-F5344CB8AC3E}">
        <p14:creationId xmlns:p14="http://schemas.microsoft.com/office/powerpoint/2010/main" val="40714158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01.01-03  </a:t>
            </a:r>
          </a:p>
        </p:txBody>
      </p:sp>
      <p:sp>
        <p:nvSpPr>
          <p:cNvPr id="5" name="Date Placeholder 4"/>
          <p:cNvSpPr>
            <a:spLocks noGrp="1"/>
          </p:cNvSpPr>
          <p:nvPr>
            <p:ph type="dt" idx="1"/>
          </p:nvPr>
        </p:nvSpPr>
        <p:spPr/>
        <p:txBody>
          <a:bodyPr/>
          <a:lstStyle/>
          <a:p>
            <a:r>
              <a:rPr lang="en-US" altLang="en-US"/>
              <a:t>Feb 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21</a:t>
            </a:fld>
            <a:endParaRPr lang="en-US" altLang="en-US"/>
          </a:p>
        </p:txBody>
      </p:sp>
    </p:spTree>
    <p:extLst>
      <p:ext uri="{BB962C8B-B14F-4D97-AF65-F5344CB8AC3E}">
        <p14:creationId xmlns:p14="http://schemas.microsoft.com/office/powerpoint/2010/main" val="25242082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Why Jews are stereotyped as rich?</a:t>
            </a:r>
          </a:p>
        </p:txBody>
      </p:sp>
      <p:sp>
        <p:nvSpPr>
          <p:cNvPr id="4" name="Header Placeholder 3"/>
          <p:cNvSpPr>
            <a:spLocks noGrp="1"/>
          </p:cNvSpPr>
          <p:nvPr>
            <p:ph type="hdr" sz="quarter"/>
          </p:nvPr>
        </p:nvSpPr>
        <p:spPr/>
        <p:txBody>
          <a:bodyPr/>
          <a:lstStyle/>
          <a:p>
            <a:r>
              <a:rPr lang="en-US" altLang="en-US"/>
              <a:t>Letter to the Messianic Jews 01.01-03  </a:t>
            </a:r>
          </a:p>
        </p:txBody>
      </p:sp>
      <p:sp>
        <p:nvSpPr>
          <p:cNvPr id="5" name="Date Placeholder 4"/>
          <p:cNvSpPr>
            <a:spLocks noGrp="1"/>
          </p:cNvSpPr>
          <p:nvPr>
            <p:ph type="dt" idx="1"/>
          </p:nvPr>
        </p:nvSpPr>
        <p:spPr/>
        <p:txBody>
          <a:bodyPr/>
          <a:lstStyle/>
          <a:p>
            <a:r>
              <a:rPr lang="en-US" altLang="en-US"/>
              <a:t>Feb 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22</a:t>
            </a:fld>
            <a:endParaRPr lang="en-US" altLang="en-US"/>
          </a:p>
        </p:txBody>
      </p:sp>
    </p:spTree>
    <p:extLst>
      <p:ext uri="{BB962C8B-B14F-4D97-AF65-F5344CB8AC3E}">
        <p14:creationId xmlns:p14="http://schemas.microsoft.com/office/powerpoint/2010/main" val="2754622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01.01-03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Jean Robison</a:t>
            </a:r>
          </a:p>
        </p:txBody>
      </p:sp>
    </p:spTree>
    <p:extLst>
      <p:ext uri="{BB962C8B-B14F-4D97-AF65-F5344CB8AC3E}">
        <p14:creationId xmlns:p14="http://schemas.microsoft.com/office/powerpoint/2010/main" val="33194881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solidFill>
                  <a:srgbClr val="FFFF66"/>
                </a:solidFill>
                <a:latin typeface="Arial Rounded MT Bold" panose="020F0704030504030204" pitchFamily="34" charset="0"/>
                <a:cs typeface="Vilna" pitchFamily="2" charset="-79"/>
              </a:rPr>
              <a:t>many times and in various ways</a:t>
            </a:r>
          </a:p>
          <a:p>
            <a:endParaRPr lang="en-US" dirty="0"/>
          </a:p>
        </p:txBody>
      </p:sp>
      <p:sp>
        <p:nvSpPr>
          <p:cNvPr id="4" name="Header Placeholder 3"/>
          <p:cNvSpPr>
            <a:spLocks noGrp="1"/>
          </p:cNvSpPr>
          <p:nvPr>
            <p:ph type="hdr" sz="quarter"/>
          </p:nvPr>
        </p:nvSpPr>
        <p:spPr/>
        <p:txBody>
          <a:bodyPr/>
          <a:lstStyle/>
          <a:p>
            <a:r>
              <a:rPr lang="en-US" altLang="en-US"/>
              <a:t>Letter to the Messianic Jews 01.01-03  </a:t>
            </a:r>
          </a:p>
        </p:txBody>
      </p:sp>
      <p:sp>
        <p:nvSpPr>
          <p:cNvPr id="5" name="Date Placeholder 4"/>
          <p:cNvSpPr>
            <a:spLocks noGrp="1"/>
          </p:cNvSpPr>
          <p:nvPr>
            <p:ph type="dt" idx="1"/>
          </p:nvPr>
        </p:nvSpPr>
        <p:spPr/>
        <p:txBody>
          <a:bodyPr/>
          <a:lstStyle/>
          <a:p>
            <a:r>
              <a:rPr lang="en-US" altLang="en-US"/>
              <a:t>Feb 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24</a:t>
            </a:fld>
            <a:endParaRPr lang="en-US" altLang="en-US"/>
          </a:p>
        </p:txBody>
      </p:sp>
    </p:spTree>
    <p:extLst>
      <p:ext uri="{BB962C8B-B14F-4D97-AF65-F5344CB8AC3E}">
        <p14:creationId xmlns:p14="http://schemas.microsoft.com/office/powerpoint/2010/main" val="19286142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267200"/>
            <a:ext cx="6034088" cy="4572000"/>
          </a:xfrm>
        </p:spPr>
        <p:txBody>
          <a:bodyPr/>
          <a:lstStyle/>
          <a:p>
            <a:r>
              <a:rPr lang="en-US" dirty="0"/>
              <a:t>Intensity of love descriptors</a:t>
            </a:r>
          </a:p>
          <a:p>
            <a:r>
              <a:rPr lang="en-US" dirty="0"/>
              <a:t>Sonship: communicates life</a:t>
            </a:r>
          </a:p>
          <a:p>
            <a:r>
              <a:rPr lang="en-US" dirty="0"/>
              <a:t>My dad ~1000 words, mostly anger</a:t>
            </a:r>
          </a:p>
          <a:p>
            <a:r>
              <a:rPr lang="en-US" dirty="0"/>
              <a:t>With each of my kids lunch/week.</a:t>
            </a:r>
          </a:p>
          <a:p>
            <a:r>
              <a:rPr lang="en-US" dirty="0"/>
              <a:t>Die for son or daughter</a:t>
            </a:r>
          </a:p>
          <a:p>
            <a:r>
              <a:rPr lang="en-US" dirty="0"/>
              <a:t>G spoke through His son.</a:t>
            </a:r>
          </a:p>
        </p:txBody>
      </p:sp>
      <p:sp>
        <p:nvSpPr>
          <p:cNvPr id="4" name="Header Placeholder 3"/>
          <p:cNvSpPr>
            <a:spLocks noGrp="1"/>
          </p:cNvSpPr>
          <p:nvPr>
            <p:ph type="hdr" sz="quarter"/>
          </p:nvPr>
        </p:nvSpPr>
        <p:spPr/>
        <p:txBody>
          <a:bodyPr/>
          <a:lstStyle/>
          <a:p>
            <a:r>
              <a:rPr lang="en-US" altLang="en-US"/>
              <a:t>Letter to the Messianic Jews 01.01-03  </a:t>
            </a:r>
          </a:p>
        </p:txBody>
      </p:sp>
      <p:sp>
        <p:nvSpPr>
          <p:cNvPr id="5" name="Date Placeholder 4"/>
          <p:cNvSpPr>
            <a:spLocks noGrp="1"/>
          </p:cNvSpPr>
          <p:nvPr>
            <p:ph type="dt" idx="1"/>
          </p:nvPr>
        </p:nvSpPr>
        <p:spPr/>
        <p:txBody>
          <a:bodyPr/>
          <a:lstStyle/>
          <a:p>
            <a:r>
              <a:rPr lang="en-US" altLang="en-US"/>
              <a:t>Feb 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27</a:t>
            </a:fld>
            <a:endParaRPr lang="en-US" altLang="en-US"/>
          </a:p>
        </p:txBody>
      </p:sp>
    </p:spTree>
    <p:extLst>
      <p:ext uri="{BB962C8B-B14F-4D97-AF65-F5344CB8AC3E}">
        <p14:creationId xmlns:p14="http://schemas.microsoft.com/office/powerpoint/2010/main" val="20031824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267201"/>
            <a:ext cx="6156325" cy="4418012"/>
          </a:xfrm>
        </p:spPr>
        <p:txBody>
          <a:bodyPr/>
          <a:lstStyle/>
          <a:p>
            <a:pPr>
              <a:buFont typeface="Arial" panose="020B0604020202020204" pitchFamily="34" charset="0"/>
              <a:buChar char="•"/>
            </a:pPr>
            <a:r>
              <a:rPr lang="en-US" dirty="0"/>
              <a:t>Owner of the universe</a:t>
            </a:r>
          </a:p>
          <a:p>
            <a:pPr>
              <a:buFont typeface="Arial" panose="020B0604020202020204" pitchFamily="34" charset="0"/>
              <a:buChar char="•"/>
            </a:pPr>
            <a:r>
              <a:rPr lang="en-US" dirty="0"/>
              <a:t>Designer Logos, </a:t>
            </a:r>
            <a:r>
              <a:rPr lang="en-US" dirty="0" err="1"/>
              <a:t>Davar</a:t>
            </a:r>
            <a:r>
              <a:rPr lang="en-US" dirty="0"/>
              <a:t>, equations.  </a:t>
            </a:r>
          </a:p>
          <a:p>
            <a:pPr>
              <a:buFont typeface="Arial" panose="020B0604020202020204" pitchFamily="34" charset="0"/>
              <a:buChar char="•"/>
            </a:pPr>
            <a:r>
              <a:rPr lang="en-US" dirty="0"/>
              <a:t>Better than Moshe</a:t>
            </a:r>
          </a:p>
        </p:txBody>
      </p:sp>
      <p:sp>
        <p:nvSpPr>
          <p:cNvPr id="4" name="Header Placeholder 3"/>
          <p:cNvSpPr>
            <a:spLocks noGrp="1"/>
          </p:cNvSpPr>
          <p:nvPr>
            <p:ph type="hdr" sz="quarter"/>
          </p:nvPr>
        </p:nvSpPr>
        <p:spPr/>
        <p:txBody>
          <a:bodyPr/>
          <a:lstStyle/>
          <a:p>
            <a:r>
              <a:rPr lang="en-US" altLang="en-US"/>
              <a:t>Letter to the Messianic Jews 01.01-03  </a:t>
            </a:r>
          </a:p>
        </p:txBody>
      </p:sp>
      <p:sp>
        <p:nvSpPr>
          <p:cNvPr id="5" name="Date Placeholder 4"/>
          <p:cNvSpPr>
            <a:spLocks noGrp="1"/>
          </p:cNvSpPr>
          <p:nvPr>
            <p:ph type="dt" idx="1"/>
          </p:nvPr>
        </p:nvSpPr>
        <p:spPr/>
        <p:txBody>
          <a:bodyPr/>
          <a:lstStyle/>
          <a:p>
            <a:r>
              <a:rPr lang="en-US" altLang="en-US"/>
              <a:t>Feb 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28</a:t>
            </a:fld>
            <a:endParaRPr lang="en-US" altLang="en-US"/>
          </a:p>
        </p:txBody>
      </p:sp>
    </p:spTree>
    <p:extLst>
      <p:ext uri="{BB962C8B-B14F-4D97-AF65-F5344CB8AC3E}">
        <p14:creationId xmlns:p14="http://schemas.microsoft.com/office/powerpoint/2010/main" val="2680712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01.01-03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Feb 1,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478537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t>Bit of a mystery to this force.  Overcomes electromagnetic repulsion, only at close distances.</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01.01-03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Feb 1,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9138080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https://en.wikipedia.org/wiki/Strong_interaction</a:t>
            </a: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01.01-03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Feb 1,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7750188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267201"/>
            <a:ext cx="6156325" cy="4418012"/>
          </a:xfrm>
        </p:spPr>
        <p:txBody>
          <a:bodyPr/>
          <a:lstStyle/>
          <a:p>
            <a:pPr>
              <a:buFont typeface="Arial" panose="020B0604020202020204" pitchFamily="34" charset="0"/>
              <a:buChar char="•"/>
            </a:pPr>
            <a:r>
              <a:rPr lang="en-US" dirty="0"/>
              <a:t>Owner of the universe</a:t>
            </a:r>
          </a:p>
          <a:p>
            <a:pPr>
              <a:buFont typeface="Arial" panose="020B0604020202020204" pitchFamily="34" charset="0"/>
              <a:buChar char="•"/>
            </a:pPr>
            <a:r>
              <a:rPr lang="en-US" dirty="0"/>
              <a:t>Designer Logos, </a:t>
            </a:r>
            <a:r>
              <a:rPr lang="en-US" dirty="0" err="1"/>
              <a:t>Davar</a:t>
            </a:r>
            <a:r>
              <a:rPr lang="en-US" dirty="0"/>
              <a:t>, equations.  </a:t>
            </a:r>
          </a:p>
          <a:p>
            <a:pPr>
              <a:buFont typeface="Arial" panose="020B0604020202020204" pitchFamily="34" charset="0"/>
              <a:buChar char="•"/>
            </a:pPr>
            <a:r>
              <a:rPr lang="en-US" dirty="0"/>
              <a:t>Better than Moshe</a:t>
            </a:r>
          </a:p>
        </p:txBody>
      </p:sp>
      <p:sp>
        <p:nvSpPr>
          <p:cNvPr id="4" name="Header Placeholder 3"/>
          <p:cNvSpPr>
            <a:spLocks noGrp="1"/>
          </p:cNvSpPr>
          <p:nvPr>
            <p:ph type="hdr" sz="quarter"/>
          </p:nvPr>
        </p:nvSpPr>
        <p:spPr/>
        <p:txBody>
          <a:bodyPr/>
          <a:lstStyle/>
          <a:p>
            <a:r>
              <a:rPr lang="en-US" altLang="en-US"/>
              <a:t>Letter to the Messianic Jews 01.01-03  </a:t>
            </a:r>
          </a:p>
        </p:txBody>
      </p:sp>
      <p:sp>
        <p:nvSpPr>
          <p:cNvPr id="5" name="Date Placeholder 4"/>
          <p:cNvSpPr>
            <a:spLocks noGrp="1"/>
          </p:cNvSpPr>
          <p:nvPr>
            <p:ph type="dt" idx="1"/>
          </p:nvPr>
        </p:nvSpPr>
        <p:spPr/>
        <p:txBody>
          <a:bodyPr/>
          <a:lstStyle/>
          <a:p>
            <a:r>
              <a:rPr lang="en-US" altLang="en-US"/>
              <a:t>Feb 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34</a:t>
            </a:fld>
            <a:endParaRPr lang="en-US" altLang="en-US"/>
          </a:p>
        </p:txBody>
      </p:sp>
    </p:spTree>
    <p:extLst>
      <p:ext uri="{BB962C8B-B14F-4D97-AF65-F5344CB8AC3E}">
        <p14:creationId xmlns:p14="http://schemas.microsoft.com/office/powerpoint/2010/main" val="24797149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01.01-03  </a:t>
            </a:r>
          </a:p>
        </p:txBody>
      </p:sp>
      <p:sp>
        <p:nvSpPr>
          <p:cNvPr id="5" name="Date Placeholder 4"/>
          <p:cNvSpPr>
            <a:spLocks noGrp="1"/>
          </p:cNvSpPr>
          <p:nvPr>
            <p:ph type="dt" idx="1"/>
          </p:nvPr>
        </p:nvSpPr>
        <p:spPr/>
        <p:txBody>
          <a:bodyPr/>
          <a:lstStyle/>
          <a:p>
            <a:r>
              <a:rPr lang="en-US" altLang="en-US"/>
              <a:t>Feb 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35</a:t>
            </a:fld>
            <a:endParaRPr lang="en-US" altLang="en-US"/>
          </a:p>
        </p:txBody>
      </p:sp>
    </p:spTree>
    <p:extLst>
      <p:ext uri="{BB962C8B-B14F-4D97-AF65-F5344CB8AC3E}">
        <p14:creationId xmlns:p14="http://schemas.microsoft.com/office/powerpoint/2010/main" val="9433768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Solar flares ARE the sun, same thermonuclear reaction happening.  The texture you see on the sun’s surface are the edges of magnetic loops.  Some break out in flares.  </a:t>
            </a:r>
          </a:p>
        </p:txBody>
      </p:sp>
      <p:sp>
        <p:nvSpPr>
          <p:cNvPr id="4" name="Header Placeholder 3"/>
          <p:cNvSpPr>
            <a:spLocks noGrp="1"/>
          </p:cNvSpPr>
          <p:nvPr>
            <p:ph type="hdr" sz="quarter"/>
          </p:nvPr>
        </p:nvSpPr>
        <p:spPr/>
        <p:txBody>
          <a:bodyPr/>
          <a:lstStyle/>
          <a:p>
            <a:r>
              <a:rPr lang="en-US" altLang="en-US"/>
              <a:t>Letter to the Messianic Jews 01.01-03  </a:t>
            </a:r>
          </a:p>
        </p:txBody>
      </p:sp>
      <p:sp>
        <p:nvSpPr>
          <p:cNvPr id="5" name="Date Placeholder 4"/>
          <p:cNvSpPr>
            <a:spLocks noGrp="1"/>
          </p:cNvSpPr>
          <p:nvPr>
            <p:ph type="dt" idx="1"/>
          </p:nvPr>
        </p:nvSpPr>
        <p:spPr/>
        <p:txBody>
          <a:bodyPr/>
          <a:lstStyle/>
          <a:p>
            <a:r>
              <a:rPr lang="en-US" altLang="en-US"/>
              <a:t>Feb 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36</a:t>
            </a:fld>
            <a:endParaRPr lang="en-US" altLang="en-US"/>
          </a:p>
        </p:txBody>
      </p:sp>
    </p:spTree>
    <p:extLst>
      <p:ext uri="{BB962C8B-B14F-4D97-AF65-F5344CB8AC3E}">
        <p14:creationId xmlns:p14="http://schemas.microsoft.com/office/powerpoint/2010/main" val="15399596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Magnetic field and magnetic lines projecting out.  </a:t>
            </a:r>
          </a:p>
          <a:p>
            <a:r>
              <a:rPr lang="en-US" b="1" dirty="0"/>
              <a:t>Jewish objection: a man can’t make himself G-d.   Not the incarnation at all.  G-d extending out.</a:t>
            </a:r>
          </a:p>
          <a:p>
            <a:r>
              <a:rPr lang="en-US" b="1" dirty="0"/>
              <a:t>Effulgence.</a:t>
            </a:r>
          </a:p>
        </p:txBody>
      </p:sp>
      <p:sp>
        <p:nvSpPr>
          <p:cNvPr id="4" name="Header Placeholder 3"/>
          <p:cNvSpPr>
            <a:spLocks noGrp="1"/>
          </p:cNvSpPr>
          <p:nvPr>
            <p:ph type="hdr" sz="quarter"/>
          </p:nvPr>
        </p:nvSpPr>
        <p:spPr/>
        <p:txBody>
          <a:bodyPr/>
          <a:lstStyle/>
          <a:p>
            <a:r>
              <a:rPr lang="en-US" altLang="en-US"/>
              <a:t>Letter to the Messianic Jews 01.01-03  </a:t>
            </a:r>
          </a:p>
        </p:txBody>
      </p:sp>
      <p:sp>
        <p:nvSpPr>
          <p:cNvPr id="5" name="Date Placeholder 4"/>
          <p:cNvSpPr>
            <a:spLocks noGrp="1"/>
          </p:cNvSpPr>
          <p:nvPr>
            <p:ph type="dt" idx="1"/>
          </p:nvPr>
        </p:nvSpPr>
        <p:spPr/>
        <p:txBody>
          <a:bodyPr/>
          <a:lstStyle/>
          <a:p>
            <a:r>
              <a:rPr lang="en-US" altLang="en-US"/>
              <a:t>Feb 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37</a:t>
            </a:fld>
            <a:endParaRPr lang="en-US" altLang="en-US"/>
          </a:p>
        </p:txBody>
      </p:sp>
    </p:spTree>
    <p:extLst>
      <p:ext uri="{BB962C8B-B14F-4D97-AF65-F5344CB8AC3E}">
        <p14:creationId xmlns:p14="http://schemas.microsoft.com/office/powerpoint/2010/main" val="34169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01.01-03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1" dirty="0"/>
              <a:t>Israelis saving Koalas </a:t>
            </a:r>
            <a:r>
              <a:rPr lang="en-US" altLang="en-US" sz="2000" b="1" dirty="0"/>
              <a:t>https://youtu.be/IhDc7H3T9aE</a:t>
            </a:r>
          </a:p>
          <a:p>
            <a:endParaRPr lang="en-US" altLang="en-US" sz="2000" b="1" dirty="0"/>
          </a:p>
          <a:p>
            <a:r>
              <a:rPr lang="en-US" altLang="en-US" sz="2000" b="1" dirty="0"/>
              <a:t>Another current topic…</a:t>
            </a:r>
          </a:p>
        </p:txBody>
      </p:sp>
    </p:spTree>
    <p:extLst>
      <p:ext uri="{BB962C8B-B14F-4D97-AF65-F5344CB8AC3E}">
        <p14:creationId xmlns:p14="http://schemas.microsoft.com/office/powerpoint/2010/main" val="9508959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 bunch of us went to see the corona in the full eclipse of Aug. 2017.  Prayed for clouds to dissipated, but only when blew shofars cleared up.  Then torrential rain.  Saw it.  </a:t>
            </a:r>
          </a:p>
          <a:p>
            <a:endParaRPr lang="en-US" b="1" dirty="0"/>
          </a:p>
          <a:p>
            <a:r>
              <a:rPr lang="en-US" b="1" dirty="0"/>
              <a:t>Talking about seeing something MUCH more glorious.</a:t>
            </a:r>
          </a:p>
        </p:txBody>
      </p:sp>
      <p:sp>
        <p:nvSpPr>
          <p:cNvPr id="4" name="Header Placeholder 3"/>
          <p:cNvSpPr>
            <a:spLocks noGrp="1"/>
          </p:cNvSpPr>
          <p:nvPr>
            <p:ph type="hdr" sz="quarter"/>
          </p:nvPr>
        </p:nvSpPr>
        <p:spPr/>
        <p:txBody>
          <a:bodyPr/>
          <a:lstStyle/>
          <a:p>
            <a:r>
              <a:rPr lang="en-US" altLang="en-US"/>
              <a:t>Letter to the Messianic Jews 01.01-03  </a:t>
            </a:r>
          </a:p>
        </p:txBody>
      </p:sp>
      <p:sp>
        <p:nvSpPr>
          <p:cNvPr id="5" name="Date Placeholder 4"/>
          <p:cNvSpPr>
            <a:spLocks noGrp="1"/>
          </p:cNvSpPr>
          <p:nvPr>
            <p:ph type="dt" idx="1"/>
          </p:nvPr>
        </p:nvSpPr>
        <p:spPr/>
        <p:txBody>
          <a:bodyPr/>
          <a:lstStyle/>
          <a:p>
            <a:r>
              <a:rPr lang="en-US" altLang="en-US"/>
              <a:t>Feb 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38</a:t>
            </a:fld>
            <a:endParaRPr lang="en-US" altLang="en-US"/>
          </a:p>
        </p:txBody>
      </p:sp>
    </p:spTree>
    <p:extLst>
      <p:ext uri="{BB962C8B-B14F-4D97-AF65-F5344CB8AC3E}">
        <p14:creationId xmlns:p14="http://schemas.microsoft.com/office/powerpoint/2010/main" val="22110551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191001"/>
            <a:ext cx="6232525" cy="4494212"/>
          </a:xfrm>
        </p:spPr>
        <p:txBody>
          <a:bodyPr/>
          <a:lstStyle/>
          <a:p>
            <a:r>
              <a:rPr lang="en-US" dirty="0"/>
              <a:t>Solar flare consumes all</a:t>
            </a:r>
          </a:p>
          <a:p>
            <a:r>
              <a:rPr lang="en-US" dirty="0"/>
              <a:t>This effulgence</a:t>
            </a:r>
          </a:p>
          <a:p>
            <a:pPr marL="109538" indent="-109538">
              <a:buFont typeface="Arial" panose="020B0604020202020204" pitchFamily="34" charset="0"/>
              <a:buChar char="•"/>
            </a:pPr>
            <a:r>
              <a:rPr lang="en-US" dirty="0"/>
              <a:t>Enlightens all</a:t>
            </a:r>
          </a:p>
          <a:p>
            <a:pPr marL="109538" indent="-109538">
              <a:buFont typeface="Arial" panose="020B0604020202020204" pitchFamily="34" charset="0"/>
              <a:buChar char="•"/>
            </a:pPr>
            <a:r>
              <a:rPr lang="en-US" dirty="0"/>
              <a:t>Convicts all of sinfulness</a:t>
            </a:r>
          </a:p>
          <a:p>
            <a:pPr marL="109538" indent="-109538">
              <a:buFont typeface="Arial" panose="020B0604020202020204" pitchFamily="34" charset="0"/>
              <a:buChar char="•"/>
            </a:pPr>
            <a:r>
              <a:rPr lang="en-US" dirty="0"/>
              <a:t>Redeems all </a:t>
            </a:r>
          </a:p>
          <a:p>
            <a:endParaRPr lang="en-US" dirty="0"/>
          </a:p>
        </p:txBody>
      </p:sp>
      <p:sp>
        <p:nvSpPr>
          <p:cNvPr id="4" name="Header Placeholder 3"/>
          <p:cNvSpPr>
            <a:spLocks noGrp="1"/>
          </p:cNvSpPr>
          <p:nvPr>
            <p:ph type="hdr" sz="quarter"/>
          </p:nvPr>
        </p:nvSpPr>
        <p:spPr/>
        <p:txBody>
          <a:bodyPr/>
          <a:lstStyle/>
          <a:p>
            <a:r>
              <a:rPr lang="en-US" altLang="en-US"/>
              <a:t>Letter to the Messianic Jews 01.01-03  </a:t>
            </a:r>
          </a:p>
        </p:txBody>
      </p:sp>
      <p:sp>
        <p:nvSpPr>
          <p:cNvPr id="5" name="Date Placeholder 4"/>
          <p:cNvSpPr>
            <a:spLocks noGrp="1"/>
          </p:cNvSpPr>
          <p:nvPr>
            <p:ph type="dt" idx="1"/>
          </p:nvPr>
        </p:nvSpPr>
        <p:spPr/>
        <p:txBody>
          <a:bodyPr/>
          <a:lstStyle/>
          <a:p>
            <a:r>
              <a:rPr lang="en-US" altLang="en-US"/>
              <a:t>Feb 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41</a:t>
            </a:fld>
            <a:endParaRPr lang="en-US" altLang="en-US"/>
          </a:p>
        </p:txBody>
      </p:sp>
    </p:spTree>
    <p:extLst>
      <p:ext uri="{BB962C8B-B14F-4D97-AF65-F5344CB8AC3E}">
        <p14:creationId xmlns:p14="http://schemas.microsoft.com/office/powerpoint/2010/main" val="20588397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01.01-03  </a:t>
            </a:r>
          </a:p>
        </p:txBody>
      </p:sp>
      <p:sp>
        <p:nvSpPr>
          <p:cNvPr id="5" name="Date Placeholder 4"/>
          <p:cNvSpPr>
            <a:spLocks noGrp="1"/>
          </p:cNvSpPr>
          <p:nvPr>
            <p:ph type="dt" idx="1"/>
          </p:nvPr>
        </p:nvSpPr>
        <p:spPr/>
        <p:txBody>
          <a:bodyPr/>
          <a:lstStyle/>
          <a:p>
            <a:r>
              <a:rPr lang="en-US" altLang="en-US"/>
              <a:t>Feb 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42</a:t>
            </a:fld>
            <a:endParaRPr lang="en-US" altLang="en-US"/>
          </a:p>
        </p:txBody>
      </p:sp>
    </p:spTree>
    <p:extLst>
      <p:ext uri="{BB962C8B-B14F-4D97-AF65-F5344CB8AC3E}">
        <p14:creationId xmlns:p14="http://schemas.microsoft.com/office/powerpoint/2010/main" val="2619369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01.01-03  </a:t>
            </a:r>
          </a:p>
        </p:txBody>
      </p:sp>
      <p:sp>
        <p:nvSpPr>
          <p:cNvPr id="5" name="Date Placeholder 4"/>
          <p:cNvSpPr>
            <a:spLocks noGrp="1"/>
          </p:cNvSpPr>
          <p:nvPr>
            <p:ph type="dt" idx="1"/>
          </p:nvPr>
        </p:nvSpPr>
        <p:spPr/>
        <p:txBody>
          <a:bodyPr/>
          <a:lstStyle/>
          <a:p>
            <a:r>
              <a:rPr lang="en-US" altLang="en-US"/>
              <a:t>Feb 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43</a:t>
            </a:fld>
            <a:endParaRPr lang="en-US" altLang="en-US"/>
          </a:p>
        </p:txBody>
      </p:sp>
    </p:spTree>
    <p:extLst>
      <p:ext uri="{BB962C8B-B14F-4D97-AF65-F5344CB8AC3E}">
        <p14:creationId xmlns:p14="http://schemas.microsoft.com/office/powerpoint/2010/main" val="186186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191001"/>
            <a:ext cx="6156325" cy="4494212"/>
          </a:xfrm>
        </p:spPr>
        <p:txBody>
          <a:bodyPr/>
          <a:lstStyle/>
          <a:p>
            <a:pPr algn="l">
              <a:lnSpc>
                <a:spcPct val="80000"/>
              </a:lnSpc>
              <a:spcBef>
                <a:spcPct val="0"/>
              </a:spcBef>
            </a:pPr>
            <a:endParaRPr lang="en-US" altLang="en-US" dirty="0">
              <a:latin typeface="Arial Rounded MT Bold" panose="020F0704030504030204" pitchFamily="34" charset="0"/>
              <a:cs typeface="Vilna" pitchFamily="2" charset="-79"/>
            </a:endParaRPr>
          </a:p>
          <a:p>
            <a:pPr algn="l">
              <a:lnSpc>
                <a:spcPct val="80000"/>
              </a:lnSpc>
              <a:spcBef>
                <a:spcPct val="0"/>
              </a:spcBef>
            </a:pPr>
            <a:endParaRPr lang="en-US" altLang="en-US" dirty="0">
              <a:cs typeface="Vilna" pitchFamily="2" charset="-79"/>
            </a:endParaRPr>
          </a:p>
          <a:p>
            <a:pPr algn="l">
              <a:lnSpc>
                <a:spcPct val="80000"/>
              </a:lnSpc>
              <a:spcBef>
                <a:spcPct val="0"/>
              </a:spcBef>
            </a:pPr>
            <a:r>
              <a:rPr lang="en-US" altLang="en-US" dirty="0">
                <a:latin typeface="Arial Rounded MT Bold" panose="020F0704030504030204" pitchFamily="34" charset="0"/>
                <a:cs typeface="Vilna" pitchFamily="2" charset="-79"/>
              </a:rPr>
              <a:t>(see </a:t>
            </a:r>
            <a:r>
              <a:rPr lang="en-US" altLang="en-US" dirty="0" err="1">
                <a:latin typeface="Arial Rounded MT Bold" panose="020F0704030504030204" pitchFamily="34" charset="0"/>
                <a:cs typeface="Vilna" pitchFamily="2" charset="-79"/>
              </a:rPr>
              <a:t>Saadiah’s</a:t>
            </a:r>
            <a:r>
              <a:rPr lang="en-US" altLang="en-US" dirty="0">
                <a:latin typeface="Arial Rounded MT Bold" panose="020F0704030504030204" pitchFamily="34" charset="0"/>
                <a:cs typeface="Vilna" pitchFamily="2" charset="-79"/>
              </a:rPr>
              <a:t> interpretation of Ezekiel 1:26, 1 Kings 22:19, and Daniel 7:9 in Book of Beliefs and Opinions 2:10).”</a:t>
            </a:r>
          </a:p>
          <a:p>
            <a:pPr algn="l">
              <a:lnSpc>
                <a:spcPct val="80000"/>
              </a:lnSpc>
              <a:spcBef>
                <a:spcPct val="0"/>
              </a:spcBef>
            </a:pPr>
            <a:endParaRPr lang="en-US" altLang="en-US" sz="1200" dirty="0">
              <a:latin typeface="Arial Rounded MT Bold" panose="020F0704030504030204" pitchFamily="34" charset="0"/>
              <a:cs typeface="Vilna" pitchFamily="2" charset="-79"/>
            </a:endParaRPr>
          </a:p>
          <a:p>
            <a:pPr algn="l">
              <a:lnSpc>
                <a:spcPct val="80000"/>
              </a:lnSpc>
              <a:spcBef>
                <a:spcPct val="0"/>
              </a:spcBef>
            </a:pPr>
            <a:r>
              <a:rPr lang="en-US" altLang="en-US" dirty="0">
                <a:latin typeface="Arial Rounded MT Bold" panose="020F0704030504030204" pitchFamily="34" charset="0"/>
                <a:cs typeface="Vilna" pitchFamily="2" charset="-79"/>
              </a:rPr>
              <a:t>The Jewish New Testament Commentary, (Clarksville, MD: Jewish New Testament Publications) 1996.</a:t>
            </a:r>
            <a:endParaRPr lang="en-US" altLang="en-US" sz="1400" dirty="0">
              <a:latin typeface="Arial Rounded MT Bold" panose="020F0704030504030204" pitchFamily="34" charset="0"/>
              <a:cs typeface="Vilna" pitchFamily="2" charset="-79"/>
            </a:endParaRPr>
          </a:p>
          <a:p>
            <a:endParaRPr lang="en-US" dirty="0"/>
          </a:p>
        </p:txBody>
      </p:sp>
      <p:sp>
        <p:nvSpPr>
          <p:cNvPr id="4" name="Header Placeholder 3"/>
          <p:cNvSpPr>
            <a:spLocks noGrp="1"/>
          </p:cNvSpPr>
          <p:nvPr>
            <p:ph type="hdr" sz="quarter"/>
          </p:nvPr>
        </p:nvSpPr>
        <p:spPr/>
        <p:txBody>
          <a:bodyPr/>
          <a:lstStyle/>
          <a:p>
            <a:r>
              <a:rPr lang="en-US" altLang="en-US"/>
              <a:t>Letter to the Messianic Jews 01.01-03  </a:t>
            </a:r>
          </a:p>
        </p:txBody>
      </p:sp>
      <p:sp>
        <p:nvSpPr>
          <p:cNvPr id="5" name="Date Placeholder 4"/>
          <p:cNvSpPr>
            <a:spLocks noGrp="1"/>
          </p:cNvSpPr>
          <p:nvPr>
            <p:ph type="dt" idx="1"/>
          </p:nvPr>
        </p:nvSpPr>
        <p:spPr/>
        <p:txBody>
          <a:bodyPr/>
          <a:lstStyle/>
          <a:p>
            <a:r>
              <a:rPr lang="en-US" altLang="en-US"/>
              <a:t>Feb 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46</a:t>
            </a:fld>
            <a:endParaRPr lang="en-US" altLang="en-US"/>
          </a:p>
        </p:txBody>
      </p:sp>
    </p:spTree>
    <p:extLst>
      <p:ext uri="{BB962C8B-B14F-4D97-AF65-F5344CB8AC3E}">
        <p14:creationId xmlns:p14="http://schemas.microsoft.com/office/powerpoint/2010/main" val="35114157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to this message</a:t>
            </a:r>
          </a:p>
        </p:txBody>
      </p:sp>
      <p:sp>
        <p:nvSpPr>
          <p:cNvPr id="4" name="Header Placeholder 3"/>
          <p:cNvSpPr>
            <a:spLocks noGrp="1"/>
          </p:cNvSpPr>
          <p:nvPr>
            <p:ph type="hdr" sz="quarter"/>
          </p:nvPr>
        </p:nvSpPr>
        <p:spPr/>
        <p:txBody>
          <a:bodyPr/>
          <a:lstStyle/>
          <a:p>
            <a:r>
              <a:rPr lang="en-US" altLang="en-US"/>
              <a:t>Letter to the Messianic Jews 01.01-03  </a:t>
            </a:r>
          </a:p>
        </p:txBody>
      </p:sp>
      <p:sp>
        <p:nvSpPr>
          <p:cNvPr id="5" name="Date Placeholder 4"/>
          <p:cNvSpPr>
            <a:spLocks noGrp="1"/>
          </p:cNvSpPr>
          <p:nvPr>
            <p:ph type="dt" idx="1"/>
          </p:nvPr>
        </p:nvSpPr>
        <p:spPr/>
        <p:txBody>
          <a:bodyPr/>
          <a:lstStyle/>
          <a:p>
            <a:r>
              <a:rPr lang="en-US" altLang="en-US"/>
              <a:t>Feb 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50</a:t>
            </a:fld>
            <a:endParaRPr lang="en-US" altLang="en-US"/>
          </a:p>
        </p:txBody>
      </p:sp>
    </p:spTree>
    <p:extLst>
      <p:ext uri="{BB962C8B-B14F-4D97-AF65-F5344CB8AC3E}">
        <p14:creationId xmlns:p14="http://schemas.microsoft.com/office/powerpoint/2010/main" val="38623004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01.01-03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3104444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01.01-03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5319475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114800"/>
            <a:ext cx="6049962" cy="4570413"/>
          </a:xfrm>
        </p:spPr>
        <p:txBody>
          <a:bodyPr>
            <a:normAutofit fontScale="92500" lnSpcReduction="20000"/>
          </a:bodyPr>
          <a:lstStyle/>
          <a:p>
            <a:r>
              <a:rPr lang="en-US" dirty="0"/>
              <a:t>Formula for overcoming sleeplessness:</a:t>
            </a:r>
          </a:p>
          <a:p>
            <a:r>
              <a:rPr lang="en-US" dirty="0"/>
              <a:t>Memorizing as bedtime is a powerful tool.  You just take three of four words and recite them till they are embedded in memory.  Then add the next three or four the next night.  Cumulatively, you'll have a passage in a week!  </a:t>
            </a:r>
          </a:p>
          <a:p>
            <a:r>
              <a:rPr lang="en-US" dirty="0"/>
              <a:t>That has three effects:</a:t>
            </a:r>
          </a:p>
          <a:p>
            <a:pPr lvl="0"/>
            <a:r>
              <a:rPr lang="en-US" dirty="0"/>
              <a:t>it's tiring mental labor that makes you sleepy, </a:t>
            </a:r>
          </a:p>
          <a:p>
            <a:pPr lvl="0"/>
            <a:r>
              <a:rPr lang="en-US" dirty="0"/>
              <a:t>it's the Word of G-d, so as your focus on it, you have insights that give shalom, </a:t>
            </a:r>
          </a:p>
          <a:p>
            <a:pPr lvl="0"/>
            <a:r>
              <a:rPr lang="en-US" dirty="0"/>
              <a:t>if there is any demonic influence that is affecting you, the demon sees that he's driving you to the Word, and will go away.  </a:t>
            </a:r>
          </a:p>
          <a:p>
            <a:pPr lvl="0"/>
            <a:r>
              <a:rPr lang="en-US" dirty="0"/>
              <a:t>Psalm 3 and psalm 4 both discuss sleeping, and are GREAT for this.  </a:t>
            </a:r>
          </a:p>
          <a:p>
            <a:r>
              <a:rPr lang="en-US" dirty="0"/>
              <a:t> </a:t>
            </a:r>
          </a:p>
        </p:txBody>
      </p:sp>
      <p:sp>
        <p:nvSpPr>
          <p:cNvPr id="4" name="Header Placeholder 3"/>
          <p:cNvSpPr>
            <a:spLocks noGrp="1"/>
          </p:cNvSpPr>
          <p:nvPr>
            <p:ph type="hdr" sz="quarter"/>
          </p:nvPr>
        </p:nvSpPr>
        <p:spPr/>
        <p:txBody>
          <a:bodyPr/>
          <a:lstStyle/>
          <a:p>
            <a:r>
              <a:rPr lang="en-US" altLang="en-US"/>
              <a:t>Letter to the Messianic Jews 01.01-03  </a:t>
            </a:r>
          </a:p>
        </p:txBody>
      </p:sp>
      <p:sp>
        <p:nvSpPr>
          <p:cNvPr id="5" name="Date Placeholder 4"/>
          <p:cNvSpPr>
            <a:spLocks noGrp="1"/>
          </p:cNvSpPr>
          <p:nvPr>
            <p:ph type="dt" idx="1"/>
          </p:nvPr>
        </p:nvSpPr>
        <p:spPr/>
        <p:txBody>
          <a:bodyPr/>
          <a:lstStyle/>
          <a:p>
            <a:r>
              <a:rPr lang="en-US" altLang="en-US"/>
              <a:t>Feb 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59</a:t>
            </a:fld>
            <a:endParaRPr lang="en-US" altLang="en-US"/>
          </a:p>
        </p:txBody>
      </p:sp>
    </p:spTree>
    <p:extLst>
      <p:ext uri="{BB962C8B-B14F-4D97-AF65-F5344CB8AC3E}">
        <p14:creationId xmlns:p14="http://schemas.microsoft.com/office/powerpoint/2010/main" val="1286026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Think of someone you are at odds with.  How will you relate to that person if Messiah was in the room with you!</a:t>
            </a:r>
          </a:p>
        </p:txBody>
      </p:sp>
      <p:sp>
        <p:nvSpPr>
          <p:cNvPr id="4" name="Header Placeholder 3"/>
          <p:cNvSpPr>
            <a:spLocks noGrp="1"/>
          </p:cNvSpPr>
          <p:nvPr>
            <p:ph type="hdr" sz="quarter"/>
          </p:nvPr>
        </p:nvSpPr>
        <p:spPr/>
        <p:txBody>
          <a:bodyPr/>
          <a:lstStyle/>
          <a:p>
            <a:r>
              <a:rPr lang="en-US" altLang="en-US"/>
              <a:t>Letter to the Messianic Jews 01.01-03  </a:t>
            </a:r>
          </a:p>
        </p:txBody>
      </p:sp>
      <p:sp>
        <p:nvSpPr>
          <p:cNvPr id="5" name="Date Placeholder 4"/>
          <p:cNvSpPr>
            <a:spLocks noGrp="1"/>
          </p:cNvSpPr>
          <p:nvPr>
            <p:ph type="dt" idx="1"/>
          </p:nvPr>
        </p:nvSpPr>
        <p:spPr/>
        <p:txBody>
          <a:bodyPr/>
          <a:lstStyle/>
          <a:p>
            <a:r>
              <a:rPr lang="en-US" altLang="en-US"/>
              <a:t>Feb 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62</a:t>
            </a:fld>
            <a:endParaRPr lang="en-US" altLang="en-US"/>
          </a:p>
        </p:txBody>
      </p:sp>
    </p:spTree>
    <p:extLst>
      <p:ext uri="{BB962C8B-B14F-4D97-AF65-F5344CB8AC3E}">
        <p14:creationId xmlns:p14="http://schemas.microsoft.com/office/powerpoint/2010/main" val="2602581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01.01-03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https://www.israeltoday.co.il/read/trump-deal-of-the-century-flips-peace-process-on-its-head/?utm_source=acfs&amp;utm_medium=email&amp;utm_campaign=newsletter-2020-01-29</a:t>
            </a:r>
            <a:endParaRPr lang="en-US" altLang="en-US" sz="1050" dirty="0"/>
          </a:p>
        </p:txBody>
      </p:sp>
    </p:spTree>
    <p:extLst>
      <p:ext uri="{BB962C8B-B14F-4D97-AF65-F5344CB8AC3E}">
        <p14:creationId xmlns:p14="http://schemas.microsoft.com/office/powerpoint/2010/main" val="24889859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343400"/>
            <a:ext cx="6156325" cy="4419600"/>
          </a:xfrm>
        </p:spPr>
        <p:txBody>
          <a:bodyPr/>
          <a:lstStyle/>
          <a:p>
            <a:r>
              <a:rPr lang="en-US" dirty="0"/>
              <a:t>Reason we are promoting this Superbowl watch party on our sign, our website, our neighborhood forum, is that there may be people in the community who are curious, stirred by the Ruakh to come to Yeshua, but haven’t had the motivation to overcome spiritual inertia and check us out.  This may be an easy “on ramp.”   I’m hoping that they’ll feel the Ruakh love, joy, camaraderie among us.  Be drawn.  Come and look to visit with newcomers!  In general, look for newcomers.  No one should eat alone! </a:t>
            </a:r>
          </a:p>
        </p:txBody>
      </p:sp>
      <p:sp>
        <p:nvSpPr>
          <p:cNvPr id="4" name="Header Placeholder 3"/>
          <p:cNvSpPr>
            <a:spLocks noGrp="1"/>
          </p:cNvSpPr>
          <p:nvPr>
            <p:ph type="hdr" sz="quarter"/>
          </p:nvPr>
        </p:nvSpPr>
        <p:spPr/>
        <p:txBody>
          <a:bodyPr/>
          <a:lstStyle/>
          <a:p>
            <a:r>
              <a:rPr lang="en-US" altLang="en-US"/>
              <a:t>Letter to the Messianic Jews 01.01-03  </a:t>
            </a:r>
          </a:p>
        </p:txBody>
      </p:sp>
      <p:sp>
        <p:nvSpPr>
          <p:cNvPr id="5" name="Date Placeholder 4"/>
          <p:cNvSpPr>
            <a:spLocks noGrp="1"/>
          </p:cNvSpPr>
          <p:nvPr>
            <p:ph type="dt" idx="1"/>
          </p:nvPr>
        </p:nvSpPr>
        <p:spPr/>
        <p:txBody>
          <a:bodyPr/>
          <a:lstStyle/>
          <a:p>
            <a:r>
              <a:rPr lang="en-US" altLang="en-US"/>
              <a:t>Feb 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63</a:t>
            </a:fld>
            <a:endParaRPr lang="en-US" altLang="en-US"/>
          </a:p>
        </p:txBody>
      </p:sp>
    </p:spTree>
    <p:extLst>
      <p:ext uri="{BB962C8B-B14F-4D97-AF65-F5344CB8AC3E}">
        <p14:creationId xmlns:p14="http://schemas.microsoft.com/office/powerpoint/2010/main" val="16932583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great revival of the 1700’s, John Wesley founder of Methodism [name of derision], urged that Messiah’s followers would love the children of the world with all their sensuality, and love the children of G-d with all their weaknesses.  </a:t>
            </a:r>
          </a:p>
        </p:txBody>
      </p:sp>
      <p:sp>
        <p:nvSpPr>
          <p:cNvPr id="4" name="Header Placeholder 3"/>
          <p:cNvSpPr>
            <a:spLocks noGrp="1"/>
          </p:cNvSpPr>
          <p:nvPr>
            <p:ph type="hdr" sz="quarter"/>
          </p:nvPr>
        </p:nvSpPr>
        <p:spPr/>
        <p:txBody>
          <a:bodyPr/>
          <a:lstStyle/>
          <a:p>
            <a:r>
              <a:rPr lang="en-US" altLang="en-US"/>
              <a:t>Letter to the Messianic Jews 01.01-03  </a:t>
            </a:r>
          </a:p>
        </p:txBody>
      </p:sp>
      <p:sp>
        <p:nvSpPr>
          <p:cNvPr id="5" name="Date Placeholder 4"/>
          <p:cNvSpPr>
            <a:spLocks noGrp="1"/>
          </p:cNvSpPr>
          <p:nvPr>
            <p:ph type="dt" idx="1"/>
          </p:nvPr>
        </p:nvSpPr>
        <p:spPr/>
        <p:txBody>
          <a:bodyPr/>
          <a:lstStyle/>
          <a:p>
            <a:r>
              <a:rPr lang="en-US" altLang="en-US"/>
              <a:t>Feb 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64</a:t>
            </a:fld>
            <a:endParaRPr lang="en-US" altLang="en-US"/>
          </a:p>
        </p:txBody>
      </p:sp>
    </p:spTree>
    <p:extLst>
      <p:ext uri="{BB962C8B-B14F-4D97-AF65-F5344CB8AC3E}">
        <p14:creationId xmlns:p14="http://schemas.microsoft.com/office/powerpoint/2010/main" val="7527964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Knowing the terror of Adoni, we persuade men.</a:t>
            </a:r>
          </a:p>
        </p:txBody>
      </p:sp>
      <p:sp>
        <p:nvSpPr>
          <p:cNvPr id="4" name="Header Placeholder 3"/>
          <p:cNvSpPr>
            <a:spLocks noGrp="1"/>
          </p:cNvSpPr>
          <p:nvPr>
            <p:ph type="hdr" sz="quarter"/>
          </p:nvPr>
        </p:nvSpPr>
        <p:spPr/>
        <p:txBody>
          <a:bodyPr/>
          <a:lstStyle/>
          <a:p>
            <a:r>
              <a:rPr lang="en-US" altLang="en-US"/>
              <a:t>Letter to the Messianic Jews 01.01-03  </a:t>
            </a:r>
          </a:p>
        </p:txBody>
      </p:sp>
      <p:sp>
        <p:nvSpPr>
          <p:cNvPr id="5" name="Date Placeholder 4"/>
          <p:cNvSpPr>
            <a:spLocks noGrp="1"/>
          </p:cNvSpPr>
          <p:nvPr>
            <p:ph type="dt" idx="1"/>
          </p:nvPr>
        </p:nvSpPr>
        <p:spPr/>
        <p:txBody>
          <a:bodyPr/>
          <a:lstStyle/>
          <a:p>
            <a:r>
              <a:rPr lang="en-US" altLang="en-US"/>
              <a:t>Feb 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67</a:t>
            </a:fld>
            <a:endParaRPr lang="en-US" altLang="en-US"/>
          </a:p>
        </p:txBody>
      </p:sp>
    </p:spTree>
    <p:extLst>
      <p:ext uri="{BB962C8B-B14F-4D97-AF65-F5344CB8AC3E}">
        <p14:creationId xmlns:p14="http://schemas.microsoft.com/office/powerpoint/2010/main" val="37774073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01.01-03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7563712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01.01-03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Do you want to be seeing or imagining impurity, sensuality, when you are also seeing Messiah.</a:t>
            </a:r>
          </a:p>
        </p:txBody>
      </p:sp>
    </p:spTree>
    <p:extLst>
      <p:ext uri="{BB962C8B-B14F-4D97-AF65-F5344CB8AC3E}">
        <p14:creationId xmlns:p14="http://schemas.microsoft.com/office/powerpoint/2010/main" val="26618937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01.01-03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https://www.charismanews.com/video/74495-androgynous-gender-fluid-person-exchanges-emptiness-for-holiness?utm_source=Charisma%20News%20Daily&amp;utm_medium=email&amp;utm_content=subscriber_id:5160390&amp;utm_campaign=CNO%20daily%20-%202018-12-21</a:t>
            </a:r>
          </a:p>
        </p:txBody>
      </p:sp>
    </p:spTree>
    <p:extLst>
      <p:ext uri="{BB962C8B-B14F-4D97-AF65-F5344CB8AC3E}">
        <p14:creationId xmlns:p14="http://schemas.microsoft.com/office/powerpoint/2010/main" val="35537658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01.01-03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https://www.charismanews.com/video/74495-androgynous-gender-fluid-person-exchanges-emptiness-for-holiness?utm_source=Charisma%20News%20Daily&amp;utm_medium=email&amp;utm_content=subscriber_id:5160390&amp;utm_campaign=CNO%20daily%20-%202018-12-21</a:t>
            </a:r>
          </a:p>
        </p:txBody>
      </p:sp>
    </p:spTree>
    <p:extLst>
      <p:ext uri="{BB962C8B-B14F-4D97-AF65-F5344CB8AC3E}">
        <p14:creationId xmlns:p14="http://schemas.microsoft.com/office/powerpoint/2010/main" val="21354352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01.01-03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https://www.charismanews.com/video/74495-androgynous-gender-fluid-person-exchanges-emptiness-for-holiness?utm_source=Charisma%20News%20Daily&amp;utm_medium=email&amp;utm_content=subscriber_id:5160390&amp;utm_campaign=CNO%20daily%20-%202018-12-21</a:t>
            </a:r>
          </a:p>
        </p:txBody>
      </p:sp>
    </p:spTree>
    <p:extLst>
      <p:ext uri="{BB962C8B-B14F-4D97-AF65-F5344CB8AC3E}">
        <p14:creationId xmlns:p14="http://schemas.microsoft.com/office/powerpoint/2010/main" val="12471805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01.01-03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https://www.charismanews.com/video/74495-androgynous-gender-fluid-person-exchanges-emptiness-for-holiness?utm_source=Charisma%20News%20Daily&amp;utm_medium=email&amp;utm_content=subscriber_id:5160390&amp;utm_campaign=CNO%20daily%20-%202018-12-21</a:t>
            </a:r>
          </a:p>
        </p:txBody>
      </p:sp>
    </p:spTree>
    <p:extLst>
      <p:ext uri="{BB962C8B-B14F-4D97-AF65-F5344CB8AC3E}">
        <p14:creationId xmlns:p14="http://schemas.microsoft.com/office/powerpoint/2010/main" val="33928942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01.01-03  </a:t>
            </a:r>
          </a:p>
        </p:txBody>
      </p:sp>
      <p:sp>
        <p:nvSpPr>
          <p:cNvPr id="5" name="Date Placeholder 4"/>
          <p:cNvSpPr>
            <a:spLocks noGrp="1"/>
          </p:cNvSpPr>
          <p:nvPr>
            <p:ph type="dt" idx="1"/>
          </p:nvPr>
        </p:nvSpPr>
        <p:spPr/>
        <p:txBody>
          <a:bodyPr/>
          <a:lstStyle/>
          <a:p>
            <a:r>
              <a:rPr lang="en-US" altLang="en-US"/>
              <a:t>Feb 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75</a:t>
            </a:fld>
            <a:endParaRPr lang="en-US" altLang="en-US"/>
          </a:p>
        </p:txBody>
      </p:sp>
    </p:spTree>
    <p:extLst>
      <p:ext uri="{BB962C8B-B14F-4D97-AF65-F5344CB8AC3E}">
        <p14:creationId xmlns:p14="http://schemas.microsoft.com/office/powerpoint/2010/main" val="4129840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01.01-03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4092173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01.01-03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nytimes.com/interactive/2020/world/asia/china-wuhan-coronavirus-maps.html?te=1&amp;nl=morning-briefing&amp;emc=edit_NN_p_20200131&amp;section=topNews&amp;campaign_id=9&amp;instance_id=15628&amp;segment_id=20853&amp;user_id=0c340ef4a0010f69a562b70ff5e66878&amp;regi_id=35997600tion=topNews</a:t>
            </a:r>
            <a:endParaRPr lang="en-US" altLang="en-US" sz="1050" dirty="0"/>
          </a:p>
        </p:txBody>
      </p:sp>
    </p:spTree>
    <p:extLst>
      <p:ext uri="{BB962C8B-B14F-4D97-AF65-F5344CB8AC3E}">
        <p14:creationId xmlns:p14="http://schemas.microsoft.com/office/powerpoint/2010/main" val="20185076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01.01-03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nytimes.com/interactive/2020/world/asia/china-wuhan-coronavirus-maps.html?te=1&amp;nl=morning-briefing&amp;emc=edit_NN_p_20200131&amp;section=topNews&amp;campaign_id=9&amp;instance_id=15628&amp;segment_id=20853&amp;user_id=0c340ef4a0010f69a562b70ff5e66878&amp;regi_id=35997600tion=topNews</a:t>
            </a:r>
            <a:endParaRPr lang="en-US" altLang="en-US" sz="1050" dirty="0"/>
          </a:p>
        </p:txBody>
      </p:sp>
    </p:spTree>
    <p:extLst>
      <p:ext uri="{BB962C8B-B14F-4D97-AF65-F5344CB8AC3E}">
        <p14:creationId xmlns:p14="http://schemas.microsoft.com/office/powerpoint/2010/main" val="37437709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01.01-03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nytimes.com/interactive/2020/world/asia/china-wuhan-coronavirus-maps.html?te=1&amp;nl=morning-briefing&amp;emc=edit_NN_p_20200131&amp;section=topNews&amp;campaign_id=9&amp;instance_id=15628&amp;segment_id=20853&amp;user_id=0c340ef4a0010f69a562b70ff5e66878&amp;regi_id=35997600tion=topNews</a:t>
            </a:r>
            <a:endParaRPr lang="en-US" altLang="en-US" sz="1050" dirty="0"/>
          </a:p>
        </p:txBody>
      </p:sp>
    </p:spTree>
    <p:extLst>
      <p:ext uri="{BB962C8B-B14F-4D97-AF65-F5344CB8AC3E}">
        <p14:creationId xmlns:p14="http://schemas.microsoft.com/office/powerpoint/2010/main" val="31343250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01.01-03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2513560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01.01-03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1456433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01.01-03  </a:t>
            </a:r>
          </a:p>
        </p:txBody>
      </p:sp>
      <p:sp>
        <p:nvSpPr>
          <p:cNvPr id="5" name="Date Placeholder 4"/>
          <p:cNvSpPr>
            <a:spLocks noGrp="1"/>
          </p:cNvSpPr>
          <p:nvPr>
            <p:ph type="dt" idx="1"/>
          </p:nvPr>
        </p:nvSpPr>
        <p:spPr/>
        <p:txBody>
          <a:bodyPr/>
          <a:lstStyle/>
          <a:p>
            <a:r>
              <a:rPr lang="en-US" altLang="en-US"/>
              <a:t>Feb 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82</a:t>
            </a:fld>
            <a:endParaRPr lang="en-US" altLang="en-US"/>
          </a:p>
        </p:txBody>
      </p:sp>
    </p:spTree>
    <p:extLst>
      <p:ext uri="{BB962C8B-B14F-4D97-AF65-F5344CB8AC3E}">
        <p14:creationId xmlns:p14="http://schemas.microsoft.com/office/powerpoint/2010/main" val="3572826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01.01-03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https://www.israeltoday.co.il/read/trump-deal-of-the-century-flips-peace-process-on-its-head/?utm_source=acfs&amp;utm_medium=email&amp;utm_campaign=newsletter-2020-01-29</a:t>
            </a:r>
            <a:endParaRPr lang="en-US" altLang="en-US" sz="1050" dirty="0"/>
          </a:p>
        </p:txBody>
      </p:sp>
    </p:spTree>
    <p:extLst>
      <p:ext uri="{BB962C8B-B14F-4D97-AF65-F5344CB8AC3E}">
        <p14:creationId xmlns:p14="http://schemas.microsoft.com/office/powerpoint/2010/main" val="3238751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01.01-03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1" dirty="0"/>
              <a:t>Not going to read all, but highlight some dramatic issues.   If you receive our emails, you’ll get notes.</a:t>
            </a:r>
          </a:p>
        </p:txBody>
      </p:sp>
    </p:spTree>
    <p:extLst>
      <p:ext uri="{BB962C8B-B14F-4D97-AF65-F5344CB8AC3E}">
        <p14:creationId xmlns:p14="http://schemas.microsoft.com/office/powerpoint/2010/main" val="692170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01.01-03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418845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01.01-03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 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700447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39F17-232B-43F8-AEC1-43792D0AFFC4}"/>
              </a:ext>
            </a:extLst>
          </p:cNvPr>
          <p:cNvSpPr>
            <a:spLocks noGrp="1"/>
          </p:cNvSpPr>
          <p:nvPr>
            <p:ph type="ctrTitle"/>
          </p:nvPr>
        </p:nvSpPr>
        <p:spPr>
          <a:xfrm>
            <a:off x="1097360" y="841772"/>
            <a:ext cx="6584156" cy="1790700"/>
          </a:xfrm>
        </p:spPr>
        <p:txBody>
          <a:bodyPr anchor="b"/>
          <a:lstStyle>
            <a:lvl1pPr algn="ctr">
              <a:defRPr sz="4321"/>
            </a:lvl1pPr>
          </a:lstStyle>
          <a:p>
            <a:r>
              <a:rPr lang="en-US"/>
              <a:t>Click to edit Master title style</a:t>
            </a:r>
          </a:p>
        </p:txBody>
      </p:sp>
      <p:sp>
        <p:nvSpPr>
          <p:cNvPr id="3" name="Subtitle 2">
            <a:extLst>
              <a:ext uri="{FF2B5EF4-FFF2-40B4-BE49-F238E27FC236}">
                <a16:creationId xmlns:a16="http://schemas.microsoft.com/office/drawing/2014/main" id="{F149AC59-3625-4B54-9919-AC191A290798}"/>
              </a:ext>
            </a:extLst>
          </p:cNvPr>
          <p:cNvSpPr>
            <a:spLocks noGrp="1"/>
          </p:cNvSpPr>
          <p:nvPr>
            <p:ph type="subTitle" idx="1"/>
          </p:nvPr>
        </p:nvSpPr>
        <p:spPr>
          <a:xfrm>
            <a:off x="1097360" y="2701528"/>
            <a:ext cx="6584156" cy="1241822"/>
          </a:xfrm>
        </p:spPr>
        <p:txBody>
          <a:bodyPr/>
          <a:lstStyle>
            <a:lvl1pPr marL="0" indent="0" algn="ctr">
              <a:buNone/>
              <a:defRPr sz="1728"/>
            </a:lvl1pPr>
            <a:lvl2pPr marL="329230" indent="0" algn="ctr">
              <a:buNone/>
              <a:defRPr sz="1440"/>
            </a:lvl2pPr>
            <a:lvl3pPr marL="658459" indent="0" algn="ctr">
              <a:buNone/>
              <a:defRPr sz="1296"/>
            </a:lvl3pPr>
            <a:lvl4pPr marL="987689" indent="0" algn="ctr">
              <a:buNone/>
              <a:defRPr sz="1152"/>
            </a:lvl4pPr>
            <a:lvl5pPr marL="1316919" indent="0" algn="ctr">
              <a:buNone/>
              <a:defRPr sz="1152"/>
            </a:lvl5pPr>
            <a:lvl6pPr marL="1646149" indent="0" algn="ctr">
              <a:buNone/>
              <a:defRPr sz="1152"/>
            </a:lvl6pPr>
            <a:lvl7pPr marL="1975378" indent="0" algn="ctr">
              <a:buNone/>
              <a:defRPr sz="1152"/>
            </a:lvl7pPr>
            <a:lvl8pPr marL="2304608" indent="0" algn="ctr">
              <a:buNone/>
              <a:defRPr sz="1152"/>
            </a:lvl8pPr>
            <a:lvl9pPr marL="2633838" indent="0" algn="ctr">
              <a:buNone/>
              <a:defRPr sz="1152"/>
            </a:lvl9pPr>
          </a:lstStyle>
          <a:p>
            <a:r>
              <a:rPr lang="en-US"/>
              <a:t>Click to edit Master subtitle style</a:t>
            </a:r>
          </a:p>
        </p:txBody>
      </p:sp>
      <p:sp>
        <p:nvSpPr>
          <p:cNvPr id="4" name="Date Placeholder 3">
            <a:extLst>
              <a:ext uri="{FF2B5EF4-FFF2-40B4-BE49-F238E27FC236}">
                <a16:creationId xmlns:a16="http://schemas.microsoft.com/office/drawing/2014/main" id="{C1FC9B35-8324-48A7-91D3-9D3976775BDB}"/>
              </a:ext>
            </a:extLst>
          </p:cNvPr>
          <p:cNvSpPr>
            <a:spLocks noGrp="1"/>
          </p:cNvSpPr>
          <p:nvPr>
            <p:ph type="dt" sz="half" idx="10"/>
          </p:nvPr>
        </p:nvSpPr>
        <p:spPr/>
        <p:txBody>
          <a:bodyPr/>
          <a:lstStyle/>
          <a:p>
            <a:pPr defTabSz="658459" fontAlgn="auto">
              <a:spcBef>
                <a:spcPts val="0"/>
              </a:spcBef>
              <a:spcAft>
                <a:spcPts val="0"/>
              </a:spcAft>
            </a:pPr>
            <a:fld id="{2FDF3210-FC15-4152-9536-BC5870DC58B1}" type="datetimeFigureOut">
              <a:rPr lang="en-US" smtClean="0">
                <a:solidFill>
                  <a:prstClr val="black">
                    <a:tint val="75000"/>
                  </a:prstClr>
                </a:solidFill>
                <a:latin typeface="Calibri" panose="020F0502020204030204"/>
                <a:cs typeface="+mn-cs"/>
              </a:rPr>
              <a:pPr defTabSz="658459" fontAlgn="auto">
                <a:spcBef>
                  <a:spcPts val="0"/>
                </a:spcBef>
                <a:spcAft>
                  <a:spcPts val="0"/>
                </a:spcAft>
              </a:pPr>
              <a:t>2/1/2020</a:t>
            </a:fld>
            <a:endParaRPr lang="en-US">
              <a:solidFill>
                <a:prstClr val="black">
                  <a:tint val="75000"/>
                </a:prstClr>
              </a:solidFill>
              <a:latin typeface="Calibri" panose="020F0502020204030204"/>
              <a:cs typeface="+mn-cs"/>
            </a:endParaRPr>
          </a:p>
        </p:txBody>
      </p:sp>
      <p:sp>
        <p:nvSpPr>
          <p:cNvPr id="5" name="Footer Placeholder 4">
            <a:extLst>
              <a:ext uri="{FF2B5EF4-FFF2-40B4-BE49-F238E27FC236}">
                <a16:creationId xmlns:a16="http://schemas.microsoft.com/office/drawing/2014/main" id="{79694FB0-B6CD-4900-989A-F86FE94950F5}"/>
              </a:ext>
            </a:extLst>
          </p:cNvPr>
          <p:cNvSpPr>
            <a:spLocks noGrp="1"/>
          </p:cNvSpPr>
          <p:nvPr>
            <p:ph type="ftr" sz="quarter" idx="11"/>
          </p:nvPr>
        </p:nvSpPr>
        <p:spPr/>
        <p:txBody>
          <a:bodyPr/>
          <a:lstStyle/>
          <a:p>
            <a:pPr defTabSz="658459"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a:extLst>
              <a:ext uri="{FF2B5EF4-FFF2-40B4-BE49-F238E27FC236}">
                <a16:creationId xmlns:a16="http://schemas.microsoft.com/office/drawing/2014/main" id="{D09440BE-3ED3-44D5-8429-771B288B9A3C}"/>
              </a:ext>
            </a:extLst>
          </p:cNvPr>
          <p:cNvSpPr>
            <a:spLocks noGrp="1"/>
          </p:cNvSpPr>
          <p:nvPr>
            <p:ph type="sldNum" sz="quarter" idx="12"/>
          </p:nvPr>
        </p:nvSpPr>
        <p:spPr/>
        <p:txBody>
          <a:bodyPr/>
          <a:lstStyle/>
          <a:p>
            <a:pPr defTabSz="658459" fontAlgn="auto">
              <a:spcBef>
                <a:spcPts val="0"/>
              </a:spcBef>
              <a:spcAft>
                <a:spcPts val="0"/>
              </a:spcAft>
            </a:pPr>
            <a:fld id="{049B43EB-7E90-4970-B822-FC5BEA4069B7}" type="slidenum">
              <a:rPr lang="en-US" smtClean="0">
                <a:solidFill>
                  <a:prstClr val="black">
                    <a:tint val="75000"/>
                  </a:prstClr>
                </a:solidFill>
                <a:latin typeface="Calibri" panose="020F0502020204030204"/>
                <a:cs typeface="+mn-cs"/>
              </a:rPr>
              <a:pPr defTabSz="658459"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3919165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65" y="1151335"/>
            <a:ext cx="3878861"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6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47"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805" y="20871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47" y="1076343"/>
            <a:ext cx="2888189"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20734" y="4029419"/>
            <a:ext cx="5267325"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93BB2F-363A-4EC2-9670-9966DABC764D}"/>
              </a:ext>
            </a:extLst>
          </p:cNvPr>
          <p:cNvSpPr>
            <a:spLocks noGrp="1"/>
          </p:cNvSpPr>
          <p:nvPr>
            <p:ph type="title"/>
          </p:nvPr>
        </p:nvSpPr>
        <p:spPr>
          <a:xfrm>
            <a:off x="603548" y="273844"/>
            <a:ext cx="757178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2B39D8-E86F-4A74-ABCE-9D78F8BE3E1B}"/>
              </a:ext>
            </a:extLst>
          </p:cNvPr>
          <p:cNvSpPr>
            <a:spLocks noGrp="1"/>
          </p:cNvSpPr>
          <p:nvPr>
            <p:ph type="body" idx="1"/>
          </p:nvPr>
        </p:nvSpPr>
        <p:spPr>
          <a:xfrm>
            <a:off x="603548" y="1369219"/>
            <a:ext cx="757178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24DF18-98F5-46F0-9BAB-382B19E2FFC8}"/>
              </a:ext>
            </a:extLst>
          </p:cNvPr>
          <p:cNvSpPr>
            <a:spLocks noGrp="1"/>
          </p:cNvSpPr>
          <p:nvPr>
            <p:ph type="dt" sz="half" idx="2"/>
          </p:nvPr>
        </p:nvSpPr>
        <p:spPr>
          <a:xfrm>
            <a:off x="603548" y="4767263"/>
            <a:ext cx="1975247" cy="273844"/>
          </a:xfrm>
          <a:prstGeom prst="rect">
            <a:avLst/>
          </a:prstGeom>
        </p:spPr>
        <p:txBody>
          <a:bodyPr vert="horz" lIns="91440" tIns="45720" rIns="91440" bIns="45720" rtlCol="0" anchor="ctr"/>
          <a:lstStyle>
            <a:lvl1pPr algn="l">
              <a:defRPr sz="864">
                <a:solidFill>
                  <a:schemeClr val="tx1">
                    <a:tint val="75000"/>
                  </a:schemeClr>
                </a:solidFill>
              </a:defRPr>
            </a:lvl1pPr>
          </a:lstStyle>
          <a:p>
            <a:fld id="{2FDF3210-FC15-4152-9536-BC5870DC58B1}" type="datetimeFigureOut">
              <a:rPr lang="en-US" smtClean="0"/>
              <a:t>2/1/2020</a:t>
            </a:fld>
            <a:endParaRPr lang="en-US"/>
          </a:p>
        </p:txBody>
      </p:sp>
      <p:sp>
        <p:nvSpPr>
          <p:cNvPr id="5" name="Footer Placeholder 4">
            <a:extLst>
              <a:ext uri="{FF2B5EF4-FFF2-40B4-BE49-F238E27FC236}">
                <a16:creationId xmlns:a16="http://schemas.microsoft.com/office/drawing/2014/main" id="{2183A0B2-77D3-4C97-AB7D-ACDE9AA441CC}"/>
              </a:ext>
            </a:extLst>
          </p:cNvPr>
          <p:cNvSpPr>
            <a:spLocks noGrp="1"/>
          </p:cNvSpPr>
          <p:nvPr>
            <p:ph type="ftr" sz="quarter" idx="3"/>
          </p:nvPr>
        </p:nvSpPr>
        <p:spPr>
          <a:xfrm>
            <a:off x="2908003" y="4767263"/>
            <a:ext cx="2962870" cy="273844"/>
          </a:xfrm>
          <a:prstGeom prst="rect">
            <a:avLst/>
          </a:prstGeom>
        </p:spPr>
        <p:txBody>
          <a:bodyPr vert="horz" lIns="91440" tIns="45720" rIns="91440" bIns="45720" rtlCol="0" anchor="ctr"/>
          <a:lstStyle>
            <a:lvl1pPr algn="ctr">
              <a:defRPr sz="864">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BEA9B0-A0F6-4CE9-9239-CF58698294F1}"/>
              </a:ext>
            </a:extLst>
          </p:cNvPr>
          <p:cNvSpPr>
            <a:spLocks noGrp="1"/>
          </p:cNvSpPr>
          <p:nvPr>
            <p:ph type="sldNum" sz="quarter" idx="4"/>
          </p:nvPr>
        </p:nvSpPr>
        <p:spPr>
          <a:xfrm>
            <a:off x="6200080" y="4767263"/>
            <a:ext cx="1975247" cy="273844"/>
          </a:xfrm>
          <a:prstGeom prst="rect">
            <a:avLst/>
          </a:prstGeom>
        </p:spPr>
        <p:txBody>
          <a:bodyPr vert="horz" lIns="91440" tIns="45720" rIns="91440" bIns="45720" rtlCol="0" anchor="ctr"/>
          <a:lstStyle>
            <a:lvl1pPr algn="r">
              <a:defRPr sz="864">
                <a:solidFill>
                  <a:schemeClr val="tx1">
                    <a:tint val="75000"/>
                  </a:schemeClr>
                </a:solidFill>
              </a:defRPr>
            </a:lvl1pPr>
          </a:lstStyle>
          <a:p>
            <a:fld id="{049B43EB-7E90-4970-B822-FC5BEA4069B7}" type="slidenum">
              <a:rPr lang="en-US" smtClean="0"/>
              <a:t>‹#›</a:t>
            </a:fld>
            <a:endParaRPr lang="en-US"/>
          </a:p>
        </p:txBody>
      </p:sp>
    </p:spTree>
    <p:extLst>
      <p:ext uri="{BB962C8B-B14F-4D97-AF65-F5344CB8AC3E}">
        <p14:creationId xmlns:p14="http://schemas.microsoft.com/office/powerpoint/2010/main" val="3374228273"/>
      </p:ext>
    </p:extLst>
  </p:cSld>
  <p:clrMap bg1="lt1" tx1="dk1" bg2="lt2" tx2="dk2" accent1="accent1" accent2="accent2" accent3="accent3" accent4="accent4" accent5="accent5" accent6="accent6" hlink="hlink" folHlink="folHlink"/>
  <p:sldLayoutIdLst>
    <p:sldLayoutId id="2147483701" r:id="rId1"/>
  </p:sldLayoutIdLst>
  <p:txStyles>
    <p:titleStyle>
      <a:lvl1pPr algn="l" defTabSz="658459" rtl="0" eaLnBrk="1" latinLnBrk="0" hangingPunct="1">
        <a:lnSpc>
          <a:spcPct val="90000"/>
        </a:lnSpc>
        <a:spcBef>
          <a:spcPct val="0"/>
        </a:spcBef>
        <a:buNone/>
        <a:defRPr sz="3168" kern="1200">
          <a:solidFill>
            <a:schemeClr val="tx1"/>
          </a:solidFill>
          <a:latin typeface="+mj-lt"/>
          <a:ea typeface="+mj-ea"/>
          <a:cs typeface="+mj-cs"/>
        </a:defRPr>
      </a:lvl1pPr>
    </p:titleStyle>
    <p:bodyStyle>
      <a:lvl1pPr marL="164615" indent="-164615" algn="l" defTabSz="658459" rtl="0" eaLnBrk="1" latinLnBrk="0" hangingPunct="1">
        <a:lnSpc>
          <a:spcPct val="90000"/>
        </a:lnSpc>
        <a:spcBef>
          <a:spcPts val="720"/>
        </a:spcBef>
        <a:buFont typeface="Arial" panose="020B0604020202020204" pitchFamily="34" charset="0"/>
        <a:buChar char="•"/>
        <a:defRPr sz="2016" kern="1200">
          <a:solidFill>
            <a:schemeClr val="tx1"/>
          </a:solidFill>
          <a:latin typeface="+mn-lt"/>
          <a:ea typeface="+mn-ea"/>
          <a:cs typeface="+mn-cs"/>
        </a:defRPr>
      </a:lvl1pPr>
      <a:lvl2pPr marL="493845" indent="-164615" algn="l" defTabSz="658459" rtl="0" eaLnBrk="1" latinLnBrk="0" hangingPunct="1">
        <a:lnSpc>
          <a:spcPct val="90000"/>
        </a:lnSpc>
        <a:spcBef>
          <a:spcPts val="360"/>
        </a:spcBef>
        <a:buFont typeface="Arial" panose="020B0604020202020204" pitchFamily="34" charset="0"/>
        <a:buChar char="•"/>
        <a:defRPr sz="1728" kern="1200">
          <a:solidFill>
            <a:schemeClr val="tx1"/>
          </a:solidFill>
          <a:latin typeface="+mn-lt"/>
          <a:ea typeface="+mn-ea"/>
          <a:cs typeface="+mn-cs"/>
        </a:defRPr>
      </a:lvl2pPr>
      <a:lvl3pPr marL="823074" indent="-164615" algn="l" defTabSz="658459" rtl="0" eaLnBrk="1" latinLnBrk="0" hangingPunct="1">
        <a:lnSpc>
          <a:spcPct val="90000"/>
        </a:lnSpc>
        <a:spcBef>
          <a:spcPts val="360"/>
        </a:spcBef>
        <a:buFont typeface="Arial" panose="020B0604020202020204" pitchFamily="34" charset="0"/>
        <a:buChar char="•"/>
        <a:defRPr sz="1440" kern="1200">
          <a:solidFill>
            <a:schemeClr val="tx1"/>
          </a:solidFill>
          <a:latin typeface="+mn-lt"/>
          <a:ea typeface="+mn-ea"/>
          <a:cs typeface="+mn-cs"/>
        </a:defRPr>
      </a:lvl3pPr>
      <a:lvl4pPr marL="1152304"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4pPr>
      <a:lvl5pPr marL="1481534"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5pPr>
      <a:lvl6pPr marL="181076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6pPr>
      <a:lvl7pPr marL="213999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7pPr>
      <a:lvl8pPr marL="246922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8pPr>
      <a:lvl9pPr marL="279845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ideo" Target="https://www.youtube.com/embed/IhDc7H3T9aE?feature=oembed" TargetMode="External"/><Relationship Id="rId4" Type="http://schemas.openxmlformats.org/officeDocument/2006/relationships/image" Target="../media/image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r>
              <a:rPr lang="en-US" dirty="0"/>
              <a:t>e-handout</a:t>
            </a:r>
          </a:p>
          <a:p>
            <a:r>
              <a:rPr lang="en-US" dirty="0"/>
              <a:t>To have these notes </a:t>
            </a:r>
          </a:p>
          <a:p>
            <a:r>
              <a:rPr lang="en-US" dirty="0"/>
              <a:t>without taking notes</a:t>
            </a:r>
          </a:p>
          <a:p>
            <a:r>
              <a:rPr lang="en-US" dirty="0"/>
              <a:t>Go to </a:t>
            </a:r>
            <a:r>
              <a:rPr lang="en-US" dirty="0">
                <a:solidFill>
                  <a:srgbClr val="FFFF66"/>
                </a:solidFill>
              </a:rPr>
              <a:t>OrHaOlam.com</a:t>
            </a:r>
          </a:p>
          <a:p>
            <a:r>
              <a:rPr lang="en-US" dirty="0"/>
              <a:t>Click on</a:t>
            </a:r>
            <a:r>
              <a:rPr lang="en-US" dirty="0">
                <a:solidFill>
                  <a:srgbClr val="FFFF66"/>
                </a:solidFill>
              </a:rPr>
              <a:t> downloads, </a:t>
            </a:r>
          </a:p>
          <a:p>
            <a:r>
              <a:rPr lang="en-US" dirty="0">
                <a:solidFill>
                  <a:srgbClr val="FFFF66"/>
                </a:solidFill>
              </a:rPr>
              <a:t>messages, 2019</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lnSpcReduction="10000"/>
          </a:bodyPr>
          <a:lstStyle/>
          <a:p>
            <a:pPr algn="l"/>
            <a:r>
              <a:rPr lang="en-US" sz="3200" dirty="0"/>
              <a:t>The Palestinians will get:</a:t>
            </a:r>
          </a:p>
          <a:p>
            <a:pPr marL="169863" indent="-169863" algn="l">
              <a:buFont typeface="Arial" panose="020B0604020202020204" pitchFamily="34" charset="0"/>
              <a:buChar char="•"/>
            </a:pPr>
            <a:r>
              <a:rPr lang="en-US" sz="3200" dirty="0">
                <a:solidFill>
                  <a:srgbClr val="FFFF99"/>
                </a:solidFill>
              </a:rPr>
              <a:t>An independent Palestinian state on 70% of the West Bank and all of the Gaza Strip;</a:t>
            </a:r>
          </a:p>
          <a:p>
            <a:pPr marL="169863" indent="-169863" algn="l">
              <a:buFont typeface="Arial" panose="020B0604020202020204" pitchFamily="34" charset="0"/>
              <a:buChar char="•"/>
            </a:pPr>
            <a:r>
              <a:rPr lang="en-US" sz="3200" dirty="0"/>
              <a:t>Two large parcels of land in the western Negev to compensate for the 30% of the West Bank annexed by Israel;</a:t>
            </a:r>
          </a:p>
          <a:p>
            <a:pPr marL="169863" indent="-169863" algn="l">
              <a:buFont typeface="Arial" panose="020B0604020202020204" pitchFamily="34" charset="0"/>
              <a:buChar char="•"/>
            </a:pPr>
            <a:r>
              <a:rPr lang="en-US" sz="3200" dirty="0">
                <a:solidFill>
                  <a:srgbClr val="FFFF99"/>
                </a:solidFill>
              </a:rPr>
              <a:t>Dedicated highways connecting Gaza to the Negev enclaves, and a tunnel connecting the Palestinian state in the West Bank to the Gaza Strip;</a:t>
            </a:r>
          </a:p>
        </p:txBody>
      </p:sp>
    </p:spTree>
    <p:extLst>
      <p:ext uri="{BB962C8B-B14F-4D97-AF65-F5344CB8AC3E}">
        <p14:creationId xmlns:p14="http://schemas.microsoft.com/office/powerpoint/2010/main" val="2700287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sz="3200" dirty="0"/>
              <a:t>Palestinians will get:</a:t>
            </a:r>
          </a:p>
          <a:p>
            <a:pPr marL="169863" indent="-169863" algn="l">
              <a:buFont typeface="Arial" panose="020B0604020202020204" pitchFamily="34" charset="0"/>
              <a:buChar char="•"/>
            </a:pPr>
            <a:r>
              <a:rPr lang="en-US" sz="3200" dirty="0"/>
              <a:t>Some outlying neighborhoods in eastern Jerusalem enabling them to also claim the Holy City as their capital;</a:t>
            </a:r>
          </a:p>
          <a:p>
            <a:pPr marL="169863" indent="-169863" algn="l">
              <a:buFont typeface="Arial" panose="020B0604020202020204" pitchFamily="34" charset="0"/>
              <a:buChar char="•"/>
            </a:pPr>
            <a:r>
              <a:rPr lang="en-US" sz="3200" dirty="0"/>
              <a:t>Access to the Israeli ports of Haifa and Ashdod;</a:t>
            </a:r>
          </a:p>
          <a:p>
            <a:pPr marL="169863" indent="-169863" algn="l">
              <a:buFont typeface="Arial" panose="020B0604020202020204" pitchFamily="34" charset="0"/>
              <a:buChar char="•"/>
            </a:pPr>
            <a:r>
              <a:rPr lang="en-US" sz="3200" dirty="0">
                <a:solidFill>
                  <a:srgbClr val="FFFF99"/>
                </a:solidFill>
              </a:rPr>
              <a:t>Generous financial incentives including extensive trade agreements with Arab neighbors, Israel and the US to boost the economy of the future Palestinian state.</a:t>
            </a:r>
          </a:p>
        </p:txBody>
      </p:sp>
    </p:spTree>
    <p:extLst>
      <p:ext uri="{BB962C8B-B14F-4D97-AF65-F5344CB8AC3E}">
        <p14:creationId xmlns:p14="http://schemas.microsoft.com/office/powerpoint/2010/main" val="238968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5" y="361950"/>
            <a:ext cx="8381999" cy="4781550"/>
          </a:xfrm>
        </p:spPr>
        <p:txBody>
          <a:bodyPr>
            <a:normAutofit fontScale="32500" lnSpcReduction="20000"/>
          </a:bodyPr>
          <a:lstStyle/>
          <a:p>
            <a:pPr algn="l"/>
            <a:endParaRPr lang="en-US" dirty="0"/>
          </a:p>
          <a:p>
            <a:pPr algn="l"/>
            <a:endParaRPr lang="en-US" dirty="0"/>
          </a:p>
          <a:p>
            <a:pPr algn="l"/>
            <a:endParaRPr lang="en-US" sz="11200" dirty="0"/>
          </a:p>
          <a:p>
            <a:pPr algn="l"/>
            <a:r>
              <a:rPr lang="en-US" sz="11200" dirty="0"/>
              <a:t>My reservations about the Trump plan concern its repeating and heightening the old, failed approach of promising the Palestinians benefits. No, they need to hear the deep truth that nothing good will happen until they give up their foul rejectionism.</a:t>
            </a:r>
          </a:p>
        </p:txBody>
      </p:sp>
      <p:pic>
        <p:nvPicPr>
          <p:cNvPr id="1027" name="Picture 3">
            <a:extLst>
              <a:ext uri="{FF2B5EF4-FFF2-40B4-BE49-F238E27FC236}">
                <a16:creationId xmlns:a16="http://schemas.microsoft.com/office/drawing/2014/main" id="{D5375ED0-203A-4606-872B-7147E0B56B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037" y="361950"/>
            <a:ext cx="4533900" cy="725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817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5" y="361950"/>
            <a:ext cx="8381999" cy="4781550"/>
          </a:xfrm>
        </p:spPr>
        <p:txBody>
          <a:bodyPr>
            <a:normAutofit fontScale="40000" lnSpcReduction="20000"/>
          </a:bodyPr>
          <a:lstStyle/>
          <a:p>
            <a:pPr algn="l"/>
            <a:endParaRPr lang="en-US" dirty="0"/>
          </a:p>
          <a:p>
            <a:pPr algn="l"/>
            <a:endParaRPr lang="en-US" dirty="0"/>
          </a:p>
          <a:p>
            <a:pPr algn="l"/>
            <a:endParaRPr lang="en-US" sz="11200" dirty="0"/>
          </a:p>
          <a:p>
            <a:pPr algn="l"/>
            <a:r>
              <a:rPr lang="en-US" sz="11200" dirty="0">
                <a:solidFill>
                  <a:srgbClr val="FFFF99"/>
                </a:solidFill>
              </a:rPr>
              <a:t>Rather than hold out hope, it should paint a picture of despair. Failing this, the plan will end up as irrelevant as every prior presidential initiative</a:t>
            </a:r>
            <a:r>
              <a:rPr lang="en-US" sz="11200" dirty="0"/>
              <a:t>.</a:t>
            </a:r>
          </a:p>
        </p:txBody>
      </p:sp>
      <p:pic>
        <p:nvPicPr>
          <p:cNvPr id="1027" name="Picture 3">
            <a:extLst>
              <a:ext uri="{FF2B5EF4-FFF2-40B4-BE49-F238E27FC236}">
                <a16:creationId xmlns:a16="http://schemas.microsoft.com/office/drawing/2014/main" id="{D5375ED0-203A-4606-872B-7147E0B56B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037" y="361950"/>
            <a:ext cx="4533900" cy="725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368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Golda Meir said, "Peace will come when the Arabs will love their children more than they hate us."</a:t>
            </a:r>
          </a:p>
        </p:txBody>
      </p:sp>
    </p:spTree>
    <p:extLst>
      <p:ext uri="{BB962C8B-B14F-4D97-AF65-F5344CB8AC3E}">
        <p14:creationId xmlns:p14="http://schemas.microsoft.com/office/powerpoint/2010/main" val="4034913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C879C217-AE78-4C9B-8AF9-1FA906B788CF}"/>
              </a:ext>
            </a:extLst>
          </p:cNvPr>
          <p:cNvSpPr>
            <a:spLocks noGrp="1" noChangeArrowheads="1"/>
          </p:cNvSpPr>
          <p:nvPr>
            <p:ph type="title"/>
          </p:nvPr>
        </p:nvSpPr>
        <p:spPr>
          <a:xfrm>
            <a:off x="655637" y="514350"/>
            <a:ext cx="7315200" cy="3962400"/>
          </a:xfrm>
        </p:spPr>
        <p:txBody>
          <a:bodyPr/>
          <a:lstStyle/>
          <a:p>
            <a:r>
              <a:rPr lang="en-US" altLang="en-US" sz="3600" dirty="0">
                <a:solidFill>
                  <a:schemeClr val="bg1"/>
                </a:solidFill>
                <a:latin typeface="Arial Rounded MT Bold" panose="020F0704030504030204" pitchFamily="34" charset="0"/>
                <a:cs typeface="David" panose="020E0502060401010101" pitchFamily="34" charset="-79"/>
              </a:rPr>
              <a:t>Letter to the </a:t>
            </a:r>
            <a:br>
              <a:rPr lang="en-US" altLang="en-US" sz="3600" dirty="0">
                <a:solidFill>
                  <a:schemeClr val="bg1"/>
                </a:solidFill>
                <a:latin typeface="Arial Rounded MT Bold" panose="020F0704030504030204" pitchFamily="34" charset="0"/>
                <a:cs typeface="David" panose="020E0502060401010101" pitchFamily="34" charset="-79"/>
              </a:rPr>
            </a:br>
            <a:r>
              <a:rPr lang="en-US" altLang="en-US" sz="3600" dirty="0">
                <a:solidFill>
                  <a:schemeClr val="bg1"/>
                </a:solidFill>
                <a:latin typeface="Arial Rounded MT Bold" panose="020F0704030504030204" pitchFamily="34" charset="0"/>
                <a:cs typeface="David" panose="020E0502060401010101" pitchFamily="34" charset="-79"/>
              </a:rPr>
              <a:t>Messianic Jews/ Hebrews</a:t>
            </a:r>
            <a:br>
              <a:rPr lang="en-US" altLang="en-US" sz="3600" dirty="0">
                <a:solidFill>
                  <a:schemeClr val="bg1"/>
                </a:solidFill>
                <a:latin typeface="Arial Rounded MT Bold" panose="020F0704030504030204" pitchFamily="34" charset="0"/>
                <a:cs typeface="David" panose="020E0502060401010101" pitchFamily="34" charset="-79"/>
              </a:rPr>
            </a:br>
            <a:r>
              <a:rPr lang="en-US" altLang="en-US" sz="3600" dirty="0">
                <a:solidFill>
                  <a:schemeClr val="bg1"/>
                </a:solidFill>
                <a:latin typeface="Arial Rounded MT Bold" panose="020F0704030504030204" pitchFamily="34" charset="0"/>
                <a:cs typeface="David" panose="020E0502060401010101" pitchFamily="34" charset="-79"/>
              </a:rPr>
              <a:t>1.1 to 1.3</a:t>
            </a:r>
            <a:br>
              <a:rPr lang="en-US" altLang="en-US" sz="3600" dirty="0">
                <a:solidFill>
                  <a:schemeClr val="bg1"/>
                </a:solidFill>
                <a:latin typeface="Arial Rounded MT Bold" panose="020F0704030504030204" pitchFamily="34" charset="0"/>
                <a:cs typeface="David" panose="020E0502060401010101" pitchFamily="34" charset="-79"/>
              </a:rPr>
            </a:br>
            <a:br>
              <a:rPr lang="en-US" altLang="en-US" sz="1600" dirty="0">
                <a:solidFill>
                  <a:schemeClr val="bg1"/>
                </a:solidFill>
                <a:latin typeface="Arial Rounded MT Bold" panose="020F0704030504030204" pitchFamily="34" charset="0"/>
                <a:cs typeface="David" panose="020E0502060401010101" pitchFamily="34" charset="-79"/>
              </a:rPr>
            </a:br>
            <a:r>
              <a:rPr lang="en-US" altLang="en-US" sz="3600" dirty="0">
                <a:solidFill>
                  <a:srgbClr val="FFFF99"/>
                </a:solidFill>
                <a:latin typeface="Arial Rounded MT Bold" panose="020F0704030504030204" pitchFamily="34" charset="0"/>
                <a:cs typeface="David" panose="020E0502060401010101" pitchFamily="34" charset="-79"/>
              </a:rPr>
              <a:t>Messiah the Cohen</a:t>
            </a:r>
            <a:r>
              <a:rPr lang="en-US" altLang="en-US" sz="3600" dirty="0">
                <a:solidFill>
                  <a:schemeClr val="bg1"/>
                </a:solidFill>
                <a:latin typeface="Arial Rounded MT Bold" panose="020F0704030504030204" pitchFamily="34" charset="0"/>
                <a:cs typeface="David" panose="020E0502060401010101" pitchFamily="34" charset="-79"/>
              </a:rPr>
              <a:t> [priest]</a:t>
            </a:r>
          </a:p>
        </p:txBody>
      </p:sp>
      <p:sp>
        <p:nvSpPr>
          <p:cNvPr id="23555" name="Rectangle 3">
            <a:extLst>
              <a:ext uri="{FF2B5EF4-FFF2-40B4-BE49-F238E27FC236}">
                <a16:creationId xmlns:a16="http://schemas.microsoft.com/office/drawing/2014/main" id="{40747782-BAB4-40F4-BB14-ADCC404A9039}"/>
              </a:ext>
            </a:extLst>
          </p:cNvPr>
          <p:cNvSpPr>
            <a:spLocks noGrp="1" noChangeArrowheads="1"/>
          </p:cNvSpPr>
          <p:nvPr>
            <p:ph type="body" idx="1"/>
          </p:nvPr>
        </p:nvSpPr>
        <p:spPr>
          <a:xfrm>
            <a:off x="960437" y="1047750"/>
            <a:ext cx="6858000" cy="3200400"/>
          </a:xfrm>
        </p:spPr>
        <p:txBody>
          <a:bodyPr/>
          <a:lstStyle/>
          <a:p>
            <a:pPr>
              <a:spcBef>
                <a:spcPct val="0"/>
              </a:spcBef>
              <a:buFontTx/>
              <a:buNone/>
            </a:pPr>
            <a:r>
              <a:rPr lang="en-US" altLang="en-US" sz="3000" dirty="0">
                <a:latin typeface="Arial Rounded MT Bold" panose="020F0704030504030204" pitchFamily="34" charset="0"/>
                <a:cs typeface="Vilna" pitchFamily="2" charset="-79"/>
              </a:rPr>
              <a:t>	 </a:t>
            </a:r>
          </a:p>
        </p:txBody>
      </p:sp>
    </p:spTree>
    <p:extLst>
      <p:ext uri="{BB962C8B-B14F-4D97-AF65-F5344CB8AC3E}">
        <p14:creationId xmlns:p14="http://schemas.microsoft.com/office/powerpoint/2010/main" val="2836554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9459694-2660-4110-B8BE-FE99ECAED0AC}"/>
              </a:ext>
            </a:extLst>
          </p:cNvPr>
          <p:cNvSpPr>
            <a:spLocks noGrp="1"/>
          </p:cNvSpPr>
          <p:nvPr>
            <p:ph type="subTitle" idx="1"/>
          </p:nvPr>
        </p:nvSpPr>
        <p:spPr>
          <a:xfrm>
            <a:off x="198437" y="361950"/>
            <a:ext cx="8382000" cy="4781550"/>
          </a:xfrm>
        </p:spPr>
        <p:txBody>
          <a:bodyPr/>
          <a:lstStyle/>
          <a:p>
            <a:pPr algn="l"/>
            <a:r>
              <a:rPr lang="en-US" dirty="0"/>
              <a:t>Outline of this message</a:t>
            </a:r>
          </a:p>
          <a:p>
            <a:pPr marL="511175" indent="-511175" algn="l">
              <a:buFont typeface="+mj-lt"/>
              <a:buAutoNum type="arabicPeriod"/>
              <a:tabLst>
                <a:tab pos="511175" algn="l"/>
              </a:tabLst>
            </a:pPr>
            <a:r>
              <a:rPr lang="en-US" dirty="0"/>
              <a:t>G-d’s past revelation of Himself</a:t>
            </a:r>
          </a:p>
          <a:p>
            <a:pPr marL="511175" indent="-511175" algn="l">
              <a:buFont typeface="+mj-lt"/>
              <a:buAutoNum type="arabicPeriod"/>
              <a:tabLst>
                <a:tab pos="511175" algn="l"/>
              </a:tabLst>
            </a:pPr>
            <a:r>
              <a:rPr lang="en-US" dirty="0"/>
              <a:t>G-d current revelation of Himself in the face of Messiah.</a:t>
            </a:r>
          </a:p>
          <a:p>
            <a:pPr marL="511175" indent="-511175" algn="l">
              <a:buFont typeface="+mj-lt"/>
              <a:buAutoNum type="arabicPeriod"/>
              <a:tabLst>
                <a:tab pos="511175" algn="l"/>
              </a:tabLst>
            </a:pPr>
            <a:r>
              <a:rPr lang="en-US" dirty="0"/>
              <a:t>How that applies to our lives.</a:t>
            </a:r>
          </a:p>
        </p:txBody>
      </p:sp>
    </p:spTree>
    <p:extLst>
      <p:ext uri="{BB962C8B-B14F-4D97-AF65-F5344CB8AC3E}">
        <p14:creationId xmlns:p14="http://schemas.microsoft.com/office/powerpoint/2010/main" val="2961040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a:extLst>
              <a:ext uri="{FF2B5EF4-FFF2-40B4-BE49-F238E27FC236}">
                <a16:creationId xmlns:a16="http://schemas.microsoft.com/office/drawing/2014/main" id="{B5773A4B-2197-4CFF-B76B-8DD36675D1EE}"/>
              </a:ext>
            </a:extLst>
          </p:cNvPr>
          <p:cNvPicPr>
            <a:picLocks noGrp="1" noChangeAspect="1" noChangeArrowheads="1"/>
          </p:cNvPicPr>
          <p:nvPr>
            <p:ph type="body" idx="1"/>
          </p:nvPr>
        </p:nvPicPr>
        <p:blipFill rotWithShape="1">
          <a:blip r:embed="rId3">
            <a:extLst>
              <a:ext uri="{28A0092B-C50C-407E-A947-70E740481C1C}">
                <a14:useLocalDpi xmlns:a14="http://schemas.microsoft.com/office/drawing/2010/main" val="0"/>
              </a:ext>
            </a:extLst>
          </a:blip>
          <a:srcRect l="11667" t="22396" r="13333" b="17605"/>
          <a:stretch/>
        </p:blipFill>
        <p:spPr>
          <a:xfrm>
            <a:off x="59418" y="361950"/>
            <a:ext cx="8652301" cy="4648200"/>
          </a:xfrm>
        </p:spPr>
      </p:pic>
    </p:spTree>
    <p:extLst>
      <p:ext uri="{BB962C8B-B14F-4D97-AF65-F5344CB8AC3E}">
        <p14:creationId xmlns:p14="http://schemas.microsoft.com/office/powerpoint/2010/main" val="2493692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F9AF54D9-51FA-4238-AF64-3B4CF088521D}"/>
              </a:ext>
            </a:extLst>
          </p:cNvPr>
          <p:cNvSpPr>
            <a:spLocks noGrp="1" noChangeArrowheads="1"/>
          </p:cNvSpPr>
          <p:nvPr>
            <p:ph type="subTitle" idx="1"/>
          </p:nvPr>
        </p:nvSpPr>
        <p:spPr>
          <a:xfrm>
            <a:off x="274637" y="209550"/>
            <a:ext cx="8153400" cy="4933950"/>
          </a:xfrm>
        </p:spPr>
        <p:txBody>
          <a:bodyPr/>
          <a:lstStyle/>
          <a:p>
            <a:pPr marL="0" lvl="1" algn="l">
              <a:spcBef>
                <a:spcPct val="0"/>
              </a:spcBef>
            </a:pPr>
            <a:r>
              <a:rPr lang="en-US" baseline="30000" dirty="0" err="1"/>
              <a:t>Mes</a:t>
            </a:r>
            <a:r>
              <a:rPr lang="en-US" baseline="30000" dirty="0"/>
              <a:t>. Jews/Heb. 1.1-3</a:t>
            </a:r>
            <a:r>
              <a:rPr lang="en-US" dirty="0"/>
              <a:t> At many times and in many ways, God spoke long ago to the fathers through the prophets. </a:t>
            </a:r>
            <a:r>
              <a:rPr lang="en-US" b="1" baseline="30000" dirty="0"/>
              <a:t> </a:t>
            </a:r>
            <a:r>
              <a:rPr lang="en-US" dirty="0"/>
              <a:t>In these last days He has spoken to us through a Son, whom He appointed heir of all things and through whom He created the universe. </a:t>
            </a:r>
            <a:endParaRPr lang="en-US" altLang="en-US" sz="3300" dirty="0">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3183233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3F97C0A2-107C-4439-955B-FF192E0E743A}"/>
              </a:ext>
            </a:extLst>
          </p:cNvPr>
          <p:cNvSpPr>
            <a:spLocks noGrp="1" noChangeArrowheads="1"/>
          </p:cNvSpPr>
          <p:nvPr>
            <p:ph type="subTitle" idx="1"/>
          </p:nvPr>
        </p:nvSpPr>
        <p:spPr>
          <a:xfrm>
            <a:off x="350837" y="209550"/>
            <a:ext cx="8153400" cy="4933950"/>
          </a:xfrm>
        </p:spPr>
        <p:txBody>
          <a:bodyPr/>
          <a:lstStyle/>
          <a:p>
            <a:pPr marL="0" lvl="1" algn="l">
              <a:spcBef>
                <a:spcPct val="0"/>
              </a:spcBef>
            </a:pPr>
            <a:r>
              <a:rPr lang="en-US" sz="3600" baseline="30000" dirty="0" err="1"/>
              <a:t>Mes</a:t>
            </a:r>
            <a:r>
              <a:rPr lang="en-US" sz="3600" baseline="30000" dirty="0"/>
              <a:t>. Jews/Heb. 1.1-3</a:t>
            </a:r>
            <a:r>
              <a:rPr lang="en-US" sz="3600" dirty="0"/>
              <a:t> </a:t>
            </a:r>
            <a:r>
              <a:rPr lang="en-US" dirty="0"/>
              <a:t>This Son is the radiance of His glory and the imprint of His being, upholding all things by His powerful word. When He had made purification for our sins, He sat down at the right hand of the Majesty on high.</a:t>
            </a:r>
            <a:endParaRPr lang="en-US" altLang="en-US" sz="3600" dirty="0">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3804971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br>
              <a:rPr lang="en-US" dirty="0"/>
            </a:br>
            <a:r>
              <a:rPr lang="en-US" dirty="0"/>
              <a:t>"I don't roll a joint...</a:t>
            </a:r>
          </a:p>
          <a:p>
            <a:pPr algn="l"/>
            <a:r>
              <a:rPr lang="en-US" dirty="0"/>
              <a:t>but when I do it's usually my ankle!"</a:t>
            </a:r>
          </a:p>
        </p:txBody>
      </p:sp>
    </p:spTree>
    <p:extLst>
      <p:ext uri="{BB962C8B-B14F-4D97-AF65-F5344CB8AC3E}">
        <p14:creationId xmlns:p14="http://schemas.microsoft.com/office/powerpoint/2010/main" val="788074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9459694-2660-4110-B8BE-FE99ECAED0AC}"/>
              </a:ext>
            </a:extLst>
          </p:cNvPr>
          <p:cNvSpPr>
            <a:spLocks noGrp="1"/>
          </p:cNvSpPr>
          <p:nvPr>
            <p:ph type="subTitle" idx="1"/>
          </p:nvPr>
        </p:nvSpPr>
        <p:spPr>
          <a:xfrm>
            <a:off x="198437" y="361950"/>
            <a:ext cx="8382000" cy="4781550"/>
          </a:xfrm>
        </p:spPr>
        <p:txBody>
          <a:bodyPr/>
          <a:lstStyle/>
          <a:p>
            <a:endParaRPr lang="en-US" dirty="0"/>
          </a:p>
          <a:p>
            <a:endParaRPr lang="en-US" dirty="0"/>
          </a:p>
          <a:p>
            <a:r>
              <a:rPr lang="en-US" dirty="0"/>
              <a:t>Phrase by phrase unpacking</a:t>
            </a:r>
          </a:p>
        </p:txBody>
      </p:sp>
    </p:spTree>
    <p:extLst>
      <p:ext uri="{BB962C8B-B14F-4D97-AF65-F5344CB8AC3E}">
        <p14:creationId xmlns:p14="http://schemas.microsoft.com/office/powerpoint/2010/main" val="3583623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9E67CBF8-97F5-44C9-9802-D1E2118D2BF3}"/>
              </a:ext>
            </a:extLst>
          </p:cNvPr>
          <p:cNvSpPr>
            <a:spLocks noGrp="1" noChangeArrowheads="1"/>
          </p:cNvSpPr>
          <p:nvPr>
            <p:ph type="subTitle" idx="1"/>
          </p:nvPr>
        </p:nvSpPr>
        <p:spPr>
          <a:xfrm>
            <a:off x="274637" y="285750"/>
            <a:ext cx="8229600" cy="4857750"/>
          </a:xfrm>
          <a:ln>
            <a:solidFill>
              <a:schemeClr val="bg1"/>
            </a:solidFill>
            <a:miter lim="800000"/>
            <a:headEnd/>
            <a:tailEnd/>
          </a:ln>
        </p:spPr>
        <p:txBody>
          <a:bodyPr>
            <a:normAutofit/>
          </a:bodyPr>
          <a:lstStyle/>
          <a:p>
            <a:pPr algn="l">
              <a:spcBef>
                <a:spcPct val="0"/>
              </a:spcBef>
            </a:pPr>
            <a:r>
              <a:rPr lang="en-US" altLang="en-US" dirty="0">
                <a:solidFill>
                  <a:srgbClr val="FFFF66"/>
                </a:solidFill>
                <a:latin typeface="Arial Rounded MT Bold" panose="020F0704030504030204" pitchFamily="34" charset="0"/>
                <a:cs typeface="Vilna" pitchFamily="2" charset="-79"/>
              </a:rPr>
              <a:t>Many times and in various ways</a:t>
            </a:r>
          </a:p>
          <a:p>
            <a:pPr marL="457200" indent="-457200" algn="l">
              <a:spcBef>
                <a:spcPct val="0"/>
              </a:spcBef>
              <a:buFont typeface="+mj-lt"/>
              <a:buAutoNum type="arabicPeriod"/>
            </a:pPr>
            <a:r>
              <a:rPr lang="en-US" altLang="en-US" u="sng" dirty="0">
                <a:latin typeface="Arial Rounded MT Bold" panose="020F0704030504030204" pitchFamily="34" charset="0"/>
                <a:cs typeface="Vilna" pitchFamily="2" charset="-79"/>
              </a:rPr>
              <a:t>Voice</a:t>
            </a:r>
            <a:r>
              <a:rPr lang="en-US" altLang="en-US" dirty="0">
                <a:latin typeface="Arial Rounded MT Bold" panose="020F0704030504030204" pitchFamily="34" charset="0"/>
                <a:cs typeface="Vilna" pitchFamily="2" charset="-79"/>
              </a:rPr>
              <a:t> to Noah, Avraham </a:t>
            </a:r>
            <a:r>
              <a:rPr lang="en-US" altLang="en-US" i="1" dirty="0">
                <a:latin typeface="Arial Rounded MT Bold" panose="020F0704030504030204" pitchFamily="34" charset="0"/>
                <a:cs typeface="Vilna" pitchFamily="2" charset="-79"/>
              </a:rPr>
              <a:t>bat </a:t>
            </a:r>
            <a:r>
              <a:rPr lang="en-US" altLang="en-US" i="1" dirty="0" err="1">
                <a:latin typeface="Arial Rounded MT Bold" panose="020F0704030504030204" pitchFamily="34" charset="0"/>
                <a:cs typeface="Vilna" pitchFamily="2" charset="-79"/>
              </a:rPr>
              <a:t>kot</a:t>
            </a:r>
            <a:r>
              <a:rPr lang="en-US" altLang="en-US" dirty="0">
                <a:latin typeface="Arial Rounded MT Bold" panose="020F0704030504030204" pitchFamily="34" charset="0"/>
                <a:cs typeface="Vilna" pitchFamily="2" charset="-79"/>
              </a:rPr>
              <a:t>   </a:t>
            </a:r>
            <a:r>
              <a:rPr lang="he-IL" altLang="en-US" b="1" dirty="0">
                <a:latin typeface="Arial Rounded MT Bold" panose="020F0704030504030204" pitchFamily="34" charset="0"/>
                <a:cs typeface="David" panose="020E0502060401010101" pitchFamily="34" charset="-79"/>
              </a:rPr>
              <a:t>בַּת קוֹל</a:t>
            </a:r>
            <a:r>
              <a:rPr lang="en-US" altLang="en-US" b="1" dirty="0">
                <a:latin typeface="Arial Rounded MT Bold" panose="020F0704030504030204" pitchFamily="34" charset="0"/>
                <a:cs typeface="David" panose="020E0502060401010101" pitchFamily="34" charset="-79"/>
              </a:rPr>
              <a:t> </a:t>
            </a:r>
          </a:p>
          <a:p>
            <a:pPr marL="457200" indent="-457200" algn="l">
              <a:spcBef>
                <a:spcPct val="0"/>
              </a:spcBef>
              <a:buFont typeface="+mj-lt"/>
              <a:buAutoNum type="arabicPeriod"/>
            </a:pPr>
            <a:r>
              <a:rPr lang="en-US" altLang="en-US" dirty="0">
                <a:latin typeface="Arial Rounded MT Bold" panose="020F0704030504030204" pitchFamily="34" charset="0"/>
                <a:cs typeface="Vilna" pitchFamily="2" charset="-79"/>
              </a:rPr>
              <a:t>Dreams</a:t>
            </a:r>
          </a:p>
          <a:p>
            <a:pPr marL="457200" indent="-457200" algn="l">
              <a:spcBef>
                <a:spcPct val="0"/>
              </a:spcBef>
              <a:buFont typeface="+mj-lt"/>
              <a:buAutoNum type="arabicPeriod"/>
            </a:pPr>
            <a:r>
              <a:rPr lang="en-US" altLang="en-US" dirty="0">
                <a:latin typeface="Arial Rounded MT Bold" panose="020F0704030504030204" pitchFamily="34" charset="0"/>
                <a:cs typeface="Vilna" pitchFamily="2" charset="-79"/>
              </a:rPr>
              <a:t>Mt. Sinai revelation: shofar, earthquake, lightning</a:t>
            </a:r>
          </a:p>
          <a:p>
            <a:pPr marL="457200" indent="-457200" algn="l">
              <a:spcBef>
                <a:spcPct val="0"/>
              </a:spcBef>
              <a:buFont typeface="+mj-lt"/>
              <a:buAutoNum type="arabicPeriod"/>
            </a:pPr>
            <a:r>
              <a:rPr lang="en-US" altLang="en-US" dirty="0">
                <a:latin typeface="Arial Rounded MT Bold" panose="020F0704030504030204" pitchFamily="34" charset="0"/>
                <a:cs typeface="Vilna" pitchFamily="2" charset="-79"/>
              </a:rPr>
              <a:t>Prophets</a:t>
            </a:r>
          </a:p>
        </p:txBody>
      </p:sp>
    </p:spTree>
    <p:extLst>
      <p:ext uri="{BB962C8B-B14F-4D97-AF65-F5344CB8AC3E}">
        <p14:creationId xmlns:p14="http://schemas.microsoft.com/office/powerpoint/2010/main" val="4231615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9E67CBF8-97F5-44C9-9802-D1E2118D2BF3}"/>
              </a:ext>
            </a:extLst>
          </p:cNvPr>
          <p:cNvSpPr>
            <a:spLocks noGrp="1" noChangeArrowheads="1"/>
          </p:cNvSpPr>
          <p:nvPr>
            <p:ph type="subTitle" idx="1"/>
          </p:nvPr>
        </p:nvSpPr>
        <p:spPr>
          <a:xfrm>
            <a:off x="350837" y="285750"/>
            <a:ext cx="8153400" cy="4857750"/>
          </a:xfrm>
          <a:ln>
            <a:solidFill>
              <a:schemeClr val="bg1"/>
            </a:solidFill>
            <a:miter lim="800000"/>
            <a:headEnd/>
            <a:tailEnd/>
          </a:ln>
        </p:spPr>
        <p:txBody>
          <a:bodyPr>
            <a:normAutofit/>
          </a:bodyPr>
          <a:lstStyle/>
          <a:p>
            <a:pPr marL="457200" indent="-457200" algn="l">
              <a:spcBef>
                <a:spcPct val="0"/>
              </a:spcBef>
              <a:buFont typeface="+mj-lt"/>
              <a:buAutoNum type="arabicPeriod" startAt="5"/>
            </a:pPr>
            <a:r>
              <a:rPr lang="en-US" altLang="en-US" dirty="0">
                <a:latin typeface="Arial Rounded MT Bold" panose="020F0704030504030204" pitchFamily="34" charset="0"/>
                <a:cs typeface="Vilna" pitchFamily="2" charset="-79"/>
              </a:rPr>
              <a:t>Written Torah [Ro 3 </a:t>
            </a:r>
            <a:r>
              <a:rPr lang="en-US" altLang="en-US" u="sng" dirty="0">
                <a:latin typeface="Arial Rounded MT Bold" panose="020F0704030504030204" pitchFamily="34" charset="0"/>
                <a:cs typeface="Vilna" pitchFamily="2" charset="-79"/>
              </a:rPr>
              <a:t>chiefly</a:t>
            </a:r>
            <a:r>
              <a:rPr lang="en-US" altLang="en-US" dirty="0">
                <a:latin typeface="Arial Rounded MT Bold" panose="020F0704030504030204" pitchFamily="34" charset="0"/>
                <a:cs typeface="Vilna" pitchFamily="2" charset="-79"/>
              </a:rPr>
              <a:t> this]</a:t>
            </a:r>
          </a:p>
          <a:p>
            <a:pPr marL="457200" indent="-457200" algn="l">
              <a:spcBef>
                <a:spcPct val="0"/>
              </a:spcBef>
              <a:buFont typeface="+mj-lt"/>
              <a:buAutoNum type="arabicPeriod" startAt="5"/>
            </a:pPr>
            <a:r>
              <a:rPr lang="en-US" altLang="en-US" dirty="0" err="1">
                <a:latin typeface="Arial Rounded MT Bold" panose="020F0704030504030204" pitchFamily="34" charset="0"/>
                <a:cs typeface="Vilna" pitchFamily="2" charset="-79"/>
              </a:rPr>
              <a:t>Mishkan</a:t>
            </a:r>
            <a:r>
              <a:rPr lang="en-US" altLang="en-US" dirty="0">
                <a:latin typeface="Arial Rounded MT Bold" panose="020F0704030504030204" pitchFamily="34" charset="0"/>
                <a:cs typeface="Vilna" pitchFamily="2" charset="-79"/>
              </a:rPr>
              <a:t>/Tabernacle: </a:t>
            </a:r>
            <a:r>
              <a:rPr lang="en-US" altLang="en-US" dirty="0">
                <a:solidFill>
                  <a:srgbClr val="FF3300"/>
                </a:solidFill>
                <a:latin typeface="Arial Rounded MT Bold" panose="020F0704030504030204" pitchFamily="34" charset="0"/>
                <a:cs typeface="Vilna" pitchFamily="2" charset="-79"/>
              </a:rPr>
              <a:t>cloud and fire</a:t>
            </a:r>
          </a:p>
          <a:p>
            <a:pPr marL="457200" indent="-457200" algn="l">
              <a:spcBef>
                <a:spcPct val="0"/>
              </a:spcBef>
              <a:buFont typeface="+mj-lt"/>
              <a:buAutoNum type="arabicPeriod" startAt="5"/>
            </a:pPr>
            <a:r>
              <a:rPr lang="en-US" altLang="en-US" dirty="0" err="1">
                <a:latin typeface="Arial Rounded MT Bold" panose="020F0704030504030204" pitchFamily="34" charset="0"/>
                <a:cs typeface="Vilna" pitchFamily="2" charset="-79"/>
              </a:rPr>
              <a:t>Shekhinah</a:t>
            </a:r>
            <a:r>
              <a:rPr lang="en-US" altLang="en-US" dirty="0">
                <a:latin typeface="Arial Rounded MT Bold" panose="020F0704030504030204" pitchFamily="34" charset="0"/>
                <a:cs typeface="Vilna" pitchFamily="2" charset="-79"/>
              </a:rPr>
              <a:t>  </a:t>
            </a:r>
            <a:r>
              <a:rPr lang="he-IL" altLang="en-US" sz="4400" b="1" dirty="0">
                <a:latin typeface="Arial Rounded MT Bold" panose="020F0704030504030204" pitchFamily="34" charset="0"/>
                <a:cs typeface="Vilna" pitchFamily="2" charset="-79"/>
              </a:rPr>
              <a:t>שְׁכִינָה</a:t>
            </a:r>
            <a:r>
              <a:rPr lang="en-US" altLang="en-US" dirty="0">
                <a:latin typeface="Arial Rounded MT Bold" panose="020F0704030504030204" pitchFamily="34" charset="0"/>
                <a:cs typeface="Vilna" pitchFamily="2" charset="-79"/>
              </a:rPr>
              <a:t> Presence</a:t>
            </a:r>
          </a:p>
          <a:p>
            <a:pPr marL="457200" indent="-457200" algn="l">
              <a:spcBef>
                <a:spcPct val="0"/>
              </a:spcBef>
              <a:buFont typeface="+mj-lt"/>
              <a:buAutoNum type="arabicPeriod" startAt="5"/>
            </a:pPr>
            <a:r>
              <a:rPr lang="en-US" altLang="en-US" dirty="0">
                <a:latin typeface="Arial Rounded MT Bold" panose="020F0704030504030204" pitchFamily="34" charset="0"/>
                <a:cs typeface="Vilna" pitchFamily="2" charset="-79"/>
              </a:rPr>
              <a:t>covenants</a:t>
            </a:r>
          </a:p>
          <a:p>
            <a:pPr marL="233363" indent="-233363" algn="l">
              <a:spcBef>
                <a:spcPct val="0"/>
              </a:spcBef>
              <a:buFontTx/>
              <a:buChar char="•"/>
            </a:pPr>
            <a:endParaRPr lang="en-US" altLang="en-US" dirty="0">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1689696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lstStyle/>
          <a:p>
            <a:pPr algn="l">
              <a:spcBef>
                <a:spcPct val="0"/>
              </a:spcBef>
            </a:pPr>
            <a:r>
              <a:rPr lang="en-US" altLang="en-US" dirty="0">
                <a:latin typeface="Arial Rounded MT Bold" panose="020F0704030504030204" pitchFamily="34" charset="0"/>
                <a:cs typeface="Vilna" pitchFamily="2" charset="-79"/>
              </a:rPr>
              <a:t>Many times and in various ways</a:t>
            </a:r>
          </a:p>
          <a:p>
            <a:pPr algn="l">
              <a:spcBef>
                <a:spcPct val="0"/>
              </a:spcBef>
              <a:buFontTx/>
              <a:buChar char="•"/>
            </a:pPr>
            <a:endParaRPr lang="en-US" altLang="en-US" dirty="0">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2959461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CA3AC02C-E1B5-4844-B3F4-962BBADCF656}"/>
              </a:ext>
            </a:extLst>
          </p:cNvPr>
          <p:cNvSpPr>
            <a:spLocks noGrp="1" noChangeArrowheads="1"/>
          </p:cNvSpPr>
          <p:nvPr>
            <p:ph type="subTitle" idx="1"/>
          </p:nvPr>
        </p:nvSpPr>
        <p:spPr>
          <a:xfrm>
            <a:off x="198437" y="285750"/>
            <a:ext cx="8305800" cy="4857750"/>
          </a:xfrm>
        </p:spPr>
        <p:txBody>
          <a:bodyPr>
            <a:normAutofit lnSpcReduction="10000"/>
          </a:bodyPr>
          <a:lstStyle/>
          <a:p>
            <a:pPr algn="l">
              <a:spcBef>
                <a:spcPct val="0"/>
              </a:spcBef>
            </a:pPr>
            <a:r>
              <a:rPr lang="en-US" altLang="en-US" sz="3700" dirty="0">
                <a:latin typeface="Arial Rounded MT Bold" panose="020F0704030504030204" pitchFamily="34" charset="0"/>
                <a:cs typeface="Vilna" pitchFamily="2" charset="-79"/>
              </a:rPr>
              <a:t>Rabbi </a:t>
            </a:r>
            <a:r>
              <a:rPr lang="en-US" altLang="en-US" sz="3700" dirty="0" err="1">
                <a:latin typeface="Arial Rounded MT Bold" panose="020F0704030504030204" pitchFamily="34" charset="0"/>
                <a:cs typeface="Vilna" pitchFamily="2" charset="-79"/>
              </a:rPr>
              <a:t>Shaul</a:t>
            </a:r>
            <a:r>
              <a:rPr lang="en-US" altLang="en-US" sz="3700" dirty="0">
                <a:latin typeface="Arial Rounded MT Bold" panose="020F0704030504030204" pitchFamily="34" charset="0"/>
                <a:cs typeface="Vilna" pitchFamily="2" charset="-79"/>
              </a:rPr>
              <a:t>: </a:t>
            </a:r>
            <a:r>
              <a:rPr lang="en-US" altLang="en-US" sz="3700" baseline="30000" dirty="0">
                <a:latin typeface="Arial Rounded MT Bold" panose="020F0704030504030204" pitchFamily="34" charset="0"/>
                <a:cs typeface="Vilna" pitchFamily="2" charset="-79"/>
              </a:rPr>
              <a:t>Ro 9.4-5</a:t>
            </a:r>
            <a:r>
              <a:rPr lang="en-US" altLang="en-US" sz="3700" dirty="0">
                <a:latin typeface="Arial Rounded MT Bold" panose="020F0704030504030204" pitchFamily="34" charset="0"/>
                <a:cs typeface="Vilna" pitchFamily="2" charset="-79"/>
              </a:rPr>
              <a:t>  Isra'el! </a:t>
            </a:r>
          </a:p>
          <a:p>
            <a:pPr marL="403225" indent="-403225" algn="l">
              <a:spcBef>
                <a:spcPct val="0"/>
              </a:spcBef>
              <a:buFont typeface="+mj-lt"/>
              <a:buAutoNum type="arabicPeriod"/>
            </a:pPr>
            <a:r>
              <a:rPr lang="en-US" altLang="en-US" sz="3700" dirty="0">
                <a:latin typeface="Arial Rounded MT Bold" panose="020F0704030504030204" pitchFamily="34" charset="0"/>
                <a:cs typeface="Vilna" pitchFamily="2" charset="-79"/>
              </a:rPr>
              <a:t>They were made God's children,</a:t>
            </a:r>
          </a:p>
          <a:p>
            <a:pPr marL="403225" indent="-403225" algn="l">
              <a:spcBef>
                <a:spcPct val="0"/>
              </a:spcBef>
              <a:buFont typeface="+mj-lt"/>
              <a:buAutoNum type="arabicPeriod"/>
            </a:pPr>
            <a:r>
              <a:rPr lang="en-US" altLang="en-US" sz="3700" dirty="0">
                <a:latin typeface="Arial Rounded MT Bold" panose="020F0704030504030204" pitchFamily="34" charset="0"/>
                <a:cs typeface="Vilna" pitchFamily="2" charset="-79"/>
              </a:rPr>
              <a:t>the </a:t>
            </a:r>
            <a:r>
              <a:rPr lang="en-US" altLang="en-US" sz="3700" dirty="0" err="1">
                <a:latin typeface="Arial Rounded MT Bold" panose="020F0704030504030204" pitchFamily="34" charset="0"/>
                <a:cs typeface="Vilna" pitchFamily="2" charset="-79"/>
              </a:rPr>
              <a:t>Sh'khinah</a:t>
            </a:r>
            <a:r>
              <a:rPr lang="en-US" altLang="en-US" sz="3700" dirty="0">
                <a:latin typeface="Arial Rounded MT Bold" panose="020F0704030504030204" pitchFamily="34" charset="0"/>
                <a:cs typeface="Vilna" pitchFamily="2" charset="-79"/>
              </a:rPr>
              <a:t> has been with them,</a:t>
            </a:r>
          </a:p>
          <a:p>
            <a:pPr marL="403225" indent="-403225" algn="l">
              <a:spcBef>
                <a:spcPct val="0"/>
              </a:spcBef>
              <a:buFont typeface="+mj-lt"/>
              <a:buAutoNum type="arabicPeriod"/>
            </a:pPr>
            <a:r>
              <a:rPr lang="en-US" altLang="en-US" sz="3700" dirty="0">
                <a:latin typeface="Arial Rounded MT Bold" panose="020F0704030504030204" pitchFamily="34" charset="0"/>
                <a:cs typeface="Vilna" pitchFamily="2" charset="-79"/>
              </a:rPr>
              <a:t>the covenants are theirs, </a:t>
            </a:r>
          </a:p>
          <a:p>
            <a:pPr marL="403225" indent="-403225" algn="l">
              <a:spcBef>
                <a:spcPct val="0"/>
              </a:spcBef>
              <a:buFont typeface="+mj-lt"/>
              <a:buAutoNum type="arabicPeriod"/>
            </a:pPr>
            <a:r>
              <a:rPr lang="en-US" altLang="en-US" sz="3700" dirty="0">
                <a:solidFill>
                  <a:srgbClr val="FFFF99"/>
                </a:solidFill>
                <a:latin typeface="Arial Rounded MT Bold" panose="020F0704030504030204" pitchFamily="34" charset="0"/>
                <a:cs typeface="Vilna" pitchFamily="2" charset="-79"/>
              </a:rPr>
              <a:t>likewise the giving of the Torah, </a:t>
            </a:r>
          </a:p>
          <a:p>
            <a:pPr marL="403225" indent="-403225" algn="l">
              <a:spcBef>
                <a:spcPct val="0"/>
              </a:spcBef>
              <a:buFont typeface="+mj-lt"/>
              <a:buAutoNum type="arabicPeriod"/>
            </a:pPr>
            <a:r>
              <a:rPr lang="en-US" altLang="en-US" sz="3700" dirty="0">
                <a:latin typeface="Arial Rounded MT Bold" panose="020F0704030504030204" pitchFamily="34" charset="0"/>
                <a:cs typeface="Vilna" pitchFamily="2" charset="-79"/>
              </a:rPr>
              <a:t>The Temple service and the promises;</a:t>
            </a:r>
          </a:p>
          <a:p>
            <a:pPr marL="403225" indent="-403225" algn="l">
              <a:spcBef>
                <a:spcPct val="0"/>
              </a:spcBef>
              <a:buFont typeface="+mj-lt"/>
              <a:buAutoNum type="arabicPeriod"/>
            </a:pPr>
            <a:r>
              <a:rPr lang="en-US" altLang="en-US" sz="3700" dirty="0">
                <a:latin typeface="Arial Rounded MT Bold" panose="020F0704030504030204" pitchFamily="34" charset="0"/>
                <a:cs typeface="Vilna" pitchFamily="2" charset="-79"/>
              </a:rPr>
              <a:t>the Patriarchs are theirs</a:t>
            </a:r>
          </a:p>
        </p:txBody>
      </p:sp>
    </p:spTree>
    <p:extLst>
      <p:ext uri="{BB962C8B-B14F-4D97-AF65-F5344CB8AC3E}">
        <p14:creationId xmlns:p14="http://schemas.microsoft.com/office/powerpoint/2010/main" val="16801302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9459694-2660-4110-B8BE-FE99ECAED0AC}"/>
              </a:ext>
            </a:extLst>
          </p:cNvPr>
          <p:cNvSpPr>
            <a:spLocks noGrp="1"/>
          </p:cNvSpPr>
          <p:nvPr>
            <p:ph type="subTitle" idx="1"/>
          </p:nvPr>
        </p:nvSpPr>
        <p:spPr>
          <a:xfrm>
            <a:off x="198437" y="361950"/>
            <a:ext cx="8382000" cy="4781550"/>
          </a:xfrm>
        </p:spPr>
        <p:txBody>
          <a:bodyPr>
            <a:normAutofit fontScale="92500"/>
          </a:bodyPr>
          <a:lstStyle/>
          <a:p>
            <a:pPr algn="l"/>
            <a:r>
              <a:rPr lang="en-US" dirty="0"/>
              <a:t>A major purpose of this letter is to show that Yeshua and everything connected with him are better than what was available previously. He </a:t>
            </a:r>
            <a:r>
              <a:rPr lang="en-US" dirty="0">
                <a:solidFill>
                  <a:srgbClr val="FFFF99"/>
                </a:solidFill>
              </a:rPr>
              <a:t>uses this word, "better," twelve times </a:t>
            </a:r>
            <a:r>
              <a:rPr lang="en-US" dirty="0"/>
              <a:t>in Messianic Jews to compare the Messiah and His era with what there was before.</a:t>
            </a:r>
          </a:p>
        </p:txBody>
      </p:sp>
    </p:spTree>
    <p:extLst>
      <p:ext uri="{BB962C8B-B14F-4D97-AF65-F5344CB8AC3E}">
        <p14:creationId xmlns:p14="http://schemas.microsoft.com/office/powerpoint/2010/main" val="2416714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9459694-2660-4110-B8BE-FE99ECAED0AC}"/>
              </a:ext>
            </a:extLst>
          </p:cNvPr>
          <p:cNvSpPr>
            <a:spLocks noGrp="1"/>
          </p:cNvSpPr>
          <p:nvPr>
            <p:ph type="subTitle" idx="1"/>
          </p:nvPr>
        </p:nvSpPr>
        <p:spPr>
          <a:xfrm>
            <a:off x="198437" y="361950"/>
            <a:ext cx="8382000" cy="4781550"/>
          </a:xfrm>
        </p:spPr>
        <p:txBody>
          <a:bodyPr/>
          <a:lstStyle/>
          <a:p>
            <a:pPr algn="l"/>
            <a:r>
              <a:rPr lang="en-US" dirty="0"/>
              <a:t>Outline of this message</a:t>
            </a:r>
          </a:p>
          <a:p>
            <a:pPr marL="511175" indent="-511175" algn="l">
              <a:buFont typeface="+mj-lt"/>
              <a:buAutoNum type="arabicPeriod"/>
              <a:tabLst>
                <a:tab pos="511175" algn="l"/>
              </a:tabLst>
            </a:pPr>
            <a:r>
              <a:rPr lang="en-US" dirty="0"/>
              <a:t>G-d’s past revelation of Himself</a:t>
            </a:r>
          </a:p>
          <a:p>
            <a:pPr marL="511175" indent="-511175" algn="l">
              <a:buFont typeface="+mj-lt"/>
              <a:buAutoNum type="arabicPeriod"/>
              <a:tabLst>
                <a:tab pos="511175" algn="l"/>
              </a:tabLst>
            </a:pPr>
            <a:r>
              <a:rPr lang="en-US" dirty="0"/>
              <a:t>G-d current revelation of Himself in the face of Messiah.</a:t>
            </a:r>
          </a:p>
          <a:p>
            <a:pPr marL="511175" indent="-511175" algn="l">
              <a:buFont typeface="+mj-lt"/>
              <a:buAutoNum type="arabicPeriod"/>
              <a:tabLst>
                <a:tab pos="511175" algn="l"/>
              </a:tabLst>
            </a:pPr>
            <a:r>
              <a:rPr lang="en-US" dirty="0"/>
              <a:t>How that applies to our lives.</a:t>
            </a:r>
          </a:p>
        </p:txBody>
      </p:sp>
    </p:spTree>
    <p:extLst>
      <p:ext uri="{BB962C8B-B14F-4D97-AF65-F5344CB8AC3E}">
        <p14:creationId xmlns:p14="http://schemas.microsoft.com/office/powerpoint/2010/main" val="2511584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EB74F972-9170-47B9-BABD-6B68DD01F7B3}"/>
              </a:ext>
            </a:extLst>
          </p:cNvPr>
          <p:cNvSpPr>
            <a:spLocks noGrp="1" noChangeArrowheads="1"/>
          </p:cNvSpPr>
          <p:nvPr>
            <p:ph type="subTitle" idx="1"/>
          </p:nvPr>
        </p:nvSpPr>
        <p:spPr>
          <a:xfrm>
            <a:off x="274637" y="285750"/>
            <a:ext cx="8229600" cy="4857750"/>
          </a:xfrm>
          <a:ln>
            <a:solidFill>
              <a:schemeClr val="bg1"/>
            </a:solidFill>
            <a:miter lim="800000"/>
            <a:headEnd/>
            <a:tailEnd/>
          </a:ln>
        </p:spPr>
        <p:txBody>
          <a:bodyPr>
            <a:normAutofit fontScale="92500"/>
          </a:bodyPr>
          <a:lstStyle/>
          <a:p>
            <a:pPr algn="l">
              <a:spcBef>
                <a:spcPct val="0"/>
              </a:spcBef>
            </a:pPr>
            <a:r>
              <a:rPr lang="en-US" sz="3500" baseline="30000" dirty="0" err="1"/>
              <a:t>Mes</a:t>
            </a:r>
            <a:r>
              <a:rPr lang="en-US" sz="3500" baseline="30000" dirty="0"/>
              <a:t>. Jews/Heb. 1.1-3</a:t>
            </a:r>
            <a:r>
              <a:rPr lang="en-US" sz="3500" dirty="0"/>
              <a:t> </a:t>
            </a:r>
            <a:r>
              <a:rPr lang="en-US" altLang="en-US" dirty="0">
                <a:latin typeface="Arial Rounded MT Bold" panose="020F0704030504030204" pitchFamily="34" charset="0"/>
                <a:cs typeface="Vilna" pitchFamily="2" charset="-79"/>
              </a:rPr>
              <a:t>But in these last days he has spoken to us by </a:t>
            </a:r>
            <a:r>
              <a:rPr lang="en-US" altLang="en-US" u="sng" dirty="0">
                <a:latin typeface="Arial Rounded MT Bold" panose="020F0704030504030204" pitchFamily="34" charset="0"/>
                <a:cs typeface="Vilna" pitchFamily="2" charset="-79"/>
              </a:rPr>
              <a:t>his Son</a:t>
            </a:r>
            <a:r>
              <a:rPr lang="en-US" altLang="en-US" dirty="0">
                <a:latin typeface="Arial Rounded MT Bold" panose="020F0704030504030204" pitchFamily="34" charset="0"/>
                <a:cs typeface="Vilna" pitchFamily="2" charset="-79"/>
              </a:rPr>
              <a:t>, </a:t>
            </a:r>
          </a:p>
          <a:p>
            <a:pPr algn="l">
              <a:spcBef>
                <a:spcPct val="0"/>
              </a:spcBef>
            </a:pPr>
            <a:endParaRPr lang="en-US" altLang="en-US" sz="2000" baseline="30000" dirty="0">
              <a:latin typeface="Arial Rounded MT Bold" panose="020F0704030504030204" pitchFamily="34" charset="0"/>
              <a:cs typeface="Vilna" pitchFamily="2" charset="-79"/>
            </a:endParaRPr>
          </a:p>
          <a:p>
            <a:pPr algn="l">
              <a:spcBef>
                <a:spcPct val="0"/>
              </a:spcBef>
            </a:pPr>
            <a:r>
              <a:rPr lang="en-US" baseline="30000" dirty="0" err="1"/>
              <a:t>Yn</a:t>
            </a:r>
            <a:r>
              <a:rPr lang="en-US" baseline="30000" dirty="0"/>
              <a:t> 17.24 </a:t>
            </a:r>
            <a:r>
              <a:rPr lang="en-US" dirty="0"/>
              <a:t>Father…</a:t>
            </a:r>
            <a:r>
              <a:rPr lang="en-US" dirty="0">
                <a:solidFill>
                  <a:srgbClr val="FFFF99"/>
                </a:solidFill>
              </a:rPr>
              <a:t>You loved Me </a:t>
            </a:r>
            <a:r>
              <a:rPr lang="en-US" dirty="0"/>
              <a:t>before the foundation of the world.</a:t>
            </a:r>
          </a:p>
          <a:p>
            <a:pPr algn="l">
              <a:spcBef>
                <a:spcPct val="0"/>
              </a:spcBef>
            </a:pPr>
            <a:endParaRPr lang="en-US" altLang="en-US" baseline="30000" dirty="0">
              <a:latin typeface="Arial Rounded MT Bold" panose="020F0704030504030204" pitchFamily="34" charset="0"/>
              <a:cs typeface="Vilna" pitchFamily="2" charset="-79"/>
            </a:endParaRPr>
          </a:p>
          <a:p>
            <a:pPr algn="l">
              <a:spcBef>
                <a:spcPct val="0"/>
              </a:spcBef>
            </a:pPr>
            <a:r>
              <a:rPr lang="en-US" altLang="en-US" baseline="30000" dirty="0" err="1">
                <a:latin typeface="Arial Rounded MT Bold" panose="020F0704030504030204" pitchFamily="34" charset="0"/>
                <a:cs typeface="Vilna" pitchFamily="2" charset="-79"/>
              </a:rPr>
              <a:t>Beresheet</a:t>
            </a:r>
            <a:r>
              <a:rPr lang="en-US" altLang="en-US" baseline="30000" dirty="0">
                <a:latin typeface="Arial Rounded MT Bold" panose="020F0704030504030204" pitchFamily="34" charset="0"/>
                <a:cs typeface="Vilna" pitchFamily="2" charset="-79"/>
              </a:rPr>
              <a:t>/Gen 22.2 </a:t>
            </a:r>
            <a:r>
              <a:rPr lang="en-US" altLang="en-US" dirty="0">
                <a:latin typeface="Arial Rounded MT Bold" panose="020F0704030504030204" pitchFamily="34" charset="0"/>
                <a:cs typeface="Vilna" pitchFamily="2" charset="-79"/>
              </a:rPr>
              <a:t>"Take your </a:t>
            </a:r>
            <a:r>
              <a:rPr lang="en-US" altLang="en-US" dirty="0">
                <a:solidFill>
                  <a:srgbClr val="FFFF99"/>
                </a:solidFill>
                <a:latin typeface="Arial Rounded MT Bold" panose="020F0704030504030204" pitchFamily="34" charset="0"/>
                <a:cs typeface="Vilna" pitchFamily="2" charset="-79"/>
              </a:rPr>
              <a:t>son</a:t>
            </a:r>
            <a:r>
              <a:rPr lang="en-US" altLang="en-US" dirty="0">
                <a:latin typeface="Arial Rounded MT Bold" panose="020F0704030504030204" pitchFamily="34" charset="0"/>
                <a:cs typeface="Vilna" pitchFamily="2" charset="-79"/>
              </a:rPr>
              <a:t>, your </a:t>
            </a:r>
            <a:r>
              <a:rPr lang="en-US" altLang="en-US" dirty="0">
                <a:solidFill>
                  <a:srgbClr val="FFFF99"/>
                </a:solidFill>
                <a:latin typeface="Arial Rounded MT Bold" panose="020F0704030504030204" pitchFamily="34" charset="0"/>
                <a:cs typeface="Vilna" pitchFamily="2" charset="-79"/>
              </a:rPr>
              <a:t>only son</a:t>
            </a:r>
            <a:r>
              <a:rPr lang="en-US" altLang="en-US" dirty="0">
                <a:latin typeface="Arial Rounded MT Bold" panose="020F0704030504030204" pitchFamily="34" charset="0"/>
                <a:cs typeface="Vilna" pitchFamily="2" charset="-79"/>
              </a:rPr>
              <a:t>, whom </a:t>
            </a:r>
            <a:r>
              <a:rPr lang="en-US" altLang="en-US" dirty="0">
                <a:solidFill>
                  <a:srgbClr val="FFFF99"/>
                </a:solidFill>
                <a:latin typeface="Arial Rounded MT Bold" panose="020F0704030504030204" pitchFamily="34" charset="0"/>
                <a:cs typeface="Vilna" pitchFamily="2" charset="-79"/>
              </a:rPr>
              <a:t>you love</a:t>
            </a:r>
            <a:r>
              <a:rPr lang="en-US" altLang="en-US" dirty="0">
                <a:latin typeface="Arial Rounded MT Bold" panose="020F0704030504030204" pitchFamily="34" charset="0"/>
                <a:cs typeface="Vilna" pitchFamily="2" charset="-79"/>
              </a:rPr>
              <a:t>, </a:t>
            </a:r>
          </a:p>
          <a:p>
            <a:pPr algn="r" rtl="1">
              <a:spcBef>
                <a:spcPct val="0"/>
              </a:spcBef>
            </a:pPr>
            <a:r>
              <a:rPr lang="he-IL" altLang="en-US" b="1" dirty="0">
                <a:latin typeface="David" panose="020E0502060401010101" pitchFamily="34" charset="-79"/>
                <a:cs typeface="David" panose="020E0502060401010101" pitchFamily="34" charset="-79"/>
              </a:rPr>
              <a:t>קַח</a:t>
            </a:r>
            <a:r>
              <a:rPr lang="ar-SA" altLang="en-US" b="1" dirty="0">
                <a:latin typeface="David" panose="020E0502060401010101" pitchFamily="34" charset="-79"/>
              </a:rPr>
              <a:t>-</a:t>
            </a:r>
            <a:r>
              <a:rPr lang="he-IL" altLang="en-US" b="1" dirty="0">
                <a:latin typeface="David" panose="020E0502060401010101" pitchFamily="34" charset="-79"/>
                <a:cs typeface="David" panose="020E0502060401010101" pitchFamily="34" charset="-79"/>
              </a:rPr>
              <a:t>נָא אֶת</a:t>
            </a:r>
            <a:r>
              <a:rPr lang="ar-SA" altLang="en-US" b="1" dirty="0">
                <a:latin typeface="David" panose="020E0502060401010101" pitchFamily="34" charset="-79"/>
              </a:rPr>
              <a:t>-</a:t>
            </a:r>
            <a:r>
              <a:rPr lang="he-IL" altLang="en-US" b="1" dirty="0">
                <a:solidFill>
                  <a:srgbClr val="FFFF99"/>
                </a:solidFill>
                <a:latin typeface="David" panose="020E0502060401010101" pitchFamily="34" charset="-79"/>
                <a:cs typeface="David" panose="020E0502060401010101" pitchFamily="34" charset="-79"/>
              </a:rPr>
              <a:t>בִּנְךָ</a:t>
            </a:r>
            <a:r>
              <a:rPr lang="he-IL" altLang="en-US" b="1" dirty="0">
                <a:latin typeface="David" panose="020E0502060401010101" pitchFamily="34" charset="-79"/>
                <a:cs typeface="David" panose="020E0502060401010101" pitchFamily="34" charset="-79"/>
              </a:rPr>
              <a:t> אֶת</a:t>
            </a:r>
            <a:r>
              <a:rPr lang="ar-SA" altLang="en-US" b="1" dirty="0">
                <a:latin typeface="David" panose="020E0502060401010101" pitchFamily="34" charset="-79"/>
              </a:rPr>
              <a:t>-</a:t>
            </a:r>
            <a:r>
              <a:rPr lang="he-IL" altLang="en-US" b="1" dirty="0">
                <a:solidFill>
                  <a:srgbClr val="FFFF99"/>
                </a:solidFill>
                <a:latin typeface="David" panose="020E0502060401010101" pitchFamily="34" charset="-79"/>
                <a:cs typeface="David" panose="020E0502060401010101" pitchFamily="34" charset="-79"/>
              </a:rPr>
              <a:t>יְחִידְך</a:t>
            </a:r>
            <a:r>
              <a:rPr lang="he-IL" altLang="en-US" b="1" dirty="0">
                <a:latin typeface="David" panose="020E0502060401010101" pitchFamily="34" charset="-79"/>
                <a:cs typeface="David" panose="020E0502060401010101" pitchFamily="34" charset="-79"/>
              </a:rPr>
              <a:t>ָ אֲשֶׁר</a:t>
            </a:r>
            <a:r>
              <a:rPr lang="ar-SA" altLang="en-US" b="1" dirty="0">
                <a:latin typeface="David" panose="020E0502060401010101" pitchFamily="34" charset="-79"/>
              </a:rPr>
              <a:t>-</a:t>
            </a:r>
            <a:r>
              <a:rPr lang="he-IL" altLang="en-US" b="1" dirty="0">
                <a:solidFill>
                  <a:srgbClr val="FFFF99"/>
                </a:solidFill>
                <a:latin typeface="David" panose="020E0502060401010101" pitchFamily="34" charset="-79"/>
                <a:cs typeface="David" panose="020E0502060401010101" pitchFamily="34" charset="-79"/>
              </a:rPr>
              <a:t>אָהַבְתָּ</a:t>
            </a:r>
            <a:endParaRPr lang="en-US" altLang="en-US" b="1" dirty="0">
              <a:solidFill>
                <a:srgbClr val="FFFF99"/>
              </a:solidFill>
              <a:latin typeface="David" panose="020E0502060401010101" pitchFamily="34" charset="-79"/>
              <a:cs typeface="David" panose="020E0502060401010101" pitchFamily="34" charset="-79"/>
            </a:endParaRPr>
          </a:p>
          <a:p>
            <a:pPr algn="l">
              <a:spcBef>
                <a:spcPct val="0"/>
              </a:spcBef>
            </a:pPr>
            <a:endParaRPr lang="en-US" altLang="en-US" sz="3300" dirty="0">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3243836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CD36CE2E-2DD7-4A7D-8A23-232608C62F6A}"/>
              </a:ext>
            </a:extLst>
          </p:cNvPr>
          <p:cNvSpPr>
            <a:spLocks noGrp="1" noChangeArrowheads="1"/>
          </p:cNvSpPr>
          <p:nvPr>
            <p:ph type="subTitle" idx="1"/>
          </p:nvPr>
        </p:nvSpPr>
        <p:spPr>
          <a:xfrm>
            <a:off x="350837" y="285750"/>
            <a:ext cx="8153400" cy="4857750"/>
          </a:xfrm>
        </p:spPr>
        <p:txBody>
          <a:bodyPr/>
          <a:lstStyle/>
          <a:p>
            <a:pPr marL="0" lvl="1" algn="l">
              <a:spcBef>
                <a:spcPct val="0"/>
              </a:spcBef>
            </a:pPr>
            <a:r>
              <a:rPr lang="en-US" sz="4400" baseline="30000" dirty="0" err="1"/>
              <a:t>Mes</a:t>
            </a:r>
            <a:r>
              <a:rPr lang="en-US" sz="4400" baseline="30000" dirty="0"/>
              <a:t>. Jews/Heb. 1.1-3</a:t>
            </a:r>
            <a:r>
              <a:rPr lang="en-US" sz="4400" dirty="0"/>
              <a:t> </a:t>
            </a:r>
            <a:r>
              <a:rPr lang="en-US" altLang="en-US" sz="4400" dirty="0">
                <a:latin typeface="Arial Rounded MT Bold" panose="020F0704030504030204" pitchFamily="34" charset="0"/>
                <a:cs typeface="Vilna" pitchFamily="2" charset="-79"/>
              </a:rPr>
              <a:t>whom he </a:t>
            </a:r>
            <a:r>
              <a:rPr lang="en-US" altLang="en-US" dirty="0">
                <a:latin typeface="Arial Rounded MT Bold" panose="020F0704030504030204" pitchFamily="34" charset="0"/>
                <a:cs typeface="Vilna" pitchFamily="2" charset="-79"/>
              </a:rPr>
              <a:t>appointed heir</a:t>
            </a:r>
            <a:r>
              <a:rPr lang="en-US" altLang="en-US" sz="3600" dirty="0">
                <a:latin typeface="Arial Rounded MT Bold" panose="020F0704030504030204" pitchFamily="34" charset="0"/>
                <a:cs typeface="Vilna" pitchFamily="2" charset="-79"/>
              </a:rPr>
              <a:t> </a:t>
            </a:r>
            <a:r>
              <a:rPr lang="en-US" altLang="en-US" dirty="0">
                <a:latin typeface="Arial Rounded MT Bold" panose="020F0704030504030204" pitchFamily="34" charset="0"/>
                <a:cs typeface="Vilna" pitchFamily="2" charset="-79"/>
              </a:rPr>
              <a:t>of all things, and through whom he made the universe.</a:t>
            </a:r>
            <a:r>
              <a:rPr lang="en-US" altLang="en-US" dirty="0">
                <a:solidFill>
                  <a:srgbClr val="FFFFFF"/>
                </a:solidFill>
                <a:latin typeface="Arial Rounded MT Bold" panose="020F0704030504030204" pitchFamily="34" charset="0"/>
                <a:ea typeface="+mn-ea"/>
                <a:cs typeface="Vilna" pitchFamily="2" charset="-79"/>
              </a:rPr>
              <a:t> </a:t>
            </a:r>
            <a:endParaRPr lang="en-US" altLang="en-US" sz="3000" dirty="0">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17366131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9459694-2660-4110-B8BE-FE99ECAED0AC}"/>
              </a:ext>
            </a:extLst>
          </p:cNvPr>
          <p:cNvSpPr>
            <a:spLocks noGrp="1"/>
          </p:cNvSpPr>
          <p:nvPr>
            <p:ph type="subTitle" idx="1"/>
          </p:nvPr>
        </p:nvSpPr>
        <p:spPr>
          <a:xfrm>
            <a:off x="198437" y="361950"/>
            <a:ext cx="8382000" cy="4781550"/>
          </a:xfrm>
        </p:spPr>
        <p:txBody>
          <a:bodyPr>
            <a:normAutofit/>
          </a:bodyPr>
          <a:lstStyle/>
          <a:p>
            <a:pPr algn="l"/>
            <a:r>
              <a:rPr lang="en-US" baseline="30000" dirty="0"/>
              <a:t>Col 1.15-17  </a:t>
            </a:r>
            <a:r>
              <a:rPr lang="en-US" dirty="0"/>
              <a:t>They have all been created through him and for him. He existed before all things, and </a:t>
            </a:r>
            <a:r>
              <a:rPr lang="en-US" dirty="0">
                <a:solidFill>
                  <a:srgbClr val="FFFF99"/>
                </a:solidFill>
              </a:rPr>
              <a:t>he holds everything together</a:t>
            </a:r>
            <a:r>
              <a:rPr lang="en-US" dirty="0"/>
              <a:t>.</a:t>
            </a:r>
          </a:p>
        </p:txBody>
      </p:sp>
    </p:spTree>
    <p:extLst>
      <p:ext uri="{BB962C8B-B14F-4D97-AF65-F5344CB8AC3E}">
        <p14:creationId xmlns:p14="http://schemas.microsoft.com/office/powerpoint/2010/main" val="564974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9459694-2660-4110-B8BE-FE99ECAED0AC}"/>
              </a:ext>
            </a:extLst>
          </p:cNvPr>
          <p:cNvSpPr>
            <a:spLocks noGrp="1"/>
          </p:cNvSpPr>
          <p:nvPr>
            <p:ph type="subTitle" idx="1"/>
          </p:nvPr>
        </p:nvSpPr>
        <p:spPr>
          <a:xfrm>
            <a:off x="198437" y="361950"/>
            <a:ext cx="8382000" cy="4781550"/>
          </a:xfrm>
        </p:spPr>
        <p:txBody>
          <a:bodyPr/>
          <a:lstStyle/>
          <a:p>
            <a:pPr algn="l"/>
            <a:r>
              <a:rPr lang="en-US" dirty="0"/>
              <a:t>Summary last week of warning based outline of Hebrews letter</a:t>
            </a:r>
          </a:p>
          <a:p>
            <a:pPr marL="457200" indent="-457200" algn="l">
              <a:buFont typeface="+mj-lt"/>
              <a:buAutoNum type="arabicPeriod"/>
            </a:pPr>
            <a:r>
              <a:rPr lang="en-US" dirty="0"/>
              <a:t>Five Warnings</a:t>
            </a:r>
          </a:p>
          <a:p>
            <a:pPr marL="457200" indent="-457200" algn="l">
              <a:buFont typeface="+mj-lt"/>
              <a:buAutoNum type="arabicPeriod"/>
            </a:pPr>
            <a:r>
              <a:rPr lang="en-US" dirty="0"/>
              <a:t>Violation / Consequences</a:t>
            </a:r>
          </a:p>
          <a:p>
            <a:pPr marL="457200" indent="-457200" algn="l">
              <a:buFont typeface="+mj-lt"/>
              <a:buAutoNum type="arabicPeriod"/>
            </a:pPr>
            <a:r>
              <a:rPr lang="en-US" dirty="0"/>
              <a:t>Mercy: physical and spiritual, weaponry and husbandry</a:t>
            </a:r>
          </a:p>
        </p:txBody>
      </p:sp>
    </p:spTree>
    <p:extLst>
      <p:ext uri="{BB962C8B-B14F-4D97-AF65-F5344CB8AC3E}">
        <p14:creationId xmlns:p14="http://schemas.microsoft.com/office/powerpoint/2010/main" val="28403991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3555D55D-50AC-4990-AD08-29FAC43CE69B}"/>
              </a:ext>
            </a:extLst>
          </p:cNvPr>
          <p:cNvSpPr>
            <a:spLocks noGrp="1" noChangeArrowheads="1"/>
          </p:cNvSpPr>
          <p:nvPr>
            <p:ph type="subTitle" idx="1"/>
          </p:nvPr>
        </p:nvSpPr>
        <p:spPr>
          <a:xfrm>
            <a:off x="274637" y="285750"/>
            <a:ext cx="8305800" cy="4857750"/>
          </a:xfrm>
        </p:spPr>
        <p:txBody>
          <a:bodyPr/>
          <a:lstStyle/>
          <a:p>
            <a:pPr algn="l">
              <a:spcBef>
                <a:spcPct val="0"/>
              </a:spcBef>
            </a:pPr>
            <a:r>
              <a:rPr lang="en-US" baseline="30000" dirty="0" err="1"/>
              <a:t>Mes</a:t>
            </a:r>
            <a:r>
              <a:rPr lang="en-US" baseline="30000" dirty="0"/>
              <a:t>. Jews/Heb. 1.1-3</a:t>
            </a:r>
            <a:r>
              <a:rPr lang="en-US" dirty="0"/>
              <a:t> </a:t>
            </a:r>
            <a:r>
              <a:rPr lang="en-US" altLang="en-US" dirty="0">
                <a:latin typeface="Arial Rounded MT Bold" panose="020F0704030504030204" pitchFamily="34" charset="0"/>
                <a:cs typeface="Vilna" pitchFamily="2" charset="-79"/>
              </a:rPr>
              <a:t>sustaining all things by his powerful word</a:t>
            </a:r>
          </a:p>
          <a:p>
            <a:pPr algn="l">
              <a:spcBef>
                <a:spcPct val="0"/>
              </a:spcBef>
            </a:pPr>
            <a:endParaRPr lang="en-US" altLang="en-US" dirty="0">
              <a:latin typeface="Arial Rounded MT Bold" panose="020F0704030504030204" pitchFamily="34" charset="0"/>
              <a:cs typeface="Vilna" pitchFamily="2" charset="-79"/>
            </a:endParaRPr>
          </a:p>
          <a:p>
            <a:pPr algn="l">
              <a:spcBef>
                <a:spcPct val="0"/>
              </a:spcBef>
            </a:pPr>
            <a:endParaRPr lang="en-US" altLang="en-US" dirty="0">
              <a:latin typeface="Arial Rounded MT Bold" panose="020F0704030504030204" pitchFamily="34" charset="0"/>
              <a:cs typeface="Vilna" pitchFamily="2" charset="-79"/>
            </a:endParaRPr>
          </a:p>
        </p:txBody>
      </p:sp>
      <p:pic>
        <p:nvPicPr>
          <p:cNvPr id="2" name="Picture 1">
            <a:extLst>
              <a:ext uri="{FF2B5EF4-FFF2-40B4-BE49-F238E27FC236}">
                <a16:creationId xmlns:a16="http://schemas.microsoft.com/office/drawing/2014/main" id="{AD4C6FAB-ED3C-4762-9079-04EE21835B81}"/>
              </a:ext>
            </a:extLst>
          </p:cNvPr>
          <p:cNvPicPr>
            <a:picLocks noChangeAspect="1"/>
          </p:cNvPicPr>
          <p:nvPr/>
        </p:nvPicPr>
        <p:blipFill>
          <a:blip r:embed="rId3"/>
          <a:stretch>
            <a:fillRect/>
          </a:stretch>
        </p:blipFill>
        <p:spPr>
          <a:xfrm>
            <a:off x="503238" y="1577379"/>
            <a:ext cx="7010400" cy="3582929"/>
          </a:xfrm>
          <a:prstGeom prst="rect">
            <a:avLst/>
          </a:prstGeom>
        </p:spPr>
      </p:pic>
    </p:spTree>
    <p:extLst>
      <p:ext uri="{BB962C8B-B14F-4D97-AF65-F5344CB8AC3E}">
        <p14:creationId xmlns:p14="http://schemas.microsoft.com/office/powerpoint/2010/main" val="41308960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F2A730-C885-4DD6-A8C8-7573D7E7B733}"/>
              </a:ext>
            </a:extLst>
          </p:cNvPr>
          <p:cNvPicPr>
            <a:picLocks noChangeAspect="1"/>
          </p:cNvPicPr>
          <p:nvPr/>
        </p:nvPicPr>
        <p:blipFill>
          <a:blip r:embed="rId3"/>
          <a:stretch>
            <a:fillRect/>
          </a:stretch>
        </p:blipFill>
        <p:spPr>
          <a:xfrm>
            <a:off x="350837" y="361950"/>
            <a:ext cx="8305800" cy="4301218"/>
          </a:xfrm>
          <a:prstGeom prst="rect">
            <a:avLst/>
          </a:prstGeom>
        </p:spPr>
      </p:pic>
      <p:sp>
        <p:nvSpPr>
          <p:cNvPr id="114690" name="Rectangle 2">
            <a:extLst>
              <a:ext uri="{FF2B5EF4-FFF2-40B4-BE49-F238E27FC236}">
                <a16:creationId xmlns:a16="http://schemas.microsoft.com/office/drawing/2014/main" id="{3555D55D-50AC-4990-AD08-29FAC43CE69B}"/>
              </a:ext>
            </a:extLst>
          </p:cNvPr>
          <p:cNvSpPr>
            <a:spLocks noGrp="1" noChangeArrowheads="1"/>
          </p:cNvSpPr>
          <p:nvPr>
            <p:ph type="subTitle" idx="1"/>
          </p:nvPr>
        </p:nvSpPr>
        <p:spPr>
          <a:xfrm>
            <a:off x="274637" y="361950"/>
            <a:ext cx="8305800" cy="4781550"/>
          </a:xfrm>
        </p:spPr>
        <p:txBody>
          <a:bodyPr/>
          <a:lstStyle/>
          <a:p>
            <a:pPr algn="l">
              <a:spcBef>
                <a:spcPct val="0"/>
              </a:spcBef>
            </a:pPr>
            <a:r>
              <a:rPr lang="en-US" altLang="en-US" sz="3300" dirty="0">
                <a:latin typeface="Arial Rounded MT Bold" panose="020F0704030504030204" pitchFamily="34" charset="0"/>
                <a:cs typeface="Vilna" pitchFamily="2" charset="-79"/>
              </a:rPr>
              <a:t> </a:t>
            </a:r>
          </a:p>
        </p:txBody>
      </p:sp>
    </p:spTree>
    <p:extLst>
      <p:ext uri="{BB962C8B-B14F-4D97-AF65-F5344CB8AC3E}">
        <p14:creationId xmlns:p14="http://schemas.microsoft.com/office/powerpoint/2010/main" val="37327611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3555D55D-50AC-4990-AD08-29FAC43CE69B}"/>
              </a:ext>
            </a:extLst>
          </p:cNvPr>
          <p:cNvSpPr>
            <a:spLocks noGrp="1" noChangeArrowheads="1"/>
          </p:cNvSpPr>
          <p:nvPr>
            <p:ph type="subTitle" idx="1"/>
          </p:nvPr>
        </p:nvSpPr>
        <p:spPr>
          <a:xfrm>
            <a:off x="274637" y="361950"/>
            <a:ext cx="8305800" cy="4781550"/>
          </a:xfrm>
        </p:spPr>
        <p:txBody>
          <a:bodyPr/>
          <a:lstStyle/>
          <a:p>
            <a:pPr algn="l">
              <a:spcBef>
                <a:spcPct val="0"/>
              </a:spcBef>
            </a:pPr>
            <a:r>
              <a:rPr lang="en-US" dirty="0"/>
              <a:t> The </a:t>
            </a:r>
            <a:r>
              <a:rPr lang="en-US" dirty="0">
                <a:solidFill>
                  <a:srgbClr val="FFFF99"/>
                </a:solidFill>
              </a:rPr>
              <a:t>nuclear strong force </a:t>
            </a:r>
            <a:r>
              <a:rPr lang="en-US" dirty="0"/>
              <a:t>is about  137 times as strong as electromagnetism and 10</a:t>
            </a:r>
            <a:r>
              <a:rPr lang="en-US" baseline="30000" dirty="0"/>
              <a:t>38 </a:t>
            </a:r>
            <a:r>
              <a:rPr lang="en-US" dirty="0"/>
              <a:t>(100 undecillion) times as strong as gravitation.</a:t>
            </a:r>
          </a:p>
          <a:p>
            <a:pPr algn="l">
              <a:spcBef>
                <a:spcPct val="0"/>
              </a:spcBef>
            </a:pPr>
            <a:r>
              <a:rPr lang="en-US" altLang="en-US" dirty="0"/>
              <a:t>Yeshua IS the mysterious </a:t>
            </a:r>
            <a:r>
              <a:rPr lang="en-US" altLang="en-US" dirty="0">
                <a:solidFill>
                  <a:srgbClr val="FFFF99"/>
                </a:solidFill>
              </a:rPr>
              <a:t>nuclear strong force</a:t>
            </a:r>
            <a:r>
              <a:rPr lang="en-US" altLang="en-US" dirty="0"/>
              <a:t>.</a:t>
            </a:r>
          </a:p>
        </p:txBody>
      </p:sp>
    </p:spTree>
    <p:extLst>
      <p:ext uri="{BB962C8B-B14F-4D97-AF65-F5344CB8AC3E}">
        <p14:creationId xmlns:p14="http://schemas.microsoft.com/office/powerpoint/2010/main" val="8345242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9459694-2660-4110-B8BE-FE99ECAED0AC}"/>
              </a:ext>
            </a:extLst>
          </p:cNvPr>
          <p:cNvSpPr>
            <a:spLocks noGrp="1"/>
          </p:cNvSpPr>
          <p:nvPr>
            <p:ph type="subTitle" idx="1"/>
          </p:nvPr>
        </p:nvSpPr>
        <p:spPr>
          <a:xfrm>
            <a:off x="198437" y="361950"/>
            <a:ext cx="8382000" cy="4781550"/>
          </a:xfrm>
        </p:spPr>
        <p:txBody>
          <a:bodyPr>
            <a:normAutofit/>
          </a:bodyPr>
          <a:lstStyle/>
          <a:p>
            <a:pPr algn="l"/>
            <a:r>
              <a:rPr lang="en-US" baseline="30000" dirty="0"/>
              <a:t>Col 1.15-17 </a:t>
            </a:r>
            <a:r>
              <a:rPr lang="en-US" dirty="0"/>
              <a:t>they have all been created through him and for him. He existed before all things, and </a:t>
            </a:r>
            <a:r>
              <a:rPr lang="en-US" dirty="0">
                <a:solidFill>
                  <a:srgbClr val="FFFF99"/>
                </a:solidFill>
              </a:rPr>
              <a:t>he holds everything together</a:t>
            </a:r>
            <a:r>
              <a:rPr lang="en-US" dirty="0"/>
              <a:t>.</a:t>
            </a:r>
          </a:p>
        </p:txBody>
      </p:sp>
    </p:spTree>
    <p:extLst>
      <p:ext uri="{BB962C8B-B14F-4D97-AF65-F5344CB8AC3E}">
        <p14:creationId xmlns:p14="http://schemas.microsoft.com/office/powerpoint/2010/main" val="32652753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CD36CE2E-2DD7-4A7D-8A23-232608C62F6A}"/>
              </a:ext>
            </a:extLst>
          </p:cNvPr>
          <p:cNvSpPr>
            <a:spLocks noGrp="1" noChangeArrowheads="1"/>
          </p:cNvSpPr>
          <p:nvPr>
            <p:ph type="subTitle" idx="1"/>
          </p:nvPr>
        </p:nvSpPr>
        <p:spPr>
          <a:xfrm>
            <a:off x="350837" y="285750"/>
            <a:ext cx="8153400" cy="4857750"/>
          </a:xfrm>
        </p:spPr>
        <p:txBody>
          <a:bodyPr/>
          <a:lstStyle/>
          <a:p>
            <a:pPr marL="0" lvl="1" algn="l">
              <a:spcBef>
                <a:spcPct val="0"/>
              </a:spcBef>
            </a:pPr>
            <a:r>
              <a:rPr lang="en-US" sz="4400" baseline="30000" dirty="0" err="1"/>
              <a:t>Mes</a:t>
            </a:r>
            <a:r>
              <a:rPr lang="en-US" sz="4400" baseline="30000" dirty="0"/>
              <a:t>. Jews/Heb. 1.1-3</a:t>
            </a:r>
            <a:r>
              <a:rPr lang="en-US" sz="4400" dirty="0"/>
              <a:t> </a:t>
            </a:r>
            <a:r>
              <a:rPr lang="en-US" altLang="en-US" dirty="0">
                <a:solidFill>
                  <a:srgbClr val="FFFFFF"/>
                </a:solidFill>
                <a:latin typeface="Arial Rounded MT Bold" panose="020F0704030504030204" pitchFamily="34" charset="0"/>
                <a:ea typeface="+mn-ea"/>
                <a:cs typeface="Vilna" pitchFamily="2" charset="-79"/>
              </a:rPr>
              <a:t>The Son is the radiance of God's glory and the exact representation of his being,</a:t>
            </a:r>
            <a:endParaRPr lang="en-US" altLang="en-US" sz="3000" dirty="0">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20916230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B17D5505-BB3C-478D-8C53-C81BA4322BAA}"/>
              </a:ext>
            </a:extLst>
          </p:cNvPr>
          <p:cNvSpPr>
            <a:spLocks noGrp="1" noChangeArrowheads="1"/>
          </p:cNvSpPr>
          <p:nvPr>
            <p:ph type="subTitle" idx="1"/>
          </p:nvPr>
        </p:nvSpPr>
        <p:spPr>
          <a:xfrm>
            <a:off x="274637" y="0"/>
            <a:ext cx="8153400" cy="5143500"/>
          </a:xfrm>
        </p:spPr>
        <p:txBody>
          <a:bodyPr/>
          <a:lstStyle/>
          <a:p>
            <a:pPr algn="l">
              <a:spcBef>
                <a:spcPct val="0"/>
              </a:spcBef>
            </a:pPr>
            <a:r>
              <a:rPr lang="en-US" baseline="30000" dirty="0" err="1"/>
              <a:t>Mes</a:t>
            </a:r>
            <a:r>
              <a:rPr lang="en-US" baseline="30000" dirty="0"/>
              <a:t>. Jews/Heb. 1.1-3 </a:t>
            </a:r>
            <a:r>
              <a:rPr lang="en-US" altLang="en-US" dirty="0">
                <a:latin typeface="Arial Rounded MT Bold" panose="020F0704030504030204" pitchFamily="34" charset="0"/>
                <a:cs typeface="Vilna" pitchFamily="2" charset="-79"/>
              </a:rPr>
              <a:t>being the effulgence of his glory, and the very image of his substance, </a:t>
            </a:r>
            <a:r>
              <a:rPr lang="en-US" altLang="en-US" baseline="30000" dirty="0">
                <a:latin typeface="Arial Rounded MT Bold" panose="020F0704030504030204" pitchFamily="34" charset="0"/>
                <a:cs typeface="Vilna" pitchFamily="2" charset="-79"/>
              </a:rPr>
              <a:t>ASV</a:t>
            </a:r>
          </a:p>
          <a:p>
            <a:pPr algn="l">
              <a:spcBef>
                <a:spcPct val="0"/>
              </a:spcBef>
            </a:pPr>
            <a:endParaRPr lang="en-US" altLang="en-US" sz="3300" baseline="30000" dirty="0">
              <a:latin typeface="Arial Rounded MT Bold" panose="020F0704030504030204" pitchFamily="34" charset="0"/>
              <a:cs typeface="Vilna" pitchFamily="2" charset="-79"/>
            </a:endParaRPr>
          </a:p>
          <a:p>
            <a:pPr algn="l">
              <a:spcBef>
                <a:spcPct val="0"/>
              </a:spcBef>
            </a:pPr>
            <a:r>
              <a:rPr lang="en-US" altLang="en-US" sz="3300" dirty="0">
                <a:latin typeface="Arial Rounded MT Bold" panose="020F0704030504030204" pitchFamily="34" charset="0"/>
                <a:cs typeface="Vilna" pitchFamily="2" charset="-79"/>
              </a:rPr>
              <a:t>Solar flares</a:t>
            </a:r>
          </a:p>
        </p:txBody>
      </p:sp>
    </p:spTree>
    <p:extLst>
      <p:ext uri="{BB962C8B-B14F-4D97-AF65-F5344CB8AC3E}">
        <p14:creationId xmlns:p14="http://schemas.microsoft.com/office/powerpoint/2010/main" val="5188272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7E4B616-5375-4B60-BD98-22062918D9EF}"/>
              </a:ext>
            </a:extLst>
          </p:cNvPr>
          <p:cNvSpPr>
            <a:spLocks noGrp="1"/>
          </p:cNvSpPr>
          <p:nvPr>
            <p:ph type="subTitle" idx="1"/>
          </p:nvPr>
        </p:nvSpPr>
        <p:spPr>
          <a:xfrm>
            <a:off x="198437" y="361950"/>
            <a:ext cx="8382000" cy="4648200"/>
          </a:xfrm>
        </p:spPr>
        <p:txBody>
          <a:bodyPr/>
          <a:lstStyle/>
          <a:p>
            <a:pPr algn="l"/>
            <a:r>
              <a:rPr lang="en-US" dirty="0"/>
              <a:t> </a:t>
            </a:r>
          </a:p>
        </p:txBody>
      </p:sp>
      <p:pic>
        <p:nvPicPr>
          <p:cNvPr id="1026" name="Picture 2" descr="Image result for solar flare&quot;">
            <a:extLst>
              <a:ext uri="{FF2B5EF4-FFF2-40B4-BE49-F238E27FC236}">
                <a16:creationId xmlns:a16="http://schemas.microsoft.com/office/drawing/2014/main" id="{8E5DC8BF-0C0B-4918-A5D8-8B2CE6F317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938" y="104775"/>
            <a:ext cx="7239000" cy="493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5098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9459694-2660-4110-B8BE-FE99ECAED0AC}"/>
              </a:ext>
            </a:extLst>
          </p:cNvPr>
          <p:cNvSpPr>
            <a:spLocks noGrp="1"/>
          </p:cNvSpPr>
          <p:nvPr>
            <p:ph type="subTitle" idx="1"/>
          </p:nvPr>
        </p:nvSpPr>
        <p:spPr>
          <a:xfrm>
            <a:off x="460657" y="1067890"/>
            <a:ext cx="7857557" cy="4075609"/>
          </a:xfrm>
        </p:spPr>
        <p:txBody>
          <a:bodyPr/>
          <a:lstStyle/>
          <a:p>
            <a:pPr algn="l"/>
            <a:endParaRPr lang="en-US" dirty="0"/>
          </a:p>
        </p:txBody>
      </p:sp>
      <p:pic>
        <p:nvPicPr>
          <p:cNvPr id="12290" name="Picture 2" descr="Image result for solar flare&quot;">
            <a:extLst>
              <a:ext uri="{FF2B5EF4-FFF2-40B4-BE49-F238E27FC236}">
                <a16:creationId xmlns:a16="http://schemas.microsoft.com/office/drawing/2014/main" id="{D7810078-656E-4B69-88E5-E4287A7BD8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37" y="410605"/>
            <a:ext cx="8229600" cy="4629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1169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9459694-2660-4110-B8BE-FE99ECAED0AC}"/>
              </a:ext>
            </a:extLst>
          </p:cNvPr>
          <p:cNvSpPr>
            <a:spLocks noGrp="1"/>
          </p:cNvSpPr>
          <p:nvPr>
            <p:ph type="subTitle" idx="1"/>
          </p:nvPr>
        </p:nvSpPr>
        <p:spPr>
          <a:xfrm>
            <a:off x="198437" y="361950"/>
            <a:ext cx="8382000" cy="4781550"/>
          </a:xfrm>
        </p:spPr>
        <p:txBody>
          <a:bodyPr/>
          <a:lstStyle/>
          <a:p>
            <a:pPr algn="l"/>
            <a:endParaRPr lang="en-US" dirty="0"/>
          </a:p>
        </p:txBody>
      </p:sp>
      <p:pic>
        <p:nvPicPr>
          <p:cNvPr id="4" name="Picture 3">
            <a:extLst>
              <a:ext uri="{FF2B5EF4-FFF2-40B4-BE49-F238E27FC236}">
                <a16:creationId xmlns:a16="http://schemas.microsoft.com/office/drawing/2014/main" id="{25BB0986-BDDD-402B-BB58-5154891AB8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2691"/>
            <a:ext cx="8778875" cy="4938117"/>
          </a:xfrm>
          <a:prstGeom prst="rect">
            <a:avLst/>
          </a:prstGeom>
        </p:spPr>
      </p:pic>
      <p:sp>
        <p:nvSpPr>
          <p:cNvPr id="5" name="TextBox 4">
            <a:extLst>
              <a:ext uri="{FF2B5EF4-FFF2-40B4-BE49-F238E27FC236}">
                <a16:creationId xmlns:a16="http://schemas.microsoft.com/office/drawing/2014/main" id="{789C4515-26F4-4792-8420-A5C09D15B3C3}"/>
              </a:ext>
            </a:extLst>
          </p:cNvPr>
          <p:cNvSpPr txBox="1"/>
          <p:nvPr/>
        </p:nvSpPr>
        <p:spPr>
          <a:xfrm>
            <a:off x="444968" y="361950"/>
            <a:ext cx="3568285" cy="707886"/>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Aug. 21, 2017</a:t>
            </a:r>
          </a:p>
        </p:txBody>
      </p:sp>
    </p:spTree>
    <p:extLst>
      <p:ext uri="{BB962C8B-B14F-4D97-AF65-F5344CB8AC3E}">
        <p14:creationId xmlns:p14="http://schemas.microsoft.com/office/powerpoint/2010/main" val="14500893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9459694-2660-4110-B8BE-FE99ECAED0AC}"/>
              </a:ext>
            </a:extLst>
          </p:cNvPr>
          <p:cNvSpPr>
            <a:spLocks noGrp="1"/>
          </p:cNvSpPr>
          <p:nvPr>
            <p:ph type="subTitle" idx="1"/>
          </p:nvPr>
        </p:nvSpPr>
        <p:spPr>
          <a:xfrm>
            <a:off x="198437" y="361950"/>
            <a:ext cx="8382000" cy="4781550"/>
          </a:xfrm>
        </p:spPr>
        <p:txBody>
          <a:bodyPr/>
          <a:lstStyle/>
          <a:p>
            <a:pPr algn="l"/>
            <a:r>
              <a:rPr lang="en-US" dirty="0"/>
              <a:t> </a:t>
            </a:r>
          </a:p>
        </p:txBody>
      </p:sp>
      <p:pic>
        <p:nvPicPr>
          <p:cNvPr id="30722" name="Picture 2" descr="Image result for solar eclipse 2017&quot;">
            <a:extLst>
              <a:ext uri="{FF2B5EF4-FFF2-40B4-BE49-F238E27FC236}">
                <a16:creationId xmlns:a16="http://schemas.microsoft.com/office/drawing/2014/main" id="{08FFE20C-1078-40EF-963E-1C06B5543E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923" y="391322"/>
            <a:ext cx="7141251" cy="4752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168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p>
        </p:txBody>
      </p:sp>
      <p:pic>
        <p:nvPicPr>
          <p:cNvPr id="2" name="Online Media 1" title="Australia￢ﾀﾙs Kangaroo Island gets a hand from Israel">
            <a:hlinkClick r:id="" action="ppaction://media"/>
            <a:extLst>
              <a:ext uri="{FF2B5EF4-FFF2-40B4-BE49-F238E27FC236}">
                <a16:creationId xmlns:a16="http://schemas.microsoft.com/office/drawing/2014/main" id="{CAF1520F-63C9-450C-A707-B26C381EE3AD}"/>
              </a:ext>
            </a:extLst>
          </p:cNvPr>
          <p:cNvPicPr>
            <a:picLocks noRot="1" noChangeAspect="1"/>
          </p:cNvPicPr>
          <p:nvPr>
            <a:videoFile r:link="rId1"/>
          </p:nvPr>
        </p:nvPicPr>
        <p:blipFill>
          <a:blip r:embed="rId4"/>
          <a:stretch>
            <a:fillRect/>
          </a:stretch>
        </p:blipFill>
        <p:spPr>
          <a:xfrm>
            <a:off x="189971" y="361950"/>
            <a:ext cx="8466666" cy="4762499"/>
          </a:xfrm>
          <a:prstGeom prst="rect">
            <a:avLst/>
          </a:prstGeom>
        </p:spPr>
      </p:pic>
      <p:sp>
        <p:nvSpPr>
          <p:cNvPr id="3" name="TextBox 2">
            <a:extLst>
              <a:ext uri="{FF2B5EF4-FFF2-40B4-BE49-F238E27FC236}">
                <a16:creationId xmlns:a16="http://schemas.microsoft.com/office/drawing/2014/main" id="{4DCBB344-7489-4CD2-8977-FD64893172AF}"/>
              </a:ext>
            </a:extLst>
          </p:cNvPr>
          <p:cNvSpPr txBox="1"/>
          <p:nvPr/>
        </p:nvSpPr>
        <p:spPr>
          <a:xfrm>
            <a:off x="132416" y="285750"/>
            <a:ext cx="4889415" cy="523220"/>
          </a:xfrm>
          <a:prstGeom prst="rect">
            <a:avLst/>
          </a:prstGeom>
          <a:noFill/>
        </p:spPr>
        <p:txBody>
          <a:bodyPr wrap="none" rtlCol="0">
            <a:spAutoFit/>
          </a:bodyPr>
          <a:lstStyle/>
          <a:p>
            <a:pPr algn="l"/>
            <a:r>
              <a:rPr lang="en-US" sz="2800" dirty="0">
                <a:solidFill>
                  <a:schemeClr val="tx1"/>
                </a:solidFill>
                <a:effectLst>
                  <a:outerShdw blurRad="38100" dist="38100" dir="2700000" algn="tl">
                    <a:srgbClr val="000000">
                      <a:alpha val="43137"/>
                    </a:srgbClr>
                  </a:outerShdw>
                </a:effectLst>
              </a:rPr>
              <a:t>Israeli husbandry of koalas</a:t>
            </a:r>
          </a:p>
        </p:txBody>
      </p:sp>
    </p:spTree>
    <p:extLst>
      <p:ext uri="{BB962C8B-B14F-4D97-AF65-F5344CB8AC3E}">
        <p14:creationId xmlns:p14="http://schemas.microsoft.com/office/powerpoint/2010/main" val="102441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9459694-2660-4110-B8BE-FE99ECAED0AC}"/>
              </a:ext>
            </a:extLst>
          </p:cNvPr>
          <p:cNvSpPr>
            <a:spLocks noGrp="1"/>
          </p:cNvSpPr>
          <p:nvPr>
            <p:ph type="subTitle" idx="1"/>
          </p:nvPr>
        </p:nvSpPr>
        <p:spPr>
          <a:xfrm>
            <a:off x="198437" y="361950"/>
            <a:ext cx="8382000" cy="4781550"/>
          </a:xfrm>
        </p:spPr>
        <p:txBody>
          <a:bodyPr/>
          <a:lstStyle/>
          <a:p>
            <a:pPr algn="l"/>
            <a:endParaRPr lang="en-US" dirty="0"/>
          </a:p>
        </p:txBody>
      </p:sp>
    </p:spTree>
    <p:extLst>
      <p:ext uri="{BB962C8B-B14F-4D97-AF65-F5344CB8AC3E}">
        <p14:creationId xmlns:p14="http://schemas.microsoft.com/office/powerpoint/2010/main" val="1341575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04D3A1CF-EDB3-4608-B5A6-86E4ACC9E730}"/>
              </a:ext>
            </a:extLst>
          </p:cNvPr>
          <p:cNvSpPr>
            <a:spLocks noGrp="1" noChangeArrowheads="1"/>
          </p:cNvSpPr>
          <p:nvPr>
            <p:ph type="subTitle" idx="1"/>
          </p:nvPr>
        </p:nvSpPr>
        <p:spPr>
          <a:xfrm>
            <a:off x="274637" y="0"/>
            <a:ext cx="8229600" cy="5143500"/>
          </a:xfrm>
        </p:spPr>
        <p:txBody>
          <a:bodyPr/>
          <a:lstStyle/>
          <a:p>
            <a:pPr algn="l">
              <a:spcBef>
                <a:spcPct val="0"/>
              </a:spcBef>
            </a:pPr>
            <a:r>
              <a:rPr lang="en-US" altLang="en-US" sz="3600" dirty="0">
                <a:latin typeface="Arial Rounded MT Bold" panose="020F0704030504030204" pitchFamily="34" charset="0"/>
                <a:cs typeface="Vilna" pitchFamily="2" charset="-79"/>
              </a:rPr>
              <a:t>David Stern: This Son is the radiance of, literally, “the glory,” best rendered Jewishly as the </a:t>
            </a:r>
            <a:r>
              <a:rPr lang="en-US" altLang="en-US" sz="3600" dirty="0" err="1">
                <a:latin typeface="Arial Rounded MT Bold" panose="020F0704030504030204" pitchFamily="34" charset="0"/>
                <a:cs typeface="Vilna" pitchFamily="2" charset="-79"/>
              </a:rPr>
              <a:t>Sh’khinah</a:t>
            </a:r>
            <a:r>
              <a:rPr lang="en-US" altLang="en-US" sz="3600" dirty="0">
                <a:latin typeface="Arial Rounded MT Bold" panose="020F0704030504030204" pitchFamily="34" charset="0"/>
                <a:cs typeface="Vilna" pitchFamily="2" charset="-79"/>
              </a:rPr>
              <a:t>, which the Encyclopedia Judaica </a:t>
            </a:r>
            <a:r>
              <a:rPr lang="en-US" altLang="en-US" sz="2800" baseline="30000" dirty="0">
                <a:latin typeface="Arial Rounded MT Bold" panose="020F0704030504030204" pitchFamily="34" charset="0"/>
                <a:cs typeface="Vilna" pitchFamily="2" charset="-79"/>
              </a:rPr>
              <a:t>(Volume 14, pp. 1349–1351)</a:t>
            </a:r>
            <a:r>
              <a:rPr lang="en-US" altLang="en-US" sz="3600" baseline="30000" dirty="0">
                <a:latin typeface="Arial Rounded MT Bold" panose="020F0704030504030204" pitchFamily="34" charset="0"/>
                <a:cs typeface="Vilna" pitchFamily="2" charset="-79"/>
              </a:rPr>
              <a:t>  </a:t>
            </a:r>
            <a:r>
              <a:rPr lang="en-US" altLang="en-US" sz="3600" dirty="0">
                <a:latin typeface="Arial Rounded MT Bold" panose="020F0704030504030204" pitchFamily="34" charset="0"/>
                <a:cs typeface="Vilna" pitchFamily="2" charset="-79"/>
              </a:rPr>
              <a:t>defines as </a:t>
            </a:r>
          </a:p>
          <a:p>
            <a:pPr algn="l">
              <a:spcBef>
                <a:spcPct val="0"/>
              </a:spcBef>
            </a:pPr>
            <a:r>
              <a:rPr lang="en-US" altLang="en-US" sz="3600" dirty="0">
                <a:latin typeface="Arial Rounded MT Bold" panose="020F0704030504030204" pitchFamily="34" charset="0"/>
                <a:cs typeface="Vilna" pitchFamily="2" charset="-79"/>
              </a:rPr>
              <a:t>“the Divine Presence, the numinous immanence of God in the world, … a revelation of the holy in the midst of the profane ….”</a:t>
            </a:r>
          </a:p>
        </p:txBody>
      </p:sp>
    </p:spTree>
    <p:extLst>
      <p:ext uri="{BB962C8B-B14F-4D97-AF65-F5344CB8AC3E}">
        <p14:creationId xmlns:p14="http://schemas.microsoft.com/office/powerpoint/2010/main" val="9234150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6C317485-ED24-4B5E-8377-D34521FF3373}"/>
              </a:ext>
            </a:extLst>
          </p:cNvPr>
          <p:cNvSpPr>
            <a:spLocks noGrp="1" noChangeArrowheads="1"/>
          </p:cNvSpPr>
          <p:nvPr>
            <p:ph type="subTitle" idx="1"/>
          </p:nvPr>
        </p:nvSpPr>
        <p:spPr>
          <a:xfrm>
            <a:off x="350837" y="0"/>
            <a:ext cx="8153400" cy="5143500"/>
          </a:xfrm>
        </p:spPr>
        <p:txBody>
          <a:bodyPr/>
          <a:lstStyle/>
          <a:p>
            <a:pPr algn="l">
              <a:lnSpc>
                <a:spcPct val="90000"/>
              </a:lnSpc>
              <a:spcBef>
                <a:spcPct val="0"/>
              </a:spcBef>
            </a:pPr>
            <a:r>
              <a:rPr lang="en-US" altLang="en-US" sz="4400" baseline="30000" dirty="0">
                <a:latin typeface="Arial Rounded MT Bold" panose="020F0704030504030204" pitchFamily="34" charset="0"/>
                <a:cs typeface="Vilna" pitchFamily="2" charset="-79"/>
              </a:rPr>
              <a:t>Encyclopedia Judaica </a:t>
            </a:r>
            <a:r>
              <a:rPr lang="en-US" altLang="en-US" dirty="0">
                <a:latin typeface="Arial Rounded MT Bold" panose="020F0704030504030204" pitchFamily="34" charset="0"/>
                <a:cs typeface="Vilna" pitchFamily="2" charset="-79"/>
              </a:rPr>
              <a:t>“One of the more prominent images associated with the </a:t>
            </a:r>
            <a:r>
              <a:rPr lang="en-US" altLang="en-US" dirty="0" err="1">
                <a:latin typeface="Arial Rounded MT Bold" panose="020F0704030504030204" pitchFamily="34" charset="0"/>
                <a:cs typeface="Vilna" pitchFamily="2" charset="-79"/>
              </a:rPr>
              <a:t>Shekhinah</a:t>
            </a:r>
            <a:r>
              <a:rPr lang="en-US" altLang="en-US" dirty="0">
                <a:latin typeface="Arial Rounded MT Bold" panose="020F0704030504030204" pitchFamily="34" charset="0"/>
                <a:cs typeface="Vilna" pitchFamily="2" charset="-79"/>
              </a:rPr>
              <a:t> is that of light. Thus on the verse, ‘ … the earth did shine with His glory’ </a:t>
            </a:r>
            <a:r>
              <a:rPr lang="en-US" altLang="en-US" sz="2000" dirty="0">
                <a:latin typeface="Arial Rounded MT Bold" panose="020F0704030504030204" pitchFamily="34" charset="0"/>
                <a:cs typeface="Vilna" pitchFamily="2" charset="-79"/>
              </a:rPr>
              <a:t>(Ezekiel 43:2),</a:t>
            </a:r>
            <a:r>
              <a:rPr lang="en-US" altLang="en-US" dirty="0">
                <a:latin typeface="Arial Rounded MT Bold" panose="020F0704030504030204" pitchFamily="34" charset="0"/>
                <a:cs typeface="Vilna" pitchFamily="2" charset="-79"/>
              </a:rPr>
              <a:t> the rabbis remark, ‘This is the face of the </a:t>
            </a:r>
            <a:r>
              <a:rPr lang="en-US" altLang="en-US" dirty="0" err="1">
                <a:latin typeface="Arial Rounded MT Bold" panose="020F0704030504030204" pitchFamily="34" charset="0"/>
                <a:cs typeface="Vilna" pitchFamily="2" charset="-79"/>
              </a:rPr>
              <a:t>Shekhinah</a:t>
            </a:r>
            <a:r>
              <a:rPr lang="en-US" altLang="en-US" dirty="0">
                <a:latin typeface="Arial Rounded MT Bold" panose="020F0704030504030204" pitchFamily="34" charset="0"/>
                <a:cs typeface="Vilna" pitchFamily="2" charset="-79"/>
              </a:rPr>
              <a:t>’ </a:t>
            </a:r>
            <a:r>
              <a:rPr lang="en-US" altLang="en-US" sz="2000" dirty="0">
                <a:latin typeface="Arial Rounded MT Bold" panose="020F0704030504030204" pitchFamily="34" charset="0"/>
                <a:cs typeface="Vilna" pitchFamily="2" charset="-79"/>
              </a:rPr>
              <a:t>(</a:t>
            </a:r>
            <a:r>
              <a:rPr lang="en-US" altLang="en-US" sz="2000" dirty="0" err="1">
                <a:latin typeface="Arial Rounded MT Bold" panose="020F0704030504030204" pitchFamily="34" charset="0"/>
                <a:cs typeface="Vilna" pitchFamily="2" charset="-79"/>
              </a:rPr>
              <a:t>Avot</a:t>
            </a:r>
            <a:r>
              <a:rPr lang="en-US" altLang="en-US" sz="2000" dirty="0">
                <a:latin typeface="Arial Rounded MT Bold" panose="020F0704030504030204" pitchFamily="34" charset="0"/>
                <a:cs typeface="Vilna" pitchFamily="2" charset="-79"/>
              </a:rPr>
              <a:t> </a:t>
            </a:r>
            <a:r>
              <a:rPr lang="en-US" altLang="en-US" sz="2000" dirty="0" err="1">
                <a:latin typeface="Arial Rounded MT Bold" panose="020F0704030504030204" pitchFamily="34" charset="0"/>
                <a:cs typeface="Vilna" pitchFamily="2" charset="-79"/>
              </a:rPr>
              <a:t>diRabbi</a:t>
            </a:r>
            <a:r>
              <a:rPr lang="en-US" altLang="en-US" sz="2000" dirty="0">
                <a:latin typeface="Arial Rounded MT Bold" panose="020F0704030504030204" pitchFamily="34" charset="0"/>
                <a:cs typeface="Vilna" pitchFamily="2" charset="-79"/>
              </a:rPr>
              <a:t> </a:t>
            </a:r>
            <a:r>
              <a:rPr lang="en-US" altLang="en-US" sz="2000" dirty="0" err="1">
                <a:latin typeface="Arial Rounded MT Bold" panose="020F0704030504030204" pitchFamily="34" charset="0"/>
                <a:cs typeface="Vilna" pitchFamily="2" charset="-79"/>
              </a:rPr>
              <a:t>Natan</a:t>
            </a:r>
            <a:r>
              <a:rPr lang="en-US" altLang="en-US" sz="2000" dirty="0">
                <a:latin typeface="Arial Rounded MT Bold" panose="020F0704030504030204" pitchFamily="34" charset="0"/>
                <a:cs typeface="Vilna" pitchFamily="2" charset="-79"/>
              </a:rPr>
              <a:t> [18b–19a]; see also </a:t>
            </a:r>
            <a:r>
              <a:rPr lang="en-US" altLang="en-US" sz="2000" dirty="0" err="1">
                <a:latin typeface="Arial Rounded MT Bold" panose="020F0704030504030204" pitchFamily="34" charset="0"/>
                <a:cs typeface="Vilna" pitchFamily="2" charset="-79"/>
              </a:rPr>
              <a:t>Chullin</a:t>
            </a:r>
            <a:r>
              <a:rPr lang="en-US" altLang="en-US" sz="2000" dirty="0">
                <a:latin typeface="Arial Rounded MT Bold" panose="020F0704030504030204" pitchFamily="34" charset="0"/>
                <a:cs typeface="Vilna" pitchFamily="2" charset="-79"/>
              </a:rPr>
              <a:t> 59b–60a).</a:t>
            </a:r>
            <a:r>
              <a:rPr lang="en-US" altLang="en-US" dirty="0">
                <a:latin typeface="Arial Rounded MT Bold" panose="020F0704030504030204" pitchFamily="34" charset="0"/>
                <a:cs typeface="Vilna" pitchFamily="2" charset="-79"/>
              </a:rPr>
              <a:t> </a:t>
            </a:r>
            <a:endParaRPr lang="en-US" altLang="en-US" sz="2000" dirty="0">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40979865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6C317485-ED24-4B5E-8377-D34521FF3373}"/>
              </a:ext>
            </a:extLst>
          </p:cNvPr>
          <p:cNvSpPr>
            <a:spLocks noGrp="1" noChangeArrowheads="1"/>
          </p:cNvSpPr>
          <p:nvPr>
            <p:ph type="subTitle" idx="1"/>
          </p:nvPr>
        </p:nvSpPr>
        <p:spPr>
          <a:xfrm>
            <a:off x="350837" y="0"/>
            <a:ext cx="8153400" cy="5143500"/>
          </a:xfrm>
        </p:spPr>
        <p:txBody>
          <a:bodyPr/>
          <a:lstStyle/>
          <a:p>
            <a:pPr algn="l">
              <a:lnSpc>
                <a:spcPct val="90000"/>
              </a:lnSpc>
              <a:spcBef>
                <a:spcPct val="0"/>
              </a:spcBef>
            </a:pPr>
            <a:r>
              <a:rPr lang="en-US" altLang="en-US" baseline="30000" dirty="0">
                <a:latin typeface="Arial Rounded MT Bold" panose="020F0704030504030204" pitchFamily="34" charset="0"/>
                <a:cs typeface="Vilna" pitchFamily="2" charset="-79"/>
              </a:rPr>
              <a:t>Encyclopedia Judaica </a:t>
            </a:r>
            <a:r>
              <a:rPr lang="en-US" altLang="en-US" dirty="0">
                <a:latin typeface="Arial Rounded MT Bold" panose="020F0704030504030204" pitchFamily="34" charset="0"/>
                <a:cs typeface="Vilna" pitchFamily="2" charset="-79"/>
              </a:rPr>
              <a:t>Both the angels in heaven and the righteous in </a:t>
            </a:r>
            <a:r>
              <a:rPr lang="en-US" altLang="en-US" dirty="0" err="1">
                <a:latin typeface="Arial Rounded MT Bold" panose="020F0704030504030204" pitchFamily="34" charset="0"/>
                <a:cs typeface="Vilna" pitchFamily="2" charset="-79"/>
              </a:rPr>
              <a:t>olam</a:t>
            </a:r>
            <a:r>
              <a:rPr lang="en-US" altLang="en-US" dirty="0">
                <a:latin typeface="Arial Rounded MT Bold" panose="020F0704030504030204" pitchFamily="34" charset="0"/>
                <a:cs typeface="Vilna" pitchFamily="2" charset="-79"/>
              </a:rPr>
              <a:t> ha-</a:t>
            </a:r>
            <a:r>
              <a:rPr lang="en-US" altLang="en-US" dirty="0" err="1">
                <a:latin typeface="Arial Rounded MT Bold" panose="020F0704030504030204" pitchFamily="34" charset="0"/>
                <a:cs typeface="Vilna" pitchFamily="2" charset="-79"/>
              </a:rPr>
              <a:t>ba</a:t>
            </a:r>
            <a:r>
              <a:rPr lang="en-US" altLang="en-US" dirty="0">
                <a:latin typeface="Arial Rounded MT Bold" panose="020F0704030504030204" pitchFamily="34" charset="0"/>
                <a:cs typeface="Vilna" pitchFamily="2" charset="-79"/>
              </a:rPr>
              <a:t> (‘the world to come’) are sustained by the radiance of the </a:t>
            </a:r>
            <a:r>
              <a:rPr lang="en-US" altLang="en-US" dirty="0" err="1">
                <a:latin typeface="Arial Rounded MT Bold" panose="020F0704030504030204" pitchFamily="34" charset="0"/>
                <a:cs typeface="Vilna" pitchFamily="2" charset="-79"/>
              </a:rPr>
              <a:t>Shekhinah</a:t>
            </a:r>
            <a:r>
              <a:rPr lang="en-US" altLang="en-US" dirty="0">
                <a:latin typeface="Arial Rounded MT Bold" panose="020F0704030504030204" pitchFamily="34" charset="0"/>
                <a:cs typeface="Vilna" pitchFamily="2" charset="-79"/>
              </a:rPr>
              <a:t> </a:t>
            </a:r>
            <a:r>
              <a:rPr lang="en-US" altLang="en-US" sz="2000" dirty="0">
                <a:latin typeface="Arial Rounded MT Bold" panose="020F0704030504030204" pitchFamily="34" charset="0"/>
                <a:cs typeface="Vilna" pitchFamily="2" charset="-79"/>
              </a:rPr>
              <a:t>(Exodus Rabbah 32:4, </a:t>
            </a:r>
            <a:r>
              <a:rPr lang="en-US" altLang="en-US" sz="2000" dirty="0" err="1">
                <a:latin typeface="Arial Rounded MT Bold" panose="020F0704030504030204" pitchFamily="34" charset="0"/>
                <a:cs typeface="Vilna" pitchFamily="2" charset="-79"/>
              </a:rPr>
              <a:t>B’rakhot</a:t>
            </a:r>
            <a:r>
              <a:rPr lang="en-US" altLang="en-US" sz="2000" dirty="0">
                <a:latin typeface="Arial Rounded MT Bold" panose="020F0704030504030204" pitchFamily="34" charset="0"/>
                <a:cs typeface="Vilna" pitchFamily="2" charset="-79"/>
              </a:rPr>
              <a:t> 17a; cf. Exodus 34:29–35) …. </a:t>
            </a:r>
          </a:p>
        </p:txBody>
      </p:sp>
    </p:spTree>
    <p:extLst>
      <p:ext uri="{BB962C8B-B14F-4D97-AF65-F5344CB8AC3E}">
        <p14:creationId xmlns:p14="http://schemas.microsoft.com/office/powerpoint/2010/main" val="39538807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A395447B-02F6-4850-A36E-7AA5496C0DB6}"/>
              </a:ext>
            </a:extLst>
          </p:cNvPr>
          <p:cNvSpPr>
            <a:spLocks noGrp="1" noChangeArrowheads="1"/>
          </p:cNvSpPr>
          <p:nvPr>
            <p:ph type="subTitle" idx="1"/>
          </p:nvPr>
        </p:nvSpPr>
        <p:spPr>
          <a:xfrm>
            <a:off x="274637" y="285750"/>
            <a:ext cx="8229600" cy="4857750"/>
          </a:xfrm>
        </p:spPr>
        <p:txBody>
          <a:bodyPr/>
          <a:lstStyle/>
          <a:p>
            <a:pPr algn="l">
              <a:spcBef>
                <a:spcPct val="0"/>
              </a:spcBef>
            </a:pPr>
            <a:r>
              <a:rPr lang="en-US" altLang="en-US" dirty="0">
                <a:latin typeface="Arial Rounded MT Bold" panose="020F0704030504030204" pitchFamily="34" charset="0"/>
                <a:cs typeface="Vilna" pitchFamily="2" charset="-79"/>
              </a:rPr>
              <a:t>“According to </a:t>
            </a:r>
            <a:r>
              <a:rPr lang="en-US" altLang="en-US" dirty="0" err="1">
                <a:latin typeface="Arial Rounded MT Bold" panose="020F0704030504030204" pitchFamily="34" charset="0"/>
                <a:cs typeface="Vilna" pitchFamily="2" charset="-79"/>
              </a:rPr>
              <a:t>Saadiah</a:t>
            </a:r>
            <a:r>
              <a:rPr lang="en-US" altLang="en-US" dirty="0">
                <a:latin typeface="Arial Rounded MT Bold" panose="020F0704030504030204" pitchFamily="34" charset="0"/>
                <a:cs typeface="Vilna" pitchFamily="2" charset="-79"/>
              </a:rPr>
              <a:t> Gaon [882–942 </a:t>
            </a:r>
            <a:r>
              <a:rPr lang="en-US" altLang="en-US" dirty="0" err="1">
                <a:latin typeface="Arial Rounded MT Bold" panose="020F0704030504030204" pitchFamily="34" charset="0"/>
                <a:cs typeface="Vilna" pitchFamily="2" charset="-79"/>
              </a:rPr>
              <a:t>c.e.</a:t>
            </a:r>
            <a:r>
              <a:rPr lang="en-US" altLang="en-US" dirty="0">
                <a:latin typeface="Arial Rounded MT Bold" panose="020F0704030504030204" pitchFamily="34" charset="0"/>
                <a:cs typeface="Vilna" pitchFamily="2" charset="-79"/>
              </a:rPr>
              <a:t>], the </a:t>
            </a:r>
            <a:r>
              <a:rPr lang="en-US" altLang="en-US" dirty="0" err="1">
                <a:latin typeface="Arial Rounded MT Bold" panose="020F0704030504030204" pitchFamily="34" charset="0"/>
                <a:cs typeface="Vilna" pitchFamily="2" charset="-79"/>
              </a:rPr>
              <a:t>Shekhinah</a:t>
            </a:r>
            <a:r>
              <a:rPr lang="en-US" altLang="en-US" dirty="0">
                <a:latin typeface="Arial Rounded MT Bold" panose="020F0704030504030204" pitchFamily="34" charset="0"/>
                <a:cs typeface="Vilna" pitchFamily="2" charset="-79"/>
              </a:rPr>
              <a:t> is identical with </a:t>
            </a:r>
            <a:r>
              <a:rPr lang="en-US" altLang="en-US" dirty="0" err="1">
                <a:latin typeface="Arial Rounded MT Bold" panose="020F0704030504030204" pitchFamily="34" charset="0"/>
                <a:cs typeface="Vilna" pitchFamily="2" charset="-79"/>
              </a:rPr>
              <a:t>kevod</a:t>
            </a:r>
            <a:r>
              <a:rPr lang="en-US" altLang="en-US" dirty="0">
                <a:latin typeface="Arial Rounded MT Bold" panose="020F0704030504030204" pitchFamily="34" charset="0"/>
                <a:cs typeface="Vilna" pitchFamily="2" charset="-79"/>
              </a:rPr>
              <a:t> ha-Shem (‘the glory of God’), which served as an intermediary between God and man during the prophetic experience. </a:t>
            </a:r>
          </a:p>
        </p:txBody>
      </p:sp>
    </p:spTree>
    <p:extLst>
      <p:ext uri="{BB962C8B-B14F-4D97-AF65-F5344CB8AC3E}">
        <p14:creationId xmlns:p14="http://schemas.microsoft.com/office/powerpoint/2010/main" val="23958402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A395447B-02F6-4850-A36E-7AA5496C0DB6}"/>
              </a:ext>
            </a:extLst>
          </p:cNvPr>
          <p:cNvSpPr>
            <a:spLocks noGrp="1" noChangeArrowheads="1"/>
          </p:cNvSpPr>
          <p:nvPr>
            <p:ph type="subTitle" idx="1"/>
          </p:nvPr>
        </p:nvSpPr>
        <p:spPr>
          <a:xfrm>
            <a:off x="274637" y="285750"/>
            <a:ext cx="8229600" cy="4857750"/>
          </a:xfrm>
        </p:spPr>
        <p:txBody>
          <a:bodyPr/>
          <a:lstStyle/>
          <a:p>
            <a:pPr algn="l">
              <a:spcBef>
                <a:spcPct val="0"/>
              </a:spcBef>
            </a:pPr>
            <a:r>
              <a:rPr lang="en-US" altLang="en-US" dirty="0">
                <a:latin typeface="Arial Rounded MT Bold" panose="020F0704030504030204" pitchFamily="34" charset="0"/>
                <a:cs typeface="Vilna" pitchFamily="2" charset="-79"/>
              </a:rPr>
              <a:t>Saadia suggests that the ‘glory of God’ is the biblical term, and </a:t>
            </a:r>
            <a:r>
              <a:rPr lang="en-US" altLang="en-US" dirty="0" err="1">
                <a:latin typeface="Arial Rounded MT Bold" panose="020F0704030504030204" pitchFamily="34" charset="0"/>
                <a:cs typeface="Vilna" pitchFamily="2" charset="-79"/>
              </a:rPr>
              <a:t>Shekhinah</a:t>
            </a:r>
            <a:r>
              <a:rPr lang="en-US" altLang="en-US" dirty="0">
                <a:latin typeface="Arial Rounded MT Bold" panose="020F0704030504030204" pitchFamily="34" charset="0"/>
                <a:cs typeface="Vilna" pitchFamily="2" charset="-79"/>
              </a:rPr>
              <a:t> the </a:t>
            </a:r>
            <a:r>
              <a:rPr lang="en-US" altLang="en-US" dirty="0" err="1">
                <a:latin typeface="Arial Rounded MT Bold" panose="020F0704030504030204" pitchFamily="34" charset="0"/>
                <a:cs typeface="Vilna" pitchFamily="2" charset="-79"/>
              </a:rPr>
              <a:t>talmudic</a:t>
            </a:r>
            <a:r>
              <a:rPr lang="en-US" altLang="en-US" dirty="0">
                <a:latin typeface="Arial Rounded MT Bold" panose="020F0704030504030204" pitchFamily="34" charset="0"/>
                <a:cs typeface="Vilna" pitchFamily="2" charset="-79"/>
              </a:rPr>
              <a:t> term for the created splendor of light which acts as an intermediary between God and man, and which </a:t>
            </a:r>
            <a:r>
              <a:rPr lang="en-US" altLang="en-US" dirty="0">
                <a:solidFill>
                  <a:srgbClr val="FFFF99"/>
                </a:solidFill>
                <a:latin typeface="Arial Rounded MT Bold" panose="020F0704030504030204" pitchFamily="34" charset="0"/>
                <a:cs typeface="Vilna" pitchFamily="2" charset="-79"/>
              </a:rPr>
              <a:t>sometimes takes on human form</a:t>
            </a:r>
            <a:r>
              <a:rPr lang="en-US" altLang="en-US" dirty="0">
                <a:latin typeface="Arial Rounded MT Bold" panose="020F0704030504030204" pitchFamily="34" charset="0"/>
                <a:cs typeface="Vilna" pitchFamily="2" charset="-79"/>
              </a:rPr>
              <a:t>. </a:t>
            </a:r>
          </a:p>
        </p:txBody>
      </p:sp>
    </p:spTree>
    <p:extLst>
      <p:ext uri="{BB962C8B-B14F-4D97-AF65-F5344CB8AC3E}">
        <p14:creationId xmlns:p14="http://schemas.microsoft.com/office/powerpoint/2010/main" val="31511443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73E75D3A-4360-4E76-B2D3-31CEA7068216}"/>
              </a:ext>
            </a:extLst>
          </p:cNvPr>
          <p:cNvSpPr>
            <a:spLocks noGrp="1" noChangeArrowheads="1"/>
          </p:cNvSpPr>
          <p:nvPr>
            <p:ph type="subTitle" idx="1"/>
          </p:nvPr>
        </p:nvSpPr>
        <p:spPr>
          <a:xfrm>
            <a:off x="274637" y="361950"/>
            <a:ext cx="8229600" cy="4781550"/>
          </a:xfrm>
        </p:spPr>
        <p:txBody>
          <a:bodyPr/>
          <a:lstStyle/>
          <a:p>
            <a:pPr algn="l">
              <a:spcBef>
                <a:spcPct val="0"/>
              </a:spcBef>
            </a:pPr>
            <a:r>
              <a:rPr lang="en-US" altLang="en-US" dirty="0">
                <a:latin typeface="Arial Rounded MT Bold" panose="020F0704030504030204" pitchFamily="34" charset="0"/>
                <a:cs typeface="Vilna" pitchFamily="2" charset="-79"/>
              </a:rPr>
              <a:t>Thus when Moses asked to see the glory of God, he was shown the </a:t>
            </a:r>
            <a:r>
              <a:rPr lang="en-US" altLang="en-US" dirty="0" err="1">
                <a:latin typeface="Arial Rounded MT Bold" panose="020F0704030504030204" pitchFamily="34" charset="0"/>
                <a:cs typeface="Vilna" pitchFamily="2" charset="-79"/>
              </a:rPr>
              <a:t>Shekhinah</a:t>
            </a:r>
            <a:r>
              <a:rPr lang="en-US" altLang="en-US" dirty="0">
                <a:latin typeface="Arial Rounded MT Bold" panose="020F0704030504030204" pitchFamily="34" charset="0"/>
                <a:cs typeface="Vilna" pitchFamily="2" charset="-79"/>
              </a:rPr>
              <a:t>, and when the prophets in their visions saw God in human likeness, what they actually saw was not God Himself but the </a:t>
            </a:r>
            <a:r>
              <a:rPr lang="en-US" altLang="en-US" dirty="0" err="1">
                <a:latin typeface="Arial Rounded MT Bold" panose="020F0704030504030204" pitchFamily="34" charset="0"/>
                <a:cs typeface="Vilna" pitchFamily="2" charset="-79"/>
              </a:rPr>
              <a:t>Shekhinah</a:t>
            </a:r>
            <a:r>
              <a:rPr lang="en-US" altLang="en-US" dirty="0">
                <a:latin typeface="Arial Rounded MT Bold" panose="020F0704030504030204" pitchFamily="34" charset="0"/>
                <a:cs typeface="Vilna" pitchFamily="2" charset="-79"/>
              </a:rPr>
              <a:t>.</a:t>
            </a:r>
          </a:p>
          <a:p>
            <a:pPr algn="l">
              <a:lnSpc>
                <a:spcPct val="80000"/>
              </a:lnSpc>
              <a:spcBef>
                <a:spcPct val="0"/>
              </a:spcBef>
            </a:pPr>
            <a:r>
              <a:rPr lang="en-US" altLang="en-US" sz="3600" dirty="0">
                <a:latin typeface="Arial Rounded MT Bold" panose="020F0704030504030204" pitchFamily="34" charset="0"/>
                <a:cs typeface="Vilna" pitchFamily="2" charset="-79"/>
              </a:rPr>
              <a:t> </a:t>
            </a:r>
          </a:p>
        </p:txBody>
      </p:sp>
    </p:spTree>
    <p:extLst>
      <p:ext uri="{BB962C8B-B14F-4D97-AF65-F5344CB8AC3E}">
        <p14:creationId xmlns:p14="http://schemas.microsoft.com/office/powerpoint/2010/main" val="29299581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34D21BFD-A308-47DC-9C9D-FF115FF41BCC}"/>
              </a:ext>
            </a:extLst>
          </p:cNvPr>
          <p:cNvSpPr>
            <a:spLocks noGrp="1" noChangeArrowheads="1"/>
          </p:cNvSpPr>
          <p:nvPr>
            <p:ph type="subTitle" idx="1"/>
          </p:nvPr>
        </p:nvSpPr>
        <p:spPr>
          <a:xfrm>
            <a:off x="350837" y="0"/>
            <a:ext cx="8077200" cy="5143500"/>
          </a:xfrm>
        </p:spPr>
        <p:txBody>
          <a:bodyPr/>
          <a:lstStyle/>
          <a:p>
            <a:pPr algn="l">
              <a:lnSpc>
                <a:spcPct val="90000"/>
              </a:lnSpc>
              <a:spcBef>
                <a:spcPct val="0"/>
              </a:spcBef>
              <a:buFontTx/>
              <a:buChar char="•"/>
            </a:pPr>
            <a:endParaRPr lang="en-US" altLang="en-US" dirty="0">
              <a:latin typeface="Arial Rounded MT Bold" panose="020F0704030504030204" pitchFamily="34" charset="0"/>
              <a:cs typeface="Vilna" pitchFamily="2" charset="-79"/>
            </a:endParaRPr>
          </a:p>
          <a:p>
            <a:pPr algn="l">
              <a:lnSpc>
                <a:spcPct val="90000"/>
              </a:lnSpc>
              <a:spcBef>
                <a:spcPct val="0"/>
              </a:spcBef>
            </a:pPr>
            <a:r>
              <a:rPr lang="en-US" altLang="en-US" dirty="0">
                <a:latin typeface="Arial Rounded MT Bold" panose="020F0704030504030204" pitchFamily="34" charset="0"/>
                <a:cs typeface="Vilna" pitchFamily="2" charset="-79"/>
              </a:rPr>
              <a:t>Moshe prayed:  Show me your glory.  </a:t>
            </a:r>
          </a:p>
          <a:p>
            <a:pPr algn="l">
              <a:lnSpc>
                <a:spcPct val="90000"/>
              </a:lnSpc>
              <a:spcBef>
                <a:spcPct val="0"/>
              </a:spcBef>
            </a:pPr>
            <a:r>
              <a:rPr lang="en-US" altLang="en-US" i="1" dirty="0" err="1">
                <a:latin typeface="Arial Rounded MT Bold" panose="020F0704030504030204" pitchFamily="34" charset="0"/>
                <a:cs typeface="Vilna" pitchFamily="2" charset="-79"/>
              </a:rPr>
              <a:t>Hareni</a:t>
            </a:r>
            <a:r>
              <a:rPr lang="en-US" altLang="en-US" i="1" dirty="0">
                <a:latin typeface="Arial Rounded MT Bold" panose="020F0704030504030204" pitchFamily="34" charset="0"/>
                <a:cs typeface="Vilna" pitchFamily="2" charset="-79"/>
              </a:rPr>
              <a:t> et </a:t>
            </a:r>
            <a:r>
              <a:rPr lang="en-US" altLang="en-US" i="1" dirty="0" err="1">
                <a:latin typeface="Arial Rounded MT Bold" panose="020F0704030504030204" pitchFamily="34" charset="0"/>
                <a:cs typeface="Vilna" pitchFamily="2" charset="-79"/>
              </a:rPr>
              <a:t>kvodekha</a:t>
            </a:r>
            <a:endParaRPr lang="en-US" altLang="en-US" i="1" dirty="0">
              <a:latin typeface="Arial Rounded MT Bold" panose="020F0704030504030204" pitchFamily="34" charset="0"/>
              <a:cs typeface="Vilna" pitchFamily="2" charset="-79"/>
            </a:endParaRPr>
          </a:p>
          <a:p>
            <a:pPr algn="r" rtl="1">
              <a:lnSpc>
                <a:spcPct val="90000"/>
              </a:lnSpc>
              <a:spcBef>
                <a:spcPct val="0"/>
              </a:spcBef>
            </a:pPr>
            <a:r>
              <a:rPr lang="en-US" altLang="en-US" dirty="0">
                <a:latin typeface="Arial Rounded MT Bold" panose="020F0704030504030204" pitchFamily="34" charset="0"/>
                <a:cs typeface="Vilna" pitchFamily="2" charset="-79"/>
              </a:rPr>
              <a:t> </a:t>
            </a:r>
            <a:r>
              <a:rPr lang="he-IL" altLang="en-US" sz="5400" b="1" dirty="0">
                <a:latin typeface="Arial Rounded MT Bold" panose="020F0704030504030204" pitchFamily="34" charset="0"/>
                <a:cs typeface="Vilna" pitchFamily="2" charset="-79"/>
              </a:rPr>
              <a:t>הַרְאֵנִי נָא</a:t>
            </a:r>
            <a:r>
              <a:rPr lang="ar-SA" altLang="en-US" sz="5400" b="1" dirty="0">
                <a:latin typeface="Arial Rounded MT Bold" panose="020F0704030504030204" pitchFamily="34" charset="0"/>
              </a:rPr>
              <a:t> </a:t>
            </a:r>
            <a:r>
              <a:rPr lang="he-IL" altLang="en-US" sz="5400" b="1" dirty="0">
                <a:latin typeface="Arial Rounded MT Bold" panose="020F0704030504030204" pitchFamily="34" charset="0"/>
                <a:cs typeface="Vilna" pitchFamily="2" charset="-79"/>
              </a:rPr>
              <a:t>אֶת</a:t>
            </a:r>
            <a:r>
              <a:rPr lang="ar-SA" altLang="en-US" sz="5400" b="1" dirty="0">
                <a:latin typeface="Arial Rounded MT Bold" panose="020F0704030504030204" pitchFamily="34" charset="0"/>
              </a:rPr>
              <a:t>-</a:t>
            </a:r>
            <a:r>
              <a:rPr lang="he-IL" altLang="en-US" sz="5400" b="1" dirty="0">
                <a:latin typeface="Arial Rounded MT Bold" panose="020F0704030504030204" pitchFamily="34" charset="0"/>
                <a:cs typeface="Vilna" pitchFamily="2" charset="-79"/>
              </a:rPr>
              <a:t>כְּבֹדֶךָ</a:t>
            </a:r>
            <a:r>
              <a:rPr lang="en-US" altLang="en-US" sz="5400" b="1" dirty="0">
                <a:latin typeface="Arial Rounded MT Bold" panose="020F0704030504030204" pitchFamily="34" charset="0"/>
                <a:cs typeface="Vilna" pitchFamily="2" charset="-79"/>
              </a:rPr>
              <a:t>.</a:t>
            </a:r>
            <a:endParaRPr lang="en-US" altLang="en-US" sz="4800" b="1" dirty="0">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490826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9459694-2660-4110-B8BE-FE99ECAED0AC}"/>
              </a:ext>
            </a:extLst>
          </p:cNvPr>
          <p:cNvSpPr>
            <a:spLocks noGrp="1"/>
          </p:cNvSpPr>
          <p:nvPr>
            <p:ph type="subTitle" idx="1"/>
          </p:nvPr>
        </p:nvSpPr>
        <p:spPr>
          <a:xfrm>
            <a:off x="198437" y="361950"/>
            <a:ext cx="8382000" cy="4781550"/>
          </a:xfrm>
        </p:spPr>
        <p:txBody>
          <a:bodyPr>
            <a:normAutofit lnSpcReduction="10000"/>
          </a:bodyPr>
          <a:lstStyle/>
          <a:p>
            <a:pPr algn="l"/>
            <a:r>
              <a:rPr lang="en-US" baseline="30000" dirty="0"/>
              <a:t>Col 1.15-17 </a:t>
            </a:r>
            <a:r>
              <a:rPr lang="en-US" dirty="0"/>
              <a:t>He is the visible image of the invisible God. He is supreme over all creation, because in connection with him were created all things — in heaven and on earth, visible and invisible, whether thrones, lordships, rulers or authorities — </a:t>
            </a:r>
          </a:p>
        </p:txBody>
      </p:sp>
    </p:spTree>
    <p:extLst>
      <p:ext uri="{BB962C8B-B14F-4D97-AF65-F5344CB8AC3E}">
        <p14:creationId xmlns:p14="http://schemas.microsoft.com/office/powerpoint/2010/main" val="6475300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9459694-2660-4110-B8BE-FE99ECAED0AC}"/>
              </a:ext>
            </a:extLst>
          </p:cNvPr>
          <p:cNvSpPr>
            <a:spLocks noGrp="1"/>
          </p:cNvSpPr>
          <p:nvPr>
            <p:ph type="subTitle" idx="1"/>
          </p:nvPr>
        </p:nvSpPr>
        <p:spPr>
          <a:xfrm>
            <a:off x="198437" y="361950"/>
            <a:ext cx="8382000" cy="4781550"/>
          </a:xfrm>
        </p:spPr>
        <p:txBody>
          <a:bodyPr/>
          <a:lstStyle/>
          <a:p>
            <a:pPr algn="l"/>
            <a:r>
              <a:rPr lang="en-US" dirty="0"/>
              <a:t>Outline of this message</a:t>
            </a:r>
          </a:p>
          <a:p>
            <a:pPr marL="511175" indent="-511175" algn="l">
              <a:buFont typeface="+mj-lt"/>
              <a:buAutoNum type="arabicPeriod"/>
              <a:tabLst>
                <a:tab pos="511175" algn="l"/>
              </a:tabLst>
            </a:pPr>
            <a:r>
              <a:rPr lang="en-US" dirty="0"/>
              <a:t>G-d’s past revelation of Himself</a:t>
            </a:r>
          </a:p>
          <a:p>
            <a:pPr marL="511175" indent="-511175" algn="l">
              <a:buFont typeface="+mj-lt"/>
              <a:buAutoNum type="arabicPeriod"/>
              <a:tabLst>
                <a:tab pos="511175" algn="l"/>
              </a:tabLst>
            </a:pPr>
            <a:r>
              <a:rPr lang="en-US" dirty="0"/>
              <a:t>G-d current revelation of Himself in the face of Messiah.</a:t>
            </a:r>
          </a:p>
          <a:p>
            <a:pPr marL="511175" indent="-511175" algn="l">
              <a:buFont typeface="+mj-lt"/>
              <a:buAutoNum type="arabicPeriod"/>
              <a:tabLst>
                <a:tab pos="511175" algn="l"/>
              </a:tabLst>
            </a:pPr>
            <a:r>
              <a:rPr lang="en-US" dirty="0"/>
              <a:t>How that applies to our lives.</a:t>
            </a:r>
          </a:p>
        </p:txBody>
      </p:sp>
    </p:spTree>
    <p:extLst>
      <p:ext uri="{BB962C8B-B14F-4D97-AF65-F5344CB8AC3E}">
        <p14:creationId xmlns:p14="http://schemas.microsoft.com/office/powerpoint/2010/main" val="3181772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“Deal of the Century” Flips Peace Process on Its Head</a:t>
            </a:r>
          </a:p>
          <a:p>
            <a:pPr algn="l"/>
            <a:r>
              <a:rPr lang="en-US" dirty="0"/>
              <a:t>After 20 years of requiring painful concessions of Israel, it’s now the Palestinians’ turn.</a:t>
            </a:r>
          </a:p>
        </p:txBody>
      </p:sp>
    </p:spTree>
    <p:extLst>
      <p:ext uri="{BB962C8B-B14F-4D97-AF65-F5344CB8AC3E}">
        <p14:creationId xmlns:p14="http://schemas.microsoft.com/office/powerpoint/2010/main" val="29383740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9459694-2660-4110-B8BE-FE99ECAED0AC}"/>
              </a:ext>
            </a:extLst>
          </p:cNvPr>
          <p:cNvSpPr>
            <a:spLocks noGrp="1"/>
          </p:cNvSpPr>
          <p:nvPr>
            <p:ph type="subTitle" idx="1"/>
          </p:nvPr>
        </p:nvSpPr>
        <p:spPr>
          <a:xfrm>
            <a:off x="198437" y="361950"/>
            <a:ext cx="8382000" cy="4781550"/>
          </a:xfrm>
        </p:spPr>
        <p:txBody>
          <a:bodyPr/>
          <a:lstStyle/>
          <a:p>
            <a:pPr algn="l"/>
            <a:r>
              <a:rPr lang="en-US" dirty="0"/>
              <a:t>A pillar of a believer’s life is how he / she perceives the welcoming face of Messiah.</a:t>
            </a:r>
          </a:p>
        </p:txBody>
      </p:sp>
    </p:spTree>
    <p:extLst>
      <p:ext uri="{BB962C8B-B14F-4D97-AF65-F5344CB8AC3E}">
        <p14:creationId xmlns:p14="http://schemas.microsoft.com/office/powerpoint/2010/main" val="14207449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9459694-2660-4110-B8BE-FE99ECAED0AC}"/>
              </a:ext>
            </a:extLst>
          </p:cNvPr>
          <p:cNvSpPr>
            <a:spLocks noGrp="1"/>
          </p:cNvSpPr>
          <p:nvPr>
            <p:ph type="subTitle" idx="1"/>
          </p:nvPr>
        </p:nvSpPr>
        <p:spPr>
          <a:xfrm>
            <a:off x="198437" y="361950"/>
            <a:ext cx="8382000" cy="4781550"/>
          </a:xfrm>
        </p:spPr>
        <p:txBody>
          <a:bodyPr/>
          <a:lstStyle/>
          <a:p>
            <a:pPr algn="l"/>
            <a:r>
              <a:rPr lang="en-US" baseline="30000" dirty="0" err="1"/>
              <a:t>T’hillim</a:t>
            </a:r>
            <a:r>
              <a:rPr lang="en-US" baseline="30000" dirty="0"/>
              <a:t> / Ps 27.4 </a:t>
            </a:r>
            <a:r>
              <a:rPr lang="en-US" dirty="0"/>
              <a:t>One thing have I asked of </a:t>
            </a:r>
            <a:r>
              <a:rPr lang="en-US" cap="small" dirty="0"/>
              <a:t>Adoni</a:t>
            </a:r>
            <a:r>
              <a:rPr lang="en-US" dirty="0"/>
              <a:t>, that will I seek: to dwell in the House of</a:t>
            </a:r>
            <a:r>
              <a:rPr lang="en-US" cap="small" dirty="0"/>
              <a:t> Adoni </a:t>
            </a:r>
            <a:r>
              <a:rPr lang="en-US" dirty="0"/>
              <a:t>all the days of my life, to behold the beauty of </a:t>
            </a:r>
            <a:r>
              <a:rPr lang="en-US" cap="small" dirty="0"/>
              <a:t>Adoni</a:t>
            </a:r>
            <a:r>
              <a:rPr lang="en-US" dirty="0"/>
              <a:t>, and to meditate in His Temple.</a:t>
            </a:r>
          </a:p>
        </p:txBody>
      </p:sp>
    </p:spTree>
    <p:extLst>
      <p:ext uri="{BB962C8B-B14F-4D97-AF65-F5344CB8AC3E}">
        <p14:creationId xmlns:p14="http://schemas.microsoft.com/office/powerpoint/2010/main" val="27804165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9459694-2660-4110-B8BE-FE99ECAED0AC}"/>
              </a:ext>
            </a:extLst>
          </p:cNvPr>
          <p:cNvSpPr>
            <a:spLocks noGrp="1"/>
          </p:cNvSpPr>
          <p:nvPr>
            <p:ph type="subTitle" idx="1"/>
          </p:nvPr>
        </p:nvSpPr>
        <p:spPr>
          <a:xfrm>
            <a:off x="198437" y="361950"/>
            <a:ext cx="8382000" cy="4781550"/>
          </a:xfrm>
        </p:spPr>
        <p:txBody>
          <a:bodyPr>
            <a:normAutofit lnSpcReduction="10000"/>
          </a:bodyPr>
          <a:lstStyle/>
          <a:p>
            <a:pPr algn="l"/>
            <a:r>
              <a:rPr lang="en-US" baseline="30000" dirty="0" err="1"/>
              <a:t>T’hillim</a:t>
            </a:r>
            <a:r>
              <a:rPr lang="en-US" baseline="30000" dirty="0"/>
              <a:t> / Ps 90.16-17 </a:t>
            </a:r>
            <a:r>
              <a:rPr lang="en-US" dirty="0"/>
              <a:t>Let Your work appear to Your servants, and Your splendor </a:t>
            </a:r>
            <a:r>
              <a:rPr lang="he-IL" b="1" dirty="0">
                <a:latin typeface="David" panose="020E0502060401010101" pitchFamily="34" charset="-79"/>
                <a:cs typeface="David" panose="020E0502060401010101" pitchFamily="34" charset="-79"/>
              </a:rPr>
              <a:t>הֲדָרְךָ</a:t>
            </a:r>
            <a:r>
              <a:rPr lang="en-US" dirty="0"/>
              <a:t> </a:t>
            </a:r>
            <a:r>
              <a:rPr lang="en-US" i="1" dirty="0" err="1"/>
              <a:t>hadarkha</a:t>
            </a:r>
            <a:r>
              <a:rPr lang="en-US" i="1" dirty="0"/>
              <a:t> </a:t>
            </a:r>
            <a:r>
              <a:rPr lang="en-US" dirty="0"/>
              <a:t>[glory, splendor, majesty] on their children. Let the </a:t>
            </a:r>
            <a:r>
              <a:rPr lang="he-IL" b="1" dirty="0">
                <a:latin typeface="David" panose="020E0502060401010101" pitchFamily="34" charset="-79"/>
                <a:cs typeface="David" panose="020E0502060401010101" pitchFamily="34" charset="-79"/>
              </a:rPr>
              <a:t>נֹעַם</a:t>
            </a:r>
            <a:r>
              <a:rPr lang="en-US" b="1" dirty="0">
                <a:latin typeface="David" panose="020E0502060401010101" pitchFamily="34" charset="-79"/>
                <a:cs typeface="David" panose="020E0502060401010101" pitchFamily="34" charset="-79"/>
              </a:rPr>
              <a:t> </a:t>
            </a:r>
            <a:r>
              <a:rPr lang="en-US" i="1" dirty="0" err="1"/>
              <a:t>noam</a:t>
            </a:r>
            <a:r>
              <a:rPr lang="en-US" i="1" dirty="0"/>
              <a:t> </a:t>
            </a:r>
            <a:r>
              <a:rPr lang="en-US" dirty="0"/>
              <a:t> beauty</a:t>
            </a:r>
            <a:r>
              <a:rPr lang="he-IL" dirty="0"/>
              <a:t>  </a:t>
            </a:r>
            <a:r>
              <a:rPr lang="en-US" dirty="0"/>
              <a:t>[</a:t>
            </a:r>
            <a:r>
              <a:rPr lang="en-US" dirty="0" err="1"/>
              <a:t>loveliness,kindness</a:t>
            </a:r>
            <a:r>
              <a:rPr lang="en-US" dirty="0"/>
              <a:t>, pleasantness, charm] of </a:t>
            </a:r>
            <a:r>
              <a:rPr lang="en-US" cap="small" dirty="0"/>
              <a:t>Adoni</a:t>
            </a:r>
            <a:r>
              <a:rPr lang="en-US" dirty="0"/>
              <a:t> our G-d be upon us. </a:t>
            </a:r>
          </a:p>
        </p:txBody>
      </p:sp>
    </p:spTree>
    <p:extLst>
      <p:ext uri="{BB962C8B-B14F-4D97-AF65-F5344CB8AC3E}">
        <p14:creationId xmlns:p14="http://schemas.microsoft.com/office/powerpoint/2010/main" val="27654856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9459694-2660-4110-B8BE-FE99ECAED0AC}"/>
              </a:ext>
            </a:extLst>
          </p:cNvPr>
          <p:cNvSpPr>
            <a:spLocks noGrp="1"/>
          </p:cNvSpPr>
          <p:nvPr>
            <p:ph type="subTitle" idx="1"/>
          </p:nvPr>
        </p:nvSpPr>
        <p:spPr>
          <a:xfrm>
            <a:off x="198437" y="361950"/>
            <a:ext cx="8382000" cy="4781550"/>
          </a:xfrm>
        </p:spPr>
        <p:txBody>
          <a:bodyPr/>
          <a:lstStyle/>
          <a:p>
            <a:pPr algn="l"/>
            <a:r>
              <a:rPr lang="en-US" dirty="0"/>
              <a:t>Perceiving His face is the basis of the </a:t>
            </a:r>
            <a:r>
              <a:rPr lang="en-US" dirty="0" err="1"/>
              <a:t>Aharonic</a:t>
            </a:r>
            <a:r>
              <a:rPr lang="en-US" dirty="0"/>
              <a:t> blessing:</a:t>
            </a:r>
          </a:p>
        </p:txBody>
      </p:sp>
    </p:spTree>
    <p:extLst>
      <p:ext uri="{BB962C8B-B14F-4D97-AF65-F5344CB8AC3E}">
        <p14:creationId xmlns:p14="http://schemas.microsoft.com/office/powerpoint/2010/main" val="21367934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9459694-2660-4110-B8BE-FE99ECAED0AC}"/>
              </a:ext>
            </a:extLst>
          </p:cNvPr>
          <p:cNvSpPr>
            <a:spLocks noGrp="1"/>
          </p:cNvSpPr>
          <p:nvPr>
            <p:ph type="subTitle" idx="1"/>
          </p:nvPr>
        </p:nvSpPr>
        <p:spPr>
          <a:xfrm>
            <a:off x="198437" y="361950"/>
            <a:ext cx="8382000" cy="4781550"/>
          </a:xfrm>
        </p:spPr>
        <p:txBody>
          <a:bodyPr>
            <a:normAutofit lnSpcReduction="10000"/>
          </a:bodyPr>
          <a:lstStyle/>
          <a:p>
            <a:pPr algn="r" rtl="1"/>
            <a:r>
              <a:rPr lang="he-IL" dirty="0"/>
              <a:t> </a:t>
            </a:r>
            <a:r>
              <a:rPr lang="he-IL" b="1" dirty="0">
                <a:latin typeface="David" panose="020E0502060401010101" pitchFamily="34" charset="-79"/>
                <a:cs typeface="David" panose="020E0502060401010101" pitchFamily="34" charset="-79"/>
              </a:rPr>
              <a:t>יָאֵר יְיָ פָּנָיו אֵלֶיךָ וִיחֻנֶּךָּ.  יִשָּׂא יְיָ פָּנָיו אֵלֶיךָ וְיָשֵׂם לְךָ שָׁלוֹם.</a:t>
            </a:r>
            <a:endParaRPr lang="en-US" b="1" dirty="0">
              <a:latin typeface="David" panose="020E0502060401010101" pitchFamily="34" charset="-79"/>
              <a:cs typeface="David" panose="020E0502060401010101" pitchFamily="34" charset="-79"/>
            </a:endParaRPr>
          </a:p>
          <a:p>
            <a:pPr algn="l"/>
            <a:r>
              <a:rPr lang="en-US" baseline="30000" dirty="0" err="1"/>
              <a:t>Bamidbar</a:t>
            </a:r>
            <a:r>
              <a:rPr lang="en-US" baseline="30000" dirty="0"/>
              <a:t>/Nu 6.24-26 </a:t>
            </a:r>
            <a:r>
              <a:rPr lang="en-US" cap="small" dirty="0"/>
              <a:t>Adoni</a:t>
            </a:r>
            <a:r>
              <a:rPr lang="en-US" dirty="0"/>
              <a:t> bless you and keep you! </a:t>
            </a:r>
            <a:r>
              <a:rPr lang="en-US" cap="small" dirty="0"/>
              <a:t>Adoni </a:t>
            </a:r>
            <a:r>
              <a:rPr lang="en-US" dirty="0"/>
              <a:t>make </a:t>
            </a:r>
            <a:r>
              <a:rPr lang="en-US" dirty="0">
                <a:solidFill>
                  <a:srgbClr val="FFFF99"/>
                </a:solidFill>
              </a:rPr>
              <a:t>His face to shine</a:t>
            </a:r>
            <a:r>
              <a:rPr lang="en-US" dirty="0"/>
              <a:t> on you and be gracious to you!</a:t>
            </a:r>
            <a:r>
              <a:rPr lang="en-US" baseline="30000" dirty="0"/>
              <a:t> </a:t>
            </a:r>
            <a:r>
              <a:rPr lang="en-US" cap="small" dirty="0"/>
              <a:t>Adoni </a:t>
            </a:r>
            <a:r>
              <a:rPr lang="en-US" dirty="0">
                <a:solidFill>
                  <a:srgbClr val="FFFF99"/>
                </a:solidFill>
              </a:rPr>
              <a:t>turn His face toward you</a:t>
            </a:r>
            <a:r>
              <a:rPr lang="en-US" dirty="0"/>
              <a:t> and grant you shalom!’</a:t>
            </a:r>
            <a:endParaRPr lang="en-US"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40599168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9459694-2660-4110-B8BE-FE99ECAED0AC}"/>
              </a:ext>
            </a:extLst>
          </p:cNvPr>
          <p:cNvSpPr>
            <a:spLocks noGrp="1"/>
          </p:cNvSpPr>
          <p:nvPr>
            <p:ph type="subTitle" idx="1"/>
          </p:nvPr>
        </p:nvSpPr>
        <p:spPr>
          <a:xfrm>
            <a:off x="198437" y="361950"/>
            <a:ext cx="8382000" cy="4781550"/>
          </a:xfrm>
        </p:spPr>
        <p:txBody>
          <a:bodyPr/>
          <a:lstStyle/>
          <a:p>
            <a:pPr algn="l"/>
            <a:r>
              <a:rPr lang="en-US" baseline="30000" dirty="0"/>
              <a:t>2 Cor 4.6</a:t>
            </a:r>
            <a:r>
              <a:rPr lang="en-US" dirty="0"/>
              <a:t> For it is the God who once said, “Let light shine out of darkness,” who has made his light shine in our hearts, </a:t>
            </a:r>
            <a:r>
              <a:rPr lang="en-US" dirty="0">
                <a:solidFill>
                  <a:srgbClr val="FFFF99"/>
                </a:solidFill>
              </a:rPr>
              <a:t>the light of the knowledge of God’s glory shining in the face of the Messiah Yeshua.</a:t>
            </a:r>
          </a:p>
        </p:txBody>
      </p:sp>
    </p:spTree>
    <p:extLst>
      <p:ext uri="{BB962C8B-B14F-4D97-AF65-F5344CB8AC3E}">
        <p14:creationId xmlns:p14="http://schemas.microsoft.com/office/powerpoint/2010/main" val="9296637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Seeing His face is the foundation of good.  </a:t>
            </a:r>
          </a:p>
        </p:txBody>
      </p:sp>
    </p:spTree>
    <p:extLst>
      <p:ext uri="{BB962C8B-B14F-4D97-AF65-F5344CB8AC3E}">
        <p14:creationId xmlns:p14="http://schemas.microsoft.com/office/powerpoint/2010/main" val="28319952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a:bodyPr>
          <a:lstStyle/>
          <a:p>
            <a:pPr algn="l"/>
            <a:r>
              <a:rPr lang="en-US" baseline="30000" dirty="0"/>
              <a:t>Phil 3.7-8</a:t>
            </a:r>
            <a:r>
              <a:rPr lang="en-US" dirty="0"/>
              <a:t> The things that used to be advantages for me, I have, because of the Messiah, come to consider a disadvantage. </a:t>
            </a:r>
            <a:r>
              <a:rPr lang="en-US" b="1" baseline="30000" dirty="0"/>
              <a:t> </a:t>
            </a:r>
            <a:r>
              <a:rPr lang="en-US" dirty="0"/>
              <a:t>Not only that, but I consider everything a disadvantage in comparison with the supreme value of knowing the Messiah Yeshua as my Lord.</a:t>
            </a:r>
          </a:p>
        </p:txBody>
      </p:sp>
    </p:spTree>
    <p:extLst>
      <p:ext uri="{BB962C8B-B14F-4D97-AF65-F5344CB8AC3E}">
        <p14:creationId xmlns:p14="http://schemas.microsoft.com/office/powerpoint/2010/main" val="26092883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9459694-2660-4110-B8BE-FE99ECAED0AC}"/>
              </a:ext>
            </a:extLst>
          </p:cNvPr>
          <p:cNvSpPr>
            <a:spLocks noGrp="1"/>
          </p:cNvSpPr>
          <p:nvPr>
            <p:ph type="subTitle" idx="1"/>
          </p:nvPr>
        </p:nvSpPr>
        <p:spPr>
          <a:xfrm>
            <a:off x="198437" y="361950"/>
            <a:ext cx="8382000" cy="4781550"/>
          </a:xfrm>
        </p:spPr>
        <p:txBody>
          <a:bodyPr/>
          <a:lstStyle/>
          <a:p>
            <a:pPr algn="l"/>
            <a:r>
              <a:rPr lang="en-US" dirty="0"/>
              <a:t>His Face is the source of joy.</a:t>
            </a:r>
          </a:p>
        </p:txBody>
      </p:sp>
    </p:spTree>
    <p:extLst>
      <p:ext uri="{BB962C8B-B14F-4D97-AF65-F5344CB8AC3E}">
        <p14:creationId xmlns:p14="http://schemas.microsoft.com/office/powerpoint/2010/main" val="23887916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9459694-2660-4110-B8BE-FE99ECAED0AC}"/>
              </a:ext>
            </a:extLst>
          </p:cNvPr>
          <p:cNvSpPr>
            <a:spLocks noGrp="1"/>
          </p:cNvSpPr>
          <p:nvPr>
            <p:ph type="subTitle" idx="1"/>
          </p:nvPr>
        </p:nvSpPr>
        <p:spPr>
          <a:xfrm>
            <a:off x="198437" y="361950"/>
            <a:ext cx="8382000" cy="4781550"/>
          </a:xfrm>
        </p:spPr>
        <p:txBody>
          <a:bodyPr>
            <a:normAutofit lnSpcReduction="10000"/>
          </a:bodyPr>
          <a:lstStyle/>
          <a:p>
            <a:pPr algn="l"/>
            <a:r>
              <a:rPr lang="en-US" b="1" baseline="30000" dirty="0" err="1"/>
              <a:t>T’hillim</a:t>
            </a:r>
            <a:r>
              <a:rPr lang="en-US" b="1" baseline="30000" dirty="0"/>
              <a:t>/Ps 4.7-9 </a:t>
            </a:r>
            <a:r>
              <a:rPr lang="en-US" dirty="0"/>
              <a:t>Many ask, “Who can show us some good?” </a:t>
            </a:r>
            <a:r>
              <a:rPr lang="en-US" cap="small" dirty="0"/>
              <a:t>Adoni</a:t>
            </a:r>
            <a:r>
              <a:rPr lang="en-US" dirty="0"/>
              <a:t>, </a:t>
            </a:r>
            <a:r>
              <a:rPr lang="en-US" dirty="0">
                <a:solidFill>
                  <a:srgbClr val="FFFF99"/>
                </a:solidFill>
              </a:rPr>
              <a:t>lift the light of your face over us!</a:t>
            </a:r>
            <a:br>
              <a:rPr lang="en-US" dirty="0"/>
            </a:br>
            <a:r>
              <a:rPr lang="en-US" dirty="0"/>
              <a:t>You have filled my heart with more joy than all their grain and new wine. </a:t>
            </a:r>
            <a:r>
              <a:rPr lang="en-US" b="1" baseline="30000" dirty="0"/>
              <a:t> </a:t>
            </a:r>
            <a:r>
              <a:rPr lang="en-US" dirty="0"/>
              <a:t>I will lie down and sleep in peace; for, </a:t>
            </a:r>
            <a:r>
              <a:rPr lang="en-US" cap="small" dirty="0"/>
              <a:t>Adoni</a:t>
            </a:r>
            <a:r>
              <a:rPr lang="en-US" dirty="0"/>
              <a:t>, you alone make me live securely.</a:t>
            </a:r>
          </a:p>
        </p:txBody>
      </p:sp>
    </p:spTree>
    <p:extLst>
      <p:ext uri="{BB962C8B-B14F-4D97-AF65-F5344CB8AC3E}">
        <p14:creationId xmlns:p14="http://schemas.microsoft.com/office/powerpoint/2010/main" val="1200320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7A8E158C-ACAC-4CAE-BA91-381AF26E2A5E}"/>
              </a:ext>
            </a:extLst>
          </p:cNvPr>
          <p:cNvPicPr>
            <a:picLocks noChangeAspect="1"/>
          </p:cNvPicPr>
          <p:nvPr/>
        </p:nvPicPr>
        <p:blipFill rotWithShape="1">
          <a:blip r:embed="rId3">
            <a:extLst>
              <a:ext uri="{28A0092B-C50C-407E-A947-70E740481C1C}">
                <a14:useLocalDpi xmlns:a14="http://schemas.microsoft.com/office/drawing/2010/main" val="0"/>
              </a:ext>
            </a:extLst>
          </a:blip>
          <a:srcRect l="-4000" t="1976" r="4000" b="10915"/>
          <a:stretch/>
        </p:blipFill>
        <p:spPr>
          <a:xfrm>
            <a:off x="1874837" y="203835"/>
            <a:ext cx="4419600" cy="4927854"/>
          </a:xfrm>
          <a:prstGeom prst="rect">
            <a:avLst/>
          </a:prstGeom>
        </p:spPr>
      </p:pic>
    </p:spTree>
    <p:extLst>
      <p:ext uri="{BB962C8B-B14F-4D97-AF65-F5344CB8AC3E}">
        <p14:creationId xmlns:p14="http://schemas.microsoft.com/office/powerpoint/2010/main" val="2639887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9459694-2660-4110-B8BE-FE99ECAED0AC}"/>
              </a:ext>
            </a:extLst>
          </p:cNvPr>
          <p:cNvSpPr>
            <a:spLocks noGrp="1"/>
          </p:cNvSpPr>
          <p:nvPr>
            <p:ph type="subTitle" idx="1"/>
          </p:nvPr>
        </p:nvSpPr>
        <p:spPr>
          <a:xfrm>
            <a:off x="198437" y="361950"/>
            <a:ext cx="8382000" cy="4781550"/>
          </a:xfrm>
        </p:spPr>
        <p:txBody>
          <a:bodyPr/>
          <a:lstStyle/>
          <a:p>
            <a:pPr algn="l"/>
            <a:r>
              <a:rPr lang="en-US" dirty="0"/>
              <a:t>“Without having seen him, you love him. Without seeing him now, but trusting in him, you continue to be full of joy that is glorious beyond words</a:t>
            </a:r>
          </a:p>
        </p:txBody>
      </p:sp>
    </p:spTree>
    <p:extLst>
      <p:ext uri="{BB962C8B-B14F-4D97-AF65-F5344CB8AC3E}">
        <p14:creationId xmlns:p14="http://schemas.microsoft.com/office/powerpoint/2010/main" val="3033347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9459694-2660-4110-B8BE-FE99ECAED0AC}"/>
              </a:ext>
            </a:extLst>
          </p:cNvPr>
          <p:cNvSpPr>
            <a:spLocks noGrp="1"/>
          </p:cNvSpPr>
          <p:nvPr>
            <p:ph type="subTitle" idx="1"/>
          </p:nvPr>
        </p:nvSpPr>
        <p:spPr>
          <a:xfrm>
            <a:off x="198437" y="361950"/>
            <a:ext cx="8382000" cy="4781550"/>
          </a:xfrm>
        </p:spPr>
        <p:txBody>
          <a:bodyPr/>
          <a:lstStyle/>
          <a:p>
            <a:pPr algn="l"/>
            <a:r>
              <a:rPr lang="en-US" dirty="0"/>
              <a:t>Seeing His Face is the source motivation to conflict resolution. </a:t>
            </a:r>
          </a:p>
        </p:txBody>
      </p:sp>
    </p:spTree>
    <p:extLst>
      <p:ext uri="{BB962C8B-B14F-4D97-AF65-F5344CB8AC3E}">
        <p14:creationId xmlns:p14="http://schemas.microsoft.com/office/powerpoint/2010/main" val="16758552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9459694-2660-4110-B8BE-FE99ECAED0AC}"/>
              </a:ext>
            </a:extLst>
          </p:cNvPr>
          <p:cNvSpPr>
            <a:spLocks noGrp="1"/>
          </p:cNvSpPr>
          <p:nvPr>
            <p:ph type="subTitle" idx="1"/>
          </p:nvPr>
        </p:nvSpPr>
        <p:spPr>
          <a:xfrm>
            <a:off x="198437" y="361950"/>
            <a:ext cx="8382000" cy="4781550"/>
          </a:xfrm>
        </p:spPr>
        <p:txBody>
          <a:bodyPr>
            <a:normAutofit/>
          </a:bodyPr>
          <a:lstStyle/>
          <a:p>
            <a:pPr algn="l"/>
            <a:r>
              <a:rPr lang="en-US" baseline="30000" dirty="0" err="1"/>
              <a:t>Yn</a:t>
            </a:r>
            <a:r>
              <a:rPr lang="en-US" baseline="30000" dirty="0"/>
              <a:t> 17.3, 22-24 </a:t>
            </a:r>
            <a:r>
              <a:rPr lang="en-US" dirty="0"/>
              <a:t> Eternal life is this: </a:t>
            </a:r>
            <a:r>
              <a:rPr lang="en-US" dirty="0">
                <a:solidFill>
                  <a:srgbClr val="FFFF99"/>
                </a:solidFill>
              </a:rPr>
              <a:t>to know you</a:t>
            </a:r>
            <a:r>
              <a:rPr lang="en-US" dirty="0"/>
              <a:t>, the one true God, and him whom you sent, Yeshua the Messiah… </a:t>
            </a:r>
            <a:r>
              <a:rPr lang="en-US" dirty="0">
                <a:solidFill>
                  <a:srgbClr val="FFFF99"/>
                </a:solidFill>
              </a:rPr>
              <a:t>The glory which you have given to me, I have given to them;</a:t>
            </a:r>
            <a:r>
              <a:rPr lang="en-US" dirty="0"/>
              <a:t> so that they may be one, just as we are one — </a:t>
            </a:r>
            <a:r>
              <a:rPr lang="en-US" b="1" baseline="30000" dirty="0"/>
              <a:t> </a:t>
            </a:r>
            <a:endParaRPr lang="en-US" dirty="0"/>
          </a:p>
        </p:txBody>
      </p:sp>
    </p:spTree>
    <p:extLst>
      <p:ext uri="{BB962C8B-B14F-4D97-AF65-F5344CB8AC3E}">
        <p14:creationId xmlns:p14="http://schemas.microsoft.com/office/powerpoint/2010/main" val="15005535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9459694-2660-4110-B8BE-FE99ECAED0AC}"/>
              </a:ext>
            </a:extLst>
          </p:cNvPr>
          <p:cNvSpPr>
            <a:spLocks noGrp="1"/>
          </p:cNvSpPr>
          <p:nvPr>
            <p:ph type="subTitle" idx="1"/>
          </p:nvPr>
        </p:nvSpPr>
        <p:spPr>
          <a:xfrm>
            <a:off x="198437" y="361950"/>
            <a:ext cx="8382000" cy="4781550"/>
          </a:xfrm>
        </p:spPr>
        <p:txBody>
          <a:bodyPr>
            <a:normAutofit lnSpcReduction="10000"/>
          </a:bodyPr>
          <a:lstStyle/>
          <a:p>
            <a:pPr algn="l"/>
            <a:r>
              <a:rPr lang="en-US" baseline="30000" dirty="0" err="1"/>
              <a:t>Yn</a:t>
            </a:r>
            <a:r>
              <a:rPr lang="en-US" baseline="30000" dirty="0"/>
              <a:t> 17.3, 22-24 </a:t>
            </a:r>
            <a:r>
              <a:rPr lang="en-US" dirty="0"/>
              <a:t> </a:t>
            </a:r>
            <a:r>
              <a:rPr lang="en-US" b="1" baseline="30000" dirty="0"/>
              <a:t> </a:t>
            </a:r>
            <a:r>
              <a:rPr lang="en-US" dirty="0"/>
              <a:t>I united with them and you with me, </a:t>
            </a:r>
            <a:r>
              <a:rPr lang="en-US" dirty="0">
                <a:solidFill>
                  <a:srgbClr val="FFFF99"/>
                </a:solidFill>
              </a:rPr>
              <a:t>so that they may be completely one</a:t>
            </a:r>
            <a:r>
              <a:rPr lang="en-US" dirty="0"/>
              <a:t>, </a:t>
            </a:r>
            <a:r>
              <a:rPr lang="en-US" dirty="0">
                <a:solidFill>
                  <a:srgbClr val="FFFF99"/>
                </a:solidFill>
              </a:rPr>
              <a:t>and the world thus realize that you sent me</a:t>
            </a:r>
            <a:r>
              <a:rPr lang="en-US" dirty="0"/>
              <a:t>, and that you have loved them just as you have loved me.</a:t>
            </a:r>
            <a:r>
              <a:rPr lang="en-US" b="1" baseline="30000" dirty="0"/>
              <a:t> </a:t>
            </a:r>
            <a:r>
              <a:rPr lang="en-US" dirty="0"/>
              <a:t>“Father, I want those you have given me to be with me where I am; </a:t>
            </a:r>
          </a:p>
        </p:txBody>
      </p:sp>
    </p:spTree>
    <p:extLst>
      <p:ext uri="{BB962C8B-B14F-4D97-AF65-F5344CB8AC3E}">
        <p14:creationId xmlns:p14="http://schemas.microsoft.com/office/powerpoint/2010/main" val="36518029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9459694-2660-4110-B8BE-FE99ECAED0AC}"/>
              </a:ext>
            </a:extLst>
          </p:cNvPr>
          <p:cNvSpPr>
            <a:spLocks noGrp="1"/>
          </p:cNvSpPr>
          <p:nvPr>
            <p:ph type="subTitle" idx="1"/>
          </p:nvPr>
        </p:nvSpPr>
        <p:spPr>
          <a:xfrm>
            <a:off x="198437" y="361950"/>
            <a:ext cx="8382000" cy="4781550"/>
          </a:xfrm>
        </p:spPr>
        <p:txBody>
          <a:bodyPr>
            <a:normAutofit/>
          </a:bodyPr>
          <a:lstStyle/>
          <a:p>
            <a:pPr algn="l"/>
            <a:r>
              <a:rPr lang="en-US" baseline="30000" dirty="0" err="1"/>
              <a:t>Yn</a:t>
            </a:r>
            <a:r>
              <a:rPr lang="en-US" baseline="30000" dirty="0"/>
              <a:t> 17.3, 22-24 </a:t>
            </a:r>
            <a:r>
              <a:rPr lang="en-US" dirty="0"/>
              <a:t> </a:t>
            </a:r>
            <a:r>
              <a:rPr lang="en-US" b="1" baseline="30000" dirty="0"/>
              <a:t> </a:t>
            </a:r>
            <a:r>
              <a:rPr lang="en-US" dirty="0"/>
              <a:t>so that </a:t>
            </a:r>
            <a:r>
              <a:rPr lang="en-US" dirty="0">
                <a:solidFill>
                  <a:srgbClr val="FFFF99"/>
                </a:solidFill>
              </a:rPr>
              <a:t>they may see my glory</a:t>
            </a:r>
            <a:r>
              <a:rPr lang="en-US" dirty="0"/>
              <a:t>, which you have given me because you loved me before the creation of the world. </a:t>
            </a:r>
          </a:p>
          <a:p>
            <a:pPr algn="l"/>
            <a:endParaRPr lang="en-US" dirty="0"/>
          </a:p>
        </p:txBody>
      </p:sp>
    </p:spTree>
    <p:extLst>
      <p:ext uri="{BB962C8B-B14F-4D97-AF65-F5344CB8AC3E}">
        <p14:creationId xmlns:p14="http://schemas.microsoft.com/office/powerpoint/2010/main" val="24175729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9459694-2660-4110-B8BE-FE99ECAED0AC}"/>
              </a:ext>
            </a:extLst>
          </p:cNvPr>
          <p:cNvSpPr>
            <a:spLocks noGrp="1"/>
          </p:cNvSpPr>
          <p:nvPr>
            <p:ph type="subTitle" idx="1"/>
          </p:nvPr>
        </p:nvSpPr>
        <p:spPr>
          <a:xfrm>
            <a:off x="198437" y="361950"/>
            <a:ext cx="8382000" cy="4781550"/>
          </a:xfrm>
        </p:spPr>
        <p:txBody>
          <a:bodyPr/>
          <a:lstStyle/>
          <a:p>
            <a:pPr algn="l"/>
            <a:r>
              <a:rPr lang="en-US" dirty="0"/>
              <a:t>His Face is the source motivation to GO, to reach out.</a:t>
            </a:r>
          </a:p>
        </p:txBody>
      </p:sp>
    </p:spTree>
    <p:extLst>
      <p:ext uri="{BB962C8B-B14F-4D97-AF65-F5344CB8AC3E}">
        <p14:creationId xmlns:p14="http://schemas.microsoft.com/office/powerpoint/2010/main" val="16544570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9459694-2660-4110-B8BE-FE99ECAED0AC}"/>
              </a:ext>
            </a:extLst>
          </p:cNvPr>
          <p:cNvSpPr>
            <a:spLocks noGrp="1"/>
          </p:cNvSpPr>
          <p:nvPr>
            <p:ph type="subTitle" idx="1"/>
          </p:nvPr>
        </p:nvSpPr>
        <p:spPr>
          <a:xfrm>
            <a:off x="198437" y="361950"/>
            <a:ext cx="8382000" cy="4781550"/>
          </a:xfrm>
        </p:spPr>
        <p:txBody>
          <a:bodyPr/>
          <a:lstStyle/>
          <a:p>
            <a:pPr algn="l"/>
            <a:r>
              <a:rPr lang="en-US" baseline="30000" dirty="0" err="1"/>
              <a:t>Yesh</a:t>
            </a:r>
            <a:r>
              <a:rPr lang="en-US" baseline="30000" dirty="0"/>
              <a:t>/Is 6  </a:t>
            </a:r>
            <a:r>
              <a:rPr lang="en-US" dirty="0"/>
              <a:t>In the year of King ‘</a:t>
            </a:r>
            <a:r>
              <a:rPr lang="en-US" dirty="0" err="1"/>
              <a:t>Uziyahu’s</a:t>
            </a:r>
            <a:r>
              <a:rPr lang="en-US" dirty="0"/>
              <a:t> death I saw Adoni sitting on a high, lofty throne! … Seraphs [cried] “Holy, holy, holy, is </a:t>
            </a:r>
            <a:r>
              <a:rPr lang="en-US" cap="small" dirty="0"/>
              <a:t>Adonai</a:t>
            </a:r>
            <a:r>
              <a:rPr lang="en-US" dirty="0"/>
              <a:t>-</a:t>
            </a:r>
            <a:r>
              <a:rPr lang="en-US" dirty="0" err="1"/>
              <a:t>Tzva’ot</a:t>
            </a:r>
            <a:r>
              <a:rPr lang="en-US" dirty="0"/>
              <a:t>!  The whole earth is full of His glory…So I said, “</a:t>
            </a:r>
            <a:r>
              <a:rPr lang="en-US" i="1" dirty="0" err="1"/>
              <a:t>Hineni</a:t>
            </a:r>
            <a:r>
              <a:rPr lang="en-US" dirty="0"/>
              <a:t>. Send me.”</a:t>
            </a:r>
          </a:p>
        </p:txBody>
      </p:sp>
    </p:spTree>
    <p:extLst>
      <p:ext uri="{BB962C8B-B14F-4D97-AF65-F5344CB8AC3E}">
        <p14:creationId xmlns:p14="http://schemas.microsoft.com/office/powerpoint/2010/main" val="33644476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9459694-2660-4110-B8BE-FE99ECAED0AC}"/>
              </a:ext>
            </a:extLst>
          </p:cNvPr>
          <p:cNvSpPr>
            <a:spLocks noGrp="1"/>
          </p:cNvSpPr>
          <p:nvPr>
            <p:ph type="subTitle" idx="1"/>
          </p:nvPr>
        </p:nvSpPr>
        <p:spPr>
          <a:xfrm>
            <a:off x="198437" y="361950"/>
            <a:ext cx="8382000" cy="4781550"/>
          </a:xfrm>
        </p:spPr>
        <p:txBody>
          <a:bodyPr/>
          <a:lstStyle/>
          <a:p>
            <a:pPr algn="l"/>
            <a:r>
              <a:rPr lang="en-US" baseline="30000" dirty="0"/>
              <a:t>Rev. 20.11</a:t>
            </a:r>
            <a:r>
              <a:rPr lang="en-US" dirty="0"/>
              <a:t> Then I saw a great white throne and the one who is seated on it. </a:t>
            </a:r>
            <a:r>
              <a:rPr lang="en-US" dirty="0">
                <a:solidFill>
                  <a:srgbClr val="FFFF99"/>
                </a:solidFill>
              </a:rPr>
              <a:t>Before his face both earth and heaven fled away</a:t>
            </a:r>
            <a:r>
              <a:rPr lang="en-US" dirty="0"/>
              <a:t>, and no place was found for them.</a:t>
            </a:r>
            <a:endParaRPr lang="en-US" baseline="30000" dirty="0"/>
          </a:p>
        </p:txBody>
      </p:sp>
    </p:spTree>
    <p:extLst>
      <p:ext uri="{BB962C8B-B14F-4D97-AF65-F5344CB8AC3E}">
        <p14:creationId xmlns:p14="http://schemas.microsoft.com/office/powerpoint/2010/main" val="11882907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 Seeing His face is the motivation to purity.</a:t>
            </a:r>
          </a:p>
        </p:txBody>
      </p:sp>
    </p:spTree>
    <p:extLst>
      <p:ext uri="{BB962C8B-B14F-4D97-AF65-F5344CB8AC3E}">
        <p14:creationId xmlns:p14="http://schemas.microsoft.com/office/powerpoint/2010/main" val="142051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9459694-2660-4110-B8BE-FE99ECAED0AC}"/>
              </a:ext>
            </a:extLst>
          </p:cNvPr>
          <p:cNvSpPr>
            <a:spLocks noGrp="1"/>
          </p:cNvSpPr>
          <p:nvPr>
            <p:ph type="subTitle" idx="1"/>
          </p:nvPr>
        </p:nvSpPr>
        <p:spPr>
          <a:xfrm>
            <a:off x="198437" y="361950"/>
            <a:ext cx="8382000" cy="4781550"/>
          </a:xfrm>
        </p:spPr>
        <p:txBody>
          <a:bodyPr/>
          <a:lstStyle/>
          <a:p>
            <a:pPr algn="l"/>
            <a:r>
              <a:rPr lang="en-US" baseline="30000" dirty="0"/>
              <a:t>1 </a:t>
            </a:r>
            <a:r>
              <a:rPr lang="en-US" baseline="30000" dirty="0" err="1"/>
              <a:t>Yn</a:t>
            </a:r>
            <a:r>
              <a:rPr lang="en-US" baseline="30000" dirty="0"/>
              <a:t> 3.2-3 </a:t>
            </a:r>
            <a:r>
              <a:rPr lang="en-US" dirty="0"/>
              <a:t>We shall be like Him, because </a:t>
            </a:r>
            <a:r>
              <a:rPr lang="en-US" dirty="0">
                <a:solidFill>
                  <a:srgbClr val="FFFF99"/>
                </a:solidFill>
              </a:rPr>
              <a:t>we will see Him just as He is</a:t>
            </a:r>
            <a:r>
              <a:rPr lang="en-US" dirty="0"/>
              <a:t>. Everyone who has this hope in Him purifies himself, just as He is pure.</a:t>
            </a:r>
          </a:p>
          <a:p>
            <a:pPr algn="l"/>
            <a:r>
              <a:rPr lang="en-US" baseline="30000" dirty="0" err="1"/>
              <a:t>Mtt</a:t>
            </a:r>
            <a:r>
              <a:rPr lang="en-US" baseline="30000" dirty="0"/>
              <a:t> 5.8 </a:t>
            </a:r>
            <a:r>
              <a:rPr lang="en-US" dirty="0"/>
              <a:t>“How blessed are the pure in heart! for </a:t>
            </a:r>
            <a:r>
              <a:rPr lang="en-US" dirty="0">
                <a:solidFill>
                  <a:srgbClr val="FFFF99"/>
                </a:solidFill>
              </a:rPr>
              <a:t>they will see God</a:t>
            </a:r>
            <a:r>
              <a:rPr lang="en-US" dirty="0"/>
              <a:t>.</a:t>
            </a:r>
          </a:p>
        </p:txBody>
      </p:sp>
    </p:spTree>
    <p:extLst>
      <p:ext uri="{BB962C8B-B14F-4D97-AF65-F5344CB8AC3E}">
        <p14:creationId xmlns:p14="http://schemas.microsoft.com/office/powerpoint/2010/main" val="4181205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p>
        </p:txBody>
      </p:sp>
      <p:pic>
        <p:nvPicPr>
          <p:cNvPr id="1026" name="Picture 2">
            <a:extLst>
              <a:ext uri="{FF2B5EF4-FFF2-40B4-BE49-F238E27FC236}">
                <a16:creationId xmlns:a16="http://schemas.microsoft.com/office/drawing/2014/main" id="{7C576E7A-7750-41C9-887D-2BFBE652E8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388" t="2593" r="11348" b="2593"/>
          <a:stretch/>
        </p:blipFill>
        <p:spPr bwMode="auto">
          <a:xfrm>
            <a:off x="2782093" y="133350"/>
            <a:ext cx="3131344" cy="501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5393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81E1FB1D-095F-4810-B611-F9E83E3386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538" y="162878"/>
            <a:ext cx="3934299" cy="4980622"/>
          </a:xfrm>
          <a:prstGeom prst="rect">
            <a:avLst/>
          </a:prstGeom>
        </p:spPr>
      </p:pic>
      <p:pic>
        <p:nvPicPr>
          <p:cNvPr id="5" name="Picture 4">
            <a:extLst>
              <a:ext uri="{FF2B5EF4-FFF2-40B4-BE49-F238E27FC236}">
                <a16:creationId xmlns:a16="http://schemas.microsoft.com/office/drawing/2014/main" id="{ADFFAFAE-6B36-4E75-A879-F338A0F5E88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9538" t="21961" b="29150"/>
          <a:stretch/>
        </p:blipFill>
        <p:spPr>
          <a:xfrm>
            <a:off x="4436813" y="95918"/>
            <a:ext cx="4115524" cy="5047581"/>
          </a:xfrm>
          <a:prstGeom prst="rect">
            <a:avLst/>
          </a:prstGeom>
        </p:spPr>
      </p:pic>
    </p:spTree>
    <p:extLst>
      <p:ext uri="{BB962C8B-B14F-4D97-AF65-F5344CB8AC3E}">
        <p14:creationId xmlns:p14="http://schemas.microsoft.com/office/powerpoint/2010/main" val="13785307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Edward Byrd, a former member of the LGBT community, opens up his heart in "Ran Into You," which he defines as his testimony in a song. Byrd, who previously identified as a gender-fluid or androgynous person, says he was giving himself away until he ran into God. "Nothing could make me whole," he belts in the song. "Until I ran into You.“ </a:t>
            </a:r>
          </a:p>
        </p:txBody>
      </p:sp>
    </p:spTree>
    <p:extLst>
      <p:ext uri="{BB962C8B-B14F-4D97-AF65-F5344CB8AC3E}">
        <p14:creationId xmlns:p14="http://schemas.microsoft.com/office/powerpoint/2010/main" val="9566292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Byrd's mother was 15 years old when she had him. Byrd was raped, abused and then abandoned by his father. Broken, confused and devastated, Byrd turned to the LGBT community for acceptance. </a:t>
            </a:r>
          </a:p>
        </p:txBody>
      </p:sp>
    </p:spTree>
    <p:extLst>
      <p:ext uri="{BB962C8B-B14F-4D97-AF65-F5344CB8AC3E}">
        <p14:creationId xmlns:p14="http://schemas.microsoft.com/office/powerpoint/2010/main" val="42939149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Yet he knew something was missing. "God met me right in my sin and loved me into a personal relationship with him. This year actually marks my seventh year of being free!" Byrd tells </a:t>
            </a:r>
            <a:r>
              <a:rPr lang="en-US" i="1" dirty="0"/>
              <a:t>Charisma.</a:t>
            </a:r>
            <a:endParaRPr lang="en-US" dirty="0"/>
          </a:p>
        </p:txBody>
      </p:sp>
    </p:spTree>
    <p:extLst>
      <p:ext uri="{BB962C8B-B14F-4D97-AF65-F5344CB8AC3E}">
        <p14:creationId xmlns:p14="http://schemas.microsoft.com/office/powerpoint/2010/main" val="8330470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C4A35D-56AA-4087-8B53-A71198001810}"/>
              </a:ext>
            </a:extLst>
          </p:cNvPr>
          <p:cNvPicPr>
            <a:picLocks noChangeAspect="1"/>
          </p:cNvPicPr>
          <p:nvPr/>
        </p:nvPicPr>
        <p:blipFill>
          <a:blip r:embed="rId3"/>
          <a:stretch>
            <a:fillRect/>
          </a:stretch>
        </p:blipFill>
        <p:spPr>
          <a:xfrm>
            <a:off x="1189037" y="-72060"/>
            <a:ext cx="6324600" cy="522467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Tree>
    <p:extLst>
      <p:ext uri="{BB962C8B-B14F-4D97-AF65-F5344CB8AC3E}">
        <p14:creationId xmlns:p14="http://schemas.microsoft.com/office/powerpoint/2010/main" val="40547510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8BAF292E-A578-4B1D-818A-CBB224ECDA45}"/>
              </a:ext>
            </a:extLst>
          </p:cNvPr>
          <p:cNvSpPr>
            <a:spLocks noGrp="1" noChangeArrowheads="1"/>
          </p:cNvSpPr>
          <p:nvPr>
            <p:ph type="subTitle" idx="1"/>
          </p:nvPr>
        </p:nvSpPr>
        <p:spPr>
          <a:xfrm>
            <a:off x="274637" y="285750"/>
            <a:ext cx="8229600" cy="4857750"/>
          </a:xfrm>
        </p:spPr>
        <p:txBody>
          <a:bodyPr/>
          <a:lstStyle/>
          <a:p>
            <a:pPr lvl="1" algn="l">
              <a:spcBef>
                <a:spcPct val="0"/>
              </a:spcBef>
            </a:pPr>
            <a:r>
              <a:rPr lang="en-US" altLang="en-US" dirty="0">
                <a:latin typeface="Arial Rounded MT Bold" panose="020F0704030504030204" pitchFamily="34" charset="0"/>
                <a:cs typeface="Vilna" pitchFamily="2" charset="-79"/>
              </a:rPr>
              <a:t>After he had provided purification for sins, he sat down at the right hand of the Majesty in heaven.</a:t>
            </a:r>
          </a:p>
          <a:p>
            <a:pPr lvl="1" algn="l">
              <a:spcBef>
                <a:spcPct val="0"/>
              </a:spcBef>
            </a:pPr>
            <a:endParaRPr lang="en-US" altLang="en-US" dirty="0">
              <a:latin typeface="Arial Rounded MT Bold" panose="020F0704030504030204" pitchFamily="34" charset="0"/>
              <a:cs typeface="Vilna" pitchFamily="2" charset="-79"/>
            </a:endParaRPr>
          </a:p>
          <a:p>
            <a:pPr lvl="1" algn="l">
              <a:spcBef>
                <a:spcPct val="0"/>
              </a:spcBef>
            </a:pPr>
            <a:r>
              <a:rPr lang="en-US" altLang="en-US" dirty="0">
                <a:latin typeface="Arial Rounded MT Bold" panose="020F0704030504030204" pitchFamily="34" charset="0"/>
                <a:cs typeface="Vilna" pitchFamily="2" charset="-79"/>
              </a:rPr>
              <a:t>How long to we have to get it right?</a:t>
            </a:r>
          </a:p>
          <a:p>
            <a:pPr algn="l">
              <a:spcBef>
                <a:spcPct val="0"/>
              </a:spcBef>
            </a:pPr>
            <a:endParaRPr lang="en-US" altLang="en-US" dirty="0">
              <a:solidFill>
                <a:schemeClr val="bg1"/>
              </a:solidFill>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13389820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p>
        </p:txBody>
      </p:sp>
      <p:pic>
        <p:nvPicPr>
          <p:cNvPr id="2" name="Picture 1">
            <a:extLst>
              <a:ext uri="{FF2B5EF4-FFF2-40B4-BE49-F238E27FC236}">
                <a16:creationId xmlns:a16="http://schemas.microsoft.com/office/drawing/2014/main" id="{26B921DB-6281-4D1D-965A-3E22480A4BD0}"/>
              </a:ext>
            </a:extLst>
          </p:cNvPr>
          <p:cNvPicPr>
            <a:picLocks noChangeAspect="1"/>
          </p:cNvPicPr>
          <p:nvPr/>
        </p:nvPicPr>
        <p:blipFill>
          <a:blip r:embed="rId3"/>
          <a:stretch>
            <a:fillRect/>
          </a:stretch>
        </p:blipFill>
        <p:spPr>
          <a:xfrm>
            <a:off x="1798637" y="159046"/>
            <a:ext cx="5352386" cy="4984453"/>
          </a:xfrm>
          <a:prstGeom prst="rect">
            <a:avLst/>
          </a:prstGeom>
        </p:spPr>
      </p:pic>
    </p:spTree>
    <p:extLst>
      <p:ext uri="{BB962C8B-B14F-4D97-AF65-F5344CB8AC3E}">
        <p14:creationId xmlns:p14="http://schemas.microsoft.com/office/powerpoint/2010/main" val="21732238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p>
        </p:txBody>
      </p:sp>
      <p:pic>
        <p:nvPicPr>
          <p:cNvPr id="2" name="Picture 1">
            <a:extLst>
              <a:ext uri="{FF2B5EF4-FFF2-40B4-BE49-F238E27FC236}">
                <a16:creationId xmlns:a16="http://schemas.microsoft.com/office/drawing/2014/main" id="{3D8BBBFA-63DF-4AB6-9AB1-9D66F1C205A3}"/>
              </a:ext>
            </a:extLst>
          </p:cNvPr>
          <p:cNvPicPr>
            <a:picLocks noChangeAspect="1"/>
          </p:cNvPicPr>
          <p:nvPr/>
        </p:nvPicPr>
        <p:blipFill>
          <a:blip r:embed="rId3"/>
          <a:stretch>
            <a:fillRect/>
          </a:stretch>
        </p:blipFill>
        <p:spPr>
          <a:xfrm>
            <a:off x="217062" y="514350"/>
            <a:ext cx="8493762" cy="4343400"/>
          </a:xfrm>
          <a:prstGeom prst="rect">
            <a:avLst/>
          </a:prstGeom>
        </p:spPr>
      </p:pic>
    </p:spTree>
    <p:extLst>
      <p:ext uri="{BB962C8B-B14F-4D97-AF65-F5344CB8AC3E}">
        <p14:creationId xmlns:p14="http://schemas.microsoft.com/office/powerpoint/2010/main" val="34192718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lnSpcReduction="10000"/>
          </a:bodyPr>
          <a:lstStyle/>
          <a:p>
            <a:pPr algn="l"/>
            <a:r>
              <a:rPr lang="en-US" dirty="0"/>
              <a:t>Researchers at Northeastern University and Imperial College London estimate that the number of cases may be five or ten times higher than what has been reported. On Monday, the Northeastern researchers estimated </a:t>
            </a:r>
            <a:r>
              <a:rPr lang="en-US" dirty="0">
                <a:solidFill>
                  <a:srgbClr val="FFFF99"/>
                </a:solidFill>
              </a:rPr>
              <a:t>there may be around 25,000 cases.</a:t>
            </a:r>
          </a:p>
        </p:txBody>
      </p:sp>
    </p:spTree>
    <p:extLst>
      <p:ext uri="{BB962C8B-B14F-4D97-AF65-F5344CB8AC3E}">
        <p14:creationId xmlns:p14="http://schemas.microsoft.com/office/powerpoint/2010/main" val="26534554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Look within you’ll be depressed.</a:t>
            </a:r>
          </a:p>
          <a:p>
            <a:pPr algn="l"/>
            <a:r>
              <a:rPr lang="en-US" dirty="0"/>
              <a:t>Look around you’ll be distressed.</a:t>
            </a:r>
          </a:p>
          <a:p>
            <a:pPr algn="l"/>
            <a:r>
              <a:rPr lang="en-US" dirty="0"/>
              <a:t>Look to Yeshua and you’ll be at rest, and blessed!</a:t>
            </a:r>
          </a:p>
        </p:txBody>
      </p:sp>
    </p:spTree>
    <p:extLst>
      <p:ext uri="{BB962C8B-B14F-4D97-AF65-F5344CB8AC3E}">
        <p14:creationId xmlns:p14="http://schemas.microsoft.com/office/powerpoint/2010/main" val="724536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85000" lnSpcReduction="20000"/>
          </a:bodyPr>
          <a:lstStyle/>
          <a:p>
            <a:pPr algn="l"/>
            <a:r>
              <a:rPr lang="en-US" dirty="0"/>
              <a:t>Israel gets:</a:t>
            </a:r>
          </a:p>
          <a:p>
            <a:pPr marL="115888" indent="-115888" algn="l">
              <a:buFont typeface="Arial" panose="020B0604020202020204" pitchFamily="34" charset="0"/>
              <a:buChar char="•"/>
            </a:pPr>
            <a:r>
              <a:rPr lang="en-US" dirty="0">
                <a:solidFill>
                  <a:srgbClr val="FFFF99"/>
                </a:solidFill>
              </a:rPr>
              <a:t>Full security control over sea, land, air and electromagnetic space </a:t>
            </a:r>
            <a:r>
              <a:rPr lang="en-US" dirty="0"/>
              <a:t>west of the Jordan River, including those areas that are part of a Palestinian state;</a:t>
            </a:r>
          </a:p>
          <a:p>
            <a:pPr marL="115888" indent="-115888" algn="l">
              <a:buFont typeface="Arial" panose="020B0604020202020204" pitchFamily="34" charset="0"/>
              <a:buChar char="•"/>
            </a:pPr>
            <a:r>
              <a:rPr lang="en-US" dirty="0"/>
              <a:t>Full security control over all border crossings;</a:t>
            </a:r>
          </a:p>
          <a:p>
            <a:pPr marL="115888" indent="-115888" algn="l">
              <a:buFont typeface="Arial" panose="020B0604020202020204" pitchFamily="34" charset="0"/>
              <a:buChar char="•"/>
            </a:pPr>
            <a:r>
              <a:rPr lang="en-US" dirty="0"/>
              <a:t>Hamas and all other independent Palestinian militias will be fully disarmed;</a:t>
            </a:r>
          </a:p>
        </p:txBody>
      </p:sp>
    </p:spTree>
    <p:extLst>
      <p:ext uri="{BB962C8B-B14F-4D97-AF65-F5344CB8AC3E}">
        <p14:creationId xmlns:p14="http://schemas.microsoft.com/office/powerpoint/2010/main" val="274410446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pPr>
            <a:r>
              <a:rPr lang="en-US" altLang="en-US" dirty="0">
                <a:solidFill>
                  <a:schemeClr val="bg1"/>
                </a:solidFill>
              </a:rPr>
              <a:t>Summary of all:</a:t>
            </a:r>
          </a:p>
          <a:p>
            <a:pPr marL="0" indent="0">
              <a:lnSpc>
                <a:spcPct val="90000"/>
              </a:lnSpc>
            </a:pPr>
            <a:r>
              <a:rPr lang="en-US" altLang="en-US" dirty="0">
                <a:solidFill>
                  <a:schemeClr val="bg1"/>
                </a:solidFill>
              </a:rPr>
              <a:t> </a:t>
            </a:r>
            <a:r>
              <a:rPr lang="en-US" altLang="en-US" sz="3600" baseline="30000" dirty="0">
                <a:solidFill>
                  <a:schemeClr val="bg1"/>
                </a:solidFill>
              </a:rPr>
              <a:t>8.1-2 </a:t>
            </a:r>
            <a:r>
              <a:rPr lang="en-US" altLang="en-US" sz="3600" dirty="0">
                <a:solidFill>
                  <a:schemeClr val="bg1"/>
                </a:solidFill>
              </a:rPr>
              <a:t>Here is the whole point of what we have been saying: we do have just such a cohen </a:t>
            </a:r>
            <a:r>
              <a:rPr lang="en-US" altLang="en-US" sz="3600" dirty="0" err="1">
                <a:solidFill>
                  <a:schemeClr val="bg1"/>
                </a:solidFill>
              </a:rPr>
              <a:t>gadol</a:t>
            </a:r>
            <a:r>
              <a:rPr lang="en-US" altLang="en-US" sz="3600" dirty="0">
                <a:solidFill>
                  <a:schemeClr val="bg1"/>
                </a:solidFill>
              </a:rPr>
              <a:t> as has been described. And he does sit at the right hand of </a:t>
            </a:r>
            <a:r>
              <a:rPr lang="en-US" altLang="en-US" sz="3600" dirty="0" err="1">
                <a:solidFill>
                  <a:schemeClr val="bg1"/>
                </a:solidFill>
              </a:rPr>
              <a:t>HaG'dulah</a:t>
            </a:r>
            <a:r>
              <a:rPr lang="en-US" altLang="en-US" sz="3600" dirty="0">
                <a:solidFill>
                  <a:schemeClr val="bg1"/>
                </a:solidFill>
              </a:rPr>
              <a:t> in heaven. There he serves in the Holy Place, that is, in the true Tent of Meeting, the one erected not by human beings but by A</a:t>
            </a:r>
            <a:r>
              <a:rPr lang="en-US" altLang="en-US" sz="3200" dirty="0">
                <a:solidFill>
                  <a:schemeClr val="bg1"/>
                </a:solidFill>
              </a:rPr>
              <a:t>DONI</a:t>
            </a:r>
            <a:r>
              <a:rPr lang="en-US" altLang="en-US" sz="3600" dirty="0">
                <a:solidFill>
                  <a:schemeClr val="bg1"/>
                </a:solidFill>
              </a:rPr>
              <a:t>. </a:t>
            </a:r>
            <a:endParaRPr lang="en-US" altLang="en-US" dirty="0">
              <a:solidFill>
                <a:schemeClr val="bg1"/>
              </a:solidFill>
            </a:endParaRPr>
          </a:p>
        </p:txBody>
      </p:sp>
    </p:spTree>
    <p:extLst>
      <p:ext uri="{BB962C8B-B14F-4D97-AF65-F5344CB8AC3E}">
        <p14:creationId xmlns:p14="http://schemas.microsoft.com/office/powerpoint/2010/main" val="7378449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endParaRPr lang="en-US" dirty="0"/>
          </a:p>
        </p:txBody>
      </p:sp>
    </p:spTree>
    <p:extLst>
      <p:ext uri="{BB962C8B-B14F-4D97-AF65-F5344CB8AC3E}">
        <p14:creationId xmlns:p14="http://schemas.microsoft.com/office/powerpoint/2010/main" val="203955167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55B88-9FDE-4C3A-8A01-E7DB95CCBF56}"/>
              </a:ext>
            </a:extLst>
          </p:cNvPr>
          <p:cNvPicPr>
            <a:picLocks noChangeAspect="1"/>
          </p:cNvPicPr>
          <p:nvPr/>
        </p:nvPicPr>
        <p:blipFill>
          <a:blip r:embed="rId3"/>
          <a:stretch>
            <a:fillRect/>
          </a:stretch>
        </p:blipFill>
        <p:spPr>
          <a:xfrm>
            <a:off x="432983" y="551789"/>
            <a:ext cx="7912908" cy="4039923"/>
          </a:xfrm>
          <a:prstGeom prst="rect">
            <a:avLst/>
          </a:prstGeom>
        </p:spPr>
      </p:pic>
    </p:spTree>
    <p:extLst>
      <p:ext uri="{BB962C8B-B14F-4D97-AF65-F5344CB8AC3E}">
        <p14:creationId xmlns:p14="http://schemas.microsoft.com/office/powerpoint/2010/main" val="3110118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62500" lnSpcReduction="20000"/>
          </a:bodyPr>
          <a:lstStyle/>
          <a:p>
            <a:pPr algn="l"/>
            <a:r>
              <a:rPr lang="en-US" dirty="0"/>
              <a:t>Israel gets:</a:t>
            </a:r>
          </a:p>
          <a:p>
            <a:pPr marL="115888" indent="-115888" algn="l">
              <a:buFont typeface="Arial" panose="020B0604020202020204" pitchFamily="34" charset="0"/>
              <a:buChar char="•"/>
            </a:pPr>
            <a:r>
              <a:rPr lang="en-US" dirty="0"/>
              <a:t>The Palestinian Authority will stop all payments to terrorists and their families;</a:t>
            </a:r>
          </a:p>
          <a:p>
            <a:pPr marL="115888" indent="-115888" algn="l">
              <a:buFont typeface="Arial" panose="020B0604020202020204" pitchFamily="34" charset="0"/>
              <a:buChar char="•"/>
            </a:pPr>
            <a:r>
              <a:rPr lang="en-US" dirty="0">
                <a:solidFill>
                  <a:srgbClr val="FFFF99"/>
                </a:solidFill>
              </a:rPr>
              <a:t>The Palestinian Authority will cease incitement against Israel in its media and schools;</a:t>
            </a:r>
          </a:p>
          <a:p>
            <a:pPr marL="115888" indent="-115888" algn="l">
              <a:buFont typeface="Arial" panose="020B0604020202020204" pitchFamily="34" charset="0"/>
              <a:buChar char="•"/>
            </a:pPr>
            <a:r>
              <a:rPr lang="en-US" dirty="0"/>
              <a:t>The Palestinians will recognize Israel as the Jewish state;</a:t>
            </a:r>
          </a:p>
          <a:p>
            <a:pPr marL="115888" indent="-115888" algn="l">
              <a:buFont typeface="Arial" panose="020B0604020202020204" pitchFamily="34" charset="0"/>
              <a:buChar char="•"/>
            </a:pPr>
            <a:r>
              <a:rPr lang="en-US" dirty="0"/>
              <a:t>The Palestinians will waive the “right of return” for so-called Palestinian “refugees to sovereign Israel;</a:t>
            </a:r>
          </a:p>
          <a:p>
            <a:pPr algn="l"/>
            <a:r>
              <a:rPr lang="en-US" dirty="0"/>
              <a:t>While the </a:t>
            </a:r>
            <a:r>
              <a:rPr lang="en-US" dirty="0">
                <a:solidFill>
                  <a:srgbClr val="FFFF99"/>
                </a:solidFill>
              </a:rPr>
              <a:t>Temple Mount will remain under Muslim custodianship, people of all faiths will be permitted to pray there.</a:t>
            </a:r>
          </a:p>
        </p:txBody>
      </p:sp>
    </p:spTree>
    <p:extLst>
      <p:ext uri="{BB962C8B-B14F-4D97-AF65-F5344CB8AC3E}">
        <p14:creationId xmlns:p14="http://schemas.microsoft.com/office/powerpoint/2010/main" val="665127048"/>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116745</TotalTime>
  <Words>4341</Words>
  <Application>Microsoft Office PowerPoint</Application>
  <PresentationFormat>Custom</PresentationFormat>
  <Paragraphs>388</Paragraphs>
  <Slides>82</Slides>
  <Notes>55</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82</vt:i4>
      </vt:variant>
    </vt:vector>
  </HeadingPairs>
  <TitlesOfParts>
    <vt:vector size="89" baseType="lpstr">
      <vt:lpstr>Arial</vt:lpstr>
      <vt:lpstr>Arial Rounded MT Bold</vt:lpstr>
      <vt:lpstr>Calibri</vt:lpstr>
      <vt:lpstr>Calibri Light</vt:lpstr>
      <vt:lpstr>David</vt:lpstr>
      <vt:lpstr>1_Default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Letter to the  Messianic Jews/ Hebrews 1.1 to 1.3  Messiah the Cohen [priest]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Ty Lewis</cp:lastModifiedBy>
  <cp:revision>3319</cp:revision>
  <dcterms:created xsi:type="dcterms:W3CDTF">2006-04-21T19:34:43Z</dcterms:created>
  <dcterms:modified xsi:type="dcterms:W3CDTF">2020-02-01T16:26:25Z</dcterms:modified>
</cp:coreProperties>
</file>