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4" r:id="rId3"/>
    <p:sldMasterId id="2147483706" r:id="rId4"/>
    <p:sldMasterId id="2147483721" r:id="rId5"/>
  </p:sldMasterIdLst>
  <p:notesMasterIdLst>
    <p:notesMasterId r:id="rId104"/>
  </p:notesMasterIdLst>
  <p:handoutMasterIdLst>
    <p:handoutMasterId r:id="rId105"/>
  </p:handoutMasterIdLst>
  <p:sldIdLst>
    <p:sldId id="2045" r:id="rId6"/>
    <p:sldId id="297" r:id="rId7"/>
    <p:sldId id="61115" r:id="rId8"/>
    <p:sldId id="61122" r:id="rId9"/>
    <p:sldId id="61129" r:id="rId10"/>
    <p:sldId id="61124" r:id="rId11"/>
    <p:sldId id="61130" r:id="rId12"/>
    <p:sldId id="61175" r:id="rId13"/>
    <p:sldId id="61176" r:id="rId14"/>
    <p:sldId id="61117" r:id="rId15"/>
    <p:sldId id="61131" r:id="rId16"/>
    <p:sldId id="61133" r:id="rId17"/>
    <p:sldId id="61116" r:id="rId18"/>
    <p:sldId id="339" r:id="rId19"/>
    <p:sldId id="61119" r:id="rId20"/>
    <p:sldId id="61125" r:id="rId21"/>
    <p:sldId id="61128" r:id="rId22"/>
    <p:sldId id="348" r:id="rId23"/>
    <p:sldId id="61135" r:id="rId24"/>
    <p:sldId id="61143" r:id="rId25"/>
    <p:sldId id="356" r:id="rId26"/>
    <p:sldId id="61126" r:id="rId27"/>
    <p:sldId id="61127" r:id="rId28"/>
    <p:sldId id="61136" r:id="rId29"/>
    <p:sldId id="346" r:id="rId30"/>
    <p:sldId id="61134" r:id="rId31"/>
    <p:sldId id="326" r:id="rId32"/>
    <p:sldId id="341" r:id="rId33"/>
    <p:sldId id="61138" r:id="rId34"/>
    <p:sldId id="343" r:id="rId35"/>
    <p:sldId id="342" r:id="rId36"/>
    <p:sldId id="345" r:id="rId37"/>
    <p:sldId id="61177" r:id="rId38"/>
    <p:sldId id="61140" r:id="rId39"/>
    <p:sldId id="61146" r:id="rId40"/>
    <p:sldId id="61142" r:id="rId41"/>
    <p:sldId id="61147" r:id="rId42"/>
    <p:sldId id="61141" r:id="rId43"/>
    <p:sldId id="61144" r:id="rId44"/>
    <p:sldId id="61145" r:id="rId45"/>
    <p:sldId id="61178" r:id="rId46"/>
    <p:sldId id="61168" r:id="rId47"/>
    <p:sldId id="61132" r:id="rId48"/>
    <p:sldId id="61148" r:id="rId49"/>
    <p:sldId id="352" r:id="rId50"/>
    <p:sldId id="61150" r:id="rId51"/>
    <p:sldId id="61152" r:id="rId52"/>
    <p:sldId id="61139" r:id="rId53"/>
    <p:sldId id="353" r:id="rId54"/>
    <p:sldId id="61151" r:id="rId55"/>
    <p:sldId id="61149" r:id="rId56"/>
    <p:sldId id="61169" r:id="rId57"/>
    <p:sldId id="61154" r:id="rId58"/>
    <p:sldId id="61153" r:id="rId59"/>
    <p:sldId id="357" r:id="rId60"/>
    <p:sldId id="61120" r:id="rId61"/>
    <p:sldId id="61155" r:id="rId62"/>
    <p:sldId id="61156" r:id="rId63"/>
    <p:sldId id="61157" r:id="rId64"/>
    <p:sldId id="61158" r:id="rId65"/>
    <p:sldId id="61159" r:id="rId66"/>
    <p:sldId id="61160" r:id="rId67"/>
    <p:sldId id="358" r:id="rId68"/>
    <p:sldId id="61121" r:id="rId69"/>
    <p:sldId id="61161" r:id="rId70"/>
    <p:sldId id="360" r:id="rId71"/>
    <p:sldId id="61118" r:id="rId72"/>
    <p:sldId id="61162" r:id="rId73"/>
    <p:sldId id="61163" r:id="rId74"/>
    <p:sldId id="61164" r:id="rId75"/>
    <p:sldId id="61110" r:id="rId76"/>
    <p:sldId id="61167" r:id="rId77"/>
    <p:sldId id="61179" r:id="rId78"/>
    <p:sldId id="61109" r:id="rId79"/>
    <p:sldId id="61180" r:id="rId80"/>
    <p:sldId id="61165" r:id="rId81"/>
    <p:sldId id="61170" r:id="rId82"/>
    <p:sldId id="61171" r:id="rId83"/>
    <p:sldId id="61166" r:id="rId84"/>
    <p:sldId id="61172" r:id="rId85"/>
    <p:sldId id="60678" r:id="rId86"/>
    <p:sldId id="60689" r:id="rId87"/>
    <p:sldId id="60688" r:id="rId88"/>
    <p:sldId id="60683" r:id="rId89"/>
    <p:sldId id="61173" r:id="rId90"/>
    <p:sldId id="61174" r:id="rId91"/>
    <p:sldId id="257" r:id="rId92"/>
    <p:sldId id="258" r:id="rId93"/>
    <p:sldId id="259" r:id="rId94"/>
    <p:sldId id="260" r:id="rId95"/>
    <p:sldId id="261" r:id="rId96"/>
    <p:sldId id="262" r:id="rId97"/>
    <p:sldId id="263" r:id="rId98"/>
    <p:sldId id="264" r:id="rId99"/>
    <p:sldId id="265" r:id="rId100"/>
    <p:sldId id="266" r:id="rId101"/>
    <p:sldId id="267" r:id="rId102"/>
    <p:sldId id="256" r:id="rId103"/>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567" autoAdjust="0"/>
  </p:normalViewPr>
  <p:slideViewPr>
    <p:cSldViewPr>
      <p:cViewPr varScale="1">
        <p:scale>
          <a:sx n="107" d="100"/>
          <a:sy n="107" d="100"/>
        </p:scale>
        <p:origin x="126" y="28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954"/>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presProps" Target="presProps.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heme" Target="theme/theme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orldisraelnews.com/zuckerberg-trumpets-return-to-religion-at-utah-conference/?utm_source=MadMimi&amp;utm_medium=email&amp;utm_content=Russia+Slams+Trump+Plan%3A+%E2%80%98Contradicts+UN+Decisions%E2%80%99%3B+CIA+Director+Secretly+Met+Palestinian+Security+Leaders%3A+IDF+Severely+Punishes+Senior+Commanders&amp;utm_campaign=20200202_m156757998_Russia+Slams+Trump+Plan%3A+%E2%80%98Contradicts+UN+Decisions%E2%80%99%3B+CIA+Director+Secretly+Met+Palestinian+Security+Leaders%3A+IDF+Severely+Punishes+Senior+Commanders&amp;utm_term=_0D_0A_09_09_09_09_09_09_09_09_09_09Read+Now_0D_0A_09_09_09_09_09_09_09_09_0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iblestudytools.com/passage/?q=Leviticus+11:31-3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iblestudytools.com/passage/?q=Leviticus+11:31-3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orldisraelnews.com/zuckerberg-trumpets-return-to-religion-at-utah-conference/?utm_source=MadMimi&amp;utm_medium=email&amp;utm_content=Russia+Slams+Trump+Plan%3A+%E2%80%98Contradicts+UN+Decisions%E2%80%99%3B+CIA+Director+Secretly+Met+Palestinian+Security+Leaders%3A+IDF+Severely+Punishes+Senior+Commanders&amp;utm_campaign=20200202_m156757998_Russia+Slams+Trump+Plan%3A+%E2%80%98Contradicts+UN+Decisions%E2%80%99%3B+CIA+Director+Secretly+Met+Palestinian+Security+Leaders%3A+IDF+Severely+Punishes+Senior+Commanders&amp;utm_term=_0D_0A_09_09_09_09_09_09_09_09_09_09Read+Now_0D_0A_09_09_09_09_09_09_09_09_0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post.com/J-Spot/Facebooks-Zuckerberg-tells-tech-conference-he-has-become-more-religious-61643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post.com/J-Spot/Facebooks-Zuckerberg-tells-tech-conference-he-has-become-more-religious-61643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yoYdEMOYm7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t>
            </a:r>
            <a:r>
              <a:rPr lang="en-US" dirty="0" err="1"/>
              <a:t>Rukhel</a:t>
            </a:r>
            <a:r>
              <a:rPr lang="en-US" dirty="0"/>
              <a:t> Fields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107417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D4AE8E4-7FC0-4489-9D16-2131420775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Letter to the Messianic Jews 1.4 to 1.7</a:t>
            </a:r>
          </a:p>
        </p:txBody>
      </p:sp>
      <p:sp>
        <p:nvSpPr>
          <p:cNvPr id="5" name="Rectangle 3">
            <a:extLst>
              <a:ext uri="{FF2B5EF4-FFF2-40B4-BE49-F238E27FC236}">
                <a16:creationId xmlns:a16="http://schemas.microsoft.com/office/drawing/2014/main" id="{958FB2F0-1EDF-47D9-B7B6-F6A5652804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e-IL"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2009 5769  7 February</a:t>
            </a: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Rectangle 7">
            <a:extLst>
              <a:ext uri="{FF2B5EF4-FFF2-40B4-BE49-F238E27FC236}">
                <a16:creationId xmlns:a16="http://schemas.microsoft.com/office/drawing/2014/main" id="{6DEA1ADD-DE99-474E-9AA9-FAC74B0D863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1F44A-4A79-476F-BFE0-A9A5F0D3C0F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4626" name="Rectangle 2">
            <a:extLst>
              <a:ext uri="{FF2B5EF4-FFF2-40B4-BE49-F238E27FC236}">
                <a16:creationId xmlns:a16="http://schemas.microsoft.com/office/drawing/2014/main" id="{A008BC7B-68BC-4B34-B3C5-45CB6C8FD356}"/>
              </a:ext>
            </a:extLst>
          </p:cNvPr>
          <p:cNvSpPr>
            <a:spLocks noGrp="1" noRot="1" noChangeAspect="1" noChangeArrowheads="1" noTextEdit="1"/>
          </p:cNvSpPr>
          <p:nvPr>
            <p:ph type="sldImg"/>
          </p:nvPr>
        </p:nvSpPr>
        <p:spPr>
          <a:ln/>
        </p:spPr>
      </p:sp>
      <p:sp>
        <p:nvSpPr>
          <p:cNvPr id="154627" name="Rectangle 3">
            <a:extLst>
              <a:ext uri="{FF2B5EF4-FFF2-40B4-BE49-F238E27FC236}">
                <a16:creationId xmlns:a16="http://schemas.microsoft.com/office/drawing/2014/main" id="{4F3A501D-76F7-4121-A160-48AA505FB1C3}"/>
              </a:ext>
            </a:extLst>
          </p:cNvPr>
          <p:cNvSpPr>
            <a:spLocks noGrp="1" noChangeArrowheads="1"/>
          </p:cNvSpPr>
          <p:nvPr>
            <p:ph type="body" idx="1"/>
          </p:nvPr>
        </p:nvSpPr>
        <p:spPr/>
        <p:txBody>
          <a:bodyPr/>
          <a:lstStyle/>
          <a:p>
            <a:pPr>
              <a:lnSpc>
                <a:spcPct val="80000"/>
              </a:lnSpc>
            </a:pPr>
            <a:endParaRPr lang="en-US" altLang="en-US" sz="800" i="1"/>
          </a:p>
        </p:txBody>
      </p:sp>
    </p:spTree>
    <p:extLst>
      <p:ext uri="{BB962C8B-B14F-4D97-AF65-F5344CB8AC3E}">
        <p14:creationId xmlns:p14="http://schemas.microsoft.com/office/powerpoint/2010/main" val="311771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Practice Book of Hebrews = Letter to the Messianic Jews = MJ</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340494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book in the Messianic Scriptures to use this title.</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76922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theme of whole book</a:t>
            </a:r>
          </a:p>
          <a:p>
            <a:r>
              <a:rPr lang="en-US" dirty="0"/>
              <a:t>Now on to the text of this Shabbat.</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92708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Tanakh quote, and a conclusion, better Name than angels.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4258379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Introduce a term.</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99861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3775745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1227300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Bring printed Talmud</a:t>
            </a:r>
          </a:p>
          <a:p>
            <a:r>
              <a:rPr lang="en-US" b="1" dirty="0" err="1"/>
              <a:t>Menachot</a:t>
            </a:r>
            <a:r>
              <a:rPr lang="en-US" b="1" dirty="0"/>
              <a:t> 43b with </a:t>
            </a:r>
            <a:r>
              <a:rPr lang="en-US" b="1" dirty="0" err="1"/>
              <a:t>Rashi</a:t>
            </a:r>
            <a:r>
              <a:rPr lang="en-US" b="1" dirty="0"/>
              <a:t> and </a:t>
            </a:r>
            <a:r>
              <a:rPr lang="en-US" b="1" dirty="0" err="1"/>
              <a:t>Tosafot</a:t>
            </a:r>
            <a:r>
              <a:rPr lang="en-US" b="1" dirty="0"/>
              <a:t>  Part of the 5</a:t>
            </a:r>
            <a:r>
              <a:rPr lang="en-US" b="1" baseline="30000" dirty="0"/>
              <a:t>th</a:t>
            </a:r>
            <a:r>
              <a:rPr lang="en-US" b="1" dirty="0"/>
              <a:t> of 6 divisions of the Talmud</a:t>
            </a:r>
          </a:p>
          <a:p>
            <a:endParaRPr lang="en-US" b="1" dirty="0"/>
          </a:p>
          <a:p>
            <a:r>
              <a:rPr lang="en-US" b="1" dirty="0"/>
              <a:t>The Talmud violated the meaning of scripture, and bragged about it!</a:t>
            </a:r>
          </a:p>
          <a:p>
            <a:r>
              <a:rPr lang="en-US" b="1" dirty="0"/>
              <a:t>Why Rabbinic writings are useful, but NOT inspired/authoritative.</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2998054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zuckerberg-trumpets-return-to-religion-at-utah-conference/?utm_source=MadMimi&amp;utm_medium=email&amp;utm_content=Russia+Slams+Trump+Plan%3A+%E2%80%98Contradicts+UN+Decisions%E2%80%99%3B+CIA+Director+Secretly+Met+Palestinian+Security+Leaders%3A+IDF+Severely+Punishes+Senior+Commanders&amp;utm_campaign=20200202_m156757998_Russia+Slams+Trump+Plan%3A+%E2%80%98Contradicts+UN+Decisions%E2%80%99%3B+CIA+Director+Secretly+Met+Palestinian+Security+Leaders%3A+IDF+Severely+Punishes+Senior+Commanders&amp;utm_term=_0D_0A_09_09_09_09_09_09_09_09_09_09Read+Now_0D_0A_09_09_09_09_09_09_09_09_09</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2125519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156325" cy="4494213"/>
          </a:xfrm>
        </p:spPr>
        <p:txBody>
          <a:bodyPr/>
          <a:lstStyle/>
          <a:p>
            <a:r>
              <a:rPr lang="en-US" dirty="0"/>
              <a:t>John Gill: </a:t>
            </a:r>
            <a:r>
              <a:rPr lang="en-US" dirty="0" err="1"/>
              <a:t>Rashi</a:t>
            </a:r>
            <a:r>
              <a:rPr lang="en-US" dirty="0"/>
              <a:t> thinks this respects the measure or quantity of what is touched, as if but the quantity of a lentil or small pea, ( </a:t>
            </a:r>
            <a:r>
              <a:rPr lang="en-US" dirty="0">
                <a:hlinkClick r:id="rId3"/>
              </a:rPr>
              <a:t>Levi 11:31-38</a:t>
            </a:r>
            <a:r>
              <a:rPr lang="en-US" dirty="0"/>
              <a:t> ) ; </a:t>
            </a:r>
            <a:r>
              <a:rPr lang="en-US" b="1" dirty="0"/>
              <a:t>or a man of whom he may take uncleanness, whatsoever uncleanness he</a:t>
            </a:r>
            <a:br>
              <a:rPr lang="en-US" dirty="0"/>
            </a:br>
            <a:r>
              <a:rPr lang="en-US" b="1" dirty="0"/>
              <a:t>hath</a:t>
            </a:r>
            <a:r>
              <a:rPr lang="en-US" dirty="0"/>
              <a:t>; as of a leper, a </a:t>
            </a:r>
            <a:r>
              <a:rPr lang="en-US" dirty="0" err="1"/>
              <a:t>profluvious</a:t>
            </a:r>
            <a:r>
              <a:rPr lang="en-US" dirty="0"/>
              <a:t>, or a dead man; </a:t>
            </a:r>
            <a:r>
              <a:rPr lang="en-US" dirty="0" err="1"/>
              <a:t>Jarchi</a:t>
            </a:r>
            <a:r>
              <a:rPr lang="en-US" dirty="0"/>
              <a:t> interprets it of the latter, and of the quantity which defiles, which is that of an olive; who also observes, that the phrase, "whatsoever uncleanness", includes touching a </a:t>
            </a:r>
            <a:r>
              <a:rPr lang="en-US" dirty="0" err="1"/>
              <a:t>profluvious</a:t>
            </a:r>
            <a:r>
              <a:rPr lang="en-US" dirty="0"/>
              <a:t> man or woman, a menstruous woman, and a new mother.</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251122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156325" cy="4494213"/>
          </a:xfrm>
        </p:spPr>
        <p:txBody>
          <a:bodyPr/>
          <a:lstStyle/>
          <a:p>
            <a:r>
              <a:rPr lang="en-US" baseline="30000" dirty="0"/>
              <a:t>John Gill: </a:t>
            </a:r>
            <a:r>
              <a:rPr lang="en-US" dirty="0" err="1"/>
              <a:t>Rashi</a:t>
            </a:r>
            <a:r>
              <a:rPr lang="en-US" dirty="0"/>
              <a:t> thinks this respects the measure or quantity of what is touched, as if but the quantity of a lentil or small pea, ( </a:t>
            </a:r>
            <a:r>
              <a:rPr lang="en-US" dirty="0">
                <a:hlinkClick r:id="rId3"/>
              </a:rPr>
              <a:t>Lev 11:31-38</a:t>
            </a:r>
            <a:r>
              <a:rPr lang="en-US" dirty="0"/>
              <a:t> ) ; </a:t>
            </a:r>
            <a:r>
              <a:rPr lang="en-US" b="1" dirty="0"/>
              <a:t>or a man of whom he may take uncleanness, whatsoever uncleanness he</a:t>
            </a:r>
            <a:br>
              <a:rPr lang="en-US" dirty="0"/>
            </a:br>
            <a:r>
              <a:rPr lang="en-US" b="1" dirty="0"/>
              <a:t>hath</a:t>
            </a:r>
            <a:r>
              <a:rPr lang="en-US" dirty="0"/>
              <a:t>; as of a leper, a </a:t>
            </a:r>
            <a:r>
              <a:rPr lang="en-US" dirty="0" err="1"/>
              <a:t>profluvious</a:t>
            </a:r>
            <a:r>
              <a:rPr lang="en-US" dirty="0"/>
              <a:t>, or a dead man; </a:t>
            </a:r>
            <a:r>
              <a:rPr lang="en-US" dirty="0" err="1"/>
              <a:t>Rashi</a:t>
            </a:r>
            <a:r>
              <a:rPr lang="en-US" dirty="0"/>
              <a:t> interprets it of the latter, and of the quantity which defiles, which is that of an olive; who also observes, that the phrase, "whatsoever uncleanness", includes touching a </a:t>
            </a:r>
            <a:r>
              <a:rPr lang="en-US" dirty="0" err="1"/>
              <a:t>profluvious</a:t>
            </a:r>
            <a:r>
              <a:rPr lang="en-US" dirty="0"/>
              <a:t> man or woman, a menstruous woman, and a new mother.</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171457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308725" cy="4494213"/>
          </a:xfrm>
        </p:spPr>
        <p:txBody>
          <a:bodyPr/>
          <a:lstStyle/>
          <a:p>
            <a:r>
              <a:rPr lang="en-US" baseline="30000" dirty="0"/>
              <a:t>John Gill: </a:t>
            </a:r>
            <a:r>
              <a:rPr lang="en-US" dirty="0"/>
              <a:t>in forty </a:t>
            </a:r>
            <a:r>
              <a:rPr lang="en-US" dirty="0" err="1"/>
              <a:t>seahs</a:t>
            </a:r>
            <a:r>
              <a:rPr lang="en-US" dirty="0"/>
              <a:t> of water, as the Targum of Jonathan; yea, when the evening is come, he may not eat of the heave or wave offerings, until he has dipped himself all over in water; </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43036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Brown</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4030022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go back through the text, explain and apply.</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3178477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Tanakh quote, and a conclusion, better Name than angels.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8567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Yeshua’s day, they would quote a snippet, a few words, and know that the hearers [many if not most of them] would know and think of the context.</a:t>
            </a:r>
          </a:p>
          <a:p>
            <a:r>
              <a:rPr lang="en-US" b="1" dirty="0"/>
              <a:t>I’m quite a bit out of the public culture, but “Things go better…”</a:t>
            </a:r>
          </a:p>
          <a:p>
            <a:endParaRPr lang="en-US" b="1" dirty="0"/>
          </a:p>
          <a:p>
            <a:r>
              <a:rPr lang="en-US" b="1" dirty="0"/>
              <a:t>Context:  G-d is asking Someone to sit at His right hand.</a:t>
            </a:r>
          </a:p>
          <a:p>
            <a:endParaRPr lang="en-US" b="1"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2934739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They heard this, they thought of… </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274814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least 5 places in scripture where there is a dual appearance of G-d.  These are two of the five.</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4135735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at least 5 places in scripture where there is a dual appearance of G-d.  These are two of the five.</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37168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orldisraelnews.com/zuckerberg-trumpets-return-to-religion-at-utah-conference/?utm_source=MadMimi&amp;utm_medium=email&amp;utm_content=Russia+Slams+Trump+Plan%3A+%E2%80%98Contradicts+UN+Decisions%E2%80%99%3B+CIA+Director+Secretly+Met+Palestinian+Security+Leaders%3A+IDF+Severely+Punishes+Senior+Commanders&amp;utm_campaign=20200202_m156757998_Russia+Slams+Trump+Plan%3A+%E2%80%98Contradicts+UN+Decisions%E2%80%99%3B+CIA+Director+Secretly+Met+Palestinian+Security+Leaders%3A+IDF+Severely+Punishes+Senior+Commanders&amp;utm_term=_0D_0A_09_09_09_09_09_09_09_09_09_09Read+Now_0D_0A_09_09_09_09_09_09_09_09_09</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635473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Tanakh quote, and a conclusion, better Name than angels.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8160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us, this may seem obvious and trivial, but to the hearers, and to all people new to this, particularly Jewish people, it is thrilling.</a:t>
            </a:r>
          </a:p>
          <a:p>
            <a:endParaRPr lang="en-US" b="1" dirty="0"/>
          </a:p>
          <a:p>
            <a:r>
              <a:rPr lang="en-US" b="1" dirty="0"/>
              <a:t>Yeshua is the guy in Psalm 2!</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3670324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Quote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29293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Coke principle.</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20199170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Again MJ quotes a phrase, expects readers to think of the chapter.</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981305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375612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662870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Quote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35912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Review: this from Ps 110   Conclusive proof of divine Messiah: better Nature/Name.  Better priesthood.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74679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 from Ps 2  conclusive proof of divine Messiah: better Nature/Name.  Better priesthood.</a:t>
            </a:r>
          </a:p>
          <a:p>
            <a:r>
              <a:rPr lang="en-US" b="1" dirty="0"/>
              <a:t>#3 from 2 Sam 7.14   Not a proof text, a midrash, an expansion.</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75090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https://www.jpost.com/J-Spot/Facebooks-Zuckerberg-tells-tech-conference-he-has-become-more-religious-616438</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030514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psalm of the establishment of the kingdom.</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3624420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i="0" u="none" strike="noStrike" kern="1200" baseline="0" dirty="0">
                <a:solidFill>
                  <a:schemeClr val="tx1"/>
                </a:solidFill>
                <a:latin typeface="Arial Rounded MT Bold" pitchFamily="34" charset="0"/>
                <a:ea typeface="+mn-ea"/>
                <a:cs typeface="Arial" charset="0"/>
              </a:rPr>
              <a:t>This is a </a:t>
            </a:r>
            <a:r>
              <a:rPr lang="en-US" sz="2000" b="1" i="0" u="none" strike="noStrike" kern="1200" baseline="0" dirty="0" err="1">
                <a:solidFill>
                  <a:schemeClr val="tx1"/>
                </a:solidFill>
                <a:latin typeface="Arial Rounded MT Bold" pitchFamily="34" charset="0"/>
                <a:ea typeface="+mn-ea"/>
                <a:cs typeface="Arial" charset="0"/>
              </a:rPr>
              <a:t>Misdrah</a:t>
            </a:r>
            <a:r>
              <a:rPr lang="en-US" sz="2000" b="1" i="0" u="none" strike="noStrike" kern="1200" baseline="0" dirty="0">
                <a:solidFill>
                  <a:schemeClr val="tx1"/>
                </a:solidFill>
                <a:latin typeface="Arial Rounded MT Bold" pitchFamily="34" charset="0"/>
                <a:ea typeface="+mn-ea"/>
                <a:cs typeface="Arial" charset="0"/>
              </a:rPr>
              <a:t> on the psalm, like the verse above.  No proof of Messiah-ship is found here, but an explanation of the psalm his relation, as G-d, to angels.</a:t>
            </a:r>
          </a:p>
          <a:p>
            <a:r>
              <a:rPr lang="en-US" sz="2000" b="1" i="0" u="none" strike="noStrike" kern="1200" baseline="0" dirty="0">
                <a:solidFill>
                  <a:schemeClr val="tx1"/>
                </a:solidFill>
                <a:latin typeface="Arial Rounded MT Bold" pitchFamily="34" charset="0"/>
                <a:ea typeface="+mn-ea"/>
                <a:cs typeface="Arial" charset="0"/>
              </a:rPr>
              <a:t>Using the Coke jingle principle…</a:t>
            </a:r>
            <a:endParaRPr lang="en-US" b="1"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601822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we quote in the full tallit service:  G-d’s tallit is the light of the heavens.  </a:t>
            </a:r>
          </a:p>
          <a:p>
            <a:endParaRPr lang="en-US" b="1" dirty="0"/>
          </a:p>
          <a:p>
            <a:r>
              <a:rPr lang="en-US" b="1" dirty="0"/>
              <a:t>Review, and application…</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805375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Tanakh quote, Better nature, divine Nature, better Name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07612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Second Tanakh quote, Better nature, divine Nature, better Name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Third Tanakh quote, Better nature, divine Nature, better Name, as midrash</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4127890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Fourth Tanakh quote, Better nature, divine Nature, better Name midrash but specifically to angels.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Fifth Tanakh quote, Better nature, divine Nature, better Name in context of worship.  </a:t>
            </a:r>
            <a:r>
              <a:rPr lang="en-US" dirty="0" err="1"/>
              <a:t>Talit</a:t>
            </a:r>
            <a:r>
              <a:rPr lang="en-US" dirty="0"/>
              <a:t> of light.</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5901204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56371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Quote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723551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912168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the pronunciation, rather the honoring of </a:t>
            </a:r>
            <a:r>
              <a:rPr lang="en-US" altLang="en-US" sz="1050" dirty="0" err="1"/>
              <a:t>Mashiakh</a:t>
            </a:r>
            <a:r>
              <a:rPr lang="en-US" altLang="en-US" sz="1050" dirty="0"/>
              <a:t> Yeshua as the divine, royal, Son, worshiped </a:t>
            </a:r>
          </a:p>
        </p:txBody>
      </p:sp>
    </p:spTree>
    <p:extLst>
      <p:ext uri="{BB962C8B-B14F-4D97-AF65-F5344CB8AC3E}">
        <p14:creationId xmlns:p14="http://schemas.microsoft.com/office/powerpoint/2010/main" val="266189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https://www.jpost.com/J-Spot/Facebooks-Zuckerberg-tells-tech-conference-he-has-become-more-religious-616438</a:t>
            </a:r>
            <a:endParaRPr lang="en-US" dirty="0"/>
          </a:p>
          <a:p>
            <a:endParaRPr lang="en-US" b="1" dirty="0"/>
          </a:p>
          <a:p>
            <a:r>
              <a:rPr lang="en-US" b="1" dirty="0"/>
              <a:t>“things that are bigger than yourself.”  Pray that Mark Zuckerberg comes to faith in Messiah!</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6748138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94079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92791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13415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423582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When I was selling life insurance, I had a prospect named John Fletcher.  Told him the story.  Mad for warm fuzzy relationship, and a sale. </a:t>
            </a:r>
          </a:p>
        </p:txBody>
      </p:sp>
    </p:spTree>
    <p:extLst>
      <p:ext uri="{BB962C8B-B14F-4D97-AF65-F5344CB8AC3E}">
        <p14:creationId xmlns:p14="http://schemas.microsoft.com/office/powerpoint/2010/main" val="13247244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Friday afternoon, a week ago, Jan. 31, the furnace went out in the lobby.  Thermostat by the ladies’ room.  We called our HVAC guy, who is always cheerful and competent.   Relax, Alex is here.  He figured out that some electronic component failed.  Fixed it.  </a:t>
            </a:r>
          </a:p>
        </p:txBody>
      </p:sp>
    </p:spTree>
    <p:extLst>
      <p:ext uri="{BB962C8B-B14F-4D97-AF65-F5344CB8AC3E}">
        <p14:creationId xmlns:p14="http://schemas.microsoft.com/office/powerpoint/2010/main" val="42357680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endParaRPr lang="en-US" sz="1050" dirty="0"/>
          </a:p>
          <a:p>
            <a:endParaRPr lang="en-US" altLang="en-US" sz="1050" dirty="0"/>
          </a:p>
        </p:txBody>
      </p:sp>
    </p:spTree>
    <p:extLst>
      <p:ext uri="{BB962C8B-B14F-4D97-AF65-F5344CB8AC3E}">
        <p14:creationId xmlns:p14="http://schemas.microsoft.com/office/powerpoint/2010/main" val="505337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endParaRPr lang="en-US" sz="1050" dirty="0"/>
          </a:p>
          <a:p>
            <a:endParaRPr lang="en-US" altLang="en-US" sz="1050" dirty="0"/>
          </a:p>
          <a:p>
            <a:endParaRPr lang="en-US" altLang="en-US" sz="1050" dirty="0"/>
          </a:p>
        </p:txBody>
      </p:sp>
    </p:spTree>
    <p:extLst>
      <p:ext uri="{BB962C8B-B14F-4D97-AF65-F5344CB8AC3E}">
        <p14:creationId xmlns:p14="http://schemas.microsoft.com/office/powerpoint/2010/main" val="6616416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endParaRPr lang="en-US" sz="1050" dirty="0"/>
          </a:p>
          <a:p>
            <a:endParaRPr lang="en-US" altLang="en-US" sz="1050" dirty="0"/>
          </a:p>
          <a:p>
            <a:endParaRPr lang="en-US" altLang="en-US" sz="1050" dirty="0"/>
          </a:p>
          <a:p>
            <a:endParaRPr lang="en-US" altLang="en-US" sz="1050" dirty="0"/>
          </a:p>
        </p:txBody>
      </p:sp>
    </p:spTree>
    <p:extLst>
      <p:ext uri="{BB962C8B-B14F-4D97-AF65-F5344CB8AC3E}">
        <p14:creationId xmlns:p14="http://schemas.microsoft.com/office/powerpoint/2010/main" val="16729294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a:t>
            </a:r>
            <a:endParaRPr lang="en-US" sz="1050" dirty="0"/>
          </a:p>
          <a:p>
            <a:endParaRPr lang="en-US" altLang="en-US" sz="1050" dirty="0"/>
          </a:p>
          <a:p>
            <a:endParaRPr lang="en-US" altLang="en-US" sz="1050" dirty="0"/>
          </a:p>
          <a:p>
            <a:endParaRPr lang="en-US" altLang="en-US" sz="1050" dirty="0"/>
          </a:p>
        </p:txBody>
      </p:sp>
    </p:spTree>
    <p:extLst>
      <p:ext uri="{BB962C8B-B14F-4D97-AF65-F5344CB8AC3E}">
        <p14:creationId xmlns:p14="http://schemas.microsoft.com/office/powerpoint/2010/main" val="3784826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hlinkClick r:id="rId3"/>
              </a:rPr>
              <a:t>https://youtu.be/yoYdEMOYm7Q</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From Blaine Robison</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5326355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I know that there is pain and mourning.  But, I mean regularly.</a:t>
            </a:r>
          </a:p>
        </p:txBody>
      </p:sp>
    </p:spTree>
    <p:extLst>
      <p:ext uri="{BB962C8B-B14F-4D97-AF65-F5344CB8AC3E}">
        <p14:creationId xmlns:p14="http://schemas.microsoft.com/office/powerpoint/2010/main" val="1715001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Come to Him, and He will receive you, forgive you, receive you, transform you over time.</a:t>
            </a:r>
          </a:p>
        </p:txBody>
      </p:sp>
    </p:spTree>
    <p:extLst>
      <p:ext uri="{BB962C8B-B14F-4D97-AF65-F5344CB8AC3E}">
        <p14:creationId xmlns:p14="http://schemas.microsoft.com/office/powerpoint/2010/main" val="3339071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98</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356743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https://youtu.be/BurP_a1Z02w</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32410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71491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2/8/2020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17DE-5F4A-41AB-B945-2FDF2ACBD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5CF9C-E5B3-44E7-BFD5-600ED08AB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92576-3AE0-46DF-9B18-8C34B2AE6EC8}"/>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BF16DD82-AB2F-401F-9780-A804DBEC4F4A}"/>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9EB15BEF-4453-46CD-BB1C-C7FED8C42655}"/>
              </a:ext>
            </a:extLst>
          </p:cNvPr>
          <p:cNvSpPr>
            <a:spLocks noGrp="1"/>
          </p:cNvSpPr>
          <p:nvPr>
            <p:ph type="sldNum" sz="quarter" idx="12"/>
          </p:nvPr>
        </p:nvSpPr>
        <p:spPr/>
        <p:txBody>
          <a:bodyPr/>
          <a:lstStyle>
            <a:lvl1pPr>
              <a:defRPr/>
            </a:lvl1pPr>
          </a:lstStyle>
          <a:p>
            <a:pPr defTabSz="685800"/>
            <a:fld id="{47E6B0F1-24A0-4915-B1D4-5EBC8C6EEDBA}"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205916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9404-CD3F-414D-B24C-08D52F5A574C}"/>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1F5FBF-17AC-45ED-A404-44CCEC37DFBB}"/>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773E0A0-3003-4FE9-92F0-A410D72109FC}"/>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39C9AE9A-AE6A-4F18-890B-075A1DD2B325}"/>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67299C5B-0048-4433-B31A-C61916A3AC1D}"/>
              </a:ext>
            </a:extLst>
          </p:cNvPr>
          <p:cNvSpPr>
            <a:spLocks noGrp="1"/>
          </p:cNvSpPr>
          <p:nvPr>
            <p:ph type="sldNum" sz="quarter" idx="12"/>
          </p:nvPr>
        </p:nvSpPr>
        <p:spPr/>
        <p:txBody>
          <a:bodyPr/>
          <a:lstStyle>
            <a:lvl1pPr>
              <a:defRPr/>
            </a:lvl1pPr>
          </a:lstStyle>
          <a:p>
            <a:pPr defTabSz="685800"/>
            <a:fld id="{98F03B29-874C-4C95-8381-AEB3A4B30973}"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54366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3F6C-91DA-453E-A062-9497DE1F68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DDAA5-F547-437C-AF93-0A0170344C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26735-EE93-4E60-9A85-02A6F8603FCF}"/>
              </a:ext>
            </a:extLst>
          </p:cNvPr>
          <p:cNvSpPr>
            <a:spLocks noGrp="1"/>
          </p:cNvSpPr>
          <p:nvPr>
            <p:ph type="dt" sz="half" idx="10"/>
          </p:nvPr>
        </p:nvSpPr>
        <p:spPr/>
        <p:txBody>
          <a:bodyPr/>
          <a:lstStyle>
            <a:lvl1pPr>
              <a:defRPr/>
            </a:lvl1pPr>
          </a:lstStyle>
          <a:p>
            <a:pPr algn="l" defTabSz="685800"/>
            <a:endParaRPr lang="en-US" altLang="en-US">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93B0BD7D-C87B-4E44-922F-BE7563B90097}"/>
              </a:ext>
            </a:extLst>
          </p:cNvPr>
          <p:cNvSpPr>
            <a:spLocks noGrp="1"/>
          </p:cNvSpPr>
          <p:nvPr>
            <p:ph type="ftr" sz="quarter" idx="11"/>
          </p:nvPr>
        </p:nvSpPr>
        <p:spPr/>
        <p:txBody>
          <a:bodyPr/>
          <a:lstStyle>
            <a:lvl1pPr>
              <a:defRPr/>
            </a:lvl1pPr>
          </a:lstStyle>
          <a:p>
            <a:pPr defTabSz="685800"/>
            <a:endParaRPr lang="en-US" altLang="en-US">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5F598506-232D-4A7B-95B6-06444636E8A6}"/>
              </a:ext>
            </a:extLst>
          </p:cNvPr>
          <p:cNvSpPr>
            <a:spLocks noGrp="1"/>
          </p:cNvSpPr>
          <p:nvPr>
            <p:ph type="sldNum" sz="quarter" idx="12"/>
          </p:nvPr>
        </p:nvSpPr>
        <p:spPr/>
        <p:txBody>
          <a:bodyPr/>
          <a:lstStyle>
            <a:lvl1pPr>
              <a:defRPr/>
            </a:lvl1pPr>
          </a:lstStyle>
          <a:p>
            <a:pPr defTabSz="685800"/>
            <a:fld id="{E3783C7D-B05E-4C26-AD95-E7D08F3FDA57}" type="slidenum">
              <a:rPr lang="en-US" altLang="en-US" smtClean="0">
                <a:solidFill>
                  <a:srgbClr val="000000"/>
                </a:solidFill>
                <a:cs typeface="Arial" panose="020B0604020202020204" pitchFamily="34" charset="0"/>
              </a:rPr>
              <a:pPr defTabSz="685800"/>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682065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19"/>
            <a:ext cx="7462044" cy="1102519"/>
          </a:xfrm>
        </p:spPr>
        <p:txBody>
          <a:bodyPr/>
          <a:lstStyle/>
          <a:p>
            <a:r>
              <a:rPr lang="en-US"/>
              <a:t>Click to edit Master title style</a:t>
            </a:r>
          </a:p>
        </p:txBody>
      </p:sp>
      <p:sp>
        <p:nvSpPr>
          <p:cNvPr id="3" name="Subtitle 2"/>
          <p:cNvSpPr>
            <a:spLocks noGrp="1"/>
          </p:cNvSpPr>
          <p:nvPr>
            <p:ph type="subTitle" idx="1"/>
          </p:nvPr>
        </p:nvSpPr>
        <p:spPr>
          <a:xfrm>
            <a:off x="1316831" y="2914650"/>
            <a:ext cx="6145213"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27C794E-F4B7-4346-8429-9152A434E05F}"/>
              </a:ext>
            </a:extLst>
          </p:cNvPr>
          <p:cNvSpPr>
            <a:spLocks noGrp="1" noChangeArrowheads="1"/>
          </p:cNvSpPr>
          <p:nvPr>
            <p:ph type="dt" sz="half" idx="10"/>
          </p:nvPr>
        </p:nvSpPr>
        <p:spPr>
          <a:ln/>
        </p:spPr>
        <p:txBody>
          <a:bodyPr/>
          <a:lstStyle>
            <a:lvl1pPr>
              <a:defRPr/>
            </a:lvl1pPr>
          </a:lstStyle>
          <a:p>
            <a:pPr algn="l" defTabSz="685800">
              <a:defRPr/>
            </a:pPr>
            <a:endParaRPr lang="en-US">
              <a:solidFill>
                <a:srgbClr val="000000"/>
              </a:solidFill>
            </a:endParaRPr>
          </a:p>
        </p:txBody>
      </p:sp>
      <p:sp>
        <p:nvSpPr>
          <p:cNvPr id="5" name="Rectangle 5">
            <a:extLst>
              <a:ext uri="{FF2B5EF4-FFF2-40B4-BE49-F238E27FC236}">
                <a16:creationId xmlns:a16="http://schemas.microsoft.com/office/drawing/2014/main" id="{30279E23-DCB4-4098-97F3-EA92932CDBA8}"/>
              </a:ext>
            </a:extLst>
          </p:cNvPr>
          <p:cNvSpPr>
            <a:spLocks noGrp="1" noChangeArrowheads="1"/>
          </p:cNvSpPr>
          <p:nvPr>
            <p:ph type="ftr" sz="quarter" idx="11"/>
          </p:nvPr>
        </p:nvSpPr>
        <p:spPr>
          <a:ln/>
        </p:spPr>
        <p:txBody>
          <a:bodyPr/>
          <a:lstStyle>
            <a:lvl1pPr>
              <a:defRPr/>
            </a:lvl1pPr>
          </a:lstStyle>
          <a:p>
            <a:pPr defTabSz="685800">
              <a:defRPr/>
            </a:pPr>
            <a:endParaRPr lang="en-US">
              <a:solidFill>
                <a:srgbClr val="000000"/>
              </a:solidFill>
            </a:endParaRPr>
          </a:p>
        </p:txBody>
      </p:sp>
      <p:sp>
        <p:nvSpPr>
          <p:cNvPr id="6" name="Rectangle 6">
            <a:extLst>
              <a:ext uri="{FF2B5EF4-FFF2-40B4-BE49-F238E27FC236}">
                <a16:creationId xmlns:a16="http://schemas.microsoft.com/office/drawing/2014/main" id="{3AE5A269-E151-4F74-B75C-0A0969FAB673}"/>
              </a:ext>
            </a:extLst>
          </p:cNvPr>
          <p:cNvSpPr>
            <a:spLocks noGrp="1" noChangeArrowheads="1"/>
          </p:cNvSpPr>
          <p:nvPr>
            <p:ph type="sldNum" sz="quarter" idx="12"/>
          </p:nvPr>
        </p:nvSpPr>
        <p:spPr>
          <a:ln/>
        </p:spPr>
        <p:txBody>
          <a:bodyPr/>
          <a:lstStyle>
            <a:lvl1pPr>
              <a:defRPr/>
            </a:lvl1pPr>
          </a:lstStyle>
          <a:p>
            <a:pPr defTabSz="685800">
              <a:defRPr/>
            </a:pPr>
            <a:fld id="{D413E08A-2CB0-4682-8595-F82D5CC15C77}" type="slidenum">
              <a:rPr lang="en-US" altLang="en-US" smtClean="0">
                <a:solidFill>
                  <a:srgbClr val="000000"/>
                </a:solidFill>
                <a:latin typeface="Arial" panose="020B0604020202020204" pitchFamily="34" charset="0"/>
                <a:cs typeface="Arial" panose="020B0604020202020204" pitchFamily="34" charset="0"/>
              </a:rPr>
              <a:pPr defTabSz="685800">
                <a:defRPr/>
              </a:pPr>
              <a:t>‹#›</a:t>
            </a:fld>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9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13D7D7-CA64-44DC-8A74-D9575E48535E}"/>
              </a:ext>
            </a:extLst>
          </p:cNvPr>
          <p:cNvSpPr>
            <a:spLocks noGrp="1" noChangeArrowheads="1"/>
          </p:cNvSpPr>
          <p:nvPr>
            <p:ph type="dt" sz="half" idx="10"/>
          </p:nvPr>
        </p:nvSpPr>
        <p:spPr>
          <a:ln/>
        </p:spPr>
        <p:txBody>
          <a:bodyPr/>
          <a:lstStyle>
            <a:lvl1pPr>
              <a:defRPr/>
            </a:lvl1pPr>
          </a:lstStyle>
          <a:p>
            <a:pPr algn="l" defTabSz="685800">
              <a:defRPr/>
            </a:pPr>
            <a:endParaRPr lang="en-US">
              <a:solidFill>
                <a:srgbClr val="000000"/>
              </a:solidFill>
            </a:endParaRPr>
          </a:p>
        </p:txBody>
      </p:sp>
      <p:sp>
        <p:nvSpPr>
          <p:cNvPr id="5" name="Rectangle 5">
            <a:extLst>
              <a:ext uri="{FF2B5EF4-FFF2-40B4-BE49-F238E27FC236}">
                <a16:creationId xmlns:a16="http://schemas.microsoft.com/office/drawing/2014/main" id="{B409A255-098B-4099-B1DC-317A445B7DAF}"/>
              </a:ext>
            </a:extLst>
          </p:cNvPr>
          <p:cNvSpPr>
            <a:spLocks noGrp="1" noChangeArrowheads="1"/>
          </p:cNvSpPr>
          <p:nvPr>
            <p:ph type="ftr" sz="quarter" idx="11"/>
          </p:nvPr>
        </p:nvSpPr>
        <p:spPr>
          <a:ln/>
        </p:spPr>
        <p:txBody>
          <a:bodyPr/>
          <a:lstStyle>
            <a:lvl1pPr>
              <a:defRPr/>
            </a:lvl1pPr>
          </a:lstStyle>
          <a:p>
            <a:pPr defTabSz="685800">
              <a:defRPr/>
            </a:pPr>
            <a:endParaRPr lang="en-US">
              <a:solidFill>
                <a:srgbClr val="000000"/>
              </a:solidFill>
            </a:endParaRPr>
          </a:p>
        </p:txBody>
      </p:sp>
      <p:sp>
        <p:nvSpPr>
          <p:cNvPr id="6" name="Rectangle 6">
            <a:extLst>
              <a:ext uri="{FF2B5EF4-FFF2-40B4-BE49-F238E27FC236}">
                <a16:creationId xmlns:a16="http://schemas.microsoft.com/office/drawing/2014/main" id="{8C9EF17A-8F3B-4C1C-923C-4A5CBB48997C}"/>
              </a:ext>
            </a:extLst>
          </p:cNvPr>
          <p:cNvSpPr>
            <a:spLocks noGrp="1" noChangeArrowheads="1"/>
          </p:cNvSpPr>
          <p:nvPr>
            <p:ph type="sldNum" sz="quarter" idx="12"/>
          </p:nvPr>
        </p:nvSpPr>
        <p:spPr>
          <a:ln/>
        </p:spPr>
        <p:txBody>
          <a:bodyPr/>
          <a:lstStyle>
            <a:lvl1pPr>
              <a:defRPr/>
            </a:lvl1pPr>
          </a:lstStyle>
          <a:p>
            <a:pPr defTabSz="685800">
              <a:defRPr/>
            </a:pPr>
            <a:fld id="{8B532C26-AA16-4BA5-880B-F444B6FEA738}" type="slidenum">
              <a:rPr lang="en-US" altLang="en-US" smtClean="0">
                <a:solidFill>
                  <a:srgbClr val="000000"/>
                </a:solidFill>
                <a:latin typeface="Arial" panose="020B0604020202020204" pitchFamily="34" charset="0"/>
                <a:cs typeface="Arial" panose="020B0604020202020204" pitchFamily="34" charset="0"/>
              </a:rPr>
              <a:pPr defTabSz="685800">
                <a:defRPr/>
              </a:pPr>
              <a:t>‹#›</a:t>
            </a:fld>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936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2/8/2020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144A08D-6C1A-4F70-A84E-3E7F5F9027A1}"/>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FE16FC0-80DD-45A9-9781-07C973401C9B}"/>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84BBDA9-766A-4A93-A13F-CAEA0FF38994}"/>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8803B7E8-1028-41EC-A663-C39D076D3423}"/>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EC5657AC-F64A-4539-8A66-7684D97230CD}"/>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311924E1-306A-4243-847C-89FF2AD1D46B}" type="slidenum">
              <a:rPr lang="en-US" altLang="en-US"/>
              <a:pPr/>
              <a:t>‹#›</a:t>
            </a:fld>
            <a:endParaRPr lang="en-US" altLang="en-US"/>
          </a:p>
        </p:txBody>
      </p:sp>
    </p:spTree>
    <p:extLst>
      <p:ext uri="{BB962C8B-B14F-4D97-AF65-F5344CB8AC3E}">
        <p14:creationId xmlns:p14="http://schemas.microsoft.com/office/powerpoint/2010/main" val="1158108082"/>
      </p:ext>
    </p:extLst>
  </p:cSld>
  <p:clrMap bg1="lt1" tx1="dk1" bg2="lt2" tx2="dk2" accent1="accent1" accent2="accent2" accent3="accent3" accent4="accent4" accent5="accent5" accent6="accent6" hlink="hlink" folHlink="folHlink"/>
  <p:sldLayoutIdLst>
    <p:sldLayoutId id="2147483705" r:id="rId1"/>
    <p:sldLayoutId id="214748370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49B1AAA-09A7-4984-8F86-AF05BF45DCD5}"/>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5891" name="Rectangle 3">
            <a:extLst>
              <a:ext uri="{FF2B5EF4-FFF2-40B4-BE49-F238E27FC236}">
                <a16:creationId xmlns:a16="http://schemas.microsoft.com/office/drawing/2014/main" id="{026B9AC1-ADC6-4260-8320-25F8AE9C41B8}"/>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5892" name="Rectangle 4">
            <a:extLst>
              <a:ext uri="{FF2B5EF4-FFF2-40B4-BE49-F238E27FC236}">
                <a16:creationId xmlns:a16="http://schemas.microsoft.com/office/drawing/2014/main" id="{54D4DCA6-1D31-423A-993E-92B98D8A22A7}"/>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j-lt"/>
              </a:defRPr>
            </a:lvl1pPr>
          </a:lstStyle>
          <a:p>
            <a:endParaRPr lang="en-US" altLang="en-US"/>
          </a:p>
        </p:txBody>
      </p:sp>
      <p:sp>
        <p:nvSpPr>
          <p:cNvPr id="165893" name="Rectangle 5">
            <a:extLst>
              <a:ext uri="{FF2B5EF4-FFF2-40B4-BE49-F238E27FC236}">
                <a16:creationId xmlns:a16="http://schemas.microsoft.com/office/drawing/2014/main" id="{381745E5-E6A9-4278-903A-61AB0FF5A88D}"/>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j-lt"/>
              </a:defRPr>
            </a:lvl1pPr>
          </a:lstStyle>
          <a:p>
            <a:endParaRPr lang="en-US" altLang="en-US"/>
          </a:p>
        </p:txBody>
      </p:sp>
      <p:sp>
        <p:nvSpPr>
          <p:cNvPr id="165894" name="Rectangle 6">
            <a:extLst>
              <a:ext uri="{FF2B5EF4-FFF2-40B4-BE49-F238E27FC236}">
                <a16:creationId xmlns:a16="http://schemas.microsoft.com/office/drawing/2014/main" id="{E79C6051-4030-49A5-98A6-9F955907406C}"/>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j-lt"/>
              </a:defRPr>
            </a:lvl1pPr>
          </a:lstStyle>
          <a:p>
            <a:fld id="{0A4E0DB0-B50C-438C-8926-65ED0AB05301}" type="slidenum">
              <a:rPr lang="en-US" altLang="en-US"/>
              <a:pPr/>
              <a:t>‹#›</a:t>
            </a:fld>
            <a:endParaRPr lang="en-US" altLang="en-US"/>
          </a:p>
        </p:txBody>
      </p:sp>
    </p:spTree>
    <p:extLst>
      <p:ext uri="{BB962C8B-B14F-4D97-AF65-F5344CB8AC3E}">
        <p14:creationId xmlns:p14="http://schemas.microsoft.com/office/powerpoint/2010/main" val="3828199030"/>
      </p:ext>
    </p:extLst>
  </p:cSld>
  <p:clrMap bg1="lt1" tx1="dk1" bg2="lt2" tx2="dk2" accent1="accent1" accent2="accent2" accent3="accent3" accent4="accent4" accent5="accent5" accent6="accent6" hlink="hlink" folHlink="folHlink"/>
  <p:sldLayoutIdLst>
    <p:sldLayoutId id="214748370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fade">
                                      <p:cBhvr>
                                        <p:cTn id="7" dur="2000"/>
                                        <p:tgtEl>
                                          <p:spTgt spid="165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5891">
                                            <p:txEl>
                                              <p:pRg st="0" end="0"/>
                                            </p:txEl>
                                          </p:spTgt>
                                        </p:tgtEl>
                                        <p:attrNameLst>
                                          <p:attrName>style.visibility</p:attrName>
                                        </p:attrNameLst>
                                      </p:cBhvr>
                                      <p:to>
                                        <p:strVal val="visible"/>
                                      </p:to>
                                    </p:set>
                                    <p:animEffect transition="in" filter="wipe(left)">
                                      <p:cBhvr>
                                        <p:cTn id="12" dur="500"/>
                                        <p:tgtEl>
                                          <p:spTgt spid="16589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65891">
                                            <p:txEl>
                                              <p:pRg st="1" end="1"/>
                                            </p:txEl>
                                          </p:spTgt>
                                        </p:tgtEl>
                                        <p:attrNameLst>
                                          <p:attrName>style.visibility</p:attrName>
                                        </p:attrNameLst>
                                      </p:cBhvr>
                                      <p:to>
                                        <p:strVal val="visible"/>
                                      </p:to>
                                    </p:set>
                                    <p:animEffect transition="in" filter="wipe(left)">
                                      <p:cBhvr>
                                        <p:cTn id="15" dur="500"/>
                                        <p:tgtEl>
                                          <p:spTgt spid="16589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5891">
                                            <p:txEl>
                                              <p:pRg st="2" end="2"/>
                                            </p:txEl>
                                          </p:spTgt>
                                        </p:tgtEl>
                                        <p:attrNameLst>
                                          <p:attrName>style.visibility</p:attrName>
                                        </p:attrNameLst>
                                      </p:cBhvr>
                                      <p:to>
                                        <p:strVal val="visible"/>
                                      </p:to>
                                    </p:set>
                                    <p:animEffect transition="in" filter="wipe(left)">
                                      <p:cBhvr>
                                        <p:cTn id="18" dur="500"/>
                                        <p:tgtEl>
                                          <p:spTgt spid="165891">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65891">
                                            <p:txEl>
                                              <p:pRg st="3" end="3"/>
                                            </p:txEl>
                                          </p:spTgt>
                                        </p:tgtEl>
                                        <p:attrNameLst>
                                          <p:attrName>style.visibility</p:attrName>
                                        </p:attrNameLst>
                                      </p:cBhvr>
                                      <p:to>
                                        <p:strVal val="visible"/>
                                      </p:to>
                                    </p:set>
                                    <p:animEffect transition="in" filter="wipe(left)">
                                      <p:cBhvr>
                                        <p:cTn id="21" dur="500"/>
                                        <p:tgtEl>
                                          <p:spTgt spid="165891">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5891">
                                            <p:txEl>
                                              <p:pRg st="4" end="4"/>
                                            </p:txEl>
                                          </p:spTgt>
                                        </p:tgtEl>
                                        <p:attrNameLst>
                                          <p:attrName>style.visibility</p:attrName>
                                        </p:attrNameLst>
                                      </p:cBhvr>
                                      <p:to>
                                        <p:strVal val="visible"/>
                                      </p:to>
                                    </p:set>
                                    <p:animEffect transition="in" filter="wipe(left)">
                                      <p:cBhvr>
                                        <p:cTn id="24" dur="500"/>
                                        <p:tgtEl>
                                          <p:spTgt spid="165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P spid="165891" grpId="0" build="p">
        <p:tmplLst>
          <p:tmpl lvl="1">
            <p:tnLst>
              <p:par>
                <p:cTn presetID="22" presetClass="entr" presetSubtype="8" fill="hold" nodeType="click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65891"/>
                        </p:tgtEl>
                        <p:attrNameLst>
                          <p:attrName>style.visibility</p:attrName>
                        </p:attrNameLst>
                      </p:cBhvr>
                      <p:to>
                        <p:strVal val="visible"/>
                      </p:to>
                    </p:set>
                    <p:animEffect transition="in" filter="wipe(left)">
                      <p:cBhvr>
                        <p:cTn dur="500"/>
                        <p:tgtEl>
                          <p:spTgt spid="165891"/>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defRPr sz="3000" kern="1200">
          <a:solidFill>
            <a:schemeClr val="tx1"/>
          </a:solidFill>
          <a:latin typeface="+mn-lt"/>
          <a:ea typeface="+mn-ea"/>
          <a:cs typeface="+mn-cs"/>
        </a:defRPr>
      </a:lvl1pPr>
      <a:lvl2pPr marL="557213" indent="-214313" algn="l" rtl="0" fontAlgn="base">
        <a:spcBef>
          <a:spcPct val="20000"/>
        </a:spcBef>
        <a:spcAft>
          <a:spcPct val="0"/>
        </a:spcAft>
        <a:defRPr sz="3000" kern="1200">
          <a:solidFill>
            <a:schemeClr val="tx1"/>
          </a:solidFill>
          <a:latin typeface="+mn-lt"/>
          <a:ea typeface="+mn-ea"/>
          <a:cs typeface="+mn-cs"/>
        </a:defRPr>
      </a:lvl2pPr>
      <a:lvl3pPr marL="857250" indent="-171450" algn="l" rtl="0" fontAlgn="base">
        <a:spcBef>
          <a:spcPct val="20000"/>
        </a:spcBef>
        <a:spcAft>
          <a:spcPct val="0"/>
        </a:spcAft>
        <a:defRPr sz="3000" kern="1200">
          <a:solidFill>
            <a:schemeClr val="tx1"/>
          </a:solidFill>
          <a:latin typeface="+mn-lt"/>
          <a:ea typeface="+mn-ea"/>
          <a:cs typeface="+mn-cs"/>
        </a:defRPr>
      </a:lvl3pPr>
      <a:lvl4pPr marL="1200150" indent="-171450" algn="l" rtl="0" fontAlgn="base">
        <a:spcBef>
          <a:spcPct val="20000"/>
        </a:spcBef>
        <a:spcAft>
          <a:spcPct val="0"/>
        </a:spcAft>
        <a:defRPr sz="3000" kern="1200">
          <a:solidFill>
            <a:schemeClr val="tx1"/>
          </a:solidFill>
          <a:latin typeface="+mn-lt"/>
          <a:ea typeface="+mn-ea"/>
          <a:cs typeface="+mn-cs"/>
        </a:defRPr>
      </a:lvl4pPr>
      <a:lvl5pPr marL="1543050" indent="-171450" algn="l" rtl="0" fontAlgn="base">
        <a:spcBef>
          <a:spcPct val="20000"/>
        </a:spcBef>
        <a:spcAft>
          <a:spcPct val="0"/>
        </a:spcAft>
        <a:defRPr sz="3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3FFA42C-68B2-4F9E-8E09-3B7C51F0E3C6}"/>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914C98-8117-48C2-9AC0-AFC74DEEE2C6}"/>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6869811-F174-42B5-98EA-807B2DE3D1B2}"/>
              </a:ext>
            </a:extLst>
          </p:cNvPr>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EA7B98E1-53E2-45E3-AF4D-2BCD862E5003}"/>
              </a:ext>
            </a:extLst>
          </p:cNvPr>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CA85B556-ECBF-4BAE-A8D8-6E4BA8E6478A}"/>
              </a:ext>
            </a:extLst>
          </p:cNvPr>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pPr>
              <a:defRPr/>
            </a:pPr>
            <a:fld id="{791A9EB8-5ECE-4D8B-A710-5CD9BC0D28FC}" type="slidenum">
              <a:rPr lang="en-US" altLang="en-US"/>
              <a:pPr>
                <a:defRPr/>
              </a:pPr>
              <a:t>‹#›</a:t>
            </a:fld>
            <a:endParaRPr lang="en-US" altLang="en-US"/>
          </a:p>
        </p:txBody>
      </p:sp>
    </p:spTree>
    <p:extLst>
      <p:ext uri="{BB962C8B-B14F-4D97-AF65-F5344CB8AC3E}">
        <p14:creationId xmlns:p14="http://schemas.microsoft.com/office/powerpoint/2010/main" val="328117467"/>
      </p:ext>
    </p:extLst>
  </p:cSld>
  <p:clrMap bg1="lt1" tx1="dk1" bg2="lt2" tx2="dk2" accent1="accent1" accent2="accent2" accent3="accent3" accent4="accent4" accent5="accent5" accent6="accent6" hlink="hlink" folHlink="folHlink"/>
  <p:sldLayoutIdLst>
    <p:sldLayoutId id="2147483722" r:id="rId1"/>
    <p:sldLayoutId id="2147483723" r:id="rId2"/>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Rounded MT Bold" pitchFamily="34" charset="0"/>
          <a:cs typeface="Arial" charset="0"/>
        </a:defRPr>
      </a:lvl2pPr>
      <a:lvl3pPr algn="ctr" rtl="0" eaLnBrk="0" fontAlgn="base" hangingPunct="0">
        <a:spcBef>
          <a:spcPct val="0"/>
        </a:spcBef>
        <a:spcAft>
          <a:spcPct val="0"/>
        </a:spcAft>
        <a:defRPr sz="3600">
          <a:solidFill>
            <a:schemeClr val="bg1"/>
          </a:solidFill>
          <a:latin typeface="Arial Rounded MT Bold" pitchFamily="34" charset="0"/>
          <a:cs typeface="Arial" charset="0"/>
        </a:defRPr>
      </a:lvl3pPr>
      <a:lvl4pPr algn="ctr" rtl="0" eaLnBrk="0" fontAlgn="base" hangingPunct="0">
        <a:spcBef>
          <a:spcPct val="0"/>
        </a:spcBef>
        <a:spcAft>
          <a:spcPct val="0"/>
        </a:spcAft>
        <a:defRPr sz="3600">
          <a:solidFill>
            <a:schemeClr val="bg1"/>
          </a:solidFill>
          <a:latin typeface="Arial Rounded MT Bold" pitchFamily="34" charset="0"/>
          <a:cs typeface="Arial" charset="0"/>
        </a:defRPr>
      </a:lvl4pPr>
      <a:lvl5pPr algn="ctr" rtl="0" eaLnBrk="0" fontAlgn="base" hangingPunct="0">
        <a:spcBef>
          <a:spcPct val="0"/>
        </a:spcBef>
        <a:spcAft>
          <a:spcPct val="0"/>
        </a:spcAft>
        <a:defRPr sz="3600">
          <a:solidFill>
            <a:schemeClr val="bg1"/>
          </a:solidFill>
          <a:latin typeface="Arial Rounded MT Bold" pitchFamily="34" charset="0"/>
          <a:cs typeface="Arial" charset="0"/>
        </a:defRPr>
      </a:lvl5pPr>
      <a:lvl6pPr marL="342900" algn="ctr" rtl="0" fontAlgn="base">
        <a:spcBef>
          <a:spcPct val="0"/>
        </a:spcBef>
        <a:spcAft>
          <a:spcPct val="0"/>
        </a:spcAft>
        <a:defRPr sz="3600">
          <a:solidFill>
            <a:schemeClr val="bg1"/>
          </a:solidFill>
          <a:latin typeface="Arial Rounded MT Bold" pitchFamily="34" charset="0"/>
          <a:cs typeface="Arial" charset="0"/>
        </a:defRPr>
      </a:lvl6pPr>
      <a:lvl7pPr marL="685800" algn="ctr" rtl="0" fontAlgn="base">
        <a:spcBef>
          <a:spcPct val="0"/>
        </a:spcBef>
        <a:spcAft>
          <a:spcPct val="0"/>
        </a:spcAft>
        <a:defRPr sz="3600">
          <a:solidFill>
            <a:schemeClr val="bg1"/>
          </a:solidFill>
          <a:latin typeface="Arial Rounded MT Bold" pitchFamily="34" charset="0"/>
          <a:cs typeface="Arial" charset="0"/>
        </a:defRPr>
      </a:lvl7pPr>
      <a:lvl8pPr marL="1028700" algn="ctr" rtl="0" fontAlgn="base">
        <a:spcBef>
          <a:spcPct val="0"/>
        </a:spcBef>
        <a:spcAft>
          <a:spcPct val="0"/>
        </a:spcAft>
        <a:defRPr sz="3600">
          <a:solidFill>
            <a:schemeClr val="bg1"/>
          </a:solidFill>
          <a:latin typeface="Arial Rounded MT Bold" pitchFamily="34" charset="0"/>
          <a:cs typeface="Arial" charset="0"/>
        </a:defRPr>
      </a:lvl8pPr>
      <a:lvl9pPr marL="1371600" algn="ctr" rtl="0" fontAlgn="base">
        <a:spcBef>
          <a:spcPct val="0"/>
        </a:spcBef>
        <a:spcAft>
          <a:spcPct val="0"/>
        </a:spcAft>
        <a:defRPr sz="36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https://www.youtube.com/embed/BurP_a1Z02w?feature=oembed"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mjaa.org/messianic-forest-relie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CS45M-EhjLM?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yoYdEMOYm7Q?feature=oembed" TargetMode="Externa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IsFBZXWNNTM?feature=oembed" TargetMode="Externa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https://www.daveramsey.com/blog/why-giving-makes-you-feel-good?utm_source=newsletter&amp;utm_medium=email&amp;utm_content=NovCoNL_WhyGiving_blog&amp;utm_term=stewardship_bu&amp;utm_campaign=CoordinatorNewsletter&amp;campaign_id=&amp;utm_id=CoordinatorNewsletter&amp;cd17=b2ch_FPCP-6951_NovemberCoordinatorNewsletter_A_191108&amp;email_id=3105891"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sz="3000">
                <a:latin typeface="Arial Rounded MT Bold" panose="020F0704030504030204" pitchFamily="34" charset="0"/>
                <a:cs typeface="Vilna" pitchFamily="2" charset="-79"/>
              </a:rPr>
              <a:t> </a:t>
            </a:r>
            <a:endParaRPr lang="en-US" altLang="en-US" sz="3000" dirty="0">
              <a:latin typeface="Arial Rounded MT Bold" panose="020F0704030504030204" pitchFamily="34" charset="0"/>
              <a:cs typeface="Vilna" pitchFamily="2" charset="-79"/>
            </a:endParaRPr>
          </a:p>
        </p:txBody>
      </p:sp>
      <p:pic>
        <p:nvPicPr>
          <p:cNvPr id="2" name="Online Media 1" title="Tu Bishvat is Here Israel's New Year for Trees">
            <a:hlinkClick r:id="" action="ppaction://media"/>
            <a:extLst>
              <a:ext uri="{FF2B5EF4-FFF2-40B4-BE49-F238E27FC236}">
                <a16:creationId xmlns:a16="http://schemas.microsoft.com/office/drawing/2014/main" id="{B9BCC251-E19A-4357-A635-669A6B775758}"/>
              </a:ext>
            </a:extLst>
          </p:cNvPr>
          <p:cNvPicPr>
            <a:picLocks noRot="1" noChangeAspect="1"/>
          </p:cNvPicPr>
          <p:nvPr>
            <a:videoFile r:link="rId1"/>
          </p:nvPr>
        </p:nvPicPr>
        <p:blipFill>
          <a:blip r:embed="rId4"/>
          <a:stretch>
            <a:fillRect/>
          </a:stretch>
        </p:blipFill>
        <p:spPr>
          <a:xfrm>
            <a:off x="325438" y="590550"/>
            <a:ext cx="8060266" cy="4533899"/>
          </a:xfrm>
          <a:prstGeom prst="rect">
            <a:avLst/>
          </a:prstGeom>
        </p:spPr>
      </p:pic>
    </p:spTree>
    <p:extLst>
      <p:ext uri="{BB962C8B-B14F-4D97-AF65-F5344CB8AC3E}">
        <p14:creationId xmlns:p14="http://schemas.microsoft.com/office/powerpoint/2010/main" val="290913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sz="3200" dirty="0">
                <a:hlinkClick r:id="rId3"/>
              </a:rPr>
              <a:t>Https://mjaa.org/messianic-forest-relief/</a:t>
            </a:r>
            <a:endParaRPr lang="en-US" sz="3200" dirty="0"/>
          </a:p>
          <a:p>
            <a:pPr algn="l">
              <a:spcBef>
                <a:spcPct val="0"/>
              </a:spcBef>
            </a:pPr>
            <a:endParaRPr lang="en-US" altLang="en-US" sz="3200" dirty="0">
              <a:latin typeface="Arial Rounded MT Bold" panose="020F0704030504030204" pitchFamily="34" charset="0"/>
              <a:cs typeface="Vilna" pitchFamily="2" charset="-79"/>
            </a:endParaRPr>
          </a:p>
        </p:txBody>
      </p:sp>
      <p:pic>
        <p:nvPicPr>
          <p:cNvPr id="2" name="Picture 1">
            <a:extLst>
              <a:ext uri="{FF2B5EF4-FFF2-40B4-BE49-F238E27FC236}">
                <a16:creationId xmlns:a16="http://schemas.microsoft.com/office/drawing/2014/main" id="{0DE1A0D5-6CCC-4536-972E-B2064597ADC0}"/>
              </a:ext>
            </a:extLst>
          </p:cNvPr>
          <p:cNvPicPr>
            <a:picLocks noChangeAspect="1"/>
          </p:cNvPicPr>
          <p:nvPr/>
        </p:nvPicPr>
        <p:blipFill>
          <a:blip r:embed="rId4"/>
          <a:stretch>
            <a:fillRect/>
          </a:stretch>
        </p:blipFill>
        <p:spPr>
          <a:xfrm>
            <a:off x="307069" y="882873"/>
            <a:ext cx="8044767" cy="4166743"/>
          </a:xfrm>
          <a:prstGeom prst="rect">
            <a:avLst/>
          </a:prstGeom>
        </p:spPr>
      </p:pic>
    </p:spTree>
    <p:extLst>
      <p:ext uri="{BB962C8B-B14F-4D97-AF65-F5344CB8AC3E}">
        <p14:creationId xmlns:p14="http://schemas.microsoft.com/office/powerpoint/2010/main" val="222807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spcBef>
                <a:spcPct val="0"/>
              </a:spcBef>
            </a:pPr>
            <a:endParaRPr lang="en-US" altLang="en-US" dirty="0">
              <a:latin typeface="Arial Rounded MT Bold" panose="020F0704030504030204" pitchFamily="34" charset="0"/>
              <a:cs typeface="Vilna" pitchFamily="2" charset="-79"/>
            </a:endParaRPr>
          </a:p>
          <a:p>
            <a:pPr>
              <a:spcBef>
                <a:spcPct val="0"/>
              </a:spcBef>
            </a:pPr>
            <a:r>
              <a:rPr lang="en-US" altLang="en-US" dirty="0">
                <a:latin typeface="Arial Rounded MT Bold" panose="020F0704030504030204" pitchFamily="34" charset="0"/>
                <a:cs typeface="Vilna" pitchFamily="2" charset="-79"/>
              </a:rPr>
              <a:t>New help with joke telling</a:t>
            </a:r>
          </a:p>
        </p:txBody>
      </p:sp>
    </p:spTree>
    <p:extLst>
      <p:ext uri="{BB962C8B-B14F-4D97-AF65-F5344CB8AC3E}">
        <p14:creationId xmlns:p14="http://schemas.microsoft.com/office/powerpoint/2010/main" val="161338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sz="3000">
                <a:latin typeface="Arial Rounded MT Bold" panose="020F0704030504030204" pitchFamily="34" charset="0"/>
                <a:cs typeface="Vilna" pitchFamily="2" charset="-79"/>
              </a:rPr>
              <a:t> </a:t>
            </a:r>
            <a:endParaRPr lang="en-US" altLang="en-US" sz="3000" dirty="0">
              <a:latin typeface="Arial Rounded MT Bold" panose="020F0704030504030204" pitchFamily="34" charset="0"/>
              <a:cs typeface="Vilna" pitchFamily="2" charset="-79"/>
            </a:endParaRPr>
          </a:p>
        </p:txBody>
      </p:sp>
      <p:pic>
        <p:nvPicPr>
          <p:cNvPr id="1026" name="Picture 2">
            <a:extLst>
              <a:ext uri="{FF2B5EF4-FFF2-40B4-BE49-F238E27FC236}">
                <a16:creationId xmlns:a16="http://schemas.microsoft.com/office/drawing/2014/main" id="{727766DC-DF9B-4153-9C8D-E6D9DA29C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219076"/>
            <a:ext cx="4924424" cy="492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0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C64E6506-106C-48BB-8661-46F367021AFC}"/>
              </a:ext>
            </a:extLst>
          </p:cNvPr>
          <p:cNvSpPr>
            <a:spLocks noGrp="1" noChangeArrowheads="1"/>
          </p:cNvSpPr>
          <p:nvPr>
            <p:ph type="title"/>
          </p:nvPr>
        </p:nvSpPr>
        <p:spPr>
          <a:xfrm>
            <a:off x="960437" y="0"/>
            <a:ext cx="6858000" cy="4629150"/>
          </a:xfrm>
        </p:spPr>
        <p:txBody>
          <a:bodyPr/>
          <a:lstStyle/>
          <a:p>
            <a:pPr rtl="1"/>
            <a:r>
              <a:rPr lang="en-US" altLang="en-US" sz="3600" dirty="0">
                <a:solidFill>
                  <a:schemeClr val="bg1"/>
                </a:solidFill>
                <a:latin typeface="Arial Rounded MT Bold" panose="020F0704030504030204" pitchFamily="34" charset="0"/>
                <a:cs typeface="David" panose="020E0502060401010101" pitchFamily="34" charset="-79"/>
              </a:rPr>
              <a:t>Letter to the </a:t>
            </a:r>
            <a:br>
              <a:rPr lang="en-US" altLang="en-US" sz="3600" dirty="0">
                <a:solidFill>
                  <a:schemeClr val="bg1"/>
                </a:solidFill>
                <a:latin typeface="Arial Rounded MT Bold" panose="020F0704030504030204" pitchFamily="34" charset="0"/>
                <a:cs typeface="David" panose="020E0502060401010101" pitchFamily="34" charset="-79"/>
              </a:rPr>
            </a:br>
            <a:r>
              <a:rPr lang="en-US" altLang="en-US" sz="3600" dirty="0">
                <a:solidFill>
                  <a:schemeClr val="bg1"/>
                </a:solidFill>
                <a:latin typeface="Arial Rounded MT Bold" panose="020F0704030504030204" pitchFamily="34" charset="0"/>
                <a:cs typeface="David" panose="020E0502060401010101" pitchFamily="34" charset="-79"/>
              </a:rPr>
              <a:t>Messianic Jews</a:t>
            </a:r>
            <a:br>
              <a:rPr lang="en-US" altLang="en-US" sz="3600" dirty="0">
                <a:solidFill>
                  <a:schemeClr val="bg1"/>
                </a:solidFill>
                <a:latin typeface="Arial Rounded MT Bold" panose="020F0704030504030204" pitchFamily="34" charset="0"/>
                <a:cs typeface="David" panose="020E0502060401010101" pitchFamily="34" charset="-79"/>
              </a:rPr>
            </a:br>
            <a:r>
              <a:rPr lang="en-US" altLang="en-US" sz="3600" dirty="0">
                <a:solidFill>
                  <a:schemeClr val="bg1"/>
                </a:solidFill>
                <a:latin typeface="Arial Rounded MT Bold" panose="020F0704030504030204" pitchFamily="34" charset="0"/>
                <a:cs typeface="David" panose="020E0502060401010101" pitchFamily="34" charset="-79"/>
              </a:rPr>
              <a:t>1.3b to 1.7</a:t>
            </a:r>
            <a:br>
              <a:rPr lang="en-US" altLang="en-US" sz="3600" dirty="0">
                <a:solidFill>
                  <a:schemeClr val="bg1"/>
                </a:solidFill>
                <a:latin typeface="Arial Rounded MT Bold" panose="020F0704030504030204" pitchFamily="34" charset="0"/>
                <a:cs typeface="David" panose="020E0502060401010101" pitchFamily="34" charset="-79"/>
              </a:rPr>
            </a:br>
            <a:r>
              <a:rPr lang="en-US" altLang="en-US" sz="3600" dirty="0">
                <a:solidFill>
                  <a:schemeClr val="bg1"/>
                </a:solidFill>
                <a:latin typeface="Arial Rounded MT Bold" panose="020F0704030504030204" pitchFamily="34" charset="0"/>
                <a:cs typeface="David" panose="020E0502060401010101" pitchFamily="34" charset="-79"/>
              </a:rPr>
              <a:t>Your Name </a:t>
            </a:r>
            <a:br>
              <a:rPr lang="en-US" altLang="en-US" sz="3600" dirty="0">
                <a:solidFill>
                  <a:schemeClr val="bg1"/>
                </a:solidFill>
                <a:latin typeface="Arial Rounded MT Bold" panose="020F0704030504030204" pitchFamily="34" charset="0"/>
                <a:cs typeface="David" panose="020E0502060401010101" pitchFamily="34" charset="-79"/>
              </a:rPr>
            </a:br>
            <a:r>
              <a:rPr lang="he-IL" altLang="en-US" sz="5400" b="1" dirty="0">
                <a:solidFill>
                  <a:schemeClr val="bg1"/>
                </a:solidFill>
                <a:latin typeface="Arial Rounded MT Bold" panose="020F0704030504030204" pitchFamily="34" charset="0"/>
                <a:cs typeface="Vilna" pitchFamily="2" charset="-79"/>
              </a:rPr>
              <a:t>שִׁמְךָ</a:t>
            </a:r>
            <a:r>
              <a:rPr lang="en-US" altLang="en-US" sz="5400" b="1" dirty="0">
                <a:solidFill>
                  <a:schemeClr val="bg1"/>
                </a:solidFill>
                <a:latin typeface="Arial Rounded MT Bold" panose="020F0704030504030204" pitchFamily="34" charset="0"/>
                <a:cs typeface="Vilna" pitchFamily="2" charset="-79"/>
              </a:rPr>
              <a:t> </a:t>
            </a:r>
            <a:r>
              <a:rPr lang="en-US" altLang="en-US" sz="3600" i="1" dirty="0">
                <a:solidFill>
                  <a:schemeClr val="bg1"/>
                </a:solidFill>
                <a:latin typeface="Arial Rounded MT Bold" panose="020F0704030504030204" pitchFamily="34" charset="0"/>
                <a:cs typeface="David" panose="020E0502060401010101" pitchFamily="34" charset="-79"/>
              </a:rPr>
              <a:t>Shim-</a:t>
            </a:r>
            <a:r>
              <a:rPr lang="en-US" altLang="en-US" sz="3600" i="1" dirty="0" err="1">
                <a:solidFill>
                  <a:schemeClr val="bg1"/>
                </a:solidFill>
                <a:latin typeface="Arial Rounded MT Bold" panose="020F0704030504030204" pitchFamily="34" charset="0"/>
                <a:cs typeface="David" panose="020E0502060401010101" pitchFamily="34" charset="-79"/>
              </a:rPr>
              <a:t>khah</a:t>
            </a:r>
            <a:r>
              <a:rPr lang="en-US" altLang="en-US" sz="3600" i="1" dirty="0">
                <a:solidFill>
                  <a:schemeClr val="bg1"/>
                </a:solidFill>
                <a:latin typeface="Arial Rounded MT Bold" panose="020F0704030504030204" pitchFamily="34" charset="0"/>
                <a:cs typeface="David" panose="020E0502060401010101" pitchFamily="34" charset="-79"/>
              </a:rPr>
              <a:t>   </a:t>
            </a:r>
          </a:p>
        </p:txBody>
      </p:sp>
      <p:sp>
        <p:nvSpPr>
          <p:cNvPr id="153603" name="Rectangle 3">
            <a:extLst>
              <a:ext uri="{FF2B5EF4-FFF2-40B4-BE49-F238E27FC236}">
                <a16:creationId xmlns:a16="http://schemas.microsoft.com/office/drawing/2014/main" id="{B42D4EE1-15D0-4D36-8337-4D25CD17FA0E}"/>
              </a:ext>
            </a:extLst>
          </p:cNvPr>
          <p:cNvSpPr>
            <a:spLocks noGrp="1" noChangeArrowheads="1"/>
          </p:cNvSpPr>
          <p:nvPr>
            <p:ph type="body" idx="1"/>
          </p:nvPr>
        </p:nvSpPr>
        <p:spPr>
          <a:xfrm>
            <a:off x="960437" y="2057400"/>
            <a:ext cx="6858000" cy="3086100"/>
          </a:xfrm>
        </p:spPr>
        <p:txBody>
          <a:bodyPr/>
          <a:lstStyle/>
          <a:p>
            <a:pPr>
              <a:spcBef>
                <a:spcPct val="0"/>
              </a:spcBef>
              <a:buFontTx/>
              <a:buNone/>
            </a:pPr>
            <a:r>
              <a:rPr lang="en-US" altLang="en-US" sz="3000">
                <a:solidFill>
                  <a:schemeClr val="bg1"/>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91368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dirty="0"/>
              <a:t>In the Letter to the Messianic Jews/ Hebrews, </a:t>
            </a:r>
            <a:r>
              <a:rPr lang="en-US" dirty="0">
                <a:solidFill>
                  <a:srgbClr val="FFFF99"/>
                </a:solidFill>
              </a:rPr>
              <a:t>which we will now call MJ</a:t>
            </a:r>
            <a:r>
              <a:rPr lang="en-US" dirty="0"/>
              <a:t>, there are at least eighty-six direct references, traceable to at least one hundred Tanakhic passages.  So MJ is a string of Tanakhic citations.</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39921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dirty="0"/>
              <a:t>MJ is a sort a </a:t>
            </a:r>
            <a:r>
              <a:rPr lang="en-US" dirty="0">
                <a:solidFill>
                  <a:srgbClr val="FFFF99"/>
                </a:solidFill>
              </a:rPr>
              <a:t>commentary, directly Spirit inspired and compiled, </a:t>
            </a:r>
            <a:r>
              <a:rPr lang="en-US" dirty="0"/>
              <a:t>focusing on Messiah the Cohen, the priest.  In fact, that is what MJ was to it’s first hearers, drawing its authority</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51944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u="sng" dirty="0"/>
              <a:t>from the Tanakh</a:t>
            </a:r>
            <a:r>
              <a:rPr lang="en-US" dirty="0"/>
              <a:t>, and revealing the magnificence of Messiah the Cohen in our Hebrew scriptures.  </a:t>
            </a:r>
          </a:p>
          <a:p>
            <a:pPr algn="l">
              <a:spcBef>
                <a:spcPct val="0"/>
              </a:spcBef>
            </a:pPr>
            <a:r>
              <a:rPr lang="en-US" dirty="0"/>
              <a:t>It is only </a:t>
            </a:r>
            <a:r>
              <a:rPr lang="en-US" dirty="0">
                <a:solidFill>
                  <a:srgbClr val="FFFF99"/>
                </a:solidFill>
              </a:rPr>
              <a:t>consequentially</a:t>
            </a:r>
            <a:r>
              <a:rPr lang="en-US" dirty="0"/>
              <a:t> an inspired scripture in and of itself.</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52026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a:extLst>
              <a:ext uri="{FF2B5EF4-FFF2-40B4-BE49-F238E27FC236}">
                <a16:creationId xmlns:a16="http://schemas.microsoft.com/office/drawing/2014/main" id="{B0744D94-C327-4AFD-B119-0FF87F48E29E}"/>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1667" t="21111" r="13333" b="17064"/>
          <a:stretch>
            <a:fillRect/>
          </a:stretch>
        </p:blipFill>
        <p:spPr>
          <a:xfrm>
            <a:off x="960437" y="171450"/>
            <a:ext cx="6858000" cy="4686300"/>
          </a:xfrm>
        </p:spPr>
      </p:pic>
      <p:sp>
        <p:nvSpPr>
          <p:cNvPr id="2" name="TextBox 1">
            <a:extLst>
              <a:ext uri="{FF2B5EF4-FFF2-40B4-BE49-F238E27FC236}">
                <a16:creationId xmlns:a16="http://schemas.microsoft.com/office/drawing/2014/main" id="{89A1C55B-6BA8-4CEC-BB15-7929A187AECB}"/>
              </a:ext>
            </a:extLst>
          </p:cNvPr>
          <p:cNvSpPr txBox="1"/>
          <p:nvPr/>
        </p:nvSpPr>
        <p:spPr>
          <a:xfrm>
            <a:off x="198437" y="171450"/>
            <a:ext cx="4953000" cy="646331"/>
          </a:xfrm>
          <a:prstGeom prst="rect">
            <a:avLst/>
          </a:prstGeom>
          <a:noFill/>
        </p:spPr>
        <p:txBody>
          <a:bodyPr wrap="square" rtlCol="0">
            <a:spAutoFit/>
          </a:bodyPr>
          <a:lstStyle/>
          <a:p>
            <a:pPr algn="l"/>
            <a:r>
              <a:rPr lang="en-US" sz="3600" dirty="0">
                <a:solidFill>
                  <a:srgbClr val="FFFF99"/>
                </a:solidFill>
              </a:rPr>
              <a:t>Messiah the Cohen </a:t>
            </a:r>
          </a:p>
        </p:txBody>
      </p:sp>
    </p:spTree>
    <p:extLst>
      <p:ext uri="{BB962C8B-B14F-4D97-AF65-F5344CB8AC3E}">
        <p14:creationId xmlns:p14="http://schemas.microsoft.com/office/powerpoint/2010/main" val="3568705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altLang="en-US" dirty="0">
                <a:latin typeface="Arial Rounded MT Bold" panose="020F0704030504030204" pitchFamily="34" charset="0"/>
                <a:cs typeface="Vilna" pitchFamily="2" charset="-79"/>
              </a:rPr>
              <a:t>Outline of this message</a:t>
            </a:r>
          </a:p>
          <a:p>
            <a:pPr marL="511175" indent="-511175" algn="l">
              <a:spcBef>
                <a:spcPct val="0"/>
              </a:spcBef>
              <a:buFont typeface="+mj-lt"/>
              <a:buAutoNum type="arabicPeriod"/>
            </a:pPr>
            <a:r>
              <a:rPr lang="en-US" altLang="en-US" dirty="0" err="1">
                <a:latin typeface="Arial Rounded MT Bold" panose="020F0704030504030204" pitchFamily="34" charset="0"/>
                <a:cs typeface="Vilna" pitchFamily="2" charset="-79"/>
              </a:rPr>
              <a:t>Mashiakh</a:t>
            </a:r>
            <a:r>
              <a:rPr lang="en-US" altLang="en-US" dirty="0">
                <a:latin typeface="Arial Rounded MT Bold" panose="020F0704030504030204" pitchFamily="34" charset="0"/>
                <a:cs typeface="Vilna" pitchFamily="2" charset="-79"/>
              </a:rPr>
              <a:t> has come with better </a:t>
            </a:r>
            <a:r>
              <a:rPr lang="en-US" altLang="en-US" dirty="0" err="1">
                <a:latin typeface="Arial Rounded MT Bold" panose="020F0704030504030204" pitchFamily="34" charset="0"/>
                <a:cs typeface="Vilna" pitchFamily="2" charset="-79"/>
              </a:rPr>
              <a:t>cohanut</a:t>
            </a:r>
            <a:r>
              <a:rPr lang="en-US" altLang="en-US" dirty="0">
                <a:latin typeface="Arial Rounded MT Bold" panose="020F0704030504030204" pitchFamily="34" charset="0"/>
                <a:cs typeface="Vilna" pitchFamily="2" charset="-79"/>
              </a:rPr>
              <a:t> = priesthood</a:t>
            </a:r>
          </a:p>
          <a:p>
            <a:pPr marL="511175" indent="-511175" algn="l">
              <a:spcBef>
                <a:spcPct val="0"/>
              </a:spcBef>
              <a:buFont typeface="+mj-lt"/>
              <a:buAutoNum type="arabicPeriod"/>
            </a:pPr>
            <a:r>
              <a:rPr lang="en-US" altLang="en-US" dirty="0" err="1">
                <a:latin typeface="Arial Rounded MT Bold" panose="020F0704030504030204" pitchFamily="34" charset="0"/>
                <a:cs typeface="Vilna" pitchFamily="2" charset="-79"/>
              </a:rPr>
              <a:t>Mashiakh</a:t>
            </a:r>
            <a:r>
              <a:rPr lang="en-US" altLang="en-US" dirty="0">
                <a:latin typeface="Arial Rounded MT Bold" panose="020F0704030504030204" pitchFamily="34" charset="0"/>
                <a:cs typeface="Vilna" pitchFamily="2" charset="-79"/>
              </a:rPr>
              <a:t> has </a:t>
            </a:r>
            <a:r>
              <a:rPr lang="en-US" altLang="en-US" dirty="0">
                <a:solidFill>
                  <a:srgbClr val="FFFF99"/>
                </a:solidFill>
                <a:latin typeface="Arial Rounded MT Bold" panose="020F0704030504030204" pitchFamily="34" charset="0"/>
                <a:cs typeface="Vilna" pitchFamily="2" charset="-79"/>
              </a:rPr>
              <a:t>come with a better Name = nature</a:t>
            </a:r>
            <a:r>
              <a:rPr lang="en-US" altLang="en-US" dirty="0">
                <a:latin typeface="Arial Rounded MT Bold" panose="020F0704030504030204" pitchFamily="34" charset="0"/>
                <a:cs typeface="Vilna" pitchFamily="2" charset="-79"/>
              </a:rPr>
              <a:t>, divine nature superior to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Application to us of the better name.</a:t>
            </a:r>
          </a:p>
        </p:txBody>
      </p:sp>
    </p:spTree>
    <p:extLst>
      <p:ext uri="{BB962C8B-B14F-4D97-AF65-F5344CB8AC3E}">
        <p14:creationId xmlns:p14="http://schemas.microsoft.com/office/powerpoint/2010/main" val="163024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sz="3000" dirty="0">
                <a:latin typeface="Arial Rounded MT Bold" panose="020F0704030504030204" pitchFamily="34" charset="0"/>
                <a:cs typeface="Vilna" pitchFamily="2" charset="-79"/>
              </a:rPr>
              <a:t> </a:t>
            </a:r>
          </a:p>
        </p:txBody>
      </p:sp>
      <p:pic>
        <p:nvPicPr>
          <p:cNvPr id="1026" name="Picture 2" descr="Zuckerberg trumpets return to religion at Utah conference">
            <a:extLst>
              <a:ext uri="{FF2B5EF4-FFF2-40B4-BE49-F238E27FC236}">
                <a16:creationId xmlns:a16="http://schemas.microsoft.com/office/drawing/2014/main" id="{9972FA7D-104B-47CD-A54F-9D362E867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57" y="361949"/>
            <a:ext cx="8297256" cy="4425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46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51682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fontScale="92500"/>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After he had, through himself, made purification for sins, he sat down at the right hand of the Majesty on High /  </a:t>
            </a:r>
            <a:r>
              <a:rPr lang="en-US" altLang="en-US" sz="4000" i="1" dirty="0" err="1">
                <a:solidFill>
                  <a:schemeClr val="bg1"/>
                </a:solidFill>
                <a:latin typeface="Arial Rounded MT Bold" panose="020F0704030504030204" pitchFamily="34" charset="0"/>
                <a:cs typeface="Vilna" pitchFamily="2" charset="-79"/>
              </a:rPr>
              <a:t>HaG’dulah</a:t>
            </a:r>
            <a:r>
              <a:rPr lang="en-US" altLang="en-US" sz="4000" i="1" dirty="0">
                <a:solidFill>
                  <a:schemeClr val="bg1"/>
                </a:solidFill>
                <a:latin typeface="Arial Rounded MT Bold" panose="020F0704030504030204" pitchFamily="34" charset="0"/>
                <a:cs typeface="Vilna" pitchFamily="2" charset="-79"/>
              </a:rPr>
              <a:t> BaM’romim</a:t>
            </a:r>
            <a:r>
              <a:rPr lang="en-US" altLang="en-US" sz="4000" dirty="0">
                <a:solidFill>
                  <a:schemeClr val="bg1"/>
                </a:solidFill>
                <a:latin typeface="Arial Rounded MT Bold" panose="020F0704030504030204" pitchFamily="34" charset="0"/>
                <a:cs typeface="Vilna" pitchFamily="2" charset="-79"/>
              </a:rPr>
              <a:t>.</a:t>
            </a:r>
            <a:r>
              <a:rPr lang="en-US" altLang="en-US" sz="4000" baseline="-25000" dirty="0">
                <a:solidFill>
                  <a:srgbClr val="C00000"/>
                </a:solidFill>
                <a:latin typeface="Arial Rounded MT Bold" panose="020F0704030504030204" pitchFamily="34" charset="0"/>
                <a:cs typeface="Vilna" pitchFamily="2" charset="-79"/>
              </a:rPr>
              <a:t>1</a:t>
            </a:r>
            <a:r>
              <a:rPr lang="en-US" altLang="en-US" sz="4000" dirty="0">
                <a:solidFill>
                  <a:schemeClr val="bg1"/>
                </a:solidFill>
                <a:latin typeface="Arial Rounded MT Bold" panose="020F0704030504030204" pitchFamily="34" charset="0"/>
                <a:cs typeface="Vilna" pitchFamily="2" charset="-79"/>
              </a:rPr>
              <a:t> So he has become </a:t>
            </a:r>
            <a:r>
              <a:rPr lang="en-US" altLang="en-US" sz="4000" dirty="0">
                <a:solidFill>
                  <a:srgbClr val="FFFF99"/>
                </a:solidFill>
                <a:latin typeface="Arial Rounded MT Bold" panose="020F0704030504030204" pitchFamily="34" charset="0"/>
                <a:cs typeface="Vilna" pitchFamily="2" charset="-79"/>
              </a:rPr>
              <a:t>much better than angels, and </a:t>
            </a:r>
            <a:r>
              <a:rPr lang="en-US" altLang="en-US" sz="4000" u="sng" dirty="0">
                <a:solidFill>
                  <a:srgbClr val="FFFF99"/>
                </a:solidFill>
                <a:latin typeface="Arial Rounded MT Bold" panose="020F0704030504030204" pitchFamily="34" charset="0"/>
                <a:cs typeface="Vilna" pitchFamily="2" charset="-79"/>
              </a:rPr>
              <a:t>the name God has given him </a:t>
            </a:r>
            <a:r>
              <a:rPr lang="en-US" altLang="en-US" sz="4000" dirty="0">
                <a:solidFill>
                  <a:srgbClr val="FFFF99"/>
                </a:solidFill>
                <a:latin typeface="Arial Rounded MT Bold" panose="020F0704030504030204" pitchFamily="34" charset="0"/>
                <a:cs typeface="Vilna" pitchFamily="2" charset="-79"/>
              </a:rPr>
              <a:t>is superior</a:t>
            </a:r>
            <a:r>
              <a:rPr lang="en-US" altLang="en-US" sz="4000" dirty="0">
                <a:solidFill>
                  <a:schemeClr val="bg1"/>
                </a:solidFill>
                <a:latin typeface="Arial Rounded MT Bold" panose="020F0704030504030204" pitchFamily="34" charset="0"/>
                <a:cs typeface="Vilna" pitchFamily="2" charset="-79"/>
              </a:rPr>
              <a:t> to theirs. </a:t>
            </a:r>
          </a:p>
        </p:txBody>
      </p:sp>
    </p:spTree>
    <p:extLst>
      <p:ext uri="{BB962C8B-B14F-4D97-AF65-F5344CB8AC3E}">
        <p14:creationId xmlns:p14="http://schemas.microsoft.com/office/powerpoint/2010/main" val="269273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For to which of the angels did God ever say, “You are my Son; today I have become your Father”?</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2</a:t>
            </a:r>
            <a:r>
              <a:rPr lang="en-US" altLang="en-US" sz="4000" dirty="0">
                <a:solidFill>
                  <a:schemeClr val="bg1"/>
                </a:solidFill>
                <a:latin typeface="Arial Rounded MT Bold" panose="020F0704030504030204" pitchFamily="34" charset="0"/>
                <a:cs typeface="Vilna" pitchFamily="2" charset="-79"/>
              </a:rPr>
              <a:t> Also, God never said of any angel, “I will be his Father, and he will be my Son.”</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3</a:t>
            </a:r>
            <a:endParaRPr lang="en-US" altLang="en-US" sz="4000" dirty="0">
              <a:solidFill>
                <a:srgbClr val="C00000"/>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08567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lnSpcReduction="10000"/>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And again, when God brings his Firstborn into the world, he says, “Let all God’s angels worship him.”</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4</a:t>
            </a:r>
            <a:r>
              <a:rPr lang="en-US" altLang="en-US" sz="4000" dirty="0">
                <a:solidFill>
                  <a:schemeClr val="bg1"/>
                </a:solidFill>
                <a:latin typeface="Arial Rounded MT Bold" panose="020F0704030504030204" pitchFamily="34" charset="0"/>
                <a:cs typeface="Vilna" pitchFamily="2" charset="-79"/>
              </a:rPr>
              <a:t> Indeed, when speaking of angels, he says,“. . . who makes his angels winds and his servants fiery flames”;</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5</a:t>
            </a:r>
            <a:endParaRPr lang="en-US" altLang="en-US" sz="4000" dirty="0">
              <a:solidFill>
                <a:srgbClr val="C00000"/>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83927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Five Tanakhic quotes in five verses of MJ.</a:t>
            </a:r>
          </a:p>
          <a:p>
            <a:pPr algn="l">
              <a:spcBef>
                <a:spcPct val="0"/>
              </a:spcBef>
            </a:pPr>
            <a:endParaRPr lang="en-US" altLang="en-US" dirty="0">
              <a:latin typeface="Arial Rounded MT Bold" panose="020F0704030504030204" pitchFamily="34" charset="0"/>
              <a:cs typeface="Vilna" pitchFamily="2" charset="-79"/>
            </a:endParaRPr>
          </a:p>
          <a:p>
            <a:pPr algn="l">
              <a:spcBef>
                <a:spcPct val="0"/>
              </a:spcBef>
            </a:pPr>
            <a:r>
              <a:rPr lang="en-US" altLang="en-US" dirty="0">
                <a:latin typeface="Arial Rounded MT Bold" panose="020F0704030504030204" pitchFamily="34" charset="0"/>
                <a:cs typeface="Vilna" pitchFamily="2" charset="-79"/>
              </a:rPr>
              <a:t>Interpretation of all the quotations?</a:t>
            </a:r>
          </a:p>
        </p:txBody>
      </p:sp>
    </p:spTree>
    <p:extLst>
      <p:ext uri="{BB962C8B-B14F-4D97-AF65-F5344CB8AC3E}">
        <p14:creationId xmlns:p14="http://schemas.microsoft.com/office/powerpoint/2010/main" val="312970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565456D7-0B6C-4D16-AE94-697AEDE486C0}"/>
              </a:ext>
            </a:extLst>
          </p:cNvPr>
          <p:cNvSpPr>
            <a:spLocks noGrp="1" noChangeArrowheads="1"/>
          </p:cNvSpPr>
          <p:nvPr>
            <p:ph type="subTitle" idx="1"/>
          </p:nvPr>
        </p:nvSpPr>
        <p:spPr>
          <a:xfrm>
            <a:off x="350837" y="285750"/>
            <a:ext cx="8153400" cy="480060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2</a:t>
            </a:r>
            <a:r>
              <a:rPr lang="en-US" altLang="en-US" sz="4000" baseline="30000" dirty="0">
                <a:solidFill>
                  <a:schemeClr val="bg1"/>
                </a:solidFill>
                <a:latin typeface="Arial Rounded MT Bold" panose="020F0704030504030204" pitchFamily="34" charset="0"/>
                <a:cs typeface="Vilna" pitchFamily="2" charset="-79"/>
              </a:rPr>
              <a:t>nd</a:t>
            </a:r>
            <a:r>
              <a:rPr lang="en-US" altLang="en-US" sz="4000" dirty="0">
                <a:solidFill>
                  <a:schemeClr val="bg1"/>
                </a:solidFill>
                <a:latin typeface="Arial Rounded MT Bold" panose="020F0704030504030204" pitchFamily="34" charset="0"/>
                <a:cs typeface="Vilna" pitchFamily="2" charset="-79"/>
              </a:rPr>
              <a:t> Temple Times </a:t>
            </a:r>
            <a:r>
              <a:rPr lang="en-US" altLang="en-US" sz="4000" dirty="0" err="1">
                <a:solidFill>
                  <a:schemeClr val="bg1"/>
                </a:solidFill>
                <a:latin typeface="Arial Rounded MT Bold" panose="020F0704030504030204" pitchFamily="34" charset="0"/>
                <a:cs typeface="Vilna" pitchFamily="2" charset="-79"/>
              </a:rPr>
              <a:t>terminlogy</a:t>
            </a: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dirty="0">
                <a:solidFill>
                  <a:schemeClr val="bg1"/>
                </a:solidFill>
                <a:latin typeface="Arial Rounded MT Bold" panose="020F0704030504030204" pitchFamily="34" charset="0"/>
                <a:cs typeface="Vilna" pitchFamily="2" charset="-79"/>
              </a:rPr>
              <a:t>= First Century C.E. </a:t>
            </a:r>
          </a:p>
          <a:p>
            <a:pPr algn="l">
              <a:spcBef>
                <a:spcPct val="0"/>
              </a:spcBef>
            </a:pPr>
            <a:r>
              <a:rPr lang="en-US" altLang="en-US" sz="4000" dirty="0">
                <a:solidFill>
                  <a:schemeClr val="bg1"/>
                </a:solidFill>
                <a:latin typeface="Arial Rounded MT Bold" panose="020F0704030504030204" pitchFamily="34" charset="0"/>
                <a:cs typeface="Vilna" pitchFamily="2" charset="-79"/>
              </a:rPr>
              <a:t>= Early </a:t>
            </a:r>
            <a:r>
              <a:rPr lang="he-IL" altLang="en-US" sz="4000" dirty="0">
                <a:solidFill>
                  <a:schemeClr val="bg1"/>
                </a:solidFill>
                <a:latin typeface="Arial Rounded MT Bold" panose="020F0704030504030204" pitchFamily="34" charset="0"/>
                <a:cs typeface="Vilna" pitchFamily="2" charset="-79"/>
              </a:rPr>
              <a:t>  </a:t>
            </a:r>
            <a:r>
              <a:rPr lang="he-IL" altLang="en-US" sz="4400" b="1" dirty="0">
                <a:solidFill>
                  <a:srgbClr val="FFFF99"/>
                </a:solidFill>
                <a:latin typeface="David" panose="020E0502060401010101" pitchFamily="34" charset="-79"/>
                <a:cs typeface="David" panose="020E0502060401010101" pitchFamily="34" charset="-79"/>
              </a:rPr>
              <a:t>תַּנָּאים</a:t>
            </a:r>
            <a:r>
              <a:rPr lang="he-IL" altLang="en-US" sz="4000" dirty="0">
                <a:solidFill>
                  <a:schemeClr val="bg1"/>
                </a:solidFill>
                <a:latin typeface="Arial Rounded MT Bold" panose="020F0704030504030204" pitchFamily="34" charset="0"/>
                <a:cs typeface="Vilna" pitchFamily="2" charset="-79"/>
              </a:rPr>
              <a:t> </a:t>
            </a:r>
            <a:r>
              <a:rPr lang="en-US" altLang="en-US" sz="4000" i="1" dirty="0" err="1">
                <a:solidFill>
                  <a:srgbClr val="FFFF99"/>
                </a:solidFill>
                <a:latin typeface="Arial Rounded MT Bold" panose="020F0704030504030204" pitchFamily="34" charset="0"/>
                <a:cs typeface="Vilna" pitchFamily="2" charset="-79"/>
              </a:rPr>
              <a:t>Tanaim</a:t>
            </a:r>
            <a:r>
              <a:rPr lang="en-US" altLang="en-US" sz="4000" i="1"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 </a:t>
            </a:r>
            <a:endParaRPr lang="he-IL" altLang="en-US" sz="4000" dirty="0">
              <a:solidFill>
                <a:schemeClr val="bg1"/>
              </a:solidFill>
              <a:latin typeface="Arial Rounded MT Bold" panose="020F0704030504030204" pitchFamily="34" charset="0"/>
              <a:cs typeface="Vilna" pitchFamily="2" charset="-79"/>
            </a:endParaRPr>
          </a:p>
          <a:p>
            <a:pPr marL="0" lvl="1" algn="l">
              <a:spcBef>
                <a:spcPct val="0"/>
              </a:spcBef>
            </a:pPr>
            <a:r>
              <a:rPr lang="he-IL" altLang="en-US" sz="4000" b="1" dirty="0">
                <a:solidFill>
                  <a:schemeClr val="bg1"/>
                </a:solidFill>
                <a:latin typeface="David" panose="020E0502060401010101" pitchFamily="34" charset="-79"/>
                <a:cs typeface="David" panose="020E0502060401010101" pitchFamily="34" charset="-79"/>
              </a:rPr>
              <a:t> </a:t>
            </a:r>
            <a:r>
              <a:rPr lang="he-IL" altLang="en-US" sz="4400" b="1" dirty="0">
                <a:solidFill>
                  <a:schemeClr val="bg1"/>
                </a:solidFill>
                <a:latin typeface="David" panose="020E0502060401010101" pitchFamily="34" charset="-79"/>
                <a:cs typeface="David" panose="020E0502060401010101" pitchFamily="34" charset="-79"/>
              </a:rPr>
              <a:t>תַּנָּא</a:t>
            </a:r>
            <a:r>
              <a:rPr lang="he-IL" altLang="en-US" sz="4000" b="1" dirty="0">
                <a:solidFill>
                  <a:schemeClr val="bg1"/>
                </a:solidFill>
                <a:latin typeface="David" panose="020E0502060401010101" pitchFamily="34" charset="-79"/>
                <a:cs typeface="David" panose="020E0502060401010101" pitchFamily="34" charset="-79"/>
              </a:rPr>
              <a:t> </a:t>
            </a:r>
            <a:r>
              <a:rPr lang="en-US" altLang="en-US" sz="4000" i="1" dirty="0">
                <a:solidFill>
                  <a:schemeClr val="bg1"/>
                </a:solidFill>
                <a:latin typeface="Arial Rounded MT Bold" panose="020F0704030504030204" pitchFamily="34" charset="0"/>
                <a:cs typeface="Vilna" pitchFamily="2" charset="-79"/>
              </a:rPr>
              <a:t>Tana </a:t>
            </a:r>
            <a:r>
              <a:rPr lang="en-US" altLang="en-US" sz="4000" dirty="0">
                <a:solidFill>
                  <a:schemeClr val="bg1"/>
                </a:solidFill>
                <a:latin typeface="Arial Rounded MT Bold" panose="020F0704030504030204" pitchFamily="34" charset="0"/>
                <a:cs typeface="Vilna" pitchFamily="2" charset="-79"/>
              </a:rPr>
              <a:t>(Aramaic) teacher, rabbinic authority in time of Mishnah</a:t>
            </a:r>
          </a:p>
          <a:p>
            <a:pPr marL="0" lvl="1" algn="l">
              <a:spcBef>
                <a:spcPct val="0"/>
              </a:spcBef>
            </a:pPr>
            <a:r>
              <a:rPr lang="en-US" altLang="en-US" sz="4000" dirty="0" err="1">
                <a:solidFill>
                  <a:schemeClr val="bg1"/>
                </a:solidFill>
                <a:latin typeface="Arial Rounded MT Bold" panose="020F0704030504030204" pitchFamily="34" charset="0"/>
                <a:cs typeface="Vilna" pitchFamily="2" charset="-79"/>
              </a:rPr>
              <a:t>Tannaic</a:t>
            </a:r>
            <a:r>
              <a:rPr lang="en-US" altLang="en-US" sz="4000" dirty="0">
                <a:solidFill>
                  <a:schemeClr val="bg1"/>
                </a:solidFill>
                <a:latin typeface="Arial Rounded MT Bold" panose="020F0704030504030204" pitchFamily="34" charset="0"/>
                <a:cs typeface="Vilna" pitchFamily="2" charset="-79"/>
              </a:rPr>
              <a:t> period</a:t>
            </a:r>
          </a:p>
        </p:txBody>
      </p:sp>
    </p:spTree>
    <p:extLst>
      <p:ext uri="{BB962C8B-B14F-4D97-AF65-F5344CB8AC3E}">
        <p14:creationId xmlns:p14="http://schemas.microsoft.com/office/powerpoint/2010/main" val="3014217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565456D7-0B6C-4D16-AE94-697AEDE486C0}"/>
              </a:ext>
            </a:extLst>
          </p:cNvPr>
          <p:cNvSpPr>
            <a:spLocks noGrp="1" noChangeArrowheads="1"/>
          </p:cNvSpPr>
          <p:nvPr>
            <p:ph type="subTitle" idx="1"/>
          </p:nvPr>
        </p:nvSpPr>
        <p:spPr>
          <a:xfrm>
            <a:off x="350837" y="285750"/>
            <a:ext cx="8153400" cy="4800600"/>
          </a:xfrm>
        </p:spPr>
        <p:txBody>
          <a:bodyPr>
            <a:normAutofit lnSpcReduction="10000"/>
          </a:bodyPr>
          <a:lstStyle/>
          <a:p>
            <a:pPr algn="l">
              <a:spcBef>
                <a:spcPct val="0"/>
              </a:spcBef>
            </a:pPr>
            <a:r>
              <a:rPr lang="en-US" altLang="en-US" sz="4000" dirty="0">
                <a:solidFill>
                  <a:srgbClr val="FFFF99"/>
                </a:solidFill>
                <a:latin typeface="Arial Rounded MT Bold" panose="020F0704030504030204" pitchFamily="34" charset="0"/>
                <a:cs typeface="Vilna" pitchFamily="2" charset="-79"/>
              </a:rPr>
              <a:t>First century principles of Biblical Interpretation [</a:t>
            </a:r>
            <a:r>
              <a:rPr lang="en-US" altLang="en-US" sz="4000" dirty="0" err="1">
                <a:solidFill>
                  <a:srgbClr val="FFFF99"/>
                </a:solidFill>
                <a:latin typeface="Arial Rounded MT Bold" panose="020F0704030504030204" pitchFamily="34" charset="0"/>
                <a:cs typeface="Vilna" pitchFamily="2" charset="-79"/>
              </a:rPr>
              <a:t>Tannaic</a:t>
            </a:r>
            <a:r>
              <a:rPr lang="en-US" altLang="en-US" sz="4000" dirty="0">
                <a:solidFill>
                  <a:srgbClr val="FFFF99"/>
                </a:solidFill>
                <a:latin typeface="Arial Rounded MT Bold" panose="020F0704030504030204" pitchFamily="34" charset="0"/>
                <a:cs typeface="Vilna" pitchFamily="2" charset="-79"/>
              </a:rPr>
              <a:t>]</a:t>
            </a:r>
          </a:p>
          <a:p>
            <a:pPr marL="0" lvl="1" algn="l">
              <a:spcBef>
                <a:spcPct val="0"/>
              </a:spcBef>
              <a:buFontTx/>
              <a:buAutoNum type="arabicPeriod"/>
            </a:pPr>
            <a:r>
              <a:rPr lang="en-US" altLang="en-US" sz="4000" dirty="0">
                <a:solidFill>
                  <a:schemeClr val="bg1"/>
                </a:solidFill>
                <a:latin typeface="Arial Rounded MT Bold" panose="020F0704030504030204" pitchFamily="34" charset="0"/>
                <a:cs typeface="Vilna" pitchFamily="2" charset="-79"/>
              </a:rPr>
              <a:t>Jewish interpretation and use of Scripture in the first five-plus centuries of this era was much more free-flowing than our contemporary, historical-grammatical approach.</a:t>
            </a:r>
          </a:p>
        </p:txBody>
      </p:sp>
    </p:spTree>
    <p:extLst>
      <p:ext uri="{BB962C8B-B14F-4D97-AF65-F5344CB8AC3E}">
        <p14:creationId xmlns:p14="http://schemas.microsoft.com/office/powerpoint/2010/main" val="4240442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96940EF4-EB30-42DB-B393-3ECD70CF494C}"/>
              </a:ext>
            </a:extLst>
          </p:cNvPr>
          <p:cNvSpPr>
            <a:spLocks noGrp="1" noChangeArrowheads="1"/>
          </p:cNvSpPr>
          <p:nvPr>
            <p:ph type="subTitle" idx="1"/>
          </p:nvPr>
        </p:nvSpPr>
        <p:spPr>
          <a:xfrm>
            <a:off x="122237" y="438150"/>
            <a:ext cx="8458200" cy="4648200"/>
          </a:xfrm>
        </p:spPr>
        <p:txBody>
          <a:bodyPr/>
          <a:lstStyle/>
          <a:p>
            <a:pPr algn="l">
              <a:lnSpc>
                <a:spcPct val="90000"/>
              </a:lnSpc>
              <a:spcBef>
                <a:spcPct val="0"/>
              </a:spcBef>
            </a:pPr>
            <a:r>
              <a:rPr lang="en-US" altLang="en-US" sz="3000" dirty="0">
                <a:solidFill>
                  <a:schemeClr val="bg1"/>
                </a:solidFill>
                <a:latin typeface="Arial Rounded MT Bold" panose="020F0704030504030204" pitchFamily="34" charset="0"/>
                <a:cs typeface="Vilna" pitchFamily="2" charset="-79"/>
              </a:rPr>
              <a:t>For example: </a:t>
            </a:r>
            <a:r>
              <a:rPr lang="en-US" altLang="en-US" sz="3000" dirty="0" err="1">
                <a:solidFill>
                  <a:schemeClr val="bg1"/>
                </a:solidFill>
                <a:latin typeface="Arial Rounded MT Bold" panose="020F0704030504030204" pitchFamily="34" charset="0"/>
                <a:cs typeface="Vilna" pitchFamily="2" charset="-79"/>
              </a:rPr>
              <a:t>Dvarim</a:t>
            </a:r>
            <a:r>
              <a:rPr lang="en-US" altLang="en-US" sz="3000" dirty="0">
                <a:solidFill>
                  <a:schemeClr val="bg1"/>
                </a:solidFill>
                <a:latin typeface="Arial Rounded MT Bold" panose="020F0704030504030204" pitchFamily="34" charset="0"/>
                <a:cs typeface="Vilna" pitchFamily="2" charset="-79"/>
              </a:rPr>
              <a:t> 10.12</a:t>
            </a:r>
          </a:p>
          <a:p>
            <a:pPr algn="r" rtl="1">
              <a:lnSpc>
                <a:spcPct val="90000"/>
              </a:lnSpc>
              <a:spcBef>
                <a:spcPct val="0"/>
              </a:spcBef>
            </a:pPr>
            <a:r>
              <a:rPr lang="en-US" altLang="en-US" sz="3300" dirty="0">
                <a:solidFill>
                  <a:schemeClr val="bg1"/>
                </a:solidFill>
                <a:latin typeface="Arial Rounded MT Bold" panose="020F0704030504030204" pitchFamily="34" charset="0"/>
                <a:cs typeface="Vilna" pitchFamily="2" charset="-79"/>
              </a:rPr>
              <a:t> </a:t>
            </a:r>
            <a:r>
              <a:rPr lang="he-IL" altLang="en-US" sz="4050" b="1" dirty="0">
                <a:solidFill>
                  <a:schemeClr val="bg1"/>
                </a:solidFill>
                <a:latin typeface="David" panose="020E0502060401010101" pitchFamily="34" charset="-79"/>
                <a:cs typeface="David" panose="020E0502060401010101" pitchFamily="34" charset="-79"/>
              </a:rPr>
              <a:t>וְעַתָּה, יִשְׂרָאֵל--</a:t>
            </a:r>
            <a:r>
              <a:rPr lang="he-IL" altLang="en-US" sz="4050" b="1" dirty="0">
                <a:solidFill>
                  <a:srgbClr val="FFFF66"/>
                </a:solidFill>
                <a:latin typeface="David" panose="020E0502060401010101" pitchFamily="34" charset="-79"/>
                <a:cs typeface="David" panose="020E0502060401010101" pitchFamily="34" charset="-79"/>
              </a:rPr>
              <a:t>מָה</a:t>
            </a:r>
            <a:r>
              <a:rPr lang="he-IL" altLang="en-US" sz="4050" b="1" dirty="0">
                <a:solidFill>
                  <a:schemeClr val="bg1"/>
                </a:solidFill>
                <a:latin typeface="David" panose="020E0502060401010101" pitchFamily="34" charset="-79"/>
                <a:cs typeface="David" panose="020E0502060401010101" pitchFamily="34" charset="-79"/>
              </a:rPr>
              <a:t> יְיָ אֱלֹהֶיךָ, שֹׁאֵל מֵעִמָּךְ</a:t>
            </a:r>
            <a:r>
              <a:rPr lang="en-US" altLang="en-US" sz="4050" b="1" dirty="0">
                <a:solidFill>
                  <a:schemeClr val="bg1"/>
                </a:solidFill>
                <a:latin typeface="David" panose="020E0502060401010101" pitchFamily="34" charset="-79"/>
                <a:cs typeface="David" panose="020E0502060401010101" pitchFamily="34" charset="-79"/>
              </a:rPr>
              <a:t>:</a:t>
            </a:r>
            <a:endParaRPr lang="he-IL" altLang="en-US" sz="4050" b="1" dirty="0">
              <a:solidFill>
                <a:schemeClr val="bg1"/>
              </a:solidFill>
              <a:latin typeface="David" panose="020E0502060401010101" pitchFamily="34" charset="-79"/>
              <a:cs typeface="David" panose="020E0502060401010101" pitchFamily="34" charset="-79"/>
            </a:endParaRPr>
          </a:p>
          <a:p>
            <a:pPr algn="l">
              <a:lnSpc>
                <a:spcPct val="90000"/>
              </a:lnSpc>
              <a:spcBef>
                <a:spcPct val="0"/>
              </a:spcBef>
            </a:pPr>
            <a:r>
              <a:rPr lang="en-US" altLang="en-US" sz="3000" dirty="0">
                <a:solidFill>
                  <a:schemeClr val="bg1"/>
                </a:solidFill>
                <a:latin typeface="Arial Rounded MT Bold" panose="020F0704030504030204" pitchFamily="34" charset="0"/>
                <a:cs typeface="Vilna" pitchFamily="2" charset="-79"/>
              </a:rPr>
              <a:t>And now, Israel, </a:t>
            </a:r>
            <a:r>
              <a:rPr lang="en-US" altLang="en-US" sz="3000" dirty="0">
                <a:solidFill>
                  <a:srgbClr val="FFFF66"/>
                </a:solidFill>
                <a:latin typeface="Arial Rounded MT Bold" panose="020F0704030504030204" pitchFamily="34" charset="0"/>
                <a:cs typeface="Vilna" pitchFamily="2" charset="-79"/>
              </a:rPr>
              <a:t>what </a:t>
            </a:r>
            <a:r>
              <a:rPr lang="en-US" altLang="en-US" sz="3000" dirty="0">
                <a:solidFill>
                  <a:schemeClr val="bg1"/>
                </a:solidFill>
                <a:latin typeface="Arial Rounded MT Bold" panose="020F0704030504030204" pitchFamily="34" charset="0"/>
                <a:cs typeface="Vilna" pitchFamily="2" charset="-79"/>
              </a:rPr>
              <a:t>does A</a:t>
            </a:r>
            <a:r>
              <a:rPr lang="en-US" altLang="en-US" sz="2400" dirty="0">
                <a:solidFill>
                  <a:schemeClr val="bg1"/>
                </a:solidFill>
                <a:latin typeface="Arial Rounded MT Bold" panose="020F0704030504030204" pitchFamily="34" charset="0"/>
                <a:cs typeface="Vilna" pitchFamily="2" charset="-79"/>
              </a:rPr>
              <a:t>DONI</a:t>
            </a:r>
            <a:r>
              <a:rPr lang="en-US" altLang="en-US" sz="3000" dirty="0">
                <a:solidFill>
                  <a:schemeClr val="bg1"/>
                </a:solidFill>
                <a:latin typeface="Arial Rounded MT Bold" panose="020F0704030504030204" pitchFamily="34" charset="0"/>
                <a:cs typeface="Vilna" pitchFamily="2" charset="-79"/>
              </a:rPr>
              <a:t> your G-d ask of you.</a:t>
            </a:r>
          </a:p>
          <a:p>
            <a:pPr algn="l">
              <a:lnSpc>
                <a:spcPct val="90000"/>
              </a:lnSpc>
              <a:spcBef>
                <a:spcPct val="0"/>
              </a:spcBef>
            </a:pPr>
            <a:endParaRPr lang="en-US" altLang="en-US" sz="1500" dirty="0">
              <a:solidFill>
                <a:schemeClr val="bg1"/>
              </a:solidFill>
              <a:latin typeface="Arial Rounded MT Bold" panose="020F0704030504030204" pitchFamily="34" charset="0"/>
              <a:cs typeface="Vilna" pitchFamily="2" charset="-79"/>
            </a:endParaRPr>
          </a:p>
          <a:p>
            <a:pPr algn="l">
              <a:lnSpc>
                <a:spcPct val="90000"/>
              </a:lnSpc>
              <a:spcBef>
                <a:spcPct val="0"/>
              </a:spcBef>
            </a:pPr>
            <a:r>
              <a:rPr lang="en-US" altLang="en-US" sz="3000" dirty="0">
                <a:solidFill>
                  <a:schemeClr val="bg1"/>
                </a:solidFill>
                <a:latin typeface="Arial Rounded MT Bold" panose="020F0704030504030204" pitchFamily="34" charset="0"/>
                <a:cs typeface="Vilna" pitchFamily="2" charset="-79"/>
              </a:rPr>
              <a:t>The Sages </a:t>
            </a:r>
            <a:r>
              <a:rPr lang="en-US" altLang="en-US" sz="3000" dirty="0">
                <a:solidFill>
                  <a:srgbClr val="FFFF99"/>
                </a:solidFill>
                <a:latin typeface="Arial Rounded MT Bold" panose="020F0704030504030204" pitchFamily="34" charset="0"/>
                <a:cs typeface="Vilna" pitchFamily="2" charset="-79"/>
              </a:rPr>
              <a:t>derive</a:t>
            </a:r>
            <a:r>
              <a:rPr lang="en-US" altLang="en-US" sz="3000" dirty="0">
                <a:solidFill>
                  <a:schemeClr val="bg1"/>
                </a:solidFill>
                <a:latin typeface="Arial Rounded MT Bold" panose="020F0704030504030204" pitchFamily="34" charset="0"/>
                <a:cs typeface="Vilna" pitchFamily="2" charset="-79"/>
              </a:rPr>
              <a:t> that one must recite 100 blessings every day—expounding the verse as if it said:</a:t>
            </a:r>
            <a:endParaRPr lang="he-IL" altLang="en-US" sz="3000" dirty="0">
              <a:solidFill>
                <a:schemeClr val="bg1"/>
              </a:solidFill>
              <a:latin typeface="Arial Rounded MT Bold" panose="020F0704030504030204" pitchFamily="34" charset="0"/>
              <a:cs typeface="Vilna" pitchFamily="2" charset="-79"/>
            </a:endParaRPr>
          </a:p>
          <a:p>
            <a:pPr algn="r" rtl="1">
              <a:lnSpc>
                <a:spcPct val="90000"/>
              </a:lnSpc>
              <a:spcBef>
                <a:spcPct val="0"/>
              </a:spcBef>
            </a:pPr>
            <a:r>
              <a:rPr lang="he-IL" altLang="en-US" sz="4050" b="1" dirty="0">
                <a:solidFill>
                  <a:schemeClr val="bg1"/>
                </a:solidFill>
                <a:latin typeface="David" panose="020E0502060401010101" pitchFamily="34" charset="-79"/>
                <a:cs typeface="David" panose="020E0502060401010101" pitchFamily="34" charset="-79"/>
              </a:rPr>
              <a:t>וְעַתָּה, יִשְׂרָאֵל--</a:t>
            </a:r>
            <a:r>
              <a:rPr lang="he-IL" altLang="en-US" sz="4050" b="1" dirty="0">
                <a:solidFill>
                  <a:srgbClr val="FFFF66"/>
                </a:solidFill>
                <a:latin typeface="David" panose="020E0502060401010101" pitchFamily="34" charset="-79"/>
                <a:cs typeface="David" panose="020E0502060401010101" pitchFamily="34" charset="-79"/>
              </a:rPr>
              <a:t>מֵאָה</a:t>
            </a:r>
            <a:r>
              <a:rPr lang="he-IL" altLang="en-US" sz="4050" b="1" dirty="0">
                <a:solidFill>
                  <a:schemeClr val="bg1"/>
                </a:solidFill>
                <a:latin typeface="David" panose="020E0502060401010101" pitchFamily="34" charset="-79"/>
                <a:cs typeface="David" panose="020E0502060401010101" pitchFamily="34" charset="-79"/>
              </a:rPr>
              <a:t> יְיָ אֱלֹהֶיךָ, שֹׁאֵל מֵעִמָּךְ</a:t>
            </a:r>
            <a:r>
              <a:rPr lang="en-US" altLang="en-US" sz="4050" b="1" dirty="0">
                <a:solidFill>
                  <a:schemeClr val="bg1"/>
                </a:solidFill>
                <a:latin typeface="David" panose="020E0502060401010101" pitchFamily="34" charset="-79"/>
                <a:cs typeface="David" panose="020E0502060401010101" pitchFamily="34" charset="-79"/>
              </a:rPr>
              <a:t>:</a:t>
            </a:r>
          </a:p>
          <a:p>
            <a:pPr algn="l">
              <a:lnSpc>
                <a:spcPct val="90000"/>
              </a:lnSpc>
              <a:spcBef>
                <a:spcPct val="0"/>
              </a:spcBef>
            </a:pPr>
            <a:r>
              <a:rPr lang="en-US" altLang="en-US" sz="3000" dirty="0">
                <a:solidFill>
                  <a:schemeClr val="bg1"/>
                </a:solidFill>
                <a:latin typeface="Arial Rounded MT Bold" panose="020F0704030504030204" pitchFamily="34" charset="0"/>
                <a:cs typeface="Vilna" pitchFamily="2" charset="-79"/>
              </a:rPr>
              <a:t>And now, Israel, </a:t>
            </a:r>
            <a:r>
              <a:rPr lang="en-US" altLang="en-US" sz="3000" dirty="0">
                <a:solidFill>
                  <a:srgbClr val="FFFF66"/>
                </a:solidFill>
                <a:latin typeface="Arial Rounded MT Bold" panose="020F0704030504030204" pitchFamily="34" charset="0"/>
                <a:cs typeface="Vilna" pitchFamily="2" charset="-79"/>
              </a:rPr>
              <a:t>one hundred </a:t>
            </a:r>
            <a:r>
              <a:rPr lang="en-US" altLang="en-US" sz="3000" dirty="0">
                <a:solidFill>
                  <a:schemeClr val="bg1"/>
                </a:solidFill>
                <a:latin typeface="Arial Rounded MT Bold" panose="020F0704030504030204" pitchFamily="34" charset="0"/>
                <a:cs typeface="Vilna" pitchFamily="2" charset="-79"/>
              </a:rPr>
              <a:t>does...</a:t>
            </a:r>
          </a:p>
        </p:txBody>
      </p:sp>
    </p:spTree>
    <p:extLst>
      <p:ext uri="{BB962C8B-B14F-4D97-AF65-F5344CB8AC3E}">
        <p14:creationId xmlns:p14="http://schemas.microsoft.com/office/powerpoint/2010/main" val="340063357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4A682255-C85D-4A7B-B998-E864C3F4A55F}"/>
              </a:ext>
            </a:extLst>
          </p:cNvPr>
          <p:cNvSpPr>
            <a:spLocks noGrp="1" noChangeArrowheads="1"/>
          </p:cNvSpPr>
          <p:nvPr>
            <p:ph type="subTitle" idx="1"/>
          </p:nvPr>
        </p:nvSpPr>
        <p:spPr>
          <a:xfrm>
            <a:off x="198437" y="285750"/>
            <a:ext cx="8382000" cy="4800600"/>
          </a:xfrm>
        </p:spPr>
        <p:txBody>
          <a:bodyPr/>
          <a:lstStyle/>
          <a:p>
            <a:pPr algn="l">
              <a:lnSpc>
                <a:spcPct val="90000"/>
              </a:lnSpc>
              <a:spcBef>
                <a:spcPct val="0"/>
              </a:spcBef>
              <a:buFontTx/>
              <a:buAutoNum type="arabicPeriod" startAt="2"/>
            </a:pPr>
            <a:r>
              <a:rPr lang="en-US" altLang="en-US" sz="4000" dirty="0">
                <a:solidFill>
                  <a:schemeClr val="bg1"/>
                </a:solidFill>
                <a:latin typeface="Arial Rounded MT Bold" panose="020F0704030504030204" pitchFamily="34" charset="0"/>
                <a:cs typeface="Vilna" pitchFamily="2" charset="-79"/>
              </a:rPr>
              <a:t>Verses from the Tanakh could be cited on many different levels and for many different purposes.</a:t>
            </a:r>
            <a:endParaRPr lang="en-US" altLang="en-US" sz="4000" baseline="30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951941178"/>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4A682255-C85D-4A7B-B998-E864C3F4A55F}"/>
              </a:ext>
            </a:extLst>
          </p:cNvPr>
          <p:cNvSpPr>
            <a:spLocks noGrp="1" noChangeArrowheads="1"/>
          </p:cNvSpPr>
          <p:nvPr>
            <p:ph type="subTitle" idx="1"/>
          </p:nvPr>
        </p:nvSpPr>
        <p:spPr>
          <a:xfrm>
            <a:off x="198437" y="285750"/>
            <a:ext cx="8382000" cy="4800600"/>
          </a:xfrm>
        </p:spPr>
        <p:txBody>
          <a:bodyPr/>
          <a:lstStyle/>
          <a:p>
            <a:pPr algn="l">
              <a:lnSpc>
                <a:spcPct val="90000"/>
              </a:lnSpc>
              <a:spcBef>
                <a:spcPct val="0"/>
              </a:spcBef>
            </a:pPr>
            <a:r>
              <a:rPr lang="en-US" altLang="en-US" sz="4000" baseline="30000" dirty="0" err="1">
                <a:solidFill>
                  <a:schemeClr val="bg1"/>
                </a:solidFill>
                <a:latin typeface="Arial Rounded MT Bold" panose="020F0704030504030204" pitchFamily="34" charset="0"/>
                <a:cs typeface="Vilna" pitchFamily="2" charset="-79"/>
              </a:rPr>
              <a:t>Viyikra</a:t>
            </a:r>
            <a:r>
              <a:rPr lang="en-US" altLang="en-US" sz="4000" baseline="30000" dirty="0">
                <a:solidFill>
                  <a:schemeClr val="bg1"/>
                </a:solidFill>
                <a:latin typeface="Arial Rounded MT Bold" panose="020F0704030504030204" pitchFamily="34" charset="0"/>
                <a:cs typeface="Vilna" pitchFamily="2" charset="-79"/>
              </a:rPr>
              <a:t> 22.5-7</a:t>
            </a:r>
            <a:r>
              <a:rPr lang="en-US" altLang="en-US" sz="4000" dirty="0">
                <a:solidFill>
                  <a:schemeClr val="bg1"/>
                </a:solidFill>
                <a:latin typeface="Arial Rounded MT Bold" panose="020F0704030504030204" pitchFamily="34" charset="0"/>
                <a:cs typeface="Vilna" pitchFamily="2" charset="-79"/>
              </a:rPr>
              <a:t> [A person] who has touched a reptile or insect that can make him unclean, or a man who is unclean for any reason and who can transmit to him his uncleanness - the person who touches any of these will be unclean</a:t>
            </a:r>
            <a:endParaRPr lang="en-US" altLang="en-US" sz="4000" baseline="30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1982551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lnSpcReduction="10000"/>
          </a:bodyPr>
          <a:lstStyle/>
          <a:p>
            <a:pPr algn="l">
              <a:spcBef>
                <a:spcPct val="0"/>
              </a:spcBef>
            </a:pPr>
            <a:r>
              <a:rPr lang="en-US" altLang="en-US" dirty="0"/>
              <a:t>“You have to believe in things that are bigger than yourself,” Mark Zuckerberg, Jewish, told the audience at a Utah conference. </a:t>
            </a:r>
          </a:p>
          <a:p>
            <a:pPr algn="l">
              <a:spcBef>
                <a:spcPct val="0"/>
              </a:spcBef>
            </a:pPr>
            <a:r>
              <a:rPr lang="en-US" dirty="0"/>
              <a:t>“I was raised Jewish and then I went through a period where I questioned things, but now I believe religion is very important,” he wrote.</a:t>
            </a:r>
            <a:endParaRPr lang="en-US" altLang="en-US" sz="3000"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79547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C8017421-F8AB-42B1-8FCA-0F1F17BEFA3D}"/>
              </a:ext>
            </a:extLst>
          </p:cNvPr>
          <p:cNvSpPr>
            <a:spLocks noGrp="1" noChangeArrowheads="1"/>
          </p:cNvSpPr>
          <p:nvPr>
            <p:ph type="subTitle" idx="1"/>
          </p:nvPr>
        </p:nvSpPr>
        <p:spPr>
          <a:xfrm>
            <a:off x="350837" y="361950"/>
            <a:ext cx="8153400" cy="4724400"/>
          </a:xfrm>
        </p:spPr>
        <p:txBody>
          <a:bodyPr>
            <a:normAutofit/>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until evening and is not to eat the holy things unless he bathes his body in water. After sunset </a:t>
            </a:r>
            <a:r>
              <a:rPr lang="en-US" altLang="en-US" sz="4000" dirty="0">
                <a:solidFill>
                  <a:srgbClr val="FFFF66"/>
                </a:solidFill>
                <a:latin typeface="Arial Rounded MT Bold" panose="020F0704030504030204" pitchFamily="34" charset="0"/>
                <a:cs typeface="Vilna" pitchFamily="2" charset="-79"/>
              </a:rPr>
              <a:t>he will be clean;</a:t>
            </a:r>
            <a:r>
              <a:rPr lang="en-US" altLang="en-US" sz="4000" dirty="0">
                <a:solidFill>
                  <a:schemeClr val="bg1"/>
                </a:solidFill>
                <a:latin typeface="Arial Rounded MT Bold" panose="020F0704030504030204" pitchFamily="34" charset="0"/>
                <a:cs typeface="Vilna" pitchFamily="2" charset="-79"/>
              </a:rPr>
              <a:t> and afterwards, he may eat the holy things; because they are his food.</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478686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AF4421CC-7683-4A77-9410-F3C90B9FAC25}"/>
              </a:ext>
            </a:extLst>
          </p:cNvPr>
          <p:cNvSpPr>
            <a:spLocks noGrp="1" noChangeArrowheads="1"/>
          </p:cNvSpPr>
          <p:nvPr>
            <p:ph type="subTitle" idx="1"/>
          </p:nvPr>
        </p:nvSpPr>
        <p:spPr>
          <a:xfrm>
            <a:off x="274637" y="361950"/>
            <a:ext cx="8305800" cy="4724400"/>
          </a:xfrm>
        </p:spPr>
        <p:txBody>
          <a:bodyPr>
            <a:normAutofit lnSpcReduction="10000"/>
          </a:bodyPr>
          <a:lstStyle/>
          <a:p>
            <a:pPr marL="457200" indent="-457200" algn="l">
              <a:spcBef>
                <a:spcPct val="0"/>
              </a:spcBef>
              <a:buFontTx/>
              <a:buAutoNum type="arabicPeriod" startAt="3"/>
            </a:pPr>
            <a:r>
              <a:rPr lang="en-US" altLang="en-US" sz="4000" dirty="0">
                <a:solidFill>
                  <a:schemeClr val="bg1"/>
                </a:solidFill>
                <a:latin typeface="Arial Rounded MT Bold" panose="020F0704030504030204" pitchFamily="34" charset="0"/>
                <a:cs typeface="Vilna" pitchFamily="2" charset="-79"/>
              </a:rPr>
              <a:t>The use of the Hebrew Bible in the Messianic Scriptures is completely in line with the Jewish interpretive methods of the day, but often more restrained, contextual, and sober than other Jewish literature.</a:t>
            </a:r>
          </a:p>
          <a:p>
            <a:pPr marL="457200" indent="-457200" algn="l">
              <a:spcBef>
                <a:spcPct val="0"/>
              </a:spcBef>
            </a:pPr>
            <a:endParaRPr lang="en-US" altLang="en-US" sz="3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754691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EFFB7E1C-5A7C-4317-B5F5-7C00439934AE}"/>
              </a:ext>
            </a:extLst>
          </p:cNvPr>
          <p:cNvSpPr>
            <a:spLocks noGrp="1" noChangeArrowheads="1"/>
          </p:cNvSpPr>
          <p:nvPr>
            <p:ph type="subTitle" idx="1"/>
          </p:nvPr>
        </p:nvSpPr>
        <p:spPr>
          <a:xfrm>
            <a:off x="198437" y="361950"/>
            <a:ext cx="8382000" cy="4724400"/>
          </a:xfrm>
        </p:spPr>
        <p:txBody>
          <a:bodyPr>
            <a:normAutofit/>
          </a:bodyPr>
          <a:lstStyle/>
          <a:p>
            <a:pPr marL="169863" indent="-169863"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Some Tanakhic quotes are evidence / </a:t>
            </a:r>
            <a:r>
              <a:rPr lang="en-US" altLang="en-US" sz="4000" dirty="0">
                <a:solidFill>
                  <a:srgbClr val="FFFF99"/>
                </a:solidFill>
                <a:latin typeface="Arial Rounded MT Bold" panose="020F0704030504030204" pitchFamily="34" charset="0"/>
                <a:cs typeface="Vilna" pitchFamily="2" charset="-79"/>
              </a:rPr>
              <a:t>proof</a:t>
            </a:r>
            <a:r>
              <a:rPr lang="en-US" altLang="en-US" sz="4000" dirty="0">
                <a:solidFill>
                  <a:schemeClr val="bg1"/>
                </a:solidFill>
                <a:latin typeface="Arial Rounded MT Bold" panose="020F0704030504030204" pitchFamily="34" charset="0"/>
                <a:cs typeface="Vilna" pitchFamily="2" charset="-79"/>
              </a:rPr>
              <a:t>.</a:t>
            </a:r>
          </a:p>
          <a:p>
            <a:pPr marL="169863" indent="-169863"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Some Tanakhic quotes are midrash / explanation / illustration / implication.</a:t>
            </a:r>
          </a:p>
        </p:txBody>
      </p:sp>
    </p:spTree>
    <p:extLst>
      <p:ext uri="{BB962C8B-B14F-4D97-AF65-F5344CB8AC3E}">
        <p14:creationId xmlns:p14="http://schemas.microsoft.com/office/powerpoint/2010/main" val="3445890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fontScale="92500"/>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After he had, through himself, made purification for sins, he sat down at the right hand of the Majesty on High /  </a:t>
            </a:r>
            <a:r>
              <a:rPr lang="en-US" altLang="en-US" sz="4000" i="1" dirty="0" err="1">
                <a:solidFill>
                  <a:schemeClr val="bg1"/>
                </a:solidFill>
                <a:latin typeface="Arial Rounded MT Bold" panose="020F0704030504030204" pitchFamily="34" charset="0"/>
                <a:cs typeface="Vilna" pitchFamily="2" charset="-79"/>
              </a:rPr>
              <a:t>HaG’dulah</a:t>
            </a:r>
            <a:r>
              <a:rPr lang="en-US" altLang="en-US" sz="4000" i="1" dirty="0">
                <a:solidFill>
                  <a:schemeClr val="bg1"/>
                </a:solidFill>
                <a:latin typeface="Arial Rounded MT Bold" panose="020F0704030504030204" pitchFamily="34" charset="0"/>
                <a:cs typeface="Vilna" pitchFamily="2" charset="-79"/>
              </a:rPr>
              <a:t> BaM’romim</a:t>
            </a:r>
            <a:r>
              <a:rPr lang="en-US" altLang="en-US" sz="4000" dirty="0">
                <a:solidFill>
                  <a:schemeClr val="bg1"/>
                </a:solidFill>
                <a:latin typeface="Arial Rounded MT Bold" panose="020F0704030504030204" pitchFamily="34" charset="0"/>
                <a:cs typeface="Vilna" pitchFamily="2" charset="-79"/>
              </a:rPr>
              <a:t>.</a:t>
            </a:r>
            <a:r>
              <a:rPr lang="en-US" altLang="en-US" sz="4000" baseline="-25000" dirty="0">
                <a:solidFill>
                  <a:srgbClr val="C00000"/>
                </a:solidFill>
                <a:latin typeface="Arial Rounded MT Bold" panose="020F0704030504030204" pitchFamily="34" charset="0"/>
                <a:cs typeface="Vilna" pitchFamily="2" charset="-79"/>
              </a:rPr>
              <a:t>1</a:t>
            </a:r>
            <a:r>
              <a:rPr lang="en-US" altLang="en-US" sz="4000" dirty="0">
                <a:solidFill>
                  <a:schemeClr val="bg1"/>
                </a:solidFill>
                <a:latin typeface="Arial Rounded MT Bold" panose="020F0704030504030204" pitchFamily="34" charset="0"/>
                <a:cs typeface="Vilna" pitchFamily="2" charset="-79"/>
              </a:rPr>
              <a:t> So he has become </a:t>
            </a:r>
            <a:r>
              <a:rPr lang="en-US" altLang="en-US" sz="4000" dirty="0">
                <a:solidFill>
                  <a:srgbClr val="FFFF99"/>
                </a:solidFill>
                <a:latin typeface="Arial Rounded MT Bold" panose="020F0704030504030204" pitchFamily="34" charset="0"/>
                <a:cs typeface="Vilna" pitchFamily="2" charset="-79"/>
              </a:rPr>
              <a:t>much better than angels, and </a:t>
            </a:r>
            <a:r>
              <a:rPr lang="en-US" altLang="en-US" sz="4000" u="sng" dirty="0">
                <a:solidFill>
                  <a:srgbClr val="FFFF99"/>
                </a:solidFill>
                <a:latin typeface="Arial Rounded MT Bold" panose="020F0704030504030204" pitchFamily="34" charset="0"/>
                <a:cs typeface="Vilna" pitchFamily="2" charset="-79"/>
              </a:rPr>
              <a:t>the name God has given him </a:t>
            </a:r>
            <a:r>
              <a:rPr lang="en-US" altLang="en-US" sz="4000" dirty="0">
                <a:solidFill>
                  <a:srgbClr val="FFFF99"/>
                </a:solidFill>
                <a:latin typeface="Arial Rounded MT Bold" panose="020F0704030504030204" pitchFamily="34" charset="0"/>
                <a:cs typeface="Vilna" pitchFamily="2" charset="-79"/>
              </a:rPr>
              <a:t>is superior</a:t>
            </a:r>
            <a:r>
              <a:rPr lang="en-US" altLang="en-US" sz="4000" dirty="0">
                <a:solidFill>
                  <a:schemeClr val="bg1"/>
                </a:solidFill>
                <a:latin typeface="Arial Rounded MT Bold" panose="020F0704030504030204" pitchFamily="34" charset="0"/>
                <a:cs typeface="Vilna" pitchFamily="2" charset="-79"/>
              </a:rPr>
              <a:t> to theirs. </a:t>
            </a:r>
          </a:p>
        </p:txBody>
      </p:sp>
    </p:spTree>
    <p:extLst>
      <p:ext uri="{BB962C8B-B14F-4D97-AF65-F5344CB8AC3E}">
        <p14:creationId xmlns:p14="http://schemas.microsoft.com/office/powerpoint/2010/main" val="3900251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baseline="30000" dirty="0">
                <a:latin typeface="Arial Rounded MT Bold" panose="020F0704030504030204" pitchFamily="34" charset="0"/>
                <a:cs typeface="Vilna" pitchFamily="2" charset="-79"/>
              </a:rPr>
              <a:t>Partial quote of </a:t>
            </a:r>
            <a:r>
              <a:rPr lang="en-US" altLang="en-US" baseline="30000" dirty="0" err="1">
                <a:latin typeface="Arial Rounded MT Bold" panose="020F0704030504030204" pitchFamily="34" charset="0"/>
                <a:cs typeface="Vilna" pitchFamily="2" charset="-79"/>
              </a:rPr>
              <a:t>Thillim</a:t>
            </a:r>
            <a:r>
              <a:rPr lang="en-US" altLang="en-US" baseline="30000" dirty="0">
                <a:latin typeface="Arial Rounded MT Bold" panose="020F0704030504030204" pitchFamily="34" charset="0"/>
                <a:cs typeface="Vilna" pitchFamily="2" charset="-79"/>
              </a:rPr>
              <a:t>/Ps 110.1 </a:t>
            </a:r>
            <a:r>
              <a:rPr lang="en-US" dirty="0"/>
              <a:t>A psalm of David. </a:t>
            </a:r>
            <a:r>
              <a:rPr lang="en-US" cap="small" dirty="0"/>
              <a:t>Adoni</a:t>
            </a:r>
            <a:r>
              <a:rPr lang="en-US" dirty="0"/>
              <a:t> declares to my Lord: “</a:t>
            </a:r>
            <a:r>
              <a:rPr lang="en-US" dirty="0">
                <a:solidFill>
                  <a:srgbClr val="FFFF99"/>
                </a:solidFill>
              </a:rPr>
              <a:t>Sit at My right hand</a:t>
            </a:r>
            <a:br>
              <a:rPr lang="en-US" dirty="0">
                <a:solidFill>
                  <a:srgbClr val="FFFF99"/>
                </a:solidFill>
              </a:rPr>
            </a:br>
            <a:r>
              <a:rPr lang="en-US" dirty="0">
                <a:solidFill>
                  <a:srgbClr val="FFFF99"/>
                </a:solidFill>
              </a:rPr>
              <a:t>until I make your enemies a footstool for Your feet.”</a:t>
            </a:r>
          </a:p>
          <a:p>
            <a:pPr algn="l">
              <a:spcBef>
                <a:spcPct val="0"/>
              </a:spcBef>
            </a:pPr>
            <a:endParaRPr lang="en-US" sz="2400" dirty="0">
              <a:solidFill>
                <a:srgbClr val="FFFF99"/>
              </a:solidFill>
            </a:endParaRPr>
          </a:p>
          <a:p>
            <a:pPr algn="l">
              <a:spcBef>
                <a:spcPct val="0"/>
              </a:spcBef>
            </a:pPr>
            <a:r>
              <a:rPr lang="en-US" altLang="en-US" dirty="0">
                <a:latin typeface="Arial Rounded MT Bold" panose="020F0704030504030204" pitchFamily="34" charset="0"/>
                <a:cs typeface="Vilna" pitchFamily="2" charset="-79"/>
              </a:rPr>
              <a:t>Opening phrase understood.</a:t>
            </a:r>
          </a:p>
          <a:p>
            <a:pPr algn="l">
              <a:spcBef>
                <a:spcPct val="0"/>
              </a:spcBef>
            </a:pPr>
            <a:r>
              <a:rPr lang="en-US" altLang="en-US" dirty="0">
                <a:latin typeface="Arial Rounded MT Bold" panose="020F0704030504030204" pitchFamily="34" charset="0"/>
                <a:cs typeface="Vilna" pitchFamily="2" charset="-79"/>
              </a:rPr>
              <a:t>If I say “Things go better…”</a:t>
            </a:r>
          </a:p>
        </p:txBody>
      </p:sp>
    </p:spTree>
    <p:extLst>
      <p:ext uri="{BB962C8B-B14F-4D97-AF65-F5344CB8AC3E}">
        <p14:creationId xmlns:p14="http://schemas.microsoft.com/office/powerpoint/2010/main" val="168443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2" name="Online Media 1" title="Things Go Better With Coke (1960s) - Classic TV Commercial">
            <a:hlinkClick r:id="" action="ppaction://media"/>
            <a:extLst>
              <a:ext uri="{FF2B5EF4-FFF2-40B4-BE49-F238E27FC236}">
                <a16:creationId xmlns:a16="http://schemas.microsoft.com/office/drawing/2014/main" id="{0017ADE2-C19E-40A3-A7AC-D15EA70A5950}"/>
              </a:ext>
            </a:extLst>
          </p:cNvPr>
          <p:cNvPicPr>
            <a:picLocks noRot="1" noChangeAspect="1"/>
          </p:cNvPicPr>
          <p:nvPr>
            <a:videoFile r:link="rId1"/>
          </p:nvPr>
        </p:nvPicPr>
        <p:blipFill>
          <a:blip r:embed="rId3"/>
          <a:stretch>
            <a:fillRect/>
          </a:stretch>
        </p:blipFill>
        <p:spPr>
          <a:xfrm>
            <a:off x="1417637" y="404159"/>
            <a:ext cx="6346142" cy="4756150"/>
          </a:xfrm>
          <a:prstGeom prst="rect">
            <a:avLst/>
          </a:prstGeom>
        </p:spPr>
      </p:pic>
    </p:spTree>
    <p:extLst>
      <p:ext uri="{BB962C8B-B14F-4D97-AF65-F5344CB8AC3E}">
        <p14:creationId xmlns:p14="http://schemas.microsoft.com/office/powerpoint/2010/main" val="321540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a:t>
            </a:r>
            <a:r>
              <a:rPr lang="en-US" altLang="en-US" sz="4000" dirty="0">
                <a:solidFill>
                  <a:srgbClr val="FFFF99"/>
                </a:solidFill>
                <a:latin typeface="Arial Rounded MT Bold" panose="020F0704030504030204" pitchFamily="34" charset="0"/>
                <a:cs typeface="Vilna" pitchFamily="2" charset="-79"/>
              </a:rPr>
              <a:t>he sat down at the right hand of the Majesty on High /  </a:t>
            </a:r>
            <a:r>
              <a:rPr lang="en-US" altLang="en-US" sz="4000" i="1" dirty="0" err="1">
                <a:solidFill>
                  <a:srgbClr val="FFFF99"/>
                </a:solidFill>
                <a:latin typeface="Arial Rounded MT Bold" panose="020F0704030504030204" pitchFamily="34" charset="0"/>
                <a:cs typeface="Vilna" pitchFamily="2" charset="-79"/>
              </a:rPr>
              <a:t>HaG’dulah</a:t>
            </a:r>
            <a:r>
              <a:rPr lang="en-US" altLang="en-US" sz="4000" i="1" dirty="0">
                <a:solidFill>
                  <a:srgbClr val="FFFF99"/>
                </a:solidFill>
                <a:latin typeface="Arial Rounded MT Bold" panose="020F0704030504030204" pitchFamily="34" charset="0"/>
                <a:cs typeface="Vilna" pitchFamily="2" charset="-79"/>
              </a:rPr>
              <a:t> BaM’romim</a:t>
            </a:r>
            <a:r>
              <a:rPr lang="en-US" altLang="en-US" sz="4000" dirty="0">
                <a:solidFill>
                  <a:schemeClr val="bg1"/>
                </a:solidFill>
                <a:latin typeface="Arial Rounded MT Bold" panose="020F0704030504030204" pitchFamily="34" charset="0"/>
                <a:cs typeface="Vilna" pitchFamily="2" charset="-79"/>
              </a:rPr>
              <a:t>.</a:t>
            </a:r>
            <a:r>
              <a:rPr lang="en-US" altLang="en-US" sz="4000" baseline="-25000" dirty="0">
                <a:solidFill>
                  <a:srgbClr val="C00000"/>
                </a:solidFill>
                <a:latin typeface="Arial Rounded MT Bold" panose="020F0704030504030204" pitchFamily="34" charset="0"/>
                <a:cs typeface="Vilna" pitchFamily="2" charset="-79"/>
              </a:rPr>
              <a:t>1</a:t>
            </a:r>
            <a:endParaRPr lang="en-US" altLang="en-US" sz="4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75614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baseline="30000" dirty="0">
                <a:latin typeface="Arial Rounded MT Bold" panose="020F0704030504030204" pitchFamily="34" charset="0"/>
                <a:cs typeface="Vilna" pitchFamily="2" charset="-79"/>
              </a:rPr>
              <a:t>Partial </a:t>
            </a:r>
            <a:r>
              <a:rPr lang="en-US" altLang="en-US" baseline="30000" dirty="0" err="1">
                <a:latin typeface="Arial Rounded MT Bold" panose="020F0704030504030204" pitchFamily="34" charset="0"/>
                <a:cs typeface="Vilna" pitchFamily="2" charset="-79"/>
              </a:rPr>
              <a:t>quoteof</a:t>
            </a:r>
            <a:r>
              <a:rPr lang="en-US" altLang="en-US" baseline="30000" dirty="0">
                <a:latin typeface="Arial Rounded MT Bold" panose="020F0704030504030204" pitchFamily="34" charset="0"/>
                <a:cs typeface="Vilna" pitchFamily="2" charset="-79"/>
              </a:rPr>
              <a:t> </a:t>
            </a:r>
            <a:r>
              <a:rPr lang="en-US" altLang="en-US" baseline="30000" dirty="0" err="1">
                <a:latin typeface="Arial Rounded MT Bold" panose="020F0704030504030204" pitchFamily="34" charset="0"/>
                <a:cs typeface="Vilna" pitchFamily="2" charset="-79"/>
              </a:rPr>
              <a:t>Thillim</a:t>
            </a:r>
            <a:r>
              <a:rPr lang="en-US" altLang="en-US" baseline="30000" dirty="0">
                <a:latin typeface="Arial Rounded MT Bold" panose="020F0704030504030204" pitchFamily="34" charset="0"/>
                <a:cs typeface="Vilna" pitchFamily="2" charset="-79"/>
              </a:rPr>
              <a:t>/Ps 110.1 </a:t>
            </a:r>
            <a:r>
              <a:rPr lang="en-US" dirty="0"/>
              <a:t>A psalm of David. </a:t>
            </a:r>
            <a:r>
              <a:rPr lang="en-US" cap="small" dirty="0"/>
              <a:t>Adoni</a:t>
            </a:r>
            <a:r>
              <a:rPr lang="en-US" dirty="0"/>
              <a:t> declares to my Lord: “</a:t>
            </a:r>
            <a:r>
              <a:rPr lang="en-US" dirty="0">
                <a:solidFill>
                  <a:srgbClr val="FFFF99"/>
                </a:solidFill>
              </a:rPr>
              <a:t>Sit at My right hand</a:t>
            </a:r>
            <a:br>
              <a:rPr lang="en-US" dirty="0">
                <a:solidFill>
                  <a:srgbClr val="FFFF99"/>
                </a:solidFill>
              </a:rPr>
            </a:br>
            <a:r>
              <a:rPr lang="en-US" dirty="0">
                <a:solidFill>
                  <a:srgbClr val="FFFF99"/>
                </a:solidFill>
              </a:rPr>
              <a:t>until I make your enemies a footstool for Your feet.”</a:t>
            </a:r>
          </a:p>
          <a:p>
            <a:pPr algn="l">
              <a:spcBef>
                <a:spcPct val="0"/>
              </a:spcBef>
            </a:pPr>
            <a:endParaRPr lang="en-US" sz="2400" dirty="0">
              <a:solidFill>
                <a:srgbClr val="FFFF99"/>
              </a:solidFill>
            </a:endParaRPr>
          </a:p>
          <a:p>
            <a:pPr algn="l">
              <a:spcBef>
                <a:spcPct val="0"/>
              </a:spcBef>
            </a:pPr>
            <a:r>
              <a:rPr lang="en-US" altLang="en-US" dirty="0">
                <a:latin typeface="Arial Rounded MT Bold" panose="020F0704030504030204" pitchFamily="34" charset="0"/>
                <a:cs typeface="Vilna" pitchFamily="2" charset="-79"/>
              </a:rPr>
              <a:t>Who is in this seating arrangement?</a:t>
            </a:r>
          </a:p>
        </p:txBody>
      </p:sp>
    </p:spTree>
    <p:extLst>
      <p:ext uri="{BB962C8B-B14F-4D97-AF65-F5344CB8AC3E}">
        <p14:creationId xmlns:p14="http://schemas.microsoft.com/office/powerpoint/2010/main" val="299567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lnSpcReduction="10000"/>
          </a:bodyPr>
          <a:lstStyle/>
          <a:p>
            <a:pPr algn="l"/>
            <a:r>
              <a:rPr lang="en-US" dirty="0"/>
              <a:t>There is no way G-d could be talking to Himself, to sit by his own right hand.  It is reminiscent of the verse in Daniel 7.14, where the Messiah, called the Son of Man, comes to the Ancient of Days.  </a:t>
            </a:r>
            <a:r>
              <a:rPr lang="en-US" dirty="0">
                <a:solidFill>
                  <a:srgbClr val="FFFF99"/>
                </a:solidFill>
              </a:rPr>
              <a:t>There are two individuals, invested with divine power, in both these word pictures.</a:t>
            </a:r>
            <a:endParaRPr lang="en-US" altLang="en-US" dirty="0">
              <a:solidFill>
                <a:srgbClr val="FFFF99"/>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4983454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r>
              <a:rPr lang="en-US" baseline="30000" dirty="0"/>
              <a:t>Dan 7.14 </a:t>
            </a:r>
            <a:r>
              <a:rPr lang="en-US" dirty="0"/>
              <a:t>I saw in the night visions, and, behold, </a:t>
            </a:r>
            <a:r>
              <a:rPr lang="en-US" dirty="0">
                <a:solidFill>
                  <a:srgbClr val="FFFF99"/>
                </a:solidFill>
              </a:rPr>
              <a:t>one like a son of man came with the clouds of heaven, and came to the ancient of days</a:t>
            </a:r>
            <a:r>
              <a:rPr lang="en-US" dirty="0"/>
              <a:t>, and they brought him near before him. And there he was given dominion,</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248182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r>
              <a:rPr lang="en-US" dirty="0"/>
              <a:t>He attributed his religious evolution to the issues his company has faced over the last few years and the birth of his two daughters, now ages four and two, </a:t>
            </a:r>
            <a:r>
              <a:rPr lang="en-US" i="1" dirty="0"/>
              <a:t>Deseret News </a:t>
            </a:r>
            <a:r>
              <a:rPr lang="en-US" dirty="0"/>
              <a:t>reported.</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078054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r>
              <a:rPr lang="en-US" baseline="30000" dirty="0"/>
              <a:t>Dan 7.14 </a:t>
            </a:r>
            <a:r>
              <a:rPr lang="en-US" dirty="0"/>
              <a:t>and glory, and a kingdom, that all people, nations, and languages, should serve him; his dominion is an everlasting dominion, which shall not pass away, and his kingdom one that shall not be destroyed.</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946250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fontScale="92500"/>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After he had, through himself, made purification for sins, he sat down at the right hand of the Majesty on High /  </a:t>
            </a:r>
            <a:r>
              <a:rPr lang="en-US" altLang="en-US" sz="4000" i="1" dirty="0" err="1">
                <a:solidFill>
                  <a:schemeClr val="bg1"/>
                </a:solidFill>
                <a:latin typeface="Arial Rounded MT Bold" panose="020F0704030504030204" pitchFamily="34" charset="0"/>
                <a:cs typeface="Vilna" pitchFamily="2" charset="-79"/>
              </a:rPr>
              <a:t>HaG’dulah</a:t>
            </a:r>
            <a:r>
              <a:rPr lang="en-US" altLang="en-US" sz="4000" i="1" dirty="0">
                <a:solidFill>
                  <a:schemeClr val="bg1"/>
                </a:solidFill>
                <a:latin typeface="Arial Rounded MT Bold" panose="020F0704030504030204" pitchFamily="34" charset="0"/>
                <a:cs typeface="Vilna" pitchFamily="2" charset="-79"/>
              </a:rPr>
              <a:t> BaM’romim</a:t>
            </a:r>
            <a:r>
              <a:rPr lang="en-US" altLang="en-US" sz="4000" dirty="0">
                <a:solidFill>
                  <a:schemeClr val="bg1"/>
                </a:solidFill>
                <a:latin typeface="Arial Rounded MT Bold" panose="020F0704030504030204" pitchFamily="34" charset="0"/>
                <a:cs typeface="Vilna" pitchFamily="2" charset="-79"/>
              </a:rPr>
              <a:t>.</a:t>
            </a:r>
            <a:r>
              <a:rPr lang="en-US" altLang="en-US" sz="4000" baseline="-25000" dirty="0">
                <a:solidFill>
                  <a:srgbClr val="C00000"/>
                </a:solidFill>
                <a:latin typeface="Arial Rounded MT Bold" panose="020F0704030504030204" pitchFamily="34" charset="0"/>
                <a:cs typeface="Vilna" pitchFamily="2" charset="-79"/>
              </a:rPr>
              <a:t>1</a:t>
            </a:r>
            <a:r>
              <a:rPr lang="en-US" altLang="en-US" sz="4000" dirty="0">
                <a:solidFill>
                  <a:schemeClr val="bg1"/>
                </a:solidFill>
                <a:latin typeface="Arial Rounded MT Bold" panose="020F0704030504030204" pitchFamily="34" charset="0"/>
                <a:cs typeface="Vilna" pitchFamily="2" charset="-79"/>
              </a:rPr>
              <a:t> So he has become </a:t>
            </a:r>
            <a:r>
              <a:rPr lang="en-US" altLang="en-US" sz="4000" dirty="0">
                <a:solidFill>
                  <a:srgbClr val="FFFF99"/>
                </a:solidFill>
                <a:latin typeface="Arial Rounded MT Bold" panose="020F0704030504030204" pitchFamily="34" charset="0"/>
                <a:cs typeface="Vilna" pitchFamily="2" charset="-79"/>
              </a:rPr>
              <a:t>much better than angels, and </a:t>
            </a:r>
            <a:r>
              <a:rPr lang="en-US" altLang="en-US" sz="4000" u="sng" dirty="0">
                <a:solidFill>
                  <a:srgbClr val="FFFF99"/>
                </a:solidFill>
                <a:latin typeface="Arial Rounded MT Bold" panose="020F0704030504030204" pitchFamily="34" charset="0"/>
                <a:cs typeface="Vilna" pitchFamily="2" charset="-79"/>
              </a:rPr>
              <a:t>the name God has given him </a:t>
            </a:r>
            <a:r>
              <a:rPr lang="en-US" altLang="en-US" sz="4000" dirty="0">
                <a:solidFill>
                  <a:srgbClr val="FFFF99"/>
                </a:solidFill>
                <a:latin typeface="Arial Rounded MT Bold" panose="020F0704030504030204" pitchFamily="34" charset="0"/>
                <a:cs typeface="Vilna" pitchFamily="2" charset="-79"/>
              </a:rPr>
              <a:t>is superior</a:t>
            </a:r>
            <a:r>
              <a:rPr lang="en-US" altLang="en-US" sz="4000" dirty="0">
                <a:solidFill>
                  <a:schemeClr val="bg1"/>
                </a:solidFill>
                <a:latin typeface="Arial Rounded MT Bold" panose="020F0704030504030204" pitchFamily="34" charset="0"/>
                <a:cs typeface="Vilna" pitchFamily="2" charset="-79"/>
              </a:rPr>
              <a:t> to theirs. </a:t>
            </a:r>
          </a:p>
        </p:txBody>
      </p:sp>
    </p:spTree>
    <p:extLst>
      <p:ext uri="{BB962C8B-B14F-4D97-AF65-F5344CB8AC3E}">
        <p14:creationId xmlns:p14="http://schemas.microsoft.com/office/powerpoint/2010/main" val="857830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baseline="30000" dirty="0">
                <a:latin typeface="Arial Rounded MT Bold" panose="020F0704030504030204" pitchFamily="34" charset="0"/>
                <a:cs typeface="Vilna" pitchFamily="2" charset="-79"/>
              </a:rPr>
              <a:t>Partial </a:t>
            </a:r>
            <a:r>
              <a:rPr lang="en-US" altLang="en-US" baseline="30000" dirty="0" err="1">
                <a:latin typeface="Arial Rounded MT Bold" panose="020F0704030504030204" pitchFamily="34" charset="0"/>
                <a:cs typeface="Vilna" pitchFamily="2" charset="-79"/>
              </a:rPr>
              <a:t>quoteof</a:t>
            </a:r>
            <a:r>
              <a:rPr lang="en-US" altLang="en-US" baseline="30000" dirty="0">
                <a:latin typeface="Arial Rounded MT Bold" panose="020F0704030504030204" pitchFamily="34" charset="0"/>
                <a:cs typeface="Vilna" pitchFamily="2" charset="-79"/>
              </a:rPr>
              <a:t> </a:t>
            </a:r>
            <a:r>
              <a:rPr lang="en-US" altLang="en-US" baseline="30000" dirty="0" err="1">
                <a:latin typeface="Arial Rounded MT Bold" panose="020F0704030504030204" pitchFamily="34" charset="0"/>
                <a:cs typeface="Vilna" pitchFamily="2" charset="-79"/>
              </a:rPr>
              <a:t>Thillim</a:t>
            </a:r>
            <a:r>
              <a:rPr lang="en-US" altLang="en-US" baseline="30000" dirty="0">
                <a:latin typeface="Arial Rounded MT Bold" panose="020F0704030504030204" pitchFamily="34" charset="0"/>
                <a:cs typeface="Vilna" pitchFamily="2" charset="-79"/>
              </a:rPr>
              <a:t>/Ps 110.1 </a:t>
            </a:r>
            <a:r>
              <a:rPr lang="en-US" dirty="0"/>
              <a:t>A psalm of David. </a:t>
            </a:r>
            <a:r>
              <a:rPr lang="en-US" cap="small" dirty="0"/>
              <a:t>Adoni</a:t>
            </a:r>
            <a:r>
              <a:rPr lang="en-US" dirty="0"/>
              <a:t> declares to my Lord: “</a:t>
            </a:r>
            <a:r>
              <a:rPr lang="en-US" dirty="0">
                <a:solidFill>
                  <a:srgbClr val="FFFF99"/>
                </a:solidFill>
              </a:rPr>
              <a:t>Sit at My right hand</a:t>
            </a:r>
            <a:br>
              <a:rPr lang="en-US" dirty="0">
                <a:solidFill>
                  <a:srgbClr val="FFFF99"/>
                </a:solidFill>
              </a:rPr>
            </a:br>
            <a:r>
              <a:rPr lang="en-US" dirty="0">
                <a:solidFill>
                  <a:srgbClr val="FFFF99"/>
                </a:solidFill>
              </a:rPr>
              <a:t>until I make your enemies a footstool for Your feet.”</a:t>
            </a:r>
          </a:p>
        </p:txBody>
      </p:sp>
    </p:spTree>
    <p:extLst>
      <p:ext uri="{BB962C8B-B14F-4D97-AF65-F5344CB8AC3E}">
        <p14:creationId xmlns:p14="http://schemas.microsoft.com/office/powerpoint/2010/main" val="2408380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Conclusion of first quote: Messiah is the divine figure of Psalm 2.  </a:t>
            </a:r>
            <a:r>
              <a:rPr lang="en-US" altLang="en-US" dirty="0">
                <a:solidFill>
                  <a:srgbClr val="FFFF99"/>
                </a:solidFill>
                <a:latin typeface="Arial Rounded MT Bold" panose="020F0704030504030204" pitchFamily="34" charset="0"/>
                <a:cs typeface="Vilna" pitchFamily="2" charset="-79"/>
              </a:rPr>
              <a:t>Better nature and name than angels</a:t>
            </a:r>
            <a:r>
              <a:rPr lang="en-US" altLang="en-US" dirty="0">
                <a:latin typeface="Arial Rounded MT Bold" panose="020F0704030504030204" pitchFamily="34" charset="0"/>
                <a:cs typeface="Vilna" pitchFamily="2" charset="-79"/>
              </a:rPr>
              <a:t>!</a:t>
            </a:r>
          </a:p>
        </p:txBody>
      </p:sp>
    </p:spTree>
    <p:extLst>
      <p:ext uri="{BB962C8B-B14F-4D97-AF65-F5344CB8AC3E}">
        <p14:creationId xmlns:p14="http://schemas.microsoft.com/office/powerpoint/2010/main" val="4284975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altLang="en-US" dirty="0">
                <a:latin typeface="Arial Rounded MT Bold" panose="020F0704030504030204" pitchFamily="34" charset="0"/>
                <a:cs typeface="Vilna" pitchFamily="2" charset="-79"/>
              </a:rPr>
              <a:t>Outline of message</a:t>
            </a:r>
          </a:p>
          <a:p>
            <a:pPr marL="511175" indent="-511175" algn="l">
              <a:spcBef>
                <a:spcPct val="0"/>
              </a:spcBef>
              <a:buFont typeface="+mj-lt"/>
              <a:buAutoNum type="arabicPeriod"/>
            </a:pPr>
            <a:r>
              <a:rPr lang="en-US" altLang="en-US" dirty="0" err="1">
                <a:latin typeface="Arial Rounded MT Bold" panose="020F0704030504030204" pitchFamily="34" charset="0"/>
                <a:cs typeface="Vilna" pitchFamily="2" charset="-79"/>
              </a:rPr>
              <a:t>Mashiakh</a:t>
            </a:r>
            <a:r>
              <a:rPr lang="en-US" altLang="en-US" dirty="0">
                <a:latin typeface="Arial Rounded MT Bold" panose="020F0704030504030204" pitchFamily="34" charset="0"/>
                <a:cs typeface="Vilna" pitchFamily="2" charset="-79"/>
              </a:rPr>
              <a:t> has come with better </a:t>
            </a:r>
            <a:r>
              <a:rPr lang="en-US" altLang="en-US" dirty="0" err="1">
                <a:latin typeface="Arial Rounded MT Bold" panose="020F0704030504030204" pitchFamily="34" charset="0"/>
                <a:cs typeface="Vilna" pitchFamily="2" charset="-79"/>
              </a:rPr>
              <a:t>cohanut</a:t>
            </a:r>
            <a:r>
              <a:rPr lang="en-US" altLang="en-US" dirty="0">
                <a:latin typeface="Arial Rounded MT Bold" panose="020F0704030504030204" pitchFamily="34" charset="0"/>
                <a:cs typeface="Vilna" pitchFamily="2" charset="-79"/>
              </a:rPr>
              <a:t> = priesthood</a:t>
            </a:r>
          </a:p>
          <a:p>
            <a:pPr marL="511175" indent="-511175" algn="l">
              <a:spcBef>
                <a:spcPct val="0"/>
              </a:spcBef>
              <a:buFont typeface="+mj-lt"/>
              <a:buAutoNum type="arabicPeriod"/>
            </a:pPr>
            <a:r>
              <a:rPr lang="en-US" altLang="en-US" dirty="0" err="1">
                <a:latin typeface="Arial Rounded MT Bold" panose="020F0704030504030204" pitchFamily="34" charset="0"/>
                <a:cs typeface="Vilna" pitchFamily="2" charset="-79"/>
              </a:rPr>
              <a:t>Mashiah</a:t>
            </a:r>
            <a:r>
              <a:rPr lang="en-US" altLang="en-US" dirty="0">
                <a:latin typeface="Arial Rounded MT Bold" panose="020F0704030504030204" pitchFamily="34" charset="0"/>
                <a:cs typeface="Vilna" pitchFamily="2" charset="-79"/>
              </a:rPr>
              <a:t> has come with a better Name = nature, </a:t>
            </a:r>
            <a:r>
              <a:rPr lang="en-US" altLang="en-US" dirty="0">
                <a:solidFill>
                  <a:srgbClr val="FFFF99"/>
                </a:solidFill>
                <a:latin typeface="Arial Rounded MT Bold" panose="020F0704030504030204" pitchFamily="34" charset="0"/>
                <a:cs typeface="Vilna" pitchFamily="2" charset="-79"/>
              </a:rPr>
              <a:t>divine nature superior to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Application to us of better name</a:t>
            </a:r>
          </a:p>
        </p:txBody>
      </p:sp>
    </p:spTree>
    <p:extLst>
      <p:ext uri="{BB962C8B-B14F-4D97-AF65-F5344CB8AC3E}">
        <p14:creationId xmlns:p14="http://schemas.microsoft.com/office/powerpoint/2010/main" val="1856867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A558BF0-4098-446D-83D5-26AC29EF1180}"/>
              </a:ext>
            </a:extLst>
          </p:cNvPr>
          <p:cNvSpPr>
            <a:spLocks noGrp="1" noChangeArrowheads="1"/>
          </p:cNvSpPr>
          <p:nvPr>
            <p:ph type="subTitle" idx="1"/>
          </p:nvPr>
        </p:nvSpPr>
        <p:spPr>
          <a:xfrm>
            <a:off x="198437" y="438150"/>
            <a:ext cx="8382000" cy="4648200"/>
          </a:xfrm>
        </p:spPr>
        <p:txBody>
          <a:bodyPr>
            <a:normAutofit/>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Messianc</a:t>
            </a:r>
            <a:r>
              <a:rPr lang="en-US" altLang="en-US" sz="4000" baseline="30000" dirty="0">
                <a:solidFill>
                  <a:schemeClr val="bg1"/>
                </a:solidFill>
                <a:latin typeface="Arial Rounded MT Bold" panose="020F0704030504030204" pitchFamily="34" charset="0"/>
                <a:cs typeface="Vilna" pitchFamily="2" charset="-79"/>
              </a:rPr>
              <a:t> Jews 1.4-7</a:t>
            </a:r>
            <a:r>
              <a:rPr lang="en-US" altLang="en-US" sz="4000" dirty="0">
                <a:solidFill>
                  <a:schemeClr val="bg1"/>
                </a:solidFill>
                <a:latin typeface="Arial Rounded MT Bold" panose="020F0704030504030204" pitchFamily="34" charset="0"/>
                <a:cs typeface="Vilna" pitchFamily="2" charset="-79"/>
              </a:rPr>
              <a:t> So he has become much </a:t>
            </a:r>
            <a:r>
              <a:rPr lang="en-US" altLang="en-US" sz="4000" u="sng" dirty="0">
                <a:solidFill>
                  <a:srgbClr val="FFFF99"/>
                </a:solidFill>
                <a:latin typeface="Arial Rounded MT Bold" panose="020F0704030504030204" pitchFamily="34" charset="0"/>
                <a:cs typeface="Vilna" pitchFamily="2" charset="-79"/>
              </a:rPr>
              <a:t>better</a:t>
            </a:r>
            <a:r>
              <a:rPr lang="en-US" altLang="en-US" sz="4000" dirty="0">
                <a:solidFill>
                  <a:srgbClr val="FFFF99"/>
                </a:solidFill>
                <a:latin typeface="Arial Rounded MT Bold" panose="020F0704030504030204" pitchFamily="34" charset="0"/>
                <a:cs typeface="Vilna" pitchFamily="2" charset="-79"/>
              </a:rPr>
              <a:t> than </a:t>
            </a:r>
            <a:r>
              <a:rPr lang="en-US" altLang="en-US" sz="4000" u="sng" dirty="0">
                <a:solidFill>
                  <a:srgbClr val="FFFF99"/>
                </a:solidFill>
                <a:latin typeface="Arial Rounded MT Bold" panose="020F0704030504030204" pitchFamily="34" charset="0"/>
                <a:cs typeface="Vilna" pitchFamily="2" charset="-79"/>
              </a:rPr>
              <a:t>angels</a:t>
            </a:r>
            <a:r>
              <a:rPr lang="en-US" altLang="en-US" sz="4000" dirty="0">
                <a:solidFill>
                  <a:srgbClr val="FFFF99"/>
                </a:solidFill>
                <a:latin typeface="Arial Rounded MT Bold" panose="020F0704030504030204" pitchFamily="34" charset="0"/>
                <a:cs typeface="Vilna" pitchFamily="2" charset="-79"/>
              </a:rPr>
              <a:t>, and the </a:t>
            </a:r>
            <a:r>
              <a:rPr lang="en-US" altLang="en-US" sz="4000" u="sng" dirty="0">
                <a:solidFill>
                  <a:srgbClr val="FFFF99"/>
                </a:solidFill>
                <a:latin typeface="Arial Rounded MT Bold" panose="020F0704030504030204" pitchFamily="34" charset="0"/>
                <a:cs typeface="Vilna" pitchFamily="2" charset="-79"/>
              </a:rPr>
              <a:t>name</a:t>
            </a:r>
            <a:r>
              <a:rPr lang="en-US" altLang="en-US" sz="4000" dirty="0">
                <a:solidFill>
                  <a:srgbClr val="FFFF99"/>
                </a:solidFill>
                <a:latin typeface="Arial Rounded MT Bold" panose="020F0704030504030204" pitchFamily="34" charset="0"/>
                <a:cs typeface="Vilna" pitchFamily="2" charset="-79"/>
              </a:rPr>
              <a:t> God has given him is superior to theirs</a:t>
            </a:r>
            <a:r>
              <a:rPr lang="en-US" altLang="en-US" sz="4000" dirty="0">
                <a:solidFill>
                  <a:schemeClr val="bg1"/>
                </a:solidFill>
                <a:latin typeface="Arial Rounded MT Bold" panose="020F0704030504030204" pitchFamily="34" charset="0"/>
                <a:cs typeface="Vilna" pitchFamily="2" charset="-79"/>
              </a:rPr>
              <a:t>.  For to which of the angels did God ever say, “You are my Son; today I have become your Father”?</a:t>
            </a:r>
            <a:r>
              <a:rPr lang="en-US" altLang="en-US" sz="4000" baseline="-25000" dirty="0">
                <a:solidFill>
                  <a:srgbClr val="C00000"/>
                </a:solidFill>
                <a:latin typeface="Arial Rounded MT Bold" panose="020F0704030504030204" pitchFamily="34" charset="0"/>
                <a:cs typeface="Vilna" pitchFamily="2" charset="-79"/>
              </a:rPr>
              <a:t>2</a:t>
            </a:r>
          </a:p>
        </p:txBody>
      </p:sp>
    </p:spTree>
    <p:extLst>
      <p:ext uri="{BB962C8B-B14F-4D97-AF65-F5344CB8AC3E}">
        <p14:creationId xmlns:p14="http://schemas.microsoft.com/office/powerpoint/2010/main" val="3207871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r>
              <a:rPr lang="en-US" altLang="en-US" baseline="30000" dirty="0">
                <a:latin typeface="Arial Rounded MT Bold" panose="020F0704030504030204" pitchFamily="34" charset="0"/>
                <a:cs typeface="Vilna" pitchFamily="2" charset="-79"/>
              </a:rPr>
              <a:t>SECOND QUOTE from </a:t>
            </a:r>
            <a:r>
              <a:rPr lang="en-US" altLang="en-US" baseline="30000" dirty="0" err="1">
                <a:latin typeface="Arial Rounded MT Bold" panose="020F0704030504030204" pitchFamily="34" charset="0"/>
                <a:cs typeface="Vilna" pitchFamily="2" charset="-79"/>
              </a:rPr>
              <a:t>T’hilim</a:t>
            </a:r>
            <a:r>
              <a:rPr lang="en-US" altLang="en-US" baseline="30000" dirty="0">
                <a:latin typeface="Arial Rounded MT Bold" panose="020F0704030504030204" pitchFamily="34" charset="0"/>
                <a:cs typeface="Vilna" pitchFamily="2" charset="-79"/>
              </a:rPr>
              <a:t> Ps 2.1-5 </a:t>
            </a:r>
            <a:r>
              <a:rPr lang="en-US" dirty="0"/>
              <a:t>Why are the nations in an uproar, the peoples grumbling in vain? </a:t>
            </a:r>
            <a:r>
              <a:rPr lang="en-US" b="1" baseline="30000" dirty="0"/>
              <a:t> </a:t>
            </a:r>
            <a:r>
              <a:rPr lang="en-US" dirty="0"/>
              <a:t>The earth’s kings are taking positions, leaders conspiring together, against </a:t>
            </a:r>
            <a:r>
              <a:rPr lang="en-US" cap="small" dirty="0"/>
              <a:t>Adoni</a:t>
            </a:r>
            <a:r>
              <a:rPr lang="en-US" i="1" cap="small" dirty="0"/>
              <a:t> </a:t>
            </a:r>
            <a:r>
              <a:rPr lang="en-US" dirty="0"/>
              <a:t>and his anointed.</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718292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r>
              <a:rPr lang="en-US" altLang="en-US" baseline="30000" dirty="0" err="1">
                <a:latin typeface="Arial Rounded MT Bold" panose="020F0704030504030204" pitchFamily="34" charset="0"/>
                <a:cs typeface="Vilna" pitchFamily="2" charset="-79"/>
              </a:rPr>
              <a:t>T’hilim</a:t>
            </a:r>
            <a:r>
              <a:rPr lang="en-US" altLang="en-US" baseline="30000" dirty="0">
                <a:latin typeface="Arial Rounded MT Bold" panose="020F0704030504030204" pitchFamily="34" charset="0"/>
                <a:cs typeface="Vilna" pitchFamily="2" charset="-79"/>
              </a:rPr>
              <a:t> Ps 2.1-5 </a:t>
            </a:r>
            <a:r>
              <a:rPr lang="en-US" dirty="0"/>
              <a:t>They cry, “Let’s break their fetters!  Let’s throw off their chains!” He who sits in heaven laughs; </a:t>
            </a:r>
            <a:r>
              <a:rPr lang="en-US" cap="small" dirty="0"/>
              <a:t>Adoni</a:t>
            </a:r>
            <a:r>
              <a:rPr lang="en-US" dirty="0"/>
              <a:t> looks at them in derision. Then in his anger he rebukes them, terrifies them in his fury.</a:t>
            </a:r>
          </a:p>
          <a:p>
            <a:pPr algn="l">
              <a:spcBef>
                <a:spcPct val="0"/>
              </a:spcBef>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804018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A558BF0-4098-446D-83D5-26AC29EF1180}"/>
              </a:ext>
            </a:extLst>
          </p:cNvPr>
          <p:cNvSpPr>
            <a:spLocks noGrp="1" noChangeArrowheads="1"/>
          </p:cNvSpPr>
          <p:nvPr>
            <p:ph type="subTitle" idx="1"/>
          </p:nvPr>
        </p:nvSpPr>
        <p:spPr>
          <a:xfrm>
            <a:off x="198437" y="438150"/>
            <a:ext cx="8382000" cy="4648200"/>
          </a:xfrm>
        </p:spPr>
        <p:txBody>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T’hilim</a:t>
            </a:r>
            <a:r>
              <a:rPr lang="en-US" altLang="en-US" sz="4000" baseline="30000" dirty="0">
                <a:solidFill>
                  <a:schemeClr val="bg1"/>
                </a:solidFill>
                <a:latin typeface="Arial Rounded MT Bold" panose="020F0704030504030204" pitchFamily="34" charset="0"/>
                <a:cs typeface="Vilna" pitchFamily="2" charset="-79"/>
              </a:rPr>
              <a:t> Ps 2.6-8 </a:t>
            </a:r>
            <a:r>
              <a:rPr lang="en-US" altLang="en-US" sz="4000" dirty="0">
                <a:solidFill>
                  <a:schemeClr val="bg1"/>
                </a:solidFill>
                <a:latin typeface="Arial Rounded MT Bold" panose="020F0704030504030204" pitchFamily="34" charset="0"/>
                <a:cs typeface="Vilna" pitchFamily="2" charset="-79"/>
              </a:rPr>
              <a:t> "I myself have installed my king on </a:t>
            </a:r>
            <a:r>
              <a:rPr lang="en-US" altLang="en-US" sz="4000" dirty="0" err="1">
                <a:solidFill>
                  <a:schemeClr val="bg1"/>
                </a:solidFill>
                <a:latin typeface="Arial Rounded MT Bold" panose="020F0704030504030204" pitchFamily="34" charset="0"/>
                <a:cs typeface="Vilna" pitchFamily="2" charset="-79"/>
              </a:rPr>
              <a:t>Tziyon</a:t>
            </a:r>
            <a:r>
              <a:rPr lang="en-US" altLang="en-US" sz="4000" dirty="0">
                <a:solidFill>
                  <a:schemeClr val="bg1"/>
                </a:solidFill>
                <a:latin typeface="Arial Rounded MT Bold" panose="020F0704030504030204" pitchFamily="34" charset="0"/>
                <a:cs typeface="Vilna" pitchFamily="2" charset="-79"/>
              </a:rPr>
              <a:t>, my holy mountain. “I will proclaim the decree: A</a:t>
            </a:r>
            <a:r>
              <a:rPr lang="en-US" altLang="en-US" sz="3600" dirty="0">
                <a:solidFill>
                  <a:schemeClr val="bg1"/>
                </a:solidFill>
                <a:latin typeface="Arial Rounded MT Bold" panose="020F0704030504030204" pitchFamily="34" charset="0"/>
                <a:cs typeface="Vilna" pitchFamily="2" charset="-79"/>
              </a:rPr>
              <a:t>DONI</a:t>
            </a:r>
            <a:r>
              <a:rPr lang="en-US" altLang="en-US" sz="4000" dirty="0">
                <a:solidFill>
                  <a:schemeClr val="bg1"/>
                </a:solidFill>
                <a:latin typeface="Arial Rounded MT Bold" panose="020F0704030504030204" pitchFamily="34" charset="0"/>
                <a:cs typeface="Vilna" pitchFamily="2" charset="-79"/>
              </a:rPr>
              <a:t> said to me, </a:t>
            </a:r>
            <a:r>
              <a:rPr lang="en-US" altLang="en-US" sz="4000" dirty="0">
                <a:solidFill>
                  <a:srgbClr val="FFFF99"/>
                </a:solidFill>
                <a:latin typeface="Arial Rounded MT Bold" panose="020F0704030504030204" pitchFamily="34" charset="0"/>
                <a:cs typeface="Vilna" pitchFamily="2" charset="-79"/>
              </a:rPr>
              <a:t>'You are my son; today I became your father. </a:t>
            </a:r>
            <a:r>
              <a:rPr lang="en-US" altLang="en-US" sz="4000" dirty="0">
                <a:solidFill>
                  <a:schemeClr val="bg1"/>
                </a:solidFill>
                <a:latin typeface="Arial Rounded MT Bold" panose="020F0704030504030204" pitchFamily="34" charset="0"/>
                <a:cs typeface="Vilna" pitchFamily="2" charset="-79"/>
              </a:rPr>
              <a:t>Ask of me, and I will make the nations</a:t>
            </a:r>
          </a:p>
        </p:txBody>
      </p:sp>
    </p:spTree>
    <p:extLst>
      <p:ext uri="{BB962C8B-B14F-4D97-AF65-F5344CB8AC3E}">
        <p14:creationId xmlns:p14="http://schemas.microsoft.com/office/powerpoint/2010/main" val="3037533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9DF91B09-229D-446E-BBA3-74342B19B487}"/>
              </a:ext>
            </a:extLst>
          </p:cNvPr>
          <p:cNvSpPr>
            <a:spLocks noGrp="1" noChangeArrowheads="1"/>
          </p:cNvSpPr>
          <p:nvPr>
            <p:ph type="subTitle" idx="1"/>
          </p:nvPr>
        </p:nvSpPr>
        <p:spPr>
          <a:xfrm>
            <a:off x="274637" y="285750"/>
            <a:ext cx="8229600" cy="4800600"/>
          </a:xfrm>
        </p:spPr>
        <p:txBody>
          <a:bodyPr>
            <a:normAutofit/>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T’hilim</a:t>
            </a:r>
            <a:r>
              <a:rPr lang="en-US" altLang="en-US" sz="4000" baseline="30000" dirty="0">
                <a:solidFill>
                  <a:schemeClr val="bg1"/>
                </a:solidFill>
                <a:latin typeface="Arial Rounded MT Bold" panose="020F0704030504030204" pitchFamily="34" charset="0"/>
                <a:cs typeface="Vilna" pitchFamily="2" charset="-79"/>
              </a:rPr>
              <a:t> Ps 2.6-8  </a:t>
            </a:r>
            <a:r>
              <a:rPr lang="en-US" altLang="en-US" sz="4000" dirty="0">
                <a:solidFill>
                  <a:schemeClr val="bg1"/>
                </a:solidFill>
                <a:latin typeface="Arial Rounded MT Bold" panose="020F0704030504030204" pitchFamily="34" charset="0"/>
                <a:cs typeface="Vilna" pitchFamily="2" charset="-79"/>
              </a:rPr>
              <a:t>your inheritance; the whole wide world will be your possession. You will break them with an iron rod, shatter them like a clay pot.’”</a:t>
            </a:r>
          </a:p>
          <a:p>
            <a:pPr algn="l">
              <a:spcBef>
                <a:spcPct val="0"/>
              </a:spcBef>
            </a:pPr>
            <a:endParaRPr lang="en-US" altLang="en-US" sz="3600" dirty="0">
              <a:solidFill>
                <a:schemeClr val="bg1"/>
              </a:solidFill>
              <a:latin typeface="Arial Rounded MT Bold" panose="020F0704030504030204" pitchFamily="34" charset="0"/>
              <a:cs typeface="Vilna" pitchFamily="2" charset="-79"/>
            </a:endParaRPr>
          </a:p>
          <a:p>
            <a:pPr algn="l">
              <a:spcBef>
                <a:spcPct val="0"/>
              </a:spcBef>
            </a:pPr>
            <a:endParaRPr lang="en-US" altLang="en-US" sz="3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05697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r>
              <a:rPr lang="en-US" dirty="0"/>
              <a:t>“I try to put my girls to bed every night… I don’t always get to do that but that’s important to me. Work is important… but at the end of the day we’re all people, and </a:t>
            </a:r>
            <a:r>
              <a:rPr lang="en-US" dirty="0">
                <a:solidFill>
                  <a:srgbClr val="FFFF99"/>
                </a:solidFill>
              </a:rPr>
              <a:t>you need your family and friends and communities around you.”</a:t>
            </a:r>
          </a:p>
          <a:p>
            <a:pPr algn="l">
              <a:spcBef>
                <a:spcPct val="0"/>
              </a:spcBef>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104975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In a world of chaos and rebellion against G-d, the Son is appointed as anointed [Messianic] king.</a:t>
            </a:r>
          </a:p>
        </p:txBody>
      </p:sp>
    </p:spTree>
    <p:extLst>
      <p:ext uri="{BB962C8B-B14F-4D97-AF65-F5344CB8AC3E}">
        <p14:creationId xmlns:p14="http://schemas.microsoft.com/office/powerpoint/2010/main" val="42874481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dirty="0"/>
              <a:t>G-d is unequivocally described as having a Son, and this is the oldest reference to it. </a:t>
            </a:r>
          </a:p>
          <a:p>
            <a:pPr algn="l">
              <a:spcBef>
                <a:spcPct val="0"/>
              </a:spcBef>
            </a:pPr>
            <a:r>
              <a:rPr lang="en-US" dirty="0"/>
              <a:t>In Psalms of Solomon 17. 21-27, this psalm is applied to the Messiah, the Son of David.</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3501499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DA558BF0-4098-446D-83D5-26AC29EF1180}"/>
              </a:ext>
            </a:extLst>
          </p:cNvPr>
          <p:cNvSpPr>
            <a:spLocks noGrp="1" noChangeArrowheads="1"/>
          </p:cNvSpPr>
          <p:nvPr>
            <p:ph type="subTitle" idx="1"/>
          </p:nvPr>
        </p:nvSpPr>
        <p:spPr>
          <a:xfrm>
            <a:off x="198437" y="438150"/>
            <a:ext cx="8382000" cy="4648200"/>
          </a:xfrm>
        </p:spPr>
        <p:txBody>
          <a:bodyPr>
            <a:normAutofit/>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Messianc</a:t>
            </a:r>
            <a:r>
              <a:rPr lang="en-US" altLang="en-US" sz="4000" baseline="30000" dirty="0">
                <a:solidFill>
                  <a:schemeClr val="bg1"/>
                </a:solidFill>
                <a:latin typeface="Arial Rounded MT Bold" panose="020F0704030504030204" pitchFamily="34" charset="0"/>
                <a:cs typeface="Vilna" pitchFamily="2" charset="-79"/>
              </a:rPr>
              <a:t> Jews 1.4-7</a:t>
            </a:r>
            <a:r>
              <a:rPr lang="en-US" altLang="en-US" sz="4000" dirty="0">
                <a:solidFill>
                  <a:schemeClr val="bg1"/>
                </a:solidFill>
                <a:latin typeface="Arial Rounded MT Bold" panose="020F0704030504030204" pitchFamily="34" charset="0"/>
                <a:cs typeface="Vilna" pitchFamily="2" charset="-79"/>
              </a:rPr>
              <a:t> So he has become much </a:t>
            </a:r>
            <a:r>
              <a:rPr lang="en-US" altLang="en-US" sz="4000" u="sng" dirty="0">
                <a:solidFill>
                  <a:srgbClr val="FFFF99"/>
                </a:solidFill>
                <a:latin typeface="Arial Rounded MT Bold" panose="020F0704030504030204" pitchFamily="34" charset="0"/>
                <a:cs typeface="Vilna" pitchFamily="2" charset="-79"/>
              </a:rPr>
              <a:t>better</a:t>
            </a:r>
            <a:r>
              <a:rPr lang="en-US" altLang="en-US" sz="4000" dirty="0">
                <a:solidFill>
                  <a:srgbClr val="FFFF99"/>
                </a:solidFill>
                <a:latin typeface="Arial Rounded MT Bold" panose="020F0704030504030204" pitchFamily="34" charset="0"/>
                <a:cs typeface="Vilna" pitchFamily="2" charset="-79"/>
              </a:rPr>
              <a:t> than </a:t>
            </a:r>
            <a:r>
              <a:rPr lang="en-US" altLang="en-US" sz="4000" u="sng" dirty="0">
                <a:solidFill>
                  <a:srgbClr val="FFFF99"/>
                </a:solidFill>
                <a:latin typeface="Arial Rounded MT Bold" panose="020F0704030504030204" pitchFamily="34" charset="0"/>
                <a:cs typeface="Vilna" pitchFamily="2" charset="-79"/>
              </a:rPr>
              <a:t>angels</a:t>
            </a:r>
            <a:r>
              <a:rPr lang="en-US" altLang="en-US" sz="4000" dirty="0">
                <a:solidFill>
                  <a:srgbClr val="FFFF99"/>
                </a:solidFill>
                <a:latin typeface="Arial Rounded MT Bold" panose="020F0704030504030204" pitchFamily="34" charset="0"/>
                <a:cs typeface="Vilna" pitchFamily="2" charset="-79"/>
              </a:rPr>
              <a:t>, and the </a:t>
            </a:r>
            <a:r>
              <a:rPr lang="en-US" altLang="en-US" sz="4000" u="sng" dirty="0">
                <a:solidFill>
                  <a:srgbClr val="FFFF99"/>
                </a:solidFill>
                <a:latin typeface="Arial Rounded MT Bold" panose="020F0704030504030204" pitchFamily="34" charset="0"/>
                <a:cs typeface="Vilna" pitchFamily="2" charset="-79"/>
              </a:rPr>
              <a:t>name</a:t>
            </a:r>
            <a:r>
              <a:rPr lang="en-US" altLang="en-US" sz="4000" dirty="0">
                <a:solidFill>
                  <a:srgbClr val="FFFF99"/>
                </a:solidFill>
                <a:latin typeface="Arial Rounded MT Bold" panose="020F0704030504030204" pitchFamily="34" charset="0"/>
                <a:cs typeface="Vilna" pitchFamily="2" charset="-79"/>
              </a:rPr>
              <a:t> God has given him is superior to theirs</a:t>
            </a:r>
            <a:r>
              <a:rPr lang="en-US" altLang="en-US" sz="4000" dirty="0">
                <a:solidFill>
                  <a:schemeClr val="bg1"/>
                </a:solidFill>
                <a:latin typeface="Arial Rounded MT Bold" panose="020F0704030504030204" pitchFamily="34" charset="0"/>
                <a:cs typeface="Vilna" pitchFamily="2" charset="-79"/>
              </a:rPr>
              <a:t>.  For to which of the angels did God ever say, “You are my Son; today I have become your Father”?</a:t>
            </a:r>
            <a:r>
              <a:rPr lang="en-US" altLang="en-US" sz="4000" baseline="-25000" dirty="0">
                <a:solidFill>
                  <a:srgbClr val="C00000"/>
                </a:solidFill>
                <a:latin typeface="Arial Rounded MT Bold" panose="020F0704030504030204" pitchFamily="34" charset="0"/>
                <a:cs typeface="Vilna" pitchFamily="2" charset="-79"/>
              </a:rPr>
              <a:t>2</a:t>
            </a:r>
          </a:p>
        </p:txBody>
      </p:sp>
    </p:spTree>
    <p:extLst>
      <p:ext uri="{BB962C8B-B14F-4D97-AF65-F5344CB8AC3E}">
        <p14:creationId xmlns:p14="http://schemas.microsoft.com/office/powerpoint/2010/main" val="1331736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altLang="en-US" dirty="0">
                <a:latin typeface="Arial Rounded MT Bold" panose="020F0704030504030204" pitchFamily="34" charset="0"/>
                <a:cs typeface="Vilna" pitchFamily="2" charset="-79"/>
              </a:rPr>
              <a:t>Outline of message</a:t>
            </a:r>
          </a:p>
          <a:p>
            <a:pPr marL="511175" indent="-511175" algn="l">
              <a:spcBef>
                <a:spcPct val="0"/>
              </a:spcBef>
              <a:buFont typeface="+mj-lt"/>
              <a:buAutoNum type="arabicPeriod"/>
            </a:pPr>
            <a:r>
              <a:rPr lang="en-US" altLang="en-US" dirty="0" err="1">
                <a:latin typeface="Arial Rounded MT Bold" panose="020F0704030504030204" pitchFamily="34" charset="0"/>
                <a:cs typeface="Vilna" pitchFamily="2" charset="-79"/>
              </a:rPr>
              <a:t>Mashiakh</a:t>
            </a:r>
            <a:r>
              <a:rPr lang="en-US" altLang="en-US" dirty="0">
                <a:latin typeface="Arial Rounded MT Bold" panose="020F0704030504030204" pitchFamily="34" charset="0"/>
                <a:cs typeface="Vilna" pitchFamily="2" charset="-79"/>
              </a:rPr>
              <a:t> has come with better </a:t>
            </a:r>
            <a:r>
              <a:rPr lang="en-US" altLang="en-US" dirty="0" err="1">
                <a:latin typeface="Arial Rounded MT Bold" panose="020F0704030504030204" pitchFamily="34" charset="0"/>
                <a:cs typeface="Vilna" pitchFamily="2" charset="-79"/>
              </a:rPr>
              <a:t>cohanut</a:t>
            </a:r>
            <a:r>
              <a:rPr lang="en-US" altLang="en-US" dirty="0">
                <a:latin typeface="Arial Rounded MT Bold" panose="020F0704030504030204" pitchFamily="34" charset="0"/>
                <a:cs typeface="Vilna" pitchFamily="2" charset="-79"/>
              </a:rPr>
              <a:t> = priesthood</a:t>
            </a:r>
          </a:p>
          <a:p>
            <a:pPr marL="511175" indent="-511175" algn="l">
              <a:spcBef>
                <a:spcPct val="0"/>
              </a:spcBef>
              <a:buFont typeface="+mj-lt"/>
              <a:buAutoNum type="arabicPeriod"/>
            </a:pPr>
            <a:r>
              <a:rPr lang="en-US" altLang="en-US" dirty="0" err="1">
                <a:latin typeface="Arial Rounded MT Bold" panose="020F0704030504030204" pitchFamily="34" charset="0"/>
                <a:cs typeface="Vilna" pitchFamily="2" charset="-79"/>
              </a:rPr>
              <a:t>Mashiakh</a:t>
            </a:r>
            <a:r>
              <a:rPr lang="en-US" altLang="en-US" dirty="0">
                <a:latin typeface="Arial Rounded MT Bold" panose="020F0704030504030204" pitchFamily="34" charset="0"/>
                <a:cs typeface="Vilna" pitchFamily="2" charset="-79"/>
              </a:rPr>
              <a:t> has come with a better Name = nature, </a:t>
            </a:r>
            <a:r>
              <a:rPr lang="en-US" altLang="en-US" dirty="0">
                <a:solidFill>
                  <a:srgbClr val="FFFF99"/>
                </a:solidFill>
                <a:latin typeface="Arial Rounded MT Bold" panose="020F0704030504030204" pitchFamily="34" charset="0"/>
                <a:cs typeface="Vilna" pitchFamily="2" charset="-79"/>
              </a:rPr>
              <a:t>divine nature superior to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Application to us of better name</a:t>
            </a:r>
          </a:p>
        </p:txBody>
      </p:sp>
    </p:spTree>
    <p:extLst>
      <p:ext uri="{BB962C8B-B14F-4D97-AF65-F5344CB8AC3E}">
        <p14:creationId xmlns:p14="http://schemas.microsoft.com/office/powerpoint/2010/main" val="561379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957225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FC926C67-9F60-4D66-989F-6600B0BA14ED}"/>
              </a:ext>
            </a:extLst>
          </p:cNvPr>
          <p:cNvSpPr>
            <a:spLocks noGrp="1" noChangeArrowheads="1"/>
          </p:cNvSpPr>
          <p:nvPr>
            <p:ph type="subTitle" idx="1"/>
          </p:nvPr>
        </p:nvSpPr>
        <p:spPr>
          <a:xfrm>
            <a:off x="274637" y="438150"/>
            <a:ext cx="8229600" cy="4648200"/>
          </a:xfrm>
        </p:spPr>
        <p:txBody>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THIRD TANAKH QUOTE: MJ 5b </a:t>
            </a:r>
            <a:r>
              <a:rPr lang="en-US" altLang="en-US" sz="4000" dirty="0">
                <a:solidFill>
                  <a:schemeClr val="bg1"/>
                </a:solidFill>
                <a:latin typeface="Arial Rounded MT Bold" panose="020F0704030504030204" pitchFamily="34" charset="0"/>
                <a:cs typeface="Vilna" pitchFamily="2" charset="-79"/>
              </a:rPr>
              <a:t>Also, God never said of any angel, "I will be his Father, and he will be my Son.“</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2 Sam 7.I4</a:t>
            </a:r>
            <a:r>
              <a:rPr lang="en-US" altLang="en-US" sz="4000" dirty="0">
                <a:solidFill>
                  <a:schemeClr val="bg1"/>
                </a:solidFill>
                <a:latin typeface="Arial Rounded MT Bold" panose="020F0704030504030204" pitchFamily="34" charset="0"/>
                <a:cs typeface="Vilna" pitchFamily="2" charset="-79"/>
              </a:rPr>
              <a:t> will be a father for him, and he will be a son </a:t>
            </a:r>
          </a:p>
        </p:txBody>
      </p:sp>
    </p:spTree>
    <p:extLst>
      <p:ext uri="{BB962C8B-B14F-4D97-AF65-F5344CB8AC3E}">
        <p14:creationId xmlns:p14="http://schemas.microsoft.com/office/powerpoint/2010/main" val="79779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lnSpcReduction="10000"/>
          </a:bodyPr>
          <a:lstStyle/>
          <a:p>
            <a:pPr algn="l">
              <a:spcBef>
                <a:spcPct val="0"/>
              </a:spcBef>
            </a:pPr>
            <a:r>
              <a:rPr lang="en-US" dirty="0"/>
              <a:t>These verses were not traditionally applied to Messiah, but were first addressed to King David, and then </a:t>
            </a:r>
            <a:r>
              <a:rPr lang="en-US" dirty="0" err="1"/>
              <a:t>midrashically</a:t>
            </a:r>
            <a:r>
              <a:rPr lang="en-US" dirty="0"/>
              <a:t> applied to the people of Israel by the rabbis.  So this further application </a:t>
            </a:r>
            <a:r>
              <a:rPr lang="en-US" dirty="0" err="1"/>
              <a:t>fo</a:t>
            </a:r>
            <a:r>
              <a:rPr lang="en-US" dirty="0"/>
              <a:t> the psalm to Messiah, by the writer of </a:t>
            </a:r>
            <a:r>
              <a:rPr lang="en-US" dirty="0" err="1"/>
              <a:t>Mes</a:t>
            </a:r>
            <a:r>
              <a:rPr lang="en-US" dirty="0"/>
              <a:t>. Jews, is called a </a:t>
            </a:r>
            <a:r>
              <a:rPr lang="he-IL" b="1" dirty="0">
                <a:latin typeface="David" panose="020E0502060401010101" pitchFamily="34" charset="-79"/>
                <a:cs typeface="David" panose="020E0502060401010101" pitchFamily="34" charset="-79"/>
              </a:rPr>
              <a:t>חִדוּשׁ</a:t>
            </a:r>
            <a:r>
              <a:rPr lang="en-US" i="1" dirty="0"/>
              <a:t> </a:t>
            </a:r>
            <a:r>
              <a:rPr lang="en-US" i="1" dirty="0" err="1"/>
              <a:t>khiddush</a:t>
            </a:r>
            <a:r>
              <a:rPr lang="en-US" dirty="0"/>
              <a:t>, an innovation.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506577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dirty="0"/>
              <a:t>It is in line with the identification of the Messiah</a:t>
            </a:r>
            <a:r>
              <a:rPr lang="en-US" i="1" dirty="0"/>
              <a:t> with</a:t>
            </a:r>
            <a:r>
              <a:rPr lang="en-US" dirty="0"/>
              <a:t> Israel, that occurs several times in the New Covenant, and sometimes seems problematical.  We must remember, that this thought is not foreign to Judaism,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024867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a:bodyPr>
          <a:lstStyle/>
          <a:p>
            <a:pPr algn="l">
              <a:spcBef>
                <a:spcPct val="0"/>
              </a:spcBef>
            </a:pPr>
            <a:r>
              <a:rPr lang="en-US" dirty="0"/>
              <a:t>for in Ps. 89 promises to Israel merge with messianic promises.  Here the eternal kingdom of Messiah is given as a fulfillment that David's dynasty will rule forever, and by implication, that this ever ruling being is </a:t>
            </a:r>
          </a:p>
          <a:p>
            <a:pPr algn="l">
              <a:spcBef>
                <a:spcPct val="0"/>
              </a:spcBef>
            </a:pPr>
            <a:r>
              <a:rPr lang="he-IL" dirty="0"/>
              <a:t> ,</a:t>
            </a:r>
            <a:r>
              <a:rPr lang="he-IL" b="1" dirty="0">
                <a:latin typeface="David" panose="020E0502060401010101" pitchFamily="34" charset="-79"/>
                <a:cs typeface="David" panose="020E0502060401010101" pitchFamily="34" charset="-79"/>
              </a:rPr>
              <a:t>הָמָשִׁיחַ בֶּן אֱלֹהִים</a:t>
            </a:r>
            <a:r>
              <a:rPr lang="en-US" dirty="0"/>
              <a:t>Messiah, Son of G-d.</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576412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fontScale="92500"/>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After he had, through himself, made purification for sins, he sat down at the right hand of the Majesty on High /  </a:t>
            </a:r>
            <a:r>
              <a:rPr lang="en-US" altLang="en-US" sz="4000" i="1" dirty="0" err="1">
                <a:solidFill>
                  <a:schemeClr val="bg1"/>
                </a:solidFill>
                <a:latin typeface="Arial Rounded MT Bold" panose="020F0704030504030204" pitchFamily="34" charset="0"/>
                <a:cs typeface="Vilna" pitchFamily="2" charset="-79"/>
              </a:rPr>
              <a:t>HaG’dulah</a:t>
            </a:r>
            <a:r>
              <a:rPr lang="en-US" altLang="en-US" sz="4000" i="1" dirty="0">
                <a:solidFill>
                  <a:schemeClr val="bg1"/>
                </a:solidFill>
                <a:latin typeface="Arial Rounded MT Bold" panose="020F0704030504030204" pitchFamily="34" charset="0"/>
                <a:cs typeface="Vilna" pitchFamily="2" charset="-79"/>
              </a:rPr>
              <a:t> BaM’romim</a:t>
            </a:r>
            <a:r>
              <a:rPr lang="en-US" altLang="en-US" sz="4000" dirty="0">
                <a:solidFill>
                  <a:schemeClr val="bg1"/>
                </a:solidFill>
                <a:latin typeface="Arial Rounded MT Bold" panose="020F0704030504030204" pitchFamily="34" charset="0"/>
                <a:cs typeface="Vilna" pitchFamily="2" charset="-79"/>
              </a:rPr>
              <a:t>.</a:t>
            </a:r>
            <a:r>
              <a:rPr lang="en-US" altLang="en-US" sz="4000" baseline="-25000" dirty="0">
                <a:solidFill>
                  <a:srgbClr val="C00000"/>
                </a:solidFill>
                <a:latin typeface="Arial Rounded MT Bold" panose="020F0704030504030204" pitchFamily="34" charset="0"/>
                <a:cs typeface="Vilna" pitchFamily="2" charset="-79"/>
              </a:rPr>
              <a:t>1</a:t>
            </a:r>
            <a:r>
              <a:rPr lang="en-US" altLang="en-US" sz="4000" dirty="0">
                <a:solidFill>
                  <a:schemeClr val="bg1"/>
                </a:solidFill>
                <a:latin typeface="Arial Rounded MT Bold" panose="020F0704030504030204" pitchFamily="34" charset="0"/>
                <a:cs typeface="Vilna" pitchFamily="2" charset="-79"/>
              </a:rPr>
              <a:t> So he has become </a:t>
            </a:r>
            <a:r>
              <a:rPr lang="en-US" altLang="en-US" sz="4000" dirty="0">
                <a:solidFill>
                  <a:srgbClr val="FFFF99"/>
                </a:solidFill>
                <a:latin typeface="Arial Rounded MT Bold" panose="020F0704030504030204" pitchFamily="34" charset="0"/>
                <a:cs typeface="Vilna" pitchFamily="2" charset="-79"/>
              </a:rPr>
              <a:t>much better than angels, and </a:t>
            </a:r>
            <a:r>
              <a:rPr lang="en-US" altLang="en-US" sz="4000" u="sng" dirty="0">
                <a:solidFill>
                  <a:srgbClr val="FFFF99"/>
                </a:solidFill>
                <a:latin typeface="Arial Rounded MT Bold" panose="020F0704030504030204" pitchFamily="34" charset="0"/>
                <a:cs typeface="Vilna" pitchFamily="2" charset="-79"/>
              </a:rPr>
              <a:t>the name God has given him </a:t>
            </a:r>
            <a:r>
              <a:rPr lang="en-US" altLang="en-US" sz="4000" dirty="0">
                <a:solidFill>
                  <a:srgbClr val="FFFF99"/>
                </a:solidFill>
                <a:latin typeface="Arial Rounded MT Bold" panose="020F0704030504030204" pitchFamily="34" charset="0"/>
                <a:cs typeface="Vilna" pitchFamily="2" charset="-79"/>
              </a:rPr>
              <a:t>is superior</a:t>
            </a:r>
            <a:r>
              <a:rPr lang="en-US" altLang="en-US" sz="4000" dirty="0">
                <a:solidFill>
                  <a:schemeClr val="bg1"/>
                </a:solidFill>
                <a:latin typeface="Arial Rounded MT Bold" panose="020F0704030504030204" pitchFamily="34" charset="0"/>
                <a:cs typeface="Vilna" pitchFamily="2" charset="-79"/>
              </a:rPr>
              <a:t> to theirs. </a:t>
            </a:r>
          </a:p>
        </p:txBody>
      </p:sp>
    </p:spTree>
    <p:extLst>
      <p:ext uri="{BB962C8B-B14F-4D97-AF65-F5344CB8AC3E}">
        <p14:creationId xmlns:p14="http://schemas.microsoft.com/office/powerpoint/2010/main" val="286438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2" name="Online Media 1" title="Israel's high powered potato">
            <a:hlinkClick r:id="" action="ppaction://media"/>
            <a:extLst>
              <a:ext uri="{FF2B5EF4-FFF2-40B4-BE49-F238E27FC236}">
                <a16:creationId xmlns:a16="http://schemas.microsoft.com/office/drawing/2014/main" id="{2D884858-FD72-49E9-AD40-9B251452A0DD}"/>
              </a:ext>
            </a:extLst>
          </p:cNvPr>
          <p:cNvPicPr>
            <a:picLocks noRot="1" noChangeAspect="1"/>
          </p:cNvPicPr>
          <p:nvPr>
            <a:videoFile r:link="rId1"/>
          </p:nvPr>
        </p:nvPicPr>
        <p:blipFill>
          <a:blip r:embed="rId4"/>
          <a:stretch>
            <a:fillRect/>
          </a:stretch>
        </p:blipFill>
        <p:spPr>
          <a:xfrm>
            <a:off x="957946" y="116085"/>
            <a:ext cx="6708091" cy="5027415"/>
          </a:xfrm>
          <a:prstGeom prst="rect">
            <a:avLst/>
          </a:prstGeom>
        </p:spPr>
      </p:pic>
      <p:sp>
        <p:nvSpPr>
          <p:cNvPr id="3" name="TextBox 2">
            <a:extLst>
              <a:ext uri="{FF2B5EF4-FFF2-40B4-BE49-F238E27FC236}">
                <a16:creationId xmlns:a16="http://schemas.microsoft.com/office/drawing/2014/main" id="{37AFB91C-FA5D-483D-8332-FEA12D22B930}"/>
              </a:ext>
            </a:extLst>
          </p:cNvPr>
          <p:cNvSpPr txBox="1"/>
          <p:nvPr/>
        </p:nvSpPr>
        <p:spPr>
          <a:xfrm>
            <a:off x="1417637" y="4435614"/>
            <a:ext cx="4590359" cy="584775"/>
          </a:xfrm>
          <a:prstGeom prst="rect">
            <a:avLst/>
          </a:prstGeom>
          <a:noFill/>
        </p:spPr>
        <p:txBody>
          <a:bodyPr wrap="none" rtlCol="0">
            <a:spAutoFit/>
          </a:bodyPr>
          <a:lstStyle/>
          <a:p>
            <a:pPr algn="l"/>
            <a:r>
              <a:rPr lang="en-US" sz="3200" dirty="0">
                <a:effectLst>
                  <a:outerShdw blurRad="38100" dist="38100" dir="2700000" algn="tl">
                    <a:srgbClr val="000000">
                      <a:alpha val="43137"/>
                    </a:srgbClr>
                  </a:outerShdw>
                </a:effectLst>
              </a:rPr>
              <a:t>Israel’s Potato Battery</a:t>
            </a:r>
          </a:p>
        </p:txBody>
      </p:sp>
    </p:spTree>
    <p:extLst>
      <p:ext uri="{BB962C8B-B14F-4D97-AF65-F5344CB8AC3E}">
        <p14:creationId xmlns:p14="http://schemas.microsoft.com/office/powerpoint/2010/main" val="226346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For to which of the angels did God ever say, “You are my Son; today I have become your Father”?</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2</a:t>
            </a:r>
            <a:r>
              <a:rPr lang="en-US" altLang="en-US" sz="4000" dirty="0">
                <a:solidFill>
                  <a:schemeClr val="bg1"/>
                </a:solidFill>
                <a:latin typeface="Arial Rounded MT Bold" panose="020F0704030504030204" pitchFamily="34" charset="0"/>
                <a:cs typeface="Vilna" pitchFamily="2" charset="-79"/>
              </a:rPr>
              <a:t> Also, God never said of any angel, “I will be his Father, and he will be my Son.”</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3</a:t>
            </a:r>
            <a:endParaRPr lang="en-US" altLang="en-US" sz="4000" dirty="0">
              <a:solidFill>
                <a:srgbClr val="C00000"/>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181153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FOURTH QUOTE:   MJ 1.3b-7</a:t>
            </a:r>
            <a:r>
              <a:rPr lang="en-US" altLang="en-US" sz="4000" dirty="0">
                <a:solidFill>
                  <a:schemeClr val="bg1"/>
                </a:solidFill>
                <a:latin typeface="Arial Rounded MT Bold" panose="020F0704030504030204" pitchFamily="34" charset="0"/>
                <a:cs typeface="Vilna" pitchFamily="2" charset="-79"/>
              </a:rPr>
              <a:t>   And again, when God brings his Firstborn into the world, he says, “Let all God’s angels worship him.”</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4</a:t>
            </a:r>
          </a:p>
          <a:p>
            <a:pPr marL="0" lvl="1" algn="l">
              <a:spcBef>
                <a:spcPct val="0"/>
              </a:spcBef>
            </a:pPr>
            <a:endParaRPr lang="en-US" altLang="en-US" sz="4000" baseline="-25000" dirty="0">
              <a:solidFill>
                <a:schemeClr val="bg1"/>
              </a:solidFill>
              <a:latin typeface="Arial Rounded MT Bold" panose="020F0704030504030204" pitchFamily="34" charset="0"/>
              <a:cs typeface="Vilna" pitchFamily="2" charset="-79"/>
            </a:endParaRPr>
          </a:p>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from Psalm 97.7</a:t>
            </a:r>
            <a:r>
              <a:rPr lang="en-US" altLang="en-US" sz="4000" b="1"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Bow down before Him, all you gods!</a:t>
            </a:r>
          </a:p>
          <a:p>
            <a:pPr marL="0" lvl="1" algn="l">
              <a:spcBef>
                <a:spcPct val="0"/>
              </a:spcBef>
            </a:pPr>
            <a:r>
              <a:rPr lang="en-US" altLang="en-US" sz="4000" dirty="0">
                <a:solidFill>
                  <a:schemeClr val="bg1"/>
                </a:solidFill>
                <a:latin typeface="Arial Rounded MT Bold" panose="020F0704030504030204" pitchFamily="34" charset="0"/>
                <a:cs typeface="Vilna" pitchFamily="2" charset="-79"/>
              </a:rPr>
              <a:t>Context…</a:t>
            </a:r>
          </a:p>
        </p:txBody>
      </p:sp>
    </p:spTree>
    <p:extLst>
      <p:ext uri="{BB962C8B-B14F-4D97-AF65-F5344CB8AC3E}">
        <p14:creationId xmlns:p14="http://schemas.microsoft.com/office/powerpoint/2010/main" val="3390727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a:bodyPr>
          <a:lstStyle/>
          <a:p>
            <a:pPr algn="l">
              <a:spcBef>
                <a:spcPct val="0"/>
              </a:spcBef>
            </a:pPr>
            <a:r>
              <a:rPr lang="en-US" cap="small" baseline="30000" dirty="0"/>
              <a:t>Ps 97.1-3 </a:t>
            </a:r>
            <a:r>
              <a:rPr lang="en-US" cap="small" dirty="0"/>
              <a:t>Adonai</a:t>
            </a:r>
            <a:r>
              <a:rPr lang="en-US" dirty="0"/>
              <a:t> reigns, let the earth rejoice, let the many islands be glad. Clouds and darkness are all around Him. Righteousness and justice are the foundation of His throne.</a:t>
            </a:r>
            <a:r>
              <a:rPr lang="en-US" b="1" baseline="30000" dirty="0"/>
              <a:t> </a:t>
            </a:r>
            <a:r>
              <a:rPr lang="en-US" dirty="0"/>
              <a:t>Fire goes before Him</a:t>
            </a:r>
            <a:br>
              <a:rPr lang="en-US" dirty="0"/>
            </a:br>
            <a:r>
              <a:rPr lang="en-US" dirty="0"/>
              <a:t>and burns up His adversaries on every side.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3256443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C51BCA52-6910-4E17-8AA0-12DD1E088266}"/>
              </a:ext>
            </a:extLst>
          </p:cNvPr>
          <p:cNvSpPr>
            <a:spLocks noGrp="1" noChangeArrowheads="1"/>
          </p:cNvSpPr>
          <p:nvPr>
            <p:ph type="subTitle" idx="1"/>
          </p:nvPr>
        </p:nvSpPr>
        <p:spPr>
          <a:xfrm>
            <a:off x="274637" y="361950"/>
            <a:ext cx="8305800" cy="4724400"/>
          </a:xfrm>
        </p:spPr>
        <p:txBody>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Vs 1.6  Psalm 97.7</a:t>
            </a:r>
            <a:r>
              <a:rPr lang="en-US" altLang="en-US" sz="4000" b="1" dirty="0">
                <a:solidFill>
                  <a:schemeClr val="bg1"/>
                </a:solidFill>
                <a:latin typeface="Arial Rounded MT Bold" panose="020F0704030504030204" pitchFamily="34" charset="0"/>
                <a:cs typeface="Vilna" pitchFamily="2" charset="-79"/>
              </a:rPr>
              <a:t> </a:t>
            </a:r>
            <a:r>
              <a:rPr lang="en-US" altLang="en-US" sz="4000" b="1" i="1" dirty="0">
                <a:solidFill>
                  <a:schemeClr val="bg1"/>
                </a:solidFill>
                <a:latin typeface="Arial Rounded MT Bold" panose="020F0704030504030204" pitchFamily="34" charset="0"/>
                <a:cs typeface="Vilna" pitchFamily="2" charset="-79"/>
              </a:rPr>
              <a:t> </a:t>
            </a:r>
            <a:r>
              <a:rPr lang="en-US" altLang="en-US" sz="4000" dirty="0">
                <a:solidFill>
                  <a:srgbClr val="FFFF99"/>
                </a:solidFill>
                <a:latin typeface="Arial Rounded MT Bold" panose="020F0704030504030204" pitchFamily="34" charset="0"/>
                <a:cs typeface="Vilna" pitchFamily="2" charset="-79"/>
              </a:rPr>
              <a:t> This is also a </a:t>
            </a:r>
            <a:r>
              <a:rPr lang="en-US" altLang="en-US" sz="4000" i="1" dirty="0" err="1">
                <a:solidFill>
                  <a:srgbClr val="FFFF99"/>
                </a:solidFill>
                <a:latin typeface="Arial Rounded MT Bold" panose="020F0704030504030204" pitchFamily="34" charset="0"/>
                <a:cs typeface="Vilna" pitchFamily="2" charset="-79"/>
              </a:rPr>
              <a:t>khiddush</a:t>
            </a:r>
            <a:r>
              <a:rPr lang="en-US" altLang="en-US" sz="4000" dirty="0">
                <a:solidFill>
                  <a:srgbClr val="FFFF99"/>
                </a:solidFill>
                <a:latin typeface="Arial Rounded MT Bold" panose="020F0704030504030204" pitchFamily="34" charset="0"/>
                <a:cs typeface="Vilna" pitchFamily="2" charset="-79"/>
              </a:rPr>
              <a:t>, innovation.  It is from the Septuagint, the LXX, that the Psalm is rendered angels. </a:t>
            </a:r>
            <a:r>
              <a:rPr lang="en-US" altLang="en-US" sz="4000" dirty="0">
                <a:solidFill>
                  <a:schemeClr val="bg1"/>
                </a:solidFill>
                <a:latin typeface="Arial Rounded MT Bold" panose="020F0704030504030204" pitchFamily="34" charset="0"/>
                <a:cs typeface="Vilna" pitchFamily="2" charset="-79"/>
              </a:rPr>
              <a:t>The Hebrew Psalm says,</a:t>
            </a:r>
          </a:p>
          <a:p>
            <a:pPr algn="r" rtl="1">
              <a:spcBef>
                <a:spcPct val="0"/>
              </a:spcBef>
            </a:pPr>
            <a:r>
              <a:rPr lang="en-US" altLang="en-US" sz="4000" dirty="0">
                <a:solidFill>
                  <a:schemeClr val="bg1"/>
                </a:solidFill>
                <a:latin typeface="Times New Roman" panose="02020603050405020304" pitchFamily="18" charset="0"/>
                <a:cs typeface="Vilna" pitchFamily="2" charset="-79"/>
              </a:rPr>
              <a:t> </a:t>
            </a:r>
            <a:r>
              <a:rPr lang="he-IL" altLang="en-US" sz="5400" b="1" dirty="0">
                <a:solidFill>
                  <a:schemeClr val="bg1"/>
                </a:solidFill>
                <a:latin typeface="David" panose="020E0502060401010101" pitchFamily="34" charset="-79"/>
                <a:cs typeface="David" panose="020E0502060401010101" pitchFamily="34" charset="-79"/>
              </a:rPr>
              <a:t>הִשְׁתַּֽחֲווּ־לוֹ כָּל־אֱלֹהִֽים</a:t>
            </a:r>
            <a:endParaRPr lang="en-US" altLang="en-US" sz="5400" b="1" dirty="0">
              <a:solidFill>
                <a:schemeClr val="bg1"/>
              </a:solidFill>
              <a:latin typeface="David" panose="020E0502060401010101" pitchFamily="34" charset="-79"/>
              <a:cs typeface="David" panose="020E0502060401010101" pitchFamily="34" charset="-79"/>
            </a:endParaRPr>
          </a:p>
          <a:p>
            <a:pPr algn="l" rtl="1">
              <a:spcBef>
                <a:spcPct val="0"/>
              </a:spcBef>
            </a:pPr>
            <a:r>
              <a:rPr lang="en-US" altLang="en-US" sz="4000" dirty="0">
                <a:solidFill>
                  <a:schemeClr val="bg1"/>
                </a:solidFill>
                <a:latin typeface="Arial Rounded MT Bold" panose="020F0704030504030204" pitchFamily="34" charset="0"/>
                <a:cs typeface="Vilna" pitchFamily="2" charset="-79"/>
              </a:rPr>
              <a:t>Worship Him all gods</a:t>
            </a:r>
          </a:p>
          <a:p>
            <a:pPr algn="r" rtl="1">
              <a:spcBef>
                <a:spcPct val="0"/>
              </a:spcBef>
            </a:pPr>
            <a:endParaRPr lang="en-US" altLang="en-US" sz="5400" dirty="0">
              <a:solidFill>
                <a:schemeClr val="bg1"/>
              </a:solidFill>
              <a:latin typeface="Times New Roman" panose="02020603050405020304" pitchFamily="18" charset="0"/>
              <a:cs typeface="Vilna" pitchFamily="2" charset="-79"/>
            </a:endParaRPr>
          </a:p>
        </p:txBody>
      </p:sp>
    </p:spTree>
    <p:extLst>
      <p:ext uri="{BB962C8B-B14F-4D97-AF65-F5344CB8AC3E}">
        <p14:creationId xmlns:p14="http://schemas.microsoft.com/office/powerpoint/2010/main" val="3488761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a:bodyPr>
          <a:lstStyle/>
          <a:p>
            <a:pPr algn="l">
              <a:spcBef>
                <a:spcPct val="0"/>
              </a:spcBef>
            </a:pPr>
            <a:r>
              <a:rPr lang="en-US" dirty="0"/>
              <a:t>This Tanakhic quote reinforces the concept that the Messiah is better that angels, and therefore, he is G-d, since angels are described as worshiping Him.  </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40971025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92500"/>
          </a:bodyPr>
          <a:lstStyle/>
          <a:p>
            <a:pPr algn="l">
              <a:spcBef>
                <a:spcPct val="0"/>
              </a:spcBef>
            </a:pPr>
            <a:r>
              <a:rPr lang="en-US" dirty="0"/>
              <a:t>The novel interpretation is a midrash, and application of truth, and is consistent with the rest of scripture.  However, it is not a proof text of</a:t>
            </a:r>
          </a:p>
          <a:p>
            <a:pPr algn="r" rtl="1">
              <a:spcBef>
                <a:spcPct val="0"/>
              </a:spcBef>
            </a:pPr>
            <a:r>
              <a:rPr lang="he-IL" dirty="0"/>
              <a:t> ,</a:t>
            </a:r>
            <a:r>
              <a:rPr lang="he-IL" b="1" dirty="0">
                <a:latin typeface="David" panose="020E0502060401010101" pitchFamily="34" charset="-79"/>
                <a:cs typeface="David" panose="020E0502060401010101" pitchFamily="34" charset="-79"/>
              </a:rPr>
              <a:t>הָמָשִׁיחַ בֶּן אֱלֹהִים</a:t>
            </a:r>
            <a:r>
              <a:rPr lang="en-US" dirty="0"/>
              <a:t>Messiah,                       </a:t>
            </a:r>
          </a:p>
          <a:p>
            <a:pPr algn="l">
              <a:spcBef>
                <a:spcPct val="0"/>
              </a:spcBef>
            </a:pPr>
            <a:r>
              <a:rPr lang="en-US" dirty="0"/>
              <a:t>Son of G-d, rather an explanation based on other proofs.</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3718358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E768920-4946-4CF0-89A8-2193373B55EB}"/>
              </a:ext>
            </a:extLst>
          </p:cNvPr>
          <p:cNvSpPr>
            <a:spLocks noGrp="1" noChangeArrowheads="1"/>
          </p:cNvSpPr>
          <p:nvPr>
            <p:ph type="subTitle" idx="1"/>
          </p:nvPr>
        </p:nvSpPr>
        <p:spPr>
          <a:xfrm>
            <a:off x="198437" y="285750"/>
            <a:ext cx="8382000" cy="4800600"/>
          </a:xfrm>
        </p:spPr>
        <p:txBody>
          <a:bodyPr/>
          <a:lstStyle/>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FIFTH QUOTE: MJ 1.7 </a:t>
            </a:r>
            <a:r>
              <a:rPr lang="en-US" altLang="en-US" sz="4000" dirty="0">
                <a:solidFill>
                  <a:schemeClr val="bg1"/>
                </a:solidFill>
                <a:latin typeface="Arial Rounded MT Bold" panose="020F0704030504030204" pitchFamily="34" charset="0"/>
                <a:cs typeface="Vilna" pitchFamily="2" charset="-79"/>
              </a:rPr>
              <a:t>Indeed, when speaking of angels, he says, ". . . who makes his angels winds and his servants fiery flames"; </a:t>
            </a:r>
          </a:p>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T’hillim</a:t>
            </a:r>
            <a:r>
              <a:rPr lang="en-US" altLang="en-US" sz="4000" baseline="30000" dirty="0">
                <a:solidFill>
                  <a:schemeClr val="bg1"/>
                </a:solidFill>
                <a:latin typeface="Arial Rounded MT Bold" panose="020F0704030504030204" pitchFamily="34" charset="0"/>
                <a:cs typeface="Vilna" pitchFamily="2" charset="-79"/>
              </a:rPr>
              <a:t>/Ps 104.4 </a:t>
            </a:r>
            <a:r>
              <a:rPr lang="en-US" altLang="en-US" sz="4000" dirty="0">
                <a:solidFill>
                  <a:schemeClr val="bg1"/>
                </a:solidFill>
                <a:latin typeface="Arial Rounded MT Bold" panose="020F0704030504030204" pitchFamily="34" charset="0"/>
                <a:cs typeface="Vilna" pitchFamily="2" charset="-79"/>
              </a:rPr>
              <a:t>You make winds your messengers, fiery flames your servants</a:t>
            </a:r>
          </a:p>
        </p:txBody>
      </p:sp>
    </p:spTree>
    <p:extLst>
      <p:ext uri="{BB962C8B-B14F-4D97-AF65-F5344CB8AC3E}">
        <p14:creationId xmlns:p14="http://schemas.microsoft.com/office/powerpoint/2010/main" val="2134353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85000" lnSpcReduction="20000"/>
          </a:bodyPr>
          <a:lstStyle/>
          <a:p>
            <a:pPr algn="l">
              <a:spcBef>
                <a:spcPct val="0"/>
              </a:spcBef>
            </a:pPr>
            <a:r>
              <a:rPr lang="en-US" altLang="en-US" baseline="30000" dirty="0" err="1">
                <a:latin typeface="Arial Rounded MT Bold" panose="020F0704030504030204" pitchFamily="34" charset="0"/>
                <a:cs typeface="Vilna" pitchFamily="2" charset="-79"/>
              </a:rPr>
              <a:t>T’hillim</a:t>
            </a:r>
            <a:r>
              <a:rPr lang="en-US" altLang="en-US" baseline="30000" dirty="0">
                <a:latin typeface="Arial Rounded MT Bold" panose="020F0704030504030204" pitchFamily="34" charset="0"/>
                <a:cs typeface="Vilna" pitchFamily="2" charset="-79"/>
              </a:rPr>
              <a:t>/Ps 104.1-3 </a:t>
            </a:r>
            <a:r>
              <a:rPr lang="en-US" dirty="0"/>
              <a:t>Bless </a:t>
            </a:r>
            <a:r>
              <a:rPr lang="en-US" cap="small" dirty="0"/>
              <a:t>Adoni</a:t>
            </a:r>
            <a:r>
              <a:rPr lang="en-US" dirty="0"/>
              <a:t>, O my soul. </a:t>
            </a:r>
            <a:r>
              <a:rPr lang="en-US" cap="small" dirty="0"/>
              <a:t>Adoni </a:t>
            </a:r>
            <a:r>
              <a:rPr lang="en-US" dirty="0"/>
              <a:t> my God, You are very great! You are clothed with splendor and majesty— </a:t>
            </a:r>
            <a:r>
              <a:rPr lang="en-US" b="1" baseline="30000" dirty="0">
                <a:solidFill>
                  <a:srgbClr val="FFFF99"/>
                </a:solidFill>
              </a:rPr>
              <a:t> </a:t>
            </a:r>
            <a:r>
              <a:rPr lang="en-US" dirty="0">
                <a:solidFill>
                  <a:srgbClr val="FFFF99"/>
                </a:solidFill>
              </a:rPr>
              <a:t>wrapping Yourself in light as a robe</a:t>
            </a:r>
            <a:r>
              <a:rPr lang="en-US" dirty="0"/>
              <a:t>, stretching out heaven like a curtain, laying beams for His upper rooms in waters, making the clouds His chariot, walking on the wings of the wind.  </a:t>
            </a:r>
            <a:r>
              <a:rPr lang="en-US" altLang="en-US" dirty="0">
                <a:solidFill>
                  <a:srgbClr val="FFFF99"/>
                </a:solidFill>
                <a:latin typeface="Arial Rounded MT Bold" panose="020F0704030504030204" pitchFamily="34" charset="0"/>
                <a:cs typeface="Vilna" pitchFamily="2" charset="-79"/>
              </a:rPr>
              <a:t>You make winds your messengers, fiery flames your servants</a:t>
            </a:r>
          </a:p>
        </p:txBody>
      </p:sp>
    </p:spTree>
    <p:extLst>
      <p:ext uri="{BB962C8B-B14F-4D97-AF65-F5344CB8AC3E}">
        <p14:creationId xmlns:p14="http://schemas.microsoft.com/office/powerpoint/2010/main" val="1399167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fontScale="92500"/>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After he had, through himself, made purification for sins, he sat down at the right hand of the Majesty on High /  </a:t>
            </a:r>
            <a:r>
              <a:rPr lang="en-US" altLang="en-US" sz="4000" i="1" dirty="0" err="1">
                <a:solidFill>
                  <a:schemeClr val="bg1"/>
                </a:solidFill>
                <a:latin typeface="Arial Rounded MT Bold" panose="020F0704030504030204" pitchFamily="34" charset="0"/>
                <a:cs typeface="Vilna" pitchFamily="2" charset="-79"/>
              </a:rPr>
              <a:t>HaG’dulah</a:t>
            </a:r>
            <a:r>
              <a:rPr lang="en-US" altLang="en-US" sz="4000" i="1" dirty="0">
                <a:solidFill>
                  <a:schemeClr val="bg1"/>
                </a:solidFill>
                <a:latin typeface="Arial Rounded MT Bold" panose="020F0704030504030204" pitchFamily="34" charset="0"/>
                <a:cs typeface="Vilna" pitchFamily="2" charset="-79"/>
              </a:rPr>
              <a:t> BaM’romim</a:t>
            </a:r>
            <a:r>
              <a:rPr lang="en-US" altLang="en-US" sz="4000" dirty="0">
                <a:solidFill>
                  <a:schemeClr val="bg1"/>
                </a:solidFill>
                <a:latin typeface="Arial Rounded MT Bold" panose="020F0704030504030204" pitchFamily="34" charset="0"/>
                <a:cs typeface="Vilna" pitchFamily="2" charset="-79"/>
              </a:rPr>
              <a:t>.</a:t>
            </a:r>
            <a:r>
              <a:rPr lang="en-US" altLang="en-US" sz="4000" baseline="-25000" dirty="0">
                <a:solidFill>
                  <a:srgbClr val="C00000"/>
                </a:solidFill>
                <a:latin typeface="Arial Rounded MT Bold" panose="020F0704030504030204" pitchFamily="34" charset="0"/>
                <a:cs typeface="Vilna" pitchFamily="2" charset="-79"/>
              </a:rPr>
              <a:t>1</a:t>
            </a:r>
            <a:r>
              <a:rPr lang="en-US" altLang="en-US" sz="4000" dirty="0">
                <a:solidFill>
                  <a:schemeClr val="bg1"/>
                </a:solidFill>
                <a:latin typeface="Arial Rounded MT Bold" panose="020F0704030504030204" pitchFamily="34" charset="0"/>
                <a:cs typeface="Vilna" pitchFamily="2" charset="-79"/>
              </a:rPr>
              <a:t> So he has become </a:t>
            </a:r>
            <a:r>
              <a:rPr lang="en-US" altLang="en-US" sz="4000" dirty="0">
                <a:solidFill>
                  <a:srgbClr val="FFFF99"/>
                </a:solidFill>
                <a:latin typeface="Arial Rounded MT Bold" panose="020F0704030504030204" pitchFamily="34" charset="0"/>
                <a:cs typeface="Vilna" pitchFamily="2" charset="-79"/>
              </a:rPr>
              <a:t>much better than angels, and </a:t>
            </a:r>
            <a:r>
              <a:rPr lang="en-US" altLang="en-US" sz="4000" u="sng" dirty="0">
                <a:solidFill>
                  <a:srgbClr val="FFFF99"/>
                </a:solidFill>
                <a:latin typeface="Arial Rounded MT Bold" panose="020F0704030504030204" pitchFamily="34" charset="0"/>
                <a:cs typeface="Vilna" pitchFamily="2" charset="-79"/>
              </a:rPr>
              <a:t>the name God has given him </a:t>
            </a:r>
            <a:r>
              <a:rPr lang="en-US" altLang="en-US" sz="4000" dirty="0">
                <a:solidFill>
                  <a:srgbClr val="FFFF99"/>
                </a:solidFill>
                <a:latin typeface="Arial Rounded MT Bold" panose="020F0704030504030204" pitchFamily="34" charset="0"/>
                <a:cs typeface="Vilna" pitchFamily="2" charset="-79"/>
              </a:rPr>
              <a:t>is superior</a:t>
            </a:r>
            <a:r>
              <a:rPr lang="en-US" altLang="en-US" sz="4000" dirty="0">
                <a:solidFill>
                  <a:schemeClr val="bg1"/>
                </a:solidFill>
                <a:latin typeface="Arial Rounded MT Bold" panose="020F0704030504030204" pitchFamily="34" charset="0"/>
                <a:cs typeface="Vilna" pitchFamily="2" charset="-79"/>
              </a:rPr>
              <a:t> to theirs. </a:t>
            </a:r>
          </a:p>
        </p:txBody>
      </p:sp>
    </p:spTree>
    <p:extLst>
      <p:ext uri="{BB962C8B-B14F-4D97-AF65-F5344CB8AC3E}">
        <p14:creationId xmlns:p14="http://schemas.microsoft.com/office/powerpoint/2010/main" val="36524783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For to which of the angels did God ever say, “You are my Son; today I have become your Father”?</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2</a:t>
            </a:r>
            <a:r>
              <a:rPr lang="en-US" altLang="en-US" sz="4000" dirty="0">
                <a:solidFill>
                  <a:schemeClr val="bg1"/>
                </a:solidFill>
                <a:latin typeface="Arial Rounded MT Bold" panose="020F0704030504030204" pitchFamily="34" charset="0"/>
                <a:cs typeface="Vilna" pitchFamily="2" charset="-79"/>
              </a:rPr>
              <a:t> Also, God never said of any angel, “I will be his Father, and he will be my Son.”</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3</a:t>
            </a:r>
            <a:endParaRPr lang="en-US" altLang="en-US" sz="4000" dirty="0">
              <a:solidFill>
                <a:srgbClr val="C00000"/>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295646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dirty="0">
                <a:latin typeface="Arial Rounded MT Bold" panose="020F0704030504030204" pitchFamily="34" charset="0"/>
                <a:cs typeface="Vilna" pitchFamily="2" charset="-79"/>
              </a:rPr>
              <a:t> </a:t>
            </a:r>
          </a:p>
        </p:txBody>
      </p:sp>
      <p:pic>
        <p:nvPicPr>
          <p:cNvPr id="2" name="Online Media 1" title="Spring 2017 Money &amp; Marriage Live Event ￢ﾀﾓ Rachel Cruze and Dr. Les Parrott">
            <a:hlinkClick r:id="" action="ppaction://media"/>
            <a:extLst>
              <a:ext uri="{FF2B5EF4-FFF2-40B4-BE49-F238E27FC236}">
                <a16:creationId xmlns:a16="http://schemas.microsoft.com/office/drawing/2014/main" id="{DC946998-3E28-4E2D-9C44-02E01A3F82C2}"/>
              </a:ext>
            </a:extLst>
          </p:cNvPr>
          <p:cNvPicPr>
            <a:picLocks noRot="1" noChangeAspect="1"/>
          </p:cNvPicPr>
          <p:nvPr>
            <a:videoFile r:link="rId1"/>
          </p:nvPr>
        </p:nvPicPr>
        <p:blipFill>
          <a:blip r:embed="rId4"/>
          <a:stretch>
            <a:fillRect/>
          </a:stretch>
        </p:blipFill>
        <p:spPr>
          <a:xfrm>
            <a:off x="189971" y="157163"/>
            <a:ext cx="8356599" cy="4700587"/>
          </a:xfrm>
          <a:prstGeom prst="rect">
            <a:avLst/>
          </a:prstGeom>
        </p:spPr>
      </p:pic>
    </p:spTree>
    <p:extLst>
      <p:ext uri="{BB962C8B-B14F-4D97-AF65-F5344CB8AC3E}">
        <p14:creationId xmlns:p14="http://schemas.microsoft.com/office/powerpoint/2010/main" val="228705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BD2F2B-26F2-453C-ADF7-015E73ADD687}"/>
              </a:ext>
            </a:extLst>
          </p:cNvPr>
          <p:cNvSpPr>
            <a:spLocks noGrp="1" noChangeArrowheads="1"/>
          </p:cNvSpPr>
          <p:nvPr>
            <p:ph type="subTitle" idx="1"/>
          </p:nvPr>
        </p:nvSpPr>
        <p:spPr>
          <a:xfrm>
            <a:off x="350837" y="285750"/>
            <a:ext cx="8077200" cy="4857750"/>
          </a:xfrm>
        </p:spPr>
        <p:txBody>
          <a:bodyPr>
            <a:normAutofit lnSpcReduction="10000"/>
          </a:bodyPr>
          <a:lstStyle/>
          <a:p>
            <a:pPr marL="0" lvl="1" algn="l">
              <a:spcBef>
                <a:spcPct val="0"/>
              </a:spcBef>
            </a:pPr>
            <a:r>
              <a:rPr lang="en-US" altLang="en-US" sz="4000" baseline="30000" dirty="0">
                <a:solidFill>
                  <a:schemeClr val="bg1"/>
                </a:solidFill>
                <a:latin typeface="Arial Rounded MT Bold" panose="020F0704030504030204" pitchFamily="34" charset="0"/>
                <a:cs typeface="Vilna" pitchFamily="2" charset="-79"/>
              </a:rPr>
              <a:t>Messianic Jews/Heb 1.3b-7</a:t>
            </a:r>
            <a:r>
              <a:rPr lang="en-US" altLang="en-US" sz="4000" dirty="0">
                <a:solidFill>
                  <a:schemeClr val="bg1"/>
                </a:solidFill>
                <a:latin typeface="Arial Rounded MT Bold" panose="020F0704030504030204" pitchFamily="34" charset="0"/>
                <a:cs typeface="Vilna" pitchFamily="2" charset="-79"/>
              </a:rPr>
              <a:t>   And again, when God brings his Firstborn into the world, he says, “Let all God’s angels worship him.”</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4</a:t>
            </a:r>
            <a:r>
              <a:rPr lang="en-US" altLang="en-US" sz="4000" dirty="0">
                <a:solidFill>
                  <a:schemeClr val="bg1"/>
                </a:solidFill>
                <a:latin typeface="Arial Rounded MT Bold" panose="020F0704030504030204" pitchFamily="34" charset="0"/>
                <a:cs typeface="Vilna" pitchFamily="2" charset="-79"/>
              </a:rPr>
              <a:t> Indeed, when speaking of angels, he says,“. . . who makes his angels winds and his servants fiery flames”</a:t>
            </a:r>
            <a:r>
              <a:rPr lang="en-US" altLang="en-US" sz="4000" baseline="-25000" dirty="0">
                <a:solidFill>
                  <a:schemeClr val="bg1"/>
                </a:solidFill>
                <a:latin typeface="Arial Rounded MT Bold" panose="020F0704030504030204" pitchFamily="34" charset="0"/>
                <a:cs typeface="Vilna" pitchFamily="2" charset="-79"/>
              </a:rPr>
              <a:t> </a:t>
            </a:r>
            <a:r>
              <a:rPr lang="en-US" altLang="en-US" sz="4000" baseline="-25000" dirty="0">
                <a:solidFill>
                  <a:srgbClr val="C00000"/>
                </a:solidFill>
                <a:latin typeface="Arial Rounded MT Bold" panose="020F0704030504030204" pitchFamily="34" charset="0"/>
                <a:cs typeface="Vilna" pitchFamily="2" charset="-79"/>
              </a:rPr>
              <a:t>5</a:t>
            </a:r>
            <a:endParaRPr lang="en-US" altLang="en-US" sz="4000" dirty="0">
              <a:solidFill>
                <a:srgbClr val="C00000"/>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403827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r>
              <a:rPr lang="en-US" u="sng" dirty="0"/>
              <a:t>Summary of these MJ quotes</a:t>
            </a:r>
          </a:p>
          <a:p>
            <a:pPr marL="403225" indent="-403225" algn="l">
              <a:buAutoNum type="arabicPeriod"/>
            </a:pPr>
            <a:r>
              <a:rPr lang="en-US" dirty="0" err="1"/>
              <a:t>Mashiakh</a:t>
            </a:r>
            <a:r>
              <a:rPr lang="en-US" dirty="0"/>
              <a:t> sits at the right hand</a:t>
            </a:r>
          </a:p>
          <a:p>
            <a:pPr marL="403225" indent="-403225" algn="l">
              <a:buAutoNum type="arabicPeriod"/>
            </a:pPr>
            <a:r>
              <a:rPr lang="en-US" dirty="0" err="1"/>
              <a:t>Mashiakh</a:t>
            </a:r>
            <a:r>
              <a:rPr lang="en-US" dirty="0"/>
              <a:t> is called “son.”</a:t>
            </a:r>
          </a:p>
          <a:p>
            <a:pPr marL="403225" indent="-403225" algn="l">
              <a:buFontTx/>
              <a:buAutoNum type="arabicPeriod"/>
            </a:pPr>
            <a:r>
              <a:rPr lang="en-US" sz="3600" dirty="0" err="1"/>
              <a:t>Mashiakh</a:t>
            </a:r>
            <a:r>
              <a:rPr lang="en-US" sz="3600" dirty="0"/>
              <a:t> is the royal son.</a:t>
            </a:r>
          </a:p>
          <a:p>
            <a:pPr marL="403225" indent="-403225" algn="l">
              <a:buAutoNum type="arabicPeriod"/>
            </a:pPr>
            <a:r>
              <a:rPr lang="en-US" sz="3600" dirty="0" err="1"/>
              <a:t>Mashiakh</a:t>
            </a:r>
            <a:r>
              <a:rPr lang="en-US" sz="3600" dirty="0"/>
              <a:t> is worshipped by angels</a:t>
            </a:r>
          </a:p>
          <a:p>
            <a:pPr marL="403225" indent="-403225" algn="l">
              <a:buFontTx/>
              <a:buAutoNum type="arabicPeriod"/>
            </a:pPr>
            <a:r>
              <a:rPr lang="en-US" sz="3600" dirty="0" err="1"/>
              <a:t>Mashiakh</a:t>
            </a:r>
            <a:r>
              <a:rPr lang="en-US" sz="3600" dirty="0"/>
              <a:t> is the Lord of light.</a:t>
            </a:r>
          </a:p>
          <a:p>
            <a:pPr algn="l"/>
            <a:endParaRPr lang="en-US" sz="3600" dirty="0"/>
          </a:p>
          <a:p>
            <a:pPr marL="403225" indent="-403225" algn="l">
              <a:buAutoNum type="arabicPeriod"/>
            </a:pPr>
            <a:endParaRPr lang="en-US" dirty="0"/>
          </a:p>
        </p:txBody>
      </p:sp>
    </p:spTree>
    <p:extLst>
      <p:ext uri="{BB962C8B-B14F-4D97-AF65-F5344CB8AC3E}">
        <p14:creationId xmlns:p14="http://schemas.microsoft.com/office/powerpoint/2010/main" val="14205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altLang="en-US" dirty="0">
                <a:latin typeface="Arial Rounded MT Bold" panose="020F0704030504030204" pitchFamily="34" charset="0"/>
                <a:cs typeface="Vilna" pitchFamily="2" charset="-79"/>
              </a:rPr>
              <a:t>Outline of message</a:t>
            </a:r>
          </a:p>
          <a:p>
            <a:pPr marL="511175" indent="-511175" algn="l">
              <a:spcBef>
                <a:spcPct val="0"/>
              </a:spcBef>
              <a:buFont typeface="+mj-lt"/>
              <a:buAutoNum type="arabicPeriod"/>
            </a:pPr>
            <a:r>
              <a:rPr lang="en-US" altLang="en-US" dirty="0" err="1">
                <a:latin typeface="Arial Rounded MT Bold" panose="020F0704030504030204" pitchFamily="34" charset="0"/>
                <a:cs typeface="Vilna" pitchFamily="2" charset="-79"/>
              </a:rPr>
              <a:t>Mashiakh</a:t>
            </a:r>
            <a:r>
              <a:rPr lang="en-US" altLang="en-US" dirty="0">
                <a:latin typeface="Arial Rounded MT Bold" panose="020F0704030504030204" pitchFamily="34" charset="0"/>
                <a:cs typeface="Vilna" pitchFamily="2" charset="-79"/>
              </a:rPr>
              <a:t> has come with better </a:t>
            </a:r>
            <a:r>
              <a:rPr lang="en-US" altLang="en-US" dirty="0" err="1">
                <a:latin typeface="Arial Rounded MT Bold" panose="020F0704030504030204" pitchFamily="34" charset="0"/>
                <a:cs typeface="Vilna" pitchFamily="2" charset="-79"/>
              </a:rPr>
              <a:t>cohanut</a:t>
            </a:r>
            <a:r>
              <a:rPr lang="en-US" altLang="en-US" dirty="0">
                <a:latin typeface="Arial Rounded MT Bold" panose="020F0704030504030204" pitchFamily="34" charset="0"/>
                <a:cs typeface="Vilna" pitchFamily="2" charset="-79"/>
              </a:rPr>
              <a:t> = priesthood</a:t>
            </a:r>
          </a:p>
          <a:p>
            <a:pPr marL="511175" indent="-511175" algn="l">
              <a:spcBef>
                <a:spcPct val="0"/>
              </a:spcBef>
              <a:buFont typeface="+mj-lt"/>
              <a:buAutoNum type="arabicPeriod"/>
            </a:pPr>
            <a:r>
              <a:rPr lang="en-US" altLang="en-US" dirty="0" err="1">
                <a:latin typeface="Arial Rounded MT Bold" panose="020F0704030504030204" pitchFamily="34" charset="0"/>
                <a:cs typeface="Vilna" pitchFamily="2" charset="-79"/>
              </a:rPr>
              <a:t>Mashiakh</a:t>
            </a:r>
            <a:r>
              <a:rPr lang="en-US" altLang="en-US" dirty="0">
                <a:latin typeface="Arial Rounded MT Bold" panose="020F0704030504030204" pitchFamily="34" charset="0"/>
                <a:cs typeface="Vilna" pitchFamily="2" charset="-79"/>
              </a:rPr>
              <a:t> has come with a better Name = nature, </a:t>
            </a:r>
            <a:r>
              <a:rPr lang="en-US" altLang="en-US" dirty="0">
                <a:solidFill>
                  <a:srgbClr val="FFFF99"/>
                </a:solidFill>
                <a:latin typeface="Arial Rounded MT Bold" panose="020F0704030504030204" pitchFamily="34" charset="0"/>
                <a:cs typeface="Vilna" pitchFamily="2" charset="-79"/>
              </a:rPr>
              <a:t>divine nature superior to angels.</a:t>
            </a:r>
          </a:p>
          <a:p>
            <a:pPr marL="511175" indent="-511175" algn="l">
              <a:spcBef>
                <a:spcPct val="0"/>
              </a:spcBef>
              <a:buFont typeface="+mj-lt"/>
              <a:buAutoNum type="arabicPeriod"/>
            </a:pPr>
            <a:r>
              <a:rPr lang="en-US" altLang="en-US" dirty="0">
                <a:latin typeface="Arial Rounded MT Bold" panose="020F0704030504030204" pitchFamily="34" charset="0"/>
                <a:cs typeface="Vilna" pitchFamily="2" charset="-79"/>
              </a:rPr>
              <a:t>Application to us of better name</a:t>
            </a:r>
          </a:p>
        </p:txBody>
      </p:sp>
    </p:spTree>
    <p:extLst>
      <p:ext uri="{BB962C8B-B14F-4D97-AF65-F5344CB8AC3E}">
        <p14:creationId xmlns:p14="http://schemas.microsoft.com/office/powerpoint/2010/main" val="2524048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Application of the principle: </a:t>
            </a:r>
          </a:p>
          <a:p>
            <a:pPr algn="l"/>
            <a:r>
              <a:rPr lang="en-US" dirty="0"/>
              <a:t>His Name is better than angels</a:t>
            </a:r>
          </a:p>
        </p:txBody>
      </p:sp>
    </p:spTree>
    <p:extLst>
      <p:ext uri="{BB962C8B-B14F-4D97-AF65-F5344CB8AC3E}">
        <p14:creationId xmlns:p14="http://schemas.microsoft.com/office/powerpoint/2010/main" val="1733412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Mtt</a:t>
            </a:r>
            <a:r>
              <a:rPr lang="en-US" baseline="30000" dirty="0"/>
              <a:t> 6. 9-10</a:t>
            </a:r>
            <a:r>
              <a:rPr lang="en-US" dirty="0"/>
              <a:t> ‘Our Father in heaven! May </a:t>
            </a:r>
            <a:r>
              <a:rPr lang="en-US" dirty="0">
                <a:solidFill>
                  <a:srgbClr val="FFFF99"/>
                </a:solidFill>
              </a:rPr>
              <a:t>your Name be kept holy</a:t>
            </a:r>
            <a:r>
              <a:rPr lang="en-US" dirty="0"/>
              <a:t>. May your Kingdom come, your will be done on earth as in heaven.</a:t>
            </a:r>
          </a:p>
          <a:p>
            <a:pPr algn="l"/>
            <a:r>
              <a:rPr lang="en-US" baseline="30000" dirty="0" err="1"/>
              <a:t>Yn</a:t>
            </a:r>
            <a:r>
              <a:rPr lang="en-US" baseline="30000" dirty="0"/>
              <a:t> 17.6</a:t>
            </a:r>
            <a:r>
              <a:rPr lang="en-US" b="1" baseline="30000" dirty="0"/>
              <a:t> </a:t>
            </a:r>
            <a:r>
              <a:rPr lang="en-US" dirty="0"/>
              <a:t>“</a:t>
            </a:r>
            <a:r>
              <a:rPr lang="en-US" dirty="0">
                <a:solidFill>
                  <a:srgbClr val="FFFF99"/>
                </a:solidFill>
              </a:rPr>
              <a:t>I have made Your name known </a:t>
            </a:r>
            <a:r>
              <a:rPr lang="en-US" dirty="0"/>
              <a:t>to the men of this world that You gave Me.</a:t>
            </a:r>
          </a:p>
        </p:txBody>
      </p:sp>
    </p:spTree>
    <p:extLst>
      <p:ext uri="{BB962C8B-B14F-4D97-AF65-F5344CB8AC3E}">
        <p14:creationId xmlns:p14="http://schemas.microsoft.com/office/powerpoint/2010/main" val="13785307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1031562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 </a:t>
            </a:r>
            <a:r>
              <a:rPr lang="en-US" baseline="30000" dirty="0" err="1"/>
              <a:t>Yn</a:t>
            </a:r>
            <a:r>
              <a:rPr lang="en-US" baseline="30000" dirty="0"/>
              <a:t> 17.26 </a:t>
            </a:r>
            <a:r>
              <a:rPr lang="en-US" dirty="0">
                <a:solidFill>
                  <a:srgbClr val="FFFF99"/>
                </a:solidFill>
              </a:rPr>
              <a:t>I made </a:t>
            </a:r>
            <a:r>
              <a:rPr lang="en-US" sz="4400" dirty="0">
                <a:solidFill>
                  <a:srgbClr val="FFFF99"/>
                </a:solidFill>
              </a:rPr>
              <a:t>your Name known </a:t>
            </a:r>
            <a:r>
              <a:rPr lang="en-US" dirty="0">
                <a:solidFill>
                  <a:srgbClr val="FFFF99"/>
                </a:solidFill>
              </a:rPr>
              <a:t>to them</a:t>
            </a:r>
            <a:r>
              <a:rPr lang="en-US" dirty="0"/>
              <a:t>, and will continue to make it known, so that the love with which You loved Me may be in them, and I in them.”</a:t>
            </a:r>
          </a:p>
        </p:txBody>
      </p:sp>
    </p:spTree>
    <p:extLst>
      <p:ext uri="{BB962C8B-B14F-4D97-AF65-F5344CB8AC3E}">
        <p14:creationId xmlns:p14="http://schemas.microsoft.com/office/powerpoint/2010/main" val="4190222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Song of Songs 1.2-3</a:t>
            </a:r>
            <a:r>
              <a:rPr lang="en-US" dirty="0"/>
              <a:t> Your love is better than wine. Your ointments have a pleasing fragrance. </a:t>
            </a:r>
            <a:r>
              <a:rPr lang="en-US" dirty="0">
                <a:solidFill>
                  <a:srgbClr val="FFFF99"/>
                </a:solidFill>
              </a:rPr>
              <a:t>Your name is poured out like perfume.</a:t>
            </a:r>
          </a:p>
          <a:p>
            <a:pPr algn="l"/>
            <a:r>
              <a:rPr lang="en-US" baseline="30000" dirty="0" err="1"/>
              <a:t>Yekhez</a:t>
            </a:r>
            <a:r>
              <a:rPr lang="en-US" baseline="30000" dirty="0"/>
              <a:t>/</a:t>
            </a:r>
            <a:r>
              <a:rPr lang="en-US" baseline="30000" dirty="0" err="1"/>
              <a:t>Ezk</a:t>
            </a:r>
            <a:r>
              <a:rPr lang="en-US" baseline="30000" dirty="0"/>
              <a:t> 20.41</a:t>
            </a:r>
            <a:r>
              <a:rPr lang="en-US" b="1" baseline="30000" dirty="0"/>
              <a:t> </a:t>
            </a:r>
            <a:r>
              <a:rPr lang="en-US" dirty="0"/>
              <a:t>I will accept you </a:t>
            </a:r>
            <a:r>
              <a:rPr lang="en-US" dirty="0">
                <a:solidFill>
                  <a:srgbClr val="FFFF99"/>
                </a:solidFill>
              </a:rPr>
              <a:t>with your sweet aroma</a:t>
            </a:r>
            <a:r>
              <a:rPr lang="en-US" dirty="0"/>
              <a:t> when I bring you out from the peoples and gather you out of the countries where you were scattered.</a:t>
            </a:r>
            <a:endParaRPr lang="en-US" dirty="0">
              <a:solidFill>
                <a:srgbClr val="FFFF99"/>
              </a:solidFill>
            </a:endParaRPr>
          </a:p>
        </p:txBody>
      </p:sp>
    </p:spTree>
    <p:extLst>
      <p:ext uri="{BB962C8B-B14F-4D97-AF65-F5344CB8AC3E}">
        <p14:creationId xmlns:p14="http://schemas.microsoft.com/office/powerpoint/2010/main" val="40851637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1 Cor. 2.14-15 </a:t>
            </a:r>
            <a:r>
              <a:rPr lang="en-US" dirty="0"/>
              <a:t>For </a:t>
            </a:r>
            <a:r>
              <a:rPr lang="en-US" dirty="0">
                <a:solidFill>
                  <a:srgbClr val="FFFF99"/>
                </a:solidFill>
              </a:rPr>
              <a:t>we are the aroma of Messiah to God</a:t>
            </a:r>
            <a:r>
              <a:rPr lang="en-US" dirty="0"/>
              <a:t>, among those who are being saved and those who are perishing </a:t>
            </a:r>
            <a:r>
              <a:rPr lang="en-US" b="1" baseline="30000" dirty="0"/>
              <a:t> </a:t>
            </a:r>
            <a:r>
              <a:rPr lang="en-US" dirty="0"/>
              <a:t>to the one an aroma from death to death, to the other an aroma from life to life.</a:t>
            </a:r>
            <a:endParaRPr lang="en-US" dirty="0">
              <a:solidFill>
                <a:srgbClr val="FFFF99"/>
              </a:solidFill>
            </a:endParaRPr>
          </a:p>
        </p:txBody>
      </p:sp>
    </p:spTree>
    <p:extLst>
      <p:ext uri="{BB962C8B-B14F-4D97-AF65-F5344CB8AC3E}">
        <p14:creationId xmlns:p14="http://schemas.microsoft.com/office/powerpoint/2010/main" val="1545814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Meaning to us of His Name being known?  Our name?</a:t>
            </a:r>
          </a:p>
          <a:p>
            <a:pPr marL="233363" indent="-233363" algn="l">
              <a:buFont typeface="Arial" panose="020B0604020202020204" pitchFamily="34" charset="0"/>
              <a:buChar char="•"/>
            </a:pPr>
            <a:r>
              <a:rPr lang="en-US" dirty="0"/>
              <a:t>Character, nature  John Fletcher, successor to Wesley.  “More seraph like man I have not known, in England or America.” </a:t>
            </a:r>
          </a:p>
          <a:p>
            <a:pPr algn="l"/>
            <a:endParaRPr lang="en-US" dirty="0"/>
          </a:p>
        </p:txBody>
      </p:sp>
    </p:spTree>
    <p:extLst>
      <p:ext uri="{BB962C8B-B14F-4D97-AF65-F5344CB8AC3E}">
        <p14:creationId xmlns:p14="http://schemas.microsoft.com/office/powerpoint/2010/main" val="276338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normAutofit fontScale="85000" lnSpcReduction="10000"/>
          </a:bodyPr>
          <a:lstStyle/>
          <a:p>
            <a:pPr algn="l">
              <a:spcBef>
                <a:spcPct val="0"/>
              </a:spcBef>
            </a:pPr>
            <a:r>
              <a:rPr lang="en-US" b="1" baseline="30000" dirty="0"/>
              <a:t>Vayikra/Lev 19.23-25  </a:t>
            </a:r>
            <a:r>
              <a:rPr lang="en-US" dirty="0"/>
              <a:t>“When you come into the land and have planted all kinds of trees for food, you are to consider their fruit as forbidden. </a:t>
            </a:r>
            <a:r>
              <a:rPr lang="en-US" dirty="0">
                <a:solidFill>
                  <a:srgbClr val="FFFF99"/>
                </a:solidFill>
              </a:rPr>
              <a:t>Three years it will be forbidden to you</a:t>
            </a:r>
            <a:r>
              <a:rPr lang="en-US" dirty="0"/>
              <a:t>. It is not to be eaten. Then in the </a:t>
            </a:r>
            <a:r>
              <a:rPr lang="en-US" dirty="0">
                <a:solidFill>
                  <a:srgbClr val="FFFF99"/>
                </a:solidFill>
              </a:rPr>
              <a:t>fourth year all its fruit will be holy</a:t>
            </a:r>
            <a:r>
              <a:rPr lang="en-US" dirty="0"/>
              <a:t>, for giving praise to </a:t>
            </a:r>
            <a:r>
              <a:rPr lang="en-US" cap="small" dirty="0"/>
              <a:t>Adoni</a:t>
            </a:r>
            <a:r>
              <a:rPr lang="en-US" dirty="0"/>
              <a:t>. </a:t>
            </a:r>
            <a:r>
              <a:rPr lang="en-US" b="1" baseline="30000" dirty="0"/>
              <a:t> </a:t>
            </a:r>
            <a:r>
              <a:rPr lang="en-US" dirty="0"/>
              <a:t>In the </a:t>
            </a:r>
            <a:r>
              <a:rPr lang="en-US" dirty="0">
                <a:solidFill>
                  <a:srgbClr val="FFFF99"/>
                </a:solidFill>
              </a:rPr>
              <a:t>fifth year you may eat its fruit</a:t>
            </a:r>
            <a:r>
              <a:rPr lang="en-US" dirty="0"/>
              <a:t>. So it will yield its increase to you. I am </a:t>
            </a:r>
            <a:r>
              <a:rPr lang="en-US" cap="small" dirty="0"/>
              <a:t>Adoni</a:t>
            </a:r>
            <a:r>
              <a:rPr lang="en-US" dirty="0"/>
              <a:t> your God.</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596244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Does His Name bring joy?</a:t>
            </a:r>
          </a:p>
          <a:p>
            <a:pPr algn="l"/>
            <a:r>
              <a:rPr lang="en-US" dirty="0"/>
              <a:t>Does our name bring joy?</a:t>
            </a:r>
          </a:p>
          <a:p>
            <a:pPr algn="l"/>
            <a:r>
              <a:rPr lang="en-US" dirty="0"/>
              <a:t>Is our name associated with helpfulness, service, comfort, support, joy?</a:t>
            </a:r>
          </a:p>
          <a:p>
            <a:pPr algn="l"/>
            <a:r>
              <a:rPr lang="en-US" dirty="0"/>
              <a:t>It’s more blessed to give than to receive.  Is your name a giver?</a:t>
            </a:r>
          </a:p>
        </p:txBody>
      </p:sp>
    </p:spTree>
    <p:extLst>
      <p:ext uri="{BB962C8B-B14F-4D97-AF65-F5344CB8AC3E}">
        <p14:creationId xmlns:p14="http://schemas.microsoft.com/office/powerpoint/2010/main" val="3608342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Why Giving makes you feel good</a:t>
            </a:r>
          </a:p>
          <a:p>
            <a:pPr marL="511175" indent="-511175" algn="l">
              <a:buFont typeface="+mj-lt"/>
              <a:buAutoNum type="arabicPeriod"/>
            </a:pPr>
            <a:r>
              <a:rPr lang="en-US" dirty="0"/>
              <a:t> According to researchers at Stony Brook University, when we’re generous our brains release several “including dopamine, endorphins that give people a sense of euphoria, and oxytocin, which is associated with tranquility, serenity or inner peace.”</a:t>
            </a:r>
            <a:endParaRPr lang="en-US" dirty="0">
              <a:hlinkClick r:id="rId3"/>
            </a:endParaRPr>
          </a:p>
        </p:txBody>
      </p:sp>
    </p:spTree>
    <p:extLst>
      <p:ext uri="{BB962C8B-B14F-4D97-AF65-F5344CB8AC3E}">
        <p14:creationId xmlns:p14="http://schemas.microsoft.com/office/powerpoint/2010/main" val="112024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2. Generous people are fun to be around, aren’t they? they’re also generous with their time, their talents, and their words. They encourage others and inspire them to be better than before. They make their friends feel braver, stronger and smarter. And more than that: </a:t>
            </a:r>
            <a:r>
              <a:rPr lang="en-US" dirty="0">
                <a:solidFill>
                  <a:srgbClr val="FFFF99"/>
                </a:solidFill>
              </a:rPr>
              <a:t>Their generosity is contagious</a:t>
            </a:r>
            <a:r>
              <a:rPr lang="en-US" b="1" dirty="0"/>
              <a:t>.</a:t>
            </a:r>
            <a:endParaRPr lang="en-US" dirty="0"/>
          </a:p>
        </p:txBody>
      </p:sp>
    </p:spTree>
    <p:extLst>
      <p:ext uri="{BB962C8B-B14F-4D97-AF65-F5344CB8AC3E}">
        <p14:creationId xmlns:p14="http://schemas.microsoft.com/office/powerpoint/2010/main" val="30728860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3. A 2013 study from Carnegie Mellon University found that people who volunteer around four hours per week are 40% less likely to develop high blood pressure than those who don’t volunteer.</a:t>
            </a:r>
          </a:p>
        </p:txBody>
      </p:sp>
    </p:spTree>
    <p:extLst>
      <p:ext uri="{BB962C8B-B14F-4D97-AF65-F5344CB8AC3E}">
        <p14:creationId xmlns:p14="http://schemas.microsoft.com/office/powerpoint/2010/main" val="187482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4. People in Alcoholics Anonymous double their chances of success when they help others.</a:t>
            </a:r>
          </a:p>
        </p:txBody>
      </p:sp>
    </p:spTree>
    <p:extLst>
      <p:ext uri="{BB962C8B-B14F-4D97-AF65-F5344CB8AC3E}">
        <p14:creationId xmlns:p14="http://schemas.microsoft.com/office/powerpoint/2010/main" val="40531230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Is our name associated with anger, complaints, need for comfort, need for help, frowns.   When people see you coming, generally, what…?</a:t>
            </a:r>
          </a:p>
        </p:txBody>
      </p:sp>
    </p:spTree>
    <p:extLst>
      <p:ext uri="{BB962C8B-B14F-4D97-AF65-F5344CB8AC3E}">
        <p14:creationId xmlns:p14="http://schemas.microsoft.com/office/powerpoint/2010/main" val="501014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Song of Songs 1.2-3</a:t>
            </a:r>
            <a:r>
              <a:rPr lang="en-US" dirty="0"/>
              <a:t> Your love is better than wine. Your ointments have a pleasing fragrance. </a:t>
            </a:r>
            <a:r>
              <a:rPr lang="en-US" dirty="0">
                <a:solidFill>
                  <a:srgbClr val="FFFF99"/>
                </a:solidFill>
              </a:rPr>
              <a:t>Your name is poured out like perfume.</a:t>
            </a:r>
          </a:p>
        </p:txBody>
      </p:sp>
    </p:spTree>
    <p:extLst>
      <p:ext uri="{BB962C8B-B14F-4D97-AF65-F5344CB8AC3E}">
        <p14:creationId xmlns:p14="http://schemas.microsoft.com/office/powerpoint/2010/main" val="22295501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DB27058-F5DA-49F0-AB0D-7699FAB43BEF}"/>
              </a:ext>
            </a:extLst>
          </p:cNvPr>
          <p:cNvSpPr>
            <a:spLocks noGrp="1" noChangeArrowheads="1"/>
          </p:cNvSpPr>
          <p:nvPr>
            <p:ph type="ctrTitle"/>
          </p:nvPr>
        </p:nvSpPr>
        <p:spPr>
          <a:xfrm>
            <a:off x="1473597" y="573882"/>
            <a:ext cx="5829300" cy="1102519"/>
          </a:xfrm>
        </p:spPr>
        <p:txBody>
          <a:bodyPr/>
          <a:lstStyle/>
          <a:p>
            <a:pPr eaLnBrk="1" hangingPunct="1"/>
            <a:r>
              <a:rPr lang="en-US" altLang="en-US"/>
              <a:t>Your Name</a:t>
            </a:r>
          </a:p>
        </p:txBody>
      </p:sp>
      <p:sp>
        <p:nvSpPr>
          <p:cNvPr id="2051" name="Rectangle 3">
            <a:extLst>
              <a:ext uri="{FF2B5EF4-FFF2-40B4-BE49-F238E27FC236}">
                <a16:creationId xmlns:a16="http://schemas.microsoft.com/office/drawing/2014/main" id="{512E3D5F-77EF-4CE5-A320-0EE49984179B}"/>
              </a:ext>
            </a:extLst>
          </p:cNvPr>
          <p:cNvSpPr>
            <a:spLocks noGrp="1" noChangeArrowheads="1"/>
          </p:cNvSpPr>
          <p:nvPr>
            <p:ph type="subTitle" idx="1"/>
          </p:nvPr>
        </p:nvSpPr>
        <p:spPr>
          <a:xfrm>
            <a:off x="1580753" y="2914650"/>
            <a:ext cx="5509022" cy="1314450"/>
          </a:xfrm>
        </p:spPr>
        <p:txBody>
          <a:bodyPr/>
          <a:lstStyle/>
          <a:p>
            <a:pPr eaLnBrk="1" hangingPunct="1"/>
            <a:r>
              <a:rPr lang="en-US" altLang="en-US" sz="1800"/>
              <a:t>By Kerah Hanes</a:t>
            </a:r>
          </a:p>
          <a:p>
            <a:pPr eaLnBrk="1" hangingPunct="1"/>
            <a:r>
              <a:rPr lang="en-US" altLang="en-US" sz="1800"/>
              <a:t>© 2007 City of Peace Music</a:t>
            </a:r>
          </a:p>
          <a:p>
            <a:pPr eaLnBrk="1" hangingPunct="1"/>
            <a:r>
              <a:rPr lang="en-US" altLang="en-US" sz="1800"/>
              <a:t>Used by permission, CCLI license #2412213</a:t>
            </a:r>
          </a:p>
          <a:p>
            <a:pPr eaLnBrk="1" hangingPunct="1"/>
            <a:endParaRPr lang="en-US" altLang="en-US" sz="1800"/>
          </a:p>
        </p:txBody>
      </p:sp>
    </p:spTree>
    <p:extLst>
      <p:ext uri="{BB962C8B-B14F-4D97-AF65-F5344CB8AC3E}">
        <p14:creationId xmlns:p14="http://schemas.microsoft.com/office/powerpoint/2010/main" val="17712092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794D51-8535-40DA-B793-EBAAA864C8EB}"/>
              </a:ext>
            </a:extLst>
          </p:cNvPr>
          <p:cNvSpPr>
            <a:spLocks noGrp="1" noChangeArrowheads="1"/>
          </p:cNvSpPr>
          <p:nvPr>
            <p:ph type="body" idx="1"/>
          </p:nvPr>
        </p:nvSpPr>
        <p:spPr>
          <a:xfrm>
            <a:off x="579437" y="250031"/>
            <a:ext cx="7924800" cy="4683919"/>
          </a:xfrm>
        </p:spPr>
        <p:txBody>
          <a:bodyPr/>
          <a:lstStyle/>
          <a:p>
            <a:pPr eaLnBrk="1" hangingPunct="1"/>
            <a:r>
              <a:rPr lang="en-US" altLang="en-US" sz="4000" dirty="0"/>
              <a:t>No more will I run from You</a:t>
            </a:r>
          </a:p>
          <a:p>
            <a:pPr eaLnBrk="1" hangingPunct="1"/>
            <a:r>
              <a:rPr lang="en-US" altLang="en-US" sz="4000" dirty="0"/>
              <a:t>I will be wise, accepting Your shelter</a:t>
            </a:r>
          </a:p>
          <a:p>
            <a:pPr eaLnBrk="1" hangingPunct="1"/>
            <a:r>
              <a:rPr lang="en-US" altLang="en-US" sz="4000" dirty="0"/>
              <a:t>No more will I have to fear</a:t>
            </a:r>
          </a:p>
          <a:p>
            <a:pPr eaLnBrk="1" hangingPunct="1"/>
            <a:r>
              <a:rPr lang="en-US" altLang="en-US" sz="4000" dirty="0"/>
              <a:t>I will be here in Your arms</a:t>
            </a:r>
          </a:p>
          <a:p>
            <a:pPr eaLnBrk="1" hangingPunct="1"/>
            <a:r>
              <a:rPr lang="en-US" altLang="en-US" sz="3200" dirty="0"/>
              <a:t>[repeat]</a:t>
            </a:r>
          </a:p>
        </p:txBody>
      </p:sp>
    </p:spTree>
    <p:extLst>
      <p:ext uri="{BB962C8B-B14F-4D97-AF65-F5344CB8AC3E}">
        <p14:creationId xmlns:p14="http://schemas.microsoft.com/office/powerpoint/2010/main" val="1497901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4E083C1-FB81-4B1D-ABFE-D70400C86ABA}"/>
              </a:ext>
            </a:extLst>
          </p:cNvPr>
          <p:cNvSpPr>
            <a:spLocks noGrp="1" noChangeArrowheads="1"/>
          </p:cNvSpPr>
          <p:nvPr>
            <p:ph type="body" idx="1"/>
          </p:nvPr>
        </p:nvSpPr>
        <p:spPr>
          <a:xfrm>
            <a:off x="503237" y="250032"/>
            <a:ext cx="7543800" cy="4698206"/>
          </a:xfrm>
        </p:spPr>
        <p:txBody>
          <a:bodyPr/>
          <a:lstStyle/>
          <a:p>
            <a:pPr algn="ctr" eaLnBrk="1" hangingPunct="1"/>
            <a:r>
              <a:rPr lang="en-US" altLang="en-US" sz="4000" dirty="0"/>
              <a:t>Your Name is above all powers above all kings</a:t>
            </a:r>
          </a:p>
          <a:p>
            <a:pPr algn="ctr" eaLnBrk="1" hangingPunct="1"/>
            <a:endParaRPr lang="en-US" altLang="en-US" sz="1200" dirty="0"/>
          </a:p>
          <a:p>
            <a:pPr algn="ctr" eaLnBrk="1" hangingPunct="1"/>
            <a:r>
              <a:rPr lang="en-US" altLang="en-US" sz="4000" dirty="0"/>
              <a:t>Your Name</a:t>
            </a:r>
          </a:p>
          <a:p>
            <a:pPr algn="ctr" eaLnBrk="1" hangingPunct="1"/>
            <a:r>
              <a:rPr lang="en-US" altLang="en-US" sz="4000" dirty="0"/>
              <a:t>You are the Blessed</a:t>
            </a:r>
          </a:p>
          <a:p>
            <a:pPr algn="ctr" eaLnBrk="1" hangingPunct="1"/>
            <a:r>
              <a:rPr lang="en-US" altLang="en-US" sz="4000" dirty="0"/>
              <a:t>Prince of Peace</a:t>
            </a:r>
          </a:p>
          <a:p>
            <a:pPr algn="ctr" eaLnBrk="1" hangingPunct="1"/>
            <a:r>
              <a:rPr lang="en-US" altLang="en-US" sz="2400" dirty="0"/>
              <a:t>[repeat]</a:t>
            </a:r>
          </a:p>
        </p:txBody>
      </p:sp>
    </p:spTree>
    <p:extLst>
      <p:ext uri="{BB962C8B-B14F-4D97-AF65-F5344CB8AC3E}">
        <p14:creationId xmlns:p14="http://schemas.microsoft.com/office/powerpoint/2010/main" val="141393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8315A36-2C76-4A42-9F77-AEDC8DA15644}"/>
              </a:ext>
            </a:extLst>
          </p:cNvPr>
          <p:cNvSpPr>
            <a:spLocks noGrp="1" noChangeArrowheads="1"/>
          </p:cNvSpPr>
          <p:nvPr>
            <p:ph type="subTitle" idx="1"/>
          </p:nvPr>
        </p:nvSpPr>
        <p:spPr>
          <a:xfrm>
            <a:off x="274637" y="361950"/>
            <a:ext cx="8153400" cy="4781550"/>
          </a:xfrm>
        </p:spPr>
        <p:txBody>
          <a:bodyPr/>
          <a:lstStyle/>
          <a:p>
            <a:pPr algn="l">
              <a:spcBef>
                <a:spcPct val="0"/>
              </a:spcBef>
            </a:pPr>
            <a:r>
              <a:rPr lang="en-US" dirty="0"/>
              <a:t>For calculating the age of a fruit-bearing tree, 15th day of the month of </a:t>
            </a:r>
            <a:r>
              <a:rPr lang="en-US" dirty="0" err="1"/>
              <a:t>Shvat</a:t>
            </a:r>
            <a:r>
              <a:rPr lang="en-US" dirty="0"/>
              <a:t>, Tu </a:t>
            </a:r>
            <a:r>
              <a:rPr lang="en-US" dirty="0" err="1"/>
              <a:t>BiShvat</a:t>
            </a:r>
            <a:r>
              <a:rPr lang="en-US" dirty="0"/>
              <a:t>, </a:t>
            </a:r>
            <a:r>
              <a:rPr lang="he-IL" b="1" dirty="0">
                <a:latin typeface="David" panose="020E0502060401010101" pitchFamily="34" charset="-79"/>
                <a:cs typeface="David" panose="020E0502060401010101" pitchFamily="34" charset="-79"/>
              </a:rPr>
              <a:t>ט״ו בשבט</a:t>
            </a:r>
            <a:r>
              <a:rPr lang="en-US" dirty="0"/>
              <a:t>, as “birthday of trees.”  This year it’s Monday, Feb. 10.</a:t>
            </a:r>
            <a:endParaRPr lang="en-US" altLang="en-US" dirty="0">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7356798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050A3E8-D44C-4895-8FD6-8C58BB2B60F1}"/>
              </a:ext>
            </a:extLst>
          </p:cNvPr>
          <p:cNvSpPr>
            <a:spLocks noGrp="1" noChangeArrowheads="1"/>
          </p:cNvSpPr>
          <p:nvPr>
            <p:ph type="body" idx="1"/>
          </p:nvPr>
        </p:nvSpPr>
        <p:spPr>
          <a:xfrm>
            <a:off x="350837" y="361950"/>
            <a:ext cx="7924800" cy="4344591"/>
          </a:xfrm>
        </p:spPr>
        <p:txBody>
          <a:bodyPr/>
          <a:lstStyle/>
          <a:p>
            <a:pPr algn="ctr" eaLnBrk="1" hangingPunct="1"/>
            <a:r>
              <a:rPr lang="en-US" altLang="en-US" sz="4000" dirty="0"/>
              <a:t>No more will I run from You</a:t>
            </a:r>
          </a:p>
          <a:p>
            <a:pPr algn="ctr" eaLnBrk="1" hangingPunct="1"/>
            <a:r>
              <a:rPr lang="en-US" altLang="en-US" sz="4000" dirty="0"/>
              <a:t>I will be wise, </a:t>
            </a:r>
          </a:p>
          <a:p>
            <a:pPr algn="ctr" eaLnBrk="1" hangingPunct="1"/>
            <a:r>
              <a:rPr lang="en-US" altLang="en-US" sz="4000" dirty="0"/>
              <a:t>Accepting Your shelter.</a:t>
            </a:r>
          </a:p>
          <a:p>
            <a:pPr algn="ctr" eaLnBrk="1" hangingPunct="1"/>
            <a:r>
              <a:rPr lang="en-US" altLang="en-US" sz="4000" dirty="0"/>
              <a:t>No more will I have to fear</a:t>
            </a:r>
          </a:p>
          <a:p>
            <a:pPr algn="ctr" eaLnBrk="1" hangingPunct="1"/>
            <a:r>
              <a:rPr lang="en-US" altLang="en-US" sz="4000" dirty="0"/>
              <a:t>I will be here in Your arms.</a:t>
            </a:r>
          </a:p>
          <a:p>
            <a:pPr algn="ctr" eaLnBrk="1" hangingPunct="1"/>
            <a:r>
              <a:rPr lang="en-US" altLang="en-US" sz="2400" dirty="0"/>
              <a:t>[repeat]</a:t>
            </a:r>
          </a:p>
        </p:txBody>
      </p:sp>
    </p:spTree>
    <p:extLst>
      <p:ext uri="{BB962C8B-B14F-4D97-AF65-F5344CB8AC3E}">
        <p14:creationId xmlns:p14="http://schemas.microsoft.com/office/powerpoint/2010/main" val="10944629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9B9B7A2-506B-478F-9F51-22D8FF895948}"/>
              </a:ext>
            </a:extLst>
          </p:cNvPr>
          <p:cNvSpPr>
            <a:spLocks noGrp="1" noChangeArrowheads="1"/>
          </p:cNvSpPr>
          <p:nvPr>
            <p:ph type="body" idx="1"/>
          </p:nvPr>
        </p:nvSpPr>
        <p:spPr>
          <a:xfrm>
            <a:off x="427037" y="250032"/>
            <a:ext cx="8001000" cy="4698206"/>
          </a:xfrm>
        </p:spPr>
        <p:txBody>
          <a:bodyPr/>
          <a:lstStyle/>
          <a:p>
            <a:pPr algn="ctr" eaLnBrk="1" hangingPunct="1"/>
            <a:r>
              <a:rPr lang="en-US" altLang="en-US" sz="4000" dirty="0"/>
              <a:t>Your Name is above all powers</a:t>
            </a:r>
          </a:p>
          <a:p>
            <a:pPr algn="ctr" eaLnBrk="1" hangingPunct="1"/>
            <a:r>
              <a:rPr lang="en-US" altLang="en-US" sz="4000" dirty="0"/>
              <a:t>above all kings</a:t>
            </a:r>
          </a:p>
          <a:p>
            <a:pPr algn="ctr" eaLnBrk="1" hangingPunct="1"/>
            <a:endParaRPr lang="en-US" altLang="en-US" sz="1800" dirty="0"/>
          </a:p>
          <a:p>
            <a:pPr algn="ctr" eaLnBrk="1" hangingPunct="1"/>
            <a:r>
              <a:rPr lang="en-US" altLang="en-US" sz="4000" dirty="0"/>
              <a:t>Your Name, You are the Blessed Prince of Peace</a:t>
            </a:r>
          </a:p>
          <a:p>
            <a:pPr algn="ctr" eaLnBrk="1" hangingPunct="1"/>
            <a:r>
              <a:rPr lang="en-US" altLang="en-US" sz="2400" dirty="0"/>
              <a:t>[repeat]</a:t>
            </a:r>
          </a:p>
        </p:txBody>
      </p:sp>
    </p:spTree>
    <p:extLst>
      <p:ext uri="{BB962C8B-B14F-4D97-AF65-F5344CB8AC3E}">
        <p14:creationId xmlns:p14="http://schemas.microsoft.com/office/powerpoint/2010/main" val="36986283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B6E9756-6F83-4C16-9BE2-EE4FE677D537}"/>
              </a:ext>
            </a:extLst>
          </p:cNvPr>
          <p:cNvSpPr>
            <a:spLocks noGrp="1" noChangeArrowheads="1"/>
          </p:cNvSpPr>
          <p:nvPr>
            <p:ph type="body" idx="1"/>
          </p:nvPr>
        </p:nvSpPr>
        <p:spPr>
          <a:xfrm>
            <a:off x="1203325" y="844154"/>
            <a:ext cx="5829300" cy="902494"/>
          </a:xfrm>
        </p:spPr>
        <p:txBody>
          <a:bodyPr/>
          <a:lstStyle/>
          <a:p>
            <a:pPr algn="ctr" eaLnBrk="1" hangingPunct="1"/>
            <a:r>
              <a:rPr lang="en-US" altLang="en-US" sz="4000" dirty="0"/>
              <a:t>[Selah]     </a:t>
            </a:r>
            <a:r>
              <a:rPr lang="he-IL" altLang="en-US" sz="5400" b="1" dirty="0">
                <a:cs typeface="Vilna" pitchFamily="2" charset="-79"/>
              </a:rPr>
              <a:t>סֶלָה</a:t>
            </a:r>
            <a:endParaRPr lang="en-US" altLang="en-US" sz="5400" b="1" dirty="0">
              <a:cs typeface="Vilna" pitchFamily="2" charset="-79"/>
            </a:endParaRPr>
          </a:p>
        </p:txBody>
      </p:sp>
    </p:spTree>
    <p:extLst>
      <p:ext uri="{BB962C8B-B14F-4D97-AF65-F5344CB8AC3E}">
        <p14:creationId xmlns:p14="http://schemas.microsoft.com/office/powerpoint/2010/main" val="32862894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E0C2ADD-BEAB-4218-86BD-A12E1F7D4AF0}"/>
              </a:ext>
            </a:extLst>
          </p:cNvPr>
          <p:cNvSpPr>
            <a:spLocks noGrp="1" noChangeArrowheads="1"/>
          </p:cNvSpPr>
          <p:nvPr>
            <p:ph type="body" idx="1"/>
          </p:nvPr>
        </p:nvSpPr>
        <p:spPr>
          <a:xfrm>
            <a:off x="274637" y="141685"/>
            <a:ext cx="8153399" cy="4860131"/>
          </a:xfrm>
        </p:spPr>
        <p:txBody>
          <a:bodyPr/>
          <a:lstStyle/>
          <a:p>
            <a:pPr algn="ctr" eaLnBrk="1" hangingPunct="1"/>
            <a:r>
              <a:rPr lang="en-US" altLang="en-US" sz="4000" dirty="0"/>
              <a:t>No one else would ever let me live this life I live in You.</a:t>
            </a:r>
          </a:p>
          <a:p>
            <a:pPr algn="ctr" eaLnBrk="1" hangingPunct="1"/>
            <a:r>
              <a:rPr lang="en-US" altLang="en-US" sz="4000" dirty="0"/>
              <a:t>And no one else could ever take this place that I have made for You.</a:t>
            </a:r>
          </a:p>
          <a:p>
            <a:pPr algn="ctr" eaLnBrk="1" hangingPunct="1"/>
            <a:r>
              <a:rPr lang="en-US" altLang="en-US" sz="4000" dirty="0"/>
              <a:t>And no one else will ever fit the mold that You have cast for me</a:t>
            </a:r>
          </a:p>
        </p:txBody>
      </p:sp>
    </p:spTree>
    <p:extLst>
      <p:ext uri="{BB962C8B-B14F-4D97-AF65-F5344CB8AC3E}">
        <p14:creationId xmlns:p14="http://schemas.microsoft.com/office/powerpoint/2010/main" val="494377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9FEFC50-0F44-405F-BF51-BE864DAD4E24}"/>
              </a:ext>
            </a:extLst>
          </p:cNvPr>
          <p:cNvSpPr>
            <a:spLocks noGrp="1" noChangeArrowheads="1"/>
          </p:cNvSpPr>
          <p:nvPr>
            <p:ph type="body" idx="1"/>
          </p:nvPr>
        </p:nvSpPr>
        <p:spPr>
          <a:xfrm>
            <a:off x="1303337" y="465535"/>
            <a:ext cx="6172200" cy="4129088"/>
          </a:xfrm>
        </p:spPr>
        <p:txBody>
          <a:bodyPr/>
          <a:lstStyle/>
          <a:p>
            <a:pPr algn="ctr" eaLnBrk="1" hangingPunct="1"/>
            <a:r>
              <a:rPr lang="en-US" altLang="en-US" sz="4000" dirty="0"/>
              <a:t>You are my G-d</a:t>
            </a:r>
          </a:p>
          <a:p>
            <a:pPr algn="ctr" eaLnBrk="1" hangingPunct="1"/>
            <a:r>
              <a:rPr lang="en-US" altLang="en-US" sz="4000" dirty="0"/>
              <a:t>I will bow down before You</a:t>
            </a:r>
          </a:p>
          <a:p>
            <a:pPr algn="ctr" eaLnBrk="1" hangingPunct="1"/>
            <a:r>
              <a:rPr lang="en-US" altLang="en-US" sz="4000" dirty="0"/>
              <a:t>You are my G-d</a:t>
            </a:r>
          </a:p>
          <a:p>
            <a:pPr algn="ctr" eaLnBrk="1" hangingPunct="1"/>
            <a:r>
              <a:rPr lang="en-US" altLang="en-US" sz="4000" dirty="0"/>
              <a:t>I will lift up Your Name</a:t>
            </a:r>
          </a:p>
        </p:txBody>
      </p:sp>
    </p:spTree>
    <p:extLst>
      <p:ext uri="{BB962C8B-B14F-4D97-AF65-F5344CB8AC3E}">
        <p14:creationId xmlns:p14="http://schemas.microsoft.com/office/powerpoint/2010/main" val="16632157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C23C077-3E4A-41FD-991B-89A17E0CA809}"/>
              </a:ext>
            </a:extLst>
          </p:cNvPr>
          <p:cNvSpPr>
            <a:spLocks noGrp="1" noChangeArrowheads="1"/>
          </p:cNvSpPr>
          <p:nvPr>
            <p:ph type="body" idx="1"/>
          </p:nvPr>
        </p:nvSpPr>
        <p:spPr>
          <a:xfrm>
            <a:off x="350837" y="250032"/>
            <a:ext cx="7924800" cy="4698206"/>
          </a:xfrm>
        </p:spPr>
        <p:txBody>
          <a:bodyPr/>
          <a:lstStyle/>
          <a:p>
            <a:pPr algn="ctr" eaLnBrk="1" hangingPunct="1"/>
            <a:r>
              <a:rPr lang="en-US" altLang="en-US" sz="4000" dirty="0"/>
              <a:t>Your Name is above all powers</a:t>
            </a:r>
          </a:p>
          <a:p>
            <a:pPr algn="ctr" eaLnBrk="1" hangingPunct="1"/>
            <a:r>
              <a:rPr lang="en-US" altLang="en-US" sz="4000" dirty="0"/>
              <a:t>above all kings</a:t>
            </a:r>
          </a:p>
          <a:p>
            <a:pPr algn="ctr" eaLnBrk="1" hangingPunct="1"/>
            <a:endParaRPr lang="en-US" altLang="en-US" sz="2400" dirty="0"/>
          </a:p>
          <a:p>
            <a:pPr algn="ctr" eaLnBrk="1" hangingPunct="1"/>
            <a:r>
              <a:rPr lang="en-US" altLang="en-US" sz="4000" dirty="0"/>
              <a:t>Your Name You are the Blessed Prince of Peace</a:t>
            </a:r>
          </a:p>
          <a:p>
            <a:pPr algn="ctr" eaLnBrk="1" hangingPunct="1"/>
            <a:r>
              <a:rPr lang="en-US" altLang="en-US" sz="2400" dirty="0"/>
              <a:t>[repeat]</a:t>
            </a:r>
          </a:p>
        </p:txBody>
      </p:sp>
    </p:spTree>
    <p:extLst>
      <p:ext uri="{BB962C8B-B14F-4D97-AF65-F5344CB8AC3E}">
        <p14:creationId xmlns:p14="http://schemas.microsoft.com/office/powerpoint/2010/main" val="42873273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4B49B98-E2D1-4CEE-897C-036F2ADFDAB9}"/>
              </a:ext>
            </a:extLst>
          </p:cNvPr>
          <p:cNvSpPr>
            <a:spLocks noGrp="1" noChangeArrowheads="1"/>
          </p:cNvSpPr>
          <p:nvPr>
            <p:ph type="body" idx="1"/>
          </p:nvPr>
        </p:nvSpPr>
        <p:spPr>
          <a:xfrm>
            <a:off x="1148556" y="0"/>
            <a:ext cx="6481763" cy="4893469"/>
          </a:xfrm>
        </p:spPr>
        <p:txBody>
          <a:bodyPr/>
          <a:lstStyle/>
          <a:p>
            <a:pPr algn="ctr" rtl="1" eaLnBrk="1" hangingPunct="1"/>
            <a:r>
              <a:rPr lang="he-IL" altLang="en-US" sz="5400" b="1">
                <a:cs typeface="Vilna" pitchFamily="2" charset="-79"/>
              </a:rPr>
              <a:t>שִׁמְךָ</a:t>
            </a:r>
            <a:endParaRPr lang="en-US" altLang="en-US" sz="5400" b="1">
              <a:cs typeface="Vilna" pitchFamily="2" charset="-79"/>
            </a:endParaRPr>
          </a:p>
          <a:p>
            <a:pPr algn="ctr" eaLnBrk="1" hangingPunct="1"/>
            <a:r>
              <a:rPr lang="en-US" altLang="en-US"/>
              <a:t>Sheem-kha </a:t>
            </a:r>
            <a:r>
              <a:rPr lang="en-US" altLang="en-US" sz="2700" i="1"/>
              <a:t>[Your Name]</a:t>
            </a:r>
          </a:p>
          <a:p>
            <a:pPr algn="ctr" rtl="1" eaLnBrk="1" hangingPunct="1"/>
            <a:r>
              <a:rPr lang="he-IL" altLang="en-US" sz="5400" b="1">
                <a:cs typeface="Vilna" pitchFamily="2" charset="-79"/>
              </a:rPr>
              <a:t>אַנוּ אוֹהַבִים אוֹתְךָ</a:t>
            </a:r>
            <a:endParaRPr lang="en-US" altLang="en-US" sz="5400"/>
          </a:p>
          <a:p>
            <a:pPr algn="ctr" eaLnBrk="1" hangingPunct="1"/>
            <a:r>
              <a:rPr lang="en-US" altLang="en-US"/>
              <a:t>A-nu o-ha-veem ot-kha</a:t>
            </a:r>
          </a:p>
          <a:p>
            <a:pPr algn="ctr" eaLnBrk="1" hangingPunct="1"/>
            <a:r>
              <a:rPr lang="en-US" altLang="en-US" sz="2700" i="1"/>
              <a:t>[We love You]</a:t>
            </a:r>
          </a:p>
          <a:p>
            <a:pPr algn="ctr" eaLnBrk="1" hangingPunct="1"/>
            <a:r>
              <a:rPr lang="en-US" altLang="en-US" sz="2400"/>
              <a:t>[repeat]</a:t>
            </a:r>
          </a:p>
          <a:p>
            <a:pPr algn="ctr" eaLnBrk="1" hangingPunct="1"/>
            <a:endParaRPr lang="en-US" altLang="en-US"/>
          </a:p>
        </p:txBody>
      </p:sp>
    </p:spTree>
    <p:extLst>
      <p:ext uri="{BB962C8B-B14F-4D97-AF65-F5344CB8AC3E}">
        <p14:creationId xmlns:p14="http://schemas.microsoft.com/office/powerpoint/2010/main" val="27735672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43DD0E65-9096-40C1-86E8-3E0E19F979CA}"/>
              </a:ext>
            </a:extLst>
          </p:cNvPr>
          <p:cNvSpPr>
            <a:spLocks noGrp="1" noChangeArrowheads="1"/>
          </p:cNvSpPr>
          <p:nvPr>
            <p:ph type="body" idx="1"/>
          </p:nvPr>
        </p:nvSpPr>
        <p:spPr>
          <a:xfrm>
            <a:off x="1303337" y="-128587"/>
            <a:ext cx="6172200" cy="4723210"/>
          </a:xfrm>
        </p:spPr>
        <p:txBody>
          <a:bodyPr/>
          <a:lstStyle/>
          <a:p>
            <a:pPr algn="ctr" rtl="1" eaLnBrk="1" hangingPunct="1"/>
            <a:r>
              <a:rPr lang="he-IL" altLang="en-US" sz="5400" b="1" dirty="0">
                <a:cs typeface="Vilna" pitchFamily="2" charset="-79"/>
              </a:rPr>
              <a:t>יֵשׁוּעַ</a:t>
            </a:r>
            <a:r>
              <a:rPr lang="en-US" altLang="en-US" sz="5400" b="1" dirty="0">
                <a:cs typeface="Vilna" pitchFamily="2" charset="-79"/>
              </a:rPr>
              <a:t> </a:t>
            </a:r>
            <a:r>
              <a:rPr lang="en-US" altLang="en-US" sz="4000" dirty="0"/>
              <a:t>Yeshua</a:t>
            </a:r>
            <a:r>
              <a:rPr lang="en-US" altLang="en-US" sz="5400" b="1" dirty="0">
                <a:cs typeface="Vilna" pitchFamily="2" charset="-79"/>
              </a:rPr>
              <a:t> </a:t>
            </a:r>
          </a:p>
          <a:p>
            <a:pPr algn="ctr" rtl="1" eaLnBrk="1" hangingPunct="1"/>
            <a:r>
              <a:rPr lang="he-IL" altLang="en-US" sz="5400" b="1" dirty="0">
                <a:cs typeface="Vilna" pitchFamily="2" charset="-79"/>
              </a:rPr>
              <a:t>אַנוּ אוֹהַבִים אוֹתְךָ</a:t>
            </a:r>
            <a:endParaRPr lang="en-US" altLang="en-US" sz="5400" dirty="0"/>
          </a:p>
          <a:p>
            <a:pPr algn="ctr" eaLnBrk="1" hangingPunct="1"/>
            <a:r>
              <a:rPr lang="en-US" altLang="en-US" sz="4000" dirty="0"/>
              <a:t>A-nu o-ha-</a:t>
            </a:r>
            <a:r>
              <a:rPr lang="en-US" altLang="en-US" sz="4000" dirty="0" err="1"/>
              <a:t>veem</a:t>
            </a:r>
            <a:r>
              <a:rPr lang="en-US" altLang="en-US" sz="4000" dirty="0"/>
              <a:t> ot-kha</a:t>
            </a:r>
          </a:p>
          <a:p>
            <a:pPr algn="ctr" eaLnBrk="1" hangingPunct="1"/>
            <a:r>
              <a:rPr lang="en-US" altLang="en-US" sz="4000" dirty="0"/>
              <a:t>[We love You]</a:t>
            </a:r>
          </a:p>
          <a:p>
            <a:pPr algn="ctr" eaLnBrk="1" hangingPunct="1"/>
            <a:r>
              <a:rPr lang="en-US" altLang="en-US" sz="2400" dirty="0"/>
              <a:t>[repeat]</a:t>
            </a:r>
          </a:p>
          <a:p>
            <a:pPr algn="ctr" rtl="1" eaLnBrk="1" hangingPunct="1"/>
            <a:r>
              <a:rPr lang="he-IL" altLang="en-US" sz="5400" b="1" dirty="0">
                <a:cs typeface="Vilna" pitchFamily="2" charset="-79"/>
              </a:rPr>
              <a:t>יֵשׁוּעַ</a:t>
            </a:r>
            <a:r>
              <a:rPr lang="en-US" altLang="en-US" sz="5400" b="1" dirty="0">
                <a:cs typeface="Vilna" pitchFamily="2" charset="-79"/>
              </a:rPr>
              <a:t> </a:t>
            </a:r>
            <a:r>
              <a:rPr lang="en-US" altLang="en-US" sz="4000" dirty="0"/>
              <a:t>Yeshua</a:t>
            </a:r>
            <a:r>
              <a:rPr lang="en-US" altLang="en-US" dirty="0">
                <a:cs typeface="Vilna" pitchFamily="2" charset="-79"/>
              </a:rPr>
              <a:t>  </a:t>
            </a:r>
          </a:p>
        </p:txBody>
      </p:sp>
    </p:spTree>
    <p:extLst>
      <p:ext uri="{BB962C8B-B14F-4D97-AF65-F5344CB8AC3E}">
        <p14:creationId xmlns:p14="http://schemas.microsoft.com/office/powerpoint/2010/main" val="12189290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116985</TotalTime>
  <Words>5573</Words>
  <Application>Microsoft Office PowerPoint</Application>
  <PresentationFormat>Custom</PresentationFormat>
  <Paragraphs>454</Paragraphs>
  <Slides>98</Slides>
  <Notes>62</Notes>
  <HiddenSlides>0</HiddenSlides>
  <MMClips>4</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98</vt:i4>
      </vt:variant>
    </vt:vector>
  </HeadingPairs>
  <TitlesOfParts>
    <vt:vector size="109" baseType="lpstr">
      <vt:lpstr>Arial</vt:lpstr>
      <vt:lpstr>Arial Rounded MT Bold</vt:lpstr>
      <vt:lpstr>Calibri</vt:lpstr>
      <vt:lpstr>Calibri Light</vt:lpstr>
      <vt:lpstr>David</vt:lpstr>
      <vt:lpstr>Times New Roman</vt:lpstr>
      <vt:lpstr>1_Default Design</vt:lpstr>
      <vt:lpstr>Office Theme</vt:lpstr>
      <vt:lpstr>Default Design</vt:lpstr>
      <vt:lpstr>2_Default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Letter to the  Messianic Jews 1.3b to 1.7 Your Name  שִׁמְךָ Shim-khah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3361</cp:revision>
  <dcterms:created xsi:type="dcterms:W3CDTF">2006-04-21T19:34:43Z</dcterms:created>
  <dcterms:modified xsi:type="dcterms:W3CDTF">2020-02-08T14:43:31Z</dcterms:modified>
</cp:coreProperties>
</file>