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0" r:id="rId2"/>
  </p:sldMasterIdLst>
  <p:notesMasterIdLst>
    <p:notesMasterId r:id="rId73"/>
  </p:notesMasterIdLst>
  <p:handoutMasterIdLst>
    <p:handoutMasterId r:id="rId74"/>
  </p:handoutMasterIdLst>
  <p:sldIdLst>
    <p:sldId id="2045" r:id="rId3"/>
    <p:sldId id="60412" r:id="rId4"/>
    <p:sldId id="62666" r:id="rId5"/>
    <p:sldId id="62669" r:id="rId6"/>
    <p:sldId id="62605" r:id="rId7"/>
    <p:sldId id="62667" r:id="rId8"/>
    <p:sldId id="62615" r:id="rId9"/>
    <p:sldId id="62616" r:id="rId10"/>
    <p:sldId id="62647" r:id="rId11"/>
    <p:sldId id="62646" r:id="rId12"/>
    <p:sldId id="62648" r:id="rId13"/>
    <p:sldId id="62617" r:id="rId14"/>
    <p:sldId id="62670" r:id="rId15"/>
    <p:sldId id="62621" r:id="rId16"/>
    <p:sldId id="62622" r:id="rId17"/>
    <p:sldId id="62623" r:id="rId18"/>
    <p:sldId id="62626" r:id="rId19"/>
    <p:sldId id="62624" r:id="rId20"/>
    <p:sldId id="62620" r:id="rId21"/>
    <p:sldId id="62610" r:id="rId22"/>
    <p:sldId id="62654" r:id="rId23"/>
    <p:sldId id="62653" r:id="rId24"/>
    <p:sldId id="62631" r:id="rId25"/>
    <p:sldId id="62632" r:id="rId26"/>
    <p:sldId id="62650" r:id="rId27"/>
    <p:sldId id="62633" r:id="rId28"/>
    <p:sldId id="62606" r:id="rId29"/>
    <p:sldId id="62635" r:id="rId30"/>
    <p:sldId id="62636" r:id="rId31"/>
    <p:sldId id="62651" r:id="rId32"/>
    <p:sldId id="62675" r:id="rId33"/>
    <p:sldId id="62607" r:id="rId34"/>
    <p:sldId id="62637" r:id="rId35"/>
    <p:sldId id="62655" r:id="rId36"/>
    <p:sldId id="62634" r:id="rId37"/>
    <p:sldId id="62652" r:id="rId38"/>
    <p:sldId id="62656" r:id="rId39"/>
    <p:sldId id="62627" r:id="rId40"/>
    <p:sldId id="62628" r:id="rId41"/>
    <p:sldId id="62630" r:id="rId42"/>
    <p:sldId id="62660" r:id="rId43"/>
    <p:sldId id="62629" r:id="rId44"/>
    <p:sldId id="62613" r:id="rId45"/>
    <p:sldId id="62611" r:id="rId46"/>
    <p:sldId id="62662" r:id="rId47"/>
    <p:sldId id="62612" r:id="rId48"/>
    <p:sldId id="62663" r:id="rId49"/>
    <p:sldId id="62643" r:id="rId50"/>
    <p:sldId id="62657" r:id="rId51"/>
    <p:sldId id="62658" r:id="rId52"/>
    <p:sldId id="62640" r:id="rId53"/>
    <p:sldId id="62659" r:id="rId54"/>
    <p:sldId id="62642" r:id="rId55"/>
    <p:sldId id="62645" r:id="rId56"/>
    <p:sldId id="62676" r:id="rId57"/>
    <p:sldId id="62644" r:id="rId58"/>
    <p:sldId id="62679" r:id="rId59"/>
    <p:sldId id="62664" r:id="rId60"/>
    <p:sldId id="62671" r:id="rId61"/>
    <p:sldId id="62680" r:id="rId62"/>
    <p:sldId id="62649" r:id="rId63"/>
    <p:sldId id="62668" r:id="rId64"/>
    <p:sldId id="62638" r:id="rId65"/>
    <p:sldId id="62639" r:id="rId66"/>
    <p:sldId id="62677" r:id="rId67"/>
    <p:sldId id="62625" r:id="rId68"/>
    <p:sldId id="62678" r:id="rId69"/>
    <p:sldId id="62665" r:id="rId70"/>
    <p:sldId id="62673" r:id="rId71"/>
    <p:sldId id="256" r:id="rId72"/>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0299" autoAdjust="0"/>
  </p:normalViewPr>
  <p:slideViewPr>
    <p:cSldViewPr>
      <p:cViewPr varScale="1">
        <p:scale>
          <a:sx n="110" d="100"/>
          <a:sy n="110" d="100"/>
        </p:scale>
        <p:origin x="120" y="408"/>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4472"/>
    </p:cViewPr>
  </p:sorterViewPr>
  <p:notesViewPr>
    <p:cSldViewPr>
      <p:cViewPr varScale="1">
        <p:scale>
          <a:sx n="82" d="100"/>
          <a:sy n="82" d="100"/>
        </p:scale>
        <p:origin x="20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Mishneh_Torah"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lcaction.org/detail/20190502-religious-freedom-rejected"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RH erev 5778 New</a:t>
            </a:r>
          </a:p>
        </p:txBody>
      </p:sp>
      <p:sp>
        <p:nvSpPr>
          <p:cNvPr id="5" name="Rectangle 3"/>
          <p:cNvSpPr>
            <a:spLocks noGrp="1" noChangeArrowheads="1"/>
          </p:cNvSpPr>
          <p:nvPr>
            <p:ph type="dt" idx="1"/>
          </p:nvPr>
        </p:nvSpPr>
        <p:spPr>
          <a:ln/>
        </p:spPr>
        <p:txBody>
          <a:bodyPr/>
          <a:lstStyle/>
          <a:p>
            <a:r>
              <a:rPr lang="en-US" altLang="en-US">
                <a:solidFill>
                  <a:prstClr val="white"/>
                </a:solidFill>
              </a:rPr>
              <a:t>Sept. 20,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2032892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b="0" i="1" u="none" strike="noStrike" dirty="0" err="1">
                <a:solidFill>
                  <a:srgbClr val="0B0080"/>
                </a:solidFill>
                <a:effectLst/>
                <a:latin typeface="Arial" panose="020B0604020202020204" pitchFamily="34" charset="0"/>
                <a:hlinkClick r:id="rId3" tooltip="Mishneh Torah"/>
              </a:rPr>
              <a:t>Mishneh</a:t>
            </a:r>
            <a:r>
              <a:rPr lang="en-US" b="0" i="1" u="none" strike="noStrike" dirty="0">
                <a:solidFill>
                  <a:srgbClr val="0B0080"/>
                </a:solidFill>
                <a:effectLst/>
                <a:latin typeface="Arial" panose="020B0604020202020204" pitchFamily="34" charset="0"/>
                <a:hlinkClick r:id="rId3" tooltip="Mishneh Torah"/>
              </a:rPr>
              <a:t> Torah</a:t>
            </a:r>
            <a:r>
              <a:rPr lang="en-US" b="0" i="0" dirty="0">
                <a:solidFill>
                  <a:srgbClr val="202122"/>
                </a:solidFill>
                <a:effectLst/>
                <a:latin typeface="Arial" panose="020B0604020202020204" pitchFamily="34" charset="0"/>
              </a:rPr>
              <a:t>, Laws of Repentance 3:4.</a:t>
            </a:r>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1099318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79550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2333384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27347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8945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33238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From Daniel W. Sep 15, 2020</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77919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9807526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Fire moving 50 mph some places</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3788396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04653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https://www.gofundme.com/f/hyland-family-emergency-fund</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16535780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https://www.gofundme.com/f/hyland-family-emergency-fund</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829248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https://www.gofundme.com/f/hyland-family-emergency-fund</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Drove to Columbia </a:t>
            </a:r>
            <a:r>
              <a:rPr lang="en-US" dirty="0"/>
              <a:t>R</a:t>
            </a:r>
            <a:r>
              <a:rPr lang="en-US" sz="2000" dirty="0"/>
              <a:t>iver till truck stuck.  Ran. Found refuge in huge rock ~10ft.  He is 25% burned body, she 50%.  Lost toddler and she miscarried in river.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The righteous suffer with the wicked when the culture is judged!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50" dirty="0"/>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1878484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https://www.fire.ca.gov/incidents/</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23</a:t>
            </a:fld>
            <a:endParaRPr lang="en-US" altLang="en-US"/>
          </a:p>
        </p:txBody>
      </p:sp>
    </p:spTree>
    <p:extLst>
      <p:ext uri="{BB962C8B-B14F-4D97-AF65-F5344CB8AC3E}">
        <p14:creationId xmlns:p14="http://schemas.microsoft.com/office/powerpoint/2010/main" val="2097748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415891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25</a:t>
            </a:fld>
            <a:endParaRPr lang="en-US" altLang="en-US"/>
          </a:p>
        </p:txBody>
      </p:sp>
    </p:spTree>
    <p:extLst>
      <p:ext uri="{BB962C8B-B14F-4D97-AF65-F5344CB8AC3E}">
        <p14:creationId xmlns:p14="http://schemas.microsoft.com/office/powerpoint/2010/main" val="4181685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https://en.wikipedia.org/wiki/LGBT_rights_in_California</a:t>
            </a:r>
          </a:p>
          <a:p>
            <a:r>
              <a:rPr lang="en-US" dirty="0"/>
              <a:t>Haight Ashbury, California </a:t>
            </a:r>
            <a:r>
              <a:rPr lang="en-US" dirty="0" err="1"/>
              <a:t>Dreamin</a:t>
            </a:r>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26</a:t>
            </a:fld>
            <a:endParaRPr lang="en-US" altLang="en-US"/>
          </a:p>
        </p:txBody>
      </p:sp>
    </p:spTree>
    <p:extLst>
      <p:ext uri="{BB962C8B-B14F-4D97-AF65-F5344CB8AC3E}">
        <p14:creationId xmlns:p14="http://schemas.microsoft.com/office/powerpoint/2010/main" val="501069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99505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938750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96492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579226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30</a:t>
            </a:fld>
            <a:endParaRPr lang="en-US" altLang="en-US"/>
          </a:p>
        </p:txBody>
      </p:sp>
    </p:spTree>
    <p:extLst>
      <p:ext uri="{BB962C8B-B14F-4D97-AF65-F5344CB8AC3E}">
        <p14:creationId xmlns:p14="http://schemas.microsoft.com/office/powerpoint/2010/main" val="756649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31</a:t>
            </a:fld>
            <a:endParaRPr lang="en-US" altLang="en-US"/>
          </a:p>
        </p:txBody>
      </p:sp>
    </p:spTree>
    <p:extLst>
      <p:ext uri="{BB962C8B-B14F-4D97-AF65-F5344CB8AC3E}">
        <p14:creationId xmlns:p14="http://schemas.microsoft.com/office/powerpoint/2010/main" val="1274530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https://www.worthynews.com/52829-survey-shows-22-of-evangelicals-believe-in-gender-fluidity</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32</a:t>
            </a:fld>
            <a:endParaRPr lang="en-US" altLang="en-US"/>
          </a:p>
        </p:txBody>
      </p:sp>
    </p:spTree>
    <p:extLst>
      <p:ext uri="{BB962C8B-B14F-4D97-AF65-F5344CB8AC3E}">
        <p14:creationId xmlns:p14="http://schemas.microsoft.com/office/powerpoint/2010/main" val="40948366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https://www.worthynews.com/52829-survey-shows-22-of-evangelicals-believe-in-gender-fluidity</a:t>
            </a:r>
          </a:p>
          <a:p>
            <a:r>
              <a:rPr lang="en-US" sz="2000" dirty="0"/>
              <a:t>Last week 6% Americans have Biblical world view.   This is not that!</a:t>
            </a:r>
            <a:r>
              <a:rPr lang="en-US" sz="1050" dirty="0"/>
              <a:t>	</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33</a:t>
            </a:fld>
            <a:endParaRPr lang="en-US" altLang="en-US"/>
          </a:p>
        </p:txBody>
      </p:sp>
    </p:spTree>
    <p:extLst>
      <p:ext uri="{BB962C8B-B14F-4D97-AF65-F5344CB8AC3E}">
        <p14:creationId xmlns:p14="http://schemas.microsoft.com/office/powerpoint/2010/main" val="14178459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sz="1100" dirty="0"/>
              <a:t>https://en.wikipedia.org/wiki/Premarital_sex#:~:text=Premarital%20sex%20is%20sexual%20activity,accepted%2C%20especially%20in%20Western%20countries.</a:t>
            </a:r>
          </a:p>
          <a:p>
            <a:r>
              <a:rPr lang="en-US" sz="2000" dirty="0"/>
              <a:t>Dawn and I switched from Netflix to </a:t>
            </a:r>
            <a:r>
              <a:rPr lang="en-US" sz="2000" dirty="0" err="1"/>
              <a:t>Pureflix</a:t>
            </a:r>
            <a:r>
              <a:rPr lang="en-US" sz="2000" dirty="0"/>
              <a:t> and Hallmark.  Saw a Meghan Markle movie [married Prince Harry, really virtuous!]</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34</a:t>
            </a:fld>
            <a:endParaRPr lang="en-US" altLang="en-US"/>
          </a:p>
        </p:txBody>
      </p:sp>
    </p:spTree>
    <p:extLst>
      <p:ext uri="{BB962C8B-B14F-4D97-AF65-F5344CB8AC3E}">
        <p14:creationId xmlns:p14="http://schemas.microsoft.com/office/powerpoint/2010/main" val="1857960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https://en.wikipedia.org/wiki/Equality_Act_(United_States)</a:t>
            </a:r>
          </a:p>
          <a:p>
            <a:r>
              <a:rPr lang="en-US" sz="1050" dirty="0"/>
              <a:t>Sounds reasonable enough!</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1405731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18282906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https://www.lcaction.org/detail/20190502-religious-freedom-rejected</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Bankrupt us, or jail time</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32641846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https://www.all.org/learn/abortion/abortion-statistics/</a:t>
            </a:r>
          </a:p>
          <a:p>
            <a:r>
              <a:rPr lang="en-US" sz="2000" dirty="0"/>
              <a:t>There was as prophetic statement on Sid Roth’s program that if Roe v Wade is reversed, the COVID plague will be lifted.</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4446237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https://www.all.org/learn/abortion/abortion-statistics/</a:t>
            </a:r>
          </a:p>
          <a:p>
            <a:r>
              <a:rPr lang="en-US" dirty="0"/>
              <a:t>IUD, most forms of the pill.</a:t>
            </a:r>
          </a:p>
          <a:p>
            <a:r>
              <a:rPr lang="en-US" b="1" i="0" baseline="30000" dirty="0">
                <a:solidFill>
                  <a:srgbClr val="000000"/>
                </a:solidFill>
                <a:effectLst/>
                <a:latin typeface="Arial" panose="020B0604020202020204" pitchFamily="34" charset="0"/>
              </a:rPr>
              <a:t>Lev 18.21 </a:t>
            </a:r>
            <a:r>
              <a:rPr lang="en-US" b="0" i="0" dirty="0">
                <a:solidFill>
                  <a:srgbClr val="000000"/>
                </a:solidFill>
                <a:effectLst/>
                <a:latin typeface="Helvetica Neue"/>
              </a:rPr>
              <a:t>“You are not to give any of your children in sacrifice to Molech, and defile the Name of your God. I am </a:t>
            </a:r>
            <a:r>
              <a:rPr lang="en-US" b="0" i="1" cap="small" dirty="0">
                <a:solidFill>
                  <a:srgbClr val="000000"/>
                </a:solidFill>
                <a:effectLst/>
                <a:latin typeface="Helvetica Neue"/>
              </a:rPr>
              <a:t>Adonai</a:t>
            </a:r>
            <a:r>
              <a:rPr lang="en-US" b="0" i="0" dirty="0">
                <a:solidFill>
                  <a:srgbClr val="000000"/>
                </a:solidFill>
                <a:effectLst/>
                <a:latin typeface="Helvetica Neue"/>
              </a:rPr>
              <a:t>.</a:t>
            </a:r>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1942758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15376244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25842676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5964394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42</a:t>
            </a:fld>
            <a:endParaRPr lang="en-US" altLang="en-US"/>
          </a:p>
        </p:txBody>
      </p:sp>
    </p:spTree>
    <p:extLst>
      <p:ext uri="{BB962C8B-B14F-4D97-AF65-F5344CB8AC3E}">
        <p14:creationId xmlns:p14="http://schemas.microsoft.com/office/powerpoint/2010/main" val="27357618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He spoke at the RNC, supportively.  He’s a great guy.</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43</a:t>
            </a:fld>
            <a:endParaRPr lang="en-US" altLang="en-US"/>
          </a:p>
        </p:txBody>
      </p:sp>
    </p:spTree>
    <p:extLst>
      <p:ext uri="{BB962C8B-B14F-4D97-AF65-F5344CB8AC3E}">
        <p14:creationId xmlns:p14="http://schemas.microsoft.com/office/powerpoint/2010/main" val="13594031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https://familytalk.widen.net/s/sq8kzkvh0d</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44</a:t>
            </a:fld>
            <a:endParaRPr lang="en-US" altLang="en-US"/>
          </a:p>
        </p:txBody>
      </p:sp>
    </p:spTree>
    <p:extLst>
      <p:ext uri="{BB962C8B-B14F-4D97-AF65-F5344CB8AC3E}">
        <p14:creationId xmlns:p14="http://schemas.microsoft.com/office/powerpoint/2010/main" val="40162030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https://familytalk.widen.net/s/sq8kzkvh0d</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45</a:t>
            </a:fld>
            <a:endParaRPr lang="en-US" altLang="en-US"/>
          </a:p>
        </p:txBody>
      </p:sp>
    </p:spTree>
    <p:extLst>
      <p:ext uri="{BB962C8B-B14F-4D97-AF65-F5344CB8AC3E}">
        <p14:creationId xmlns:p14="http://schemas.microsoft.com/office/powerpoint/2010/main" val="35623300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dirty="0"/>
              <a:t>https://familytalk.widen.net/s/sq8kzkvh0d</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6529539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100" dirty="0"/>
              <a:t>https://familytalk.widen.net/s/sq8kzkvh0d</a:t>
            </a:r>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37899796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Racial bias is totally baseless hatred.   Blacks, Asians, Hispanics, Jews.  Personally I love to hear accents.   Like home.   Hello in about 13 languages.   </a:t>
            </a:r>
          </a:p>
          <a:p>
            <a:endParaRPr lang="en-US" dirty="0"/>
          </a:p>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27683279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1828360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So, I’m retiring in 16 years.   Plan on it.  Joe Biden gave me a new lease </a:t>
            </a:r>
            <a:r>
              <a:rPr lang="en-US"/>
              <a:t>on life!</a:t>
            </a:r>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29820931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25675577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17625722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5982391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41087255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29944780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34246349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https://en.wikipedia.org/wiki/American_exceptionalism#:~:text=American%20exceptionalism%20is%20a%20European,called%20%22the%20first%20new%20nation%22</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13946969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22083563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6408535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1012283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24771132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60</a:t>
            </a:fld>
            <a:endParaRPr lang="en-US" altLang="en-US"/>
          </a:p>
        </p:txBody>
      </p:sp>
    </p:spTree>
    <p:extLst>
      <p:ext uri="{BB962C8B-B14F-4D97-AF65-F5344CB8AC3E}">
        <p14:creationId xmlns:p14="http://schemas.microsoft.com/office/powerpoint/2010/main" val="18862910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481403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409335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63</a:t>
            </a:fld>
            <a:endParaRPr lang="en-US" altLang="en-US"/>
          </a:p>
        </p:txBody>
      </p:sp>
    </p:spTree>
    <p:extLst>
      <p:ext uri="{BB962C8B-B14F-4D97-AF65-F5344CB8AC3E}">
        <p14:creationId xmlns:p14="http://schemas.microsoft.com/office/powerpoint/2010/main" val="11958394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11822491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165936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364475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504186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68</a:t>
            </a:fld>
            <a:endParaRPr lang="en-US" altLang="en-US"/>
          </a:p>
        </p:txBody>
      </p:sp>
    </p:spTree>
    <p:extLst>
      <p:ext uri="{BB962C8B-B14F-4D97-AF65-F5344CB8AC3E}">
        <p14:creationId xmlns:p14="http://schemas.microsoft.com/office/powerpoint/2010/main" val="21501404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3220174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666214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70</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69930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3238" y="762000"/>
            <a:ext cx="5851525" cy="3429000"/>
          </a:xfrm>
        </p:spPr>
      </p:sp>
      <p:sp>
        <p:nvSpPr>
          <p:cNvPr id="3" name="Notes Placeholder 2"/>
          <p:cNvSpPr>
            <a:spLocks noGrp="1"/>
          </p:cNvSpPr>
          <p:nvPr>
            <p:ph type="body" idx="1"/>
          </p:nvPr>
        </p:nvSpPr>
        <p:spPr>
          <a:xfrm>
            <a:off x="381000" y="4191000"/>
            <a:ext cx="6172200" cy="4572000"/>
          </a:xfrm>
        </p:spPr>
        <p:txBody>
          <a:bodyPr/>
          <a:lstStyle/>
          <a:p>
            <a:r>
              <a:rPr lang="en-US" dirty="0"/>
              <a:t>https://interfaithtexas.org/history-and-significance-of-rosh-hashanah/</a:t>
            </a:r>
          </a:p>
          <a:p>
            <a:r>
              <a:rPr lang="en-US" dirty="0" err="1"/>
              <a:t>T’kiah</a:t>
            </a:r>
            <a:r>
              <a:rPr lang="en-US" dirty="0"/>
              <a:t>, </a:t>
            </a:r>
            <a:r>
              <a:rPr lang="en-US" dirty="0" err="1"/>
              <a:t>t’ruah</a:t>
            </a:r>
            <a:r>
              <a:rPr lang="en-US" dirty="0"/>
              <a:t>, </a:t>
            </a:r>
            <a:r>
              <a:rPr lang="en-US" dirty="0" err="1"/>
              <a:t>shvarim</a:t>
            </a:r>
            <a:r>
              <a:rPr lang="en-US" dirty="0"/>
              <a:t>.  Not music.   Sound of eternity.</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173849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9/18/2020</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19165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9/18/2020</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337422827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2020</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dirty="0"/>
              <a:t>The Mishnah refers to Rosh Hashanah as the day upon which all creatures stand in judgment before God </a:t>
            </a:r>
            <a:r>
              <a:rPr lang="en-US" sz="2000" dirty="0"/>
              <a:t>(Rosh Hashanah 1:2)</a:t>
            </a:r>
          </a:p>
          <a:p>
            <a:pPr marL="0" indent="0" algn="ctr" rtl="1">
              <a:buNone/>
            </a:pPr>
            <a:r>
              <a:rPr lang="he-IL" sz="4400" b="1" dirty="0">
                <a:latin typeface="David" panose="020E0502060401010101" pitchFamily="34" charset="-79"/>
                <a:cs typeface="David" panose="020E0502060401010101" pitchFamily="34" charset="-79"/>
              </a:rPr>
              <a:t>יוֹם הַדִּין</a:t>
            </a:r>
            <a:r>
              <a:rPr lang="en-US" i="1" dirty="0"/>
              <a:t>Yom </a:t>
            </a:r>
            <a:r>
              <a:rPr lang="en-US" i="1" dirty="0" err="1"/>
              <a:t>HaDin</a:t>
            </a:r>
            <a:r>
              <a:rPr lang="en-US" i="1" dirty="0"/>
              <a:t>  </a:t>
            </a:r>
          </a:p>
          <a:p>
            <a:pPr marL="0" indent="0" algn="ctr" rtl="1">
              <a:buNone/>
            </a:pPr>
            <a:r>
              <a:rPr lang="en-US" dirty="0"/>
              <a:t>Day of Judgment</a:t>
            </a:r>
          </a:p>
          <a:p>
            <a:pPr marL="0" indent="0" algn="ctr" rtl="1">
              <a:buNone/>
            </a:pPr>
            <a:r>
              <a:rPr lang="en-US" dirty="0"/>
              <a:t>Leading up to Yom Kippur, the Day of Atonement.</a:t>
            </a:r>
          </a:p>
          <a:p>
            <a:pPr marL="0" indent="0">
              <a:buNone/>
            </a:pPr>
            <a:endParaRPr lang="en-US" dirty="0"/>
          </a:p>
        </p:txBody>
      </p:sp>
    </p:spTree>
    <p:extLst>
      <p:ext uri="{BB962C8B-B14F-4D97-AF65-F5344CB8AC3E}">
        <p14:creationId xmlns:p14="http://schemas.microsoft.com/office/powerpoint/2010/main" val="169332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marL="0" indent="0">
              <a:buNone/>
            </a:pPr>
            <a:r>
              <a:rPr lang="en-US" dirty="0"/>
              <a:t>While the blowing of the shofar is a Biblical statute, it is also a symbolic “wake-up call,” stirring Jews to mend their ways and repent. The shofar blasts call out: [Maimonides writes]: “Sleepers, wake up from your slumber! Examine your ways and repent and remember your Creator.”</a:t>
            </a:r>
          </a:p>
        </p:txBody>
      </p:sp>
    </p:spTree>
    <p:extLst>
      <p:ext uri="{BB962C8B-B14F-4D97-AF65-F5344CB8AC3E}">
        <p14:creationId xmlns:p14="http://schemas.microsoft.com/office/powerpoint/2010/main" val="1391819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The day, Yom </a:t>
            </a:r>
            <a:r>
              <a:rPr lang="en-US" dirty="0" err="1"/>
              <a:t>T’ruah</a:t>
            </a:r>
            <a:r>
              <a:rPr lang="en-US" dirty="0"/>
              <a:t>, </a:t>
            </a:r>
            <a:r>
              <a:rPr lang="he-IL" b="1" dirty="0">
                <a:latin typeface="David" panose="020E0502060401010101" pitchFamily="34" charset="-79"/>
                <a:cs typeface="David" panose="020E0502060401010101" pitchFamily="34" charset="-79"/>
              </a:rPr>
              <a:t>יוֹם תְּרוּעָה</a:t>
            </a:r>
            <a:endParaRPr lang="en-US" b="1" dirty="0">
              <a:latin typeface="David" panose="020E0502060401010101" pitchFamily="34" charset="-79"/>
              <a:cs typeface="David" panose="020E0502060401010101" pitchFamily="34" charset="-79"/>
            </a:endParaRPr>
          </a:p>
          <a:p>
            <a:pPr marL="0" indent="0">
              <a:buNone/>
            </a:pPr>
            <a:r>
              <a:rPr lang="en-US" dirty="0"/>
              <a:t>Has a connotation of judgment.</a:t>
            </a:r>
          </a:p>
          <a:p>
            <a:pPr marL="0" indent="0">
              <a:buNone/>
            </a:pPr>
            <a:r>
              <a:rPr lang="en-US" dirty="0"/>
              <a:t>Right now, America is under judgement.  </a:t>
            </a:r>
          </a:p>
          <a:p>
            <a:pPr marL="0" indent="0">
              <a:buNone/>
            </a:pPr>
            <a:r>
              <a:rPr lang="en-US" dirty="0"/>
              <a:t>Will we respond?</a:t>
            </a:r>
          </a:p>
        </p:txBody>
      </p:sp>
    </p:spTree>
    <p:extLst>
      <p:ext uri="{BB962C8B-B14F-4D97-AF65-F5344CB8AC3E}">
        <p14:creationId xmlns:p14="http://schemas.microsoft.com/office/powerpoint/2010/main" val="3756270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endParaRPr lang="en-US" dirty="0"/>
          </a:p>
        </p:txBody>
      </p:sp>
    </p:spTree>
    <p:extLst>
      <p:ext uri="{BB962C8B-B14F-4D97-AF65-F5344CB8AC3E}">
        <p14:creationId xmlns:p14="http://schemas.microsoft.com/office/powerpoint/2010/main" val="1579151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baseline="30000" dirty="0" err="1"/>
              <a:t>Yoel</a:t>
            </a:r>
            <a:r>
              <a:rPr lang="en-US" baseline="30000" dirty="0"/>
              <a:t> 1.1-3</a:t>
            </a:r>
            <a:r>
              <a:rPr lang="en-US" dirty="0"/>
              <a:t> “Hear this, you leaders!</a:t>
            </a:r>
          </a:p>
          <a:p>
            <a:pPr marL="0" indent="0">
              <a:buNone/>
            </a:pPr>
            <a:r>
              <a:rPr lang="en-US" dirty="0"/>
              <a:t>Listen, all who live in the land!</a:t>
            </a:r>
          </a:p>
          <a:p>
            <a:pPr marL="0" indent="0">
              <a:buNone/>
            </a:pPr>
            <a:r>
              <a:rPr lang="en-US" dirty="0"/>
              <a:t>Has anything like this ever happened in your days, or in your ancestors’ days? Tell your children about it, and have them tell it to theirs, and have them tell the next generation.</a:t>
            </a:r>
          </a:p>
        </p:txBody>
      </p:sp>
    </p:spTree>
    <p:extLst>
      <p:ext uri="{BB962C8B-B14F-4D97-AF65-F5344CB8AC3E}">
        <p14:creationId xmlns:p14="http://schemas.microsoft.com/office/powerpoint/2010/main" val="1335548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a:bodyPr>
          <a:lstStyle/>
          <a:p>
            <a:pPr marL="0" indent="0">
              <a:buNone/>
            </a:pPr>
            <a:r>
              <a:rPr lang="en-US" baseline="30000" dirty="0" err="1"/>
              <a:t>Yoel</a:t>
            </a:r>
            <a:r>
              <a:rPr lang="en-US" baseline="30000" dirty="0"/>
              <a:t> 1.19-20 </a:t>
            </a:r>
            <a:r>
              <a:rPr lang="en-US" dirty="0"/>
              <a:t>To You, </a:t>
            </a:r>
            <a:r>
              <a:rPr lang="en-US" cap="small" dirty="0"/>
              <a:t>Adoni</a:t>
            </a:r>
            <a:r>
              <a:rPr lang="en-US" dirty="0"/>
              <a:t>, I cry! For fire has devoured the pastures of the wilderness, and flame has set ablaze all the trees of the field. Also beasts of the field pant toward You. For the water of wadis are dried up, and fire has devoured the pastures of the wilderness.</a:t>
            </a:r>
          </a:p>
        </p:txBody>
      </p:sp>
    </p:spTree>
    <p:extLst>
      <p:ext uri="{BB962C8B-B14F-4D97-AF65-F5344CB8AC3E}">
        <p14:creationId xmlns:p14="http://schemas.microsoft.com/office/powerpoint/2010/main" val="743776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err="1"/>
              <a:t>Yoel</a:t>
            </a:r>
            <a:r>
              <a:rPr lang="en-US" baseline="30000" dirty="0"/>
              <a:t> 2.1-2</a:t>
            </a:r>
            <a:r>
              <a:rPr lang="en-US" dirty="0"/>
              <a:t> “Blow the shofar in </a:t>
            </a:r>
            <a:r>
              <a:rPr lang="en-US" dirty="0" err="1"/>
              <a:t>Tziyon</a:t>
            </a:r>
            <a:r>
              <a:rPr lang="en-US" dirty="0"/>
              <a:t>! Sound an alarm on my holy mountain!” Let all living in the land tremble, for the Day of </a:t>
            </a:r>
            <a:r>
              <a:rPr lang="en-US" cap="small" dirty="0"/>
              <a:t>Adoni</a:t>
            </a:r>
            <a:r>
              <a:rPr lang="en-US" dirty="0"/>
              <a:t> is coming! It’s upon us! — a day of darkness and gloom,</a:t>
            </a:r>
          </a:p>
          <a:p>
            <a:pPr marL="0" indent="0">
              <a:buNone/>
            </a:pPr>
            <a:r>
              <a:rPr lang="en-US" dirty="0"/>
              <a:t>a day of clouds and thick fog;</a:t>
            </a:r>
          </a:p>
        </p:txBody>
      </p:sp>
    </p:spTree>
    <p:extLst>
      <p:ext uri="{BB962C8B-B14F-4D97-AF65-F5344CB8AC3E}">
        <p14:creationId xmlns:p14="http://schemas.microsoft.com/office/powerpoint/2010/main" val="2808389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1752599"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endParaRPr lang="en-US" sz="2800" dirty="0"/>
          </a:p>
          <a:p>
            <a:pPr marL="0" indent="0">
              <a:buNone/>
            </a:pPr>
            <a:endParaRPr lang="en-US" sz="2800" dirty="0"/>
          </a:p>
          <a:p>
            <a:pPr marL="0" indent="0">
              <a:buNone/>
            </a:pPr>
            <a:r>
              <a:rPr lang="en-US" sz="2800" dirty="0"/>
              <a:t>Oxnard, CA </a:t>
            </a:r>
          </a:p>
          <a:p>
            <a:pPr marL="0" indent="0">
              <a:buNone/>
            </a:pPr>
            <a:r>
              <a:rPr lang="en-US" sz="2800" dirty="0"/>
              <a:t>Sept. 15, 2020</a:t>
            </a:r>
            <a:endParaRPr lang="en-US" dirty="0"/>
          </a:p>
        </p:txBody>
      </p:sp>
      <p:pic>
        <p:nvPicPr>
          <p:cNvPr id="3" name="Picture 2">
            <a:extLst>
              <a:ext uri="{FF2B5EF4-FFF2-40B4-BE49-F238E27FC236}">
                <a16:creationId xmlns:a16="http://schemas.microsoft.com/office/drawing/2014/main" id="{C0665F04-602E-41B2-BD65-20EDB56FC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7237" y="246561"/>
            <a:ext cx="6553200" cy="4914900"/>
          </a:xfrm>
          <a:prstGeom prst="rect">
            <a:avLst/>
          </a:prstGeom>
        </p:spPr>
      </p:pic>
    </p:spTree>
    <p:extLst>
      <p:ext uri="{BB962C8B-B14F-4D97-AF65-F5344CB8AC3E}">
        <p14:creationId xmlns:p14="http://schemas.microsoft.com/office/powerpoint/2010/main" val="947024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err="1"/>
              <a:t>Yoel</a:t>
            </a:r>
            <a:r>
              <a:rPr lang="en-US" baseline="30000" dirty="0"/>
              <a:t> 2.3</a:t>
            </a:r>
            <a:r>
              <a:rPr lang="en-US" dirty="0"/>
              <a:t>Ahead of them a fire devours, behind them a flame consumes; ahead the land is like Gan-‘Eden, behind them a desert waste.</a:t>
            </a:r>
          </a:p>
        </p:txBody>
      </p:sp>
    </p:spTree>
    <p:extLst>
      <p:ext uri="{BB962C8B-B14F-4D97-AF65-F5344CB8AC3E}">
        <p14:creationId xmlns:p14="http://schemas.microsoft.com/office/powerpoint/2010/main" val="2540675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1026" name="Picture 2" descr="forest fire">
            <a:extLst>
              <a:ext uri="{FF2B5EF4-FFF2-40B4-BE49-F238E27FC236}">
                <a16:creationId xmlns:a16="http://schemas.microsoft.com/office/drawing/2014/main" id="{AE19386B-CF69-4FFC-B7E3-65937D4A4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71" y="438150"/>
            <a:ext cx="8365067" cy="470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773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spcBef>
                <a:spcPct val="0"/>
              </a:spcBef>
            </a:pPr>
            <a:r>
              <a:rPr lang="en-US" altLang="en-US" dirty="0"/>
              <a:t>Review: Rosh </a:t>
            </a:r>
            <a:r>
              <a:rPr lang="en-US" altLang="en-US" dirty="0" err="1"/>
              <a:t>Hashanna</a:t>
            </a:r>
            <a:r>
              <a:rPr lang="en-US" altLang="en-US" dirty="0"/>
              <a:t> greetings</a:t>
            </a:r>
          </a:p>
          <a:p>
            <a:pPr>
              <a:spcBef>
                <a:spcPct val="0"/>
              </a:spcBef>
            </a:pPr>
            <a:endParaRPr lang="en-US" altLang="en-US" i="1" dirty="0"/>
          </a:p>
          <a:p>
            <a:pPr>
              <a:spcBef>
                <a:spcPct val="0"/>
              </a:spcBef>
            </a:pPr>
            <a:r>
              <a:rPr lang="en-US" altLang="en-US" i="1" dirty="0"/>
              <a:t>Shana Tovah  </a:t>
            </a:r>
            <a:r>
              <a:rPr lang="he-IL" altLang="en-US" sz="4800" b="1" dirty="0">
                <a:latin typeface="David" panose="020E0502060401010101" pitchFamily="34" charset="-79"/>
                <a:cs typeface="David" panose="020E0502060401010101" pitchFamily="34" charset="-79"/>
              </a:rPr>
              <a:t>שָׁנָה טוֹבָה</a:t>
            </a:r>
            <a:endParaRPr lang="en-US" altLang="en-US" sz="4800" b="1" dirty="0">
              <a:latin typeface="David" panose="020E0502060401010101" pitchFamily="34" charset="-79"/>
              <a:cs typeface="David" panose="020E0502060401010101" pitchFamily="34" charset="-79"/>
            </a:endParaRPr>
          </a:p>
          <a:p>
            <a:pPr>
              <a:spcBef>
                <a:spcPct val="0"/>
              </a:spcBef>
            </a:pPr>
            <a:r>
              <a:rPr lang="en-US" altLang="en-US" dirty="0"/>
              <a:t>[Have a] Good Year</a:t>
            </a:r>
          </a:p>
          <a:p>
            <a:pPr>
              <a:spcBef>
                <a:spcPct val="0"/>
              </a:spcBef>
            </a:pPr>
            <a:endParaRPr lang="en-US" altLang="en-US" sz="4400" b="1" dirty="0"/>
          </a:p>
          <a:p>
            <a:pPr>
              <a:spcBef>
                <a:spcPct val="0"/>
              </a:spcBef>
            </a:pPr>
            <a:r>
              <a:rPr lang="he-IL" altLang="en-US" sz="4400" b="1" dirty="0">
                <a:latin typeface="David" panose="020E0502060401010101" pitchFamily="34" charset="-79"/>
                <a:cs typeface="David" panose="020E0502060401010101" pitchFamily="34" charset="-79"/>
              </a:rPr>
              <a:t>שָׁנָה טוֹבָה וּמְתוּקָה</a:t>
            </a:r>
            <a:r>
              <a:rPr lang="en-US" altLang="en-US" sz="4400" b="1" dirty="0">
                <a:latin typeface="David" panose="020E0502060401010101" pitchFamily="34" charset="-79"/>
                <a:cs typeface="David" panose="020E0502060401010101" pitchFamily="34" charset="-79"/>
              </a:rPr>
              <a:t> </a:t>
            </a:r>
          </a:p>
          <a:p>
            <a:pPr>
              <a:spcBef>
                <a:spcPct val="0"/>
              </a:spcBef>
            </a:pPr>
            <a:r>
              <a:rPr lang="en-US" altLang="en-US" i="1" dirty="0"/>
              <a:t>Shana Tova </a:t>
            </a:r>
            <a:r>
              <a:rPr lang="en-US" altLang="en-US" i="1" dirty="0" err="1"/>
              <a:t>oo-m’tuk</a:t>
            </a:r>
            <a:r>
              <a:rPr lang="en-US" altLang="en-US" i="1" u="sng" dirty="0" err="1"/>
              <a:t>ah</a:t>
            </a:r>
            <a:r>
              <a:rPr lang="en-US" altLang="en-US" sz="4400" b="1" dirty="0"/>
              <a:t>  </a:t>
            </a:r>
          </a:p>
          <a:p>
            <a:pPr>
              <a:spcBef>
                <a:spcPct val="0"/>
              </a:spcBef>
            </a:pPr>
            <a:r>
              <a:rPr lang="en-US" altLang="en-US" dirty="0"/>
              <a:t>[Have a] Good and sweet year </a:t>
            </a:r>
            <a:endParaRPr lang="en-US" altLang="en-US" sz="4400" b="1" dirty="0"/>
          </a:p>
          <a:p>
            <a:pPr algn="l"/>
            <a:endParaRPr lang="en-US" dirty="0"/>
          </a:p>
        </p:txBody>
      </p:sp>
    </p:spTree>
    <p:extLst>
      <p:ext uri="{BB962C8B-B14F-4D97-AF65-F5344CB8AC3E}">
        <p14:creationId xmlns:p14="http://schemas.microsoft.com/office/powerpoint/2010/main" val="1182761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3" name="Picture 2">
            <a:extLst>
              <a:ext uri="{FF2B5EF4-FFF2-40B4-BE49-F238E27FC236}">
                <a16:creationId xmlns:a16="http://schemas.microsoft.com/office/drawing/2014/main" id="{D1F6EC7A-D3C9-4520-8DBB-D4A08418CAFE}"/>
              </a:ext>
            </a:extLst>
          </p:cNvPr>
          <p:cNvPicPr>
            <a:picLocks noChangeAspect="1"/>
          </p:cNvPicPr>
          <p:nvPr/>
        </p:nvPicPr>
        <p:blipFill rotWithShape="1">
          <a:blip r:embed="rId3"/>
          <a:srcRect b="1639"/>
          <a:stretch/>
        </p:blipFill>
        <p:spPr>
          <a:xfrm>
            <a:off x="1349142" y="285750"/>
            <a:ext cx="7155095" cy="4572000"/>
          </a:xfrm>
          <a:prstGeom prst="rect">
            <a:avLst/>
          </a:prstGeom>
        </p:spPr>
      </p:pic>
      <p:sp>
        <p:nvSpPr>
          <p:cNvPr id="5" name="TextBox 4">
            <a:extLst>
              <a:ext uri="{FF2B5EF4-FFF2-40B4-BE49-F238E27FC236}">
                <a16:creationId xmlns:a16="http://schemas.microsoft.com/office/drawing/2014/main" id="{B9D0D1E3-001B-44CD-AD5C-BB419147E06C}"/>
              </a:ext>
            </a:extLst>
          </p:cNvPr>
          <p:cNvSpPr txBox="1"/>
          <p:nvPr/>
        </p:nvSpPr>
        <p:spPr>
          <a:xfrm>
            <a:off x="639472" y="4400550"/>
            <a:ext cx="5371663" cy="707886"/>
          </a:xfrm>
          <a:prstGeom prst="rect">
            <a:avLst/>
          </a:prstGeom>
          <a:noFill/>
        </p:spPr>
        <p:txBody>
          <a:bodyPr wrap="none" rtlCol="0">
            <a:spAutoFit/>
          </a:bodyPr>
          <a:lstStyle/>
          <a:p>
            <a:pPr algn="l"/>
            <a:r>
              <a:rPr lang="en-US" dirty="0"/>
              <a:t>Jake &amp; Jamie Hyland</a:t>
            </a:r>
          </a:p>
        </p:txBody>
      </p:sp>
    </p:spTree>
    <p:extLst>
      <p:ext uri="{BB962C8B-B14F-4D97-AF65-F5344CB8AC3E}">
        <p14:creationId xmlns:p14="http://schemas.microsoft.com/office/powerpoint/2010/main" val="103106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marL="0" indent="0">
              <a:buNone/>
            </a:pPr>
            <a:r>
              <a:rPr lang="en-US" dirty="0"/>
              <a:t>Seattle Messianic Rabbi </a:t>
            </a:r>
            <a:r>
              <a:rPr lang="en-US" dirty="0" err="1"/>
              <a:t>Hylan</a:t>
            </a:r>
            <a:r>
              <a:rPr lang="en-US" dirty="0"/>
              <a:t> </a:t>
            </a:r>
            <a:r>
              <a:rPr lang="en-US" dirty="0" err="1"/>
              <a:t>Slobodkin</a:t>
            </a:r>
            <a:r>
              <a:rPr lang="en-US" dirty="0"/>
              <a:t> tells of congregants: Jake, Jamie (and baby in her tummy) and their toddler son Uriel were on a short trip to their property in Okanogan, WA over the weekend. The property is deep in a rural area with no signal or communication. </a:t>
            </a:r>
          </a:p>
        </p:txBody>
      </p:sp>
    </p:spTree>
    <p:extLst>
      <p:ext uri="{BB962C8B-B14F-4D97-AF65-F5344CB8AC3E}">
        <p14:creationId xmlns:p14="http://schemas.microsoft.com/office/powerpoint/2010/main" val="2848636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They were caught in the big Cold Spring Fire on Sunday, we think around midnight . Their abandoned truck was found burned, the fire chased them to the river where they are being rescued today (09/09/2020). </a:t>
            </a:r>
          </a:p>
        </p:txBody>
      </p:sp>
    </p:spTree>
    <p:extLst>
      <p:ext uri="{BB962C8B-B14F-4D97-AF65-F5344CB8AC3E}">
        <p14:creationId xmlns:p14="http://schemas.microsoft.com/office/powerpoint/2010/main" val="3093652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3" name="Picture 2">
            <a:extLst>
              <a:ext uri="{FF2B5EF4-FFF2-40B4-BE49-F238E27FC236}">
                <a16:creationId xmlns:a16="http://schemas.microsoft.com/office/drawing/2014/main" id="{E1B20A62-2F4A-4BF1-A302-AE0528A398DD}"/>
              </a:ext>
            </a:extLst>
          </p:cNvPr>
          <p:cNvPicPr>
            <a:picLocks noChangeAspect="1"/>
          </p:cNvPicPr>
          <p:nvPr/>
        </p:nvPicPr>
        <p:blipFill>
          <a:blip r:embed="rId3"/>
          <a:stretch>
            <a:fillRect/>
          </a:stretch>
        </p:blipFill>
        <p:spPr>
          <a:xfrm>
            <a:off x="1036638" y="159202"/>
            <a:ext cx="6926848" cy="4984298"/>
          </a:xfrm>
          <a:prstGeom prst="rect">
            <a:avLst/>
          </a:prstGeom>
        </p:spPr>
      </p:pic>
    </p:spTree>
    <p:extLst>
      <p:ext uri="{BB962C8B-B14F-4D97-AF65-F5344CB8AC3E}">
        <p14:creationId xmlns:p14="http://schemas.microsoft.com/office/powerpoint/2010/main" val="626105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3" name="Picture 2">
            <a:extLst>
              <a:ext uri="{FF2B5EF4-FFF2-40B4-BE49-F238E27FC236}">
                <a16:creationId xmlns:a16="http://schemas.microsoft.com/office/drawing/2014/main" id="{B00DC92B-C14D-4274-8B2D-DD122A839F6B}"/>
              </a:ext>
            </a:extLst>
          </p:cNvPr>
          <p:cNvPicPr>
            <a:picLocks noChangeAspect="1"/>
          </p:cNvPicPr>
          <p:nvPr/>
        </p:nvPicPr>
        <p:blipFill>
          <a:blip r:embed="rId3"/>
          <a:stretch>
            <a:fillRect/>
          </a:stretch>
        </p:blipFill>
        <p:spPr>
          <a:xfrm>
            <a:off x="320879" y="289326"/>
            <a:ext cx="8126548" cy="3352800"/>
          </a:xfrm>
          <a:prstGeom prst="rect">
            <a:avLst/>
          </a:prstGeom>
        </p:spPr>
      </p:pic>
      <p:pic>
        <p:nvPicPr>
          <p:cNvPr id="9" name="Picture 8">
            <a:extLst>
              <a:ext uri="{FF2B5EF4-FFF2-40B4-BE49-F238E27FC236}">
                <a16:creationId xmlns:a16="http://schemas.microsoft.com/office/drawing/2014/main" id="{CB570F59-41F6-404F-8D38-F1BBADB0A0AD}"/>
              </a:ext>
            </a:extLst>
          </p:cNvPr>
          <p:cNvPicPr>
            <a:picLocks noChangeAspect="1"/>
          </p:cNvPicPr>
          <p:nvPr/>
        </p:nvPicPr>
        <p:blipFill rotWithShape="1">
          <a:blip r:embed="rId4"/>
          <a:srcRect r="27443"/>
          <a:stretch/>
        </p:blipFill>
        <p:spPr>
          <a:xfrm>
            <a:off x="264068" y="3774969"/>
            <a:ext cx="5036619" cy="1335525"/>
          </a:xfrm>
          <a:prstGeom prst="rect">
            <a:avLst/>
          </a:prstGeom>
        </p:spPr>
      </p:pic>
      <p:sp>
        <p:nvSpPr>
          <p:cNvPr id="12" name="TextBox 11">
            <a:extLst>
              <a:ext uri="{FF2B5EF4-FFF2-40B4-BE49-F238E27FC236}">
                <a16:creationId xmlns:a16="http://schemas.microsoft.com/office/drawing/2014/main" id="{75180585-23A0-4932-8339-B96485A9E813}"/>
              </a:ext>
            </a:extLst>
          </p:cNvPr>
          <p:cNvSpPr txBox="1"/>
          <p:nvPr/>
        </p:nvSpPr>
        <p:spPr>
          <a:xfrm>
            <a:off x="5897271" y="4019550"/>
            <a:ext cx="184731" cy="707886"/>
          </a:xfrm>
          <a:prstGeom prst="rect">
            <a:avLst/>
          </a:prstGeom>
          <a:noFill/>
        </p:spPr>
        <p:txBody>
          <a:bodyPr wrap="none" rtlCol="0">
            <a:spAutoFit/>
          </a:bodyPr>
          <a:lstStyle/>
          <a:p>
            <a:endParaRPr lang="en-US" dirty="0"/>
          </a:p>
        </p:txBody>
      </p:sp>
      <p:graphicFrame>
        <p:nvGraphicFramePr>
          <p:cNvPr id="13" name="Table 12">
            <a:extLst>
              <a:ext uri="{FF2B5EF4-FFF2-40B4-BE49-F238E27FC236}">
                <a16:creationId xmlns:a16="http://schemas.microsoft.com/office/drawing/2014/main" id="{10307034-D40F-41F7-9E6B-A8B21D894699}"/>
              </a:ext>
            </a:extLst>
          </p:cNvPr>
          <p:cNvGraphicFramePr>
            <a:graphicFrameLocks noGrp="1"/>
          </p:cNvGraphicFramePr>
          <p:nvPr>
            <p:extLst>
              <p:ext uri="{D42A27DB-BD31-4B8C-83A1-F6EECF244321}">
                <p14:modId xmlns:p14="http://schemas.microsoft.com/office/powerpoint/2010/main" val="120207902"/>
              </p:ext>
            </p:extLst>
          </p:nvPr>
        </p:nvGraphicFramePr>
        <p:xfrm>
          <a:off x="5380037" y="3746319"/>
          <a:ext cx="2743200" cy="975360"/>
        </p:xfrm>
        <a:graphic>
          <a:graphicData uri="http://schemas.openxmlformats.org/drawingml/2006/table">
            <a:tbl>
              <a:tblPr/>
              <a:tblGrid>
                <a:gridCol w="1752600">
                  <a:extLst>
                    <a:ext uri="{9D8B030D-6E8A-4147-A177-3AD203B41FA5}">
                      <a16:colId xmlns:a16="http://schemas.microsoft.com/office/drawing/2014/main" val="909126204"/>
                    </a:ext>
                  </a:extLst>
                </a:gridCol>
                <a:gridCol w="762000">
                  <a:extLst>
                    <a:ext uri="{9D8B030D-6E8A-4147-A177-3AD203B41FA5}">
                      <a16:colId xmlns:a16="http://schemas.microsoft.com/office/drawing/2014/main" val="2788616838"/>
                    </a:ext>
                  </a:extLst>
                </a:gridCol>
                <a:gridCol w="228600">
                  <a:extLst>
                    <a:ext uri="{9D8B030D-6E8A-4147-A177-3AD203B41FA5}">
                      <a16:colId xmlns:a16="http://schemas.microsoft.com/office/drawing/2014/main" val="1758322963"/>
                    </a:ext>
                  </a:extLst>
                </a:gridCol>
              </a:tblGrid>
              <a:tr h="0">
                <a:tc>
                  <a:txBody>
                    <a:bodyPr/>
                    <a:lstStyle/>
                    <a:p>
                      <a:pPr fontAlgn="ctr"/>
                      <a:r>
                        <a:rPr lang="en-US" dirty="0">
                          <a:effectLst/>
                        </a:rPr>
                        <a:t>Connecticut</a:t>
                      </a:r>
                    </a:p>
                  </a:txBody>
                  <a:tcPr marL="60960" marR="60960" marT="30480" marB="30480" anchor="ctr">
                    <a:lnL>
                      <a:noFill/>
                    </a:lnL>
                    <a:lnR>
                      <a:noFill/>
                    </a:lnR>
                    <a:lnT>
                      <a:noFill/>
                    </a:lnT>
                    <a:lnB>
                      <a:noFill/>
                    </a:lnB>
                    <a:solidFill>
                      <a:srgbClr val="F1F2F3"/>
                    </a:solidFill>
                  </a:tcPr>
                </a:tc>
                <a:tc>
                  <a:txBody>
                    <a:bodyPr/>
                    <a:lstStyle/>
                    <a:p>
                      <a:pPr fontAlgn="ctr"/>
                      <a:r>
                        <a:rPr lang="en-US" dirty="0">
                          <a:effectLst/>
                        </a:rPr>
                        <a:t>4,845</a:t>
                      </a:r>
                    </a:p>
                  </a:txBody>
                  <a:tcPr marL="60960" marR="60960" marT="30480" marB="30480" anchor="ctr">
                    <a:lnL>
                      <a:noFill/>
                    </a:lnL>
                    <a:lnR>
                      <a:noFill/>
                    </a:lnR>
                    <a:lnT>
                      <a:noFill/>
                    </a:lnT>
                    <a:lnB>
                      <a:noFill/>
                    </a:lnB>
                    <a:solidFill>
                      <a:srgbClr val="F1F2F3"/>
                    </a:solidFill>
                  </a:tcPr>
                </a:tc>
                <a:tc>
                  <a:txBody>
                    <a:bodyPr/>
                    <a:lstStyle/>
                    <a:p>
                      <a:endParaRPr lang="en-US"/>
                    </a:p>
                  </a:txBody>
                  <a:tcPr>
                    <a:lnL>
                      <a:noFill/>
                    </a:lnL>
                  </a:tcPr>
                </a:tc>
                <a:extLst>
                  <a:ext uri="{0D108BD9-81ED-4DB2-BD59-A6C34878D82A}">
                    <a16:rowId xmlns:a16="http://schemas.microsoft.com/office/drawing/2014/main" val="3848068973"/>
                  </a:ext>
                </a:extLst>
              </a:tr>
              <a:tr h="0">
                <a:tc>
                  <a:txBody>
                    <a:bodyPr/>
                    <a:lstStyle/>
                    <a:p>
                      <a:pPr marL="0" marR="0" lvl="0" indent="0" algn="l" defTabSz="678271" rtl="0" eaLnBrk="1" fontAlgn="ctr" latinLnBrk="0" hangingPunct="1">
                        <a:lnSpc>
                          <a:spcPct val="100000"/>
                        </a:lnSpc>
                        <a:spcBef>
                          <a:spcPts val="0"/>
                        </a:spcBef>
                        <a:spcAft>
                          <a:spcPts val="0"/>
                        </a:spcAft>
                        <a:buClrTx/>
                        <a:buSzTx/>
                        <a:buFontTx/>
                        <a:buNone/>
                        <a:tabLst/>
                        <a:defRPr/>
                      </a:pPr>
                      <a:r>
                        <a:rPr lang="en-US" dirty="0">
                          <a:effectLst/>
                        </a:rPr>
                        <a:t>Rhode Island</a:t>
                      </a:r>
                    </a:p>
                    <a:p>
                      <a:pPr fontAlgn="ctr"/>
                      <a:endParaRPr lang="en-US" dirty="0">
                        <a:effectLst/>
                      </a:endParaRPr>
                    </a:p>
                  </a:txBody>
                  <a:tcPr marL="60960" marR="60960" marT="30480" marB="30480" anchor="ctr">
                    <a:lnL>
                      <a:noFill/>
                    </a:lnL>
                    <a:lnR>
                      <a:noFill/>
                    </a:lnR>
                    <a:lnT>
                      <a:noFill/>
                    </a:lnT>
                    <a:lnB>
                      <a:noFill/>
                    </a:lnB>
                    <a:solidFill>
                      <a:srgbClr val="F1F2F3"/>
                    </a:solidFill>
                  </a:tcPr>
                </a:tc>
                <a:tc>
                  <a:txBody>
                    <a:bodyPr/>
                    <a:lstStyle/>
                    <a:p>
                      <a:pPr marL="0" marR="0" lvl="0" indent="0" algn="l" defTabSz="678271" rtl="0" eaLnBrk="1" fontAlgn="ctr" latinLnBrk="0" hangingPunct="1">
                        <a:lnSpc>
                          <a:spcPct val="100000"/>
                        </a:lnSpc>
                        <a:spcBef>
                          <a:spcPts val="0"/>
                        </a:spcBef>
                        <a:spcAft>
                          <a:spcPts val="0"/>
                        </a:spcAft>
                        <a:buClrTx/>
                        <a:buSzTx/>
                        <a:buFontTx/>
                        <a:buNone/>
                        <a:tabLst/>
                        <a:defRPr/>
                      </a:pPr>
                      <a:r>
                        <a:rPr lang="en-US" dirty="0">
                          <a:effectLst/>
                        </a:rPr>
                        <a:t>1,034</a:t>
                      </a:r>
                    </a:p>
                    <a:p>
                      <a:pPr fontAlgn="ctr"/>
                      <a:endParaRPr lang="en-US" dirty="0">
                        <a:effectLst/>
                      </a:endParaRPr>
                    </a:p>
                  </a:txBody>
                  <a:tcPr marL="60960" marR="60960" marT="30480" marB="30480" anchor="ctr">
                    <a:lnL>
                      <a:noFill/>
                    </a:lnL>
                    <a:lnR>
                      <a:noFill/>
                    </a:lnR>
                    <a:lnT>
                      <a:noFill/>
                    </a:lnT>
                    <a:lnB>
                      <a:noFill/>
                    </a:lnB>
                    <a:solidFill>
                      <a:srgbClr val="F1F2F3"/>
                    </a:solidFill>
                  </a:tcPr>
                </a:tc>
                <a:tc>
                  <a:txBody>
                    <a:bodyPr/>
                    <a:lstStyle/>
                    <a:p>
                      <a:pPr fontAlgn="ctr"/>
                      <a:endParaRPr lang="en-US" dirty="0">
                        <a:effectLst/>
                      </a:endParaRPr>
                    </a:p>
                  </a:txBody>
                  <a:tcPr marL="60960" marR="60960" marT="30480" marB="30480" anchor="ctr">
                    <a:lnL>
                      <a:noFill/>
                    </a:lnL>
                    <a:lnR>
                      <a:noFill/>
                    </a:lnR>
                    <a:lnB>
                      <a:noFill/>
                    </a:lnB>
                    <a:solidFill>
                      <a:srgbClr val="F1F2F3"/>
                    </a:solidFill>
                  </a:tcPr>
                </a:tc>
                <a:extLst>
                  <a:ext uri="{0D108BD9-81ED-4DB2-BD59-A6C34878D82A}">
                    <a16:rowId xmlns:a16="http://schemas.microsoft.com/office/drawing/2014/main" val="2500155754"/>
                  </a:ext>
                </a:extLst>
              </a:tr>
            </a:tbl>
          </a:graphicData>
        </a:graphic>
      </p:graphicFrame>
      <p:sp>
        <p:nvSpPr>
          <p:cNvPr id="5" name="TextBox 4">
            <a:extLst>
              <a:ext uri="{FF2B5EF4-FFF2-40B4-BE49-F238E27FC236}">
                <a16:creationId xmlns:a16="http://schemas.microsoft.com/office/drawing/2014/main" id="{42485A32-48A2-4E5F-8E00-5072FBB7B469}"/>
              </a:ext>
            </a:extLst>
          </p:cNvPr>
          <p:cNvSpPr txBox="1"/>
          <p:nvPr/>
        </p:nvSpPr>
        <p:spPr>
          <a:xfrm>
            <a:off x="347005" y="2928253"/>
            <a:ext cx="8144602" cy="707886"/>
          </a:xfrm>
          <a:prstGeom prst="rect">
            <a:avLst/>
          </a:prstGeom>
          <a:noFill/>
        </p:spPr>
        <p:txBody>
          <a:bodyPr wrap="none" rtlCol="0">
            <a:spAutoFit/>
          </a:bodyPr>
          <a:lstStyle/>
          <a:p>
            <a:pPr algn="l"/>
            <a:r>
              <a:rPr lang="en-US" dirty="0">
                <a:solidFill>
                  <a:schemeClr val="tx1"/>
                </a:solidFill>
              </a:rPr>
              <a:t>Total sq mi burned CA = Ct + RI !</a:t>
            </a:r>
          </a:p>
        </p:txBody>
      </p:sp>
    </p:spTree>
    <p:extLst>
      <p:ext uri="{BB962C8B-B14F-4D97-AF65-F5344CB8AC3E}">
        <p14:creationId xmlns:p14="http://schemas.microsoft.com/office/powerpoint/2010/main" val="2896045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lgn="ctr">
              <a:buNone/>
            </a:pPr>
            <a:endParaRPr lang="en-US" dirty="0"/>
          </a:p>
          <a:p>
            <a:pPr marL="0" indent="0" algn="ctr">
              <a:buNone/>
            </a:pPr>
            <a:r>
              <a:rPr lang="en-US" dirty="0"/>
              <a:t>Judgment on the West Coast, California… </a:t>
            </a:r>
          </a:p>
          <a:p>
            <a:pPr marL="0" indent="0" algn="ctr">
              <a:buNone/>
            </a:pPr>
            <a:r>
              <a:rPr lang="en-US" dirty="0"/>
              <a:t>on America.</a:t>
            </a:r>
          </a:p>
        </p:txBody>
      </p:sp>
    </p:spTree>
    <p:extLst>
      <p:ext uri="{BB962C8B-B14F-4D97-AF65-F5344CB8AC3E}">
        <p14:creationId xmlns:p14="http://schemas.microsoft.com/office/powerpoint/2010/main" val="389013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California is seen as one of the most liberal states in the U.S. in regard to lesbian, gay, bisexual, transgender (LGBT) rights, which have received nationwide recognition since the 1970s.</a:t>
            </a:r>
          </a:p>
          <a:p>
            <a:pPr marL="0" indent="0">
              <a:buNone/>
            </a:pPr>
            <a:r>
              <a:rPr lang="en-US" dirty="0"/>
              <a:t>Compassion?</a:t>
            </a:r>
          </a:p>
        </p:txBody>
      </p:sp>
    </p:spTree>
    <p:extLst>
      <p:ext uri="{BB962C8B-B14F-4D97-AF65-F5344CB8AC3E}">
        <p14:creationId xmlns:p14="http://schemas.microsoft.com/office/powerpoint/2010/main" val="197722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lgn="l">
              <a:buNone/>
            </a:pPr>
            <a:r>
              <a:rPr lang="en-US" b="0" dirty="0">
                <a:effectLst/>
                <a:latin typeface="Arial Rounded MT Bold" panose="020F0704030504030204" pitchFamily="34" charset="0"/>
              </a:rPr>
              <a:t>California Gov. Gavin Newsom has shut down all worship in most of the state, even banning Bible studies and fellowship in private homes with anyone who does not live at that home.</a:t>
            </a:r>
          </a:p>
          <a:p>
            <a:pPr marL="0" indent="0">
              <a:buNone/>
            </a:pPr>
            <a:endParaRPr lang="en-US" dirty="0">
              <a:latin typeface="Arial Rounded MT Bold" panose="020F0704030504030204" pitchFamily="34" charset="0"/>
            </a:endParaRPr>
          </a:p>
        </p:txBody>
      </p:sp>
    </p:spTree>
    <p:extLst>
      <p:ext uri="{BB962C8B-B14F-4D97-AF65-F5344CB8AC3E}">
        <p14:creationId xmlns:p14="http://schemas.microsoft.com/office/powerpoint/2010/main" val="2317486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85000" lnSpcReduction="10000"/>
          </a:bodyPr>
          <a:lstStyle/>
          <a:p>
            <a:pPr marL="0" indent="0" algn="l">
              <a:buNone/>
            </a:pPr>
            <a:r>
              <a:rPr lang="en-US" b="0" dirty="0">
                <a:effectLst/>
                <a:latin typeface="Arial Rounded MT Bold" panose="020F0704030504030204" pitchFamily="34" charset="0"/>
              </a:rPr>
              <a:t>In San Francisco, the city threatened "Abatement"—which is immediate seizure and destruction of Lighthouse Church's worship and sanctuary buildings should that church continue to meet. San Francisco allows only 12 people to assemble outside in the sweltering heat and smoke-filled air. But "protesters" and rioters can gather in the thousands.</a:t>
            </a:r>
            <a:endParaRPr lang="en-US" dirty="0">
              <a:latin typeface="Arial Rounded MT Bold" panose="020F0704030504030204" pitchFamily="34" charset="0"/>
            </a:endParaRPr>
          </a:p>
        </p:txBody>
      </p:sp>
    </p:spTree>
    <p:extLst>
      <p:ext uri="{BB962C8B-B14F-4D97-AF65-F5344CB8AC3E}">
        <p14:creationId xmlns:p14="http://schemas.microsoft.com/office/powerpoint/2010/main" val="311805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85000" lnSpcReduction="10000"/>
          </a:bodyPr>
          <a:lstStyle/>
          <a:p>
            <a:pPr marL="0" indent="0" algn="l">
              <a:buNone/>
            </a:pPr>
            <a:r>
              <a:rPr lang="en-US" b="0" dirty="0">
                <a:effectLst/>
                <a:latin typeface="Arial Rounded MT Bold" panose="020F0704030504030204" pitchFamily="34" charset="0"/>
              </a:rPr>
              <a:t>In Santa Clara, North Valley Baptist Church is being fined $50,000 per week for refusing to stop worshipping together.</a:t>
            </a:r>
          </a:p>
          <a:p>
            <a:pPr marL="0" indent="0" algn="l">
              <a:buNone/>
            </a:pPr>
            <a:r>
              <a:rPr lang="en-US" b="0" dirty="0">
                <a:effectLst/>
                <a:latin typeface="Arial Rounded MT Bold" panose="020F0704030504030204" pitchFamily="34" charset="0"/>
              </a:rPr>
              <a:t>In Sun Valley, Grace Community Church Pastor John MacArthur will likely face contempt of court and jail time for defying a judge's injunction demanding he stop "assembling together," as the Bible commands.</a:t>
            </a:r>
          </a:p>
          <a:p>
            <a:pPr marL="0" indent="0">
              <a:buNone/>
            </a:pPr>
            <a:endParaRPr lang="en-US" dirty="0">
              <a:latin typeface="Arial Rounded MT Bold" panose="020F0704030504030204" pitchFamily="34" charset="0"/>
            </a:endParaRPr>
          </a:p>
        </p:txBody>
      </p:sp>
    </p:spTree>
    <p:extLst>
      <p:ext uri="{BB962C8B-B14F-4D97-AF65-F5344CB8AC3E}">
        <p14:creationId xmlns:p14="http://schemas.microsoft.com/office/powerpoint/2010/main" val="307388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179387" y="-12519"/>
            <a:ext cx="4951762"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First Baptist Church in Atlanta, Georgia, senior pastor for 49 years</a:t>
            </a:r>
          </a:p>
        </p:txBody>
      </p:sp>
      <p:pic>
        <p:nvPicPr>
          <p:cNvPr id="1026" name="Picture 2">
            <a:extLst>
              <a:ext uri="{FF2B5EF4-FFF2-40B4-BE49-F238E27FC236}">
                <a16:creationId xmlns:a16="http://schemas.microsoft.com/office/drawing/2014/main" id="{DD8DCC5A-F9AE-483A-8262-FB5C934CF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1149" y="253092"/>
            <a:ext cx="3289041" cy="4604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354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lgn="ctr">
              <a:buNone/>
            </a:pPr>
            <a:endParaRPr lang="en-US" dirty="0"/>
          </a:p>
          <a:p>
            <a:pPr marL="0" indent="0" algn="ctr">
              <a:buNone/>
            </a:pPr>
            <a:r>
              <a:rPr lang="en-US" dirty="0"/>
              <a:t>Not just California</a:t>
            </a:r>
          </a:p>
          <a:p>
            <a:pPr marL="0" indent="0" algn="ctr">
              <a:buNone/>
            </a:pPr>
            <a:r>
              <a:rPr lang="en-US" dirty="0"/>
              <a:t>Is Meriting Judgment</a:t>
            </a:r>
          </a:p>
        </p:txBody>
      </p:sp>
    </p:spTree>
    <p:extLst>
      <p:ext uri="{BB962C8B-B14F-4D97-AF65-F5344CB8AC3E}">
        <p14:creationId xmlns:p14="http://schemas.microsoft.com/office/powerpoint/2010/main" val="2435193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endParaRPr lang="en-US" dirty="0"/>
          </a:p>
        </p:txBody>
      </p:sp>
    </p:spTree>
    <p:extLst>
      <p:ext uri="{BB962C8B-B14F-4D97-AF65-F5344CB8AC3E}">
        <p14:creationId xmlns:p14="http://schemas.microsoft.com/office/powerpoint/2010/main" val="10083085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pPr marL="0" indent="0">
              <a:buNone/>
            </a:pPr>
            <a:r>
              <a:rPr lang="en-US" dirty="0"/>
              <a:t>(Worthy News) - A new poll has found that </a:t>
            </a:r>
            <a:r>
              <a:rPr lang="en-US" dirty="0">
                <a:solidFill>
                  <a:srgbClr val="FFFF99"/>
                </a:solidFill>
              </a:rPr>
              <a:t>22% of US Evangelicals believe in “gender fluidity” rather than that people have a God-given gender</a:t>
            </a:r>
            <a:r>
              <a:rPr lang="en-US" dirty="0"/>
              <a:t> that is either male or female, the Christian Post reports. The results of the “State of Theology 2020” poll were published by </a:t>
            </a:r>
            <a:r>
              <a:rPr lang="en-US" dirty="0" err="1"/>
              <a:t>LifeWay</a:t>
            </a:r>
            <a:r>
              <a:rPr lang="en-US" dirty="0"/>
              <a:t> Research on September 8.</a:t>
            </a:r>
          </a:p>
        </p:txBody>
      </p:sp>
    </p:spTree>
    <p:extLst>
      <p:ext uri="{BB962C8B-B14F-4D97-AF65-F5344CB8AC3E}">
        <p14:creationId xmlns:p14="http://schemas.microsoft.com/office/powerpoint/2010/main" val="3524365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Sponsored by Ligonier Ministries, the poll involved over 3,000 American participants. The study found that only 73% of American Evangelicals believe that gender is God-given and not a matter of choice.</a:t>
            </a:r>
          </a:p>
        </p:txBody>
      </p:sp>
    </p:spTree>
    <p:extLst>
      <p:ext uri="{BB962C8B-B14F-4D97-AF65-F5344CB8AC3E}">
        <p14:creationId xmlns:p14="http://schemas.microsoft.com/office/powerpoint/2010/main" val="4224547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pPr marL="0" indent="0">
              <a:buNone/>
            </a:pPr>
            <a:r>
              <a:rPr lang="en-US" dirty="0"/>
              <a:t>According to a 2001 UNICEF survey, in 10 out of 12 developed nations, more than two-thirds of young people have had sexual intercourse while still in their teens. In Denmark, Finland, Germany, Iceland, Norway, the United Kingdom and </a:t>
            </a:r>
            <a:r>
              <a:rPr lang="en-US" dirty="0">
                <a:solidFill>
                  <a:srgbClr val="FFFF99"/>
                </a:solidFill>
              </a:rPr>
              <a:t>the United States, the proportion is over 80%.  </a:t>
            </a:r>
            <a:r>
              <a:rPr lang="en-US" dirty="0"/>
              <a:t>Just normal!</a:t>
            </a:r>
          </a:p>
        </p:txBody>
      </p:sp>
    </p:spTree>
    <p:extLst>
      <p:ext uri="{BB962C8B-B14F-4D97-AF65-F5344CB8AC3E}">
        <p14:creationId xmlns:p14="http://schemas.microsoft.com/office/powerpoint/2010/main" val="303545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pPr marL="0" indent="0">
              <a:buNone/>
            </a:pPr>
            <a:r>
              <a:rPr lang="en-US" dirty="0"/>
              <a:t>The Equality Act is a bill in the United States Congress, that, if passed, would amend the Civil Rights Act to prohibit discrimination on the basis of sexual orientation and gender identity in employment, housing, public accommodations, public education, federal funding, credit, and the jury system.</a:t>
            </a:r>
          </a:p>
        </p:txBody>
      </p:sp>
    </p:spTree>
    <p:extLst>
      <p:ext uri="{BB962C8B-B14F-4D97-AF65-F5344CB8AC3E}">
        <p14:creationId xmlns:p14="http://schemas.microsoft.com/office/powerpoint/2010/main" val="2552998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655886" y="209550"/>
            <a:ext cx="5848351"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85000" lnSpcReduction="10000"/>
          </a:bodyPr>
          <a:lstStyle/>
          <a:p>
            <a:pPr marL="0" indent="0">
              <a:buNone/>
            </a:pPr>
            <a:r>
              <a:rPr lang="en-US" sz="4000" dirty="0">
                <a:effectLst/>
                <a:latin typeface="Arial Rounded MT Bold" panose="020F0704030504030204" pitchFamily="34" charset="0"/>
                <a:ea typeface="Calibri" panose="020F0502020204030204" pitchFamily="34" charset="0"/>
                <a:cs typeface="Arial" panose="020B0604020202020204" pitchFamily="34" charset="0"/>
              </a:rPr>
              <a:t>“If this bill passes… religious freedom will be in material jeopardy!”  This is the testimony of U.S. House Representative Louie Gohmert (R-TX) on HR 5.  This bill will strip freedom from rabbis to decline to officiate same sex ceremonies. </a:t>
            </a:r>
            <a:endParaRPr lang="en-US" sz="7200" dirty="0"/>
          </a:p>
          <a:p>
            <a:pPr marL="0" indent="0">
              <a:buNone/>
            </a:pPr>
            <a:endParaRPr lang="en-US" dirty="0"/>
          </a:p>
        </p:txBody>
      </p:sp>
      <p:pic>
        <p:nvPicPr>
          <p:cNvPr id="3" name="Picture 2" descr="Rep. Louie Gohmert (R-TX)">
            <a:extLst>
              <a:ext uri="{FF2B5EF4-FFF2-40B4-BE49-F238E27FC236}">
                <a16:creationId xmlns:a16="http://schemas.microsoft.com/office/drawing/2014/main" id="{F1E6EBB6-3BAA-4C30-B552-C7E44052BA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4637" y="209550"/>
            <a:ext cx="2381250" cy="2381250"/>
          </a:xfrm>
          <a:prstGeom prst="rect">
            <a:avLst/>
          </a:prstGeom>
          <a:noFill/>
          <a:ln>
            <a:noFill/>
          </a:ln>
        </p:spPr>
      </p:pic>
    </p:spTree>
    <p:extLst>
      <p:ext uri="{BB962C8B-B14F-4D97-AF65-F5344CB8AC3E}">
        <p14:creationId xmlns:p14="http://schemas.microsoft.com/office/powerpoint/2010/main" val="815785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dirty="0">
                <a:effectLst/>
                <a:latin typeface="Arial Rounded MT Bold" panose="020F0704030504030204" pitchFamily="34" charset="0"/>
                <a:ea typeface="Calibri" panose="020F0502020204030204" pitchFamily="34" charset="0"/>
                <a:cs typeface="Arial" panose="020B0604020202020204" pitchFamily="34" charset="0"/>
              </a:rPr>
              <a:t>It will force synagogues and churches to host these ceremonies, or face debilitating lawsuits. Men will be able to use women’s private facilities [dorms, locker rooms, bathrooms] and compete in women’s sports.</a:t>
            </a:r>
            <a:endParaRPr lang="en-US" sz="7200" dirty="0"/>
          </a:p>
        </p:txBody>
      </p:sp>
    </p:spTree>
    <p:extLst>
      <p:ext uri="{BB962C8B-B14F-4D97-AF65-F5344CB8AC3E}">
        <p14:creationId xmlns:p14="http://schemas.microsoft.com/office/powerpoint/2010/main" val="507878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r>
              <a:rPr lang="en-US" dirty="0"/>
              <a:t>Total number of abortions in the U.S. 1973-2018: </a:t>
            </a:r>
            <a:r>
              <a:rPr lang="en-US" dirty="0">
                <a:solidFill>
                  <a:srgbClr val="FFFF99"/>
                </a:solidFill>
              </a:rPr>
              <a:t>61.8 million+</a:t>
            </a:r>
          </a:p>
          <a:p>
            <a:r>
              <a:rPr lang="en-US" dirty="0">
                <a:solidFill>
                  <a:srgbClr val="FFFF99"/>
                </a:solidFill>
              </a:rPr>
              <a:t>186 abortions per 1,000 live births </a:t>
            </a:r>
            <a:r>
              <a:rPr lang="en-US" dirty="0"/>
              <a:t>(according to the Centers for Disease Control)</a:t>
            </a:r>
          </a:p>
          <a:p>
            <a:r>
              <a:rPr lang="en-US" dirty="0"/>
              <a:t>only surgical and medical abortions</a:t>
            </a:r>
          </a:p>
        </p:txBody>
      </p:sp>
    </p:spTree>
    <p:extLst>
      <p:ext uri="{BB962C8B-B14F-4D97-AF65-F5344CB8AC3E}">
        <p14:creationId xmlns:p14="http://schemas.microsoft.com/office/powerpoint/2010/main" val="26437450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pPr marL="0" indent="0">
              <a:buNone/>
            </a:pPr>
            <a:r>
              <a:rPr lang="en-US" dirty="0"/>
              <a:t>In addition since 1965, an average of 11 million women have used </a:t>
            </a:r>
            <a:r>
              <a:rPr lang="en-US" u="sng" dirty="0"/>
              <a:t>abortifacient methods of birth control</a:t>
            </a:r>
            <a:r>
              <a:rPr lang="en-US" dirty="0"/>
              <a:t> in the United States at any given time. About </a:t>
            </a:r>
            <a:r>
              <a:rPr lang="en-US" dirty="0">
                <a:solidFill>
                  <a:srgbClr val="FFFF99"/>
                </a:solidFill>
              </a:rPr>
              <a:t>14 million chemical abortions occur in the United States </a:t>
            </a:r>
            <a:r>
              <a:rPr lang="en-US" u="sng" dirty="0">
                <a:solidFill>
                  <a:srgbClr val="FFFF99"/>
                </a:solidFill>
              </a:rPr>
              <a:t>each year</a:t>
            </a:r>
            <a:r>
              <a:rPr lang="en-US" dirty="0">
                <a:solidFill>
                  <a:srgbClr val="FFFF99"/>
                </a:solidFill>
              </a:rPr>
              <a:t>, providing a projected total of well in excess of 610 million chemical abortions between 1965 and 2009.</a:t>
            </a:r>
          </a:p>
        </p:txBody>
      </p:sp>
    </p:spTree>
    <p:extLst>
      <p:ext uri="{BB962C8B-B14F-4D97-AF65-F5344CB8AC3E}">
        <p14:creationId xmlns:p14="http://schemas.microsoft.com/office/powerpoint/2010/main" val="1648833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2054" name="Picture 6" descr="First Baptist Church of Panama City hosts &quot;A Night of Hope&quot; concert">
            <a:extLst>
              <a:ext uri="{FF2B5EF4-FFF2-40B4-BE49-F238E27FC236}">
                <a16:creationId xmlns:a16="http://schemas.microsoft.com/office/drawing/2014/main" id="{9B2858F0-B21D-4E43-B6D5-230DA523D5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438"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583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dirty="0"/>
              <a:t>Recently Pastor Kevin Rowan said that there is no systemic racism in America.  I take that to mean that systemic racism isn't crippling as BLM and others make it appear.  A Black American can rise in the corporate, academic, industrial, </a:t>
            </a:r>
          </a:p>
        </p:txBody>
      </p:sp>
    </p:spTree>
    <p:extLst>
      <p:ext uri="{BB962C8B-B14F-4D97-AF65-F5344CB8AC3E}">
        <p14:creationId xmlns:p14="http://schemas.microsoft.com/office/powerpoint/2010/main" val="389780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scientific, political world.   Racism is not anymore the crippler.  A Black American can even be president! </a:t>
            </a:r>
          </a:p>
          <a:p>
            <a:pPr marL="0" indent="0">
              <a:buNone/>
            </a:pPr>
            <a:endParaRPr lang="en-US" dirty="0"/>
          </a:p>
          <a:p>
            <a:pPr marL="0" indent="0">
              <a:buNone/>
            </a:pPr>
            <a:r>
              <a:rPr lang="en-US" dirty="0"/>
              <a:t>However…</a:t>
            </a:r>
          </a:p>
        </p:txBody>
      </p:sp>
    </p:spTree>
    <p:extLst>
      <p:ext uri="{BB962C8B-B14F-4D97-AF65-F5344CB8AC3E}">
        <p14:creationId xmlns:p14="http://schemas.microsoft.com/office/powerpoint/2010/main" val="4064190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However, it's not correct to say that “racism doesn’t exist” in any measure.   For example, US Senator Tim Scott was on Dr. Dobson's Family Talk.  He's an African American US Senator, described the following.</a:t>
            </a:r>
          </a:p>
        </p:txBody>
      </p:sp>
    </p:spTree>
    <p:extLst>
      <p:ext uri="{BB962C8B-B14F-4D97-AF65-F5344CB8AC3E}">
        <p14:creationId xmlns:p14="http://schemas.microsoft.com/office/powerpoint/2010/main" val="2947056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3047999"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err="1"/>
              <a:t>RepublicanU.S</a:t>
            </a:r>
            <a:r>
              <a:rPr lang="en-US" dirty="0"/>
              <a:t>. Senator</a:t>
            </a:r>
          </a:p>
          <a:p>
            <a:pPr marL="0" indent="0">
              <a:buNone/>
            </a:pPr>
            <a:r>
              <a:rPr lang="en-US" dirty="0"/>
              <a:t>Tim Scott, guest on Dobson’s program</a:t>
            </a:r>
          </a:p>
        </p:txBody>
      </p:sp>
      <p:pic>
        <p:nvPicPr>
          <p:cNvPr id="1026" name="Picture 2">
            <a:extLst>
              <a:ext uri="{FF2B5EF4-FFF2-40B4-BE49-F238E27FC236}">
                <a16:creationId xmlns:a16="http://schemas.microsoft.com/office/drawing/2014/main" id="{B420726C-82DF-4B78-8947-B861C2F881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21" r="11702"/>
          <a:stretch/>
        </p:blipFill>
        <p:spPr bwMode="auto">
          <a:xfrm>
            <a:off x="3322637" y="199209"/>
            <a:ext cx="5105400" cy="4872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371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dirty="0"/>
              <a:t>Having the chance to talk with so many folks, and then having lived through </a:t>
            </a:r>
            <a:r>
              <a:rPr lang="en-US" dirty="0">
                <a:solidFill>
                  <a:srgbClr val="FFFF99"/>
                </a:solidFill>
              </a:rPr>
              <a:t>seven [racially profiled traffic] stops</a:t>
            </a:r>
            <a:r>
              <a:rPr lang="en-US" dirty="0"/>
              <a:t>, as an African-American driving a car,  by law enforcement officers. </a:t>
            </a:r>
            <a:r>
              <a:rPr lang="en-US" dirty="0">
                <a:solidFill>
                  <a:srgbClr val="FFFF99"/>
                </a:solidFill>
              </a:rPr>
              <a:t>As an elected official being stopped by law enforcement officers, </a:t>
            </a:r>
            <a:endParaRPr lang="en-US" dirty="0"/>
          </a:p>
        </p:txBody>
      </p:sp>
    </p:spTree>
    <p:extLst>
      <p:ext uri="{BB962C8B-B14F-4D97-AF65-F5344CB8AC3E}">
        <p14:creationId xmlns:p14="http://schemas.microsoft.com/office/powerpoint/2010/main" val="26976146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dirty="0">
                <a:solidFill>
                  <a:srgbClr val="FFFF99"/>
                </a:solidFill>
              </a:rPr>
              <a:t>as a United States Senator trying to enter into the Senate buildings, wearing my Senate pin, they just didn't believe me.</a:t>
            </a:r>
            <a:r>
              <a:rPr lang="en-US" dirty="0"/>
              <a:t> There is a complicated and emotional attachment to the fact that the discrimination that so many of us have felt is real. </a:t>
            </a:r>
          </a:p>
        </p:txBody>
      </p:sp>
    </p:spTree>
    <p:extLst>
      <p:ext uri="{BB962C8B-B14F-4D97-AF65-F5344CB8AC3E}">
        <p14:creationId xmlns:p14="http://schemas.microsoft.com/office/powerpoint/2010/main" val="1286548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198437" y="4899"/>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There is a complicated and emotional attachment to the fact that the discrimination that so many of us have felt is real. The solution to it, I think it is multifaceted and layered. But the vast majority, </a:t>
            </a:r>
          </a:p>
        </p:txBody>
      </p:sp>
    </p:spTree>
    <p:extLst>
      <p:ext uri="{BB962C8B-B14F-4D97-AF65-F5344CB8AC3E}">
        <p14:creationId xmlns:p14="http://schemas.microsoft.com/office/powerpoint/2010/main" val="4964975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198437" y="4899"/>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and I've had years and years of experience with law enforcement, the vast majority of officers have one objective: it's to do their jobs and go home. It's those apples, one bad apple spoils the whole bunch.</a:t>
            </a:r>
          </a:p>
        </p:txBody>
      </p:sp>
    </p:spTree>
    <p:extLst>
      <p:ext uri="{BB962C8B-B14F-4D97-AF65-F5344CB8AC3E}">
        <p14:creationId xmlns:p14="http://schemas.microsoft.com/office/powerpoint/2010/main" val="135407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marL="0" indent="0">
              <a:buNone/>
            </a:pPr>
            <a:r>
              <a:rPr lang="en-US" dirty="0"/>
              <a:t>Baseless hatred is identified by Jewish tradition as the cause for the destruction of the Second Temple, and thus as emblematic for the substantial personal and collective harm that has ensued. In its most extreme form, this kind of hate aims to exterminate one's fellow man.</a:t>
            </a:r>
          </a:p>
        </p:txBody>
      </p:sp>
    </p:spTree>
    <p:extLst>
      <p:ext uri="{BB962C8B-B14F-4D97-AF65-F5344CB8AC3E}">
        <p14:creationId xmlns:p14="http://schemas.microsoft.com/office/powerpoint/2010/main" val="1599944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sz="3600" baseline="30000" dirty="0"/>
              <a:t>Vayikra/Lev 18.27-28 </a:t>
            </a:r>
            <a:r>
              <a:rPr lang="en-US" sz="3600" dirty="0"/>
              <a:t>For the people of the land have committed all these abominations, and the land is now defiled. If you make the land unclean, it will vomit you out too, just as it is vomiting out the nation that was there before you. </a:t>
            </a:r>
          </a:p>
          <a:p>
            <a:pPr marL="0" indent="0">
              <a:buNone/>
            </a:pPr>
            <a:r>
              <a:rPr lang="en-US" sz="3600" dirty="0"/>
              <a:t>America is in danger of divine judgement, already begun!</a:t>
            </a:r>
          </a:p>
        </p:txBody>
      </p:sp>
    </p:spTree>
    <p:extLst>
      <p:ext uri="{BB962C8B-B14F-4D97-AF65-F5344CB8AC3E}">
        <p14:creationId xmlns:p14="http://schemas.microsoft.com/office/powerpoint/2010/main" val="2191954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pPr marL="0" indent="0">
              <a:buNone/>
            </a:pPr>
            <a:r>
              <a:rPr lang="en-US" dirty="0"/>
              <a:t>Dr. Charles Stanley announced his decision to step down as senior pastor of First Baptist Church Atlanta on Sunday, Sept. 13,2020 during a livestream service. </a:t>
            </a:r>
            <a:r>
              <a:rPr lang="en-US" dirty="0">
                <a:solidFill>
                  <a:srgbClr val="FFFF99"/>
                </a:solidFill>
              </a:rPr>
              <a:t>With a succession plan in place, the </a:t>
            </a:r>
            <a:r>
              <a:rPr lang="en-US" u="sng" dirty="0">
                <a:solidFill>
                  <a:srgbClr val="FFFF99"/>
                </a:solidFill>
              </a:rPr>
              <a:t>87-year-old</a:t>
            </a:r>
            <a:r>
              <a:rPr lang="en-US" dirty="0">
                <a:solidFill>
                  <a:srgbClr val="FFFF99"/>
                </a:solidFill>
              </a:rPr>
              <a:t> passed leadership on</a:t>
            </a:r>
            <a:r>
              <a:rPr lang="en-US" dirty="0"/>
              <a:t> to Dr. Anthony George, who has assisted Stanley for the past eight years.</a:t>
            </a:r>
          </a:p>
        </p:txBody>
      </p:sp>
    </p:spTree>
    <p:extLst>
      <p:ext uri="{BB962C8B-B14F-4D97-AF65-F5344CB8AC3E}">
        <p14:creationId xmlns:p14="http://schemas.microsoft.com/office/powerpoint/2010/main" val="21285661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Where are the worst urban riots in America?</a:t>
            </a:r>
          </a:p>
          <a:p>
            <a:pPr marL="0" indent="0">
              <a:buNone/>
            </a:pPr>
            <a:r>
              <a:rPr lang="en-US" dirty="0"/>
              <a:t>Where is the worst air pollution in America?</a:t>
            </a:r>
          </a:p>
        </p:txBody>
      </p:sp>
    </p:spTree>
    <p:extLst>
      <p:ext uri="{BB962C8B-B14F-4D97-AF65-F5344CB8AC3E}">
        <p14:creationId xmlns:p14="http://schemas.microsoft.com/office/powerpoint/2010/main" val="3561920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3" name="Picture 2">
            <a:extLst>
              <a:ext uri="{FF2B5EF4-FFF2-40B4-BE49-F238E27FC236}">
                <a16:creationId xmlns:a16="http://schemas.microsoft.com/office/drawing/2014/main" id="{A804A0C5-35F3-4830-8D24-623FC1BD630E}"/>
              </a:ext>
            </a:extLst>
          </p:cNvPr>
          <p:cNvPicPr>
            <a:picLocks noChangeAspect="1"/>
          </p:cNvPicPr>
          <p:nvPr/>
        </p:nvPicPr>
        <p:blipFill>
          <a:blip r:embed="rId3"/>
          <a:stretch>
            <a:fillRect/>
          </a:stretch>
        </p:blipFill>
        <p:spPr>
          <a:xfrm>
            <a:off x="158424" y="133350"/>
            <a:ext cx="8498213" cy="4897656"/>
          </a:xfrm>
          <a:prstGeom prst="rect">
            <a:avLst/>
          </a:prstGeom>
        </p:spPr>
      </p:pic>
    </p:spTree>
    <p:extLst>
      <p:ext uri="{BB962C8B-B14F-4D97-AF65-F5344CB8AC3E}">
        <p14:creationId xmlns:p14="http://schemas.microsoft.com/office/powerpoint/2010/main" val="7624728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3" name="Picture 2">
            <a:extLst>
              <a:ext uri="{FF2B5EF4-FFF2-40B4-BE49-F238E27FC236}">
                <a16:creationId xmlns:a16="http://schemas.microsoft.com/office/drawing/2014/main" id="{5110AA48-D09A-4520-900B-A51A7145B8DF}"/>
              </a:ext>
            </a:extLst>
          </p:cNvPr>
          <p:cNvPicPr>
            <a:picLocks noChangeAspect="1"/>
          </p:cNvPicPr>
          <p:nvPr/>
        </p:nvPicPr>
        <p:blipFill>
          <a:blip r:embed="rId3"/>
          <a:stretch>
            <a:fillRect/>
          </a:stretch>
        </p:blipFill>
        <p:spPr>
          <a:xfrm>
            <a:off x="2941637" y="53454"/>
            <a:ext cx="2971800" cy="5169132"/>
          </a:xfrm>
          <a:prstGeom prst="rect">
            <a:avLst/>
          </a:prstGeom>
        </p:spPr>
      </p:pic>
    </p:spTree>
    <p:extLst>
      <p:ext uri="{BB962C8B-B14F-4D97-AF65-F5344CB8AC3E}">
        <p14:creationId xmlns:p14="http://schemas.microsoft.com/office/powerpoint/2010/main" val="24153374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 </a:t>
            </a:r>
          </a:p>
        </p:txBody>
      </p:sp>
      <p:pic>
        <p:nvPicPr>
          <p:cNvPr id="3" name="Picture 2">
            <a:extLst>
              <a:ext uri="{FF2B5EF4-FFF2-40B4-BE49-F238E27FC236}">
                <a16:creationId xmlns:a16="http://schemas.microsoft.com/office/drawing/2014/main" id="{AACFAD52-E7E3-4D84-B193-1DDC3480C19F}"/>
              </a:ext>
            </a:extLst>
          </p:cNvPr>
          <p:cNvPicPr>
            <a:picLocks noChangeAspect="1"/>
          </p:cNvPicPr>
          <p:nvPr/>
        </p:nvPicPr>
        <p:blipFill>
          <a:blip r:embed="rId3"/>
          <a:stretch>
            <a:fillRect/>
          </a:stretch>
        </p:blipFill>
        <p:spPr>
          <a:xfrm>
            <a:off x="248834" y="971550"/>
            <a:ext cx="8260842" cy="3200400"/>
          </a:xfrm>
          <a:prstGeom prst="rect">
            <a:avLst/>
          </a:prstGeom>
        </p:spPr>
      </p:pic>
    </p:spTree>
    <p:extLst>
      <p:ext uri="{BB962C8B-B14F-4D97-AF65-F5344CB8AC3E}">
        <p14:creationId xmlns:p14="http://schemas.microsoft.com/office/powerpoint/2010/main" val="4248093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endParaRPr lang="en-US" dirty="0"/>
          </a:p>
          <a:p>
            <a:pPr marL="0" indent="0">
              <a:buNone/>
            </a:pPr>
            <a:r>
              <a:rPr lang="en-US" dirty="0"/>
              <a:t>Worst riots…worst air pollution.</a:t>
            </a:r>
          </a:p>
          <a:p>
            <a:pPr marL="0" indent="0">
              <a:buNone/>
            </a:pPr>
            <a:endParaRPr lang="en-US" dirty="0"/>
          </a:p>
          <a:p>
            <a:pPr marL="0" indent="0">
              <a:buNone/>
            </a:pPr>
            <a:r>
              <a:rPr lang="en-US" dirty="0"/>
              <a:t>Worst immorality…worst fires.</a:t>
            </a:r>
          </a:p>
        </p:txBody>
      </p:sp>
    </p:spTree>
    <p:extLst>
      <p:ext uri="{BB962C8B-B14F-4D97-AF65-F5344CB8AC3E}">
        <p14:creationId xmlns:p14="http://schemas.microsoft.com/office/powerpoint/2010/main" val="20025930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dirty="0"/>
              <a:t>America’s sins</a:t>
            </a:r>
          </a:p>
          <a:p>
            <a:r>
              <a:rPr lang="en-US" dirty="0"/>
              <a:t>Sexual impurity and redefinition</a:t>
            </a:r>
          </a:p>
          <a:p>
            <a:r>
              <a:rPr lang="en-US" dirty="0"/>
              <a:t>Racial bias, baseless hatred</a:t>
            </a:r>
          </a:p>
          <a:p>
            <a:r>
              <a:rPr lang="en-US" dirty="0"/>
              <a:t>Rioting from unforgiveness.</a:t>
            </a:r>
          </a:p>
          <a:p>
            <a:r>
              <a:rPr lang="en-US" dirty="0"/>
              <a:t>Aborting/murdering babies.</a:t>
            </a:r>
          </a:p>
          <a:p>
            <a:r>
              <a:rPr lang="en-US" dirty="0"/>
              <a:t>Disrespect of G-d and worship.</a:t>
            </a:r>
          </a:p>
        </p:txBody>
      </p:sp>
    </p:spTree>
    <p:extLst>
      <p:ext uri="{BB962C8B-B14F-4D97-AF65-F5344CB8AC3E}">
        <p14:creationId xmlns:p14="http://schemas.microsoft.com/office/powerpoint/2010/main" val="7892946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marL="0" indent="0">
              <a:buNone/>
            </a:pPr>
            <a:r>
              <a:rPr lang="en-US" dirty="0"/>
              <a:t>American exceptionalism </a:t>
            </a:r>
          </a:p>
          <a:p>
            <a:r>
              <a:rPr lang="en-US" dirty="0"/>
              <a:t>a uniquely American ideology based on liberty, equality before the law, individual responsibility, republicanism, representative democracy, and laissez-faire economics.</a:t>
            </a:r>
          </a:p>
          <a:p>
            <a:r>
              <a:rPr lang="en-US" dirty="0"/>
              <a:t>the idea that America has a mission to transform the world</a:t>
            </a:r>
          </a:p>
        </p:txBody>
      </p:sp>
    </p:spTree>
    <p:extLst>
      <p:ext uri="{BB962C8B-B14F-4D97-AF65-F5344CB8AC3E}">
        <p14:creationId xmlns:p14="http://schemas.microsoft.com/office/powerpoint/2010/main" val="23481663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a:bodyPr>
          <a:lstStyle/>
          <a:p>
            <a:pPr marL="0" indent="0">
              <a:buNone/>
            </a:pPr>
            <a:r>
              <a:rPr lang="en-US" dirty="0"/>
              <a:t>The essence of the protests is that America rather was founded on </a:t>
            </a:r>
          </a:p>
          <a:p>
            <a:r>
              <a:rPr lang="en-US" dirty="0"/>
              <a:t>genocide of the indigenous people </a:t>
            </a:r>
          </a:p>
          <a:p>
            <a:r>
              <a:rPr lang="en-US" dirty="0"/>
              <a:t>slavery</a:t>
            </a:r>
          </a:p>
          <a:p>
            <a:r>
              <a:rPr lang="en-US" dirty="0"/>
              <a:t>Greedy exploitative capitalism.</a:t>
            </a:r>
          </a:p>
          <a:p>
            <a:pPr marL="0" indent="0">
              <a:buNone/>
            </a:pPr>
            <a:r>
              <a:rPr lang="en-US" dirty="0"/>
              <a:t>and should be abolished.</a:t>
            </a:r>
          </a:p>
          <a:p>
            <a:pPr marL="0" indent="0">
              <a:buNone/>
            </a:pPr>
            <a:endParaRPr lang="en-US" dirty="0"/>
          </a:p>
        </p:txBody>
      </p:sp>
    </p:spTree>
    <p:extLst>
      <p:ext uri="{BB962C8B-B14F-4D97-AF65-F5344CB8AC3E}">
        <p14:creationId xmlns:p14="http://schemas.microsoft.com/office/powerpoint/2010/main" val="17439572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This 244 year old republic could be at its end.</a:t>
            </a:r>
          </a:p>
          <a:p>
            <a:r>
              <a:rPr lang="en-US" dirty="0"/>
              <a:t>Freedom to live and preach Biblically may be viewed as hateful.</a:t>
            </a:r>
          </a:p>
          <a:p>
            <a:r>
              <a:rPr lang="en-US" dirty="0"/>
              <a:t>Defense of our nation may be viewed as imperialism.</a:t>
            </a:r>
          </a:p>
          <a:p>
            <a:pPr marL="0" indent="0">
              <a:buNone/>
            </a:pPr>
            <a:endParaRPr lang="en-US" dirty="0"/>
          </a:p>
        </p:txBody>
      </p:sp>
    </p:spTree>
    <p:extLst>
      <p:ext uri="{BB962C8B-B14F-4D97-AF65-F5344CB8AC3E}">
        <p14:creationId xmlns:p14="http://schemas.microsoft.com/office/powerpoint/2010/main" val="12234397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marL="0" indent="0">
              <a:buNone/>
            </a:pPr>
            <a:r>
              <a:rPr lang="en-US" dirty="0"/>
              <a:t>I love our country, and it’s survival is at risk.  We are told </a:t>
            </a:r>
          </a:p>
          <a:p>
            <a:pPr marL="0" indent="0">
              <a:buNone/>
            </a:pPr>
            <a:r>
              <a:rPr lang="en-US" baseline="30000" dirty="0"/>
              <a:t>1 Tim 2</a:t>
            </a:r>
            <a:r>
              <a:rPr lang="en-US" dirty="0"/>
              <a:t> first of all I urge that requests, prayers, intercessions, and thanksgiving be made on behalf…kings and all who are in authority—so we may live a peaceful and quiet life in all godliness and respectfulness. </a:t>
            </a:r>
          </a:p>
        </p:txBody>
      </p:sp>
    </p:spTree>
    <p:extLst>
      <p:ext uri="{BB962C8B-B14F-4D97-AF65-F5344CB8AC3E}">
        <p14:creationId xmlns:p14="http://schemas.microsoft.com/office/powerpoint/2010/main" val="1978636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endParaRPr lang="en-US" dirty="0"/>
          </a:p>
        </p:txBody>
      </p:sp>
    </p:spTree>
    <p:extLst>
      <p:ext uri="{BB962C8B-B14F-4D97-AF65-F5344CB8AC3E}">
        <p14:creationId xmlns:p14="http://schemas.microsoft.com/office/powerpoint/2010/main" val="8208648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1 Tim 2</a:t>
            </a:r>
            <a:r>
              <a:rPr lang="en-US" dirty="0"/>
              <a:t> This is good and pleasing in the sight of God our Savior. He desires all men to be saved and come into the knowledge of the truth.</a:t>
            </a:r>
          </a:p>
          <a:p>
            <a:pPr marL="0" indent="0">
              <a:buNone/>
            </a:pPr>
            <a:r>
              <a:rPr lang="en-US" dirty="0"/>
              <a:t>I think we can apply the words of Abe Lincoln in a spiritual sense:</a:t>
            </a:r>
          </a:p>
        </p:txBody>
      </p:sp>
    </p:spTree>
    <p:extLst>
      <p:ext uri="{BB962C8B-B14F-4D97-AF65-F5344CB8AC3E}">
        <p14:creationId xmlns:p14="http://schemas.microsoft.com/office/powerpoint/2010/main" val="17585407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It is rather for us to be here dedicated to the great task remaining before us…that we here highly resolve that…</a:t>
            </a:r>
          </a:p>
        </p:txBody>
      </p:sp>
    </p:spTree>
    <p:extLst>
      <p:ext uri="{BB962C8B-B14F-4D97-AF65-F5344CB8AC3E}">
        <p14:creationId xmlns:p14="http://schemas.microsoft.com/office/powerpoint/2010/main" val="31583042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this nation, under God, shall have a new birth of freedom—and that government of the people, by the people, for the people, shall not perish from the earth.</a:t>
            </a:r>
          </a:p>
        </p:txBody>
      </p:sp>
    </p:spTree>
    <p:extLst>
      <p:ext uri="{BB962C8B-B14F-4D97-AF65-F5344CB8AC3E}">
        <p14:creationId xmlns:p14="http://schemas.microsoft.com/office/powerpoint/2010/main" val="35169681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pPr marL="0" indent="0">
              <a:buNone/>
            </a:pPr>
            <a:r>
              <a:rPr lang="en-US" baseline="30000" dirty="0" err="1"/>
              <a:t>Divrei</a:t>
            </a:r>
            <a:r>
              <a:rPr lang="en-US" baseline="30000" dirty="0"/>
              <a:t> </a:t>
            </a:r>
            <a:r>
              <a:rPr lang="en-US" baseline="30000" dirty="0" err="1"/>
              <a:t>Yamin</a:t>
            </a:r>
            <a:r>
              <a:rPr lang="en-US" baseline="30000" dirty="0"/>
              <a:t> </a:t>
            </a:r>
            <a:r>
              <a:rPr lang="he-IL" baseline="30000" dirty="0"/>
              <a:t>ב</a:t>
            </a:r>
            <a:r>
              <a:rPr lang="en-US" baseline="30000" dirty="0"/>
              <a:t> /2 Chron 713-14</a:t>
            </a:r>
            <a:r>
              <a:rPr lang="en-US" dirty="0"/>
              <a:t> If I shut up the sky, so that there is </a:t>
            </a:r>
            <a:r>
              <a:rPr lang="en-US" dirty="0">
                <a:solidFill>
                  <a:srgbClr val="FFFF99"/>
                </a:solidFill>
              </a:rPr>
              <a:t>no rain</a:t>
            </a:r>
            <a:r>
              <a:rPr lang="en-US" dirty="0"/>
              <a:t>; or if I order </a:t>
            </a:r>
            <a:r>
              <a:rPr lang="en-US" dirty="0">
                <a:solidFill>
                  <a:srgbClr val="FFFF99"/>
                </a:solidFill>
              </a:rPr>
              <a:t>locusts to devour the land</a:t>
            </a:r>
            <a:r>
              <a:rPr lang="en-US" dirty="0"/>
              <a:t>; or if I send an </a:t>
            </a:r>
            <a:r>
              <a:rPr lang="en-US" dirty="0">
                <a:solidFill>
                  <a:srgbClr val="FFFF99"/>
                </a:solidFill>
              </a:rPr>
              <a:t>epidemic of sickness </a:t>
            </a:r>
            <a:r>
              <a:rPr lang="en-US" dirty="0"/>
              <a:t>among my people; then, if my people, who bear my name, will humble themselves, pray, seek my face and turn from their evil ways, I will hear from heaven, forgive their sin and heal their land. </a:t>
            </a:r>
          </a:p>
        </p:txBody>
      </p:sp>
    </p:spTree>
    <p:extLst>
      <p:ext uri="{BB962C8B-B14F-4D97-AF65-F5344CB8AC3E}">
        <p14:creationId xmlns:p14="http://schemas.microsoft.com/office/powerpoint/2010/main" val="1381853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a:t>1K 8.38</a:t>
            </a:r>
            <a:r>
              <a:rPr lang="en-US" dirty="0"/>
              <a:t> When prayer or supplication is made by anyone or by all Your people Israel—</a:t>
            </a:r>
            <a:r>
              <a:rPr lang="en-US" dirty="0">
                <a:solidFill>
                  <a:srgbClr val="FFFF99"/>
                </a:solidFill>
              </a:rPr>
              <a:t>each knowing the plague of his own heart</a:t>
            </a:r>
          </a:p>
        </p:txBody>
      </p:sp>
    </p:spTree>
    <p:extLst>
      <p:ext uri="{BB962C8B-B14F-4D97-AF65-F5344CB8AC3E}">
        <p14:creationId xmlns:p14="http://schemas.microsoft.com/office/powerpoint/2010/main" val="7251012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baseline="30000" dirty="0" err="1"/>
              <a:t>Yoel</a:t>
            </a:r>
            <a:r>
              <a:rPr lang="en-US" baseline="30000" dirty="0"/>
              <a:t> 2.12-14</a:t>
            </a:r>
            <a:r>
              <a:rPr lang="en-US" dirty="0"/>
              <a:t> “Yet even now,” says </a:t>
            </a:r>
            <a:r>
              <a:rPr lang="en-US" cap="small" dirty="0"/>
              <a:t>Adoni</a:t>
            </a:r>
            <a:r>
              <a:rPr lang="en-US" dirty="0"/>
              <a:t>, “turn to me with all your heart, with fasting, weeping and lamenting.” Tear your heart, not your garments; and turn to </a:t>
            </a:r>
            <a:r>
              <a:rPr lang="en-US" cap="small" dirty="0"/>
              <a:t>Adoni</a:t>
            </a:r>
            <a:r>
              <a:rPr lang="en-US" dirty="0"/>
              <a:t> your God. For he is merciful and compassionate, slow to anger, rich in grace, </a:t>
            </a:r>
          </a:p>
        </p:txBody>
      </p:sp>
    </p:spTree>
    <p:extLst>
      <p:ext uri="{BB962C8B-B14F-4D97-AF65-F5344CB8AC3E}">
        <p14:creationId xmlns:p14="http://schemas.microsoft.com/office/powerpoint/2010/main" val="23181217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baseline="30000" dirty="0" err="1"/>
              <a:t>Yoel</a:t>
            </a:r>
            <a:r>
              <a:rPr lang="en-US" baseline="30000" dirty="0"/>
              <a:t> 2.12-14</a:t>
            </a:r>
            <a:r>
              <a:rPr lang="en-US" dirty="0"/>
              <a:t> and willing to change his mind about disaster. Who knows? He may turn, change his mind and leave a blessing behind him.</a:t>
            </a:r>
          </a:p>
        </p:txBody>
      </p:sp>
    </p:spTree>
    <p:extLst>
      <p:ext uri="{BB962C8B-B14F-4D97-AF65-F5344CB8AC3E}">
        <p14:creationId xmlns:p14="http://schemas.microsoft.com/office/powerpoint/2010/main" val="28092297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dirty="0"/>
              <a:t>The day, Yom </a:t>
            </a:r>
            <a:r>
              <a:rPr lang="en-US" dirty="0" err="1"/>
              <a:t>T’ruah</a:t>
            </a:r>
            <a:r>
              <a:rPr lang="en-US" dirty="0"/>
              <a:t>, </a:t>
            </a:r>
            <a:r>
              <a:rPr lang="he-IL" b="1" dirty="0">
                <a:latin typeface="David" panose="020E0502060401010101" pitchFamily="34" charset="-79"/>
                <a:cs typeface="David" panose="020E0502060401010101" pitchFamily="34" charset="-79"/>
              </a:rPr>
              <a:t>יוֹם תְּרוּעָה</a:t>
            </a:r>
            <a:endParaRPr lang="en-US" b="1" dirty="0">
              <a:latin typeface="David" panose="020E0502060401010101" pitchFamily="34" charset="-79"/>
              <a:cs typeface="David" panose="020E0502060401010101" pitchFamily="34" charset="-79"/>
            </a:endParaRPr>
          </a:p>
          <a:p>
            <a:pPr marL="0" indent="0">
              <a:buNone/>
            </a:pPr>
            <a:r>
              <a:rPr lang="en-US" dirty="0"/>
              <a:t>Has a connotation of judgment.</a:t>
            </a:r>
          </a:p>
          <a:p>
            <a:pPr marL="0" indent="0">
              <a:buNone/>
            </a:pPr>
            <a:r>
              <a:rPr lang="en-US" dirty="0"/>
              <a:t>Right now, America is under judgement.  </a:t>
            </a:r>
          </a:p>
          <a:p>
            <a:pPr marL="0" indent="0">
              <a:buNone/>
            </a:pPr>
            <a:r>
              <a:rPr lang="en-US" dirty="0"/>
              <a:t>Will we respond?</a:t>
            </a:r>
          </a:p>
        </p:txBody>
      </p:sp>
    </p:spTree>
    <p:extLst>
      <p:ext uri="{BB962C8B-B14F-4D97-AF65-F5344CB8AC3E}">
        <p14:creationId xmlns:p14="http://schemas.microsoft.com/office/powerpoint/2010/main" val="5305471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marL="0" indent="0">
              <a:buNone/>
            </a:pPr>
            <a:r>
              <a:rPr lang="en-US" dirty="0"/>
              <a:t>The election will not save us.  We need a culture change, only by a spiritual renewal.  Such transformation has happened before in history: Wesley, Fiji Islands, Hebrides, Yeshua movement 1970’s.</a:t>
            </a:r>
          </a:p>
          <a:p>
            <a:pPr marL="0" indent="0">
              <a:buNone/>
            </a:pPr>
            <a:r>
              <a:rPr lang="en-US" dirty="0">
                <a:solidFill>
                  <a:srgbClr val="FFFF99"/>
                </a:solidFill>
              </a:rPr>
              <a:t>By intercession</a:t>
            </a:r>
            <a:r>
              <a:rPr lang="en-US" dirty="0"/>
              <a:t>… continued tomorrow.  Hear the shofar call…</a:t>
            </a:r>
          </a:p>
        </p:txBody>
      </p:sp>
    </p:spTree>
    <p:extLst>
      <p:ext uri="{BB962C8B-B14F-4D97-AF65-F5344CB8AC3E}">
        <p14:creationId xmlns:p14="http://schemas.microsoft.com/office/powerpoint/2010/main" val="38113249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endParaRPr lang="en-US" dirty="0"/>
          </a:p>
        </p:txBody>
      </p:sp>
    </p:spTree>
    <p:extLst>
      <p:ext uri="{BB962C8B-B14F-4D97-AF65-F5344CB8AC3E}">
        <p14:creationId xmlns:p14="http://schemas.microsoft.com/office/powerpoint/2010/main" val="3900025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baseline="30000" dirty="0"/>
              <a:t>Vayikra/Lev 23.24</a:t>
            </a:r>
            <a:r>
              <a:rPr lang="en-US" dirty="0"/>
              <a:t> ‘In the seventh month, the first of the month is to be for you a day of complete rest for </a:t>
            </a:r>
            <a:r>
              <a:rPr lang="en-US" dirty="0">
                <a:solidFill>
                  <a:srgbClr val="FFFF99"/>
                </a:solidFill>
              </a:rPr>
              <a:t>remembering</a:t>
            </a:r>
            <a:r>
              <a:rPr lang="en-US" dirty="0"/>
              <a:t>, a holy convocation announced with </a:t>
            </a:r>
            <a:r>
              <a:rPr lang="en-US" dirty="0">
                <a:solidFill>
                  <a:srgbClr val="FFFF99"/>
                </a:solidFill>
              </a:rPr>
              <a:t>blasts</a:t>
            </a:r>
            <a:r>
              <a:rPr lang="en-US" dirty="0"/>
              <a:t> on the shofar. </a:t>
            </a:r>
            <a:r>
              <a:rPr lang="he-IL" b="1" dirty="0">
                <a:latin typeface="David" panose="020E0502060401010101" pitchFamily="34" charset="-79"/>
                <a:cs typeface="David" panose="020E0502060401010101" pitchFamily="34" charset="-79"/>
              </a:rPr>
              <a:t>‎</a:t>
            </a:r>
            <a:endParaRPr lang="en-US" b="1" dirty="0">
              <a:latin typeface="David" panose="020E0502060401010101" pitchFamily="34" charset="-79"/>
              <a:cs typeface="David" panose="020E0502060401010101" pitchFamily="34" charset="-79"/>
            </a:endParaRPr>
          </a:p>
          <a:p>
            <a:pPr marL="0" indent="0">
              <a:buNone/>
            </a:pPr>
            <a:r>
              <a:rPr lang="he-IL" b="1" dirty="0">
                <a:solidFill>
                  <a:srgbClr val="FFFF99"/>
                </a:solidFill>
                <a:latin typeface="David" panose="020E0502060401010101" pitchFamily="34" charset="-79"/>
                <a:cs typeface="David" panose="020E0502060401010101" pitchFamily="34" charset="-79"/>
              </a:rPr>
              <a:t>זִכְרוֹן תְּרוּעָה</a:t>
            </a:r>
            <a:r>
              <a:rPr lang="en-US" b="1" dirty="0">
                <a:solidFill>
                  <a:srgbClr val="FFFF99"/>
                </a:solidFill>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יִהְיֶה לָכֶם שַׁבָּתוֹן</a:t>
            </a:r>
            <a:endParaRPr lang="en-US" b="1" dirty="0">
              <a:latin typeface="David" panose="020E0502060401010101" pitchFamily="34" charset="-79"/>
              <a:cs typeface="David" panose="020E0502060401010101" pitchFamily="34" charset="-79"/>
            </a:endParaRPr>
          </a:p>
          <a:p>
            <a:pPr marL="0" indent="0">
              <a:buNone/>
            </a:pPr>
            <a:r>
              <a:rPr lang="en-US" i="1" dirty="0" err="1"/>
              <a:t>Zikaron</a:t>
            </a:r>
            <a:r>
              <a:rPr lang="en-US" i="1" dirty="0"/>
              <a:t> </a:t>
            </a:r>
            <a:r>
              <a:rPr lang="en-US" i="1" dirty="0" err="1"/>
              <a:t>t’ruah</a:t>
            </a:r>
            <a:r>
              <a:rPr lang="en-US" i="1" dirty="0"/>
              <a:t>   Yom </a:t>
            </a:r>
            <a:r>
              <a:rPr lang="en-US" i="1" dirty="0" err="1"/>
              <a:t>T’ruah</a:t>
            </a:r>
            <a:endParaRPr lang="en-US" i="1" dirty="0"/>
          </a:p>
        </p:txBody>
      </p:sp>
    </p:spTree>
    <p:extLst>
      <p:ext uri="{BB962C8B-B14F-4D97-AF65-F5344CB8AC3E}">
        <p14:creationId xmlns:p14="http://schemas.microsoft.com/office/powerpoint/2010/main" val="8614292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7" y="104775"/>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dirty="0" err="1">
                <a:solidFill>
                  <a:srgbClr val="FFFF99"/>
                </a:solidFill>
              </a:rPr>
              <a:t>T’ruah</a:t>
            </a:r>
            <a:r>
              <a:rPr lang="en-US" sz="4400" b="1" dirty="0">
                <a:solidFill>
                  <a:srgbClr val="FFFF99"/>
                </a:solidFill>
                <a:latin typeface="David" panose="020E0502060401010101" pitchFamily="34" charset="-79"/>
                <a:cs typeface="David" panose="020E0502060401010101" pitchFamily="34" charset="-79"/>
              </a:rPr>
              <a:t> </a:t>
            </a:r>
            <a:r>
              <a:rPr lang="he-IL" sz="4400" b="1" dirty="0">
                <a:solidFill>
                  <a:srgbClr val="FFFF99"/>
                </a:solidFill>
                <a:latin typeface="David" panose="020E0502060401010101" pitchFamily="34" charset="-79"/>
                <a:cs typeface="David" panose="020E0502060401010101" pitchFamily="34" charset="-79"/>
              </a:rPr>
              <a:t>תְּרוּעָה</a:t>
            </a:r>
            <a:r>
              <a:rPr lang="en-US" sz="4400" b="1" dirty="0">
                <a:solidFill>
                  <a:srgbClr val="FFFF99"/>
                </a:solidFill>
                <a:latin typeface="David" panose="020E0502060401010101" pitchFamily="34" charset="-79"/>
                <a:cs typeface="David" panose="020E0502060401010101" pitchFamily="34" charset="-79"/>
              </a:rPr>
              <a:t>  </a:t>
            </a:r>
            <a:r>
              <a:rPr lang="en-US" dirty="0"/>
              <a:t>shout, cry; blast (trumpet,</a:t>
            </a:r>
            <a:r>
              <a:rPr lang="he-IL" b="1" dirty="0">
                <a:solidFill>
                  <a:srgbClr val="FFFF99"/>
                </a:solidFill>
                <a:latin typeface="David" panose="020E0502060401010101" pitchFamily="34" charset="-79"/>
                <a:cs typeface="David" panose="020E0502060401010101" pitchFamily="34" charset="-79"/>
              </a:rPr>
              <a:t> </a:t>
            </a:r>
            <a:r>
              <a:rPr lang="en-US" dirty="0"/>
              <a:t>shofar)</a:t>
            </a:r>
          </a:p>
          <a:p>
            <a:pPr marL="0" indent="0">
              <a:buNone/>
            </a:pPr>
            <a:r>
              <a:rPr lang="en-US" dirty="0"/>
              <a:t>The shofar has a wailing, mournful, judgement sound,  so a sense of judgment.</a:t>
            </a:r>
          </a:p>
          <a:p>
            <a:pPr marL="0" indent="0">
              <a:buNone/>
            </a:pPr>
            <a:r>
              <a:rPr lang="en-US" baseline="30000" dirty="0" err="1"/>
              <a:t>Shmot</a:t>
            </a:r>
            <a:r>
              <a:rPr lang="en-US" baseline="30000" dirty="0"/>
              <a:t>/Ex 19.16 </a:t>
            </a:r>
            <a:r>
              <a:rPr lang="en-US" dirty="0"/>
              <a:t>Then a shofar blast sounded so loudly that all the people in the camp trembled. </a:t>
            </a:r>
          </a:p>
        </p:txBody>
      </p:sp>
    </p:spTree>
    <p:extLst>
      <p:ext uri="{BB962C8B-B14F-4D97-AF65-F5344CB8AC3E}">
        <p14:creationId xmlns:p14="http://schemas.microsoft.com/office/powerpoint/2010/main" val="178518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74638" y="209550"/>
            <a:ext cx="82296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0" indent="0">
              <a:buNone/>
            </a:pPr>
            <a:r>
              <a:rPr lang="en-US" sz="2600" dirty="0"/>
              <a:t>Rabbi Kerry Baker, founding Rabbi of Congregation </a:t>
            </a:r>
            <a:r>
              <a:rPr lang="en-US" sz="2600" dirty="0" err="1"/>
              <a:t>Kol</a:t>
            </a:r>
            <a:r>
              <a:rPr lang="en-US" sz="2600" dirty="0"/>
              <a:t> </a:t>
            </a:r>
            <a:r>
              <a:rPr lang="en-US" sz="2600" dirty="0" err="1"/>
              <a:t>Halev</a:t>
            </a:r>
            <a:r>
              <a:rPr lang="en-US" sz="2600" dirty="0"/>
              <a:t>, Austin, TX writes:</a:t>
            </a:r>
            <a:r>
              <a:rPr lang="en-US" dirty="0"/>
              <a:t> </a:t>
            </a:r>
          </a:p>
          <a:p>
            <a:pPr marL="0" indent="0">
              <a:buNone/>
            </a:pPr>
            <a:r>
              <a:rPr lang="en-US" dirty="0"/>
              <a:t>The ancient instrument’s plaintive cry serves as a call to repentance and a reminder to Jews that God is their ruler. </a:t>
            </a:r>
          </a:p>
        </p:txBody>
      </p:sp>
    </p:spTree>
    <p:extLst>
      <p:ext uri="{BB962C8B-B14F-4D97-AF65-F5344CB8AC3E}">
        <p14:creationId xmlns:p14="http://schemas.microsoft.com/office/powerpoint/2010/main" val="1593215240"/>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132808</TotalTime>
  <Words>3474</Words>
  <Application>Microsoft Office PowerPoint</Application>
  <PresentationFormat>Custom</PresentationFormat>
  <Paragraphs>380</Paragraphs>
  <Slides>70</Slides>
  <Notes>70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70</vt:i4>
      </vt:variant>
    </vt:vector>
  </HeadingPairs>
  <TitlesOfParts>
    <vt:vector size="78" baseType="lpstr">
      <vt:lpstr>Arial</vt:lpstr>
      <vt:lpstr>Arial Rounded MT Bold</vt:lpstr>
      <vt:lpstr>Calibri</vt:lpstr>
      <vt:lpstr>Calibri Light</vt:lpstr>
      <vt:lpstr>David</vt:lpstr>
      <vt:lpstr>Helvetica Neue</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3841</cp:revision>
  <dcterms:created xsi:type="dcterms:W3CDTF">2006-04-21T19:34:43Z</dcterms:created>
  <dcterms:modified xsi:type="dcterms:W3CDTF">2020-09-18T22:43:00Z</dcterms:modified>
</cp:coreProperties>
</file>