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9"/>
  </p:notesMasterIdLst>
  <p:handoutMasterIdLst>
    <p:handoutMasterId r:id="rId100"/>
  </p:handoutMasterIdLst>
  <p:sldIdLst>
    <p:sldId id="2045" r:id="rId3"/>
    <p:sldId id="63719" r:id="rId4"/>
    <p:sldId id="63765" r:id="rId5"/>
    <p:sldId id="63720" r:id="rId6"/>
    <p:sldId id="63721" r:id="rId7"/>
    <p:sldId id="63672" r:id="rId8"/>
    <p:sldId id="63741" r:id="rId9"/>
    <p:sldId id="63813" r:id="rId10"/>
    <p:sldId id="63810" r:id="rId11"/>
    <p:sldId id="63807" r:id="rId12"/>
    <p:sldId id="63811" r:id="rId13"/>
    <p:sldId id="63805" r:id="rId14"/>
    <p:sldId id="63806" r:id="rId15"/>
    <p:sldId id="63808" r:id="rId16"/>
    <p:sldId id="63796" r:id="rId17"/>
    <p:sldId id="63815" r:id="rId18"/>
    <p:sldId id="63812" r:id="rId19"/>
    <p:sldId id="63816" r:id="rId20"/>
    <p:sldId id="63757" r:id="rId21"/>
    <p:sldId id="63759" r:id="rId22"/>
    <p:sldId id="63809" r:id="rId23"/>
    <p:sldId id="63762" r:id="rId24"/>
    <p:sldId id="63738" r:id="rId25"/>
    <p:sldId id="63706" r:id="rId26"/>
    <p:sldId id="63773" r:id="rId27"/>
    <p:sldId id="63770" r:id="rId28"/>
    <p:sldId id="63771" r:id="rId29"/>
    <p:sldId id="63818" r:id="rId30"/>
    <p:sldId id="63817" r:id="rId31"/>
    <p:sldId id="63756" r:id="rId32"/>
    <p:sldId id="63764" r:id="rId33"/>
    <p:sldId id="63742" r:id="rId34"/>
    <p:sldId id="63745" r:id="rId35"/>
    <p:sldId id="63743" r:id="rId36"/>
    <p:sldId id="63749" r:id="rId37"/>
    <p:sldId id="63758" r:id="rId38"/>
    <p:sldId id="63760" r:id="rId39"/>
    <p:sldId id="63751" r:id="rId40"/>
    <p:sldId id="63748" r:id="rId41"/>
    <p:sldId id="63754" r:id="rId42"/>
    <p:sldId id="63755" r:id="rId43"/>
    <p:sldId id="63763" r:id="rId44"/>
    <p:sldId id="63744" r:id="rId45"/>
    <p:sldId id="63753" r:id="rId46"/>
    <p:sldId id="63750" r:id="rId47"/>
    <p:sldId id="63819" r:id="rId48"/>
    <p:sldId id="63820" r:id="rId49"/>
    <p:sldId id="63761" r:id="rId50"/>
    <p:sldId id="63769" r:id="rId51"/>
    <p:sldId id="63737" r:id="rId52"/>
    <p:sldId id="63723" r:id="rId53"/>
    <p:sldId id="63725" r:id="rId54"/>
    <p:sldId id="63739" r:id="rId55"/>
    <p:sldId id="63727" r:id="rId56"/>
    <p:sldId id="63729" r:id="rId57"/>
    <p:sldId id="63730" r:id="rId58"/>
    <p:sldId id="63724" r:id="rId59"/>
    <p:sldId id="63731" r:id="rId60"/>
    <p:sldId id="63734" r:id="rId61"/>
    <p:sldId id="63732" r:id="rId62"/>
    <p:sldId id="63767" r:id="rId63"/>
    <p:sldId id="63722" r:id="rId64"/>
    <p:sldId id="63740" r:id="rId65"/>
    <p:sldId id="63735" r:id="rId66"/>
    <p:sldId id="63728" r:id="rId67"/>
    <p:sldId id="63774" r:id="rId68"/>
    <p:sldId id="63775" r:id="rId69"/>
    <p:sldId id="63781" r:id="rId70"/>
    <p:sldId id="63821" r:id="rId71"/>
    <p:sldId id="63783" r:id="rId72"/>
    <p:sldId id="63733" r:id="rId73"/>
    <p:sldId id="63786" r:id="rId74"/>
    <p:sldId id="63822" r:id="rId75"/>
    <p:sldId id="63823" r:id="rId76"/>
    <p:sldId id="63787" r:id="rId77"/>
    <p:sldId id="63779" r:id="rId78"/>
    <p:sldId id="63788" r:id="rId79"/>
    <p:sldId id="63784" r:id="rId80"/>
    <p:sldId id="63785" r:id="rId81"/>
    <p:sldId id="63789" r:id="rId82"/>
    <p:sldId id="63726" r:id="rId83"/>
    <p:sldId id="62807" r:id="rId84"/>
    <p:sldId id="62841" r:id="rId85"/>
    <p:sldId id="62842" r:id="rId86"/>
    <p:sldId id="63793" r:id="rId87"/>
    <p:sldId id="62843" r:id="rId88"/>
    <p:sldId id="63778" r:id="rId89"/>
    <p:sldId id="63795" r:id="rId90"/>
    <p:sldId id="63790" r:id="rId91"/>
    <p:sldId id="63768" r:id="rId92"/>
    <p:sldId id="63794" r:id="rId93"/>
    <p:sldId id="63799" r:id="rId94"/>
    <p:sldId id="63800" r:id="rId95"/>
    <p:sldId id="63289" r:id="rId96"/>
    <p:sldId id="63674" r:id="rId97"/>
    <p:sldId id="256"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220" autoAdjust="0"/>
  </p:normalViewPr>
  <p:slideViewPr>
    <p:cSldViewPr>
      <p:cViewPr varScale="1">
        <p:scale>
          <a:sx n="107" d="100"/>
          <a:sy n="107" d="100"/>
        </p:scale>
        <p:origin x="102" y="3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914"/>
    </p:cViewPr>
  </p:sorterViewPr>
  <p:notesViewPr>
    <p:cSldViewPr>
      <p:cViewPr varScale="1">
        <p:scale>
          <a:sx n="85" d="100"/>
          <a:sy n="85" d="100"/>
        </p:scale>
        <p:origin x="1968" y="2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09.011-14 He entered the Holiest Place. How??</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09.011-14 He entered the Holiest Place. How??</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rcna.org/welcome/beliefs/creeds/apostles-cree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uckduckgo.com/?q=clarence+larkin+maps&amp;iar=images&amp;iax=images&amp;ia=images&amp;iai=https%3A%2F%2Fs-media-cache-ak0.pinimg.com%2F736x%2F47%2Fec%2F55%2F47ec55ae24d10bc1c5661aaecd36958b.jp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implybible.com/f273-he-led-captivity-captive.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09.011-14 He entered the Holiest Place. How??</a:t>
            </a:r>
          </a:p>
        </p:txBody>
      </p:sp>
      <p:sp>
        <p:nvSpPr>
          <p:cNvPr id="5" name="Rectangle 3"/>
          <p:cNvSpPr>
            <a:spLocks noGrp="1" noChangeArrowheads="1"/>
          </p:cNvSpPr>
          <p:nvPr>
            <p:ph type="dt" idx="1"/>
          </p:nvPr>
        </p:nvSpPr>
        <p:spPr>
          <a:ln/>
        </p:spPr>
        <p:txBody>
          <a:bodyPr/>
          <a:lstStyle/>
          <a:p>
            <a:r>
              <a:rPr lang="en-US" altLang="en-US">
                <a:solidFill>
                  <a:prstClr val="white"/>
                </a:solidFill>
              </a:rPr>
              <a:t>Oct. 2,2021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009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6250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0331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86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9881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94545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8565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6850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4760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39551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https://www.focusonthefamily.com/church/balance-your-life/?utm_medium=email&amp;utm_campaign=1143401&amp;utm_source=E-Newsletter&amp;seid=115185210</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843911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507463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192964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However, as I meditated on the message for today, and looked into the returning to continuing in the Book of Messianic Jews/ Hebrews, there was a summary line that seemed to be my download.  </a:t>
            </a:r>
          </a:p>
          <a:p>
            <a:r>
              <a:rPr lang="en-US" dirty="0"/>
              <a:t>More on this??</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15598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117651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670809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09.011-14 He entered the Holiest Place. How??</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943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09.011-14 He entered the Holiest Place. How??</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60232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a:t>
            </a:r>
            <a:r>
              <a:rPr lang="en-US" u="sng" dirty="0"/>
              <a:t>huge</a:t>
            </a:r>
            <a:r>
              <a:rPr lang="en-US" dirty="0"/>
              <a:t>.   His going into the holiest place, holy of holies, with His own atoning Blood, is our FREEDOM…from guilt, from hell, from sinful holds on us!!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09.011-14 He entered the Holiest Place. How??</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20624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726752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Looks to me like He was executed, buried, then rose from the dead.   What’s this about the Holiest Place?</a:t>
            </a:r>
          </a:p>
          <a:p>
            <a:r>
              <a:rPr lang="en-US" dirty="0"/>
              <a:t>Consider scriptures about time from His death to resurrection.   </a:t>
            </a:r>
          </a:p>
          <a:p>
            <a:r>
              <a:rPr lang="en-US" dirty="0"/>
              <a:t>Consider first the earliest summary doctrine of the faith: the Apostles Creed.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09.011-14 He entered the Holiest Place. How??</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4868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42900" y="4341813"/>
            <a:ext cx="6172200" cy="4572000"/>
          </a:xfrm>
        </p:spPr>
        <p:txBody>
          <a:bodyPr/>
          <a:lstStyle/>
          <a:p>
            <a:r>
              <a:rPr lang="en-US" sz="1050" dirty="0"/>
              <a:t>https://www.focusonthefamily.com/church/balance-your-life/?utm_medium=email&amp;utm_campaign=1143401&amp;utm_source=E-Newsletter&amp;seid=115185210</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460180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https://www.crcna.org/welcome/beliefs/creeds/apostles-creed</a:t>
            </a:r>
            <a:r>
              <a:rPr lang="en-US" sz="1050" dirty="0"/>
              <a:t>   </a:t>
            </a:r>
            <a:r>
              <a:rPr lang="en-US" sz="1000" b="0" i="0" dirty="0">
                <a:solidFill>
                  <a:srgbClr val="585858"/>
                </a:solidFill>
                <a:effectLst/>
                <a:latin typeface="effra"/>
              </a:rPr>
              <a:t>“Translation © 1988, Faith Alive Christian Resources, Christian Reformed Church in North America.”</a:t>
            </a:r>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05340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https://www.crcna.org/welcome/beliefs/creeds/apostles-creed</a:t>
            </a:r>
          </a:p>
          <a:p>
            <a:r>
              <a:rPr lang="en-US" dirty="0"/>
              <a:t>Pretty plain.</a:t>
            </a:r>
          </a:p>
          <a:p>
            <a:r>
              <a:rPr lang="en-US" dirty="0"/>
              <a:t>Aside: Nothing about covenants and Israel.   So the believers through the millennia thought that Israel was a non-issue, over, caput, out.</a:t>
            </a:r>
          </a:p>
          <a:p>
            <a:r>
              <a:rPr lang="en-US" dirty="0"/>
              <a:t>Back to subject: says “He descended into Hell.”</a:t>
            </a:r>
          </a:p>
          <a:p>
            <a:r>
              <a:rPr lang="en-US" dirty="0"/>
              <a:t>Remember, this is a creed.  Useful, beautiful, poetic, liturgical.</a:t>
            </a:r>
          </a:p>
          <a:p>
            <a:r>
              <a:rPr lang="en-US" dirty="0"/>
              <a:t>Analogous to the Rabbi’s writings: Mishna, Talmud.  </a:t>
            </a:r>
          </a:p>
          <a:p>
            <a:r>
              <a:rPr lang="en-US" dirty="0"/>
              <a:t>NEITHER IS AUTHORITATIVE.  </a:t>
            </a:r>
          </a:p>
          <a:p>
            <a:r>
              <a:rPr lang="en-US" dirty="0"/>
              <a:t>Answering question: Where and how Yeshua go to Holiest place.  What do scriptures say?</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907537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straight up and simple: on the day of His death, He and his companion would be in Gan Eden = Paradise = G-d’s immediate presence and place of bliss = heaven.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278598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Seems like He descended to Hell.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Alternatively…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Hebrew poetic parallelism means the two words are to be taken as one idea—the simple grave, a pit in the earth where flesh decays.</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53277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630265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following chart is from Dispensational Truth, as I was taught in the 1970s. </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79249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https://duckduckgo.com/?q=clarence+larkin+maps&amp;iar=images&amp;iax=images&amp;ia=images&amp;iai=https%3A%2F%2Fs-media-cache-ak0.pinimg.com%2F736x%2F47%2Fec%2F55%2F47ec55ae24d10bc1c5661aaecd36958b.jpg</a:t>
            </a:r>
            <a:endParaRPr lang="en-US" sz="1050" dirty="0"/>
          </a:p>
          <a:p>
            <a:endParaRPr lang="en-US" sz="1050" dirty="0"/>
          </a:p>
          <a:p>
            <a:r>
              <a:rPr lang="en-US" dirty="0"/>
              <a:t>Zoom in</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629626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Zoom in more…</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694672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I came to Messiah in April 1969, and about all the believers were fervent dispensationalists.   Believing the rapture would come at any time, they’d be gone, and it would be up to my people.   But I was a bit of an anomaly.  Hadn’t really defined my identity, but knew I was still Jewish, and didn’t like being referred to as a Christian.   Oppressors.   I was very rel</a:t>
            </a:r>
            <a:r>
              <a:rPr lang="en-US" dirty="0"/>
              <a:t>ieved to read that     </a:t>
            </a:r>
            <a:r>
              <a:rPr lang="en-US" b="1" baseline="30000" dirty="0" err="1">
                <a:solidFill>
                  <a:srgbClr val="000000"/>
                </a:solidFill>
                <a:latin typeface="system-ui"/>
              </a:rPr>
              <a:t>Mtt</a:t>
            </a:r>
            <a:r>
              <a:rPr lang="en-US" b="1" baseline="30000" dirty="0">
                <a:solidFill>
                  <a:srgbClr val="000000"/>
                </a:solidFill>
                <a:latin typeface="system-ui"/>
              </a:rPr>
              <a:t> 19 </a:t>
            </a:r>
            <a:r>
              <a:rPr lang="en-US" b="1" i="0" baseline="30000" dirty="0">
                <a:solidFill>
                  <a:srgbClr val="000000"/>
                </a:solidFill>
                <a:effectLst/>
                <a:latin typeface="system-ui"/>
              </a:rPr>
              <a:t>28 </a:t>
            </a:r>
            <a:r>
              <a:rPr lang="en-US" dirty="0"/>
              <a:t>Yeshua said to them, “Yes. I tell you that in the regenerated world, when the Son of Man sits on his glorious throne, you who have followed me will also sit on twelve thrones and judge the twelve tribes of </a:t>
            </a:r>
            <a:r>
              <a:rPr lang="en-US" dirty="0" err="1"/>
              <a:t>Isra’el</a:t>
            </a:r>
            <a:r>
              <a:rPr lang="en-US" dirty="0"/>
              <a:t>.”    So I concluded that they and I were still Jews.   </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513271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https://simplybible.com/f273-he-led-captivity-captive.htm</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1200" cap="none" spc="0" normalizeH="0" baseline="0" noProof="0" dirty="0">
                <a:ln>
                  <a:noFill/>
                </a:ln>
                <a:solidFill>
                  <a:srgbClr val="161616"/>
                </a:solidFill>
                <a:effectLst/>
                <a:uLnTx/>
                <a:uFillTx/>
                <a:latin typeface="Arial Rounded MT Bold" pitchFamily="34" charset="0"/>
                <a:ea typeface="+mn-ea"/>
                <a:cs typeface="Arial" charset="0"/>
              </a:rPr>
              <a:t>the simple reading of this verse is that Yeshua ascended into the heavens after first having descended into the earth below, the grave. In fact, the Greek language here can either be read “the lower region of earth” or “the lower region, earth.”</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https://www.epm.org/resources/2008/Mar/22/what-happened-after-jesus-died/</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65143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https://www.focusonthefamily.com/church/balance-your-life/?utm_medium=email&amp;utm_campaign=1143401&amp;utm_source=E-Newsletter&amp;seid=115185210</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16197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https://simplybible.com/f273-he-led-captivity-captive.htm</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000606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https://simplybible.com/f273-he-led-captivity-captive.htm</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4256621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https://simplybible.com/f273-he-led-captivity-captive.htm</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528106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779458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161616"/>
                </a:solidFill>
                <a:effectLst/>
              </a:rPr>
              <a:t>Nowhere in the Bible is there any statement that a lost soul who has died can have a second chance. </a:t>
            </a:r>
            <a:endParaRPr lang="en-US" dirty="0"/>
          </a:p>
          <a:p>
            <a:r>
              <a:rPr lang="en-US" b="0" i="0" dirty="0">
                <a:solidFill>
                  <a:srgbClr val="161616"/>
                </a:solidFill>
                <a:effectLst/>
              </a:rPr>
              <a:t>the same Spirit who raised Yeshua as a testimony “in order that He might bring us to God” also had spoken in Noah’s day to those souls now in prison; and they are in prison because they did not listen at the time of the preaching.</a:t>
            </a:r>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86636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solidFill>
                  <a:srgbClr val="161616"/>
                </a:solidFill>
              </a:rPr>
              <a:t>Some say that He hadn’t yet presented the Blood of atonement before the Father.</a:t>
            </a:r>
          </a:p>
          <a:p>
            <a:r>
              <a:rPr lang="en-US" dirty="0">
                <a:solidFill>
                  <a:srgbClr val="161616"/>
                </a:solidFill>
              </a:rPr>
              <a:t>Alternatively, some say He said this because he had an errand to send her on to his disciples, which required haste; nor need she stay now to show her respect to him, since she would have opportunity enough to do that, before his ascension; which though it was to be quickly, yet not directly and immediately; and this seems to be the sense of our Lord's reason:</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159389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186341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548172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2080838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28705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https://www.focusonthefamily.com/church/balance-your-life/?utm_medium=email&amp;utm_campaign=1143401&amp;utm_source=E-Newsletter&amp;seid=115185210</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108066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4270394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625455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815671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532593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Artist’s rendition of the </a:t>
            </a:r>
            <a:r>
              <a:rPr lang="en-US" dirty="0" err="1"/>
              <a:t>Mishkan</a:t>
            </a:r>
            <a:r>
              <a:rPr lang="en-US" dirty="0"/>
              <a:t>, the Tabernacle.</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5581003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https://templeinstitute.org/yom-kippur-part-5/</a:t>
            </a:r>
          </a:p>
          <a:p>
            <a:r>
              <a:rPr lang="en-US" dirty="0"/>
              <a:t>Incense first into Holy of Holies.</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473264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https://templeinstitute.org/yom-kippur-part-5/</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832232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Incences</a:t>
            </a:r>
            <a:r>
              <a:rPr lang="en-US" dirty="0"/>
              <a:t> &lt; the blood.   Maybe analogous to our musical, prayerful worship, before the Word.   Sets the atmosphere.</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2173923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https://templeinstitute.org/yom-kippur-part-6/</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3303187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lnSpcReduction="10000"/>
          </a:bodyPr>
          <a:lstStyle/>
          <a:p>
            <a:pPr algn="l"/>
            <a:r>
              <a:rPr lang="en-US" dirty="0"/>
              <a:t>Now the Kohen </a:t>
            </a:r>
            <a:r>
              <a:rPr lang="en-US" dirty="0" err="1"/>
              <a:t>Gadol</a:t>
            </a:r>
            <a:r>
              <a:rPr lang="en-US" dirty="0"/>
              <a:t> does not leave the Sanctuary, but takes up the first </a:t>
            </a:r>
            <a:r>
              <a:rPr lang="en-US" dirty="0" err="1"/>
              <a:t>mizrak</a:t>
            </a:r>
            <a:r>
              <a:rPr lang="en-US" dirty="0"/>
              <a:t>, containing the blood of the bullock, from the first stand where he had originally placed it. Facing the curtains that separate between the Holy (where he now stands) and the Holy of Holies, he stands opposite that same spot that he has entered unto three times - "between the poles" of the ark.</a:t>
            </a:r>
          </a:p>
          <a:p>
            <a:pPr algn="l"/>
            <a:r>
              <a:rPr lang="en-US" dirty="0"/>
              <a:t>This time, he dashes from the blood of the bullock outside the curtain but towards the same spot, in the same manner we have described. Next, he places this </a:t>
            </a:r>
            <a:r>
              <a:rPr lang="en-US" dirty="0" err="1"/>
              <a:t>mizrak</a:t>
            </a:r>
            <a:r>
              <a:rPr lang="en-US" dirty="0"/>
              <a:t> down on its stand, once again takes up the second vessel containing the blood of the sacrificial goat, and repeats his action against the curtain.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24036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https://www.focusonthefamily.com/church/balance-your-life/?utm_medium=email&amp;utm_campaign=1143401&amp;utm_source=E-Newsletter&amp;seid=115185210</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6363937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https://templeinstitute.org/yom-kippur-part-7/</a:t>
            </a:r>
          </a:p>
          <a:p>
            <a:r>
              <a:rPr lang="en-US" b="0" i="0" dirty="0">
                <a:solidFill>
                  <a:srgbClr val="000142"/>
                </a:solidFill>
                <a:effectLst/>
              </a:rPr>
              <a:t>Finally, while still in the Sanctuary, the </a:t>
            </a:r>
            <a:r>
              <a:rPr lang="en-US" b="0" i="1" dirty="0">
                <a:solidFill>
                  <a:srgbClr val="000142"/>
                </a:solidFill>
                <a:effectLst/>
              </a:rPr>
              <a:t>Kohen </a:t>
            </a:r>
            <a:r>
              <a:rPr lang="en-US" b="0" i="1" dirty="0" err="1">
                <a:solidFill>
                  <a:srgbClr val="000142"/>
                </a:solidFill>
                <a:effectLst/>
              </a:rPr>
              <a:t>Gadol</a:t>
            </a:r>
            <a:r>
              <a:rPr lang="en-US" b="0" i="0" dirty="0">
                <a:solidFill>
                  <a:srgbClr val="000142"/>
                </a:solidFill>
                <a:effectLst/>
              </a:rPr>
              <a:t> mixes the contents of both vessels together. He pours the </a:t>
            </a:r>
            <a:r>
              <a:rPr lang="en-US" b="0" i="1" dirty="0" err="1">
                <a:solidFill>
                  <a:srgbClr val="000142"/>
                </a:solidFill>
                <a:effectLst/>
              </a:rPr>
              <a:t>mizrak</a:t>
            </a:r>
            <a:r>
              <a:rPr lang="en-US" b="0" i="0" dirty="0">
                <a:solidFill>
                  <a:srgbClr val="000142"/>
                </a:solidFill>
                <a:effectLst/>
              </a:rPr>
              <a:t> containing the bullock's blood into that of the goat, and then pours from this full vessel back into the empty one (of the bullock) so that they will blend completely together. All this is on account of the verse (Lev. 16:18) </a:t>
            </a:r>
            <a:r>
              <a:rPr lang="en-US" b="0" i="1" dirty="0">
                <a:solidFill>
                  <a:srgbClr val="000142"/>
                </a:solidFill>
                <a:effectLst/>
              </a:rPr>
              <a:t>"He shall then go out to the altar that is before G-d and make atonement on it. He shall take some of the bullock's blood and some of the goat's blood, and place the mixture on the horns of the altar all around."</a:t>
            </a:r>
            <a:r>
              <a:rPr lang="en-US" b="0" i="0" dirty="0">
                <a:solidFill>
                  <a:srgbClr val="000142"/>
                </a:solidFill>
                <a:effectLst/>
              </a:rPr>
              <a:t> </a:t>
            </a:r>
            <a:endParaRPr lang="en-US" sz="2400"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5146727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https://templeinstitute.org/yom-kippur-part-7/</a:t>
            </a:r>
            <a:endParaRPr lang="en-US" sz="1600" dirty="0">
              <a:latin typeface="Arial Rounded MT Bold" panose="020F0704030504030204" pitchFamily="34" charset="0"/>
            </a:endParaRPr>
          </a:p>
          <a:p>
            <a:pPr algn="l"/>
            <a:r>
              <a:rPr lang="en-US" sz="1800" b="0" i="0" dirty="0">
                <a:solidFill>
                  <a:srgbClr val="000142"/>
                </a:solidFill>
                <a:effectLst/>
                <a:latin typeface="Arial Rounded MT Bold" panose="020F0704030504030204" pitchFamily="34" charset="0"/>
              </a:rPr>
              <a:t>The </a:t>
            </a:r>
            <a:r>
              <a:rPr lang="en-US" sz="1800" b="0" i="1" dirty="0">
                <a:solidFill>
                  <a:srgbClr val="000142"/>
                </a:solidFill>
                <a:effectLst/>
                <a:latin typeface="Arial Rounded MT Bold" panose="020F0704030504030204" pitchFamily="34" charset="0"/>
              </a:rPr>
              <a:t>Kohen </a:t>
            </a:r>
            <a:r>
              <a:rPr lang="en-US" sz="1800" b="0" i="1" dirty="0" err="1">
                <a:solidFill>
                  <a:srgbClr val="000142"/>
                </a:solidFill>
                <a:effectLst/>
                <a:latin typeface="Arial Rounded MT Bold" panose="020F0704030504030204" pitchFamily="34" charset="0"/>
              </a:rPr>
              <a:t>Gadol</a:t>
            </a:r>
            <a:r>
              <a:rPr lang="en-US" sz="1800" b="0" i="0" dirty="0">
                <a:solidFill>
                  <a:srgbClr val="000142"/>
                </a:solidFill>
                <a:effectLst/>
                <a:latin typeface="Arial Rounded MT Bold" panose="020F0704030504030204" pitchFamily="34" charset="0"/>
              </a:rPr>
              <a:t> walks around the incense altar and sprinkles on each of its four corners. Afterwards, he clears away some of the coals on top and exposes some of the gold surface of the altar. On this area, the </a:t>
            </a:r>
            <a:r>
              <a:rPr lang="en-US" sz="1800" b="0" i="1" dirty="0">
                <a:solidFill>
                  <a:srgbClr val="000142"/>
                </a:solidFill>
                <a:effectLst/>
                <a:latin typeface="Arial Rounded MT Bold" panose="020F0704030504030204" pitchFamily="34" charset="0"/>
              </a:rPr>
              <a:t>"floor"</a:t>
            </a:r>
            <a:r>
              <a:rPr lang="en-US" sz="1800" b="0" i="0" dirty="0">
                <a:solidFill>
                  <a:srgbClr val="000142"/>
                </a:solidFill>
                <a:effectLst/>
                <a:latin typeface="Arial Rounded MT Bold" panose="020F0704030504030204" pitchFamily="34" charset="0"/>
              </a:rPr>
              <a:t> of the small incense altar, he sprinkles an additional seven times, as per the verse (ibid. 19): </a:t>
            </a:r>
            <a:r>
              <a:rPr lang="en-US" sz="1800" b="0" i="1" dirty="0">
                <a:solidFill>
                  <a:srgbClr val="000142"/>
                </a:solidFill>
                <a:effectLst/>
                <a:latin typeface="Arial Rounded MT Bold" panose="020F0704030504030204" pitchFamily="34" charset="0"/>
              </a:rPr>
              <a:t>"He shall sprinkle the blood on it seven times with his forefinger."</a:t>
            </a:r>
            <a:r>
              <a:rPr lang="en-US" sz="1800" b="0" i="0" dirty="0">
                <a:solidFill>
                  <a:srgbClr val="000142"/>
                </a:solidFill>
                <a:effectLst/>
                <a:latin typeface="Arial Rounded MT Bold" panose="020F0704030504030204" pitchFamily="34" charset="0"/>
              </a:rPr>
              <a:t> Whatever was left in the </a:t>
            </a:r>
            <a:r>
              <a:rPr lang="en-US" sz="1800" b="0" i="1" dirty="0" err="1">
                <a:solidFill>
                  <a:srgbClr val="000142"/>
                </a:solidFill>
                <a:effectLst/>
                <a:latin typeface="Arial Rounded MT Bold" panose="020F0704030504030204" pitchFamily="34" charset="0"/>
              </a:rPr>
              <a:t>mizrak</a:t>
            </a:r>
            <a:r>
              <a:rPr lang="en-US" sz="1800" b="0" i="0" dirty="0">
                <a:solidFill>
                  <a:srgbClr val="000142"/>
                </a:solidFill>
                <a:effectLst/>
                <a:latin typeface="Arial Rounded MT Bold" panose="020F0704030504030204" pitchFamily="34" charset="0"/>
              </a:rPr>
              <a:t> when he concluded, he poured out onto the western side of the outer altar's foundation, in keeping with the instructions (Lev. 4:7): </a:t>
            </a:r>
            <a:r>
              <a:rPr lang="en-US" sz="1800" b="0" i="1" dirty="0">
                <a:solidFill>
                  <a:srgbClr val="000142"/>
                </a:solidFill>
                <a:effectLst/>
                <a:latin typeface="Arial Rounded MT Bold" panose="020F0704030504030204" pitchFamily="34" charset="0"/>
              </a:rPr>
              <a:t>"He shall then spill out all the rest of the bull's blood at the base of the altar, which is in front of the entrance to the Tent of Meeting."</a:t>
            </a:r>
            <a:endParaRPr lang="en-US" sz="1800" b="0" i="0" dirty="0">
              <a:solidFill>
                <a:srgbClr val="000142"/>
              </a:solidFill>
              <a:effectLst/>
              <a:latin typeface="Arial Rounded MT Bold" panose="020F0704030504030204" pitchFamily="34" charset="0"/>
            </a:endParaRPr>
          </a:p>
          <a:p>
            <a:br>
              <a:rPr lang="en-US" sz="1800" dirty="0">
                <a:latin typeface="Arial Rounded MT Bold" panose="020F0704030504030204" pitchFamily="34" charset="0"/>
              </a:rPr>
            </a:br>
            <a:endParaRPr lang="en-US" sz="1100" dirty="0">
              <a:latin typeface="Arial Rounded MT Bold" panose="020F0704030504030204" pitchFamily="34" charset="0"/>
            </a:endParaRP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dirty="0"/>
          </a:p>
        </p:txBody>
      </p:sp>
    </p:spTree>
    <p:extLst>
      <p:ext uri="{BB962C8B-B14F-4D97-AF65-F5344CB8AC3E}">
        <p14:creationId xmlns:p14="http://schemas.microsoft.com/office/powerpoint/2010/main" val="820583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8169457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4153399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2814667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https://duckduckgo.com/?q=christ+entered+the+holy+of+holies+in+heaven&amp;iax=images&amp;ia=images&amp;iai=https%3A%2F%2Fi.pinimg.com%2Foriginals%2Fa3%2F89%2F86%2Fa389860fff5e6b793b9b6fed4be2e6d4.jpg</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4610076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7085583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3401701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038427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99015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QR code stopped working for a while Sunday, then fixed.</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626522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09.011-14 He entered the Holiest Place. How??</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18579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6084458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7542916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1680670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500536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065155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41705198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4460965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6647725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97255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5992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Newell p 295</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9120546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https://www.biblestudytools.com/commentaries/gills-exposition-of-the-bible/hebrews-9-12.html</a:t>
            </a:r>
          </a:p>
          <a:p>
            <a:endParaRPr lang="en-US" sz="2000" dirty="0"/>
          </a:p>
          <a:p>
            <a:r>
              <a:rPr lang="en-US" sz="2000" dirty="0"/>
              <a:t>Some time ago I used the metaphor of a proposed space elevator…</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5936200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A counterweight at the upper end keeps the center of mass well above geostationary orbit level. This produces enough upward centrifugal force from Earth's rotation to fully counter the downward gravity, keeping the cable upright and taut. Climbers carry cargo up and down the cable.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https://en.wikipedia.org/wiki/Space_elevator#21st_century</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2814070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www.outerplaces.com%2Fscience%2Fitem%2F10468-we-might-be-able-to-build-a-space-elevator-made-of-microscopic-threads-of-diamonds&amp;psig=AOvVaw1uK8JUr3w_WFQ0nfcjIko6&amp;ust=1610220868441000&amp;source=images&amp;cd=vfe&amp;ved=0CAIQjRxqFwoTCLiA5bOKje4CFQAAAAAdAAAAABAY</a:t>
            </a:r>
          </a:p>
          <a:p>
            <a:r>
              <a:rPr lang="en-US" dirty="0"/>
              <a:t>No advantage in this to being Jewish, 2</a:t>
            </a:r>
            <a:r>
              <a:rPr lang="en-US" baseline="30000" dirty="0"/>
              <a:t>nd</a:t>
            </a:r>
            <a:r>
              <a:rPr lang="en-US" dirty="0"/>
              <a:t> generation believer, pretty good, right political party, member.  We are admitted by self renunciation and trust!   </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6119758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7481444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0790168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5547991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6934098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1747612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199870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966095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13583389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Thinking we can purify our conscience by “doing better” “doing it right”.   Rather confess, trust PLUS change what you can.  </a:t>
            </a:r>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36615110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35673775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10758765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09.011-14 He entered the Holiest Place. How??</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7044701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09.011-14 He entered the Holiest Place. How??</a:t>
            </a:r>
          </a:p>
        </p:txBody>
      </p:sp>
      <p:sp>
        <p:nvSpPr>
          <p:cNvPr id="5" name="Date Placeholder 4"/>
          <p:cNvSpPr>
            <a:spLocks noGrp="1"/>
          </p:cNvSpPr>
          <p:nvPr>
            <p:ph type="dt" idx="1"/>
          </p:nvPr>
        </p:nvSpPr>
        <p:spPr/>
        <p:txBody>
          <a:bodyPr/>
          <a:lstStyle/>
          <a:p>
            <a:r>
              <a:rPr lang="en-US" altLang="en-US"/>
              <a:t>Oct. 2,2021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10/2/2021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B026259-3931-4804-B57B-75649D438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348" y="0"/>
            <a:ext cx="3675303" cy="5143500"/>
          </a:xfrm>
          <a:prstGeom prst="rect">
            <a:avLst/>
          </a:prstGeom>
        </p:spPr>
      </p:pic>
    </p:spTree>
    <p:extLst>
      <p:ext uri="{BB962C8B-B14F-4D97-AF65-F5344CB8AC3E}">
        <p14:creationId xmlns:p14="http://schemas.microsoft.com/office/powerpoint/2010/main" val="148262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F95A7C2-2A37-4B93-B400-4FFA1EE81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906" y="0"/>
            <a:ext cx="5434187" cy="5143500"/>
          </a:xfrm>
          <a:prstGeom prst="rect">
            <a:avLst/>
          </a:prstGeom>
        </p:spPr>
      </p:pic>
    </p:spTree>
    <p:extLst>
      <p:ext uri="{BB962C8B-B14F-4D97-AF65-F5344CB8AC3E}">
        <p14:creationId xmlns:p14="http://schemas.microsoft.com/office/powerpoint/2010/main" val="327745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823E335-26C8-4FCD-8CD1-90C5C6950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00545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4285E6E-85ED-4B92-8CBB-029168E3F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pic>
        <p:nvPicPr>
          <p:cNvPr id="5" name="Picture 4">
            <a:extLst>
              <a:ext uri="{FF2B5EF4-FFF2-40B4-BE49-F238E27FC236}">
                <a16:creationId xmlns:a16="http://schemas.microsoft.com/office/drawing/2014/main" id="{0F533F02-5008-449B-8A93-8E285877A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571" y="0"/>
            <a:ext cx="5602857" cy="5143500"/>
          </a:xfrm>
          <a:prstGeom prst="rect">
            <a:avLst/>
          </a:prstGeom>
        </p:spPr>
      </p:pic>
    </p:spTree>
    <p:extLst>
      <p:ext uri="{BB962C8B-B14F-4D97-AF65-F5344CB8AC3E}">
        <p14:creationId xmlns:p14="http://schemas.microsoft.com/office/powerpoint/2010/main" val="195792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CBACC67-403F-4FC8-9EC0-09B5A26E9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31999" y="666751"/>
            <a:ext cx="5080000" cy="3810000"/>
          </a:xfrm>
          <a:prstGeom prst="rect">
            <a:avLst/>
          </a:prstGeom>
        </p:spPr>
      </p:pic>
      <p:pic>
        <p:nvPicPr>
          <p:cNvPr id="7" name="Picture 6">
            <a:extLst>
              <a:ext uri="{FF2B5EF4-FFF2-40B4-BE49-F238E27FC236}">
                <a16:creationId xmlns:a16="http://schemas.microsoft.com/office/drawing/2014/main" id="{1B10974E-90F0-403A-8EFD-04984208E6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pic>
        <p:nvPicPr>
          <p:cNvPr id="9" name="Picture 8">
            <a:extLst>
              <a:ext uri="{FF2B5EF4-FFF2-40B4-BE49-F238E27FC236}">
                <a16:creationId xmlns:a16="http://schemas.microsoft.com/office/drawing/2014/main" id="{5B11793E-7645-41D1-9576-478133CDBE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013" y="0"/>
            <a:ext cx="6631973" cy="5143500"/>
          </a:xfrm>
          <a:prstGeom prst="rect">
            <a:avLst/>
          </a:prstGeom>
        </p:spPr>
      </p:pic>
    </p:spTree>
    <p:extLst>
      <p:ext uri="{BB962C8B-B14F-4D97-AF65-F5344CB8AC3E}">
        <p14:creationId xmlns:p14="http://schemas.microsoft.com/office/powerpoint/2010/main" val="75727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E4336D2-D2F3-4130-B344-37482A5BB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9441"/>
            <a:ext cx="5613930" cy="5143500"/>
          </a:xfrm>
          <a:prstGeom prst="rect">
            <a:avLst/>
          </a:prstGeom>
        </p:spPr>
      </p:pic>
    </p:spTree>
    <p:extLst>
      <p:ext uri="{BB962C8B-B14F-4D97-AF65-F5344CB8AC3E}">
        <p14:creationId xmlns:p14="http://schemas.microsoft.com/office/powerpoint/2010/main" val="79515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a:extLst>
              <a:ext uri="{FF2B5EF4-FFF2-40B4-BE49-F238E27FC236}">
                <a16:creationId xmlns:a16="http://schemas.microsoft.com/office/drawing/2014/main" id="{369426EC-9EC8-4123-A6E4-431F721BC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28031" y="638968"/>
            <a:ext cx="5111749" cy="3833812"/>
          </a:xfrm>
          <a:prstGeom prst="rect">
            <a:avLst/>
          </a:prstGeom>
        </p:spPr>
      </p:pic>
    </p:spTree>
    <p:extLst>
      <p:ext uri="{BB962C8B-B14F-4D97-AF65-F5344CB8AC3E}">
        <p14:creationId xmlns:p14="http://schemas.microsoft.com/office/powerpoint/2010/main" val="67249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3558DE0-2C1A-4CB6-A051-6B3D059B7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6481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Next year:  Plaza Art Fair during the Ten Days of Repentance.</a:t>
            </a:r>
          </a:p>
          <a:p>
            <a:r>
              <a:rPr lang="en-US" sz="4000" dirty="0"/>
              <a:t>We can’t put up the Sukkah</a:t>
            </a:r>
          </a:p>
          <a:p>
            <a:r>
              <a:rPr lang="en-US" sz="4000" dirty="0"/>
              <a:t>We can put up a </a:t>
            </a:r>
            <a:r>
              <a:rPr lang="en-US" sz="4000" dirty="0">
                <a:solidFill>
                  <a:srgbClr val="FFFF99"/>
                </a:solidFill>
              </a:rPr>
              <a:t>Repentance Tent: a Repent-Tent</a:t>
            </a:r>
          </a:p>
          <a:p>
            <a:r>
              <a:rPr lang="en-US" sz="4000" dirty="0"/>
              <a:t>Stay Saturday night to the end.</a:t>
            </a:r>
          </a:p>
        </p:txBody>
      </p:sp>
    </p:spTree>
    <p:extLst>
      <p:ext uri="{BB962C8B-B14F-4D97-AF65-F5344CB8AC3E}">
        <p14:creationId xmlns:p14="http://schemas.microsoft.com/office/powerpoint/2010/main" val="221025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 whirlwind of holidays within a single month!</a:t>
            </a:r>
          </a:p>
          <a:p>
            <a:pPr marL="461963" indent="-461963">
              <a:buFont typeface="+mj-lt"/>
              <a:buAutoNum type="arabicPeriod"/>
            </a:pPr>
            <a:r>
              <a:rPr lang="en-US" sz="4000" dirty="0"/>
              <a:t>Rosh Hashanah, sounding the Call for the Gathering of God’s People, leading into </a:t>
            </a:r>
          </a:p>
          <a:p>
            <a:pPr marL="461963" indent="-461963">
              <a:buFont typeface="+mj-lt"/>
              <a:buAutoNum type="arabicPeriod"/>
            </a:pPr>
            <a:r>
              <a:rPr lang="en-US" sz="4000" dirty="0"/>
              <a:t>the 10 Days of repentance</a:t>
            </a:r>
          </a:p>
          <a:p>
            <a:pPr marL="461963" indent="-461963">
              <a:buFont typeface="+mj-lt"/>
              <a:buAutoNum type="arabicPeriod"/>
            </a:pPr>
            <a:r>
              <a:rPr lang="en-US" sz="4000" dirty="0"/>
              <a:t>Culminating in Yom Kippur</a:t>
            </a:r>
          </a:p>
          <a:p>
            <a:pPr marL="461963" indent="-461963">
              <a:buFont typeface="+mj-lt"/>
              <a:buAutoNum type="arabicPeriod"/>
            </a:pPr>
            <a:r>
              <a:rPr lang="en-US" sz="4000" dirty="0"/>
              <a:t>Then the Joy of Sukkot- lots of community, campfires, camping</a:t>
            </a:r>
            <a:endParaRPr lang="en-US" sz="6600" dirty="0"/>
          </a:p>
        </p:txBody>
      </p:sp>
    </p:spTree>
    <p:extLst>
      <p:ext uri="{BB962C8B-B14F-4D97-AF65-F5344CB8AC3E}">
        <p14:creationId xmlns:p14="http://schemas.microsoft.com/office/powerpoint/2010/main" val="383157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u="sng" dirty="0"/>
              <a:t> </a:t>
            </a:r>
            <a:r>
              <a:rPr lang="en-US" sz="4000" u="sng" dirty="0"/>
              <a:t>Four rules for cowboys</a:t>
            </a:r>
          </a:p>
        </p:txBody>
      </p:sp>
    </p:spTree>
    <p:extLst>
      <p:ext uri="{BB962C8B-B14F-4D97-AF65-F5344CB8AC3E}">
        <p14:creationId xmlns:p14="http://schemas.microsoft.com/office/powerpoint/2010/main" val="116159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5"/>
            </a:pPr>
            <a:r>
              <a:rPr lang="en-US" sz="4000" dirty="0"/>
              <a:t>Sukkot Plaza outreach glorious but lots of work!</a:t>
            </a:r>
          </a:p>
          <a:p>
            <a:pPr marL="461963" indent="-461963">
              <a:buFont typeface="+mj-lt"/>
              <a:buAutoNum type="arabicPeriod" startAt="5"/>
            </a:pPr>
            <a:r>
              <a:rPr lang="en-US" sz="4000" dirty="0"/>
              <a:t>Finally Hoshana </a:t>
            </a:r>
            <a:r>
              <a:rPr lang="en-US" sz="4000" dirty="0" err="1"/>
              <a:t>Rabba</a:t>
            </a:r>
            <a:r>
              <a:rPr lang="en-US" sz="4000" dirty="0"/>
              <a:t> / </a:t>
            </a:r>
            <a:r>
              <a:rPr lang="en-US" sz="4000" dirty="0" err="1"/>
              <a:t>Shmini</a:t>
            </a:r>
            <a:r>
              <a:rPr lang="en-US" sz="4000" dirty="0"/>
              <a:t> Atzeret / </a:t>
            </a:r>
            <a:r>
              <a:rPr lang="en-US" sz="4000" dirty="0" err="1"/>
              <a:t>Simkhat</a:t>
            </a:r>
            <a:r>
              <a:rPr lang="en-US" sz="4000" dirty="0"/>
              <a:t> Torah where we rejoiced and danced, in the gift of G-d’s Holy Scriptures</a:t>
            </a:r>
          </a:p>
        </p:txBody>
      </p:sp>
    </p:spTree>
    <p:extLst>
      <p:ext uri="{BB962C8B-B14F-4D97-AF65-F5344CB8AC3E}">
        <p14:creationId xmlns:p14="http://schemas.microsoft.com/office/powerpoint/2010/main" val="52323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5"/>
            </a:pPr>
            <a:r>
              <a:rPr lang="en-US" sz="4000" dirty="0"/>
              <a:t>Sukkot Plaza outreach glorious but lots of work!</a:t>
            </a:r>
          </a:p>
          <a:p>
            <a:pPr marL="461963" indent="-461963">
              <a:buFont typeface="+mj-lt"/>
              <a:buAutoNum type="arabicPeriod" startAt="5"/>
            </a:pPr>
            <a:r>
              <a:rPr lang="en-US" sz="4000" dirty="0"/>
              <a:t>Finally Hoshana </a:t>
            </a:r>
            <a:r>
              <a:rPr lang="en-US" sz="4000" dirty="0" err="1"/>
              <a:t>Rabba</a:t>
            </a:r>
            <a:r>
              <a:rPr lang="en-US" sz="4000" dirty="0"/>
              <a:t> / </a:t>
            </a:r>
            <a:r>
              <a:rPr lang="en-US" sz="4000" dirty="0" err="1"/>
              <a:t>Shmini</a:t>
            </a:r>
            <a:r>
              <a:rPr lang="en-US" sz="4000" dirty="0"/>
              <a:t> Atzeret / </a:t>
            </a:r>
            <a:r>
              <a:rPr lang="en-US" sz="4000" dirty="0" err="1"/>
              <a:t>Simkhat</a:t>
            </a:r>
            <a:r>
              <a:rPr lang="en-US" sz="4000" dirty="0"/>
              <a:t> Torah where we rejoiced and danced, in the gift of G-d’s Holy Scriptures</a:t>
            </a:r>
          </a:p>
          <a:p>
            <a:pPr marL="461963" indent="-461963">
              <a:buFont typeface="+mj-lt"/>
              <a:buAutoNum type="arabicPeriod" startAt="5"/>
            </a:pPr>
            <a:r>
              <a:rPr lang="en-US" sz="4000" dirty="0"/>
              <a:t>Revived?  Exhausted?</a:t>
            </a:r>
            <a:endParaRPr lang="en-US" sz="6600" dirty="0"/>
          </a:p>
          <a:p>
            <a:pPr marL="461963" indent="-461963">
              <a:buFont typeface="+mj-lt"/>
              <a:buAutoNum type="arabicPeriod" startAt="5"/>
            </a:pPr>
            <a:endParaRPr lang="en-US" sz="4000" dirty="0"/>
          </a:p>
        </p:txBody>
      </p:sp>
    </p:spTree>
    <p:extLst>
      <p:ext uri="{BB962C8B-B14F-4D97-AF65-F5344CB8AC3E}">
        <p14:creationId xmlns:p14="http://schemas.microsoft.com/office/powerpoint/2010/main" val="1909275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u="sng" dirty="0"/>
              <a:t>Yom Kippur: 3 messages already</a:t>
            </a:r>
          </a:p>
          <a:p>
            <a:r>
              <a:rPr lang="en-US" sz="4000" dirty="0"/>
              <a:t>Temple sacrifices</a:t>
            </a:r>
          </a:p>
          <a:p>
            <a:r>
              <a:rPr lang="en-US" sz="4000" dirty="0"/>
              <a:t>Vows and </a:t>
            </a:r>
            <a:r>
              <a:rPr lang="en-US" sz="4000" dirty="0" err="1"/>
              <a:t>Kol</a:t>
            </a:r>
            <a:r>
              <a:rPr lang="en-US" sz="4000" dirty="0"/>
              <a:t> Nidre</a:t>
            </a:r>
          </a:p>
          <a:p>
            <a:r>
              <a:rPr lang="en-US" sz="4000" dirty="0"/>
              <a:t>Affliction</a:t>
            </a:r>
          </a:p>
        </p:txBody>
      </p:sp>
    </p:spTree>
    <p:extLst>
      <p:ext uri="{BB962C8B-B14F-4D97-AF65-F5344CB8AC3E}">
        <p14:creationId xmlns:p14="http://schemas.microsoft.com/office/powerpoint/2010/main" val="840412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36ECFD1-ED75-485E-9081-CEE8AA096BF8}"/>
              </a:ext>
            </a:extLst>
          </p:cNvPr>
          <p:cNvPicPr>
            <a:picLocks noChangeAspect="1"/>
          </p:cNvPicPr>
          <p:nvPr/>
        </p:nvPicPr>
        <p:blipFill>
          <a:blip r:embed="rId3"/>
          <a:stretch>
            <a:fillRect/>
          </a:stretch>
        </p:blipFill>
        <p:spPr>
          <a:xfrm>
            <a:off x="0" y="30700"/>
            <a:ext cx="9144000" cy="5082100"/>
          </a:xfrm>
          <a:prstGeom prst="rect">
            <a:avLst/>
          </a:prstGeom>
        </p:spPr>
      </p:pic>
    </p:spTree>
    <p:extLst>
      <p:ext uri="{BB962C8B-B14F-4D97-AF65-F5344CB8AC3E}">
        <p14:creationId xmlns:p14="http://schemas.microsoft.com/office/powerpoint/2010/main" val="274095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Messianic Jews 9.12 </a:t>
            </a:r>
          </a:p>
          <a:p>
            <a:pPr marL="0" indent="0" algn="ctr">
              <a:buNone/>
            </a:pPr>
            <a:r>
              <a:rPr lang="en-US" sz="4000" dirty="0"/>
              <a:t>“He entered the Holiest Place.”</a:t>
            </a:r>
          </a:p>
          <a:p>
            <a:pPr marL="0" indent="0" algn="ctr">
              <a:buNone/>
            </a:pPr>
            <a:r>
              <a:rPr lang="en-US" sz="4000" dirty="0"/>
              <a:t>How? </a:t>
            </a:r>
            <a:endParaRPr lang="en-US" sz="6600" dirty="0"/>
          </a:p>
        </p:txBody>
      </p:sp>
    </p:spTree>
    <p:extLst>
      <p:ext uri="{BB962C8B-B14F-4D97-AF65-F5344CB8AC3E}">
        <p14:creationId xmlns:p14="http://schemas.microsoft.com/office/powerpoint/2010/main" val="2482584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3900" dirty="0"/>
          </a:p>
          <a:p>
            <a:pPr marL="0" indent="0" algn="ctr">
              <a:buNone/>
            </a:pPr>
            <a:r>
              <a:rPr lang="en-US" sz="3900" u="sng" dirty="0"/>
              <a:t>When</a:t>
            </a:r>
            <a:r>
              <a:rPr lang="en-US" sz="3900" dirty="0"/>
              <a:t> did He go the Holiest Place? </a:t>
            </a:r>
          </a:p>
          <a:p>
            <a:pPr marL="0" indent="0" algn="ctr">
              <a:buNone/>
            </a:pPr>
            <a:r>
              <a:rPr lang="en-US" sz="4000" u="sng" dirty="0"/>
              <a:t>How</a:t>
            </a:r>
            <a:r>
              <a:rPr lang="en-US" sz="4000" dirty="0"/>
              <a:t> did He enter that place?</a:t>
            </a:r>
          </a:p>
        </p:txBody>
      </p:sp>
    </p:spTree>
    <p:extLst>
      <p:ext uri="{BB962C8B-B14F-4D97-AF65-F5344CB8AC3E}">
        <p14:creationId xmlns:p14="http://schemas.microsoft.com/office/powerpoint/2010/main" val="2306540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But when the Messiah appeared as </a:t>
            </a:r>
            <a:r>
              <a:rPr lang="en-US" sz="4000" dirty="0" err="1"/>
              <a:t>cohen</a:t>
            </a:r>
            <a:r>
              <a:rPr lang="en-US" sz="4000" dirty="0"/>
              <a:t> </a:t>
            </a:r>
            <a:r>
              <a:rPr lang="en-US" sz="4000" dirty="0" err="1"/>
              <a:t>gadol</a:t>
            </a:r>
            <a:r>
              <a:rPr lang="en-US" sz="4000" dirty="0"/>
              <a:t> of the good things that are happening already, then, through the greater and more perfect Tent which is not man-made (that is, it is not of this created world), </a:t>
            </a:r>
          </a:p>
        </p:txBody>
      </p:sp>
    </p:spTree>
    <p:extLst>
      <p:ext uri="{BB962C8B-B14F-4D97-AF65-F5344CB8AC3E}">
        <p14:creationId xmlns:p14="http://schemas.microsoft.com/office/powerpoint/2010/main" val="393358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a:t>
            </a:r>
            <a:r>
              <a:rPr lang="en-US" sz="4000" u="sng" dirty="0">
                <a:solidFill>
                  <a:srgbClr val="FFFF99"/>
                </a:solidFill>
              </a:rPr>
              <a:t>he entered the Holiest Place</a:t>
            </a:r>
            <a:r>
              <a:rPr lang="en-US" sz="4000" dirty="0">
                <a:solidFill>
                  <a:srgbClr val="FFFF99"/>
                </a:solidFill>
              </a:rPr>
              <a:t> </a:t>
            </a:r>
            <a:r>
              <a:rPr lang="en-US" sz="4000" dirty="0"/>
              <a:t>once and for all.  And he entered not by means of the blood of goats and calves, but by means of his own blood, </a:t>
            </a:r>
            <a:r>
              <a:rPr lang="en-US" sz="4000" dirty="0">
                <a:solidFill>
                  <a:srgbClr val="FFFF99"/>
                </a:solidFill>
              </a:rPr>
              <a:t>thus setting people free forever. </a:t>
            </a:r>
          </a:p>
        </p:txBody>
      </p:sp>
    </p:spTree>
    <p:extLst>
      <p:ext uri="{BB962C8B-B14F-4D97-AF65-F5344CB8AC3E}">
        <p14:creationId xmlns:p14="http://schemas.microsoft.com/office/powerpoint/2010/main" val="2604020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7525" indent="-517525">
              <a:buFont typeface="+mj-lt"/>
              <a:buAutoNum type="arabicPeriod"/>
            </a:pPr>
            <a:r>
              <a:rPr lang="en-US" sz="4000" dirty="0"/>
              <a:t>What happened in the 3 days?</a:t>
            </a:r>
          </a:p>
          <a:p>
            <a:pPr marL="517525" indent="-517525">
              <a:buFont typeface="+mj-lt"/>
              <a:buAutoNum type="arabicPeriod"/>
            </a:pPr>
            <a:r>
              <a:rPr lang="en-US" sz="4000" dirty="0"/>
              <a:t>What is the Temple pattern?</a:t>
            </a:r>
          </a:p>
          <a:p>
            <a:pPr marL="517525" indent="-517525">
              <a:buFont typeface="+mj-lt"/>
              <a:buAutoNum type="arabicPeriod"/>
            </a:pPr>
            <a:r>
              <a:rPr lang="en-US" sz="4000" dirty="0"/>
              <a:t>What are the certainties?</a:t>
            </a:r>
          </a:p>
        </p:txBody>
      </p:sp>
    </p:spTree>
    <p:extLst>
      <p:ext uri="{BB962C8B-B14F-4D97-AF65-F5344CB8AC3E}">
        <p14:creationId xmlns:p14="http://schemas.microsoft.com/office/powerpoint/2010/main" val="185225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3900" dirty="0"/>
          </a:p>
          <a:p>
            <a:pPr marL="0" indent="0" algn="ctr">
              <a:buNone/>
            </a:pPr>
            <a:r>
              <a:rPr lang="en-US" sz="3900" dirty="0"/>
              <a:t>What happened in those three days?</a:t>
            </a:r>
            <a:endParaRPr lang="en-US" sz="4000" dirty="0"/>
          </a:p>
        </p:txBody>
      </p:sp>
    </p:spTree>
    <p:extLst>
      <p:ext uri="{BB962C8B-B14F-4D97-AF65-F5344CB8AC3E}">
        <p14:creationId xmlns:p14="http://schemas.microsoft.com/office/powerpoint/2010/main" val="197178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u="sng" dirty="0"/>
              <a:t> </a:t>
            </a:r>
            <a:r>
              <a:rPr lang="en-US" sz="4000" u="sng" dirty="0"/>
              <a:t>Four rules for cowboys</a:t>
            </a:r>
          </a:p>
          <a:p>
            <a:pPr marL="517525" indent="-517525">
              <a:buFont typeface="+mj-lt"/>
              <a:buAutoNum type="arabicPeriod"/>
            </a:pPr>
            <a:r>
              <a:rPr lang="en-US" sz="4000" dirty="0"/>
              <a:t>When you fall off, git back on. </a:t>
            </a:r>
          </a:p>
        </p:txBody>
      </p:sp>
    </p:spTree>
    <p:extLst>
      <p:ext uri="{BB962C8B-B14F-4D97-AF65-F5344CB8AC3E}">
        <p14:creationId xmlns:p14="http://schemas.microsoft.com/office/powerpoint/2010/main" val="406892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Apostles Creed</a:t>
            </a:r>
          </a:p>
          <a:p>
            <a:pPr marL="0" indent="0">
              <a:buNone/>
            </a:pPr>
            <a:r>
              <a:rPr lang="en-US" sz="4000" dirty="0"/>
              <a:t>I believe in God, the Father almighty, creator of heaven and earth. I believe in Yeshua the Messiah, his only Son, our Lord, who was conceived by the Holy Spirit and born of the virgin Miriam. </a:t>
            </a:r>
          </a:p>
        </p:txBody>
      </p:sp>
    </p:spTree>
    <p:extLst>
      <p:ext uri="{BB962C8B-B14F-4D97-AF65-F5344CB8AC3E}">
        <p14:creationId xmlns:p14="http://schemas.microsoft.com/office/powerpoint/2010/main" val="304605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He suffered under Pontius Pilate, was crucified, died, and was buried; </a:t>
            </a:r>
            <a:r>
              <a:rPr lang="en-US" sz="4000" u="sng" dirty="0">
                <a:solidFill>
                  <a:srgbClr val="FFFF99"/>
                </a:solidFill>
              </a:rPr>
              <a:t>he descended to hell</a:t>
            </a:r>
            <a:r>
              <a:rPr lang="en-US" sz="4000" dirty="0"/>
              <a:t>. The third day he rose again from the dead. He ascended to heaven and is seated at the right hand of God the Father almighty. From there he will come to judge the living and the dead.</a:t>
            </a:r>
          </a:p>
        </p:txBody>
      </p:sp>
    </p:spTree>
    <p:extLst>
      <p:ext uri="{BB962C8B-B14F-4D97-AF65-F5344CB8AC3E}">
        <p14:creationId xmlns:p14="http://schemas.microsoft.com/office/powerpoint/2010/main" val="3925583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1. </a:t>
            </a:r>
            <a:r>
              <a:rPr lang="en-US" sz="4000" baseline="30000" dirty="0"/>
              <a:t>Lk 23.42-43  </a:t>
            </a:r>
            <a:r>
              <a:rPr lang="en-US" sz="4000" dirty="0"/>
              <a:t>And he said, “Yeshua, remember me when You come into Your kingdom.” Yeshua said to him, “Amen, I tell you, today you shall be with Me in Paradise.”</a:t>
            </a:r>
          </a:p>
        </p:txBody>
      </p:sp>
    </p:spTree>
    <p:extLst>
      <p:ext uri="{BB962C8B-B14F-4D97-AF65-F5344CB8AC3E}">
        <p14:creationId xmlns:p14="http://schemas.microsoft.com/office/powerpoint/2010/main" val="1266954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2. </a:t>
            </a:r>
            <a:r>
              <a:rPr lang="en-US" sz="4000" baseline="30000" dirty="0" err="1"/>
              <a:t>T’hillim</a:t>
            </a:r>
            <a:r>
              <a:rPr lang="en-US" sz="4000" baseline="30000" dirty="0"/>
              <a:t>/Psalm 16:10 </a:t>
            </a:r>
            <a:r>
              <a:rPr lang="en-US" sz="4000" dirty="0"/>
              <a:t>For you will not abandon me to </a:t>
            </a:r>
            <a:r>
              <a:rPr lang="en-US" sz="4000" dirty="0" err="1"/>
              <a:t>Sh’ol</a:t>
            </a:r>
            <a:r>
              <a:rPr lang="en-US" sz="4000" dirty="0"/>
              <a:t>, You will not let your faithful one see the Abyss.</a:t>
            </a:r>
          </a:p>
          <a:p>
            <a:pPr marL="0" indent="0">
              <a:buNone/>
            </a:pPr>
            <a:r>
              <a:rPr lang="en-US" sz="4000" dirty="0"/>
              <a:t>  </a:t>
            </a:r>
            <a:r>
              <a:rPr lang="he-IL" sz="4000" dirty="0"/>
              <a:t> </a:t>
            </a:r>
            <a:r>
              <a:rPr lang="he-IL" sz="4400" b="1" dirty="0">
                <a:latin typeface="David" panose="020E0502060401010101" pitchFamily="34" charset="-79"/>
                <a:cs typeface="David" panose="020E0502060401010101" pitchFamily="34" charset="-79"/>
              </a:rPr>
              <a:t>שָֽׁחַת</a:t>
            </a:r>
            <a:r>
              <a:rPr lang="en-US" sz="4000" dirty="0"/>
              <a:t> (flowery) pit; grave, hell.</a:t>
            </a:r>
          </a:p>
        </p:txBody>
      </p:sp>
    </p:spTree>
    <p:extLst>
      <p:ext uri="{BB962C8B-B14F-4D97-AF65-F5344CB8AC3E}">
        <p14:creationId xmlns:p14="http://schemas.microsoft.com/office/powerpoint/2010/main" val="2638979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3. </a:t>
            </a:r>
            <a:r>
              <a:rPr lang="en-US" sz="4000" baseline="30000" dirty="0"/>
              <a:t>Ephesians 4:8-10  </a:t>
            </a:r>
            <a:r>
              <a:rPr lang="en-US" sz="4000" dirty="0"/>
              <a:t>It says, “After he went up into the heights, </a:t>
            </a:r>
            <a:r>
              <a:rPr lang="en-US" sz="4000" u="sng" dirty="0">
                <a:solidFill>
                  <a:srgbClr val="FFFF99"/>
                </a:solidFill>
              </a:rPr>
              <a:t>he led captivity captive and he gave gifts to mankind.</a:t>
            </a:r>
            <a:r>
              <a:rPr lang="en-US" sz="4000" dirty="0"/>
              <a:t>” Now this phrase, “he went up,” what can it mean if not that he first went down into the lower parts, </a:t>
            </a:r>
          </a:p>
        </p:txBody>
      </p:sp>
    </p:spTree>
    <p:extLst>
      <p:ext uri="{BB962C8B-B14F-4D97-AF65-F5344CB8AC3E}">
        <p14:creationId xmlns:p14="http://schemas.microsoft.com/office/powerpoint/2010/main" val="140228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Ephesians 4:8-10   </a:t>
            </a:r>
            <a:r>
              <a:rPr lang="en-US" sz="4000" dirty="0"/>
              <a:t>that is, the earth? The one who went down is himself the one who also went up, far above all of heaven, in order to fill all things.</a:t>
            </a:r>
          </a:p>
        </p:txBody>
      </p:sp>
    </p:spTree>
    <p:extLst>
      <p:ext uri="{BB962C8B-B14F-4D97-AF65-F5344CB8AC3E}">
        <p14:creationId xmlns:p14="http://schemas.microsoft.com/office/powerpoint/2010/main" val="636260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31798" y="356176"/>
            <a:ext cx="8255001" cy="4577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a:extLst>
              <a:ext uri="{FF2B5EF4-FFF2-40B4-BE49-F238E27FC236}">
                <a16:creationId xmlns:a16="http://schemas.microsoft.com/office/drawing/2014/main" id="{688C52E9-B624-4F3C-8EB5-53E496AC7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6"/>
            <a:ext cx="8839200" cy="515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1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D91A385-407F-46AC-B4C3-7AD69AD45FB5}"/>
              </a:ext>
            </a:extLst>
          </p:cNvPr>
          <p:cNvPicPr>
            <a:picLocks noChangeAspect="1"/>
          </p:cNvPicPr>
          <p:nvPr/>
        </p:nvPicPr>
        <p:blipFill>
          <a:blip r:embed="rId3"/>
          <a:stretch>
            <a:fillRect/>
          </a:stretch>
        </p:blipFill>
        <p:spPr>
          <a:xfrm>
            <a:off x="457200" y="-1048"/>
            <a:ext cx="8229600" cy="5145595"/>
          </a:xfrm>
          <a:prstGeom prst="rect">
            <a:avLst/>
          </a:prstGeom>
        </p:spPr>
      </p:pic>
    </p:spTree>
    <p:extLst>
      <p:ext uri="{BB962C8B-B14F-4D97-AF65-F5344CB8AC3E}">
        <p14:creationId xmlns:p14="http://schemas.microsoft.com/office/powerpoint/2010/main" val="2955616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7A92AD9-DB5A-4961-8B45-A30456874F50}"/>
              </a:ext>
            </a:extLst>
          </p:cNvPr>
          <p:cNvPicPr>
            <a:picLocks noChangeAspect="1"/>
          </p:cNvPicPr>
          <p:nvPr/>
        </p:nvPicPr>
        <p:blipFill>
          <a:blip r:embed="rId3"/>
          <a:stretch>
            <a:fillRect/>
          </a:stretch>
        </p:blipFill>
        <p:spPr>
          <a:xfrm>
            <a:off x="304800" y="2128"/>
            <a:ext cx="8534400" cy="5139244"/>
          </a:xfrm>
          <a:prstGeom prst="rect">
            <a:avLst/>
          </a:prstGeom>
        </p:spPr>
      </p:pic>
    </p:spTree>
    <p:extLst>
      <p:ext uri="{BB962C8B-B14F-4D97-AF65-F5344CB8AC3E}">
        <p14:creationId xmlns:p14="http://schemas.microsoft.com/office/powerpoint/2010/main" val="2122208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Summing Up the Lesson (Ephesians 4:7-10)</a:t>
            </a:r>
          </a:p>
          <a:p>
            <a:pPr marL="0" indent="0">
              <a:buNone/>
            </a:pPr>
            <a:r>
              <a:rPr lang="en-US" sz="4000" dirty="0"/>
              <a:t>"...</a:t>
            </a:r>
            <a:r>
              <a:rPr lang="en-US" sz="4000" u="sng" dirty="0"/>
              <a:t>descended</a:t>
            </a:r>
            <a:r>
              <a:rPr lang="en-US" sz="4000" dirty="0"/>
              <a:t>..." — Messiah’s descent into the lower parts of the earth was his burial. His soul went not into Gehenna the eternal abode of the wicked, but into Hades the place of the dead.</a:t>
            </a:r>
          </a:p>
        </p:txBody>
      </p:sp>
    </p:spTree>
    <p:extLst>
      <p:ext uri="{BB962C8B-B14F-4D97-AF65-F5344CB8AC3E}">
        <p14:creationId xmlns:p14="http://schemas.microsoft.com/office/powerpoint/2010/main" val="355889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u="sng" dirty="0"/>
              <a:t> </a:t>
            </a:r>
            <a:r>
              <a:rPr lang="en-US" sz="4000" u="sng" dirty="0"/>
              <a:t>Four rules for cowboys</a:t>
            </a:r>
          </a:p>
          <a:p>
            <a:pPr marL="517525" indent="-517525">
              <a:buFont typeface="+mj-lt"/>
              <a:buAutoNum type="arabicPeriod"/>
            </a:pPr>
            <a:r>
              <a:rPr lang="en-US" sz="4000" dirty="0"/>
              <a:t>When you fall off, git back on. </a:t>
            </a:r>
          </a:p>
          <a:p>
            <a:pPr marL="517525" indent="-517525">
              <a:buFont typeface="+mj-lt"/>
              <a:buAutoNum type="arabicPeriod"/>
            </a:pPr>
            <a:r>
              <a:rPr lang="en-US" sz="4000" dirty="0"/>
              <a:t>Never look straight up at a bird. </a:t>
            </a:r>
          </a:p>
        </p:txBody>
      </p:sp>
    </p:spTree>
    <p:extLst>
      <p:ext uri="{BB962C8B-B14F-4D97-AF65-F5344CB8AC3E}">
        <p14:creationId xmlns:p14="http://schemas.microsoft.com/office/powerpoint/2010/main" val="321569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t>
            </a:r>
            <a:r>
              <a:rPr lang="en-US" sz="4000" u="sng" dirty="0"/>
              <a:t>captivity</a:t>
            </a:r>
            <a:r>
              <a:rPr lang="en-US" sz="4000" dirty="0"/>
              <a:t>..." — Messiah led captivity captive in that God, through the redemption in Messiah, released sinners from the domain of darkness, Satan’s kingdom, and transferred them into Messiah’s kingdom.</a:t>
            </a:r>
          </a:p>
        </p:txBody>
      </p:sp>
    </p:spTree>
    <p:extLst>
      <p:ext uri="{BB962C8B-B14F-4D97-AF65-F5344CB8AC3E}">
        <p14:creationId xmlns:p14="http://schemas.microsoft.com/office/powerpoint/2010/main" val="138052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t>
            </a:r>
            <a:r>
              <a:rPr lang="en-US" sz="4000" u="sng" dirty="0"/>
              <a:t>led</a:t>
            </a:r>
            <a:r>
              <a:rPr lang="en-US" sz="4000" dirty="0"/>
              <a:t>..." — Messiah upon his ascension to glory, took the ownership and leadership of his slaves by the power and gifts of the Holy Spirit. He will reign as King and Shepherd-leader until he has put all enemies under his feet</a:t>
            </a:r>
          </a:p>
        </p:txBody>
      </p:sp>
    </p:spTree>
    <p:extLst>
      <p:ext uri="{BB962C8B-B14F-4D97-AF65-F5344CB8AC3E}">
        <p14:creationId xmlns:p14="http://schemas.microsoft.com/office/powerpoint/2010/main" val="3848875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will then return to gather in his elect who will ascend to meet him and go with him into heaven.</a:t>
            </a:r>
          </a:p>
        </p:txBody>
      </p:sp>
    </p:spTree>
    <p:extLst>
      <p:ext uri="{BB962C8B-B14F-4D97-AF65-F5344CB8AC3E}">
        <p14:creationId xmlns:p14="http://schemas.microsoft.com/office/powerpoint/2010/main" val="4059167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4. </a:t>
            </a:r>
            <a:r>
              <a:rPr lang="en-US" sz="4000" baseline="30000" dirty="0"/>
              <a:t>1 Peter 3:18-20 </a:t>
            </a:r>
            <a:r>
              <a:rPr lang="en-US" sz="4000" dirty="0"/>
              <a:t>For Messiah once suffered for sins also—the righteous for the unrighteous —in order to bring you to God. He was put to death in the flesh, but made alive by the Ruakh.  </a:t>
            </a:r>
            <a:r>
              <a:rPr lang="en-US" sz="4000" dirty="0">
                <a:solidFill>
                  <a:srgbClr val="FFFF99"/>
                </a:solidFill>
              </a:rPr>
              <a:t>Through the Ruakh </a:t>
            </a:r>
            <a:r>
              <a:rPr lang="en-US" sz="4000" dirty="0"/>
              <a:t>He also went and preached to the spirits in prison. </a:t>
            </a:r>
          </a:p>
        </p:txBody>
      </p:sp>
    </p:spTree>
    <p:extLst>
      <p:ext uri="{BB962C8B-B14F-4D97-AF65-F5344CB8AC3E}">
        <p14:creationId xmlns:p14="http://schemas.microsoft.com/office/powerpoint/2010/main" val="874931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1Peter 3:18-20  </a:t>
            </a:r>
            <a:r>
              <a:rPr lang="en-US" sz="4000" dirty="0"/>
              <a:t>Long ago they disobeyed while God kept waiting patiently, in the days of Noah as the ark was being built. In that ark a few (that is, eight souls) were brought safely through water </a:t>
            </a:r>
          </a:p>
        </p:txBody>
      </p:sp>
    </p:spTree>
    <p:extLst>
      <p:ext uri="{BB962C8B-B14F-4D97-AF65-F5344CB8AC3E}">
        <p14:creationId xmlns:p14="http://schemas.microsoft.com/office/powerpoint/2010/main" val="124410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5. </a:t>
            </a:r>
            <a:r>
              <a:rPr lang="en-US" sz="4000" baseline="30000" dirty="0" err="1"/>
              <a:t>Yn</a:t>
            </a:r>
            <a:r>
              <a:rPr lang="en-US" sz="4000" baseline="30000" dirty="0"/>
              <a:t> 20.17 </a:t>
            </a:r>
            <a:r>
              <a:rPr lang="en-US" sz="4000" dirty="0"/>
              <a:t>Yeshua says to her, “Stop clinging to Me, for I have not yet gone up to the Father. Go to My brothers and tell them, ‘I am going up to My Father and your Father, to My God and your God.’”</a:t>
            </a:r>
          </a:p>
        </p:txBody>
      </p:sp>
    </p:spTree>
    <p:extLst>
      <p:ext uri="{BB962C8B-B14F-4D97-AF65-F5344CB8AC3E}">
        <p14:creationId xmlns:p14="http://schemas.microsoft.com/office/powerpoint/2010/main" val="4165362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Summary of information on the  three days: </a:t>
            </a:r>
          </a:p>
          <a:p>
            <a:pPr marL="517525" indent="-517525">
              <a:buFont typeface="+mj-lt"/>
              <a:buAutoNum type="arabicPeriod"/>
            </a:pPr>
            <a:r>
              <a:rPr lang="en-US" sz="4000" dirty="0"/>
              <a:t>He was in the grave.</a:t>
            </a:r>
          </a:p>
          <a:p>
            <a:pPr marL="517525" indent="-517525">
              <a:buFont typeface="+mj-lt"/>
              <a:buAutoNum type="arabicPeriod"/>
            </a:pPr>
            <a:r>
              <a:rPr lang="en-US" sz="4000" dirty="0"/>
              <a:t>He may have descendent to Hell, but unlikely.</a:t>
            </a:r>
          </a:p>
          <a:p>
            <a:pPr marL="517525" indent="-517525">
              <a:buFont typeface="+mj-lt"/>
              <a:buAutoNum type="arabicPeriod"/>
            </a:pPr>
            <a:r>
              <a:rPr lang="en-US" sz="4000" dirty="0"/>
              <a:t>He met with G-d. </a:t>
            </a:r>
          </a:p>
        </p:txBody>
      </p:sp>
    </p:spTree>
    <p:extLst>
      <p:ext uri="{BB962C8B-B14F-4D97-AF65-F5344CB8AC3E}">
        <p14:creationId xmlns:p14="http://schemas.microsoft.com/office/powerpoint/2010/main" val="1537831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7525" indent="-517525">
              <a:buFont typeface="+mj-lt"/>
              <a:buAutoNum type="arabicPeriod"/>
            </a:pPr>
            <a:r>
              <a:rPr lang="en-US" sz="4000" dirty="0"/>
              <a:t>What happened in the 3 days?</a:t>
            </a:r>
          </a:p>
          <a:p>
            <a:pPr marL="517525" indent="-517525">
              <a:buFont typeface="+mj-lt"/>
              <a:buAutoNum type="arabicPeriod"/>
            </a:pPr>
            <a:r>
              <a:rPr lang="en-US" sz="4000" dirty="0">
                <a:solidFill>
                  <a:srgbClr val="FFFF99"/>
                </a:solidFill>
              </a:rPr>
              <a:t>What is the Temple pattern?</a:t>
            </a:r>
          </a:p>
          <a:p>
            <a:pPr marL="517525" indent="-517525">
              <a:buFont typeface="+mj-lt"/>
              <a:buAutoNum type="arabicPeriod"/>
            </a:pPr>
            <a:r>
              <a:rPr lang="en-US" sz="4000" dirty="0"/>
              <a:t>What are the certainties?</a:t>
            </a:r>
          </a:p>
        </p:txBody>
      </p:sp>
    </p:spTree>
    <p:extLst>
      <p:ext uri="{BB962C8B-B14F-4D97-AF65-F5344CB8AC3E}">
        <p14:creationId xmlns:p14="http://schemas.microsoft.com/office/powerpoint/2010/main" val="226296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But when the Messiah appeared as </a:t>
            </a:r>
            <a:r>
              <a:rPr lang="en-US" sz="4000" dirty="0" err="1"/>
              <a:t>cohen</a:t>
            </a:r>
            <a:r>
              <a:rPr lang="en-US" sz="4000" dirty="0"/>
              <a:t> </a:t>
            </a:r>
            <a:r>
              <a:rPr lang="en-US" sz="4000" dirty="0" err="1"/>
              <a:t>gadol</a:t>
            </a:r>
            <a:r>
              <a:rPr lang="en-US" sz="4000" dirty="0"/>
              <a:t> of the good things that are happening already, then, through the greater and more perfect Tent which is not man-made (that is, it is not of this created world), </a:t>
            </a:r>
          </a:p>
        </p:txBody>
      </p:sp>
    </p:spTree>
    <p:extLst>
      <p:ext uri="{BB962C8B-B14F-4D97-AF65-F5344CB8AC3E}">
        <p14:creationId xmlns:p14="http://schemas.microsoft.com/office/powerpoint/2010/main" val="3958565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he entered the Holiest Place once and for all.  And he entered not by means of the blood of goats and calves, but by means of his own blood, thus setting people free forever. </a:t>
            </a:r>
          </a:p>
        </p:txBody>
      </p:sp>
    </p:spTree>
    <p:extLst>
      <p:ext uri="{BB962C8B-B14F-4D97-AF65-F5344CB8AC3E}">
        <p14:creationId xmlns:p14="http://schemas.microsoft.com/office/powerpoint/2010/main" val="358951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u="sng" dirty="0"/>
              <a:t> </a:t>
            </a:r>
            <a:r>
              <a:rPr lang="en-US" sz="4000" u="sng" dirty="0"/>
              <a:t>Four rules for cowboys</a:t>
            </a:r>
          </a:p>
          <a:p>
            <a:pPr marL="517525" indent="-517525">
              <a:buFont typeface="+mj-lt"/>
              <a:buAutoNum type="arabicPeriod"/>
            </a:pPr>
            <a:r>
              <a:rPr lang="en-US" sz="4000" dirty="0"/>
              <a:t>When you fall off, git back on. </a:t>
            </a:r>
          </a:p>
          <a:p>
            <a:pPr marL="517525" indent="-517525">
              <a:buFont typeface="+mj-lt"/>
              <a:buAutoNum type="arabicPeriod"/>
            </a:pPr>
            <a:r>
              <a:rPr lang="en-US" sz="4000" dirty="0"/>
              <a:t>Never look straight up at a bird. </a:t>
            </a:r>
          </a:p>
          <a:p>
            <a:pPr marL="517525" indent="-517525">
              <a:buFont typeface="+mj-lt"/>
              <a:buAutoNum type="arabicPeriod"/>
            </a:pPr>
            <a:r>
              <a:rPr lang="en-US" sz="4000" dirty="0"/>
              <a:t>Always drink upstream from the herd. </a:t>
            </a:r>
          </a:p>
        </p:txBody>
      </p:sp>
    </p:spTree>
    <p:extLst>
      <p:ext uri="{BB962C8B-B14F-4D97-AF65-F5344CB8AC3E}">
        <p14:creationId xmlns:p14="http://schemas.microsoft.com/office/powerpoint/2010/main" val="746328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09C123B-BC01-4B37-B45C-517D839B899D}"/>
              </a:ext>
            </a:extLst>
          </p:cNvPr>
          <p:cNvPicPr>
            <a:picLocks noChangeAspect="1"/>
          </p:cNvPicPr>
          <p:nvPr/>
        </p:nvPicPr>
        <p:blipFill>
          <a:blip r:embed="rId3"/>
          <a:stretch>
            <a:fillRect/>
          </a:stretch>
        </p:blipFill>
        <p:spPr>
          <a:xfrm>
            <a:off x="0" y="-1"/>
            <a:ext cx="9144000" cy="5143501"/>
          </a:xfrm>
          <a:prstGeom prst="rect">
            <a:avLst/>
          </a:prstGeom>
        </p:spPr>
      </p:pic>
    </p:spTree>
    <p:extLst>
      <p:ext uri="{BB962C8B-B14F-4D97-AF65-F5344CB8AC3E}">
        <p14:creationId xmlns:p14="http://schemas.microsoft.com/office/powerpoint/2010/main" val="1376292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CDFA030-DCC8-4002-816A-0C2CDA0668CC}"/>
              </a:ext>
            </a:extLst>
          </p:cNvPr>
          <p:cNvPicPr>
            <a:picLocks noChangeAspect="1"/>
          </p:cNvPicPr>
          <p:nvPr/>
        </p:nvPicPr>
        <p:blipFill rotWithShape="1">
          <a:blip r:embed="rId3"/>
          <a:srcRect b="13617"/>
          <a:stretch/>
        </p:blipFill>
        <p:spPr>
          <a:xfrm>
            <a:off x="304800" y="285749"/>
            <a:ext cx="8634028" cy="1905001"/>
          </a:xfrm>
          <a:prstGeom prst="rect">
            <a:avLst/>
          </a:prstGeom>
        </p:spPr>
      </p:pic>
      <p:pic>
        <p:nvPicPr>
          <p:cNvPr id="6" name="Picture 5">
            <a:extLst>
              <a:ext uri="{FF2B5EF4-FFF2-40B4-BE49-F238E27FC236}">
                <a16:creationId xmlns:a16="http://schemas.microsoft.com/office/drawing/2014/main" id="{1B70BEE5-2075-47C4-AF52-21BC656FD0AC}"/>
              </a:ext>
            </a:extLst>
          </p:cNvPr>
          <p:cNvPicPr>
            <a:picLocks noChangeAspect="1"/>
          </p:cNvPicPr>
          <p:nvPr/>
        </p:nvPicPr>
        <p:blipFill>
          <a:blip r:embed="rId4"/>
          <a:stretch>
            <a:fillRect/>
          </a:stretch>
        </p:blipFill>
        <p:spPr>
          <a:xfrm>
            <a:off x="2590800" y="2996395"/>
            <a:ext cx="6372925" cy="1937555"/>
          </a:xfrm>
          <a:prstGeom prst="rect">
            <a:avLst/>
          </a:prstGeom>
        </p:spPr>
      </p:pic>
      <p:sp>
        <p:nvSpPr>
          <p:cNvPr id="7" name="TextBox 6">
            <a:extLst>
              <a:ext uri="{FF2B5EF4-FFF2-40B4-BE49-F238E27FC236}">
                <a16:creationId xmlns:a16="http://schemas.microsoft.com/office/drawing/2014/main" id="{2C0012B4-EC24-4AD0-A46F-37F556181035}"/>
              </a:ext>
            </a:extLst>
          </p:cNvPr>
          <p:cNvSpPr txBox="1"/>
          <p:nvPr/>
        </p:nvSpPr>
        <p:spPr>
          <a:xfrm>
            <a:off x="304800" y="2238910"/>
            <a:ext cx="2108269" cy="1323439"/>
          </a:xfrm>
          <a:prstGeom prst="rect">
            <a:avLst/>
          </a:prstGeom>
          <a:noFill/>
        </p:spPr>
        <p:txBody>
          <a:bodyPr wrap="none" rtlCol="0">
            <a:spAutoFit/>
          </a:bodyPr>
          <a:lstStyle/>
          <a:p>
            <a:pPr algn="l"/>
            <a:r>
              <a:rPr lang="en-US" dirty="0"/>
              <a:t>MJ 9.12</a:t>
            </a:r>
          </a:p>
          <a:p>
            <a:pPr algn="l"/>
            <a:r>
              <a:rPr lang="en-US" dirty="0"/>
              <a:t>MJ 9.23</a:t>
            </a:r>
          </a:p>
        </p:txBody>
      </p:sp>
    </p:spTree>
    <p:extLst>
      <p:ext uri="{BB962C8B-B14F-4D97-AF65-F5344CB8AC3E}">
        <p14:creationId xmlns:p14="http://schemas.microsoft.com/office/powerpoint/2010/main" val="2207839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l-GR" sz="4400" b="1" dirty="0">
                <a:latin typeface="Times New Roman" panose="02020603050405020304" pitchFamily="18" charset="0"/>
                <a:cs typeface="Times New Roman" panose="02020603050405020304" pitchFamily="18" charset="0"/>
              </a:rPr>
              <a:t>ἅγιος</a:t>
            </a:r>
            <a:r>
              <a:rPr lang="en-US" sz="4400" b="1" dirty="0">
                <a:latin typeface="Times New Roman" panose="02020603050405020304" pitchFamily="18" charset="0"/>
                <a:cs typeface="Times New Roman" panose="02020603050405020304" pitchFamily="18" charset="0"/>
              </a:rPr>
              <a:t> </a:t>
            </a:r>
            <a:r>
              <a:rPr lang="en-US" sz="4000" dirty="0" err="1"/>
              <a:t>hágios</a:t>
            </a:r>
            <a:r>
              <a:rPr lang="en-US" sz="4000" dirty="0"/>
              <a:t> – properly, different (unlike), other ("otherness"), holy; for the believer, means "likeness of nature with the Lord" because "different from the world."</a:t>
            </a:r>
          </a:p>
        </p:txBody>
      </p:sp>
    </p:spTree>
    <p:extLst>
      <p:ext uri="{BB962C8B-B14F-4D97-AF65-F5344CB8AC3E}">
        <p14:creationId xmlns:p14="http://schemas.microsoft.com/office/powerpoint/2010/main" val="3793402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Context of going into the Holiest Place, the Holy of Holies, in the Tanakhic, Bible times, the </a:t>
            </a:r>
            <a:r>
              <a:rPr lang="en-US" sz="4000" dirty="0" err="1"/>
              <a:t>Mishkan</a:t>
            </a:r>
            <a:r>
              <a:rPr lang="en-US" sz="4000" dirty="0"/>
              <a:t>/ Tabernacle, the Temple.  </a:t>
            </a:r>
          </a:p>
        </p:txBody>
      </p:sp>
    </p:spTree>
    <p:extLst>
      <p:ext uri="{BB962C8B-B14F-4D97-AF65-F5344CB8AC3E}">
        <p14:creationId xmlns:p14="http://schemas.microsoft.com/office/powerpoint/2010/main" val="3494820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3479" y="269573"/>
            <a:ext cx="8419757" cy="46691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E4F6497D-EF60-4C6A-96DA-B12F8940D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0678"/>
            <a:ext cx="6858000" cy="507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551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Between the Curtains">
            <a:extLst>
              <a:ext uri="{FF2B5EF4-FFF2-40B4-BE49-F238E27FC236}">
                <a16:creationId xmlns:a16="http://schemas.microsoft.com/office/drawing/2014/main" id="{F2FDA500-FB1F-42F5-A36D-9978F8EAC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775" y="0"/>
            <a:ext cx="30908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64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098" name="Picture 2" descr="Entering the Holy of Holies">
            <a:extLst>
              <a:ext uri="{FF2B5EF4-FFF2-40B4-BE49-F238E27FC236}">
                <a16:creationId xmlns:a16="http://schemas.microsoft.com/office/drawing/2014/main" id="{D5524DB0-7823-4A45-851E-131474650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0"/>
            <a:ext cx="46894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34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descr="Placing the Incense">
            <a:extLst>
              <a:ext uri="{FF2B5EF4-FFF2-40B4-BE49-F238E27FC236}">
                <a16:creationId xmlns:a16="http://schemas.microsoft.com/office/drawing/2014/main" id="{C4603B4B-332D-4421-B1C8-FB6789A94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0"/>
            <a:ext cx="58054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955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Sprinkling Blood on the Ark">
            <a:extLst>
              <a:ext uri="{FF2B5EF4-FFF2-40B4-BE49-F238E27FC236}">
                <a16:creationId xmlns:a16="http://schemas.microsoft.com/office/drawing/2014/main" id="{DE0FB358-2BE8-4B87-9E93-2A023C481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0"/>
            <a:ext cx="67500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308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8194" name="Picture 2" descr="Blood on the Curtain">
            <a:extLst>
              <a:ext uri="{FF2B5EF4-FFF2-40B4-BE49-F238E27FC236}">
                <a16:creationId xmlns:a16="http://schemas.microsoft.com/office/drawing/2014/main" id="{70DE7F1C-A78B-4DBD-BFD8-9A66ADC39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0"/>
            <a:ext cx="70072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92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167007" lvl="1" indent="0">
              <a:buNone/>
            </a:pPr>
            <a:r>
              <a:rPr lang="en-US" u="sng" dirty="0"/>
              <a:t> </a:t>
            </a:r>
            <a:r>
              <a:rPr lang="en-US" sz="4300" u="sng" dirty="0"/>
              <a:t>Four rules for cowboys</a:t>
            </a:r>
          </a:p>
          <a:p>
            <a:pPr marL="684532" lvl="1" indent="-517525">
              <a:buFont typeface="+mj-lt"/>
              <a:buAutoNum type="arabicPeriod"/>
            </a:pPr>
            <a:r>
              <a:rPr lang="en-US" sz="4300" dirty="0"/>
              <a:t>When you fall off, git back on. </a:t>
            </a:r>
          </a:p>
          <a:p>
            <a:pPr marL="684532" lvl="1" indent="-517525">
              <a:buFont typeface="+mj-lt"/>
              <a:buAutoNum type="arabicPeriod"/>
            </a:pPr>
            <a:r>
              <a:rPr lang="en-US" sz="4300" dirty="0"/>
              <a:t>Never look straight up at a bird. </a:t>
            </a:r>
          </a:p>
          <a:p>
            <a:pPr marL="684532" lvl="1" indent="-517525">
              <a:buFont typeface="+mj-lt"/>
              <a:buAutoNum type="arabicPeriod"/>
            </a:pPr>
            <a:r>
              <a:rPr lang="en-US" sz="4300" dirty="0"/>
              <a:t>Always drink upstream from the herd. </a:t>
            </a:r>
          </a:p>
          <a:p>
            <a:pPr marL="684532" lvl="1" indent="-517525">
              <a:buFont typeface="+mj-lt"/>
              <a:buAutoNum type="arabicPeriod"/>
            </a:pPr>
            <a:r>
              <a:rPr lang="en-US" sz="4300" dirty="0"/>
              <a:t>Never squat with your spurs on.</a:t>
            </a:r>
          </a:p>
        </p:txBody>
      </p:sp>
    </p:spTree>
    <p:extLst>
      <p:ext uri="{BB962C8B-B14F-4D97-AF65-F5344CB8AC3E}">
        <p14:creationId xmlns:p14="http://schemas.microsoft.com/office/powerpoint/2010/main" val="2400500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descr="Blood on the Golden Altar">
            <a:extLst>
              <a:ext uri="{FF2B5EF4-FFF2-40B4-BE49-F238E27FC236}">
                <a16:creationId xmlns:a16="http://schemas.microsoft.com/office/drawing/2014/main" id="{9237DE04-17EC-4797-85E4-2952BB622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0"/>
            <a:ext cx="66976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59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descr="Blood on the Golden Altar">
            <a:extLst>
              <a:ext uri="{FF2B5EF4-FFF2-40B4-BE49-F238E27FC236}">
                <a16:creationId xmlns:a16="http://schemas.microsoft.com/office/drawing/2014/main" id="{9237DE04-17EC-4797-85E4-2952BB622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0"/>
            <a:ext cx="66976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55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9.24</a:t>
            </a:r>
            <a:r>
              <a:rPr lang="en-US" sz="4000" dirty="0"/>
              <a:t> For the Messiah has </a:t>
            </a:r>
            <a:r>
              <a:rPr lang="en-US" sz="4000" dirty="0">
                <a:solidFill>
                  <a:srgbClr val="FFFF99"/>
                </a:solidFill>
              </a:rPr>
              <a:t>entered a Holiest Place </a:t>
            </a:r>
            <a:r>
              <a:rPr lang="en-US" sz="4000" dirty="0"/>
              <a:t>which is </a:t>
            </a:r>
            <a:r>
              <a:rPr lang="en-US" sz="4000" u="sng" dirty="0">
                <a:solidFill>
                  <a:srgbClr val="FFFF99"/>
                </a:solidFill>
              </a:rPr>
              <a:t>not man-made and merely a copy </a:t>
            </a:r>
            <a:r>
              <a:rPr lang="en-US" sz="4000" dirty="0"/>
              <a:t>of the true one, but into heaven itself, in order to appear now on our behalf in the very presence of God.</a:t>
            </a:r>
          </a:p>
        </p:txBody>
      </p:sp>
    </p:spTree>
    <p:extLst>
      <p:ext uri="{BB962C8B-B14F-4D97-AF65-F5344CB8AC3E}">
        <p14:creationId xmlns:p14="http://schemas.microsoft.com/office/powerpoint/2010/main" val="1578268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9.23-24</a:t>
            </a:r>
            <a:r>
              <a:rPr lang="en-US" sz="4000" dirty="0"/>
              <a:t> Therefore it was necessary for the replicas of these heavenly things to be purified with these sacrifices—but the heavenly things themselves with better sacrifices than these. </a:t>
            </a:r>
          </a:p>
        </p:txBody>
      </p:sp>
    </p:spTree>
    <p:extLst>
      <p:ext uri="{BB962C8B-B14F-4D97-AF65-F5344CB8AC3E}">
        <p14:creationId xmlns:p14="http://schemas.microsoft.com/office/powerpoint/2010/main" val="1391226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solidFill>
                  <a:srgbClr val="FFFF99"/>
                </a:solidFill>
              </a:rPr>
              <a:t>Moshe was told</a:t>
            </a:r>
            <a:r>
              <a:rPr lang="en-US" sz="4000" dirty="0">
                <a:solidFill>
                  <a:srgbClr val="FFFF99"/>
                </a:solidFill>
              </a:rPr>
              <a:t> </a:t>
            </a:r>
            <a:r>
              <a:rPr lang="en-US" sz="4000" baseline="30000" dirty="0" err="1"/>
              <a:t>Shmot</a:t>
            </a:r>
            <a:r>
              <a:rPr lang="en-US" sz="4000" baseline="30000" dirty="0"/>
              <a:t>/Ex 25.9,40</a:t>
            </a:r>
            <a:r>
              <a:rPr lang="en-US" sz="4000" dirty="0"/>
              <a:t> You are to make it all precisely according to everything that I show you—the pattern of the Tabernacle and the pattern of all the furnishings within—just so you must make it...See that you make them according to their pattern being shown to you on the mountain.</a:t>
            </a:r>
          </a:p>
        </p:txBody>
      </p:sp>
    </p:spTree>
    <p:extLst>
      <p:ext uri="{BB962C8B-B14F-4D97-AF65-F5344CB8AC3E}">
        <p14:creationId xmlns:p14="http://schemas.microsoft.com/office/powerpoint/2010/main" val="36612191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Pin on HOLY, HOLINESS, RESTORATION OF THE TABERNACLE OF ...">
            <a:extLst>
              <a:ext uri="{FF2B5EF4-FFF2-40B4-BE49-F238E27FC236}">
                <a16:creationId xmlns:a16="http://schemas.microsoft.com/office/drawing/2014/main" id="{587B8D0F-0EC6-4ED5-B1DB-845F86BC9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0"/>
            <a:ext cx="7112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1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But when the Messiah appeared as </a:t>
            </a:r>
            <a:r>
              <a:rPr lang="en-US" sz="4000" dirty="0" err="1"/>
              <a:t>cohen</a:t>
            </a:r>
            <a:r>
              <a:rPr lang="en-US" sz="4000" dirty="0"/>
              <a:t> </a:t>
            </a:r>
            <a:r>
              <a:rPr lang="en-US" sz="4000" dirty="0" err="1"/>
              <a:t>gadol</a:t>
            </a:r>
            <a:r>
              <a:rPr lang="en-US" sz="4000" dirty="0"/>
              <a:t> of the good things that are happening already, then, through the greater and more perfect Tent which is not man-made (that is, it is not of this created world), </a:t>
            </a:r>
          </a:p>
        </p:txBody>
      </p:sp>
    </p:spTree>
    <p:extLst>
      <p:ext uri="{BB962C8B-B14F-4D97-AF65-F5344CB8AC3E}">
        <p14:creationId xmlns:p14="http://schemas.microsoft.com/office/powerpoint/2010/main" val="1729632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a:t>
            </a:r>
            <a:r>
              <a:rPr lang="en-US" sz="4000" u="sng" dirty="0">
                <a:solidFill>
                  <a:srgbClr val="FFFF99"/>
                </a:solidFill>
              </a:rPr>
              <a:t>he entered the Holiest Place </a:t>
            </a:r>
            <a:r>
              <a:rPr lang="en-US" sz="4000" dirty="0"/>
              <a:t>once and for all.  And he entered not by means of the blood of goats and calves, but </a:t>
            </a:r>
            <a:r>
              <a:rPr lang="en-US" sz="4000" u="dbl" dirty="0">
                <a:solidFill>
                  <a:srgbClr val="FFFF99"/>
                </a:solidFill>
              </a:rPr>
              <a:t>by means of his own blood</a:t>
            </a:r>
            <a:r>
              <a:rPr lang="en-US" sz="4000" dirty="0"/>
              <a:t>, thus </a:t>
            </a:r>
            <a:r>
              <a:rPr lang="en-US" sz="4000" u="sng" dirty="0">
                <a:solidFill>
                  <a:srgbClr val="FFFF99"/>
                </a:solidFill>
              </a:rPr>
              <a:t>setting people free forever</a:t>
            </a:r>
            <a:r>
              <a:rPr lang="en-US" sz="4000" dirty="0"/>
              <a:t>. </a:t>
            </a:r>
          </a:p>
        </p:txBody>
      </p:sp>
    </p:spTree>
    <p:extLst>
      <p:ext uri="{BB962C8B-B14F-4D97-AF65-F5344CB8AC3E}">
        <p14:creationId xmlns:p14="http://schemas.microsoft.com/office/powerpoint/2010/main" val="2565342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36ECFD1-ED75-485E-9081-CEE8AA096BF8}"/>
              </a:ext>
            </a:extLst>
          </p:cNvPr>
          <p:cNvPicPr>
            <a:picLocks noChangeAspect="1"/>
          </p:cNvPicPr>
          <p:nvPr/>
        </p:nvPicPr>
        <p:blipFill>
          <a:blip r:embed="rId3"/>
          <a:stretch>
            <a:fillRect/>
          </a:stretch>
        </p:blipFill>
        <p:spPr>
          <a:xfrm>
            <a:off x="0" y="30700"/>
            <a:ext cx="9144000" cy="5082100"/>
          </a:xfrm>
          <a:prstGeom prst="rect">
            <a:avLst/>
          </a:prstGeom>
        </p:spPr>
      </p:pic>
    </p:spTree>
    <p:extLst>
      <p:ext uri="{BB962C8B-B14F-4D97-AF65-F5344CB8AC3E}">
        <p14:creationId xmlns:p14="http://schemas.microsoft.com/office/powerpoint/2010/main" val="935835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7525" indent="-517525">
              <a:buFont typeface="+mj-lt"/>
              <a:buAutoNum type="arabicPeriod"/>
            </a:pPr>
            <a:r>
              <a:rPr lang="en-US" sz="4000" dirty="0"/>
              <a:t>What happened in the 3 days?</a:t>
            </a:r>
          </a:p>
          <a:p>
            <a:pPr marL="517525" indent="-517525">
              <a:buFont typeface="+mj-lt"/>
              <a:buAutoNum type="arabicPeriod"/>
            </a:pPr>
            <a:r>
              <a:rPr lang="en-US" sz="4000" dirty="0"/>
              <a:t>What is the Temple pattern?</a:t>
            </a:r>
          </a:p>
          <a:p>
            <a:pPr marL="517525" indent="-517525">
              <a:buFont typeface="+mj-lt"/>
              <a:buAutoNum type="arabicPeriod"/>
            </a:pPr>
            <a:r>
              <a:rPr lang="en-US" sz="4000" u="sng" dirty="0">
                <a:solidFill>
                  <a:srgbClr val="FFFF99"/>
                </a:solidFill>
              </a:rPr>
              <a:t>What are the certainties?</a:t>
            </a:r>
          </a:p>
        </p:txBody>
      </p:sp>
    </p:spTree>
    <p:extLst>
      <p:ext uri="{BB962C8B-B14F-4D97-AF65-F5344CB8AC3E}">
        <p14:creationId xmlns:p14="http://schemas.microsoft.com/office/powerpoint/2010/main" val="74563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Outreach review</a:t>
            </a:r>
          </a:p>
          <a:p>
            <a:pPr marL="0" indent="0">
              <a:buNone/>
            </a:pPr>
            <a:r>
              <a:rPr lang="en-US" sz="4000" dirty="0"/>
              <a:t>1400 Bottles given out.</a:t>
            </a:r>
          </a:p>
          <a:p>
            <a:pPr marL="0" indent="0">
              <a:buNone/>
            </a:pPr>
            <a:r>
              <a:rPr lang="en-US" sz="4000" dirty="0"/>
              <a:t>8 contact cards</a:t>
            </a: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27541586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3900" dirty="0"/>
          </a:p>
          <a:p>
            <a:pPr marL="0" indent="0" algn="ctr">
              <a:buNone/>
            </a:pPr>
            <a:r>
              <a:rPr lang="en-US" sz="4000" u="sng" dirty="0">
                <a:solidFill>
                  <a:srgbClr val="FFFF99"/>
                </a:solidFill>
              </a:rPr>
              <a:t>How did He enter that place?</a:t>
            </a:r>
          </a:p>
        </p:txBody>
      </p:sp>
    </p:spTree>
    <p:extLst>
      <p:ext uri="{BB962C8B-B14F-4D97-AF65-F5344CB8AC3E}">
        <p14:creationId xmlns:p14="http://schemas.microsoft.com/office/powerpoint/2010/main" val="2202755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had authority to enter the true holy place at any moment during His perfect life.   But He would have gone alone, as He came alone. </a:t>
            </a:r>
          </a:p>
        </p:txBody>
      </p:sp>
    </p:spTree>
    <p:extLst>
      <p:ext uri="{BB962C8B-B14F-4D97-AF65-F5344CB8AC3E}">
        <p14:creationId xmlns:p14="http://schemas.microsoft.com/office/powerpoint/2010/main" val="7849712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He could have entered the Holiest Place = Heaven as </a:t>
            </a:r>
            <a:r>
              <a:rPr lang="en-US" sz="4000" u="sng" dirty="0"/>
              <a:t>Creator</a:t>
            </a:r>
            <a:r>
              <a:rPr lang="en-US" sz="4000" dirty="0"/>
              <a:t>.</a:t>
            </a:r>
          </a:p>
        </p:txBody>
      </p:sp>
    </p:spTree>
    <p:extLst>
      <p:ext uri="{BB962C8B-B14F-4D97-AF65-F5344CB8AC3E}">
        <p14:creationId xmlns:p14="http://schemas.microsoft.com/office/powerpoint/2010/main" val="2743986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He could have entered the Holiest Place = Heaven as </a:t>
            </a:r>
            <a:r>
              <a:rPr lang="en-US" sz="4000" u="sng" dirty="0"/>
              <a:t>Creator</a:t>
            </a:r>
            <a:r>
              <a:rPr lang="en-US" sz="4000" dirty="0"/>
              <a:t>.</a:t>
            </a:r>
          </a:p>
          <a:p>
            <a:r>
              <a:rPr lang="en-US" sz="4000" dirty="0"/>
              <a:t>He could have entered the Holiest Place as </a:t>
            </a:r>
            <a:r>
              <a:rPr lang="en-US" sz="4000" u="sng" dirty="0"/>
              <a:t>Son</a:t>
            </a:r>
            <a:r>
              <a:rPr lang="en-US" sz="4000" dirty="0"/>
              <a:t>.</a:t>
            </a:r>
          </a:p>
          <a:p>
            <a:pPr marL="0" indent="0">
              <a:buNone/>
            </a:pPr>
            <a:endParaRPr lang="en-US" sz="4000" dirty="0"/>
          </a:p>
        </p:txBody>
      </p:sp>
    </p:spTree>
    <p:extLst>
      <p:ext uri="{BB962C8B-B14F-4D97-AF65-F5344CB8AC3E}">
        <p14:creationId xmlns:p14="http://schemas.microsoft.com/office/powerpoint/2010/main" val="31967959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He could have entered the Holiest Place = Heaven as </a:t>
            </a:r>
            <a:r>
              <a:rPr lang="en-US" sz="4000" u="sng" dirty="0"/>
              <a:t>Creator</a:t>
            </a:r>
            <a:r>
              <a:rPr lang="en-US" sz="4000" dirty="0"/>
              <a:t>.</a:t>
            </a:r>
          </a:p>
          <a:p>
            <a:r>
              <a:rPr lang="en-US" sz="4000" dirty="0"/>
              <a:t>He could have entered the Holiest Place as </a:t>
            </a:r>
            <a:r>
              <a:rPr lang="en-US" sz="4000" u="sng" dirty="0"/>
              <a:t>Son</a:t>
            </a:r>
            <a:r>
              <a:rPr lang="en-US" sz="4000" dirty="0"/>
              <a:t>.</a:t>
            </a:r>
          </a:p>
          <a:p>
            <a:r>
              <a:rPr lang="en-US" sz="4000" dirty="0"/>
              <a:t>He could have entered the Holiest Place as </a:t>
            </a:r>
            <a:r>
              <a:rPr lang="en-US" sz="4000" u="sng" dirty="0"/>
              <a:t>perfect, pure</a:t>
            </a:r>
            <a:r>
              <a:rPr lang="en-US" sz="4000" dirty="0"/>
              <a:t>.</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4405338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came with our iniquities: </a:t>
            </a:r>
          </a:p>
          <a:p>
            <a:pPr marL="0" indent="0">
              <a:buNone/>
            </a:pPr>
            <a:r>
              <a:rPr lang="en-US" sz="4000" baseline="30000" dirty="0" err="1"/>
              <a:t>T’hillim</a:t>
            </a:r>
            <a:r>
              <a:rPr lang="en-US" sz="4000" baseline="30000" dirty="0"/>
              <a:t>/Ps 38.4-7 </a:t>
            </a:r>
            <a:r>
              <a:rPr lang="en-US" sz="4000" dirty="0"/>
              <a:t>Your indignation left no part of me intact; my [bearing humanity’s] sin made my whole body sick; for iniquities loom high over my head as a heavy burden, too heavy for me. </a:t>
            </a:r>
          </a:p>
        </p:txBody>
      </p:sp>
    </p:spTree>
    <p:extLst>
      <p:ext uri="{BB962C8B-B14F-4D97-AF65-F5344CB8AC3E}">
        <p14:creationId xmlns:p14="http://schemas.microsoft.com/office/powerpoint/2010/main" val="3933695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came with our iniquities: </a:t>
            </a:r>
          </a:p>
          <a:p>
            <a:pPr marL="0" indent="0">
              <a:buNone/>
            </a:pPr>
            <a:r>
              <a:rPr lang="en-US" sz="4000" baseline="30000" dirty="0" err="1"/>
              <a:t>T’hillim</a:t>
            </a:r>
            <a:r>
              <a:rPr lang="en-US" sz="4000" baseline="30000" dirty="0"/>
              <a:t>/Ps 38.4-7  </a:t>
            </a:r>
            <a:r>
              <a:rPr lang="en-US" sz="4000" dirty="0"/>
              <a:t>I have stinking, festering wounds because of [our] my foolishness. I am bent down, prostrate completely; I go about mourning all day long.</a:t>
            </a:r>
          </a:p>
        </p:txBody>
      </p:sp>
    </p:spTree>
    <p:extLst>
      <p:ext uri="{BB962C8B-B14F-4D97-AF65-F5344CB8AC3E}">
        <p14:creationId xmlns:p14="http://schemas.microsoft.com/office/powerpoint/2010/main" val="14087586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400" baseline="30000" dirty="0" err="1"/>
              <a:t>T’hillim</a:t>
            </a:r>
            <a:r>
              <a:rPr lang="en-US" sz="4400" baseline="30000" dirty="0"/>
              <a:t>/Ps 68.4-7 </a:t>
            </a:r>
            <a:r>
              <a:rPr lang="en-US" sz="4000" dirty="0"/>
              <a:t>I am exhausted from crying, my throat is dry and sore, my eyes are worn out with looking for my God. Those who hate me for no reason outnumber the hairs on my head.  </a:t>
            </a:r>
          </a:p>
        </p:txBody>
      </p:sp>
    </p:spTree>
    <p:extLst>
      <p:ext uri="{BB962C8B-B14F-4D97-AF65-F5344CB8AC3E}">
        <p14:creationId xmlns:p14="http://schemas.microsoft.com/office/powerpoint/2010/main" val="1021757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400" baseline="30000" dirty="0" err="1"/>
              <a:t>T’hillim</a:t>
            </a:r>
            <a:r>
              <a:rPr lang="en-US" sz="4400" baseline="30000" dirty="0"/>
              <a:t>/Ps 68.4-7 </a:t>
            </a:r>
            <a:r>
              <a:rPr lang="en-US" sz="4000" dirty="0"/>
              <a:t>My persecutors are powerful, my enemies accuse me falsely. I am expected to return things I didn’t steal.  [Humanity’s standing with G-d]</a:t>
            </a:r>
          </a:p>
        </p:txBody>
      </p:sp>
    </p:spTree>
    <p:extLst>
      <p:ext uri="{BB962C8B-B14F-4D97-AF65-F5344CB8AC3E}">
        <p14:creationId xmlns:p14="http://schemas.microsoft.com/office/powerpoint/2010/main" val="2435645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T’hillim</a:t>
            </a:r>
            <a:r>
              <a:rPr lang="en-US" sz="4000" baseline="30000" dirty="0"/>
              <a:t>/Ps 22.7-9</a:t>
            </a:r>
            <a:r>
              <a:rPr lang="en-US" sz="4000" dirty="0"/>
              <a:t>  But I am a worm, not a man, scorned by everyone, despised by the people. All who see me jeer at me; they sneer and shake their heads: “He committed himself to </a:t>
            </a:r>
            <a:r>
              <a:rPr lang="en-US" sz="4000" cap="small" dirty="0"/>
              <a:t>Adoni</a:t>
            </a:r>
            <a:r>
              <a:rPr lang="en-US" sz="4000" dirty="0"/>
              <a:t>, so let him rescue him! Let him set him free if he takes such delight in him!”</a:t>
            </a:r>
          </a:p>
        </p:txBody>
      </p:sp>
    </p:spTree>
    <p:extLst>
      <p:ext uri="{BB962C8B-B14F-4D97-AF65-F5344CB8AC3E}">
        <p14:creationId xmlns:p14="http://schemas.microsoft.com/office/powerpoint/2010/main" val="152048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EDB58DF-936A-454F-9A8D-E173F4364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250"/>
            <a:ext cx="9144000" cy="4445000"/>
          </a:xfrm>
          <a:prstGeom prst="rect">
            <a:avLst/>
          </a:prstGeom>
        </p:spPr>
      </p:pic>
    </p:spTree>
    <p:extLst>
      <p:ext uri="{BB962C8B-B14F-4D97-AF65-F5344CB8AC3E}">
        <p14:creationId xmlns:p14="http://schemas.microsoft.com/office/powerpoint/2010/main" val="1812266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He entered bearing our sins in His own body and blood.</a:t>
            </a:r>
          </a:p>
          <a:p>
            <a:pPr marL="0" indent="0">
              <a:buNone/>
            </a:pPr>
            <a:r>
              <a:rPr lang="en-US" sz="4000" dirty="0"/>
              <a:t>In eternity the endless love of an infinite G-d was expressed on the execution stake, quenchless affection of our great Cohen </a:t>
            </a:r>
            <a:r>
              <a:rPr lang="en-US" sz="4000" dirty="0" err="1"/>
              <a:t>Gadol</a:t>
            </a:r>
            <a:r>
              <a:rPr lang="en-US" sz="4000" dirty="0"/>
              <a:t>.  There is nothing greater in the universe!!</a:t>
            </a:r>
          </a:p>
        </p:txBody>
      </p:sp>
    </p:spTree>
    <p:extLst>
      <p:ext uri="{BB962C8B-B14F-4D97-AF65-F5344CB8AC3E}">
        <p14:creationId xmlns:p14="http://schemas.microsoft.com/office/powerpoint/2010/main" val="4115499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carried his blood not in a basin, as the high priest carried the blood of goats and calves, but in his veins; and by it, having been shed by him, he entered not into the holy place made with hands, but into heaven itself. </a:t>
            </a:r>
          </a:p>
        </p:txBody>
      </p:sp>
    </p:spTree>
    <p:extLst>
      <p:ext uri="{BB962C8B-B14F-4D97-AF65-F5344CB8AC3E}">
        <p14:creationId xmlns:p14="http://schemas.microsoft.com/office/powerpoint/2010/main" val="35284977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630716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space elevator is conceived as a cable fixed to the equator and reaching into space. Cable ~30,000 miles long!</a:t>
            </a:r>
          </a:p>
        </p:txBody>
      </p:sp>
      <p:pic>
        <p:nvPicPr>
          <p:cNvPr id="6" name="Picture 5">
            <a:extLst>
              <a:ext uri="{FF2B5EF4-FFF2-40B4-BE49-F238E27FC236}">
                <a16:creationId xmlns:a16="http://schemas.microsoft.com/office/drawing/2014/main" id="{E0C2E849-97F3-4EE8-975E-358810B304C3}"/>
              </a:ext>
            </a:extLst>
          </p:cNvPr>
          <p:cNvPicPr>
            <a:picLocks noChangeAspect="1"/>
          </p:cNvPicPr>
          <p:nvPr/>
        </p:nvPicPr>
        <p:blipFill>
          <a:blip r:embed="rId3"/>
          <a:stretch>
            <a:fillRect/>
          </a:stretch>
        </p:blipFill>
        <p:spPr>
          <a:xfrm>
            <a:off x="6553200" y="121703"/>
            <a:ext cx="2179509" cy="4976291"/>
          </a:xfrm>
          <a:prstGeom prst="rect">
            <a:avLst/>
          </a:prstGeom>
        </p:spPr>
      </p:pic>
    </p:spTree>
    <p:extLst>
      <p:ext uri="{BB962C8B-B14F-4D97-AF65-F5344CB8AC3E}">
        <p14:creationId xmlns:p14="http://schemas.microsoft.com/office/powerpoint/2010/main" val="783485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35852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sinners only!</a:t>
            </a:r>
          </a:p>
        </p:txBody>
      </p:sp>
      <p:pic>
        <p:nvPicPr>
          <p:cNvPr id="2050" name="Picture 2" descr="We Might Be Able to Build a Space Elevator Made of Microscopic Threads of  Diamonds">
            <a:extLst>
              <a:ext uri="{FF2B5EF4-FFF2-40B4-BE49-F238E27FC236}">
                <a16:creationId xmlns:a16="http://schemas.microsoft.com/office/drawing/2014/main" id="{ED554681-0B4D-4628-83C2-584C8111D2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66" r="17660"/>
          <a:stretch/>
        </p:blipFill>
        <p:spPr bwMode="auto">
          <a:xfrm>
            <a:off x="3663321" y="8658"/>
            <a:ext cx="5446043" cy="513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943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3068"/>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069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effectLst/>
                <a:latin typeface="Arial Rounded MT Bold" panose="020F0704030504030204" pitchFamily="34" charset="0"/>
                <a:ea typeface="Calibri" panose="020F0502020204030204" pitchFamily="34" charset="0"/>
                <a:cs typeface="Arial Rounded MT Bold" panose="020F0704030504030204" pitchFamily="34" charset="0"/>
              </a:rPr>
              <a:t>Messianic Jews 6.13 to 6.20</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We have this hope as </a:t>
            </a:r>
            <a:r>
              <a:rPr lang="en-US" sz="3600"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a </a:t>
            </a:r>
            <a:r>
              <a:rPr lang="en-US" sz="3600" b="1"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sure and safe anchor</a:t>
            </a:r>
            <a:r>
              <a:rPr lang="en-US" sz="3600"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 for ourselves, a hope that goes right on through to what is inside the </a:t>
            </a:r>
            <a:r>
              <a:rPr lang="en-US" sz="3600" u="sng" dirty="0" err="1">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parokhet</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where a forerunner has entered on our behalf, namely, Yeshua, who has become a cohen </a:t>
            </a:r>
            <a:r>
              <a:rPr lang="en-US" sz="3600" dirty="0" err="1">
                <a:effectLst/>
                <a:latin typeface="Arial Rounded MT Bold" panose="020F0704030504030204" pitchFamily="34" charset="0"/>
                <a:ea typeface="Calibri" panose="020F0502020204030204" pitchFamily="34" charset="0"/>
                <a:cs typeface="Arial Rounded MT Bold" panose="020F0704030504030204" pitchFamily="34" charset="0"/>
              </a:rPr>
              <a:t>gadol</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forever, to be compared with </a:t>
            </a:r>
            <a:r>
              <a:rPr lang="en-US" sz="3600" dirty="0" err="1">
                <a:effectLst/>
                <a:latin typeface="Arial Rounded MT Bold" panose="020F0704030504030204" pitchFamily="34" charset="0"/>
                <a:ea typeface="Calibri" panose="020F0502020204030204" pitchFamily="34" charset="0"/>
                <a:cs typeface="Arial Rounded MT Bold" panose="020F0704030504030204" pitchFamily="34" charset="0"/>
              </a:rPr>
              <a:t>Malki-Tzedek</a:t>
            </a:r>
            <a:r>
              <a:rPr lang="en-US" sz="1800" dirty="0">
                <a:effectLst/>
                <a:latin typeface="Arial Rounded MT Bold" panose="020F0704030504030204" pitchFamily="34" charset="0"/>
                <a:ea typeface="Calibri" panose="020F0502020204030204" pitchFamily="34" charset="0"/>
                <a:cs typeface="Arial Rounded MT Bold" panose="020F07040305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4000" dirty="0"/>
          </a:p>
        </p:txBody>
      </p:sp>
    </p:spTree>
    <p:extLst>
      <p:ext uri="{BB962C8B-B14F-4D97-AF65-F5344CB8AC3E}">
        <p14:creationId xmlns:p14="http://schemas.microsoft.com/office/powerpoint/2010/main" val="2254232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We need to access </a:t>
            </a:r>
          </a:p>
          <a:p>
            <a:pPr marL="0" indent="0" algn="ctr">
              <a:buNone/>
            </a:pPr>
            <a:r>
              <a:rPr lang="en-US" sz="4000" dirty="0"/>
              <a:t>to higher places!</a:t>
            </a:r>
          </a:p>
        </p:txBody>
      </p:sp>
    </p:spTree>
    <p:extLst>
      <p:ext uri="{BB962C8B-B14F-4D97-AF65-F5344CB8AC3E}">
        <p14:creationId xmlns:p14="http://schemas.microsoft.com/office/powerpoint/2010/main" val="3098020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09C123B-BC01-4B37-B45C-517D839B899D}"/>
              </a:ext>
            </a:extLst>
          </p:cNvPr>
          <p:cNvPicPr>
            <a:picLocks noChangeAspect="1"/>
          </p:cNvPicPr>
          <p:nvPr/>
        </p:nvPicPr>
        <p:blipFill>
          <a:blip r:embed="rId3"/>
          <a:stretch>
            <a:fillRect/>
          </a:stretch>
        </p:blipFill>
        <p:spPr>
          <a:xfrm>
            <a:off x="0" y="-1"/>
            <a:ext cx="9144000" cy="5143501"/>
          </a:xfrm>
          <a:prstGeom prst="rect">
            <a:avLst/>
          </a:prstGeom>
        </p:spPr>
      </p:pic>
    </p:spTree>
    <p:extLst>
      <p:ext uri="{BB962C8B-B14F-4D97-AF65-F5344CB8AC3E}">
        <p14:creationId xmlns:p14="http://schemas.microsoft.com/office/powerpoint/2010/main" val="2522355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a:t>
            </a:r>
            <a:r>
              <a:rPr lang="en-US" sz="4000" u="sng" dirty="0">
                <a:solidFill>
                  <a:srgbClr val="FFFF99"/>
                </a:solidFill>
              </a:rPr>
              <a:t>he entered the Holiest Place </a:t>
            </a:r>
            <a:r>
              <a:rPr lang="en-US" sz="4000" dirty="0"/>
              <a:t>once and for all.  And he entered not by means of the blood of goats and calves, but </a:t>
            </a:r>
            <a:r>
              <a:rPr lang="en-US" sz="4000" u="dbl" dirty="0">
                <a:solidFill>
                  <a:srgbClr val="FFFF99"/>
                </a:solidFill>
              </a:rPr>
              <a:t>by means of his own blood</a:t>
            </a:r>
            <a:r>
              <a:rPr lang="en-US" sz="4000" dirty="0"/>
              <a:t>, thus </a:t>
            </a:r>
            <a:r>
              <a:rPr lang="en-US" sz="4000" u="sng" dirty="0">
                <a:solidFill>
                  <a:srgbClr val="FFFF99"/>
                </a:solidFill>
              </a:rPr>
              <a:t>setting people free forever</a:t>
            </a:r>
            <a:r>
              <a:rPr lang="en-US" sz="4000" dirty="0"/>
              <a:t>. </a:t>
            </a:r>
          </a:p>
        </p:txBody>
      </p:sp>
    </p:spTree>
    <p:extLst>
      <p:ext uri="{BB962C8B-B14F-4D97-AF65-F5344CB8AC3E}">
        <p14:creationId xmlns:p14="http://schemas.microsoft.com/office/powerpoint/2010/main" val="27308626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Traditional Jews pray and repent and sing repentant songs, but don’t go away FREE!!   </a:t>
            </a:r>
          </a:p>
        </p:txBody>
      </p:sp>
    </p:spTree>
    <p:extLst>
      <p:ext uri="{BB962C8B-B14F-4D97-AF65-F5344CB8AC3E}">
        <p14:creationId xmlns:p14="http://schemas.microsoft.com/office/powerpoint/2010/main" val="266863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a:extLst>
              <a:ext uri="{FF2B5EF4-FFF2-40B4-BE49-F238E27FC236}">
                <a16:creationId xmlns:a16="http://schemas.microsoft.com/office/drawing/2014/main" id="{E537601C-03E9-49BF-A201-082E19571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126" y="0"/>
            <a:ext cx="5333748" cy="5143500"/>
          </a:xfrm>
          <a:prstGeom prst="rect">
            <a:avLst/>
          </a:prstGeom>
        </p:spPr>
      </p:pic>
    </p:spTree>
    <p:extLst>
      <p:ext uri="{BB962C8B-B14F-4D97-AF65-F5344CB8AC3E}">
        <p14:creationId xmlns:p14="http://schemas.microsoft.com/office/powerpoint/2010/main" val="4036754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For if sprinkling ceremonially unclean persons with the blood of goats and bulls and the ashes of a heifer restores their outward purity; then how much more the blood of the Messiah, </a:t>
            </a:r>
          </a:p>
        </p:txBody>
      </p:sp>
    </p:spTree>
    <p:extLst>
      <p:ext uri="{BB962C8B-B14F-4D97-AF65-F5344CB8AC3E}">
        <p14:creationId xmlns:p14="http://schemas.microsoft.com/office/powerpoint/2010/main" val="3971676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who, through the eternal Spirit, offered himself to God as a sacrifice without blemish, will purify our conscience from </a:t>
            </a:r>
            <a:r>
              <a:rPr lang="en-US" sz="4000" u="sng" dirty="0">
                <a:solidFill>
                  <a:srgbClr val="FFFF99"/>
                </a:solidFill>
              </a:rPr>
              <a:t>works that lead to death</a:t>
            </a:r>
            <a:r>
              <a:rPr lang="en-US" sz="4000" dirty="0"/>
              <a:t>, so that we can serve the living God!</a:t>
            </a:r>
          </a:p>
        </p:txBody>
      </p:sp>
    </p:spTree>
    <p:extLst>
      <p:ext uri="{BB962C8B-B14F-4D97-AF65-F5344CB8AC3E}">
        <p14:creationId xmlns:p14="http://schemas.microsoft.com/office/powerpoint/2010/main" val="14680221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09C123B-BC01-4B37-B45C-517D839B899D}"/>
              </a:ext>
            </a:extLst>
          </p:cNvPr>
          <p:cNvPicPr>
            <a:picLocks noChangeAspect="1"/>
          </p:cNvPicPr>
          <p:nvPr/>
        </p:nvPicPr>
        <p:blipFill>
          <a:blip r:embed="rId3"/>
          <a:stretch>
            <a:fillRect/>
          </a:stretch>
        </p:blipFill>
        <p:spPr>
          <a:xfrm>
            <a:off x="0" y="-1"/>
            <a:ext cx="9144000" cy="5143501"/>
          </a:xfrm>
          <a:prstGeom prst="rect">
            <a:avLst/>
          </a:prstGeom>
        </p:spPr>
      </p:pic>
    </p:spTree>
    <p:extLst>
      <p:ext uri="{BB962C8B-B14F-4D97-AF65-F5344CB8AC3E}">
        <p14:creationId xmlns:p14="http://schemas.microsoft.com/office/powerpoint/2010/main" val="28464693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9.11-14</a:t>
            </a:r>
            <a:r>
              <a:rPr lang="en-US" sz="4000" dirty="0"/>
              <a:t>  </a:t>
            </a:r>
            <a:r>
              <a:rPr lang="en-US" sz="4000" u="sng" dirty="0">
                <a:solidFill>
                  <a:srgbClr val="FFFF99"/>
                </a:solidFill>
              </a:rPr>
              <a:t>He entered the Holiest Place </a:t>
            </a:r>
            <a:r>
              <a:rPr lang="en-US" sz="4000" dirty="0"/>
              <a:t>once and for all.  And he entered not by means of the blood of goats and calves, but </a:t>
            </a:r>
            <a:r>
              <a:rPr lang="en-US" sz="4000" u="dbl" dirty="0">
                <a:solidFill>
                  <a:srgbClr val="FFFF99"/>
                </a:solidFill>
              </a:rPr>
              <a:t>by means of his own blood</a:t>
            </a:r>
            <a:r>
              <a:rPr lang="en-US" sz="4000" dirty="0"/>
              <a:t>, thus </a:t>
            </a:r>
            <a:r>
              <a:rPr lang="en-US" sz="4000" u="sng" dirty="0">
                <a:solidFill>
                  <a:srgbClr val="FFFF99"/>
                </a:solidFill>
              </a:rPr>
              <a:t>setting people free forever</a:t>
            </a:r>
            <a:r>
              <a:rPr lang="en-US" sz="4000" dirty="0"/>
              <a:t>. </a:t>
            </a:r>
          </a:p>
        </p:txBody>
      </p:sp>
    </p:spTree>
    <p:extLst>
      <p:ext uri="{BB962C8B-B14F-4D97-AF65-F5344CB8AC3E}">
        <p14:creationId xmlns:p14="http://schemas.microsoft.com/office/powerpoint/2010/main" val="20114174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Tree>
    <p:extLst>
      <p:ext uri="{BB962C8B-B14F-4D97-AF65-F5344CB8AC3E}">
        <p14:creationId xmlns:p14="http://schemas.microsoft.com/office/powerpoint/2010/main" val="15040074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160503</TotalTime>
  <Words>5792</Words>
  <Application>Microsoft Office PowerPoint</Application>
  <PresentationFormat>On-screen Show (16:9)</PresentationFormat>
  <Paragraphs>515</Paragraphs>
  <Slides>96</Slides>
  <Notes>96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96</vt:i4>
      </vt:variant>
    </vt:vector>
  </HeadingPairs>
  <TitlesOfParts>
    <vt:vector size="106" baseType="lpstr">
      <vt:lpstr>Arial</vt:lpstr>
      <vt:lpstr>Arial Rounded MT Bold</vt:lpstr>
      <vt:lpstr>Calibri</vt:lpstr>
      <vt:lpstr>Calibri Light</vt:lpstr>
      <vt:lpstr>David</vt:lpstr>
      <vt:lpstr>effra</vt:lpstr>
      <vt:lpstr>system-ui</vt:lpstr>
      <vt:lpstr>Times New Roman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4421</cp:revision>
  <dcterms:created xsi:type="dcterms:W3CDTF">2006-04-21T19:34:43Z</dcterms:created>
  <dcterms:modified xsi:type="dcterms:W3CDTF">2021-10-02T13:49:51Z</dcterms:modified>
</cp:coreProperties>
</file>