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 id="2147483838" r:id="rId4"/>
  </p:sldMasterIdLst>
  <p:notesMasterIdLst>
    <p:notesMasterId r:id="rId95"/>
  </p:notesMasterIdLst>
  <p:handoutMasterIdLst>
    <p:handoutMasterId r:id="rId96"/>
  </p:handoutMasterIdLst>
  <p:sldIdLst>
    <p:sldId id="2045" r:id="rId5"/>
    <p:sldId id="63875" r:id="rId6"/>
    <p:sldId id="63876" r:id="rId7"/>
    <p:sldId id="63877" r:id="rId8"/>
    <p:sldId id="63816" r:id="rId9"/>
    <p:sldId id="63878" r:id="rId10"/>
    <p:sldId id="63815" r:id="rId11"/>
    <p:sldId id="63751" r:id="rId12"/>
    <p:sldId id="63740" r:id="rId13"/>
    <p:sldId id="63744" r:id="rId14"/>
    <p:sldId id="63817" r:id="rId15"/>
    <p:sldId id="12457" r:id="rId16"/>
    <p:sldId id="12460" r:id="rId17"/>
    <p:sldId id="63807" r:id="rId18"/>
    <p:sldId id="63820" r:id="rId19"/>
    <p:sldId id="63790" r:id="rId20"/>
    <p:sldId id="63833" r:id="rId21"/>
    <p:sldId id="63803" r:id="rId22"/>
    <p:sldId id="63788" r:id="rId23"/>
    <p:sldId id="63804" r:id="rId24"/>
    <p:sldId id="63821" r:id="rId25"/>
    <p:sldId id="63825" r:id="rId26"/>
    <p:sldId id="63823" r:id="rId27"/>
    <p:sldId id="63824" r:id="rId28"/>
    <p:sldId id="63826" r:id="rId29"/>
    <p:sldId id="63827" r:id="rId30"/>
    <p:sldId id="63819" r:id="rId31"/>
    <p:sldId id="63818" r:id="rId32"/>
    <p:sldId id="63828" r:id="rId33"/>
    <p:sldId id="63829" r:id="rId34"/>
    <p:sldId id="63792" r:id="rId35"/>
    <p:sldId id="63805" r:id="rId36"/>
    <p:sldId id="63806" r:id="rId37"/>
    <p:sldId id="63801" r:id="rId38"/>
    <p:sldId id="63794" r:id="rId39"/>
    <p:sldId id="63795" r:id="rId40"/>
    <p:sldId id="63796" r:id="rId41"/>
    <p:sldId id="63797" r:id="rId42"/>
    <p:sldId id="63798" r:id="rId43"/>
    <p:sldId id="63800" r:id="rId44"/>
    <p:sldId id="63799" r:id="rId45"/>
    <p:sldId id="63874" r:id="rId46"/>
    <p:sldId id="63802" r:id="rId47"/>
    <p:sldId id="63831" r:id="rId48"/>
    <p:sldId id="63832" r:id="rId49"/>
    <p:sldId id="63810" r:id="rId50"/>
    <p:sldId id="63840" r:id="rId51"/>
    <p:sldId id="63809" r:id="rId52"/>
    <p:sldId id="63842" r:id="rId53"/>
    <p:sldId id="63839" r:id="rId54"/>
    <p:sldId id="63843" r:id="rId55"/>
    <p:sldId id="63834" r:id="rId56"/>
    <p:sldId id="63838" r:id="rId57"/>
    <p:sldId id="63811" r:id="rId58"/>
    <p:sldId id="63812" r:id="rId59"/>
    <p:sldId id="63813" r:id="rId60"/>
    <p:sldId id="63814" r:id="rId61"/>
    <p:sldId id="63847" r:id="rId62"/>
    <p:sldId id="63848" r:id="rId63"/>
    <p:sldId id="63845" r:id="rId64"/>
    <p:sldId id="63846" r:id="rId65"/>
    <p:sldId id="63853" r:id="rId66"/>
    <p:sldId id="63854" r:id="rId67"/>
    <p:sldId id="63850" r:id="rId68"/>
    <p:sldId id="63855" r:id="rId69"/>
    <p:sldId id="63852" r:id="rId70"/>
    <p:sldId id="63867" r:id="rId71"/>
    <p:sldId id="63864" r:id="rId72"/>
    <p:sldId id="63865" r:id="rId73"/>
    <p:sldId id="63868" r:id="rId74"/>
    <p:sldId id="63879" r:id="rId75"/>
    <p:sldId id="63869" r:id="rId76"/>
    <p:sldId id="63870" r:id="rId77"/>
    <p:sldId id="63866" r:id="rId78"/>
    <p:sldId id="63858" r:id="rId79"/>
    <p:sldId id="63859" r:id="rId80"/>
    <p:sldId id="63860" r:id="rId81"/>
    <p:sldId id="63857" r:id="rId82"/>
    <p:sldId id="63861" r:id="rId83"/>
    <p:sldId id="63856" r:id="rId84"/>
    <p:sldId id="63851" r:id="rId85"/>
    <p:sldId id="63849" r:id="rId86"/>
    <p:sldId id="63787" r:id="rId87"/>
    <p:sldId id="57258" r:id="rId88"/>
    <p:sldId id="57253" r:id="rId89"/>
    <p:sldId id="63880" r:id="rId90"/>
    <p:sldId id="63881" r:id="rId91"/>
    <p:sldId id="63289" r:id="rId92"/>
    <p:sldId id="62731" r:id="rId93"/>
    <p:sldId id="256" r:id="rId9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8" autoAdjust="0"/>
    <p:restoredTop sz="90299" autoAdjust="0"/>
  </p:normalViewPr>
  <p:slideViewPr>
    <p:cSldViewPr>
      <p:cViewPr varScale="1">
        <p:scale>
          <a:sx n="97" d="100"/>
          <a:sy n="97" d="100"/>
        </p:scale>
        <p:origin x="102" y="62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9914"/>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09.18-22 Purified by Blood</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Nov.13, 2021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Letter to the Messianic Jews a 09.18-22 Purified by Blood</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Nov.13, 2021 5780</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n.wikipedia.org/wiki/New_Testamen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en.wikipedia.org/wiki/Vanderbilt_University_Divinity_School"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litcharts.com/lit/the-pilgrim-s-progress/part-2-valiant-for-truth"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external-content.duckduckgo.com/iu/?u=https%3A%2F%2Fpointofview.net%2Fwp-content%2Fuploads%2F2018%2F09%2FGettysburg-Address-Photo.jpg&amp;f=1&amp;nofb=1"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prageru.com/video/arab-israeli-and-proud?utm_source=Iterable&amp;utm_medium=email&amp;utm_campaign=campaign_3156323"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Letter to the Messianic Jews a 09.18-22 Purified by Blood</a:t>
            </a:r>
          </a:p>
        </p:txBody>
      </p:sp>
      <p:sp>
        <p:nvSpPr>
          <p:cNvPr id="5" name="Rectangle 3"/>
          <p:cNvSpPr>
            <a:spLocks noGrp="1" noChangeArrowheads="1"/>
          </p:cNvSpPr>
          <p:nvPr>
            <p:ph type="dt" idx="1"/>
          </p:nvPr>
        </p:nvSpPr>
        <p:spPr>
          <a:ln/>
        </p:spPr>
        <p:txBody>
          <a:bodyPr/>
          <a:lstStyle/>
          <a:p>
            <a:r>
              <a:rPr lang="en-US" altLang="en-US">
                <a:solidFill>
                  <a:prstClr val="white"/>
                </a:solidFill>
              </a:rPr>
              <a:t>Nov.13, 2021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also are fully affirmed by the one entering the agreement.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W.E. Vines Expository Dictionary:</a:t>
            </a:r>
          </a:p>
          <a:p>
            <a:r>
              <a:rPr lang="en-US" sz="1050" dirty="0"/>
              <a:t>https://studybible.info/vines/Covenant%20(Noun%20and%20Verb)</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68750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~Hoshea to unfaithful Gomer</a:t>
            </a:r>
          </a:p>
          <a:p>
            <a:r>
              <a:rPr lang="en-US" dirty="0"/>
              <a:t>G-d binding Himself in covenantal love to wayward Israel and all people</a:t>
            </a:r>
          </a:p>
          <a:p>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81081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23507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Jer</a:t>
            </a:r>
            <a:r>
              <a:rPr lang="en-US" dirty="0"/>
              <a:t> 31.3</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2773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just a will, not just a covenant.</a:t>
            </a:r>
          </a:p>
          <a:p>
            <a:r>
              <a:rPr lang="en-US" dirty="0"/>
              <a:t>Not 50/50</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3024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Not just a will, not just a covenant.</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3119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1217254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4276392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615483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108758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My cousin Lowell </a:t>
            </a:r>
            <a:r>
              <a:rPr lang="en-US" dirty="0" err="1"/>
              <a:t>Schatzer</a:t>
            </a:r>
            <a:r>
              <a:rPr lang="en-US" dirty="0"/>
              <a:t>, Vietnam vet Marine</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575993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Key thought.  The Blood of Messiah represents His covenantal love.</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315008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2859511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Look again at the MJ/Heb passage carefully.   What is the context of Moshe doing this?</a:t>
            </a:r>
          </a:p>
          <a:p>
            <a:r>
              <a:rPr lang="en-US" dirty="0"/>
              <a:t>Note nine actions taken by Moshe described here.</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347301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587790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Nine actions done by Moshe after reading the scroll.</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857064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https://clipground.com/images/poisened-clipart-13.jpg</a:t>
            </a:r>
          </a:p>
          <a:p>
            <a:r>
              <a:rPr lang="en-US" dirty="0"/>
              <a:t>https://ih1.redbubble.net/image.203343941.3185/flat,1000x1000,075,f.jpg</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2851512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Most apparent contradictions in the Bible, when researched, are faith builders!</a:t>
            </a:r>
          </a:p>
          <a:p>
            <a:r>
              <a:rPr lang="en-US" dirty="0"/>
              <a:t>When I was a young believer, and not so young, when an apparent contradiction in the scriptures came up, I would do the manly thing…and panic.  Until I was shown this verse.</a:t>
            </a:r>
          </a:p>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2821781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Quoted in 1 </a:t>
            </a:r>
            <a:r>
              <a:rPr lang="en-US" dirty="0" err="1"/>
              <a:t>Kefa</a:t>
            </a:r>
            <a:r>
              <a:rPr lang="en-US" dirty="0"/>
              <a:t>/Peter 2.6 “confounded” KJV</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27</a:t>
            </a:fld>
            <a:endParaRPr lang="en-US" altLang="en-US"/>
          </a:p>
        </p:txBody>
      </p:sp>
    </p:spTree>
    <p:extLst>
      <p:ext uri="{BB962C8B-B14F-4D97-AF65-F5344CB8AC3E}">
        <p14:creationId xmlns:p14="http://schemas.microsoft.com/office/powerpoint/2010/main" val="361814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28</a:t>
            </a:fld>
            <a:endParaRPr lang="en-US" altLang="en-US"/>
          </a:p>
        </p:txBody>
      </p:sp>
    </p:spTree>
    <p:extLst>
      <p:ext uri="{BB962C8B-B14F-4D97-AF65-F5344CB8AC3E}">
        <p14:creationId xmlns:p14="http://schemas.microsoft.com/office/powerpoint/2010/main" val="1723321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29</a:t>
            </a:fld>
            <a:endParaRPr lang="en-US" altLang="en-US"/>
          </a:p>
        </p:txBody>
      </p:sp>
    </p:spTree>
    <p:extLst>
      <p:ext uri="{BB962C8B-B14F-4D97-AF65-F5344CB8AC3E}">
        <p14:creationId xmlns:p14="http://schemas.microsoft.com/office/powerpoint/2010/main" val="362560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86555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1856581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2725204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2440088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96909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676620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2027010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918615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120022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2458197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21984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2649453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763275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0" i="0" dirty="0">
                <a:solidFill>
                  <a:srgbClr val="C0C0C0"/>
                </a:solidFill>
                <a:effectLst/>
                <a:latin typeface="Verdana" panose="020B0604030504040204" pitchFamily="34" charset="0"/>
              </a:rPr>
              <a:t>The scroll of the covenant, from which Moses read to the people, is nowhere mentioned as having been sprinkled; but since it was made by human hands, it too needed cleansing, even though the words in it were from God himself. ﻿  [Stern’s commentary]</a:t>
            </a:r>
            <a:endParaRPr lang="en-US" dirty="0"/>
          </a:p>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31029170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740110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b="1" i="0" dirty="0">
                <a:solidFill>
                  <a:srgbClr val="202122"/>
                </a:solidFill>
                <a:effectLst/>
                <a:latin typeface="Arial" panose="020B0604020202020204" pitchFamily="34" charset="0"/>
              </a:rPr>
              <a:t>Amy-Jill Levine</a:t>
            </a:r>
            <a:r>
              <a:rPr lang="en-US" b="0" i="0" dirty="0">
                <a:solidFill>
                  <a:srgbClr val="202122"/>
                </a:solidFill>
                <a:effectLst/>
                <a:latin typeface="Arial" panose="020B0604020202020204" pitchFamily="34" charset="0"/>
              </a:rPr>
              <a:t> (born 1956) is E. Rhodes and Leona B. Carpenter Professor of </a:t>
            </a:r>
            <a:r>
              <a:rPr lang="en-US" b="0" i="0" u="none" strike="noStrike" dirty="0">
                <a:solidFill>
                  <a:srgbClr val="0645AD"/>
                </a:solidFill>
                <a:effectLst/>
                <a:latin typeface="Arial" panose="020B0604020202020204" pitchFamily="34" charset="0"/>
                <a:hlinkClick r:id="rId3" tooltip="New Testament"/>
              </a:rPr>
              <a:t>New Testament</a:t>
            </a:r>
            <a:r>
              <a:rPr lang="en-US" b="0" i="0" dirty="0">
                <a:solidFill>
                  <a:srgbClr val="202122"/>
                </a:solidFill>
                <a:effectLst/>
                <a:latin typeface="Arial" panose="020B0604020202020204" pitchFamily="34" charset="0"/>
              </a:rPr>
              <a:t> Studies at </a:t>
            </a:r>
            <a:r>
              <a:rPr lang="en-US" b="0" i="0" u="none" strike="noStrike" dirty="0">
                <a:solidFill>
                  <a:srgbClr val="0645AD"/>
                </a:solidFill>
                <a:effectLst/>
                <a:latin typeface="Arial" panose="020B0604020202020204" pitchFamily="34" charset="0"/>
                <a:hlinkClick r:id="rId4" tooltip="Vanderbilt University Divinity School"/>
              </a:rPr>
              <a:t>Vanderbilt University Divinity School</a:t>
            </a:r>
            <a:r>
              <a:rPr lang="en-US" b="0" i="0" dirty="0">
                <a:solidFill>
                  <a:srgbClr val="202122"/>
                </a:solidFill>
                <a:effectLst/>
                <a:latin typeface="Arial" panose="020B0604020202020204" pitchFamily="34" charset="0"/>
              </a:rPr>
              <a:t>, Department of Religious Studies, and Graduate Department of Religion.   Orthodox Jewish woman.</a:t>
            </a:r>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465366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don’t know the exactly how the process of HOW the </a:t>
            </a:r>
            <a:r>
              <a:rPr lang="en-US" dirty="0" err="1"/>
              <a:t>Mishkan</a:t>
            </a:r>
            <a:r>
              <a:rPr lang="en-US" dirty="0"/>
              <a:t> / Tabernacle worship took place.  </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863758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don’t know the </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160596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525921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9430691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568065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69346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301545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012896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507718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36714356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1002110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4606626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1753756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27052584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8767629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Yeshua gave up His life, so we could receive it.   That is the connection between His Blood and our receiving Eternal LIFE.</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26378310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70656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8619467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33390350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61</a:t>
            </a:fld>
            <a:endParaRPr lang="en-US" altLang="en-US"/>
          </a:p>
        </p:txBody>
      </p:sp>
    </p:spTree>
    <p:extLst>
      <p:ext uri="{BB962C8B-B14F-4D97-AF65-F5344CB8AC3E}">
        <p14:creationId xmlns:p14="http://schemas.microsoft.com/office/powerpoint/2010/main" val="4277422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62</a:t>
            </a:fld>
            <a:endParaRPr lang="en-US" altLang="en-US"/>
          </a:p>
        </p:txBody>
      </p:sp>
    </p:spTree>
    <p:extLst>
      <p:ext uri="{BB962C8B-B14F-4D97-AF65-F5344CB8AC3E}">
        <p14:creationId xmlns:p14="http://schemas.microsoft.com/office/powerpoint/2010/main" val="2648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36798484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601711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imitate Him, but not just in our own strength.  He is the Empowerment of Life, not just a prototype.  </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40247986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2711983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heart and soul of the LIFE in Messiah is overcoming love.   “Love suffers long” is the first description.</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25387897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5845592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don’t like confrontations a deep disagreements.  However, such is NOT foreign to the kingdom.  So, if you have an objection to a point in my message, or some practice at Or HaOlam, in invite you to speak up.  </a:t>
            </a:r>
          </a:p>
          <a:p>
            <a:r>
              <a:rPr lang="en-US" dirty="0"/>
              <a:t>I think the contentious part we can avoid or tone down, but nevertheless, don’t squelch concerns.  “Speaking the truth in love” is a key thought.</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56475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Testament = one way gift</a:t>
            </a:r>
          </a:p>
          <a:p>
            <a:r>
              <a:rPr lang="en-US" dirty="0"/>
              <a:t>Covenant = mutual agreement.</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0173447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1228944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71</a:t>
            </a:fld>
            <a:endParaRPr lang="en-US" altLang="en-US"/>
          </a:p>
        </p:txBody>
      </p:sp>
    </p:spTree>
    <p:extLst>
      <p:ext uri="{BB962C8B-B14F-4D97-AF65-F5344CB8AC3E}">
        <p14:creationId xmlns:p14="http://schemas.microsoft.com/office/powerpoint/2010/main" val="42557426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Love Bunyan’s terminology.  Valiant for truth, in a world of fake news.   Our blood</a:t>
            </a:r>
          </a:p>
          <a:p>
            <a:r>
              <a:rPr lang="en-US" sz="1050" dirty="0">
                <a:hlinkClick r:id="rId3"/>
              </a:rPr>
              <a:t>https://www.litcharts.com/lit/the-pilgrim-s-progress/part-2-valiant-for-truth</a:t>
            </a:r>
            <a:r>
              <a:rPr lang="en-US" sz="1050" dirty="0"/>
              <a:t>  </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72</a:t>
            </a:fld>
            <a:endParaRPr lang="en-US" altLang="en-US"/>
          </a:p>
        </p:txBody>
      </p:sp>
    </p:spTree>
    <p:extLst>
      <p:ext uri="{BB962C8B-B14F-4D97-AF65-F5344CB8AC3E}">
        <p14:creationId xmlns:p14="http://schemas.microsoft.com/office/powerpoint/2010/main" val="33625207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https://www.litcharts.com/lit/the-pilgrim-s-progress/part-2-valiant-for-truth</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73</a:t>
            </a:fld>
            <a:endParaRPr lang="en-US" altLang="en-US"/>
          </a:p>
        </p:txBody>
      </p:sp>
    </p:spTree>
    <p:extLst>
      <p:ext uri="{BB962C8B-B14F-4D97-AF65-F5344CB8AC3E}">
        <p14:creationId xmlns:p14="http://schemas.microsoft.com/office/powerpoint/2010/main" val="30425316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https://external-content.duckduckgo.com/iu/?u=https%3A%2F%2Fi.pinimg.com%2Foriginals%2F0b%2F0f%2F1e%2F0b0f1e5daf88787271dc7d2018ec08c3.jpg&amp;f=1&amp;nofb=1</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74</a:t>
            </a:fld>
            <a:endParaRPr lang="en-US" altLang="en-US"/>
          </a:p>
        </p:txBody>
      </p:sp>
    </p:spTree>
    <p:extLst>
      <p:ext uri="{BB962C8B-B14F-4D97-AF65-F5344CB8AC3E}">
        <p14:creationId xmlns:p14="http://schemas.microsoft.com/office/powerpoint/2010/main" val="6156934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https://external-content.duckduckgo.com/iu/?u=https%3A%2F%2Fwww.meleassociates.com%2Fwp-content%2Fuploads%2F2021%2F11%2FVeterans_Day_111121.jpg&amp;f=1&amp;nofb=1</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75</a:t>
            </a:fld>
            <a:endParaRPr lang="en-US" altLang="en-US"/>
          </a:p>
        </p:txBody>
      </p:sp>
    </p:spTree>
    <p:extLst>
      <p:ext uri="{BB962C8B-B14F-4D97-AF65-F5344CB8AC3E}">
        <p14:creationId xmlns:p14="http://schemas.microsoft.com/office/powerpoint/2010/main" val="1791975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https://external-content.duckduckgo.com/iu/?u=https%3A%2F%2Fpointofview.net%2Fwp-content%2Fuploads%2F2018%2F09%2FGettysburg-Address-Photo.jpg&amp;f=1&amp;nofb=1</a:t>
            </a:r>
            <a:r>
              <a:rPr lang="en-US" sz="1050" dirty="0"/>
              <a:t> </a:t>
            </a:r>
          </a:p>
          <a:p>
            <a:endParaRPr lang="en-US" sz="1050" dirty="0"/>
          </a:p>
          <a:p>
            <a:r>
              <a:rPr lang="en-US" dirty="0"/>
              <a:t>I want to read these words to and about all our veterans.  I am not one.  I was one of those scraggly protesters.</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76</a:t>
            </a:fld>
            <a:endParaRPr lang="en-US" altLang="en-US"/>
          </a:p>
        </p:txBody>
      </p:sp>
    </p:spTree>
    <p:extLst>
      <p:ext uri="{BB962C8B-B14F-4D97-AF65-F5344CB8AC3E}">
        <p14:creationId xmlns:p14="http://schemas.microsoft.com/office/powerpoint/2010/main" val="274252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8848559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9063578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Tony Perkins: Pray, vote, stand</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79</a:t>
            </a:fld>
            <a:endParaRPr lang="en-US" altLang="en-US"/>
          </a:p>
        </p:txBody>
      </p:sp>
    </p:spTree>
    <p:extLst>
      <p:ext uri="{BB962C8B-B14F-4D97-AF65-F5344CB8AC3E}">
        <p14:creationId xmlns:p14="http://schemas.microsoft.com/office/powerpoint/2010/main" val="3280843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Rethink the beginning of this verse in the clarified understanding…</a:t>
            </a:r>
          </a:p>
          <a:p>
            <a:r>
              <a:rPr lang="en-US" dirty="0"/>
              <a:t>Covenant = divine leaning, initiated, empowered, impassioned relationship.</a:t>
            </a:r>
          </a:p>
          <a:p>
            <a:r>
              <a:rPr lang="en-US" dirty="0"/>
              <a:t>Application?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786573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80</a:t>
            </a:fld>
            <a:endParaRPr lang="en-US" altLang="en-US"/>
          </a:p>
        </p:txBody>
      </p:sp>
    </p:spTree>
    <p:extLst>
      <p:ext uri="{BB962C8B-B14F-4D97-AF65-F5344CB8AC3E}">
        <p14:creationId xmlns:p14="http://schemas.microsoft.com/office/powerpoint/2010/main" val="29117282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Self aggrandizement, control?  Doesn’t sound like it.</a:t>
            </a:r>
          </a:p>
          <a:p>
            <a:r>
              <a:rPr lang="en-US" dirty="0"/>
              <a:t>It’s not reciprocal.   It’s husband initiated.  </a:t>
            </a:r>
          </a:p>
          <a:p>
            <a:r>
              <a:rPr lang="en-US" dirty="0"/>
              <a:t>Wives, you are not off the hook, but higher responsibility to the men.  Be a man and love, give, suffer.</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81</a:t>
            </a:fld>
            <a:endParaRPr lang="en-US" altLang="en-US"/>
          </a:p>
        </p:txBody>
      </p:sp>
    </p:spTree>
    <p:extLst>
      <p:ext uri="{BB962C8B-B14F-4D97-AF65-F5344CB8AC3E}">
        <p14:creationId xmlns:p14="http://schemas.microsoft.com/office/powerpoint/2010/main" val="36581844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82</a:t>
            </a:fld>
            <a:endParaRPr lang="en-US" altLang="en-US"/>
          </a:p>
        </p:txBody>
      </p:sp>
    </p:spTree>
    <p:extLst>
      <p:ext uri="{BB962C8B-B14F-4D97-AF65-F5344CB8AC3E}">
        <p14:creationId xmlns:p14="http://schemas.microsoft.com/office/powerpoint/2010/main" val="23345630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hlinkClick r:id="rId3"/>
              </a:rPr>
              <a:t>https://www.prageru.com/video/arab-israeli-and-proud?utm_source=Iterable&amp;utm_medium=email&amp;utm_campaign=campaign_3156323</a:t>
            </a:r>
            <a:endParaRPr lang="en-US" sz="1050" dirty="0"/>
          </a:p>
          <a:p>
            <a:endParaRPr lang="en-US" sz="1050" dirty="0"/>
          </a:p>
          <a:p>
            <a:r>
              <a:rPr lang="en-US" dirty="0"/>
              <a:t>I sent a Dennis Prager article to some people, and was told that he, Dennis is a despicable man, the worst kind of Jew, a racist, a homophobe, and my character is in question for associating with him.   </a:t>
            </a:r>
          </a:p>
          <a:p>
            <a:r>
              <a:rPr lang="en-US" dirty="0"/>
              <a:t>Painful to be so denounced for truth?</a:t>
            </a:r>
          </a:p>
          <a:p>
            <a:r>
              <a:rPr lang="en-US" dirty="0"/>
              <a:t>It’s the price of blood, so to speak.  Suffering for righteousness.</a:t>
            </a:r>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83</a:t>
            </a:fld>
            <a:endParaRPr lang="en-US" altLang="en-US"/>
          </a:p>
        </p:txBody>
      </p:sp>
    </p:spTree>
    <p:extLst>
      <p:ext uri="{BB962C8B-B14F-4D97-AF65-F5344CB8AC3E}">
        <p14:creationId xmlns:p14="http://schemas.microsoft.com/office/powerpoint/2010/main" val="1309223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09.18-22 Purified by Blood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Nov.13, 2021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https://www.worthynews.com/62509-us-poll-majority-of-born-again-christians-believe-all-religious-faiths-have-equal-value</a:t>
            </a:r>
          </a:p>
        </p:txBody>
      </p:sp>
    </p:spTree>
    <p:extLst>
      <p:ext uri="{BB962C8B-B14F-4D97-AF65-F5344CB8AC3E}">
        <p14:creationId xmlns:p14="http://schemas.microsoft.com/office/powerpoint/2010/main" val="35282071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Letter to the Messianic Jews a 09.18-22 Purified by Blood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Nov.13, 2021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https://www.worthynews.com/62509-us-poll-majority-of-born-again-christians-believe-all-religious-faiths-have-equal-value</a:t>
            </a:r>
          </a:p>
        </p:txBody>
      </p:sp>
    </p:spTree>
    <p:extLst>
      <p:ext uri="{BB962C8B-B14F-4D97-AF65-F5344CB8AC3E}">
        <p14:creationId xmlns:p14="http://schemas.microsoft.com/office/powerpoint/2010/main" val="410039731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86</a:t>
            </a:fld>
            <a:endParaRPr lang="en-US" altLang="en-US"/>
          </a:p>
        </p:txBody>
      </p:sp>
    </p:spTree>
    <p:extLst>
      <p:ext uri="{BB962C8B-B14F-4D97-AF65-F5344CB8AC3E}">
        <p14:creationId xmlns:p14="http://schemas.microsoft.com/office/powerpoint/2010/main" val="4538831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87</a:t>
            </a:fld>
            <a:endParaRPr lang="en-US" altLang="en-US"/>
          </a:p>
        </p:txBody>
      </p:sp>
    </p:spTree>
    <p:extLst>
      <p:ext uri="{BB962C8B-B14F-4D97-AF65-F5344CB8AC3E}">
        <p14:creationId xmlns:p14="http://schemas.microsoft.com/office/powerpoint/2010/main" val="3806148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09.18-22 Purified by Blood</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Nov.13, 2021 5780</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47391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89</a:t>
            </a:fld>
            <a:endParaRPr lang="en-US" altLang="en-US"/>
          </a:p>
        </p:txBody>
      </p:sp>
    </p:spTree>
    <p:extLst>
      <p:ext uri="{BB962C8B-B14F-4D97-AF65-F5344CB8AC3E}">
        <p14:creationId xmlns:p14="http://schemas.microsoft.com/office/powerpoint/2010/main" val="23786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https://studybible.info/vines/Covenant%20(Noun%20and%20Verb)</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Letter to the Messianic Jews a 09.15-19 Testament or Covenant</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Oct. 9,2021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424860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Letter to the Messianic Jews a 09.18-22 Purified by Blood</a:t>
            </a:r>
          </a:p>
        </p:txBody>
      </p:sp>
      <p:sp>
        <p:nvSpPr>
          <p:cNvPr id="5" name="Date Placeholder 4"/>
          <p:cNvSpPr>
            <a:spLocks noGrp="1"/>
          </p:cNvSpPr>
          <p:nvPr>
            <p:ph type="dt" idx="1"/>
          </p:nvPr>
        </p:nvSpPr>
        <p:spPr/>
        <p:txBody>
          <a:bodyPr/>
          <a:lstStyle/>
          <a:p>
            <a:r>
              <a:rPr lang="en-US" altLang="en-US"/>
              <a:t>Nov.13, 2021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11/13/2021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11/13/2021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16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1479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E0967-65AF-406E-945D-86B82C30C6D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AC70254-BFE4-4D28-89B9-A9674371C39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B7C3B4F-FF0D-4BB7-B6C0-DF470125371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0DEC4F-C919-4433-A43C-A3E12E222DD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097EB3-7F33-426F-A019-32A865CAD81C}"/>
              </a:ext>
            </a:extLst>
          </p:cNvPr>
          <p:cNvSpPr>
            <a:spLocks noGrp="1"/>
          </p:cNvSpPr>
          <p:nvPr>
            <p:ph type="sldNum" sz="quarter" idx="12"/>
          </p:nvPr>
        </p:nvSpPr>
        <p:spPr/>
        <p:txBody>
          <a:bodyPr/>
          <a:lstStyle>
            <a:lvl1pPr>
              <a:defRPr/>
            </a:lvl1pPr>
          </a:lstStyle>
          <a:p>
            <a:fld id="{83A65C6B-2CA6-41FB-83BA-11DE207451C7}" type="slidenum">
              <a:rPr lang="en-US" altLang="en-US"/>
              <a:pPr/>
              <a:t>‹#›</a:t>
            </a:fld>
            <a:endParaRPr lang="en-US" altLang="en-US"/>
          </a:p>
        </p:txBody>
      </p:sp>
    </p:spTree>
    <p:extLst>
      <p:ext uri="{BB962C8B-B14F-4D97-AF65-F5344CB8AC3E}">
        <p14:creationId xmlns:p14="http://schemas.microsoft.com/office/powerpoint/2010/main" val="3450857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D321C-FBAB-4C39-94BD-65CDC31C0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E5399-1F49-4A54-8229-6840FBEB18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2A00C-885A-4586-ABF4-BE863CE471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D51DB8-DE58-488F-B1F9-91734AA5DA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3998631-0246-4DAA-A516-B89C11E08AEF}"/>
              </a:ext>
            </a:extLst>
          </p:cNvPr>
          <p:cNvSpPr>
            <a:spLocks noGrp="1"/>
          </p:cNvSpPr>
          <p:nvPr>
            <p:ph type="sldNum" sz="quarter" idx="12"/>
          </p:nvPr>
        </p:nvSpPr>
        <p:spPr/>
        <p:txBody>
          <a:bodyPr/>
          <a:lstStyle>
            <a:lvl1pPr>
              <a:defRPr/>
            </a:lvl1pPr>
          </a:lstStyle>
          <a:p>
            <a:fld id="{C80E9534-1134-43ED-B96A-D20FBAE6B33B}" type="slidenum">
              <a:rPr lang="en-US" altLang="en-US"/>
              <a:pPr/>
              <a:t>‹#›</a:t>
            </a:fld>
            <a:endParaRPr lang="en-US" altLang="en-US"/>
          </a:p>
        </p:txBody>
      </p:sp>
    </p:spTree>
    <p:extLst>
      <p:ext uri="{BB962C8B-B14F-4D97-AF65-F5344CB8AC3E}">
        <p14:creationId xmlns:p14="http://schemas.microsoft.com/office/powerpoint/2010/main" val="2987674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E986E-C29C-4CCA-B8CB-B0030E701EE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DC8E736-7B70-48C3-B0CA-941D2EC58AC5}"/>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2271270E-5988-4688-875C-5FD85438C79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A57ACC7-F7F4-4854-BBD4-82BBCF3242B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851E163-1BB5-4128-9E93-70A2F8C1E1E9}"/>
              </a:ext>
            </a:extLst>
          </p:cNvPr>
          <p:cNvSpPr>
            <a:spLocks noGrp="1"/>
          </p:cNvSpPr>
          <p:nvPr>
            <p:ph type="sldNum" sz="quarter" idx="12"/>
          </p:nvPr>
        </p:nvSpPr>
        <p:spPr/>
        <p:txBody>
          <a:bodyPr/>
          <a:lstStyle>
            <a:lvl1pPr>
              <a:defRPr/>
            </a:lvl1pPr>
          </a:lstStyle>
          <a:p>
            <a:fld id="{30FCA74A-6A27-443C-83AF-242D605F3529}" type="slidenum">
              <a:rPr lang="en-US" altLang="en-US"/>
              <a:pPr/>
              <a:t>‹#›</a:t>
            </a:fld>
            <a:endParaRPr lang="en-US" altLang="en-US"/>
          </a:p>
        </p:txBody>
      </p:sp>
    </p:spTree>
    <p:extLst>
      <p:ext uri="{BB962C8B-B14F-4D97-AF65-F5344CB8AC3E}">
        <p14:creationId xmlns:p14="http://schemas.microsoft.com/office/powerpoint/2010/main" val="4101246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DC441-06E2-41A7-804F-F5DDFAABBF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3BD30A-B875-4491-9CFD-6DA6786D3174}"/>
              </a:ext>
            </a:extLst>
          </p:cNvPr>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EBE8B8-25FB-4926-B009-0BDC95A158F7}"/>
              </a:ext>
            </a:extLst>
          </p:cNvPr>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B64A84-0322-4CE4-97D7-DDC6FD1469D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E8D307-3DB0-4C61-B873-96027213642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B75C808-2083-4036-B927-60DF18B09D3F}"/>
              </a:ext>
            </a:extLst>
          </p:cNvPr>
          <p:cNvSpPr>
            <a:spLocks noGrp="1"/>
          </p:cNvSpPr>
          <p:nvPr>
            <p:ph type="sldNum" sz="quarter" idx="12"/>
          </p:nvPr>
        </p:nvSpPr>
        <p:spPr/>
        <p:txBody>
          <a:bodyPr/>
          <a:lstStyle>
            <a:lvl1pPr>
              <a:defRPr/>
            </a:lvl1pPr>
          </a:lstStyle>
          <a:p>
            <a:fld id="{8399DD08-E911-4CEB-8B25-4A596A65A192}" type="slidenum">
              <a:rPr lang="en-US" altLang="en-US"/>
              <a:pPr/>
              <a:t>‹#›</a:t>
            </a:fld>
            <a:endParaRPr lang="en-US" altLang="en-US"/>
          </a:p>
        </p:txBody>
      </p:sp>
    </p:spTree>
    <p:extLst>
      <p:ext uri="{BB962C8B-B14F-4D97-AF65-F5344CB8AC3E}">
        <p14:creationId xmlns:p14="http://schemas.microsoft.com/office/powerpoint/2010/main" val="146629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18E0-CF39-4ADC-890D-EC3FA4BAA0AC}"/>
              </a:ext>
            </a:extLst>
          </p:cNvPr>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0811D-409C-4D38-B655-C8E4CB013631}"/>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99C104-E3D1-40DE-A846-BA6E2B35EE9F}"/>
              </a:ext>
            </a:extLst>
          </p:cNvPr>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ADC6B9-4E15-4A5C-8CB0-7E9B64C3D67C}"/>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926852-D6D6-48D1-A7D6-C8B3D3DDDE5B}"/>
              </a:ext>
            </a:extLst>
          </p:cNvPr>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DBAD1A-6CEA-44E7-A165-33E21E97247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2501014C-CD56-476B-8CCF-F121465CC72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D20FD60-6B3E-4D70-B964-3CDB846AE988}"/>
              </a:ext>
            </a:extLst>
          </p:cNvPr>
          <p:cNvSpPr>
            <a:spLocks noGrp="1"/>
          </p:cNvSpPr>
          <p:nvPr>
            <p:ph type="sldNum" sz="quarter" idx="12"/>
          </p:nvPr>
        </p:nvSpPr>
        <p:spPr/>
        <p:txBody>
          <a:bodyPr/>
          <a:lstStyle>
            <a:lvl1pPr>
              <a:defRPr/>
            </a:lvl1pPr>
          </a:lstStyle>
          <a:p>
            <a:fld id="{34A0C241-2550-42AE-9D56-396C6FA8D798}" type="slidenum">
              <a:rPr lang="en-US" altLang="en-US"/>
              <a:pPr/>
              <a:t>‹#›</a:t>
            </a:fld>
            <a:endParaRPr lang="en-US" altLang="en-US"/>
          </a:p>
        </p:txBody>
      </p:sp>
    </p:spTree>
    <p:extLst>
      <p:ext uri="{BB962C8B-B14F-4D97-AF65-F5344CB8AC3E}">
        <p14:creationId xmlns:p14="http://schemas.microsoft.com/office/powerpoint/2010/main" val="249901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A1B6-F396-4BAB-BD6C-2BCDC3CCC7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1E7904-515D-4B11-9F7B-97DDB1834BA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C51B114-DD71-4955-B289-CF564CFCF3C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1512EA0-C5C0-4165-B70F-2BA1DF156F85}"/>
              </a:ext>
            </a:extLst>
          </p:cNvPr>
          <p:cNvSpPr>
            <a:spLocks noGrp="1"/>
          </p:cNvSpPr>
          <p:nvPr>
            <p:ph type="sldNum" sz="quarter" idx="12"/>
          </p:nvPr>
        </p:nvSpPr>
        <p:spPr/>
        <p:txBody>
          <a:bodyPr/>
          <a:lstStyle>
            <a:lvl1pPr>
              <a:defRPr/>
            </a:lvl1pPr>
          </a:lstStyle>
          <a:p>
            <a:fld id="{C69CB423-0B0E-4614-BEB6-8328F1CDEB08}" type="slidenum">
              <a:rPr lang="en-US" altLang="en-US"/>
              <a:pPr/>
              <a:t>‹#›</a:t>
            </a:fld>
            <a:endParaRPr lang="en-US" altLang="en-US"/>
          </a:p>
        </p:txBody>
      </p:sp>
    </p:spTree>
    <p:extLst>
      <p:ext uri="{BB962C8B-B14F-4D97-AF65-F5344CB8AC3E}">
        <p14:creationId xmlns:p14="http://schemas.microsoft.com/office/powerpoint/2010/main" val="2512155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2A6B73-55DE-4BC7-815D-9AA0066F3B9E}"/>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347B9609-A673-450D-B265-A33A022FB524}"/>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5946B40-E16F-4665-9414-D07B112CC6F3}"/>
              </a:ext>
            </a:extLst>
          </p:cNvPr>
          <p:cNvSpPr>
            <a:spLocks noGrp="1"/>
          </p:cNvSpPr>
          <p:nvPr>
            <p:ph type="sldNum" sz="quarter" idx="12"/>
          </p:nvPr>
        </p:nvSpPr>
        <p:spPr/>
        <p:txBody>
          <a:bodyPr/>
          <a:lstStyle>
            <a:lvl1pPr>
              <a:defRPr/>
            </a:lvl1pPr>
          </a:lstStyle>
          <a:p>
            <a:fld id="{30264949-77B3-444B-87DB-29E4AFB20674}" type="slidenum">
              <a:rPr lang="en-US" altLang="en-US"/>
              <a:pPr/>
              <a:t>‹#›</a:t>
            </a:fld>
            <a:endParaRPr lang="en-US" altLang="en-US"/>
          </a:p>
        </p:txBody>
      </p:sp>
    </p:spTree>
    <p:extLst>
      <p:ext uri="{BB962C8B-B14F-4D97-AF65-F5344CB8AC3E}">
        <p14:creationId xmlns:p14="http://schemas.microsoft.com/office/powerpoint/2010/main" val="1241180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AB94-B072-4A06-A72F-0A05AB3E8E71}"/>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914B3-4406-4F3D-9627-EEAFF1209E69}"/>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874BA-8643-4CDC-8ABC-93FFB8948F3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F2FB45F-66C0-49E9-989F-36732FB2653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501BF77-37AB-4287-B3F1-934995C1167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FED35FF-89D7-4951-8770-A783191CE2CA}"/>
              </a:ext>
            </a:extLst>
          </p:cNvPr>
          <p:cNvSpPr>
            <a:spLocks noGrp="1"/>
          </p:cNvSpPr>
          <p:nvPr>
            <p:ph type="sldNum" sz="quarter" idx="12"/>
          </p:nvPr>
        </p:nvSpPr>
        <p:spPr/>
        <p:txBody>
          <a:bodyPr/>
          <a:lstStyle>
            <a:lvl1pPr>
              <a:defRPr/>
            </a:lvl1pPr>
          </a:lstStyle>
          <a:p>
            <a:fld id="{60B74CD0-2975-46DB-A2D4-D9F2211B558F}" type="slidenum">
              <a:rPr lang="en-US" altLang="en-US"/>
              <a:pPr/>
              <a:t>‹#›</a:t>
            </a:fld>
            <a:endParaRPr lang="en-US" altLang="en-US"/>
          </a:p>
        </p:txBody>
      </p:sp>
    </p:spTree>
    <p:extLst>
      <p:ext uri="{BB962C8B-B14F-4D97-AF65-F5344CB8AC3E}">
        <p14:creationId xmlns:p14="http://schemas.microsoft.com/office/powerpoint/2010/main" val="2589422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03A9-C1D3-4E5A-A004-9894FAB144A9}"/>
              </a:ext>
            </a:extLst>
          </p:cNvPr>
          <p:cNvSpPr>
            <a:spLocks noGrp="1"/>
          </p:cNvSpPr>
          <p:nvPr>
            <p:ph type="title"/>
          </p:nvPr>
        </p:nvSpPr>
        <p:spPr>
          <a:xfrm>
            <a:off x="630239" y="342900"/>
            <a:ext cx="2949575"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28E54CF-0FE2-4807-9377-A5B8C504F8AB}"/>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502846B-EECD-4CFB-A802-BB6BED3AD546}"/>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7EF343-739B-4EC2-9190-B1F721399B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FE300F9-2F74-4DF2-B289-C947599B80C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440F838-0532-4DFA-8456-A6E769673FA9}"/>
              </a:ext>
            </a:extLst>
          </p:cNvPr>
          <p:cNvSpPr>
            <a:spLocks noGrp="1"/>
          </p:cNvSpPr>
          <p:nvPr>
            <p:ph type="sldNum" sz="quarter" idx="12"/>
          </p:nvPr>
        </p:nvSpPr>
        <p:spPr/>
        <p:txBody>
          <a:bodyPr/>
          <a:lstStyle>
            <a:lvl1pPr>
              <a:defRPr/>
            </a:lvl1pPr>
          </a:lstStyle>
          <a:p>
            <a:fld id="{EDB3BEBA-CC32-4ECA-BBE5-52DA41AD09BA}" type="slidenum">
              <a:rPr lang="en-US" altLang="en-US"/>
              <a:pPr/>
              <a:t>‹#›</a:t>
            </a:fld>
            <a:endParaRPr lang="en-US" altLang="en-US"/>
          </a:p>
        </p:txBody>
      </p:sp>
    </p:spTree>
    <p:extLst>
      <p:ext uri="{BB962C8B-B14F-4D97-AF65-F5344CB8AC3E}">
        <p14:creationId xmlns:p14="http://schemas.microsoft.com/office/powerpoint/2010/main" val="2773454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5B2F-DC58-46CC-8465-5F00D89FE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C15850-0C04-4B95-9B2E-F75D0432B6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C0E8-A35E-4BE3-BB8B-4CCB863D4DF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0BD3BC4-3985-4BA4-9ED6-61062913C5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44C913E-8086-4EFD-A624-60E0317536FF}"/>
              </a:ext>
            </a:extLst>
          </p:cNvPr>
          <p:cNvSpPr>
            <a:spLocks noGrp="1"/>
          </p:cNvSpPr>
          <p:nvPr>
            <p:ph type="sldNum" sz="quarter" idx="12"/>
          </p:nvPr>
        </p:nvSpPr>
        <p:spPr/>
        <p:txBody>
          <a:bodyPr/>
          <a:lstStyle>
            <a:lvl1pPr>
              <a:defRPr/>
            </a:lvl1pPr>
          </a:lstStyle>
          <a:p>
            <a:fld id="{8E52A3F3-5936-4BE5-BF5B-4DCAC9171DFC}" type="slidenum">
              <a:rPr lang="en-US" altLang="en-US"/>
              <a:pPr/>
              <a:t>‹#›</a:t>
            </a:fld>
            <a:endParaRPr lang="en-US" altLang="en-US"/>
          </a:p>
        </p:txBody>
      </p:sp>
    </p:spTree>
    <p:extLst>
      <p:ext uri="{BB962C8B-B14F-4D97-AF65-F5344CB8AC3E}">
        <p14:creationId xmlns:p14="http://schemas.microsoft.com/office/powerpoint/2010/main" val="1318364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2E5B25-D2DA-4F7C-98C6-685928D85C3C}"/>
              </a:ext>
            </a:extLst>
          </p:cNvPr>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A84B55-FE1E-4A85-8DDA-A693B3214A09}"/>
              </a:ext>
            </a:extLst>
          </p:cNvPr>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46BAA7-6853-4E59-B0DC-C63386916D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1CDA334-95DB-47D2-8E63-FE3B55F12DD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209227C-FCA9-4FC5-AD28-BB7D7155C01B}"/>
              </a:ext>
            </a:extLst>
          </p:cNvPr>
          <p:cNvSpPr>
            <a:spLocks noGrp="1"/>
          </p:cNvSpPr>
          <p:nvPr>
            <p:ph type="sldNum" sz="quarter" idx="12"/>
          </p:nvPr>
        </p:nvSpPr>
        <p:spPr/>
        <p:txBody>
          <a:bodyPr/>
          <a:lstStyle>
            <a:lvl1pPr>
              <a:defRPr/>
            </a:lvl1pPr>
          </a:lstStyle>
          <a:p>
            <a:fld id="{7AA52950-F2F6-4BAA-BFBF-233FA67E29F6}" type="slidenum">
              <a:rPr lang="en-US" altLang="en-US"/>
              <a:pPr/>
              <a:t>‹#›</a:t>
            </a:fld>
            <a:endParaRPr lang="en-US" altLang="en-US"/>
          </a:p>
        </p:txBody>
      </p:sp>
    </p:spTree>
    <p:extLst>
      <p:ext uri="{BB962C8B-B14F-4D97-AF65-F5344CB8AC3E}">
        <p14:creationId xmlns:p14="http://schemas.microsoft.com/office/powerpoint/2010/main" val="341529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3241105"/>
      </p:ext>
    </p:extLst>
  </p:cSld>
  <p:clrMap bg1="lt1" tx1="dk1" bg2="lt2" tx2="dk2" accent1="accent1" accent2="accent2" accent3="accent3" accent4="accent4" accent5="accent5" accent6="accent6" hlink="hlink" folHlink="folHlink"/>
  <p:sldLayoutIdLst>
    <p:sldLayoutId id="2147483837" r:id="rId1"/>
    <p:sldLayoutId id="214748385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78562" name="Rectangle 2">
            <a:extLst>
              <a:ext uri="{FF2B5EF4-FFF2-40B4-BE49-F238E27FC236}">
                <a16:creationId xmlns:a16="http://schemas.microsoft.com/office/drawing/2014/main" id="{73D4D0BD-4FEF-4BEA-A97F-F4E413AF681B}"/>
              </a:ext>
            </a:extLst>
          </p:cNvPr>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778563" name="Rectangle 3">
            <a:extLst>
              <a:ext uri="{FF2B5EF4-FFF2-40B4-BE49-F238E27FC236}">
                <a16:creationId xmlns:a16="http://schemas.microsoft.com/office/drawing/2014/main" id="{E6C5AA5E-F21E-4126-98AE-40638D11C51A}"/>
              </a:ext>
            </a:extLst>
          </p:cNvPr>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78564" name="Rectangle 4">
            <a:extLst>
              <a:ext uri="{FF2B5EF4-FFF2-40B4-BE49-F238E27FC236}">
                <a16:creationId xmlns:a16="http://schemas.microsoft.com/office/drawing/2014/main" id="{6637F235-F295-44D6-9531-E55307EE1D8E}"/>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US" altLang="en-US"/>
          </a:p>
        </p:txBody>
      </p:sp>
      <p:sp>
        <p:nvSpPr>
          <p:cNvPr id="3778565" name="Rectangle 5">
            <a:extLst>
              <a:ext uri="{FF2B5EF4-FFF2-40B4-BE49-F238E27FC236}">
                <a16:creationId xmlns:a16="http://schemas.microsoft.com/office/drawing/2014/main" id="{C8F88058-5472-4A85-89CC-0A8A55B7E8E8}"/>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US" altLang="en-US"/>
          </a:p>
        </p:txBody>
      </p:sp>
      <p:sp>
        <p:nvSpPr>
          <p:cNvPr id="3778566" name="Rectangle 6">
            <a:extLst>
              <a:ext uri="{FF2B5EF4-FFF2-40B4-BE49-F238E27FC236}">
                <a16:creationId xmlns:a16="http://schemas.microsoft.com/office/drawing/2014/main" id="{52482292-660F-4FF8-91C2-25DA72357EDC}"/>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fld id="{5BC00F1A-A033-43B9-97DB-3F4389604FA2}" type="slidenum">
              <a:rPr lang="en-US" altLang="en-US"/>
              <a:pPr/>
              <a:t>‹#›</a:t>
            </a:fld>
            <a:endParaRPr lang="en-US" altLang="en-US"/>
          </a:p>
        </p:txBody>
      </p:sp>
    </p:spTree>
    <p:extLst>
      <p:ext uri="{BB962C8B-B14F-4D97-AF65-F5344CB8AC3E}">
        <p14:creationId xmlns:p14="http://schemas.microsoft.com/office/powerpoint/2010/main" val="163624021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ctr" rtl="0" fontAlgn="base">
        <a:spcBef>
          <a:spcPct val="0"/>
        </a:spcBef>
        <a:spcAft>
          <a:spcPct val="0"/>
        </a:spcAft>
        <a:defRPr sz="3300" kern="1200">
          <a:solidFill>
            <a:schemeClr val="bg1"/>
          </a:solidFill>
          <a:latin typeface="+mj-lt"/>
          <a:ea typeface="+mj-ea"/>
          <a:cs typeface="+mj-cs"/>
        </a:defRPr>
      </a:lvl1pPr>
      <a:lvl2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bg1"/>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bg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6.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each binding himself to fulfill obligations, </a:t>
            </a:r>
            <a:r>
              <a:rPr lang="en-US" sz="4000" i="1" dirty="0" err="1">
                <a:solidFill>
                  <a:srgbClr val="FFFF99"/>
                </a:solidFill>
              </a:rPr>
              <a:t>diathḗkē</a:t>
            </a:r>
            <a:r>
              <a:rPr lang="en-US" sz="4000" i="1" dirty="0">
                <a:solidFill>
                  <a:srgbClr val="FFFF99"/>
                </a:solidFill>
              </a:rPr>
              <a:t> </a:t>
            </a:r>
            <a:r>
              <a:rPr lang="en-US" sz="4000" u="sng" dirty="0">
                <a:solidFill>
                  <a:srgbClr val="FFFF99"/>
                </a:solidFill>
              </a:rPr>
              <a:t>does </a:t>
            </a:r>
            <a:r>
              <a:rPr lang="en-US" sz="4000" u="dbl" dirty="0">
                <a:solidFill>
                  <a:srgbClr val="FFFF99"/>
                </a:solidFill>
              </a:rPr>
              <a:t>not</a:t>
            </a:r>
            <a:r>
              <a:rPr lang="en-US" sz="4000" u="sng" dirty="0">
                <a:solidFill>
                  <a:srgbClr val="FFFF99"/>
                </a:solidFill>
              </a:rPr>
              <a:t> in itself contain the idea of joint obligation</a:t>
            </a:r>
            <a:r>
              <a:rPr lang="en-US" sz="4000" dirty="0"/>
              <a:t>, it mostly signifies an obligation undertaken </a:t>
            </a:r>
            <a:r>
              <a:rPr lang="en-US" sz="4000" u="sng" dirty="0">
                <a:solidFill>
                  <a:srgbClr val="FFFF99"/>
                </a:solidFill>
              </a:rPr>
              <a:t>by a single person</a:t>
            </a:r>
            <a:r>
              <a:rPr lang="en-US" sz="4000" dirty="0">
                <a:solidFill>
                  <a:srgbClr val="FFFF99"/>
                </a:solidFill>
              </a:rPr>
              <a:t>.”</a:t>
            </a:r>
            <a:r>
              <a:rPr lang="en-US" sz="4000" u="sng" dirty="0">
                <a:solidFill>
                  <a:srgbClr val="FFFF99"/>
                </a:solidFill>
              </a:rPr>
              <a:t> </a:t>
            </a:r>
          </a:p>
          <a:p>
            <a:pPr marL="0" indent="0">
              <a:buNone/>
            </a:pPr>
            <a:endParaRPr lang="en-US" sz="3600" dirty="0"/>
          </a:p>
        </p:txBody>
      </p:sp>
    </p:spTree>
    <p:extLst>
      <p:ext uri="{BB962C8B-B14F-4D97-AF65-F5344CB8AC3E}">
        <p14:creationId xmlns:p14="http://schemas.microsoft.com/office/powerpoint/2010/main" val="3716004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24102"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nSpc>
                <a:spcPct val="80000"/>
              </a:lnSpc>
              <a:buNone/>
            </a:pPr>
            <a:r>
              <a:rPr lang="en-US" altLang="en-US" sz="4000" dirty="0"/>
              <a:t>The profound words of Hoshea 2.19-20, Jer. 31.3, were set to music by Rabbi Jan and Marlene Rosenberg, Messianic Rabbi in Jackson, NJ </a:t>
            </a:r>
            <a:endParaRPr lang="en-US" sz="4000" dirty="0"/>
          </a:p>
          <a:p>
            <a:pPr marL="0" indent="0">
              <a:lnSpc>
                <a:spcPct val="80000"/>
              </a:lnSpc>
              <a:buNone/>
            </a:pPr>
            <a:endParaRPr lang="en-US" sz="4000" dirty="0"/>
          </a:p>
        </p:txBody>
      </p:sp>
      <p:pic>
        <p:nvPicPr>
          <p:cNvPr id="3" name="Picture 2">
            <a:extLst>
              <a:ext uri="{FF2B5EF4-FFF2-40B4-BE49-F238E27FC236}">
                <a16:creationId xmlns:a16="http://schemas.microsoft.com/office/drawing/2014/main" id="{99C57C26-8ED3-484E-B2AB-99F6BC489CCE}"/>
              </a:ext>
            </a:extLst>
          </p:cNvPr>
          <p:cNvPicPr>
            <a:picLocks noChangeAspect="1"/>
          </p:cNvPicPr>
          <p:nvPr/>
        </p:nvPicPr>
        <p:blipFill rotWithShape="1">
          <a:blip r:embed="rId3"/>
          <a:srcRect l="24538" r="16350"/>
          <a:stretch/>
        </p:blipFill>
        <p:spPr>
          <a:xfrm>
            <a:off x="5128902" y="0"/>
            <a:ext cx="3995220" cy="5143500"/>
          </a:xfrm>
          <a:prstGeom prst="rect">
            <a:avLst/>
          </a:prstGeom>
        </p:spPr>
      </p:pic>
    </p:spTree>
    <p:extLst>
      <p:ext uri="{BB962C8B-B14F-4D97-AF65-F5344CB8AC3E}">
        <p14:creationId xmlns:p14="http://schemas.microsoft.com/office/powerpoint/2010/main" val="3442735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5042" name="Rectangle 2">
            <a:extLst>
              <a:ext uri="{FF2B5EF4-FFF2-40B4-BE49-F238E27FC236}">
                <a16:creationId xmlns:a16="http://schemas.microsoft.com/office/drawing/2014/main" id="{D3C65D8A-F59E-41F4-B99F-CA00DD977B56}"/>
              </a:ext>
            </a:extLst>
          </p:cNvPr>
          <p:cNvSpPr>
            <a:spLocks noGrp="1" noChangeArrowheads="1"/>
          </p:cNvSpPr>
          <p:nvPr>
            <p:ph type="body" idx="1"/>
          </p:nvPr>
        </p:nvSpPr>
        <p:spPr>
          <a:xfrm>
            <a:off x="228600" y="114300"/>
            <a:ext cx="8839200" cy="4914900"/>
          </a:xfrm>
        </p:spPr>
        <p:txBody>
          <a:bodyPr/>
          <a:lstStyle/>
          <a:p>
            <a:pPr marL="0" indent="0" algn="ctr"/>
            <a:r>
              <a:rPr lang="en-US" altLang="en-US" sz="4000" dirty="0"/>
              <a:t>I will betroth you to Myself forever</a:t>
            </a:r>
          </a:p>
          <a:p>
            <a:pPr marL="0" indent="0" algn="ctr"/>
            <a:r>
              <a:rPr lang="en-US" altLang="en-US" sz="4000" dirty="0"/>
              <a:t>I will betroth you to Myself in righteousness</a:t>
            </a:r>
          </a:p>
          <a:p>
            <a:pPr marL="0" indent="0" algn="ctr"/>
            <a:r>
              <a:rPr lang="en-US" altLang="en-US" sz="4000" dirty="0"/>
              <a:t>With justice, in love, and in compassion</a:t>
            </a:r>
          </a:p>
          <a:p>
            <a:pPr marL="0" indent="0" algn="ctr"/>
            <a:r>
              <a:rPr lang="en-US" altLang="en-US" sz="4000" dirty="0"/>
              <a:t>And you shall know the L-</a:t>
            </a:r>
            <a:r>
              <a:rPr lang="en-US" altLang="en-US" sz="4000" dirty="0" err="1"/>
              <a:t>rd</a:t>
            </a:r>
            <a:endParaRPr lang="en-US" altLang="en-US" sz="4000" dirty="0"/>
          </a:p>
        </p:txBody>
      </p:sp>
    </p:spTree>
    <p:extLst>
      <p:ext uri="{BB962C8B-B14F-4D97-AF65-F5344CB8AC3E}">
        <p14:creationId xmlns:p14="http://schemas.microsoft.com/office/powerpoint/2010/main" val="189405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8900000" scaled="1"/>
        </a:gradFill>
        <a:effectLst/>
      </p:bgPr>
    </p:bg>
    <p:spTree>
      <p:nvGrpSpPr>
        <p:cNvPr id="1" name=""/>
        <p:cNvGrpSpPr/>
        <p:nvPr/>
      </p:nvGrpSpPr>
      <p:grpSpPr>
        <a:xfrm>
          <a:off x="0" y="0"/>
          <a:ext cx="0" cy="0"/>
          <a:chOff x="0" y="0"/>
          <a:chExt cx="0" cy="0"/>
        </a:xfrm>
      </p:grpSpPr>
      <p:sp>
        <p:nvSpPr>
          <p:cNvPr id="14938114" name="Rectangle 2">
            <a:extLst>
              <a:ext uri="{FF2B5EF4-FFF2-40B4-BE49-F238E27FC236}">
                <a16:creationId xmlns:a16="http://schemas.microsoft.com/office/drawing/2014/main" id="{8A43EF56-DD1B-4646-B815-1EC689D9A46C}"/>
              </a:ext>
            </a:extLst>
          </p:cNvPr>
          <p:cNvSpPr>
            <a:spLocks noGrp="1" noChangeArrowheads="1"/>
          </p:cNvSpPr>
          <p:nvPr>
            <p:ph type="body" idx="1"/>
          </p:nvPr>
        </p:nvSpPr>
        <p:spPr>
          <a:xfrm>
            <a:off x="1314450" y="114300"/>
            <a:ext cx="6572250" cy="4914900"/>
          </a:xfrm>
        </p:spPr>
        <p:txBody>
          <a:bodyPr/>
          <a:lstStyle/>
          <a:p>
            <a:pPr marL="0" indent="0" algn="ctr">
              <a:lnSpc>
                <a:spcPct val="90000"/>
              </a:lnSpc>
            </a:pPr>
            <a:r>
              <a:rPr lang="en-US" altLang="en-US"/>
              <a:t>Forever Loved, Forever Free,</a:t>
            </a:r>
          </a:p>
          <a:p>
            <a:pPr marL="0" indent="0" algn="ctr">
              <a:lnSpc>
                <a:spcPct val="90000"/>
              </a:lnSpc>
            </a:pPr>
            <a:r>
              <a:rPr lang="en-US" altLang="en-US"/>
              <a:t>Forever will you be married                      to me</a:t>
            </a:r>
          </a:p>
          <a:p>
            <a:pPr marL="0" indent="0" algn="ctr">
              <a:lnSpc>
                <a:spcPct val="90000"/>
              </a:lnSpc>
            </a:pPr>
            <a:r>
              <a:rPr lang="en-US" altLang="en-US"/>
              <a:t>For I’ve loved you with an everlasting love</a:t>
            </a:r>
          </a:p>
          <a:p>
            <a:pPr marL="0" indent="0" algn="ctr">
              <a:lnSpc>
                <a:spcPct val="90000"/>
              </a:lnSpc>
            </a:pPr>
            <a:r>
              <a:rPr lang="en-US" altLang="en-US"/>
              <a:t>And with cords of mercy have                       I drawn you near to me</a:t>
            </a:r>
          </a:p>
          <a:p>
            <a:pPr marL="0" indent="0" algn="ctr">
              <a:lnSpc>
                <a:spcPct val="90000"/>
              </a:lnSpc>
            </a:pPr>
            <a:r>
              <a:rPr lang="en-US" altLang="en-US"/>
              <a:t>My beloved, my beloved                        I’ve drawn you near to me</a:t>
            </a:r>
          </a:p>
        </p:txBody>
      </p:sp>
    </p:spTree>
    <p:extLst>
      <p:ext uri="{BB962C8B-B14F-4D97-AF65-F5344CB8AC3E}">
        <p14:creationId xmlns:p14="http://schemas.microsoft.com/office/powerpoint/2010/main" val="1617276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095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whenever you hear the words “New Testament” or “New Covenant” again, think of “love led, empowered covenant.”</a:t>
            </a:r>
          </a:p>
        </p:txBody>
      </p:sp>
    </p:spTree>
    <p:extLst>
      <p:ext uri="{BB962C8B-B14F-4D97-AF65-F5344CB8AC3E}">
        <p14:creationId xmlns:p14="http://schemas.microsoft.com/office/powerpoint/2010/main" val="590643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09550"/>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whenever you hear the words “New Testament” or “New Covenant” again, think of “love led, empowered covenant.”</a:t>
            </a:r>
          </a:p>
          <a:p>
            <a:pPr marL="0" indent="0">
              <a:buNone/>
            </a:pPr>
            <a:r>
              <a:rPr lang="en-US" sz="4000" dirty="0"/>
              <a:t>When we, people enter into a covenant, it’s also somewhat one-sided.   YOU are the GIVER.</a:t>
            </a:r>
          </a:p>
          <a:p>
            <a:pPr marL="0" indent="0">
              <a:buNone/>
            </a:pPr>
            <a:endParaRPr lang="en-US" sz="4000" dirty="0"/>
          </a:p>
        </p:txBody>
      </p:sp>
    </p:spTree>
    <p:extLst>
      <p:ext uri="{BB962C8B-B14F-4D97-AF65-F5344CB8AC3E}">
        <p14:creationId xmlns:p14="http://schemas.microsoft.com/office/powerpoint/2010/main" val="1562344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“Love led, empowered covenant” thinking </a:t>
            </a:r>
          </a:p>
          <a:p>
            <a:pPr marL="0" indent="0">
              <a:buNone/>
            </a:pPr>
            <a:r>
              <a:rPr lang="en-US" sz="4000" dirty="0"/>
              <a:t>goes farther in today’s reading:   Heb./MJ 9.18-22</a:t>
            </a:r>
          </a:p>
        </p:txBody>
      </p:sp>
    </p:spTree>
    <p:extLst>
      <p:ext uri="{BB962C8B-B14F-4D97-AF65-F5344CB8AC3E}">
        <p14:creationId xmlns:p14="http://schemas.microsoft.com/office/powerpoint/2010/main" val="154209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a:extLst>
              <a:ext uri="{FF2B5EF4-FFF2-40B4-BE49-F238E27FC236}">
                <a16:creationId xmlns:a16="http://schemas.microsoft.com/office/drawing/2014/main" id="{2884EB45-814A-4BC1-AB1C-EC6248DFB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[Hebrews, Messianic Jews] 9.18-22   </a:t>
            </a:r>
            <a:r>
              <a:rPr lang="en-US" sz="4000" dirty="0"/>
              <a:t>The first covenant too was inaugurated with blood. After Moshe had proclaimed every command of the Torah to all the people, he took the blood of the calves with some water and used scarlet wool and hyssop to sprinkle</a:t>
            </a:r>
          </a:p>
        </p:txBody>
      </p:sp>
    </p:spTree>
    <p:extLst>
      <p:ext uri="{BB962C8B-B14F-4D97-AF65-F5344CB8AC3E}">
        <p14:creationId xmlns:p14="http://schemas.microsoft.com/office/powerpoint/2010/main" val="82283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[Hebrews, Messianic Jews] 9.18-22   </a:t>
            </a:r>
            <a:r>
              <a:rPr lang="en-US" sz="4000" dirty="0"/>
              <a:t>both the scroll itself and all the people; and he said, “This is the blood of the covenant which God has ordained for you.” Likewise, he sprinkled with the blood both the Tent and all the things used in its ceremonies. </a:t>
            </a:r>
          </a:p>
        </p:txBody>
      </p:sp>
    </p:spTree>
    <p:extLst>
      <p:ext uri="{BB962C8B-B14F-4D97-AF65-F5344CB8AC3E}">
        <p14:creationId xmlns:p14="http://schemas.microsoft.com/office/powerpoint/2010/main" val="2564769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"Stewardesses" is the longest word typed with only the left hand</a:t>
            </a:r>
          </a:p>
          <a:p>
            <a:pPr marL="0" indent="0">
              <a:buNone/>
            </a:pPr>
            <a:endParaRPr lang="en-US" sz="4000" dirty="0"/>
          </a:p>
          <a:p>
            <a:pPr marL="0" indent="0">
              <a:buNone/>
            </a:pPr>
            <a:r>
              <a:rPr lang="en-US" sz="4000" dirty="0"/>
              <a:t>     </a:t>
            </a:r>
          </a:p>
          <a:p>
            <a:pPr marL="0" indent="0">
              <a:buNone/>
            </a:pPr>
            <a:r>
              <a:rPr lang="en-US" sz="4000" dirty="0"/>
              <a:t>    </a:t>
            </a:r>
          </a:p>
        </p:txBody>
      </p:sp>
    </p:spTree>
    <p:extLst>
      <p:ext uri="{BB962C8B-B14F-4D97-AF65-F5344CB8AC3E}">
        <p14:creationId xmlns:p14="http://schemas.microsoft.com/office/powerpoint/2010/main" val="202883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[Hebrews, Messianic Jews] 9.18-22   </a:t>
            </a:r>
            <a:r>
              <a:rPr lang="en-US" sz="4000" dirty="0"/>
              <a:t>In fact, according to the Torah, </a:t>
            </a:r>
            <a:r>
              <a:rPr lang="en-US" sz="4000" dirty="0">
                <a:solidFill>
                  <a:srgbClr val="FFFF99"/>
                </a:solidFill>
              </a:rPr>
              <a:t>almost everything is purified with blood; indeed, without the shedding of blood there is no forgiveness of sins</a:t>
            </a:r>
            <a:r>
              <a:rPr lang="en-US" sz="4000" dirty="0"/>
              <a:t>.</a:t>
            </a:r>
          </a:p>
        </p:txBody>
      </p:sp>
    </p:spTree>
    <p:extLst>
      <p:ext uri="{BB962C8B-B14F-4D97-AF65-F5344CB8AC3E}">
        <p14:creationId xmlns:p14="http://schemas.microsoft.com/office/powerpoint/2010/main" val="322781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“Love led, blood bought, empowered covenant” Heb./MJ 9.18-22</a:t>
            </a:r>
          </a:p>
          <a:p>
            <a:pPr marL="0" indent="0">
              <a:buNone/>
            </a:pPr>
            <a:r>
              <a:rPr lang="en-US" sz="4000" u="sng" dirty="0"/>
              <a:t>Outline:  Purified by Blood</a:t>
            </a:r>
          </a:p>
          <a:p>
            <a:pPr marL="461963" indent="-461963">
              <a:buFont typeface="+mj-lt"/>
              <a:buAutoNum type="arabicPeriod"/>
            </a:pPr>
            <a:r>
              <a:rPr lang="en-US" sz="4000" dirty="0"/>
              <a:t>Mosaic context</a:t>
            </a:r>
          </a:p>
          <a:p>
            <a:pPr marL="461963" indent="-461963">
              <a:buFont typeface="+mj-lt"/>
              <a:buAutoNum type="arabicPeriod"/>
            </a:pPr>
            <a:r>
              <a:rPr lang="en-US" sz="4000" dirty="0"/>
              <a:t>Yeshua reality</a:t>
            </a:r>
          </a:p>
          <a:p>
            <a:pPr marL="461963" indent="-461963">
              <a:buFont typeface="+mj-lt"/>
              <a:buAutoNum type="arabicPeriod"/>
            </a:pPr>
            <a:r>
              <a:rPr lang="en-US" sz="4000" dirty="0"/>
              <a:t>Our blood</a:t>
            </a:r>
          </a:p>
        </p:txBody>
      </p:sp>
    </p:spTree>
    <p:extLst>
      <p:ext uri="{BB962C8B-B14F-4D97-AF65-F5344CB8AC3E}">
        <p14:creationId xmlns:p14="http://schemas.microsoft.com/office/powerpoint/2010/main" val="521859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“Love led, blood bought, empowered covenant” Heb./MJ 9.18-22</a:t>
            </a:r>
          </a:p>
          <a:p>
            <a:pPr marL="0" indent="0">
              <a:buNone/>
            </a:pPr>
            <a:r>
              <a:rPr lang="en-US" sz="4000" u="sng" dirty="0"/>
              <a:t>Outline:  Purified by Blood</a:t>
            </a:r>
          </a:p>
          <a:p>
            <a:pPr marL="461963" indent="-461963">
              <a:buFont typeface="+mj-lt"/>
              <a:buAutoNum type="arabicPeriod"/>
            </a:pPr>
            <a:r>
              <a:rPr lang="en-US" sz="4000" u="sng" dirty="0">
                <a:solidFill>
                  <a:srgbClr val="FFFF99"/>
                </a:solidFill>
              </a:rPr>
              <a:t>Mosaic context</a:t>
            </a:r>
          </a:p>
          <a:p>
            <a:pPr marL="461963" indent="-461963">
              <a:buFont typeface="+mj-lt"/>
              <a:buAutoNum type="arabicPeriod"/>
            </a:pPr>
            <a:r>
              <a:rPr lang="en-US" sz="4000" dirty="0"/>
              <a:t>Yeshua reality</a:t>
            </a:r>
          </a:p>
          <a:p>
            <a:pPr marL="461963" indent="-461963">
              <a:buFont typeface="+mj-lt"/>
              <a:buAutoNum type="arabicPeriod"/>
            </a:pPr>
            <a:r>
              <a:rPr lang="en-US" sz="4000" dirty="0"/>
              <a:t>Our blood</a:t>
            </a:r>
          </a:p>
        </p:txBody>
      </p:sp>
    </p:spTree>
    <p:extLst>
      <p:ext uri="{BB962C8B-B14F-4D97-AF65-F5344CB8AC3E}">
        <p14:creationId xmlns:p14="http://schemas.microsoft.com/office/powerpoint/2010/main" val="108487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MJ [Hebrews, Messianic Jews] 9.18-22   </a:t>
            </a:r>
            <a:r>
              <a:rPr lang="en-US" sz="4000" dirty="0"/>
              <a:t>The first covenant too was inaugurated with blood. After Moshe had proclaimed every command of the Torah to all the people, he took </a:t>
            </a:r>
            <a:r>
              <a:rPr lang="en-US" sz="4000" b="1" baseline="30000" dirty="0">
                <a:solidFill>
                  <a:srgbClr val="FFC000"/>
                </a:solidFill>
              </a:rPr>
              <a:t>1</a:t>
            </a:r>
            <a:r>
              <a:rPr lang="en-US" sz="4000" dirty="0"/>
              <a:t> the blood of the calves </a:t>
            </a:r>
            <a:r>
              <a:rPr lang="en-US" sz="4000" b="1" baseline="30000" dirty="0">
                <a:solidFill>
                  <a:srgbClr val="FFC000"/>
                </a:solidFill>
              </a:rPr>
              <a:t>2 </a:t>
            </a:r>
            <a:r>
              <a:rPr lang="en-US" sz="4000" dirty="0"/>
              <a:t>with some water and </a:t>
            </a:r>
            <a:r>
              <a:rPr lang="en-US" sz="4000" b="1" baseline="30000" dirty="0">
                <a:solidFill>
                  <a:srgbClr val="FFC000"/>
                </a:solidFill>
              </a:rPr>
              <a:t>3 </a:t>
            </a:r>
            <a:r>
              <a:rPr lang="en-US" sz="4000" dirty="0"/>
              <a:t>used scarlet wool and </a:t>
            </a:r>
            <a:r>
              <a:rPr lang="en-US" sz="4000" b="1" baseline="30000" dirty="0">
                <a:solidFill>
                  <a:srgbClr val="FFC000"/>
                </a:solidFill>
              </a:rPr>
              <a:t>4</a:t>
            </a:r>
            <a:r>
              <a:rPr lang="en-US" sz="4000" dirty="0"/>
              <a:t> hyssop to sprinkle</a:t>
            </a:r>
          </a:p>
        </p:txBody>
      </p:sp>
    </p:spTree>
    <p:extLst>
      <p:ext uri="{BB962C8B-B14F-4D97-AF65-F5344CB8AC3E}">
        <p14:creationId xmlns:p14="http://schemas.microsoft.com/office/powerpoint/2010/main" val="345173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MJ [Hebrews, Messianic Jews] 9.18-22   </a:t>
            </a:r>
            <a:r>
              <a:rPr lang="en-US" sz="4000" dirty="0"/>
              <a:t>both </a:t>
            </a:r>
            <a:r>
              <a:rPr lang="en-US" sz="4000" b="1" baseline="30000" dirty="0">
                <a:solidFill>
                  <a:srgbClr val="FFC000"/>
                </a:solidFill>
              </a:rPr>
              <a:t>   5 </a:t>
            </a:r>
            <a:r>
              <a:rPr lang="en-US" sz="4000" dirty="0"/>
              <a:t>the scroll itself and </a:t>
            </a:r>
            <a:r>
              <a:rPr lang="en-US" sz="4000" b="1" baseline="30000" dirty="0">
                <a:solidFill>
                  <a:srgbClr val="FFC000"/>
                </a:solidFill>
              </a:rPr>
              <a:t>6 </a:t>
            </a:r>
            <a:r>
              <a:rPr lang="en-US" sz="4000" dirty="0"/>
              <a:t>all the people; and he said, </a:t>
            </a:r>
            <a:r>
              <a:rPr lang="en-US" sz="4000" b="1" baseline="30000" dirty="0">
                <a:solidFill>
                  <a:srgbClr val="FFC000"/>
                </a:solidFill>
              </a:rPr>
              <a:t>7 </a:t>
            </a:r>
            <a:r>
              <a:rPr lang="en-US" sz="4000" dirty="0"/>
              <a:t>“This is the blood of the covenant which God has ordained for you.” </a:t>
            </a:r>
            <a:r>
              <a:rPr lang="en-US" sz="4000" b="1" baseline="30000" dirty="0">
                <a:solidFill>
                  <a:srgbClr val="FFC000"/>
                </a:solidFill>
              </a:rPr>
              <a:t>8 </a:t>
            </a:r>
            <a:r>
              <a:rPr lang="en-US" sz="4000" dirty="0"/>
              <a:t>Likewise, he sprinkled with the blood both the Tent and </a:t>
            </a:r>
            <a:r>
              <a:rPr lang="en-US" sz="4000" b="1" baseline="30000" dirty="0">
                <a:solidFill>
                  <a:srgbClr val="FFC000"/>
                </a:solidFill>
              </a:rPr>
              <a:t>9 </a:t>
            </a:r>
            <a:r>
              <a:rPr lang="en-US" sz="4000" dirty="0"/>
              <a:t>all the things used in its ceremonies. </a:t>
            </a:r>
          </a:p>
        </p:txBody>
      </p:sp>
    </p:spTree>
    <p:extLst>
      <p:ext uri="{BB962C8B-B14F-4D97-AF65-F5344CB8AC3E}">
        <p14:creationId xmlns:p14="http://schemas.microsoft.com/office/powerpoint/2010/main" val="63782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1026" name="Picture 2" descr="&quot;Danger Poison icon&quot; by Technokrat | Redbubble">
            <a:extLst>
              <a:ext uri="{FF2B5EF4-FFF2-40B4-BE49-F238E27FC236}">
                <a16:creationId xmlns:a16="http://schemas.microsoft.com/office/drawing/2014/main" id="{35F90AD8-6515-41EF-8DFF-5112AB53B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4" y="38099"/>
            <a:ext cx="51435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B5DCB76-722A-40A6-A564-AC3C8FF5E4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7426" y="742950"/>
            <a:ext cx="4020256"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761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These 9 actions never happened all simultaneously together.   Therefore, at least one major Bible teacher has discredited the Book of MJ/Hebrews, that it shouldn’t be considered inspired, and has removed it. </a:t>
            </a:r>
          </a:p>
        </p:txBody>
      </p:sp>
    </p:spTree>
    <p:extLst>
      <p:ext uri="{BB962C8B-B14F-4D97-AF65-F5344CB8AC3E}">
        <p14:creationId xmlns:p14="http://schemas.microsoft.com/office/powerpoint/2010/main" val="2810847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Yeshayahu/Is 28.19 </a:t>
            </a:r>
            <a:r>
              <a:rPr lang="en-US" sz="4000" dirty="0"/>
              <a:t>Therefore thus says </a:t>
            </a:r>
            <a:r>
              <a:rPr lang="en-US" sz="4000" cap="small" dirty="0"/>
              <a:t>Adoni</a:t>
            </a:r>
            <a:r>
              <a:rPr lang="en-US" sz="4000" dirty="0"/>
              <a:t> Elohim: ‘Behold, I am laying in Zion a stone, a tested stone, a costly cornerstone, a firm foundation— </a:t>
            </a:r>
            <a:r>
              <a:rPr lang="en-US" sz="4000" dirty="0">
                <a:solidFill>
                  <a:srgbClr val="FFFF99"/>
                </a:solidFill>
              </a:rPr>
              <a:t>whoever trusts will not flee in haste</a:t>
            </a:r>
            <a:r>
              <a:rPr lang="en-US" sz="4000" dirty="0"/>
              <a:t>. [that is, panic, be confounded.]</a:t>
            </a:r>
          </a:p>
        </p:txBody>
      </p:sp>
    </p:spTree>
    <p:extLst>
      <p:ext uri="{BB962C8B-B14F-4D97-AF65-F5344CB8AC3E}">
        <p14:creationId xmlns:p14="http://schemas.microsoft.com/office/powerpoint/2010/main" val="727329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Let’s look at the context.</a:t>
            </a:r>
          </a:p>
        </p:txBody>
      </p:sp>
    </p:spTree>
    <p:extLst>
      <p:ext uri="{BB962C8B-B14F-4D97-AF65-F5344CB8AC3E}">
        <p14:creationId xmlns:p14="http://schemas.microsoft.com/office/powerpoint/2010/main" val="1340322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2" anchor="t" anchorCtr="0" compatLnSpc="1">
            <a:prstTxWarp prst="textNoShape">
              <a:avLst/>
            </a:prstTxWarp>
            <a:normAutofit/>
          </a:bodyPr>
          <a:lstStyle/>
          <a:p>
            <a:pPr marL="519113" indent="-519113">
              <a:buFont typeface="+mj-lt"/>
              <a:buAutoNum type="arabicPeriod"/>
            </a:pPr>
            <a:r>
              <a:rPr lang="en-US" sz="3200" dirty="0"/>
              <a:t>Blood of calves</a:t>
            </a:r>
          </a:p>
          <a:p>
            <a:pPr marL="519113" indent="-519113">
              <a:buFont typeface="+mj-lt"/>
              <a:buAutoNum type="arabicPeriod"/>
            </a:pPr>
            <a:r>
              <a:rPr lang="en-US" sz="3200" dirty="0"/>
              <a:t>Water</a:t>
            </a:r>
          </a:p>
          <a:p>
            <a:pPr marL="519113" indent="-519113">
              <a:buFont typeface="+mj-lt"/>
              <a:buAutoNum type="arabicPeriod"/>
            </a:pPr>
            <a:r>
              <a:rPr lang="en-US" sz="3200" dirty="0"/>
              <a:t>Scarlet wool</a:t>
            </a:r>
          </a:p>
          <a:p>
            <a:pPr marL="519113" indent="-519113">
              <a:buFont typeface="+mj-lt"/>
              <a:buAutoNum type="arabicPeriod"/>
            </a:pPr>
            <a:r>
              <a:rPr lang="en-US" sz="3200" dirty="0"/>
              <a:t>Hyssop</a:t>
            </a:r>
          </a:p>
          <a:p>
            <a:pPr marL="519113" indent="-519113">
              <a:buFont typeface="+mj-lt"/>
              <a:buAutoNum type="arabicPeriod"/>
            </a:pPr>
            <a:r>
              <a:rPr lang="en-US" sz="3200" dirty="0"/>
              <a:t>Sprinkled the scroll</a:t>
            </a:r>
          </a:p>
          <a:p>
            <a:pPr marL="519113" indent="-519113">
              <a:buFont typeface="+mj-lt"/>
              <a:buAutoNum type="arabicPeriod"/>
            </a:pPr>
            <a:r>
              <a:rPr lang="en-US" sz="3200" dirty="0"/>
              <a:t>Sprinkled the people</a:t>
            </a:r>
          </a:p>
          <a:p>
            <a:pPr marL="519113" indent="-519113">
              <a:buFont typeface="+mj-lt"/>
              <a:buAutoNum type="arabicPeriod"/>
            </a:pPr>
            <a:r>
              <a:rPr lang="en-US" sz="3200" dirty="0"/>
              <a:t>Pronouncement</a:t>
            </a:r>
          </a:p>
          <a:p>
            <a:pPr marL="519113" indent="-519113">
              <a:buFont typeface="+mj-lt"/>
              <a:buAutoNum type="arabicPeriod"/>
            </a:pPr>
            <a:r>
              <a:rPr lang="en-US" sz="3200" dirty="0"/>
              <a:t>Sprinkled the tent</a:t>
            </a:r>
          </a:p>
          <a:p>
            <a:pPr marL="519113" indent="-519113">
              <a:buFont typeface="+mj-lt"/>
              <a:buAutoNum type="arabicPeriod"/>
            </a:pPr>
            <a:r>
              <a:rPr lang="en-US" sz="3200" dirty="0"/>
              <a:t>Sprinkled everything</a:t>
            </a:r>
          </a:p>
          <a:p>
            <a:pPr marL="519113" indent="-519113">
              <a:buFont typeface="+mj-lt"/>
              <a:buAutoNum type="arabicPeriod"/>
            </a:pPr>
            <a:endParaRPr lang="en-US" sz="3200" dirty="0"/>
          </a:p>
          <a:p>
            <a:pPr marL="519113" indent="-519113">
              <a:buFont typeface="+mj-lt"/>
              <a:buAutoNum type="arabicPeriod"/>
            </a:pPr>
            <a:endParaRPr lang="en-US" sz="4000" dirty="0"/>
          </a:p>
        </p:txBody>
      </p:sp>
    </p:spTree>
    <p:extLst>
      <p:ext uri="{BB962C8B-B14F-4D97-AF65-F5344CB8AC3E}">
        <p14:creationId xmlns:p14="http://schemas.microsoft.com/office/powerpoint/2010/main" val="335330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And "lollipop“  is the longest word typed with your right hand.</a:t>
            </a:r>
          </a:p>
        </p:txBody>
      </p:sp>
    </p:spTree>
    <p:extLst>
      <p:ext uri="{BB962C8B-B14F-4D97-AF65-F5344CB8AC3E}">
        <p14:creationId xmlns:p14="http://schemas.microsoft.com/office/powerpoint/2010/main" val="4188778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24353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Shmot</a:t>
            </a:r>
            <a:r>
              <a:rPr lang="en-US" sz="4000" baseline="30000" dirty="0"/>
              <a:t>/Ex 24.4-8</a:t>
            </a:r>
            <a:r>
              <a:rPr lang="en-US" sz="4000" dirty="0"/>
              <a:t> Moshe wrote down all the words of </a:t>
            </a:r>
            <a:r>
              <a:rPr lang="en-US" sz="4000" cap="small" dirty="0"/>
              <a:t>Adoni</a:t>
            </a:r>
            <a:r>
              <a:rPr lang="en-US" sz="4000" dirty="0"/>
              <a:t>…He sent the young men of the people of Isra’el to offer burnt offerings and sacrifice peace offerings of oxen to </a:t>
            </a:r>
            <a:r>
              <a:rPr lang="en-US" sz="4000" cap="small" dirty="0"/>
              <a:t>Adoni</a:t>
            </a:r>
            <a:r>
              <a:rPr lang="en-US" sz="4000" dirty="0"/>
              <a:t>.  Moshe took half of the blood and put it in basins; the other </a:t>
            </a:r>
            <a:r>
              <a:rPr lang="en-US" sz="4000" dirty="0">
                <a:solidFill>
                  <a:srgbClr val="FFFF99"/>
                </a:solidFill>
              </a:rPr>
              <a:t>half of the blood he splashed against the altar</a:t>
            </a:r>
            <a:r>
              <a:rPr lang="en-US" sz="4000" dirty="0"/>
              <a:t>. </a:t>
            </a:r>
          </a:p>
        </p:txBody>
      </p:sp>
    </p:spTree>
    <p:extLst>
      <p:ext uri="{BB962C8B-B14F-4D97-AF65-F5344CB8AC3E}">
        <p14:creationId xmlns:p14="http://schemas.microsoft.com/office/powerpoint/2010/main" val="732378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24.4-8</a:t>
            </a:r>
            <a:r>
              <a:rPr lang="en-US" sz="4000" dirty="0"/>
              <a:t> Then he took the book of the covenant and read it aloud, so that the people could hear; and they responded, “Everything that </a:t>
            </a:r>
            <a:r>
              <a:rPr lang="en-US" sz="4000" cap="small" dirty="0"/>
              <a:t>Adoni</a:t>
            </a:r>
            <a:r>
              <a:rPr lang="en-US" sz="4000" dirty="0"/>
              <a:t> has spoken, we will do and obey.” </a:t>
            </a:r>
            <a:r>
              <a:rPr lang="en-US" sz="4000" baseline="30000" dirty="0">
                <a:solidFill>
                  <a:srgbClr val="FFC000"/>
                </a:solidFill>
              </a:rPr>
              <a:t>6</a:t>
            </a:r>
            <a:r>
              <a:rPr lang="en-US" sz="4000" dirty="0"/>
              <a:t> </a:t>
            </a:r>
            <a:r>
              <a:rPr lang="en-US" sz="4000" dirty="0">
                <a:solidFill>
                  <a:srgbClr val="FFFF99"/>
                </a:solidFill>
              </a:rPr>
              <a:t>Moshe took the blood, sprinkled it on the people </a:t>
            </a:r>
            <a:r>
              <a:rPr lang="en-US" sz="4000" dirty="0"/>
              <a:t>and said, </a:t>
            </a:r>
          </a:p>
        </p:txBody>
      </p:sp>
    </p:spTree>
    <p:extLst>
      <p:ext uri="{BB962C8B-B14F-4D97-AF65-F5344CB8AC3E}">
        <p14:creationId xmlns:p14="http://schemas.microsoft.com/office/powerpoint/2010/main" val="1605114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24.4-8</a:t>
            </a:r>
            <a:r>
              <a:rPr lang="en-US" sz="4000" dirty="0"/>
              <a:t> </a:t>
            </a:r>
            <a:r>
              <a:rPr lang="en-US" sz="4000" baseline="30000" dirty="0">
                <a:solidFill>
                  <a:srgbClr val="FFC000"/>
                </a:solidFill>
              </a:rPr>
              <a:t>7 </a:t>
            </a:r>
            <a:r>
              <a:rPr lang="en-US" sz="4000" dirty="0"/>
              <a:t>“This is the blood of the covenant which </a:t>
            </a:r>
            <a:r>
              <a:rPr lang="en-US" sz="4000" cap="small" dirty="0"/>
              <a:t>Adoni</a:t>
            </a:r>
            <a:r>
              <a:rPr lang="en-US" sz="4000" dirty="0"/>
              <a:t> has made with you in accordance with all these words.”</a:t>
            </a:r>
          </a:p>
        </p:txBody>
      </p:sp>
    </p:spTree>
    <p:extLst>
      <p:ext uri="{BB962C8B-B14F-4D97-AF65-F5344CB8AC3E}">
        <p14:creationId xmlns:p14="http://schemas.microsoft.com/office/powerpoint/2010/main" val="3210791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Vayikra/Lev 8.15</a:t>
            </a:r>
            <a:r>
              <a:rPr lang="en-US" sz="4000" dirty="0"/>
              <a:t> </a:t>
            </a:r>
            <a:r>
              <a:rPr lang="en-US" sz="4000" baseline="30000" dirty="0">
                <a:solidFill>
                  <a:srgbClr val="FFC000"/>
                </a:solidFill>
              </a:rPr>
              <a:t>1 8 9 </a:t>
            </a:r>
            <a:r>
              <a:rPr lang="en-US" sz="4000" dirty="0"/>
              <a:t>Moshe took the blood and put it on the horns of the altar all the way around with his finger, thus purifying the altar. The remaining blood he poured out at the base of the altar and consecrated it, to make atonement for it.</a:t>
            </a:r>
          </a:p>
        </p:txBody>
      </p:sp>
    </p:spTree>
    <p:extLst>
      <p:ext uri="{BB962C8B-B14F-4D97-AF65-F5344CB8AC3E}">
        <p14:creationId xmlns:p14="http://schemas.microsoft.com/office/powerpoint/2010/main" val="2356350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Vayikra/Lev 14.2,4</a:t>
            </a:r>
            <a:r>
              <a:rPr lang="en-US" sz="4000" dirty="0"/>
              <a:t> “This is the Torah of the one with </a:t>
            </a:r>
            <a:r>
              <a:rPr lang="en-US" sz="4000" dirty="0" err="1"/>
              <a:t>tza’arat</a:t>
            </a:r>
            <a:r>
              <a:rPr lang="en-US" sz="4000" dirty="0"/>
              <a:t> in the day of his cleansing. He should be brought to the kohen… then the kohen is to command that two clean living birds, cedar wood, scarlet and hyssop be brought for the one being cleansed. </a:t>
            </a:r>
          </a:p>
        </p:txBody>
      </p:sp>
    </p:spTree>
    <p:extLst>
      <p:ext uri="{BB962C8B-B14F-4D97-AF65-F5344CB8AC3E}">
        <p14:creationId xmlns:p14="http://schemas.microsoft.com/office/powerpoint/2010/main" val="2486530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a:t>Vayikra/Lev 14.6-7 </a:t>
            </a:r>
            <a:r>
              <a:rPr lang="en-US" sz="4000" dirty="0"/>
              <a:t>As for the living bird, he is to take it, the cedar wood, the scarlet and the hyssop, and dip them with the living bird into the blood of the bird that was killed over the living water. </a:t>
            </a:r>
            <a:r>
              <a:rPr lang="en-US" sz="4000" baseline="30000" dirty="0">
                <a:solidFill>
                  <a:srgbClr val="FFC000"/>
                </a:solidFill>
              </a:rPr>
              <a:t>6</a:t>
            </a:r>
            <a:r>
              <a:rPr lang="en-US" sz="4000" dirty="0"/>
              <a:t> </a:t>
            </a:r>
            <a:r>
              <a:rPr lang="en-US" sz="4000" dirty="0">
                <a:solidFill>
                  <a:srgbClr val="FFFF99"/>
                </a:solidFill>
              </a:rPr>
              <a:t>He is to sprinkle on the one being cleansed from the </a:t>
            </a:r>
            <a:r>
              <a:rPr lang="en-US" sz="4000" dirty="0" err="1">
                <a:solidFill>
                  <a:srgbClr val="FFFF99"/>
                </a:solidFill>
              </a:rPr>
              <a:t>tza’arat</a:t>
            </a:r>
            <a:r>
              <a:rPr lang="en-US" sz="4000" dirty="0">
                <a:solidFill>
                  <a:srgbClr val="FFFF99"/>
                </a:solidFill>
              </a:rPr>
              <a:t> seven times </a:t>
            </a:r>
            <a:r>
              <a:rPr lang="en-US" sz="4000" dirty="0"/>
              <a:t>and pronounce him clean, then release the living bird over the open field.</a:t>
            </a:r>
          </a:p>
        </p:txBody>
      </p:sp>
    </p:spTree>
    <p:extLst>
      <p:ext uri="{BB962C8B-B14F-4D97-AF65-F5344CB8AC3E}">
        <p14:creationId xmlns:p14="http://schemas.microsoft.com/office/powerpoint/2010/main" val="2049120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19.2</a:t>
            </a:r>
            <a:r>
              <a:rPr lang="en-US" sz="4000" dirty="0"/>
              <a:t> “This is the statute of the Torah which </a:t>
            </a:r>
            <a:r>
              <a:rPr lang="en-US" sz="4000" cap="small" dirty="0"/>
              <a:t>Adoni</a:t>
            </a:r>
            <a:r>
              <a:rPr lang="en-US" sz="4000" dirty="0"/>
              <a:t> commanded saying: Speak to Sons of Yisrael that they bring to you a flawless red heifer on which there is no blemish and on which has never been a yoke. </a:t>
            </a:r>
          </a:p>
        </p:txBody>
      </p:sp>
    </p:spTree>
    <p:extLst>
      <p:ext uri="{BB962C8B-B14F-4D97-AF65-F5344CB8AC3E}">
        <p14:creationId xmlns:p14="http://schemas.microsoft.com/office/powerpoint/2010/main" val="846236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19.3-4 </a:t>
            </a:r>
            <a:r>
              <a:rPr lang="en-US" sz="4000" dirty="0"/>
              <a:t>He will take her outside the camp and slaughter her in his presence. Then Eleazar the kohen is to take some of the blood on his finger and </a:t>
            </a:r>
            <a:r>
              <a:rPr lang="en-US" sz="4000" baseline="30000" dirty="0">
                <a:solidFill>
                  <a:srgbClr val="FFC000"/>
                </a:solidFill>
              </a:rPr>
              <a:t>8 </a:t>
            </a:r>
            <a:r>
              <a:rPr lang="en-US" sz="4000" dirty="0">
                <a:solidFill>
                  <a:srgbClr val="FFFF99"/>
                </a:solidFill>
              </a:rPr>
              <a:t>sprinkle it seven times toward the front of the Tent of Meeting.</a:t>
            </a:r>
          </a:p>
        </p:txBody>
      </p:sp>
    </p:spTree>
    <p:extLst>
      <p:ext uri="{BB962C8B-B14F-4D97-AF65-F5344CB8AC3E}">
        <p14:creationId xmlns:p14="http://schemas.microsoft.com/office/powerpoint/2010/main" val="191494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19.5-6</a:t>
            </a:r>
            <a:r>
              <a:rPr lang="en-US" sz="4000" dirty="0"/>
              <a:t> “While watching, he is to burn the heifer, her hide, flesh, blood and refuse.  The kohen is to take some </a:t>
            </a:r>
            <a:r>
              <a:rPr lang="en-US" sz="4000" dirty="0">
                <a:solidFill>
                  <a:srgbClr val="FFFF99"/>
                </a:solidFill>
              </a:rPr>
              <a:t>cedar wood,</a:t>
            </a:r>
            <a:r>
              <a:rPr lang="en-US" sz="4000" baseline="30000" dirty="0">
                <a:solidFill>
                  <a:srgbClr val="FFC000"/>
                </a:solidFill>
              </a:rPr>
              <a:t> 4</a:t>
            </a:r>
            <a:r>
              <a:rPr lang="en-US" sz="4000" dirty="0">
                <a:solidFill>
                  <a:srgbClr val="FFFF99"/>
                </a:solidFill>
              </a:rPr>
              <a:t> hyssop and </a:t>
            </a:r>
            <a:r>
              <a:rPr lang="en-US" sz="4000" baseline="30000" dirty="0">
                <a:solidFill>
                  <a:srgbClr val="FFC000"/>
                </a:solidFill>
              </a:rPr>
              <a:t>3</a:t>
            </a:r>
            <a:r>
              <a:rPr lang="en-US" sz="4000" dirty="0">
                <a:solidFill>
                  <a:srgbClr val="FFFF99"/>
                </a:solidFill>
              </a:rPr>
              <a:t> scarlet wool, and cast them into the midst of the burning heifer</a:t>
            </a:r>
            <a:r>
              <a:rPr lang="en-US" sz="4000" dirty="0"/>
              <a:t>.</a:t>
            </a:r>
          </a:p>
        </p:txBody>
      </p:sp>
    </p:spTree>
    <p:extLst>
      <p:ext uri="{BB962C8B-B14F-4D97-AF65-F5344CB8AC3E}">
        <p14:creationId xmlns:p14="http://schemas.microsoft.com/office/powerpoint/2010/main" val="289384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 word in the English language rhymes with month, orange, silver, or purple.</a:t>
            </a:r>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2143051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19.17</a:t>
            </a:r>
            <a:r>
              <a:rPr lang="en-US" sz="4000" dirty="0"/>
              <a:t> They are to take some of the ash of the burnt purification offering, </a:t>
            </a:r>
            <a:r>
              <a:rPr lang="en-US" sz="4000" baseline="30000" dirty="0">
                <a:solidFill>
                  <a:srgbClr val="FFC000"/>
                </a:solidFill>
              </a:rPr>
              <a:t>2 </a:t>
            </a:r>
            <a:r>
              <a:rPr lang="en-US" sz="4000" dirty="0"/>
              <a:t>and pour some fresh water into a jar. </a:t>
            </a:r>
          </a:p>
        </p:txBody>
      </p:sp>
    </p:spTree>
    <p:extLst>
      <p:ext uri="{BB962C8B-B14F-4D97-AF65-F5344CB8AC3E}">
        <p14:creationId xmlns:p14="http://schemas.microsoft.com/office/powerpoint/2010/main" val="1208032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Bamidbar</a:t>
            </a:r>
            <a:r>
              <a:rPr lang="en-US" sz="4000" baseline="30000" dirty="0"/>
              <a:t>/Nu 19.18</a:t>
            </a:r>
            <a:r>
              <a:rPr lang="en-US" sz="4000" dirty="0"/>
              <a:t> Then a clean person will take some hyssop, dip it into the water, and, sprinkle it on the tent, </a:t>
            </a:r>
            <a:r>
              <a:rPr lang="en-US" sz="4000" baseline="30000" dirty="0">
                <a:solidFill>
                  <a:srgbClr val="FFC000"/>
                </a:solidFill>
              </a:rPr>
              <a:t>6 </a:t>
            </a:r>
            <a:r>
              <a:rPr lang="en-US" sz="4000" dirty="0"/>
              <a:t>all of the furnishings, and the people who were there, as well as the one touching the bone, the one killed, the corpse or the grave.</a:t>
            </a:r>
          </a:p>
        </p:txBody>
      </p:sp>
    </p:spTree>
    <p:extLst>
      <p:ext uri="{BB962C8B-B14F-4D97-AF65-F5344CB8AC3E}">
        <p14:creationId xmlns:p14="http://schemas.microsoft.com/office/powerpoint/2010/main" val="16624533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179860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953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a:t>
            </a:r>
            <a:r>
              <a:rPr lang="en-US" sz="3600" dirty="0"/>
              <a:t>8 of the 9 took place, but what Orthodox Jewish scholar, Vanderbilt U., Amy Jill Levine calls “conflating” the allusions.</a:t>
            </a:r>
          </a:p>
          <a:p>
            <a:pPr marL="0" indent="0">
              <a:buNone/>
            </a:pPr>
            <a:endParaRPr lang="en-US" sz="4000" dirty="0"/>
          </a:p>
        </p:txBody>
      </p:sp>
      <p:pic>
        <p:nvPicPr>
          <p:cNvPr id="9218" name="Picture 2" descr="Amy-Jill Levine | Jewish Studies | Vanderbilt University">
            <a:extLst>
              <a:ext uri="{FF2B5EF4-FFF2-40B4-BE49-F238E27FC236}">
                <a16:creationId xmlns:a16="http://schemas.microsoft.com/office/drawing/2014/main" id="{83CFC302-4D4E-493D-99A2-3F91698DBB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36" r="7486"/>
          <a:stretch/>
        </p:blipFill>
        <p:spPr bwMode="auto">
          <a:xfrm>
            <a:off x="5486402" y="0"/>
            <a:ext cx="335279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016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Exodus 40:9-10 says that the Tent and all the things used in its ceremonies were purified with oil, but it does not mention blood. However, Josephus, in retelling the story, writes that Moses purified</a:t>
            </a:r>
            <a:endParaRPr lang="en-US" sz="4400" dirty="0"/>
          </a:p>
        </p:txBody>
      </p:sp>
    </p:spTree>
    <p:extLst>
      <p:ext uri="{BB962C8B-B14F-4D97-AF65-F5344CB8AC3E}">
        <p14:creationId xmlns:p14="http://schemas.microsoft.com/office/powerpoint/2010/main" val="3005143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Tent and the vessels which belonged to it, both with oil that had first been incensed, and with the blood of bulls and rams." {Antiquities of the Jews 3:8:6) ﻿</a:t>
            </a:r>
          </a:p>
        </p:txBody>
      </p:sp>
    </p:spTree>
    <p:extLst>
      <p:ext uri="{BB962C8B-B14F-4D97-AF65-F5344CB8AC3E}">
        <p14:creationId xmlns:p14="http://schemas.microsoft.com/office/powerpoint/2010/main" val="954524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So, now that we’ve addressed the skeptics objection to this scripture about blood anointed covenant of love, let’s consider the next verse…</a:t>
            </a:r>
          </a:p>
        </p:txBody>
      </p:sp>
    </p:spTree>
    <p:extLst>
      <p:ext uri="{BB962C8B-B14F-4D97-AF65-F5344CB8AC3E}">
        <p14:creationId xmlns:p14="http://schemas.microsoft.com/office/powerpoint/2010/main" val="22964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[Hebrews, Messianic Jews] 9.18-22   </a:t>
            </a:r>
            <a:r>
              <a:rPr lang="en-US" sz="4000" dirty="0"/>
              <a:t>In fact, according to the Torah, almost everything is purified with blood; indeed, without the shedding of blood there is no forgiveness of sins.</a:t>
            </a:r>
          </a:p>
          <a:p>
            <a:pPr marL="0" indent="0">
              <a:buNone/>
            </a:pPr>
            <a:r>
              <a:rPr lang="en-US" sz="4000" u="sng" dirty="0">
                <a:solidFill>
                  <a:srgbClr val="FFFF99"/>
                </a:solidFill>
              </a:rPr>
              <a:t>almost everything??</a:t>
            </a:r>
          </a:p>
        </p:txBody>
      </p:sp>
    </p:spTree>
    <p:extLst>
      <p:ext uri="{BB962C8B-B14F-4D97-AF65-F5344CB8AC3E}">
        <p14:creationId xmlns:p14="http://schemas.microsoft.com/office/powerpoint/2010/main" val="2551243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Bamidbar</a:t>
            </a:r>
            <a:r>
              <a:rPr lang="en-US" sz="4000" baseline="30000" dirty="0"/>
              <a:t>/Nu 31:7, 11, 21-24 </a:t>
            </a:r>
            <a:r>
              <a:rPr lang="en-US" sz="4000" dirty="0"/>
              <a:t>They fought against </a:t>
            </a:r>
            <a:r>
              <a:rPr lang="en-US" sz="4000" dirty="0" err="1"/>
              <a:t>Midyan</a:t>
            </a:r>
            <a:r>
              <a:rPr lang="en-US" sz="4000" dirty="0"/>
              <a:t>, as </a:t>
            </a:r>
            <a:r>
              <a:rPr lang="en-US" sz="4000" cap="small" dirty="0"/>
              <a:t>Adoni</a:t>
            </a:r>
            <a:r>
              <a:rPr lang="en-US" sz="4000" dirty="0"/>
              <a:t> had ordered Moshe, and killed every male…They seized all the plunder and all the spoil, both people and animals. </a:t>
            </a:r>
            <a:r>
              <a:rPr lang="en-US" sz="4000" dirty="0" err="1"/>
              <a:t>El‘azar</a:t>
            </a:r>
            <a:r>
              <a:rPr lang="en-US" sz="4000" dirty="0"/>
              <a:t> the </a:t>
            </a:r>
            <a:r>
              <a:rPr lang="en-US" sz="4000" dirty="0" err="1"/>
              <a:t>cohen</a:t>
            </a:r>
            <a:r>
              <a:rPr lang="en-US" sz="4000" dirty="0"/>
              <a:t> said to the soldiers who had gone to the front,  </a:t>
            </a:r>
          </a:p>
        </p:txBody>
      </p:sp>
    </p:spTree>
    <p:extLst>
      <p:ext uri="{BB962C8B-B14F-4D97-AF65-F5344CB8AC3E}">
        <p14:creationId xmlns:p14="http://schemas.microsoft.com/office/powerpoint/2010/main" val="18519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Bamidbar</a:t>
            </a:r>
            <a:r>
              <a:rPr lang="en-US" sz="4000" baseline="30000" dirty="0"/>
              <a:t>/Nu 31:7, 11, 21-24 </a:t>
            </a:r>
            <a:r>
              <a:rPr lang="en-US" sz="4000" dirty="0"/>
              <a:t>“This is the regulation from the Torah which </a:t>
            </a:r>
            <a:r>
              <a:rPr lang="en-US" sz="4000" cap="small" dirty="0"/>
              <a:t>Adoni</a:t>
            </a:r>
            <a:r>
              <a:rPr lang="en-US" sz="4000" dirty="0"/>
              <a:t> has ordered Moshe. Even though gold, silver, brass, iron, tin and lead can all withstand fire, so that you are indeed to purify everything made of these materials by having them pass </a:t>
            </a:r>
          </a:p>
        </p:txBody>
      </p:sp>
    </p:spTree>
    <p:extLst>
      <p:ext uri="{BB962C8B-B14F-4D97-AF65-F5344CB8AC3E}">
        <p14:creationId xmlns:p14="http://schemas.microsoft.com/office/powerpoint/2010/main" val="282262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“Dreamt” is the only English word that ends in the letters "mt".</a:t>
            </a:r>
          </a:p>
        </p:txBody>
      </p:sp>
    </p:spTree>
    <p:extLst>
      <p:ext uri="{BB962C8B-B14F-4D97-AF65-F5344CB8AC3E}">
        <p14:creationId xmlns:p14="http://schemas.microsoft.com/office/powerpoint/2010/main" val="3088273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Bamidbar</a:t>
            </a:r>
            <a:r>
              <a:rPr lang="en-US" sz="4000" baseline="30000" dirty="0"/>
              <a:t>/Nu 31:7, 11, 21-24  </a:t>
            </a:r>
            <a:r>
              <a:rPr lang="en-US" sz="4000" dirty="0"/>
              <a:t>through fire; nevertheless they must also be purified with the water for purification. Everything that can’t withstand fire you are to have go through the water.</a:t>
            </a:r>
          </a:p>
        </p:txBody>
      </p:sp>
    </p:spTree>
    <p:extLst>
      <p:ext uri="{BB962C8B-B14F-4D97-AF65-F5344CB8AC3E}">
        <p14:creationId xmlns:p14="http://schemas.microsoft.com/office/powerpoint/2010/main" val="3727483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[Hebrews, Messianic Jews] 9.18-22   </a:t>
            </a:r>
            <a:r>
              <a:rPr lang="en-US" sz="4000" dirty="0"/>
              <a:t>In fact, according to the Torah, almost everything is purified with blood; indeed, without the shedding of blood there is no forgiveness of sins.</a:t>
            </a:r>
          </a:p>
        </p:txBody>
      </p:sp>
    </p:spTree>
    <p:extLst>
      <p:ext uri="{BB962C8B-B14F-4D97-AF65-F5344CB8AC3E}">
        <p14:creationId xmlns:p14="http://schemas.microsoft.com/office/powerpoint/2010/main" val="40290874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a:extLst>
              <a:ext uri="{FF2B5EF4-FFF2-40B4-BE49-F238E27FC236}">
                <a16:creationId xmlns:a16="http://schemas.microsoft.com/office/drawing/2014/main" id="{2884EB45-814A-4BC1-AB1C-EC6248DFB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92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“Love led, empowered covenant”</a:t>
            </a:r>
          </a:p>
          <a:p>
            <a:pPr marL="0" indent="0">
              <a:buNone/>
            </a:pPr>
            <a:r>
              <a:rPr lang="en-US" sz="4000" u="sng" dirty="0"/>
              <a:t>Outline</a:t>
            </a:r>
            <a:r>
              <a:rPr lang="en-US" sz="4000" dirty="0"/>
              <a:t>:  </a:t>
            </a:r>
            <a:r>
              <a:rPr lang="en-US" sz="4000" u="sng" dirty="0"/>
              <a:t>Purified by Blood</a:t>
            </a:r>
          </a:p>
          <a:p>
            <a:pPr marL="461963" indent="-461963">
              <a:buFont typeface="+mj-lt"/>
              <a:buAutoNum type="arabicPeriod"/>
            </a:pPr>
            <a:r>
              <a:rPr lang="en-US" sz="4000" dirty="0"/>
              <a:t>Mosaic context</a:t>
            </a:r>
          </a:p>
          <a:p>
            <a:pPr marL="461963" indent="-461963">
              <a:buFont typeface="+mj-lt"/>
              <a:buAutoNum type="arabicPeriod"/>
            </a:pPr>
            <a:r>
              <a:rPr lang="en-US" sz="4000" u="sng" dirty="0">
                <a:solidFill>
                  <a:srgbClr val="FFFF99"/>
                </a:solidFill>
              </a:rPr>
              <a:t>Yeshua reality</a:t>
            </a:r>
          </a:p>
          <a:p>
            <a:pPr marL="461963" indent="-461963">
              <a:buFont typeface="+mj-lt"/>
              <a:buAutoNum type="arabicPeriod"/>
            </a:pPr>
            <a:r>
              <a:rPr lang="en-US" sz="4000" dirty="0"/>
              <a:t>Our blood</a:t>
            </a:r>
          </a:p>
        </p:txBody>
      </p:sp>
    </p:spTree>
    <p:extLst>
      <p:ext uri="{BB962C8B-B14F-4D97-AF65-F5344CB8AC3E}">
        <p14:creationId xmlns:p14="http://schemas.microsoft.com/office/powerpoint/2010/main" val="890102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Why is blood necessary?</a:t>
            </a:r>
          </a:p>
        </p:txBody>
      </p:sp>
    </p:spTree>
    <p:extLst>
      <p:ext uri="{BB962C8B-B14F-4D97-AF65-F5344CB8AC3E}">
        <p14:creationId xmlns:p14="http://schemas.microsoft.com/office/powerpoint/2010/main" val="27685903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(Leviticus 17:11, </a:t>
            </a:r>
            <a:r>
              <a:rPr lang="en-US" sz="4000" baseline="30000" dirty="0">
                <a:solidFill>
                  <a:srgbClr val="FFFF99"/>
                </a:solidFill>
              </a:rPr>
              <a:t>Jewish Publication Society translation</a:t>
            </a:r>
            <a:r>
              <a:rPr lang="en-US" sz="4000" baseline="30000" dirty="0"/>
              <a:t>) </a:t>
            </a:r>
            <a:r>
              <a:rPr lang="en-US" sz="4000" dirty="0"/>
              <a:t>For the life of the flesh is in the blood; and I have given it to you upon the altar to make atonement for your souls; for it is the blood that </a:t>
            </a:r>
            <a:r>
              <a:rPr lang="en-US" sz="4000" dirty="0" err="1"/>
              <a:t>maketh</a:t>
            </a:r>
            <a:r>
              <a:rPr lang="en-US" sz="4000" dirty="0"/>
              <a:t> atonement by reason of the life.</a:t>
            </a:r>
          </a:p>
        </p:txBody>
      </p:sp>
    </p:spTree>
    <p:extLst>
      <p:ext uri="{BB962C8B-B14F-4D97-AF65-F5344CB8AC3E}">
        <p14:creationId xmlns:p14="http://schemas.microsoft.com/office/powerpoint/2010/main" val="818520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It is not supposed here that a magical power resides in blood Rather, Vayikra/Lev 17:11 is one of the Torah’s clearest statements of the indissoluble connection between sin and death. Already at Genesis 2:17-21 it is clear that sin, defined as disobedience to God, requires the sinner's death.</a:t>
            </a:r>
          </a:p>
        </p:txBody>
      </p:sp>
    </p:spTree>
    <p:extLst>
      <p:ext uri="{BB962C8B-B14F-4D97-AF65-F5344CB8AC3E}">
        <p14:creationId xmlns:p14="http://schemas.microsoft.com/office/powerpoint/2010/main" val="2622358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Ber/Gen 2.17 </a:t>
            </a:r>
            <a:r>
              <a:rPr lang="en-US" sz="4000" dirty="0"/>
              <a:t>Of the Tree of the Knowledge of Good and Evil you must not eat. For when you eat from it, you most assuredly will die!</a:t>
            </a:r>
          </a:p>
          <a:p>
            <a:pPr marL="0" indent="0">
              <a:buNone/>
            </a:pPr>
            <a:r>
              <a:rPr lang="en-US" sz="4000" baseline="30000" dirty="0"/>
              <a:t>Ro.6.23</a:t>
            </a:r>
            <a:r>
              <a:rPr lang="en-US" sz="4000" dirty="0"/>
              <a:t> For what one earns from sin is death.</a:t>
            </a:r>
          </a:p>
        </p:txBody>
      </p:sp>
    </p:spTree>
    <p:extLst>
      <p:ext uri="{BB962C8B-B14F-4D97-AF65-F5344CB8AC3E}">
        <p14:creationId xmlns:p14="http://schemas.microsoft.com/office/powerpoint/2010/main" val="8313441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err="1"/>
              <a:t>Yn</a:t>
            </a:r>
            <a:r>
              <a:rPr lang="en-US" sz="4000" baseline="30000" dirty="0"/>
              <a:t> 10.11,17-18  </a:t>
            </a:r>
            <a:r>
              <a:rPr lang="en-US" sz="4000" dirty="0"/>
              <a:t>“I am the Good Shepherd.  The Good Shepherd lays down His life for the sheep…No one takes it away from Me, but I lay it down on My own. I have the authority to lay it down, and I have the authority to take it up again. This command I received from My Father.”</a:t>
            </a:r>
          </a:p>
        </p:txBody>
      </p:sp>
    </p:spTree>
    <p:extLst>
      <p:ext uri="{BB962C8B-B14F-4D97-AF65-F5344CB8AC3E}">
        <p14:creationId xmlns:p14="http://schemas.microsoft.com/office/powerpoint/2010/main" val="5645112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Animal sacrifices in the Tanakh were only a symbolic picture of the life surrendering and life giving atonement of the Messiah Yeshua.  </a:t>
            </a:r>
          </a:p>
          <a:p>
            <a:pPr marL="0" indent="0">
              <a:buNone/>
            </a:pPr>
            <a:r>
              <a:rPr lang="en-US" sz="4000" dirty="0"/>
              <a:t>Sacrifice was the ONLY thing unique to the Temple: prayer, song, dance could be anywhere.</a:t>
            </a:r>
          </a:p>
        </p:txBody>
      </p:sp>
    </p:spTree>
    <p:extLst>
      <p:ext uri="{BB962C8B-B14F-4D97-AF65-F5344CB8AC3E}">
        <p14:creationId xmlns:p14="http://schemas.microsoft.com/office/powerpoint/2010/main" val="70925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2937385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4.14 </a:t>
            </a:r>
            <a:r>
              <a:rPr lang="en-US" sz="4000" dirty="0"/>
              <a:t>But whoever drinks of the water that I will give him shall never be thirsty. The water that I give him will become a fountain of water within him, springing up to eternal life!</a:t>
            </a:r>
          </a:p>
        </p:txBody>
      </p:sp>
    </p:spTree>
    <p:extLst>
      <p:ext uri="{BB962C8B-B14F-4D97-AF65-F5344CB8AC3E}">
        <p14:creationId xmlns:p14="http://schemas.microsoft.com/office/powerpoint/2010/main" val="914957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6.35 </a:t>
            </a:r>
            <a:r>
              <a:rPr lang="en-US" sz="4000" dirty="0"/>
              <a:t>Yeshua said to them, “I am the bread of life. Whoever comes to Me will never be hungry, and whoever believes in Me will never be thirsty.</a:t>
            </a:r>
          </a:p>
        </p:txBody>
      </p:sp>
    </p:spTree>
    <p:extLst>
      <p:ext uri="{BB962C8B-B14F-4D97-AF65-F5344CB8AC3E}">
        <p14:creationId xmlns:p14="http://schemas.microsoft.com/office/powerpoint/2010/main" val="1457737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a:extLst>
              <a:ext uri="{FF2B5EF4-FFF2-40B4-BE49-F238E27FC236}">
                <a16:creationId xmlns:a16="http://schemas.microsoft.com/office/drawing/2014/main" id="{2884EB45-814A-4BC1-AB1C-EC6248DFB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36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“Love led, blood bought, empowered covenant”</a:t>
            </a:r>
          </a:p>
          <a:p>
            <a:pPr marL="0" indent="0">
              <a:buNone/>
            </a:pPr>
            <a:r>
              <a:rPr lang="en-US" sz="4000" u="sng" dirty="0"/>
              <a:t>Outline</a:t>
            </a:r>
            <a:r>
              <a:rPr lang="en-US" sz="4000" dirty="0"/>
              <a:t>:  </a:t>
            </a:r>
            <a:r>
              <a:rPr lang="en-US" sz="4000" u="sng" dirty="0"/>
              <a:t>Purified by Blood</a:t>
            </a:r>
          </a:p>
          <a:p>
            <a:pPr marL="461963" indent="-461963">
              <a:buFont typeface="+mj-lt"/>
              <a:buAutoNum type="arabicPeriod"/>
            </a:pPr>
            <a:r>
              <a:rPr lang="en-US" sz="4000" dirty="0"/>
              <a:t>Mosaic context</a:t>
            </a:r>
          </a:p>
          <a:p>
            <a:pPr marL="461963" indent="-461963">
              <a:buFont typeface="+mj-lt"/>
              <a:buAutoNum type="arabicPeriod"/>
            </a:pPr>
            <a:r>
              <a:rPr lang="en-US" sz="4000" dirty="0"/>
              <a:t>Yeshua reality</a:t>
            </a:r>
          </a:p>
          <a:p>
            <a:pPr marL="461963" indent="-461963">
              <a:buFont typeface="+mj-lt"/>
              <a:buAutoNum type="arabicPeriod"/>
            </a:pPr>
            <a:r>
              <a:rPr lang="en-US" sz="4000" u="sng" dirty="0">
                <a:solidFill>
                  <a:srgbClr val="FFFF99"/>
                </a:solidFill>
              </a:rPr>
              <a:t>Our blood</a:t>
            </a:r>
          </a:p>
        </p:txBody>
      </p:sp>
    </p:spTree>
    <p:extLst>
      <p:ext uri="{BB962C8B-B14F-4D97-AF65-F5344CB8AC3E}">
        <p14:creationId xmlns:p14="http://schemas.microsoft.com/office/powerpoint/2010/main" val="35975956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Yn</a:t>
            </a:r>
            <a:r>
              <a:rPr lang="en-US" sz="4000" baseline="30000" dirty="0"/>
              <a:t> 3.16 </a:t>
            </a:r>
            <a:r>
              <a:rPr lang="en-US" sz="4000" dirty="0"/>
              <a:t>For God so loved the world that He gave His one and only Son, that whoever believes in Him shall not perish but have eternal life.</a:t>
            </a:r>
          </a:p>
        </p:txBody>
      </p:sp>
    </p:spTree>
    <p:extLst>
      <p:ext uri="{BB962C8B-B14F-4D97-AF65-F5344CB8AC3E}">
        <p14:creationId xmlns:p14="http://schemas.microsoft.com/office/powerpoint/2010/main" val="490617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1 </a:t>
            </a:r>
            <a:r>
              <a:rPr lang="en-US" sz="4000" baseline="30000" dirty="0" err="1"/>
              <a:t>Yn</a:t>
            </a:r>
            <a:r>
              <a:rPr lang="en-US" sz="4000" baseline="30000" dirty="0"/>
              <a:t> 3.16</a:t>
            </a:r>
            <a:r>
              <a:rPr lang="en-US" sz="4000" dirty="0"/>
              <a:t> The way that we have come to know love is through his having laid down his life for us. And we ought to lay down our lives for the brothers!</a:t>
            </a:r>
          </a:p>
        </p:txBody>
      </p:sp>
    </p:spTree>
    <p:extLst>
      <p:ext uri="{BB962C8B-B14F-4D97-AF65-F5344CB8AC3E}">
        <p14:creationId xmlns:p14="http://schemas.microsoft.com/office/powerpoint/2010/main" val="138095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12.2-4 </a:t>
            </a:r>
            <a:r>
              <a:rPr lang="en-US" sz="4000" dirty="0"/>
              <a:t>Focusing on Yeshua, the initiator and perfecter of faith. For the joy set before Him, He endured the execution stake, disregarding its shame; and He has taken His seat at the right hand of the throne of God.  </a:t>
            </a:r>
            <a:endParaRPr lang="en-US" sz="4000" dirty="0">
              <a:solidFill>
                <a:srgbClr val="FFFF99"/>
              </a:solidFill>
            </a:endParaRPr>
          </a:p>
        </p:txBody>
      </p:sp>
    </p:spTree>
    <p:extLst>
      <p:ext uri="{BB962C8B-B14F-4D97-AF65-F5344CB8AC3E}">
        <p14:creationId xmlns:p14="http://schemas.microsoft.com/office/powerpoint/2010/main" val="3123685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12.2-4 </a:t>
            </a:r>
            <a:r>
              <a:rPr lang="en-US" sz="4000" dirty="0"/>
              <a:t>Consider Him who has endured such hostility by sinners against Himself, so that you may not grow weary in your souls and lose heart. </a:t>
            </a:r>
            <a:r>
              <a:rPr lang="en-US" sz="4000" dirty="0">
                <a:solidFill>
                  <a:srgbClr val="FFFF99"/>
                </a:solidFill>
              </a:rPr>
              <a:t>In struggling against sin, you have not yet resisted to the point of bloodshed.</a:t>
            </a:r>
          </a:p>
        </p:txBody>
      </p:sp>
    </p:spTree>
    <p:extLst>
      <p:ext uri="{BB962C8B-B14F-4D97-AF65-F5344CB8AC3E}">
        <p14:creationId xmlns:p14="http://schemas.microsoft.com/office/powerpoint/2010/main" val="38038577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14.22  </a:t>
            </a:r>
            <a:r>
              <a:rPr lang="en-US" sz="4000" dirty="0"/>
              <a:t>[They were] strengthening the </a:t>
            </a:r>
            <a:r>
              <a:rPr lang="en-US" sz="4000" dirty="0" err="1"/>
              <a:t>talmidim</a:t>
            </a:r>
            <a:r>
              <a:rPr lang="en-US" sz="4000" dirty="0"/>
              <a:t>, encouraging them to remain true to the faith, and reminding them that </a:t>
            </a:r>
            <a:r>
              <a:rPr lang="en-US" sz="4000" dirty="0">
                <a:solidFill>
                  <a:srgbClr val="FFFF99"/>
                </a:solidFill>
              </a:rPr>
              <a:t>it is through many hardships that we must enter the Kingdom of God.</a:t>
            </a:r>
          </a:p>
        </p:txBody>
      </p:sp>
    </p:spTree>
    <p:extLst>
      <p:ext uri="{BB962C8B-B14F-4D97-AF65-F5344CB8AC3E}">
        <p14:creationId xmlns:p14="http://schemas.microsoft.com/office/powerpoint/2010/main" val="2762984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Acts 15.7 </a:t>
            </a:r>
            <a:r>
              <a:rPr lang="en-US" sz="4000" dirty="0"/>
              <a:t>After </a:t>
            </a:r>
            <a:r>
              <a:rPr lang="en-US" sz="4000" u="sng" dirty="0">
                <a:solidFill>
                  <a:srgbClr val="FFFF99"/>
                </a:solidFill>
              </a:rPr>
              <a:t>lengthy contentious debate</a:t>
            </a:r>
            <a:r>
              <a:rPr lang="en-US" sz="4000" dirty="0"/>
              <a:t>, </a:t>
            </a:r>
            <a:r>
              <a:rPr lang="en-US" sz="4000" dirty="0" err="1"/>
              <a:t>Kefa</a:t>
            </a:r>
            <a:r>
              <a:rPr lang="en-US" sz="4000" dirty="0"/>
              <a:t> got up and said to them, “Brothers, you yourselves know that a good while back, God chose…</a:t>
            </a:r>
          </a:p>
        </p:txBody>
      </p:sp>
    </p:spTree>
    <p:extLst>
      <p:ext uri="{BB962C8B-B14F-4D97-AF65-F5344CB8AC3E}">
        <p14:creationId xmlns:p14="http://schemas.microsoft.com/office/powerpoint/2010/main" val="464599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Where we left off in the study of Messianic Jews/Hebrews, </a:t>
            </a:r>
          </a:p>
          <a:p>
            <a:pPr marL="0" indent="0">
              <a:buNone/>
            </a:pPr>
            <a:r>
              <a:rPr lang="en-US" sz="4000" dirty="0"/>
              <a:t>Oct. 9…</a:t>
            </a:r>
          </a:p>
          <a:p>
            <a:pPr marL="0" indent="0" algn="ctr">
              <a:buNone/>
            </a:pPr>
            <a:endParaRPr lang="en-US" sz="2000" dirty="0"/>
          </a:p>
          <a:p>
            <a:pPr marL="0" indent="0" algn="ctr">
              <a:buNone/>
            </a:pPr>
            <a:r>
              <a:rPr lang="en-US" sz="4000" dirty="0"/>
              <a:t>Testament or Covenant?</a:t>
            </a:r>
          </a:p>
        </p:txBody>
      </p:sp>
    </p:spTree>
    <p:extLst>
      <p:ext uri="{BB962C8B-B14F-4D97-AF65-F5344CB8AC3E}">
        <p14:creationId xmlns:p14="http://schemas.microsoft.com/office/powerpoint/2010/main" val="2703438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Later, just after the Jerusalem Council ended in blessed unified decision…</a:t>
            </a:r>
          </a:p>
          <a:p>
            <a:pPr marL="0" indent="0">
              <a:buNone/>
            </a:pPr>
            <a:endParaRPr lang="en-US" sz="4000" baseline="30000" dirty="0"/>
          </a:p>
          <a:p>
            <a:pPr marL="0" indent="0">
              <a:buNone/>
            </a:pPr>
            <a:r>
              <a:rPr lang="en-US" sz="4000" baseline="30000" dirty="0"/>
              <a:t>Acts 15.39</a:t>
            </a:r>
            <a:r>
              <a:rPr lang="en-US" sz="4000" dirty="0"/>
              <a:t> There was </a:t>
            </a:r>
            <a:r>
              <a:rPr lang="en-US" sz="4000" u="sng" dirty="0">
                <a:solidFill>
                  <a:srgbClr val="FFFF99"/>
                </a:solidFill>
              </a:rPr>
              <a:t>such contentious disagreement </a:t>
            </a:r>
            <a:r>
              <a:rPr lang="en-US" sz="4000" dirty="0"/>
              <a:t>over this …</a:t>
            </a:r>
          </a:p>
        </p:txBody>
      </p:sp>
    </p:spTree>
    <p:extLst>
      <p:ext uri="{BB962C8B-B14F-4D97-AF65-F5344CB8AC3E}">
        <p14:creationId xmlns:p14="http://schemas.microsoft.com/office/powerpoint/2010/main" val="709866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2 Cor.4.17</a:t>
            </a:r>
            <a:r>
              <a:rPr lang="en-US" sz="4000" dirty="0"/>
              <a:t> For our light and transient troubles are achieving for us an everlasting glory whose weight is beyond description.</a:t>
            </a:r>
          </a:p>
        </p:txBody>
      </p:sp>
    </p:spTree>
    <p:extLst>
      <p:ext uri="{BB962C8B-B14F-4D97-AF65-F5344CB8AC3E}">
        <p14:creationId xmlns:p14="http://schemas.microsoft.com/office/powerpoint/2010/main" val="26258377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From </a:t>
            </a:r>
            <a:r>
              <a:rPr lang="en-US" sz="4000" i="1" dirty="0"/>
              <a:t>Pilgrim’s Progress</a:t>
            </a:r>
            <a:r>
              <a:rPr lang="en-US" sz="4000" dirty="0"/>
              <a:t>:  A little beyond it, they meet a </a:t>
            </a:r>
            <a:r>
              <a:rPr lang="en-US" sz="4000" dirty="0">
                <a:solidFill>
                  <a:srgbClr val="FFFF99"/>
                </a:solidFill>
              </a:rPr>
              <a:t>bloody-faced</a:t>
            </a:r>
            <a:r>
              <a:rPr lang="en-US" sz="4000" dirty="0"/>
              <a:t> pilgrim named </a:t>
            </a:r>
            <a:r>
              <a:rPr lang="en-US" sz="4000" dirty="0">
                <a:solidFill>
                  <a:srgbClr val="FFFF99"/>
                </a:solidFill>
              </a:rPr>
              <a:t>Valiant-for-Truth</a:t>
            </a:r>
            <a:r>
              <a:rPr lang="en-US" sz="4000" dirty="0"/>
              <a:t>. He explains that he was beset by three thieves who asked them to become one of their group, or else turn back, or be killed. </a:t>
            </a:r>
          </a:p>
        </p:txBody>
      </p:sp>
    </p:spTree>
    <p:extLst>
      <p:ext uri="{BB962C8B-B14F-4D97-AF65-F5344CB8AC3E}">
        <p14:creationId xmlns:p14="http://schemas.microsoft.com/office/powerpoint/2010/main" val="1165957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Valiant fought them for hours and survived; the thieves fled moments before. Mr. Great-heart praises Valiant-for-Truth and admires his sword. After tending his wounds, they take him along.</a:t>
            </a:r>
          </a:p>
        </p:txBody>
      </p:sp>
    </p:spTree>
    <p:extLst>
      <p:ext uri="{BB962C8B-B14F-4D97-AF65-F5344CB8AC3E}">
        <p14:creationId xmlns:p14="http://schemas.microsoft.com/office/powerpoint/2010/main" val="2456647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8194" name="Picture 2" descr="Pin on Pilgrim's Progress ideas">
            <a:extLst>
              <a:ext uri="{FF2B5EF4-FFF2-40B4-BE49-F238E27FC236}">
                <a16:creationId xmlns:a16="http://schemas.microsoft.com/office/drawing/2014/main" id="{DD6157B2-A8C6-49AD-81F4-2EAF022E1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963" y="0"/>
            <a:ext cx="771207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DBED95-728C-48C2-9BDD-B8E8F6F6E50B}"/>
              </a:ext>
            </a:extLst>
          </p:cNvPr>
          <p:cNvSpPr txBox="1"/>
          <p:nvPr/>
        </p:nvSpPr>
        <p:spPr>
          <a:xfrm>
            <a:off x="304800" y="249493"/>
            <a:ext cx="8116389" cy="707886"/>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A scene from Pilgrim’s Progress</a:t>
            </a:r>
          </a:p>
        </p:txBody>
      </p:sp>
    </p:spTree>
    <p:extLst>
      <p:ext uri="{BB962C8B-B14F-4D97-AF65-F5344CB8AC3E}">
        <p14:creationId xmlns:p14="http://schemas.microsoft.com/office/powerpoint/2010/main" val="20937971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6146" name="Picture 2" descr="Veterans Day 2021 - MELE Associates, Inc.">
            <a:extLst>
              <a:ext uri="{FF2B5EF4-FFF2-40B4-BE49-F238E27FC236}">
                <a16:creationId xmlns:a16="http://schemas.microsoft.com/office/drawing/2014/main" id="{204E0E3F-BCE5-4778-A9C9-89327B879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8572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346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3" name="Picture 2" descr="Gettysburg Address - Point of View - Point of View">
            <a:extLst>
              <a:ext uri="{FF2B5EF4-FFF2-40B4-BE49-F238E27FC236}">
                <a16:creationId xmlns:a16="http://schemas.microsoft.com/office/drawing/2014/main" id="{AD705A9E-4749-45CF-AE37-B81EAB36F3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0"/>
            <a:ext cx="90011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6732410-C4CD-461C-A8D0-D02453AE50A9}"/>
              </a:ext>
            </a:extLst>
          </p:cNvPr>
          <p:cNvSpPr txBox="1"/>
          <p:nvPr/>
        </p:nvSpPr>
        <p:spPr>
          <a:xfrm>
            <a:off x="4419601" y="0"/>
            <a:ext cx="4262284" cy="2677656"/>
          </a:xfrm>
          <a:prstGeom prst="rect">
            <a:avLst/>
          </a:prstGeom>
          <a:noFill/>
        </p:spPr>
        <p:txBody>
          <a:bodyPr wrap="square" rtlCol="0">
            <a:spAutoFit/>
          </a:bodyPr>
          <a:lstStyle/>
          <a:p>
            <a:pPr algn="l"/>
            <a:r>
              <a:rPr lang="en-US" sz="3200" dirty="0">
                <a:solidFill>
                  <a:schemeClr val="tx1"/>
                </a:solidFill>
                <a:effectLst>
                  <a:outerShdw blurRad="38100" dist="38100" dir="2700000" algn="tl">
                    <a:srgbClr val="000000">
                      <a:alpha val="43137"/>
                    </a:srgbClr>
                  </a:outerShdw>
                </a:effectLst>
              </a:rPr>
              <a:t>Abraham Lincoln’s Gettysburg</a:t>
            </a:r>
          </a:p>
          <a:p>
            <a:pPr algn="l"/>
            <a:r>
              <a:rPr lang="en-US" sz="3200" dirty="0">
                <a:solidFill>
                  <a:schemeClr val="tx1"/>
                </a:solidFill>
                <a:effectLst>
                  <a:outerShdw blurRad="38100" dist="38100" dir="2700000" algn="tl">
                    <a:srgbClr val="000000">
                      <a:alpha val="43137"/>
                    </a:srgbClr>
                  </a:outerShdw>
                </a:effectLst>
              </a:rPr>
              <a:t> address, Nov. 19, 1863:</a:t>
            </a:r>
          </a:p>
          <a:p>
            <a:pPr algn="l"/>
            <a:endParaRPr lang="en-US" dirty="0"/>
          </a:p>
        </p:txBody>
      </p:sp>
    </p:spTree>
    <p:extLst>
      <p:ext uri="{BB962C8B-B14F-4D97-AF65-F5344CB8AC3E}">
        <p14:creationId xmlns:p14="http://schemas.microsoft.com/office/powerpoint/2010/main" val="3692689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a:t>
            </a:r>
          </a:p>
        </p:txBody>
      </p:sp>
    </p:spTree>
    <p:extLst>
      <p:ext uri="{BB962C8B-B14F-4D97-AF65-F5344CB8AC3E}">
        <p14:creationId xmlns:p14="http://schemas.microsoft.com/office/powerpoint/2010/main" val="38668091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which they who fought here have thus far so nobly advanced. It is rather for us to be here dedicated to the great task remaining before us — that from these honored dead we take increased devotion to that cause for which they gave the last full measure of devotion</a:t>
            </a:r>
          </a:p>
        </p:txBody>
      </p:sp>
    </p:spTree>
    <p:extLst>
      <p:ext uri="{BB962C8B-B14F-4D97-AF65-F5344CB8AC3E}">
        <p14:creationId xmlns:p14="http://schemas.microsoft.com/office/powerpoint/2010/main" val="2626320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 that we here highly resolve that </a:t>
            </a:r>
            <a:r>
              <a:rPr lang="en-US" sz="4000" dirty="0">
                <a:solidFill>
                  <a:srgbClr val="FFFF99"/>
                </a:solidFill>
              </a:rPr>
              <a:t>these dead shall not have died in vain</a:t>
            </a:r>
            <a:r>
              <a:rPr lang="en-US" sz="4000" dirty="0"/>
              <a:t> — that this nation, under God, shall have a new birth of freedom — and that government of the people, by the people, for the people, shall not perish from the earth.</a:t>
            </a:r>
          </a:p>
        </p:txBody>
      </p:sp>
    </p:spTree>
    <p:extLst>
      <p:ext uri="{BB962C8B-B14F-4D97-AF65-F5344CB8AC3E}">
        <p14:creationId xmlns:p14="http://schemas.microsoft.com/office/powerpoint/2010/main" val="298309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 9.15 </a:t>
            </a:r>
            <a:r>
              <a:rPr lang="en-US" sz="4000" dirty="0"/>
              <a:t>It is because of this death that he is mediator of a new </a:t>
            </a:r>
            <a:r>
              <a:rPr lang="en-US" sz="4000" dirty="0">
                <a:solidFill>
                  <a:srgbClr val="FFFF99"/>
                </a:solidFill>
              </a:rPr>
              <a:t>covenant [or testament or will].</a:t>
            </a:r>
            <a:r>
              <a:rPr lang="en-US" sz="4000" baseline="30000" dirty="0">
                <a:solidFill>
                  <a:srgbClr val="FFFF99"/>
                </a:solidFill>
              </a:rPr>
              <a:t> </a:t>
            </a:r>
            <a:endParaRPr lang="en-US" sz="6600" dirty="0">
              <a:solidFill>
                <a:srgbClr val="FFFF99"/>
              </a:solidFill>
            </a:endParaRPr>
          </a:p>
        </p:txBody>
      </p:sp>
    </p:spTree>
    <p:extLst>
      <p:ext uri="{BB962C8B-B14F-4D97-AF65-F5344CB8AC3E}">
        <p14:creationId xmlns:p14="http://schemas.microsoft.com/office/powerpoint/2010/main" val="34784166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Mtt</a:t>
            </a:r>
            <a:r>
              <a:rPr lang="en-US" sz="4000" baseline="30000" dirty="0"/>
              <a:t> 11.12 </a:t>
            </a:r>
            <a:r>
              <a:rPr lang="en-US" sz="4000" dirty="0"/>
              <a:t>From the days of John the Immerser until now, the kingdom of heaven is treated with violence, and the violent grasp hold of it. </a:t>
            </a:r>
          </a:p>
        </p:txBody>
      </p:sp>
    </p:spTree>
    <p:extLst>
      <p:ext uri="{BB962C8B-B14F-4D97-AF65-F5344CB8AC3E}">
        <p14:creationId xmlns:p14="http://schemas.microsoft.com/office/powerpoint/2010/main" val="42158794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Eph. 5.25</a:t>
            </a:r>
            <a:r>
              <a:rPr lang="en-US" sz="4000" dirty="0"/>
              <a:t> Husbands, love your wives just as Messiah also loved His community and gave Himself up for her.</a:t>
            </a:r>
          </a:p>
        </p:txBody>
      </p:sp>
    </p:spTree>
    <p:extLst>
      <p:ext uri="{BB962C8B-B14F-4D97-AF65-F5344CB8AC3E}">
        <p14:creationId xmlns:p14="http://schemas.microsoft.com/office/powerpoint/2010/main" val="13900667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We also have to be true to stand up boldly and graciously to the lies that our culture imbibes.</a:t>
            </a:r>
          </a:p>
        </p:txBody>
      </p:sp>
    </p:spTree>
    <p:extLst>
      <p:ext uri="{BB962C8B-B14F-4D97-AF65-F5344CB8AC3E}">
        <p14:creationId xmlns:p14="http://schemas.microsoft.com/office/powerpoint/2010/main" val="5991673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59105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err="1"/>
              <a:t>Yoseph</a:t>
            </a:r>
            <a:r>
              <a:rPr lang="en-US" sz="4000" dirty="0"/>
              <a:t> Haddad, an Arab in the IDF</a:t>
            </a:r>
          </a:p>
        </p:txBody>
      </p:sp>
      <p:pic>
        <p:nvPicPr>
          <p:cNvPr id="3" name="Picture 2">
            <a:extLst>
              <a:ext uri="{FF2B5EF4-FFF2-40B4-BE49-F238E27FC236}">
                <a16:creationId xmlns:a16="http://schemas.microsoft.com/office/drawing/2014/main" id="{F7A300B3-C281-438A-8BB1-3CBDA18959FC}"/>
              </a:ext>
            </a:extLst>
          </p:cNvPr>
          <p:cNvPicPr>
            <a:picLocks noChangeAspect="1"/>
          </p:cNvPicPr>
          <p:nvPr/>
        </p:nvPicPr>
        <p:blipFill>
          <a:blip r:embed="rId3"/>
          <a:stretch>
            <a:fillRect/>
          </a:stretch>
        </p:blipFill>
        <p:spPr>
          <a:xfrm>
            <a:off x="2895855" y="0"/>
            <a:ext cx="6248145" cy="5143500"/>
          </a:xfrm>
          <a:prstGeom prst="rect">
            <a:avLst/>
          </a:prstGeom>
        </p:spPr>
      </p:pic>
    </p:spTree>
    <p:extLst>
      <p:ext uri="{BB962C8B-B14F-4D97-AF65-F5344CB8AC3E}">
        <p14:creationId xmlns:p14="http://schemas.microsoft.com/office/powerpoint/2010/main" val="42502619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u="sng" dirty="0"/>
              <a:t>From George Whitten: </a:t>
            </a:r>
            <a:r>
              <a:rPr lang="en-US" dirty="0"/>
              <a:t>A new poll has shown that 61% of Americans who self-identify as born-again Evangelicals believe that all religious faiths have equal value when it comes to going to heaven, the Christian Post (CP) reports.</a:t>
            </a:r>
          </a:p>
        </p:txBody>
      </p:sp>
    </p:spTree>
    <p:extLst>
      <p:ext uri="{BB962C8B-B14F-4D97-AF65-F5344CB8AC3E}">
        <p14:creationId xmlns:p14="http://schemas.microsoft.com/office/powerpoint/2010/main" val="3122242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19117F-278B-4177-8414-A645240D41E7}"/>
              </a:ext>
            </a:extLst>
          </p:cNvPr>
          <p:cNvSpPr>
            <a:spLocks noGrp="1"/>
          </p:cNvSpPr>
          <p:nvPr>
            <p:ph type="subTitle" idx="1"/>
          </p:nvPr>
        </p:nvSpPr>
        <p:spPr>
          <a:xfrm>
            <a:off x="457200" y="209550"/>
            <a:ext cx="8305800" cy="4724401"/>
          </a:xfrm>
        </p:spPr>
        <p:txBody>
          <a:bodyPr/>
          <a:lstStyle/>
          <a:p>
            <a:pPr algn="l"/>
            <a:r>
              <a:rPr lang="en-US" dirty="0"/>
              <a:t>Moreover, 60% of self-identifying born-again Evangelicals said that a person can earn their way into heaven through doing good works or being good, CP reports.</a:t>
            </a:r>
          </a:p>
        </p:txBody>
      </p:sp>
    </p:spTree>
    <p:extLst>
      <p:ext uri="{BB962C8B-B14F-4D97-AF65-F5344CB8AC3E}">
        <p14:creationId xmlns:p14="http://schemas.microsoft.com/office/powerpoint/2010/main" val="176776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a:extLst>
              <a:ext uri="{FF2B5EF4-FFF2-40B4-BE49-F238E27FC236}">
                <a16:creationId xmlns:a16="http://schemas.microsoft.com/office/drawing/2014/main" id="{2884EB45-814A-4BC1-AB1C-EC6248DFB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933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“Love led</a:t>
            </a:r>
            <a:r>
              <a:rPr lang="en-US" sz="4000"/>
              <a:t>, blood bought, </a:t>
            </a:r>
            <a:r>
              <a:rPr lang="en-US" sz="4000" dirty="0"/>
              <a:t>empowered covenant”</a:t>
            </a:r>
          </a:p>
          <a:p>
            <a:pPr marL="0" indent="0">
              <a:buNone/>
            </a:pPr>
            <a:r>
              <a:rPr lang="en-US" sz="4000" u="sng" dirty="0"/>
              <a:t>Outline</a:t>
            </a:r>
            <a:r>
              <a:rPr lang="en-US" sz="4000" dirty="0"/>
              <a:t>:  </a:t>
            </a:r>
            <a:r>
              <a:rPr lang="en-US" sz="4000" u="sng" dirty="0"/>
              <a:t>Purified by Blood</a:t>
            </a:r>
          </a:p>
          <a:p>
            <a:pPr marL="461963" indent="-461963">
              <a:buFont typeface="+mj-lt"/>
              <a:buAutoNum type="arabicPeriod"/>
            </a:pPr>
            <a:r>
              <a:rPr lang="en-US" sz="4000" dirty="0"/>
              <a:t>Mosaic context</a:t>
            </a:r>
          </a:p>
          <a:p>
            <a:pPr marL="461963" indent="-461963">
              <a:buFont typeface="+mj-lt"/>
              <a:buAutoNum type="arabicPeriod"/>
            </a:pPr>
            <a:r>
              <a:rPr lang="en-US" dirty="0"/>
              <a:t>Yeshua reality</a:t>
            </a:r>
          </a:p>
          <a:p>
            <a:pPr marL="461963" indent="-461963">
              <a:buFont typeface="+mj-lt"/>
              <a:buAutoNum type="arabicPeriod"/>
            </a:pPr>
            <a:r>
              <a:rPr lang="en-US" sz="4000" dirty="0"/>
              <a:t>Our blood</a:t>
            </a:r>
          </a:p>
        </p:txBody>
      </p:sp>
    </p:spTree>
    <p:extLst>
      <p:ext uri="{BB962C8B-B14F-4D97-AF65-F5344CB8AC3E}">
        <p14:creationId xmlns:p14="http://schemas.microsoft.com/office/powerpoint/2010/main" val="26168022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5582765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411383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600" i="1" dirty="0"/>
              <a:t> W.E. Vines Expository Dictionary:</a:t>
            </a:r>
          </a:p>
          <a:p>
            <a:pPr marL="0" indent="0">
              <a:buNone/>
            </a:pPr>
            <a:r>
              <a:rPr lang="en-US" sz="4000" dirty="0"/>
              <a:t>“</a:t>
            </a:r>
            <a:r>
              <a:rPr lang="en-US" sz="4000" u="sng" dirty="0">
                <a:solidFill>
                  <a:srgbClr val="FFFF99"/>
                </a:solidFill>
              </a:rPr>
              <a:t>In contradistinction to the English word “covenant” </a:t>
            </a:r>
            <a:r>
              <a:rPr lang="en-US" sz="4000" dirty="0"/>
              <a:t>(lit., “a coming together”), which signifies a mutual undertaking between two parties or more, </a:t>
            </a:r>
          </a:p>
          <a:p>
            <a:pPr marL="0" indent="0">
              <a:buNone/>
            </a:pPr>
            <a:r>
              <a:rPr lang="en-US" sz="4000" dirty="0"/>
              <a:t>[50/50]</a:t>
            </a:r>
          </a:p>
        </p:txBody>
      </p:sp>
    </p:spTree>
    <p:extLst>
      <p:ext uri="{BB962C8B-B14F-4D97-AF65-F5344CB8AC3E}">
        <p14:creationId xmlns:p14="http://schemas.microsoft.com/office/powerpoint/2010/main" val="9676837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162795</TotalTime>
  <Words>5273</Words>
  <Application>Microsoft Office PowerPoint</Application>
  <PresentationFormat>On-screen Show (16:9)</PresentationFormat>
  <Paragraphs>470</Paragraphs>
  <Slides>90</Slides>
  <Notes>90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90</vt:i4>
      </vt:variant>
    </vt:vector>
  </HeadingPairs>
  <TitlesOfParts>
    <vt:vector size="99" baseType="lpstr">
      <vt:lpstr>Arial</vt:lpstr>
      <vt:lpstr>Arial Rounded MT Bold</vt:lpstr>
      <vt:lpstr>Calibri</vt:lpstr>
      <vt:lpstr>Calibri Light</vt:lpstr>
      <vt:lpstr>Verdana</vt:lpstr>
      <vt:lpstr>1_Default Design</vt:lpstr>
      <vt:lpstr>Office Theme</vt:lpstr>
      <vt:lpstr>2_Default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4424</cp:revision>
  <dcterms:created xsi:type="dcterms:W3CDTF">2006-04-21T19:34:43Z</dcterms:created>
  <dcterms:modified xsi:type="dcterms:W3CDTF">2021-11-13T14:58:07Z</dcterms:modified>
</cp:coreProperties>
</file>