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Lst>
  <p:notesMasterIdLst>
    <p:notesMasterId r:id="rId90"/>
  </p:notesMasterIdLst>
  <p:handoutMasterIdLst>
    <p:handoutMasterId r:id="rId91"/>
  </p:handoutMasterIdLst>
  <p:sldIdLst>
    <p:sldId id="2045" r:id="rId4"/>
    <p:sldId id="63731" r:id="rId5"/>
    <p:sldId id="63854" r:id="rId6"/>
    <p:sldId id="63841" r:id="rId7"/>
    <p:sldId id="63844" r:id="rId8"/>
    <p:sldId id="62848" r:id="rId9"/>
    <p:sldId id="62899" r:id="rId10"/>
    <p:sldId id="62905" r:id="rId11"/>
    <p:sldId id="63835" r:id="rId12"/>
    <p:sldId id="62908" r:id="rId13"/>
    <p:sldId id="62851" r:id="rId14"/>
    <p:sldId id="63845" r:id="rId15"/>
    <p:sldId id="62797" r:id="rId16"/>
    <p:sldId id="62935" r:id="rId17"/>
    <p:sldId id="63829" r:id="rId18"/>
    <p:sldId id="63789" r:id="rId19"/>
    <p:sldId id="63791" r:id="rId20"/>
    <p:sldId id="63790" r:id="rId21"/>
    <p:sldId id="63830" r:id="rId22"/>
    <p:sldId id="63782" r:id="rId23"/>
    <p:sldId id="63831" r:id="rId24"/>
    <p:sldId id="63836" r:id="rId25"/>
    <p:sldId id="63828" r:id="rId26"/>
    <p:sldId id="63832" r:id="rId27"/>
    <p:sldId id="63833" r:id="rId28"/>
    <p:sldId id="63834" r:id="rId29"/>
    <p:sldId id="63840" r:id="rId30"/>
    <p:sldId id="63837" r:id="rId31"/>
    <p:sldId id="63838" r:id="rId32"/>
    <p:sldId id="63842" r:id="rId33"/>
    <p:sldId id="63788" r:id="rId34"/>
    <p:sldId id="63801" r:id="rId35"/>
    <p:sldId id="63797" r:id="rId36"/>
    <p:sldId id="63792" r:id="rId37"/>
    <p:sldId id="63800" r:id="rId38"/>
    <p:sldId id="63855" r:id="rId39"/>
    <p:sldId id="63824" r:id="rId40"/>
    <p:sldId id="63795" r:id="rId41"/>
    <p:sldId id="63798" r:id="rId42"/>
    <p:sldId id="63796" r:id="rId43"/>
    <p:sldId id="63802" r:id="rId44"/>
    <p:sldId id="63799" r:id="rId45"/>
    <p:sldId id="63826" r:id="rId46"/>
    <p:sldId id="63821" r:id="rId47"/>
    <p:sldId id="63827" r:id="rId48"/>
    <p:sldId id="63803" r:id="rId49"/>
    <p:sldId id="63804" r:id="rId50"/>
    <p:sldId id="63811" r:id="rId51"/>
    <p:sldId id="63805" r:id="rId52"/>
    <p:sldId id="63813" r:id="rId53"/>
    <p:sldId id="63817" r:id="rId54"/>
    <p:sldId id="63806" r:id="rId55"/>
    <p:sldId id="63814" r:id="rId56"/>
    <p:sldId id="63846" r:id="rId57"/>
    <p:sldId id="63815" r:id="rId58"/>
    <p:sldId id="63816" r:id="rId59"/>
    <p:sldId id="63809" r:id="rId60"/>
    <p:sldId id="63810" r:id="rId61"/>
    <p:sldId id="63823" r:id="rId62"/>
    <p:sldId id="63808" r:id="rId63"/>
    <p:sldId id="63822" r:id="rId64"/>
    <p:sldId id="63807" r:id="rId65"/>
    <p:sldId id="63819" r:id="rId66"/>
    <p:sldId id="63820" r:id="rId67"/>
    <p:sldId id="63434" r:id="rId68"/>
    <p:sldId id="63301" r:id="rId69"/>
    <p:sldId id="63295" r:id="rId70"/>
    <p:sldId id="63848" r:id="rId71"/>
    <p:sldId id="63847" r:id="rId72"/>
    <p:sldId id="63849" r:id="rId73"/>
    <p:sldId id="63304" r:id="rId74"/>
    <p:sldId id="63305" r:id="rId75"/>
    <p:sldId id="62979" r:id="rId76"/>
    <p:sldId id="63850" r:id="rId77"/>
    <p:sldId id="62978" r:id="rId78"/>
    <p:sldId id="63851" r:id="rId79"/>
    <p:sldId id="63852" r:id="rId80"/>
    <p:sldId id="63853" r:id="rId81"/>
    <p:sldId id="62887" r:id="rId82"/>
    <p:sldId id="62888" r:id="rId83"/>
    <p:sldId id="63825" r:id="rId84"/>
    <p:sldId id="63793" r:id="rId85"/>
    <p:sldId id="63794" r:id="rId86"/>
    <p:sldId id="63289" r:id="rId87"/>
    <p:sldId id="57256" r:id="rId88"/>
    <p:sldId id="256" r:id="rId8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170" autoAdjust="0"/>
    <p:restoredTop sz="87470" autoAdjust="0"/>
  </p:normalViewPr>
  <p:slideViewPr>
    <p:cSldViewPr>
      <p:cViewPr varScale="1">
        <p:scale>
          <a:sx n="106" d="100"/>
          <a:sy n="106" d="100"/>
        </p:scale>
        <p:origin x="126" y="49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5" d="100"/>
          <a:sy n="85" d="100"/>
        </p:scale>
        <p:origin x="19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List_of_Jewish_prayers_and_blessing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https://nypost.com/2020/11/07/america-wasnt-founded-on-slavery-but-on-pilgrims-ideals/ </a:t>
            </a:r>
          </a:p>
        </p:txBody>
      </p:sp>
      <p:sp>
        <p:nvSpPr>
          <p:cNvPr id="4" name="Header Placeholder 3"/>
          <p:cNvSpPr>
            <a:spLocks noGrp="1"/>
          </p:cNvSpPr>
          <p:nvPr>
            <p:ph type="hdr" sz="quarter"/>
          </p:nvPr>
        </p:nvSpPr>
        <p:spPr/>
        <p:txBody>
          <a:bodyPr/>
          <a:lstStyle/>
          <a:p>
            <a:r>
              <a:rPr lang="en-US" altLang="en-US"/>
              <a:t>Thankgiving 2020 The Power of Thanksgiving Part 2</a:t>
            </a:r>
          </a:p>
        </p:txBody>
      </p:sp>
      <p:sp>
        <p:nvSpPr>
          <p:cNvPr id="5" name="Date Placeholder 4"/>
          <p:cNvSpPr>
            <a:spLocks noGrp="1"/>
          </p:cNvSpPr>
          <p:nvPr>
            <p:ph type="dt" idx="1"/>
          </p:nvPr>
        </p:nvSpPr>
        <p:spPr/>
        <p:txBody>
          <a:bodyPr/>
          <a:lstStyle/>
          <a:p>
            <a:r>
              <a:rPr lang="en-US" altLang="en-US"/>
              <a:t>Dec 5,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09235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 Part 2</a:t>
            </a:r>
          </a:p>
        </p:txBody>
      </p:sp>
      <p:sp>
        <p:nvSpPr>
          <p:cNvPr id="5" name="Date Placeholder 4"/>
          <p:cNvSpPr>
            <a:spLocks noGrp="1"/>
          </p:cNvSpPr>
          <p:nvPr>
            <p:ph type="dt" idx="1"/>
          </p:nvPr>
        </p:nvSpPr>
        <p:spPr/>
        <p:txBody>
          <a:bodyPr/>
          <a:lstStyle/>
          <a:p>
            <a:r>
              <a:rPr lang="en-US" altLang="en-US"/>
              <a:t>Dec 5,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70349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https://www.jewishjewels.org/news-letters/thanks/</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652758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 Part 2</a:t>
            </a:r>
          </a:p>
        </p:txBody>
      </p:sp>
      <p:sp>
        <p:nvSpPr>
          <p:cNvPr id="5" name="Date Placeholder 4"/>
          <p:cNvSpPr>
            <a:spLocks noGrp="1"/>
          </p:cNvSpPr>
          <p:nvPr>
            <p:ph type="dt" idx="1"/>
          </p:nvPr>
        </p:nvSpPr>
        <p:spPr/>
        <p:txBody>
          <a:bodyPr/>
          <a:lstStyle/>
          <a:p>
            <a:r>
              <a:rPr lang="en-US" altLang="en-US"/>
              <a:t>Dec 5,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29033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he said, used what’s left of your brain to communicate with what’s left of your muscle to lift your leg.</a:t>
            </a:r>
          </a:p>
          <a:p>
            <a:r>
              <a:rPr lang="en-US" dirty="0"/>
              <a:t>Similarly, our praise “muscle” gets atrophied by lack of use, and by trauma.  </a:t>
            </a:r>
          </a:p>
          <a:p>
            <a:endParaRPr lang="en-US" dirty="0"/>
          </a:p>
          <a:p>
            <a:r>
              <a:rPr lang="en-US" sz="1050" dirty="0"/>
              <a:t>https://www.google.com/url?sa=i&amp;url=https%3A%2F%2Flillypt.com%2Fclamshell-exercise-for-knee-back-hip-ankle-pain%2F&amp;psig=AOvVaw2Akb6MbtG2fE9i866K8kZo&amp;ust=1607228258993000&amp;source=images&amp;cd=vfe&amp;ved=0CAIQjRxqFwoTCOjxooP-te0CFQAAAAAdAAAAABAD</a:t>
            </a:r>
          </a:p>
        </p:txBody>
      </p:sp>
      <p:sp>
        <p:nvSpPr>
          <p:cNvPr id="4" name="Header Placeholder 3"/>
          <p:cNvSpPr>
            <a:spLocks noGrp="1"/>
          </p:cNvSpPr>
          <p:nvPr>
            <p:ph type="hdr" sz="quarter"/>
          </p:nvPr>
        </p:nvSpPr>
        <p:spPr/>
        <p:txBody>
          <a:bodyPr/>
          <a:lstStyle/>
          <a:p>
            <a:r>
              <a:rPr lang="en-US" altLang="en-US"/>
              <a:t>Thankgiving 2020 The Power of Thanksgiving Part 2</a:t>
            </a:r>
          </a:p>
        </p:txBody>
      </p:sp>
      <p:sp>
        <p:nvSpPr>
          <p:cNvPr id="5" name="Date Placeholder 4"/>
          <p:cNvSpPr>
            <a:spLocks noGrp="1"/>
          </p:cNvSpPr>
          <p:nvPr>
            <p:ph type="dt" idx="1"/>
          </p:nvPr>
        </p:nvSpPr>
        <p:spPr/>
        <p:txBody>
          <a:bodyPr/>
          <a:lstStyle/>
          <a:p>
            <a:r>
              <a:rPr lang="en-US" altLang="en-US"/>
              <a:t>Dec 5,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4263336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384417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3587307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546663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They changed the Word of G-d, and are bragging about it.  Not plain sense of scripture.  </a:t>
            </a:r>
          </a:p>
          <a:p>
            <a:r>
              <a:rPr lang="en-US" dirty="0" err="1"/>
              <a:t>Pardes</a:t>
            </a:r>
            <a:r>
              <a:rPr lang="en-US" dirty="0"/>
              <a:t>: </a:t>
            </a:r>
            <a:r>
              <a:rPr lang="en-US" dirty="0" err="1"/>
              <a:t>pshat</a:t>
            </a:r>
            <a:r>
              <a:rPr lang="en-US" dirty="0"/>
              <a:t>, </a:t>
            </a:r>
            <a:r>
              <a:rPr lang="en-US" dirty="0" err="1"/>
              <a:t>remez</a:t>
            </a:r>
            <a:r>
              <a:rPr lang="en-US" dirty="0"/>
              <a:t>, </a:t>
            </a:r>
            <a:r>
              <a:rPr lang="en-US" dirty="0" err="1"/>
              <a:t>drash</a:t>
            </a:r>
            <a:r>
              <a:rPr lang="en-US" dirty="0"/>
              <a:t>, sod.  </a:t>
            </a:r>
          </a:p>
          <a:p>
            <a:r>
              <a:rPr lang="en-US" dirty="0"/>
              <a:t>It’s NOT an exposition of the verse.   A poetic modification.</a:t>
            </a:r>
          </a:p>
          <a:p>
            <a:r>
              <a:rPr lang="en-US" dirty="0"/>
              <a:t>Nevertheless, 100 blessings is a great idea!</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57591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https://www.jewishjewels.org/news-letters/thanks/</a:t>
            </a:r>
          </a:p>
          <a:p>
            <a:r>
              <a:rPr lang="en-US" dirty="0"/>
              <a:t>We do all of them in our monthly </a:t>
            </a:r>
            <a:r>
              <a:rPr lang="en-US" dirty="0" err="1"/>
              <a:t>Shakharit</a:t>
            </a:r>
            <a:r>
              <a:rPr lang="en-US" dirty="0"/>
              <a:t>.   Glorious </a:t>
            </a:r>
            <a:r>
              <a:rPr lang="en-US" dirty="0" err="1"/>
              <a:t>shakharit</a:t>
            </a:r>
            <a:r>
              <a:rPr lang="en-US" dirty="0"/>
              <a:t> at the MLR Conf.</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67733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Jim Adler photog, </a:t>
            </a:r>
          </a:p>
          <a:p>
            <a:r>
              <a:rPr lang="en-US" dirty="0"/>
              <a:t>Facebook intel</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840936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https://en.wikipedia.org/wiki/List_of_Jewish_prayers_and_blessings</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174510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https://en.wikipedia.org/wiki/List_of_Jewish_prayers_and_blessings</a:t>
            </a:r>
            <a:endParaRPr lang="en-US" sz="1050" dirty="0"/>
          </a:p>
          <a:p>
            <a:endParaRPr lang="en-US" sz="1050" dirty="0"/>
          </a:p>
          <a:p>
            <a:r>
              <a:rPr lang="en-US" dirty="0"/>
              <a:t>Shopping blessing!</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870585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https://www.aish.com/sp/so/The-Bathroom-Blessing-Whisperer-.html</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836113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2237977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541125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https://www.jewishjewels.org/news-letters/thanks/</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4091976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https://www.jewishjewels.org/news-letters/thanks/</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479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https://www.jewishjewels.org/news-letters/thanks/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solidFill>
                  <a:srgbClr val="1B1B1B"/>
                </a:solidFill>
                <a:effectLst/>
                <a:latin typeface="Source Sans Pro Web"/>
              </a:rPr>
              <a:t>2021 POVERTY GUIDELINES FOR THE 48 CONTIGUOUS STATES AND THE DISTRICT OF COLUMBIA</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dirty="0">
                <a:effectLst/>
              </a:rPr>
              <a:t>https://aspe.hhs.gov/topics/poverty-economic-mobility/poverty-guidelines/prior-hhs-poverty-guidelines-federal-register-references/2021-poverty-guidelines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effectLst/>
              </a:rPr>
              <a:t>1 person household $12,880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effectLst/>
              </a:rPr>
              <a:t>2 person $17,420</a:t>
            </a:r>
            <a:endParaRPr lang="en-US" dirty="0"/>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109207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https://www.jewishjewels.org/news-letters/thanks/</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760101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57211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theepochtimes.com/mkt_morningbrief/photo-florida-woman-spots-alligator-shaped-cloud-in-sunset-while-driving-home-from-work_4079022.html?utm_source=morningbriefnoe&amp;utm_medium=email&amp;utm_campaign=mb-2021-11-20&amp;mktids=224cf8e35e67dc9b2ad5041f90a7960a&amp;est=I41ccZbG9GW7kLk9987NbphI4mrV%2F2LBWK395eP84toBSa2QV%2BmSNZ2ho5EbL40ICA%3D%3D</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548967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182712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endParaRPr lang="en-US" sz="1050"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087583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130553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4089125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520523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b="0" i="0" dirty="0">
                <a:solidFill>
                  <a:srgbClr val="606060"/>
                </a:solidFill>
                <a:effectLst/>
                <a:latin typeface="Helvetica" panose="020B0604020202020204" pitchFamily="34" charset="0"/>
              </a:rPr>
              <a:t>https://www.usdebtclock.org/</a:t>
            </a:r>
          </a:p>
          <a:p>
            <a:r>
              <a:rPr lang="en-US" b="0" i="0" dirty="0">
                <a:solidFill>
                  <a:srgbClr val="606060"/>
                </a:solidFill>
                <a:effectLst/>
                <a:latin typeface="Helvetica" panose="020B0604020202020204" pitchFamily="34" charset="0"/>
              </a:rPr>
              <a:t>Worthy News · P.O. Box 78758 · Nashville, Tennessee 37207 · USA</a:t>
            </a:r>
            <a:br>
              <a:rPr lang="en-US" dirty="0"/>
            </a:b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560627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b="0" i="0" dirty="0">
                <a:solidFill>
                  <a:srgbClr val="606060"/>
                </a:solidFill>
                <a:effectLst/>
                <a:latin typeface="Helvetica" panose="020B0604020202020204" pitchFamily="34" charset="0"/>
              </a:rPr>
              <a:t>https://www.usdebtclock.org/</a:t>
            </a:r>
          </a:p>
          <a:p>
            <a:r>
              <a:rPr lang="en-US" b="0" i="0" dirty="0">
                <a:solidFill>
                  <a:srgbClr val="606060"/>
                </a:solidFill>
                <a:effectLst/>
                <a:latin typeface="Helvetica" panose="020B0604020202020204" pitchFamily="34" charset="0"/>
              </a:rPr>
              <a:t>Worthy News · P.O. Box 78758 · Nashville, Tennessee 37207 · USA</a:t>
            </a:r>
            <a:br>
              <a:rPr lang="en-US" dirty="0"/>
            </a:b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628728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606060"/>
                </a:solidFill>
                <a:effectLst/>
                <a:latin typeface="Helvetica" panose="020B0604020202020204" pitchFamily="34" charset="0"/>
              </a:rPr>
              <a:t>https://www.foxnews.com/us/abigail-shrier-audio-exposes-california-teachers-efforts-to-subvert-parents-and-recruit-kids-to-lgbtq-clubs</a:t>
            </a:r>
          </a:p>
          <a:p>
            <a:endParaRPr lang="en-US" b="0" i="0" dirty="0">
              <a:solidFill>
                <a:srgbClr val="606060"/>
              </a:solidFill>
              <a:effectLst/>
              <a:latin typeface="Helvetica" panose="020B0604020202020204" pitchFamily="34" charset="0"/>
            </a:endParaRPr>
          </a:p>
          <a:p>
            <a:r>
              <a:rPr lang="en-US" b="0" i="0" dirty="0">
                <a:solidFill>
                  <a:srgbClr val="606060"/>
                </a:solidFill>
                <a:effectLst/>
                <a:latin typeface="Helvetica" panose="020B0604020202020204" pitchFamily="34" charset="0"/>
              </a:rPr>
              <a:t>Sent by </a:t>
            </a:r>
            <a:r>
              <a:rPr lang="en-US" b="0" i="0" dirty="0" err="1">
                <a:solidFill>
                  <a:srgbClr val="606060"/>
                </a:solidFill>
                <a:effectLst/>
                <a:latin typeface="Helvetica" panose="020B0604020202020204" pitchFamily="34" charset="0"/>
              </a:rPr>
              <a:t>Gavriel</a:t>
            </a:r>
            <a:r>
              <a:rPr lang="en-US" b="0" i="0" dirty="0">
                <a:solidFill>
                  <a:srgbClr val="606060"/>
                </a:solidFill>
                <a:effectLst/>
                <a:latin typeface="Helvetica" panose="020B0604020202020204" pitchFamily="34" charset="0"/>
              </a:rPr>
              <a:t> </a:t>
            </a:r>
            <a:r>
              <a:rPr lang="en-US" b="0" i="0" dirty="0" err="1">
                <a:solidFill>
                  <a:srgbClr val="606060"/>
                </a:solidFill>
                <a:effectLst/>
                <a:latin typeface="Helvetica" panose="020B0604020202020204" pitchFamily="34" charset="0"/>
              </a:rPr>
              <a:t>Rennels</a:t>
            </a:r>
            <a:r>
              <a:rPr lang="en-US" b="0" i="0" dirty="0">
                <a:solidFill>
                  <a:srgbClr val="606060"/>
                </a:solidFill>
                <a:effectLst/>
                <a:latin typeface="Helvetica" panose="020B0604020202020204" pitchFamily="34" charset="0"/>
              </a:rPr>
              <a:t>.  Thank you.</a:t>
            </a:r>
            <a:br>
              <a:rPr lang="en-US" dirty="0"/>
            </a:b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405363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606060"/>
                </a:solidFill>
                <a:effectLst/>
                <a:latin typeface="Helvetica" panose="020B0604020202020204" pitchFamily="34" charset="0"/>
              </a:rPr>
              <a:t>Worthy News · P.O. Box 78758 · Nashville, Tennessee 37207 · USA</a:t>
            </a:r>
            <a:br>
              <a:rPr lang="en-US" dirty="0"/>
            </a:b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318654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https://en.wikipedia.org/wiki/Little_Boy</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17171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last year, needed repeating</a:t>
            </a:r>
          </a:p>
          <a:p>
            <a:r>
              <a:rPr lang="en-US" dirty="0"/>
              <a:t>Also, I didn’t pre-invite Thanksgiving statements.   Next week, two minutes.  Let me know through the week.</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569061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https://en.wikipedia.org/wiki/Little_Boy</a:t>
            </a:r>
          </a:p>
          <a:p>
            <a:r>
              <a:rPr lang="en-US" sz="1050" dirty="0"/>
              <a:t>https://gizmodo.com/less-than-2-of-the-uranium-in-the-hiroshima-bomb-actua-1624444762</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3135278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598504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https://gizmodo.com/less-than-2-of-the-uranium-in-the-hiroshima-bomb-actua-1624444762</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059690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390054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https://www.nationalww2museum.org/war/articles/atomic-bomb-hiroshima</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2343386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https://www.nationalww2museum.org/war/articles/atomic-bomb-Hiroshima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is the weapon that the Iranians imply that they will use on Tel Aviv and Jerusalem!</a:t>
            </a:r>
          </a:p>
          <a:p>
            <a:endParaRPr lang="en-US" altLang="en-US" sz="1050" dirty="0"/>
          </a:p>
        </p:txBody>
      </p:sp>
    </p:spTree>
    <p:extLst>
      <p:ext uri="{BB962C8B-B14F-4D97-AF65-F5344CB8AC3E}">
        <p14:creationId xmlns:p14="http://schemas.microsoft.com/office/powerpoint/2010/main" val="21759913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76414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671124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703535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89372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 Part 2</a:t>
            </a:r>
          </a:p>
        </p:txBody>
      </p:sp>
      <p:sp>
        <p:nvSpPr>
          <p:cNvPr id="5" name="Date Placeholder 4"/>
          <p:cNvSpPr>
            <a:spLocks noGrp="1"/>
          </p:cNvSpPr>
          <p:nvPr>
            <p:ph type="dt" idx="1"/>
          </p:nvPr>
        </p:nvSpPr>
        <p:spPr/>
        <p:txBody>
          <a:bodyPr/>
          <a:lstStyle/>
          <a:p>
            <a:r>
              <a:rPr lang="en-US" altLang="en-US"/>
              <a:t>Dec 5,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427544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689989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Doesn’t say hide under your covers.   Go out and face your fears!!   But NOT in your own strength!</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4648794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6721383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4470672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6639685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2739548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42016017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6861619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40923904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77109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Thankgiving 2020 The Power of Thanksgiving Part 2</a:t>
            </a:r>
          </a:p>
        </p:txBody>
      </p:sp>
      <p:sp>
        <p:nvSpPr>
          <p:cNvPr id="5" name="Date Placeholder 4"/>
          <p:cNvSpPr>
            <a:spLocks noGrp="1"/>
          </p:cNvSpPr>
          <p:nvPr>
            <p:ph type="dt" idx="1"/>
          </p:nvPr>
        </p:nvSpPr>
        <p:spPr/>
        <p:txBody>
          <a:bodyPr/>
          <a:lstStyle/>
          <a:p>
            <a:r>
              <a:rPr lang="en-US" altLang="en-US"/>
              <a:t>Dec 5,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5415476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have 14 impossible situations that I am praying about.</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32142138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8942699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7066557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0815195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Pause for prayer.  </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4212266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She is a recent cancer survivor.</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42313998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https://www.patheos.com/blogs/askshaunti/2021/04/why-your-attitude-affects-others-and-your-health/?mc_cid=64aebafff2&amp;mc_eid=fec1a78175</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42254345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756414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https://www.patheos.com/blogs/askshaunti/2021/04/why-your-attitude-affects-others-and-your-health/?mc_cid=64aebafff2&amp;mc_eid=fec1a78175</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2581505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https://www.patheos.com/blogs/askshaunti/2021/04/why-your-attitude-affects-others-and-your-health/?mc_cid=64aebafff2&amp;mc_eid=fec1a78175</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00964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https://nypost.com/2020/11/07/america-wasnt-founded-on-slavery-but-on-pilgrims-ideals/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5,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825443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https://www.patheos.com/blogs/askshaunti/2021/04/why-your-attitude-affects-others-and-your-health/?mc_cid=64aebafff2&amp;mc_eid=fec1a78175</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1902086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https://www.patheos.com/blogs/askshaunti/2021/04/why-your-attitude-affects-others-and-your-health/?mc_cid=64aebafff2&amp;mc_eid=fec1a78175</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0604335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https://www.patheos.com/blogs/askshaunti/2021/04/why-your-attitude-affects-others-and-your-health/?mc_cid=64aebafff2&amp;mc_eid=fec1a78175</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3052514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3203166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1" dirty="0">
                <a:solidFill>
                  <a:srgbClr val="656565"/>
                </a:solidFill>
                <a:effectLst/>
                <a:latin typeface="Helvetica" panose="020B0604020202020204" pitchFamily="34" charset="0"/>
              </a:rPr>
              <a:t>Copyright © 2021 </a:t>
            </a:r>
            <a:r>
              <a:rPr lang="en-US" b="0" i="1" dirty="0" err="1">
                <a:solidFill>
                  <a:srgbClr val="656565"/>
                </a:solidFill>
                <a:effectLst/>
                <a:latin typeface="Helvetica" panose="020B0604020202020204" pitchFamily="34" charset="0"/>
              </a:rPr>
              <a:t>Shaunti</a:t>
            </a:r>
            <a:r>
              <a:rPr lang="en-US" b="0" i="1" dirty="0">
                <a:solidFill>
                  <a:srgbClr val="656565"/>
                </a:solidFill>
                <a:effectLst/>
                <a:latin typeface="Helvetica" panose="020B0604020202020204" pitchFamily="34" charset="0"/>
              </a:rPr>
              <a:t> </a:t>
            </a:r>
            <a:r>
              <a:rPr lang="en-US" b="0" i="1" dirty="0" err="1">
                <a:solidFill>
                  <a:srgbClr val="656565"/>
                </a:solidFill>
                <a:effectLst/>
                <a:latin typeface="Helvetica" panose="020B0604020202020204" pitchFamily="34" charset="0"/>
              </a:rPr>
              <a:t>Feldhahn</a:t>
            </a:r>
            <a:r>
              <a:rPr lang="en-US" b="0" i="1" dirty="0">
                <a:solidFill>
                  <a:srgbClr val="656565"/>
                </a:solidFill>
                <a:effectLst/>
                <a:latin typeface="Helvetica" panose="020B0604020202020204" pitchFamily="34" charset="0"/>
              </a:rPr>
              <a:t>, All rights reserved.</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3110923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1" dirty="0">
                <a:solidFill>
                  <a:srgbClr val="656565"/>
                </a:solidFill>
                <a:effectLst/>
                <a:latin typeface="Helvetica" panose="020B0604020202020204" pitchFamily="34" charset="0"/>
              </a:rPr>
              <a:t>Copyright © 2021 </a:t>
            </a:r>
            <a:r>
              <a:rPr lang="en-US" b="0" i="1" dirty="0" err="1">
                <a:solidFill>
                  <a:srgbClr val="656565"/>
                </a:solidFill>
                <a:effectLst/>
                <a:latin typeface="Helvetica" panose="020B0604020202020204" pitchFamily="34" charset="0"/>
              </a:rPr>
              <a:t>Shaunti</a:t>
            </a:r>
            <a:r>
              <a:rPr lang="en-US" b="0" i="1" dirty="0">
                <a:solidFill>
                  <a:srgbClr val="656565"/>
                </a:solidFill>
                <a:effectLst/>
                <a:latin typeface="Helvetica" panose="020B0604020202020204" pitchFamily="34" charset="0"/>
              </a:rPr>
              <a:t> </a:t>
            </a:r>
            <a:r>
              <a:rPr lang="en-US" b="0" i="1" dirty="0" err="1">
                <a:solidFill>
                  <a:srgbClr val="656565"/>
                </a:solidFill>
                <a:effectLst/>
                <a:latin typeface="Helvetica" panose="020B0604020202020204" pitchFamily="34" charset="0"/>
              </a:rPr>
              <a:t>Feldhahn</a:t>
            </a:r>
            <a:r>
              <a:rPr lang="en-US" b="0" i="1" dirty="0">
                <a:solidFill>
                  <a:srgbClr val="656565"/>
                </a:solidFill>
                <a:effectLst/>
                <a:latin typeface="Helvetica" panose="020B0604020202020204" pitchFamily="34" charset="0"/>
              </a:rPr>
              <a:t>, All rights reserved.</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0259343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1" dirty="0">
                <a:solidFill>
                  <a:srgbClr val="656565"/>
                </a:solidFill>
                <a:effectLst/>
                <a:latin typeface="Helvetica" panose="020B0604020202020204" pitchFamily="34" charset="0"/>
              </a:rPr>
              <a:t>Copyright © 2021 </a:t>
            </a:r>
            <a:r>
              <a:rPr lang="en-US" b="0" i="1" dirty="0" err="1">
                <a:solidFill>
                  <a:srgbClr val="656565"/>
                </a:solidFill>
                <a:effectLst/>
                <a:latin typeface="Helvetica" panose="020B0604020202020204" pitchFamily="34" charset="0"/>
              </a:rPr>
              <a:t>Shaunti</a:t>
            </a:r>
            <a:r>
              <a:rPr lang="en-US" b="0" i="1" dirty="0">
                <a:solidFill>
                  <a:srgbClr val="656565"/>
                </a:solidFill>
                <a:effectLst/>
                <a:latin typeface="Helvetica" panose="020B0604020202020204" pitchFamily="34" charset="0"/>
              </a:rPr>
              <a:t> </a:t>
            </a:r>
            <a:r>
              <a:rPr lang="en-US" b="0" i="1" dirty="0" err="1">
                <a:solidFill>
                  <a:srgbClr val="656565"/>
                </a:solidFill>
                <a:effectLst/>
                <a:latin typeface="Helvetica" panose="020B0604020202020204" pitchFamily="34" charset="0"/>
              </a:rPr>
              <a:t>Feldhahn</a:t>
            </a:r>
            <a:r>
              <a:rPr lang="en-US" b="0" i="1" dirty="0">
                <a:solidFill>
                  <a:srgbClr val="656565"/>
                </a:solidFill>
                <a:effectLst/>
                <a:latin typeface="Helvetica" panose="020B0604020202020204" pitchFamily="34" charset="0"/>
              </a:rPr>
              <a:t>, All rights reserved.</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1802212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1" dirty="0">
                <a:solidFill>
                  <a:srgbClr val="656565"/>
                </a:solidFill>
                <a:effectLst/>
                <a:latin typeface="Helvetica" panose="020B0604020202020204" pitchFamily="34" charset="0"/>
              </a:rPr>
              <a:t>Copyright © 2021 </a:t>
            </a:r>
            <a:r>
              <a:rPr lang="en-US" b="0" i="1" dirty="0" err="1">
                <a:solidFill>
                  <a:srgbClr val="656565"/>
                </a:solidFill>
                <a:effectLst/>
                <a:latin typeface="Helvetica" panose="020B0604020202020204" pitchFamily="34" charset="0"/>
              </a:rPr>
              <a:t>Shaunti</a:t>
            </a:r>
            <a:r>
              <a:rPr lang="en-US" b="0" i="1" dirty="0">
                <a:solidFill>
                  <a:srgbClr val="656565"/>
                </a:solidFill>
                <a:effectLst/>
                <a:latin typeface="Helvetica" panose="020B0604020202020204" pitchFamily="34" charset="0"/>
              </a:rPr>
              <a:t> </a:t>
            </a:r>
            <a:r>
              <a:rPr lang="en-US" b="0" i="1" dirty="0" err="1">
                <a:solidFill>
                  <a:srgbClr val="656565"/>
                </a:solidFill>
                <a:effectLst/>
                <a:latin typeface="Helvetica" panose="020B0604020202020204" pitchFamily="34" charset="0"/>
              </a:rPr>
              <a:t>Feldhahn</a:t>
            </a:r>
            <a:r>
              <a:rPr lang="en-US" b="0" i="1" dirty="0">
                <a:solidFill>
                  <a:srgbClr val="656565"/>
                </a:solidFill>
                <a:effectLst/>
                <a:latin typeface="Helvetica" panose="020B0604020202020204" pitchFamily="34" charset="0"/>
              </a:rPr>
              <a:t>, All rights reserved.</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31312263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1277316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Adrian Rogers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5,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3553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https://nypost.com/2020/11/07/america-wasnt-founded-on-slavery-but-on-pilgrims-ideals/ </a:t>
            </a:r>
          </a:p>
        </p:txBody>
      </p:sp>
      <p:sp>
        <p:nvSpPr>
          <p:cNvPr id="4" name="Header Placeholder 3"/>
          <p:cNvSpPr>
            <a:spLocks noGrp="1"/>
          </p:cNvSpPr>
          <p:nvPr>
            <p:ph type="hdr" sz="quarter"/>
          </p:nvPr>
        </p:nvSpPr>
        <p:spPr/>
        <p:txBody>
          <a:bodyPr/>
          <a:lstStyle/>
          <a:p>
            <a:r>
              <a:rPr lang="en-US" altLang="en-US"/>
              <a:t>Thankgiving 2020 The Power of Thanksgiving Part 2</a:t>
            </a:r>
          </a:p>
        </p:txBody>
      </p:sp>
      <p:sp>
        <p:nvSpPr>
          <p:cNvPr id="5" name="Date Placeholder 4"/>
          <p:cNvSpPr>
            <a:spLocks noGrp="1"/>
          </p:cNvSpPr>
          <p:nvPr>
            <p:ph type="dt" idx="1"/>
          </p:nvPr>
        </p:nvSpPr>
        <p:spPr/>
        <p:txBody>
          <a:bodyPr/>
          <a:lstStyle/>
          <a:p>
            <a:r>
              <a:rPr lang="en-US" altLang="en-US"/>
              <a:t>Dec 5,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16454647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Thankgiving 2020 The Power of Thanksgiving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5,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47214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405174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865961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1398227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Hope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3,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876988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26549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11/20/2021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3241105"/>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mmons.wikimedia.org/wiki/Little_Boy"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dirty="0"/>
              <a:t>Which event mattered more? Slavery or Thanksgiving? </a:t>
            </a:r>
          </a:p>
          <a:p>
            <a:pPr marL="0" indent="0">
              <a:buNone/>
            </a:pPr>
            <a:r>
              <a:rPr lang="en-US" sz="4000" dirty="0"/>
              <a:t>Recently, the New York Times declared that the arrival of the captives in Virginia was the “true beginning” of America — an America that the Times characterized as a “slavocracy.” The Times calls its campaign to promote this story The 1619 Project.</a:t>
            </a:r>
          </a:p>
        </p:txBody>
      </p:sp>
    </p:spTree>
    <p:extLst>
      <p:ext uri="{BB962C8B-B14F-4D97-AF65-F5344CB8AC3E}">
        <p14:creationId xmlns:p14="http://schemas.microsoft.com/office/powerpoint/2010/main" val="135404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EFE2B0F8-C3E2-4D0A-B980-ECC1CED98E55}"/>
              </a:ext>
            </a:extLst>
          </p:cNvPr>
          <p:cNvPicPr>
            <a:picLocks noChangeAspect="1"/>
          </p:cNvPicPr>
          <p:nvPr/>
        </p:nvPicPr>
        <p:blipFill>
          <a:blip r:embed="rId3"/>
          <a:stretch>
            <a:fillRect/>
          </a:stretch>
        </p:blipFill>
        <p:spPr>
          <a:xfrm>
            <a:off x="304800" y="371847"/>
            <a:ext cx="8553597" cy="4409703"/>
          </a:xfrm>
          <a:prstGeom prst="rect">
            <a:avLst/>
          </a:prstGeom>
        </p:spPr>
      </p:pic>
    </p:spTree>
    <p:extLst>
      <p:ext uri="{BB962C8B-B14F-4D97-AF65-F5344CB8AC3E}">
        <p14:creationId xmlns:p14="http://schemas.microsoft.com/office/powerpoint/2010/main" val="72291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 thanksgiving t</a:t>
            </a:r>
          </a:p>
        </p:txBody>
      </p:sp>
      <p:pic>
        <p:nvPicPr>
          <p:cNvPr id="4098" name="Picture 2">
            <a:extLst>
              <a:ext uri="{FF2B5EF4-FFF2-40B4-BE49-F238E27FC236}">
                <a16:creationId xmlns:a16="http://schemas.microsoft.com/office/drawing/2014/main" id="{DD207139-D6EC-46D9-9C7C-C6F28F887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0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1Tim.4.7-8</a:t>
            </a:r>
            <a:r>
              <a:rPr lang="en-US" sz="4000" dirty="0"/>
              <a:t> Train, exercise yourself in godliness. For physical exercise has some benefit; but godliness is beneficial for all things, holding promise for both the present life and the one to come.</a:t>
            </a:r>
          </a:p>
          <a:p>
            <a:pPr marL="0" indent="0">
              <a:buNone/>
            </a:pPr>
            <a:r>
              <a:rPr lang="en-US" sz="4000" dirty="0">
                <a:solidFill>
                  <a:srgbClr val="FFFF99"/>
                </a:solidFill>
              </a:rPr>
              <a:t>We don’t achieve godliness, but we grow in it or NOT!</a:t>
            </a:r>
          </a:p>
        </p:txBody>
      </p:sp>
    </p:spTree>
    <p:extLst>
      <p:ext uri="{BB962C8B-B14F-4D97-AF65-F5344CB8AC3E}">
        <p14:creationId xmlns:p14="http://schemas.microsoft.com/office/powerpoint/2010/main" val="181513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953000" y="285749"/>
            <a:ext cx="3886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After hip surgery, my physical therapist said that this muscle is traumatized and atrophied, as is the part of the brain that signals to it.</a:t>
            </a:r>
          </a:p>
        </p:txBody>
      </p:sp>
      <p:pic>
        <p:nvPicPr>
          <p:cNvPr id="1026" name="Picture 2" descr="Clamshell Exercise for Knee, Back, Hip, and Ankle Pain - Lilly Physical  Therapy in Edmonds-Shoreline WA | Free Screening">
            <a:extLst>
              <a:ext uri="{FF2B5EF4-FFF2-40B4-BE49-F238E27FC236}">
                <a16:creationId xmlns:a16="http://schemas.microsoft.com/office/drawing/2014/main" id="{168897BA-B2DB-4FCC-B04D-5268F070A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85" y="28575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04D9D6-DB80-43A6-9888-6312498EA6E6}"/>
              </a:ext>
            </a:extLst>
          </p:cNvPr>
          <p:cNvSpPr txBox="1"/>
          <p:nvPr/>
        </p:nvSpPr>
        <p:spPr>
          <a:xfrm>
            <a:off x="379491" y="285749"/>
            <a:ext cx="4392485" cy="646331"/>
          </a:xfrm>
          <a:prstGeom prst="rect">
            <a:avLst/>
          </a:prstGeom>
          <a:noFill/>
        </p:spPr>
        <p:txBody>
          <a:bodyPr wrap="none" rtlCol="0">
            <a:spAutoFit/>
          </a:bodyPr>
          <a:lstStyle/>
          <a:p>
            <a:pPr algn="l"/>
            <a:r>
              <a:rPr lang="en-US" sz="3600" dirty="0">
                <a:solidFill>
                  <a:schemeClr val="tx1"/>
                </a:solidFill>
              </a:rPr>
              <a:t>Clamshell exercise</a:t>
            </a:r>
          </a:p>
        </p:txBody>
      </p:sp>
    </p:spTree>
    <p:extLst>
      <p:ext uri="{BB962C8B-B14F-4D97-AF65-F5344CB8AC3E}">
        <p14:creationId xmlns:p14="http://schemas.microsoft.com/office/powerpoint/2010/main" val="176831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Every </a:t>
            </a:r>
            <a:r>
              <a:rPr lang="en-US" sz="4000" dirty="0" err="1"/>
              <a:t>b’rakhah</a:t>
            </a:r>
            <a:r>
              <a:rPr lang="en-US" sz="4000" dirty="0"/>
              <a:t> in Hebrew begins with the same six words, </a:t>
            </a:r>
          </a:p>
          <a:p>
            <a:pPr marL="0" indent="0" algn="r" rtl="1">
              <a:buNone/>
            </a:pPr>
            <a:r>
              <a:rPr lang="he-IL" sz="4400" b="1" i="0" dirty="0">
                <a:effectLst/>
                <a:latin typeface="David" panose="020E0502060401010101" pitchFamily="34" charset="-79"/>
                <a:cs typeface="David" panose="020E0502060401010101" pitchFamily="34" charset="-79"/>
              </a:rPr>
              <a:t>בָּרוּךְ אַתָּה ה' אֱלֹהֵינוּ מֶלֶךְ הַעוֹלָם...</a:t>
            </a:r>
            <a:endParaRPr lang="en-US" sz="5400" b="1" dirty="0">
              <a:latin typeface="David" panose="020E0502060401010101" pitchFamily="34" charset="-79"/>
              <a:cs typeface="David" panose="020E0502060401010101" pitchFamily="34" charset="-79"/>
            </a:endParaRPr>
          </a:p>
          <a:p>
            <a:pPr marL="0" indent="0">
              <a:buNone/>
            </a:pPr>
            <a:r>
              <a:rPr lang="en-US" sz="4000" dirty="0" err="1"/>
              <a:t>Barukh</a:t>
            </a:r>
            <a:r>
              <a:rPr lang="en-US" sz="4000" dirty="0"/>
              <a:t> </a:t>
            </a:r>
            <a:r>
              <a:rPr lang="en-US" sz="4000" dirty="0" err="1"/>
              <a:t>Atah</a:t>
            </a:r>
            <a:r>
              <a:rPr lang="en-US" sz="4000" dirty="0"/>
              <a:t> </a:t>
            </a:r>
            <a:r>
              <a:rPr lang="en-US" sz="4000" cap="small" dirty="0"/>
              <a:t>Adoni </a:t>
            </a:r>
            <a:r>
              <a:rPr lang="en-US" sz="4000" dirty="0" err="1"/>
              <a:t>Eloheinu</a:t>
            </a:r>
            <a:r>
              <a:rPr lang="en-US" sz="4000" dirty="0"/>
              <a:t> </a:t>
            </a:r>
            <a:r>
              <a:rPr lang="en-US" sz="4000" dirty="0" err="1"/>
              <a:t>Melekh</a:t>
            </a:r>
            <a:r>
              <a:rPr lang="en-US" sz="4000" dirty="0"/>
              <a:t> HaOlam…</a:t>
            </a:r>
            <a:endParaRPr lang="he-IL" sz="4000" dirty="0"/>
          </a:p>
        </p:txBody>
      </p:sp>
    </p:spTree>
    <p:extLst>
      <p:ext uri="{BB962C8B-B14F-4D97-AF65-F5344CB8AC3E}">
        <p14:creationId xmlns:p14="http://schemas.microsoft.com/office/powerpoint/2010/main" val="280759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E4C9A45-D49B-4554-A6BF-09821D16FF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01" t="2593" r="2592" b="70940"/>
          <a:stretch/>
        </p:blipFill>
        <p:spPr>
          <a:xfrm>
            <a:off x="312174" y="119143"/>
            <a:ext cx="8583563" cy="2147807"/>
          </a:xfrm>
          <a:prstGeom prst="rect">
            <a:avLst/>
          </a:prstGeom>
        </p:spPr>
      </p:pic>
    </p:spTree>
    <p:extLst>
      <p:ext uri="{BB962C8B-B14F-4D97-AF65-F5344CB8AC3E}">
        <p14:creationId xmlns:p14="http://schemas.microsoft.com/office/powerpoint/2010/main" val="2585002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E4C9A45-D49B-4554-A6BF-09821D16FF7A}"/>
              </a:ext>
            </a:extLst>
          </p:cNvPr>
          <p:cNvPicPr>
            <a:picLocks noChangeAspect="1"/>
          </p:cNvPicPr>
          <p:nvPr/>
        </p:nvPicPr>
        <p:blipFill rotWithShape="1">
          <a:blip r:embed="rId3">
            <a:extLst>
              <a:ext uri="{28A0092B-C50C-407E-A947-70E740481C1C}">
                <a14:useLocalDpi xmlns:a14="http://schemas.microsoft.com/office/drawing/2010/main" val="0"/>
              </a:ext>
            </a:extLst>
          </a:blip>
          <a:srcRect l="10001" t="26301" r="2592" b="34859"/>
          <a:stretch/>
        </p:blipFill>
        <p:spPr>
          <a:xfrm>
            <a:off x="312174" y="819149"/>
            <a:ext cx="8583563" cy="4038601"/>
          </a:xfrm>
          <a:prstGeom prst="rect">
            <a:avLst/>
          </a:prstGeom>
        </p:spPr>
      </p:pic>
    </p:spTree>
    <p:extLst>
      <p:ext uri="{BB962C8B-B14F-4D97-AF65-F5344CB8AC3E}">
        <p14:creationId xmlns:p14="http://schemas.microsoft.com/office/powerpoint/2010/main" val="235740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4800" b="1" dirty="0">
                <a:latin typeface="David" panose="020E0502060401010101" pitchFamily="34" charset="-79"/>
                <a:cs typeface="David" panose="020E0502060401010101" pitchFamily="34" charset="-79"/>
              </a:rPr>
              <a:t>וְעַתָּה, יִשְׂרָאֵל--</a:t>
            </a:r>
            <a:r>
              <a:rPr lang="he-IL" sz="4800" b="1" dirty="0">
                <a:solidFill>
                  <a:srgbClr val="FFFF99"/>
                </a:solidFill>
                <a:latin typeface="David" panose="020E0502060401010101" pitchFamily="34" charset="-79"/>
                <a:cs typeface="David" panose="020E0502060401010101" pitchFamily="34" charset="-79"/>
              </a:rPr>
              <a:t>מָה</a:t>
            </a:r>
            <a:r>
              <a:rPr lang="he-IL" sz="4800" b="1" dirty="0">
                <a:latin typeface="David" panose="020E0502060401010101" pitchFamily="34" charset="-79"/>
                <a:cs typeface="David" panose="020E0502060401010101" pitchFamily="34" charset="-79"/>
              </a:rPr>
              <a:t> יְיָ אֱלֹהֶיךָ</a:t>
            </a:r>
          </a:p>
          <a:p>
            <a:pPr marL="0" indent="0" algn="r" rtl="1">
              <a:buNone/>
            </a:pPr>
            <a:r>
              <a:rPr lang="he-IL" sz="4800" b="1" dirty="0">
                <a:latin typeface="David" panose="020E0502060401010101" pitchFamily="34" charset="-79"/>
                <a:cs typeface="David" panose="020E0502060401010101" pitchFamily="34" charset="-79"/>
              </a:rPr>
              <a:t>וְעַתָּה, יִשְׂרָאֵל--</a:t>
            </a:r>
            <a:r>
              <a:rPr lang="he-IL" sz="4800" b="1" dirty="0">
                <a:solidFill>
                  <a:srgbClr val="FFFF99"/>
                </a:solidFill>
                <a:latin typeface="David" panose="020E0502060401010101" pitchFamily="34" charset="-79"/>
                <a:cs typeface="David" panose="020E0502060401010101" pitchFamily="34" charset="-79"/>
              </a:rPr>
              <a:t>מֵאָה</a:t>
            </a:r>
            <a:r>
              <a:rPr lang="he-IL" sz="4800" b="1" dirty="0">
                <a:latin typeface="David" panose="020E0502060401010101" pitchFamily="34" charset="-79"/>
                <a:cs typeface="David" panose="020E0502060401010101" pitchFamily="34" charset="-79"/>
              </a:rPr>
              <a:t> יְיָ אֱלֹהֶיךָ</a:t>
            </a:r>
          </a:p>
          <a:p>
            <a:pPr marL="0" indent="0" algn="l">
              <a:buNone/>
            </a:pPr>
            <a:r>
              <a:rPr lang="en-US" sz="4000" dirty="0"/>
              <a:t>And not Israel, </a:t>
            </a:r>
            <a:r>
              <a:rPr lang="en-US" sz="4000" dirty="0">
                <a:solidFill>
                  <a:srgbClr val="FFFF99"/>
                </a:solidFill>
              </a:rPr>
              <a:t>what</a:t>
            </a:r>
            <a:r>
              <a:rPr lang="en-US" sz="4000" dirty="0"/>
              <a:t> does </a:t>
            </a:r>
            <a:r>
              <a:rPr lang="en-US" sz="4000" cap="small" dirty="0"/>
              <a:t>Adoni</a:t>
            </a:r>
            <a:r>
              <a:rPr lang="en-US" sz="4000" dirty="0"/>
              <a:t> </a:t>
            </a:r>
          </a:p>
          <a:p>
            <a:pPr marL="0" indent="0" algn="l">
              <a:buNone/>
            </a:pPr>
            <a:r>
              <a:rPr lang="en-US" sz="4000" dirty="0"/>
              <a:t>Talmud is suggestive, poetic,</a:t>
            </a:r>
            <a:r>
              <a:rPr lang="he-IL" sz="4000" dirty="0"/>
              <a:t> </a:t>
            </a:r>
            <a:r>
              <a:rPr lang="en-US" sz="4000" dirty="0"/>
              <a:t> historic,  </a:t>
            </a:r>
            <a:r>
              <a:rPr lang="en-US" sz="4000" u="sng" dirty="0"/>
              <a:t>never</a:t>
            </a:r>
            <a:r>
              <a:rPr lang="en-US" sz="4000" dirty="0"/>
              <a:t> authoritative.</a:t>
            </a:r>
          </a:p>
          <a:p>
            <a:pPr marL="0" indent="0" algn="r" rtl="1">
              <a:buNone/>
            </a:pPr>
            <a:endParaRPr lang="en-US" sz="4000" dirty="0"/>
          </a:p>
        </p:txBody>
      </p:sp>
    </p:spTree>
    <p:extLst>
      <p:ext uri="{BB962C8B-B14F-4D97-AF65-F5344CB8AC3E}">
        <p14:creationId xmlns:p14="http://schemas.microsoft.com/office/powerpoint/2010/main" val="2188119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set blessings which were formulated around the year 350 B.C. which are still said today. </a:t>
            </a:r>
          </a:p>
          <a:p>
            <a:pPr marL="0" indent="0">
              <a:buNone/>
            </a:pPr>
            <a:r>
              <a:rPr lang="en-US" sz="4000" dirty="0"/>
              <a:t>Blessings in prayers: 18 blessings = </a:t>
            </a:r>
            <a:r>
              <a:rPr lang="en-US" sz="4000" dirty="0" err="1"/>
              <a:t>Shmoneh</a:t>
            </a:r>
            <a:r>
              <a:rPr lang="en-US" sz="4000" dirty="0"/>
              <a:t> </a:t>
            </a:r>
            <a:r>
              <a:rPr lang="en-US" sz="4000" dirty="0" err="1"/>
              <a:t>Esray</a:t>
            </a:r>
            <a:r>
              <a:rPr lang="en-US" sz="4000" dirty="0"/>
              <a:t>  “The prayer”</a:t>
            </a:r>
            <a:endParaRPr lang="he-IL" sz="4000" dirty="0"/>
          </a:p>
        </p:txBody>
      </p:sp>
    </p:spTree>
    <p:extLst>
      <p:ext uri="{BB962C8B-B14F-4D97-AF65-F5344CB8AC3E}">
        <p14:creationId xmlns:p14="http://schemas.microsoft.com/office/powerpoint/2010/main" val="211687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B48531C7-BA63-4989-8FEB-6CE14197FFD9}"/>
              </a:ext>
            </a:extLst>
          </p:cNvPr>
          <p:cNvPicPr>
            <a:picLocks noChangeAspect="1"/>
          </p:cNvPicPr>
          <p:nvPr/>
        </p:nvPicPr>
        <p:blipFill rotWithShape="1">
          <a:blip r:embed="rId3">
            <a:extLst>
              <a:ext uri="{28A0092B-C50C-407E-A947-70E740481C1C}">
                <a14:useLocalDpi xmlns:a14="http://schemas.microsoft.com/office/drawing/2010/main" val="0"/>
              </a:ext>
            </a:extLst>
          </a:blip>
          <a:srcRect t="29259" b="10000"/>
          <a:stretch/>
        </p:blipFill>
        <p:spPr>
          <a:xfrm>
            <a:off x="5218092" y="0"/>
            <a:ext cx="3941752" cy="5181756"/>
          </a:xfrm>
          <a:prstGeom prst="rect">
            <a:avLst/>
          </a:prstGeom>
        </p:spPr>
      </p:pic>
      <p:pic>
        <p:nvPicPr>
          <p:cNvPr id="5" name="Picture 4">
            <a:extLst>
              <a:ext uri="{FF2B5EF4-FFF2-40B4-BE49-F238E27FC236}">
                <a16:creationId xmlns:a16="http://schemas.microsoft.com/office/drawing/2014/main" id="{F3A5F487-9479-4796-BEE8-A4710E28EFB8}"/>
              </a:ext>
            </a:extLst>
          </p:cNvPr>
          <p:cNvPicPr>
            <a:picLocks noChangeAspect="1"/>
          </p:cNvPicPr>
          <p:nvPr/>
        </p:nvPicPr>
        <p:blipFill rotWithShape="1">
          <a:blip r:embed="rId3">
            <a:extLst>
              <a:ext uri="{28A0092B-C50C-407E-A947-70E740481C1C}">
                <a14:useLocalDpi xmlns:a14="http://schemas.microsoft.com/office/drawing/2010/main" val="0"/>
              </a:ext>
            </a:extLst>
          </a:blip>
          <a:srcRect t="29928" r="1845" b="26079"/>
          <a:stretch/>
        </p:blipFill>
        <p:spPr>
          <a:xfrm>
            <a:off x="-20513" y="37942"/>
            <a:ext cx="5204470" cy="5048408"/>
          </a:xfrm>
          <a:prstGeom prst="rect">
            <a:avLst/>
          </a:prstGeom>
        </p:spPr>
      </p:pic>
    </p:spTree>
    <p:extLst>
      <p:ext uri="{BB962C8B-B14F-4D97-AF65-F5344CB8AC3E}">
        <p14:creationId xmlns:p14="http://schemas.microsoft.com/office/powerpoint/2010/main" val="384076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r>
              <a:rPr lang="en-US" sz="4000" dirty="0"/>
              <a:t>Blessings on the mitzvot</a:t>
            </a:r>
          </a:p>
          <a:p>
            <a:r>
              <a:rPr lang="en-US" sz="4000" dirty="0"/>
              <a:t>Blessings on the holidays</a:t>
            </a:r>
          </a:p>
          <a:p>
            <a:r>
              <a:rPr lang="en-US" sz="4000" dirty="0"/>
              <a:t>Blessings on </a:t>
            </a:r>
            <a:r>
              <a:rPr lang="en-US" sz="4000" dirty="0" err="1"/>
              <a:t>tsitsit</a:t>
            </a:r>
            <a:r>
              <a:rPr lang="en-US" sz="4000" dirty="0"/>
              <a:t>, tallit, mezuzah</a:t>
            </a:r>
          </a:p>
          <a:p>
            <a:r>
              <a:rPr lang="en-US" sz="4000" dirty="0"/>
              <a:t>Blessings in a meal.</a:t>
            </a:r>
          </a:p>
          <a:p>
            <a:r>
              <a:rPr lang="en-US" sz="4000" dirty="0"/>
              <a:t>Blessings for smells: trees, flowers, fruits, oils, </a:t>
            </a:r>
            <a:endParaRPr lang="he-IL" sz="4000" dirty="0"/>
          </a:p>
        </p:txBody>
      </p:sp>
    </p:spTree>
    <p:extLst>
      <p:ext uri="{BB962C8B-B14F-4D97-AF65-F5344CB8AC3E}">
        <p14:creationId xmlns:p14="http://schemas.microsoft.com/office/powerpoint/2010/main" val="3392260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Blessings on sights and sounds: lightning, thunder, rainbow, the ocean, blossoming of the trees, new garment</a:t>
            </a:r>
            <a:endParaRPr lang="he-IL" sz="4000" dirty="0"/>
          </a:p>
        </p:txBody>
      </p:sp>
    </p:spTree>
    <p:extLst>
      <p:ext uri="{BB962C8B-B14F-4D97-AF65-F5344CB8AC3E}">
        <p14:creationId xmlns:p14="http://schemas.microsoft.com/office/powerpoint/2010/main" val="2401946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r>
              <a:rPr lang="en-US" sz="4000" dirty="0"/>
              <a:t>Blessings on bodily functions: “Thank You, God, who formed human beings with wisdom and created them with openings and orifices. If one of these orifices were ruptured or one of them blocked, whoa – it would be impossible to stand before You and survive. Blessed are You, God who heals all flesh and acts wondrously.”</a:t>
            </a:r>
            <a:endParaRPr lang="he-IL" sz="4000" dirty="0"/>
          </a:p>
        </p:txBody>
      </p:sp>
    </p:spTree>
    <p:extLst>
      <p:ext uri="{BB962C8B-B14F-4D97-AF65-F5344CB8AC3E}">
        <p14:creationId xmlns:p14="http://schemas.microsoft.com/office/powerpoint/2010/main" val="2860420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“Pray without ceasing, in everything give thanks; for this is the will of God in Messiah Yeshua for you” </a:t>
            </a:r>
            <a:r>
              <a:rPr lang="en-US" sz="4000" baseline="30000" dirty="0"/>
              <a:t>(1 </a:t>
            </a:r>
            <a:r>
              <a:rPr lang="en-US" sz="4000" baseline="30000" dirty="0" err="1"/>
              <a:t>Thes</a:t>
            </a:r>
            <a:r>
              <a:rPr lang="en-US" sz="4000" baseline="30000" dirty="0"/>
              <a:t>. 5:17-18). </a:t>
            </a:r>
            <a:r>
              <a:rPr lang="en-US" sz="4000" dirty="0"/>
              <a:t>When we regard everything in life as an opportunity to bless the Lord, we are entering into the spirit of </a:t>
            </a:r>
            <a:r>
              <a:rPr lang="en-US" sz="4000" dirty="0" err="1"/>
              <a:t>b’rakhot</a:t>
            </a:r>
            <a:r>
              <a:rPr lang="en-US" sz="4000" dirty="0"/>
              <a:t>.</a:t>
            </a:r>
            <a:endParaRPr lang="he-IL" sz="4000" dirty="0"/>
          </a:p>
        </p:txBody>
      </p:sp>
    </p:spTree>
    <p:extLst>
      <p:ext uri="{BB962C8B-B14F-4D97-AF65-F5344CB8AC3E}">
        <p14:creationId xmlns:p14="http://schemas.microsoft.com/office/powerpoint/2010/main" val="2101674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King David proclaimed in Psalm 34:2, “I will bless </a:t>
            </a:r>
            <a:r>
              <a:rPr lang="en-US" sz="4000" cap="small" dirty="0"/>
              <a:t>Adoni</a:t>
            </a:r>
            <a:r>
              <a:rPr lang="en-US" sz="4000" dirty="0"/>
              <a:t> </a:t>
            </a:r>
            <a:r>
              <a:rPr lang="en-US" sz="4000" u="sng" dirty="0">
                <a:solidFill>
                  <a:srgbClr val="FFFF99"/>
                </a:solidFill>
              </a:rPr>
              <a:t>at all times</a:t>
            </a:r>
            <a:r>
              <a:rPr lang="en-US" sz="4000" dirty="0"/>
              <a:t>; His praise shall </a:t>
            </a:r>
            <a:r>
              <a:rPr lang="en-US" sz="4000" u="sng" dirty="0">
                <a:solidFill>
                  <a:srgbClr val="FFFF99"/>
                </a:solidFill>
              </a:rPr>
              <a:t>continually</a:t>
            </a:r>
            <a:r>
              <a:rPr lang="en-US" sz="4000" dirty="0"/>
              <a:t> be in my mouth.”</a:t>
            </a:r>
            <a:endParaRPr lang="he-IL" sz="4000" dirty="0"/>
          </a:p>
        </p:txBody>
      </p:sp>
    </p:spTree>
    <p:extLst>
      <p:ext uri="{BB962C8B-B14F-4D97-AF65-F5344CB8AC3E}">
        <p14:creationId xmlns:p14="http://schemas.microsoft.com/office/powerpoint/2010/main" val="197595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noun “blessing” in the Bible is</a:t>
            </a:r>
            <a:r>
              <a:rPr lang="he-IL" sz="4000" dirty="0"/>
              <a:t> </a:t>
            </a:r>
            <a:r>
              <a:rPr lang="he-IL" sz="4400" b="1" dirty="0">
                <a:latin typeface="David" panose="020E0502060401010101" pitchFamily="34" charset="-79"/>
                <a:cs typeface="David" panose="020E0502060401010101" pitchFamily="34" charset="-79"/>
              </a:rPr>
              <a:t>ברכה</a:t>
            </a:r>
            <a:r>
              <a:rPr lang="he-IL" sz="4000" dirty="0"/>
              <a:t> </a:t>
            </a:r>
            <a:r>
              <a:rPr lang="en-US" sz="4000" dirty="0" err="1"/>
              <a:t>b’rakha</a:t>
            </a:r>
            <a:r>
              <a:rPr lang="en-US" sz="4000" dirty="0"/>
              <a:t>. </a:t>
            </a:r>
            <a:endParaRPr lang="he-IL" sz="4000" dirty="0"/>
          </a:p>
          <a:p>
            <a:pPr marL="0" indent="0">
              <a:buNone/>
            </a:pPr>
            <a:r>
              <a:rPr lang="en-US" sz="4000" dirty="0"/>
              <a:t>The one being blessed is </a:t>
            </a:r>
            <a:r>
              <a:rPr lang="en-US" sz="4000" dirty="0" err="1"/>
              <a:t>barukh</a:t>
            </a:r>
            <a:r>
              <a:rPr lang="en-US" sz="4000" dirty="0"/>
              <a:t> </a:t>
            </a:r>
            <a:r>
              <a:rPr lang="he-IL" sz="4400" b="1" dirty="0">
                <a:latin typeface="David" panose="020E0502060401010101" pitchFamily="34" charset="-79"/>
                <a:cs typeface="David" panose="020E0502060401010101" pitchFamily="34" charset="-79"/>
              </a:rPr>
              <a:t>ברוך</a:t>
            </a:r>
            <a:r>
              <a:rPr lang="he-IL" sz="4000" dirty="0"/>
              <a:t>. </a:t>
            </a:r>
            <a:r>
              <a:rPr lang="en-US" sz="4000" dirty="0"/>
              <a:t> </a:t>
            </a:r>
            <a:endParaRPr lang="he-IL" sz="4000" dirty="0"/>
          </a:p>
          <a:p>
            <a:pPr marL="0" indent="0">
              <a:buNone/>
            </a:pPr>
            <a:r>
              <a:rPr lang="en-US" sz="4000" dirty="0"/>
              <a:t>Both Hebrew words are derived from the root bet-</a:t>
            </a:r>
            <a:r>
              <a:rPr lang="en-US" sz="4000" dirty="0" err="1"/>
              <a:t>resh</a:t>
            </a:r>
            <a:r>
              <a:rPr lang="en-US" sz="4000" dirty="0"/>
              <a:t>-kaf </a:t>
            </a:r>
            <a:r>
              <a:rPr lang="he-IL" sz="4400" b="1" dirty="0">
                <a:latin typeface="David" panose="020E0502060401010101" pitchFamily="34" charset="-79"/>
                <a:cs typeface="David" panose="020E0502060401010101" pitchFamily="34" charset="-79"/>
              </a:rPr>
              <a:t>ב ר כ</a:t>
            </a:r>
            <a:r>
              <a:rPr lang="he-IL" sz="4000" dirty="0"/>
              <a:t> </a:t>
            </a:r>
            <a:r>
              <a:rPr lang="en-US" sz="4000" dirty="0"/>
              <a:t>which means “knee.” </a:t>
            </a:r>
            <a:endParaRPr lang="he-IL" sz="4000" dirty="0"/>
          </a:p>
        </p:txBody>
      </p:sp>
    </p:spTree>
    <p:extLst>
      <p:ext uri="{BB962C8B-B14F-4D97-AF65-F5344CB8AC3E}">
        <p14:creationId xmlns:p14="http://schemas.microsoft.com/office/powerpoint/2010/main" val="1312168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“Oh come, let us worship and bow down; let us kneel before </a:t>
            </a:r>
            <a:r>
              <a:rPr lang="en-US" sz="4000" cap="small" dirty="0"/>
              <a:t>Adoni</a:t>
            </a:r>
            <a:r>
              <a:rPr lang="en-US" sz="4000" dirty="0"/>
              <a:t> our Maker” (Ps. 95:6). </a:t>
            </a:r>
          </a:p>
          <a:p>
            <a:pPr marL="0" indent="0">
              <a:buNone/>
            </a:pPr>
            <a:r>
              <a:rPr lang="en-US" sz="4000" dirty="0"/>
              <a:t>But kneeling is rare in traditional Jewish synagogues.  </a:t>
            </a:r>
            <a:endParaRPr lang="he-IL" sz="4000" dirty="0"/>
          </a:p>
        </p:txBody>
      </p:sp>
    </p:spTree>
    <p:extLst>
      <p:ext uri="{BB962C8B-B14F-4D97-AF65-F5344CB8AC3E}">
        <p14:creationId xmlns:p14="http://schemas.microsoft.com/office/powerpoint/2010/main" val="86728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 The U.S. is the wealthiest country in the world. If you earn $20,000 or more per year, you are in the top 2% of the richest people in the world. The average laborer in Ghana would take 156 years to earn this amount. Your monthly income would pay the monthly salaries of 94 doctors in Kazakhstan.</a:t>
            </a:r>
            <a:endParaRPr lang="he-IL" sz="4000" dirty="0"/>
          </a:p>
        </p:txBody>
      </p:sp>
    </p:spTree>
    <p:extLst>
      <p:ext uri="{BB962C8B-B14F-4D97-AF65-F5344CB8AC3E}">
        <p14:creationId xmlns:p14="http://schemas.microsoft.com/office/powerpoint/2010/main" val="3969366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Did you know that 1/4 of all people worldwide live without electricity? 805 million people worldwide do not have enough food to eat. Hunger is the number one cause of death in the world. 1 billion children worldwide live in poverty. </a:t>
            </a:r>
          </a:p>
          <a:p>
            <a:pPr marL="0" indent="0">
              <a:buNone/>
            </a:pPr>
            <a:r>
              <a:rPr lang="en-US" sz="4000" dirty="0"/>
              <a:t>Abba, please help us to be thankful—and generous.</a:t>
            </a:r>
            <a:endParaRPr lang="he-IL" sz="4000" dirty="0"/>
          </a:p>
        </p:txBody>
      </p:sp>
    </p:spTree>
    <p:extLst>
      <p:ext uri="{BB962C8B-B14F-4D97-AF65-F5344CB8AC3E}">
        <p14:creationId xmlns:p14="http://schemas.microsoft.com/office/powerpoint/2010/main" val="1234506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 Psalm 100:4</a:t>
            </a:r>
            <a:r>
              <a:rPr lang="en-US" sz="4000" dirty="0"/>
              <a:t>, “Enter into His gates with thanksgiving (</a:t>
            </a:r>
            <a:r>
              <a:rPr lang="he-IL" sz="4000" dirty="0"/>
              <a:t> </a:t>
            </a:r>
            <a:r>
              <a:rPr lang="he-IL" sz="4300" b="1" dirty="0">
                <a:latin typeface="David" panose="020E0502060401010101" pitchFamily="34" charset="-79"/>
                <a:cs typeface="David" panose="020E0502060401010101" pitchFamily="34" charset="-79"/>
              </a:rPr>
              <a:t>בתודה</a:t>
            </a:r>
            <a:r>
              <a:rPr lang="en-US" sz="4000" dirty="0" err="1"/>
              <a:t>b’todah</a:t>
            </a:r>
            <a:r>
              <a:rPr lang="en-US" sz="4000" dirty="0"/>
              <a:t>), and into His courts with praise. Be thankful (</a:t>
            </a:r>
            <a:r>
              <a:rPr lang="he-IL" sz="4300" b="1" dirty="0">
                <a:latin typeface="David" panose="020E0502060401010101" pitchFamily="34" charset="-79"/>
                <a:cs typeface="David" panose="020E0502060401010101" pitchFamily="34" charset="-79"/>
              </a:rPr>
              <a:t>הודו</a:t>
            </a:r>
            <a:r>
              <a:rPr lang="he-IL" sz="4300" dirty="0"/>
              <a:t> </a:t>
            </a:r>
            <a:r>
              <a:rPr lang="en-US" sz="4000" dirty="0"/>
              <a:t> </a:t>
            </a:r>
            <a:r>
              <a:rPr lang="en-US" sz="4000" dirty="0" err="1"/>
              <a:t>hodu</a:t>
            </a:r>
            <a:r>
              <a:rPr lang="en-US" sz="4000" dirty="0"/>
              <a:t>) to Him, and bless His name.” The New Covenant also exhorts us to be thankful: “And let the peace of God rule in your hearts, to which also you were called in one body; and be thankful” (Col. 3:15).</a:t>
            </a:r>
            <a:endParaRPr lang="he-IL" sz="4000" dirty="0"/>
          </a:p>
        </p:txBody>
      </p:sp>
    </p:spTree>
    <p:extLst>
      <p:ext uri="{BB962C8B-B14F-4D97-AF65-F5344CB8AC3E}">
        <p14:creationId xmlns:p14="http://schemas.microsoft.com/office/powerpoint/2010/main" val="102024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4108E8D5-54EF-4C67-B7EC-034811C66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0"/>
            <a:ext cx="8572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E5D04A-1FE2-4817-A867-3ED3C5EEB94C}"/>
              </a:ext>
            </a:extLst>
          </p:cNvPr>
          <p:cNvSpPr txBox="1"/>
          <p:nvPr/>
        </p:nvSpPr>
        <p:spPr>
          <a:xfrm>
            <a:off x="427777" y="3584"/>
            <a:ext cx="8411424" cy="954107"/>
          </a:xfrm>
          <a:prstGeom prst="rect">
            <a:avLst/>
          </a:prstGeom>
          <a:noFill/>
        </p:spPr>
        <p:txBody>
          <a:bodyPr wrap="square" rtlCol="0">
            <a:spAutoFit/>
          </a:bodyPr>
          <a:lstStyle/>
          <a:p>
            <a:pPr algn="l"/>
            <a:r>
              <a:rPr lang="en-US" sz="2800" b="0" i="0" dirty="0">
                <a:solidFill>
                  <a:srgbClr val="333333"/>
                </a:solidFill>
                <a:effectLst/>
                <a:latin typeface="+mn-lt"/>
              </a:rPr>
              <a:t>Florida Woman Spots Alligator-Shaped </a:t>
            </a:r>
          </a:p>
          <a:p>
            <a:pPr algn="l"/>
            <a:r>
              <a:rPr lang="en-US" sz="2800" b="0" i="0" dirty="0">
                <a:solidFill>
                  <a:srgbClr val="333333"/>
                </a:solidFill>
                <a:effectLst/>
                <a:latin typeface="+mn-lt"/>
              </a:rPr>
              <a:t>Cloud in Sunset</a:t>
            </a:r>
            <a:endParaRPr lang="en-US" sz="2800" dirty="0">
              <a:latin typeface="+mn-lt"/>
            </a:endParaRPr>
          </a:p>
        </p:txBody>
      </p:sp>
    </p:spTree>
    <p:extLst>
      <p:ext uri="{BB962C8B-B14F-4D97-AF65-F5344CB8AC3E}">
        <p14:creationId xmlns:p14="http://schemas.microsoft.com/office/powerpoint/2010/main" val="19931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Sometimes, thanksgiving is our only means of deliverance.</a:t>
            </a:r>
            <a:endParaRPr lang="he-IL" sz="4000" dirty="0"/>
          </a:p>
        </p:txBody>
      </p:sp>
    </p:spTree>
    <p:extLst>
      <p:ext uri="{BB962C8B-B14F-4D97-AF65-F5344CB8AC3E}">
        <p14:creationId xmlns:p14="http://schemas.microsoft.com/office/powerpoint/2010/main" val="4234735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 thanksgiving t</a:t>
            </a:r>
          </a:p>
        </p:txBody>
      </p:sp>
      <p:pic>
        <p:nvPicPr>
          <p:cNvPr id="4098" name="Picture 2">
            <a:extLst>
              <a:ext uri="{FF2B5EF4-FFF2-40B4-BE49-F238E27FC236}">
                <a16:creationId xmlns:a16="http://schemas.microsoft.com/office/drawing/2014/main" id="{DD207139-D6EC-46D9-9C7C-C6F28F887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769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 </a:t>
            </a:r>
            <a:r>
              <a:rPr lang="en-US" sz="4000" dirty="0"/>
              <a:t>Some time later, the people of </a:t>
            </a:r>
            <a:r>
              <a:rPr lang="en-US" sz="4000" dirty="0" err="1"/>
              <a:t>Mo’av</a:t>
            </a:r>
            <a:r>
              <a:rPr lang="en-US" sz="4000" dirty="0"/>
              <a:t> and the people of ‘Amon… came up to fight </a:t>
            </a:r>
            <a:r>
              <a:rPr lang="en-US" sz="4000" dirty="0" err="1"/>
              <a:t>Y’hoshafat</a:t>
            </a:r>
            <a:r>
              <a:rPr lang="en-US" sz="4000" dirty="0"/>
              <a:t>.  </a:t>
            </a:r>
            <a:r>
              <a:rPr lang="en-US" sz="4000" dirty="0" err="1"/>
              <a:t>Y’hoshafat</a:t>
            </a:r>
            <a:r>
              <a:rPr lang="en-US" sz="4000" dirty="0"/>
              <a:t> was told, </a:t>
            </a:r>
            <a:r>
              <a:rPr lang="en-US" sz="4000" dirty="0">
                <a:solidFill>
                  <a:srgbClr val="FFFF99"/>
                </a:solidFill>
              </a:rPr>
              <a:t>“A huge army</a:t>
            </a:r>
            <a:r>
              <a:rPr lang="en-US" sz="4000" dirty="0"/>
              <a:t> from beyond the [Dead] Sea, from Aram, is on its way to fight you; right now they are in…‘Ein-Gedi).  </a:t>
            </a:r>
            <a:r>
              <a:rPr lang="en-US" sz="4000" dirty="0" err="1">
                <a:solidFill>
                  <a:srgbClr val="FFFF99"/>
                </a:solidFill>
              </a:rPr>
              <a:t>Y’hoshafat</a:t>
            </a:r>
            <a:r>
              <a:rPr lang="en-US" sz="4000" dirty="0">
                <a:solidFill>
                  <a:srgbClr val="FFFF99"/>
                </a:solidFill>
              </a:rPr>
              <a:t> was frightened</a:t>
            </a:r>
            <a:r>
              <a:rPr lang="en-US" sz="4000" dirty="0"/>
              <a:t>, so he determined to seek </a:t>
            </a:r>
            <a:r>
              <a:rPr lang="en-US" sz="4000" cap="small" dirty="0"/>
              <a:t>Adoni</a:t>
            </a:r>
            <a:r>
              <a:rPr lang="en-US" sz="4000" dirty="0"/>
              <a:t>. </a:t>
            </a:r>
          </a:p>
        </p:txBody>
      </p:sp>
    </p:spTree>
    <p:extLst>
      <p:ext uri="{BB962C8B-B14F-4D97-AF65-F5344CB8AC3E}">
        <p14:creationId xmlns:p14="http://schemas.microsoft.com/office/powerpoint/2010/main" val="2383289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descr="Jehoshaphat-Invasion of Judah | History of the Twelve ...">
            <a:extLst>
              <a:ext uri="{FF2B5EF4-FFF2-40B4-BE49-F238E27FC236}">
                <a16:creationId xmlns:a16="http://schemas.microsoft.com/office/drawing/2014/main" id="{08E5AE41-9B72-4424-93FF-C26382860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240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  </a:t>
            </a:r>
            <a:r>
              <a:rPr lang="en-US" sz="4000" dirty="0"/>
              <a:t>He proclaimed a fast throughout all </a:t>
            </a:r>
            <a:r>
              <a:rPr lang="en-US" sz="4000" dirty="0" err="1"/>
              <a:t>Y’hudah</a:t>
            </a:r>
            <a:r>
              <a:rPr lang="en-US" sz="4000" dirty="0"/>
              <a:t>, and </a:t>
            </a:r>
            <a:r>
              <a:rPr lang="en-US" sz="4000" dirty="0" err="1"/>
              <a:t>Y’hudah</a:t>
            </a:r>
            <a:r>
              <a:rPr lang="en-US" sz="4000" dirty="0"/>
              <a:t> assembled to seek help from </a:t>
            </a:r>
            <a:r>
              <a:rPr lang="en-US" sz="4000" cap="small" dirty="0"/>
              <a:t>Adoni</a:t>
            </a:r>
            <a:r>
              <a:rPr lang="en-US" sz="4000" dirty="0"/>
              <a:t>; they came from all the cities of </a:t>
            </a:r>
            <a:r>
              <a:rPr lang="en-US" sz="4000" dirty="0" err="1"/>
              <a:t>Y’hudah</a:t>
            </a:r>
            <a:r>
              <a:rPr lang="en-US" sz="4000" dirty="0"/>
              <a:t> to seek </a:t>
            </a:r>
            <a:r>
              <a:rPr lang="en-US" sz="4000" cap="small" dirty="0"/>
              <a:t>Adoni</a:t>
            </a:r>
            <a:r>
              <a:rPr lang="en-US" sz="4000" dirty="0"/>
              <a:t>.</a:t>
            </a:r>
          </a:p>
        </p:txBody>
      </p:sp>
    </p:spTree>
    <p:extLst>
      <p:ext uri="{BB962C8B-B14F-4D97-AF65-F5344CB8AC3E}">
        <p14:creationId xmlns:p14="http://schemas.microsoft.com/office/powerpoint/2010/main" val="2447420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Yehoshaphat</a:t>
            </a:r>
            <a:r>
              <a:rPr lang="en-US" sz="4000" dirty="0"/>
              <a:t> was frightened.  </a:t>
            </a:r>
          </a:p>
          <a:p>
            <a:pPr marL="0" indent="0">
              <a:buNone/>
            </a:pPr>
            <a:r>
              <a:rPr lang="en-US" sz="4000" dirty="0"/>
              <a:t>Do we have anything to fear?</a:t>
            </a:r>
          </a:p>
        </p:txBody>
      </p:sp>
    </p:spTree>
    <p:extLst>
      <p:ext uri="{BB962C8B-B14F-4D97-AF65-F5344CB8AC3E}">
        <p14:creationId xmlns:p14="http://schemas.microsoft.com/office/powerpoint/2010/main" val="576203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err="1"/>
              <a:t>Yehoshaphat</a:t>
            </a:r>
            <a:r>
              <a:rPr lang="en-US" sz="4000" dirty="0"/>
              <a:t> was frightened.  </a:t>
            </a:r>
          </a:p>
          <a:p>
            <a:pPr marL="0" indent="0">
              <a:buNone/>
            </a:pPr>
            <a:r>
              <a:rPr lang="en-US" sz="4000" dirty="0"/>
              <a:t>Do we have anything to fear?</a:t>
            </a:r>
          </a:p>
          <a:p>
            <a:r>
              <a:rPr lang="en-US" sz="4000" dirty="0"/>
              <a:t>                                          </a:t>
            </a:r>
          </a:p>
          <a:p>
            <a:r>
              <a:rPr lang="en-US" sz="4000" dirty="0"/>
              <a:t>Chinese military now set for invasion of Taiwan, says Hill commission.</a:t>
            </a:r>
          </a:p>
          <a:p>
            <a:r>
              <a:rPr lang="en-US" sz="4000" dirty="0"/>
              <a:t>Europe imposes lockdown restrictions as fourth wave of coronavirus surges</a:t>
            </a:r>
          </a:p>
        </p:txBody>
      </p:sp>
      <p:pic>
        <p:nvPicPr>
          <p:cNvPr id="3" name="Picture 2">
            <a:extLst>
              <a:ext uri="{FF2B5EF4-FFF2-40B4-BE49-F238E27FC236}">
                <a16:creationId xmlns:a16="http://schemas.microsoft.com/office/drawing/2014/main" id="{EDEEA6CD-A230-4A55-BEAD-511D0EFDF932}"/>
              </a:ext>
            </a:extLst>
          </p:cNvPr>
          <p:cNvPicPr>
            <a:picLocks noChangeAspect="1"/>
          </p:cNvPicPr>
          <p:nvPr/>
        </p:nvPicPr>
        <p:blipFill rotWithShape="1">
          <a:blip r:embed="rId3"/>
          <a:srcRect t="18179"/>
          <a:stretch/>
        </p:blipFill>
        <p:spPr>
          <a:xfrm>
            <a:off x="609600" y="1276350"/>
            <a:ext cx="4725059" cy="685917"/>
          </a:xfrm>
          <a:prstGeom prst="rect">
            <a:avLst/>
          </a:prstGeom>
        </p:spPr>
      </p:pic>
    </p:spTree>
    <p:extLst>
      <p:ext uri="{BB962C8B-B14F-4D97-AF65-F5344CB8AC3E}">
        <p14:creationId xmlns:p14="http://schemas.microsoft.com/office/powerpoint/2010/main" val="687070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California educators are engaged in a calculated and strategic effort to subvert parents and </a:t>
            </a:r>
            <a:r>
              <a:rPr lang="en-US" sz="4000" u="sng" dirty="0">
                <a:solidFill>
                  <a:srgbClr val="FFFF99"/>
                </a:solidFill>
              </a:rPr>
              <a:t>recruit middle school students into LGBTQ+ clubs</a:t>
            </a:r>
            <a:r>
              <a:rPr lang="en-US" sz="4000" dirty="0"/>
              <a:t>, Abigail </a:t>
            </a:r>
            <a:r>
              <a:rPr lang="en-US" sz="4000" dirty="0" err="1"/>
              <a:t>Shrier</a:t>
            </a:r>
            <a:r>
              <a:rPr lang="en-US" sz="4000" dirty="0"/>
              <a:t> warns. </a:t>
            </a:r>
          </a:p>
        </p:txBody>
      </p:sp>
    </p:spTree>
    <p:extLst>
      <p:ext uri="{BB962C8B-B14F-4D97-AF65-F5344CB8AC3E}">
        <p14:creationId xmlns:p14="http://schemas.microsoft.com/office/powerpoint/2010/main" val="2607887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r>
              <a:rPr lang="en-US" sz="4000" dirty="0"/>
              <a:t>UN atomic agency:  The United Nations’ International Atomic Energy Agency reported Wednesday Nov 17, 2021, that </a:t>
            </a:r>
            <a:r>
              <a:rPr lang="en-US" sz="4000" dirty="0">
                <a:solidFill>
                  <a:srgbClr val="FFFF99"/>
                </a:solidFill>
              </a:rPr>
              <a:t>Iran now has an estimated 39 pounds of uranium enriched at up to 60% fissile purity, a level that can easily be refined to make atomic weapons</a:t>
            </a:r>
            <a:r>
              <a:rPr lang="en-US" sz="4000" dirty="0"/>
              <a:t>, </a:t>
            </a:r>
            <a:r>
              <a:rPr lang="en-US" sz="2600" dirty="0"/>
              <a:t>the Associated Press (AP) reports.</a:t>
            </a:r>
          </a:p>
          <a:p>
            <a:pPr marL="0" indent="0">
              <a:buNone/>
            </a:pPr>
            <a:endParaRPr lang="en-US" sz="4000" dirty="0"/>
          </a:p>
        </p:txBody>
      </p:sp>
    </p:spTree>
    <p:extLst>
      <p:ext uri="{BB962C8B-B14F-4D97-AF65-F5344CB8AC3E}">
        <p14:creationId xmlns:p14="http://schemas.microsoft.com/office/powerpoint/2010/main" val="554581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50"/>
            <a:ext cx="394920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Photograph of a mock-up of the </a:t>
            </a:r>
            <a:r>
              <a:rPr lang="en-US" sz="3600" dirty="0">
                <a:hlinkClick r:id="rId3" tooltip="Little Boy"/>
              </a:rPr>
              <a:t>Little Boy</a:t>
            </a:r>
            <a:r>
              <a:rPr lang="en-US" sz="3600" dirty="0"/>
              <a:t> nuclear weapon dropped on Hiroshima, Japan, in August 1945</a:t>
            </a:r>
            <a:endParaRPr lang="en-US" sz="6000" dirty="0"/>
          </a:p>
        </p:txBody>
      </p:sp>
      <p:pic>
        <p:nvPicPr>
          <p:cNvPr id="1026" name="Picture 2">
            <a:extLst>
              <a:ext uri="{FF2B5EF4-FFF2-40B4-BE49-F238E27FC236}">
                <a16:creationId xmlns:a16="http://schemas.microsoft.com/office/drawing/2014/main" id="{1160CDEC-634E-42D2-BD97-7C6DEE205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005" y="0"/>
            <a:ext cx="4889995" cy="321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95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This Thursday is </a:t>
            </a:r>
          </a:p>
          <a:p>
            <a:pPr marL="0" indent="0" algn="ctr">
              <a:buNone/>
            </a:pPr>
            <a:r>
              <a:rPr lang="en-US" sz="4000" dirty="0"/>
              <a:t>Thanksgiving Day.</a:t>
            </a:r>
            <a:endParaRPr lang="he-IL" sz="4000" dirty="0"/>
          </a:p>
        </p:txBody>
      </p:sp>
    </p:spTree>
    <p:extLst>
      <p:ext uri="{BB962C8B-B14F-4D97-AF65-F5344CB8AC3E}">
        <p14:creationId xmlns:p14="http://schemas.microsoft.com/office/powerpoint/2010/main" val="2248022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contained 141 </a:t>
            </a:r>
            <a:r>
              <a:rPr lang="en-US" sz="4000" dirty="0" err="1"/>
              <a:t>lb</a:t>
            </a:r>
            <a:r>
              <a:rPr lang="en-US" sz="4000" dirty="0"/>
              <a:t> of highly enriched uranium, although less than 2.2 lbs. underwent nuclear fission. </a:t>
            </a:r>
            <a:r>
              <a:rPr lang="en-US" sz="4000" dirty="0">
                <a:solidFill>
                  <a:srgbClr val="FFFF99"/>
                </a:solidFill>
              </a:rPr>
              <a:t>It leveled a two-mile radius of the city, killing an estimated 80,000 people</a:t>
            </a:r>
            <a:r>
              <a:rPr lang="en-US" sz="4000" dirty="0"/>
              <a:t>.</a:t>
            </a:r>
          </a:p>
        </p:txBody>
      </p:sp>
    </p:spTree>
    <p:extLst>
      <p:ext uri="{BB962C8B-B14F-4D97-AF65-F5344CB8AC3E}">
        <p14:creationId xmlns:p14="http://schemas.microsoft.com/office/powerpoint/2010/main" val="2189820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286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Levelled 2 mi radius, 80,000 instantly dead</a:t>
            </a:r>
          </a:p>
        </p:txBody>
      </p:sp>
      <p:pic>
        <p:nvPicPr>
          <p:cNvPr id="3" name="Picture 2">
            <a:extLst>
              <a:ext uri="{FF2B5EF4-FFF2-40B4-BE49-F238E27FC236}">
                <a16:creationId xmlns:a16="http://schemas.microsoft.com/office/drawing/2014/main" id="{58AD3EBB-A5E8-432D-9291-229BA4864FF0}"/>
              </a:ext>
            </a:extLst>
          </p:cNvPr>
          <p:cNvPicPr>
            <a:picLocks noChangeAspect="1"/>
          </p:cNvPicPr>
          <p:nvPr/>
        </p:nvPicPr>
        <p:blipFill>
          <a:blip r:embed="rId3"/>
          <a:stretch>
            <a:fillRect/>
          </a:stretch>
        </p:blipFill>
        <p:spPr>
          <a:xfrm>
            <a:off x="2645261" y="23200"/>
            <a:ext cx="6524390" cy="5143500"/>
          </a:xfrm>
          <a:prstGeom prst="rect">
            <a:avLst/>
          </a:prstGeom>
        </p:spPr>
      </p:pic>
      <p:sp>
        <p:nvSpPr>
          <p:cNvPr id="5" name="Circle: Hollow 4">
            <a:extLst>
              <a:ext uri="{FF2B5EF4-FFF2-40B4-BE49-F238E27FC236}">
                <a16:creationId xmlns:a16="http://schemas.microsoft.com/office/drawing/2014/main" id="{F5BC8A0E-ED0B-4F01-B800-973292443B43}"/>
              </a:ext>
            </a:extLst>
          </p:cNvPr>
          <p:cNvSpPr/>
          <p:nvPr/>
        </p:nvSpPr>
        <p:spPr bwMode="auto">
          <a:xfrm>
            <a:off x="4267200" y="1047750"/>
            <a:ext cx="2514600" cy="2590800"/>
          </a:xfrm>
          <a:prstGeom prst="don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007504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Nuclear weapons since then have become remarkably efficient and small and capable of destruction that makes Hiroshima seem trivial. </a:t>
            </a:r>
          </a:p>
          <a:p>
            <a:pPr marL="0" indent="0">
              <a:buNone/>
            </a:pPr>
            <a:r>
              <a:rPr lang="en-US" sz="4000" dirty="0">
                <a:solidFill>
                  <a:srgbClr val="FFFF99"/>
                </a:solidFill>
              </a:rPr>
              <a:t>39 pounds of uranium is enough. Little Boy only used 2.2 lbs.</a:t>
            </a:r>
          </a:p>
          <a:p>
            <a:pPr marL="0" indent="0">
              <a:buNone/>
            </a:pPr>
            <a:endParaRPr lang="en-US" sz="4000" dirty="0"/>
          </a:p>
        </p:txBody>
      </p:sp>
    </p:spTree>
    <p:extLst>
      <p:ext uri="{BB962C8B-B14F-4D97-AF65-F5344CB8AC3E}">
        <p14:creationId xmlns:p14="http://schemas.microsoft.com/office/powerpoint/2010/main" val="2166657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The temperature at ground level reached 7,000 degrees Fahrenheit in less than a second. The bomb vaporized people half a mile away from ground zero. Bronze statues melted, roof tiles fused together, and the exposed skin of people miles away burned from the intense infrared energy unleashed. At least 80,000 people died instantly.</a:t>
            </a:r>
          </a:p>
        </p:txBody>
      </p:sp>
    </p:spTree>
    <p:extLst>
      <p:ext uri="{BB962C8B-B14F-4D97-AF65-F5344CB8AC3E}">
        <p14:creationId xmlns:p14="http://schemas.microsoft.com/office/powerpoint/2010/main" val="526857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At the base of the cloud, fires were springing up everywhere amid a turbulent mass of smoke that had the appearance of bubbling hot tar… The city we had seen so clearly in the sunlight a few minutes before was now an ugly smudge. It had completely disappeared under this awful blanket of smoke and fire.”</a:t>
            </a:r>
          </a:p>
        </p:txBody>
      </p:sp>
    </p:spTree>
    <p:extLst>
      <p:ext uri="{BB962C8B-B14F-4D97-AF65-F5344CB8AC3E}">
        <p14:creationId xmlns:p14="http://schemas.microsoft.com/office/powerpoint/2010/main" val="3042776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 </a:t>
            </a:r>
          </a:p>
        </p:txBody>
      </p:sp>
      <p:pic>
        <p:nvPicPr>
          <p:cNvPr id="3074" name="Picture 2">
            <a:extLst>
              <a:ext uri="{FF2B5EF4-FFF2-40B4-BE49-F238E27FC236}">
                <a16:creationId xmlns:a16="http://schemas.microsoft.com/office/drawing/2014/main" id="{E4680298-505C-4C37-9D07-C8C4B02A9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0"/>
            <a:ext cx="70532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00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  </a:t>
            </a:r>
            <a:r>
              <a:rPr lang="en-US" sz="4000" dirty="0"/>
              <a:t>Standing in front of the new courtyard in the house of </a:t>
            </a:r>
            <a:r>
              <a:rPr lang="en-US" sz="4000" cap="small" dirty="0"/>
              <a:t>Adoni</a:t>
            </a:r>
            <a:r>
              <a:rPr lang="en-US" sz="4000" dirty="0"/>
              <a:t>, among those assembled from </a:t>
            </a:r>
            <a:r>
              <a:rPr lang="en-US" sz="4000" dirty="0" err="1"/>
              <a:t>Y’hudah</a:t>
            </a:r>
            <a:r>
              <a:rPr lang="en-US" sz="4000" dirty="0"/>
              <a:t> and </a:t>
            </a:r>
            <a:r>
              <a:rPr lang="en-US" sz="4000" dirty="0" err="1"/>
              <a:t>Yerushalayim</a:t>
            </a:r>
            <a:r>
              <a:rPr lang="en-US" sz="4000" dirty="0"/>
              <a:t>,  </a:t>
            </a:r>
            <a:r>
              <a:rPr lang="en-US" sz="4000" dirty="0" err="1"/>
              <a:t>Yehoshafat</a:t>
            </a:r>
            <a:r>
              <a:rPr lang="en-US" sz="4000" dirty="0"/>
              <a:t> said: “</a:t>
            </a:r>
            <a:r>
              <a:rPr lang="en-US" sz="4000" cap="small" dirty="0"/>
              <a:t>Adoni</a:t>
            </a:r>
            <a:r>
              <a:rPr lang="en-US" sz="4000" dirty="0"/>
              <a:t>, God of our ancestors, you alone are God in heaven. You rule all the kingdoms of the nations. In your hand are power and strength, so that no one can withstand you. </a:t>
            </a:r>
          </a:p>
        </p:txBody>
      </p:sp>
    </p:spTree>
    <p:extLst>
      <p:ext uri="{BB962C8B-B14F-4D97-AF65-F5344CB8AC3E}">
        <p14:creationId xmlns:p14="http://schemas.microsoft.com/office/powerpoint/2010/main" val="322313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  </a:t>
            </a:r>
            <a:r>
              <a:rPr lang="en-US" sz="4000" dirty="0"/>
              <a:t>So now, see: the people of ‘Amon, </a:t>
            </a:r>
            <a:r>
              <a:rPr lang="en-US" sz="4000" dirty="0" err="1"/>
              <a:t>Mo’av</a:t>
            </a:r>
            <a:r>
              <a:rPr lang="en-US" sz="4000" dirty="0"/>
              <a:t> and Mount </a:t>
            </a:r>
            <a:r>
              <a:rPr lang="en-US" sz="4000" dirty="0" err="1"/>
              <a:t>Se‘ir</a:t>
            </a:r>
            <a:r>
              <a:rPr lang="en-US" sz="4000" dirty="0"/>
              <a:t>, whom you would not let Isra’el invade when they came out of the land of Egypt, so that they turned away from them and did not destroy them, are now repaying us [evil]; they have come to throw us out of your possession, which you gave us as an inheritance. </a:t>
            </a:r>
          </a:p>
        </p:txBody>
      </p:sp>
    </p:spTree>
    <p:extLst>
      <p:ext uri="{BB962C8B-B14F-4D97-AF65-F5344CB8AC3E}">
        <p14:creationId xmlns:p14="http://schemas.microsoft.com/office/powerpoint/2010/main" val="2552349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  </a:t>
            </a:r>
            <a:r>
              <a:rPr lang="en-US" sz="4000" dirty="0"/>
              <a:t> All </a:t>
            </a:r>
            <a:r>
              <a:rPr lang="en-US" sz="4000" dirty="0" err="1"/>
              <a:t>Y’hudah</a:t>
            </a:r>
            <a:r>
              <a:rPr lang="en-US" sz="4000" dirty="0"/>
              <a:t> stood before </a:t>
            </a:r>
            <a:r>
              <a:rPr lang="en-US" sz="4000" cap="small" dirty="0"/>
              <a:t>Adoni</a:t>
            </a:r>
            <a:r>
              <a:rPr lang="en-US" sz="4000" dirty="0"/>
              <a:t> with their little ones, their wives and their children. </a:t>
            </a:r>
          </a:p>
          <a:p>
            <a:pPr marL="0" indent="0">
              <a:buNone/>
            </a:pPr>
            <a:r>
              <a:rPr lang="en-US" sz="4000" dirty="0"/>
              <a:t>Then, in the middle of the assembly, the Spirit of </a:t>
            </a:r>
            <a:r>
              <a:rPr lang="en-US" sz="4000" cap="small" dirty="0"/>
              <a:t>Adoni</a:t>
            </a:r>
            <a:r>
              <a:rPr lang="en-US" sz="4000" dirty="0"/>
              <a:t> came upon </a:t>
            </a:r>
            <a:r>
              <a:rPr lang="en-US" sz="4000" dirty="0" err="1"/>
              <a:t>Yachzi’el</a:t>
            </a:r>
            <a:r>
              <a:rPr lang="en-US" sz="4000" dirty="0"/>
              <a:t> the son of </a:t>
            </a:r>
            <a:r>
              <a:rPr lang="en-US" sz="4000" dirty="0" err="1"/>
              <a:t>Z’kharyahu</a:t>
            </a:r>
            <a:endParaRPr lang="en-US" sz="4000" dirty="0">
              <a:solidFill>
                <a:srgbClr val="FFFF99"/>
              </a:solidFill>
            </a:endParaRPr>
          </a:p>
        </p:txBody>
      </p:sp>
    </p:spTree>
    <p:extLst>
      <p:ext uri="{BB962C8B-B14F-4D97-AF65-F5344CB8AC3E}">
        <p14:creationId xmlns:p14="http://schemas.microsoft.com/office/powerpoint/2010/main" val="1135444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  </a:t>
            </a:r>
            <a:r>
              <a:rPr lang="en-US" sz="4000" dirty="0"/>
              <a:t> He said, “Listen, all </a:t>
            </a:r>
            <a:r>
              <a:rPr lang="en-US" sz="4000" dirty="0" err="1"/>
              <a:t>Y’hudah</a:t>
            </a:r>
            <a:r>
              <a:rPr lang="en-US" sz="4000" dirty="0"/>
              <a:t>, you who live in </a:t>
            </a:r>
            <a:r>
              <a:rPr lang="en-US" sz="4000" dirty="0" err="1"/>
              <a:t>Yerushalayim</a:t>
            </a:r>
            <a:r>
              <a:rPr lang="en-US" sz="4000" dirty="0"/>
              <a:t> and King </a:t>
            </a:r>
            <a:r>
              <a:rPr lang="en-US" sz="4000" dirty="0" err="1"/>
              <a:t>Y’hoshafat</a:t>
            </a:r>
            <a:r>
              <a:rPr lang="en-US" sz="4000" dirty="0"/>
              <a:t>: here is what </a:t>
            </a:r>
            <a:r>
              <a:rPr lang="en-US" sz="4000" cap="small" dirty="0"/>
              <a:t>Adoni</a:t>
            </a:r>
            <a:r>
              <a:rPr lang="en-US" sz="4000" dirty="0"/>
              <a:t> is saying to you: ‘Don’t be afraid or distressed by this great horde; for </a:t>
            </a:r>
            <a:r>
              <a:rPr lang="en-US" sz="4000" u="sng" dirty="0">
                <a:solidFill>
                  <a:srgbClr val="FFFF99"/>
                </a:solidFill>
              </a:rPr>
              <a:t>the battle is not yours, but God’s</a:t>
            </a:r>
            <a:r>
              <a:rPr lang="en-US" sz="4000" dirty="0"/>
              <a:t>. Tomorrow, </a:t>
            </a:r>
            <a:r>
              <a:rPr lang="en-US" sz="4000" u="sng" dirty="0">
                <a:solidFill>
                  <a:srgbClr val="FFFF99"/>
                </a:solidFill>
              </a:rPr>
              <a:t>go down against them</a:t>
            </a:r>
            <a:r>
              <a:rPr lang="en-US" sz="4000" dirty="0">
                <a:solidFill>
                  <a:srgbClr val="FFFF99"/>
                </a:solidFill>
              </a:rPr>
              <a:t>. </a:t>
            </a:r>
          </a:p>
        </p:txBody>
      </p:sp>
    </p:spTree>
    <p:extLst>
      <p:ext uri="{BB962C8B-B14F-4D97-AF65-F5344CB8AC3E}">
        <p14:creationId xmlns:p14="http://schemas.microsoft.com/office/powerpoint/2010/main" val="5153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37805"/>
            <a:ext cx="8382000" cy="47366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endParaRPr lang="en-US" sz="4000" dirty="0"/>
          </a:p>
          <a:p>
            <a:pPr marL="0" indent="0" algn="ctr">
              <a:buNone/>
            </a:pPr>
            <a:r>
              <a:rPr lang="en-US" sz="4000" dirty="0"/>
              <a:t>Thanksgiving Americana</a:t>
            </a:r>
          </a:p>
        </p:txBody>
      </p:sp>
    </p:spTree>
    <p:extLst>
      <p:ext uri="{BB962C8B-B14F-4D97-AF65-F5344CB8AC3E}">
        <p14:creationId xmlns:p14="http://schemas.microsoft.com/office/powerpoint/2010/main" val="2076455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  </a:t>
            </a:r>
            <a:r>
              <a:rPr lang="en-US" sz="4000" dirty="0"/>
              <a:t> They will be coming up by the ascent of </a:t>
            </a:r>
            <a:r>
              <a:rPr lang="en-US" sz="4000" dirty="0" err="1"/>
              <a:t>Tzitz</a:t>
            </a:r>
            <a:r>
              <a:rPr lang="en-US" sz="4000" dirty="0"/>
              <a:t>, and you will find them at the end of the </a:t>
            </a:r>
            <a:r>
              <a:rPr lang="en-US" sz="4000" dirty="0" err="1"/>
              <a:t>vadi</a:t>
            </a:r>
            <a:r>
              <a:rPr lang="en-US" sz="4000" dirty="0"/>
              <a:t>, before the </a:t>
            </a:r>
            <a:r>
              <a:rPr lang="en-US" sz="4000" dirty="0" err="1"/>
              <a:t>Yeru’el</a:t>
            </a:r>
            <a:r>
              <a:rPr lang="en-US" sz="4000" dirty="0"/>
              <a:t> Desert. </a:t>
            </a:r>
            <a:r>
              <a:rPr lang="en-US" sz="4000" u="sng" dirty="0">
                <a:solidFill>
                  <a:srgbClr val="FFFF99"/>
                </a:solidFill>
              </a:rPr>
              <a:t>You won’t even need to fight this battle! Just take your positions, </a:t>
            </a:r>
          </a:p>
        </p:txBody>
      </p:sp>
    </p:spTree>
    <p:extLst>
      <p:ext uri="{BB962C8B-B14F-4D97-AF65-F5344CB8AC3E}">
        <p14:creationId xmlns:p14="http://schemas.microsoft.com/office/powerpoint/2010/main" val="1413604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  </a:t>
            </a:r>
            <a:r>
              <a:rPr lang="en-US" sz="4000" dirty="0"/>
              <a:t> </a:t>
            </a:r>
            <a:r>
              <a:rPr lang="en-US" sz="4000" u="sng" dirty="0" err="1">
                <a:solidFill>
                  <a:srgbClr val="FFFF99"/>
                </a:solidFill>
              </a:rPr>
              <a:t>Y’hudah</a:t>
            </a:r>
            <a:r>
              <a:rPr lang="en-US" sz="4000" u="sng" dirty="0">
                <a:solidFill>
                  <a:srgbClr val="FFFF99"/>
                </a:solidFill>
              </a:rPr>
              <a:t> and </a:t>
            </a:r>
            <a:r>
              <a:rPr lang="en-US" sz="4000" u="sng" dirty="0" err="1">
                <a:solidFill>
                  <a:srgbClr val="FFFF99"/>
                </a:solidFill>
              </a:rPr>
              <a:t>Yerushalayim</a:t>
            </a:r>
            <a:r>
              <a:rPr lang="en-US" sz="4000" u="sng" dirty="0">
                <a:solidFill>
                  <a:srgbClr val="FFFF99"/>
                </a:solidFill>
              </a:rPr>
              <a:t>, stand still, and watch how </a:t>
            </a:r>
            <a:r>
              <a:rPr lang="en-US" sz="4000" u="sng" cap="small" dirty="0">
                <a:solidFill>
                  <a:srgbClr val="FFFF99"/>
                </a:solidFill>
              </a:rPr>
              <a:t>Adoni</a:t>
            </a:r>
            <a:r>
              <a:rPr lang="en-US" sz="4000" u="sng" dirty="0">
                <a:solidFill>
                  <a:srgbClr val="FFFF99"/>
                </a:solidFill>
              </a:rPr>
              <a:t> will deliver you! Don’t be afraid or distressed; tomorrow, go out against them; for </a:t>
            </a:r>
            <a:r>
              <a:rPr lang="en-US" sz="4000" u="sng" cap="small" dirty="0">
                <a:solidFill>
                  <a:srgbClr val="FFFF99"/>
                </a:solidFill>
              </a:rPr>
              <a:t>Adoni</a:t>
            </a:r>
            <a:r>
              <a:rPr lang="en-US" sz="4000" u="sng" dirty="0">
                <a:solidFill>
                  <a:srgbClr val="FFFF99"/>
                </a:solidFill>
              </a:rPr>
              <a:t> is with you.’”</a:t>
            </a:r>
          </a:p>
        </p:txBody>
      </p:sp>
    </p:spTree>
    <p:extLst>
      <p:ext uri="{BB962C8B-B14F-4D97-AF65-F5344CB8AC3E}">
        <p14:creationId xmlns:p14="http://schemas.microsoft.com/office/powerpoint/2010/main" val="721334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a:t>
            </a:r>
            <a:r>
              <a:rPr lang="en-US" sz="4000" dirty="0"/>
              <a:t> The next morning, they rose early and went out into the </a:t>
            </a:r>
            <a:r>
              <a:rPr lang="en-US" sz="4000" dirty="0" err="1"/>
              <a:t>T’koa</a:t>
            </a:r>
            <a:r>
              <a:rPr lang="en-US" sz="4000" dirty="0"/>
              <a:t> Desert. As they left, </a:t>
            </a:r>
            <a:r>
              <a:rPr lang="en-US" sz="4000" dirty="0" err="1"/>
              <a:t>Y’hoshafat</a:t>
            </a:r>
            <a:r>
              <a:rPr lang="en-US" sz="4000" dirty="0"/>
              <a:t> stood and said, “Listen to me, </a:t>
            </a:r>
            <a:r>
              <a:rPr lang="en-US" sz="4000" dirty="0" err="1"/>
              <a:t>Y’hudah</a:t>
            </a:r>
            <a:r>
              <a:rPr lang="en-US" sz="4000" dirty="0"/>
              <a:t> and you inhabitants of </a:t>
            </a:r>
            <a:r>
              <a:rPr lang="en-US" sz="4000" dirty="0" err="1"/>
              <a:t>Yerushalayim</a:t>
            </a:r>
            <a:r>
              <a:rPr lang="en-US" sz="4000" dirty="0"/>
              <a:t>! </a:t>
            </a:r>
            <a:r>
              <a:rPr lang="en-US" sz="4000" u="sng" dirty="0">
                <a:solidFill>
                  <a:srgbClr val="FFFF99"/>
                </a:solidFill>
              </a:rPr>
              <a:t>“Trust in </a:t>
            </a:r>
            <a:r>
              <a:rPr lang="en-US" sz="4000" u="sng" cap="small" dirty="0">
                <a:solidFill>
                  <a:srgbClr val="FFFF99"/>
                </a:solidFill>
              </a:rPr>
              <a:t>Adoni</a:t>
            </a:r>
            <a:r>
              <a:rPr lang="en-US" sz="4000" u="sng" dirty="0">
                <a:solidFill>
                  <a:srgbClr val="FFFF99"/>
                </a:solidFill>
              </a:rPr>
              <a:t> your God, and you will be safe. Trust in his prophets,</a:t>
            </a:r>
          </a:p>
          <a:p>
            <a:pPr marL="0" indent="0">
              <a:buNone/>
            </a:pPr>
            <a:r>
              <a:rPr lang="en-US" sz="4000" u="sng" dirty="0">
                <a:solidFill>
                  <a:srgbClr val="FFFF99"/>
                </a:solidFill>
              </a:rPr>
              <a:t>and you will succeed</a:t>
            </a:r>
            <a:r>
              <a:rPr lang="en-US" sz="4000" dirty="0"/>
              <a:t>.”</a:t>
            </a:r>
          </a:p>
        </p:txBody>
      </p:sp>
    </p:spTree>
    <p:extLst>
      <p:ext uri="{BB962C8B-B14F-4D97-AF65-F5344CB8AC3E}">
        <p14:creationId xmlns:p14="http://schemas.microsoft.com/office/powerpoint/2010/main" val="3040918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 </a:t>
            </a:r>
            <a:r>
              <a:rPr lang="en-US" sz="4000" dirty="0"/>
              <a:t>After consulting with the people, he appointed those who would sing to </a:t>
            </a:r>
            <a:r>
              <a:rPr lang="en-US" sz="4000" cap="small" dirty="0"/>
              <a:t>Adoni</a:t>
            </a:r>
            <a:r>
              <a:rPr lang="en-US" sz="4000" dirty="0"/>
              <a:t> and praise the splendor of his holiness as </a:t>
            </a:r>
            <a:r>
              <a:rPr lang="en-US" sz="4000" u="sng" dirty="0">
                <a:solidFill>
                  <a:srgbClr val="FFFF99"/>
                </a:solidFill>
              </a:rPr>
              <a:t>they went out </a:t>
            </a:r>
            <a:r>
              <a:rPr lang="en-US" sz="4000" dirty="0"/>
              <a:t>ahead of the army, saying, “Give thanks to </a:t>
            </a:r>
            <a:r>
              <a:rPr lang="en-US" sz="4000" cap="small" dirty="0"/>
              <a:t>Adoni</a:t>
            </a:r>
            <a:r>
              <a:rPr lang="en-US" sz="4000" dirty="0"/>
              <a:t>, for his grace continues forever.”</a:t>
            </a:r>
          </a:p>
        </p:txBody>
      </p:sp>
    </p:spTree>
    <p:extLst>
      <p:ext uri="{BB962C8B-B14F-4D97-AF65-F5344CB8AC3E}">
        <p14:creationId xmlns:p14="http://schemas.microsoft.com/office/powerpoint/2010/main" val="6192934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 thanksgiving t</a:t>
            </a:r>
          </a:p>
        </p:txBody>
      </p:sp>
      <p:pic>
        <p:nvPicPr>
          <p:cNvPr id="4098" name="Picture 2">
            <a:extLst>
              <a:ext uri="{FF2B5EF4-FFF2-40B4-BE49-F238E27FC236}">
                <a16:creationId xmlns:a16="http://schemas.microsoft.com/office/drawing/2014/main" id="{DD207139-D6EC-46D9-9C7C-C6F28F887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19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 </a:t>
            </a:r>
            <a:r>
              <a:rPr lang="en-US" sz="4000" dirty="0"/>
              <a:t>Then, </a:t>
            </a:r>
            <a:r>
              <a:rPr lang="en-US" sz="4000" u="sng" dirty="0">
                <a:solidFill>
                  <a:srgbClr val="FFFF99"/>
                </a:solidFill>
              </a:rPr>
              <a:t>during the time when they were singing and praising, </a:t>
            </a:r>
            <a:r>
              <a:rPr lang="en-US" sz="4000" cap="small" dirty="0"/>
              <a:t>Adoni</a:t>
            </a:r>
            <a:r>
              <a:rPr lang="en-US" sz="4000" dirty="0"/>
              <a:t> brought a surprise attack against the people of ‘Amon, </a:t>
            </a:r>
            <a:r>
              <a:rPr lang="en-US" sz="4000" dirty="0" err="1"/>
              <a:t>Mo’av</a:t>
            </a:r>
            <a:r>
              <a:rPr lang="en-US" sz="4000" dirty="0"/>
              <a:t> and Mount </a:t>
            </a:r>
            <a:r>
              <a:rPr lang="en-US" sz="4000" dirty="0" err="1"/>
              <a:t>Se‘ir</a:t>
            </a:r>
            <a:r>
              <a:rPr lang="en-US" sz="4000" dirty="0"/>
              <a:t> who had come to fight </a:t>
            </a:r>
            <a:r>
              <a:rPr lang="en-US" sz="4000" dirty="0" err="1"/>
              <a:t>Y’hudah</a:t>
            </a:r>
            <a:r>
              <a:rPr lang="en-US" sz="4000" dirty="0"/>
              <a:t>; and they were defeated.  </a:t>
            </a:r>
          </a:p>
        </p:txBody>
      </p:sp>
    </p:spTree>
    <p:extLst>
      <p:ext uri="{BB962C8B-B14F-4D97-AF65-F5344CB8AC3E}">
        <p14:creationId xmlns:p14="http://schemas.microsoft.com/office/powerpoint/2010/main" val="914361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 </a:t>
            </a:r>
            <a:r>
              <a:rPr lang="en-US" sz="4000" dirty="0"/>
              <a:t>What happened was that the people of ‘Amon and </a:t>
            </a:r>
            <a:r>
              <a:rPr lang="en-US" sz="4000" dirty="0" err="1"/>
              <a:t>Mo’av</a:t>
            </a:r>
            <a:r>
              <a:rPr lang="en-US" sz="4000" dirty="0"/>
              <a:t> began attacking those people who lived by Mount </a:t>
            </a:r>
            <a:r>
              <a:rPr lang="en-US" sz="4000" dirty="0" err="1"/>
              <a:t>Se‘ir</a:t>
            </a:r>
            <a:r>
              <a:rPr lang="en-US" sz="4000" dirty="0"/>
              <a:t>, to kill and destroy them completely; and when they had finished off the people from </a:t>
            </a:r>
            <a:r>
              <a:rPr lang="en-US" sz="4000" dirty="0" err="1"/>
              <a:t>Se‘ir</a:t>
            </a:r>
            <a:r>
              <a:rPr lang="en-US" sz="4000" dirty="0"/>
              <a:t>, they set to work slaughtering one another. </a:t>
            </a:r>
          </a:p>
        </p:txBody>
      </p:sp>
    </p:spTree>
    <p:extLst>
      <p:ext uri="{BB962C8B-B14F-4D97-AF65-F5344CB8AC3E}">
        <p14:creationId xmlns:p14="http://schemas.microsoft.com/office/powerpoint/2010/main" val="4022492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Divrei</a:t>
            </a:r>
            <a:r>
              <a:rPr lang="en-US" sz="4000" baseline="30000" dirty="0"/>
              <a:t> </a:t>
            </a:r>
            <a:r>
              <a:rPr lang="en-US" sz="4000" baseline="30000" dirty="0" err="1"/>
              <a:t>HaYamim</a:t>
            </a:r>
            <a:r>
              <a:rPr lang="en-US" sz="4000" baseline="30000" dirty="0"/>
              <a:t> B /2 Chron 20  </a:t>
            </a:r>
            <a:r>
              <a:rPr lang="en-US" sz="4000" dirty="0"/>
              <a:t>They took three days just to collect the spoil, there was so much. On the fourth day, they assembled in the Valley of </a:t>
            </a:r>
            <a:r>
              <a:rPr lang="en-US" sz="4000" dirty="0" err="1"/>
              <a:t>B’rakhah</a:t>
            </a:r>
            <a:r>
              <a:rPr lang="en-US" sz="4000" dirty="0"/>
              <a:t> [blessing], where </a:t>
            </a:r>
            <a:r>
              <a:rPr lang="en-US" sz="4000" u="sng" dirty="0">
                <a:solidFill>
                  <a:srgbClr val="FFFF99"/>
                </a:solidFill>
              </a:rPr>
              <a:t>they blessed </a:t>
            </a:r>
            <a:r>
              <a:rPr lang="en-US" sz="4000" u="sng" cap="small" dirty="0">
                <a:solidFill>
                  <a:srgbClr val="FFFF99"/>
                </a:solidFill>
              </a:rPr>
              <a:t>Adoni</a:t>
            </a:r>
            <a:r>
              <a:rPr lang="en-US" sz="4000" dirty="0"/>
              <a:t>; hence that place is called the Valley of </a:t>
            </a:r>
            <a:r>
              <a:rPr lang="en-US" sz="4000" dirty="0" err="1"/>
              <a:t>B’rakhah</a:t>
            </a:r>
            <a:r>
              <a:rPr lang="en-US" sz="4000" dirty="0"/>
              <a:t> to this day.</a:t>
            </a:r>
          </a:p>
        </p:txBody>
      </p:sp>
    </p:spTree>
    <p:extLst>
      <p:ext uri="{BB962C8B-B14F-4D97-AF65-F5344CB8AC3E}">
        <p14:creationId xmlns:p14="http://schemas.microsoft.com/office/powerpoint/2010/main" val="929109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What forces of </a:t>
            </a:r>
            <a:r>
              <a:rPr lang="en-US" sz="4000" dirty="0" err="1"/>
              <a:t>Mo’av</a:t>
            </a:r>
            <a:r>
              <a:rPr lang="en-US" sz="4000" dirty="0"/>
              <a:t> and the people of ‘Amon, and Edom, are arrayed against you?</a:t>
            </a:r>
          </a:p>
          <a:p>
            <a:r>
              <a:rPr lang="en-US" sz="4000" dirty="0"/>
              <a:t>Inner turmoil?  Worry, lust, hurt, anger?</a:t>
            </a:r>
          </a:p>
          <a:p>
            <a:r>
              <a:rPr lang="en-US" sz="4000" dirty="0"/>
              <a:t>Marital distress?</a:t>
            </a:r>
          </a:p>
        </p:txBody>
      </p:sp>
    </p:spTree>
    <p:extLst>
      <p:ext uri="{BB962C8B-B14F-4D97-AF65-F5344CB8AC3E}">
        <p14:creationId xmlns:p14="http://schemas.microsoft.com/office/powerpoint/2010/main" val="1225693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Family estrangement?</a:t>
            </a:r>
          </a:p>
          <a:p>
            <a:r>
              <a:rPr lang="en-US" sz="4000" dirty="0"/>
              <a:t>Personal conflict?</a:t>
            </a:r>
          </a:p>
          <a:p>
            <a:r>
              <a:rPr lang="en-US" sz="4000" dirty="0"/>
              <a:t>Health failure?</a:t>
            </a:r>
          </a:p>
          <a:p>
            <a:r>
              <a:rPr lang="en-US" sz="4000" dirty="0"/>
              <a:t>Financial shortfall?</a:t>
            </a:r>
          </a:p>
        </p:txBody>
      </p:sp>
    </p:spTree>
    <p:extLst>
      <p:ext uri="{BB962C8B-B14F-4D97-AF65-F5344CB8AC3E}">
        <p14:creationId xmlns:p14="http://schemas.microsoft.com/office/powerpoint/2010/main" val="142557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9DB4D0B-FF27-420A-95C5-ECB2D7E7CFD2}"/>
              </a:ext>
            </a:extLst>
          </p:cNvPr>
          <p:cNvPicPr>
            <a:picLocks noChangeAspect="1"/>
          </p:cNvPicPr>
          <p:nvPr/>
        </p:nvPicPr>
        <p:blipFill>
          <a:blip r:embed="rId3"/>
          <a:stretch>
            <a:fillRect/>
          </a:stretch>
        </p:blipFill>
        <p:spPr>
          <a:xfrm>
            <a:off x="2057400" y="216917"/>
            <a:ext cx="5029200" cy="4709665"/>
          </a:xfrm>
          <a:prstGeom prst="rect">
            <a:avLst/>
          </a:prstGeom>
        </p:spPr>
      </p:pic>
    </p:spTree>
    <p:extLst>
      <p:ext uri="{BB962C8B-B14F-4D97-AF65-F5344CB8AC3E}">
        <p14:creationId xmlns:p14="http://schemas.microsoft.com/office/powerpoint/2010/main" val="1725256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Phil 4.6-7</a:t>
            </a:r>
            <a:r>
              <a:rPr lang="en-US" sz="4000" dirty="0"/>
              <a:t> Do not be anxious [don’t worry] about anything—but in everything, by prayer and petition </a:t>
            </a:r>
            <a:r>
              <a:rPr lang="en-US" sz="4000" u="sng" dirty="0">
                <a:solidFill>
                  <a:srgbClr val="FFFF99"/>
                </a:solidFill>
              </a:rPr>
              <a:t>with thanksgiving</a:t>
            </a:r>
            <a:r>
              <a:rPr lang="en-US" sz="4000" dirty="0"/>
              <a:t>, let your requests be made known to God. And the shalom of God, which surpasses all understanding, will guard your hearts and your minds in Messiah Yeshua</a:t>
            </a:r>
          </a:p>
        </p:txBody>
      </p:sp>
    </p:spTree>
    <p:extLst>
      <p:ext uri="{BB962C8B-B14F-4D97-AF65-F5344CB8AC3E}">
        <p14:creationId xmlns:p14="http://schemas.microsoft.com/office/powerpoint/2010/main" val="3962870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How can we be sure of rescue, hope, deliverance?</a:t>
            </a:r>
          </a:p>
        </p:txBody>
      </p:sp>
    </p:spTree>
    <p:extLst>
      <p:ext uri="{BB962C8B-B14F-4D97-AF65-F5344CB8AC3E}">
        <p14:creationId xmlns:p14="http://schemas.microsoft.com/office/powerpoint/2010/main" val="3613073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Yeshayahu / Is 63.1-5 </a:t>
            </a:r>
            <a:r>
              <a:rPr lang="en-US" sz="4000" dirty="0"/>
              <a:t> “Who is this coming from Edom, in crimsoned garments from </a:t>
            </a:r>
            <a:r>
              <a:rPr lang="en-US" sz="4000" dirty="0" err="1"/>
              <a:t>Bozrah</a:t>
            </a:r>
            <a:r>
              <a:rPr lang="en-US" sz="4000" dirty="0"/>
              <a:t>? This One splendid in His apparel, pressing forward in His great might?”  “It is I who speak in righteousness, mighty to save.”  “Why is Your apparel so red, and Your garments like one who treads in a wine press?” </a:t>
            </a:r>
          </a:p>
        </p:txBody>
      </p:sp>
    </p:spTree>
    <p:extLst>
      <p:ext uri="{BB962C8B-B14F-4D97-AF65-F5344CB8AC3E}">
        <p14:creationId xmlns:p14="http://schemas.microsoft.com/office/powerpoint/2010/main" val="229012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Yeshayahu / Is 63.1-5 </a:t>
            </a:r>
            <a:r>
              <a:rPr lang="en-US" sz="4000" dirty="0"/>
              <a:t>“</a:t>
            </a:r>
            <a:r>
              <a:rPr lang="en-US" sz="4000" u="sng" dirty="0">
                <a:solidFill>
                  <a:srgbClr val="FFFF99"/>
                </a:solidFill>
              </a:rPr>
              <a:t>I have trodden the winepress alone— from the peoples, no man was with Me</a:t>
            </a:r>
            <a:r>
              <a:rPr lang="en-US" sz="4000" dirty="0"/>
              <a:t>. I trod them in My anger, and trampled them in My wrath. Their lifeblood spattered My garments, so I stained all My robes. For a day of vengeance was in My heart, </a:t>
            </a:r>
          </a:p>
        </p:txBody>
      </p:sp>
    </p:spTree>
    <p:extLst>
      <p:ext uri="{BB962C8B-B14F-4D97-AF65-F5344CB8AC3E}">
        <p14:creationId xmlns:p14="http://schemas.microsoft.com/office/powerpoint/2010/main" val="310584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 / Is 63.1-5 </a:t>
            </a:r>
            <a:r>
              <a:rPr lang="en-US" sz="4000" dirty="0"/>
              <a:t>and </a:t>
            </a:r>
            <a:r>
              <a:rPr lang="en-US" sz="4000" u="sng" dirty="0">
                <a:solidFill>
                  <a:srgbClr val="FFFF99"/>
                </a:solidFill>
              </a:rPr>
              <a:t>My year of redemption has come. I looked, but there was no one to help. I was amazed, but no one was assisting. So My own arm won victory for Me.</a:t>
            </a:r>
            <a:endParaRPr lang="en-US" sz="4000" dirty="0"/>
          </a:p>
        </p:txBody>
      </p:sp>
    </p:spTree>
    <p:extLst>
      <p:ext uri="{BB962C8B-B14F-4D97-AF65-F5344CB8AC3E}">
        <p14:creationId xmlns:p14="http://schemas.microsoft.com/office/powerpoint/2010/main" val="2694894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799" y="190499"/>
            <a:ext cx="320040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Jeff &amp; Shaunti Feldhahn</a:t>
            </a:r>
            <a:endParaRPr lang="en-US" sz="4000" dirty="0"/>
          </a:p>
        </p:txBody>
      </p:sp>
      <p:pic>
        <p:nvPicPr>
          <p:cNvPr id="1026" name="Picture 2">
            <a:extLst>
              <a:ext uri="{FF2B5EF4-FFF2-40B4-BE49-F238E27FC236}">
                <a16:creationId xmlns:a16="http://schemas.microsoft.com/office/drawing/2014/main" id="{E77BB0FD-C6AD-47AD-8F72-EE94901094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75" r="15809"/>
          <a:stretch/>
        </p:blipFill>
        <p:spPr bwMode="auto">
          <a:xfrm>
            <a:off x="3505200" y="0"/>
            <a:ext cx="5638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536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In one key 2018 study in the journal Health Psychology, the researchers tried to understand why radiation fatigue affects some people so differently than others. Why, for example, does debilitating physical fatigue sometimes last for only a few weeks after treatment, </a:t>
            </a:r>
          </a:p>
        </p:txBody>
      </p:sp>
    </p:spTree>
    <p:extLst>
      <p:ext uri="{BB962C8B-B14F-4D97-AF65-F5344CB8AC3E}">
        <p14:creationId xmlns:p14="http://schemas.microsoft.com/office/powerpoint/2010/main" val="1399414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where in other cases it persists for many months? The researchers looked at every conceivable factor: whether the patient had chemo as well as radiation, </a:t>
            </a:r>
          </a:p>
        </p:txBody>
      </p:sp>
    </p:spTree>
    <p:extLst>
      <p:ext uri="{BB962C8B-B14F-4D97-AF65-F5344CB8AC3E}">
        <p14:creationId xmlns:p14="http://schemas.microsoft.com/office/powerpoint/2010/main" val="35954150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other pre-existing conditions, age, family history, and so on. Only two factors were statistically significant over time: obesity (which impacts estrogen levels in the body) and the person’s attitude!</a:t>
            </a:r>
          </a:p>
          <a:p>
            <a:pPr marL="0" indent="0">
              <a:buNone/>
            </a:pPr>
            <a:r>
              <a:rPr lang="en-US" sz="4000" dirty="0"/>
              <a:t> </a:t>
            </a:r>
          </a:p>
        </p:txBody>
      </p:sp>
    </p:spTree>
    <p:extLst>
      <p:ext uri="{BB962C8B-B14F-4D97-AF65-F5344CB8AC3E}">
        <p14:creationId xmlns:p14="http://schemas.microsoft.com/office/powerpoint/2010/main" val="1167081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researchers found that if the patient “catastrophized” about their fatigue (Oh my, this is horrible, I’m so tired) it lasted far longer! They were much more likely to have their fatigue for months or even years. On the other hand, </a:t>
            </a:r>
          </a:p>
        </p:txBody>
      </p:sp>
    </p:spTree>
    <p:extLst>
      <p:ext uri="{BB962C8B-B14F-4D97-AF65-F5344CB8AC3E}">
        <p14:creationId xmlns:p14="http://schemas.microsoft.com/office/powerpoint/2010/main" val="363900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August 1619, a pirate ship, the White Lion, stopped at Jamestown and traded 20-some captive Africans for food. The Africans were treated as indentured servants and most were soon released. </a:t>
            </a:r>
            <a:endParaRPr lang="en-US" sz="3200" dirty="0"/>
          </a:p>
        </p:txBody>
      </p:sp>
    </p:spTree>
    <p:extLst>
      <p:ext uri="{BB962C8B-B14F-4D97-AF65-F5344CB8AC3E}">
        <p14:creationId xmlns:p14="http://schemas.microsoft.com/office/powerpoint/2010/main" val="3138048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if they had the attitude of Yeah, this is a pain in the neck but I’ll get through it and move on, they were much less likely to have the fatigue at all after a few weeks!</a:t>
            </a:r>
          </a:p>
          <a:p>
            <a:pPr marL="0" indent="0">
              <a:buNone/>
            </a:pPr>
            <a:r>
              <a:rPr lang="en-US" sz="4000" dirty="0"/>
              <a:t>Their emotional and mental outlook led to a purely physical outcome. </a:t>
            </a:r>
          </a:p>
        </p:txBody>
      </p:sp>
    </p:spTree>
    <p:extLst>
      <p:ext uri="{BB962C8B-B14F-4D97-AF65-F5344CB8AC3E}">
        <p14:creationId xmlns:p14="http://schemas.microsoft.com/office/powerpoint/2010/main" val="3931589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I mentioned in an earlier blog just how supportive the cancer community is, and how striking is the sense of peace and even joy at the cancer center where I receive my own care. In thinking about all this, I realized that this mutually reinforcing positive attitude is one of the key factors responsible for that sense of support. Because a poor attitude is so out of place, it probably won’t last very long.</a:t>
            </a:r>
          </a:p>
        </p:txBody>
      </p:sp>
    </p:spTree>
    <p:extLst>
      <p:ext uri="{BB962C8B-B14F-4D97-AF65-F5344CB8AC3E}">
        <p14:creationId xmlns:p14="http://schemas.microsoft.com/office/powerpoint/2010/main" val="2639364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As we fix our minds on what is good, what is lovely, what is praiseworthy (Philippians 4:8), and as we orient our spirits toward the true source of joy, our bodies respond. Isn’t that a bit like a miracle?</a:t>
            </a:r>
          </a:p>
        </p:txBody>
      </p:sp>
    </p:spTree>
    <p:extLst>
      <p:ext uri="{BB962C8B-B14F-4D97-AF65-F5344CB8AC3E}">
        <p14:creationId xmlns:p14="http://schemas.microsoft.com/office/powerpoint/2010/main" val="32997290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F2F1576-5019-465F-8F7B-4C925B321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253746"/>
            <a:ext cx="8443321" cy="4756404"/>
          </a:xfrm>
          <a:prstGeom prst="rect">
            <a:avLst/>
          </a:prstGeom>
        </p:spPr>
      </p:pic>
    </p:spTree>
    <p:extLst>
      <p:ext uri="{BB962C8B-B14F-4D97-AF65-F5344CB8AC3E}">
        <p14:creationId xmlns:p14="http://schemas.microsoft.com/office/powerpoint/2010/main" val="4804763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Highly happy couples give their spouses most of the credit for their relationship success—and they live in regular, conscious gratitude as a result.</a:t>
            </a:r>
          </a:p>
        </p:txBody>
      </p:sp>
    </p:spTree>
    <p:extLst>
      <p:ext uri="{BB962C8B-B14F-4D97-AF65-F5344CB8AC3E}">
        <p14:creationId xmlns:p14="http://schemas.microsoft.com/office/powerpoint/2010/main" val="26460330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Even when these couples were dealing with real problems—money, kids, sex, and a host of other things that can drain a marriage—each partner still believed that they personally hit the jackpot. I would state this powerful little secret like this:</a:t>
            </a:r>
          </a:p>
        </p:txBody>
      </p:sp>
    </p:spTree>
    <p:extLst>
      <p:ext uri="{BB962C8B-B14F-4D97-AF65-F5344CB8AC3E}">
        <p14:creationId xmlns:p14="http://schemas.microsoft.com/office/powerpoint/2010/main" val="20150370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The Roman philosopher Cicero wrote, “Gratitude is not only the greatest of virtues, but the parent of all others.” The marital experience of highly happy couples seemed to bear this out. Their conscious gratitude for their mates seemed to have the effect of tempering other concerns and making them much happier in their marriages.</a:t>
            </a:r>
          </a:p>
        </p:txBody>
      </p:sp>
    </p:spTree>
    <p:extLst>
      <p:ext uri="{BB962C8B-B14F-4D97-AF65-F5344CB8AC3E}">
        <p14:creationId xmlns:p14="http://schemas.microsoft.com/office/powerpoint/2010/main" val="32522216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Happy Couples Think The Best Of Each Other</a:t>
            </a:r>
          </a:p>
        </p:txBody>
      </p:sp>
    </p:spTree>
    <p:extLst>
      <p:ext uri="{BB962C8B-B14F-4D97-AF65-F5344CB8AC3E}">
        <p14:creationId xmlns:p14="http://schemas.microsoft.com/office/powerpoint/2010/main" val="14285454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 thanksgiving t</a:t>
            </a:r>
          </a:p>
        </p:txBody>
      </p:sp>
      <p:pic>
        <p:nvPicPr>
          <p:cNvPr id="4098" name="Picture 2">
            <a:extLst>
              <a:ext uri="{FF2B5EF4-FFF2-40B4-BE49-F238E27FC236}">
                <a16:creationId xmlns:a16="http://schemas.microsoft.com/office/drawing/2014/main" id="{DD207139-D6EC-46D9-9C7C-C6F28F887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1097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We need to turn thanksgiving into thanks-living.</a:t>
            </a:r>
          </a:p>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And yet in America all around we can find those who are grumbly hateful rather than humbly grateful. </a:t>
            </a:r>
            <a:endParaRPr lang="en-US" sz="7200" dirty="0"/>
          </a:p>
        </p:txBody>
      </p:sp>
    </p:spTree>
    <p:extLst>
      <p:ext uri="{BB962C8B-B14F-4D97-AF65-F5344CB8AC3E}">
        <p14:creationId xmlns:p14="http://schemas.microsoft.com/office/powerpoint/2010/main" val="310230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Fifteen months later, in November 1620, an English ship blown off course on its way to Virginia ended up off the barren coast of Massachusetts. It landed more than 100 men, women and children. Those voyagers founded Plymouth Colony. </a:t>
            </a:r>
          </a:p>
        </p:txBody>
      </p:sp>
    </p:spTree>
    <p:extLst>
      <p:ext uri="{BB962C8B-B14F-4D97-AF65-F5344CB8AC3E}">
        <p14:creationId xmlns:p14="http://schemas.microsoft.com/office/powerpoint/2010/main" val="42529447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You do not come to service to praise the Lord. You are to bring your praise with you to service. You don't commence your praise here, you continue. </a:t>
            </a:r>
          </a:p>
        </p:txBody>
      </p:sp>
    </p:spTree>
    <p:extLst>
      <p:ext uri="{BB962C8B-B14F-4D97-AF65-F5344CB8AC3E}">
        <p14:creationId xmlns:p14="http://schemas.microsoft.com/office/powerpoint/2010/main" val="31703176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Ro 6.4-5</a:t>
            </a:r>
            <a:r>
              <a:rPr lang="en-US" sz="4000" dirty="0"/>
              <a:t> Through immersion into his death we were buried with him; so that just as, through the glory of the Father, the Messiah was raised from the dead, likewise we too might live a new life.  For if we have been united with him in a death like his, we will also be united with him in a resurrection like his.</a:t>
            </a:r>
          </a:p>
        </p:txBody>
      </p:sp>
    </p:spTree>
    <p:extLst>
      <p:ext uri="{BB962C8B-B14F-4D97-AF65-F5344CB8AC3E}">
        <p14:creationId xmlns:p14="http://schemas.microsoft.com/office/powerpoint/2010/main" val="10972503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Havakkuk</a:t>
            </a:r>
            <a:r>
              <a:rPr lang="en-US" sz="4000" baseline="30000" dirty="0"/>
              <a:t> 3.17-19 </a:t>
            </a:r>
            <a:r>
              <a:rPr lang="en-US" sz="4000" dirty="0"/>
              <a:t>Though the fig tree does not blossom, and there is no yield on the vines, Though the olive crop fail, and the fields produce no food, the flock is cut off from the fold, and there is no cattle in the stalls. </a:t>
            </a:r>
          </a:p>
        </p:txBody>
      </p:sp>
    </p:spTree>
    <p:extLst>
      <p:ext uri="{BB962C8B-B14F-4D97-AF65-F5344CB8AC3E}">
        <p14:creationId xmlns:p14="http://schemas.microsoft.com/office/powerpoint/2010/main" val="1362443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Havakkuk</a:t>
            </a:r>
            <a:r>
              <a:rPr lang="en-US" sz="4000" baseline="30000" dirty="0"/>
              <a:t> 3.17-19  </a:t>
            </a:r>
            <a:r>
              <a:rPr lang="en-US" sz="4000" dirty="0"/>
              <a:t>Yet will I triumph in </a:t>
            </a:r>
            <a:r>
              <a:rPr lang="en-US" sz="4000" cap="small" dirty="0"/>
              <a:t>Adoni</a:t>
            </a:r>
            <a:r>
              <a:rPr lang="en-US" sz="4000" dirty="0"/>
              <a:t>, I will rejoice in the God of my salvation! </a:t>
            </a:r>
            <a:r>
              <a:rPr lang="en-US" sz="4000" cap="small" dirty="0"/>
              <a:t>Adoni</a:t>
            </a:r>
            <a:r>
              <a:rPr lang="en-US" sz="4000" dirty="0"/>
              <a:t> my Lord, is my strength. He has made my feet like a deer’s, and will make me walk on my high places.</a:t>
            </a:r>
          </a:p>
        </p:txBody>
      </p:sp>
    </p:spTree>
    <p:extLst>
      <p:ext uri="{BB962C8B-B14F-4D97-AF65-F5344CB8AC3E}">
        <p14:creationId xmlns:p14="http://schemas.microsoft.com/office/powerpoint/2010/main" val="21493472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8207419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endParaRPr lang="en-US" dirty="0"/>
          </a:p>
        </p:txBody>
      </p:sp>
    </p:spTree>
    <p:extLst>
      <p:ext uri="{BB962C8B-B14F-4D97-AF65-F5344CB8AC3E}">
        <p14:creationId xmlns:p14="http://schemas.microsoft.com/office/powerpoint/2010/main" val="27804410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year, 2021, marks the 400th anniversary of the Pilgrims’ harvest celebration of 1621.</a:t>
            </a:r>
            <a:endParaRPr lang="he-IL" sz="4000" dirty="0"/>
          </a:p>
        </p:txBody>
      </p:sp>
    </p:spTree>
    <p:extLst>
      <p:ext uri="{BB962C8B-B14F-4D97-AF65-F5344CB8AC3E}">
        <p14:creationId xmlns:p14="http://schemas.microsoft.com/office/powerpoint/2010/main" val="400080262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162710</TotalTime>
  <Words>4660</Words>
  <Application>Microsoft Office PowerPoint</Application>
  <PresentationFormat>On-screen Show (16:9)</PresentationFormat>
  <Paragraphs>452</Paragraphs>
  <Slides>86</Slides>
  <Notes>86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86</vt:i4>
      </vt:variant>
    </vt:vector>
  </HeadingPairs>
  <TitlesOfParts>
    <vt:vector size="96" baseType="lpstr">
      <vt:lpstr>Arial</vt:lpstr>
      <vt:lpstr>Arial Rounded MT Bold</vt:lpstr>
      <vt:lpstr>Calibri</vt:lpstr>
      <vt:lpstr>Calibri Light</vt:lpstr>
      <vt:lpstr>David</vt:lpstr>
      <vt:lpstr>Helvetica</vt:lpstr>
      <vt:lpstr>Source Sans Pro Web</vt:lpstr>
      <vt:lpstr>1_Default Design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4427</cp:revision>
  <dcterms:created xsi:type="dcterms:W3CDTF">2006-04-21T19:34:43Z</dcterms:created>
  <dcterms:modified xsi:type="dcterms:W3CDTF">2021-11-20T14:50:02Z</dcterms:modified>
</cp:coreProperties>
</file>