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6" r:id="rId3"/>
    <p:sldMasterId id="2147483839" r:id="rId4"/>
  </p:sldMasterIdLst>
  <p:notesMasterIdLst>
    <p:notesMasterId r:id="rId81"/>
  </p:notesMasterIdLst>
  <p:handoutMasterIdLst>
    <p:handoutMasterId r:id="rId82"/>
  </p:handoutMasterIdLst>
  <p:sldIdLst>
    <p:sldId id="2045" r:id="rId5"/>
    <p:sldId id="63839" r:id="rId6"/>
    <p:sldId id="63783" r:id="rId7"/>
    <p:sldId id="63840" r:id="rId8"/>
    <p:sldId id="63841" r:id="rId9"/>
    <p:sldId id="63800" r:id="rId10"/>
    <p:sldId id="63844" r:id="rId11"/>
    <p:sldId id="63845" r:id="rId12"/>
    <p:sldId id="63792" r:id="rId13"/>
    <p:sldId id="63794" r:id="rId14"/>
    <p:sldId id="63796" r:id="rId15"/>
    <p:sldId id="63793" r:id="rId16"/>
    <p:sldId id="63846" r:id="rId17"/>
    <p:sldId id="63847" r:id="rId18"/>
    <p:sldId id="63795" r:id="rId19"/>
    <p:sldId id="63797" r:id="rId20"/>
    <p:sldId id="63801" r:id="rId21"/>
    <p:sldId id="63825" r:id="rId22"/>
    <p:sldId id="63805" r:id="rId23"/>
    <p:sldId id="63806" r:id="rId24"/>
    <p:sldId id="63807" r:id="rId25"/>
    <p:sldId id="63774" r:id="rId26"/>
    <p:sldId id="63756" r:id="rId27"/>
    <p:sldId id="63808" r:id="rId28"/>
    <p:sldId id="63809" r:id="rId29"/>
    <p:sldId id="63802" r:id="rId30"/>
    <p:sldId id="63810" r:id="rId31"/>
    <p:sldId id="63861" r:id="rId32"/>
    <p:sldId id="63862" r:id="rId33"/>
    <p:sldId id="63803" r:id="rId34"/>
    <p:sldId id="63804" r:id="rId35"/>
    <p:sldId id="63813" r:id="rId36"/>
    <p:sldId id="63811" r:id="rId37"/>
    <p:sldId id="63858" r:id="rId38"/>
    <p:sldId id="63820" r:id="rId39"/>
    <p:sldId id="63821" r:id="rId40"/>
    <p:sldId id="63848" r:id="rId41"/>
    <p:sldId id="63849" r:id="rId42"/>
    <p:sldId id="63814" r:id="rId43"/>
    <p:sldId id="63784" r:id="rId44"/>
    <p:sldId id="63818" r:id="rId45"/>
    <p:sldId id="63819" r:id="rId46"/>
    <p:sldId id="63850" r:id="rId47"/>
    <p:sldId id="63735" r:id="rId48"/>
    <p:sldId id="63855" r:id="rId49"/>
    <p:sldId id="63812" r:id="rId50"/>
    <p:sldId id="63815" r:id="rId51"/>
    <p:sldId id="63816" r:id="rId52"/>
    <p:sldId id="63817" r:id="rId53"/>
    <p:sldId id="63824" r:id="rId54"/>
    <p:sldId id="63832" r:id="rId55"/>
    <p:sldId id="63852" r:id="rId56"/>
    <p:sldId id="63856" r:id="rId57"/>
    <p:sldId id="63857" r:id="rId58"/>
    <p:sldId id="63853" r:id="rId59"/>
    <p:sldId id="63826" r:id="rId60"/>
    <p:sldId id="63822" r:id="rId61"/>
    <p:sldId id="63823" r:id="rId62"/>
    <p:sldId id="63787" r:id="rId63"/>
    <p:sldId id="63827" r:id="rId64"/>
    <p:sldId id="63828" r:id="rId65"/>
    <p:sldId id="63799" r:id="rId66"/>
    <p:sldId id="63835" r:id="rId67"/>
    <p:sldId id="63836" r:id="rId68"/>
    <p:sldId id="63843" r:id="rId69"/>
    <p:sldId id="63834" r:id="rId70"/>
    <p:sldId id="63859" r:id="rId71"/>
    <p:sldId id="63860" r:id="rId72"/>
    <p:sldId id="63833" r:id="rId73"/>
    <p:sldId id="63786" r:id="rId74"/>
    <p:sldId id="63790" r:id="rId75"/>
    <p:sldId id="63791" r:id="rId76"/>
    <p:sldId id="63837" r:id="rId77"/>
    <p:sldId id="63789" r:id="rId78"/>
    <p:sldId id="63838" r:id="rId79"/>
    <p:sldId id="256" r:id="rId8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170" autoAdjust="0"/>
    <p:restoredTop sz="85084" autoAdjust="0"/>
  </p:normalViewPr>
  <p:slideViewPr>
    <p:cSldViewPr>
      <p:cViewPr varScale="1">
        <p:scale>
          <a:sx n="106" d="100"/>
          <a:sy n="106" d="100"/>
        </p:scale>
        <p:origin x="126" y="42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5" d="100"/>
          <a:sy n="85" d="100"/>
        </p:scale>
        <p:origin x="19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Rev. 7.17  The Lamb at the Center</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6, 2021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Rev. 7.17  The Lamb at the Center</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6, 2021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grc.nasa.gov/WWW/K-12/airplane/cg.html" TargetMode="External"/><Relationship Id="rId3" Type="http://schemas.openxmlformats.org/officeDocument/2006/relationships/hyperlink" Target="https://www.grc.nasa.gov/WWW/K-12/airplane/elv.html" TargetMode="External"/><Relationship Id="rId7" Type="http://schemas.openxmlformats.org/officeDocument/2006/relationships/hyperlink" Target="https://www.grc.nasa.gov/WWW/K-12/airplane/rotation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grc.nasa.gov/WWW/K-12/airplane/forces.html" TargetMode="External"/><Relationship Id="rId5" Type="http://schemas.openxmlformats.org/officeDocument/2006/relationships/hyperlink" Target="https://www.grc.nasa.gov/WWW/K-12/airplane/alr.html" TargetMode="External"/><Relationship Id="rId4" Type="http://schemas.openxmlformats.org/officeDocument/2006/relationships/hyperlink" Target="https://www.grc.nasa.gov/WWW/K-12/airplane/rud.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pQ24NtnaLl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youtu.be/pQ24NtnaLl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youtu.be/rlVw-SNU8c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youtu.be/rlVw-SNU8cM"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youtube.com/watch?v=59kAQEOI0H4"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youtu.be/pQ24NtnaLl8"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Rev. 7.17  The Lamb at the Center</a:t>
            </a:r>
          </a:p>
        </p:txBody>
      </p:sp>
      <p:sp>
        <p:nvSpPr>
          <p:cNvPr id="5" name="Rectangle 3"/>
          <p:cNvSpPr>
            <a:spLocks noGrp="1" noChangeArrowheads="1"/>
          </p:cNvSpPr>
          <p:nvPr>
            <p:ph type="dt" idx="1"/>
          </p:nvPr>
        </p:nvSpPr>
        <p:spPr>
          <a:ln/>
        </p:spPr>
        <p:txBody>
          <a:bodyPr/>
          <a:lstStyle/>
          <a:p>
            <a:r>
              <a:rPr lang="en-US" altLang="en-US">
                <a:solidFill>
                  <a:prstClr val="white"/>
                </a:solidFill>
              </a:rPr>
              <a:t>Nov 6, 2021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400" b="0" i="0" dirty="0">
                <a:solidFill>
                  <a:srgbClr val="000000"/>
                </a:solidFill>
                <a:effectLst/>
              </a:rPr>
              <a:t>An airplane in flight can be maneuvered by the pilot using the aerodynamic control surfaces; the </a:t>
            </a:r>
            <a:r>
              <a:rPr lang="en-US" sz="1400" b="0" i="0" dirty="0">
                <a:effectLst/>
                <a:hlinkClick r:id="rId3"/>
              </a:rPr>
              <a:t>elevator,</a:t>
            </a:r>
            <a:r>
              <a:rPr lang="en-US" sz="1400" b="0" i="0" dirty="0">
                <a:solidFill>
                  <a:srgbClr val="000000"/>
                </a:solidFill>
                <a:effectLst/>
              </a:rPr>
              <a:t> </a:t>
            </a:r>
            <a:r>
              <a:rPr lang="en-US" sz="1400" b="0" i="0" dirty="0">
                <a:effectLst/>
                <a:hlinkClick r:id="rId4"/>
              </a:rPr>
              <a:t>rudder,</a:t>
            </a:r>
            <a:r>
              <a:rPr lang="en-US" sz="1400" b="0" i="0" dirty="0">
                <a:solidFill>
                  <a:srgbClr val="000000"/>
                </a:solidFill>
                <a:effectLst/>
              </a:rPr>
              <a:t> or </a:t>
            </a:r>
            <a:r>
              <a:rPr lang="en-US" sz="1400" b="0" i="0" dirty="0">
                <a:effectLst/>
                <a:hlinkClick r:id="rId5"/>
              </a:rPr>
              <a:t>ailerons.</a:t>
            </a:r>
            <a:r>
              <a:rPr lang="en-US" sz="1400" b="0" i="0" dirty="0">
                <a:solidFill>
                  <a:srgbClr val="000000"/>
                </a:solidFill>
                <a:effectLst/>
              </a:rPr>
              <a:t> As the control surfaces change the amount of </a:t>
            </a:r>
            <a:r>
              <a:rPr lang="en-US" sz="1400" b="0" i="0" dirty="0">
                <a:effectLst/>
                <a:hlinkClick r:id="rId6"/>
              </a:rPr>
              <a:t>force</a:t>
            </a:r>
            <a:r>
              <a:rPr lang="en-US" sz="1400" b="0" i="0" dirty="0">
                <a:solidFill>
                  <a:srgbClr val="000000"/>
                </a:solidFill>
                <a:effectLst/>
              </a:rPr>
              <a:t> that each surface generates, the aircraft </a:t>
            </a:r>
            <a:r>
              <a:rPr lang="en-US" sz="1400" b="0" i="0" dirty="0">
                <a:effectLst/>
                <a:hlinkClick r:id="rId7"/>
              </a:rPr>
              <a:t>rotates</a:t>
            </a:r>
            <a:r>
              <a:rPr lang="en-US" sz="1400" b="0" i="0" dirty="0">
                <a:solidFill>
                  <a:srgbClr val="000000"/>
                </a:solidFill>
                <a:effectLst/>
              </a:rPr>
              <a:t> about a point called the </a:t>
            </a:r>
            <a:r>
              <a:rPr lang="en-US" sz="1400" b="0" i="0" dirty="0">
                <a:effectLst/>
                <a:hlinkClick r:id="rId8"/>
              </a:rPr>
              <a:t>center of gravity</a:t>
            </a:r>
            <a:r>
              <a:rPr lang="en-US" sz="1400" b="0" i="0" dirty="0">
                <a:solidFill>
                  <a:srgbClr val="000000"/>
                </a:solidFill>
                <a:effectLst/>
              </a:rPr>
              <a:t>.</a:t>
            </a:r>
            <a:endParaRPr lang="en-US" sz="1400" dirty="0"/>
          </a:p>
          <a:p>
            <a:r>
              <a:rPr lang="en-US" dirty="0"/>
              <a:t>https://www.grc.nasa.gov/WWW/K-12/airplane/acg.html</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97731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https://youtu.be/pQ24NtnaLl8</a:t>
            </a:r>
            <a:endParaRPr lang="en-US" sz="2000" dirty="0"/>
          </a:p>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759737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010372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 holds everything together.   Center ~ sun in the solar system.</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378220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722054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682490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At least I have three passions, by which I am motivated to steer the ship.  </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395333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These are the motivators, that precipitate all our actions.</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837771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Some of this is review, but never put together to present the big picture.</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538488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light </a:t>
            </a:r>
            <a:r>
              <a:rPr lang="en-US" altLang="en-US" u="sng" dirty="0"/>
              <a:t>has</a:t>
            </a:r>
            <a:r>
              <a:rPr lang="en-US" altLang="en-US" dirty="0"/>
              <a:t> come!   We didn’t cause it.   We didn’t make it, we didn’t earn it.  But the light has come.</a:t>
            </a:r>
          </a:p>
          <a:p>
            <a:endParaRPr lang="en-US" altLang="en-US" dirty="0"/>
          </a:p>
        </p:txBody>
      </p:sp>
    </p:spTree>
    <p:extLst>
      <p:ext uri="{BB962C8B-B14F-4D97-AF65-F5344CB8AC3E}">
        <p14:creationId xmlns:p14="http://schemas.microsoft.com/office/powerpoint/2010/main" val="182059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Vicki Kline</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721421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Not literal, but experiential </a:t>
            </a:r>
          </a:p>
          <a:p>
            <a:r>
              <a:rPr lang="en-US" altLang="en-US" dirty="0" err="1"/>
              <a:t>Zarakh</a:t>
            </a:r>
            <a:r>
              <a:rPr lang="en-US" altLang="en-US" dirty="0"/>
              <a:t> ~ sunrise </a:t>
            </a:r>
          </a:p>
          <a:p>
            <a:r>
              <a:rPr lang="en-US" altLang="en-US" dirty="0"/>
              <a:t>Revelation of His redemption, His resurrection.   </a:t>
            </a:r>
          </a:p>
          <a:p>
            <a:r>
              <a:rPr lang="en-US" altLang="en-US" dirty="0"/>
              <a:t>My “liquid love” experience in Schenectady NY April 1969</a:t>
            </a:r>
          </a:p>
        </p:txBody>
      </p:sp>
    </p:spTree>
    <p:extLst>
      <p:ext uri="{BB962C8B-B14F-4D97-AF65-F5344CB8AC3E}">
        <p14:creationId xmlns:p14="http://schemas.microsoft.com/office/powerpoint/2010/main" val="75076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Fulfillment of Isaiah prophecy </a:t>
            </a:r>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4222377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The light </a:t>
            </a:r>
            <a:r>
              <a:rPr lang="en-US" altLang="en-US" u="sng" dirty="0"/>
              <a:t>has</a:t>
            </a:r>
            <a:r>
              <a:rPr lang="en-US" altLang="en-US" dirty="0"/>
              <a:t> come!   We didn’t cause it.   We didn’t make it, we didn’t earn it.  But the light has come.</a:t>
            </a:r>
          </a:p>
          <a:p>
            <a:endParaRPr lang="en-US" altLang="en-US" dirty="0"/>
          </a:p>
        </p:txBody>
      </p:sp>
    </p:spTree>
    <p:extLst>
      <p:ext uri="{BB962C8B-B14F-4D97-AF65-F5344CB8AC3E}">
        <p14:creationId xmlns:p14="http://schemas.microsoft.com/office/powerpoint/2010/main" val="2303021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 you, do I, have the light of Messiah shining into our hearts?</a:t>
            </a:r>
          </a:p>
          <a:p>
            <a:r>
              <a:rPr lang="en-US" dirty="0"/>
              <a:t>Do we have the witness of His Spirit that our names are written in the Book of Life?</a:t>
            </a:r>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521020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89254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Rev. 7.17  The Lamb at the Center</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Nov 6,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a:p>
            <a:endParaRPr lang="en-US" altLang="en-US" dirty="0"/>
          </a:p>
          <a:p>
            <a:r>
              <a:rPr lang="en-US" altLang="en-US" dirty="0"/>
              <a:t>The world culture is in DEEP darkness…</a:t>
            </a:r>
          </a:p>
        </p:txBody>
      </p:sp>
    </p:spTree>
    <p:extLst>
      <p:ext uri="{BB962C8B-B14F-4D97-AF65-F5344CB8AC3E}">
        <p14:creationId xmlns:p14="http://schemas.microsoft.com/office/powerpoint/2010/main" val="3203352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 we see the darkness of our own hearts, </a:t>
            </a:r>
          </a:p>
          <a:p>
            <a:pPr marL="173038" indent="-173038">
              <a:buFont typeface="Arial" panose="020B0604020202020204" pitchFamily="34" charset="0"/>
              <a:buChar char="•"/>
            </a:pPr>
            <a:r>
              <a:rPr lang="en-US" dirty="0"/>
              <a:t>how readily we can sin, </a:t>
            </a:r>
          </a:p>
          <a:p>
            <a:pPr marL="173038" indent="-173038">
              <a:buFont typeface="Arial" panose="020B0604020202020204" pitchFamily="34" charset="0"/>
              <a:buChar char="•"/>
            </a:pPr>
            <a:r>
              <a:rPr lang="en-US" dirty="0"/>
              <a:t>we can segue from the sublime to the corrupt?   </a:t>
            </a:r>
          </a:p>
          <a:p>
            <a:pPr marL="173038" indent="-173038">
              <a:buFont typeface="Arial" panose="020B0604020202020204" pitchFamily="34" charset="0"/>
              <a:buChar char="•"/>
            </a:pPr>
            <a:r>
              <a:rPr lang="en-US" dirty="0"/>
              <a:t>How we can ascribe evil motives to people’s actions and words.  “Love believes [the best possible] all things”  </a:t>
            </a:r>
          </a:p>
          <a:p>
            <a:pPr marL="173038" indent="-173038">
              <a:buFont typeface="Arial" panose="020B0604020202020204" pitchFamily="34" charset="0"/>
              <a:buChar char="•"/>
            </a:pPr>
            <a:r>
              <a:rPr lang="en-US" dirty="0"/>
              <a:t>Selfishly apportion money, credit, glory.</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312285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61642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154774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23884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t>From Vicki Kline</a:t>
            </a:r>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228192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unique to the Messianic movement.</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310646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356311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https://youtu.be/pQ24NtnaLl8</a:t>
            </a:r>
            <a:endParaRPr lang="en-US" sz="2000" dirty="0"/>
          </a:p>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90598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3155879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Even in this we are different from the general body of Messiah among the Nations, that is, the church world.   Most despair of reaching the Jewish people with Messiah.  That is first place to us.</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803422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855051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Yeshua is directly, personally involved in every instance of the Spirit pour out.  Not just a weird mysticism, but an expression of and extension of His Kingdom.</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213991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First Axis</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808354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518866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373540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510213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https://youtu.be/rlVw-SNU8cM</a:t>
            </a:r>
            <a:r>
              <a:rPr lang="en-US" sz="2000" dirty="0"/>
              <a:t> </a:t>
            </a:r>
          </a:p>
          <a:p>
            <a:r>
              <a:rPr lang="en-US" dirty="0"/>
              <a:t>Reflection of the Son?</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3140102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4133" y="4400550"/>
            <a:ext cx="6039556" cy="4167717"/>
          </a:xfrm>
        </p:spPr>
        <p:txBody>
          <a:bodyPr/>
          <a:lstStyle/>
          <a:p>
            <a:r>
              <a:rPr lang="en-US" sz="2000" kern="1200" dirty="0">
                <a:solidFill>
                  <a:schemeClr val="tx1"/>
                </a:solidFill>
                <a:latin typeface="Arial Rounded MT Bold" panose="020F0704030504030204" pitchFamily="34" charset="0"/>
                <a:ea typeface="+mn-ea"/>
                <a:cs typeface="+mn-cs"/>
              </a:rPr>
              <a:t>This is the first half of the second part of the  core understand of what Or HaOlam is about.  </a:t>
            </a:r>
          </a:p>
          <a:p>
            <a:r>
              <a:rPr lang="en-US" sz="2000" kern="1200" dirty="0">
                <a:solidFill>
                  <a:schemeClr val="tx1"/>
                </a:solidFill>
                <a:latin typeface="Arial Rounded MT Bold" panose="020F0704030504030204" pitchFamily="34" charset="0"/>
                <a:ea typeface="+mn-ea"/>
                <a:cs typeface="+mn-cs"/>
              </a:rPr>
              <a:t>Descendants of Avram, later Avraham would be </a:t>
            </a:r>
            <a:r>
              <a:rPr lang="en-US" sz="2000" u="sng" kern="1200" dirty="0">
                <a:solidFill>
                  <a:schemeClr val="tx1"/>
                </a:solidFill>
                <a:latin typeface="Arial Rounded MT Bold" panose="020F0704030504030204" pitchFamily="34" charset="0"/>
                <a:ea typeface="+mn-ea"/>
                <a:cs typeface="+mn-cs"/>
              </a:rPr>
              <a:t>blessed of G-d, and bless the Nations </a:t>
            </a:r>
            <a:r>
              <a:rPr lang="en-US" sz="2000" kern="1200" dirty="0">
                <a:solidFill>
                  <a:schemeClr val="tx1"/>
                </a:solidFill>
                <a:latin typeface="Arial Rounded MT Bold" panose="020F0704030504030204" pitchFamily="34" charset="0"/>
                <a:ea typeface="+mn-ea"/>
                <a:cs typeface="+mn-cs"/>
              </a:rPr>
              <a:t>of the earth.</a:t>
            </a:r>
            <a:endParaRPr lang="en-US" sz="2000" dirty="0">
              <a:latin typeface="Arial Rounded MT Bold" panose="020F07040305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0777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Rounded MT Bold" panose="020F0704030504030204" pitchFamily="34" charset="0"/>
              </a:rPr>
              <a:t>This is the second half</a:t>
            </a:r>
          </a:p>
          <a:p>
            <a:r>
              <a:rPr lang="en-US" sz="2000" dirty="0">
                <a:latin typeface="Arial Rounded MT Bold" panose="020F0704030504030204" pitchFamily="34" charset="0"/>
              </a:rPr>
              <a:t>The people in our community would bless Israel and receive blessing in the process.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151822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Rev. 7.17  The Lamb at the Center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15315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Rounded MT Bold" panose="020F0704030504030204" pitchFamily="34" charset="0"/>
              </a:rPr>
              <a:t>It’s NOT cultural mixing!</a:t>
            </a:r>
          </a:p>
        </p:txBody>
      </p:sp>
      <p:sp>
        <p:nvSpPr>
          <p:cNvPr id="4" name="Slide Number Placeholder 3"/>
          <p:cNvSpPr>
            <a:spLocks noGrp="1"/>
          </p:cNvSpPr>
          <p:nvPr>
            <p:ph type="sldNum" sz="quarter" idx="5"/>
          </p:nvPr>
        </p:nvSpPr>
        <p:spPr/>
        <p:txBody>
          <a:bodyPr/>
          <a:lstStyle/>
          <a:p>
            <a:fld id="{A27E069A-B306-4B1B-A394-66BFA99960EB}" type="slidenum">
              <a:rPr lang="en-US" smtClean="0"/>
              <a:pPr/>
              <a:t>44</a:t>
            </a:fld>
            <a:endParaRPr lang="en-US" dirty="0"/>
          </a:p>
        </p:txBody>
      </p:sp>
    </p:spTree>
    <p:extLst>
      <p:ext uri="{BB962C8B-B14F-4D97-AF65-F5344CB8AC3E}">
        <p14:creationId xmlns:p14="http://schemas.microsoft.com/office/powerpoint/2010/main" val="3190631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16263654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we love being scriptural Jews, and inviting the Nations, because there is a multiplying effect in the Ruakh/Spirit on the whole world.  The Messianic Jewish awakening is NOT about the Jews only, but through the Jewish people, to the whole world!</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2282692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a festival in the Millennial Kingdom!   We do Sukkot as a prep for the universal observation of Sukkot. </a:t>
            </a:r>
          </a:p>
          <a:p>
            <a:r>
              <a:rPr lang="en-US" dirty="0"/>
              <a:t>Implies that the other Lev holidays will be kept then too by all the world.</a:t>
            </a:r>
          </a:p>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185328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covenantal identity is not in addition to Messiah Yeshua, it is HIS covenant.</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4385599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Yeshua is not in addition to the covenants of Israel.   He IS the Messenger of the covenant!</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298200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https://www.youtube.com/watch?v=kRAI9_MkmBM</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8626614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1156166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659818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6532343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5108710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https://youtu.be/rlVw-SNU8cM</a:t>
            </a:r>
            <a:r>
              <a:rPr lang="en-US" sz="2000" dirty="0"/>
              <a:t> </a:t>
            </a:r>
          </a:p>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1308643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7779390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88925" indent="-288925">
              <a:buFont typeface="+mj-lt"/>
              <a:buAutoNum type="arabicPeriod"/>
            </a:pPr>
            <a:r>
              <a:rPr lang="en-US" dirty="0"/>
              <a:t>Ruakh Spirit  pitch: head up</a:t>
            </a:r>
          </a:p>
          <a:p>
            <a:pPr marL="288925" indent="-288925">
              <a:buFont typeface="+mj-lt"/>
              <a:buAutoNum type="arabicPeriod"/>
            </a:pPr>
            <a:r>
              <a:rPr lang="en-US" dirty="0"/>
              <a:t>Covenant: Son: Yaw turn left and right, differentiate, Jacob dwell alone</a:t>
            </a:r>
          </a:p>
          <a:p>
            <a:pPr marL="288925" indent="-288925">
              <a:buFont typeface="+mj-lt"/>
              <a:buAutoNum type="arabicPeriod"/>
            </a:pPr>
            <a:r>
              <a:rPr lang="en-US" dirty="0"/>
              <a:t>Healing: Father’s love  roll, from depression</a:t>
            </a:r>
          </a:p>
          <a:p>
            <a:pPr marL="288925" indent="-288925">
              <a:buFont typeface="+mj-lt"/>
              <a:buAutoNum type="arabicPeriod"/>
            </a:pPr>
            <a:endParaRPr lang="en-US" dirty="0"/>
          </a:p>
          <a:p>
            <a:pPr marL="0" indent="0">
              <a:buFont typeface="+mj-lt"/>
              <a:buNone/>
            </a:pPr>
            <a:r>
              <a:rPr lang="en-US" dirty="0"/>
              <a:t>This axis is not unique to Messianic Jews, except that neurotic dysfunctional families are really rife, common, in my family of origin.  Then again, all people are pretty broken.   </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467781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Could be connected to the Father…the Father heart.</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9949522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Brokenhearted, emotional captives by fears, hurts, prisoners of wounds and scars.</a:t>
            </a:r>
          </a:p>
          <a:p>
            <a:r>
              <a:rPr lang="en-US" dirty="0"/>
              <a:t>Or HaOlam has been called a healing place from the beginning, in 1995.</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4122443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Rev. 7.17  The Lamb at the Center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5274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42523716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Minister to people crushed, by dysfunctional families, trauma, Holocaust.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Rev. 7.17  The Lamb at the Center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27449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Rev. 7.17  The Lamb at the Center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6,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553217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Definition of mental health: joy and thankfulness</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4932726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3762313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5045370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If you come to me with a problem with someone, don’t expect me to fix it while you go home.  I will be the one more, when WE go the person you with whom you are having a problem.</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9107121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Catherine and Lambert</a:t>
            </a:r>
          </a:p>
          <a:p>
            <a:r>
              <a:rPr lang="en-US" dirty="0"/>
              <a:t>Ira and </a:t>
            </a:r>
            <a:r>
              <a:rPr lang="en-US" dirty="0" err="1"/>
              <a:t>Glorai</a:t>
            </a:r>
            <a:r>
              <a:rPr lang="en-US" dirty="0"/>
              <a:t> Brawer</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2212825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Summary:</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12053840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88925" indent="-288925">
              <a:buFont typeface="+mj-lt"/>
              <a:buAutoNum type="arabicPeriod"/>
            </a:pPr>
            <a:r>
              <a:rPr lang="en-US" dirty="0"/>
              <a:t>Ruakh Spirit  pitch: head up</a:t>
            </a:r>
          </a:p>
          <a:p>
            <a:pPr marL="288925" indent="-288925">
              <a:buFont typeface="+mj-lt"/>
              <a:buAutoNum type="arabicPeriod"/>
            </a:pPr>
            <a:r>
              <a:rPr lang="en-US" dirty="0"/>
              <a:t>Covenant: Son: Yaw turn left and right, differentiate, Jacob dwell alone</a:t>
            </a:r>
          </a:p>
          <a:p>
            <a:pPr marL="288925" indent="-288925">
              <a:buFont typeface="+mj-lt"/>
              <a:buAutoNum type="arabicPeriod"/>
            </a:pPr>
            <a:r>
              <a:rPr lang="en-US" dirty="0"/>
              <a:t>Healing: Father’s love  roll, from depression</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13174529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32658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6848567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https://www.youtube.com/watch?v=59kAQEOI0H4</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10923085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https://www.youtube.com/watch?v=59kAQEOI0H4</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25263600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https://www.youtube.com/watch?v=59kAQEOI0H4</a:t>
            </a:r>
            <a:r>
              <a:rPr lang="en-US" dirty="0"/>
              <a:t> </a:t>
            </a:r>
          </a:p>
          <a:p>
            <a:endParaRPr lang="en-US" dirty="0"/>
          </a:p>
          <a:p>
            <a:r>
              <a:rPr lang="en-US" dirty="0"/>
              <a:t>If that’s what life is like at Or HaOlam…!</a:t>
            </a:r>
          </a:p>
          <a:p>
            <a:r>
              <a:rPr lang="en-US" dirty="0"/>
              <a:t>That’s why we keep busy!</a:t>
            </a:r>
          </a:p>
          <a:p>
            <a:endParaRPr lang="en-US" dirty="0"/>
          </a:p>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34383277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88925" indent="-288925">
              <a:buFont typeface="+mj-lt"/>
              <a:buAutoNum type="arabicPeriod"/>
            </a:pPr>
            <a:r>
              <a:rPr lang="en-US" dirty="0"/>
              <a:t>Clear witness of the Spirit that you know that you know that your name is in the Lamb’s book of Life, only because of your trusting the atoning death of Yeshua.</a:t>
            </a:r>
          </a:p>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13472257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https://youtu.be/pQ24NtnaLl8</a:t>
            </a:r>
            <a:endParaRPr lang="en-US" sz="2000" dirty="0"/>
          </a:p>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23505754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7093675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Three motivators</a:t>
            </a:r>
          </a:p>
          <a:p>
            <a:r>
              <a:rPr lang="en-US" dirty="0"/>
              <a:t>~length, width, breadth; or x y z</a:t>
            </a:r>
          </a:p>
          <a:p>
            <a:r>
              <a:rPr lang="en-US" dirty="0"/>
              <a:t>~ Father, Son, Spirit</a:t>
            </a:r>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818194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Rev. 7.17  The Lamb at the Center</a:t>
            </a:r>
          </a:p>
        </p:txBody>
      </p:sp>
      <p:sp>
        <p:nvSpPr>
          <p:cNvPr id="5" name="Date Placeholder 4"/>
          <p:cNvSpPr>
            <a:spLocks noGrp="1"/>
          </p:cNvSpPr>
          <p:nvPr>
            <p:ph type="dt" idx="1"/>
          </p:nvPr>
        </p:nvSpPr>
        <p:spPr/>
        <p:txBody>
          <a:bodyPr/>
          <a:lstStyle/>
          <a:p>
            <a:r>
              <a:rPr lang="en-US" altLang="en-US"/>
              <a:t>Nov 6,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59947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11/6/2021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1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7581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85800">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74C7E32F-A007-40FE-BCD5-17EC31FC5224}" type="slidenum">
              <a:rPr lang="en-US" smtClean="0"/>
              <a:pPr defTabSz="685800">
                <a:defRPr/>
              </a:pPr>
              <a:t>‹#›</a:t>
            </a:fld>
            <a:endParaRPr lang="en-US" dirty="0"/>
          </a:p>
        </p:txBody>
      </p:sp>
    </p:spTree>
    <p:extLst>
      <p:ext uri="{BB962C8B-B14F-4D97-AF65-F5344CB8AC3E}">
        <p14:creationId xmlns:p14="http://schemas.microsoft.com/office/powerpoint/2010/main" val="51033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3241105"/>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435949874"/>
      </p:ext>
    </p:extLst>
  </p:cSld>
  <p:clrMap bg1="lt1" tx1="dk1" bg2="lt2" tx2="dk2" accent1="accent1" accent2="accent2" accent3="accent3" accent4="accent4" accent5="accent5" accent6="accent6" hlink="hlink" folHlink="folHlink"/>
  <p:sldLayoutIdLst>
    <p:sldLayoutId id="2147483840"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Every object has a center.</a:t>
            </a:r>
          </a:p>
          <a:p>
            <a:pPr marL="0" indent="0">
              <a:buNone/>
            </a:pPr>
            <a:r>
              <a:rPr lang="en-US" sz="4000" dirty="0"/>
              <a:t>Center of mass.</a:t>
            </a:r>
          </a:p>
          <a:p>
            <a:pPr marL="0" indent="0">
              <a:buNone/>
            </a:pPr>
            <a:r>
              <a:rPr lang="en-US" sz="4000" dirty="0"/>
              <a:t>Center of gravity.</a:t>
            </a:r>
          </a:p>
          <a:p>
            <a:pPr marL="0" indent="0">
              <a:buNone/>
            </a:pPr>
            <a:r>
              <a:rPr lang="en-US" sz="4000" dirty="0"/>
              <a:t>Aircraft rotate around their center.</a:t>
            </a:r>
          </a:p>
        </p:txBody>
      </p:sp>
    </p:spTree>
    <p:extLst>
      <p:ext uri="{BB962C8B-B14F-4D97-AF65-F5344CB8AC3E}">
        <p14:creationId xmlns:p14="http://schemas.microsoft.com/office/powerpoint/2010/main" val="402229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1200" dirty="0"/>
              <a:t>  play</a:t>
            </a:r>
          </a:p>
        </p:txBody>
      </p:sp>
      <p:pic>
        <p:nvPicPr>
          <p:cNvPr id="3" name="Picture 2">
            <a:extLst>
              <a:ext uri="{FF2B5EF4-FFF2-40B4-BE49-F238E27FC236}">
                <a16:creationId xmlns:a16="http://schemas.microsoft.com/office/drawing/2014/main" id="{C63E71A8-E7AB-4F35-86C5-E4C52BE29FE2}"/>
              </a:ext>
            </a:extLst>
          </p:cNvPr>
          <p:cNvPicPr>
            <a:picLocks noChangeAspect="1"/>
          </p:cNvPicPr>
          <p:nvPr/>
        </p:nvPicPr>
        <p:blipFill>
          <a:blip r:embed="rId3"/>
          <a:stretch>
            <a:fillRect/>
          </a:stretch>
        </p:blipFill>
        <p:spPr>
          <a:xfrm>
            <a:off x="0" y="514350"/>
            <a:ext cx="9213832" cy="4114800"/>
          </a:xfrm>
          <a:prstGeom prst="rect">
            <a:avLst/>
          </a:prstGeom>
        </p:spPr>
      </p:pic>
      <p:sp>
        <p:nvSpPr>
          <p:cNvPr id="5" name="Rectangle 4">
            <a:extLst>
              <a:ext uri="{FF2B5EF4-FFF2-40B4-BE49-F238E27FC236}">
                <a16:creationId xmlns:a16="http://schemas.microsoft.com/office/drawing/2014/main" id="{5E0E3A29-B089-4363-B077-B11DD734119B}"/>
              </a:ext>
            </a:extLst>
          </p:cNvPr>
          <p:cNvSpPr/>
          <p:nvPr/>
        </p:nvSpPr>
        <p:spPr bwMode="auto">
          <a:xfrm>
            <a:off x="7620000" y="3105150"/>
            <a:ext cx="1524000" cy="30480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6" name="Rectangle 5">
            <a:extLst>
              <a:ext uri="{FF2B5EF4-FFF2-40B4-BE49-F238E27FC236}">
                <a16:creationId xmlns:a16="http://schemas.microsoft.com/office/drawing/2014/main" id="{5956A0B9-0C6E-4FD2-BAA8-36C3B9BF644F}"/>
              </a:ext>
            </a:extLst>
          </p:cNvPr>
          <p:cNvSpPr/>
          <p:nvPr/>
        </p:nvSpPr>
        <p:spPr bwMode="auto">
          <a:xfrm>
            <a:off x="5334000" y="819150"/>
            <a:ext cx="1600200" cy="38100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7" name="Rectangle 6">
            <a:extLst>
              <a:ext uri="{FF2B5EF4-FFF2-40B4-BE49-F238E27FC236}">
                <a16:creationId xmlns:a16="http://schemas.microsoft.com/office/drawing/2014/main" id="{4936CC93-C3C0-440F-9627-26AC96CAA092}"/>
              </a:ext>
            </a:extLst>
          </p:cNvPr>
          <p:cNvSpPr/>
          <p:nvPr/>
        </p:nvSpPr>
        <p:spPr bwMode="auto">
          <a:xfrm>
            <a:off x="304800" y="3562350"/>
            <a:ext cx="1600200" cy="38100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417218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Col. 1.14-20 </a:t>
            </a:r>
            <a:r>
              <a:rPr lang="en-US" sz="4000" dirty="0"/>
              <a:t>It is through his Son that we have redemption — that is, our sins have been forgiven. He is the visible image of the invisible God. He is supreme over all creation, because in connection with him were created all things — in heaven and on earth, </a:t>
            </a:r>
          </a:p>
        </p:txBody>
      </p:sp>
    </p:spTree>
    <p:extLst>
      <p:ext uri="{BB962C8B-B14F-4D97-AF65-F5344CB8AC3E}">
        <p14:creationId xmlns:p14="http://schemas.microsoft.com/office/powerpoint/2010/main" val="3905622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Col. 1.14-20 </a:t>
            </a:r>
            <a:r>
              <a:rPr lang="en-US" sz="4000" dirty="0"/>
              <a:t>visible and invisible, whether thrones, lordships, rulers or authorities — they have all been created through him and for him. He existed before all things, and </a:t>
            </a:r>
            <a:r>
              <a:rPr lang="en-US" sz="4000" dirty="0">
                <a:solidFill>
                  <a:srgbClr val="FFFF99"/>
                </a:solidFill>
              </a:rPr>
              <a:t>he holds everything together</a:t>
            </a:r>
            <a:r>
              <a:rPr lang="en-US" sz="4000" dirty="0"/>
              <a:t>. Also he is head of the Body, the Messianic Community — he is the beginning, the firstborn from the dead, </a:t>
            </a:r>
          </a:p>
        </p:txBody>
      </p:sp>
    </p:spTree>
    <p:extLst>
      <p:ext uri="{BB962C8B-B14F-4D97-AF65-F5344CB8AC3E}">
        <p14:creationId xmlns:p14="http://schemas.microsoft.com/office/powerpoint/2010/main" val="224744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Col. 1.14-20 </a:t>
            </a:r>
            <a:r>
              <a:rPr lang="en-US" sz="4000" dirty="0"/>
              <a:t>so that he might hold first place in everything. For it pleased God to have his full being live in his Son and through his Son to reconcile to himself all things, whether on earth or in heaven, making peace through him, through having his Son shed his blood by being executed on a stake.</a:t>
            </a:r>
          </a:p>
        </p:txBody>
      </p:sp>
    </p:spTree>
    <p:extLst>
      <p:ext uri="{BB962C8B-B14F-4D97-AF65-F5344CB8AC3E}">
        <p14:creationId xmlns:p14="http://schemas.microsoft.com/office/powerpoint/2010/main" val="394083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17.28  </a:t>
            </a:r>
            <a:r>
              <a:rPr lang="en-US" sz="4000" dirty="0"/>
              <a:t>In Him we live and move and have our existence.</a:t>
            </a:r>
          </a:p>
        </p:txBody>
      </p:sp>
    </p:spTree>
    <p:extLst>
      <p:ext uri="{BB962C8B-B14F-4D97-AF65-F5344CB8AC3E}">
        <p14:creationId xmlns:p14="http://schemas.microsoft.com/office/powerpoint/2010/main" val="1750043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Over the 26 years of Or HaOlam, it appears that we have three motivational axes of motion, in which we move forward.  </a:t>
            </a:r>
          </a:p>
          <a:p>
            <a:pPr marL="0" indent="0">
              <a:buNone/>
            </a:pPr>
            <a:r>
              <a:rPr lang="en-US" sz="4000" dirty="0"/>
              <a:t>All are centered on the Messiah. </a:t>
            </a:r>
          </a:p>
        </p:txBody>
      </p:sp>
    </p:spTree>
    <p:extLst>
      <p:ext uri="{BB962C8B-B14F-4D97-AF65-F5344CB8AC3E}">
        <p14:creationId xmlns:p14="http://schemas.microsoft.com/office/powerpoint/2010/main" val="3126542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17525" indent="-517525">
              <a:buFont typeface="+mj-lt"/>
              <a:buAutoNum type="arabicPeriod"/>
            </a:pPr>
            <a:r>
              <a:rPr lang="en-US" sz="4000" dirty="0"/>
              <a:t>Ruakh Presence</a:t>
            </a:r>
          </a:p>
          <a:p>
            <a:pPr marL="517525" indent="-517525">
              <a:buFont typeface="+mj-lt"/>
              <a:buAutoNum type="arabicPeriod"/>
            </a:pPr>
            <a:r>
              <a:rPr lang="en-US" sz="4000" dirty="0"/>
              <a:t>Covenantal understanding</a:t>
            </a:r>
          </a:p>
          <a:p>
            <a:pPr marL="517525" indent="-517525">
              <a:buFont typeface="+mj-lt"/>
              <a:buAutoNum type="arabicPeriod"/>
            </a:pPr>
            <a:r>
              <a:rPr lang="en-US" sz="4000" dirty="0"/>
              <a:t>Healing of body, soul, spirit</a:t>
            </a:r>
          </a:p>
        </p:txBody>
      </p:sp>
    </p:spTree>
    <p:extLst>
      <p:ext uri="{BB962C8B-B14F-4D97-AF65-F5344CB8AC3E}">
        <p14:creationId xmlns:p14="http://schemas.microsoft.com/office/powerpoint/2010/main" val="2386055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17525" indent="-517525">
              <a:buFont typeface="+mj-lt"/>
              <a:buAutoNum type="arabicPeriod"/>
            </a:pPr>
            <a:r>
              <a:rPr lang="en-US" sz="4000" u="sng" dirty="0">
                <a:solidFill>
                  <a:srgbClr val="FFFF99"/>
                </a:solidFill>
              </a:rPr>
              <a:t>Ruakh Presence</a:t>
            </a:r>
          </a:p>
          <a:p>
            <a:pPr marL="517525" indent="-517525">
              <a:buFont typeface="+mj-lt"/>
              <a:buAutoNum type="arabicPeriod"/>
            </a:pPr>
            <a:r>
              <a:rPr lang="en-US" sz="4000" dirty="0"/>
              <a:t>Covenantal understanding</a:t>
            </a:r>
          </a:p>
          <a:p>
            <a:pPr marL="517525" indent="-517525">
              <a:buFont typeface="+mj-lt"/>
              <a:buAutoNum type="arabicPeriod"/>
            </a:pPr>
            <a:r>
              <a:rPr lang="en-US" sz="4000" dirty="0"/>
              <a:t>Healing of body, soul, spirit</a:t>
            </a:r>
          </a:p>
        </p:txBody>
      </p:sp>
    </p:spTree>
    <p:extLst>
      <p:ext uri="{BB962C8B-B14F-4D97-AF65-F5344CB8AC3E}">
        <p14:creationId xmlns:p14="http://schemas.microsoft.com/office/powerpoint/2010/main" val="84206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קוּמִי אוֹרִי כִּי בָא אוֹרֵךְ</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Kumi</a:t>
            </a:r>
            <a:r>
              <a:rPr lang="en-US" i="1" dirty="0">
                <a:cs typeface="David" panose="020E0502060401010101" pitchFamily="34" charset="-79"/>
              </a:rPr>
              <a:t> </a:t>
            </a:r>
            <a:r>
              <a:rPr lang="en-US" i="1" dirty="0" err="1">
                <a:cs typeface="David" panose="020E0502060401010101" pitchFamily="34" charset="-79"/>
              </a:rPr>
              <a:t>ori</a:t>
            </a:r>
            <a:r>
              <a:rPr lang="en-US" i="1" dirty="0">
                <a:cs typeface="David" panose="020E0502060401010101" pitchFamily="34" charset="-79"/>
              </a:rPr>
              <a:t>, ki </a:t>
            </a:r>
            <a:r>
              <a:rPr lang="en-US" i="1" dirty="0" err="1">
                <a:cs typeface="David" panose="020E0502060401010101" pitchFamily="34" charset="-79"/>
              </a:rPr>
              <a:t>va</a:t>
            </a:r>
            <a:r>
              <a:rPr lang="en-US" i="1" dirty="0">
                <a:cs typeface="David" panose="020E0502060401010101" pitchFamily="34" charset="-79"/>
              </a:rPr>
              <a:t> </a:t>
            </a:r>
            <a:r>
              <a:rPr lang="en-US" i="1" dirty="0" err="1">
                <a:cs typeface="David" panose="020E0502060401010101" pitchFamily="34" charset="-79"/>
              </a:rPr>
              <a:t>orekh</a:t>
            </a:r>
            <a:endParaRPr lang="en-US" i="1" dirty="0">
              <a:cs typeface="David" panose="020E0502060401010101" pitchFamily="34" charset="-79"/>
            </a:endParaRPr>
          </a:p>
          <a:p>
            <a:pPr algn="l"/>
            <a:r>
              <a:rPr lang="en-US" dirty="0">
                <a:cs typeface="David" panose="020E0502060401010101" pitchFamily="34" charset="-79"/>
              </a:rPr>
              <a:t>Rise up, shine forth, </a:t>
            </a:r>
          </a:p>
          <a:p>
            <a:pPr algn="l"/>
            <a:r>
              <a:rPr lang="en-US" dirty="0">
                <a:cs typeface="David" panose="020E0502060401010101" pitchFamily="34" charset="-79"/>
              </a:rPr>
              <a:t>For, your Light has come.</a:t>
            </a:r>
            <a:endParaRPr lang="he-IL" i="0" dirty="0">
              <a:effectLst/>
              <a:cs typeface="David" panose="020E0502060401010101" pitchFamily="34" charset="-79"/>
            </a:endParaRPr>
          </a:p>
        </p:txBody>
      </p:sp>
    </p:spTree>
    <p:extLst>
      <p:ext uri="{BB962C8B-B14F-4D97-AF65-F5344CB8AC3E}">
        <p14:creationId xmlns:p14="http://schemas.microsoft.com/office/powerpoint/2010/main" val="374601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A squirrel’s delight</a:t>
            </a:r>
          </a:p>
        </p:txBody>
      </p:sp>
    </p:spTree>
    <p:extLst>
      <p:ext uri="{BB962C8B-B14F-4D97-AF65-F5344CB8AC3E}">
        <p14:creationId xmlns:p14="http://schemas.microsoft.com/office/powerpoint/2010/main" val="2492412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וּכְבוֹד יְיָ עָלַיִךְ זָרָח׃</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Ukh-vod</a:t>
            </a:r>
            <a:r>
              <a:rPr lang="en-US" i="1" dirty="0">
                <a:cs typeface="David" panose="020E0502060401010101" pitchFamily="34" charset="-79"/>
              </a:rPr>
              <a:t> </a:t>
            </a:r>
            <a:r>
              <a:rPr lang="en-US" i="1" cap="small" dirty="0">
                <a:cs typeface="David" panose="020E0502060401010101" pitchFamily="34" charset="-79"/>
              </a:rPr>
              <a:t>Adoni </a:t>
            </a:r>
            <a:r>
              <a:rPr lang="en-US" i="1" dirty="0" err="1">
                <a:cs typeface="David" panose="020E0502060401010101" pitchFamily="34" charset="-79"/>
              </a:rPr>
              <a:t>aliyikh</a:t>
            </a:r>
            <a:r>
              <a:rPr lang="en-US" i="1" dirty="0">
                <a:cs typeface="David" panose="020E0502060401010101" pitchFamily="34" charset="-79"/>
              </a:rPr>
              <a:t> </a:t>
            </a:r>
            <a:r>
              <a:rPr lang="en-US" i="1" dirty="0" err="1">
                <a:cs typeface="David" panose="020E0502060401010101" pitchFamily="34" charset="-79"/>
              </a:rPr>
              <a:t>zarakh</a:t>
            </a:r>
            <a:endParaRPr lang="en-US" i="1" dirty="0">
              <a:cs typeface="David" panose="020E0502060401010101" pitchFamily="34" charset="-79"/>
            </a:endParaRPr>
          </a:p>
          <a:p>
            <a:pPr algn="l"/>
            <a:r>
              <a:rPr lang="en-US" dirty="0" err="1">
                <a:cs typeface="David" panose="020E0502060401010101" pitchFamily="34" charset="-79"/>
              </a:rPr>
              <a:t>She</a:t>
            </a:r>
            <a:r>
              <a:rPr lang="en-US" u="sng" dirty="0" err="1">
                <a:cs typeface="David" panose="020E0502060401010101" pitchFamily="34" charset="-79"/>
              </a:rPr>
              <a:t>khi</a:t>
            </a:r>
            <a:r>
              <a:rPr lang="en-US" dirty="0" err="1">
                <a:cs typeface="David" panose="020E0502060401010101" pitchFamily="34" charset="-79"/>
              </a:rPr>
              <a:t>nah</a:t>
            </a:r>
            <a:r>
              <a:rPr lang="en-US" dirty="0">
                <a:cs typeface="David" panose="020E0502060401010101" pitchFamily="34" charset="-79"/>
              </a:rPr>
              <a:t> of </a:t>
            </a:r>
            <a:r>
              <a:rPr lang="en-US" u="sng" dirty="0">
                <a:cs typeface="David" panose="020E0502060401010101" pitchFamily="34" charset="-79"/>
              </a:rPr>
              <a:t>Mes</a:t>
            </a:r>
            <a:r>
              <a:rPr lang="en-US" dirty="0">
                <a:cs typeface="David" panose="020E0502060401010101" pitchFamily="34" charset="-79"/>
              </a:rPr>
              <a:t>siah in splendor has dawned. </a:t>
            </a:r>
          </a:p>
          <a:p>
            <a:pPr algn="r" rtl="1"/>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43649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Mtt</a:t>
            </a:r>
            <a:r>
              <a:rPr lang="en-US" sz="4000" baseline="30000" dirty="0"/>
              <a:t>. 4.13-13 </a:t>
            </a:r>
            <a:r>
              <a:rPr lang="en-US" sz="4000" dirty="0"/>
              <a:t>Leaving </a:t>
            </a:r>
            <a:r>
              <a:rPr lang="en-US" sz="4000" dirty="0" err="1"/>
              <a:t>Natzeret</a:t>
            </a:r>
            <a:r>
              <a:rPr lang="en-US" sz="4000" dirty="0"/>
              <a:t>, He came and settled in Capernaum…This was to fulfill what was spoken through Isaiah the prophet, saying … </a:t>
            </a:r>
            <a:r>
              <a:rPr lang="en-US" sz="4000" u="sng" dirty="0">
                <a:solidFill>
                  <a:srgbClr val="FFFF99"/>
                </a:solidFill>
              </a:rPr>
              <a:t>the people sitting in darkness have seen a great light</a:t>
            </a:r>
            <a:r>
              <a:rPr lang="en-US" sz="4000" dirty="0"/>
              <a:t>, and those sitting in the region and shadow of death, on them a light has dawned.”</a:t>
            </a:r>
          </a:p>
        </p:txBody>
      </p:sp>
    </p:spTree>
    <p:extLst>
      <p:ext uri="{BB962C8B-B14F-4D97-AF65-F5344CB8AC3E}">
        <p14:creationId xmlns:p14="http://schemas.microsoft.com/office/powerpoint/2010/main" val="2443038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baseline="30000" dirty="0"/>
              <a:t>Acts 22.6-7 </a:t>
            </a:r>
            <a:r>
              <a:rPr lang="en-US" dirty="0"/>
              <a:t>[Paul/</a:t>
            </a:r>
            <a:r>
              <a:rPr lang="en-US" dirty="0" err="1"/>
              <a:t>Shaul</a:t>
            </a:r>
            <a:r>
              <a:rPr lang="en-US" dirty="0"/>
              <a:t>]  “As I was traveling and approaching </a:t>
            </a:r>
            <a:r>
              <a:rPr lang="en-US" dirty="0" err="1"/>
              <a:t>Dammesek</a:t>
            </a:r>
            <a:r>
              <a:rPr lang="en-US" dirty="0"/>
              <a:t>, around noon, </a:t>
            </a:r>
            <a:r>
              <a:rPr lang="en-US" u="sng" dirty="0">
                <a:solidFill>
                  <a:srgbClr val="FFFF99"/>
                </a:solidFill>
              </a:rPr>
              <a:t>suddenly a brilliant light from heaven flashed all around me! </a:t>
            </a:r>
            <a:r>
              <a:rPr lang="en-US" dirty="0"/>
              <a:t>I fell to the ground…</a:t>
            </a:r>
          </a:p>
        </p:txBody>
      </p:sp>
    </p:spTree>
    <p:extLst>
      <p:ext uri="{BB962C8B-B14F-4D97-AF65-F5344CB8AC3E}">
        <p14:creationId xmlns:p14="http://schemas.microsoft.com/office/powerpoint/2010/main" val="203967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Cor 4.6 </a:t>
            </a:r>
            <a:r>
              <a:rPr lang="en-US" sz="4000" dirty="0"/>
              <a:t>For it is the God who once said, “Let light shine out of darkness,” who has made his light shine in our hearts, </a:t>
            </a:r>
            <a:r>
              <a:rPr lang="en-US" sz="4000" u="sng" dirty="0">
                <a:solidFill>
                  <a:srgbClr val="FFFF99"/>
                </a:solidFill>
              </a:rPr>
              <a:t>the light of the knowledge of God’s glory shining in the face of the Messiah Yeshua</a:t>
            </a:r>
            <a:r>
              <a:rPr lang="en-US" sz="4000" dirty="0"/>
              <a:t>.</a:t>
            </a:r>
            <a:endParaRPr lang="en-US" sz="6600" dirty="0"/>
          </a:p>
        </p:txBody>
      </p:sp>
    </p:spTree>
    <p:extLst>
      <p:ext uri="{BB962C8B-B14F-4D97-AF65-F5344CB8AC3E}">
        <p14:creationId xmlns:p14="http://schemas.microsoft.com/office/powerpoint/2010/main" val="1651590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הִנֵּה הַחֹשֶׁךְ יְכַסֶּה־אֶרֶץ</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Henay</a:t>
            </a:r>
            <a:r>
              <a:rPr lang="en-US" i="1" dirty="0">
                <a:cs typeface="David" panose="020E0502060401010101" pitchFamily="34" charset="-79"/>
              </a:rPr>
              <a:t> </a:t>
            </a:r>
            <a:r>
              <a:rPr lang="en-US" i="1" dirty="0" err="1">
                <a:cs typeface="David" panose="020E0502060401010101" pitchFamily="34" charset="-79"/>
              </a:rPr>
              <a:t>hakhoshekh</a:t>
            </a:r>
            <a:r>
              <a:rPr lang="en-US" i="1" dirty="0">
                <a:cs typeface="David" panose="020E0502060401010101" pitchFamily="34" charset="-79"/>
              </a:rPr>
              <a:t> </a:t>
            </a:r>
            <a:r>
              <a:rPr lang="en-US" i="1" dirty="0" err="1">
                <a:cs typeface="David" panose="020E0502060401010101" pitchFamily="34" charset="-79"/>
              </a:rPr>
              <a:t>y’khaseh</a:t>
            </a:r>
            <a:r>
              <a:rPr lang="en-US" i="1" dirty="0">
                <a:cs typeface="David" panose="020E0502060401010101" pitchFamily="34" charset="-79"/>
              </a:rPr>
              <a:t> </a:t>
            </a:r>
            <a:r>
              <a:rPr lang="en-US" i="1" dirty="0" err="1">
                <a:cs typeface="David" panose="020E0502060401010101" pitchFamily="34" charset="-79"/>
              </a:rPr>
              <a:t>erets</a:t>
            </a:r>
            <a:endParaRPr lang="en-US" i="1" dirty="0">
              <a:cs typeface="David" panose="020E0502060401010101" pitchFamily="34" charset="-79"/>
            </a:endParaRPr>
          </a:p>
          <a:p>
            <a:pPr algn="l"/>
            <a:r>
              <a:rPr lang="en-US" dirty="0">
                <a:cs typeface="David" panose="020E0502060401010101" pitchFamily="34" charset="-79"/>
              </a:rPr>
              <a:t>See how darkness covers the earth</a:t>
            </a:r>
          </a:p>
        </p:txBody>
      </p:sp>
    </p:spTree>
    <p:extLst>
      <p:ext uri="{BB962C8B-B14F-4D97-AF65-F5344CB8AC3E}">
        <p14:creationId xmlns:p14="http://schemas.microsoft.com/office/powerpoint/2010/main" val="3295992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lnSpcReduction="10000"/>
          </a:bodyPr>
          <a:lstStyle/>
          <a:p>
            <a:pPr algn="r" rtl="1"/>
            <a:r>
              <a:rPr lang="he-IL" b="1" i="0" dirty="0">
                <a:effectLst/>
                <a:latin typeface="David" panose="020E0502060401010101" pitchFamily="34" charset="-79"/>
                <a:cs typeface="David" panose="020E0502060401010101" pitchFamily="34" charset="-79"/>
              </a:rPr>
              <a:t>וַֽעֲרָפֶ֖ל לְאֻמִּ֑ים</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V’arafel</a:t>
            </a:r>
            <a:r>
              <a:rPr lang="en-US" i="1" dirty="0">
                <a:cs typeface="David" panose="020E0502060401010101" pitchFamily="34" charset="-79"/>
              </a:rPr>
              <a:t> </a:t>
            </a:r>
            <a:r>
              <a:rPr lang="en-US" i="1" dirty="0" err="1">
                <a:cs typeface="David" panose="020E0502060401010101" pitchFamily="34" charset="-79"/>
              </a:rPr>
              <a:t>l’umim</a:t>
            </a:r>
            <a:endParaRPr lang="en-US" i="1" dirty="0">
              <a:cs typeface="David" panose="020E0502060401010101" pitchFamily="34" charset="-79"/>
            </a:endParaRPr>
          </a:p>
          <a:p>
            <a:pPr algn="l"/>
            <a:r>
              <a:rPr lang="en-US" dirty="0">
                <a:cs typeface="David" panose="020E0502060401010101" pitchFamily="34" charset="-79"/>
              </a:rPr>
              <a:t>And the nations in depth of night</a:t>
            </a:r>
          </a:p>
          <a:p>
            <a:pPr algn="l"/>
            <a:endParaRPr lang="en-US" dirty="0">
              <a:cs typeface="David" panose="020E0502060401010101" pitchFamily="34" charset="-79"/>
            </a:endParaRPr>
          </a:p>
          <a:p>
            <a:pPr algn="l"/>
            <a:r>
              <a:rPr lang="en-US" dirty="0">
                <a:cs typeface="David" panose="020E0502060401010101" pitchFamily="34" charset="-79"/>
              </a:rPr>
              <a:t>When expounding on this two weeks ago, I skipped the MOST important darkness.  </a:t>
            </a:r>
            <a:endParaRPr lang="he-IL" dirty="0">
              <a:cs typeface="David" panose="020E0502060401010101" pitchFamily="34" charset="-79"/>
            </a:endParaRPr>
          </a:p>
        </p:txBody>
      </p:sp>
    </p:spTree>
    <p:extLst>
      <p:ext uri="{BB962C8B-B14F-4D97-AF65-F5344CB8AC3E}">
        <p14:creationId xmlns:p14="http://schemas.microsoft.com/office/powerpoint/2010/main" val="1829981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Tim. 1.15-16</a:t>
            </a:r>
            <a:r>
              <a:rPr lang="en-US" sz="4000" dirty="0"/>
              <a:t> Trustworthy is the saying and deserving of complete acceptance: “Messiah Yeshua came into the world to save sinners”—of whom </a:t>
            </a:r>
            <a:r>
              <a:rPr lang="en-US" sz="4000" dirty="0">
                <a:solidFill>
                  <a:srgbClr val="FFFF99"/>
                </a:solidFill>
              </a:rPr>
              <a:t>I </a:t>
            </a:r>
            <a:r>
              <a:rPr lang="en-US" sz="4000" u="sng" dirty="0">
                <a:solidFill>
                  <a:srgbClr val="FFFF99"/>
                </a:solidFill>
              </a:rPr>
              <a:t>am</a:t>
            </a:r>
            <a:r>
              <a:rPr lang="en-US" sz="4000" dirty="0">
                <a:solidFill>
                  <a:srgbClr val="FFFF99"/>
                </a:solidFill>
              </a:rPr>
              <a:t> foremost</a:t>
            </a:r>
            <a:r>
              <a:rPr lang="en-US" sz="4000" dirty="0"/>
              <a:t>. </a:t>
            </a:r>
          </a:p>
        </p:txBody>
      </p:sp>
    </p:spTree>
    <p:extLst>
      <p:ext uri="{BB962C8B-B14F-4D97-AF65-F5344CB8AC3E}">
        <p14:creationId xmlns:p14="http://schemas.microsoft.com/office/powerpoint/2010/main" val="757544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Tim. 1.15-16</a:t>
            </a:r>
            <a:r>
              <a:rPr lang="en-US" sz="4000" dirty="0"/>
              <a:t> Yet for this reason I was shown mercy—so that in me as </a:t>
            </a:r>
            <a:r>
              <a:rPr lang="en-US" sz="4000" dirty="0">
                <a:solidFill>
                  <a:srgbClr val="FFFF99"/>
                </a:solidFill>
              </a:rPr>
              <a:t>the foremost</a:t>
            </a:r>
            <a:r>
              <a:rPr lang="en-US" sz="4000" dirty="0"/>
              <a:t>, Messiah Yeshua might demonstrate His complete patience, as an example for those about to put their trust in Him for eternal life.</a:t>
            </a:r>
          </a:p>
        </p:txBody>
      </p:sp>
    </p:spTree>
    <p:extLst>
      <p:ext uri="{BB962C8B-B14F-4D97-AF65-F5344CB8AC3E}">
        <p14:creationId xmlns:p14="http://schemas.microsoft.com/office/powerpoint/2010/main" val="1502852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6.12-14</a:t>
            </a:r>
            <a:r>
              <a:rPr lang="en-US" sz="4000" dirty="0"/>
              <a:t> Therefore do not let sin rule in your mortal body so that you obey its desires. And do not keep yielding your body parts to sin as tools of wickedness; but yield yourselves to God as those alive from the dead, </a:t>
            </a:r>
          </a:p>
        </p:txBody>
      </p:sp>
    </p:spTree>
    <p:extLst>
      <p:ext uri="{BB962C8B-B14F-4D97-AF65-F5344CB8AC3E}">
        <p14:creationId xmlns:p14="http://schemas.microsoft.com/office/powerpoint/2010/main" val="275398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6.12-14</a:t>
            </a:r>
            <a:r>
              <a:rPr lang="en-US" sz="4000" dirty="0"/>
              <a:t> and your body parts as tools of righteousness to God.  For sin shall not be master over you, for you are not under law but under grace.</a:t>
            </a:r>
          </a:p>
        </p:txBody>
      </p:sp>
    </p:spTree>
    <p:extLst>
      <p:ext uri="{BB962C8B-B14F-4D97-AF65-F5344CB8AC3E}">
        <p14:creationId xmlns:p14="http://schemas.microsoft.com/office/powerpoint/2010/main" val="175094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F9E35AE-6354-4F5A-B4E9-DD983E98E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278" y="0"/>
            <a:ext cx="4693444" cy="5143500"/>
          </a:xfrm>
          <a:prstGeom prst="rect">
            <a:avLst/>
          </a:prstGeom>
        </p:spPr>
      </p:pic>
    </p:spTree>
    <p:extLst>
      <p:ext uri="{BB962C8B-B14F-4D97-AF65-F5344CB8AC3E}">
        <p14:creationId xmlns:p14="http://schemas.microsoft.com/office/powerpoint/2010/main" val="2435624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It’s the glory of Yeshua brought to this sinful world, moreover, recognizing OUR sinful selves, that is our starting part.</a:t>
            </a:r>
          </a:p>
          <a:p>
            <a:pPr marL="0" indent="0">
              <a:buNone/>
            </a:pPr>
            <a:r>
              <a:rPr lang="en-US" sz="4000" dirty="0"/>
              <a:t>We share this axis with the whole believing world.  </a:t>
            </a:r>
          </a:p>
        </p:txBody>
      </p:sp>
    </p:spTree>
    <p:extLst>
      <p:ext uri="{BB962C8B-B14F-4D97-AF65-F5344CB8AC3E}">
        <p14:creationId xmlns:p14="http://schemas.microsoft.com/office/powerpoint/2010/main" val="2480939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You could consider this the “pitch,” what lifts our heads up.</a:t>
            </a:r>
          </a:p>
        </p:txBody>
      </p:sp>
    </p:spTree>
    <p:extLst>
      <p:ext uri="{BB962C8B-B14F-4D97-AF65-F5344CB8AC3E}">
        <p14:creationId xmlns:p14="http://schemas.microsoft.com/office/powerpoint/2010/main" val="925074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63E71A8-E7AB-4F35-86C5-E4C52BE29FE2}"/>
              </a:ext>
            </a:extLst>
          </p:cNvPr>
          <p:cNvPicPr>
            <a:picLocks noChangeAspect="1"/>
          </p:cNvPicPr>
          <p:nvPr/>
        </p:nvPicPr>
        <p:blipFill>
          <a:blip r:embed="rId3"/>
          <a:stretch>
            <a:fillRect/>
          </a:stretch>
        </p:blipFill>
        <p:spPr>
          <a:xfrm>
            <a:off x="0" y="289790"/>
            <a:ext cx="9213832" cy="4114800"/>
          </a:xfrm>
          <a:prstGeom prst="rect">
            <a:avLst/>
          </a:prstGeom>
        </p:spPr>
      </p:pic>
      <p:sp>
        <p:nvSpPr>
          <p:cNvPr id="5" name="Rectangle 4">
            <a:extLst>
              <a:ext uri="{FF2B5EF4-FFF2-40B4-BE49-F238E27FC236}">
                <a16:creationId xmlns:a16="http://schemas.microsoft.com/office/drawing/2014/main" id="{5E0E3A29-B089-4363-B077-B11DD734119B}"/>
              </a:ext>
            </a:extLst>
          </p:cNvPr>
          <p:cNvSpPr/>
          <p:nvPr/>
        </p:nvSpPr>
        <p:spPr bwMode="auto">
          <a:xfrm>
            <a:off x="7666741" y="2876550"/>
            <a:ext cx="1524000" cy="30480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6" name="Rectangle 5">
            <a:extLst>
              <a:ext uri="{FF2B5EF4-FFF2-40B4-BE49-F238E27FC236}">
                <a16:creationId xmlns:a16="http://schemas.microsoft.com/office/drawing/2014/main" id="{5956A0B9-0C6E-4FD2-BAA8-36C3B9BF644F}"/>
              </a:ext>
            </a:extLst>
          </p:cNvPr>
          <p:cNvSpPr/>
          <p:nvPr/>
        </p:nvSpPr>
        <p:spPr bwMode="auto">
          <a:xfrm>
            <a:off x="5334000" y="552451"/>
            <a:ext cx="1600200" cy="38100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7" name="Rectangle 6">
            <a:extLst>
              <a:ext uri="{FF2B5EF4-FFF2-40B4-BE49-F238E27FC236}">
                <a16:creationId xmlns:a16="http://schemas.microsoft.com/office/drawing/2014/main" id="{4936CC93-C3C0-440F-9627-26AC96CAA092}"/>
              </a:ext>
            </a:extLst>
          </p:cNvPr>
          <p:cNvSpPr/>
          <p:nvPr/>
        </p:nvSpPr>
        <p:spPr bwMode="auto">
          <a:xfrm>
            <a:off x="304800" y="3288145"/>
            <a:ext cx="1600200" cy="38100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2" name="Rectangle: Rounded Corners 1">
            <a:extLst>
              <a:ext uri="{FF2B5EF4-FFF2-40B4-BE49-F238E27FC236}">
                <a16:creationId xmlns:a16="http://schemas.microsoft.com/office/drawing/2014/main" id="{61320FEA-69C5-49E5-AC84-AE1F4B6491C5}"/>
              </a:ext>
            </a:extLst>
          </p:cNvPr>
          <p:cNvSpPr/>
          <p:nvPr/>
        </p:nvSpPr>
        <p:spPr bwMode="auto">
          <a:xfrm>
            <a:off x="7467600" y="2343150"/>
            <a:ext cx="1066800" cy="6858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812001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motivates us to </a:t>
            </a:r>
          </a:p>
          <a:p>
            <a:r>
              <a:rPr lang="en-US" sz="4000" dirty="0"/>
              <a:t>to seek the filling of the Ruakh / Spirit, and to not forbid speaking in tongues, at least at </a:t>
            </a:r>
            <a:r>
              <a:rPr lang="en-US" sz="4000" dirty="0" err="1"/>
              <a:t>Teerosh</a:t>
            </a:r>
            <a:r>
              <a:rPr lang="en-US" sz="4000" dirty="0"/>
              <a:t>.  </a:t>
            </a:r>
          </a:p>
          <a:p>
            <a:r>
              <a:rPr lang="en-US" sz="4000" dirty="0"/>
              <a:t>to faithfully gather and </a:t>
            </a:r>
            <a:r>
              <a:rPr lang="en-US" sz="4000" u="sng" dirty="0"/>
              <a:t>worship</a:t>
            </a:r>
            <a:r>
              <a:rPr lang="en-US" sz="4000" dirty="0"/>
              <a:t> in anointed song, dance, and learning.  </a:t>
            </a:r>
          </a:p>
        </p:txBody>
      </p:sp>
    </p:spTree>
    <p:extLst>
      <p:ext uri="{BB962C8B-B14F-4D97-AF65-F5344CB8AC3E}">
        <p14:creationId xmlns:p14="http://schemas.microsoft.com/office/powerpoint/2010/main" val="2121052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This motivates us to </a:t>
            </a:r>
          </a:p>
          <a:p>
            <a:r>
              <a:rPr lang="en-US" sz="4000" dirty="0"/>
              <a:t>Do outreach to the Jews and Gentiles.  </a:t>
            </a:r>
          </a:p>
          <a:p>
            <a:pPr marL="0" indent="0">
              <a:buNone/>
            </a:pPr>
            <a:r>
              <a:rPr lang="en-US" sz="4000" baseline="30000" dirty="0"/>
              <a:t>Ro. 1.16  </a:t>
            </a:r>
            <a:r>
              <a:rPr lang="en-US" sz="4000" dirty="0"/>
              <a:t>For I am not ashamed of the Good News, for it is </a:t>
            </a:r>
            <a:r>
              <a:rPr lang="en-US" sz="4000" dirty="0">
                <a:solidFill>
                  <a:srgbClr val="FFFF99"/>
                </a:solidFill>
              </a:rPr>
              <a:t>the power of God</a:t>
            </a:r>
            <a:r>
              <a:rPr lang="en-US" sz="4000" dirty="0"/>
              <a:t> for salvation to everyone who trusts—to the Jew first and also to the Nations. </a:t>
            </a:r>
          </a:p>
        </p:txBody>
      </p:sp>
    </p:spTree>
    <p:extLst>
      <p:ext uri="{BB962C8B-B14F-4D97-AF65-F5344CB8AC3E}">
        <p14:creationId xmlns:p14="http://schemas.microsoft.com/office/powerpoint/2010/main" val="857913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This motivates us to PRAY and read the scriptures, privately </a:t>
            </a:r>
            <a:r>
              <a:rPr lang="en-US" sz="4000" u="sng" dirty="0"/>
              <a:t>AND</a:t>
            </a:r>
            <a:r>
              <a:rPr lang="en-US" sz="4000" dirty="0"/>
              <a:t> corporately.   </a:t>
            </a:r>
            <a:r>
              <a:rPr lang="en-US" sz="4000" dirty="0" err="1"/>
              <a:t>Teerosh</a:t>
            </a:r>
            <a:r>
              <a:rPr lang="en-US" sz="4000" dirty="0"/>
              <a:t> Tuesday corporate prayer.</a:t>
            </a:r>
          </a:p>
        </p:txBody>
      </p:sp>
    </p:spTree>
    <p:extLst>
      <p:ext uri="{BB962C8B-B14F-4D97-AF65-F5344CB8AC3E}">
        <p14:creationId xmlns:p14="http://schemas.microsoft.com/office/powerpoint/2010/main" val="3076129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Acts 2.32-33 </a:t>
            </a:r>
            <a:r>
              <a:rPr lang="en-US" sz="4000" dirty="0"/>
              <a:t>“This Yeshua God raised up—we all are witnesses! Therefore, being exalted to the right hand of God and receiving from the Father the promise of the Ruakh ha-</a:t>
            </a:r>
            <a:r>
              <a:rPr lang="en-US" sz="4000" dirty="0" err="1"/>
              <a:t>Kodesh</a:t>
            </a:r>
            <a:r>
              <a:rPr lang="en-US" sz="4000" dirty="0"/>
              <a:t>, </a:t>
            </a:r>
            <a:r>
              <a:rPr lang="en-US" sz="4000" dirty="0">
                <a:solidFill>
                  <a:srgbClr val="FFFF99"/>
                </a:solidFill>
              </a:rPr>
              <a:t>He poured out this</a:t>
            </a:r>
            <a:r>
              <a:rPr lang="en-US" sz="4000" dirty="0"/>
              <a:t>—what you now see and hear. </a:t>
            </a:r>
          </a:p>
        </p:txBody>
      </p:sp>
    </p:spTree>
    <p:extLst>
      <p:ext uri="{BB962C8B-B14F-4D97-AF65-F5344CB8AC3E}">
        <p14:creationId xmlns:p14="http://schemas.microsoft.com/office/powerpoint/2010/main" val="1800917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r>
              <a:rPr lang="en-US" sz="4000" dirty="0"/>
              <a:t>Are we filled with the Spirit?</a:t>
            </a:r>
          </a:p>
          <a:p>
            <a:r>
              <a:rPr lang="en-US" sz="4000" dirty="0"/>
              <a:t>Do we have joy in life?   In troubles?</a:t>
            </a:r>
          </a:p>
          <a:p>
            <a:r>
              <a:rPr lang="en-US" sz="4000" dirty="0"/>
              <a:t>Do we have victory over secret sins?</a:t>
            </a:r>
          </a:p>
          <a:p>
            <a:r>
              <a:rPr lang="en-US" sz="4000" dirty="0"/>
              <a:t>Do we pray regularly and read the Word?</a:t>
            </a:r>
          </a:p>
        </p:txBody>
      </p:sp>
    </p:spTree>
    <p:extLst>
      <p:ext uri="{BB962C8B-B14F-4D97-AF65-F5344CB8AC3E}">
        <p14:creationId xmlns:p14="http://schemas.microsoft.com/office/powerpoint/2010/main" val="632180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a:extLst>
              <a:ext uri="{FF2B5EF4-FFF2-40B4-BE49-F238E27FC236}">
                <a16:creationId xmlns:a16="http://schemas.microsoft.com/office/drawing/2014/main" id="{F31FF04B-0C73-484F-AE3B-59D57DE14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188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17525" indent="-517525">
              <a:buFont typeface="+mj-lt"/>
              <a:buAutoNum type="arabicPeriod"/>
            </a:pPr>
            <a:r>
              <a:rPr lang="en-US" sz="4000" dirty="0"/>
              <a:t>Ruakh Presence</a:t>
            </a:r>
          </a:p>
          <a:p>
            <a:pPr marL="517525" indent="-517525">
              <a:buFont typeface="+mj-lt"/>
              <a:buAutoNum type="arabicPeriod"/>
            </a:pPr>
            <a:r>
              <a:rPr lang="en-US" sz="4000" u="sng" dirty="0">
                <a:solidFill>
                  <a:srgbClr val="FFFF99"/>
                </a:solidFill>
              </a:rPr>
              <a:t>Covenantal understanding</a:t>
            </a:r>
          </a:p>
          <a:p>
            <a:pPr marL="517525" indent="-517525">
              <a:buFont typeface="+mj-lt"/>
              <a:buAutoNum type="arabicPeriod"/>
            </a:pPr>
            <a:r>
              <a:rPr lang="en-US" sz="4000" dirty="0"/>
              <a:t>Healing of body, soul, spirit</a:t>
            </a:r>
          </a:p>
        </p:txBody>
      </p:sp>
    </p:spTree>
    <p:extLst>
      <p:ext uri="{BB962C8B-B14F-4D97-AF65-F5344CB8AC3E}">
        <p14:creationId xmlns:p14="http://schemas.microsoft.com/office/powerpoint/2010/main" val="224736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From </a:t>
            </a:r>
            <a:r>
              <a:rPr lang="en-US" sz="4000" i="1" dirty="0"/>
              <a:t>Princess Bride </a:t>
            </a:r>
          </a:p>
          <a:p>
            <a:pPr marL="0" indent="0" algn="ctr">
              <a:buNone/>
            </a:pPr>
            <a:r>
              <a:rPr lang="en-US" sz="4000" dirty="0"/>
              <a:t>via Mike Boatright</a:t>
            </a:r>
          </a:p>
        </p:txBody>
      </p:sp>
    </p:spTree>
    <p:extLst>
      <p:ext uri="{BB962C8B-B14F-4D97-AF65-F5344CB8AC3E}">
        <p14:creationId xmlns:p14="http://schemas.microsoft.com/office/powerpoint/2010/main" val="1586527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69585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Yaw, which way we turn.</a:t>
            </a:r>
          </a:p>
          <a:p>
            <a:pPr marL="0" indent="0">
              <a:buNone/>
            </a:pPr>
            <a:endParaRPr lang="en-US" sz="1800" dirty="0"/>
          </a:p>
          <a:p>
            <a:pPr marL="0" indent="0">
              <a:buNone/>
            </a:pPr>
            <a:endParaRPr lang="en-US" sz="1800" dirty="0"/>
          </a:p>
          <a:p>
            <a:pPr marL="0" indent="0">
              <a:buNone/>
            </a:pPr>
            <a:r>
              <a:rPr lang="en-US" sz="1800" dirty="0"/>
              <a:t>Play</a:t>
            </a:r>
            <a:endParaRPr lang="en-US" sz="4000" dirty="0"/>
          </a:p>
        </p:txBody>
      </p:sp>
      <p:pic>
        <p:nvPicPr>
          <p:cNvPr id="5" name="Picture 4">
            <a:extLst>
              <a:ext uri="{FF2B5EF4-FFF2-40B4-BE49-F238E27FC236}">
                <a16:creationId xmlns:a16="http://schemas.microsoft.com/office/drawing/2014/main" id="{6512AFD8-3DE0-4336-AB3F-059B84A1BAE0}"/>
              </a:ext>
            </a:extLst>
          </p:cNvPr>
          <p:cNvPicPr>
            <a:picLocks noChangeAspect="1"/>
          </p:cNvPicPr>
          <p:nvPr/>
        </p:nvPicPr>
        <p:blipFill>
          <a:blip r:embed="rId3"/>
          <a:stretch>
            <a:fillRect/>
          </a:stretch>
        </p:blipFill>
        <p:spPr>
          <a:xfrm>
            <a:off x="2000650" y="0"/>
            <a:ext cx="7143350" cy="5143500"/>
          </a:xfrm>
          <a:prstGeom prst="rect">
            <a:avLst/>
          </a:prstGeom>
        </p:spPr>
      </p:pic>
    </p:spTree>
    <p:extLst>
      <p:ext uri="{BB962C8B-B14F-4D97-AF65-F5344CB8AC3E}">
        <p14:creationId xmlns:p14="http://schemas.microsoft.com/office/powerpoint/2010/main" val="1986763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85900" y="146266"/>
            <a:ext cx="6172200" cy="422672"/>
          </a:xfrm>
        </p:spPr>
        <p:txBody>
          <a:bodyPr/>
          <a:lstStyle/>
          <a:p>
            <a:pPr eaLnBrk="1" hangingPunct="1"/>
            <a:r>
              <a:rPr lang="en-US" altLang="en-US" sz="2100" dirty="0">
                <a:solidFill>
                  <a:srgbClr val="FFFF00"/>
                </a:solidFill>
              </a:rPr>
              <a:t>B’resheet (Genesis) 12:2</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271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14300" y="1414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539252"/>
            <a:ext cx="8229600" cy="4629150"/>
          </a:xfrm>
        </p:spPr>
        <p:txBody>
          <a:bodyPr/>
          <a:lstStyle/>
          <a:p>
            <a:pPr marL="0" indent="0" algn="r" rtl="1"/>
            <a:r>
              <a:rPr lang="he-IL" sz="4500" b="1" dirty="0">
                <a:latin typeface="David" panose="020E0502060401010101" pitchFamily="34" charset="-79"/>
                <a:cs typeface="David" panose="020E0502060401010101" pitchFamily="34" charset="-79"/>
              </a:rPr>
              <a:t>וְאֶֽעֶשְׂךָ לְג֣וֹי גָּדוֹל וַאֲבָ֣רֶכְךָ וַאֲגַדְּלָה שְׁמֶךָ וֶהְיֵה בְּרָכָֽה׃ </a:t>
            </a:r>
            <a:endParaRPr lang="en-US" sz="4500" b="1" dirty="0">
              <a:latin typeface="David" panose="020E0502060401010101" pitchFamily="34" charset="-79"/>
              <a:cs typeface="David" panose="020E0502060401010101" pitchFamily="34" charset="-79"/>
            </a:endParaRPr>
          </a:p>
          <a:p>
            <a:pPr marL="0" indent="0" rtl="1"/>
            <a:r>
              <a:rPr lang="en-US" sz="4000" dirty="0"/>
              <a:t>“I will make of you a great nation, I will </a:t>
            </a:r>
            <a:r>
              <a:rPr lang="en-US" sz="4000" dirty="0">
                <a:solidFill>
                  <a:srgbClr val="FFFF99"/>
                </a:solidFill>
              </a:rPr>
              <a:t>bless you, and I will make your name great; and you are to be a blessing.</a:t>
            </a:r>
            <a:endParaRPr lang="en-US" sz="4000" b="1" dirty="0">
              <a:solidFill>
                <a:srgbClr val="FFFF99"/>
              </a:solidFill>
              <a:latin typeface="+mj-lt"/>
              <a:cs typeface="David" panose="020E0502060401010101" pitchFamily="34" charset="-79"/>
            </a:endParaRPr>
          </a:p>
        </p:txBody>
      </p:sp>
    </p:spTree>
    <p:extLst>
      <p:ext uri="{BB962C8B-B14F-4D97-AF65-F5344CB8AC3E}">
        <p14:creationId xmlns:p14="http://schemas.microsoft.com/office/powerpoint/2010/main" val="1803457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600200" y="123643"/>
            <a:ext cx="6172200" cy="422672"/>
          </a:xfrm>
        </p:spPr>
        <p:txBody>
          <a:bodyPr/>
          <a:lstStyle/>
          <a:p>
            <a:pPr eaLnBrk="1" hangingPunct="1"/>
            <a:r>
              <a:rPr lang="en-US" altLang="en-US" sz="2100" dirty="0">
                <a:solidFill>
                  <a:srgbClr val="FFFF00"/>
                </a:solidFill>
              </a:rPr>
              <a:t>B’resheet (Genesis) 12:3</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271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14300" y="1414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685800" y="651272"/>
            <a:ext cx="8115300" cy="4492228"/>
          </a:xfrm>
        </p:spPr>
        <p:txBody>
          <a:bodyPr>
            <a:normAutofit fontScale="92500"/>
          </a:bodyPr>
          <a:lstStyle/>
          <a:p>
            <a:pPr marL="0" indent="0" algn="r" rtl="1"/>
            <a:r>
              <a:rPr lang="he-IL" sz="4500" b="1" dirty="0">
                <a:latin typeface="David" panose="020E0502060401010101" pitchFamily="34" charset="-79"/>
                <a:cs typeface="David" panose="020E0502060401010101" pitchFamily="34" charset="-79"/>
              </a:rPr>
              <a:t>וַאֲבָֽרְכָה מְבָ֣רְכֶיךָ וּמְקַלֶּלְךָ אָאֹר וְנִבְרְכוּ בְךָ כֹּל מִשְׁפְּחֹת הָאֲדָמָֽה׃ </a:t>
            </a:r>
            <a:endParaRPr lang="en-US" sz="4500" b="1" baseline="30000" dirty="0">
              <a:latin typeface="David" panose="020E0502060401010101" pitchFamily="34" charset="-79"/>
              <a:cs typeface="David" panose="020E0502060401010101" pitchFamily="34" charset="-79"/>
            </a:endParaRPr>
          </a:p>
          <a:p>
            <a:pPr marL="0" indent="0" rtl="1"/>
            <a:endParaRPr lang="en-US" baseline="30000" dirty="0"/>
          </a:p>
          <a:p>
            <a:pPr marL="0" indent="0" rtl="1"/>
            <a:r>
              <a:rPr lang="en-US" sz="4000" baseline="30000" dirty="0"/>
              <a:t>“</a:t>
            </a:r>
            <a:r>
              <a:rPr lang="en-US" sz="4000" u="sng" dirty="0">
                <a:solidFill>
                  <a:srgbClr val="FFFF99"/>
                </a:solidFill>
              </a:rPr>
              <a:t>I will bless those who bless you</a:t>
            </a:r>
            <a:r>
              <a:rPr lang="en-US" sz="4000" dirty="0"/>
              <a:t>, but I will curse anyone who curses you; and by you </a:t>
            </a:r>
            <a:r>
              <a:rPr lang="en-US" sz="4000" dirty="0">
                <a:solidFill>
                  <a:srgbClr val="FFFF99"/>
                </a:solidFill>
              </a:rPr>
              <a:t>all the families of the earth </a:t>
            </a:r>
            <a:r>
              <a:rPr lang="en-US" sz="4000" dirty="0"/>
              <a:t>will be blessed.”</a:t>
            </a:r>
            <a:endParaRPr lang="en-US" sz="4000" b="1" dirty="0">
              <a:latin typeface="+mj-lt"/>
              <a:cs typeface="David" panose="020E0502060401010101" pitchFamily="34" charset="-79"/>
            </a:endParaRPr>
          </a:p>
        </p:txBody>
      </p:sp>
    </p:spTree>
    <p:extLst>
      <p:ext uri="{BB962C8B-B14F-4D97-AF65-F5344CB8AC3E}">
        <p14:creationId xmlns:p14="http://schemas.microsoft.com/office/powerpoint/2010/main" val="3204923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ln w="41275">
            <a:noFill/>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A cycle of reciprocal blessing</a:t>
            </a:r>
          </a:p>
          <a:p>
            <a:pPr marL="0" indent="0" algn="ctr">
              <a:buNone/>
            </a:pPr>
            <a:r>
              <a:rPr lang="en-US" sz="4000" dirty="0"/>
              <a:t>Jews                 Nations </a:t>
            </a:r>
          </a:p>
        </p:txBody>
      </p:sp>
      <p:cxnSp>
        <p:nvCxnSpPr>
          <p:cNvPr id="9" name="Straight Arrow Connector 8">
            <a:extLst>
              <a:ext uri="{FF2B5EF4-FFF2-40B4-BE49-F238E27FC236}">
                <a16:creationId xmlns:a16="http://schemas.microsoft.com/office/drawing/2014/main" id="{861DD124-2B25-4C0E-AEC8-76B9FB97EFF4}"/>
              </a:ext>
            </a:extLst>
          </p:cNvPr>
          <p:cNvCxnSpPr/>
          <p:nvPr/>
        </p:nvCxnSpPr>
        <p:spPr bwMode="auto">
          <a:xfrm>
            <a:off x="3352800" y="1276350"/>
            <a:ext cx="1810327" cy="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2FE588AC-B68D-40BB-83AC-8193549EB666}"/>
              </a:ext>
            </a:extLst>
          </p:cNvPr>
          <p:cNvCxnSpPr/>
          <p:nvPr/>
        </p:nvCxnSpPr>
        <p:spPr bwMode="auto">
          <a:xfrm flipH="1">
            <a:off x="3352800" y="1524000"/>
            <a:ext cx="1810327" cy="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58267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1" y="209550"/>
            <a:ext cx="8534399" cy="4724400"/>
          </a:xfrm>
        </p:spPr>
        <p:txBody>
          <a:bodyPr>
            <a:normAutofit lnSpcReduction="10000"/>
          </a:bodyPr>
          <a:lstStyle/>
          <a:p>
            <a:pPr algn="l"/>
            <a:r>
              <a:rPr lang="en-US" sz="4000" dirty="0"/>
              <a:t>My view of one new man: it’s mutual, reciprocal blessing and participation in Jewish covenant and culture in Messiah! All participating. No difference.  </a:t>
            </a:r>
            <a:r>
              <a:rPr lang="en-US" sz="4000" dirty="0">
                <a:solidFill>
                  <a:srgbClr val="FFFF99"/>
                </a:solidFill>
              </a:rPr>
              <a:t>“I will bless you… and you are to be a blessing.  I will bless those who bless you”</a:t>
            </a:r>
          </a:p>
        </p:txBody>
      </p:sp>
    </p:spTree>
    <p:extLst>
      <p:ext uri="{BB962C8B-B14F-4D97-AF65-F5344CB8AC3E}">
        <p14:creationId xmlns:p14="http://schemas.microsoft.com/office/powerpoint/2010/main" val="3909822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The unique result </a:t>
            </a:r>
          </a:p>
          <a:p>
            <a:pPr marL="0" indent="0" algn="ctr">
              <a:buNone/>
            </a:pPr>
            <a:r>
              <a:rPr lang="en-US" sz="4000" dirty="0"/>
              <a:t>of Jewish renewal</a:t>
            </a:r>
          </a:p>
        </p:txBody>
      </p:sp>
    </p:spTree>
    <p:extLst>
      <p:ext uri="{BB962C8B-B14F-4D97-AF65-F5344CB8AC3E}">
        <p14:creationId xmlns:p14="http://schemas.microsoft.com/office/powerpoint/2010/main" val="2345620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Ro. 11.12,15 </a:t>
            </a:r>
            <a:r>
              <a:rPr lang="en-US" sz="4000" dirty="0"/>
              <a:t>Now if their transgression leads to riches for the world, and their loss riches for the Gentiles, then </a:t>
            </a:r>
            <a:r>
              <a:rPr lang="en-US" sz="4000" dirty="0">
                <a:solidFill>
                  <a:srgbClr val="FFFF99"/>
                </a:solidFill>
              </a:rPr>
              <a:t>how much more their fullness</a:t>
            </a:r>
            <a:r>
              <a:rPr lang="en-US" sz="4000" dirty="0"/>
              <a:t>! …For if their rejection leads to the reconciliation of the world, what will their acceptance be but </a:t>
            </a:r>
            <a:r>
              <a:rPr lang="en-US" sz="4000" dirty="0">
                <a:solidFill>
                  <a:srgbClr val="FFFF99"/>
                </a:solidFill>
              </a:rPr>
              <a:t>life from the dead?</a:t>
            </a:r>
          </a:p>
        </p:txBody>
      </p:sp>
    </p:spTree>
    <p:extLst>
      <p:ext uri="{BB962C8B-B14F-4D97-AF65-F5344CB8AC3E}">
        <p14:creationId xmlns:p14="http://schemas.microsoft.com/office/powerpoint/2010/main" val="545289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Zekh</a:t>
            </a:r>
            <a:r>
              <a:rPr lang="en-US" sz="4000" baseline="30000" dirty="0"/>
              <a:t> 14.2, 16 </a:t>
            </a:r>
            <a:r>
              <a:rPr lang="en-US" sz="4000" dirty="0"/>
              <a:t> I will gather </a:t>
            </a:r>
            <a:r>
              <a:rPr lang="en-US" sz="4000" dirty="0">
                <a:solidFill>
                  <a:srgbClr val="FFFF99"/>
                </a:solidFill>
              </a:rPr>
              <a:t>all the nations </a:t>
            </a:r>
            <a:r>
              <a:rPr lang="en-US" sz="4000" dirty="0"/>
              <a:t>against Jerusalem to wage war…Finally, everyone remaining from </a:t>
            </a:r>
            <a:r>
              <a:rPr lang="en-US" sz="4000" dirty="0">
                <a:solidFill>
                  <a:srgbClr val="FFFF99"/>
                </a:solidFill>
              </a:rPr>
              <a:t>all the nations </a:t>
            </a:r>
            <a:r>
              <a:rPr lang="en-US" sz="4000" dirty="0"/>
              <a:t>that came to attack </a:t>
            </a:r>
            <a:r>
              <a:rPr lang="en-US" sz="4000" dirty="0" err="1"/>
              <a:t>Yerushalayim</a:t>
            </a:r>
            <a:r>
              <a:rPr lang="en-US" sz="4000" dirty="0"/>
              <a:t> will go up every year to worship the king, </a:t>
            </a:r>
            <a:r>
              <a:rPr lang="en-US" sz="4000" cap="small" dirty="0"/>
              <a:t>Adoni-</a:t>
            </a:r>
            <a:r>
              <a:rPr lang="en-US" sz="4000" cap="small" dirty="0" err="1"/>
              <a:t>Tzva’ot</a:t>
            </a:r>
            <a:r>
              <a:rPr lang="en-US" sz="4000" dirty="0"/>
              <a:t>, and to keep the festival of Sukkot. </a:t>
            </a:r>
          </a:p>
        </p:txBody>
      </p:sp>
    </p:spTree>
    <p:extLst>
      <p:ext uri="{BB962C8B-B14F-4D97-AF65-F5344CB8AC3E}">
        <p14:creationId xmlns:p14="http://schemas.microsoft.com/office/powerpoint/2010/main" val="3795879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Zekh</a:t>
            </a:r>
            <a:r>
              <a:rPr lang="en-US" sz="4000" baseline="30000" dirty="0"/>
              <a:t> 8.23</a:t>
            </a:r>
            <a:r>
              <a:rPr lang="en-US" sz="4000" dirty="0"/>
              <a:t> Thus says </a:t>
            </a:r>
            <a:r>
              <a:rPr lang="en-US" sz="4000" cap="small" dirty="0"/>
              <a:t>Adoni-</a:t>
            </a:r>
            <a:r>
              <a:rPr lang="en-US" sz="4000" cap="small" dirty="0" err="1"/>
              <a:t>Tzva’ot</a:t>
            </a:r>
            <a:r>
              <a:rPr lang="en-US" sz="4000" dirty="0"/>
              <a:t>, “In those days it will come to pass that ten men from every language of the nations will grasp the corner [</a:t>
            </a:r>
            <a:r>
              <a:rPr lang="en-US" sz="4000" dirty="0" err="1"/>
              <a:t>tsitsit</a:t>
            </a:r>
            <a:r>
              <a:rPr lang="en-US" sz="4000" dirty="0"/>
              <a:t>] of the garment of a Jew saying, ‘</a:t>
            </a:r>
            <a:r>
              <a:rPr lang="en-US" sz="4000" dirty="0">
                <a:solidFill>
                  <a:srgbClr val="FFFF99"/>
                </a:solidFill>
              </a:rPr>
              <a:t>Let us go with you</a:t>
            </a:r>
            <a:r>
              <a:rPr lang="en-US" sz="4000" dirty="0"/>
              <a:t>, for we have heard that God is with you.’”</a:t>
            </a:r>
          </a:p>
        </p:txBody>
      </p:sp>
    </p:spTree>
    <p:extLst>
      <p:ext uri="{BB962C8B-B14F-4D97-AF65-F5344CB8AC3E}">
        <p14:creationId xmlns:p14="http://schemas.microsoft.com/office/powerpoint/2010/main" val="4194556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Malakhi</a:t>
            </a:r>
            <a:r>
              <a:rPr lang="en-US" sz="4000" baseline="30000" dirty="0"/>
              <a:t> 3.1-3 </a:t>
            </a:r>
            <a:r>
              <a:rPr lang="en-US" sz="4000" dirty="0"/>
              <a:t>Look! I am sending my messenger to clear the way before me; and the Lord, whom you seek, will suddenly come to his temple. Yes, the </a:t>
            </a:r>
            <a:r>
              <a:rPr lang="en-US" sz="4000" dirty="0">
                <a:solidFill>
                  <a:srgbClr val="FFFF99"/>
                </a:solidFill>
              </a:rPr>
              <a:t>Messenger of the covenant</a:t>
            </a:r>
            <a:r>
              <a:rPr lang="en-US" sz="4000" dirty="0"/>
              <a:t>, in whom you take such delight —</a:t>
            </a:r>
          </a:p>
          <a:p>
            <a:pPr marL="0" indent="0">
              <a:buNone/>
            </a:pPr>
            <a:r>
              <a:rPr lang="en-US" sz="4000" dirty="0"/>
              <a:t>look! Here he comes,” says </a:t>
            </a:r>
            <a:r>
              <a:rPr lang="en-US" sz="4000" cap="small" dirty="0"/>
              <a:t>Adoni-</a:t>
            </a:r>
            <a:r>
              <a:rPr lang="en-US" sz="4000" cap="small" dirty="0" err="1"/>
              <a:t>Tzva’ot</a:t>
            </a:r>
            <a:r>
              <a:rPr lang="en-US" sz="4000" cap="small" dirty="0"/>
              <a:t>. </a:t>
            </a:r>
          </a:p>
        </p:txBody>
      </p:sp>
    </p:spTree>
    <p:extLst>
      <p:ext uri="{BB962C8B-B14F-4D97-AF65-F5344CB8AC3E}">
        <p14:creationId xmlns:p14="http://schemas.microsoft.com/office/powerpoint/2010/main" val="118677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From </a:t>
            </a:r>
            <a:r>
              <a:rPr lang="en-US" sz="4000" i="1" dirty="0"/>
              <a:t>Princess Bride </a:t>
            </a:r>
          </a:p>
          <a:p>
            <a:pPr marL="0" indent="0" algn="ctr">
              <a:buNone/>
            </a:pPr>
            <a:r>
              <a:rPr lang="en-US" sz="4000" dirty="0"/>
              <a:t>via Mike Boatright</a:t>
            </a:r>
          </a:p>
        </p:txBody>
      </p:sp>
      <p:pic>
        <p:nvPicPr>
          <p:cNvPr id="3" name="Picture 2">
            <a:extLst>
              <a:ext uri="{FF2B5EF4-FFF2-40B4-BE49-F238E27FC236}">
                <a16:creationId xmlns:a16="http://schemas.microsoft.com/office/drawing/2014/main" id="{01B6F757-E5AD-44A9-B33B-12D8D4631A48}"/>
              </a:ext>
            </a:extLst>
          </p:cNvPr>
          <p:cNvPicPr>
            <a:picLocks noChangeAspect="1"/>
          </p:cNvPicPr>
          <p:nvPr/>
        </p:nvPicPr>
        <p:blipFill>
          <a:blip r:embed="rId3"/>
          <a:stretch>
            <a:fillRect/>
          </a:stretch>
        </p:blipFill>
        <p:spPr>
          <a:xfrm>
            <a:off x="958872" y="0"/>
            <a:ext cx="7226255" cy="5143500"/>
          </a:xfrm>
          <a:prstGeom prst="rect">
            <a:avLst/>
          </a:prstGeom>
        </p:spPr>
      </p:pic>
      <p:sp>
        <p:nvSpPr>
          <p:cNvPr id="5" name="TextBox 4">
            <a:extLst>
              <a:ext uri="{FF2B5EF4-FFF2-40B4-BE49-F238E27FC236}">
                <a16:creationId xmlns:a16="http://schemas.microsoft.com/office/drawing/2014/main" id="{F8BB6A2C-F346-458D-B651-D63A24A20448}"/>
              </a:ext>
            </a:extLst>
          </p:cNvPr>
          <p:cNvSpPr txBox="1"/>
          <p:nvPr/>
        </p:nvSpPr>
        <p:spPr>
          <a:xfrm>
            <a:off x="457200" y="209550"/>
            <a:ext cx="7869655" cy="646331"/>
          </a:xfrm>
          <a:prstGeom prst="rect">
            <a:avLst/>
          </a:prstGeom>
          <a:noFill/>
        </p:spPr>
        <p:txBody>
          <a:bodyPr wrap="none" rtlCol="0">
            <a:spAutoFit/>
          </a:bodyPr>
          <a:lstStyle/>
          <a:p>
            <a:pPr algn="l"/>
            <a:r>
              <a:rPr lang="en-US" sz="3600" dirty="0"/>
              <a:t>You killed my father, prepare to die</a:t>
            </a:r>
          </a:p>
        </p:txBody>
      </p:sp>
    </p:spTree>
    <p:extLst>
      <p:ext uri="{BB962C8B-B14F-4D97-AF65-F5344CB8AC3E}">
        <p14:creationId xmlns:p14="http://schemas.microsoft.com/office/powerpoint/2010/main" val="72477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Malakhi</a:t>
            </a:r>
            <a:r>
              <a:rPr lang="en-US" sz="4000" baseline="30000" dirty="0"/>
              <a:t> 3.1-3 </a:t>
            </a:r>
            <a:r>
              <a:rPr lang="en-US" sz="4000" dirty="0"/>
              <a:t>But who can endure the day when he comes? Who can stand when he appears? For he will be like a refiner’s fire, like the soap maker's lye.  He will sit, testing and purifying the silver; </a:t>
            </a:r>
            <a:r>
              <a:rPr lang="en-US" sz="4000" dirty="0">
                <a:solidFill>
                  <a:srgbClr val="FFFF99"/>
                </a:solidFill>
              </a:rPr>
              <a:t>he will purify the sons of Levi</a:t>
            </a:r>
            <a:r>
              <a:rPr lang="en-US" sz="4000" dirty="0"/>
              <a:t>, refining them like gold and silver.</a:t>
            </a:r>
          </a:p>
        </p:txBody>
      </p:sp>
    </p:spTree>
    <p:extLst>
      <p:ext uri="{BB962C8B-B14F-4D97-AF65-F5344CB8AC3E}">
        <p14:creationId xmlns:p14="http://schemas.microsoft.com/office/powerpoint/2010/main" val="3415276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So this motivates us to</a:t>
            </a:r>
          </a:p>
          <a:p>
            <a:r>
              <a:rPr lang="en-US" sz="4000" dirty="0"/>
              <a:t>Love Jews.  </a:t>
            </a:r>
          </a:p>
          <a:p>
            <a:r>
              <a:rPr lang="en-US" sz="4000" dirty="0"/>
              <a:t>study Jewish contextual cultural sources, </a:t>
            </a:r>
          </a:p>
          <a:p>
            <a:r>
              <a:rPr lang="en-US" sz="4000" dirty="0"/>
              <a:t>and foods, </a:t>
            </a:r>
          </a:p>
          <a:p>
            <a:r>
              <a:rPr lang="en-US" sz="4000" dirty="0"/>
              <a:t>encourage Aliyah</a:t>
            </a:r>
          </a:p>
          <a:p>
            <a:r>
              <a:rPr lang="en-US" sz="4000" dirty="0"/>
              <a:t>visit and bless Jews in the Land and in the Diaspora.</a:t>
            </a:r>
          </a:p>
        </p:txBody>
      </p:sp>
    </p:spTree>
    <p:extLst>
      <p:ext uri="{BB962C8B-B14F-4D97-AF65-F5344CB8AC3E}">
        <p14:creationId xmlns:p14="http://schemas.microsoft.com/office/powerpoint/2010/main" val="880244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Love and study Hebrew </a:t>
            </a:r>
          </a:p>
          <a:p>
            <a:r>
              <a:rPr lang="en-US" sz="4000" dirty="0"/>
              <a:t>avoid assimilation by identifying our congregation as a part of Judaism &gt;&gt; Christianity.</a:t>
            </a:r>
          </a:p>
          <a:p>
            <a:r>
              <a:rPr lang="en-US" sz="4000" dirty="0"/>
              <a:t>Vote for political leaders who support Israel </a:t>
            </a:r>
          </a:p>
        </p:txBody>
      </p:sp>
    </p:spTree>
    <p:extLst>
      <p:ext uri="{BB962C8B-B14F-4D97-AF65-F5344CB8AC3E}">
        <p14:creationId xmlns:p14="http://schemas.microsoft.com/office/powerpoint/2010/main" val="2677776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You could consider this the “yaw” what turns us directionally left or right.</a:t>
            </a:r>
          </a:p>
        </p:txBody>
      </p:sp>
    </p:spTree>
    <p:extLst>
      <p:ext uri="{BB962C8B-B14F-4D97-AF65-F5344CB8AC3E}">
        <p14:creationId xmlns:p14="http://schemas.microsoft.com/office/powerpoint/2010/main" val="596988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295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Yaw</a:t>
            </a:r>
          </a:p>
        </p:txBody>
      </p:sp>
      <p:pic>
        <p:nvPicPr>
          <p:cNvPr id="5" name="Picture 4">
            <a:extLst>
              <a:ext uri="{FF2B5EF4-FFF2-40B4-BE49-F238E27FC236}">
                <a16:creationId xmlns:a16="http://schemas.microsoft.com/office/drawing/2014/main" id="{6512AFD8-3DE0-4336-AB3F-059B84A1BAE0}"/>
              </a:ext>
            </a:extLst>
          </p:cNvPr>
          <p:cNvPicPr>
            <a:picLocks noChangeAspect="1"/>
          </p:cNvPicPr>
          <p:nvPr/>
        </p:nvPicPr>
        <p:blipFill>
          <a:blip r:embed="rId3"/>
          <a:stretch>
            <a:fillRect/>
          </a:stretch>
        </p:blipFill>
        <p:spPr>
          <a:xfrm>
            <a:off x="2000650" y="0"/>
            <a:ext cx="7143350" cy="5143500"/>
          </a:xfrm>
          <a:prstGeom prst="rect">
            <a:avLst/>
          </a:prstGeom>
        </p:spPr>
      </p:pic>
    </p:spTree>
    <p:extLst>
      <p:ext uri="{BB962C8B-B14F-4D97-AF65-F5344CB8AC3E}">
        <p14:creationId xmlns:p14="http://schemas.microsoft.com/office/powerpoint/2010/main" val="1810830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a:extLst>
              <a:ext uri="{FF2B5EF4-FFF2-40B4-BE49-F238E27FC236}">
                <a16:creationId xmlns:a16="http://schemas.microsoft.com/office/drawing/2014/main" id="{F31FF04B-0C73-484F-AE3B-59D57DE14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65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17525" indent="-517525">
              <a:buFont typeface="+mj-lt"/>
              <a:buAutoNum type="arabicPeriod"/>
            </a:pPr>
            <a:r>
              <a:rPr lang="en-US" sz="4000" dirty="0"/>
              <a:t>Ruakh Presence</a:t>
            </a:r>
          </a:p>
          <a:p>
            <a:pPr marL="517525" indent="-517525">
              <a:buFont typeface="+mj-lt"/>
              <a:buAutoNum type="arabicPeriod"/>
            </a:pPr>
            <a:r>
              <a:rPr lang="en-US" sz="4000" dirty="0"/>
              <a:t>Covenantal understanding</a:t>
            </a:r>
          </a:p>
          <a:p>
            <a:pPr marL="517525" indent="-517525">
              <a:buFont typeface="+mj-lt"/>
              <a:buAutoNum type="arabicPeriod"/>
            </a:pPr>
            <a:r>
              <a:rPr lang="en-US" sz="4000" u="sng" dirty="0">
                <a:solidFill>
                  <a:srgbClr val="FFFF99"/>
                </a:solidFill>
              </a:rPr>
              <a:t>Healing of body, soul, spirit</a:t>
            </a:r>
          </a:p>
        </p:txBody>
      </p:sp>
    </p:spTree>
    <p:extLst>
      <p:ext uri="{BB962C8B-B14F-4D97-AF65-F5344CB8AC3E}">
        <p14:creationId xmlns:p14="http://schemas.microsoft.com/office/powerpoint/2010/main" val="684219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E9F2F16-645E-46F2-87FA-CA3E7EF3A2E7}"/>
              </a:ext>
            </a:extLst>
          </p:cNvPr>
          <p:cNvPicPr>
            <a:picLocks noChangeAspect="1"/>
          </p:cNvPicPr>
          <p:nvPr/>
        </p:nvPicPr>
        <p:blipFill>
          <a:blip r:embed="rId3"/>
          <a:stretch>
            <a:fillRect/>
          </a:stretch>
        </p:blipFill>
        <p:spPr>
          <a:xfrm>
            <a:off x="0" y="335808"/>
            <a:ext cx="9144000" cy="4471884"/>
          </a:xfrm>
          <a:prstGeom prst="rect">
            <a:avLst/>
          </a:prstGeom>
        </p:spPr>
      </p:pic>
      <p:sp>
        <p:nvSpPr>
          <p:cNvPr id="8" name="Rectangle 7">
            <a:extLst>
              <a:ext uri="{FF2B5EF4-FFF2-40B4-BE49-F238E27FC236}">
                <a16:creationId xmlns:a16="http://schemas.microsoft.com/office/drawing/2014/main" id="{ABC227F6-BE89-49AB-9D32-DB511382085D}"/>
              </a:ext>
            </a:extLst>
          </p:cNvPr>
          <p:cNvSpPr/>
          <p:nvPr/>
        </p:nvSpPr>
        <p:spPr bwMode="auto">
          <a:xfrm>
            <a:off x="5334000" y="335808"/>
            <a:ext cx="1600200" cy="711942"/>
          </a:xfrm>
          <a:prstGeom prst="rect">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11" name="Rectangle 10">
            <a:extLst>
              <a:ext uri="{FF2B5EF4-FFF2-40B4-BE49-F238E27FC236}">
                <a16:creationId xmlns:a16="http://schemas.microsoft.com/office/drawing/2014/main" id="{1EEA2984-C19A-45DF-96AF-160F45584040}"/>
              </a:ext>
            </a:extLst>
          </p:cNvPr>
          <p:cNvSpPr/>
          <p:nvPr/>
        </p:nvSpPr>
        <p:spPr bwMode="auto">
          <a:xfrm>
            <a:off x="7467600" y="2571750"/>
            <a:ext cx="1524000" cy="685800"/>
          </a:xfrm>
          <a:prstGeom prst="rect">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12" name="Rectangle 11">
            <a:extLst>
              <a:ext uri="{FF2B5EF4-FFF2-40B4-BE49-F238E27FC236}">
                <a16:creationId xmlns:a16="http://schemas.microsoft.com/office/drawing/2014/main" id="{20171124-D172-47B0-954A-3CCD1AA4BC8A}"/>
              </a:ext>
            </a:extLst>
          </p:cNvPr>
          <p:cNvSpPr/>
          <p:nvPr/>
        </p:nvSpPr>
        <p:spPr bwMode="auto">
          <a:xfrm>
            <a:off x="152400" y="3333750"/>
            <a:ext cx="1752600" cy="381000"/>
          </a:xfrm>
          <a:prstGeom prst="rect">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814623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Yeshayahu/Is 61.1-2</a:t>
            </a:r>
            <a:r>
              <a:rPr lang="en-US" sz="4000" dirty="0"/>
              <a:t> The Ruakh of </a:t>
            </a:r>
            <a:r>
              <a:rPr lang="en-US" sz="4000" cap="small" dirty="0"/>
              <a:t>Adoni Elohim </a:t>
            </a:r>
            <a:r>
              <a:rPr lang="en-US" sz="4000" dirty="0"/>
              <a:t>is on me, because </a:t>
            </a:r>
            <a:r>
              <a:rPr lang="en-US" sz="4000" cap="small" dirty="0"/>
              <a:t>Adoni</a:t>
            </a:r>
            <a:r>
              <a:rPr lang="en-US" sz="4000" dirty="0"/>
              <a:t> has anointed me to proclaim Good News to the poor. He has sent me to </a:t>
            </a:r>
            <a:r>
              <a:rPr lang="en-US" sz="4000" dirty="0">
                <a:solidFill>
                  <a:srgbClr val="FFFF99"/>
                </a:solidFill>
              </a:rPr>
              <a:t>bind up the brokenhearted</a:t>
            </a:r>
            <a:r>
              <a:rPr lang="en-US" sz="4000" dirty="0"/>
              <a:t>, to proclaim </a:t>
            </a:r>
            <a:r>
              <a:rPr lang="en-US" sz="4000" dirty="0">
                <a:solidFill>
                  <a:srgbClr val="FFFF99"/>
                </a:solidFill>
              </a:rPr>
              <a:t>liberty to the captives</a:t>
            </a:r>
            <a:r>
              <a:rPr lang="en-US" sz="4000" dirty="0"/>
              <a:t>, and the opening of the prison to those who are bound, to proclaim the year of </a:t>
            </a:r>
            <a:r>
              <a:rPr lang="en-US" sz="4000" cap="small" dirty="0" err="1"/>
              <a:t>Adoni’s</a:t>
            </a:r>
            <a:r>
              <a:rPr lang="en-US" sz="4000" dirty="0"/>
              <a:t> favor.</a:t>
            </a:r>
          </a:p>
        </p:txBody>
      </p:sp>
    </p:spTree>
    <p:extLst>
      <p:ext uri="{BB962C8B-B14F-4D97-AF65-F5344CB8AC3E}">
        <p14:creationId xmlns:p14="http://schemas.microsoft.com/office/powerpoint/2010/main" val="840914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Luke 4.17-21</a:t>
            </a:r>
            <a:r>
              <a:rPr lang="en-US" sz="4000" dirty="0"/>
              <a:t> He was given the scroll of the prophet </a:t>
            </a:r>
            <a:r>
              <a:rPr lang="en-US" sz="4000" dirty="0" err="1"/>
              <a:t>Yesha‘yahu</a:t>
            </a:r>
            <a:r>
              <a:rPr lang="en-US" sz="4000" dirty="0"/>
              <a:t>. Unrolling the scroll, he found the place where it was written,  “The Spirit of </a:t>
            </a:r>
            <a:r>
              <a:rPr lang="en-US" sz="4000" cap="small" dirty="0"/>
              <a:t>Adoni</a:t>
            </a:r>
            <a:r>
              <a:rPr lang="en-US" sz="4000" dirty="0"/>
              <a:t> is upon me; therefore he has anointed me to announce Good News to the poor; </a:t>
            </a:r>
          </a:p>
        </p:txBody>
      </p:sp>
    </p:spTree>
    <p:extLst>
      <p:ext uri="{BB962C8B-B14F-4D97-AF65-F5344CB8AC3E}">
        <p14:creationId xmlns:p14="http://schemas.microsoft.com/office/powerpoint/2010/main" val="1213678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648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Hello, my name is Idaho Montoya.</a:t>
            </a:r>
          </a:p>
          <a:p>
            <a:pPr marL="0" indent="0">
              <a:buNone/>
            </a:pPr>
            <a:r>
              <a:rPr lang="en-US" sz="4000" dirty="0"/>
              <a:t>You peeled my father.</a:t>
            </a:r>
          </a:p>
          <a:p>
            <a:pPr marL="0" indent="0">
              <a:buNone/>
            </a:pPr>
            <a:r>
              <a:rPr lang="en-US" sz="4000" dirty="0"/>
              <a:t>Prepare to fry.</a:t>
            </a:r>
          </a:p>
          <a:p>
            <a:pPr marL="0" indent="0">
              <a:buNone/>
            </a:pPr>
            <a:endParaRPr lang="en-US" sz="4000" dirty="0"/>
          </a:p>
        </p:txBody>
      </p:sp>
      <p:pic>
        <p:nvPicPr>
          <p:cNvPr id="3" name="Picture 2" descr="A picture containing text&#10;&#10;Description automatically generated">
            <a:extLst>
              <a:ext uri="{FF2B5EF4-FFF2-40B4-BE49-F238E27FC236}">
                <a16:creationId xmlns:a16="http://schemas.microsoft.com/office/drawing/2014/main" id="{5C541E56-2096-4982-A863-0B4D2F216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342" y="38099"/>
            <a:ext cx="4060658" cy="5143500"/>
          </a:xfrm>
          <a:prstGeom prst="rect">
            <a:avLst/>
          </a:prstGeom>
        </p:spPr>
      </p:pic>
    </p:spTree>
    <p:extLst>
      <p:ext uri="{BB962C8B-B14F-4D97-AF65-F5344CB8AC3E}">
        <p14:creationId xmlns:p14="http://schemas.microsoft.com/office/powerpoint/2010/main" val="37413820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Luke 4.17-21</a:t>
            </a:r>
            <a:r>
              <a:rPr lang="en-US" sz="4000" dirty="0"/>
              <a:t> he has sent me to </a:t>
            </a:r>
            <a:r>
              <a:rPr lang="en-US" sz="4000" dirty="0">
                <a:solidFill>
                  <a:srgbClr val="FFFF99"/>
                </a:solidFill>
              </a:rPr>
              <a:t>proclaim freedom </a:t>
            </a:r>
            <a:r>
              <a:rPr lang="en-US" sz="4000" dirty="0"/>
              <a:t>for the imprisoned and renewed sight for the blind, to </a:t>
            </a:r>
            <a:r>
              <a:rPr lang="en-US" sz="4000" dirty="0">
                <a:solidFill>
                  <a:srgbClr val="FFFF99"/>
                </a:solidFill>
              </a:rPr>
              <a:t>release those who have been crushed</a:t>
            </a:r>
            <a:r>
              <a:rPr lang="en-US" sz="4000" dirty="0"/>
              <a:t>, to proclaim a year of the favor of </a:t>
            </a:r>
            <a:r>
              <a:rPr lang="en-US" sz="4000" cap="small" dirty="0"/>
              <a:t>Adoni</a:t>
            </a:r>
            <a:r>
              <a:rPr lang="en-US" sz="4000" dirty="0"/>
              <a:t>.”</a:t>
            </a:r>
          </a:p>
        </p:txBody>
      </p:sp>
    </p:spTree>
    <p:extLst>
      <p:ext uri="{BB962C8B-B14F-4D97-AF65-F5344CB8AC3E}">
        <p14:creationId xmlns:p14="http://schemas.microsoft.com/office/powerpoint/2010/main" val="22659418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Luke 4.17-21</a:t>
            </a:r>
            <a:r>
              <a:rPr lang="en-US" sz="4000" dirty="0"/>
              <a:t> After closing the scroll and returning it to the shammash, he sat down; and the eyes of everyone in the synagogue were fixed on him. He started to speak to them: </a:t>
            </a:r>
            <a:r>
              <a:rPr lang="en-US" sz="4000" dirty="0">
                <a:solidFill>
                  <a:srgbClr val="FFFF99"/>
                </a:solidFill>
              </a:rPr>
              <a:t>“Today, as you heard it read, this passage of the Tanakh was fulfilled!”</a:t>
            </a:r>
          </a:p>
        </p:txBody>
      </p:sp>
    </p:spTree>
    <p:extLst>
      <p:ext uri="{BB962C8B-B14F-4D97-AF65-F5344CB8AC3E}">
        <p14:creationId xmlns:p14="http://schemas.microsoft.com/office/powerpoint/2010/main" val="1528476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Thes</a:t>
            </a:r>
            <a:r>
              <a:rPr lang="en-US" sz="4000" baseline="30000" dirty="0"/>
              <a:t>. 5. 16-26 </a:t>
            </a:r>
            <a:r>
              <a:rPr lang="en-US" sz="4000" dirty="0"/>
              <a:t>Always be joyful. Pray regularly. In everything give thanks, for this is what God wants from you who are united with the Messiah Yeshua. Don’t quench the Spirit, don’t despise inspired messages. </a:t>
            </a:r>
          </a:p>
        </p:txBody>
      </p:sp>
    </p:spTree>
    <p:extLst>
      <p:ext uri="{BB962C8B-B14F-4D97-AF65-F5344CB8AC3E}">
        <p14:creationId xmlns:p14="http://schemas.microsoft.com/office/powerpoint/2010/main" val="1818246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Thes</a:t>
            </a:r>
            <a:r>
              <a:rPr lang="en-US" sz="4000" baseline="30000" dirty="0"/>
              <a:t>. 5. 16-26 </a:t>
            </a:r>
            <a:r>
              <a:rPr lang="en-US" sz="4000" dirty="0"/>
              <a:t>But do test everything — hold onto what is good, but keep away from every form of evil. May the God of shalom make you completely holy — may your </a:t>
            </a:r>
            <a:r>
              <a:rPr lang="en-US" sz="4000" dirty="0">
                <a:solidFill>
                  <a:srgbClr val="FFFF99"/>
                </a:solidFill>
              </a:rPr>
              <a:t>entire spirit, soul and body be kept blameless </a:t>
            </a:r>
          </a:p>
        </p:txBody>
      </p:sp>
    </p:spTree>
    <p:extLst>
      <p:ext uri="{BB962C8B-B14F-4D97-AF65-F5344CB8AC3E}">
        <p14:creationId xmlns:p14="http://schemas.microsoft.com/office/powerpoint/2010/main" val="4199432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Thes</a:t>
            </a:r>
            <a:r>
              <a:rPr lang="en-US" sz="4000" baseline="30000" dirty="0"/>
              <a:t>. 5. 16-26  </a:t>
            </a:r>
            <a:r>
              <a:rPr lang="en-US" sz="4000" dirty="0"/>
              <a:t>for the coming of our Lord Yeshua the Messiah. The one calling you is faithful, and he will do it. Brothers, keep praying for us. Greet all the brothers with a holy kiss. </a:t>
            </a:r>
          </a:p>
        </p:txBody>
      </p:sp>
    </p:spTree>
    <p:extLst>
      <p:ext uri="{BB962C8B-B14F-4D97-AF65-F5344CB8AC3E}">
        <p14:creationId xmlns:p14="http://schemas.microsoft.com/office/powerpoint/2010/main" val="3350698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motivates us to have</a:t>
            </a:r>
          </a:p>
          <a:p>
            <a:r>
              <a:rPr lang="en-US" sz="4000" dirty="0"/>
              <a:t>Family prayer  [doesn’t solve everything, but changes the atmosphere]</a:t>
            </a:r>
          </a:p>
          <a:p>
            <a:r>
              <a:rPr lang="en-US" sz="4000" dirty="0"/>
              <a:t>Home groups</a:t>
            </a:r>
          </a:p>
          <a:p>
            <a:r>
              <a:rPr lang="en-US" sz="4000" dirty="0"/>
              <a:t>Mat 18 reconciliations</a:t>
            </a:r>
          </a:p>
        </p:txBody>
      </p:sp>
    </p:spTree>
    <p:extLst>
      <p:ext uri="{BB962C8B-B14F-4D97-AF65-F5344CB8AC3E}">
        <p14:creationId xmlns:p14="http://schemas.microsoft.com/office/powerpoint/2010/main" val="266767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i="1" dirty="0" err="1"/>
              <a:t>Ellel</a:t>
            </a:r>
            <a:r>
              <a:rPr lang="en-US" sz="4000" dirty="0"/>
              <a:t> Conferences</a:t>
            </a:r>
          </a:p>
          <a:p>
            <a:r>
              <a:rPr lang="en-US" sz="4000" i="1" dirty="0"/>
              <a:t>Restoring the Foundation</a:t>
            </a:r>
          </a:p>
          <a:p>
            <a:r>
              <a:rPr lang="en-US" sz="4000" i="1" dirty="0"/>
              <a:t>Power of Joy</a:t>
            </a:r>
            <a:r>
              <a:rPr lang="en-US" sz="4000" dirty="0"/>
              <a:t>, Jim Wilder</a:t>
            </a:r>
          </a:p>
          <a:p>
            <a:r>
              <a:rPr lang="en-US" sz="4000" i="1" dirty="0"/>
              <a:t>Ancient Paths</a:t>
            </a:r>
            <a:r>
              <a:rPr lang="en-US" sz="4000" dirty="0"/>
              <a:t>, Craig Hill</a:t>
            </a:r>
          </a:p>
          <a:p>
            <a:r>
              <a:rPr lang="en-US" sz="4000" i="1" dirty="0" err="1"/>
              <a:t>Sozo</a:t>
            </a:r>
            <a:endParaRPr lang="en-US" sz="4000" i="1" dirty="0"/>
          </a:p>
          <a:p>
            <a:r>
              <a:rPr lang="en-US" sz="4000" i="1" dirty="0"/>
              <a:t>Garden of Peace</a:t>
            </a:r>
            <a:r>
              <a:rPr lang="en-US" sz="4000" dirty="0"/>
              <a:t>, Shalom </a:t>
            </a:r>
            <a:r>
              <a:rPr lang="en-US" sz="4000" dirty="0" err="1"/>
              <a:t>Arush</a:t>
            </a:r>
            <a:endParaRPr lang="en-US" sz="4000" dirty="0"/>
          </a:p>
        </p:txBody>
      </p:sp>
    </p:spTree>
    <p:extLst>
      <p:ext uri="{BB962C8B-B14F-4D97-AF65-F5344CB8AC3E}">
        <p14:creationId xmlns:p14="http://schemas.microsoft.com/office/powerpoint/2010/main" val="23253631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a:extLst>
              <a:ext uri="{FF2B5EF4-FFF2-40B4-BE49-F238E27FC236}">
                <a16:creationId xmlns:a16="http://schemas.microsoft.com/office/drawing/2014/main" id="{F31FF04B-0C73-484F-AE3B-59D57DE14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2743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17525" indent="-517525">
              <a:buFont typeface="+mj-lt"/>
              <a:buAutoNum type="arabicPeriod"/>
            </a:pPr>
            <a:r>
              <a:rPr lang="en-US" sz="4000" dirty="0"/>
              <a:t>Ruakh Presence</a:t>
            </a:r>
          </a:p>
          <a:p>
            <a:pPr marL="517525" indent="-517525">
              <a:buFont typeface="+mj-lt"/>
              <a:buAutoNum type="arabicPeriod"/>
            </a:pPr>
            <a:r>
              <a:rPr lang="en-US" sz="4000" dirty="0"/>
              <a:t>Covenantal understanding</a:t>
            </a:r>
          </a:p>
          <a:p>
            <a:pPr marL="517525" indent="-517525">
              <a:buFont typeface="+mj-lt"/>
              <a:buAutoNum type="arabicPeriod"/>
            </a:pPr>
            <a:r>
              <a:rPr lang="en-US" sz="4000" dirty="0"/>
              <a:t>Healing of body, soul, spirit</a:t>
            </a:r>
          </a:p>
        </p:txBody>
      </p:sp>
    </p:spTree>
    <p:extLst>
      <p:ext uri="{BB962C8B-B14F-4D97-AF65-F5344CB8AC3E}">
        <p14:creationId xmlns:p14="http://schemas.microsoft.com/office/powerpoint/2010/main" val="1893889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These all work together to make a healthy community.   We spin on all three axes as we move forward! </a:t>
            </a:r>
          </a:p>
        </p:txBody>
      </p:sp>
    </p:spTree>
    <p:extLst>
      <p:ext uri="{BB962C8B-B14F-4D97-AF65-F5344CB8AC3E}">
        <p14:creationId xmlns:p14="http://schemas.microsoft.com/office/powerpoint/2010/main" val="29154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The threefold vision </a:t>
            </a:r>
          </a:p>
          <a:p>
            <a:pPr marL="0" indent="0" algn="ctr">
              <a:buNone/>
            </a:pPr>
            <a:r>
              <a:rPr lang="en-US" sz="4000" dirty="0"/>
              <a:t>of Or HaOlam</a:t>
            </a:r>
          </a:p>
        </p:txBody>
      </p:sp>
    </p:spTree>
    <p:extLst>
      <p:ext uri="{BB962C8B-B14F-4D97-AF65-F5344CB8AC3E}">
        <p14:creationId xmlns:p14="http://schemas.microsoft.com/office/powerpoint/2010/main" val="32623951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612559"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Pitch back and forth</a:t>
            </a:r>
          </a:p>
          <a:p>
            <a:pPr marL="0" indent="0">
              <a:buNone/>
            </a:pPr>
            <a:endParaRPr lang="en-US" sz="4000" dirty="0"/>
          </a:p>
          <a:p>
            <a:pPr marL="0" indent="0">
              <a:buNone/>
            </a:pPr>
            <a:r>
              <a:rPr lang="en-US" sz="4000" dirty="0"/>
              <a:t>[NASA training]</a:t>
            </a:r>
          </a:p>
        </p:txBody>
      </p:sp>
      <p:pic>
        <p:nvPicPr>
          <p:cNvPr id="3" name="Picture 2">
            <a:extLst>
              <a:ext uri="{FF2B5EF4-FFF2-40B4-BE49-F238E27FC236}">
                <a16:creationId xmlns:a16="http://schemas.microsoft.com/office/drawing/2014/main" id="{3EF67187-B361-43AA-B635-0DCCDECD53E8}"/>
              </a:ext>
            </a:extLst>
          </p:cNvPr>
          <p:cNvPicPr>
            <a:picLocks noChangeAspect="1"/>
          </p:cNvPicPr>
          <p:nvPr/>
        </p:nvPicPr>
        <p:blipFill>
          <a:blip r:embed="rId3"/>
          <a:stretch>
            <a:fillRect/>
          </a:stretch>
        </p:blipFill>
        <p:spPr>
          <a:xfrm>
            <a:off x="2917359" y="0"/>
            <a:ext cx="6226641" cy="5143500"/>
          </a:xfrm>
          <a:prstGeom prst="rect">
            <a:avLst/>
          </a:prstGeom>
        </p:spPr>
      </p:pic>
    </p:spTree>
    <p:extLst>
      <p:ext uri="{BB962C8B-B14F-4D97-AF65-F5344CB8AC3E}">
        <p14:creationId xmlns:p14="http://schemas.microsoft.com/office/powerpoint/2010/main" val="309152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087618"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Pitch plus rollover left and right</a:t>
            </a:r>
          </a:p>
        </p:txBody>
      </p:sp>
      <p:pic>
        <p:nvPicPr>
          <p:cNvPr id="3" name="Picture 2">
            <a:extLst>
              <a:ext uri="{FF2B5EF4-FFF2-40B4-BE49-F238E27FC236}">
                <a16:creationId xmlns:a16="http://schemas.microsoft.com/office/drawing/2014/main" id="{38EEE6CE-A201-46EA-93A1-5B8469A559A2}"/>
              </a:ext>
            </a:extLst>
          </p:cNvPr>
          <p:cNvPicPr>
            <a:picLocks noChangeAspect="1"/>
          </p:cNvPicPr>
          <p:nvPr/>
        </p:nvPicPr>
        <p:blipFill>
          <a:blip r:embed="rId3"/>
          <a:stretch>
            <a:fillRect/>
          </a:stretch>
        </p:blipFill>
        <p:spPr>
          <a:xfrm>
            <a:off x="2392418" y="0"/>
            <a:ext cx="6751582" cy="5143500"/>
          </a:xfrm>
          <a:prstGeom prst="rect">
            <a:avLst/>
          </a:prstGeom>
        </p:spPr>
      </p:pic>
    </p:spTree>
    <p:extLst>
      <p:ext uri="{BB962C8B-B14F-4D97-AF65-F5344CB8AC3E}">
        <p14:creationId xmlns:p14="http://schemas.microsoft.com/office/powerpoint/2010/main" val="10958828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905436"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Pitch and roll and yaw turn left and right.</a:t>
            </a:r>
            <a:endParaRPr lang="en-US" sz="1900" dirty="0"/>
          </a:p>
          <a:p>
            <a:pPr marL="0" indent="0">
              <a:buNone/>
            </a:pPr>
            <a:endParaRPr lang="en-US" sz="1500" dirty="0"/>
          </a:p>
          <a:p>
            <a:pPr marL="0" indent="0">
              <a:buNone/>
            </a:pPr>
            <a:r>
              <a:rPr lang="en-US" sz="1900" dirty="0"/>
              <a:t>play</a:t>
            </a:r>
            <a:endParaRPr lang="en-US" sz="4000" dirty="0"/>
          </a:p>
        </p:txBody>
      </p:sp>
      <p:pic>
        <p:nvPicPr>
          <p:cNvPr id="3" name="Picture 2">
            <a:extLst>
              <a:ext uri="{FF2B5EF4-FFF2-40B4-BE49-F238E27FC236}">
                <a16:creationId xmlns:a16="http://schemas.microsoft.com/office/drawing/2014/main" id="{68C3B361-7281-4FE0-95FA-9C2C435F4DB5}"/>
              </a:ext>
            </a:extLst>
          </p:cNvPr>
          <p:cNvPicPr>
            <a:picLocks noChangeAspect="1"/>
          </p:cNvPicPr>
          <p:nvPr/>
        </p:nvPicPr>
        <p:blipFill>
          <a:blip r:embed="rId3"/>
          <a:stretch>
            <a:fillRect/>
          </a:stretch>
        </p:blipFill>
        <p:spPr>
          <a:xfrm>
            <a:off x="2210236" y="-7505"/>
            <a:ext cx="6903746" cy="5143500"/>
          </a:xfrm>
          <a:prstGeom prst="rect">
            <a:avLst/>
          </a:prstGeom>
        </p:spPr>
      </p:pic>
    </p:spTree>
    <p:extLst>
      <p:ext uri="{BB962C8B-B14F-4D97-AF65-F5344CB8AC3E}">
        <p14:creationId xmlns:p14="http://schemas.microsoft.com/office/powerpoint/2010/main" val="42631230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517525" indent="-517525">
              <a:buFont typeface="+mj-lt"/>
              <a:buAutoNum type="arabicPeriod"/>
            </a:pPr>
            <a:r>
              <a:rPr lang="en-US" sz="4000" dirty="0"/>
              <a:t>Are we worshipers, filled with the Ruakh? [Spirit Pitched upward]</a:t>
            </a:r>
          </a:p>
          <a:p>
            <a:pPr marL="517525" indent="-517525">
              <a:buFont typeface="+mj-lt"/>
              <a:buAutoNum type="arabicPeriod"/>
            </a:pPr>
            <a:r>
              <a:rPr lang="en-US" sz="4000" dirty="0"/>
              <a:t>Are we minded to turn to bless Israel and be blessed? [Son, covenant]</a:t>
            </a:r>
          </a:p>
          <a:p>
            <a:pPr marL="517525" indent="-517525">
              <a:buFont typeface="+mj-lt"/>
              <a:buAutoNum type="arabicPeriod"/>
            </a:pPr>
            <a:r>
              <a:rPr lang="en-US" sz="4000" dirty="0"/>
              <a:t>Do we have inner healing, relational forgiving joy?  [roll with the Father]</a:t>
            </a:r>
          </a:p>
        </p:txBody>
      </p:sp>
    </p:spTree>
    <p:extLst>
      <p:ext uri="{BB962C8B-B14F-4D97-AF65-F5344CB8AC3E}">
        <p14:creationId xmlns:p14="http://schemas.microsoft.com/office/powerpoint/2010/main" val="32329100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63E71A8-E7AB-4F35-86C5-E4C52BE29FE2}"/>
              </a:ext>
            </a:extLst>
          </p:cNvPr>
          <p:cNvPicPr>
            <a:picLocks noChangeAspect="1"/>
          </p:cNvPicPr>
          <p:nvPr/>
        </p:nvPicPr>
        <p:blipFill>
          <a:blip r:embed="rId3"/>
          <a:stretch>
            <a:fillRect/>
          </a:stretch>
        </p:blipFill>
        <p:spPr>
          <a:xfrm>
            <a:off x="38100" y="546958"/>
            <a:ext cx="9067800" cy="4049584"/>
          </a:xfrm>
          <a:prstGeom prst="rect">
            <a:avLst/>
          </a:prstGeom>
        </p:spPr>
      </p:pic>
      <p:sp>
        <p:nvSpPr>
          <p:cNvPr id="5" name="Rectangle 4">
            <a:extLst>
              <a:ext uri="{FF2B5EF4-FFF2-40B4-BE49-F238E27FC236}">
                <a16:creationId xmlns:a16="http://schemas.microsoft.com/office/drawing/2014/main" id="{5E0E3A29-B089-4363-B077-B11DD734119B}"/>
              </a:ext>
            </a:extLst>
          </p:cNvPr>
          <p:cNvSpPr/>
          <p:nvPr/>
        </p:nvSpPr>
        <p:spPr bwMode="auto">
          <a:xfrm>
            <a:off x="7441045" y="3105150"/>
            <a:ext cx="1524000" cy="30480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6" name="Rectangle 5">
            <a:extLst>
              <a:ext uri="{FF2B5EF4-FFF2-40B4-BE49-F238E27FC236}">
                <a16:creationId xmlns:a16="http://schemas.microsoft.com/office/drawing/2014/main" id="{5956A0B9-0C6E-4FD2-BAA8-36C3B9BF644F}"/>
              </a:ext>
            </a:extLst>
          </p:cNvPr>
          <p:cNvSpPr/>
          <p:nvPr/>
        </p:nvSpPr>
        <p:spPr bwMode="auto">
          <a:xfrm>
            <a:off x="5334000" y="819150"/>
            <a:ext cx="1600200" cy="38100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7" name="Rectangle 6">
            <a:extLst>
              <a:ext uri="{FF2B5EF4-FFF2-40B4-BE49-F238E27FC236}">
                <a16:creationId xmlns:a16="http://schemas.microsoft.com/office/drawing/2014/main" id="{4936CC93-C3C0-440F-9627-26AC96CAA092}"/>
              </a:ext>
            </a:extLst>
          </p:cNvPr>
          <p:cNvSpPr/>
          <p:nvPr/>
        </p:nvSpPr>
        <p:spPr bwMode="auto">
          <a:xfrm>
            <a:off x="304800" y="3562350"/>
            <a:ext cx="1600200" cy="38100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7565001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7405130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a:extLst>
              <a:ext uri="{FF2B5EF4-FFF2-40B4-BE49-F238E27FC236}">
                <a16:creationId xmlns:a16="http://schemas.microsoft.com/office/drawing/2014/main" id="{F31FF04B-0C73-484F-AE3B-59D57DE14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83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7.17  </a:t>
            </a:r>
            <a:r>
              <a:rPr lang="en-US" sz="4000" dirty="0"/>
              <a:t>“For </a:t>
            </a:r>
            <a:r>
              <a:rPr lang="en-US" sz="4000" u="sng" dirty="0">
                <a:solidFill>
                  <a:srgbClr val="FFFF99"/>
                </a:solidFill>
              </a:rPr>
              <a:t>the Lamb at the center</a:t>
            </a:r>
            <a:r>
              <a:rPr lang="en-US" sz="4000" dirty="0"/>
              <a:t> of the throne will shepherd them, will lead them to springs of living water, and God will wipe every tear from their eyes.”</a:t>
            </a:r>
          </a:p>
        </p:txBody>
      </p:sp>
    </p:spTree>
    <p:extLst>
      <p:ext uri="{BB962C8B-B14F-4D97-AF65-F5344CB8AC3E}">
        <p14:creationId xmlns:p14="http://schemas.microsoft.com/office/powerpoint/2010/main" val="98521120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162621</TotalTime>
  <Words>4019</Words>
  <Application>Microsoft Office PowerPoint</Application>
  <PresentationFormat>On-screen Show (16:9)</PresentationFormat>
  <Paragraphs>450</Paragraphs>
  <Slides>76</Slides>
  <Notes>76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76</vt:i4>
      </vt:variant>
    </vt:vector>
  </HeadingPairs>
  <TitlesOfParts>
    <vt:vector size="85" baseType="lpstr">
      <vt:lpstr>Arial</vt:lpstr>
      <vt:lpstr>Arial Rounded MT Bold</vt:lpstr>
      <vt:lpstr>Calibri</vt:lpstr>
      <vt:lpstr>Calibri Light</vt:lpstr>
      <vt:lpstr>David</vt:lpstr>
      <vt:lpstr>1_Default Design</vt:lpstr>
      <vt:lpstr>Office Theme</vt:lpstr>
      <vt:lpstr>2_Default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B’resheet (Genesis) 12:2</vt:lpstr>
      <vt:lpstr>B’resheet (Genesis) 12:3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4431</cp:revision>
  <dcterms:created xsi:type="dcterms:W3CDTF">2006-04-21T19:34:43Z</dcterms:created>
  <dcterms:modified xsi:type="dcterms:W3CDTF">2021-11-06T13:47:24Z</dcterms:modified>
</cp:coreProperties>
</file>