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88"/>
  </p:notesMasterIdLst>
  <p:handoutMasterIdLst>
    <p:handoutMasterId r:id="rId89"/>
  </p:handoutMasterIdLst>
  <p:sldIdLst>
    <p:sldId id="2045" r:id="rId3"/>
    <p:sldId id="63928" r:id="rId4"/>
    <p:sldId id="63916" r:id="rId5"/>
    <p:sldId id="63934" r:id="rId6"/>
    <p:sldId id="63964" r:id="rId7"/>
    <p:sldId id="63954" r:id="rId8"/>
    <p:sldId id="63955" r:id="rId9"/>
    <p:sldId id="63897" r:id="rId10"/>
    <p:sldId id="63879" r:id="rId11"/>
    <p:sldId id="63969" r:id="rId12"/>
    <p:sldId id="63970" r:id="rId13"/>
    <p:sldId id="63917" r:id="rId14"/>
    <p:sldId id="63910" r:id="rId15"/>
    <p:sldId id="63673" r:id="rId16"/>
    <p:sldId id="63674" r:id="rId17"/>
    <p:sldId id="63908" r:id="rId18"/>
    <p:sldId id="63927" r:id="rId19"/>
    <p:sldId id="63924" r:id="rId20"/>
    <p:sldId id="63925" r:id="rId21"/>
    <p:sldId id="63904" r:id="rId22"/>
    <p:sldId id="63956" r:id="rId23"/>
    <p:sldId id="63911" r:id="rId24"/>
    <p:sldId id="63926" r:id="rId25"/>
    <p:sldId id="63914" r:id="rId26"/>
    <p:sldId id="63913" r:id="rId27"/>
    <p:sldId id="63912" r:id="rId28"/>
    <p:sldId id="63906" r:id="rId29"/>
    <p:sldId id="63880" r:id="rId30"/>
    <p:sldId id="63915" r:id="rId31"/>
    <p:sldId id="63936" r:id="rId32"/>
    <p:sldId id="63937" r:id="rId33"/>
    <p:sldId id="63963" r:id="rId34"/>
    <p:sldId id="63932" r:id="rId35"/>
    <p:sldId id="63929" r:id="rId36"/>
    <p:sldId id="63960" r:id="rId37"/>
    <p:sldId id="63968" r:id="rId38"/>
    <p:sldId id="63966" r:id="rId39"/>
    <p:sldId id="63967" r:id="rId40"/>
    <p:sldId id="63943" r:id="rId41"/>
    <p:sldId id="63922" r:id="rId42"/>
    <p:sldId id="63919" r:id="rId43"/>
    <p:sldId id="63918" r:id="rId44"/>
    <p:sldId id="63930" r:id="rId45"/>
    <p:sldId id="63931" r:id="rId46"/>
    <p:sldId id="63939" r:id="rId47"/>
    <p:sldId id="63940" r:id="rId48"/>
    <p:sldId id="63962" r:id="rId49"/>
    <p:sldId id="63944" r:id="rId50"/>
    <p:sldId id="63901" r:id="rId51"/>
    <p:sldId id="63941" r:id="rId52"/>
    <p:sldId id="63907" r:id="rId53"/>
    <p:sldId id="63920" r:id="rId54"/>
    <p:sldId id="63961" r:id="rId55"/>
    <p:sldId id="63958" r:id="rId56"/>
    <p:sldId id="63942" r:id="rId57"/>
    <p:sldId id="63900" r:id="rId58"/>
    <p:sldId id="63945" r:id="rId59"/>
    <p:sldId id="63791" r:id="rId60"/>
    <p:sldId id="63789" r:id="rId61"/>
    <p:sldId id="63782" r:id="rId62"/>
    <p:sldId id="63951" r:id="rId63"/>
    <p:sldId id="57253" r:id="rId64"/>
    <p:sldId id="63683" r:id="rId65"/>
    <p:sldId id="63952" r:id="rId66"/>
    <p:sldId id="63899" r:id="rId67"/>
    <p:sldId id="63948" r:id="rId68"/>
    <p:sldId id="63949" r:id="rId69"/>
    <p:sldId id="63950" r:id="rId70"/>
    <p:sldId id="63953" r:id="rId71"/>
    <p:sldId id="63896" r:id="rId72"/>
    <p:sldId id="63905" r:id="rId73"/>
    <p:sldId id="63957" r:id="rId74"/>
    <p:sldId id="63858" r:id="rId75"/>
    <p:sldId id="63965" r:id="rId76"/>
    <p:sldId id="63894" r:id="rId77"/>
    <p:sldId id="63788" r:id="rId78"/>
    <p:sldId id="63799" r:id="rId79"/>
    <p:sldId id="63800" r:id="rId80"/>
    <p:sldId id="63794" r:id="rId81"/>
    <p:sldId id="63795" r:id="rId82"/>
    <p:sldId id="63796" r:id="rId83"/>
    <p:sldId id="63947" r:id="rId84"/>
    <p:sldId id="63959" r:id="rId85"/>
    <p:sldId id="63289" r:id="rId86"/>
    <p:sldId id="256" r:id="rId8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89857" autoAdjust="0"/>
  </p:normalViewPr>
  <p:slideViewPr>
    <p:cSldViewPr>
      <p:cViewPr varScale="1">
        <p:scale>
          <a:sx n="103" d="100"/>
          <a:sy n="103" d="100"/>
        </p:scale>
        <p:origin x="114" y="52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25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10.05-10. A Body Prepared</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11.2021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10.05-10. A Body Prepared</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11.2021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10.05-10. A Body Prepared</a:t>
            </a:r>
          </a:p>
        </p:txBody>
      </p:sp>
      <p:sp>
        <p:nvSpPr>
          <p:cNvPr id="5" name="Rectangle 3"/>
          <p:cNvSpPr>
            <a:spLocks noGrp="1" noChangeArrowheads="1"/>
          </p:cNvSpPr>
          <p:nvPr>
            <p:ph type="dt" idx="1"/>
          </p:nvPr>
        </p:nvSpPr>
        <p:spPr>
          <a:ln/>
        </p:spPr>
        <p:txBody>
          <a:bodyPr/>
          <a:lstStyle/>
          <a:p>
            <a:r>
              <a:rPr lang="en-US" altLang="en-US">
                <a:solidFill>
                  <a:prstClr val="white"/>
                </a:solidFill>
              </a:rPr>
              <a:t>Dec. 11.2021 5782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867972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414062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Is our faith in Messiah contrived and bogus?? </a:t>
            </a:r>
          </a:p>
          <a:p>
            <a:r>
              <a:rPr lang="en-US" dirty="0"/>
              <a:t>You can say “Of course not,”  but many believers have stumbled.   </a:t>
            </a:r>
          </a:p>
          <a:p>
            <a:r>
              <a:rPr lang="en-US" dirty="0" err="1"/>
              <a:t>Toviah</a:t>
            </a:r>
            <a:r>
              <a:rPr lang="en-US" dirty="0"/>
              <a:t> Singer to BIAV in ~1998 we were invited by </a:t>
            </a:r>
            <a:r>
              <a:rPr lang="en-US" dirty="0" err="1"/>
              <a:t>Rueven</a:t>
            </a:r>
            <a:r>
              <a:rPr lang="en-US" dirty="0"/>
              <a:t> Jacobs formerly Ron Johnson son of Pastor Bob Johnson of Grandview Assembly.  He and his wife converted to Orthodox Judaism from being an AG PK.  </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80229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But why change?</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588164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https://i1.wp.com/www.bibleblender.com/wp-content/uploads/ancient-copy-of-the-septuagint.jpg?fit=886%2C536&amp;ssl=1</a:t>
            </a:r>
          </a:p>
          <a:p>
            <a:r>
              <a:rPr lang="en-US" dirty="0"/>
              <a:t>Into Greek in Alexandria</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4255963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https://israelmyglory.org/article/the-septuagint-the-first-of-the-bible-translations/</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775020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https://external-content.duckduckgo.com/iu/?u=https%3A%2F%2Fcdn.britannica.com%2F07%2F172307-120-30BB78AE.jpg&amp;f=1&amp;nofb=1</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2109923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1054203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https://israelmyglory.org/article/the-septuagint-the-first-of-the-bible-translations/</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466178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https://israelmyglory.org/article/the-septuagint-the-first-of-the-bible-translations/</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6674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may reflect 25% less wisdom today, but… the tooth is in my pocket.  You can ask me for a close up look later.   </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880955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https://www.ellopos.net/elpenor/greek-texts/septuagint/chapter.asp?book=24&amp;page=39</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516472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https://www.ellopos.net/elpenor/greek-texts/septuagint/chapter.asp?book=24&amp;page=39</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147098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(Abingdon Press, Vol III, page 351). </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3666159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(Abingdon Press, Vol III, page 351). </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2199405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maybe the LXX translators were reading from a Hebrew manuscript with </a:t>
            </a:r>
            <a:r>
              <a:rPr lang="en-US" dirty="0" err="1"/>
              <a:t>az</a:t>
            </a:r>
            <a:r>
              <a:rPr lang="en-US" dirty="0"/>
              <a:t> </a:t>
            </a:r>
            <a:r>
              <a:rPr lang="en-US" dirty="0" err="1"/>
              <a:t>giveh</a:t>
            </a:r>
            <a:r>
              <a:rPr lang="en-US" dirty="0"/>
              <a:t> instead of </a:t>
            </a:r>
            <a:r>
              <a:rPr lang="en-US" dirty="0" err="1"/>
              <a:t>aznaim</a:t>
            </a:r>
            <a:r>
              <a:rPr lang="en-US" dirty="0"/>
              <a:t> </a:t>
            </a:r>
          </a:p>
          <a:p>
            <a:r>
              <a:rPr lang="he-IL" dirty="0"/>
              <a:t>אזגוה</a:t>
            </a:r>
          </a:p>
          <a:p>
            <a:r>
              <a:rPr lang="he-IL" dirty="0"/>
              <a:t>אזנים</a:t>
            </a:r>
            <a:endParaRPr lang="en-US" dirty="0"/>
          </a:p>
          <a:p>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356223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(Abingdon Press, Vol III, page 351). </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3922182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275062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308053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(page 703) Stern’s NT Commentary</a:t>
            </a:r>
          </a:p>
          <a:p>
            <a:r>
              <a:rPr lang="en-US" sz="2000" dirty="0"/>
              <a:t>So more of a paraphrase than a translation</a:t>
            </a:r>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3029411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(page 703) Stern’s NT Commentary</a:t>
            </a:r>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095429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313625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3994565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2712918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329299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290086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If your love for people is never with accepting suffering, then you are not loving aright.  You’re just being a hero, a god, or seeking to be so treated..   </a:t>
            </a:r>
          </a:p>
          <a:p>
            <a:r>
              <a:rPr lang="en-US" dirty="0"/>
              <a:t>Let the righteous smite me, it will be a kindness.</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089423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Asher </a:t>
            </a:r>
            <a:r>
              <a:rPr lang="en-US" dirty="0" err="1"/>
              <a:t>Intrater</a:t>
            </a:r>
            <a:r>
              <a:rPr lang="en-US" dirty="0"/>
              <a:t> newsletter Dec 10, 2021</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29114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Asher </a:t>
            </a:r>
            <a:r>
              <a:rPr lang="en-US" dirty="0" err="1"/>
              <a:t>Intrater</a:t>
            </a:r>
            <a:endParaRPr lang="en-US" dirty="0"/>
          </a:p>
          <a:p>
            <a:r>
              <a:rPr lang="en-US" dirty="0"/>
              <a:t>By His wounds or  by His/our fellowship in woundedness</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012404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107154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1066576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3505705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999862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10.05-10. A Body Prepared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11.2021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21388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382937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3827409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0656899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371330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teach the holidays, and Shabbat observance, and the dietary laws here,  but as an expression of joy, family togetherness, shalom.  NOT SEVERITY!!</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9374845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13904597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125028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9360452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10.05-10. A Body Prepared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11.2021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1519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940203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1362899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13442581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Immediately after full revelation, need to process His role and redemptive task.  </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7837310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42888449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40739155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10.05-10. A Body Prepared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11.2021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563124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10.05-10. A Body Prepared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11.2021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497677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2763496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epochtimes.com/hardship-of-life-touching-photos-from-far-corners-of-the-world-win-international-photo-competition_4073536.html?utm_source=newsnoe&amp;utm_medium=email&amp;utm_campaign=breaking-2021-11-22-1&amp;est=kx9M6xD%2FN6qKNK4cc6tLGMnMitNNW%2FAyv8jt0DawHoDCT0QqORDTsA4Xh60RfcQAFQ%3D%3D</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403194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The photo was selected from tens of thousands of images submitted by photographers from 163 countries.</a:t>
            </a:r>
          </a:p>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51389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Total outline of the message.</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3893103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333333"/>
                </a:solidFill>
                <a:effectLst/>
                <a:latin typeface="Acta"/>
              </a:rPr>
              <a:t> A young bride is shown preparing for her wedding on a slum-like street in the crowded Roma ghetto of </a:t>
            </a:r>
            <a:r>
              <a:rPr lang="en-US" b="0" i="0" dirty="0" err="1">
                <a:solidFill>
                  <a:srgbClr val="333333"/>
                </a:solidFill>
                <a:effectLst/>
                <a:latin typeface="Acta"/>
              </a:rPr>
              <a:t>Stolipinovo</a:t>
            </a:r>
            <a:r>
              <a:rPr lang="en-US" b="0" i="0" dirty="0">
                <a:solidFill>
                  <a:srgbClr val="333333"/>
                </a:solidFill>
                <a:effectLst/>
                <a:latin typeface="Acta"/>
              </a:rPr>
              <a:t>, Bulgaria.</a:t>
            </a:r>
          </a:p>
          <a:p>
            <a:endParaRPr lang="en-US" b="0" i="0" dirty="0">
              <a:solidFill>
                <a:srgbClr val="333333"/>
              </a:solidFill>
              <a:effectLst/>
              <a:latin typeface="Acta"/>
            </a:endParaRPr>
          </a:p>
          <a:p>
            <a:r>
              <a:rPr lang="en-US" sz="1050" dirty="0"/>
              <a:t>https://www.theepochtimes.com/hardship-of-life-touching-photos-from-far-corners-of-the-world-win-international-photo-competition_4073536.html?utm_source=newsnoe&amp;utm_medium=email&amp;utm_campaign=breaking-2021-11-22-1&amp;est=kx9M6xD%2FN6qKNK4cc6tLGMnMitNNW%2FAyv8jt0DawHoDCT0QqORDTsA4Xh60RfcQAFQ%3D%3D</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38207406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19579823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10.05-10. A Body Prepared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11.2021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https://www.yahoo.com/entertainment/images-florida-condo-collapse-show-154448626.html</a:t>
            </a:r>
          </a:p>
        </p:txBody>
      </p:sp>
    </p:spTree>
    <p:extLst>
      <p:ext uri="{BB962C8B-B14F-4D97-AF65-F5344CB8AC3E}">
        <p14:creationId xmlns:p14="http://schemas.microsoft.com/office/powerpoint/2010/main" val="40183943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https://www.charismanews.com/world/86600-another-nation-makes-bold-move-to-stand-with-israel?utm_source=Charisma%20News%20Daily&amp;utm_medium=email&amp;utm_content=subscriber_id:5160390&amp;utm_campaign=CNO%20daily%20-%202021-09-02</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10.05-10. A Body Prepared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11.2021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509953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9758913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t>https://www.washingtontimes.com/news/2021/dec/6/regular-churchgoers-top-gallups-mental-health-poll/?utm_source=RSS_Feed&amp;utm_medium=RSS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10.05-10. A Body Prepared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11.2021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466468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t>https://www.washingtontimes.com/news/2021/dec/6/regular-churchgoers-top-gallups-mental-health-poll/?utm_source=RSS_Feed&amp;utm_medium=RSS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10.05-10. A Body Prepared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11.2021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419851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t>https://www.washingtontimes.com/news/2021/dec/6/regular-churchgoers-top-gallups-mental-health-poll/?utm_source=RSS_Feed&amp;utm_medium=RSS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10.05-10. A Body Prepared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11.2021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157425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t>https://www.washingtontimes.com/news/2021/dec/6/regular-churchgoers-top-gallups-mental-health-poll/?utm_source=RSS_Feed&amp;utm_medium=RSS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10.05-10. A Body Prepared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11.2021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839730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780314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41583502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10.05-10. A Body Prepared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11.2021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248418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https://youtu.be/o0y5Z8_tefY</a:t>
            </a:r>
          </a:p>
          <a:p>
            <a:r>
              <a:rPr lang="en-US" sz="1800" b="0" i="0" dirty="0">
                <a:effectLst/>
                <a:latin typeface="Calibri" panose="020F0502020204030204" pitchFamily="34" charset="0"/>
              </a:rPr>
              <a:t>If you are short on time, just watch </a:t>
            </a:r>
          </a:p>
          <a:p>
            <a:r>
              <a:rPr lang="en-US" sz="1800" b="0" i="0" dirty="0">
                <a:effectLst/>
                <a:latin typeface="Calibri" panose="020F0502020204030204" pitchFamily="34" charset="0"/>
              </a:rPr>
              <a:t>00 to 1.30   2.56 to 4.10    5.01 to 5.48  6.36 to 7.00 </a:t>
            </a:r>
          </a:p>
          <a:p>
            <a:r>
              <a:rPr lang="en-US" sz="1800" b="0" i="0" dirty="0">
                <a:effectLst/>
                <a:latin typeface="Calibri" panose="020F0502020204030204" pitchFamily="34" charset="0"/>
              </a:rPr>
              <a:t>Also</a:t>
            </a:r>
          </a:p>
          <a:p>
            <a:r>
              <a:rPr lang="en-US" dirty="0"/>
              <a:t>https://www.youtube.com/watch?v=60oyN_J_7SQ</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28302958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25166345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10.05-10. A Body Prepared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11.2021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https://www.worthynews.com/63311-iranian-brig-gen-urges-destruction-of-israel-prior-to-nuke-talks</a:t>
            </a:r>
            <a:endParaRPr lang="en-US" altLang="en-US" sz="1050" dirty="0"/>
          </a:p>
        </p:txBody>
      </p:sp>
    </p:spTree>
    <p:extLst>
      <p:ext uri="{BB962C8B-B14F-4D97-AF65-F5344CB8AC3E}">
        <p14:creationId xmlns:p14="http://schemas.microsoft.com/office/powerpoint/2010/main" val="16561608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16998654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10.05-10. A Body Prepared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11.2021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https://www.worthynews.com/63311-iranian-brig-gen-urges-destruction-of-israel-prior-to-nuke-talks</a:t>
            </a:r>
            <a:endParaRPr lang="en-US" altLang="en-US" sz="1050" dirty="0"/>
          </a:p>
        </p:txBody>
      </p:sp>
    </p:spTree>
    <p:extLst>
      <p:ext uri="{BB962C8B-B14F-4D97-AF65-F5344CB8AC3E}">
        <p14:creationId xmlns:p14="http://schemas.microsoft.com/office/powerpoint/2010/main" val="38668714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https://vfinews.com/news/november-23-2021/brazilian-journalist-says-brazil-would-need-to-kill</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5921291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https://vfinews.com/news/november-23-2021/brazilian-journalist-says-brazil-would-need-to-kill</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19436533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https://www.theyeshivaworld.com/news/headlines-breaking-stories/2031302/nissim-at-terror-attack-bullet-strikes-tefillin-shel-yad-saving-victims-life.html</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12374678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https://www.theyeshivaworld.com/news/headlines-breaking-stories/2031302/nissim-at-terror-attack-bullet-strikes-tefillin-shel-yad-saving-victims-life.html</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2382558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10.05-10. A Body Prepared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11.2021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224825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https://www.theyeshivaworld.com/news/headlines-breaking-stories/2031302/nissim-at-terror-attack-bullet-strikes-tefillin-shel-yad-saving-victims-life.html</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24363713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https://www.charismanews.com/opinion/standing-with-israel/87532-hamas-terror-attack-in-jerusalem-kills-one-shows-christian-friends-depth-of-hamas-hatred</a:t>
            </a:r>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990847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40776404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4032513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457200" indent="-457200">
              <a:buFont typeface="+mj-lt"/>
              <a:buAutoNum type="arabicPeriod"/>
            </a:pPr>
            <a:r>
              <a:rPr lang="en-US" dirty="0"/>
              <a:t>By repentance and faith.</a:t>
            </a:r>
          </a:p>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10.05-10. A Body Prepared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11.2021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484047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10.05-10. A Body Prepared</a:t>
            </a:r>
          </a:p>
        </p:txBody>
      </p:sp>
      <p:sp>
        <p:nvSpPr>
          <p:cNvPr id="5" name="Date Placeholder 4"/>
          <p:cNvSpPr>
            <a:spLocks noGrp="1"/>
          </p:cNvSpPr>
          <p:nvPr>
            <p:ph type="dt" idx="1"/>
          </p:nvPr>
        </p:nvSpPr>
        <p:spPr/>
        <p:txBody>
          <a:bodyPr/>
          <a:lstStyle/>
          <a:p>
            <a:r>
              <a:rPr lang="en-US" altLang="en-US"/>
              <a:t>Dec. 11.2021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73262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12/11/2021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12/11/2021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12/11/2021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12/11/2021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worthynews.com/"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2021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graphicFrame>
        <p:nvGraphicFramePr>
          <p:cNvPr id="2" name="Table 2">
            <a:extLst>
              <a:ext uri="{FF2B5EF4-FFF2-40B4-BE49-F238E27FC236}">
                <a16:creationId xmlns:a16="http://schemas.microsoft.com/office/drawing/2014/main" id="{319297D7-E222-433F-A5FA-2F7DCA8111CD}"/>
              </a:ext>
            </a:extLst>
          </p:cNvPr>
          <p:cNvGraphicFramePr>
            <a:graphicFrameLocks noGrp="1"/>
          </p:cNvGraphicFramePr>
          <p:nvPr>
            <p:extLst>
              <p:ext uri="{D42A27DB-BD31-4B8C-83A1-F6EECF244321}">
                <p14:modId xmlns:p14="http://schemas.microsoft.com/office/powerpoint/2010/main" val="2577488770"/>
              </p:ext>
            </p:extLst>
          </p:nvPr>
        </p:nvGraphicFramePr>
        <p:xfrm>
          <a:off x="304800" y="285749"/>
          <a:ext cx="8534400" cy="490728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376248109"/>
                    </a:ext>
                  </a:extLst>
                </a:gridCol>
                <a:gridCol w="2844800">
                  <a:extLst>
                    <a:ext uri="{9D8B030D-6E8A-4147-A177-3AD203B41FA5}">
                      <a16:colId xmlns:a16="http://schemas.microsoft.com/office/drawing/2014/main" val="846482995"/>
                    </a:ext>
                  </a:extLst>
                </a:gridCol>
                <a:gridCol w="2844800">
                  <a:extLst>
                    <a:ext uri="{9D8B030D-6E8A-4147-A177-3AD203B41FA5}">
                      <a16:colId xmlns:a16="http://schemas.microsoft.com/office/drawing/2014/main" val="280402766"/>
                    </a:ext>
                  </a:extLst>
                </a:gridCol>
              </a:tblGrid>
              <a:tr h="4572002">
                <a:tc>
                  <a:txBody>
                    <a:bodyPr/>
                    <a:lstStyle/>
                    <a:p>
                      <a:r>
                        <a:rPr lang="en-US" sz="2000" b="0" i="0" kern="1200" baseline="0" dirty="0">
                          <a:solidFill>
                            <a:schemeClr val="lt1"/>
                          </a:solidFill>
                          <a:effectLst/>
                          <a:latin typeface="+mn-lt"/>
                          <a:ea typeface="+mn-ea"/>
                          <a:cs typeface="+mn-cs"/>
                        </a:rPr>
                        <a:t>CJB Heb/MJ 10.5 </a:t>
                      </a:r>
                      <a:r>
                        <a:rPr lang="en-US" sz="2800" b="0" i="0" baseline="30000" dirty="0">
                          <a:effectLst/>
                        </a:rPr>
                        <a:t>quoting Ps 40.7 </a:t>
                      </a:r>
                      <a:r>
                        <a:rPr lang="en-US" sz="2800" b="0" i="0" dirty="0">
                          <a:effectLst/>
                        </a:rPr>
                        <a:t>It has not been your will to have an animal sacrifice and a meal offering; rather, </a:t>
                      </a:r>
                      <a:r>
                        <a:rPr lang="en-US" sz="3200" b="0" i="0" dirty="0">
                          <a:solidFill>
                            <a:srgbClr val="FFFF66"/>
                          </a:solidFill>
                          <a:effectLst/>
                        </a:rPr>
                        <a:t>you have prepared for me a body. </a:t>
                      </a:r>
                      <a:endParaRPr lang="en-US" sz="2400" b="0" dirty="0">
                        <a:solidFill>
                          <a:srgbClr val="FFFF66"/>
                        </a:solidFill>
                      </a:endParaRPr>
                    </a:p>
                  </a:txBody>
                  <a:tcPr>
                    <a:solidFill>
                      <a:schemeClr val="tx1"/>
                    </a:solidFill>
                  </a:tcPr>
                </a:tc>
                <a:tc>
                  <a:txBody>
                    <a:bodyPr/>
                    <a:lstStyle/>
                    <a:p>
                      <a:r>
                        <a:rPr lang="en-US" sz="2000" b="0" baseline="0" dirty="0"/>
                        <a:t>JPS </a:t>
                      </a:r>
                      <a:r>
                        <a:rPr lang="en-US" sz="2000" b="0" i="0" baseline="0" dirty="0">
                          <a:effectLst/>
                        </a:rPr>
                        <a:t>Ps 40.7 </a:t>
                      </a:r>
                      <a:r>
                        <a:rPr lang="en-US" sz="2000" b="0" baseline="0" dirty="0"/>
                        <a:t> </a:t>
                      </a:r>
                      <a:r>
                        <a:rPr lang="en-US" sz="3600" b="0" dirty="0"/>
                        <a:t>Sacrifice and meal-offering You have no delight in; </a:t>
                      </a:r>
                      <a:r>
                        <a:rPr lang="en-US" sz="3600" b="0" dirty="0">
                          <a:solidFill>
                            <a:srgbClr val="FFFF66"/>
                          </a:solidFill>
                        </a:rPr>
                        <a:t>Mine ears have You opened</a:t>
                      </a:r>
                      <a:r>
                        <a:rPr lang="en-US" sz="3600" b="0" dirty="0"/>
                        <a:t>; </a:t>
                      </a:r>
                      <a:endParaRPr lang="en-US" sz="3200" b="0" dirty="0"/>
                    </a:p>
                  </a:txBody>
                  <a:tcPr>
                    <a:solidFill>
                      <a:schemeClr val="tx1"/>
                    </a:solidFill>
                  </a:tcPr>
                </a:tc>
                <a:tc>
                  <a:txBody>
                    <a:bodyPr/>
                    <a:lstStyle/>
                    <a:p>
                      <a:pPr algn="l" rtl="0"/>
                      <a:r>
                        <a:rPr lang="en-US" sz="2000" b="0" i="0" baseline="0" dirty="0">
                          <a:effectLst/>
                        </a:rPr>
                        <a:t>Ps 40.7 </a:t>
                      </a:r>
                    </a:p>
                    <a:p>
                      <a:pPr algn="r" rtl="1"/>
                      <a:r>
                        <a:rPr lang="he-IL" sz="4800" b="1" i="0" u="none" strike="noStrike" baseline="0" dirty="0">
                          <a:solidFill>
                            <a:schemeClr val="bg1"/>
                          </a:solidFill>
                          <a:latin typeface="David" panose="020E0502060401010101" pitchFamily="34" charset="-79"/>
                          <a:ea typeface="+mn-ea"/>
                          <a:cs typeface="David" panose="020E0502060401010101" pitchFamily="34" charset="-79"/>
                        </a:rPr>
                        <a:t>זֶבַח וּמִנְחָה לֹֽא־חָפַצְתָּ </a:t>
                      </a:r>
                      <a:r>
                        <a:rPr lang="he-IL" sz="4800" b="1" i="0" u="none" strike="noStrike" baseline="0" dirty="0">
                          <a:solidFill>
                            <a:srgbClr val="FFFF66"/>
                          </a:solidFill>
                          <a:latin typeface="David" panose="020E0502060401010101" pitchFamily="34" charset="-79"/>
                          <a:ea typeface="+mn-ea"/>
                          <a:cs typeface="David" panose="020E0502060401010101" pitchFamily="34" charset="-79"/>
                        </a:rPr>
                        <a:t>אָזְנַיִם כָּרִיתָ לִּי</a:t>
                      </a:r>
                      <a:endParaRPr lang="en-US" sz="4800" b="1" i="0" u="none" strike="noStrike" baseline="0" dirty="0">
                        <a:solidFill>
                          <a:srgbClr val="FFFF66"/>
                        </a:solidFill>
                        <a:latin typeface="David" panose="020E0502060401010101" pitchFamily="34" charset="-79"/>
                        <a:ea typeface="+mn-ea"/>
                        <a:cs typeface="David" panose="020E0502060401010101" pitchFamily="34" charset="-79"/>
                      </a:endParaRPr>
                    </a:p>
                  </a:txBody>
                  <a:tcPr>
                    <a:solidFill>
                      <a:schemeClr val="tx1"/>
                    </a:solidFill>
                  </a:tcPr>
                </a:tc>
                <a:extLst>
                  <a:ext uri="{0D108BD9-81ED-4DB2-BD59-A6C34878D82A}">
                    <a16:rowId xmlns:a16="http://schemas.microsoft.com/office/drawing/2014/main" val="1322614903"/>
                  </a:ext>
                </a:extLst>
              </a:tr>
            </a:tbl>
          </a:graphicData>
        </a:graphic>
      </p:graphicFrame>
    </p:spTree>
    <p:extLst>
      <p:ext uri="{BB962C8B-B14F-4D97-AF65-F5344CB8AC3E}">
        <p14:creationId xmlns:p14="http://schemas.microsoft.com/office/powerpoint/2010/main" val="198553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graphicFrame>
        <p:nvGraphicFramePr>
          <p:cNvPr id="2" name="Table 2">
            <a:extLst>
              <a:ext uri="{FF2B5EF4-FFF2-40B4-BE49-F238E27FC236}">
                <a16:creationId xmlns:a16="http://schemas.microsoft.com/office/drawing/2014/main" id="{319297D7-E222-433F-A5FA-2F7DCA8111CD}"/>
              </a:ext>
            </a:extLst>
          </p:cNvPr>
          <p:cNvGraphicFramePr>
            <a:graphicFrameLocks noGrp="1"/>
          </p:cNvGraphicFramePr>
          <p:nvPr>
            <p:extLst>
              <p:ext uri="{D42A27DB-BD31-4B8C-83A1-F6EECF244321}">
                <p14:modId xmlns:p14="http://schemas.microsoft.com/office/powerpoint/2010/main" val="2255071753"/>
              </p:ext>
            </p:extLst>
          </p:nvPr>
        </p:nvGraphicFramePr>
        <p:xfrm>
          <a:off x="304800" y="285749"/>
          <a:ext cx="8534400" cy="490728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376248109"/>
                    </a:ext>
                  </a:extLst>
                </a:gridCol>
                <a:gridCol w="2844800">
                  <a:extLst>
                    <a:ext uri="{9D8B030D-6E8A-4147-A177-3AD203B41FA5}">
                      <a16:colId xmlns:a16="http://schemas.microsoft.com/office/drawing/2014/main" val="846482995"/>
                    </a:ext>
                  </a:extLst>
                </a:gridCol>
                <a:gridCol w="2844800">
                  <a:extLst>
                    <a:ext uri="{9D8B030D-6E8A-4147-A177-3AD203B41FA5}">
                      <a16:colId xmlns:a16="http://schemas.microsoft.com/office/drawing/2014/main" val="280402766"/>
                    </a:ext>
                  </a:extLst>
                </a:gridCol>
              </a:tblGrid>
              <a:tr h="4572002">
                <a:tc>
                  <a:txBody>
                    <a:bodyPr/>
                    <a:lstStyle/>
                    <a:p>
                      <a:r>
                        <a:rPr lang="en-US" sz="2000" b="0" i="0" kern="1200" baseline="0" dirty="0">
                          <a:solidFill>
                            <a:schemeClr val="lt1"/>
                          </a:solidFill>
                          <a:effectLst/>
                          <a:latin typeface="+mn-lt"/>
                          <a:ea typeface="+mn-ea"/>
                          <a:cs typeface="+mn-cs"/>
                        </a:rPr>
                        <a:t>CJB Heb/MJ 10.5 </a:t>
                      </a:r>
                      <a:r>
                        <a:rPr lang="en-US" sz="2800" b="0" i="0" baseline="30000" dirty="0">
                          <a:effectLst/>
                        </a:rPr>
                        <a:t>quoting Ps 40.7 </a:t>
                      </a:r>
                      <a:r>
                        <a:rPr lang="en-US" sz="2800" b="0" i="0" dirty="0">
                          <a:effectLst/>
                        </a:rPr>
                        <a:t>It has not been your will to have an animal sacrifice and a meal offering; rather, </a:t>
                      </a:r>
                      <a:r>
                        <a:rPr lang="en-US" sz="3200" b="0" i="0" dirty="0">
                          <a:solidFill>
                            <a:srgbClr val="FFFF66"/>
                          </a:solidFill>
                          <a:effectLst/>
                        </a:rPr>
                        <a:t>you have prepared for me a body. </a:t>
                      </a:r>
                      <a:endParaRPr lang="en-US" sz="2400" b="0" dirty="0">
                        <a:solidFill>
                          <a:srgbClr val="FFFF66"/>
                        </a:solidFill>
                      </a:endParaRPr>
                    </a:p>
                  </a:txBody>
                  <a:tcPr>
                    <a:solidFill>
                      <a:schemeClr val="tx1"/>
                    </a:solidFill>
                  </a:tcPr>
                </a:tc>
                <a:tc>
                  <a:txBody>
                    <a:bodyPr/>
                    <a:lstStyle/>
                    <a:p>
                      <a:r>
                        <a:rPr lang="en-US" sz="2000" b="0" baseline="0" dirty="0"/>
                        <a:t>JPS </a:t>
                      </a:r>
                      <a:r>
                        <a:rPr lang="en-US" sz="2000" b="0" i="0" baseline="0" dirty="0">
                          <a:effectLst/>
                        </a:rPr>
                        <a:t>Ps 40.7 </a:t>
                      </a:r>
                      <a:r>
                        <a:rPr lang="en-US" sz="2000" b="0" baseline="0" dirty="0"/>
                        <a:t> </a:t>
                      </a:r>
                      <a:r>
                        <a:rPr lang="en-US" sz="3600" b="0" dirty="0"/>
                        <a:t>Sacrifice and meal-offering You have no delight in; </a:t>
                      </a:r>
                      <a:r>
                        <a:rPr lang="en-US" sz="3600" b="0" dirty="0">
                          <a:solidFill>
                            <a:srgbClr val="FFFF66"/>
                          </a:solidFill>
                        </a:rPr>
                        <a:t>Mine ears have You opened</a:t>
                      </a:r>
                      <a:r>
                        <a:rPr lang="en-US" sz="3600" b="0" dirty="0"/>
                        <a:t>; </a:t>
                      </a:r>
                      <a:endParaRPr lang="en-US" sz="3200" b="0" dirty="0"/>
                    </a:p>
                  </a:txBody>
                  <a:tcPr>
                    <a:solidFill>
                      <a:schemeClr val="tx1"/>
                    </a:solidFill>
                  </a:tcPr>
                </a:tc>
                <a:tc>
                  <a:txBody>
                    <a:bodyPr/>
                    <a:lstStyle/>
                    <a:p>
                      <a:pPr algn="l" rtl="0"/>
                      <a:r>
                        <a:rPr lang="en-US" sz="2000" b="0" i="0" baseline="0" dirty="0">
                          <a:effectLst/>
                        </a:rPr>
                        <a:t>Ps 40.7 </a:t>
                      </a:r>
                    </a:p>
                    <a:p>
                      <a:pPr algn="r" rtl="1"/>
                      <a:r>
                        <a:rPr lang="he-IL" sz="4800" b="1" i="0" u="none" strike="noStrike" baseline="0" dirty="0">
                          <a:solidFill>
                            <a:schemeClr val="bg1"/>
                          </a:solidFill>
                          <a:latin typeface="David" panose="020E0502060401010101" pitchFamily="34" charset="-79"/>
                          <a:ea typeface="+mn-ea"/>
                          <a:cs typeface="David" panose="020E0502060401010101" pitchFamily="34" charset="-79"/>
                        </a:rPr>
                        <a:t>זֶבַח וּמִנְחָה לֹֽא־חָפַצְתָּ </a:t>
                      </a:r>
                      <a:r>
                        <a:rPr lang="he-IL" sz="4800" b="1" i="0" u="none" strike="noStrike" baseline="0" dirty="0">
                          <a:solidFill>
                            <a:srgbClr val="FFFF66"/>
                          </a:solidFill>
                          <a:latin typeface="David" panose="020E0502060401010101" pitchFamily="34" charset="-79"/>
                          <a:ea typeface="+mn-ea"/>
                          <a:cs typeface="David" panose="020E0502060401010101" pitchFamily="34" charset="-79"/>
                        </a:rPr>
                        <a:t>אָזְנַיִם כָּרִיתָ לִּי</a:t>
                      </a:r>
                      <a:endParaRPr lang="en-US" sz="4800" b="1" i="0" u="none" strike="noStrike" baseline="0" dirty="0">
                        <a:solidFill>
                          <a:srgbClr val="FFFF66"/>
                        </a:solidFill>
                        <a:latin typeface="David" panose="020E0502060401010101" pitchFamily="34" charset="-79"/>
                        <a:ea typeface="+mn-ea"/>
                        <a:cs typeface="David" panose="020E0502060401010101" pitchFamily="34" charset="-79"/>
                      </a:endParaRPr>
                    </a:p>
                    <a:p>
                      <a:pPr algn="r" rtl="1"/>
                      <a:endParaRPr lang="en-US" sz="4800" b="1" i="0" u="none" strike="noStrike" baseline="0" dirty="0">
                        <a:solidFill>
                          <a:srgbClr val="FFFF66"/>
                        </a:solidFill>
                        <a:latin typeface="David" panose="020E0502060401010101" pitchFamily="34" charset="-79"/>
                        <a:ea typeface="+mn-ea"/>
                        <a:cs typeface="David" panose="020E0502060401010101" pitchFamily="34" charset="-79"/>
                      </a:endParaRPr>
                    </a:p>
                  </a:txBody>
                  <a:tcPr>
                    <a:solidFill>
                      <a:schemeClr val="tx1"/>
                    </a:solidFill>
                  </a:tcPr>
                </a:tc>
                <a:extLst>
                  <a:ext uri="{0D108BD9-81ED-4DB2-BD59-A6C34878D82A}">
                    <a16:rowId xmlns:a16="http://schemas.microsoft.com/office/drawing/2014/main" val="1322614903"/>
                  </a:ext>
                </a:extLst>
              </a:tr>
            </a:tbl>
          </a:graphicData>
        </a:graphic>
      </p:graphicFrame>
      <p:pic>
        <p:nvPicPr>
          <p:cNvPr id="5" name="Picture 4">
            <a:extLst>
              <a:ext uri="{FF2B5EF4-FFF2-40B4-BE49-F238E27FC236}">
                <a16:creationId xmlns:a16="http://schemas.microsoft.com/office/drawing/2014/main" id="{C2F4B353-D083-40BF-8E62-5267AB41D554}"/>
              </a:ext>
            </a:extLst>
          </p:cNvPr>
          <p:cNvPicPr>
            <a:picLocks noChangeAspect="1"/>
          </p:cNvPicPr>
          <p:nvPr/>
        </p:nvPicPr>
        <p:blipFill rotWithShape="1">
          <a:blip r:embed="rId3"/>
          <a:srcRect l="16901" t="50000" r="4029" b="14336"/>
          <a:stretch/>
        </p:blipFill>
        <p:spPr>
          <a:xfrm>
            <a:off x="5430416" y="3867150"/>
            <a:ext cx="3429000" cy="838200"/>
          </a:xfrm>
          <a:prstGeom prst="rect">
            <a:avLst/>
          </a:prstGeom>
        </p:spPr>
      </p:pic>
    </p:spTree>
    <p:extLst>
      <p:ext uri="{BB962C8B-B14F-4D97-AF65-F5344CB8AC3E}">
        <p14:creationId xmlns:p14="http://schemas.microsoft.com/office/powerpoint/2010/main" val="2729534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Why would the Messianic Scripture writers dare change the word of G-d?   </a:t>
            </a:r>
          </a:p>
        </p:txBody>
      </p:sp>
    </p:spTree>
    <p:extLst>
      <p:ext uri="{BB962C8B-B14F-4D97-AF65-F5344CB8AC3E}">
        <p14:creationId xmlns:p14="http://schemas.microsoft.com/office/powerpoint/2010/main" val="4100514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Firstly, the quotation is from the LXX, which was the authorized and accepted Rabbinic translation of the Tanakh into Greek, completed more than two centuries before Yeshua was born.  </a:t>
            </a:r>
            <a:endParaRPr lang="en-US" sz="6600" dirty="0"/>
          </a:p>
        </p:txBody>
      </p:sp>
    </p:spTree>
    <p:extLst>
      <p:ext uri="{BB962C8B-B14F-4D97-AF65-F5344CB8AC3E}">
        <p14:creationId xmlns:p14="http://schemas.microsoft.com/office/powerpoint/2010/main" val="3944630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a:extLst>
              <a:ext uri="{FF2B5EF4-FFF2-40B4-BE49-F238E27FC236}">
                <a16:creationId xmlns:a16="http://schemas.microsoft.com/office/drawing/2014/main" id="{EB8990DA-6796-40AE-A88C-9C7BE55AB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439150" cy="5105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5EC2C1B-5805-4537-9DF7-2143A386CA21}"/>
              </a:ext>
            </a:extLst>
          </p:cNvPr>
          <p:cNvSpPr txBox="1"/>
          <p:nvPr/>
        </p:nvSpPr>
        <p:spPr>
          <a:xfrm>
            <a:off x="825998" y="38100"/>
            <a:ext cx="8026428" cy="1323439"/>
          </a:xfrm>
          <a:prstGeom prst="rect">
            <a:avLst/>
          </a:prstGeom>
          <a:noFill/>
        </p:spPr>
        <p:txBody>
          <a:bodyPr wrap="none" rtlCol="0">
            <a:spAutoFit/>
          </a:bodyPr>
          <a:lstStyle/>
          <a:p>
            <a:r>
              <a:rPr lang="en-US" i="0" dirty="0">
                <a:effectLst/>
                <a:latin typeface="+mn-lt"/>
              </a:rPr>
              <a:t>The Septuagint: The First of the</a:t>
            </a:r>
          </a:p>
          <a:p>
            <a:pPr algn="l"/>
            <a:r>
              <a:rPr lang="en-US" i="0" dirty="0">
                <a:effectLst/>
                <a:latin typeface="+mn-lt"/>
              </a:rPr>
              <a:t> Bible Translations  </a:t>
            </a:r>
            <a:endParaRPr lang="en-US" dirty="0"/>
          </a:p>
        </p:txBody>
      </p:sp>
    </p:spTree>
    <p:extLst>
      <p:ext uri="{BB962C8B-B14F-4D97-AF65-F5344CB8AC3E}">
        <p14:creationId xmlns:p14="http://schemas.microsoft.com/office/powerpoint/2010/main" val="3627928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 In 331 B.C., Alexander renamed an Egyptian town located along the Mediterranean Sea after himself: Alexandria. The city became a chief center for Hellenism (eclectic Greek culture) and housed the largest Jewish community in the world at that time.</a:t>
            </a:r>
          </a:p>
        </p:txBody>
      </p:sp>
    </p:spTree>
    <p:extLst>
      <p:ext uri="{BB962C8B-B14F-4D97-AF65-F5344CB8AC3E}">
        <p14:creationId xmlns:p14="http://schemas.microsoft.com/office/powerpoint/2010/main" val="761174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981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2400" dirty="0"/>
              <a:t>Ancient Alexandria, Egypt with Pharos lighthouse</a:t>
            </a:r>
          </a:p>
        </p:txBody>
      </p:sp>
      <p:pic>
        <p:nvPicPr>
          <p:cNvPr id="2052" name="Picture 4" descr="Pharos of Alexandria | ancient lighthouse, Alexandria ...">
            <a:extLst>
              <a:ext uri="{FF2B5EF4-FFF2-40B4-BE49-F238E27FC236}">
                <a16:creationId xmlns:a16="http://schemas.microsoft.com/office/drawing/2014/main" id="{306F7A16-719E-4E49-BCDC-422023E2E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099"/>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68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5593" y="318017"/>
            <a:ext cx="179376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200" dirty="0"/>
              <a:t>Ancient Alexan-</a:t>
            </a:r>
            <a:r>
              <a:rPr lang="en-US" sz="3200" dirty="0" err="1"/>
              <a:t>dria</a:t>
            </a:r>
            <a:r>
              <a:rPr lang="en-US" sz="3200" dirty="0"/>
              <a:t>, Egypt</a:t>
            </a:r>
          </a:p>
        </p:txBody>
      </p:sp>
      <p:pic>
        <p:nvPicPr>
          <p:cNvPr id="4098" name="Picture 2">
            <a:extLst>
              <a:ext uri="{FF2B5EF4-FFF2-40B4-BE49-F238E27FC236}">
                <a16:creationId xmlns:a16="http://schemas.microsoft.com/office/drawing/2014/main" id="{1BB846D6-A1E8-40A8-8336-3C4E45478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356" y="22938"/>
            <a:ext cx="70119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557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However, within two or three generations, these Jewish people had forgotten their Hebrew language and spoke primarily Greek. Thus they needed the Hebrew Scriptures in Greek. They also wanted to contribute their Jewish religious knowledge to the Royal Library and museum of Alexandria.</a:t>
            </a:r>
          </a:p>
        </p:txBody>
      </p:sp>
    </p:spTree>
    <p:extLst>
      <p:ext uri="{BB962C8B-B14F-4D97-AF65-F5344CB8AC3E}">
        <p14:creationId xmlns:p14="http://schemas.microsoft.com/office/powerpoint/2010/main" val="423213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Jewish legend alleges that in the 3rd century B.C., 72 respected elders of Israel were brought to Alexandria to translate the Torah into Greek.   Working independently, they all had the </a:t>
            </a:r>
            <a:r>
              <a:rPr lang="en-US" sz="4000" dirty="0">
                <a:solidFill>
                  <a:srgbClr val="FFFF66"/>
                </a:solidFill>
              </a:rPr>
              <a:t>exact same translation</a:t>
            </a:r>
            <a:r>
              <a:rPr lang="en-US" sz="4000" dirty="0"/>
              <a:t>.  So the LXX was consider ~inspired.</a:t>
            </a:r>
          </a:p>
        </p:txBody>
      </p:sp>
    </p:spTree>
    <p:extLst>
      <p:ext uri="{BB962C8B-B14F-4D97-AF65-F5344CB8AC3E}">
        <p14:creationId xmlns:p14="http://schemas.microsoft.com/office/powerpoint/2010/main" val="21612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endParaRPr lang="en-US" sz="4000" dirty="0"/>
          </a:p>
          <a:p>
            <a:pPr marL="0" indent="0" algn="ctr">
              <a:buNone/>
            </a:pPr>
            <a:r>
              <a:rPr lang="en-US" sz="4000" dirty="0"/>
              <a:t>My #32 Wisdom tooth removed</a:t>
            </a:r>
          </a:p>
        </p:txBody>
      </p:sp>
    </p:spTree>
    <p:extLst>
      <p:ext uri="{BB962C8B-B14F-4D97-AF65-F5344CB8AC3E}">
        <p14:creationId xmlns:p14="http://schemas.microsoft.com/office/powerpoint/2010/main" val="1039001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dirty="0"/>
              <a:t>LXX  </a:t>
            </a:r>
            <a:r>
              <a:rPr lang="en-US" dirty="0" err="1"/>
              <a:t>Septuigint</a:t>
            </a:r>
            <a:r>
              <a:rPr lang="en-US" dirty="0"/>
              <a:t> Ps 39.7 </a:t>
            </a:r>
            <a:r>
              <a:rPr lang="en-US" sz="4000" dirty="0"/>
              <a:t>Sacrifice and offering you wanted not; </a:t>
            </a:r>
            <a:r>
              <a:rPr lang="en-US" sz="4000" dirty="0">
                <a:solidFill>
                  <a:srgbClr val="FFFF66"/>
                </a:solidFill>
              </a:rPr>
              <a:t>but a body have you prepared me</a:t>
            </a:r>
            <a:r>
              <a:rPr lang="en-US" sz="4000" dirty="0"/>
              <a:t>: whole-burnt-offering and [sacrifice] for sin you did not require. </a:t>
            </a:r>
            <a:endParaRPr lang="he-IL" sz="4000" dirty="0"/>
          </a:p>
        </p:txBody>
      </p:sp>
    </p:spTree>
    <p:extLst>
      <p:ext uri="{BB962C8B-B14F-4D97-AF65-F5344CB8AC3E}">
        <p14:creationId xmlns:p14="http://schemas.microsoft.com/office/powerpoint/2010/main" val="2143536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dirty="0"/>
              <a:t>LXX  </a:t>
            </a:r>
            <a:r>
              <a:rPr lang="en-US" dirty="0" err="1"/>
              <a:t>Septuigint</a:t>
            </a:r>
            <a:r>
              <a:rPr lang="en-US" dirty="0"/>
              <a:t> Ps 39.7 </a:t>
            </a:r>
            <a:r>
              <a:rPr lang="en-US" sz="4000" dirty="0"/>
              <a:t>Sacrifice and offering you wanted not; </a:t>
            </a:r>
            <a:r>
              <a:rPr lang="en-US" sz="4000" dirty="0">
                <a:solidFill>
                  <a:srgbClr val="FFFF66"/>
                </a:solidFill>
              </a:rPr>
              <a:t>but a body have you prepared me</a:t>
            </a:r>
            <a:r>
              <a:rPr lang="en-US" sz="4000" dirty="0"/>
              <a:t>: whole-burnt-offering and [sacrifice] for sin you did not require. </a:t>
            </a:r>
            <a:endParaRPr lang="he-IL" sz="4000" dirty="0"/>
          </a:p>
          <a:p>
            <a:pPr marL="0" indent="0">
              <a:buNone/>
            </a:pPr>
            <a:r>
              <a:rPr lang="en-US" sz="4000" u="sng" dirty="0">
                <a:solidFill>
                  <a:srgbClr val="FFFF66"/>
                </a:solidFill>
              </a:rPr>
              <a:t>But why the LXX so different from the Hebrew that we have? </a:t>
            </a:r>
            <a:endParaRPr lang="en-US" sz="6600" u="sng" dirty="0">
              <a:solidFill>
                <a:srgbClr val="FFFF66"/>
              </a:solidFill>
            </a:endParaRPr>
          </a:p>
        </p:txBody>
      </p:sp>
    </p:spTree>
    <p:extLst>
      <p:ext uri="{BB962C8B-B14F-4D97-AF65-F5344CB8AC3E}">
        <p14:creationId xmlns:p14="http://schemas.microsoft.com/office/powerpoint/2010/main" val="2861918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Adam Clarke in his commentary refers to a conjecture made by a Dr. </a:t>
            </a:r>
            <a:r>
              <a:rPr lang="en-US" sz="4000" dirty="0" err="1"/>
              <a:t>Kennicott</a:t>
            </a:r>
            <a:r>
              <a:rPr lang="en-US" sz="4000" dirty="0"/>
              <a:t> that the original ancient Hebrew might have read </a:t>
            </a:r>
            <a:r>
              <a:rPr lang="he-IL" sz="4000" b="1" dirty="0">
                <a:solidFill>
                  <a:srgbClr val="FFFF66"/>
                </a:solidFill>
                <a:latin typeface="David" panose="020E0502060401010101" pitchFamily="34" charset="-79"/>
                <a:cs typeface="David" panose="020E0502060401010101" pitchFamily="34" charset="-79"/>
              </a:rPr>
              <a:t>אז גוה</a:t>
            </a:r>
            <a:r>
              <a:rPr lang="en-US" sz="4000" dirty="0"/>
              <a:t>, "then a body," instead of the current </a:t>
            </a:r>
            <a:r>
              <a:rPr lang="he-IL" sz="4000" b="1" dirty="0">
                <a:solidFill>
                  <a:srgbClr val="FFFF66"/>
                </a:solidFill>
                <a:latin typeface="David" panose="020E0502060401010101" pitchFamily="34" charset="-79"/>
                <a:cs typeface="David" panose="020E0502060401010101" pitchFamily="34" charset="-79"/>
              </a:rPr>
              <a:t>אָזְנַיִם</a:t>
            </a:r>
            <a:r>
              <a:rPr lang="en-US" sz="4000" dirty="0"/>
              <a:t>, “my ears.”</a:t>
            </a:r>
            <a:endParaRPr lang="en-US" sz="6600" dirty="0"/>
          </a:p>
        </p:txBody>
      </p:sp>
    </p:spTree>
    <p:extLst>
      <p:ext uri="{BB962C8B-B14F-4D97-AF65-F5344CB8AC3E}">
        <p14:creationId xmlns:p14="http://schemas.microsoft.com/office/powerpoint/2010/main" val="1786987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3600" dirty="0"/>
              <a:t>The three letters that need to be changed are </a:t>
            </a:r>
          </a:p>
          <a:p>
            <a:pPr marL="0" indent="0">
              <a:buNone/>
            </a:pPr>
            <a:endParaRPr lang="en-US" sz="3600" dirty="0"/>
          </a:p>
          <a:p>
            <a:r>
              <a:rPr lang="he-IL" sz="3600" b="1" dirty="0">
                <a:solidFill>
                  <a:srgbClr val="FFFF66"/>
                </a:solidFill>
                <a:latin typeface="David" panose="020E0502060401010101" pitchFamily="34" charset="-79"/>
                <a:cs typeface="David" panose="020E0502060401010101" pitchFamily="34" charset="-79"/>
              </a:rPr>
              <a:t>ג</a:t>
            </a:r>
            <a:r>
              <a:rPr lang="en-US" sz="3600" dirty="0"/>
              <a:t> for a </a:t>
            </a:r>
            <a:r>
              <a:rPr lang="he-IL" sz="3600" b="1" dirty="0">
                <a:solidFill>
                  <a:srgbClr val="FFFF66"/>
                </a:solidFill>
                <a:latin typeface="David" panose="020E0502060401010101" pitchFamily="34" charset="-79"/>
                <a:cs typeface="David" panose="020E0502060401010101" pitchFamily="34" charset="-79"/>
              </a:rPr>
              <a:t>נ</a:t>
            </a:r>
            <a:r>
              <a:rPr lang="en-US" sz="3600" dirty="0"/>
              <a:t>  </a:t>
            </a:r>
          </a:p>
          <a:p>
            <a:r>
              <a:rPr lang="he-IL" sz="3600" b="1" dirty="0">
                <a:solidFill>
                  <a:srgbClr val="FFFF66"/>
                </a:solidFill>
                <a:latin typeface="David" panose="020E0502060401010101" pitchFamily="34" charset="-79"/>
                <a:cs typeface="David" panose="020E0502060401010101" pitchFamily="34" charset="-79"/>
              </a:rPr>
              <a:t>ו</a:t>
            </a:r>
            <a:r>
              <a:rPr lang="en-US" sz="3600" dirty="0"/>
              <a:t> for a </a:t>
            </a:r>
            <a:r>
              <a:rPr lang="he-IL" sz="3600" b="1" dirty="0">
                <a:solidFill>
                  <a:srgbClr val="FFFF66"/>
                </a:solidFill>
                <a:latin typeface="David" panose="020E0502060401010101" pitchFamily="34" charset="-79"/>
                <a:cs typeface="David" panose="020E0502060401010101" pitchFamily="34" charset="-79"/>
              </a:rPr>
              <a:t>י</a:t>
            </a:r>
            <a:endParaRPr lang="en-US" sz="3600" b="1" dirty="0">
              <a:solidFill>
                <a:srgbClr val="FFFF66"/>
              </a:solidFill>
              <a:latin typeface="David" panose="020E0502060401010101" pitchFamily="34" charset="-79"/>
              <a:cs typeface="David" panose="020E0502060401010101" pitchFamily="34" charset="-79"/>
            </a:endParaRPr>
          </a:p>
          <a:p>
            <a:r>
              <a:rPr lang="en-US" sz="3600" dirty="0"/>
              <a:t> </a:t>
            </a:r>
            <a:r>
              <a:rPr lang="he-IL" sz="3600" b="1" dirty="0">
                <a:solidFill>
                  <a:srgbClr val="FFFF66"/>
                </a:solidFill>
                <a:latin typeface="David" panose="020E0502060401010101" pitchFamily="34" charset="-79"/>
                <a:cs typeface="David" panose="020E0502060401010101" pitchFamily="34" charset="-79"/>
              </a:rPr>
              <a:t>מ</a:t>
            </a:r>
            <a:r>
              <a:rPr lang="en-US" sz="3600" dirty="0"/>
              <a:t> for a </a:t>
            </a:r>
            <a:r>
              <a:rPr lang="he-IL" sz="3600" dirty="0"/>
              <a:t> </a:t>
            </a:r>
            <a:r>
              <a:rPr lang="he-IL" sz="3600" b="1" dirty="0">
                <a:solidFill>
                  <a:srgbClr val="FFFF66"/>
                </a:solidFill>
                <a:latin typeface="David" panose="020E0502060401010101" pitchFamily="34" charset="-79"/>
                <a:cs typeface="David" panose="020E0502060401010101" pitchFamily="34" charset="-79"/>
              </a:rPr>
              <a:t>ה</a:t>
            </a:r>
            <a:endParaRPr lang="en-US" sz="3600" b="1" dirty="0">
              <a:solidFill>
                <a:srgbClr val="FFFF66"/>
              </a:solidFill>
              <a:latin typeface="David" panose="020E0502060401010101" pitchFamily="34" charset="-79"/>
              <a:cs typeface="David" panose="020E0502060401010101" pitchFamily="34" charset="-79"/>
            </a:endParaRPr>
          </a:p>
          <a:p>
            <a:endParaRPr lang="en-US" sz="3600" b="1" dirty="0">
              <a:solidFill>
                <a:srgbClr val="FFFF66"/>
              </a:solidFill>
              <a:latin typeface="David" panose="020E0502060401010101" pitchFamily="34" charset="-79"/>
              <a:cs typeface="David" panose="020E0502060401010101" pitchFamily="34" charset="-79"/>
            </a:endParaRPr>
          </a:p>
          <a:p>
            <a:pPr marL="0" indent="0">
              <a:buNone/>
            </a:pPr>
            <a:r>
              <a:rPr lang="en-US" sz="3600" dirty="0"/>
              <a:t>Easy scribal mistakes to make</a:t>
            </a:r>
            <a:endParaRPr lang="en-US" sz="6000" dirty="0"/>
          </a:p>
        </p:txBody>
      </p:sp>
      <p:pic>
        <p:nvPicPr>
          <p:cNvPr id="3" name="Picture 2">
            <a:extLst>
              <a:ext uri="{FF2B5EF4-FFF2-40B4-BE49-F238E27FC236}">
                <a16:creationId xmlns:a16="http://schemas.microsoft.com/office/drawing/2014/main" id="{8525BD88-C181-4308-AFA2-EEDF61279437}"/>
              </a:ext>
            </a:extLst>
          </p:cNvPr>
          <p:cNvPicPr>
            <a:picLocks noChangeAspect="1"/>
          </p:cNvPicPr>
          <p:nvPr/>
        </p:nvPicPr>
        <p:blipFill>
          <a:blip r:embed="rId3"/>
          <a:stretch>
            <a:fillRect/>
          </a:stretch>
        </p:blipFill>
        <p:spPr>
          <a:xfrm>
            <a:off x="2938130" y="1733477"/>
            <a:ext cx="3267739" cy="1676545"/>
          </a:xfrm>
          <a:prstGeom prst="rect">
            <a:avLst/>
          </a:prstGeom>
        </p:spPr>
      </p:pic>
    </p:spTree>
    <p:extLst>
      <p:ext uri="{BB962C8B-B14F-4D97-AF65-F5344CB8AC3E}">
        <p14:creationId xmlns:p14="http://schemas.microsoft.com/office/powerpoint/2010/main" val="444468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graphicFrame>
        <p:nvGraphicFramePr>
          <p:cNvPr id="2" name="Table 2">
            <a:extLst>
              <a:ext uri="{FF2B5EF4-FFF2-40B4-BE49-F238E27FC236}">
                <a16:creationId xmlns:a16="http://schemas.microsoft.com/office/drawing/2014/main" id="{319297D7-E222-433F-A5FA-2F7DCA8111CD}"/>
              </a:ext>
            </a:extLst>
          </p:cNvPr>
          <p:cNvGraphicFramePr>
            <a:graphicFrameLocks noGrp="1"/>
          </p:cNvGraphicFramePr>
          <p:nvPr>
            <p:extLst>
              <p:ext uri="{D42A27DB-BD31-4B8C-83A1-F6EECF244321}">
                <p14:modId xmlns:p14="http://schemas.microsoft.com/office/powerpoint/2010/main" val="1269861182"/>
              </p:ext>
            </p:extLst>
          </p:nvPr>
        </p:nvGraphicFramePr>
        <p:xfrm>
          <a:off x="304800" y="285749"/>
          <a:ext cx="8534400" cy="490728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376248109"/>
                    </a:ext>
                  </a:extLst>
                </a:gridCol>
                <a:gridCol w="2844800">
                  <a:extLst>
                    <a:ext uri="{9D8B030D-6E8A-4147-A177-3AD203B41FA5}">
                      <a16:colId xmlns:a16="http://schemas.microsoft.com/office/drawing/2014/main" val="846482995"/>
                    </a:ext>
                  </a:extLst>
                </a:gridCol>
                <a:gridCol w="2844800">
                  <a:extLst>
                    <a:ext uri="{9D8B030D-6E8A-4147-A177-3AD203B41FA5}">
                      <a16:colId xmlns:a16="http://schemas.microsoft.com/office/drawing/2014/main" val="280402766"/>
                    </a:ext>
                  </a:extLst>
                </a:gridCol>
              </a:tblGrid>
              <a:tr h="4572002">
                <a:tc>
                  <a:txBody>
                    <a:bodyPr/>
                    <a:lstStyle/>
                    <a:p>
                      <a:r>
                        <a:rPr lang="en-US" sz="2000" b="0" i="0" kern="1200" baseline="0" dirty="0">
                          <a:solidFill>
                            <a:schemeClr val="lt1"/>
                          </a:solidFill>
                          <a:effectLst/>
                          <a:latin typeface="+mn-lt"/>
                          <a:ea typeface="+mn-ea"/>
                          <a:cs typeface="+mn-cs"/>
                        </a:rPr>
                        <a:t>CJB Heb/MJ 10.5 </a:t>
                      </a:r>
                      <a:r>
                        <a:rPr lang="en-US" sz="2800" b="0" i="0" baseline="30000" dirty="0">
                          <a:effectLst/>
                        </a:rPr>
                        <a:t>quoting Ps 40.7 </a:t>
                      </a:r>
                      <a:r>
                        <a:rPr lang="en-US" sz="2800" b="0" i="0" dirty="0">
                          <a:effectLst/>
                        </a:rPr>
                        <a:t>It has not been your will to have an animal sacrifice and a meal offering; rather, </a:t>
                      </a:r>
                      <a:r>
                        <a:rPr lang="en-US" sz="3200" b="0" i="0" dirty="0">
                          <a:solidFill>
                            <a:srgbClr val="FFFF66"/>
                          </a:solidFill>
                          <a:effectLst/>
                        </a:rPr>
                        <a:t>you have prepared for me a body. </a:t>
                      </a:r>
                      <a:endParaRPr lang="en-US" sz="2400" b="0" dirty="0">
                        <a:solidFill>
                          <a:srgbClr val="FFFF66"/>
                        </a:solidFill>
                      </a:endParaRPr>
                    </a:p>
                  </a:txBody>
                  <a:tcPr>
                    <a:solidFill>
                      <a:schemeClr val="tx1"/>
                    </a:solidFill>
                  </a:tcPr>
                </a:tc>
                <a:tc>
                  <a:txBody>
                    <a:bodyPr/>
                    <a:lstStyle/>
                    <a:p>
                      <a:r>
                        <a:rPr lang="en-US" sz="2000" b="0" baseline="0" dirty="0"/>
                        <a:t>JPS </a:t>
                      </a:r>
                      <a:r>
                        <a:rPr lang="en-US" sz="2000" b="0" i="0" baseline="0" dirty="0">
                          <a:effectLst/>
                        </a:rPr>
                        <a:t>Ps 40.7 </a:t>
                      </a:r>
                      <a:r>
                        <a:rPr lang="en-US" sz="2000" b="0" baseline="0" dirty="0"/>
                        <a:t> </a:t>
                      </a:r>
                      <a:r>
                        <a:rPr lang="en-US" sz="3600" b="0" dirty="0"/>
                        <a:t>Sacrifice and meal-offering You have no delight in; </a:t>
                      </a:r>
                      <a:r>
                        <a:rPr lang="en-US" sz="3600" b="0" dirty="0">
                          <a:solidFill>
                            <a:srgbClr val="FFFF66"/>
                          </a:solidFill>
                        </a:rPr>
                        <a:t>Mine ears have You opened</a:t>
                      </a:r>
                      <a:r>
                        <a:rPr lang="en-US" sz="3600" b="0" dirty="0"/>
                        <a:t>; </a:t>
                      </a:r>
                      <a:endParaRPr lang="en-US" sz="3200" b="0" dirty="0"/>
                    </a:p>
                  </a:txBody>
                  <a:tcPr>
                    <a:solidFill>
                      <a:schemeClr val="tx1"/>
                    </a:solidFill>
                  </a:tcPr>
                </a:tc>
                <a:tc>
                  <a:txBody>
                    <a:bodyPr/>
                    <a:lstStyle/>
                    <a:p>
                      <a:pPr algn="l" rtl="0"/>
                      <a:r>
                        <a:rPr lang="en-US" sz="2000" b="0" i="0" baseline="0" dirty="0">
                          <a:effectLst/>
                        </a:rPr>
                        <a:t>Ps 40.7 </a:t>
                      </a:r>
                    </a:p>
                    <a:p>
                      <a:pPr algn="r" rtl="1"/>
                      <a:r>
                        <a:rPr lang="he-IL" sz="4000" b="1" i="0" u="none" strike="noStrike" baseline="0" dirty="0">
                          <a:solidFill>
                            <a:schemeClr val="bg1"/>
                          </a:solidFill>
                          <a:latin typeface="David" panose="020E0502060401010101" pitchFamily="34" charset="-79"/>
                          <a:ea typeface="+mn-ea"/>
                          <a:cs typeface="David" panose="020E0502060401010101" pitchFamily="34" charset="-79"/>
                        </a:rPr>
                        <a:t>זֶבַח וּמִנְחָה לֹֽא־חָפַצְתָּ </a:t>
                      </a:r>
                      <a:r>
                        <a:rPr lang="he-IL" sz="4000" b="1" i="0" u="none" strike="noStrike" baseline="0" dirty="0">
                          <a:solidFill>
                            <a:srgbClr val="FFFF66"/>
                          </a:solidFill>
                          <a:latin typeface="David" panose="020E0502060401010101" pitchFamily="34" charset="-79"/>
                          <a:ea typeface="+mn-ea"/>
                          <a:cs typeface="David" panose="020E0502060401010101" pitchFamily="34" charset="-79"/>
                        </a:rPr>
                        <a:t>אָזְנַיִם כָּרִיתָ לִּי</a:t>
                      </a:r>
                      <a:endParaRPr lang="en-US" sz="4000" b="1" i="0" u="none" strike="noStrike" baseline="0" dirty="0">
                        <a:solidFill>
                          <a:srgbClr val="FFFF66"/>
                        </a:solidFill>
                        <a:latin typeface="David" panose="020E0502060401010101" pitchFamily="34" charset="-79"/>
                        <a:ea typeface="+mn-ea"/>
                        <a:cs typeface="David" panose="020E0502060401010101" pitchFamily="34" charset="-79"/>
                      </a:endParaRPr>
                    </a:p>
                    <a:p>
                      <a:pPr algn="r" rtl="1"/>
                      <a:r>
                        <a:rPr lang="he-IL" sz="4000" b="1" i="0" u="none" strike="noStrike" kern="1200" baseline="0" dirty="0">
                          <a:solidFill>
                            <a:srgbClr val="FFFF66"/>
                          </a:solidFill>
                          <a:latin typeface="David" panose="020E0502060401010101" pitchFamily="34" charset="-79"/>
                          <a:ea typeface="+mn-ea"/>
                          <a:cs typeface="David" panose="020E0502060401010101" pitchFamily="34" charset="-79"/>
                        </a:rPr>
                        <a:t>אזגוה</a:t>
                      </a:r>
                      <a:endParaRPr lang="en-US" sz="4000" b="1" i="0" u="none" strike="noStrike" kern="1200" baseline="0" dirty="0">
                        <a:solidFill>
                          <a:srgbClr val="FFFF66"/>
                        </a:solidFill>
                        <a:latin typeface="David" panose="020E0502060401010101" pitchFamily="34" charset="-79"/>
                        <a:ea typeface="+mn-ea"/>
                        <a:cs typeface="David" panose="020E0502060401010101" pitchFamily="34" charset="-79"/>
                      </a:endParaRPr>
                    </a:p>
                  </a:txBody>
                  <a:tcPr>
                    <a:solidFill>
                      <a:schemeClr val="tx1"/>
                    </a:solidFill>
                  </a:tcPr>
                </a:tc>
                <a:extLst>
                  <a:ext uri="{0D108BD9-81ED-4DB2-BD59-A6C34878D82A}">
                    <a16:rowId xmlns:a16="http://schemas.microsoft.com/office/drawing/2014/main" val="1322614903"/>
                  </a:ext>
                </a:extLst>
              </a:tr>
            </a:tbl>
          </a:graphicData>
        </a:graphic>
      </p:graphicFrame>
    </p:spTree>
    <p:extLst>
      <p:ext uri="{BB962C8B-B14F-4D97-AF65-F5344CB8AC3E}">
        <p14:creationId xmlns:p14="http://schemas.microsoft.com/office/powerpoint/2010/main" val="4134632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Ethiopic Bible in Geez has the LXX reading, and the Arabic has both.  So “a body” may have been the actual ancient text that is reflected in the Letter to the Messianic Jews, and the Masoretic text is an error!</a:t>
            </a:r>
            <a:endParaRPr lang="en-US" sz="6600" dirty="0"/>
          </a:p>
        </p:txBody>
      </p:sp>
    </p:spTree>
    <p:extLst>
      <p:ext uri="{BB962C8B-B14F-4D97-AF65-F5344CB8AC3E}">
        <p14:creationId xmlns:p14="http://schemas.microsoft.com/office/powerpoint/2010/main" val="2104582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Thirdly, the sense of the ears being opened could be based on the cutting or piercing of the earlobes of the servant who stays with a slave owner for the sake of his family, indeed </a:t>
            </a:r>
            <a:r>
              <a:rPr lang="en-US" sz="4000" dirty="0">
                <a:solidFill>
                  <a:srgbClr val="FFFF66"/>
                </a:solidFill>
              </a:rPr>
              <a:t>a redemptive picture.</a:t>
            </a:r>
            <a:r>
              <a:rPr lang="en-US" sz="4000" dirty="0"/>
              <a:t>  Both the body or the ears are yielded to G-d's will.  </a:t>
            </a:r>
            <a:endParaRPr lang="en-US" sz="6600" dirty="0"/>
          </a:p>
        </p:txBody>
      </p:sp>
    </p:spTree>
    <p:extLst>
      <p:ext uri="{BB962C8B-B14F-4D97-AF65-F5344CB8AC3E}">
        <p14:creationId xmlns:p14="http://schemas.microsoft.com/office/powerpoint/2010/main" val="3146957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Shmot</a:t>
            </a:r>
            <a:r>
              <a:rPr lang="en-US" sz="4000" baseline="30000" dirty="0"/>
              <a:t>/Ex 21.5-6 </a:t>
            </a:r>
            <a:r>
              <a:rPr lang="en-US" sz="4000" dirty="0"/>
              <a:t>“But if the servant plainly states, ‘I love my master, my wife and my children, and I will not go out free,’ then his master is to bring him to God, then take him to a door or to a doorpost. His master is to pierce his ear through with an awl, and he will serve him forever.</a:t>
            </a:r>
          </a:p>
        </p:txBody>
      </p:sp>
    </p:spTree>
    <p:extLst>
      <p:ext uri="{BB962C8B-B14F-4D97-AF65-F5344CB8AC3E}">
        <p14:creationId xmlns:p14="http://schemas.microsoft.com/office/powerpoint/2010/main" val="2268794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Lastly, as David Stern comments, "It is not known if the Septuagint translators worked form a different Hebrew text, or merely clarified the sense of the existing text, a common practice among the Targum translators."</a:t>
            </a:r>
            <a:endParaRPr lang="en-US" sz="6600" dirty="0"/>
          </a:p>
        </p:txBody>
      </p:sp>
    </p:spTree>
    <p:extLst>
      <p:ext uri="{BB962C8B-B14F-4D97-AF65-F5344CB8AC3E}">
        <p14:creationId xmlns:p14="http://schemas.microsoft.com/office/powerpoint/2010/main" val="1940688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practice of clarification may seem to take undue liberties with the text, but generally was seen to reflect on a subtle meaning that was implicit to them in the text.  The antiquity of their viewpoint commands respect.  </a:t>
            </a:r>
            <a:endParaRPr lang="en-US" sz="6600" dirty="0"/>
          </a:p>
        </p:txBody>
      </p:sp>
    </p:spTree>
    <p:extLst>
      <p:ext uri="{BB962C8B-B14F-4D97-AF65-F5344CB8AC3E}">
        <p14:creationId xmlns:p14="http://schemas.microsoft.com/office/powerpoint/2010/main" val="301851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Do the Greek Scriptures [New Testament] honestly translate the Hebrew Bible / Tanakh?</a:t>
            </a:r>
          </a:p>
        </p:txBody>
      </p:sp>
    </p:spTree>
    <p:extLst>
      <p:ext uri="{BB962C8B-B14F-4D97-AF65-F5344CB8AC3E}">
        <p14:creationId xmlns:p14="http://schemas.microsoft.com/office/powerpoint/2010/main" val="58619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Summary of reasons for the divergent reading:</a:t>
            </a:r>
          </a:p>
          <a:p>
            <a:pPr marL="512763" indent="-512763">
              <a:buFont typeface="+mj-lt"/>
              <a:buAutoNum type="arabicPeriod"/>
            </a:pPr>
            <a:r>
              <a:rPr lang="en-US" sz="4000" dirty="0"/>
              <a:t>Scribal error </a:t>
            </a:r>
            <a:r>
              <a:rPr lang="he-IL" sz="4000" b="1" i="0" u="none" strike="noStrike" baseline="0" dirty="0">
                <a:solidFill>
                  <a:srgbClr val="FFFF66"/>
                </a:solidFill>
                <a:latin typeface="David" panose="020E0502060401010101" pitchFamily="34" charset="-79"/>
                <a:ea typeface="+mn-ea"/>
                <a:cs typeface="David" panose="020E0502060401010101" pitchFamily="34" charset="-79"/>
              </a:rPr>
              <a:t>אָזְנַיִם</a:t>
            </a:r>
            <a:r>
              <a:rPr lang="en-US" sz="4000" b="1" i="0" u="none" strike="noStrike" baseline="0" dirty="0">
                <a:solidFill>
                  <a:srgbClr val="FFFF66"/>
                </a:solidFill>
                <a:latin typeface="David" panose="020E0502060401010101" pitchFamily="34" charset="-79"/>
                <a:ea typeface="+mn-ea"/>
                <a:cs typeface="David" panose="020E0502060401010101" pitchFamily="34" charset="-79"/>
              </a:rPr>
              <a:t>  </a:t>
            </a:r>
            <a:r>
              <a:rPr lang="he-IL" sz="4000" b="1" i="0" u="none" strike="noStrike" kern="1200" baseline="0" dirty="0">
                <a:solidFill>
                  <a:srgbClr val="FFFF66"/>
                </a:solidFill>
                <a:latin typeface="David" panose="020E0502060401010101" pitchFamily="34" charset="-79"/>
                <a:ea typeface="+mn-ea"/>
                <a:cs typeface="David" panose="020E0502060401010101" pitchFamily="34" charset="-79"/>
              </a:rPr>
              <a:t>אז גוה</a:t>
            </a:r>
            <a:r>
              <a:rPr lang="en-US" sz="4000" b="1" i="0" u="none" strike="noStrike" kern="1200" baseline="0" dirty="0">
                <a:solidFill>
                  <a:srgbClr val="FFFF66"/>
                </a:solidFill>
                <a:latin typeface="David" panose="020E0502060401010101" pitchFamily="34" charset="-79"/>
                <a:ea typeface="+mn-ea"/>
                <a:cs typeface="David" panose="020E0502060401010101" pitchFamily="34" charset="-79"/>
              </a:rPr>
              <a:t> </a:t>
            </a:r>
          </a:p>
          <a:p>
            <a:pPr marL="512763" indent="-512763">
              <a:buFont typeface="+mj-lt"/>
              <a:buAutoNum type="arabicPeriod"/>
            </a:pPr>
            <a:r>
              <a:rPr lang="en-US" sz="4000" dirty="0"/>
              <a:t>LXX rendition</a:t>
            </a:r>
          </a:p>
          <a:p>
            <a:pPr marL="512763" indent="-512763">
              <a:buFont typeface="+mj-lt"/>
              <a:buAutoNum type="arabicPeriod"/>
            </a:pPr>
            <a:r>
              <a:rPr lang="en-US" sz="4000" dirty="0"/>
              <a:t>Dynamic translation</a:t>
            </a:r>
          </a:p>
          <a:p>
            <a:pPr marL="512763" indent="-512763">
              <a:buFont typeface="+mj-lt"/>
              <a:buAutoNum type="arabicPeriod"/>
            </a:pPr>
            <a:endParaRPr lang="en-US" sz="4000" dirty="0"/>
          </a:p>
        </p:txBody>
      </p:sp>
    </p:spTree>
    <p:extLst>
      <p:ext uri="{BB962C8B-B14F-4D97-AF65-F5344CB8AC3E}">
        <p14:creationId xmlns:p14="http://schemas.microsoft.com/office/powerpoint/2010/main" val="1868001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So, it’s bona fide to read Ps. 40 as “a body you have prepared for me.”</a:t>
            </a:r>
          </a:p>
        </p:txBody>
      </p:sp>
    </p:spTree>
    <p:extLst>
      <p:ext uri="{BB962C8B-B14F-4D97-AF65-F5344CB8AC3E}">
        <p14:creationId xmlns:p14="http://schemas.microsoft.com/office/powerpoint/2010/main" val="274836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79E5236-18A4-4C4F-9679-1E3A75445A7F}"/>
              </a:ext>
            </a:extLst>
          </p:cNvPr>
          <p:cNvPicPr>
            <a:picLocks noChangeAspect="1"/>
          </p:cNvPicPr>
          <p:nvPr/>
        </p:nvPicPr>
        <p:blipFill>
          <a:blip r:embed="rId3"/>
          <a:stretch>
            <a:fillRect/>
          </a:stretch>
        </p:blipFill>
        <p:spPr>
          <a:xfrm>
            <a:off x="19051" y="0"/>
            <a:ext cx="9124949" cy="5154261"/>
          </a:xfrm>
          <a:prstGeom prst="rect">
            <a:avLst/>
          </a:prstGeom>
        </p:spPr>
      </p:pic>
    </p:spTree>
    <p:extLst>
      <p:ext uri="{BB962C8B-B14F-4D97-AF65-F5344CB8AC3E}">
        <p14:creationId xmlns:p14="http://schemas.microsoft.com/office/powerpoint/2010/main" val="2546694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solidFill>
                  <a:srgbClr val="FFFF66"/>
                </a:solidFill>
              </a:rPr>
              <a:t>Letter to the Messianic Jews a 10.05-10. A Body Prepared</a:t>
            </a:r>
          </a:p>
          <a:p>
            <a:pPr marL="401638" indent="-401638">
              <a:buFont typeface="+mj-lt"/>
              <a:buAutoNum type="arabicPeriod"/>
            </a:pPr>
            <a:r>
              <a:rPr lang="en-US" sz="4000" dirty="0"/>
              <a:t>Bona fide translation?</a:t>
            </a:r>
          </a:p>
          <a:p>
            <a:pPr marL="401638" indent="-401638">
              <a:buFont typeface="+mj-lt"/>
              <a:buAutoNum type="arabicPeriod"/>
            </a:pPr>
            <a:r>
              <a:rPr lang="en-US" sz="4000" dirty="0"/>
              <a:t>Application to us</a:t>
            </a:r>
          </a:p>
          <a:p>
            <a:pPr marL="738507" lvl="1" indent="-571500"/>
            <a:r>
              <a:rPr lang="en-US" sz="4000" u="sng" dirty="0">
                <a:solidFill>
                  <a:srgbClr val="FFFF66"/>
                </a:solidFill>
                <a:ea typeface="+mn-ea"/>
                <a:cs typeface="+mn-cs"/>
              </a:rPr>
              <a:t>Our suffering love</a:t>
            </a:r>
          </a:p>
          <a:p>
            <a:pPr marL="738507" lvl="1" indent="-571500"/>
            <a:r>
              <a:rPr lang="en-US" sz="4000" dirty="0"/>
              <a:t>Our love of Torah</a:t>
            </a:r>
          </a:p>
          <a:p>
            <a:pPr marL="738507" lvl="1" indent="-571500"/>
            <a:r>
              <a:rPr lang="en-US" sz="4000" dirty="0"/>
              <a:t>Our grasp of Yeshua’s deity</a:t>
            </a:r>
          </a:p>
          <a:p>
            <a:pPr marL="738507" lvl="1" indent="-571500"/>
            <a:r>
              <a:rPr lang="en-US" sz="4000" dirty="0"/>
              <a:t>Our walking in holy joy</a:t>
            </a:r>
          </a:p>
        </p:txBody>
      </p:sp>
    </p:spTree>
    <p:extLst>
      <p:ext uri="{BB962C8B-B14F-4D97-AF65-F5344CB8AC3E}">
        <p14:creationId xmlns:p14="http://schemas.microsoft.com/office/powerpoint/2010/main" val="1760312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His prepared body was cut; ours will be.  Husbands, all. </a:t>
            </a:r>
          </a:p>
          <a:p>
            <a:pPr marL="0" indent="0">
              <a:buNone/>
            </a:pPr>
            <a:r>
              <a:rPr lang="en-US" sz="4000" baseline="30000" dirty="0"/>
              <a:t>Col 1.24 </a:t>
            </a:r>
            <a:r>
              <a:rPr lang="en-US" sz="4000" dirty="0"/>
              <a:t>Now I rejoice in my sufferings for you, and in my physical body—for the sake of His body, Messiah’s community—I fill up what is lacking in the afflictions of Messiah. </a:t>
            </a:r>
          </a:p>
        </p:txBody>
      </p:sp>
    </p:spTree>
    <p:extLst>
      <p:ext uri="{BB962C8B-B14F-4D97-AF65-F5344CB8AC3E}">
        <p14:creationId xmlns:p14="http://schemas.microsoft.com/office/powerpoint/2010/main" val="1077054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62500" lnSpcReduction="20000"/>
          </a:bodyPr>
          <a:lstStyle/>
          <a:p>
            <a:pPr marL="0" indent="0" rtl="1" fontAlgn="base">
              <a:buNone/>
            </a:pPr>
            <a:r>
              <a:rPr lang="he-IL" sz="7700" b="1" dirty="0">
                <a:cs typeface="David" panose="020E0502060401010101" pitchFamily="34" charset="-79"/>
              </a:rPr>
              <a:t>וּבַחֲבֻרָתוֹ נִרְפָּא-לָנוּ</a:t>
            </a:r>
            <a:r>
              <a:rPr lang="en-US" sz="6000" baseline="30000" dirty="0"/>
              <a:t>Yeshayahu/ </a:t>
            </a:r>
            <a:r>
              <a:rPr lang="en-US" sz="6000" i="0" baseline="30000" dirty="0">
                <a:effectLst/>
              </a:rPr>
              <a:t>Is 53:5 </a:t>
            </a:r>
            <a:r>
              <a:rPr lang="en-US" sz="6000" i="0" dirty="0">
                <a:effectLst/>
              </a:rPr>
              <a:t>– </a:t>
            </a:r>
          </a:p>
          <a:p>
            <a:pPr marL="0" indent="0" rtl="1" fontAlgn="base">
              <a:buNone/>
            </a:pPr>
            <a:r>
              <a:rPr lang="en-US" sz="6000" i="0" dirty="0">
                <a:effectLst/>
              </a:rPr>
              <a:t>by his wounds we are healed. </a:t>
            </a:r>
          </a:p>
          <a:p>
            <a:pPr marL="0" indent="0" algn="l" rtl="0" fontAlgn="base">
              <a:buNone/>
            </a:pPr>
            <a:r>
              <a:rPr lang="en-US" sz="6000" b="0" i="0" dirty="0">
                <a:effectLst/>
              </a:rPr>
              <a:t>By the wounds of Yeshua, our wounds are healed. Our wounds could not be healed if He was not willing to be wounded on our behalf. The place of His woundedness touches our place of woundedness; and heals us.</a:t>
            </a:r>
          </a:p>
          <a:p>
            <a:pPr marL="0" indent="0" algn="r" rtl="1">
              <a:buNone/>
            </a:pPr>
            <a:endParaRPr lang="en-US" sz="7200" b="1" dirty="0">
              <a:cs typeface="David" panose="020E0502060401010101" pitchFamily="34" charset="-79"/>
            </a:endParaRPr>
          </a:p>
        </p:txBody>
      </p:sp>
    </p:spTree>
    <p:extLst>
      <p:ext uri="{BB962C8B-B14F-4D97-AF65-F5344CB8AC3E}">
        <p14:creationId xmlns:p14="http://schemas.microsoft.com/office/powerpoint/2010/main" val="2375233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62500" lnSpcReduction="20000"/>
          </a:bodyPr>
          <a:lstStyle/>
          <a:p>
            <a:pPr marL="0" indent="0" rtl="1" fontAlgn="base">
              <a:buNone/>
            </a:pPr>
            <a:r>
              <a:rPr lang="he-IL" sz="7700" b="1" dirty="0">
                <a:cs typeface="David" panose="020E0502060401010101" pitchFamily="34" charset="-79"/>
              </a:rPr>
              <a:t>וּבַחֲבֻרָתוֹ נִרְפָּא-לָנוּ</a:t>
            </a:r>
            <a:r>
              <a:rPr lang="en-US" sz="6000" baseline="30000" dirty="0"/>
              <a:t>Yeshayahu/ </a:t>
            </a:r>
            <a:r>
              <a:rPr lang="en-US" sz="6000" i="0" baseline="30000" dirty="0">
                <a:effectLst/>
              </a:rPr>
              <a:t>Is 53:5 </a:t>
            </a:r>
            <a:r>
              <a:rPr lang="en-US" sz="6000" i="0" dirty="0">
                <a:effectLst/>
              </a:rPr>
              <a:t>– </a:t>
            </a:r>
          </a:p>
          <a:p>
            <a:pPr marL="0" indent="0" rtl="1" fontAlgn="base">
              <a:buNone/>
            </a:pPr>
            <a:r>
              <a:rPr lang="en-US" sz="6000" i="0" dirty="0">
                <a:effectLst/>
              </a:rPr>
              <a:t>by his wounds we are healed. </a:t>
            </a:r>
          </a:p>
          <a:p>
            <a:pPr marL="0" indent="0" algn="l" rtl="0" fontAlgn="base">
              <a:buNone/>
            </a:pPr>
            <a:r>
              <a:rPr lang="en-US" sz="6000" b="0" i="0" dirty="0">
                <a:effectLst/>
              </a:rPr>
              <a:t>The expression in Isaiah 53 is rather unique, and somewhat puzzling. The letter “bet” in the word for “wound” does not have a “dagesh” dot in it. With the dot it means “wound”, but without the dot it means “fellowship”. </a:t>
            </a:r>
            <a:endParaRPr lang="en-US" sz="7200" b="1" dirty="0">
              <a:cs typeface="David" panose="020E0502060401010101" pitchFamily="34" charset="-79"/>
            </a:endParaRPr>
          </a:p>
        </p:txBody>
      </p:sp>
    </p:spTree>
    <p:extLst>
      <p:ext uri="{BB962C8B-B14F-4D97-AF65-F5344CB8AC3E}">
        <p14:creationId xmlns:p14="http://schemas.microsoft.com/office/powerpoint/2010/main" val="1212159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3895157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Yeshua told us to be encouraged, even though in this world we would have tribulation</a:t>
            </a:r>
            <a:r>
              <a:rPr lang="en-US" sz="4000" baseline="30000" dirty="0"/>
              <a:t> (</a:t>
            </a:r>
            <a:r>
              <a:rPr lang="en-US" sz="4000" baseline="30000" dirty="0" err="1"/>
              <a:t>Yn</a:t>
            </a:r>
            <a:r>
              <a:rPr lang="en-US" sz="4000" baseline="30000" dirty="0"/>
              <a:t> 16:33). </a:t>
            </a:r>
            <a:r>
              <a:rPr lang="en-US" sz="4000" dirty="0"/>
              <a:t>He did not pray for us to be taken out of the world but to be protected in it </a:t>
            </a:r>
            <a:r>
              <a:rPr lang="en-US" sz="4000" baseline="30000" dirty="0"/>
              <a:t>(</a:t>
            </a:r>
            <a:r>
              <a:rPr lang="en-US" sz="4000" baseline="30000" dirty="0" err="1"/>
              <a:t>Yn</a:t>
            </a:r>
            <a:r>
              <a:rPr lang="en-US" sz="4000" baseline="30000" dirty="0"/>
              <a:t> 17:15).</a:t>
            </a:r>
            <a:endParaRPr lang="en-US" sz="6600" baseline="30000" dirty="0"/>
          </a:p>
        </p:txBody>
      </p:sp>
    </p:spTree>
    <p:extLst>
      <p:ext uri="{BB962C8B-B14F-4D97-AF65-F5344CB8AC3E}">
        <p14:creationId xmlns:p14="http://schemas.microsoft.com/office/powerpoint/2010/main" val="70515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solidFill>
                  <a:srgbClr val="FFFF66"/>
                </a:solidFill>
              </a:rPr>
              <a:t>Letter to the Messianic Jews a 10.05-10. A Body Prepared</a:t>
            </a:r>
          </a:p>
          <a:p>
            <a:pPr marL="401638" indent="-401638">
              <a:buFont typeface="+mj-lt"/>
              <a:buAutoNum type="arabicPeriod"/>
            </a:pPr>
            <a:r>
              <a:rPr lang="en-US" sz="4000" dirty="0"/>
              <a:t>Bona fide translation?</a:t>
            </a:r>
          </a:p>
          <a:p>
            <a:pPr marL="401638" indent="-401638">
              <a:buFont typeface="+mj-lt"/>
              <a:buAutoNum type="arabicPeriod"/>
            </a:pPr>
            <a:r>
              <a:rPr lang="en-US" sz="4000" dirty="0"/>
              <a:t>Application to us</a:t>
            </a:r>
          </a:p>
          <a:p>
            <a:pPr marL="738507" lvl="1" indent="-571500"/>
            <a:r>
              <a:rPr lang="en-US" sz="4000" dirty="0"/>
              <a:t>Our suffering love</a:t>
            </a:r>
          </a:p>
          <a:p>
            <a:pPr marL="738507" lvl="1" indent="-571500"/>
            <a:r>
              <a:rPr lang="en-US" sz="4000" u="sng" dirty="0">
                <a:solidFill>
                  <a:srgbClr val="FFFF66"/>
                </a:solidFill>
                <a:ea typeface="+mn-ea"/>
                <a:cs typeface="+mn-cs"/>
              </a:rPr>
              <a:t>Our love of Torah</a:t>
            </a:r>
          </a:p>
          <a:p>
            <a:pPr marL="738507" lvl="1" indent="-571500"/>
            <a:r>
              <a:rPr lang="en-US" sz="4000" dirty="0"/>
              <a:t>Our grasp of Yeshua’s deity</a:t>
            </a:r>
          </a:p>
          <a:p>
            <a:pPr marL="738507" lvl="1" indent="-571500"/>
            <a:r>
              <a:rPr lang="en-US" sz="4000" dirty="0"/>
              <a:t>Our walking in holy joy</a:t>
            </a:r>
          </a:p>
        </p:txBody>
      </p:sp>
    </p:spTree>
    <p:extLst>
      <p:ext uri="{BB962C8B-B14F-4D97-AF65-F5344CB8AC3E}">
        <p14:creationId xmlns:p14="http://schemas.microsoft.com/office/powerpoint/2010/main" val="21281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Do the Greek Scriptures [New Testament] honestly translate the Hebrew Bible / Tanakh?</a:t>
            </a:r>
          </a:p>
          <a:p>
            <a:pPr marL="0" indent="0">
              <a:buNone/>
            </a:pPr>
            <a:r>
              <a:rPr lang="en-US" sz="4000" dirty="0"/>
              <a:t>There is an apparent forgery, forcing a bogus Messianic view!</a:t>
            </a:r>
          </a:p>
          <a:p>
            <a:pPr marL="0" indent="0">
              <a:buNone/>
            </a:pPr>
            <a:r>
              <a:rPr lang="en-US" sz="4000" dirty="0"/>
              <a:t>Really?</a:t>
            </a:r>
          </a:p>
        </p:txBody>
      </p:sp>
    </p:spTree>
    <p:extLst>
      <p:ext uri="{BB962C8B-B14F-4D97-AF65-F5344CB8AC3E}">
        <p14:creationId xmlns:p14="http://schemas.microsoft.com/office/powerpoint/2010/main" val="3464835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l"/>
            <a:r>
              <a:rPr lang="en-US" sz="3600" i="0" baseline="30000" dirty="0">
                <a:effectLst/>
              </a:rPr>
              <a:t>Messianic Jews/Hebrews/MJ 10.5-10 </a:t>
            </a:r>
            <a:r>
              <a:rPr lang="en-US" sz="3600" i="0" dirty="0">
                <a:effectLst/>
              </a:rPr>
              <a:t> </a:t>
            </a:r>
            <a:r>
              <a:rPr lang="en-US" sz="3600" i="0" baseline="30000" dirty="0">
                <a:effectLst/>
              </a:rPr>
              <a:t> </a:t>
            </a:r>
            <a:r>
              <a:rPr lang="en-US" sz="3600" i="0" dirty="0">
                <a:effectLst/>
              </a:rPr>
              <a:t>This is why, on coming into the world, he says, [quoting Ps 40] “It has not been your will to have an animal sacrifice and a meal offering; rather, you have prepared for me a body. No, you have not been pleased with burnt offerings and sin offerings. </a:t>
            </a:r>
            <a:endParaRPr lang="en-US" sz="3600" dirty="0"/>
          </a:p>
        </p:txBody>
      </p:sp>
    </p:spTree>
    <p:extLst>
      <p:ext uri="{BB962C8B-B14F-4D97-AF65-F5344CB8AC3E}">
        <p14:creationId xmlns:p14="http://schemas.microsoft.com/office/powerpoint/2010/main" val="1086085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i="0" dirty="0">
                <a:effectLst/>
              </a:rPr>
              <a:t>“You have not been pleased with burnt offerings and sin offerings.”      Replacement? </a:t>
            </a:r>
          </a:p>
          <a:p>
            <a:pPr marL="457200" indent="-457200">
              <a:buAutoNum type="arabicPeriod"/>
            </a:pPr>
            <a:r>
              <a:rPr lang="en-US" sz="4000" dirty="0"/>
              <a:t>Above is a quote of Ps 40</a:t>
            </a:r>
          </a:p>
          <a:p>
            <a:pPr marL="457200" indent="-457200">
              <a:buAutoNum type="arabicPeriod"/>
            </a:pPr>
            <a:r>
              <a:rPr lang="en-US" sz="4000" dirty="0"/>
              <a:t>Was the prophet </a:t>
            </a:r>
            <a:r>
              <a:rPr lang="en-US" sz="4000" dirty="0" err="1"/>
              <a:t>Yeshayhu</a:t>
            </a:r>
            <a:r>
              <a:rPr lang="en-US" sz="4000" dirty="0"/>
              <a:t> / Isaiah for replacement of Israel and the Temple worship?</a:t>
            </a:r>
          </a:p>
        </p:txBody>
      </p:sp>
    </p:spTree>
    <p:extLst>
      <p:ext uri="{BB962C8B-B14F-4D97-AF65-F5344CB8AC3E}">
        <p14:creationId xmlns:p14="http://schemas.microsoft.com/office/powerpoint/2010/main" val="3521742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 Yeshayahu/Isaiah 1.11-15</a:t>
            </a:r>
            <a:r>
              <a:rPr lang="en-US" sz="4000" dirty="0"/>
              <a:t>  “For what is it to Me-the multitude of your </a:t>
            </a:r>
            <a:r>
              <a:rPr lang="en-US" sz="3500" dirty="0"/>
              <a:t>sacrifices?”  </a:t>
            </a:r>
            <a:r>
              <a:rPr lang="en-US" sz="4000" dirty="0"/>
              <a:t>says </a:t>
            </a:r>
            <a:r>
              <a:rPr lang="en-US" sz="4000" cap="small" dirty="0"/>
              <a:t>Adoni</a:t>
            </a:r>
            <a:r>
              <a:rPr lang="en-US" sz="4000" dirty="0"/>
              <a:t>. “I am full of burnt offerings of rams  and fat of fed animals. I have no delight in the blood of bulls,  or of lambs or he-goats. When you come to appear before Me,  who has required this at your hand—  trampling My courts?  </a:t>
            </a:r>
          </a:p>
        </p:txBody>
      </p:sp>
    </p:spTree>
    <p:extLst>
      <p:ext uri="{BB962C8B-B14F-4D97-AF65-F5344CB8AC3E}">
        <p14:creationId xmlns:p14="http://schemas.microsoft.com/office/powerpoint/2010/main" val="1755213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 ~ Yeshayahu/Isaiah 1.11-15</a:t>
            </a:r>
            <a:r>
              <a:rPr lang="en-US" sz="4000" dirty="0"/>
              <a:t>  Bring no more worthless offerings! Incense is an abomination to Me. New Moon and Shabbat, the calling of convocations —I cannot endure it— iniquity with solemn assembly. Your New Moons and your Festivals My soul hates! </a:t>
            </a:r>
          </a:p>
        </p:txBody>
      </p:sp>
    </p:spTree>
    <p:extLst>
      <p:ext uri="{BB962C8B-B14F-4D97-AF65-F5344CB8AC3E}">
        <p14:creationId xmlns:p14="http://schemas.microsoft.com/office/powerpoint/2010/main" val="3726095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 ~ Yeshayahu/Isaiah 1.11-15</a:t>
            </a:r>
            <a:r>
              <a:rPr lang="en-US" sz="4000" dirty="0"/>
              <a:t>  They are a burden to Me. I am weary to bear them. When you spread out your hands, I will hide My eyes from you. When you multiply prayers, I will not hear. Your hands are full of blood!”</a:t>
            </a:r>
          </a:p>
        </p:txBody>
      </p:sp>
    </p:spTree>
    <p:extLst>
      <p:ext uri="{BB962C8B-B14F-4D97-AF65-F5344CB8AC3E}">
        <p14:creationId xmlns:p14="http://schemas.microsoft.com/office/powerpoint/2010/main" val="1383267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Our love of Torah has to be in the spirit of love, joy, shalom.  </a:t>
            </a:r>
          </a:p>
          <a:p>
            <a:pPr marL="0" indent="0">
              <a:buNone/>
            </a:pPr>
            <a:r>
              <a:rPr lang="en-US" sz="4000" baseline="30000" dirty="0"/>
              <a:t>2 Cor 3.6</a:t>
            </a:r>
            <a:r>
              <a:rPr lang="en-US" sz="4000" dirty="0"/>
              <a:t> He has even made us competent to be workers serving a New Covenant, the essence of which is not a written text but the Spirit. </a:t>
            </a:r>
            <a:r>
              <a:rPr lang="en-US" sz="4000" dirty="0">
                <a:solidFill>
                  <a:srgbClr val="FFFF66"/>
                </a:solidFill>
              </a:rPr>
              <a:t>For the written text brings death, but the Spirit gives life</a:t>
            </a:r>
            <a:r>
              <a:rPr lang="en-US" sz="4000" dirty="0"/>
              <a:t>.</a:t>
            </a:r>
          </a:p>
        </p:txBody>
      </p:sp>
    </p:spTree>
    <p:extLst>
      <p:ext uri="{BB962C8B-B14F-4D97-AF65-F5344CB8AC3E}">
        <p14:creationId xmlns:p14="http://schemas.microsoft.com/office/powerpoint/2010/main" val="708297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2478328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79E5236-18A4-4C4F-9679-1E3A75445A7F}"/>
              </a:ext>
            </a:extLst>
          </p:cNvPr>
          <p:cNvPicPr>
            <a:picLocks noChangeAspect="1"/>
          </p:cNvPicPr>
          <p:nvPr/>
        </p:nvPicPr>
        <p:blipFill>
          <a:blip r:embed="rId3"/>
          <a:stretch>
            <a:fillRect/>
          </a:stretch>
        </p:blipFill>
        <p:spPr>
          <a:xfrm>
            <a:off x="19051" y="0"/>
            <a:ext cx="9124949" cy="5154261"/>
          </a:xfrm>
          <a:prstGeom prst="rect">
            <a:avLst/>
          </a:prstGeom>
        </p:spPr>
      </p:pic>
    </p:spTree>
    <p:extLst>
      <p:ext uri="{BB962C8B-B14F-4D97-AF65-F5344CB8AC3E}">
        <p14:creationId xmlns:p14="http://schemas.microsoft.com/office/powerpoint/2010/main" val="1901100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solidFill>
                  <a:srgbClr val="FFFF66"/>
                </a:solidFill>
              </a:rPr>
              <a:t>Letter to the Messianic Jews a 10.05-10. A Body Prepared</a:t>
            </a:r>
          </a:p>
          <a:p>
            <a:pPr marL="401638" indent="-401638">
              <a:buFont typeface="+mj-lt"/>
              <a:buAutoNum type="arabicPeriod"/>
            </a:pPr>
            <a:r>
              <a:rPr lang="en-US" sz="4000" dirty="0"/>
              <a:t>Bona fide translation?</a:t>
            </a:r>
          </a:p>
          <a:p>
            <a:pPr marL="401638" indent="-401638">
              <a:buFont typeface="+mj-lt"/>
              <a:buAutoNum type="arabicPeriod"/>
            </a:pPr>
            <a:r>
              <a:rPr lang="en-US" sz="4000" dirty="0"/>
              <a:t>Application to us</a:t>
            </a:r>
          </a:p>
          <a:p>
            <a:pPr marL="738507" lvl="1" indent="-571500"/>
            <a:r>
              <a:rPr lang="en-US" sz="4000" dirty="0"/>
              <a:t>Our suffering love</a:t>
            </a:r>
          </a:p>
          <a:p>
            <a:pPr marL="738507" lvl="1" indent="-571500"/>
            <a:r>
              <a:rPr lang="en-US" sz="4000" dirty="0"/>
              <a:t>Our love of Torah</a:t>
            </a:r>
          </a:p>
          <a:p>
            <a:pPr marL="738507" lvl="1" indent="-571500"/>
            <a:r>
              <a:rPr lang="en-US" sz="4000" u="sng" dirty="0">
                <a:solidFill>
                  <a:srgbClr val="FFFF66"/>
                </a:solidFill>
              </a:rPr>
              <a:t>Our grasp of Yeshua’s deity</a:t>
            </a:r>
          </a:p>
          <a:p>
            <a:pPr marL="738507" lvl="1" indent="-571500"/>
            <a:r>
              <a:rPr lang="en-US" sz="4000" dirty="0"/>
              <a:t>Our walking in holy joy</a:t>
            </a:r>
          </a:p>
        </p:txBody>
      </p:sp>
    </p:spTree>
    <p:extLst>
      <p:ext uri="{BB962C8B-B14F-4D97-AF65-F5344CB8AC3E}">
        <p14:creationId xmlns:p14="http://schemas.microsoft.com/office/powerpoint/2010/main" val="11468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l"/>
            <a:r>
              <a:rPr lang="en-US" sz="4000" i="0" baseline="30000" dirty="0">
                <a:effectLst/>
              </a:rPr>
              <a:t>Messianic Jews/Hebrews/MJ 10.5-10 [still quoting Psalm 40]  </a:t>
            </a:r>
            <a:r>
              <a:rPr lang="en-US" sz="4000" i="0" dirty="0">
                <a:effectLst/>
              </a:rPr>
              <a:t>Then I said, ‘Look! In the scroll of the book it is written about me. I have come to do your will.’”</a:t>
            </a:r>
            <a:endParaRPr lang="en-US" sz="4000" dirty="0"/>
          </a:p>
        </p:txBody>
      </p:sp>
    </p:spTree>
    <p:extLst>
      <p:ext uri="{BB962C8B-B14F-4D97-AF65-F5344CB8AC3E}">
        <p14:creationId xmlns:p14="http://schemas.microsoft.com/office/powerpoint/2010/main" val="191958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79E5236-18A4-4C4F-9679-1E3A75445A7F}"/>
              </a:ext>
            </a:extLst>
          </p:cNvPr>
          <p:cNvPicPr>
            <a:picLocks noChangeAspect="1"/>
          </p:cNvPicPr>
          <p:nvPr/>
        </p:nvPicPr>
        <p:blipFill>
          <a:blip r:embed="rId3"/>
          <a:stretch>
            <a:fillRect/>
          </a:stretch>
        </p:blipFill>
        <p:spPr>
          <a:xfrm>
            <a:off x="19051" y="0"/>
            <a:ext cx="9124949" cy="5154261"/>
          </a:xfrm>
          <a:prstGeom prst="rect">
            <a:avLst/>
          </a:prstGeom>
        </p:spPr>
      </p:pic>
    </p:spTree>
    <p:extLst>
      <p:ext uri="{BB962C8B-B14F-4D97-AF65-F5344CB8AC3E}">
        <p14:creationId xmlns:p14="http://schemas.microsoft.com/office/powerpoint/2010/main" val="3384850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Did Yeshua fully know who He was as</a:t>
            </a:r>
          </a:p>
          <a:p>
            <a:r>
              <a:rPr lang="en-US" sz="4000" dirty="0"/>
              <a:t>An embryo / fetus</a:t>
            </a:r>
          </a:p>
          <a:p>
            <a:r>
              <a:rPr lang="en-US" sz="4000" dirty="0"/>
              <a:t>A newborn</a:t>
            </a:r>
          </a:p>
          <a:p>
            <a:r>
              <a:rPr lang="en-US" sz="4000" dirty="0"/>
              <a:t>A child</a:t>
            </a:r>
          </a:p>
          <a:p>
            <a:pPr marL="0" indent="0">
              <a:buNone/>
            </a:pPr>
            <a:r>
              <a:rPr lang="en-US" sz="4000" dirty="0"/>
              <a:t>Theory: He saw Himself in scripture; at His immersion, full revelation. </a:t>
            </a:r>
          </a:p>
        </p:txBody>
      </p:sp>
    </p:spTree>
    <p:extLst>
      <p:ext uri="{BB962C8B-B14F-4D97-AF65-F5344CB8AC3E}">
        <p14:creationId xmlns:p14="http://schemas.microsoft.com/office/powerpoint/2010/main" val="3290175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Mtt</a:t>
            </a:r>
            <a:r>
              <a:rPr lang="en-US" sz="4000" baseline="30000" dirty="0"/>
              <a:t>. 3.16-17</a:t>
            </a:r>
            <a:r>
              <a:rPr lang="en-US" sz="4000" dirty="0"/>
              <a:t> After being immersed, Yeshua rose up out of the water; and behold, the heavens were opened to Him, and He saw the Ruakh Elohim descending like a dove and coming upon Him. And behold, a voice from the heavens said, “This is My Son, whom I love; with Him I am well pleased!</a:t>
            </a:r>
          </a:p>
        </p:txBody>
      </p:sp>
    </p:spTree>
    <p:extLst>
      <p:ext uri="{BB962C8B-B14F-4D97-AF65-F5344CB8AC3E}">
        <p14:creationId xmlns:p14="http://schemas.microsoft.com/office/powerpoint/2010/main" val="1532493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Matt. 4.1 </a:t>
            </a:r>
            <a:r>
              <a:rPr lang="en-US" sz="4000" u="sng" dirty="0">
                <a:solidFill>
                  <a:srgbClr val="FFFF66"/>
                </a:solidFill>
              </a:rPr>
              <a:t>Then</a:t>
            </a:r>
            <a:r>
              <a:rPr lang="en-US" sz="4000" dirty="0"/>
              <a:t> the Spirit led Yeshua up into the wilderness to be tempted by the Adversary. </a:t>
            </a:r>
          </a:p>
          <a:p>
            <a:r>
              <a:rPr lang="en-US" sz="4000" dirty="0"/>
              <a:t>Yeshua is NOT half G-d and half man.  He is FULLY G-d and FULLY man!</a:t>
            </a:r>
          </a:p>
          <a:p>
            <a:r>
              <a:rPr lang="en-US" sz="4000" dirty="0"/>
              <a:t>Was He REALLY tempted?</a:t>
            </a:r>
          </a:p>
        </p:txBody>
      </p:sp>
    </p:spTree>
    <p:extLst>
      <p:ext uri="{BB962C8B-B14F-4D97-AF65-F5344CB8AC3E}">
        <p14:creationId xmlns:p14="http://schemas.microsoft.com/office/powerpoint/2010/main" val="1037534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79E5236-18A4-4C4F-9679-1E3A75445A7F}"/>
              </a:ext>
            </a:extLst>
          </p:cNvPr>
          <p:cNvPicPr>
            <a:picLocks noChangeAspect="1"/>
          </p:cNvPicPr>
          <p:nvPr/>
        </p:nvPicPr>
        <p:blipFill>
          <a:blip r:embed="rId3"/>
          <a:stretch>
            <a:fillRect/>
          </a:stretch>
        </p:blipFill>
        <p:spPr>
          <a:xfrm>
            <a:off x="19051" y="0"/>
            <a:ext cx="9124949" cy="5154261"/>
          </a:xfrm>
          <a:prstGeom prst="rect">
            <a:avLst/>
          </a:prstGeom>
        </p:spPr>
      </p:pic>
    </p:spTree>
    <p:extLst>
      <p:ext uri="{BB962C8B-B14F-4D97-AF65-F5344CB8AC3E}">
        <p14:creationId xmlns:p14="http://schemas.microsoft.com/office/powerpoint/2010/main" val="1411342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solidFill>
                  <a:srgbClr val="FFFF66"/>
                </a:solidFill>
              </a:rPr>
              <a:t>Letter to the Messianic Jews a 10.05-10. A Body Prepared</a:t>
            </a:r>
          </a:p>
          <a:p>
            <a:pPr marL="401638" indent="-401638">
              <a:buFont typeface="+mj-lt"/>
              <a:buAutoNum type="arabicPeriod"/>
            </a:pPr>
            <a:r>
              <a:rPr lang="en-US" sz="4000" dirty="0"/>
              <a:t>Bona fide translation?</a:t>
            </a:r>
          </a:p>
          <a:p>
            <a:pPr marL="401638" indent="-401638">
              <a:buFont typeface="+mj-lt"/>
              <a:buAutoNum type="arabicPeriod"/>
            </a:pPr>
            <a:r>
              <a:rPr lang="en-US" sz="4000" dirty="0"/>
              <a:t>Application to us</a:t>
            </a:r>
          </a:p>
          <a:p>
            <a:pPr marL="738507" lvl="1" indent="-571500"/>
            <a:r>
              <a:rPr lang="en-US" sz="4000" dirty="0"/>
              <a:t>Our suffering love</a:t>
            </a:r>
          </a:p>
          <a:p>
            <a:pPr marL="738507" lvl="1" indent="-571500"/>
            <a:r>
              <a:rPr lang="en-US" sz="4000" dirty="0"/>
              <a:t>Our love of Torah</a:t>
            </a:r>
          </a:p>
          <a:p>
            <a:pPr marL="738507" lvl="1" indent="-571500"/>
            <a:r>
              <a:rPr lang="en-US" sz="4000" dirty="0"/>
              <a:t>Our grasp of Yeshua’s deity</a:t>
            </a:r>
          </a:p>
          <a:p>
            <a:pPr marL="738507" lvl="1" indent="-571500"/>
            <a:r>
              <a:rPr lang="en-US" sz="4000" u="sng" dirty="0">
                <a:solidFill>
                  <a:srgbClr val="FFFF66"/>
                </a:solidFill>
                <a:ea typeface="+mn-ea"/>
                <a:cs typeface="+mn-cs"/>
              </a:rPr>
              <a:t>Our walking in holy joy</a:t>
            </a:r>
          </a:p>
        </p:txBody>
      </p:sp>
    </p:spTree>
    <p:extLst>
      <p:ext uri="{BB962C8B-B14F-4D97-AF65-F5344CB8AC3E}">
        <p14:creationId xmlns:p14="http://schemas.microsoft.com/office/powerpoint/2010/main" val="33192869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fontScale="92500" lnSpcReduction="20000"/>
          </a:bodyPr>
          <a:lstStyle/>
          <a:p>
            <a:pPr algn="l"/>
            <a:r>
              <a:rPr lang="en-US" sz="4000" i="0" baseline="30000" dirty="0">
                <a:effectLst/>
              </a:rPr>
              <a:t>Messianic Jews/Hebrews/MJ 10.5-10 </a:t>
            </a:r>
            <a:r>
              <a:rPr lang="en-US" sz="4000" i="0" dirty="0">
                <a:effectLst/>
              </a:rPr>
              <a:t>Then I said, ‘Look! In the scroll of the book it is written about me. I have come to do your will.’” In saying first, “You neither willed nor were pleased with animal sacrifices, meal offerings, burnt offerings and sin offerings,” things which are offered in accordance with the Torah; </a:t>
            </a:r>
            <a:endParaRPr lang="en-US" sz="4000" dirty="0"/>
          </a:p>
        </p:txBody>
      </p:sp>
    </p:spTree>
    <p:extLst>
      <p:ext uri="{BB962C8B-B14F-4D97-AF65-F5344CB8AC3E}">
        <p14:creationId xmlns:p14="http://schemas.microsoft.com/office/powerpoint/2010/main" val="699678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fontScale="92500" lnSpcReduction="10000"/>
          </a:bodyPr>
          <a:lstStyle/>
          <a:p>
            <a:pPr algn="l"/>
            <a:r>
              <a:rPr lang="en-US" sz="4000" i="0" baseline="30000" dirty="0">
                <a:effectLst/>
              </a:rPr>
              <a:t>Messianic Jews/Hebrews/MJ 10.5-10 </a:t>
            </a:r>
            <a:r>
              <a:rPr lang="en-US" sz="4000" i="0" dirty="0">
                <a:effectLst/>
              </a:rPr>
              <a:t>and then, “Look, I have come to do your will”; he takes away the first system in order to set up the second. It is in connection with this will that we </a:t>
            </a:r>
            <a:r>
              <a:rPr lang="en-US" sz="4000" i="0" u="sng" dirty="0">
                <a:solidFill>
                  <a:srgbClr val="FFFF66"/>
                </a:solidFill>
                <a:effectLst/>
              </a:rPr>
              <a:t>have been separated for God and made holy, once and for all, through the offering of Yeshua the Messiah’s body.</a:t>
            </a:r>
            <a:endParaRPr lang="en-US" sz="4000" u="sng" dirty="0">
              <a:solidFill>
                <a:srgbClr val="FFFF66"/>
              </a:solidFill>
            </a:endParaRPr>
          </a:p>
        </p:txBody>
      </p:sp>
    </p:spTree>
    <p:extLst>
      <p:ext uri="{BB962C8B-B14F-4D97-AF65-F5344CB8AC3E}">
        <p14:creationId xmlns:p14="http://schemas.microsoft.com/office/powerpoint/2010/main" val="3450577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00"/>
                </a:solidFill>
              </a:rPr>
              <a:t>“</a:t>
            </a:r>
            <a:r>
              <a:rPr lang="en-US" sz="4000" i="0" u="sng" dirty="0">
                <a:solidFill>
                  <a:srgbClr val="FFFF66"/>
                </a:solidFill>
                <a:effectLst/>
              </a:rPr>
              <a:t>separated for God and made holy, once and for all, through the offering of Yeshua the Messiah’s body</a:t>
            </a:r>
            <a:r>
              <a:rPr lang="en-US" sz="4000" i="0" dirty="0">
                <a:solidFill>
                  <a:srgbClr val="FFFF66"/>
                </a:solidFill>
                <a:effectLst/>
              </a:rPr>
              <a:t>.” </a:t>
            </a:r>
          </a:p>
          <a:p>
            <a:pPr marL="0" indent="0">
              <a:buNone/>
            </a:pPr>
            <a:r>
              <a:rPr lang="en-US" sz="4000" dirty="0"/>
              <a:t>So do we deal with life in frustration and irritation, or in trust and holy joy?</a:t>
            </a:r>
          </a:p>
        </p:txBody>
      </p:sp>
    </p:spTree>
    <p:extLst>
      <p:ext uri="{BB962C8B-B14F-4D97-AF65-F5344CB8AC3E}">
        <p14:creationId xmlns:p14="http://schemas.microsoft.com/office/powerpoint/2010/main" val="1925436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81433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0000" lnSpcReduction="20000"/>
          </a:bodyPr>
          <a:lstStyle/>
          <a:p>
            <a:pPr marL="0" indent="0">
              <a:buNone/>
            </a:pPr>
            <a:r>
              <a:rPr lang="en-US" sz="4000" dirty="0"/>
              <a:t>“Hardship of Life” by Turkish photog Mehmet Aslan took the place of overall winner in SIPA 2021. The emotionally-charged shot was taken in the district of </a:t>
            </a:r>
            <a:r>
              <a:rPr lang="en-US" sz="4000" dirty="0" err="1"/>
              <a:t>Reyhanli</a:t>
            </a:r>
            <a:r>
              <a:rPr lang="en-US" sz="4000" dirty="0"/>
              <a:t>, in the Turkish province of </a:t>
            </a:r>
            <a:r>
              <a:rPr lang="en-US" sz="4000" dirty="0" err="1"/>
              <a:t>Hatay</a:t>
            </a:r>
            <a:r>
              <a:rPr lang="en-US" sz="4000" dirty="0"/>
              <a:t>, at the border with Syria.</a:t>
            </a:r>
          </a:p>
          <a:p>
            <a:pPr marL="0" indent="0">
              <a:buNone/>
            </a:pPr>
            <a:endParaRPr lang="en-US" sz="4000" dirty="0"/>
          </a:p>
        </p:txBody>
      </p:sp>
      <p:pic>
        <p:nvPicPr>
          <p:cNvPr id="3" name="Picture 2">
            <a:extLst>
              <a:ext uri="{FF2B5EF4-FFF2-40B4-BE49-F238E27FC236}">
                <a16:creationId xmlns:a16="http://schemas.microsoft.com/office/drawing/2014/main" id="{29BC9EDE-EEF2-4A66-9C8E-109980BD1598}"/>
              </a:ext>
            </a:extLst>
          </p:cNvPr>
          <p:cNvPicPr>
            <a:picLocks noChangeAspect="1"/>
          </p:cNvPicPr>
          <p:nvPr/>
        </p:nvPicPr>
        <p:blipFill>
          <a:blip r:embed="rId3"/>
          <a:stretch>
            <a:fillRect/>
          </a:stretch>
        </p:blipFill>
        <p:spPr>
          <a:xfrm>
            <a:off x="4119131" y="-13014"/>
            <a:ext cx="5024869" cy="5143500"/>
          </a:xfrm>
          <a:prstGeom prst="rect">
            <a:avLst/>
          </a:prstGeom>
        </p:spPr>
      </p:pic>
    </p:spTree>
    <p:extLst>
      <p:ext uri="{BB962C8B-B14F-4D97-AF65-F5344CB8AC3E}">
        <p14:creationId xmlns:p14="http://schemas.microsoft.com/office/powerpoint/2010/main" val="20572139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A father, </a:t>
            </a:r>
            <a:r>
              <a:rPr lang="en-US" sz="4000" dirty="0" err="1"/>
              <a:t>Munzir</a:t>
            </a:r>
            <a:r>
              <a:rPr lang="en-US" sz="4000" dirty="0"/>
              <a:t>, who lost one leg when a bomb was dropped as he walked through a bazaar in Idlib, holds his son, Mustafa, who was born without lower or upper limbs due to a congenital disorder caused by medications during his mother’s treatment in the war in Syria. </a:t>
            </a:r>
          </a:p>
        </p:txBody>
      </p:sp>
    </p:spTree>
    <p:extLst>
      <p:ext uri="{BB962C8B-B14F-4D97-AF65-F5344CB8AC3E}">
        <p14:creationId xmlns:p14="http://schemas.microsoft.com/office/powerpoint/2010/main" val="22686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solidFill>
                  <a:srgbClr val="FFFF66"/>
                </a:solidFill>
              </a:rPr>
              <a:t>Letter to the Messianic Jews a 10.05-10. A Body Prepared</a:t>
            </a:r>
          </a:p>
          <a:p>
            <a:pPr marL="401638" indent="-401638">
              <a:buFont typeface="+mj-lt"/>
              <a:buAutoNum type="arabicPeriod"/>
            </a:pPr>
            <a:r>
              <a:rPr lang="en-US" sz="4000" dirty="0"/>
              <a:t>Bona fide translation?</a:t>
            </a:r>
          </a:p>
          <a:p>
            <a:pPr marL="401638" indent="-401638">
              <a:buFont typeface="+mj-lt"/>
              <a:buAutoNum type="arabicPeriod"/>
            </a:pPr>
            <a:r>
              <a:rPr lang="en-US" sz="4000" dirty="0"/>
              <a:t>Application to us</a:t>
            </a:r>
          </a:p>
          <a:p>
            <a:pPr marL="738507" lvl="1" indent="-571500"/>
            <a:r>
              <a:rPr lang="en-US" sz="4000" dirty="0"/>
              <a:t>Our suffering love</a:t>
            </a:r>
          </a:p>
          <a:p>
            <a:pPr marL="738507" lvl="1" indent="-571500"/>
            <a:r>
              <a:rPr lang="en-US" sz="4000" dirty="0">
                <a:ea typeface="+mn-ea"/>
                <a:cs typeface="+mn-cs"/>
              </a:rPr>
              <a:t>Our love of Torah</a:t>
            </a:r>
          </a:p>
          <a:p>
            <a:pPr marL="738507" lvl="1" indent="-571500"/>
            <a:r>
              <a:rPr lang="en-US" sz="4000" dirty="0"/>
              <a:t>Our grasp of Yeshua’s deity</a:t>
            </a:r>
          </a:p>
          <a:p>
            <a:pPr marL="738507" lvl="1" indent="-571500"/>
            <a:r>
              <a:rPr lang="en-US" sz="4000" dirty="0"/>
              <a:t>Our walking in holy joy</a:t>
            </a:r>
          </a:p>
        </p:txBody>
      </p:sp>
    </p:spTree>
    <p:extLst>
      <p:ext uri="{BB962C8B-B14F-4D97-AF65-F5344CB8AC3E}">
        <p14:creationId xmlns:p14="http://schemas.microsoft.com/office/powerpoint/2010/main" val="21762189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55735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B953BA5A-E7B3-4A2B-A4E1-EAFC282F9700}"/>
              </a:ext>
            </a:extLst>
          </p:cNvPr>
          <p:cNvPicPr>
            <a:picLocks noChangeAspect="1"/>
          </p:cNvPicPr>
          <p:nvPr/>
        </p:nvPicPr>
        <p:blipFill rotWithShape="1">
          <a:blip r:embed="rId3"/>
          <a:srcRect r="2325"/>
          <a:stretch/>
        </p:blipFill>
        <p:spPr>
          <a:xfrm>
            <a:off x="667098" y="-10752"/>
            <a:ext cx="7659449" cy="5154251"/>
          </a:xfrm>
          <a:prstGeom prst="rect">
            <a:avLst/>
          </a:prstGeom>
        </p:spPr>
      </p:pic>
    </p:spTree>
    <p:extLst>
      <p:ext uri="{BB962C8B-B14F-4D97-AF65-F5344CB8AC3E}">
        <p14:creationId xmlns:p14="http://schemas.microsoft.com/office/powerpoint/2010/main" val="4294062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i="0" u="sng" dirty="0">
                <a:solidFill>
                  <a:srgbClr val="FFFF66"/>
                </a:solidFill>
                <a:effectLst/>
              </a:rPr>
              <a:t>separated for God and made holy, once and for all, through the offering of Yeshua the Messiah’s body</a:t>
            </a:r>
            <a:r>
              <a:rPr lang="en-US" sz="4000" i="0" dirty="0">
                <a:solidFill>
                  <a:srgbClr val="FFFF66"/>
                </a:solidFill>
                <a:effectLst/>
              </a:rPr>
              <a:t>. </a:t>
            </a:r>
          </a:p>
          <a:p>
            <a:pPr marL="0" indent="0">
              <a:buNone/>
            </a:pPr>
            <a:r>
              <a:rPr lang="en-US" sz="4000" dirty="0"/>
              <a:t>So do we deal with life in frustration and irritation, or in trust and holy joy?</a:t>
            </a:r>
          </a:p>
        </p:txBody>
      </p:sp>
    </p:spTree>
    <p:extLst>
      <p:ext uri="{BB962C8B-B14F-4D97-AF65-F5344CB8AC3E}">
        <p14:creationId xmlns:p14="http://schemas.microsoft.com/office/powerpoint/2010/main" val="21485720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 </a:t>
            </a:r>
          </a:p>
        </p:txBody>
      </p:sp>
      <p:pic>
        <p:nvPicPr>
          <p:cNvPr id="6" name="Picture 5">
            <a:extLst>
              <a:ext uri="{FF2B5EF4-FFF2-40B4-BE49-F238E27FC236}">
                <a16:creationId xmlns:a16="http://schemas.microsoft.com/office/drawing/2014/main" id="{C09F924A-078F-49CB-A34C-C8163458622E}"/>
              </a:ext>
            </a:extLst>
          </p:cNvPr>
          <p:cNvPicPr>
            <a:picLocks noChangeAspect="1"/>
          </p:cNvPicPr>
          <p:nvPr/>
        </p:nvPicPr>
        <p:blipFill>
          <a:blip r:embed="rId3"/>
          <a:stretch>
            <a:fillRect/>
          </a:stretch>
        </p:blipFill>
        <p:spPr>
          <a:xfrm>
            <a:off x="13996" y="419100"/>
            <a:ext cx="9136554" cy="4724400"/>
          </a:xfrm>
          <a:prstGeom prst="rect">
            <a:avLst/>
          </a:prstGeom>
        </p:spPr>
      </p:pic>
      <p:sp>
        <p:nvSpPr>
          <p:cNvPr id="7" name="TextBox 6">
            <a:extLst>
              <a:ext uri="{FF2B5EF4-FFF2-40B4-BE49-F238E27FC236}">
                <a16:creationId xmlns:a16="http://schemas.microsoft.com/office/drawing/2014/main" id="{196DAD83-E7EA-4D75-A558-8A9882BA2E93}"/>
              </a:ext>
            </a:extLst>
          </p:cNvPr>
          <p:cNvSpPr txBox="1"/>
          <p:nvPr/>
        </p:nvSpPr>
        <p:spPr>
          <a:xfrm>
            <a:off x="457200" y="285750"/>
            <a:ext cx="15097187" cy="2431435"/>
          </a:xfrm>
          <a:prstGeom prst="rect">
            <a:avLst/>
          </a:prstGeom>
          <a:noFill/>
        </p:spPr>
        <p:txBody>
          <a:bodyPr wrap="square" rtlCol="0">
            <a:spAutoFit/>
          </a:bodyPr>
          <a:lstStyle/>
          <a:p>
            <a:pPr algn="l"/>
            <a:r>
              <a:rPr lang="en-US" sz="3600" i="0" dirty="0">
                <a:effectLst>
                  <a:outerShdw blurRad="38100" dist="38100" dir="2700000" algn="tl">
                    <a:srgbClr val="000000">
                      <a:alpha val="43137"/>
                    </a:srgbClr>
                  </a:outerShdw>
                </a:effectLst>
                <a:latin typeface="+mn-lt"/>
              </a:rPr>
              <a:t>Before-and-after images of the Florida</a:t>
            </a:r>
          </a:p>
          <a:p>
            <a:pPr algn="l"/>
            <a:r>
              <a:rPr lang="en-US" sz="3600" i="0" dirty="0">
                <a:effectLst>
                  <a:outerShdw blurRad="38100" dist="38100" dir="2700000" algn="tl">
                    <a:srgbClr val="000000">
                      <a:alpha val="43137"/>
                    </a:srgbClr>
                  </a:outerShdw>
                </a:effectLst>
                <a:latin typeface="+mn-lt"/>
              </a:rPr>
              <a:t> condo collapse show the severity of </a:t>
            </a:r>
          </a:p>
          <a:p>
            <a:pPr algn="l"/>
            <a:r>
              <a:rPr lang="en-US" sz="3600" i="0" dirty="0">
                <a:effectLst>
                  <a:outerShdw blurRad="38100" dist="38100" dir="2700000" algn="tl">
                    <a:srgbClr val="000000">
                      <a:alpha val="43137"/>
                    </a:srgbClr>
                  </a:outerShdw>
                </a:effectLst>
                <a:latin typeface="+mn-lt"/>
              </a:rPr>
              <a:t>the disaster</a:t>
            </a:r>
          </a:p>
          <a:p>
            <a:endParaRPr lang="en-US" dirty="0"/>
          </a:p>
        </p:txBody>
      </p:sp>
    </p:spTree>
    <p:extLst>
      <p:ext uri="{BB962C8B-B14F-4D97-AF65-F5344CB8AC3E}">
        <p14:creationId xmlns:p14="http://schemas.microsoft.com/office/powerpoint/2010/main" val="4100584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When the building collapsed in Surfside, Florida, the Israel Defense Forces deployed a rapid response elite squad to help with search and rescue. This team was credited with </a:t>
            </a:r>
            <a:r>
              <a:rPr lang="en-US" sz="4000" dirty="0">
                <a:solidFill>
                  <a:srgbClr val="FFFF66"/>
                </a:solidFill>
              </a:rPr>
              <a:t>recovering 81 of the 97 bodies of victims due to its superior methods of mapping out potential locations.</a:t>
            </a:r>
          </a:p>
        </p:txBody>
      </p:sp>
    </p:spTree>
    <p:extLst>
      <p:ext uri="{BB962C8B-B14F-4D97-AF65-F5344CB8AC3E}">
        <p14:creationId xmlns:p14="http://schemas.microsoft.com/office/powerpoint/2010/main" val="17150268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i="0" u="sng" dirty="0">
                <a:solidFill>
                  <a:srgbClr val="FFFF66"/>
                </a:solidFill>
                <a:effectLst/>
              </a:rPr>
              <a:t>separated for God and made holy, once and for all, through the offering of Yeshua the Messiah’s body</a:t>
            </a:r>
            <a:r>
              <a:rPr lang="en-US" sz="4000" i="0" dirty="0">
                <a:solidFill>
                  <a:srgbClr val="FFFF66"/>
                </a:solidFill>
                <a:effectLst/>
              </a:rPr>
              <a:t>. </a:t>
            </a:r>
          </a:p>
          <a:p>
            <a:pPr marL="0" indent="0">
              <a:buNone/>
            </a:pPr>
            <a:r>
              <a:rPr lang="en-US" sz="4000" dirty="0"/>
              <a:t>So do we deal with life in frustration and irritation, or in trust and holy joy?</a:t>
            </a:r>
          </a:p>
        </p:txBody>
      </p:sp>
    </p:spTree>
    <p:extLst>
      <p:ext uri="{BB962C8B-B14F-4D97-AF65-F5344CB8AC3E}">
        <p14:creationId xmlns:p14="http://schemas.microsoft.com/office/powerpoint/2010/main" val="9364815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Gallup annual mental-health self-assessment released Friday indicated that Americans are struggling with the aftermath of COVID-19, with just 34% rating their mental well-being as “excellent,” the same as last year and a 21-year low for the survey.</a:t>
            </a:r>
          </a:p>
          <a:p>
            <a:pPr marL="0" indent="0">
              <a:buNone/>
            </a:pPr>
            <a:endParaRPr lang="en-US" sz="4000" dirty="0"/>
          </a:p>
        </p:txBody>
      </p:sp>
    </p:spTree>
    <p:extLst>
      <p:ext uri="{BB962C8B-B14F-4D97-AF65-F5344CB8AC3E}">
        <p14:creationId xmlns:p14="http://schemas.microsoft.com/office/powerpoint/2010/main" val="28449517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Those reporting the best mental state were the faithful: </a:t>
            </a:r>
            <a:r>
              <a:rPr lang="en-US" sz="4000" dirty="0">
                <a:solidFill>
                  <a:srgbClr val="FFFF99"/>
                </a:solidFill>
              </a:rPr>
              <a:t>44% of weekly churchgoers said their mental health was “excellent,” more than any subgroup </a:t>
            </a:r>
            <a:r>
              <a:rPr lang="en-US" sz="4000" dirty="0"/>
              <a:t>tracked by Gallup and the only one to register higher levels of emotional health in 2021 than in 2019, before the pandemic.</a:t>
            </a:r>
          </a:p>
          <a:p>
            <a:pPr marL="0" indent="0">
              <a:buNone/>
            </a:pPr>
            <a:endParaRPr lang="en-US" sz="4000" dirty="0"/>
          </a:p>
        </p:txBody>
      </p:sp>
    </p:spTree>
    <p:extLst>
      <p:ext uri="{BB962C8B-B14F-4D97-AF65-F5344CB8AC3E}">
        <p14:creationId xmlns:p14="http://schemas.microsoft.com/office/powerpoint/2010/main" val="38934389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Bringing up the rear were low-income earners and Democrats. Only 28% of Democrats said they had “excellent” emotional well-being, even though the survey was conducted Nov. 1-16, a year after Joseph R. Biden defeated Donald Trump in the 2020 presidential race.</a:t>
            </a:r>
          </a:p>
        </p:txBody>
      </p:sp>
    </p:spTree>
    <p:extLst>
      <p:ext uri="{BB962C8B-B14F-4D97-AF65-F5344CB8AC3E}">
        <p14:creationId xmlns:p14="http://schemas.microsoft.com/office/powerpoint/2010/main" val="34536863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By contrast, 42% of Republicans and 33% of independents reported “excellent” mental health. Both were well below the pre-pandemic 2019 ratings of 56% for Republicans and 44% for independents.</a:t>
            </a:r>
          </a:p>
        </p:txBody>
      </p:sp>
    </p:spTree>
    <p:extLst>
      <p:ext uri="{BB962C8B-B14F-4D97-AF65-F5344CB8AC3E}">
        <p14:creationId xmlns:p14="http://schemas.microsoft.com/office/powerpoint/2010/main" val="41804700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i="0" u="sng" dirty="0">
                <a:solidFill>
                  <a:srgbClr val="FFFF66"/>
                </a:solidFill>
                <a:effectLst/>
              </a:rPr>
              <a:t>separated for God and made holy, once and for all, through the offering of Yeshua the Messiah’s body</a:t>
            </a:r>
            <a:r>
              <a:rPr lang="en-US" sz="4000" i="0" dirty="0">
                <a:solidFill>
                  <a:srgbClr val="FFFF66"/>
                </a:solidFill>
                <a:effectLst/>
              </a:rPr>
              <a:t>. </a:t>
            </a:r>
          </a:p>
          <a:p>
            <a:pPr marL="0" indent="0">
              <a:buNone/>
            </a:pPr>
            <a:r>
              <a:rPr lang="en-US" sz="4000" dirty="0"/>
              <a:t>So do we deal with life in frustration and irritation, or in trust and holy joy?</a:t>
            </a:r>
          </a:p>
        </p:txBody>
      </p:sp>
    </p:spTree>
    <p:extLst>
      <p:ext uri="{BB962C8B-B14F-4D97-AF65-F5344CB8AC3E}">
        <p14:creationId xmlns:p14="http://schemas.microsoft.com/office/powerpoint/2010/main" val="3316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solidFill>
                  <a:srgbClr val="FFFF66"/>
                </a:solidFill>
              </a:rPr>
              <a:t>Letter to the Messianic Jews a 10.05-10. A Body Prepared</a:t>
            </a:r>
          </a:p>
          <a:p>
            <a:pPr marL="401638" indent="-401638">
              <a:buFont typeface="+mj-lt"/>
              <a:buAutoNum type="arabicPeriod"/>
            </a:pPr>
            <a:r>
              <a:rPr lang="en-US" sz="4000" u="sng" dirty="0">
                <a:solidFill>
                  <a:srgbClr val="FFFF66"/>
                </a:solidFill>
              </a:rPr>
              <a:t>Bona fide translation?</a:t>
            </a:r>
          </a:p>
          <a:p>
            <a:pPr marL="401638" indent="-401638">
              <a:buFont typeface="+mj-lt"/>
              <a:buAutoNum type="arabicPeriod"/>
            </a:pPr>
            <a:r>
              <a:rPr lang="en-US" sz="4000" dirty="0"/>
              <a:t>Application to us</a:t>
            </a:r>
          </a:p>
          <a:p>
            <a:pPr marL="738507" lvl="1" indent="-571500"/>
            <a:r>
              <a:rPr lang="en-US" sz="4000" dirty="0"/>
              <a:t>Our suffering love</a:t>
            </a:r>
          </a:p>
          <a:p>
            <a:pPr marL="738507" lvl="1" indent="-571500"/>
            <a:r>
              <a:rPr lang="en-US" sz="4000" dirty="0">
                <a:ea typeface="+mn-ea"/>
                <a:cs typeface="+mn-cs"/>
              </a:rPr>
              <a:t>Our love of Torah</a:t>
            </a:r>
          </a:p>
          <a:p>
            <a:pPr marL="738507" lvl="1" indent="-571500"/>
            <a:r>
              <a:rPr lang="en-US" sz="4000" dirty="0"/>
              <a:t>Our grasp of Yeshua’s deity</a:t>
            </a:r>
          </a:p>
          <a:p>
            <a:pPr marL="738507" lvl="1" indent="-571500"/>
            <a:r>
              <a:rPr lang="en-US" sz="4000" dirty="0"/>
              <a:t>Our walking in holy joy</a:t>
            </a:r>
          </a:p>
        </p:txBody>
      </p:sp>
    </p:spTree>
    <p:extLst>
      <p:ext uri="{BB962C8B-B14F-4D97-AF65-F5344CB8AC3E}">
        <p14:creationId xmlns:p14="http://schemas.microsoft.com/office/powerpoint/2010/main" val="33532746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pPr marL="0" indent="0">
              <a:buNone/>
            </a:pPr>
            <a:r>
              <a:rPr lang="en-US" sz="4000" u="sng" dirty="0">
                <a:solidFill>
                  <a:srgbClr val="FFFF66"/>
                </a:solidFill>
              </a:rPr>
              <a:t>Revival of Judean dates from Masada destroyed by the Romans</a:t>
            </a:r>
          </a:p>
          <a:p>
            <a:pPr marL="0" indent="0">
              <a:buNone/>
            </a:pPr>
            <a:r>
              <a:rPr lang="en-US" sz="4000" dirty="0"/>
              <a:t>The fruit of the tree symbolized life and prosperity and was praised in ancient literature for its unique medicinal properties. But the dates of Judea were made extinct by the Middle Ages.   Romans destroyed much, Crusaders made them extinct.</a:t>
            </a:r>
          </a:p>
        </p:txBody>
      </p:sp>
    </p:spTree>
    <p:extLst>
      <p:ext uri="{BB962C8B-B14F-4D97-AF65-F5344CB8AC3E}">
        <p14:creationId xmlns:p14="http://schemas.microsoft.com/office/powerpoint/2010/main" val="3877895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624364DD-AB2A-49AC-A315-4D0918139727}"/>
              </a:ext>
            </a:extLst>
          </p:cNvPr>
          <p:cNvPicPr>
            <a:picLocks noChangeAspect="1"/>
          </p:cNvPicPr>
          <p:nvPr/>
        </p:nvPicPr>
        <p:blipFill>
          <a:blip r:embed="rId3"/>
          <a:stretch>
            <a:fillRect/>
          </a:stretch>
        </p:blipFill>
        <p:spPr>
          <a:xfrm>
            <a:off x="1085975" y="0"/>
            <a:ext cx="6972050" cy="5143500"/>
          </a:xfrm>
          <a:prstGeom prst="rect">
            <a:avLst/>
          </a:prstGeom>
        </p:spPr>
      </p:pic>
    </p:spTree>
    <p:extLst>
      <p:ext uri="{BB962C8B-B14F-4D97-AF65-F5344CB8AC3E}">
        <p14:creationId xmlns:p14="http://schemas.microsoft.com/office/powerpoint/2010/main" val="5592359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i="0" u="sng" dirty="0">
                <a:solidFill>
                  <a:srgbClr val="FFFF66"/>
                </a:solidFill>
                <a:effectLst/>
              </a:rPr>
              <a:t>separated for God and made holy, once and for all, through the offering of Yeshua the Messiah’s body</a:t>
            </a:r>
            <a:r>
              <a:rPr lang="en-US" sz="4000" i="0" dirty="0">
                <a:solidFill>
                  <a:srgbClr val="FFFF66"/>
                </a:solidFill>
                <a:effectLst/>
              </a:rPr>
              <a:t>. </a:t>
            </a:r>
          </a:p>
          <a:p>
            <a:pPr marL="0" indent="0">
              <a:buNone/>
            </a:pPr>
            <a:r>
              <a:rPr lang="en-US" sz="4000" dirty="0"/>
              <a:t>So do we deal with life in frustration and irritation, or in trust and holy joy?</a:t>
            </a:r>
          </a:p>
        </p:txBody>
      </p:sp>
    </p:spTree>
    <p:extLst>
      <p:ext uri="{BB962C8B-B14F-4D97-AF65-F5344CB8AC3E}">
        <p14:creationId xmlns:p14="http://schemas.microsoft.com/office/powerpoint/2010/main" val="12088203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effectLst/>
              </a:rPr>
              <a:t>(</a:t>
            </a:r>
            <a:r>
              <a:rPr kumimoji="0" lang="en-US" altLang="en-US" sz="4000" b="0" i="0" u="none" strike="noStrike" cap="none" normalizeH="0" baseline="0" dirty="0">
                <a:ln>
                  <a:noFill/>
                </a:ln>
                <a:effectLst/>
                <a:hlinkClick r:id="rId3" tooltip="christian news">
                  <a:extLst>
                    <a:ext uri="{A12FA001-AC4F-418D-AE19-62706E023703}">
                      <ahyp:hlinkClr xmlns:ahyp="http://schemas.microsoft.com/office/drawing/2018/hyperlinkcolor" val="tx"/>
                    </a:ext>
                  </a:extLst>
                </a:hlinkClick>
              </a:rPr>
              <a:t>Worthy News</a:t>
            </a:r>
            <a:r>
              <a:rPr kumimoji="0" lang="en-US" altLang="en-US" sz="4000" b="0" i="0" u="none" strike="noStrike" cap="none" normalizeH="0" baseline="0" dirty="0">
                <a:ln>
                  <a:noFill/>
                </a:ln>
                <a:effectLst/>
              </a:rPr>
              <a:t>) – The spokesman for the Islamic Republic of Iran’s armed forces, Brig.-Gen. </a:t>
            </a:r>
            <a:r>
              <a:rPr kumimoji="0" lang="en-US" altLang="en-US" sz="4000" b="0" i="0" u="none" strike="noStrike" cap="none" normalizeH="0" baseline="0" dirty="0" err="1">
                <a:ln>
                  <a:noFill/>
                </a:ln>
                <a:effectLst/>
              </a:rPr>
              <a:t>Abolfazl</a:t>
            </a:r>
            <a:r>
              <a:rPr kumimoji="0" lang="en-US" altLang="en-US" sz="4000" b="0" i="0" u="none" strike="noStrike" cap="none" normalizeH="0" baseline="0" dirty="0">
                <a:ln>
                  <a:noFill/>
                </a:ln>
                <a:effectLst/>
              </a:rPr>
              <a:t> </a:t>
            </a:r>
            <a:r>
              <a:rPr kumimoji="0" lang="en-US" altLang="en-US" sz="4000" b="0" i="0" u="none" strike="noStrike" cap="none" normalizeH="0" baseline="0" dirty="0" err="1">
                <a:ln>
                  <a:noFill/>
                </a:ln>
                <a:effectLst/>
              </a:rPr>
              <a:t>Shekarchi</a:t>
            </a:r>
            <a:r>
              <a:rPr kumimoji="0" lang="en-US" altLang="en-US" sz="4000" b="0" i="0" u="none" strike="noStrike" cap="none" normalizeH="0" baseline="0" dirty="0">
                <a:ln>
                  <a:noFill/>
                </a:ln>
                <a:effectLst/>
              </a:rPr>
              <a:t>, on Saturday urged the total elimination of the Jewish state during an interview with an Iranian regime-controlled media outlet.</a:t>
            </a:r>
            <a:endParaRPr lang="en-US" sz="4000" dirty="0"/>
          </a:p>
        </p:txBody>
      </p:sp>
      <p:sp>
        <p:nvSpPr>
          <p:cNvPr id="2" name="Rectangle 1">
            <a:extLst>
              <a:ext uri="{FF2B5EF4-FFF2-40B4-BE49-F238E27FC236}">
                <a16:creationId xmlns:a16="http://schemas.microsoft.com/office/drawing/2014/main" id="{AA3C025E-8F89-4E3A-B8BC-9821EA85AF90}"/>
              </a:ext>
            </a:extLst>
          </p:cNvPr>
          <p:cNvSpPr>
            <a:spLocks noChangeArrowheads="1"/>
          </p:cNvSpPr>
          <p:nvPr/>
        </p:nvSpPr>
        <p:spPr bwMode="auto">
          <a:xfrm>
            <a:off x="4571968"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endParaRPr>
          </a:p>
        </p:txBody>
      </p:sp>
    </p:spTree>
    <p:extLst>
      <p:ext uri="{BB962C8B-B14F-4D97-AF65-F5344CB8AC3E}">
        <p14:creationId xmlns:p14="http://schemas.microsoft.com/office/powerpoint/2010/main" val="32037821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22390582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4114768" cy="4724401"/>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effectLst/>
              </a:rPr>
              <a:t>“We will not back off from the annihilation of Israel, even one millimeter. We want to destroy Zionism in the world,” </a:t>
            </a:r>
            <a:r>
              <a:rPr kumimoji="0" lang="en-US" altLang="en-US" sz="3200" b="0" i="0" u="none" strike="noStrike" cap="none" normalizeH="0" baseline="0" dirty="0" err="1">
                <a:ln>
                  <a:noFill/>
                </a:ln>
                <a:effectLst/>
              </a:rPr>
              <a:t>Shekarchi</a:t>
            </a:r>
            <a:r>
              <a:rPr kumimoji="0" lang="en-US" altLang="en-US" sz="3200" b="0" i="0" u="none" strike="noStrike" cap="none" normalizeH="0" baseline="0" dirty="0">
                <a:ln>
                  <a:noFill/>
                </a:ln>
                <a:effectLst/>
              </a:rPr>
              <a:t> told the Iranian Students News Agency.</a:t>
            </a:r>
          </a:p>
        </p:txBody>
      </p:sp>
      <p:sp>
        <p:nvSpPr>
          <p:cNvPr id="2" name="Rectangle 1">
            <a:extLst>
              <a:ext uri="{FF2B5EF4-FFF2-40B4-BE49-F238E27FC236}">
                <a16:creationId xmlns:a16="http://schemas.microsoft.com/office/drawing/2014/main" id="{AA3C025E-8F89-4E3A-B8BC-9821EA85AF90}"/>
              </a:ext>
            </a:extLst>
          </p:cNvPr>
          <p:cNvSpPr>
            <a:spLocks noChangeArrowheads="1"/>
          </p:cNvSpPr>
          <p:nvPr/>
        </p:nvSpPr>
        <p:spPr bwMode="auto">
          <a:xfrm>
            <a:off x="4571968"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endParaRPr>
          </a:p>
        </p:txBody>
      </p:sp>
      <p:pic>
        <p:nvPicPr>
          <p:cNvPr id="4" name="Picture 2" descr="israel iran worthy ministries">
            <a:extLst>
              <a:ext uri="{FF2B5EF4-FFF2-40B4-BE49-F238E27FC236}">
                <a16:creationId xmlns:a16="http://schemas.microsoft.com/office/drawing/2014/main" id="{38361A1A-6FEE-454A-8102-4924F081E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68" y="0"/>
            <a:ext cx="4572032" cy="257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8441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038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Jose Carlos </a:t>
            </a:r>
            <a:r>
              <a:rPr lang="en-US" sz="4000" dirty="0" err="1"/>
              <a:t>Bernardi</a:t>
            </a:r>
            <a:r>
              <a:rPr lang="en-US" sz="4000" dirty="0"/>
              <a:t>, a pundit for </a:t>
            </a:r>
            <a:r>
              <a:rPr lang="en-US" sz="4000" dirty="0" err="1"/>
              <a:t>Jovem</a:t>
            </a:r>
            <a:r>
              <a:rPr lang="en-US" sz="4000" dirty="0"/>
              <a:t> Pan, a Brazilian right-leaning radio and television station, made the comments</a:t>
            </a:r>
          </a:p>
        </p:txBody>
      </p:sp>
      <p:pic>
        <p:nvPicPr>
          <p:cNvPr id="1026" name="Picture 2" descr="Jose Carlos Bernardi speaks on the Brazilian show &quot;Jornal Da Manhã,&quot;">
            <a:extLst>
              <a:ext uri="{FF2B5EF4-FFF2-40B4-BE49-F238E27FC236}">
                <a16:creationId xmlns:a16="http://schemas.microsoft.com/office/drawing/2014/main" id="{2D33F187-9675-432B-A30D-3614BF5D71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0" r="22500"/>
          <a:stretch/>
        </p:blipFill>
        <p:spPr bwMode="auto">
          <a:xfrm>
            <a:off x="4343400" y="34131"/>
            <a:ext cx="4800600" cy="507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6370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534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in a discussion Tuesday, Nov. 23, 2021 about how Brazil could attain the economic development enjoyed by Germany . “Only by attacking Jews will we get there. If we kill a gazillion Jews and appropriate their economic power, then Brazil will get rich. </a:t>
            </a:r>
          </a:p>
          <a:p>
            <a:pPr marL="0" indent="0">
              <a:buNone/>
            </a:pPr>
            <a:r>
              <a:rPr lang="en-US" sz="4000" dirty="0"/>
              <a:t>Later a lame apology.</a:t>
            </a:r>
          </a:p>
        </p:txBody>
      </p:sp>
    </p:spTree>
    <p:extLst>
      <p:ext uri="{BB962C8B-B14F-4D97-AF65-F5344CB8AC3E}">
        <p14:creationId xmlns:p14="http://schemas.microsoft.com/office/powerpoint/2010/main" val="3642893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042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Life saved by tefillin!</a:t>
            </a:r>
          </a:p>
        </p:txBody>
      </p:sp>
      <p:pic>
        <p:nvPicPr>
          <p:cNvPr id="3" name="Picture 2">
            <a:extLst>
              <a:ext uri="{FF2B5EF4-FFF2-40B4-BE49-F238E27FC236}">
                <a16:creationId xmlns:a16="http://schemas.microsoft.com/office/drawing/2014/main" id="{6C5470F6-258D-4055-B535-37994C73B07E}"/>
              </a:ext>
            </a:extLst>
          </p:cNvPr>
          <p:cNvPicPr>
            <a:picLocks noChangeAspect="1"/>
          </p:cNvPicPr>
          <p:nvPr/>
        </p:nvPicPr>
        <p:blipFill>
          <a:blip r:embed="rId3"/>
          <a:stretch>
            <a:fillRect/>
          </a:stretch>
        </p:blipFill>
        <p:spPr>
          <a:xfrm>
            <a:off x="2347200" y="0"/>
            <a:ext cx="6796800" cy="5034306"/>
          </a:xfrm>
          <a:prstGeom prst="rect">
            <a:avLst/>
          </a:prstGeom>
        </p:spPr>
      </p:pic>
    </p:spTree>
    <p:extLst>
      <p:ext uri="{BB962C8B-B14F-4D97-AF65-F5344CB8AC3E}">
        <p14:creationId xmlns:p14="http://schemas.microsoft.com/office/powerpoint/2010/main" val="26234417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Rabbi Ze’ev </a:t>
            </a:r>
            <a:r>
              <a:rPr lang="en-US" sz="4000" dirty="0" err="1"/>
              <a:t>Katzenellenbogen</a:t>
            </a:r>
            <a:r>
              <a:rPr lang="en-US" sz="4000" dirty="0"/>
              <a:t> was saved due to a bullet striking the exact place of his arm Tefillin</a:t>
            </a:r>
            <a:r>
              <a:rPr lang="he-IL" sz="4000" b="1" dirty="0">
                <a:latin typeface="David" panose="020E0502060401010101" pitchFamily="34" charset="-79"/>
                <a:cs typeface="David" panose="020E0502060401010101" pitchFamily="34" charset="-79"/>
              </a:rPr>
              <a:t>של יד </a:t>
            </a:r>
            <a:r>
              <a:rPr lang="en-US" sz="4000" i="1" dirty="0" err="1"/>
              <a:t>shel</a:t>
            </a:r>
            <a:r>
              <a:rPr lang="en-US" sz="4000" i="1" dirty="0"/>
              <a:t> yad</a:t>
            </a:r>
            <a:r>
              <a:rPr lang="en-US" sz="4000" dirty="0"/>
              <a:t>, saving his life. Age 46, a father of 8 and a resident of the Jewish Quarter of the Old City, was on the way back from </a:t>
            </a:r>
            <a:r>
              <a:rPr lang="en-US" sz="4000" dirty="0" err="1"/>
              <a:t>Shacharis</a:t>
            </a:r>
            <a:r>
              <a:rPr lang="en-US" sz="4000" dirty="0"/>
              <a:t> at the </a:t>
            </a:r>
            <a:r>
              <a:rPr lang="en-US" sz="4000" dirty="0" err="1"/>
              <a:t>Kosel</a:t>
            </a:r>
            <a:r>
              <a:rPr lang="en-US" sz="4000" dirty="0"/>
              <a:t>, when he heard the sound of shooting.</a:t>
            </a:r>
          </a:p>
        </p:txBody>
      </p:sp>
    </p:spTree>
    <p:extLst>
      <p:ext uri="{BB962C8B-B14F-4D97-AF65-F5344CB8AC3E}">
        <p14:creationId xmlns:p14="http://schemas.microsoft.com/office/powerpoint/2010/main" val="33155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l"/>
            <a:r>
              <a:rPr lang="en-US" sz="4000" i="0" baseline="30000" dirty="0">
                <a:effectLst/>
              </a:rPr>
              <a:t>Messianic Jews/Hebrews/MJ 10.5-10 </a:t>
            </a:r>
            <a:r>
              <a:rPr lang="en-US" sz="4000" i="0" dirty="0">
                <a:effectLst/>
              </a:rPr>
              <a:t> </a:t>
            </a:r>
            <a:r>
              <a:rPr lang="en-US" sz="4000" i="0" baseline="30000" dirty="0">
                <a:effectLst/>
              </a:rPr>
              <a:t> </a:t>
            </a:r>
            <a:r>
              <a:rPr lang="en-US" sz="4000" i="0" dirty="0">
                <a:effectLst/>
              </a:rPr>
              <a:t>This is why, on coming into the world, he says, [quoting Ps 40] “It has not been your will to have an animal sacrifice and a meal offering; </a:t>
            </a:r>
            <a:r>
              <a:rPr lang="en-US" sz="4000" i="0" dirty="0">
                <a:solidFill>
                  <a:srgbClr val="FFFF66"/>
                </a:solidFill>
                <a:effectLst/>
              </a:rPr>
              <a:t>rather, you have prepared for me a body</a:t>
            </a:r>
            <a:r>
              <a:rPr lang="en-US" sz="4000" i="0" dirty="0">
                <a:effectLst/>
              </a:rPr>
              <a:t>. </a:t>
            </a:r>
            <a:endParaRPr lang="en-US" sz="4000" dirty="0"/>
          </a:p>
        </p:txBody>
      </p:sp>
    </p:spTree>
    <p:extLst>
      <p:ext uri="{BB962C8B-B14F-4D97-AF65-F5344CB8AC3E}">
        <p14:creationId xmlns:p14="http://schemas.microsoft.com/office/powerpoint/2010/main" val="34304171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 was going home from </a:t>
            </a:r>
            <a:r>
              <a:rPr lang="en-US" sz="4000" dirty="0" err="1"/>
              <a:t>Shacharis</a:t>
            </a:r>
            <a:r>
              <a:rPr lang="en-US" sz="4000" dirty="0"/>
              <a:t>, still wrapped in my tallis and tefillin. I heard gunshots and chaos. Suddenly, I felt a sharp pain in my arm right at the place of my tefillin. </a:t>
            </a:r>
          </a:p>
        </p:txBody>
      </p:sp>
    </p:spTree>
    <p:extLst>
      <p:ext uri="{BB962C8B-B14F-4D97-AF65-F5344CB8AC3E}">
        <p14:creationId xmlns:p14="http://schemas.microsoft.com/office/powerpoint/2010/main" val="11869623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93F8A52-2465-4A0D-8FF3-CDF0AB06B08B}"/>
              </a:ext>
            </a:extLst>
          </p:cNvPr>
          <p:cNvPicPr>
            <a:picLocks noChangeAspect="1"/>
          </p:cNvPicPr>
          <p:nvPr/>
        </p:nvPicPr>
        <p:blipFill>
          <a:blip r:embed="rId3"/>
          <a:stretch>
            <a:fillRect/>
          </a:stretch>
        </p:blipFill>
        <p:spPr>
          <a:xfrm>
            <a:off x="152401" y="22562"/>
            <a:ext cx="8878314" cy="5120938"/>
          </a:xfrm>
          <a:prstGeom prst="rect">
            <a:avLst/>
          </a:prstGeom>
        </p:spPr>
      </p:pic>
    </p:spTree>
    <p:extLst>
      <p:ext uri="{BB962C8B-B14F-4D97-AF65-F5344CB8AC3E}">
        <p14:creationId xmlns:p14="http://schemas.microsoft.com/office/powerpoint/2010/main" val="25242156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79E5236-18A4-4C4F-9679-1E3A75445A7F}"/>
              </a:ext>
            </a:extLst>
          </p:cNvPr>
          <p:cNvPicPr>
            <a:picLocks noChangeAspect="1"/>
          </p:cNvPicPr>
          <p:nvPr/>
        </p:nvPicPr>
        <p:blipFill>
          <a:blip r:embed="rId3"/>
          <a:stretch>
            <a:fillRect/>
          </a:stretch>
        </p:blipFill>
        <p:spPr>
          <a:xfrm>
            <a:off x="19051" y="0"/>
            <a:ext cx="9124949" cy="5154261"/>
          </a:xfrm>
          <a:prstGeom prst="rect">
            <a:avLst/>
          </a:prstGeom>
        </p:spPr>
      </p:pic>
    </p:spTree>
    <p:extLst>
      <p:ext uri="{BB962C8B-B14F-4D97-AF65-F5344CB8AC3E}">
        <p14:creationId xmlns:p14="http://schemas.microsoft.com/office/powerpoint/2010/main" val="36496757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solidFill>
                  <a:srgbClr val="FFFF66"/>
                </a:solidFill>
              </a:rPr>
              <a:t>Letter to the Messianic Jews a 10.05-10. A Body Prepared</a:t>
            </a:r>
          </a:p>
          <a:p>
            <a:pPr marL="401638" indent="-401638">
              <a:buFont typeface="+mj-lt"/>
              <a:buAutoNum type="arabicPeriod"/>
            </a:pPr>
            <a:r>
              <a:rPr lang="en-US" sz="4000" dirty="0"/>
              <a:t>Bona fide translation?</a:t>
            </a:r>
          </a:p>
          <a:p>
            <a:pPr marL="401638" indent="-401638">
              <a:buFont typeface="+mj-lt"/>
              <a:buAutoNum type="arabicPeriod"/>
            </a:pPr>
            <a:r>
              <a:rPr lang="en-US" sz="4000" dirty="0"/>
              <a:t>Application to us</a:t>
            </a:r>
          </a:p>
          <a:p>
            <a:pPr marL="738507" lvl="1" indent="-571500"/>
            <a:r>
              <a:rPr lang="en-US" sz="4000" dirty="0"/>
              <a:t>Our suffering love</a:t>
            </a:r>
          </a:p>
          <a:p>
            <a:pPr marL="738507" lvl="1" indent="-571500"/>
            <a:r>
              <a:rPr lang="en-US" sz="4000" dirty="0"/>
              <a:t>Our love of Torah</a:t>
            </a:r>
          </a:p>
          <a:p>
            <a:pPr marL="738507" lvl="1" indent="-571500"/>
            <a:r>
              <a:rPr lang="en-US" sz="4000" dirty="0"/>
              <a:t>Our grasp of Yeshua’s deity</a:t>
            </a:r>
          </a:p>
          <a:p>
            <a:pPr marL="738507" lvl="1" indent="-571500"/>
            <a:r>
              <a:rPr lang="en-US" sz="4000" dirty="0"/>
              <a:t>Our walking in holy joy</a:t>
            </a:r>
          </a:p>
        </p:txBody>
      </p:sp>
    </p:spTree>
    <p:extLst>
      <p:ext uri="{BB962C8B-B14F-4D97-AF65-F5344CB8AC3E}">
        <p14:creationId xmlns:p14="http://schemas.microsoft.com/office/powerpoint/2010/main" val="7571536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32045468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2400" dirty="0"/>
              <a:t>Jewish Publication Society's rendering of Psalm 40:7: </a:t>
            </a:r>
            <a:r>
              <a:rPr lang="en-US" sz="4000" dirty="0"/>
              <a:t>"Sacrifice and meal-offering You have no delight in; </a:t>
            </a:r>
            <a:r>
              <a:rPr lang="en-US" sz="4000" dirty="0">
                <a:solidFill>
                  <a:srgbClr val="FFFF66"/>
                </a:solidFill>
              </a:rPr>
              <a:t>Mine ears have You opened;</a:t>
            </a:r>
            <a:r>
              <a:rPr lang="en-US" sz="4000" dirty="0"/>
              <a:t> </a:t>
            </a:r>
            <a:endParaRPr lang="en-US" sz="4400" dirty="0"/>
          </a:p>
        </p:txBody>
      </p:sp>
    </p:spTree>
    <p:extLst>
      <p:ext uri="{BB962C8B-B14F-4D97-AF65-F5344CB8AC3E}">
        <p14:creationId xmlns:p14="http://schemas.microsoft.com/office/powerpoint/2010/main" val="291373844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165805</TotalTime>
  <Words>5272</Words>
  <Application>Microsoft Office PowerPoint</Application>
  <PresentationFormat>On-screen Show (16:9)</PresentationFormat>
  <Paragraphs>501</Paragraphs>
  <Slides>85</Slides>
  <Notes>85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85</vt:i4>
      </vt:variant>
    </vt:vector>
  </HeadingPairs>
  <TitlesOfParts>
    <vt:vector size="93" baseType="lpstr">
      <vt:lpstr>Acta</vt:lpstr>
      <vt:lpstr>Arial</vt:lpstr>
      <vt:lpstr>Arial Rounded MT Bold</vt:lpstr>
      <vt:lpstr>Calibri</vt:lpstr>
      <vt:lpstr>Calibri Light</vt:lpstr>
      <vt:lpstr>David</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4463</cp:revision>
  <dcterms:created xsi:type="dcterms:W3CDTF">2006-04-21T19:34:43Z</dcterms:created>
  <dcterms:modified xsi:type="dcterms:W3CDTF">2021-12-11T14:54:50Z</dcterms:modified>
</cp:coreProperties>
</file>