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7"/>
  </p:notesMasterIdLst>
  <p:handoutMasterIdLst>
    <p:handoutMasterId r:id="rId98"/>
  </p:handoutMasterIdLst>
  <p:sldIdLst>
    <p:sldId id="2045" r:id="rId3"/>
    <p:sldId id="62839" r:id="rId4"/>
    <p:sldId id="62849" r:id="rId5"/>
    <p:sldId id="62817" r:id="rId6"/>
    <p:sldId id="62897" r:id="rId7"/>
    <p:sldId id="62898" r:id="rId8"/>
    <p:sldId id="62899" r:id="rId9"/>
    <p:sldId id="62882" r:id="rId10"/>
    <p:sldId id="62900" r:id="rId11"/>
    <p:sldId id="62901" r:id="rId12"/>
    <p:sldId id="62850" r:id="rId13"/>
    <p:sldId id="62838" r:id="rId14"/>
    <p:sldId id="62345" r:id="rId15"/>
    <p:sldId id="62851" r:id="rId16"/>
    <p:sldId id="62938" r:id="rId17"/>
    <p:sldId id="62902" r:id="rId18"/>
    <p:sldId id="62883" r:id="rId19"/>
    <p:sldId id="62903" r:id="rId20"/>
    <p:sldId id="62904" r:id="rId21"/>
    <p:sldId id="62911" r:id="rId22"/>
    <p:sldId id="257" r:id="rId23"/>
    <p:sldId id="62907" r:id="rId24"/>
    <p:sldId id="259" r:id="rId25"/>
    <p:sldId id="62905" r:id="rId26"/>
    <p:sldId id="62948" r:id="rId27"/>
    <p:sldId id="62908" r:id="rId28"/>
    <p:sldId id="62906" r:id="rId29"/>
    <p:sldId id="62944" r:id="rId30"/>
    <p:sldId id="62852" r:id="rId31"/>
    <p:sldId id="62910" r:id="rId32"/>
    <p:sldId id="62853" r:id="rId33"/>
    <p:sldId id="62884" r:id="rId34"/>
    <p:sldId id="62879" r:id="rId35"/>
    <p:sldId id="62885" r:id="rId36"/>
    <p:sldId id="62886" r:id="rId37"/>
    <p:sldId id="62880" r:id="rId38"/>
    <p:sldId id="62881" r:id="rId39"/>
    <p:sldId id="62894" r:id="rId40"/>
    <p:sldId id="62887" r:id="rId41"/>
    <p:sldId id="62895" r:id="rId42"/>
    <p:sldId id="62888" r:id="rId43"/>
    <p:sldId id="62889" r:id="rId44"/>
    <p:sldId id="62896" r:id="rId45"/>
    <p:sldId id="62890" r:id="rId46"/>
    <p:sldId id="62891" r:id="rId47"/>
    <p:sldId id="62892" r:id="rId48"/>
    <p:sldId id="62893" r:id="rId49"/>
    <p:sldId id="62912" r:id="rId50"/>
    <p:sldId id="62949" r:id="rId51"/>
    <p:sldId id="62950" r:id="rId52"/>
    <p:sldId id="62916" r:id="rId53"/>
    <p:sldId id="62935" r:id="rId54"/>
    <p:sldId id="62855" r:id="rId55"/>
    <p:sldId id="62923" r:id="rId56"/>
    <p:sldId id="62945" r:id="rId57"/>
    <p:sldId id="62871" r:id="rId58"/>
    <p:sldId id="62873" r:id="rId59"/>
    <p:sldId id="62874" r:id="rId60"/>
    <p:sldId id="62875" r:id="rId61"/>
    <p:sldId id="62939" r:id="rId62"/>
    <p:sldId id="62946" r:id="rId63"/>
    <p:sldId id="62877" r:id="rId64"/>
    <p:sldId id="62878" r:id="rId65"/>
    <p:sldId id="62940" r:id="rId66"/>
    <p:sldId id="62947" r:id="rId67"/>
    <p:sldId id="62844" r:id="rId68"/>
    <p:sldId id="62913" r:id="rId69"/>
    <p:sldId id="62941" r:id="rId70"/>
    <p:sldId id="62846" r:id="rId71"/>
    <p:sldId id="62918" r:id="rId72"/>
    <p:sldId id="62928" r:id="rId73"/>
    <p:sldId id="62919" r:id="rId74"/>
    <p:sldId id="62929" r:id="rId75"/>
    <p:sldId id="62925" r:id="rId76"/>
    <p:sldId id="62926" r:id="rId77"/>
    <p:sldId id="62930" r:id="rId78"/>
    <p:sldId id="62931" r:id="rId79"/>
    <p:sldId id="62932" r:id="rId80"/>
    <p:sldId id="62927" r:id="rId81"/>
    <p:sldId id="62933" r:id="rId82"/>
    <p:sldId id="62915" r:id="rId83"/>
    <p:sldId id="62942" r:id="rId84"/>
    <p:sldId id="62943" r:id="rId85"/>
    <p:sldId id="62701" r:id="rId86"/>
    <p:sldId id="62848" r:id="rId87"/>
    <p:sldId id="62920" r:id="rId88"/>
    <p:sldId id="62847" r:id="rId89"/>
    <p:sldId id="62917" r:id="rId90"/>
    <p:sldId id="62837" r:id="rId91"/>
    <p:sldId id="62936" r:id="rId92"/>
    <p:sldId id="62937" r:id="rId93"/>
    <p:sldId id="62854" r:id="rId94"/>
    <p:sldId id="62856" r:id="rId95"/>
    <p:sldId id="256" r:id="rId96"/>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A6766"/>
    <a:srgbClr val="AA6E56"/>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05" autoAdjust="0"/>
    <p:restoredTop sz="90311" autoAdjust="0"/>
  </p:normalViewPr>
  <p:slideViewPr>
    <p:cSldViewPr>
      <p:cViewPr varScale="1">
        <p:scale>
          <a:sx n="103" d="100"/>
          <a:sy n="103" d="100"/>
        </p:scale>
        <p:origin x="126" y="450"/>
      </p:cViewPr>
      <p:guideLst>
        <p:guide orient="horz" pos="1620"/>
        <p:guide pos="2880"/>
      </p:guideLst>
    </p:cSldViewPr>
  </p:slideViewPr>
  <p:outlineViewPr>
    <p:cViewPr>
      <p:scale>
        <a:sx n="33" d="100"/>
        <a:sy n="33" d="100"/>
      </p:scale>
      <p:origin x="0" y="-46440"/>
    </p:cViewPr>
  </p:outlineViewPr>
  <p:notesTextViewPr>
    <p:cViewPr>
      <p:scale>
        <a:sx n="3" d="2"/>
        <a:sy n="3" d="2"/>
      </p:scale>
      <p:origin x="0" y="0"/>
    </p:cViewPr>
  </p:notesTextViewPr>
  <p:sorterViewPr>
    <p:cViewPr varScale="1">
      <p:scale>
        <a:sx n="100" d="100"/>
        <a:sy n="100" d="100"/>
      </p:scale>
      <p:origin x="0" y="-16722"/>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08.01-02.Messiah at the Right Hand of the Father.</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Jan16,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08.01-02.Messiah at the Right Hand of the Father.</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Jan16,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08.01-02.Messiah at the Right Hand of the Father.</a:t>
            </a:r>
          </a:p>
        </p:txBody>
      </p:sp>
      <p:sp>
        <p:nvSpPr>
          <p:cNvPr id="5" name="Rectangle 3"/>
          <p:cNvSpPr>
            <a:spLocks noGrp="1" noChangeArrowheads="1"/>
          </p:cNvSpPr>
          <p:nvPr>
            <p:ph type="dt" idx="1"/>
          </p:nvPr>
        </p:nvSpPr>
        <p:spPr>
          <a:ln/>
        </p:spPr>
        <p:txBody>
          <a:bodyPr/>
          <a:lstStyle/>
          <a:p>
            <a:r>
              <a:rPr lang="en-US" altLang="en-US">
                <a:solidFill>
                  <a:prstClr val="white"/>
                </a:solidFill>
              </a:rPr>
              <a:t>Jan16,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095982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https://vfinews.com/en/news/january-15-2021/fitch-confirms-israels-a-credit-rating</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35209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https://vfinews.com/en/news/january-15-2021/fitch-confirms-israels-a-credit-rating</a:t>
            </a:r>
          </a:p>
          <a:p>
            <a:r>
              <a:rPr lang="en-US" sz="2000" dirty="0"/>
              <a:t>What does this have to do with spiritual revival?  </a:t>
            </a:r>
            <a:r>
              <a:rPr lang="en-US" sz="2000" dirty="0" err="1"/>
              <a:t>Ezek</a:t>
            </a:r>
            <a:r>
              <a:rPr lang="en-US" sz="2000" dirty="0"/>
              <a:t> 37 dry bones before our eyes!   Does it do something to see stock ticker numbers mixed with Hebrew? </a:t>
            </a:r>
          </a:p>
          <a:p>
            <a:r>
              <a:rPr lang="en-US" sz="2000" dirty="0"/>
              <a:t>About equal to loving the Hebrew roots revival is loving the Hebrews.  Lox and dill pickle eating Hebrews.  Pray for the peace of Jerusalem. </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75109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40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Like Melki-</a:t>
            </a:r>
            <a:r>
              <a:rPr lang="en-US" dirty="0" err="1"/>
              <a:t>Tsedek</a:t>
            </a:r>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42044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22027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224846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phrase is the center of this message.  13 x referenced in </a:t>
            </a:r>
            <a:r>
              <a:rPr lang="en-US" dirty="0" err="1"/>
              <a:t>Mes</a:t>
            </a:r>
            <a:r>
              <a:rPr lang="en-US" dirty="0"/>
              <a:t> Scrip.</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69748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08046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47303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Gavriel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31658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282753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77678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187344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755033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886693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020832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794361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33014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073846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verse quoted 13 times in the Messianic Writings/New Testament.    </a:t>
            </a:r>
          </a:p>
          <a:p>
            <a:r>
              <a:rPr lang="en-US" dirty="0"/>
              <a:t>Conversation of two divine personalities.  Glimpse into the pre-incarnate nature of Messiah!</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312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Gavriel </a:t>
            </a:r>
            <a:r>
              <a:rPr lang="en-US" dirty="0" err="1"/>
              <a:t>Rennels</a:t>
            </a:r>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32100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46556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During debates in the Temple.   It’s very Jewish to debate and argue.</a:t>
            </a:r>
          </a:p>
          <a:p>
            <a:r>
              <a:rPr lang="en-US" dirty="0"/>
              <a:t>Point to His debate partners, the </a:t>
            </a:r>
            <a:r>
              <a:rPr lang="en-US" dirty="0" err="1"/>
              <a:t>Prushim</a:t>
            </a:r>
            <a:r>
              <a:rPr lang="en-US" dirty="0"/>
              <a:t>/Pharisees in this chapter.  Two divine personalities.  So, not just Davidic dynasty.  Greater than that. </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461399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734392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Perfect response in conflict.  I’m not a conflict avoider, but a conflict delayer.  Usually think of the perfect response the next day.  Yeshua was PERFECT in conflict.  Razor sharp </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167234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Perfect response in conflict.  </a:t>
            </a:r>
          </a:p>
          <a:p>
            <a:r>
              <a:rPr lang="en-US" dirty="0"/>
              <a:t>Adds Daniel 7.14 “clouds of heaven.”</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341767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For Biblically literate people.  Jews in those days.</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470330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75014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989794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1" i="0" baseline="30000" dirty="0">
                <a:solidFill>
                  <a:srgbClr val="000000"/>
                </a:solidFill>
                <a:effectLst/>
                <a:latin typeface="Arial" panose="020B0604020202020204" pitchFamily="34" charset="0"/>
              </a:rPr>
              <a:t> </a:t>
            </a:r>
            <a:r>
              <a:rPr lang="en-US" b="0" i="0" dirty="0">
                <a:solidFill>
                  <a:srgbClr val="000000"/>
                </a:solidFill>
                <a:effectLst/>
              </a:rPr>
              <a:t>On hearing this, the members of the </a:t>
            </a:r>
            <a:r>
              <a:rPr lang="en-US" b="0" i="1" dirty="0">
                <a:solidFill>
                  <a:srgbClr val="000000"/>
                </a:solidFill>
                <a:effectLst/>
              </a:rPr>
              <a:t>Sanhedrin</a:t>
            </a:r>
            <a:r>
              <a:rPr lang="en-US" b="0" i="0" dirty="0">
                <a:solidFill>
                  <a:srgbClr val="000000"/>
                </a:solidFill>
                <a:effectLst/>
              </a:rPr>
              <a:t> were infuriated and wanted to put the emissaries to death. </a:t>
            </a:r>
            <a:r>
              <a:rPr lang="en-US" b="1" i="0" baseline="30000" dirty="0">
                <a:solidFill>
                  <a:srgbClr val="000000"/>
                </a:solidFill>
                <a:effectLst/>
              </a:rPr>
              <a:t>34 </a:t>
            </a:r>
            <a:r>
              <a:rPr lang="en-US" b="0" i="0" dirty="0">
                <a:solidFill>
                  <a:srgbClr val="000000"/>
                </a:solidFill>
                <a:effectLst/>
              </a:rPr>
              <a:t>But one of the members of the </a:t>
            </a:r>
            <a:r>
              <a:rPr lang="en-US" b="0" i="1" dirty="0">
                <a:solidFill>
                  <a:srgbClr val="000000"/>
                </a:solidFill>
                <a:effectLst/>
              </a:rPr>
              <a:t>Sanhedrin</a:t>
            </a:r>
            <a:r>
              <a:rPr lang="en-US" b="0" i="0" dirty="0">
                <a:solidFill>
                  <a:srgbClr val="000000"/>
                </a:solidFill>
                <a:effectLst/>
              </a:rPr>
              <a:t> rose to his feet, a </a:t>
            </a:r>
            <a:r>
              <a:rPr lang="en-US" b="0" i="1" dirty="0" err="1">
                <a:solidFill>
                  <a:srgbClr val="000000"/>
                </a:solidFill>
                <a:effectLst/>
              </a:rPr>
              <a:t>Parush</a:t>
            </a:r>
            <a:r>
              <a:rPr lang="en-US" b="0" i="0" dirty="0">
                <a:solidFill>
                  <a:srgbClr val="000000"/>
                </a:solidFill>
                <a:effectLst/>
              </a:rPr>
              <a:t> named </a:t>
            </a:r>
            <a:r>
              <a:rPr lang="en-US" b="0" i="0" dirty="0" err="1">
                <a:solidFill>
                  <a:srgbClr val="000000"/>
                </a:solidFill>
                <a:effectLst/>
              </a:rPr>
              <a:t>Gamli’el</a:t>
            </a:r>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7501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baseline="30000" dirty="0">
                <a:solidFill>
                  <a:srgbClr val="000000"/>
                </a:solidFill>
                <a:effectLst/>
                <a:latin typeface="Arial Rounded MT Bold" panose="020F0704030504030204" pitchFamily="34" charset="0"/>
              </a:rPr>
              <a:t>Preceding verse </a:t>
            </a:r>
            <a:r>
              <a:rPr lang="en-US" b="0" i="0" dirty="0">
                <a:solidFill>
                  <a:srgbClr val="000000"/>
                </a:solidFill>
                <a:effectLst/>
                <a:latin typeface="Arial Rounded MT Bold" panose="020F0704030504030204" pitchFamily="34" charset="0"/>
              </a:rPr>
              <a:t>When they heard these things, they became enraged and began gnashing their teeth at him. [</a:t>
            </a:r>
            <a:r>
              <a:rPr lang="en-US" b="0" i="0" dirty="0">
                <a:solidFill>
                  <a:srgbClr val="C0C0C0"/>
                </a:solidFill>
                <a:effectLst/>
                <a:latin typeface="Verdana" panose="020B0604030504040204" pitchFamily="34" charset="0"/>
              </a:rPr>
              <a:t>rage and fury.</a:t>
            </a:r>
            <a:r>
              <a:rPr lang="en-US" b="0" i="0" dirty="0">
                <a:solidFill>
                  <a:srgbClr val="000000"/>
                </a:solidFill>
                <a:effectLst/>
                <a:latin typeface="Arial Rounded MT Bold" panose="020F0704030504030204" pitchFamily="34" charset="0"/>
              </a:rPr>
              <a:t>]</a:t>
            </a:r>
            <a:endParaRPr lang="en-US" b="0" dirty="0">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020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498376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410881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333333"/>
                </a:solidFill>
                <a:effectLst/>
              </a:rPr>
              <a:t>by the presentation of his sacrifice, by offering up the prayers and praises of his people, by declaring it as his will, that such and such blessings be bestowed upon them, and by seeing to it, that the benefits of his death are applied to those, for whom they were designed; which intercession of Messiah proceeds upon the foot of a satisfaction made; it always continues, and is ever prevalent, and so has a considerable influence to secure from condemnation. </a:t>
            </a:r>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548479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666647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40867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160752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416198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40118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951078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Billheimer</a:t>
            </a:r>
            <a:r>
              <a:rPr lang="en-US" dirty="0"/>
              <a:t> Destined for the Throne p 39-49</a:t>
            </a:r>
          </a:p>
          <a:p>
            <a:r>
              <a:rPr lang="en-US" dirty="0"/>
              <a:t>Download at </a:t>
            </a:r>
          </a:p>
          <a:p>
            <a:r>
              <a:rPr lang="en-US" dirty="0"/>
              <a:t>https://www.pinterest.co.kr/pin/586312445217599903/</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36491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325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831599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406417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are worried about the Equality Act.  Reversal of the Mexico City Policy. We will have no religious recourse to transgender men wanting to use the women’s bathroom.  Hate crime to stop them.  I will go to jail to stop them.</a:t>
            </a:r>
          </a:p>
          <a:p>
            <a:r>
              <a:rPr lang="en-US" dirty="0"/>
              <a:t>Nevertheless, we will support, honor, and respect the new administration.  Honorable speech.</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1202855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83697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992831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06589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2204014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Had this idea for about 8 years.  Was told easy </a:t>
            </a:r>
            <a:r>
              <a:rPr lang="en-US" dirty="0" err="1"/>
              <a:t>peasy</a:t>
            </a:r>
            <a:r>
              <a:rPr lang="en-US" dirty="0"/>
              <a:t>.  Have approached a number of web people.  It wasn’t so easy.  </a:t>
            </a:r>
          </a:p>
          <a:p>
            <a:r>
              <a:rPr lang="en-US" dirty="0"/>
              <a:t>The whole IHOP media team who LOVED the idea, but no one wanted to do it, for love or money.  Finally, I was visiting with Valentin &amp; Nina </a:t>
            </a:r>
            <a:r>
              <a:rPr lang="en-US" dirty="0" err="1"/>
              <a:t>Jarov</a:t>
            </a:r>
            <a:r>
              <a:rPr lang="en-US" dirty="0"/>
              <a:t> who referred me to someone who can do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11755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br>
              <a:rPr lang="en-US" dirty="0"/>
            </a:b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63875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457200" rtl="0">
              <a:spcBef>
                <a:spcPts val="0"/>
              </a:spcBef>
              <a:spcAft>
                <a:spcPts val="0"/>
              </a:spcAft>
            </a:pPr>
            <a:r>
              <a:rPr lang="en-US" sz="1800" b="1" i="0" u="none" strike="noStrike" dirty="0">
                <a:solidFill>
                  <a:srgbClr val="222222"/>
                </a:solidFill>
                <a:effectLst/>
                <a:latin typeface="Arial" panose="020B0604020202020204" pitchFamily="34" charset="0"/>
              </a:rPr>
              <a:t>- Password protected Joomla page with short registration form</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Staff can change the password at any time. Notify users of the new password.</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Staff can edit notes, instructions, messages shown to the users.</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Calendar of the week shown with the ability for any user to sign up for a 1/2 - 1 hour block</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can edit / delete their entry at any time</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may also optionally indicate that they are "attending" the event</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After the time has passed, the user can submit a short report</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can look backwards or forward through the calendar, either to review past signups, or to volunteer for times in the future</a:t>
            </a:r>
            <a:endParaRPr lang="en-US" b="0" dirty="0">
              <a:effectLst/>
            </a:endParaRPr>
          </a:p>
          <a:p>
            <a:br>
              <a:rPr lang="en-US" dirty="0"/>
            </a:b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159898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136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https://www.israeltoday.co.il/read/rehabilitative-discipleship-in-the-idf/?utm_source=acfs&amp;utm_medium=email&amp;utm_term=all&amp;utm_campaign=newsletter-2020-12-27</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152722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995497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122606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https://growleader.com/what-we-do/#our-model   </a:t>
            </a:r>
            <a:r>
              <a:rPr lang="en-US" sz="2000" kern="1200" dirty="0">
                <a:solidFill>
                  <a:schemeClr val="tx1"/>
                </a:solidFill>
                <a:latin typeface="Arial Rounded MT Bold" pitchFamily="34" charset="0"/>
                <a:ea typeface="+mn-ea"/>
                <a:cs typeface="Arial" charset="0"/>
              </a:rPr>
              <a:t>1.05 to 2.19</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902105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3675178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08.01-02.Messiah at the Right Hand of the Father.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Jan16,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803085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796246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810742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https://store.lifemattersww.org/sanctity-of-human-life-sunday</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0375936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https://store.lifemattersww.org/sanctity-of-human-life-sunday</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6528672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8773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https://www.israeltoday.co.il/read/rehabilitative-discipleship-in-the-idf/?utm_source=acfs&amp;utm_medium=email&amp;utm_term=all&amp;utm_campaign=newsletter-2020-12-27</a:t>
            </a:r>
          </a:p>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8442488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Jan. 14, 2021 spoke on Family Talk James Dobson</a:t>
            </a:r>
          </a:p>
          <a:p>
            <a:r>
              <a:rPr lang="en-US" dirty="0"/>
              <a:t>I thought I understood the pro-life position</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638402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https://familytalk.widen.net/view/pdf/7onqzyt0mn/01142021ACOMPASSIONATEARGUMENTFORPROLIFEADRSPERSPECTIVE1.pdf?t.download=true</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8054930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https://familytalk.widen.net/view/pdf/7onqzyt0mn/01142021ACOMPASSIONATEARGUMENTFORPROLIFEADRSPERSPECTIVE1.pdf?t.download=true</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2161036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https://familytalk.widen.net/view/pdf/7onqzyt0mn/01142021ACOMPASSIONATEARGUMENTFORPROLIFEADRSPERSPECTIVE1.pdf?t.download=true</a:t>
            </a:r>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237267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https://familytalk.widen.net/view/pdf/7onqzyt0mn/01142021ACOMPASSIONATEARGUMENTFORPROLIFEADRSPERSPECTIVE1.pdf?t.download=true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2044186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https://familytalk.widen.net/view/pdf/7onqzyt0mn/01142021ACOMPASSIONATEARGUMENTFORPROLIFEADRSPERSPECTIVE1.pdf?t.download=true</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9359430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https://familytalk.widen.net/view/pdf/7onqzyt0mn/01142021ACOMPASSIONATEARGUMENTFORPROLIFEADRSPERSPECTIVE1.pdf?t.download=true</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9715247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https://familytalk.widen.net/view/pdf/7onqzyt0mn/01142021ACOMPASSIONATEARGUMENTFORPROLIFEADRSPERSPECTIVE1.pdf?t.download=true</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6316867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https://familytalk.widen.net/view/pdf/7onqzyt0mn/01142021ACOMPASSIONATEARGUMENTFORPROLIFEADRSPERSPECTIVE1.pdf?t.download=true</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5868324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https://familytalk.widen.net/view/pdf/7onqzyt0mn/01142021ACOMPASSIONATEARGUMENTFORPROLIFEADRSPERSPECTIVE1.pdf?t.download=true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42663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https://www.israeltoday.co.il/read/rehabilitative-discipleship-in-the-idf/?utm_source=acfs&amp;utm_medium=email&amp;utm_term=all&amp;utm_campaign=newsletter-2020-12-27</a:t>
            </a:r>
          </a:p>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6557780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https://familytalk.widen.net/view/pdf/7onqzyt0mn/01142021ACOMPASSIONATEARGUMENTFORPROLIFEADRSPERSPECTIVE1.pdf?t.download=true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As long as they get the mom started on progesterone supplement within 3 days of taking the progesterone blocker, there is a high chance of saving the baby.</a:t>
            </a:r>
          </a:p>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4963506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5200024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81338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423565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https://www.charismanews.com/opinion/in-the-line-of-fire/82704-michael-brown-armageddon-and-abortion?utm_source=In%20the%20Line%20of%20Fire&amp;utm_medium=email&amp;utm_content=subscriber_id:5194514&amp;utm_campaign=Blogger%20-%20Michael%20Brown%20-%202020-09-23</a:t>
            </a:r>
          </a:p>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1381539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9620479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8002637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15893301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14406577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https://resources.care-net.org/free-resources/?utm_source=RII+Ministry+Updates&amp;utm_campaign=13988d05fa-TEACHING_OF_THE_MONTH_AUGUST_10_2017_COPY_01&amp;utm_medium=email&amp;utm_term=0_ba72c609db-13988d05fa-179794581</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47472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9635597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https://resources.care-net.org/free-resources/?utm_source=RII+Ministry+Updates&amp;utm_campaign=13988d05fa-TEACHING_OF_THE_MONTH_AUGUST_10_2017_COPY_01&amp;utm_medium=email&amp;utm_term=0_ba72c609db-13988d05fa-179794581</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18315514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https://resources.care-net.org/free-resources/?utm_source=RII+Ministry+Updates&amp;utm_campaign=13988d05fa-TEACHING_OF_THE_MONTH_AUGUST_10_2017_COPY_01&amp;utm_medium=email&amp;utm_term=0_ba72c609db-13988d05fa-179794581</a:t>
            </a:r>
          </a:p>
          <a:p>
            <a:endParaRPr lang="en-US" sz="1100"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5411322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6163968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7695964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08.01-02.Messiah at the Right Hand of the Father.</a:t>
            </a:r>
          </a:p>
        </p:txBody>
      </p:sp>
      <p:sp>
        <p:nvSpPr>
          <p:cNvPr id="5" name="Date Placeholder 4"/>
          <p:cNvSpPr>
            <a:spLocks noGrp="1"/>
          </p:cNvSpPr>
          <p:nvPr>
            <p:ph type="dt" idx="1"/>
          </p:nvPr>
        </p:nvSpPr>
        <p:spPr/>
        <p:txBody>
          <a:bodyPr/>
          <a:lstStyle/>
          <a:p>
            <a:r>
              <a:rPr lang="en-US" altLang="en-US"/>
              <a:t>Jan16,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1/16/2021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11666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solidFill>
                  <a:srgbClr val="FFFF99"/>
                </a:solidFill>
              </a:rPr>
              <a:t>Credit rating company Fitch has confirmed Israel’s status at A+ </a:t>
            </a:r>
            <a:r>
              <a:rPr lang="en-US" sz="4000" dirty="0"/>
              <a:t>and maintained its forecast at “stable.” Factors: strong external accounts, a diversified economy, and a government debt-to-GDP ratio that is still high relative to reference countries, and ongoing political and security risks.</a:t>
            </a:r>
          </a:p>
        </p:txBody>
      </p:sp>
    </p:spTree>
    <p:extLst>
      <p:ext uri="{BB962C8B-B14F-4D97-AF65-F5344CB8AC3E}">
        <p14:creationId xmlns:p14="http://schemas.microsoft.com/office/powerpoint/2010/main" val="278575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414D338-1A49-4E37-A6B2-2437CB32C63B}"/>
              </a:ext>
            </a:extLst>
          </p:cNvPr>
          <p:cNvPicPr>
            <a:picLocks noChangeAspect="1"/>
          </p:cNvPicPr>
          <p:nvPr/>
        </p:nvPicPr>
        <p:blipFill>
          <a:blip r:embed="rId3"/>
          <a:stretch>
            <a:fillRect/>
          </a:stretch>
        </p:blipFill>
        <p:spPr>
          <a:xfrm>
            <a:off x="508582" y="209550"/>
            <a:ext cx="8126835" cy="4724400"/>
          </a:xfrm>
          <a:prstGeom prst="rect">
            <a:avLst/>
          </a:prstGeom>
        </p:spPr>
      </p:pic>
    </p:spTree>
    <p:extLst>
      <p:ext uri="{BB962C8B-B14F-4D97-AF65-F5344CB8AC3E}">
        <p14:creationId xmlns:p14="http://schemas.microsoft.com/office/powerpoint/2010/main" val="210426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B7B60D-52BF-4838-9C40-F28E5B3251C6}"/>
              </a:ext>
            </a:extLst>
          </p:cNvPr>
          <p:cNvSpPr txBox="1"/>
          <p:nvPr/>
        </p:nvSpPr>
        <p:spPr>
          <a:xfrm>
            <a:off x="4314143" y="2320248"/>
            <a:ext cx="514350" cy="438582"/>
          </a:xfrm>
          <a:prstGeom prst="rect">
            <a:avLst/>
          </a:prstGeom>
          <a:noFill/>
        </p:spPr>
        <p:txBody>
          <a:bodyPr wrap="square" rtlCol="0">
            <a:spAutoFit/>
          </a:bodyPr>
          <a:lstStyle/>
          <a:p>
            <a:pPr>
              <a:defRPr/>
            </a:pPr>
            <a:endParaRPr lang="en-US" sz="2250" dirty="0">
              <a:solidFill>
                <a:srgbClr val="FFFFFF"/>
              </a:solidFill>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4314143" y="2320248"/>
            <a:ext cx="514350" cy="438582"/>
          </a:xfrm>
          <a:prstGeom prst="rect">
            <a:avLst/>
          </a:prstGeom>
          <a:noFill/>
        </p:spPr>
        <p:txBody>
          <a:bodyPr wrap="square" rtlCol="0">
            <a:spAutoFit/>
          </a:bodyPr>
          <a:lstStyle/>
          <a:p>
            <a:pPr>
              <a:defRPr/>
            </a:pPr>
            <a:endParaRPr lang="en-US" sz="2250" dirty="0">
              <a:solidFill>
                <a:srgbClr val="FFFFFF"/>
              </a:solidFill>
            </a:endParaRPr>
          </a:p>
        </p:txBody>
      </p:sp>
      <p:sp>
        <p:nvSpPr>
          <p:cNvPr id="2" name="Subtitle 1">
            <a:extLst>
              <a:ext uri="{FF2B5EF4-FFF2-40B4-BE49-F238E27FC236}">
                <a16:creationId xmlns:a16="http://schemas.microsoft.com/office/drawing/2014/main" id="{97B280CF-C4CE-4FBF-9CB0-096F713B1991}"/>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54BA4D9-0675-4086-8E77-2714EFBC1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1450"/>
            <a:ext cx="8382000" cy="4714875"/>
          </a:xfrm>
          <a:prstGeom prst="rect">
            <a:avLst/>
          </a:prstGeom>
        </p:spPr>
      </p:pic>
    </p:spTree>
    <p:extLst>
      <p:ext uri="{BB962C8B-B14F-4D97-AF65-F5344CB8AC3E}">
        <p14:creationId xmlns:p14="http://schemas.microsoft.com/office/powerpoint/2010/main" val="58739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8.1-2</a:t>
            </a:r>
            <a:r>
              <a:rPr lang="en-US" sz="4000" dirty="0"/>
              <a:t> Here is the whole point of what we have been saying: we do have just </a:t>
            </a:r>
            <a:r>
              <a:rPr lang="en-US" sz="4000" u="sng" dirty="0"/>
              <a:t>such</a:t>
            </a:r>
            <a:r>
              <a:rPr lang="en-US" sz="4000" dirty="0"/>
              <a:t> a cohen </a:t>
            </a:r>
            <a:r>
              <a:rPr lang="en-US" sz="4000" dirty="0" err="1"/>
              <a:t>gadol</a:t>
            </a:r>
            <a:r>
              <a:rPr lang="en-US" sz="4000" dirty="0"/>
              <a:t> as has been described. </a:t>
            </a:r>
          </a:p>
        </p:txBody>
      </p:sp>
    </p:spTree>
    <p:extLst>
      <p:ext uri="{BB962C8B-B14F-4D97-AF65-F5344CB8AC3E}">
        <p14:creationId xmlns:p14="http://schemas.microsoft.com/office/powerpoint/2010/main" val="394958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7.26, 25  </a:t>
            </a:r>
            <a:r>
              <a:rPr lang="en-US" sz="4000" dirty="0"/>
              <a:t>This is the kind of cohen </a:t>
            </a:r>
            <a:r>
              <a:rPr lang="en-US" sz="4000" dirty="0" err="1"/>
              <a:t>gadol</a:t>
            </a:r>
            <a:r>
              <a:rPr lang="en-US" sz="4000" dirty="0"/>
              <a:t> that meets our need — holy, without evil, without stain, set apart from sinners and raised higher than the heavens. He is totally able to deliver those who approach God through him; since he is alive forever and thus forever able to intercede on their behalf.</a:t>
            </a:r>
          </a:p>
          <a:p>
            <a:pPr marL="0" indent="0">
              <a:buNone/>
            </a:pPr>
            <a:endParaRPr lang="en-US" sz="4000" dirty="0"/>
          </a:p>
        </p:txBody>
      </p:sp>
    </p:spTree>
    <p:extLst>
      <p:ext uri="{BB962C8B-B14F-4D97-AF65-F5344CB8AC3E}">
        <p14:creationId xmlns:p14="http://schemas.microsoft.com/office/powerpoint/2010/main" val="379333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Resurrection</a:t>
            </a:r>
          </a:p>
          <a:p>
            <a:pPr marL="0" indent="0">
              <a:buNone/>
            </a:pPr>
            <a:r>
              <a:rPr lang="en-US" sz="4000" dirty="0"/>
              <a:t>Spiritual </a:t>
            </a:r>
          </a:p>
          <a:p>
            <a:pPr marL="0" indent="0">
              <a:buNone/>
            </a:pPr>
            <a:r>
              <a:rPr lang="en-US" sz="4000" dirty="0"/>
              <a:t>“Space”</a:t>
            </a:r>
          </a:p>
          <a:p>
            <a:pPr marL="0" indent="0">
              <a:buNone/>
            </a:pPr>
            <a:r>
              <a:rPr lang="en-US" sz="4000" dirty="0"/>
              <a:t>Elevator</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3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8.1-2</a:t>
            </a:r>
            <a:r>
              <a:rPr lang="en-US" sz="4000" dirty="0"/>
              <a:t> And </a:t>
            </a:r>
            <a:r>
              <a:rPr lang="en-US" sz="4000" dirty="0">
                <a:solidFill>
                  <a:srgbClr val="FFFF99"/>
                </a:solidFill>
              </a:rPr>
              <a:t>he does sit at the right hand of </a:t>
            </a:r>
            <a:r>
              <a:rPr lang="en-US" sz="4000" dirty="0" err="1">
                <a:solidFill>
                  <a:srgbClr val="FFFF99"/>
                </a:solidFill>
              </a:rPr>
              <a:t>HaG’dulah</a:t>
            </a:r>
            <a:r>
              <a:rPr lang="en-US" sz="4000" dirty="0">
                <a:solidFill>
                  <a:srgbClr val="FFFF99"/>
                </a:solidFill>
              </a:rPr>
              <a:t> in heaven. </a:t>
            </a:r>
          </a:p>
          <a:p>
            <a:pPr marL="0" indent="0">
              <a:buNone/>
            </a:pPr>
            <a:endParaRPr lang="en-US" sz="1400" dirty="0"/>
          </a:p>
          <a:p>
            <a:pPr marL="0" indent="0">
              <a:buNone/>
            </a:pPr>
            <a:r>
              <a:rPr lang="en-US" sz="4000" dirty="0"/>
              <a:t>There he serves in the Holy Place, that is, in the true Tent of Meeting, the one erected not by human beings but by </a:t>
            </a:r>
            <a:r>
              <a:rPr lang="en-US" sz="4000" cap="small" dirty="0"/>
              <a:t>Adoni</a:t>
            </a:r>
            <a:r>
              <a:rPr lang="en-US" sz="4000" dirty="0"/>
              <a:t>.</a:t>
            </a:r>
          </a:p>
        </p:txBody>
      </p:sp>
    </p:spTree>
    <p:extLst>
      <p:ext uri="{BB962C8B-B14F-4D97-AF65-F5344CB8AC3E}">
        <p14:creationId xmlns:p14="http://schemas.microsoft.com/office/powerpoint/2010/main" val="257115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8.1-2</a:t>
            </a:r>
            <a:r>
              <a:rPr lang="en-US" sz="4000" dirty="0"/>
              <a:t>  </a:t>
            </a:r>
            <a:r>
              <a:rPr lang="en-US" sz="4000" baseline="30000" dirty="0"/>
              <a:t>TLV </a:t>
            </a:r>
            <a:r>
              <a:rPr lang="en-US" sz="4000" dirty="0"/>
              <a:t>who has taken His seat at the right hand of the throne of the Majesty in the heavens. </a:t>
            </a:r>
          </a:p>
          <a:p>
            <a:pPr marL="0" indent="0">
              <a:buNone/>
            </a:pPr>
            <a:r>
              <a:rPr lang="en-US" sz="4000" dirty="0"/>
              <a:t>And he does sit at the right hand of </a:t>
            </a:r>
            <a:r>
              <a:rPr lang="en-US" sz="4000" dirty="0" err="1"/>
              <a:t>HaG’dulah</a:t>
            </a:r>
            <a:r>
              <a:rPr lang="en-US" sz="4000" dirty="0"/>
              <a:t> in heaven. </a:t>
            </a:r>
            <a:r>
              <a:rPr lang="en-US" sz="4000" baseline="30000" dirty="0"/>
              <a:t>CJB</a:t>
            </a:r>
          </a:p>
          <a:p>
            <a:pPr marL="0" indent="0">
              <a:buNone/>
            </a:pPr>
            <a:endParaRPr lang="en-US" sz="4000" dirty="0"/>
          </a:p>
        </p:txBody>
      </p:sp>
      <p:pic>
        <p:nvPicPr>
          <p:cNvPr id="3" name="Picture 2">
            <a:extLst>
              <a:ext uri="{FF2B5EF4-FFF2-40B4-BE49-F238E27FC236}">
                <a16:creationId xmlns:a16="http://schemas.microsoft.com/office/drawing/2014/main" id="{E3ADBCF8-1FBE-4BE1-9D02-8EE8B80481D4}"/>
              </a:ext>
            </a:extLst>
          </p:cNvPr>
          <p:cNvPicPr>
            <a:picLocks noChangeAspect="1"/>
          </p:cNvPicPr>
          <p:nvPr/>
        </p:nvPicPr>
        <p:blipFill>
          <a:blip r:embed="rId3"/>
          <a:stretch>
            <a:fillRect/>
          </a:stretch>
        </p:blipFill>
        <p:spPr>
          <a:xfrm>
            <a:off x="286139" y="3530593"/>
            <a:ext cx="8445171" cy="1432515"/>
          </a:xfrm>
          <a:prstGeom prst="rect">
            <a:avLst/>
          </a:prstGeom>
        </p:spPr>
      </p:pic>
    </p:spTree>
    <p:extLst>
      <p:ext uri="{BB962C8B-B14F-4D97-AF65-F5344CB8AC3E}">
        <p14:creationId xmlns:p14="http://schemas.microsoft.com/office/powerpoint/2010/main" val="255959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vision is what transformed me in 1969, and is still why I get up in the morning.</a:t>
            </a:r>
          </a:p>
          <a:p>
            <a:pPr marL="0" indent="0">
              <a:buNone/>
            </a:pPr>
            <a:endParaRPr lang="en-US" sz="4000" dirty="0"/>
          </a:p>
          <a:p>
            <a:pPr marL="0" indent="0">
              <a:buNone/>
            </a:pPr>
            <a:r>
              <a:rPr lang="en-US" sz="4000" baseline="30000" dirty="0"/>
              <a:t>Habakkuk 2.20</a:t>
            </a:r>
            <a:r>
              <a:rPr lang="en-US" sz="4000" dirty="0"/>
              <a:t> </a:t>
            </a:r>
            <a:r>
              <a:rPr lang="en-US" sz="4000" cap="small" dirty="0"/>
              <a:t>Adoni</a:t>
            </a:r>
            <a:r>
              <a:rPr lang="en-US" sz="4000" dirty="0"/>
              <a:t> is in his holy temple; let all the earth be silent before him.</a:t>
            </a:r>
          </a:p>
        </p:txBody>
      </p:sp>
    </p:spTree>
    <p:extLst>
      <p:ext uri="{BB962C8B-B14F-4D97-AF65-F5344CB8AC3E}">
        <p14:creationId xmlns:p14="http://schemas.microsoft.com/office/powerpoint/2010/main" val="37671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What is the first food that had a known expiration date?</a:t>
            </a:r>
          </a:p>
          <a:p>
            <a:pPr marL="0" indent="0" algn="ctr">
              <a:buNone/>
            </a:pPr>
            <a:endParaRPr lang="en-US" sz="4000" dirty="0"/>
          </a:p>
        </p:txBody>
      </p:sp>
    </p:spTree>
    <p:extLst>
      <p:ext uri="{BB962C8B-B14F-4D97-AF65-F5344CB8AC3E}">
        <p14:creationId xmlns:p14="http://schemas.microsoft.com/office/powerpoint/2010/main" val="2578820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dirty="0" err="1"/>
              <a:t>S’rafim</a:t>
            </a:r>
            <a:r>
              <a:rPr lang="en-US" sz="4000" dirty="0"/>
              <a:t> stood over him…They were crying out to each other,</a:t>
            </a:r>
            <a:r>
              <a:rPr lang="he-IL" sz="4000" dirty="0"/>
              <a:t> </a:t>
            </a:r>
            <a:endParaRPr lang="en-US" sz="4000" dirty="0"/>
          </a:p>
          <a:p>
            <a:pPr marL="0" indent="0" algn="r" rtl="1">
              <a:buNone/>
            </a:pPr>
            <a:r>
              <a:rPr lang="he-IL" sz="4400" b="1" dirty="0">
                <a:latin typeface="David" panose="020E0502060401010101" pitchFamily="34" charset="-79"/>
                <a:cs typeface="David" panose="020E0502060401010101" pitchFamily="34" charset="-79"/>
              </a:rPr>
              <a:t>שְׂרָפִים עֹמְדִים מִמַּעַל לוֹ</a:t>
            </a:r>
            <a:r>
              <a:rPr lang="en-US" sz="4400" b="1" dirty="0">
                <a:latin typeface="David" panose="020E0502060401010101" pitchFamily="34" charset="-79"/>
                <a:cs typeface="David" panose="020E0502060401010101" pitchFamily="34" charset="-79"/>
              </a:rPr>
              <a:t> ...</a:t>
            </a:r>
          </a:p>
          <a:p>
            <a:pPr marL="0" indent="0" algn="r" rtl="1">
              <a:buNone/>
            </a:pPr>
            <a:r>
              <a:rPr lang="he-IL" sz="4400" b="1" dirty="0">
                <a:latin typeface="David" panose="020E0502060401010101" pitchFamily="34" charset="-79"/>
                <a:cs typeface="David" panose="020E0502060401010101" pitchFamily="34" charset="-79"/>
              </a:rPr>
              <a:t>וְקָרָא זֶה אֶל-זֶה וְאָמַר,</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3830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CE82667-3782-4C64-B17E-112C2C4F6061}"/>
              </a:ext>
            </a:extLst>
          </p:cNvPr>
          <p:cNvSpPr>
            <a:spLocks noGrp="1" noChangeArrowheads="1"/>
          </p:cNvSpPr>
          <p:nvPr>
            <p:ph type="ctrTitle"/>
          </p:nvPr>
        </p:nvSpPr>
        <p:spPr>
          <a:xfrm>
            <a:off x="1143000" y="0"/>
            <a:ext cx="6858000" cy="857250"/>
          </a:xfrm>
        </p:spPr>
        <p:txBody>
          <a:bodyPr anchor="ctr"/>
          <a:lstStyle/>
          <a:p>
            <a:r>
              <a:rPr lang="en-US" altLang="en-US" sz="3300">
                <a:latin typeface="AlgerianD" panose="04020705040A02060702" pitchFamily="82" charset="0"/>
              </a:rPr>
              <a:t>K'doosha Musaf</a:t>
            </a:r>
            <a:r>
              <a:rPr lang="en-US" altLang="en-US" sz="3300"/>
              <a:t> </a:t>
            </a:r>
            <a:r>
              <a:rPr lang="he-IL" altLang="en-US" sz="4050" b="1"/>
              <a:t>קְדוּשָׁה</a:t>
            </a:r>
            <a:r>
              <a:rPr lang="en-US" altLang="en-US" sz="3300"/>
              <a:t> </a:t>
            </a:r>
            <a:endParaRPr lang="en-US" altLang="en-US" sz="1500" b="1"/>
          </a:p>
        </p:txBody>
      </p:sp>
      <p:sp>
        <p:nvSpPr>
          <p:cNvPr id="3075" name="Rectangle 3">
            <a:extLst>
              <a:ext uri="{FF2B5EF4-FFF2-40B4-BE49-F238E27FC236}">
                <a16:creationId xmlns:a16="http://schemas.microsoft.com/office/drawing/2014/main" id="{E3CE3D64-6087-4176-A6A1-26AE0C02375D}"/>
              </a:ext>
            </a:extLst>
          </p:cNvPr>
          <p:cNvSpPr>
            <a:spLocks noGrp="1" noChangeArrowheads="1"/>
          </p:cNvSpPr>
          <p:nvPr>
            <p:ph type="subTitle" idx="1"/>
          </p:nvPr>
        </p:nvSpPr>
        <p:spPr>
          <a:xfrm>
            <a:off x="304800" y="209550"/>
            <a:ext cx="8458200" cy="4724400"/>
          </a:xfrm>
        </p:spPr>
        <p:txBody>
          <a:bodyPr>
            <a:normAutofit/>
          </a:bodyPr>
          <a:lstStyle/>
          <a:p>
            <a:pPr rtl="1">
              <a:spcBef>
                <a:spcPts val="0"/>
              </a:spcBef>
            </a:pPr>
            <a:r>
              <a:rPr lang="he-IL" altLang="en-US" sz="4400" b="1" dirty="0">
                <a:latin typeface="David" panose="020E0502060401010101" pitchFamily="34" charset="-79"/>
                <a:cs typeface="David" panose="020E0502060401010101" pitchFamily="34" charset="-79"/>
              </a:rPr>
              <a:t>קָדוֹשׁ, קָדוֹשׁ, קָדוֹשׁ, יְיָ צְבָאוֹת, </a:t>
            </a:r>
            <a:endParaRPr lang="en-US" altLang="en-US" sz="4400" b="1" dirty="0">
              <a:latin typeface="David" panose="020E0502060401010101" pitchFamily="34" charset="-79"/>
              <a:cs typeface="David" panose="020E0502060401010101" pitchFamily="34" charset="-79"/>
            </a:endParaRPr>
          </a:p>
          <a:p>
            <a:pPr rtl="1">
              <a:spcBef>
                <a:spcPts val="0"/>
              </a:spcBef>
            </a:pPr>
            <a:r>
              <a:rPr lang="he-IL" altLang="en-US" sz="4400" b="1" dirty="0">
                <a:latin typeface="David" panose="020E0502060401010101" pitchFamily="34" charset="-79"/>
                <a:cs typeface="David" panose="020E0502060401010101" pitchFamily="34" charset="-79"/>
              </a:rPr>
              <a:t>מְלא כָל הָאָֽרֶץ כְּבוֹדוֹ:</a:t>
            </a:r>
            <a:r>
              <a:rPr lang="he-IL" altLang="en-US" sz="2800" b="1" dirty="0">
                <a:latin typeface="David" panose="020E0502060401010101" pitchFamily="34" charset="-79"/>
                <a:cs typeface="David" panose="020E0502060401010101" pitchFamily="34" charset="-79"/>
              </a:rPr>
              <a:t> </a:t>
            </a:r>
            <a:endParaRPr lang="en-US" altLang="en-US" sz="2800" b="1" dirty="0">
              <a:latin typeface="David" panose="020E0502060401010101" pitchFamily="34" charset="-79"/>
              <a:cs typeface="David" panose="020E0502060401010101" pitchFamily="34" charset="-79"/>
            </a:endParaRPr>
          </a:p>
          <a:p>
            <a:pPr rtl="1">
              <a:spcBef>
                <a:spcPts val="0"/>
              </a:spcBef>
            </a:pPr>
            <a:endParaRPr lang="he-IL" altLang="en-US" sz="2800" b="1" dirty="0">
              <a:latin typeface="David" panose="020E0502060401010101" pitchFamily="34" charset="-79"/>
              <a:cs typeface="David" panose="020E0502060401010101" pitchFamily="34" charset="-79"/>
            </a:endParaRPr>
          </a:p>
          <a:p>
            <a:pPr>
              <a:spcBef>
                <a:spcPts val="0"/>
              </a:spcBef>
            </a:pPr>
            <a:r>
              <a:rPr lang="en-US" altLang="en-US" sz="4000" i="1" dirty="0"/>
              <a:t>Ka-dosh, ka-dosh, ka-dosh, </a:t>
            </a:r>
          </a:p>
          <a:p>
            <a:pPr>
              <a:spcBef>
                <a:spcPts val="0"/>
              </a:spcBef>
            </a:pPr>
            <a:r>
              <a:rPr lang="en-US" altLang="en-US" sz="4000" i="1" dirty="0"/>
              <a:t>Adoni </a:t>
            </a:r>
            <a:r>
              <a:rPr lang="en-US" altLang="en-US" sz="4000" i="1" dirty="0" err="1"/>
              <a:t>ts'va-ot</a:t>
            </a:r>
            <a:r>
              <a:rPr lang="en-US" altLang="en-US" sz="4000" i="1" dirty="0"/>
              <a:t>,</a:t>
            </a:r>
          </a:p>
          <a:p>
            <a:pPr>
              <a:spcBef>
                <a:spcPts val="0"/>
              </a:spcBef>
            </a:pPr>
            <a:r>
              <a:rPr lang="en-US" altLang="en-US" sz="4000" i="1" dirty="0"/>
              <a:t> </a:t>
            </a:r>
            <a:r>
              <a:rPr lang="en-US" altLang="en-US" sz="4000" i="1" dirty="0" err="1"/>
              <a:t>m'lo</a:t>
            </a:r>
            <a:r>
              <a:rPr lang="en-US" altLang="en-US" sz="4000" i="1" dirty="0"/>
              <a:t> </a:t>
            </a:r>
            <a:r>
              <a:rPr lang="en-US" altLang="en-US" sz="4000" i="1" dirty="0" err="1"/>
              <a:t>khawl</a:t>
            </a:r>
            <a:r>
              <a:rPr lang="en-US" altLang="en-US" sz="4000" i="1" dirty="0"/>
              <a:t> ha-</a:t>
            </a:r>
            <a:r>
              <a:rPr lang="en-US" altLang="en-US" sz="4000" i="1" dirty="0" err="1"/>
              <a:t>aretz</a:t>
            </a:r>
            <a:r>
              <a:rPr lang="en-US" altLang="en-US" sz="4000" i="1" dirty="0"/>
              <a:t> </a:t>
            </a:r>
            <a:r>
              <a:rPr lang="en-US" altLang="en-US" sz="4000" i="1" dirty="0" err="1"/>
              <a:t>k'vodo</a:t>
            </a:r>
            <a:r>
              <a:rPr lang="en-US" altLang="en-US" sz="4000" i="1"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CE82667-3782-4C64-B17E-112C2C4F6061}"/>
              </a:ext>
            </a:extLst>
          </p:cNvPr>
          <p:cNvSpPr>
            <a:spLocks noGrp="1" noChangeArrowheads="1"/>
          </p:cNvSpPr>
          <p:nvPr>
            <p:ph type="ctrTitle"/>
          </p:nvPr>
        </p:nvSpPr>
        <p:spPr>
          <a:xfrm>
            <a:off x="1143000" y="0"/>
            <a:ext cx="6858000" cy="857250"/>
          </a:xfrm>
        </p:spPr>
        <p:txBody>
          <a:bodyPr anchor="ctr"/>
          <a:lstStyle/>
          <a:p>
            <a:r>
              <a:rPr lang="en-US" altLang="en-US" sz="3300">
                <a:latin typeface="AlgerianD" panose="04020705040A02060702" pitchFamily="82" charset="0"/>
              </a:rPr>
              <a:t>K'doosha Musaf</a:t>
            </a:r>
            <a:r>
              <a:rPr lang="en-US" altLang="en-US" sz="3300"/>
              <a:t> </a:t>
            </a:r>
            <a:r>
              <a:rPr lang="he-IL" altLang="en-US" sz="4050" b="1"/>
              <a:t>קְדוּשָׁה</a:t>
            </a:r>
            <a:r>
              <a:rPr lang="en-US" altLang="en-US" sz="3300"/>
              <a:t> </a:t>
            </a:r>
            <a:endParaRPr lang="en-US" altLang="en-US" sz="1500" b="1"/>
          </a:p>
        </p:txBody>
      </p:sp>
      <p:sp>
        <p:nvSpPr>
          <p:cNvPr id="3075" name="Rectangle 3">
            <a:extLst>
              <a:ext uri="{FF2B5EF4-FFF2-40B4-BE49-F238E27FC236}">
                <a16:creationId xmlns:a16="http://schemas.microsoft.com/office/drawing/2014/main" id="{E3CE3D64-6087-4176-A6A1-26AE0C02375D}"/>
              </a:ext>
            </a:extLst>
          </p:cNvPr>
          <p:cNvSpPr>
            <a:spLocks noGrp="1" noChangeArrowheads="1"/>
          </p:cNvSpPr>
          <p:nvPr>
            <p:ph type="subTitle" idx="1"/>
          </p:nvPr>
        </p:nvSpPr>
        <p:spPr>
          <a:xfrm>
            <a:off x="304800" y="209550"/>
            <a:ext cx="8458200" cy="4724400"/>
          </a:xfrm>
        </p:spPr>
        <p:txBody>
          <a:bodyPr>
            <a:normAutofit/>
          </a:bodyPr>
          <a:lstStyle/>
          <a:p>
            <a:endParaRPr lang="en-US" altLang="en-US" sz="4000" dirty="0"/>
          </a:p>
          <a:p>
            <a:r>
              <a:rPr lang="en-US" altLang="en-US" sz="4000" dirty="0"/>
              <a:t>Holy, Holy, Holy </a:t>
            </a:r>
          </a:p>
          <a:p>
            <a:r>
              <a:rPr lang="en-US" altLang="en-US" sz="4000" dirty="0"/>
              <a:t>is Adoni of Armies.</a:t>
            </a:r>
          </a:p>
          <a:p>
            <a:r>
              <a:rPr lang="en-US" altLang="en-US" sz="4000" dirty="0"/>
              <a:t>All the heavens is filled </a:t>
            </a:r>
          </a:p>
          <a:p>
            <a:r>
              <a:rPr lang="en-US" altLang="en-US" sz="4000" dirty="0"/>
              <a:t>with His Glory.</a:t>
            </a:r>
          </a:p>
        </p:txBody>
      </p:sp>
    </p:spTree>
    <p:extLst>
      <p:ext uri="{BB962C8B-B14F-4D97-AF65-F5344CB8AC3E}">
        <p14:creationId xmlns:p14="http://schemas.microsoft.com/office/powerpoint/2010/main" val="247359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4E9B50-2C9C-4564-AF92-EB931693F835}"/>
              </a:ext>
            </a:extLst>
          </p:cNvPr>
          <p:cNvSpPr>
            <a:spLocks noGrp="1" noChangeArrowheads="1"/>
          </p:cNvSpPr>
          <p:nvPr>
            <p:ph type="subTitle" idx="1"/>
          </p:nvPr>
        </p:nvSpPr>
        <p:spPr>
          <a:xfrm>
            <a:off x="381000" y="209550"/>
            <a:ext cx="8458200" cy="4648200"/>
          </a:xfrm>
        </p:spPr>
        <p:txBody>
          <a:bodyPr/>
          <a:lstStyle/>
          <a:p>
            <a:r>
              <a:rPr lang="he-IL" altLang="en-US" sz="4400" b="1" dirty="0">
                <a:latin typeface="David" panose="020E0502060401010101" pitchFamily="34" charset="-79"/>
                <a:cs typeface="David" panose="020E0502060401010101" pitchFamily="34" charset="-79"/>
              </a:rPr>
              <a:t>בָּרוּךְ כְּבוֹד יְיָ מִמְּקוֹמוֹ:</a:t>
            </a:r>
          </a:p>
          <a:p>
            <a:r>
              <a:rPr lang="en-US" altLang="en-US" sz="3600" i="1" dirty="0"/>
              <a:t>Ba-</a:t>
            </a:r>
            <a:r>
              <a:rPr lang="en-US" altLang="en-US" sz="3600" i="1" dirty="0" err="1"/>
              <a:t>rookh</a:t>
            </a:r>
            <a:r>
              <a:rPr lang="en-US" altLang="en-US" sz="3600" i="1" dirty="0"/>
              <a:t> </a:t>
            </a:r>
            <a:r>
              <a:rPr lang="en-US" altLang="en-US" sz="3600" i="1" dirty="0" err="1"/>
              <a:t>k'vod</a:t>
            </a:r>
            <a:r>
              <a:rPr lang="en-US" altLang="en-US" sz="3600" i="1" dirty="0"/>
              <a:t> Ado-</a:t>
            </a:r>
            <a:r>
              <a:rPr lang="en-US" altLang="en-US" sz="3600" i="1" dirty="0" err="1"/>
              <a:t>ni</a:t>
            </a:r>
            <a:r>
              <a:rPr lang="en-US" altLang="en-US" sz="3600" i="1" dirty="0"/>
              <a:t> </a:t>
            </a:r>
          </a:p>
          <a:p>
            <a:r>
              <a:rPr lang="en-US" altLang="en-US" sz="3600" i="1" dirty="0" err="1"/>
              <a:t>meem</a:t>
            </a:r>
            <a:r>
              <a:rPr lang="en-US" altLang="en-US" sz="3600" i="1" dirty="0"/>
              <a:t>-ko-mo.</a:t>
            </a:r>
          </a:p>
          <a:p>
            <a:r>
              <a:rPr lang="en-US" altLang="en-US" sz="3600" dirty="0"/>
              <a:t>Blessed be the glory of Adoni from His place.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baseline="30000" dirty="0"/>
          </a:p>
          <a:p>
            <a:pPr marL="0" indent="0">
              <a:buNone/>
            </a:pPr>
            <a:r>
              <a:rPr lang="en-US" sz="4000" baseline="30000" dirty="0" err="1"/>
              <a:t>Yn</a:t>
            </a:r>
            <a:r>
              <a:rPr lang="en-US" sz="4000" baseline="30000" dirty="0"/>
              <a:t> 12.41</a:t>
            </a:r>
            <a:r>
              <a:rPr lang="en-US" sz="4000" dirty="0"/>
              <a:t> Isaiah…saw the </a:t>
            </a:r>
            <a:r>
              <a:rPr lang="en-US" sz="4000" dirty="0" err="1"/>
              <a:t>Sh’khinah</a:t>
            </a:r>
            <a:r>
              <a:rPr lang="en-US" sz="4000" dirty="0"/>
              <a:t> </a:t>
            </a:r>
            <a:r>
              <a:rPr lang="en-US" sz="4000" u="sng" dirty="0"/>
              <a:t>of Yeshua</a:t>
            </a:r>
            <a:r>
              <a:rPr lang="en-US" sz="4000" dirty="0"/>
              <a:t> and spoke about him.</a:t>
            </a:r>
          </a:p>
        </p:txBody>
      </p:sp>
    </p:spTree>
    <p:extLst>
      <p:ext uri="{BB962C8B-B14F-4D97-AF65-F5344CB8AC3E}">
        <p14:creationId xmlns:p14="http://schemas.microsoft.com/office/powerpoint/2010/main" val="1095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7.26, 25  </a:t>
            </a:r>
            <a:r>
              <a:rPr lang="en-US" sz="4000" dirty="0"/>
              <a:t>This is the kind of cohen </a:t>
            </a:r>
            <a:r>
              <a:rPr lang="en-US" sz="4000" dirty="0" err="1"/>
              <a:t>gadol</a:t>
            </a:r>
            <a:r>
              <a:rPr lang="en-US" sz="4000" dirty="0"/>
              <a:t> that meets our need — holy, without evil, without stain, set apart from sinners and raised higher than the heavens. He is totally able to deliver those who approach God through him; since he is alive forever and thus forever able to intercede on their behalf.</a:t>
            </a:r>
          </a:p>
          <a:p>
            <a:pPr marL="0" indent="0">
              <a:buNone/>
            </a:pPr>
            <a:endParaRPr lang="en-US" sz="4000" dirty="0"/>
          </a:p>
        </p:txBody>
      </p:sp>
    </p:spTree>
    <p:extLst>
      <p:ext uri="{BB962C8B-B14F-4D97-AF65-F5344CB8AC3E}">
        <p14:creationId xmlns:p14="http://schemas.microsoft.com/office/powerpoint/2010/main" val="1742820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8.1-2</a:t>
            </a:r>
            <a:r>
              <a:rPr lang="en-US" sz="4000" dirty="0"/>
              <a:t> And </a:t>
            </a:r>
            <a:r>
              <a:rPr lang="en-US" sz="4000" dirty="0">
                <a:solidFill>
                  <a:srgbClr val="FFFF99"/>
                </a:solidFill>
              </a:rPr>
              <a:t>he does sit at the right hand of </a:t>
            </a:r>
            <a:r>
              <a:rPr lang="en-US" sz="4000" dirty="0" err="1">
                <a:solidFill>
                  <a:srgbClr val="FFFF99"/>
                </a:solidFill>
              </a:rPr>
              <a:t>HaG’dulah</a:t>
            </a:r>
            <a:r>
              <a:rPr lang="en-US" sz="4000" dirty="0">
                <a:solidFill>
                  <a:srgbClr val="FFFF99"/>
                </a:solidFill>
              </a:rPr>
              <a:t> in heaven. </a:t>
            </a:r>
            <a:r>
              <a:rPr lang="en-US" sz="4000" dirty="0"/>
              <a:t>There he serves in the Holy Place, that is, in the true Tent of Meeting, the one erected not by human beings but by </a:t>
            </a:r>
            <a:r>
              <a:rPr lang="en-US" sz="4000" cap="small" dirty="0"/>
              <a:t>Adoni</a:t>
            </a:r>
            <a:r>
              <a:rPr lang="en-US" sz="4000" dirty="0"/>
              <a:t>.</a:t>
            </a:r>
          </a:p>
        </p:txBody>
      </p:sp>
    </p:spTree>
    <p:extLst>
      <p:ext uri="{BB962C8B-B14F-4D97-AF65-F5344CB8AC3E}">
        <p14:creationId xmlns:p14="http://schemas.microsoft.com/office/powerpoint/2010/main" val="132301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seems to be the verse from the Hebrew scriptures MOST quoted in the Messianic Scriptures!   13 times.</a:t>
            </a:r>
          </a:p>
          <a:p>
            <a:pPr marL="0" indent="0">
              <a:buNone/>
            </a:pPr>
            <a:r>
              <a:rPr lang="en-US" sz="4000" dirty="0"/>
              <a:t>Messiah seated at the right hand of the Father as our Cohen!</a:t>
            </a:r>
          </a:p>
          <a:p>
            <a:pPr marL="0" indent="0">
              <a:buNone/>
            </a:pPr>
            <a:r>
              <a:rPr lang="en-US" sz="4000" dirty="0"/>
              <a:t>What does it mean??</a:t>
            </a:r>
          </a:p>
        </p:txBody>
      </p:sp>
    </p:spTree>
    <p:extLst>
      <p:ext uri="{BB962C8B-B14F-4D97-AF65-F5344CB8AC3E}">
        <p14:creationId xmlns:p14="http://schemas.microsoft.com/office/powerpoint/2010/main" val="533166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Central truth: Messiah at the right hand of the Father</a:t>
            </a:r>
          </a:p>
          <a:p>
            <a:pPr marL="457200" indent="-457200">
              <a:buFont typeface="+mj-lt"/>
              <a:buAutoNum type="arabicPeriod"/>
            </a:pPr>
            <a:r>
              <a:rPr lang="en-US" sz="4000" dirty="0"/>
              <a:t>We enter into this…</a:t>
            </a:r>
          </a:p>
        </p:txBody>
      </p:sp>
    </p:spTree>
    <p:extLst>
      <p:ext uri="{BB962C8B-B14F-4D97-AF65-F5344CB8AC3E}">
        <p14:creationId xmlns:p14="http://schemas.microsoft.com/office/powerpoint/2010/main" val="259891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4000" dirty="0"/>
              <a:t>All based on </a:t>
            </a:r>
          </a:p>
          <a:p>
            <a:pPr marL="0" indent="0" algn="l">
              <a:buNone/>
            </a:pPr>
            <a:r>
              <a:rPr lang="he-IL" sz="4400" b="1" baseline="30000" dirty="0">
                <a:latin typeface="David" panose="020E0502060401010101" pitchFamily="34" charset="-79"/>
                <a:cs typeface="David" panose="020E0502060401010101" pitchFamily="34" charset="-79"/>
              </a:rPr>
              <a:t> </a:t>
            </a:r>
            <a:r>
              <a:rPr lang="en-US" sz="3700" baseline="30000" dirty="0"/>
              <a:t>Psalm 110.1 </a:t>
            </a:r>
            <a:r>
              <a:rPr lang="en-US" sz="4000" cap="small" dirty="0"/>
              <a:t>Adoni</a:t>
            </a:r>
            <a:r>
              <a:rPr lang="en-US" sz="4000" dirty="0"/>
              <a:t> says to my Lord, “Sit at my right hand until I make your enemies a footstool for Your feet.”</a:t>
            </a:r>
          </a:p>
          <a:p>
            <a:pPr marL="0" indent="0" algn="r" rtl="1">
              <a:buNone/>
            </a:pPr>
            <a:r>
              <a:rPr lang="he-IL" sz="4000" b="1" dirty="0">
                <a:latin typeface="David" panose="020E0502060401010101" pitchFamily="34" charset="-79"/>
                <a:cs typeface="David" panose="020E0502060401010101" pitchFamily="34" charset="-79"/>
              </a:rPr>
              <a:t>נְאֻם יְיָ לַאדֹנִי</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שֵׁב לִימִינִי</a:t>
            </a:r>
            <a:r>
              <a:rPr lang="en-US" sz="4000" b="1" dirty="0">
                <a:latin typeface="David" panose="020E0502060401010101" pitchFamily="34" charset="-79"/>
                <a:cs typeface="David" panose="020E0502060401010101" pitchFamily="34" charset="-79"/>
              </a:rPr>
              <a:t> </a:t>
            </a:r>
          </a:p>
          <a:p>
            <a:pPr marL="0" indent="0" algn="r" rtl="1">
              <a:buNone/>
            </a:pPr>
            <a:r>
              <a:rPr lang="he-IL" sz="4000" b="1" dirty="0">
                <a:latin typeface="David" panose="020E0502060401010101" pitchFamily="34" charset="-79"/>
                <a:cs typeface="David" panose="020E0502060401010101" pitchFamily="34" charset="-79"/>
              </a:rPr>
              <a:t>עַד-אָשִׁית אֹיְבֶיךָ, הֲדֹם לְרַגְלֶיךָ.</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688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What is the first food that had a known expiration date?</a:t>
            </a:r>
          </a:p>
          <a:p>
            <a:pPr marL="0" indent="0" algn="ctr">
              <a:buNone/>
            </a:pPr>
            <a:endParaRPr lang="en-US" sz="4000" dirty="0"/>
          </a:p>
          <a:p>
            <a:pPr marL="0" indent="0" algn="ctr">
              <a:buNone/>
            </a:pPr>
            <a:r>
              <a:rPr lang="en-US" sz="4000" dirty="0" err="1"/>
              <a:t>Mannah</a:t>
            </a:r>
            <a:r>
              <a:rPr lang="en-US" sz="4000" dirty="0"/>
              <a:t> - expired in 24 hours </a:t>
            </a:r>
          </a:p>
          <a:p>
            <a:pPr marL="0" indent="0" algn="ctr">
              <a:buNone/>
            </a:pPr>
            <a:r>
              <a:rPr lang="en-US" sz="4000" dirty="0"/>
              <a:t>(or 48 on erev Shabbat / Friday).</a:t>
            </a:r>
          </a:p>
        </p:txBody>
      </p:sp>
    </p:spTree>
    <p:extLst>
      <p:ext uri="{BB962C8B-B14F-4D97-AF65-F5344CB8AC3E}">
        <p14:creationId xmlns:p14="http://schemas.microsoft.com/office/powerpoint/2010/main" val="2713234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1. </a:t>
            </a:r>
            <a:r>
              <a:rPr lang="en-US" sz="4000" u="sng" dirty="0">
                <a:solidFill>
                  <a:srgbClr val="FFFF99"/>
                </a:solidFill>
              </a:rPr>
              <a:t>Proof of deity of Messiah</a:t>
            </a:r>
            <a:r>
              <a:rPr lang="en-US" sz="4000" u="sng" dirty="0"/>
              <a:t>:</a:t>
            </a:r>
          </a:p>
          <a:p>
            <a:pPr marL="0" indent="0">
              <a:buNone/>
            </a:pPr>
            <a:r>
              <a:rPr lang="en-US" sz="4000" baseline="30000" dirty="0" err="1"/>
              <a:t>Mtt</a:t>
            </a:r>
            <a:r>
              <a:rPr lang="en-US" sz="4000" baseline="30000" dirty="0"/>
              <a:t>. 22.41-45 </a:t>
            </a:r>
            <a:r>
              <a:rPr lang="en-US" sz="4000" dirty="0"/>
              <a:t>Then, turning to the assembled </a:t>
            </a:r>
            <a:r>
              <a:rPr lang="en-US" sz="4000" dirty="0" err="1"/>
              <a:t>P’rushim</a:t>
            </a:r>
            <a:r>
              <a:rPr lang="en-US" sz="4000" dirty="0"/>
              <a:t>, Yeshua put a question/ </a:t>
            </a:r>
            <a:r>
              <a:rPr lang="en-US" sz="4000" dirty="0" err="1"/>
              <a:t>sheilah</a:t>
            </a:r>
            <a:r>
              <a:rPr lang="en-US" sz="4000" dirty="0"/>
              <a:t> to them: “Tell me your view concerning the Messiah: whose son is he?” They said to him, “David’s.”</a:t>
            </a:r>
          </a:p>
        </p:txBody>
      </p:sp>
    </p:spTree>
    <p:extLst>
      <p:ext uri="{BB962C8B-B14F-4D97-AF65-F5344CB8AC3E}">
        <p14:creationId xmlns:p14="http://schemas.microsoft.com/office/powerpoint/2010/main" val="4164927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1. </a:t>
            </a:r>
            <a:r>
              <a:rPr lang="en-US" sz="4000" u="sng" dirty="0">
                <a:solidFill>
                  <a:srgbClr val="FFFF99"/>
                </a:solidFill>
              </a:rPr>
              <a:t>Proof of deity of Messiah</a:t>
            </a:r>
            <a:r>
              <a:rPr lang="en-US" sz="4000" u="sng" dirty="0"/>
              <a:t>:</a:t>
            </a:r>
          </a:p>
          <a:p>
            <a:pPr marL="0" indent="0">
              <a:buNone/>
            </a:pPr>
            <a:r>
              <a:rPr lang="en-US" sz="4000" baseline="30000" dirty="0" err="1"/>
              <a:t>Mtt</a:t>
            </a:r>
            <a:r>
              <a:rPr lang="en-US" sz="4000" baseline="30000" dirty="0"/>
              <a:t>. 22.41-45  </a:t>
            </a:r>
            <a:r>
              <a:rPr lang="en-US" sz="4000" dirty="0"/>
              <a:t>“Then how is it,” he asked them, “that David, inspired by the Spirit, calls him ‘Lord,’ when he says, ‘</a:t>
            </a:r>
            <a:r>
              <a:rPr lang="en-US" sz="4000" cap="small" dirty="0"/>
              <a:t>Adoni </a:t>
            </a:r>
            <a:r>
              <a:rPr lang="en-US" sz="4000" dirty="0"/>
              <a:t>said to my Lord, “</a:t>
            </a:r>
            <a:r>
              <a:rPr lang="en-US" sz="4000" u="sng" dirty="0"/>
              <a:t>Sit here at my right hand</a:t>
            </a:r>
            <a:r>
              <a:rPr lang="en-US" sz="4000" dirty="0"/>
              <a:t> until I put your enemies under your feet”’? </a:t>
            </a:r>
          </a:p>
        </p:txBody>
      </p:sp>
    </p:spTree>
    <p:extLst>
      <p:ext uri="{BB962C8B-B14F-4D97-AF65-F5344CB8AC3E}">
        <p14:creationId xmlns:p14="http://schemas.microsoft.com/office/powerpoint/2010/main" val="74575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1. </a:t>
            </a:r>
            <a:r>
              <a:rPr lang="en-US" sz="4000" u="sng" dirty="0">
                <a:solidFill>
                  <a:srgbClr val="FFFF99"/>
                </a:solidFill>
              </a:rPr>
              <a:t>Proof of deity of Messiah</a:t>
            </a:r>
            <a:r>
              <a:rPr lang="en-US" sz="4000" u="sng" dirty="0"/>
              <a:t>:</a:t>
            </a:r>
          </a:p>
          <a:p>
            <a:pPr marL="0" indent="0">
              <a:buNone/>
            </a:pPr>
            <a:r>
              <a:rPr lang="en-US" sz="4000" baseline="30000" dirty="0" err="1"/>
              <a:t>Mtt</a:t>
            </a:r>
            <a:r>
              <a:rPr lang="en-US" sz="4000" baseline="30000" dirty="0"/>
              <a:t>. 22.41-45 </a:t>
            </a:r>
            <a:r>
              <a:rPr lang="en-US" sz="4000" dirty="0"/>
              <a:t>If David thus calls him ‘Lord,’ how is he his son?” No one could think of anything to say in reply; and from that day on, no one dared put to him another </a:t>
            </a:r>
            <a:r>
              <a:rPr lang="en-US" sz="4000" dirty="0" err="1"/>
              <a:t>sh’eilah</a:t>
            </a:r>
            <a:r>
              <a:rPr lang="en-US" sz="4000" dirty="0"/>
              <a:t>.</a:t>
            </a:r>
          </a:p>
        </p:txBody>
      </p:sp>
    </p:spTree>
    <p:extLst>
      <p:ext uri="{BB962C8B-B14F-4D97-AF65-F5344CB8AC3E}">
        <p14:creationId xmlns:p14="http://schemas.microsoft.com/office/powerpoint/2010/main" val="386035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2. </a:t>
            </a:r>
            <a:r>
              <a:rPr lang="en-US" sz="4300" u="sng" dirty="0">
                <a:solidFill>
                  <a:srgbClr val="FFFF99"/>
                </a:solidFill>
              </a:rPr>
              <a:t>Yeshua Asserting Messiahship</a:t>
            </a:r>
          </a:p>
          <a:p>
            <a:pPr marL="0" indent="0">
              <a:buNone/>
            </a:pPr>
            <a:r>
              <a:rPr lang="en-US" sz="4000" baseline="30000" dirty="0" err="1"/>
              <a:t>Mtt</a:t>
            </a:r>
            <a:r>
              <a:rPr lang="en-US" sz="4000" baseline="30000" dirty="0"/>
              <a:t> 26.63-35 </a:t>
            </a:r>
            <a:r>
              <a:rPr lang="en-US" sz="4000" dirty="0"/>
              <a:t>The kohen </a:t>
            </a:r>
            <a:r>
              <a:rPr lang="en-US" sz="4000" dirty="0" err="1"/>
              <a:t>gadol</a:t>
            </a:r>
            <a:r>
              <a:rPr lang="en-US" sz="4000" dirty="0"/>
              <a:t> said to Him, “I charge You under oath by the living God, tell us if You are Mashiach Ben-Elohim” [the Son of G-d]! “As you have said,” replied Yeshua.  </a:t>
            </a:r>
            <a:r>
              <a:rPr lang="en-US" sz="4000" i="1" dirty="0"/>
              <a:t>Ken</a:t>
            </a:r>
            <a:r>
              <a:rPr lang="en-US" sz="4000" dirty="0"/>
              <a:t>  </a:t>
            </a:r>
            <a:r>
              <a:rPr lang="he-IL" sz="4800" b="1" dirty="0">
                <a:latin typeface="David" panose="020E0502060401010101" pitchFamily="34" charset="-79"/>
                <a:cs typeface="David" panose="020E0502060401010101" pitchFamily="34" charset="-79"/>
              </a:rPr>
              <a:t>כֵּן</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02191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2. </a:t>
            </a:r>
            <a:r>
              <a:rPr lang="en-US" sz="4000" u="sng" dirty="0">
                <a:solidFill>
                  <a:srgbClr val="FFFF99"/>
                </a:solidFill>
              </a:rPr>
              <a:t>Yeshua Asserting Messiahship</a:t>
            </a:r>
          </a:p>
          <a:p>
            <a:pPr marL="0" indent="0">
              <a:buNone/>
            </a:pPr>
            <a:r>
              <a:rPr lang="en-US" sz="4000" baseline="30000" dirty="0" err="1"/>
              <a:t>Mtt</a:t>
            </a:r>
            <a:r>
              <a:rPr lang="en-US" sz="4000" baseline="30000" dirty="0"/>
              <a:t> 26.63-35  </a:t>
            </a:r>
            <a:r>
              <a:rPr lang="en-US" sz="4000" dirty="0"/>
              <a:t>“Besides that, I tell you, soon after you will see </a:t>
            </a:r>
            <a:r>
              <a:rPr lang="en-US" sz="4000" u="sng" dirty="0"/>
              <a:t>the Son of Man sitting at the right hand of power</a:t>
            </a:r>
            <a:r>
              <a:rPr lang="en-US" sz="4000" dirty="0"/>
              <a:t> and coming on the clouds of heaven.” Then the kohen </a:t>
            </a:r>
            <a:r>
              <a:rPr lang="en-US" sz="4000" dirty="0" err="1"/>
              <a:t>gadol</a:t>
            </a:r>
            <a:r>
              <a:rPr lang="en-US" sz="4000" dirty="0"/>
              <a:t> tore his clothes and said, “Blasphemy! </a:t>
            </a:r>
          </a:p>
        </p:txBody>
      </p:sp>
    </p:spTree>
    <p:extLst>
      <p:ext uri="{BB962C8B-B14F-4D97-AF65-F5344CB8AC3E}">
        <p14:creationId xmlns:p14="http://schemas.microsoft.com/office/powerpoint/2010/main" val="4034433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solidFill>
                  <a:srgbClr val="FFFF99"/>
                </a:solidFill>
              </a:rPr>
              <a:t>3. </a:t>
            </a:r>
            <a:r>
              <a:rPr lang="en-US" sz="4000" u="sng" dirty="0">
                <a:solidFill>
                  <a:srgbClr val="FFFF99"/>
                </a:solidFill>
              </a:rPr>
              <a:t>Proclaiming the Messiahship of Yeshua</a:t>
            </a:r>
          </a:p>
          <a:p>
            <a:pPr marL="0" indent="0">
              <a:buNone/>
            </a:pPr>
            <a:r>
              <a:rPr lang="en-US" sz="4000" baseline="30000" dirty="0"/>
              <a:t>Acts 2. 33-35  </a:t>
            </a:r>
            <a:r>
              <a:rPr lang="en-US" sz="4000" dirty="0"/>
              <a:t>“Moreover, he has been </a:t>
            </a:r>
            <a:r>
              <a:rPr lang="en-US" sz="4000" u="sng" dirty="0"/>
              <a:t>exalted to the right hand of God</a:t>
            </a:r>
            <a:r>
              <a:rPr lang="en-US" sz="4000" dirty="0"/>
              <a:t>; has received from the Father what he promised, namely, the Ruakh </a:t>
            </a:r>
            <a:r>
              <a:rPr lang="en-US" sz="4000" dirty="0" err="1"/>
              <a:t>HaKodesh</a:t>
            </a:r>
            <a:r>
              <a:rPr lang="en-US" sz="4000" dirty="0"/>
              <a:t>; and has poured out this gift,</a:t>
            </a:r>
          </a:p>
        </p:txBody>
      </p:sp>
    </p:spTree>
    <p:extLst>
      <p:ext uri="{BB962C8B-B14F-4D97-AF65-F5344CB8AC3E}">
        <p14:creationId xmlns:p14="http://schemas.microsoft.com/office/powerpoint/2010/main" val="820000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solidFill>
                  <a:srgbClr val="FFFF99"/>
                </a:solidFill>
              </a:rPr>
              <a:t>3. </a:t>
            </a:r>
            <a:r>
              <a:rPr lang="en-US" sz="4000" u="sng" dirty="0">
                <a:solidFill>
                  <a:srgbClr val="FFFF99"/>
                </a:solidFill>
              </a:rPr>
              <a:t>Proclaiming the Messiahship of Yeshua</a:t>
            </a:r>
          </a:p>
          <a:p>
            <a:pPr marL="0" indent="0">
              <a:buNone/>
            </a:pPr>
            <a:r>
              <a:rPr lang="en-US" sz="4000" baseline="30000" dirty="0"/>
              <a:t>Acts 2. 33-35   </a:t>
            </a:r>
            <a:r>
              <a:rPr lang="en-US" sz="4000" dirty="0"/>
              <a:t>which you are both seeing and hearing. For David did not ascend into heaven. But he says, ‘</a:t>
            </a:r>
            <a:r>
              <a:rPr lang="en-US" sz="4000" u="sng" cap="small" dirty="0">
                <a:solidFill>
                  <a:srgbClr val="FFFF99"/>
                </a:solidFill>
              </a:rPr>
              <a:t>Adoni</a:t>
            </a:r>
            <a:r>
              <a:rPr lang="en-US" sz="4000" u="sng" dirty="0">
                <a:solidFill>
                  <a:srgbClr val="FFFF99"/>
                </a:solidFill>
              </a:rPr>
              <a:t> said to my Lord, “Sit at my right hand</a:t>
            </a:r>
            <a:r>
              <a:rPr lang="en-US" sz="4000" dirty="0"/>
              <a:t> until I make your enemies a footstool for your feet.”’</a:t>
            </a:r>
          </a:p>
        </p:txBody>
      </p:sp>
    </p:spTree>
    <p:extLst>
      <p:ext uri="{BB962C8B-B14F-4D97-AF65-F5344CB8AC3E}">
        <p14:creationId xmlns:p14="http://schemas.microsoft.com/office/powerpoint/2010/main" val="3919275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4. </a:t>
            </a:r>
            <a:r>
              <a:rPr lang="en-US" sz="4000" u="sng" dirty="0">
                <a:solidFill>
                  <a:srgbClr val="FFFF99"/>
                </a:solidFill>
              </a:rPr>
              <a:t>Followers Defending their role</a:t>
            </a:r>
          </a:p>
          <a:p>
            <a:pPr marL="0" indent="0">
              <a:buNone/>
            </a:pPr>
            <a:r>
              <a:rPr lang="en-US" sz="4000" baseline="30000" dirty="0"/>
              <a:t>Acts 5.29-31</a:t>
            </a:r>
            <a:r>
              <a:rPr lang="en-US" sz="4000" dirty="0"/>
              <a:t> </a:t>
            </a:r>
            <a:r>
              <a:rPr lang="en-US" sz="4000" dirty="0" err="1"/>
              <a:t>Kefa</a:t>
            </a:r>
            <a:r>
              <a:rPr lang="en-US" sz="4000" dirty="0"/>
              <a:t> and the other emissaries answered, “We must obey God, not men. The God of our fathers raised up Yeshua, whereas you men killed him by having him hanged on a stake. </a:t>
            </a:r>
          </a:p>
        </p:txBody>
      </p:sp>
    </p:spTree>
    <p:extLst>
      <p:ext uri="{BB962C8B-B14F-4D97-AF65-F5344CB8AC3E}">
        <p14:creationId xmlns:p14="http://schemas.microsoft.com/office/powerpoint/2010/main" val="3062368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4. </a:t>
            </a:r>
            <a:r>
              <a:rPr lang="en-US" sz="4000" u="sng" dirty="0">
                <a:solidFill>
                  <a:srgbClr val="FFFF99"/>
                </a:solidFill>
              </a:rPr>
              <a:t>Followers Defending their role</a:t>
            </a:r>
          </a:p>
          <a:p>
            <a:pPr marL="0" indent="0">
              <a:buNone/>
            </a:pPr>
            <a:r>
              <a:rPr lang="en-US" sz="4000" baseline="30000" dirty="0"/>
              <a:t>Acts 5.29-31</a:t>
            </a:r>
            <a:r>
              <a:rPr lang="en-US" sz="4000" dirty="0"/>
              <a:t> </a:t>
            </a:r>
            <a:r>
              <a:rPr lang="en-US" sz="4000" u="sng" dirty="0"/>
              <a:t>God has exalted this man at his right hand </a:t>
            </a:r>
            <a:r>
              <a:rPr lang="en-US" sz="4000" dirty="0"/>
              <a:t>as Ruler and Savior, in order to enable Isra’el to do </a:t>
            </a:r>
            <a:r>
              <a:rPr lang="en-US" sz="4000" dirty="0" err="1"/>
              <a:t>t’shuvah</a:t>
            </a:r>
            <a:r>
              <a:rPr lang="en-US" sz="4000" dirty="0"/>
              <a:t> and have her sins forgiven.</a:t>
            </a:r>
          </a:p>
        </p:txBody>
      </p:sp>
    </p:spTree>
    <p:extLst>
      <p:ext uri="{BB962C8B-B14F-4D97-AF65-F5344CB8AC3E}">
        <p14:creationId xmlns:p14="http://schemas.microsoft.com/office/powerpoint/2010/main" val="2091886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5</a:t>
            </a:r>
            <a:r>
              <a:rPr lang="en-US" sz="4000" u="sng" dirty="0">
                <a:solidFill>
                  <a:srgbClr val="FFFF99"/>
                </a:solidFill>
              </a:rPr>
              <a:t>. Giving comfort to martyrs</a:t>
            </a:r>
          </a:p>
          <a:p>
            <a:pPr marL="0" indent="0">
              <a:buNone/>
            </a:pPr>
            <a:r>
              <a:rPr lang="en-US" sz="4000" baseline="30000" dirty="0"/>
              <a:t>Acts 7.55-57</a:t>
            </a:r>
            <a:r>
              <a:rPr lang="en-US" sz="4000" dirty="0"/>
              <a:t> But he, full of the Ruakh </a:t>
            </a:r>
            <a:r>
              <a:rPr lang="en-US" sz="4000" dirty="0" err="1"/>
              <a:t>HaKodesh</a:t>
            </a:r>
            <a:r>
              <a:rPr lang="en-US" sz="4000" dirty="0"/>
              <a:t>, looked up to heaven and saw God’s </a:t>
            </a:r>
            <a:r>
              <a:rPr lang="en-US" sz="4000" dirty="0" err="1"/>
              <a:t>Sh’khinah</a:t>
            </a:r>
            <a:r>
              <a:rPr lang="en-US" sz="4000" dirty="0"/>
              <a:t>, with Yeshua </a:t>
            </a:r>
            <a:r>
              <a:rPr lang="en-US" sz="4000" u="dbl" dirty="0"/>
              <a:t>standing</a:t>
            </a:r>
            <a:r>
              <a:rPr lang="en-US" sz="4000" dirty="0"/>
              <a:t> at the right hand of God.  “Look!” he exclaimed, “I see heaven opened and </a:t>
            </a:r>
            <a:r>
              <a:rPr lang="en-US" sz="4000" u="sng" dirty="0"/>
              <a:t>the Son of Man </a:t>
            </a:r>
            <a:r>
              <a:rPr lang="en-US" sz="4000" u="dbl" dirty="0"/>
              <a:t>standing</a:t>
            </a:r>
            <a:r>
              <a:rPr lang="en-US" sz="4000" u="sng" dirty="0"/>
              <a:t> at the right hand of God!</a:t>
            </a:r>
            <a:r>
              <a:rPr lang="en-US" sz="4000" dirty="0"/>
              <a:t>”</a:t>
            </a:r>
          </a:p>
        </p:txBody>
      </p:sp>
    </p:spTree>
    <p:extLst>
      <p:ext uri="{BB962C8B-B14F-4D97-AF65-F5344CB8AC3E}">
        <p14:creationId xmlns:p14="http://schemas.microsoft.com/office/powerpoint/2010/main" val="33196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76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5</a:t>
            </a:r>
            <a:r>
              <a:rPr lang="en-US" sz="4000" dirty="0">
                <a:solidFill>
                  <a:srgbClr val="FFFF99"/>
                </a:solidFill>
              </a:rPr>
              <a:t>. </a:t>
            </a:r>
            <a:r>
              <a:rPr lang="en-US" sz="4000" u="sng" dirty="0">
                <a:solidFill>
                  <a:srgbClr val="FFFF99"/>
                </a:solidFill>
              </a:rPr>
              <a:t>Giving comfort to martyrs</a:t>
            </a:r>
          </a:p>
          <a:p>
            <a:pPr marL="0" indent="0">
              <a:buNone/>
            </a:pPr>
            <a:r>
              <a:rPr lang="en-US" sz="4000" baseline="30000" dirty="0"/>
              <a:t>Acts 7.55-57</a:t>
            </a:r>
            <a:r>
              <a:rPr lang="en-US" sz="4000" dirty="0"/>
              <a:t> At this, they began yelling at the top of their voices, so that they wouldn’t have to hear him; and with one accord, they rushed at him, threw him outside the city and began stoning him. </a:t>
            </a:r>
          </a:p>
        </p:txBody>
      </p:sp>
    </p:spTree>
    <p:extLst>
      <p:ext uri="{BB962C8B-B14F-4D97-AF65-F5344CB8AC3E}">
        <p14:creationId xmlns:p14="http://schemas.microsoft.com/office/powerpoint/2010/main" val="4282224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6. </a:t>
            </a:r>
            <a:r>
              <a:rPr lang="en-US" sz="4000" u="sng" dirty="0">
                <a:solidFill>
                  <a:srgbClr val="FFFF99"/>
                </a:solidFill>
              </a:rPr>
              <a:t>Making intercessory pleading for us</a:t>
            </a:r>
          </a:p>
          <a:p>
            <a:pPr marL="0" indent="0">
              <a:buNone/>
            </a:pPr>
            <a:r>
              <a:rPr lang="en-US" sz="4000" baseline="30000" dirty="0"/>
              <a:t>Ro 8.34 </a:t>
            </a:r>
            <a:r>
              <a:rPr lang="en-US" sz="4000" dirty="0"/>
              <a:t>the Messiah Yeshua, who died and — more than that — has been raised, is </a:t>
            </a:r>
            <a:r>
              <a:rPr lang="en-US" sz="4000" u="sng" dirty="0"/>
              <a:t>at the right hand of God </a:t>
            </a:r>
            <a:r>
              <a:rPr lang="en-US" sz="4000" dirty="0"/>
              <a:t>and is actually pleading on our behalf!</a:t>
            </a:r>
          </a:p>
        </p:txBody>
      </p:sp>
    </p:spTree>
    <p:extLst>
      <p:ext uri="{BB962C8B-B14F-4D97-AF65-F5344CB8AC3E}">
        <p14:creationId xmlns:p14="http://schemas.microsoft.com/office/powerpoint/2010/main" val="2274684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7. </a:t>
            </a:r>
            <a:r>
              <a:rPr lang="en-US" sz="4000" u="sng" dirty="0">
                <a:solidFill>
                  <a:srgbClr val="FFFF99"/>
                </a:solidFill>
              </a:rPr>
              <a:t>Is the seat of Kingdom authority</a:t>
            </a:r>
            <a:r>
              <a:rPr lang="en-US" sz="4000" dirty="0">
                <a:solidFill>
                  <a:srgbClr val="FFFF99"/>
                </a:solidFill>
              </a:rPr>
              <a:t>     </a:t>
            </a:r>
            <a:r>
              <a:rPr lang="en-US" sz="4000" baseline="30000" dirty="0"/>
              <a:t>Eph 1.19-22   </a:t>
            </a:r>
            <a:r>
              <a:rPr lang="en-US" sz="4000" dirty="0"/>
              <a:t>It [His power] works with the same mighty strength he used when he worked in the Messiah to raise him from the dead and seat him </a:t>
            </a:r>
            <a:r>
              <a:rPr lang="en-US" sz="4000" u="sng" dirty="0"/>
              <a:t>at his right hand in heaven</a:t>
            </a:r>
            <a:r>
              <a:rPr lang="en-US" sz="4000" dirty="0"/>
              <a:t>, </a:t>
            </a:r>
          </a:p>
        </p:txBody>
      </p:sp>
    </p:spTree>
    <p:extLst>
      <p:ext uri="{BB962C8B-B14F-4D97-AF65-F5344CB8AC3E}">
        <p14:creationId xmlns:p14="http://schemas.microsoft.com/office/powerpoint/2010/main" val="2908558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solidFill>
                  <a:srgbClr val="FFFF99"/>
                </a:solidFill>
              </a:rPr>
              <a:t>7. </a:t>
            </a:r>
            <a:r>
              <a:rPr lang="en-US" sz="4000" u="sng" dirty="0">
                <a:solidFill>
                  <a:srgbClr val="FFFF99"/>
                </a:solidFill>
              </a:rPr>
              <a:t>Is the seat of Kingdom authority</a:t>
            </a:r>
            <a:r>
              <a:rPr lang="en-US" sz="4000" dirty="0">
                <a:solidFill>
                  <a:srgbClr val="FFFF99"/>
                </a:solidFill>
              </a:rPr>
              <a:t>   </a:t>
            </a:r>
            <a:r>
              <a:rPr lang="en-US" sz="4000" baseline="30000" dirty="0"/>
              <a:t>Eph 1.19-22  </a:t>
            </a:r>
            <a:r>
              <a:rPr lang="en-US" sz="4000" dirty="0"/>
              <a:t>far above every ruler, authority, power, dominion or any other name that can be named either in the ‘</a:t>
            </a:r>
            <a:r>
              <a:rPr lang="en-US" sz="4000" dirty="0" err="1"/>
              <a:t>olam</a:t>
            </a:r>
            <a:r>
              <a:rPr lang="en-US" sz="4000" dirty="0"/>
              <a:t> </a:t>
            </a:r>
            <a:r>
              <a:rPr lang="en-US" sz="4000" dirty="0" err="1"/>
              <a:t>hazeh</a:t>
            </a:r>
            <a:r>
              <a:rPr lang="en-US" sz="4000" dirty="0"/>
              <a:t> [this world] or in the ‘</a:t>
            </a:r>
            <a:r>
              <a:rPr lang="en-US" sz="4000" dirty="0" err="1"/>
              <a:t>olam</a:t>
            </a:r>
            <a:r>
              <a:rPr lang="en-US" sz="4000" dirty="0"/>
              <a:t> </a:t>
            </a:r>
            <a:r>
              <a:rPr lang="en-US" sz="4000" dirty="0" err="1"/>
              <a:t>haba</a:t>
            </a:r>
            <a:r>
              <a:rPr lang="en-US" sz="4000" dirty="0"/>
              <a:t> [the next world]. Also, he has put all things under his feet.</a:t>
            </a:r>
          </a:p>
        </p:txBody>
      </p:sp>
    </p:spTree>
    <p:extLst>
      <p:ext uri="{BB962C8B-B14F-4D97-AF65-F5344CB8AC3E}">
        <p14:creationId xmlns:p14="http://schemas.microsoft.com/office/powerpoint/2010/main" val="2756983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solidFill>
                  <a:srgbClr val="FFFF99"/>
                </a:solidFill>
              </a:rPr>
              <a:t>8. </a:t>
            </a:r>
            <a:r>
              <a:rPr lang="en-US" sz="4000" u="sng" dirty="0">
                <a:solidFill>
                  <a:srgbClr val="FFFF99"/>
                </a:solidFill>
              </a:rPr>
              <a:t>The focus of our affections</a:t>
            </a:r>
          </a:p>
          <a:p>
            <a:pPr marL="0" indent="0">
              <a:buNone/>
            </a:pPr>
            <a:r>
              <a:rPr lang="en-US" sz="4000" baseline="30000" dirty="0"/>
              <a:t>Col 3.1-2 </a:t>
            </a:r>
            <a:r>
              <a:rPr lang="en-US" sz="4000" dirty="0"/>
              <a:t>Therefore, if you have been raised up with Messiah, keep seeking the things above—where Messiah is, </a:t>
            </a:r>
            <a:r>
              <a:rPr lang="en-US" sz="4000" u="sng" dirty="0"/>
              <a:t>sitting at the right hand of God</a:t>
            </a:r>
            <a:r>
              <a:rPr lang="en-US" sz="4000" dirty="0"/>
              <a:t>.  Focus your mind on things above, not on things on the earth.</a:t>
            </a:r>
          </a:p>
        </p:txBody>
      </p:sp>
    </p:spTree>
    <p:extLst>
      <p:ext uri="{BB962C8B-B14F-4D97-AF65-F5344CB8AC3E}">
        <p14:creationId xmlns:p14="http://schemas.microsoft.com/office/powerpoint/2010/main" val="3683812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9. </a:t>
            </a:r>
            <a:r>
              <a:rPr lang="en-US" sz="4000" u="sng" dirty="0">
                <a:solidFill>
                  <a:srgbClr val="FFFF99"/>
                </a:solidFill>
              </a:rPr>
              <a:t>Seat of ruling angels</a:t>
            </a:r>
          </a:p>
          <a:p>
            <a:pPr marL="0" indent="0">
              <a:buNone/>
            </a:pPr>
            <a:r>
              <a:rPr lang="en-US" sz="4000" baseline="30000" dirty="0"/>
              <a:t>1 </a:t>
            </a:r>
            <a:r>
              <a:rPr lang="en-US" sz="4000" baseline="30000" dirty="0" err="1"/>
              <a:t>Kefa</a:t>
            </a:r>
            <a:r>
              <a:rPr lang="en-US" sz="4000" baseline="30000" dirty="0"/>
              <a:t>/P 3.21-22</a:t>
            </a:r>
            <a:r>
              <a:rPr lang="en-US" sz="4000" dirty="0"/>
              <a:t> Yeshua the Messiah. He has gone into heaven and </a:t>
            </a:r>
            <a:r>
              <a:rPr lang="en-US" sz="4000" u="sng" dirty="0"/>
              <a:t>is at the right hand of God</a:t>
            </a:r>
            <a:r>
              <a:rPr lang="en-US" sz="4000" dirty="0"/>
              <a:t>, with angels, authorities and powers subject to him.</a:t>
            </a:r>
          </a:p>
        </p:txBody>
      </p:sp>
    </p:spTree>
    <p:extLst>
      <p:ext uri="{BB962C8B-B14F-4D97-AF65-F5344CB8AC3E}">
        <p14:creationId xmlns:p14="http://schemas.microsoft.com/office/powerpoint/2010/main" val="4284015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Yeshua is seated at the right hand of the Father.</a:t>
            </a:r>
          </a:p>
          <a:p>
            <a:pPr marL="512763" indent="-512763">
              <a:buFont typeface="+mj-lt"/>
              <a:buAutoNum type="arabicPeriod"/>
            </a:pPr>
            <a:r>
              <a:rPr lang="en-US" sz="4000" dirty="0"/>
              <a:t>Receiving seraphic worship</a:t>
            </a:r>
          </a:p>
          <a:p>
            <a:pPr marL="512763" indent="-512763">
              <a:buFont typeface="+mj-lt"/>
              <a:buAutoNum type="arabicPeriod"/>
            </a:pPr>
            <a:r>
              <a:rPr lang="en-US" sz="4000" dirty="0"/>
              <a:t>Preparing to return</a:t>
            </a:r>
          </a:p>
          <a:p>
            <a:pPr marL="512763" indent="-512763">
              <a:buFont typeface="+mj-lt"/>
              <a:buAutoNum type="arabicPeriod"/>
            </a:pPr>
            <a:r>
              <a:rPr lang="en-US" sz="4000" dirty="0"/>
              <a:t>Pouring out the Ruakh /Spirit</a:t>
            </a:r>
          </a:p>
          <a:p>
            <a:pPr marL="512763" indent="-512763">
              <a:buFont typeface="+mj-lt"/>
              <a:buAutoNum type="arabicPeriod"/>
            </a:pPr>
            <a:r>
              <a:rPr lang="en-US" sz="4000" dirty="0"/>
              <a:t>Making His enemies His footstool = servants</a:t>
            </a:r>
          </a:p>
          <a:p>
            <a:pPr marL="569913" indent="-569913">
              <a:buFont typeface="+mj-lt"/>
              <a:buAutoNum type="arabicPeriod"/>
            </a:pPr>
            <a:endParaRPr lang="en-US" sz="4000" dirty="0"/>
          </a:p>
        </p:txBody>
      </p:sp>
    </p:spTree>
    <p:extLst>
      <p:ext uri="{BB962C8B-B14F-4D97-AF65-F5344CB8AC3E}">
        <p14:creationId xmlns:p14="http://schemas.microsoft.com/office/powerpoint/2010/main" val="1471948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12763" indent="-512763">
              <a:buFont typeface="+mj-lt"/>
              <a:buAutoNum type="arabicPeriod" startAt="5"/>
            </a:pPr>
            <a:r>
              <a:rPr lang="en-US" sz="4000" dirty="0"/>
              <a:t>Enables repentance </a:t>
            </a:r>
            <a:r>
              <a:rPr lang="en-US" sz="4000" i="1" dirty="0" err="1"/>
              <a:t>Hashivenu</a:t>
            </a:r>
            <a:r>
              <a:rPr lang="en-US" sz="4000" dirty="0"/>
              <a:t> =</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השיבינו</a:t>
            </a:r>
            <a:r>
              <a:rPr lang="en-US" sz="4400" b="1" dirty="0">
                <a:latin typeface="David" panose="020E0502060401010101" pitchFamily="34" charset="-79"/>
                <a:cs typeface="David" panose="020E0502060401010101" pitchFamily="34" charset="-79"/>
              </a:rPr>
              <a:t> </a:t>
            </a:r>
            <a:r>
              <a:rPr lang="en-US" sz="4000" dirty="0"/>
              <a:t>= “cause us to return”</a:t>
            </a:r>
          </a:p>
          <a:p>
            <a:pPr marL="512763" indent="-512763">
              <a:buFont typeface="+mj-lt"/>
              <a:buAutoNum type="arabicPeriod" startAt="5"/>
            </a:pPr>
            <a:r>
              <a:rPr lang="en-US" sz="4000" u="sng" dirty="0"/>
              <a:t>Stands up</a:t>
            </a:r>
            <a:r>
              <a:rPr lang="en-US" sz="4000" dirty="0"/>
              <a:t> to welcome those who sufferer till death</a:t>
            </a:r>
          </a:p>
          <a:p>
            <a:pPr marL="512763" indent="-512763">
              <a:buFont typeface="+mj-lt"/>
              <a:buAutoNum type="arabicPeriod" startAt="5"/>
            </a:pPr>
            <a:r>
              <a:rPr lang="en-US" sz="4000" dirty="0"/>
              <a:t>Directing angels, authorities, and powers. </a:t>
            </a:r>
          </a:p>
        </p:txBody>
      </p:sp>
    </p:spTree>
    <p:extLst>
      <p:ext uri="{BB962C8B-B14F-4D97-AF65-F5344CB8AC3E}">
        <p14:creationId xmlns:p14="http://schemas.microsoft.com/office/powerpoint/2010/main" val="1812591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When we pray, we engage with the Son. </a:t>
            </a:r>
            <a:r>
              <a:rPr lang="en-US" sz="4000" baseline="30000" dirty="0"/>
              <a:t>Ro 8.16-17</a:t>
            </a:r>
            <a:r>
              <a:rPr lang="en-US" sz="4000" dirty="0"/>
              <a:t> The Spirit himself bears witness with our own spirits that we are children of God; and if we are children, then we are also heirs, heirs of God and </a:t>
            </a:r>
            <a:r>
              <a:rPr lang="en-US" sz="4000" u="sng" dirty="0"/>
              <a:t>joint-heirs with the Messiah</a:t>
            </a:r>
            <a:r>
              <a:rPr lang="en-US" sz="4000" dirty="0"/>
              <a:t> — provided we are suffering with him in order also to be glorified with him.</a:t>
            </a:r>
          </a:p>
        </p:txBody>
      </p:sp>
    </p:spTree>
    <p:extLst>
      <p:ext uri="{BB962C8B-B14F-4D97-AF65-F5344CB8AC3E}">
        <p14:creationId xmlns:p14="http://schemas.microsoft.com/office/powerpoint/2010/main" val="2232137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how can we engage with the Son at the Right Hand of the Most High?</a:t>
            </a:r>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8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Good news from Israel</a:t>
            </a:r>
          </a:p>
        </p:txBody>
      </p:sp>
    </p:spTree>
    <p:extLst>
      <p:ext uri="{BB962C8B-B14F-4D97-AF65-F5344CB8AC3E}">
        <p14:creationId xmlns:p14="http://schemas.microsoft.com/office/powerpoint/2010/main" val="747059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Central truth: Messiah at the right hand of the Father</a:t>
            </a:r>
          </a:p>
          <a:p>
            <a:pPr marL="457200" indent="-457200">
              <a:buFont typeface="+mj-lt"/>
              <a:buAutoNum type="arabicPeriod"/>
            </a:pPr>
            <a:r>
              <a:rPr lang="en-US" sz="4000" dirty="0"/>
              <a:t>We enter into this</a:t>
            </a:r>
          </a:p>
          <a:p>
            <a:pPr marL="738507" lvl="1" indent="-571500"/>
            <a:r>
              <a:rPr lang="en-US" sz="4000" dirty="0"/>
              <a:t>By trusting His rulership</a:t>
            </a:r>
          </a:p>
        </p:txBody>
      </p:sp>
    </p:spTree>
    <p:extLst>
      <p:ext uri="{BB962C8B-B14F-4D97-AF65-F5344CB8AC3E}">
        <p14:creationId xmlns:p14="http://schemas.microsoft.com/office/powerpoint/2010/main" val="1654844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Yermiyahu</a:t>
            </a:r>
            <a:r>
              <a:rPr lang="en-US" sz="4000" baseline="30000" dirty="0"/>
              <a:t> / </a:t>
            </a:r>
            <a:r>
              <a:rPr lang="en-US" sz="4000" baseline="30000" dirty="0" err="1"/>
              <a:t>Jer</a:t>
            </a:r>
            <a:r>
              <a:rPr lang="en-US" sz="4000" baseline="30000" dirty="0"/>
              <a:t> 29 4-7 </a:t>
            </a:r>
            <a:r>
              <a:rPr lang="en-US" sz="4000" dirty="0"/>
              <a:t>Thus says </a:t>
            </a:r>
            <a:r>
              <a:rPr lang="en-US" sz="4000" cap="small" dirty="0"/>
              <a:t>Adoni</a:t>
            </a:r>
            <a:r>
              <a:rPr lang="en-US" sz="4000" dirty="0"/>
              <a:t>-</a:t>
            </a:r>
            <a:r>
              <a:rPr lang="en-US" sz="4000" dirty="0" err="1"/>
              <a:t>Tzva’ot</a:t>
            </a:r>
            <a:r>
              <a:rPr lang="en-US" sz="4000" dirty="0"/>
              <a:t>, the God of Israel, to all those in captivity, whom I removed as captives into exile from Jerusalem to Babylon: “Build houses and live in them…Also seek the shalom of the city where I took you as captives in exile, and pray to Adonai for it—for in its shalom will you have shalom.”</a:t>
            </a:r>
          </a:p>
        </p:txBody>
      </p:sp>
    </p:spTree>
    <p:extLst>
      <p:ext uri="{BB962C8B-B14F-4D97-AF65-F5344CB8AC3E}">
        <p14:creationId xmlns:p14="http://schemas.microsoft.com/office/powerpoint/2010/main" val="2420057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18.36</a:t>
            </a:r>
            <a:r>
              <a:rPr lang="en-US" sz="4000" dirty="0"/>
              <a:t> Yeshua answered, “My kingdom is not of this world. If My kingdom were of this world, then My servants would be fighting so that I wouldn’t be handed over to the Judean leaders. But as it is, My kingdom is not from here.”</a:t>
            </a:r>
          </a:p>
        </p:txBody>
      </p:sp>
    </p:spTree>
    <p:extLst>
      <p:ext uri="{BB962C8B-B14F-4D97-AF65-F5344CB8AC3E}">
        <p14:creationId xmlns:p14="http://schemas.microsoft.com/office/powerpoint/2010/main" val="4185569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5.21 </a:t>
            </a:r>
            <a:r>
              <a:rPr lang="en-US" sz="4000" dirty="0"/>
              <a:t>The Most High God rules in the human kingdom and sets up over it whomever he pleases. </a:t>
            </a:r>
          </a:p>
        </p:txBody>
      </p:sp>
    </p:spTree>
    <p:extLst>
      <p:ext uri="{BB962C8B-B14F-4D97-AF65-F5344CB8AC3E}">
        <p14:creationId xmlns:p14="http://schemas.microsoft.com/office/powerpoint/2010/main" val="1181604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how can we engage with the Son at the Right Hand of the Most High?</a:t>
            </a:r>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3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457200" indent="-457200">
              <a:buFont typeface="+mj-lt"/>
              <a:buAutoNum type="arabicPeriod"/>
            </a:pPr>
            <a:r>
              <a:rPr lang="en-US" sz="4000" dirty="0"/>
              <a:t>Central truth: Messiah at the right hand of the Father</a:t>
            </a:r>
          </a:p>
          <a:p>
            <a:pPr marL="457200" indent="-457200">
              <a:buFont typeface="+mj-lt"/>
              <a:buAutoNum type="arabicPeriod"/>
            </a:pPr>
            <a:r>
              <a:rPr lang="en-US" sz="4000" dirty="0"/>
              <a:t>We enter into this</a:t>
            </a:r>
          </a:p>
          <a:p>
            <a:pPr marL="738507" lvl="1" indent="-571500"/>
            <a:r>
              <a:rPr lang="en-US" sz="4000" dirty="0"/>
              <a:t>By trusting His rulership</a:t>
            </a:r>
          </a:p>
          <a:p>
            <a:pPr marL="738507" lvl="1" indent="-571500"/>
            <a:r>
              <a:rPr lang="en-US" sz="4000" dirty="0"/>
              <a:t>By 24/7 intercession</a:t>
            </a:r>
          </a:p>
        </p:txBody>
      </p:sp>
    </p:spTree>
    <p:extLst>
      <p:ext uri="{BB962C8B-B14F-4D97-AF65-F5344CB8AC3E}">
        <p14:creationId xmlns:p14="http://schemas.microsoft.com/office/powerpoint/2010/main" val="697418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24/7 Cyber prayer room</a:t>
            </a:r>
          </a:p>
        </p:txBody>
      </p:sp>
    </p:spTree>
    <p:extLst>
      <p:ext uri="{BB962C8B-B14F-4D97-AF65-F5344CB8AC3E}">
        <p14:creationId xmlns:p14="http://schemas.microsoft.com/office/powerpoint/2010/main" val="336429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2C34C19D-F894-4EBD-B7AE-B239E9F5F475}"/>
              </a:ext>
            </a:extLst>
          </p:cNvPr>
          <p:cNvGraphicFramePr>
            <a:graphicFrameLocks noGrp="1"/>
          </p:cNvGraphicFramePr>
          <p:nvPr/>
        </p:nvGraphicFramePr>
        <p:xfrm>
          <a:off x="304800" y="285749"/>
          <a:ext cx="8382000" cy="4343402"/>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363896718"/>
                    </a:ext>
                  </a:extLst>
                </a:gridCol>
                <a:gridCol w="838200">
                  <a:extLst>
                    <a:ext uri="{9D8B030D-6E8A-4147-A177-3AD203B41FA5}">
                      <a16:colId xmlns:a16="http://schemas.microsoft.com/office/drawing/2014/main" val="3660845771"/>
                    </a:ext>
                  </a:extLst>
                </a:gridCol>
                <a:gridCol w="838200">
                  <a:extLst>
                    <a:ext uri="{9D8B030D-6E8A-4147-A177-3AD203B41FA5}">
                      <a16:colId xmlns:a16="http://schemas.microsoft.com/office/drawing/2014/main" val="2952998492"/>
                    </a:ext>
                  </a:extLst>
                </a:gridCol>
                <a:gridCol w="838200">
                  <a:extLst>
                    <a:ext uri="{9D8B030D-6E8A-4147-A177-3AD203B41FA5}">
                      <a16:colId xmlns:a16="http://schemas.microsoft.com/office/drawing/2014/main" val="467022485"/>
                    </a:ext>
                  </a:extLst>
                </a:gridCol>
                <a:gridCol w="838200">
                  <a:extLst>
                    <a:ext uri="{9D8B030D-6E8A-4147-A177-3AD203B41FA5}">
                      <a16:colId xmlns:a16="http://schemas.microsoft.com/office/drawing/2014/main" val="4109152002"/>
                    </a:ext>
                  </a:extLst>
                </a:gridCol>
                <a:gridCol w="838200">
                  <a:extLst>
                    <a:ext uri="{9D8B030D-6E8A-4147-A177-3AD203B41FA5}">
                      <a16:colId xmlns:a16="http://schemas.microsoft.com/office/drawing/2014/main" val="2478752036"/>
                    </a:ext>
                  </a:extLst>
                </a:gridCol>
                <a:gridCol w="838200">
                  <a:extLst>
                    <a:ext uri="{9D8B030D-6E8A-4147-A177-3AD203B41FA5}">
                      <a16:colId xmlns:a16="http://schemas.microsoft.com/office/drawing/2014/main" val="3443589255"/>
                    </a:ext>
                  </a:extLst>
                </a:gridCol>
                <a:gridCol w="838200">
                  <a:extLst>
                    <a:ext uri="{9D8B030D-6E8A-4147-A177-3AD203B41FA5}">
                      <a16:colId xmlns:a16="http://schemas.microsoft.com/office/drawing/2014/main" val="874089749"/>
                    </a:ext>
                  </a:extLst>
                </a:gridCol>
                <a:gridCol w="838200">
                  <a:extLst>
                    <a:ext uri="{9D8B030D-6E8A-4147-A177-3AD203B41FA5}">
                      <a16:colId xmlns:a16="http://schemas.microsoft.com/office/drawing/2014/main" val="3707152217"/>
                    </a:ext>
                  </a:extLst>
                </a:gridCol>
                <a:gridCol w="838200">
                  <a:extLst>
                    <a:ext uri="{9D8B030D-6E8A-4147-A177-3AD203B41FA5}">
                      <a16:colId xmlns:a16="http://schemas.microsoft.com/office/drawing/2014/main" val="4163259658"/>
                    </a:ext>
                  </a:extLst>
                </a:gridCol>
              </a:tblGrid>
              <a:tr h="620486">
                <a:tc>
                  <a:txBody>
                    <a:bodyPr/>
                    <a:lstStyle/>
                    <a:p>
                      <a:endParaRPr lang="en-US" dirty="0"/>
                    </a:p>
                  </a:txBody>
                  <a:tcPr>
                    <a:noFill/>
                  </a:tcPr>
                </a:tc>
                <a:tc>
                  <a:txBody>
                    <a:bodyPr/>
                    <a:lstStyle/>
                    <a:p>
                      <a:r>
                        <a:rPr lang="en-US" dirty="0">
                          <a:solidFill>
                            <a:srgbClr val="FFFF99"/>
                          </a:solidFill>
                        </a:rPr>
                        <a:t>Midnight</a:t>
                      </a:r>
                    </a:p>
                  </a:txBody>
                  <a:tcPr>
                    <a:noFill/>
                  </a:tcPr>
                </a:tc>
                <a:tc>
                  <a:txBody>
                    <a:bodyPr/>
                    <a:lstStyle/>
                    <a:p>
                      <a:r>
                        <a:rPr lang="en-US" dirty="0">
                          <a:solidFill>
                            <a:srgbClr val="FFFF99"/>
                          </a:solidFill>
                        </a:rPr>
                        <a:t>1 a.m.</a:t>
                      </a:r>
                    </a:p>
                  </a:txBody>
                  <a:tcPr>
                    <a:noFill/>
                  </a:tcPr>
                </a:tc>
                <a:tc>
                  <a:txBody>
                    <a:bodyPr/>
                    <a:lstStyle/>
                    <a:p>
                      <a:r>
                        <a:rPr lang="en-US" dirty="0">
                          <a:solidFill>
                            <a:srgbClr val="FFFF99"/>
                          </a:solidFill>
                        </a:rPr>
                        <a:t>2  a.m.</a:t>
                      </a:r>
                    </a:p>
                  </a:txBody>
                  <a:tcPr>
                    <a:noFill/>
                  </a:tcPr>
                </a:tc>
                <a:tc>
                  <a:txBody>
                    <a:bodyPr/>
                    <a:lstStyle/>
                    <a:p>
                      <a:r>
                        <a:rPr lang="en-US" dirty="0">
                          <a:solidFill>
                            <a:srgbClr val="FFFF99"/>
                          </a:solidFill>
                        </a:rPr>
                        <a:t>3 a.m.</a:t>
                      </a:r>
                    </a:p>
                  </a:txBody>
                  <a:tcPr>
                    <a:noFill/>
                  </a:tcPr>
                </a:tc>
                <a:tc>
                  <a:txBody>
                    <a:bodyPr/>
                    <a:lstStyle/>
                    <a:p>
                      <a:r>
                        <a:rPr lang="en-US" dirty="0">
                          <a:solidFill>
                            <a:srgbClr val="FFFF99"/>
                          </a:solidFill>
                        </a:rPr>
                        <a:t>4 a.m.</a:t>
                      </a:r>
                    </a:p>
                  </a:txBody>
                  <a:tcPr>
                    <a:noFill/>
                  </a:tcPr>
                </a:tc>
                <a:tc>
                  <a:txBody>
                    <a:bodyPr/>
                    <a:lstStyle/>
                    <a:p>
                      <a:r>
                        <a:rPr lang="en-US" dirty="0">
                          <a:solidFill>
                            <a:srgbClr val="FFFF99"/>
                          </a:solidFill>
                        </a:rPr>
                        <a:t>5 a.m.</a:t>
                      </a:r>
                    </a:p>
                  </a:txBody>
                  <a:tcPr>
                    <a:noFill/>
                  </a:tcPr>
                </a:tc>
                <a:tc>
                  <a:txBody>
                    <a:bodyPr/>
                    <a:lstStyle/>
                    <a:p>
                      <a:r>
                        <a:rPr lang="en-US" dirty="0">
                          <a:solidFill>
                            <a:srgbClr val="FFFF99"/>
                          </a:solidFill>
                        </a:rPr>
                        <a:t>6 a.m.</a:t>
                      </a:r>
                    </a:p>
                  </a:txBody>
                  <a:tcPr>
                    <a:noFill/>
                  </a:tcPr>
                </a:tc>
                <a:tc>
                  <a:txBody>
                    <a:bodyPr/>
                    <a:lstStyle/>
                    <a:p>
                      <a:r>
                        <a:rPr lang="en-US" dirty="0">
                          <a:solidFill>
                            <a:srgbClr val="FFFF99"/>
                          </a:solidFill>
                        </a:rPr>
                        <a:t>7 a.m.</a:t>
                      </a:r>
                    </a:p>
                  </a:txBody>
                  <a:tcPr>
                    <a:noFill/>
                  </a:tcPr>
                </a:tc>
                <a:tc>
                  <a:txBody>
                    <a:bodyPr/>
                    <a:lstStyle/>
                    <a:p>
                      <a:r>
                        <a:rPr lang="en-US" dirty="0">
                          <a:solidFill>
                            <a:srgbClr val="FFFF99"/>
                          </a:solidFill>
                        </a:rPr>
                        <a:t>8 a.m.</a:t>
                      </a:r>
                    </a:p>
                  </a:txBody>
                  <a:tcPr>
                    <a:noFill/>
                  </a:tcPr>
                </a:tc>
                <a:extLst>
                  <a:ext uri="{0D108BD9-81ED-4DB2-BD59-A6C34878D82A}">
                    <a16:rowId xmlns:a16="http://schemas.microsoft.com/office/drawing/2014/main" val="1943070633"/>
                  </a:ext>
                </a:extLst>
              </a:tr>
              <a:tr h="620486">
                <a:tc>
                  <a:txBody>
                    <a:bodyPr/>
                    <a:lstStyle/>
                    <a:p>
                      <a:r>
                        <a:rPr lang="en-US" dirty="0">
                          <a:solidFill>
                            <a:srgbClr val="FFFF99"/>
                          </a:solidFill>
                        </a:rPr>
                        <a:t>Sunday</a:t>
                      </a:r>
                    </a:p>
                  </a:txBody>
                  <a:tcPr>
                    <a:noFill/>
                  </a:tcPr>
                </a:tc>
                <a:tc>
                  <a:txBody>
                    <a:bodyPr/>
                    <a:lstStyle/>
                    <a:p>
                      <a:r>
                        <a:rPr lang="en-US" dirty="0">
                          <a:solidFill>
                            <a:schemeClr val="bg1"/>
                          </a:solidFill>
                        </a:rPr>
                        <a:t>Louise </a:t>
                      </a:r>
                    </a:p>
                    <a:p>
                      <a:r>
                        <a:rPr lang="en-US" dirty="0">
                          <a:solidFill>
                            <a:schemeClr val="bg1"/>
                          </a:solidFill>
                        </a:rPr>
                        <a:t>Warfare</a:t>
                      </a:r>
                    </a:p>
                  </a:txBody>
                  <a:tcPr>
                    <a:noFill/>
                  </a:tcPr>
                </a:tc>
                <a:tc>
                  <a:txBody>
                    <a:bodyPr/>
                    <a:lstStyle/>
                    <a:p>
                      <a:r>
                        <a:rPr lang="en-US" dirty="0">
                          <a:solidFill>
                            <a:schemeClr val="bg1"/>
                          </a:solidFill>
                        </a:rPr>
                        <a:t>Kathi</a:t>
                      </a:r>
                    </a:p>
                    <a:p>
                      <a:r>
                        <a:rPr lang="en-US" dirty="0">
                          <a:solidFill>
                            <a:schemeClr val="bg1"/>
                          </a:solidFill>
                        </a:rPr>
                        <a:t>Joy</a:t>
                      </a:r>
                    </a:p>
                  </a:txBody>
                  <a:tcPr>
                    <a:noFill/>
                  </a:tcPr>
                </a:tc>
                <a:tc>
                  <a:txBody>
                    <a:bodyPr/>
                    <a:lstStyle/>
                    <a:p>
                      <a:r>
                        <a:rPr lang="en-US" dirty="0">
                          <a:solidFill>
                            <a:schemeClr val="bg1"/>
                          </a:solidFill>
                        </a:rPr>
                        <a:t>Shmuel</a:t>
                      </a:r>
                    </a:p>
                    <a:p>
                      <a:r>
                        <a:rPr lang="en-US" dirty="0">
                          <a:solidFill>
                            <a:schemeClr val="bg1"/>
                          </a:solidFill>
                        </a:rPr>
                        <a:t>Sweet reality</a:t>
                      </a:r>
                    </a:p>
                  </a:txBody>
                  <a:tcPr>
                    <a:noFill/>
                  </a:tcPr>
                </a:tc>
                <a:tc>
                  <a:txBody>
                    <a:bodyPr/>
                    <a:lstStyle/>
                    <a:p>
                      <a:r>
                        <a:rPr lang="en-US" dirty="0">
                          <a:solidFill>
                            <a:schemeClr val="bg1"/>
                          </a:solidFill>
                        </a:rPr>
                        <a:t>Greg</a:t>
                      </a:r>
                    </a:p>
                  </a:txBody>
                  <a:tcPr>
                    <a:noFill/>
                  </a:tcPr>
                </a:tc>
                <a:tc>
                  <a:txBody>
                    <a:bodyPr/>
                    <a:lstStyle/>
                    <a:p>
                      <a:r>
                        <a:rPr lang="en-US" dirty="0">
                          <a:solidFill>
                            <a:schemeClr val="bg1"/>
                          </a:solidFill>
                        </a:rPr>
                        <a:t>Lori</a:t>
                      </a:r>
                    </a:p>
                  </a:txBody>
                  <a:tcPr>
                    <a:noFill/>
                  </a:tcPr>
                </a:tc>
                <a:tc>
                  <a:txBody>
                    <a:bodyPr/>
                    <a:lstStyle/>
                    <a:p>
                      <a:r>
                        <a:rPr lang="en-US" dirty="0">
                          <a:solidFill>
                            <a:schemeClr val="bg1"/>
                          </a:solidFill>
                        </a:rPr>
                        <a:t>Steve</a:t>
                      </a:r>
                    </a:p>
                  </a:txBody>
                  <a:tcPr>
                    <a:noFill/>
                  </a:tcPr>
                </a:tc>
                <a:tc>
                  <a:txBody>
                    <a:bodyPr/>
                    <a:lstStyle/>
                    <a:p>
                      <a:r>
                        <a:rPr lang="en-US" dirty="0">
                          <a:solidFill>
                            <a:schemeClr val="bg1"/>
                          </a:solidFill>
                        </a:rPr>
                        <a:t>Vicki</a:t>
                      </a:r>
                    </a:p>
                  </a:txBody>
                  <a:tcPr>
                    <a:noFill/>
                  </a:tcPr>
                </a:tc>
                <a:tc>
                  <a:txBody>
                    <a:bodyPr/>
                    <a:lstStyle/>
                    <a:p>
                      <a:r>
                        <a:rPr lang="en-US" dirty="0">
                          <a:solidFill>
                            <a:schemeClr val="bg1"/>
                          </a:solidFill>
                        </a:rPr>
                        <a:t>Jim A</a:t>
                      </a:r>
                    </a:p>
                  </a:txBody>
                  <a:tcPr>
                    <a:noFill/>
                  </a:tcPr>
                </a:tc>
                <a:tc>
                  <a:txBody>
                    <a:bodyPr/>
                    <a:lstStyle/>
                    <a:p>
                      <a:r>
                        <a:rPr lang="en-US" dirty="0">
                          <a:solidFill>
                            <a:schemeClr val="bg1"/>
                          </a:solidFill>
                        </a:rPr>
                        <a:t>Jude</a:t>
                      </a:r>
                    </a:p>
                  </a:txBody>
                  <a:tcPr>
                    <a:noFill/>
                  </a:tcPr>
                </a:tc>
                <a:extLst>
                  <a:ext uri="{0D108BD9-81ED-4DB2-BD59-A6C34878D82A}">
                    <a16:rowId xmlns:a16="http://schemas.microsoft.com/office/drawing/2014/main" val="3335935106"/>
                  </a:ext>
                </a:extLst>
              </a:tr>
              <a:tr h="620486">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rgbClr val="FFFF99"/>
                          </a:solidFill>
                        </a:rPr>
                        <a:t>Monday</a:t>
                      </a:r>
                    </a:p>
                    <a:p>
                      <a:endParaRPr lang="en-US" dirty="0">
                        <a:solidFill>
                          <a:srgbClr val="FFFF99"/>
                        </a:solidFill>
                      </a:endParaRP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chemeClr val="bg1"/>
                          </a:solidFill>
                        </a:rPr>
                        <a:t>Cathy A</a:t>
                      </a:r>
                    </a:p>
                    <a:p>
                      <a:endParaRPr lang="en-US" dirty="0"/>
                    </a:p>
                  </a:txBody>
                  <a:tcPr>
                    <a:noFill/>
                  </a:tcPr>
                </a:tc>
                <a:tc>
                  <a:txBody>
                    <a:bodyPr/>
                    <a:lstStyle/>
                    <a:p>
                      <a:r>
                        <a:rPr lang="en-US" dirty="0">
                          <a:solidFill>
                            <a:schemeClr val="bg1"/>
                          </a:solidFill>
                        </a:rPr>
                        <a:t>Ramona</a:t>
                      </a:r>
                    </a:p>
                  </a:txBody>
                  <a:tcPr>
                    <a:noFill/>
                  </a:tcPr>
                </a:tc>
                <a:tc>
                  <a:txBody>
                    <a:bodyPr/>
                    <a:lstStyle/>
                    <a:p>
                      <a:r>
                        <a:rPr lang="en-US" dirty="0">
                          <a:solidFill>
                            <a:schemeClr val="bg1"/>
                          </a:solidFill>
                        </a:rPr>
                        <a:t>Amy Stewart</a:t>
                      </a:r>
                      <a:r>
                        <a:rPr lang="en-US" dirty="0"/>
                        <a:t> </a:t>
                      </a: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chemeClr val="bg1"/>
                          </a:solidFill>
                        </a:rPr>
                        <a:t>Amy </a:t>
                      </a:r>
                      <a:r>
                        <a:rPr lang="en-US" sz="900" dirty="0">
                          <a:solidFill>
                            <a:schemeClr val="bg1"/>
                          </a:solidFill>
                        </a:rPr>
                        <a:t>Richardson</a:t>
                      </a:r>
                      <a:endParaRPr lang="en-US" dirty="0"/>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chemeClr val="bg1"/>
                          </a:solidFill>
                        </a:rPr>
                        <a:t>Marc </a:t>
                      </a:r>
                      <a:r>
                        <a:rPr lang="en-US" sz="900" dirty="0">
                          <a:solidFill>
                            <a:schemeClr val="bg1"/>
                          </a:solidFill>
                        </a:rPr>
                        <a:t>Richardson</a:t>
                      </a:r>
                      <a:endParaRPr lang="en-US" dirty="0"/>
                    </a:p>
                    <a:p>
                      <a:endParaRPr lang="en-US" dirty="0"/>
                    </a:p>
                  </a:txBody>
                  <a:tcPr>
                    <a:noFill/>
                  </a:tcPr>
                </a:tc>
                <a:tc>
                  <a:txBody>
                    <a:bodyPr/>
                    <a:lstStyle/>
                    <a:p>
                      <a:r>
                        <a:rPr lang="en-US" dirty="0">
                          <a:solidFill>
                            <a:schemeClr val="bg1"/>
                          </a:solidFill>
                        </a:rPr>
                        <a:t>Mark Sherman</a:t>
                      </a:r>
                    </a:p>
                  </a:txBody>
                  <a:tcPr>
                    <a:noFill/>
                  </a:tcPr>
                </a:tc>
                <a:tc>
                  <a:txBody>
                    <a:bodyPr/>
                    <a:lstStyle/>
                    <a:p>
                      <a:r>
                        <a:rPr lang="en-US" dirty="0">
                          <a:solidFill>
                            <a:schemeClr val="bg1"/>
                          </a:solidFill>
                        </a:rPr>
                        <a:t>Joy</a:t>
                      </a:r>
                    </a:p>
                  </a:txBody>
                  <a:tcPr>
                    <a:noFill/>
                  </a:tcPr>
                </a:tc>
                <a:tc>
                  <a:txBody>
                    <a:bodyPr/>
                    <a:lstStyle/>
                    <a:p>
                      <a:endParaRPr lang="en-US" dirty="0"/>
                    </a:p>
                  </a:txBody>
                  <a:tcPr>
                    <a:noFill/>
                  </a:tcPr>
                </a:tc>
                <a:tc>
                  <a:txBody>
                    <a:bodyPr/>
                    <a:lstStyle/>
                    <a:p>
                      <a:endParaRPr lang="en-US"/>
                    </a:p>
                  </a:txBody>
                  <a:tcPr>
                    <a:noFill/>
                  </a:tcPr>
                </a:tc>
                <a:extLst>
                  <a:ext uri="{0D108BD9-81ED-4DB2-BD59-A6C34878D82A}">
                    <a16:rowId xmlns:a16="http://schemas.microsoft.com/office/drawing/2014/main" val="3237814224"/>
                  </a:ext>
                </a:extLst>
              </a:tr>
              <a:tr h="620486">
                <a:tc>
                  <a:txBody>
                    <a:bodyPr/>
                    <a:lstStyle/>
                    <a:p>
                      <a:r>
                        <a:rPr lang="en-US" sz="1013" kern="1200" dirty="0">
                          <a:solidFill>
                            <a:srgbClr val="FFFF99"/>
                          </a:solidFill>
                          <a:latin typeface="+mn-lt"/>
                          <a:ea typeface="+mn-ea"/>
                          <a:cs typeface="+mn-cs"/>
                        </a:rPr>
                        <a:t>Tuesday</a:t>
                      </a:r>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86714677"/>
                  </a:ext>
                </a:extLst>
              </a:tr>
              <a:tr h="620486">
                <a:tc>
                  <a:txBody>
                    <a:bodyPr/>
                    <a:lstStyle/>
                    <a:p>
                      <a:r>
                        <a:rPr lang="en-US" sz="1013" kern="1200" dirty="0">
                          <a:solidFill>
                            <a:srgbClr val="FFFF99"/>
                          </a:solidFill>
                          <a:latin typeface="+mn-lt"/>
                          <a:ea typeface="+mn-ea"/>
                          <a:cs typeface="+mn-cs"/>
                        </a:rPr>
                        <a:t>Wed.</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341866667"/>
                  </a:ext>
                </a:extLst>
              </a:tr>
              <a:tr h="620486">
                <a:tc>
                  <a:txBody>
                    <a:bodyPr/>
                    <a:lstStyle/>
                    <a:p>
                      <a:r>
                        <a:rPr lang="en-US" sz="1013" kern="1200" dirty="0">
                          <a:solidFill>
                            <a:srgbClr val="FFFF99"/>
                          </a:solidFill>
                          <a:latin typeface="+mn-lt"/>
                          <a:ea typeface="+mn-ea"/>
                          <a:cs typeface="+mn-cs"/>
                        </a:rPr>
                        <a:t>Thursday</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063823739"/>
                  </a:ext>
                </a:extLst>
              </a:tr>
              <a:tr h="620486">
                <a:tc>
                  <a:txBody>
                    <a:bodyPr/>
                    <a:lstStyle/>
                    <a:p>
                      <a:r>
                        <a:rPr lang="en-US" sz="1013" kern="1200" dirty="0">
                          <a:solidFill>
                            <a:srgbClr val="FFFF99"/>
                          </a:solidFill>
                          <a:latin typeface="+mn-lt"/>
                          <a:ea typeface="+mn-ea"/>
                          <a:cs typeface="+mn-cs"/>
                        </a:rPr>
                        <a:t>Friday</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776885313"/>
                  </a:ext>
                </a:extLst>
              </a:tr>
            </a:tbl>
          </a:graphicData>
        </a:graphic>
      </p:graphicFrame>
    </p:spTree>
    <p:extLst>
      <p:ext uri="{BB962C8B-B14F-4D97-AF65-F5344CB8AC3E}">
        <p14:creationId xmlns:p14="http://schemas.microsoft.com/office/powerpoint/2010/main" val="2423446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2C34C19D-F894-4EBD-B7AE-B239E9F5F475}"/>
              </a:ext>
            </a:extLst>
          </p:cNvPr>
          <p:cNvGraphicFramePr>
            <a:graphicFrameLocks noGrp="1"/>
          </p:cNvGraphicFramePr>
          <p:nvPr/>
        </p:nvGraphicFramePr>
        <p:xfrm>
          <a:off x="304800" y="285748"/>
          <a:ext cx="8458200" cy="455168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3363896718"/>
                    </a:ext>
                  </a:extLst>
                </a:gridCol>
                <a:gridCol w="1691640">
                  <a:extLst>
                    <a:ext uri="{9D8B030D-6E8A-4147-A177-3AD203B41FA5}">
                      <a16:colId xmlns:a16="http://schemas.microsoft.com/office/drawing/2014/main" val="3660845771"/>
                    </a:ext>
                  </a:extLst>
                </a:gridCol>
                <a:gridCol w="1691640">
                  <a:extLst>
                    <a:ext uri="{9D8B030D-6E8A-4147-A177-3AD203B41FA5}">
                      <a16:colId xmlns:a16="http://schemas.microsoft.com/office/drawing/2014/main" val="2952998492"/>
                    </a:ext>
                  </a:extLst>
                </a:gridCol>
                <a:gridCol w="1691640">
                  <a:extLst>
                    <a:ext uri="{9D8B030D-6E8A-4147-A177-3AD203B41FA5}">
                      <a16:colId xmlns:a16="http://schemas.microsoft.com/office/drawing/2014/main" val="467022485"/>
                    </a:ext>
                  </a:extLst>
                </a:gridCol>
                <a:gridCol w="1691640">
                  <a:extLst>
                    <a:ext uri="{9D8B030D-6E8A-4147-A177-3AD203B41FA5}">
                      <a16:colId xmlns:a16="http://schemas.microsoft.com/office/drawing/2014/main" val="4109152002"/>
                    </a:ext>
                  </a:extLst>
                </a:gridCol>
              </a:tblGrid>
              <a:tr h="1498600">
                <a:tc>
                  <a:txBody>
                    <a:bodyPr/>
                    <a:lstStyle/>
                    <a:p>
                      <a:endParaRPr lang="en-US" sz="3200" dirty="0"/>
                    </a:p>
                  </a:txBody>
                  <a:tcPr>
                    <a:noFill/>
                  </a:tcPr>
                </a:tc>
                <a:tc>
                  <a:txBody>
                    <a:bodyPr/>
                    <a:lstStyle/>
                    <a:p>
                      <a:r>
                        <a:rPr lang="en-US" sz="2800" dirty="0">
                          <a:solidFill>
                            <a:srgbClr val="FFFF99"/>
                          </a:solidFill>
                        </a:rPr>
                        <a:t>Midnight</a:t>
                      </a:r>
                    </a:p>
                  </a:txBody>
                  <a:tcPr>
                    <a:noFill/>
                  </a:tcPr>
                </a:tc>
                <a:tc>
                  <a:txBody>
                    <a:bodyPr/>
                    <a:lstStyle/>
                    <a:p>
                      <a:r>
                        <a:rPr lang="en-US" sz="3200" dirty="0">
                          <a:solidFill>
                            <a:srgbClr val="FFFF99"/>
                          </a:solidFill>
                        </a:rPr>
                        <a:t>1 a.m.</a:t>
                      </a:r>
                    </a:p>
                  </a:txBody>
                  <a:tcPr>
                    <a:noFill/>
                  </a:tcPr>
                </a:tc>
                <a:tc>
                  <a:txBody>
                    <a:bodyPr/>
                    <a:lstStyle/>
                    <a:p>
                      <a:r>
                        <a:rPr lang="en-US" sz="3200" dirty="0">
                          <a:solidFill>
                            <a:srgbClr val="FFFF99"/>
                          </a:solidFill>
                        </a:rPr>
                        <a:t>2  a.m.</a:t>
                      </a:r>
                    </a:p>
                  </a:txBody>
                  <a:tcPr>
                    <a:noFill/>
                  </a:tcPr>
                </a:tc>
                <a:tc>
                  <a:txBody>
                    <a:bodyPr/>
                    <a:lstStyle/>
                    <a:p>
                      <a:r>
                        <a:rPr lang="en-US" sz="3200" dirty="0">
                          <a:solidFill>
                            <a:srgbClr val="FFFF99"/>
                          </a:solidFill>
                        </a:rPr>
                        <a:t>3 a.m.</a:t>
                      </a:r>
                    </a:p>
                  </a:txBody>
                  <a:tcPr>
                    <a:noFill/>
                  </a:tcPr>
                </a:tc>
                <a:extLst>
                  <a:ext uri="{0D108BD9-81ED-4DB2-BD59-A6C34878D82A}">
                    <a16:rowId xmlns:a16="http://schemas.microsoft.com/office/drawing/2014/main" val="1943070633"/>
                  </a:ext>
                </a:extLst>
              </a:tr>
              <a:tr h="1498600">
                <a:tc>
                  <a:txBody>
                    <a:bodyPr/>
                    <a:lstStyle/>
                    <a:p>
                      <a:r>
                        <a:rPr lang="en-US" sz="3200" dirty="0">
                          <a:solidFill>
                            <a:srgbClr val="FFFF99"/>
                          </a:solidFill>
                        </a:rPr>
                        <a:t>Sunday</a:t>
                      </a:r>
                    </a:p>
                  </a:txBody>
                  <a:tcPr>
                    <a:noFill/>
                  </a:tcPr>
                </a:tc>
                <a:tc>
                  <a:txBody>
                    <a:bodyPr/>
                    <a:lstStyle/>
                    <a:p>
                      <a:r>
                        <a:rPr lang="en-US" sz="2800" dirty="0">
                          <a:solidFill>
                            <a:schemeClr val="bg1"/>
                          </a:solidFill>
                        </a:rPr>
                        <a:t>Louise </a:t>
                      </a:r>
                    </a:p>
                    <a:p>
                      <a:r>
                        <a:rPr lang="en-US" sz="2800" dirty="0">
                          <a:solidFill>
                            <a:schemeClr val="bg1"/>
                          </a:solidFill>
                        </a:rPr>
                        <a:t>Warfare children</a:t>
                      </a:r>
                    </a:p>
                  </a:txBody>
                  <a:tcPr>
                    <a:noFill/>
                  </a:tcPr>
                </a:tc>
                <a:tc>
                  <a:txBody>
                    <a:bodyPr/>
                    <a:lstStyle/>
                    <a:p>
                      <a:r>
                        <a:rPr lang="en-US" sz="2800" dirty="0">
                          <a:solidFill>
                            <a:schemeClr val="bg1"/>
                          </a:solidFill>
                        </a:rPr>
                        <a:t>Kathi</a:t>
                      </a:r>
                    </a:p>
                    <a:p>
                      <a:r>
                        <a:rPr lang="en-US" sz="2800" dirty="0">
                          <a:solidFill>
                            <a:schemeClr val="bg1"/>
                          </a:solidFill>
                        </a:rPr>
                        <a:t>Joy, music</a:t>
                      </a:r>
                    </a:p>
                  </a:txBody>
                  <a:tcPr>
                    <a:noFill/>
                  </a:tcPr>
                </a:tc>
                <a:tc>
                  <a:txBody>
                    <a:bodyPr/>
                    <a:lstStyle/>
                    <a:p>
                      <a:r>
                        <a:rPr lang="en-US" sz="2800" dirty="0">
                          <a:solidFill>
                            <a:schemeClr val="bg1"/>
                          </a:solidFill>
                        </a:rPr>
                        <a:t>Shmuel</a:t>
                      </a:r>
                    </a:p>
                    <a:p>
                      <a:r>
                        <a:rPr lang="en-US" sz="2800" dirty="0">
                          <a:solidFill>
                            <a:schemeClr val="bg1"/>
                          </a:solidFill>
                        </a:rPr>
                        <a:t>Sweet reality</a:t>
                      </a:r>
                    </a:p>
                  </a:txBody>
                  <a:tcPr>
                    <a:noFill/>
                  </a:tcPr>
                </a:tc>
                <a:tc>
                  <a:txBody>
                    <a:bodyPr/>
                    <a:lstStyle/>
                    <a:p>
                      <a:r>
                        <a:rPr lang="en-US" sz="3200" dirty="0">
                          <a:solidFill>
                            <a:schemeClr val="bg1"/>
                          </a:solidFill>
                        </a:rPr>
                        <a:t>Greg</a:t>
                      </a:r>
                    </a:p>
                  </a:txBody>
                  <a:tcPr>
                    <a:noFill/>
                  </a:tcPr>
                </a:tc>
                <a:extLst>
                  <a:ext uri="{0D108BD9-81ED-4DB2-BD59-A6C34878D82A}">
                    <a16:rowId xmlns:a16="http://schemas.microsoft.com/office/drawing/2014/main" val="3335935106"/>
                  </a:ext>
                </a:extLst>
              </a:tr>
              <a:tr h="1498600">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2800" dirty="0">
                          <a:solidFill>
                            <a:srgbClr val="FFFF99"/>
                          </a:solidFill>
                        </a:rPr>
                        <a:t>Monday</a:t>
                      </a:r>
                    </a:p>
                    <a:p>
                      <a:endParaRPr lang="en-US" sz="3200" dirty="0">
                        <a:solidFill>
                          <a:srgbClr val="FFFF99"/>
                        </a:solidFill>
                      </a:endParaRP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3200" dirty="0">
                          <a:solidFill>
                            <a:schemeClr val="bg1"/>
                          </a:solidFill>
                        </a:rPr>
                        <a:t>Cathy A</a:t>
                      </a:r>
                    </a:p>
                    <a:p>
                      <a:endParaRPr lang="en-US" sz="3200" dirty="0"/>
                    </a:p>
                  </a:txBody>
                  <a:tcPr>
                    <a:noFill/>
                  </a:tcPr>
                </a:tc>
                <a:tc>
                  <a:txBody>
                    <a:bodyPr/>
                    <a:lstStyle/>
                    <a:p>
                      <a:r>
                        <a:rPr lang="en-US" sz="3200" dirty="0">
                          <a:solidFill>
                            <a:schemeClr val="bg1"/>
                          </a:solidFill>
                        </a:rPr>
                        <a:t>Ramona</a:t>
                      </a:r>
                    </a:p>
                  </a:txBody>
                  <a:tcPr>
                    <a:noFill/>
                  </a:tcPr>
                </a:tc>
                <a:tc>
                  <a:txBody>
                    <a:bodyPr/>
                    <a:lstStyle/>
                    <a:p>
                      <a:r>
                        <a:rPr lang="en-US" sz="3200" dirty="0">
                          <a:solidFill>
                            <a:schemeClr val="bg1"/>
                          </a:solidFill>
                        </a:rPr>
                        <a:t>Amy Stewart</a:t>
                      </a:r>
                      <a:r>
                        <a:rPr lang="en-US" sz="3200" dirty="0"/>
                        <a:t> </a:t>
                      </a: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3200" dirty="0">
                          <a:solidFill>
                            <a:schemeClr val="bg1"/>
                          </a:solidFill>
                        </a:rPr>
                        <a:t>Amy </a:t>
                      </a:r>
                      <a:r>
                        <a:rPr lang="en-US" sz="2800" dirty="0">
                          <a:solidFill>
                            <a:schemeClr val="bg1"/>
                          </a:solidFill>
                        </a:rPr>
                        <a:t>Richardson</a:t>
                      </a:r>
                      <a:endParaRPr lang="en-US" sz="3200" dirty="0"/>
                    </a:p>
                  </a:txBody>
                  <a:tcPr>
                    <a:noFill/>
                  </a:tcPr>
                </a:tc>
                <a:extLst>
                  <a:ext uri="{0D108BD9-81ED-4DB2-BD59-A6C34878D82A}">
                    <a16:rowId xmlns:a16="http://schemas.microsoft.com/office/drawing/2014/main" val="3237814224"/>
                  </a:ext>
                </a:extLst>
              </a:tr>
            </a:tbl>
          </a:graphicData>
        </a:graphic>
      </p:graphicFrame>
    </p:spTree>
    <p:extLst>
      <p:ext uri="{BB962C8B-B14F-4D97-AF65-F5344CB8AC3E}">
        <p14:creationId xmlns:p14="http://schemas.microsoft.com/office/powerpoint/2010/main" val="2050306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will cost $950.</a:t>
            </a:r>
          </a:p>
          <a:p>
            <a:pPr marL="0" indent="0">
              <a:buNone/>
            </a:pPr>
            <a:r>
              <a:rPr lang="en-US" sz="4000" dirty="0"/>
              <a:t>Or HaOlam will invest in it </a:t>
            </a:r>
            <a:r>
              <a:rPr lang="en-US" sz="4000" u="sng" dirty="0"/>
              <a:t>IF</a:t>
            </a:r>
            <a:r>
              <a:rPr lang="en-US" sz="4000" dirty="0"/>
              <a:t> there is enough interest. </a:t>
            </a:r>
          </a:p>
          <a:p>
            <a:pPr marL="0" indent="0">
              <a:buNone/>
            </a:pPr>
            <a:r>
              <a:rPr lang="en-US" sz="4000" dirty="0"/>
              <a:t>If you would like to take an hour, or half hour, once or more per week, email    admin@orhaolam.com</a:t>
            </a:r>
          </a:p>
        </p:txBody>
      </p:sp>
    </p:spTree>
    <p:extLst>
      <p:ext uri="{BB962C8B-B14F-4D97-AF65-F5344CB8AC3E}">
        <p14:creationId xmlns:p14="http://schemas.microsoft.com/office/powerpoint/2010/main" val="224602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Just east of Nazareth is an army base where the IDF has at-risk Israeli 18-year-old men. The name of the base is “The Farm of the Guard” (</a:t>
            </a:r>
            <a:r>
              <a:rPr lang="en-US" sz="4000" dirty="0" err="1"/>
              <a:t>Havat</a:t>
            </a:r>
            <a:r>
              <a:rPr lang="en-US" sz="4000" dirty="0"/>
              <a:t> </a:t>
            </a:r>
            <a:r>
              <a:rPr lang="en-US" sz="4000" dirty="0" err="1"/>
              <a:t>Hashomer</a:t>
            </a:r>
            <a:r>
              <a:rPr lang="en-US" sz="4800" b="1" dirty="0">
                <a:latin typeface="David" panose="020E0502060401010101" pitchFamily="34" charset="-79"/>
                <a:cs typeface="David" panose="020E0502060401010101" pitchFamily="34" charset="-79"/>
              </a:rPr>
              <a:t> </a:t>
            </a:r>
            <a:r>
              <a:rPr lang="he-IL" sz="4000" b="1" i="0" dirty="0">
                <a:effectLst/>
                <a:latin typeface="David" panose="020E0502060401010101" pitchFamily="34" charset="-79"/>
                <a:cs typeface="David" panose="020E0502060401010101" pitchFamily="34" charset="-79"/>
              </a:rPr>
              <a:t>חַוָּת השומר</a:t>
            </a:r>
            <a:r>
              <a:rPr lang="en-US" sz="4000" b="1" i="0" dirty="0">
                <a:effectLst/>
                <a:latin typeface="David" panose="020E0502060401010101" pitchFamily="34" charset="-79"/>
                <a:cs typeface="David" panose="020E0502060401010101" pitchFamily="34" charset="-79"/>
              </a:rPr>
              <a:t>)</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82755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how can we engage with the Son at the Right Hand of the Most High?</a:t>
            </a:r>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25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 of this message</a:t>
            </a:r>
          </a:p>
          <a:p>
            <a:pPr marL="457200" indent="-457200">
              <a:buFont typeface="+mj-lt"/>
              <a:buAutoNum type="arabicPeriod"/>
            </a:pPr>
            <a:r>
              <a:rPr lang="en-US" sz="4000" dirty="0"/>
              <a:t>Central truth: Messiah at the right hand of the Father</a:t>
            </a:r>
          </a:p>
          <a:p>
            <a:pPr marL="457200" indent="-457200">
              <a:buFont typeface="+mj-lt"/>
              <a:buAutoNum type="arabicPeriod"/>
            </a:pPr>
            <a:r>
              <a:rPr lang="en-US" sz="4000" dirty="0"/>
              <a:t>We enter into this</a:t>
            </a:r>
          </a:p>
          <a:p>
            <a:pPr marL="738507" lvl="1" indent="-571500"/>
            <a:r>
              <a:rPr lang="en-US" sz="4000" dirty="0"/>
              <a:t>By trusting His rulership</a:t>
            </a:r>
          </a:p>
          <a:p>
            <a:pPr marL="738507" lvl="1" indent="-571500"/>
            <a:r>
              <a:rPr lang="en-US" sz="4000" dirty="0"/>
              <a:t>By 24/7 intercession</a:t>
            </a:r>
          </a:p>
          <a:p>
            <a:pPr marL="738507" lvl="1" indent="-571500"/>
            <a:r>
              <a:rPr lang="en-US" sz="4000" dirty="0"/>
              <a:t>By small groups intimacy</a:t>
            </a:r>
          </a:p>
        </p:txBody>
      </p:sp>
    </p:spTree>
    <p:extLst>
      <p:ext uri="{BB962C8B-B14F-4D97-AF65-F5344CB8AC3E}">
        <p14:creationId xmlns:p14="http://schemas.microsoft.com/office/powerpoint/2010/main" val="3412058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F5DD5F8-BFF8-4080-BE02-9757EDF7DEF2}"/>
              </a:ext>
            </a:extLst>
          </p:cNvPr>
          <p:cNvPicPr>
            <a:picLocks noChangeAspect="1"/>
          </p:cNvPicPr>
          <p:nvPr/>
        </p:nvPicPr>
        <p:blipFill>
          <a:blip r:embed="rId3"/>
          <a:stretch>
            <a:fillRect/>
          </a:stretch>
        </p:blipFill>
        <p:spPr>
          <a:xfrm>
            <a:off x="1705422" y="0"/>
            <a:ext cx="5733156" cy="5143500"/>
          </a:xfrm>
          <a:prstGeom prst="rect">
            <a:avLst/>
          </a:prstGeom>
        </p:spPr>
      </p:pic>
    </p:spTree>
    <p:extLst>
      <p:ext uri="{BB962C8B-B14F-4D97-AF65-F5344CB8AC3E}">
        <p14:creationId xmlns:p14="http://schemas.microsoft.com/office/powerpoint/2010/main" val="1017101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All you in-house or in cyber-land, who are aware of your need for fellowship for growth and healing, we would like build small groups and to recruit and train leaders for Zoom or in-person small groups.</a:t>
            </a:r>
          </a:p>
          <a:p>
            <a:pPr marL="0" indent="0">
              <a:buNone/>
            </a:pPr>
            <a:r>
              <a:rPr lang="en-US" sz="4000" dirty="0"/>
              <a:t>Email admin@orhaOlam.com</a:t>
            </a:r>
          </a:p>
        </p:txBody>
      </p:sp>
    </p:spTree>
    <p:extLst>
      <p:ext uri="{BB962C8B-B14F-4D97-AF65-F5344CB8AC3E}">
        <p14:creationId xmlns:p14="http://schemas.microsoft.com/office/powerpoint/2010/main" val="2492257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So, how can we engage with the Son at the Right Hand of the Most High?</a:t>
            </a:r>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347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Outline of this message</a:t>
            </a:r>
          </a:p>
          <a:p>
            <a:pPr marL="457200" indent="-457200">
              <a:buFont typeface="+mj-lt"/>
              <a:buAutoNum type="arabicPeriod"/>
            </a:pPr>
            <a:r>
              <a:rPr lang="en-US" sz="4000" dirty="0"/>
              <a:t>Central truth: Messiah at the right hand of the Father</a:t>
            </a:r>
          </a:p>
          <a:p>
            <a:pPr marL="457200" indent="-457200">
              <a:buFont typeface="+mj-lt"/>
              <a:buAutoNum type="arabicPeriod"/>
            </a:pPr>
            <a:r>
              <a:rPr lang="en-US" sz="4000" dirty="0"/>
              <a:t>We enter into this</a:t>
            </a:r>
          </a:p>
          <a:p>
            <a:pPr marL="738507" lvl="1" indent="-571500"/>
            <a:r>
              <a:rPr lang="en-US" sz="4000" dirty="0"/>
              <a:t>By trusting His rulership</a:t>
            </a:r>
          </a:p>
          <a:p>
            <a:pPr marL="738507" lvl="1" indent="-571500"/>
            <a:r>
              <a:rPr lang="en-US" sz="4000" dirty="0"/>
              <a:t>By 24/7 intercession</a:t>
            </a:r>
          </a:p>
          <a:p>
            <a:pPr marL="738507" lvl="1" indent="-571500"/>
            <a:r>
              <a:rPr lang="en-US" sz="4000" dirty="0"/>
              <a:t>By small groups intimacy</a:t>
            </a:r>
          </a:p>
          <a:p>
            <a:pPr marL="738507" lvl="1" indent="-571500"/>
            <a:r>
              <a:rPr lang="en-US" sz="4000" dirty="0"/>
              <a:t>By pro-life passion</a:t>
            </a:r>
          </a:p>
        </p:txBody>
      </p:sp>
    </p:spTree>
    <p:extLst>
      <p:ext uri="{BB962C8B-B14F-4D97-AF65-F5344CB8AC3E}">
        <p14:creationId xmlns:p14="http://schemas.microsoft.com/office/powerpoint/2010/main" val="3073511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From Stewart Winograd</a:t>
            </a:r>
          </a:p>
          <a:p>
            <a:pPr marL="0" indent="0">
              <a:buNone/>
            </a:pPr>
            <a:r>
              <a:rPr lang="en-US" sz="4000" dirty="0"/>
              <a:t>January 22, 1973, is the day the landmark Supreme Court decision Roe vs Wade declared abortion legal in all 50 states. Since then about 63 million babies in the USA have been killed by abortion while in their mother’s womb. </a:t>
            </a:r>
          </a:p>
        </p:txBody>
      </p:sp>
    </p:spTree>
    <p:extLst>
      <p:ext uri="{BB962C8B-B14F-4D97-AF65-F5344CB8AC3E}">
        <p14:creationId xmlns:p14="http://schemas.microsoft.com/office/powerpoint/2010/main" val="2000502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On January 13, 1984, President Ronald Reagan issued a proclamation designating January 22 as the first National Sanctity of Human Life Day.  Congregations around the United States use the day to celebrate God's gift of life, </a:t>
            </a:r>
          </a:p>
        </p:txBody>
      </p:sp>
    </p:spTree>
    <p:extLst>
      <p:ext uri="{BB962C8B-B14F-4D97-AF65-F5344CB8AC3E}">
        <p14:creationId xmlns:p14="http://schemas.microsoft.com/office/powerpoint/2010/main" val="345693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commemorate the many lives lost to abortion, and commit themselves to protecting human life at every stage.</a:t>
            </a:r>
          </a:p>
          <a:p>
            <a:pPr marL="0" indent="0">
              <a:buNone/>
            </a:pPr>
            <a:r>
              <a:rPr lang="en-US" sz="4000" dirty="0"/>
              <a:t>This year it is Jan. 16-17</a:t>
            </a:r>
          </a:p>
        </p:txBody>
      </p:sp>
    </p:spTree>
    <p:extLst>
      <p:ext uri="{BB962C8B-B14F-4D97-AF65-F5344CB8AC3E}">
        <p14:creationId xmlns:p14="http://schemas.microsoft.com/office/powerpoint/2010/main" val="69393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5B0756D-1240-4EF6-9373-D2DCF77B4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61950"/>
            <a:ext cx="8686800" cy="4343400"/>
          </a:xfrm>
          <a:prstGeom prst="rect">
            <a:avLst/>
          </a:prstGeom>
          <a:solidFill>
            <a:srgbClr val="9A6766"/>
          </a:solidFill>
        </p:spPr>
      </p:pic>
      <p:sp>
        <p:nvSpPr>
          <p:cNvPr id="5" name="TextBox 4">
            <a:extLst>
              <a:ext uri="{FF2B5EF4-FFF2-40B4-BE49-F238E27FC236}">
                <a16:creationId xmlns:a16="http://schemas.microsoft.com/office/drawing/2014/main" id="{24875020-34DD-40A5-8E35-60B1398AA670}"/>
              </a:ext>
            </a:extLst>
          </p:cNvPr>
          <p:cNvSpPr txBox="1"/>
          <p:nvPr/>
        </p:nvSpPr>
        <p:spPr>
          <a:xfrm>
            <a:off x="609600" y="2952750"/>
            <a:ext cx="2419739" cy="1446550"/>
          </a:xfrm>
          <a:prstGeom prst="rect">
            <a:avLst/>
          </a:prstGeom>
          <a:solidFill>
            <a:srgbClr val="AA6E56"/>
          </a:solidFill>
        </p:spPr>
        <p:txBody>
          <a:bodyPr wrap="square" rtlCol="0">
            <a:spAutoFit/>
          </a:bodyPr>
          <a:lstStyle/>
          <a:p>
            <a:pPr algn="l"/>
            <a:r>
              <a:rPr lang="en-US" sz="4400" b="1" dirty="0">
                <a:solidFill>
                  <a:schemeClr val="tx1"/>
                </a:solidFill>
                <a:latin typeface="Arial Narrow" panose="020B0606020202030204" pitchFamily="34" charset="0"/>
              </a:rPr>
              <a:t>Shabbat, Jan. 16</a:t>
            </a:r>
          </a:p>
        </p:txBody>
      </p:sp>
    </p:spTree>
    <p:extLst>
      <p:ext uri="{BB962C8B-B14F-4D97-AF65-F5344CB8AC3E}">
        <p14:creationId xmlns:p14="http://schemas.microsoft.com/office/powerpoint/2010/main" val="266860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Even at eleven o’clock at night you can still hear the young recruits yelling to each other “Listen. Listen.” – ”</a:t>
            </a:r>
            <a:r>
              <a:rPr lang="en-US" sz="4000" dirty="0" err="1"/>
              <a:t>Hakshev</a:t>
            </a:r>
            <a:r>
              <a:rPr lang="en-US" sz="4000" dirty="0"/>
              <a:t>.” </a:t>
            </a:r>
            <a:r>
              <a:rPr lang="he-IL" sz="4800" b="1" dirty="0">
                <a:latin typeface="David" panose="020E0502060401010101" pitchFamily="34" charset="-79"/>
                <a:cs typeface="David" panose="020E0502060401010101" pitchFamily="34" charset="-79"/>
              </a:rPr>
              <a:t>הקשב</a:t>
            </a:r>
            <a:r>
              <a:rPr lang="en-US" sz="4300" b="1" dirty="0">
                <a:latin typeface="David" panose="020E0502060401010101" pitchFamily="34" charset="-79"/>
                <a:cs typeface="David" panose="020E0502060401010101" pitchFamily="34" charset="-79"/>
              </a:rPr>
              <a:t> </a:t>
            </a:r>
            <a:r>
              <a:rPr lang="en-US" sz="4000" dirty="0"/>
              <a:t>They are rewiring their neurons to listen to their commanders, who happen to be female basic-training drill sergeants.</a:t>
            </a:r>
          </a:p>
        </p:txBody>
      </p:sp>
    </p:spTree>
    <p:extLst>
      <p:ext uri="{BB962C8B-B14F-4D97-AF65-F5344CB8AC3E}">
        <p14:creationId xmlns:p14="http://schemas.microsoft.com/office/powerpoint/2010/main" val="3821944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7524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Dr. Lile is board certified in obstetrics and gynecology. Dr. Lile has a special interest in… managing high-risk pregnancies.</a:t>
            </a:r>
          </a:p>
        </p:txBody>
      </p:sp>
      <p:pic>
        <p:nvPicPr>
          <p:cNvPr id="1026" name="Picture 2" descr="William Lile, Jr., DO">
            <a:extLst>
              <a:ext uri="{FF2B5EF4-FFF2-40B4-BE49-F238E27FC236}">
                <a16:creationId xmlns:a16="http://schemas.microsoft.com/office/drawing/2014/main" id="{FAAE13A6-4909-4A21-854A-DA61EF035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43" y="285749"/>
            <a:ext cx="3657602" cy="457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18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Dr. Lile: I was recently at the University of Florida College of Medicine. This is not like going up the Liberty University. This is not a Biblical based campus. We started off the presentation with "If a patient needs heart surgery, but they were not born in the United States, should they still be able to get that heart surgery?"</a:t>
            </a:r>
          </a:p>
        </p:txBody>
      </p:sp>
    </p:spTree>
    <p:extLst>
      <p:ext uri="{BB962C8B-B14F-4D97-AF65-F5344CB8AC3E}">
        <p14:creationId xmlns:p14="http://schemas.microsoft.com/office/powerpoint/2010/main" val="2218723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All of the students are like, "Absolutely.“ I said, "What if they need spine surgery, but they don't have a birth certificate?" "Yeah, they should be able to get that." It's like, “Well, what do they need a lifesaving blood transfusion?” </a:t>
            </a:r>
          </a:p>
        </p:txBody>
      </p:sp>
    </p:spTree>
    <p:extLst>
      <p:ext uri="{BB962C8B-B14F-4D97-AF65-F5344CB8AC3E}">
        <p14:creationId xmlns:p14="http://schemas.microsoft.com/office/powerpoint/2010/main" val="935523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 they entitled to get that lifesaving blood transfusion even if they weren't born here in the United States?" Universally, they were all saying, "Yes, yes, yes."</a:t>
            </a:r>
          </a:p>
        </p:txBody>
      </p:sp>
    </p:spTree>
    <p:extLst>
      <p:ext uri="{BB962C8B-B14F-4D97-AF65-F5344CB8AC3E}">
        <p14:creationId xmlns:p14="http://schemas.microsoft.com/office/powerpoint/2010/main" val="3279015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 said, "Okay, these are all three patients of mine. All three have one thing in common and that thing in common is all three of these patients are still in the womb," and it got real quiet.   One student said, “I’m pro-choice.”  “But what about the pre-born baby’s choice?”</a:t>
            </a:r>
          </a:p>
        </p:txBody>
      </p:sp>
    </p:spTree>
    <p:extLst>
      <p:ext uri="{BB962C8B-B14F-4D97-AF65-F5344CB8AC3E}">
        <p14:creationId xmlns:p14="http://schemas.microsoft.com/office/powerpoint/2010/main" val="2014808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We give blood transfusions as early as 18 weeks’ gestation. We are now doing heart surgery. We're doing valvuloplasty, septoplasty. If they are a patient, they're a person, and if they are a person, they deserve our protection, so science, we're going to follow. The science says that this is a patient.</a:t>
            </a:r>
          </a:p>
        </p:txBody>
      </p:sp>
    </p:spTree>
    <p:extLst>
      <p:ext uri="{BB962C8B-B14F-4D97-AF65-F5344CB8AC3E}">
        <p14:creationId xmlns:p14="http://schemas.microsoft.com/office/powerpoint/2010/main" val="711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dirty="0"/>
              <a:t>The abortion pill </a:t>
            </a:r>
            <a:r>
              <a:rPr lang="en-US" sz="4000" dirty="0"/>
              <a:t>is indicated to take the life of the baby up to 70 days, 10 weeks after the first day of the last menstrual period. We have all seen our relatives and family members' ultrasounds where they come home and they say, "Look, I'm eight weeks along,"</a:t>
            </a:r>
          </a:p>
        </p:txBody>
      </p:sp>
    </p:spTree>
    <p:extLst>
      <p:ext uri="{BB962C8B-B14F-4D97-AF65-F5344CB8AC3E}">
        <p14:creationId xmlns:p14="http://schemas.microsoft.com/office/powerpoint/2010/main" val="28775872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This is a combination of five pills that is 98% effective in killing the baby in the womb, and even more heinous [this is the fastest growing form of abortion - it is 39% of all the abortions in the United States are now being performed with the pill]</a:t>
            </a:r>
          </a:p>
        </p:txBody>
      </p:sp>
    </p:spTree>
    <p:extLst>
      <p:ext uri="{BB962C8B-B14F-4D97-AF65-F5344CB8AC3E}">
        <p14:creationId xmlns:p14="http://schemas.microsoft.com/office/powerpoint/2010/main" val="2596407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but now there are actually websites online where you can obtain this combination of pills through the mail where the abortion pill can be mailed to you and you can have an abortion in the privacy of your own home.</a:t>
            </a:r>
          </a:p>
        </p:txBody>
      </p:sp>
    </p:spTree>
    <p:extLst>
      <p:ext uri="{BB962C8B-B14F-4D97-AF65-F5344CB8AC3E}">
        <p14:creationId xmlns:p14="http://schemas.microsoft.com/office/powerpoint/2010/main" val="2073694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abortion pill </a:t>
            </a:r>
            <a:r>
              <a:rPr lang="en-US" sz="4000" u="sng" dirty="0"/>
              <a:t>blocks the hormone progesterone</a:t>
            </a:r>
            <a:r>
              <a:rPr lang="en-US" sz="4000" dirty="0"/>
              <a:t>. It would be like me unplugging your earphones. We know that after they've taken the first pill, support for the pregnancy starts to be withdrawn.</a:t>
            </a:r>
          </a:p>
        </p:txBody>
      </p:sp>
    </p:spTree>
    <p:extLst>
      <p:ext uri="{BB962C8B-B14F-4D97-AF65-F5344CB8AC3E}">
        <p14:creationId xmlns:p14="http://schemas.microsoft.com/office/powerpoint/2010/main" val="216357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5475A839-BBBA-41DA-982E-15B1E0234EA1}"/>
              </a:ext>
            </a:extLst>
          </p:cNvPr>
          <p:cNvPicPr>
            <a:picLocks noChangeAspect="1"/>
          </p:cNvPicPr>
          <p:nvPr/>
        </p:nvPicPr>
        <p:blipFill>
          <a:blip r:embed="rId3"/>
          <a:stretch>
            <a:fillRect/>
          </a:stretch>
        </p:blipFill>
        <p:spPr>
          <a:xfrm>
            <a:off x="990600" y="280134"/>
            <a:ext cx="7315200" cy="4680748"/>
          </a:xfrm>
          <a:prstGeom prst="rect">
            <a:avLst/>
          </a:prstGeom>
        </p:spPr>
      </p:pic>
      <p:sp>
        <p:nvSpPr>
          <p:cNvPr id="6" name="TextBox 5">
            <a:extLst>
              <a:ext uri="{FF2B5EF4-FFF2-40B4-BE49-F238E27FC236}">
                <a16:creationId xmlns:a16="http://schemas.microsoft.com/office/drawing/2014/main" id="{9569DC6B-6FA2-4C3C-AFDD-278AA00A7F83}"/>
              </a:ext>
            </a:extLst>
          </p:cNvPr>
          <p:cNvSpPr txBox="1"/>
          <p:nvPr/>
        </p:nvSpPr>
        <p:spPr>
          <a:xfrm>
            <a:off x="2667000" y="280134"/>
            <a:ext cx="5282023"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Israeli military rehab</a:t>
            </a:r>
          </a:p>
        </p:txBody>
      </p:sp>
    </p:spTree>
    <p:extLst>
      <p:ext uri="{BB962C8B-B14F-4D97-AF65-F5344CB8AC3E}">
        <p14:creationId xmlns:p14="http://schemas.microsoft.com/office/powerpoint/2010/main" val="1802816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progesterone that we use for intervention is bioidentical, it is made from yams and it is made from soybeans, but chemical structure is the exact same as the hormone the mom creates. </a:t>
            </a:r>
            <a:r>
              <a:rPr lang="en-US" sz="4000" u="sng" dirty="0"/>
              <a:t>We supplement with a higher dose of this progesterone</a:t>
            </a:r>
            <a:r>
              <a:rPr lang="en-US" sz="4000" dirty="0"/>
              <a:t>.</a:t>
            </a:r>
          </a:p>
        </p:txBody>
      </p:sp>
    </p:spTree>
    <p:extLst>
      <p:ext uri="{BB962C8B-B14F-4D97-AF65-F5344CB8AC3E}">
        <p14:creationId xmlns:p14="http://schemas.microsoft.com/office/powerpoint/2010/main" val="17803371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rtl="0">
              <a:buNone/>
            </a:pPr>
            <a:r>
              <a:rPr lang="en-US" sz="4000" b="0" i="0" u="sng" dirty="0">
                <a:solidFill>
                  <a:srgbClr val="FFFF99"/>
                </a:solidFill>
                <a:effectLst/>
                <a:latin typeface="Arial Rounded MT Bold" panose="020F0704030504030204" pitchFamily="34" charset="0"/>
              </a:rPr>
              <a:t>A heartbeat starts about two weeks after the moment of conception</a:t>
            </a:r>
            <a:r>
              <a:rPr lang="en-US" sz="4000" b="0" i="0" dirty="0">
                <a:effectLst/>
                <a:latin typeface="Arial Rounded MT Bold" panose="020F0704030504030204" pitchFamily="34" charset="0"/>
              </a:rPr>
              <a:t>.</a:t>
            </a:r>
          </a:p>
        </p:txBody>
      </p:sp>
    </p:spTree>
    <p:extLst>
      <p:ext uri="{BB962C8B-B14F-4D97-AF65-F5344CB8AC3E}">
        <p14:creationId xmlns:p14="http://schemas.microsoft.com/office/powerpoint/2010/main" val="22347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0" i="0" dirty="0">
                <a:effectLst/>
                <a:latin typeface="Arial Rounded MT Bold" panose="020F0704030504030204" pitchFamily="34" charset="0"/>
              </a:rPr>
              <a:t>I really want this to be part of the </a:t>
            </a:r>
            <a:r>
              <a:rPr lang="en-US" sz="4000" b="0" i="0" u="sng" dirty="0">
                <a:effectLst/>
                <a:latin typeface="Arial Rounded MT Bold" panose="020F0704030504030204" pitchFamily="34" charset="0"/>
              </a:rPr>
              <a:t>new terminology</a:t>
            </a:r>
            <a:r>
              <a:rPr lang="en-US" sz="4000" b="0" i="0" dirty="0">
                <a:effectLst/>
                <a:latin typeface="Arial Rounded MT Bold" panose="020F0704030504030204" pitchFamily="34" charset="0"/>
              </a:rPr>
              <a:t>, using the term "</a:t>
            </a:r>
            <a:r>
              <a:rPr lang="en-US" sz="4000" b="0" i="0" u="sng" dirty="0">
                <a:effectLst/>
                <a:latin typeface="Arial Rounded MT Bold" panose="020F0704030504030204" pitchFamily="34" charset="0"/>
              </a:rPr>
              <a:t>preborn</a:t>
            </a:r>
            <a:r>
              <a:rPr lang="en-US" sz="4000" b="0" i="0" dirty="0">
                <a:effectLst/>
                <a:latin typeface="Arial Rounded MT Bold" panose="020F0704030504030204" pitchFamily="34" charset="0"/>
              </a:rPr>
              <a:t>." Why? Because "preborn" means that the normal expectation of the preborn is if that are then going to be born, when we use that kind of terminology.  Like “pre-school.”</a:t>
            </a:r>
            <a:endParaRPr lang="en-US" sz="4800" dirty="0">
              <a:latin typeface="Arial Rounded MT Bold" panose="020F0704030504030204" pitchFamily="34" charset="0"/>
            </a:endParaRPr>
          </a:p>
        </p:txBody>
      </p:sp>
    </p:spTree>
    <p:extLst>
      <p:ext uri="{BB962C8B-B14F-4D97-AF65-F5344CB8AC3E}">
        <p14:creationId xmlns:p14="http://schemas.microsoft.com/office/powerpoint/2010/main" val="364530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Arial Rounded MT Bold" panose="020F0704030504030204" pitchFamily="34" charset="0"/>
              </a:rPr>
              <a:t>T</a:t>
            </a:r>
            <a:r>
              <a:rPr lang="en-US" sz="4000" b="0" i="0" dirty="0">
                <a:effectLst/>
                <a:latin typeface="Arial Rounded MT Bold" panose="020F0704030504030204" pitchFamily="34" charset="0"/>
              </a:rPr>
              <a:t>hey're talking about taking the life, giving a thumbs up or a thumbs down </a:t>
            </a:r>
            <a:r>
              <a:rPr lang="en-US" sz="4000" b="0" i="0" u="sng" dirty="0">
                <a:effectLst/>
                <a:latin typeface="Arial Rounded MT Bold" panose="020F0704030504030204" pitchFamily="34" charset="0"/>
              </a:rPr>
              <a:t>after birth</a:t>
            </a:r>
            <a:r>
              <a:rPr lang="en-US" sz="4000" b="0" i="0" dirty="0">
                <a:effectLst/>
                <a:latin typeface="Arial Rounded MT Bold" panose="020F0704030504030204" pitchFamily="34" charset="0"/>
              </a:rPr>
              <a:t>. </a:t>
            </a:r>
          </a:p>
        </p:txBody>
      </p:sp>
    </p:spTree>
    <p:extLst>
      <p:ext uri="{BB962C8B-B14F-4D97-AF65-F5344CB8AC3E}">
        <p14:creationId xmlns:p14="http://schemas.microsoft.com/office/powerpoint/2010/main" val="1678509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92632"/>
            <a:ext cx="8761149" cy="45651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Thankfully, abortions have been steadily decreasing in America for a good number of years. But that only means that the carnage has decreased from numbers as high as 1,360,000 abortions in 1996 to 862,000 in 2017. (Yes, chew on that: less than 900,000 babies terminated in their mother's wombs is considered to be progress.)</a:t>
            </a:r>
          </a:p>
        </p:txBody>
      </p:sp>
    </p:spTree>
    <p:extLst>
      <p:ext uri="{BB962C8B-B14F-4D97-AF65-F5344CB8AC3E}">
        <p14:creationId xmlns:p14="http://schemas.microsoft.com/office/powerpoint/2010/main" val="4049126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487D387-2503-44B6-A307-793FE3DA2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38150"/>
            <a:ext cx="8534400" cy="4267200"/>
          </a:xfrm>
          <a:prstGeom prst="rect">
            <a:avLst/>
          </a:prstGeom>
        </p:spPr>
      </p:pic>
    </p:spTree>
    <p:extLst>
      <p:ext uri="{BB962C8B-B14F-4D97-AF65-F5344CB8AC3E}">
        <p14:creationId xmlns:p14="http://schemas.microsoft.com/office/powerpoint/2010/main" val="1540617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January is Sanctity of Human Life Month …. and Saturday - Sunday, January 16-17, is Sanctity of Human Life Shabbat-Sunday. It’s a time to mourn, to pray and refocus ourselves for godly and compassionate action. </a:t>
            </a:r>
          </a:p>
        </p:txBody>
      </p:sp>
    </p:spTree>
    <p:extLst>
      <p:ext uri="{BB962C8B-B14F-4D97-AF65-F5344CB8AC3E}">
        <p14:creationId xmlns:p14="http://schemas.microsoft.com/office/powerpoint/2010/main" val="25776715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According to World Health Organization, every year in the world there are an estimated 40-50 million abortions. This corresponds to approximately 125,000 abortions per day! A modern-day Holocaust, a tragedy for babies, mothers, fathers, and society!</a:t>
            </a:r>
          </a:p>
        </p:txBody>
      </p:sp>
    </p:spTree>
    <p:extLst>
      <p:ext uri="{BB962C8B-B14F-4D97-AF65-F5344CB8AC3E}">
        <p14:creationId xmlns:p14="http://schemas.microsoft.com/office/powerpoint/2010/main" val="3198038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 follower of Yeshua and you are asking yourself what can I do to make a difference? Here are some simple and practical steps you can take:</a:t>
            </a:r>
          </a:p>
          <a:p>
            <a:pPr marL="0" indent="0">
              <a:buNone/>
            </a:pPr>
            <a:endParaRPr lang="en-US" sz="4000" dirty="0"/>
          </a:p>
        </p:txBody>
      </p:sp>
    </p:spTree>
    <p:extLst>
      <p:ext uri="{BB962C8B-B14F-4D97-AF65-F5344CB8AC3E}">
        <p14:creationId xmlns:p14="http://schemas.microsoft.com/office/powerpoint/2010/main" val="4213989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Learn: read articles and books and go to Care-Net's resources for more info</a:t>
            </a:r>
          </a:p>
          <a:p>
            <a:r>
              <a:rPr lang="en-US" sz="4000" dirty="0"/>
              <a:t>Pray regularly</a:t>
            </a:r>
          </a:p>
          <a:p>
            <a:r>
              <a:rPr lang="en-US" sz="4000" dirty="0"/>
              <a:t>Contact your local Pregnancy Care Center for opportunities to get involved</a:t>
            </a:r>
          </a:p>
        </p:txBody>
      </p:sp>
    </p:spTree>
    <p:extLst>
      <p:ext uri="{BB962C8B-B14F-4D97-AF65-F5344CB8AC3E}">
        <p14:creationId xmlns:p14="http://schemas.microsoft.com/office/powerpoint/2010/main" val="349652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of their drill sergeants are female IDF soldiers! This cancels out the dangerous potential for a head-to-head “testosterone</a:t>
            </a:r>
            <a:r>
              <a:rPr lang="he-IL" sz="4000" dirty="0"/>
              <a:t> </a:t>
            </a:r>
            <a:r>
              <a:rPr lang="en-US" sz="4000" dirty="0"/>
              <a:t>/machismo” conflict. Since 1981, they have worked with thousands of troubled young men. </a:t>
            </a:r>
          </a:p>
        </p:txBody>
      </p:sp>
    </p:spTree>
    <p:extLst>
      <p:ext uri="{BB962C8B-B14F-4D97-AF65-F5344CB8AC3E}">
        <p14:creationId xmlns:p14="http://schemas.microsoft.com/office/powerpoint/2010/main" val="26349510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Regularly donate money, baby and maternity clothes and items for those in need</a:t>
            </a:r>
          </a:p>
          <a:p>
            <a:r>
              <a:rPr lang="en-US" sz="4000" dirty="0"/>
              <a:t>Be a light to mothers and fathers grappling with this, speak with them, help practically, pray specifically, be compassionate and non-judgmental</a:t>
            </a:r>
          </a:p>
        </p:txBody>
      </p:sp>
    </p:spTree>
    <p:extLst>
      <p:ext uri="{BB962C8B-B14F-4D97-AF65-F5344CB8AC3E}">
        <p14:creationId xmlns:p14="http://schemas.microsoft.com/office/powerpoint/2010/main" val="156019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is forgiveness, healing and hope in Yeshua. Pregnancy Care Centers have programs to help mothers and fathers deal with the tragic reality of taking their unborn child's life.</a:t>
            </a:r>
          </a:p>
        </p:txBody>
      </p:sp>
    </p:spTree>
    <p:extLst>
      <p:ext uri="{BB962C8B-B14F-4D97-AF65-F5344CB8AC3E}">
        <p14:creationId xmlns:p14="http://schemas.microsoft.com/office/powerpoint/2010/main" val="32149827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Outline of this message</a:t>
            </a:r>
          </a:p>
          <a:p>
            <a:pPr marL="457200" indent="-457200">
              <a:buFont typeface="+mj-lt"/>
              <a:buAutoNum type="arabicPeriod"/>
            </a:pPr>
            <a:r>
              <a:rPr lang="en-US" sz="4000" dirty="0"/>
              <a:t>Central truth: Messiah at the right hand of the Father</a:t>
            </a:r>
          </a:p>
          <a:p>
            <a:pPr marL="457200" indent="-457200">
              <a:buFont typeface="+mj-lt"/>
              <a:buAutoNum type="arabicPeriod"/>
            </a:pPr>
            <a:r>
              <a:rPr lang="en-US" sz="4000" dirty="0"/>
              <a:t>We enter into this</a:t>
            </a:r>
          </a:p>
          <a:p>
            <a:pPr marL="738507" lvl="1" indent="-571500"/>
            <a:r>
              <a:rPr lang="en-US" sz="4000" dirty="0"/>
              <a:t>By trusting His rulership</a:t>
            </a:r>
          </a:p>
          <a:p>
            <a:pPr marL="738507" lvl="1" indent="-571500"/>
            <a:r>
              <a:rPr lang="en-US" sz="4000" dirty="0"/>
              <a:t>By 24 / 7 intercession</a:t>
            </a:r>
          </a:p>
          <a:p>
            <a:pPr marL="738507" lvl="1" indent="-571500"/>
            <a:r>
              <a:rPr lang="en-US" sz="4000" dirty="0"/>
              <a:t>By small groups intimacy</a:t>
            </a:r>
          </a:p>
          <a:p>
            <a:pPr marL="738507" lvl="1" indent="-571500"/>
            <a:r>
              <a:rPr lang="en-US" sz="4000" dirty="0"/>
              <a:t>By pro-life passion</a:t>
            </a:r>
          </a:p>
        </p:txBody>
      </p:sp>
    </p:spTree>
    <p:extLst>
      <p:ext uri="{BB962C8B-B14F-4D97-AF65-F5344CB8AC3E}">
        <p14:creationId xmlns:p14="http://schemas.microsoft.com/office/powerpoint/2010/main" val="24757826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6812708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141385</TotalTime>
  <Words>6673</Words>
  <Application>Microsoft Office PowerPoint</Application>
  <PresentationFormat>On-screen Show (16:9)</PresentationFormat>
  <Paragraphs>588</Paragraphs>
  <Slides>94</Slides>
  <Notes>94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94</vt:i4>
      </vt:variant>
    </vt:vector>
  </HeadingPairs>
  <TitlesOfParts>
    <vt:vector size="104" baseType="lpstr">
      <vt:lpstr>AlgerianD</vt:lpstr>
      <vt:lpstr>Arial</vt:lpstr>
      <vt:lpstr>Arial Narrow</vt:lpstr>
      <vt:lpstr>Arial Rounded MT Bold</vt:lpstr>
      <vt:lpstr>Calibri</vt:lpstr>
      <vt:lpstr>Calibri Light</vt:lpstr>
      <vt:lpstr>David</vt:lpstr>
      <vt:lpstr>Verdana</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K'doosha Musaf קְדוּשָׁה </vt:lpstr>
      <vt:lpstr>K'doosha Musaf קְדוּשָׁה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3986</cp:revision>
  <dcterms:created xsi:type="dcterms:W3CDTF">2006-04-21T19:34:43Z</dcterms:created>
  <dcterms:modified xsi:type="dcterms:W3CDTF">2021-01-16T14:43:22Z</dcterms:modified>
</cp:coreProperties>
</file>