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84"/>
  </p:notesMasterIdLst>
  <p:handoutMasterIdLst>
    <p:handoutMasterId r:id="rId85"/>
  </p:handoutMasterIdLst>
  <p:sldIdLst>
    <p:sldId id="2045" r:id="rId4"/>
    <p:sldId id="62819" r:id="rId5"/>
    <p:sldId id="62818" r:id="rId6"/>
    <p:sldId id="62815" r:id="rId7"/>
    <p:sldId id="62820" r:id="rId8"/>
    <p:sldId id="62821" r:id="rId9"/>
    <p:sldId id="62822" r:id="rId10"/>
    <p:sldId id="62867" r:id="rId11"/>
    <p:sldId id="62817" r:id="rId12"/>
    <p:sldId id="62874" r:id="rId13"/>
    <p:sldId id="379" r:id="rId14"/>
    <p:sldId id="62824" r:id="rId15"/>
    <p:sldId id="62850" r:id="rId16"/>
    <p:sldId id="62873" r:id="rId17"/>
    <p:sldId id="354" r:id="rId18"/>
    <p:sldId id="62849" r:id="rId19"/>
    <p:sldId id="62857" r:id="rId20"/>
    <p:sldId id="62851" r:id="rId21"/>
    <p:sldId id="381" r:id="rId22"/>
    <p:sldId id="62856" r:id="rId23"/>
    <p:sldId id="62868" r:id="rId24"/>
    <p:sldId id="389" r:id="rId25"/>
    <p:sldId id="62858" r:id="rId26"/>
    <p:sldId id="378" r:id="rId27"/>
    <p:sldId id="62876" r:id="rId28"/>
    <p:sldId id="62813" r:id="rId29"/>
    <p:sldId id="62861" r:id="rId30"/>
    <p:sldId id="62860" r:id="rId31"/>
    <p:sldId id="62864" r:id="rId32"/>
    <p:sldId id="62865" r:id="rId33"/>
    <p:sldId id="62862" r:id="rId34"/>
    <p:sldId id="62863" r:id="rId35"/>
    <p:sldId id="62852" r:id="rId36"/>
    <p:sldId id="62853" r:id="rId37"/>
    <p:sldId id="62882" r:id="rId38"/>
    <p:sldId id="385" r:id="rId39"/>
    <p:sldId id="380" r:id="rId40"/>
    <p:sldId id="382" r:id="rId41"/>
    <p:sldId id="383" r:id="rId42"/>
    <p:sldId id="62889" r:id="rId43"/>
    <p:sldId id="384" r:id="rId44"/>
    <p:sldId id="386" r:id="rId45"/>
    <p:sldId id="387" r:id="rId46"/>
    <p:sldId id="62814" r:id="rId47"/>
    <p:sldId id="62807" r:id="rId48"/>
    <p:sldId id="55202" r:id="rId49"/>
    <p:sldId id="62854" r:id="rId50"/>
    <p:sldId id="3088" r:id="rId51"/>
    <p:sldId id="3090" r:id="rId52"/>
    <p:sldId id="3091" r:id="rId53"/>
    <p:sldId id="62887" r:id="rId54"/>
    <p:sldId id="62888" r:id="rId55"/>
    <p:sldId id="62877" r:id="rId56"/>
    <p:sldId id="62883" r:id="rId57"/>
    <p:sldId id="62878" r:id="rId58"/>
    <p:sldId id="62870" r:id="rId59"/>
    <p:sldId id="62871" r:id="rId60"/>
    <p:sldId id="62875" r:id="rId61"/>
    <p:sldId id="62872" r:id="rId62"/>
    <p:sldId id="62869" r:id="rId63"/>
    <p:sldId id="62859" r:id="rId64"/>
    <p:sldId id="62880" r:id="rId65"/>
    <p:sldId id="62886" r:id="rId66"/>
    <p:sldId id="62793" r:id="rId67"/>
    <p:sldId id="62810" r:id="rId68"/>
    <p:sldId id="62809" r:id="rId69"/>
    <p:sldId id="62791" r:id="rId70"/>
    <p:sldId id="62794" r:id="rId71"/>
    <p:sldId id="62768" r:id="rId72"/>
    <p:sldId id="62801" r:id="rId73"/>
    <p:sldId id="62884" r:id="rId74"/>
    <p:sldId id="62881" r:id="rId75"/>
    <p:sldId id="62808" r:id="rId76"/>
    <p:sldId id="62855" r:id="rId77"/>
    <p:sldId id="62816" r:id="rId78"/>
    <p:sldId id="62866" r:id="rId79"/>
    <p:sldId id="62885" r:id="rId80"/>
    <p:sldId id="62879" r:id="rId81"/>
    <p:sldId id="62718" r:id="rId82"/>
    <p:sldId id="256" r:id="rId8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3" autoAdjust="0"/>
    <p:restoredTop sz="86335" autoAdjust="0"/>
  </p:normalViewPr>
  <p:slideViewPr>
    <p:cSldViewPr>
      <p:cViewPr varScale="1">
        <p:scale>
          <a:sx n="94" d="100"/>
          <a:sy n="94" d="100"/>
        </p:scale>
        <p:origin x="84"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57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01T21:16:33.931" idx="1">
    <p:pos x="5568" y="154"/>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06.13-20 Divine Collateral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06.13-20 Divine Collateral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ritmeyer.com/2015/12/14/the-gold-of-the-jerusalem-templ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06.13-20 Divine Collateral</a:t>
            </a:r>
          </a:p>
        </p:txBody>
      </p:sp>
      <p:sp>
        <p:nvSpPr>
          <p:cNvPr id="5" name="Rectangle 3"/>
          <p:cNvSpPr>
            <a:spLocks noGrp="1" noChangeArrowheads="1"/>
          </p:cNvSpPr>
          <p:nvPr>
            <p:ph type="dt" idx="1"/>
          </p:nvPr>
        </p:nvSpPr>
        <p:spPr>
          <a:ln/>
        </p:spPr>
        <p:txBody>
          <a:bodyPr/>
          <a:lstStyle/>
          <a:p>
            <a:r>
              <a:rPr lang="en-US" altLang="en-US">
                <a:solidFill>
                  <a:prstClr val="white"/>
                </a:solidFill>
              </a:rPr>
              <a:t>Jan. 2,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965291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6ED6B2-85AA-4C75-92CE-90E33D70A6BF}"/>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0FB1D575-D7B8-4881-BCC7-F4DD2B3B31CF}"/>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A90C9411-9F13-4DCF-B0F6-9A00790C4AAE}"/>
              </a:ext>
            </a:extLst>
          </p:cNvPr>
          <p:cNvSpPr>
            <a:spLocks noGrp="1" noChangeArrowheads="1"/>
          </p:cNvSpPr>
          <p:nvPr>
            <p:ph type="sldNum" sz="quarter" idx="5"/>
          </p:nvPr>
        </p:nvSpPr>
        <p:spPr>
          <a:ln/>
        </p:spPr>
        <p:txBody>
          <a:bodyPr/>
          <a:lstStyle/>
          <a:p>
            <a:fld id="{47C27ADD-EF4F-41A2-9D27-EE134512CAA0}" type="slidenum">
              <a:rPr lang="en-US" altLang="en-US"/>
              <a:pPr/>
              <a:t>11</a:t>
            </a:fld>
            <a:endParaRPr lang="en-US" altLang="en-US"/>
          </a:p>
        </p:txBody>
      </p:sp>
      <p:sp>
        <p:nvSpPr>
          <p:cNvPr id="254978" name="Rectangle 2">
            <a:extLst>
              <a:ext uri="{FF2B5EF4-FFF2-40B4-BE49-F238E27FC236}">
                <a16:creationId xmlns:a16="http://schemas.microsoft.com/office/drawing/2014/main" id="{5025B5FF-18EB-4AC2-92B5-961662131DB3}"/>
              </a:ext>
            </a:extLst>
          </p:cNvPr>
          <p:cNvSpPr>
            <a:spLocks noGrp="1" noRot="1" noChangeAspect="1" noChangeArrowheads="1" noTextEdit="1"/>
          </p:cNvSpPr>
          <p:nvPr>
            <p:ph type="sldImg"/>
          </p:nvPr>
        </p:nvSpPr>
        <p:spPr>
          <a:xfrm>
            <a:off x="228600" y="685800"/>
            <a:ext cx="6096000" cy="3429000"/>
          </a:xfrm>
          <a:ln/>
        </p:spPr>
      </p:sp>
      <p:sp>
        <p:nvSpPr>
          <p:cNvPr id="254979" name="Rectangle 3">
            <a:extLst>
              <a:ext uri="{FF2B5EF4-FFF2-40B4-BE49-F238E27FC236}">
                <a16:creationId xmlns:a16="http://schemas.microsoft.com/office/drawing/2014/main" id="{D61C7557-787D-4419-B08B-82F995AE0292}"/>
              </a:ext>
            </a:extLst>
          </p:cNvPr>
          <p:cNvSpPr>
            <a:spLocks noGrp="1" noChangeArrowheads="1"/>
          </p:cNvSpPr>
          <p:nvPr>
            <p:ph type="body" idx="1"/>
          </p:nvPr>
        </p:nvSpPr>
        <p:spPr>
          <a:xfrm>
            <a:off x="228600" y="4267199"/>
            <a:ext cx="6248400" cy="4648201"/>
          </a:xfrm>
        </p:spPr>
        <p:txBody>
          <a:bodyPr/>
          <a:lstStyle/>
          <a:p>
            <a:r>
              <a:rPr lang="en-US" altLang="en-US" dirty="0"/>
              <a:t>Text without a context is a pretext  ~I’m nice, religious, hard working, tithe, Jewishly correct.  </a:t>
            </a:r>
          </a:p>
          <a:p>
            <a:r>
              <a:rPr lang="en-US" altLang="en-US" dirty="0"/>
              <a:t>Eternity: whole thing is </a:t>
            </a:r>
            <a:r>
              <a:rPr lang="en-US" altLang="en-US" u="sng" dirty="0">
                <a:solidFill>
                  <a:srgbClr val="FF0000"/>
                </a:solidFill>
              </a:rPr>
              <a:t>too big, intimidating</a:t>
            </a:r>
            <a:r>
              <a:rPr lang="en-US" altLang="en-US" dirty="0"/>
              <a:t>, three surprises as mentioned last week.</a:t>
            </a:r>
          </a:p>
          <a:p>
            <a:r>
              <a:rPr lang="en-US" altLang="en-US" dirty="0"/>
              <a:t>Can I make it fruitfully?  [temper, lusts, pride, deceived] Can my family make it?  Lost family members? Can Israel make it?  Eternity!</a:t>
            </a:r>
          </a:p>
          <a:p>
            <a:r>
              <a:rPr lang="en-US" altLang="en-US" dirty="0"/>
              <a:t>What if we suffer persecution?  </a:t>
            </a:r>
          </a:p>
          <a:p>
            <a:r>
              <a:rPr lang="en-US" altLang="en-US" dirty="0">
                <a:solidFill>
                  <a:srgbClr val="FF0000"/>
                </a:solidFill>
              </a:rPr>
              <a:t>Will we make it to the end </a:t>
            </a:r>
            <a:r>
              <a:rPr lang="en-US" altLang="en-US" u="sng" dirty="0">
                <a:solidFill>
                  <a:srgbClr val="FF0000"/>
                </a:solidFill>
              </a:rPr>
              <a:t>fruitfully</a:t>
            </a:r>
            <a:r>
              <a:rPr lang="en-US" altLang="en-US" dirty="0">
                <a:solidFill>
                  <a:srgbClr val="FF0000"/>
                </a:solidFill>
              </a:rPr>
              <a:t>?  Will I make it </a:t>
            </a:r>
            <a:r>
              <a:rPr lang="en-US" altLang="en-US" u="sng" dirty="0">
                <a:solidFill>
                  <a:srgbClr val="FF0000"/>
                </a:solidFill>
              </a:rPr>
              <a:t>fruitfully</a:t>
            </a:r>
            <a:r>
              <a:rPr lang="en-US" altLang="en-US" dirty="0">
                <a:solidFill>
                  <a:srgbClr val="FF0000"/>
                </a:solidFill>
              </a:rPr>
              <a:t>?   </a:t>
            </a:r>
            <a:r>
              <a:rPr lang="en-US" altLang="en-US" dirty="0"/>
              <a:t>Look left, right, will we see our whole community in eternity?</a:t>
            </a:r>
          </a:p>
          <a:p>
            <a:r>
              <a:rPr lang="en-US" altLang="en-US" dirty="0"/>
              <a:t>Illustration of securing possession…</a:t>
            </a:r>
          </a:p>
        </p:txBody>
      </p:sp>
    </p:spTree>
    <p:extLst>
      <p:ext uri="{BB962C8B-B14F-4D97-AF65-F5344CB8AC3E}">
        <p14:creationId xmlns:p14="http://schemas.microsoft.com/office/powerpoint/2010/main" val="252753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648200"/>
          </a:xfrm>
        </p:spPr>
        <p:txBody>
          <a:bodyPr/>
          <a:lstStyle/>
          <a:p>
            <a:pPr>
              <a:lnSpc>
                <a:spcPct val="80000"/>
              </a:lnSpc>
            </a:pPr>
            <a:r>
              <a:rPr lang="en-US" altLang="en-US" dirty="0"/>
              <a:t>Before had this, April 1996, just after Passover seder, Abba </a:t>
            </a:r>
            <a:r>
              <a:rPr lang="en-US" altLang="en-US" dirty="0" err="1"/>
              <a:t>Eban</a:t>
            </a:r>
            <a:r>
              <a:rPr lang="en-US" altLang="en-US" dirty="0"/>
              <a:t> speaking here in KC.  [first </a:t>
            </a:r>
            <a:r>
              <a:rPr lang="he-IL" altLang="en-US" b="1" dirty="0">
                <a:latin typeface="David" panose="020E0502060401010101" pitchFamily="34" charset="-79"/>
                <a:cs typeface="David" panose="020E0502060401010101" pitchFamily="34" charset="-79"/>
              </a:rPr>
              <a:t>ישראלי</a:t>
            </a:r>
            <a:r>
              <a:rPr lang="en-US" altLang="en-US" dirty="0"/>
              <a:t> Israeli ambassador to UN and US] famous orator.</a:t>
            </a:r>
          </a:p>
          <a:p>
            <a:pPr>
              <a:lnSpc>
                <a:spcPct val="80000"/>
              </a:lnSpc>
            </a:pPr>
            <a:r>
              <a:rPr lang="en-US" altLang="en-US" dirty="0"/>
              <a:t>On 73</a:t>
            </a:r>
            <a:r>
              <a:rPr lang="en-US" altLang="en-US" baseline="30000" dirty="0"/>
              <a:t>rd</a:t>
            </a:r>
            <a:r>
              <a:rPr lang="en-US" altLang="en-US" dirty="0"/>
              <a:t> St. car turned left unexpectedly just in front of us, nowhere to go, no way to avoid.  Screech </a:t>
            </a:r>
            <a:r>
              <a:rPr lang="en-US" altLang="en-US" dirty="0">
                <a:sym typeface="Wingdings" panose="05000000000000000000" pitchFamily="2" charset="2"/>
              </a:rPr>
              <a:t> boom.   </a:t>
            </a:r>
            <a:r>
              <a:rPr lang="en-US" altLang="en-US" dirty="0"/>
              <a:t>Totaled previous vehicle.</a:t>
            </a:r>
          </a:p>
          <a:p>
            <a:pPr>
              <a:lnSpc>
                <a:spcPct val="80000"/>
              </a:lnSpc>
            </a:pPr>
            <a:r>
              <a:rPr lang="en-US" altLang="en-US" dirty="0"/>
              <a:t>His fault, he admitted to police, playing with radio, </a:t>
            </a:r>
            <a:r>
              <a:rPr lang="en-US" altLang="en-US" dirty="0">
                <a:sym typeface="Wingdings" panose="05000000000000000000" pitchFamily="2" charset="2"/>
              </a:rPr>
              <a:t> </a:t>
            </a:r>
            <a:r>
              <a:rPr lang="en-US" altLang="en-US" dirty="0"/>
              <a:t>insurance + savings [Ramsey]</a:t>
            </a:r>
          </a:p>
          <a:p>
            <a:pPr>
              <a:lnSpc>
                <a:spcPct val="80000"/>
              </a:lnSpc>
            </a:pPr>
            <a:r>
              <a:rPr lang="en-US" altLang="en-US" dirty="0"/>
              <a:t>Shopped around and prices dismaying. Dawn praying, impression to look in KC Star. 1994 MPV 3000 miles.  ‘You mean 30,000’  Go. With friend: Original oil. ~$12K  </a:t>
            </a:r>
            <a:r>
              <a:rPr lang="en-US" altLang="en-US" u="sng" dirty="0"/>
              <a:t>We wanted this new car</a:t>
            </a:r>
            <a:r>
              <a:rPr lang="en-US" altLang="en-US" dirty="0"/>
              <a:t>.  Wrote check immediately, </a:t>
            </a:r>
            <a:r>
              <a:rPr lang="en-US" altLang="en-US" i="1" u="sng" dirty="0"/>
              <a:t>before</a:t>
            </a:r>
            <a:r>
              <a:rPr lang="en-US" altLang="en-US" dirty="0"/>
              <a:t> test ride.  CLAIMED it.  Deposit  Guarantee purchase.  This section about guarantee of acquisition. Another buyer came in during test drive, but it was locked. Drove it 16 years and saved up for next one. </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2734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Divine security deposit</a:t>
            </a:r>
          </a:p>
          <a:p>
            <a:endParaRPr lang="en-US" dirty="0"/>
          </a:p>
          <a:p>
            <a:r>
              <a:rPr lang="en-US" dirty="0"/>
              <a:t>G-d gives us a GREAT down payment, to insure and assure us that we </a:t>
            </a:r>
            <a:r>
              <a:rPr lang="en-US" u="sng" dirty="0"/>
              <a:t>will</a:t>
            </a:r>
            <a:r>
              <a:rPr lang="en-US" dirty="0"/>
              <a:t> make it to eternity safely and gloriously, </a:t>
            </a:r>
            <a:r>
              <a:rPr lang="en-US" u="sng" dirty="0"/>
              <a:t>fruitfully</a:t>
            </a:r>
            <a:r>
              <a:rPr lang="en-US" dirty="0"/>
              <a:t>.   We just have to receive it.</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560072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90161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AE4930-F174-4278-B43C-52A1D06021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Rectangle 3">
            <a:extLst>
              <a:ext uri="{FF2B5EF4-FFF2-40B4-BE49-F238E27FC236}">
                <a16:creationId xmlns:a16="http://schemas.microsoft.com/office/drawing/2014/main" id="{5D87EDEA-B3E1-4BDC-8D19-B9E12C4485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Rectangle 7">
            <a:extLst>
              <a:ext uri="{FF2B5EF4-FFF2-40B4-BE49-F238E27FC236}">
                <a16:creationId xmlns:a16="http://schemas.microsoft.com/office/drawing/2014/main" id="{70DCF20E-D6D5-410F-A756-E3DD853407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E4A79-EE09-48DB-84A0-A200A656A487}"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8114" name="Rectangle 2">
            <a:extLst>
              <a:ext uri="{FF2B5EF4-FFF2-40B4-BE49-F238E27FC236}">
                <a16:creationId xmlns:a16="http://schemas.microsoft.com/office/drawing/2014/main" id="{812A09F0-F4C3-4DA8-9067-05472136C852}"/>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FC279BEF-1EC9-4AF6-84F4-5471234FE9AE}"/>
              </a:ext>
            </a:extLst>
          </p:cNvPr>
          <p:cNvSpPr>
            <a:spLocks noGrp="1" noChangeArrowheads="1"/>
          </p:cNvSpPr>
          <p:nvPr>
            <p:ph type="body" idx="1"/>
          </p:nvPr>
        </p:nvSpPr>
        <p:spPr>
          <a:xfrm>
            <a:off x="381000" y="4114800"/>
            <a:ext cx="6096000" cy="4495800"/>
          </a:xfrm>
        </p:spPr>
        <p:txBody>
          <a:bodyPr/>
          <a:lstStyle/>
          <a:p>
            <a:pPr>
              <a:lnSpc>
                <a:spcPct val="90000"/>
              </a:lnSpc>
            </a:pPr>
            <a:r>
              <a:rPr lang="en-US" altLang="en-US" sz="1800" dirty="0"/>
              <a:t>Context beginning, bad ending, good ending Which for us?</a:t>
            </a:r>
          </a:p>
        </p:txBody>
      </p:sp>
    </p:spTree>
    <p:extLst>
      <p:ext uri="{BB962C8B-B14F-4D97-AF65-F5344CB8AC3E}">
        <p14:creationId xmlns:p14="http://schemas.microsoft.com/office/powerpoint/2010/main" val="19755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AE4930-F174-4278-B43C-52A1D06021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Rectangle 3">
            <a:extLst>
              <a:ext uri="{FF2B5EF4-FFF2-40B4-BE49-F238E27FC236}">
                <a16:creationId xmlns:a16="http://schemas.microsoft.com/office/drawing/2014/main" id="{5D87EDEA-B3E1-4BDC-8D19-B9E12C4485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Rectangle 7">
            <a:extLst>
              <a:ext uri="{FF2B5EF4-FFF2-40B4-BE49-F238E27FC236}">
                <a16:creationId xmlns:a16="http://schemas.microsoft.com/office/drawing/2014/main" id="{70DCF20E-D6D5-410F-A756-E3DD853407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E4A79-EE09-48DB-84A0-A200A656A487}"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8114" name="Rectangle 2">
            <a:extLst>
              <a:ext uri="{FF2B5EF4-FFF2-40B4-BE49-F238E27FC236}">
                <a16:creationId xmlns:a16="http://schemas.microsoft.com/office/drawing/2014/main" id="{812A09F0-F4C3-4DA8-9067-05472136C852}"/>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FC279BEF-1EC9-4AF6-84F4-5471234FE9AE}"/>
              </a:ext>
            </a:extLst>
          </p:cNvPr>
          <p:cNvSpPr>
            <a:spLocks noGrp="1" noChangeArrowheads="1"/>
          </p:cNvSpPr>
          <p:nvPr>
            <p:ph type="body" idx="1"/>
          </p:nvPr>
        </p:nvSpPr>
        <p:spPr>
          <a:xfrm>
            <a:off x="381000" y="4267199"/>
            <a:ext cx="6096000" cy="4418013"/>
          </a:xfrm>
        </p:spPr>
        <p:txBody>
          <a:bodyPr/>
          <a:lstStyle/>
          <a:p>
            <a:pPr>
              <a:lnSpc>
                <a:spcPct val="90000"/>
              </a:lnSpc>
            </a:pPr>
            <a:r>
              <a:rPr lang="en-US" altLang="en-US" dirty="0"/>
              <a:t>What this about?  NT is inspired commentary </a:t>
            </a:r>
          </a:p>
          <a:p>
            <a:pPr>
              <a:lnSpc>
                <a:spcPct val="90000"/>
              </a:lnSpc>
            </a:pPr>
            <a:r>
              <a:rPr lang="en-US" altLang="en-US" dirty="0"/>
              <a:t>Quote </a:t>
            </a:r>
            <a:r>
              <a:rPr lang="en-US" altLang="en-US" dirty="0" err="1"/>
              <a:t>Beresheet</a:t>
            </a:r>
            <a:r>
              <a:rPr lang="en-US" altLang="en-US" dirty="0"/>
              <a:t>/Gen 22: binding of Isaac  </a:t>
            </a:r>
          </a:p>
          <a:p>
            <a:pPr>
              <a:lnSpc>
                <a:spcPct val="90000"/>
              </a:lnSpc>
              <a:buFontTx/>
              <a:buChar char="•"/>
            </a:pPr>
            <a:r>
              <a:rPr lang="en-US" altLang="en-US" dirty="0"/>
              <a:t>illustration above we were concerned about getting a van.  </a:t>
            </a:r>
          </a:p>
          <a:p>
            <a:pPr>
              <a:lnSpc>
                <a:spcPct val="90000"/>
              </a:lnSpc>
              <a:buFontTx/>
              <a:buChar char="•"/>
            </a:pPr>
            <a:r>
              <a:rPr lang="en-US" altLang="en-US" dirty="0"/>
              <a:t>Avraham concern about life purpose and future nation.</a:t>
            </a:r>
          </a:p>
          <a:p>
            <a:pPr>
              <a:lnSpc>
                <a:spcPct val="90000"/>
              </a:lnSpc>
              <a:buFontTx/>
              <a:buChar char="•"/>
            </a:pPr>
            <a:r>
              <a:rPr lang="en-US" altLang="en-US" dirty="0"/>
              <a:t>You and me concerned about eternal entrance, getting there, and doing so </a:t>
            </a:r>
            <a:r>
              <a:rPr lang="en-US" altLang="en-US" u="sng" dirty="0"/>
              <a:t>fruitfully</a:t>
            </a:r>
            <a:r>
              <a:rPr lang="en-US" altLang="en-US" dirty="0"/>
              <a:t>.</a:t>
            </a:r>
            <a:endParaRPr lang="en-US" altLang="en-US" u="sng" dirty="0"/>
          </a:p>
        </p:txBody>
      </p:sp>
    </p:spTree>
    <p:extLst>
      <p:ext uri="{BB962C8B-B14F-4D97-AF65-F5344CB8AC3E}">
        <p14:creationId xmlns:p14="http://schemas.microsoft.com/office/powerpoint/2010/main" val="50552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40936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04800" y="4191000"/>
            <a:ext cx="6400800" cy="4648200"/>
          </a:xfrm>
        </p:spPr>
        <p:txBody>
          <a:bodyPr>
            <a:normAutofit fontScale="92500" lnSpcReduction="20000"/>
          </a:bodyPr>
          <a:lstStyle/>
          <a:p>
            <a:r>
              <a:rPr lang="en-US" dirty="0"/>
              <a:t>Abe in a foreign land, some conflict with Canaanites, claiming land based on judgment of their sins, so underlying antagonism, conflict with sons Ishmael and </a:t>
            </a:r>
            <a:r>
              <a:rPr lang="en-US" dirty="0" err="1"/>
              <a:t>Yitskhak</a:t>
            </a:r>
            <a:r>
              <a:rPr lang="en-US" dirty="0"/>
              <a:t>/Isaac, conflict wives, conflict with Lot.</a:t>
            </a:r>
          </a:p>
          <a:p>
            <a:r>
              <a:rPr lang="en-US" dirty="0"/>
              <a:t>Needed another test?  [You might say, another test?] I know a certain individual who has health issues, his wife has health issues, problems with one of his kids, told me sibling issues.   I said, it seems you have enough issues already.  Did you really need another one?</a:t>
            </a:r>
          </a:p>
          <a:p>
            <a:pPr>
              <a:lnSpc>
                <a:spcPct val="90000"/>
              </a:lnSpc>
            </a:pPr>
            <a:r>
              <a:rPr lang="en-US" dirty="0"/>
              <a:t>Do I need another challenge?  Am I ready?  Did Abe?</a:t>
            </a:r>
            <a:endParaRPr lang="en-US" altLang="en-US" sz="2000" dirty="0"/>
          </a:p>
          <a:p>
            <a:pPr>
              <a:lnSpc>
                <a:spcPct val="90000"/>
              </a:lnSpc>
              <a:buFontTx/>
              <a:buChar char="•"/>
            </a:pPr>
            <a:r>
              <a:rPr lang="en-US" altLang="en-US" sz="2000" dirty="0"/>
              <a:t>Surrender </a:t>
            </a:r>
            <a:r>
              <a:rPr lang="en-US" altLang="en-US" sz="2000" dirty="0" err="1"/>
              <a:t>Yitzkhak</a:t>
            </a:r>
            <a:endParaRPr lang="en-US" altLang="en-US" sz="2000" dirty="0"/>
          </a:p>
          <a:p>
            <a:pPr>
              <a:lnSpc>
                <a:spcPct val="90000"/>
              </a:lnSpc>
              <a:buFontTx/>
              <a:buChar char="•"/>
            </a:pPr>
            <a:r>
              <a:rPr lang="en-US" altLang="en-US" sz="2000" dirty="0"/>
              <a:t>Surrender most heart significant treasure</a:t>
            </a:r>
          </a:p>
          <a:p>
            <a:pPr>
              <a:lnSpc>
                <a:spcPct val="90000"/>
              </a:lnSpc>
              <a:buFontTx/>
              <a:buChar char="•"/>
            </a:pPr>
            <a:r>
              <a:rPr lang="en-US" altLang="en-US" sz="2000" dirty="0"/>
              <a:t>Surrender legitimate treasure</a:t>
            </a:r>
          </a:p>
          <a:p>
            <a:pPr>
              <a:lnSpc>
                <a:spcPct val="90000"/>
              </a:lnSpc>
              <a:buFontTx/>
              <a:buChar char="•"/>
            </a:pPr>
            <a:r>
              <a:rPr lang="en-US" altLang="en-US" sz="2000" dirty="0"/>
              <a:t>Surrender all future hopes</a:t>
            </a:r>
          </a:p>
          <a:p>
            <a:pPr>
              <a:lnSpc>
                <a:spcPct val="90000"/>
              </a:lnSpc>
              <a:buFontTx/>
              <a:buChar char="•"/>
            </a:pPr>
            <a:r>
              <a:rPr lang="en-US" altLang="en-US" sz="2000" dirty="0"/>
              <a:t>Surrender whole calling</a:t>
            </a:r>
          </a:p>
          <a:p>
            <a:pPr>
              <a:lnSpc>
                <a:spcPct val="90000"/>
              </a:lnSpc>
            </a:pPr>
            <a:r>
              <a:rPr lang="en-US" altLang="en-US" dirty="0"/>
              <a:t>What will G-d test in your life and mine? pride? </a:t>
            </a:r>
            <a:r>
              <a:rPr lang="en-US" altLang="en-US" dirty="0" err="1"/>
              <a:t>Posn</a:t>
            </a:r>
            <a:r>
              <a:rPr lang="en-US" altLang="en-US" dirty="0"/>
              <a:t>?</a:t>
            </a:r>
            <a:endParaRPr lang="en-US" altLang="en-US" sz="2000"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8301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CE332B-FFC3-4377-B1C7-787AA49836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Rectangle 3">
            <a:extLst>
              <a:ext uri="{FF2B5EF4-FFF2-40B4-BE49-F238E27FC236}">
                <a16:creationId xmlns:a16="http://schemas.microsoft.com/office/drawing/2014/main" id="{D2A11A2F-6134-40F9-90E1-F03A625B1F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Rectangle 7">
            <a:extLst>
              <a:ext uri="{FF2B5EF4-FFF2-40B4-BE49-F238E27FC236}">
                <a16:creationId xmlns:a16="http://schemas.microsoft.com/office/drawing/2014/main" id="{978872D3-AAA5-474A-9150-6BEE101851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28D86D-0C6C-423A-8B6F-6E869D8A612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9074" name="Rectangle 2">
            <a:extLst>
              <a:ext uri="{FF2B5EF4-FFF2-40B4-BE49-F238E27FC236}">
                <a16:creationId xmlns:a16="http://schemas.microsoft.com/office/drawing/2014/main" id="{FC071F10-FB49-4F2C-B384-F0E79DCE4BCB}"/>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9A6B3311-563D-42E3-A16F-AE1EF51570C0}"/>
              </a:ext>
            </a:extLst>
          </p:cNvPr>
          <p:cNvSpPr>
            <a:spLocks noGrp="1" noChangeArrowheads="1"/>
          </p:cNvSpPr>
          <p:nvPr>
            <p:ph type="body" idx="1"/>
          </p:nvPr>
        </p:nvSpPr>
        <p:spPr>
          <a:xfrm>
            <a:off x="381000" y="4191001"/>
            <a:ext cx="6096000" cy="4494212"/>
          </a:xfrm>
        </p:spPr>
        <p:txBody>
          <a:bodyPr/>
          <a:lstStyle/>
          <a:p>
            <a:r>
              <a:rPr lang="en-US" altLang="en-US" dirty="0"/>
              <a:t>Feel the tension, even though you know the end?  We don’t know Abe’s inner turmoil.</a:t>
            </a:r>
          </a:p>
          <a:p>
            <a:r>
              <a:rPr lang="en-US" altLang="en-US" dirty="0"/>
              <a:t>G-d didn’t know????  Wants us to walk things out.   </a:t>
            </a:r>
          </a:p>
          <a:p>
            <a:r>
              <a:rPr lang="en-US" altLang="en-US" dirty="0"/>
              <a:t>Says in Messianic Scrip “</a:t>
            </a:r>
            <a:r>
              <a:rPr lang="en-US" altLang="en-US" dirty="0">
                <a:cs typeface="Vilna" pitchFamily="2" charset="-79"/>
              </a:rPr>
              <a:t>after waiting patiently, Avraham saw the promise fulfilled.”  </a:t>
            </a:r>
          </a:p>
          <a:p>
            <a:r>
              <a:rPr lang="en-US" altLang="en-US" dirty="0">
                <a:cs typeface="Vilna" pitchFamily="2" charset="-79"/>
              </a:rPr>
              <a:t>Doesn’t sound like “Patient” passive </a:t>
            </a:r>
          </a:p>
          <a:p>
            <a:endParaRPr lang="en-US" altLang="en-US" dirty="0"/>
          </a:p>
        </p:txBody>
      </p:sp>
    </p:spTree>
    <p:extLst>
      <p:ext uri="{BB962C8B-B14F-4D97-AF65-F5344CB8AC3E}">
        <p14:creationId xmlns:p14="http://schemas.microsoft.com/office/powerpoint/2010/main" val="80831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It’s a stressful time, so a nice testosterone clip to </a:t>
            </a:r>
            <a:r>
              <a:rPr lang="en-US"/>
              <a:t>relax you.  </a:t>
            </a:r>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895160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Apparently, Abe had a vision of the Messiah as our offering.  Adoni will provide.  Earlier to </a:t>
            </a:r>
            <a:r>
              <a:rPr lang="en-US" dirty="0" err="1"/>
              <a:t>Yitskhak</a:t>
            </a:r>
            <a:r>
              <a:rPr lang="en-US" dirty="0"/>
              <a:t>, “God will provide himself the lamb for a burnt offering, my son”	</a:t>
            </a:r>
          </a:p>
          <a:p>
            <a:pPr algn="r" rtl="1"/>
            <a:r>
              <a:rPr lang="he-IL" b="1" i="0" dirty="0">
                <a:solidFill>
                  <a:srgbClr val="000000"/>
                </a:solidFill>
                <a:effectLst/>
                <a:latin typeface="David" panose="020E0502060401010101" pitchFamily="34" charset="-79"/>
                <a:cs typeface="David" panose="020E0502060401010101" pitchFamily="34" charset="-79"/>
              </a:rPr>
              <a:t>אֱלֹהִים יִרְאֶה-לּוֹ הַשֶּׂה לְעֹלָה</a:t>
            </a:r>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435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Messiah Yeshua we have hope!!</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991548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EFC2FF-79AC-4F05-ACA6-28CC589D0307}"/>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765A2D6F-8BB7-4130-9ADF-8855CE569E6D}"/>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F2F814A0-AE6B-4F10-98C7-B9A6E53875A0}"/>
              </a:ext>
            </a:extLst>
          </p:cNvPr>
          <p:cNvSpPr>
            <a:spLocks noGrp="1" noChangeArrowheads="1"/>
          </p:cNvSpPr>
          <p:nvPr>
            <p:ph type="sldNum" sz="quarter" idx="5"/>
          </p:nvPr>
        </p:nvSpPr>
        <p:spPr>
          <a:ln/>
        </p:spPr>
        <p:txBody>
          <a:bodyPr/>
          <a:lstStyle/>
          <a:p>
            <a:fld id="{B09F2471-B26D-423C-984E-0AC76C77E8D2}" type="slidenum">
              <a:rPr lang="en-US" altLang="en-US"/>
              <a:pPr/>
              <a:t>22</a:t>
            </a:fld>
            <a:endParaRPr lang="en-US" altLang="en-US"/>
          </a:p>
        </p:txBody>
      </p:sp>
      <p:sp>
        <p:nvSpPr>
          <p:cNvPr id="275458" name="Rectangle 2">
            <a:extLst>
              <a:ext uri="{FF2B5EF4-FFF2-40B4-BE49-F238E27FC236}">
                <a16:creationId xmlns:a16="http://schemas.microsoft.com/office/drawing/2014/main" id="{76F1F56B-61CA-4154-A784-4E718AE47BBB}"/>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D8C4CD82-48E6-4FA1-ACEA-6923C62E932F}"/>
              </a:ext>
            </a:extLst>
          </p:cNvPr>
          <p:cNvSpPr>
            <a:spLocks noGrp="1" noChangeArrowheads="1"/>
          </p:cNvSpPr>
          <p:nvPr>
            <p:ph type="body" idx="1"/>
          </p:nvPr>
        </p:nvSpPr>
        <p:spPr>
          <a:xfrm>
            <a:off x="381000" y="4343399"/>
            <a:ext cx="6096000" cy="4341813"/>
          </a:xfrm>
        </p:spPr>
        <p:txBody>
          <a:bodyPr/>
          <a:lstStyle/>
          <a:p>
            <a:r>
              <a:rPr lang="en-US" altLang="en-US" dirty="0"/>
              <a:t>Yellow highlights are what is quoted in MJ</a:t>
            </a:r>
          </a:p>
          <a:p>
            <a:r>
              <a:rPr lang="en-US" altLang="en-US" dirty="0"/>
              <a:t>Closer look at those phrases</a:t>
            </a:r>
          </a:p>
        </p:txBody>
      </p:sp>
    </p:spTree>
    <p:extLst>
      <p:ext uri="{BB962C8B-B14F-4D97-AF65-F5344CB8AC3E}">
        <p14:creationId xmlns:p14="http://schemas.microsoft.com/office/powerpoint/2010/main" val="413846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EFC2FF-79AC-4F05-ACA6-28CC589D0307}"/>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765A2D6F-8BB7-4130-9ADF-8855CE569E6D}"/>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F2F814A0-AE6B-4F10-98C7-B9A6E53875A0}"/>
              </a:ext>
            </a:extLst>
          </p:cNvPr>
          <p:cNvSpPr>
            <a:spLocks noGrp="1" noChangeArrowheads="1"/>
          </p:cNvSpPr>
          <p:nvPr>
            <p:ph type="sldNum" sz="quarter" idx="5"/>
          </p:nvPr>
        </p:nvSpPr>
        <p:spPr>
          <a:ln/>
        </p:spPr>
        <p:txBody>
          <a:bodyPr/>
          <a:lstStyle/>
          <a:p>
            <a:fld id="{B09F2471-B26D-423C-984E-0AC76C77E8D2}" type="slidenum">
              <a:rPr lang="en-US" altLang="en-US"/>
              <a:pPr/>
              <a:t>23</a:t>
            </a:fld>
            <a:endParaRPr lang="en-US" altLang="en-US"/>
          </a:p>
        </p:txBody>
      </p:sp>
      <p:sp>
        <p:nvSpPr>
          <p:cNvPr id="275458" name="Rectangle 2">
            <a:extLst>
              <a:ext uri="{FF2B5EF4-FFF2-40B4-BE49-F238E27FC236}">
                <a16:creationId xmlns:a16="http://schemas.microsoft.com/office/drawing/2014/main" id="{76F1F56B-61CA-4154-A784-4E718AE47BBB}"/>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D8C4CD82-48E6-4FA1-ACEA-6923C62E932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9383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15F28A-189E-4183-9798-70B222FD5444}"/>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49B5BC87-DD9F-400D-B845-C7C663C3B6A1}"/>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A3C81124-8E19-43BB-9386-FCF072675B31}"/>
              </a:ext>
            </a:extLst>
          </p:cNvPr>
          <p:cNvSpPr>
            <a:spLocks noGrp="1" noChangeArrowheads="1"/>
          </p:cNvSpPr>
          <p:nvPr>
            <p:ph type="sldNum" sz="quarter" idx="5"/>
          </p:nvPr>
        </p:nvSpPr>
        <p:spPr>
          <a:ln/>
        </p:spPr>
        <p:txBody>
          <a:bodyPr/>
          <a:lstStyle/>
          <a:p>
            <a:fld id="{1240B77E-E276-4E75-9950-BA64D981B92C}" type="slidenum">
              <a:rPr lang="en-US" altLang="en-US"/>
              <a:pPr/>
              <a:t>24</a:t>
            </a:fld>
            <a:endParaRPr lang="en-US" altLang="en-US"/>
          </a:p>
        </p:txBody>
      </p:sp>
      <p:sp>
        <p:nvSpPr>
          <p:cNvPr id="252930" name="Rectangle 2">
            <a:extLst>
              <a:ext uri="{FF2B5EF4-FFF2-40B4-BE49-F238E27FC236}">
                <a16:creationId xmlns:a16="http://schemas.microsoft.com/office/drawing/2014/main" id="{23CF8661-9152-4CB8-BC38-1B2D2DFD945D}"/>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166BA215-813E-4D86-B535-207D1BBD6256}"/>
              </a:ext>
            </a:extLst>
          </p:cNvPr>
          <p:cNvSpPr>
            <a:spLocks noGrp="1" noChangeArrowheads="1"/>
          </p:cNvSpPr>
          <p:nvPr>
            <p:ph type="body" idx="1"/>
          </p:nvPr>
        </p:nvSpPr>
        <p:spPr>
          <a:xfrm>
            <a:off x="381000" y="4114800"/>
            <a:ext cx="6096000" cy="4800600"/>
          </a:xfrm>
        </p:spPr>
        <p:txBody>
          <a:bodyPr/>
          <a:lstStyle/>
          <a:p>
            <a:r>
              <a:rPr lang="en-US" altLang="en-US" sz="1800" dirty="0"/>
              <a:t>By Himself: we wrote a check to secure van, reassure seller</a:t>
            </a:r>
          </a:p>
          <a:p>
            <a:r>
              <a:rPr lang="en-US" altLang="en-US" sz="1800" dirty="0"/>
              <a:t>G-d said ME my honor, my name   Sacred </a:t>
            </a:r>
            <a:r>
              <a:rPr lang="en-US" altLang="en-US" sz="1800" dirty="0" err="1"/>
              <a:t>Namers</a:t>
            </a:r>
            <a:r>
              <a:rPr lang="en-US" altLang="en-US" sz="1800" dirty="0"/>
              <a:t> often join us, appreciate faithfulness word.  Not Name it’s character G-d, reality</a:t>
            </a:r>
          </a:p>
          <a:p>
            <a:r>
              <a:rPr lang="en-US" altLang="en-US" sz="1800" dirty="0"/>
              <a:t>If G-d said by heaven and earth, not so reassuring. Scientists measure the H fuel depletion of stars, our sun, till collapse </a:t>
            </a:r>
            <a:r>
              <a:rPr lang="en-US" altLang="en-US" sz="1800" dirty="0">
                <a:sym typeface="Wingdings" panose="05000000000000000000" pitchFamily="2" charset="2"/>
              </a:rPr>
              <a:t> black hole.</a:t>
            </a:r>
            <a:endParaRPr lang="en-US" altLang="en-US" sz="1800" dirty="0"/>
          </a:p>
          <a:p>
            <a:r>
              <a:rPr lang="en-US" altLang="en-US" sz="1800" dirty="0">
                <a:solidFill>
                  <a:srgbClr val="FF0000"/>
                </a:solidFill>
              </a:rPr>
              <a:t>REALLY BIG DEPOSIT: time and eternity</a:t>
            </a:r>
          </a:p>
          <a:p>
            <a:endParaRPr lang="en-US" altLang="en-US" sz="1800" dirty="0"/>
          </a:p>
          <a:p>
            <a:r>
              <a:rPr lang="en-US" altLang="en-US" sz="1800" dirty="0"/>
              <a:t>Doubling of the verb </a:t>
            </a:r>
            <a:r>
              <a:rPr lang="en-US" altLang="en-US" sz="1800" dirty="0" err="1"/>
              <a:t>Barekh</a:t>
            </a:r>
            <a:endParaRPr lang="en-US" altLang="en-US" sz="1400" dirty="0"/>
          </a:p>
        </p:txBody>
      </p:sp>
    </p:spTree>
    <p:extLst>
      <p:ext uri="{BB962C8B-B14F-4D97-AF65-F5344CB8AC3E}">
        <p14:creationId xmlns:p14="http://schemas.microsoft.com/office/powerpoint/2010/main" val="46225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15F28A-189E-4183-9798-70B222FD5444}"/>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49B5BC87-DD9F-400D-B845-C7C663C3B6A1}"/>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A3C81124-8E19-43BB-9386-FCF072675B31}"/>
              </a:ext>
            </a:extLst>
          </p:cNvPr>
          <p:cNvSpPr>
            <a:spLocks noGrp="1" noChangeArrowheads="1"/>
          </p:cNvSpPr>
          <p:nvPr>
            <p:ph type="sldNum" sz="quarter" idx="5"/>
          </p:nvPr>
        </p:nvSpPr>
        <p:spPr>
          <a:ln/>
        </p:spPr>
        <p:txBody>
          <a:bodyPr/>
          <a:lstStyle/>
          <a:p>
            <a:fld id="{1240B77E-E276-4E75-9950-BA64D981B92C}" type="slidenum">
              <a:rPr lang="en-US" altLang="en-US"/>
              <a:pPr/>
              <a:t>25</a:t>
            </a:fld>
            <a:endParaRPr lang="en-US" altLang="en-US"/>
          </a:p>
        </p:txBody>
      </p:sp>
      <p:sp>
        <p:nvSpPr>
          <p:cNvPr id="252930" name="Rectangle 2">
            <a:extLst>
              <a:ext uri="{FF2B5EF4-FFF2-40B4-BE49-F238E27FC236}">
                <a16:creationId xmlns:a16="http://schemas.microsoft.com/office/drawing/2014/main" id="{23CF8661-9152-4CB8-BC38-1B2D2DFD945D}"/>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166BA215-813E-4D86-B535-207D1BBD6256}"/>
              </a:ext>
            </a:extLst>
          </p:cNvPr>
          <p:cNvSpPr>
            <a:spLocks noGrp="1" noChangeArrowheads="1"/>
          </p:cNvSpPr>
          <p:nvPr>
            <p:ph type="body" idx="1"/>
          </p:nvPr>
        </p:nvSpPr>
        <p:spPr>
          <a:xfrm>
            <a:off x="381000" y="4114800"/>
            <a:ext cx="6096000" cy="4800600"/>
          </a:xfrm>
        </p:spPr>
        <p:txBody>
          <a:bodyPr/>
          <a:lstStyle/>
          <a:p>
            <a:r>
              <a:rPr lang="en-US" altLang="en-US" dirty="0"/>
              <a:t>Stars of the heaven taken as spiritual descendants: Gentiles</a:t>
            </a:r>
          </a:p>
          <a:p>
            <a:r>
              <a:rPr lang="en-US" altLang="en-US" dirty="0"/>
              <a:t>Sand of the sea: earthly </a:t>
            </a:r>
            <a:r>
              <a:rPr lang="en-US" altLang="en-US" dirty="0" err="1"/>
              <a:t>descendents</a:t>
            </a:r>
            <a:r>
              <a:rPr lang="en-US" altLang="en-US" dirty="0"/>
              <a:t>: Jews </a:t>
            </a:r>
          </a:p>
          <a:p>
            <a:r>
              <a:rPr lang="en-US" altLang="en-US" dirty="0"/>
              <a:t>Or </a:t>
            </a:r>
          </a:p>
          <a:p>
            <a:r>
              <a:rPr lang="he-IL" altLang="en-US" dirty="0"/>
              <a:t>ישראל</a:t>
            </a:r>
            <a:r>
              <a:rPr lang="en-US" altLang="en-US" dirty="0"/>
              <a:t> Yisrael obeys G-d, undefeatable ~ stars</a:t>
            </a:r>
          </a:p>
          <a:p>
            <a:r>
              <a:rPr lang="he-IL" altLang="en-US" dirty="0"/>
              <a:t>ישראל</a:t>
            </a:r>
            <a:r>
              <a:rPr lang="en-US" altLang="en-US" dirty="0"/>
              <a:t> Yisrael flouts will </a:t>
            </a:r>
            <a:r>
              <a:rPr lang="en-US" altLang="en-US" dirty="0" err="1"/>
              <a:t>HaShem</a:t>
            </a:r>
            <a:r>
              <a:rPr lang="en-US" altLang="en-US" dirty="0"/>
              <a:t>, trampled on by everyone ~sand</a:t>
            </a:r>
          </a:p>
          <a:p>
            <a:r>
              <a:rPr lang="en-US" altLang="en-US" sz="1800" dirty="0">
                <a:solidFill>
                  <a:srgbClr val="FF0000"/>
                </a:solidFill>
              </a:rPr>
              <a:t>REALLY BIG DEPOSIT: greater than time and eternity</a:t>
            </a:r>
          </a:p>
          <a:p>
            <a:r>
              <a:rPr lang="en-US" altLang="en-US" sz="1800" dirty="0"/>
              <a:t>We gave ~$2000 to secure the white MPV</a:t>
            </a:r>
          </a:p>
          <a:p>
            <a:endParaRPr lang="en-US" altLang="en-US" sz="1800" dirty="0"/>
          </a:p>
          <a:p>
            <a:r>
              <a:rPr lang="en-US" altLang="en-US" sz="1800" dirty="0"/>
              <a:t>Back to MJ/Hebrews </a:t>
            </a:r>
          </a:p>
          <a:p>
            <a:endParaRPr lang="en-US" altLang="en-US" sz="1400" dirty="0"/>
          </a:p>
        </p:txBody>
      </p:sp>
    </p:spTree>
    <p:extLst>
      <p:ext uri="{BB962C8B-B14F-4D97-AF65-F5344CB8AC3E}">
        <p14:creationId xmlns:p14="http://schemas.microsoft.com/office/powerpoint/2010/main" val="3452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250251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96443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Promise Gen 12</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69905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Promise Gen 12</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74089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5983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315F28A-189E-4183-9798-70B222FD5444}"/>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49B5BC87-DD9F-400D-B845-C7C663C3B6A1}"/>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A3C81124-8E19-43BB-9386-FCF072675B31}"/>
              </a:ext>
            </a:extLst>
          </p:cNvPr>
          <p:cNvSpPr>
            <a:spLocks noGrp="1" noChangeArrowheads="1"/>
          </p:cNvSpPr>
          <p:nvPr>
            <p:ph type="sldNum" sz="quarter" idx="5"/>
          </p:nvPr>
        </p:nvSpPr>
        <p:spPr>
          <a:ln/>
        </p:spPr>
        <p:txBody>
          <a:bodyPr/>
          <a:lstStyle/>
          <a:p>
            <a:fld id="{1240B77E-E276-4E75-9950-BA64D981B92C}" type="slidenum">
              <a:rPr lang="en-US" altLang="en-US"/>
              <a:pPr/>
              <a:t>30</a:t>
            </a:fld>
            <a:endParaRPr lang="en-US" altLang="en-US"/>
          </a:p>
        </p:txBody>
      </p:sp>
      <p:sp>
        <p:nvSpPr>
          <p:cNvPr id="252930" name="Rectangle 2">
            <a:extLst>
              <a:ext uri="{FF2B5EF4-FFF2-40B4-BE49-F238E27FC236}">
                <a16:creationId xmlns:a16="http://schemas.microsoft.com/office/drawing/2014/main" id="{23CF8661-9152-4CB8-BC38-1B2D2DFD945D}"/>
              </a:ext>
            </a:extLst>
          </p:cNvPr>
          <p:cNvSpPr>
            <a:spLocks noGrp="1" noRot="1" noChangeAspect="1" noChangeArrowheads="1" noTextEdit="1"/>
          </p:cNvSpPr>
          <p:nvPr>
            <p:ph type="sldImg"/>
          </p:nvPr>
        </p:nvSpPr>
        <p:spPr>
          <a:xfrm>
            <a:off x="304800" y="685800"/>
            <a:ext cx="6096000" cy="3429000"/>
          </a:xfrm>
          <a:ln/>
        </p:spPr>
      </p:sp>
      <p:sp>
        <p:nvSpPr>
          <p:cNvPr id="252931" name="Rectangle 3">
            <a:extLst>
              <a:ext uri="{FF2B5EF4-FFF2-40B4-BE49-F238E27FC236}">
                <a16:creationId xmlns:a16="http://schemas.microsoft.com/office/drawing/2014/main" id="{166BA215-813E-4D86-B535-207D1BBD6256}"/>
              </a:ext>
            </a:extLst>
          </p:cNvPr>
          <p:cNvSpPr>
            <a:spLocks noGrp="1" noChangeArrowheads="1"/>
          </p:cNvSpPr>
          <p:nvPr>
            <p:ph type="body" idx="1"/>
          </p:nvPr>
        </p:nvSpPr>
        <p:spPr>
          <a:xfrm>
            <a:off x="381000" y="4114800"/>
            <a:ext cx="6096000" cy="4800600"/>
          </a:xfrm>
        </p:spPr>
        <p:txBody>
          <a:bodyPr/>
          <a:lstStyle/>
          <a:p>
            <a:endParaRPr lang="en-US" altLang="en-US" sz="1400" dirty="0"/>
          </a:p>
        </p:txBody>
      </p:sp>
    </p:spTree>
    <p:extLst>
      <p:ext uri="{BB962C8B-B14F-4D97-AF65-F5344CB8AC3E}">
        <p14:creationId xmlns:p14="http://schemas.microsoft.com/office/powerpoint/2010/main" val="1208382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195010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227175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Promise Gen 12 plus oath</a:t>
            </a:r>
          </a:p>
          <a:p>
            <a:r>
              <a:rPr lang="en-US" dirty="0"/>
              <a:t>We only gave one deposit check to motivate the seller to hold the van.  </a:t>
            </a:r>
          </a:p>
          <a:p>
            <a:r>
              <a:rPr lang="en-US" dirty="0"/>
              <a:t>G-d gives us two security deposits to encourage our faith.</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705553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ltLang="en-US" sz="2000" dirty="0">
                <a:cs typeface="Vilna" pitchFamily="2" charset="-79"/>
              </a:rPr>
              <a:t>two unchangeable things: </a:t>
            </a:r>
          </a:p>
          <a:p>
            <a:r>
              <a:rPr lang="en-US" altLang="en-US" sz="2000" dirty="0">
                <a:cs typeface="Vilna" pitchFamily="2" charset="-79"/>
              </a:rPr>
              <a:t>promise I will bless</a:t>
            </a:r>
          </a:p>
          <a:p>
            <a:r>
              <a:rPr lang="en-US" altLang="en-US" sz="2000" dirty="0">
                <a:cs typeface="Vilna" pitchFamily="2" charset="-79"/>
              </a:rPr>
              <a:t>Oath not said of G-d again until Is 54</a:t>
            </a:r>
          </a:p>
          <a:p>
            <a:r>
              <a:rPr lang="en-US" altLang="en-US" sz="2000" dirty="0">
                <a:cs typeface="Vilna" pitchFamily="2" charset="-79"/>
              </a:rPr>
              <a:t>Your concerns?  </a:t>
            </a:r>
          </a:p>
          <a:p>
            <a:pPr>
              <a:buFontTx/>
              <a:buChar char="•"/>
            </a:pPr>
            <a:r>
              <a:rPr lang="en-US" altLang="en-US" sz="2000" dirty="0">
                <a:cs typeface="Vilna" pitchFamily="2" charset="-79"/>
              </a:rPr>
              <a:t>Make it to heaven: holiness of life [temper, lusts, pride, corruption]</a:t>
            </a:r>
          </a:p>
          <a:p>
            <a:pPr>
              <a:buFontTx/>
              <a:buChar char="•"/>
            </a:pPr>
            <a:r>
              <a:rPr lang="en-US" altLang="en-US" sz="2000" dirty="0">
                <a:cs typeface="Vilna" pitchFamily="2" charset="-79"/>
              </a:rPr>
              <a:t>Marriage survive</a:t>
            </a:r>
          </a:p>
          <a:p>
            <a:pPr>
              <a:buFontTx/>
              <a:buChar char="•"/>
            </a:pPr>
            <a:r>
              <a:rPr lang="en-US" altLang="en-US" sz="2000" dirty="0">
                <a:cs typeface="Vilna" pitchFamily="2" charset="-79"/>
              </a:rPr>
              <a:t>Children</a:t>
            </a:r>
          </a:p>
          <a:p>
            <a:pPr>
              <a:buFontTx/>
              <a:buChar char="•"/>
            </a:pPr>
            <a:r>
              <a:rPr lang="en-US" altLang="en-US" sz="2000" dirty="0">
                <a:cs typeface="Vilna" pitchFamily="2" charset="-79"/>
              </a:rPr>
              <a:t>Retirement $</a:t>
            </a:r>
          </a:p>
          <a:p>
            <a:pPr>
              <a:buFontTx/>
              <a:buChar char="•"/>
            </a:pPr>
            <a:r>
              <a:rPr lang="en-US" altLang="en-US" sz="2000" dirty="0">
                <a:cs typeface="Vilna" pitchFamily="2" charset="-79"/>
              </a:rPr>
              <a:t>Health</a:t>
            </a:r>
          </a:p>
          <a:p>
            <a:pPr>
              <a:buFontTx/>
              <a:buChar char="•"/>
            </a:pPr>
            <a:r>
              <a:rPr lang="en-US" altLang="en-US" sz="2000" dirty="0">
                <a:cs typeface="Vilna" pitchFamily="2" charset="-79"/>
              </a:rPr>
              <a:t>Extended family salvation</a:t>
            </a:r>
          </a:p>
          <a:p>
            <a:pPr>
              <a:buFontTx/>
              <a:buChar char="•"/>
            </a:pPr>
            <a:r>
              <a:rPr lang="en-US" altLang="en-US" sz="2000" dirty="0">
                <a:cs typeface="Vilna" pitchFamily="2" charset="-79"/>
              </a:rPr>
              <a:t>Israel </a:t>
            </a:r>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357440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unchangeable things, but even stronger…</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298415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7B40EB-D5E7-4105-AEB4-4B086A4A4938}"/>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7070D3FD-4CF9-4D7E-96C0-BE9E45F91707}"/>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1D29E08A-8190-4434-AE23-DE6A5E1237A0}"/>
              </a:ext>
            </a:extLst>
          </p:cNvPr>
          <p:cNvSpPr>
            <a:spLocks noGrp="1" noChangeArrowheads="1"/>
          </p:cNvSpPr>
          <p:nvPr>
            <p:ph type="sldNum" sz="quarter" idx="5"/>
          </p:nvPr>
        </p:nvSpPr>
        <p:spPr>
          <a:ln/>
        </p:spPr>
        <p:txBody>
          <a:bodyPr/>
          <a:lstStyle/>
          <a:p>
            <a:fld id="{227659E6-8186-47BE-B3AB-AAEE135A63E4}" type="slidenum">
              <a:rPr lang="en-US" altLang="en-US"/>
              <a:pPr/>
              <a:t>36</a:t>
            </a:fld>
            <a:endParaRPr lang="en-US" altLang="en-US"/>
          </a:p>
        </p:txBody>
      </p:sp>
      <p:sp>
        <p:nvSpPr>
          <p:cNvPr id="267266" name="Rectangle 2">
            <a:extLst>
              <a:ext uri="{FF2B5EF4-FFF2-40B4-BE49-F238E27FC236}">
                <a16:creationId xmlns:a16="http://schemas.microsoft.com/office/drawing/2014/main" id="{01A6ECCC-E89E-49D9-A1A0-FFBB2124F5A4}"/>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243C82C4-D881-4C5F-969A-2FC3B2632106}"/>
              </a:ext>
            </a:extLst>
          </p:cNvPr>
          <p:cNvSpPr>
            <a:spLocks noGrp="1" noChangeArrowheads="1"/>
          </p:cNvSpPr>
          <p:nvPr>
            <p:ph type="body" idx="1"/>
          </p:nvPr>
        </p:nvSpPr>
        <p:spPr/>
        <p:txBody>
          <a:bodyPr/>
          <a:lstStyle/>
          <a:p>
            <a:r>
              <a:rPr lang="en-US" sz="2000" dirty="0"/>
              <a:t>goes right on through to what is inside the </a:t>
            </a:r>
            <a:r>
              <a:rPr lang="en-US" sz="2000" dirty="0" err="1"/>
              <a:t>parokhet</a:t>
            </a:r>
            <a:r>
              <a:rPr lang="en-US" sz="2000" dirty="0"/>
              <a:t>, where a forerunner has entered on our behalf, namely, Yeshua.   He is there and active, sitting at the right hand of the Father, making intercession.  Actively involved in our lives, our struggles, our apparent set backs.</a:t>
            </a:r>
            <a:endParaRPr lang="en-US" altLang="en-US" dirty="0"/>
          </a:p>
        </p:txBody>
      </p:sp>
    </p:spTree>
    <p:extLst>
      <p:ext uri="{BB962C8B-B14F-4D97-AF65-F5344CB8AC3E}">
        <p14:creationId xmlns:p14="http://schemas.microsoft.com/office/powerpoint/2010/main" val="2860518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90C0692-772C-4E68-ACE4-2C779AE644A5}"/>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69CE50EE-7DC1-495D-A7F1-3B9883F91B12}"/>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298BFB82-9770-4513-A36D-C4D6591E152D}"/>
              </a:ext>
            </a:extLst>
          </p:cNvPr>
          <p:cNvSpPr>
            <a:spLocks noGrp="1" noChangeArrowheads="1"/>
          </p:cNvSpPr>
          <p:nvPr>
            <p:ph type="sldNum" sz="quarter" idx="5"/>
          </p:nvPr>
        </p:nvSpPr>
        <p:spPr>
          <a:ln/>
        </p:spPr>
        <p:txBody>
          <a:bodyPr/>
          <a:lstStyle/>
          <a:p>
            <a:fld id="{1216E011-0D27-44FD-99DC-2E9435846B23}" type="slidenum">
              <a:rPr lang="en-US" altLang="en-US"/>
              <a:pPr/>
              <a:t>37</a:t>
            </a:fld>
            <a:endParaRPr lang="en-US" altLang="en-US"/>
          </a:p>
        </p:txBody>
      </p:sp>
      <p:sp>
        <p:nvSpPr>
          <p:cNvPr id="257026" name="Rectangle 2">
            <a:extLst>
              <a:ext uri="{FF2B5EF4-FFF2-40B4-BE49-F238E27FC236}">
                <a16:creationId xmlns:a16="http://schemas.microsoft.com/office/drawing/2014/main" id="{ECF4725A-F6CE-4AAB-9700-88E1F528F5DB}"/>
              </a:ext>
            </a:extLst>
          </p:cNvPr>
          <p:cNvSpPr>
            <a:spLocks noGrp="1" noRot="1" noChangeAspect="1" noChangeArrowheads="1" noTextEdit="1"/>
          </p:cNvSpPr>
          <p:nvPr>
            <p:ph type="sldImg"/>
          </p:nvPr>
        </p:nvSpPr>
        <p:spPr>
          <a:ln/>
        </p:spPr>
      </p:sp>
      <p:sp>
        <p:nvSpPr>
          <p:cNvPr id="257027" name="Rectangle 3">
            <a:extLst>
              <a:ext uri="{FF2B5EF4-FFF2-40B4-BE49-F238E27FC236}">
                <a16:creationId xmlns:a16="http://schemas.microsoft.com/office/drawing/2014/main" id="{50FD1B0C-273A-41C6-880B-31D4AF87D9E9}"/>
              </a:ext>
            </a:extLst>
          </p:cNvPr>
          <p:cNvSpPr>
            <a:spLocks noGrp="1" noChangeArrowheads="1"/>
          </p:cNvSpPr>
          <p:nvPr>
            <p:ph type="body" idx="1"/>
          </p:nvPr>
        </p:nvSpPr>
        <p:spPr>
          <a:xfrm>
            <a:off x="381000" y="4343400"/>
            <a:ext cx="6096000" cy="4341812"/>
          </a:xfrm>
        </p:spPr>
        <p:txBody>
          <a:bodyPr/>
          <a:lstStyle/>
          <a:p>
            <a:r>
              <a:rPr lang="en-US" altLang="en-US" dirty="0"/>
              <a:t>The United States Bullion Depository  present gold holdings: 147.3 million ounces. About half of the Treasury’s stored gold (as well as valuables of other federal agencies) is kept at Fort Knox. It is second in the United States only to the Federal Reserve Bank of New York's underground vault in Manhattan, which holds about 5,000 metric </a:t>
            </a:r>
            <a:r>
              <a:rPr lang="en-US" altLang="en-US" dirty="0" err="1"/>
              <a:t>tonnes</a:t>
            </a:r>
            <a:r>
              <a:rPr lang="en-US" altLang="en-US" dirty="0"/>
              <a:t> of gold in trust for many foreign nations, central banks and official international organizations. http://goldprice.org/index.html 1093/oz = $160,671,000,000    $160 billion</a:t>
            </a:r>
          </a:p>
          <a:p>
            <a:r>
              <a:rPr lang="en-US" altLang="en-US" sz="1050" dirty="0"/>
              <a:t>https://www.usmint.gov/about/mint-tours-facilities/fort-knox</a:t>
            </a:r>
          </a:p>
        </p:txBody>
      </p:sp>
    </p:spTree>
    <p:extLst>
      <p:ext uri="{BB962C8B-B14F-4D97-AF65-F5344CB8AC3E}">
        <p14:creationId xmlns:p14="http://schemas.microsoft.com/office/powerpoint/2010/main" val="419317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4A27578-40E4-4BA7-B39D-7E0CCBCAAF56}"/>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8FAB6C54-C1C9-442E-B581-6FDC158C5E8D}"/>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B639A497-CA60-45C1-8A22-200A22ED5C9D}"/>
              </a:ext>
            </a:extLst>
          </p:cNvPr>
          <p:cNvSpPr>
            <a:spLocks noGrp="1" noChangeArrowheads="1"/>
          </p:cNvSpPr>
          <p:nvPr>
            <p:ph type="sldNum" sz="quarter" idx="5"/>
          </p:nvPr>
        </p:nvSpPr>
        <p:spPr>
          <a:ln/>
        </p:spPr>
        <p:txBody>
          <a:bodyPr/>
          <a:lstStyle/>
          <a:p>
            <a:fld id="{694328FD-E1F2-489D-9252-A67C3355C0BE}" type="slidenum">
              <a:rPr lang="en-US" altLang="en-US"/>
              <a:pPr/>
              <a:t>38</a:t>
            </a:fld>
            <a:endParaRPr lang="en-US" altLang="en-US"/>
          </a:p>
        </p:txBody>
      </p:sp>
      <p:sp>
        <p:nvSpPr>
          <p:cNvPr id="261122" name="Rectangle 2">
            <a:extLst>
              <a:ext uri="{FF2B5EF4-FFF2-40B4-BE49-F238E27FC236}">
                <a16:creationId xmlns:a16="http://schemas.microsoft.com/office/drawing/2014/main" id="{B49E45FB-0794-4663-B8E9-464939089218}"/>
              </a:ext>
            </a:extLst>
          </p:cNvPr>
          <p:cNvSpPr>
            <a:spLocks noGrp="1" noRot="1" noChangeAspect="1" noChangeArrowheads="1" noTextEdit="1"/>
          </p:cNvSpPr>
          <p:nvPr>
            <p:ph type="sldImg"/>
          </p:nvPr>
        </p:nvSpPr>
        <p:spPr>
          <a:ln/>
        </p:spPr>
      </p:sp>
      <p:sp>
        <p:nvSpPr>
          <p:cNvPr id="261123" name="Rectangle 3">
            <a:extLst>
              <a:ext uri="{FF2B5EF4-FFF2-40B4-BE49-F238E27FC236}">
                <a16:creationId xmlns:a16="http://schemas.microsoft.com/office/drawing/2014/main" id="{E2D7CB68-43D5-4E82-AA26-3CAC9BF930AB}"/>
              </a:ext>
            </a:extLst>
          </p:cNvPr>
          <p:cNvSpPr>
            <a:spLocks noGrp="1" noChangeArrowheads="1"/>
          </p:cNvSpPr>
          <p:nvPr>
            <p:ph type="body" idx="1"/>
          </p:nvPr>
        </p:nvSpPr>
        <p:spPr>
          <a:xfrm>
            <a:off x="381000" y="4343400"/>
            <a:ext cx="6096000" cy="4341812"/>
          </a:xfrm>
        </p:spPr>
        <p:txBody>
          <a:bodyPr/>
          <a:lstStyle/>
          <a:p>
            <a:r>
              <a:rPr lang="en-US" altLang="en-US" dirty="0"/>
              <a:t>This two level vault has a </a:t>
            </a:r>
            <a:r>
              <a:rPr lang="en-US" altLang="en-US" u="sng" dirty="0"/>
              <a:t>door weighing 24.6 tons</a:t>
            </a:r>
            <a:r>
              <a:rPr lang="en-US" altLang="en-US" dirty="0"/>
              <a:t>, walls made of granite and the strength of the building can be estimated with the building materials used which include </a:t>
            </a:r>
            <a:r>
              <a:rPr lang="en-US" altLang="en-US" u="sng" dirty="0"/>
              <a:t>16,000 cubic</a:t>
            </a:r>
            <a:br>
              <a:rPr lang="en-US" altLang="en-US" u="sng" dirty="0"/>
            </a:br>
            <a:r>
              <a:rPr lang="en-US" altLang="en-US" u="sng" dirty="0"/>
              <a:t>feet of granite, 750 tons of steel, 670 tones of structural steel and 4,200 cubic yards of concrete.</a:t>
            </a:r>
            <a:r>
              <a:rPr lang="en-US" altLang="en-US" dirty="0"/>
              <a:t> No visitors are allowed and </a:t>
            </a:r>
            <a:r>
              <a:rPr lang="en-US" altLang="en-US" u="sng" dirty="0"/>
              <a:t>no one person has access to all the combinations</a:t>
            </a:r>
            <a:r>
              <a:rPr lang="en-US" altLang="en-US" dirty="0"/>
              <a:t> of</a:t>
            </a:r>
            <a:br>
              <a:rPr lang="en-US" altLang="en-US" dirty="0"/>
            </a:br>
            <a:r>
              <a:rPr lang="en-US" altLang="en-US" dirty="0"/>
              <a:t>the vault, the entry being allowed only on president's orders. The facility is classified to an extent to have </a:t>
            </a:r>
            <a:r>
              <a:rPr lang="en-US" altLang="en-US" u="sng" dirty="0"/>
              <a:t>been visited by only two presidents Franklin Roosevelt and Harry S. Truman.</a:t>
            </a:r>
            <a:r>
              <a:rPr lang="en-US" altLang="en-US" dirty="0"/>
              <a:t> </a:t>
            </a:r>
          </a:p>
        </p:txBody>
      </p:sp>
    </p:spTree>
    <p:extLst>
      <p:ext uri="{BB962C8B-B14F-4D97-AF65-F5344CB8AC3E}">
        <p14:creationId xmlns:p14="http://schemas.microsoft.com/office/powerpoint/2010/main" val="183066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6B1AEF8-F0F3-48A2-ADB9-AD3703C908BB}"/>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7BCB5415-D49F-408B-80ED-A40E48A787B3}"/>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280978ED-A74C-492E-8C78-AA40BF8F434A}"/>
              </a:ext>
            </a:extLst>
          </p:cNvPr>
          <p:cNvSpPr>
            <a:spLocks noGrp="1" noChangeArrowheads="1"/>
          </p:cNvSpPr>
          <p:nvPr>
            <p:ph type="sldNum" sz="quarter" idx="5"/>
          </p:nvPr>
        </p:nvSpPr>
        <p:spPr>
          <a:ln/>
        </p:spPr>
        <p:txBody>
          <a:bodyPr/>
          <a:lstStyle/>
          <a:p>
            <a:fld id="{B4D460F1-2DC6-4582-AF41-D8F38784AF50}" type="slidenum">
              <a:rPr lang="en-US" altLang="en-US"/>
              <a:pPr/>
              <a:t>39</a:t>
            </a:fld>
            <a:endParaRPr lang="en-US" altLang="en-US"/>
          </a:p>
        </p:txBody>
      </p:sp>
      <p:sp>
        <p:nvSpPr>
          <p:cNvPr id="263170" name="Rectangle 2">
            <a:extLst>
              <a:ext uri="{FF2B5EF4-FFF2-40B4-BE49-F238E27FC236}">
                <a16:creationId xmlns:a16="http://schemas.microsoft.com/office/drawing/2014/main" id="{F923FD3E-55BF-46B5-85E7-757D55D503F5}"/>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D3DBDBF1-7932-4CF4-87B7-629702AA303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441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https://youtu.be/hu40JYpclPM</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650274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ltLang="en-US" sz="2000" dirty="0">
                <a:cs typeface="Vilna" pitchFamily="2" charset="-79"/>
              </a:rPr>
              <a:t>two unchangeable things: </a:t>
            </a:r>
          </a:p>
          <a:p>
            <a:r>
              <a:rPr lang="en-US" altLang="en-US" sz="2000" dirty="0">
                <a:cs typeface="Vilna" pitchFamily="2" charset="-79"/>
              </a:rPr>
              <a:t>promise I will bless</a:t>
            </a:r>
          </a:p>
          <a:p>
            <a:r>
              <a:rPr lang="en-US" altLang="en-US" sz="2000" dirty="0">
                <a:cs typeface="Vilna" pitchFamily="2" charset="-79"/>
              </a:rPr>
              <a:t>Oath not said of G-d again until Is 54</a:t>
            </a:r>
          </a:p>
          <a:p>
            <a:r>
              <a:rPr lang="en-US" altLang="en-US" sz="2000" dirty="0">
                <a:cs typeface="Vilna" pitchFamily="2" charset="-79"/>
              </a:rPr>
              <a:t>Your concerns?  </a:t>
            </a:r>
          </a:p>
          <a:p>
            <a:pPr>
              <a:buFontTx/>
              <a:buChar char="•"/>
            </a:pPr>
            <a:r>
              <a:rPr lang="en-US" altLang="en-US" sz="2000" dirty="0">
                <a:cs typeface="Vilna" pitchFamily="2" charset="-79"/>
              </a:rPr>
              <a:t>Make it to heaven: holiness of life [temper, lusts, pride, corruption]</a:t>
            </a:r>
          </a:p>
          <a:p>
            <a:pPr>
              <a:buFontTx/>
              <a:buChar char="•"/>
            </a:pPr>
            <a:r>
              <a:rPr lang="en-US" altLang="en-US" sz="2000" dirty="0">
                <a:cs typeface="Vilna" pitchFamily="2" charset="-79"/>
              </a:rPr>
              <a:t>Marriage survive</a:t>
            </a:r>
          </a:p>
          <a:p>
            <a:pPr>
              <a:buFontTx/>
              <a:buChar char="•"/>
            </a:pPr>
            <a:r>
              <a:rPr lang="en-US" altLang="en-US" sz="2000" dirty="0">
                <a:cs typeface="Vilna" pitchFamily="2" charset="-79"/>
              </a:rPr>
              <a:t>Children</a:t>
            </a:r>
          </a:p>
          <a:p>
            <a:pPr>
              <a:buFontTx/>
              <a:buChar char="•"/>
            </a:pPr>
            <a:r>
              <a:rPr lang="en-US" altLang="en-US" sz="2000" dirty="0">
                <a:cs typeface="Vilna" pitchFamily="2" charset="-79"/>
              </a:rPr>
              <a:t>Retirement $</a:t>
            </a:r>
          </a:p>
          <a:p>
            <a:pPr>
              <a:buFontTx/>
              <a:buChar char="•"/>
            </a:pPr>
            <a:r>
              <a:rPr lang="en-US" altLang="en-US" sz="2000" dirty="0">
                <a:cs typeface="Vilna" pitchFamily="2" charset="-79"/>
              </a:rPr>
              <a:t>Health</a:t>
            </a:r>
          </a:p>
          <a:p>
            <a:pPr>
              <a:buFontTx/>
              <a:buChar char="•"/>
            </a:pPr>
            <a:r>
              <a:rPr lang="en-US" altLang="en-US" sz="2000" dirty="0">
                <a:cs typeface="Vilna" pitchFamily="2" charset="-79"/>
              </a:rPr>
              <a:t>Extended family salvation</a:t>
            </a:r>
          </a:p>
          <a:p>
            <a:pPr>
              <a:buFontTx/>
              <a:buChar char="•"/>
            </a:pPr>
            <a:r>
              <a:rPr lang="en-US" altLang="en-US" sz="2000" dirty="0">
                <a:cs typeface="Vilna" pitchFamily="2" charset="-79"/>
              </a:rPr>
              <a:t>Israel </a:t>
            </a:r>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123761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C6DD7F0-3F4F-49C3-8CF4-1391EFD12692}"/>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C3592676-35B2-4F47-BF82-515C6EE7A111}"/>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A197231D-796C-434C-B735-4C3D867DB0CC}"/>
              </a:ext>
            </a:extLst>
          </p:cNvPr>
          <p:cNvSpPr>
            <a:spLocks noGrp="1" noChangeArrowheads="1"/>
          </p:cNvSpPr>
          <p:nvPr>
            <p:ph type="sldNum" sz="quarter" idx="5"/>
          </p:nvPr>
        </p:nvSpPr>
        <p:spPr>
          <a:ln/>
        </p:spPr>
        <p:txBody>
          <a:bodyPr/>
          <a:lstStyle/>
          <a:p>
            <a:fld id="{585241AF-560F-414E-85BC-CFD0085CBF6E}" type="slidenum">
              <a:rPr lang="en-US" altLang="en-US"/>
              <a:pPr/>
              <a:t>41</a:t>
            </a:fld>
            <a:endParaRPr lang="en-US" altLang="en-US"/>
          </a:p>
        </p:txBody>
      </p:sp>
      <p:sp>
        <p:nvSpPr>
          <p:cNvPr id="265218" name="Rectangle 2">
            <a:extLst>
              <a:ext uri="{FF2B5EF4-FFF2-40B4-BE49-F238E27FC236}">
                <a16:creationId xmlns:a16="http://schemas.microsoft.com/office/drawing/2014/main" id="{45C3D512-E3FB-4C7B-83F0-47DC9A797514}"/>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E07391A9-F176-4AC1-BF74-640AF382A51C}"/>
              </a:ext>
            </a:extLst>
          </p:cNvPr>
          <p:cNvSpPr>
            <a:spLocks noGrp="1" noChangeArrowheads="1"/>
          </p:cNvSpPr>
          <p:nvPr>
            <p:ph type="body" idx="1"/>
          </p:nvPr>
        </p:nvSpPr>
        <p:spPr/>
        <p:txBody>
          <a:bodyPr/>
          <a:lstStyle/>
          <a:p>
            <a:r>
              <a:rPr lang="en-US" altLang="en-US"/>
              <a:t>Where is the Aron/Ark today: </a:t>
            </a:r>
          </a:p>
          <a:p>
            <a:pPr>
              <a:buFontTx/>
              <a:buChar char="•"/>
            </a:pPr>
            <a:r>
              <a:rPr lang="en-US" altLang="en-US"/>
              <a:t>Rabbi Goren, Chaim Richman: under Jerusalem</a:t>
            </a:r>
          </a:p>
          <a:p>
            <a:pPr>
              <a:buFontTx/>
              <a:buChar char="•"/>
            </a:pPr>
            <a:r>
              <a:rPr lang="en-US" altLang="en-US"/>
              <a:t>Ron Wyatt: Jeremiah’s grotto</a:t>
            </a:r>
          </a:p>
          <a:p>
            <a:pPr>
              <a:buFontTx/>
              <a:buChar char="•"/>
            </a:pPr>
            <a:r>
              <a:rPr lang="en-US" altLang="en-US"/>
              <a:t>Ethiopia</a:t>
            </a:r>
          </a:p>
          <a:p>
            <a:pPr>
              <a:buFontTx/>
              <a:buChar char="•"/>
            </a:pPr>
            <a:r>
              <a:rPr lang="en-US" altLang="en-US"/>
              <a:t>Vatican</a:t>
            </a:r>
          </a:p>
        </p:txBody>
      </p:sp>
    </p:spTree>
    <p:extLst>
      <p:ext uri="{BB962C8B-B14F-4D97-AF65-F5344CB8AC3E}">
        <p14:creationId xmlns:p14="http://schemas.microsoft.com/office/powerpoint/2010/main" val="4256081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5264F1-F460-4A8D-976D-116A839F50EC}"/>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E7E78AA7-0A9F-4E64-B5FB-D797E1D27569}"/>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03F8AC35-BD21-4376-A8C9-C680F2513203}"/>
              </a:ext>
            </a:extLst>
          </p:cNvPr>
          <p:cNvSpPr>
            <a:spLocks noGrp="1" noChangeArrowheads="1"/>
          </p:cNvSpPr>
          <p:nvPr>
            <p:ph type="sldNum" sz="quarter" idx="5"/>
          </p:nvPr>
        </p:nvSpPr>
        <p:spPr>
          <a:ln/>
        </p:spPr>
        <p:txBody>
          <a:bodyPr/>
          <a:lstStyle/>
          <a:p>
            <a:fld id="{B90EEA4A-DF0E-4FC3-BEA0-2D0B4511BF2C}" type="slidenum">
              <a:rPr lang="en-US" altLang="en-US"/>
              <a:pPr/>
              <a:t>42</a:t>
            </a:fld>
            <a:endParaRPr lang="en-US" altLang="en-US"/>
          </a:p>
        </p:txBody>
      </p:sp>
      <p:sp>
        <p:nvSpPr>
          <p:cNvPr id="269314" name="Rectangle 2">
            <a:extLst>
              <a:ext uri="{FF2B5EF4-FFF2-40B4-BE49-F238E27FC236}">
                <a16:creationId xmlns:a16="http://schemas.microsoft.com/office/drawing/2014/main" id="{5A5AF5FD-129A-4702-A7EB-7F23A78ECEE2}"/>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28A82E31-84FF-483C-9360-A6269266CE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049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031C9A-CC09-4786-9062-9C2F666506E7}"/>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50C46C0A-CB2B-4C30-B4CA-19027C9519DA}"/>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E23C792E-4D22-4201-B2CA-3DE69200DE93}"/>
              </a:ext>
            </a:extLst>
          </p:cNvPr>
          <p:cNvSpPr>
            <a:spLocks noGrp="1" noChangeArrowheads="1"/>
          </p:cNvSpPr>
          <p:nvPr>
            <p:ph type="sldNum" sz="quarter" idx="5"/>
          </p:nvPr>
        </p:nvSpPr>
        <p:spPr>
          <a:ln/>
        </p:spPr>
        <p:txBody>
          <a:bodyPr/>
          <a:lstStyle/>
          <a:p>
            <a:fld id="{F81E69E6-F910-43BC-8CBF-27F291FDABB0}" type="slidenum">
              <a:rPr lang="en-US" altLang="en-US"/>
              <a:pPr/>
              <a:t>43</a:t>
            </a:fld>
            <a:endParaRPr lang="en-US" altLang="en-US"/>
          </a:p>
        </p:txBody>
      </p:sp>
      <p:sp>
        <p:nvSpPr>
          <p:cNvPr id="271362" name="Rectangle 2">
            <a:extLst>
              <a:ext uri="{FF2B5EF4-FFF2-40B4-BE49-F238E27FC236}">
                <a16:creationId xmlns:a16="http://schemas.microsoft.com/office/drawing/2014/main" id="{E33E6E2B-2DA7-4E13-B817-FB919696AECB}"/>
              </a:ext>
            </a:extLst>
          </p:cNvPr>
          <p:cNvSpPr>
            <a:spLocks noGrp="1" noRot="1" noChangeAspect="1" noChangeArrowheads="1" noTextEdit="1"/>
          </p:cNvSpPr>
          <p:nvPr>
            <p:ph type="sldImg"/>
          </p:nvPr>
        </p:nvSpPr>
        <p:spPr>
          <a:ln/>
        </p:spPr>
      </p:sp>
      <p:sp>
        <p:nvSpPr>
          <p:cNvPr id="271363" name="Rectangle 3">
            <a:extLst>
              <a:ext uri="{FF2B5EF4-FFF2-40B4-BE49-F238E27FC236}">
                <a16:creationId xmlns:a16="http://schemas.microsoft.com/office/drawing/2014/main" id="{6CC77E32-5DBA-40E1-9CE0-D4A735AFD69A}"/>
              </a:ext>
            </a:extLst>
          </p:cNvPr>
          <p:cNvSpPr>
            <a:spLocks noGrp="1" noChangeArrowheads="1"/>
          </p:cNvSpPr>
          <p:nvPr>
            <p:ph type="body" idx="1"/>
          </p:nvPr>
        </p:nvSpPr>
        <p:spPr/>
        <p:txBody>
          <a:bodyPr/>
          <a:lstStyle/>
          <a:p>
            <a:r>
              <a:rPr lang="en-US" altLang="en-US" dirty="0"/>
              <a:t>If G-d had sworn just by heaven and earth…will pass away.  Astronomers calculate the consumption of the H fuel in the sun, other stars, then collapse </a:t>
            </a:r>
            <a:r>
              <a:rPr lang="en-US" altLang="en-US" dirty="0">
                <a:sym typeface="Wingdings" panose="05000000000000000000" pitchFamily="2" charset="2"/>
              </a:rPr>
              <a:t> black hole.  </a:t>
            </a:r>
            <a:endParaRPr lang="en-US" altLang="en-US" dirty="0"/>
          </a:p>
        </p:txBody>
      </p:sp>
    </p:spTree>
    <p:extLst>
      <p:ext uri="{BB962C8B-B14F-4D97-AF65-F5344CB8AC3E}">
        <p14:creationId xmlns:p14="http://schemas.microsoft.com/office/powerpoint/2010/main" val="4065076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188946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69958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https://www.biblicalarchaeology.org/wp-content/uploads/herods-temple-avi-yonah.jpg</a:t>
            </a:r>
          </a:p>
          <a:p>
            <a:endParaRPr lang="en-US" altLang="en-US" sz="1050" dirty="0"/>
          </a:p>
          <a:p>
            <a:r>
              <a:rPr lang="en-US" altLang="en-US" dirty="0"/>
              <a:t>Larger and more magnificent than ANY other temple of antiquity, known throughout the Roman world. Certain sense of it’s invincibility.   See doors and figure 30 feet.</a:t>
            </a:r>
          </a:p>
        </p:txBody>
      </p:sp>
    </p:spTree>
    <p:extLst>
      <p:ext uri="{BB962C8B-B14F-4D97-AF65-F5344CB8AC3E}">
        <p14:creationId xmlns:p14="http://schemas.microsoft.com/office/powerpoint/2010/main" val="4250336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830818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https://www.google.com/search?q=golden+vine+of+the+Jerusalem+Temple&amp;safe=active&amp;source=lnms&amp;tbm=isch&amp;sa=X&amp;ved=0ahUKEwj7ue3Kx9_ZAhWL0FMKHcLTC6kQ_AUIDCgD&amp;biw=1282&amp;bih=933#imgrc=AbD6B9jYL7UN2M:</a:t>
            </a:r>
          </a:p>
          <a:p>
            <a:endParaRPr lang="en-US" altLang="en-US" sz="1050" dirty="0"/>
          </a:p>
          <a:p>
            <a:r>
              <a:rPr lang="en-US" altLang="en-US" dirty="0"/>
              <a:t>Adding gold leaves.</a:t>
            </a:r>
          </a:p>
        </p:txBody>
      </p:sp>
    </p:spTree>
    <p:extLst>
      <p:ext uri="{BB962C8B-B14F-4D97-AF65-F5344CB8AC3E}">
        <p14:creationId xmlns:p14="http://schemas.microsoft.com/office/powerpoint/2010/main" val="4143103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267484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Josie Rothman</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91639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https://www.ritmeyer.com/2015/12/14/the-gold-of-the-jerusalem-temple/</a:t>
            </a:r>
            <a:endParaRPr lang="en-US" altLang="en-US" sz="1050" dirty="0"/>
          </a:p>
          <a:p>
            <a:endParaRPr lang="en-US" altLang="en-US" sz="1050" dirty="0"/>
          </a:p>
          <a:p>
            <a:r>
              <a:rPr lang="en-US" altLang="en-US" sz="2400" dirty="0"/>
              <a:t>Tacitus was the Roman general who demolished the Temple.   Some say unintentionally.</a:t>
            </a:r>
          </a:p>
        </p:txBody>
      </p:sp>
    </p:spTree>
    <p:extLst>
      <p:ext uri="{BB962C8B-B14F-4D97-AF65-F5344CB8AC3E}">
        <p14:creationId xmlns:p14="http://schemas.microsoft.com/office/powerpoint/2010/main" val="411177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607848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952272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5264F1-F460-4A8D-976D-116A839F50EC}"/>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E7E78AA7-0A9F-4E64-B5FB-D797E1D27569}"/>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03F8AC35-BD21-4376-A8C9-C680F2513203}"/>
              </a:ext>
            </a:extLst>
          </p:cNvPr>
          <p:cNvSpPr>
            <a:spLocks noGrp="1" noChangeArrowheads="1"/>
          </p:cNvSpPr>
          <p:nvPr>
            <p:ph type="sldNum" sz="quarter" idx="5"/>
          </p:nvPr>
        </p:nvSpPr>
        <p:spPr>
          <a:ln/>
        </p:spPr>
        <p:txBody>
          <a:bodyPr/>
          <a:lstStyle/>
          <a:p>
            <a:fld id="{B90EEA4A-DF0E-4FC3-BEA0-2D0B4511BF2C}" type="slidenum">
              <a:rPr lang="en-US" altLang="en-US"/>
              <a:pPr/>
              <a:t>53</a:t>
            </a:fld>
            <a:endParaRPr lang="en-US" altLang="en-US"/>
          </a:p>
        </p:txBody>
      </p:sp>
      <p:sp>
        <p:nvSpPr>
          <p:cNvPr id="269314" name="Rectangle 2">
            <a:extLst>
              <a:ext uri="{FF2B5EF4-FFF2-40B4-BE49-F238E27FC236}">
                <a16:creationId xmlns:a16="http://schemas.microsoft.com/office/drawing/2014/main" id="{5A5AF5FD-129A-4702-A7EB-7F23A78ECEE2}"/>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28A82E31-84FF-483C-9360-A6269266CE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8652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9585968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347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https://www.charismanews.com/world/83869-criminalizing-words-global-governments-transform-blasphemy-into-hate-speech-laws?utm_source=Charisma%20News%20Daily&amp;utm_medium=email&amp;utm_content=subscriber_id:5160390&amp;utm_campaign=CNO%20daily%20-%202021-01-01</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3802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https://www.theepochtimes.com/mkt_app/proposed-house-rules-seek-to-erase-gendered-terms-such-as-father-mother-son-daughter_3640653.html?v=ul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659778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https://www.theepochtimes.com/mkt_app/proposed-house-rules-seek-to-erase-gendered-terms-such-as-father-mother-son-daughter_3640653.html?v=ul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3026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https://www.theepochtimes.com/mkt_app/proposed-house-rules-seek-to-erase-gendered-terms-such-as-father-mother-son-daughter_3640653.html?v=ul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3430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Josie Rothman</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917159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https://adfinternational.org/news/major-free-speech-case-in-finland-2newinvestigations/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81841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https://adfinternational.org/news/major-free-speech-case-in-finland-2newinvestigations/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06.13-20 Divine Collateral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674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6050844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461550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https://en.wikipedia.org/wiki/Contingent_election#:~:text=A%20presidential%20contingent%20election%20is,of%20the%20United%20States%20Senate.&amp;text=Contingent%20elections%20have%20occurred%20only,1801%2C%201825%2C%20and%201837.</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3228166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9998726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526079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https://en.wikipedia.org/wiki/Contingent_election#:~:text=A%20presidential%20contingent%20election%20is,of%20the%20United%20States%20Senate.&amp;text=Contingent%20elections%20have%20occurred%20only,1801%2C%201825%2C%20and%201837.</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6878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https://en.wikipedia.org/wiki/Contingent_election#:~:text=A%20presidential%20contingent%20election%20is,of%20the%20United%20States%20Senate.&amp;text=Contingent%20elections%20have%20occurred%20only,1801%2C%201825%2C%20and%201837.</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710282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41207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Josie Rothman</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0710692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654674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093465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672063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710972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8061815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have a lot of disagreements here, masks, virus severity, election.   </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2241039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7606569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1904362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5264F1-F460-4A8D-976D-116A839F50EC}"/>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E7E78AA7-0A9F-4E64-B5FB-D797E1D27569}"/>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03F8AC35-BD21-4376-A8C9-C680F2513203}"/>
              </a:ext>
            </a:extLst>
          </p:cNvPr>
          <p:cNvSpPr>
            <a:spLocks noGrp="1" noChangeArrowheads="1"/>
          </p:cNvSpPr>
          <p:nvPr>
            <p:ph type="sldNum" sz="quarter" idx="5"/>
          </p:nvPr>
        </p:nvSpPr>
        <p:spPr>
          <a:ln/>
        </p:spPr>
        <p:txBody>
          <a:bodyPr/>
          <a:lstStyle/>
          <a:p>
            <a:fld id="{B90EEA4A-DF0E-4FC3-BEA0-2D0B4511BF2C}" type="slidenum">
              <a:rPr lang="en-US" altLang="en-US"/>
              <a:pPr/>
              <a:t>78</a:t>
            </a:fld>
            <a:endParaRPr lang="en-US" altLang="en-US"/>
          </a:p>
        </p:txBody>
      </p:sp>
      <p:sp>
        <p:nvSpPr>
          <p:cNvPr id="269314" name="Rectangle 2">
            <a:extLst>
              <a:ext uri="{FF2B5EF4-FFF2-40B4-BE49-F238E27FC236}">
                <a16:creationId xmlns:a16="http://schemas.microsoft.com/office/drawing/2014/main" id="{5A5AF5FD-129A-4702-A7EB-7F23A78ECEE2}"/>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28A82E31-84FF-483C-9360-A6269266CE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158576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53018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1183589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06.13-20 Divine Collateral</a:t>
            </a:r>
          </a:p>
        </p:txBody>
      </p:sp>
      <p:sp>
        <p:nvSpPr>
          <p:cNvPr id="5" name="Date Placeholder 4"/>
          <p:cNvSpPr>
            <a:spLocks noGrp="1"/>
          </p:cNvSpPr>
          <p:nvPr>
            <p:ph type="dt" idx="1"/>
          </p:nvPr>
        </p:nvSpPr>
        <p:spPr/>
        <p:txBody>
          <a:bodyPr/>
          <a:lstStyle/>
          <a:p>
            <a:r>
              <a:rPr lang="en-US" altLang="en-US"/>
              <a:t>Jan. 2,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9837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9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423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075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445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3765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877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2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651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180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1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824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77256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84769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F2C78766-BEA7-4A36-9E9C-C4AE45832355}"/>
              </a:ext>
            </a:extLst>
          </p:cNvPr>
          <p:cNvSpPr>
            <a:spLocks noGrp="1" noChangeArrowheads="1"/>
          </p:cNvSpPr>
          <p:nvPr>
            <p:ph type="subTitle" idx="1"/>
          </p:nvPr>
        </p:nvSpPr>
        <p:spPr>
          <a:xfrm>
            <a:off x="381000" y="209550"/>
            <a:ext cx="8458200" cy="4648200"/>
          </a:xfrm>
        </p:spPr>
        <p:txBody>
          <a:bodyPr/>
          <a:lstStyle/>
          <a:p>
            <a:pPr algn="l">
              <a:spcBef>
                <a:spcPct val="0"/>
              </a:spcBef>
            </a:pPr>
            <a:r>
              <a:rPr lang="en-US" altLang="en-US" sz="3600" dirty="0">
                <a:solidFill>
                  <a:srgbClr val="FFFF66"/>
                </a:solidFill>
                <a:cs typeface="Vilna" pitchFamily="2" charset="-79"/>
              </a:rPr>
              <a:t>Context this chapter, MJ Hebrews 6</a:t>
            </a:r>
          </a:p>
          <a:p>
            <a:pPr marL="168275" indent="-168275" algn="l">
              <a:spcBef>
                <a:spcPct val="0"/>
              </a:spcBef>
              <a:buFont typeface="Arial" panose="020B0604020202020204" pitchFamily="34" charset="0"/>
              <a:buChar char="•"/>
            </a:pPr>
            <a:r>
              <a:rPr lang="en-US" altLang="en-US" sz="3600" dirty="0">
                <a:cs typeface="Vilna" pitchFamily="2" charset="-79"/>
              </a:rPr>
              <a:t>6: 1-3 Strong beginning</a:t>
            </a:r>
          </a:p>
          <a:p>
            <a:pPr marL="168275" indent="-168275" algn="l">
              <a:spcBef>
                <a:spcPct val="0"/>
              </a:spcBef>
              <a:buFont typeface="Arial" panose="020B0604020202020204" pitchFamily="34" charset="0"/>
              <a:buChar char="•"/>
            </a:pPr>
            <a:r>
              <a:rPr lang="en-US" altLang="en-US" sz="3600" dirty="0">
                <a:cs typeface="Vilna" pitchFamily="2" charset="-79"/>
              </a:rPr>
              <a:t>6: 4-8 Disastrous ending [Falling and Failing eternally]</a:t>
            </a:r>
          </a:p>
          <a:p>
            <a:pPr marL="168275" indent="-168275" algn="l">
              <a:spcBef>
                <a:spcPct val="0"/>
              </a:spcBef>
              <a:buFont typeface="Arial" panose="020B0604020202020204" pitchFamily="34" charset="0"/>
              <a:buChar char="•"/>
            </a:pPr>
            <a:r>
              <a:rPr lang="en-US" altLang="en-US" sz="3600" dirty="0">
                <a:cs typeface="Vilna" pitchFamily="2" charset="-79"/>
              </a:rPr>
              <a:t>6: 9-12 Glorious ending [Victory Crowns]</a:t>
            </a:r>
          </a:p>
          <a:p>
            <a:pPr algn="l">
              <a:spcBef>
                <a:spcPct val="0"/>
              </a:spcBef>
            </a:pPr>
            <a:r>
              <a:rPr lang="en-US" altLang="en-US" sz="3600" dirty="0">
                <a:cs typeface="Vilna" pitchFamily="2" charset="-79"/>
              </a:rPr>
              <a:t>Sets stage today:</a:t>
            </a:r>
          </a:p>
          <a:p>
            <a:pPr marL="168275" indent="-168275" algn="l">
              <a:spcBef>
                <a:spcPct val="0"/>
              </a:spcBef>
              <a:buFont typeface="Arial" panose="020B0604020202020204" pitchFamily="34" charset="0"/>
              <a:buChar char="•"/>
            </a:pPr>
            <a:r>
              <a:rPr lang="en-US" altLang="en-US" sz="3600" dirty="0">
                <a:cs typeface="Vilna" pitchFamily="2" charset="-79"/>
              </a:rPr>
              <a:t>6: 13-20  Our Warranty</a:t>
            </a:r>
          </a:p>
        </p:txBody>
      </p:sp>
    </p:spTree>
    <p:extLst>
      <p:ext uri="{BB962C8B-B14F-4D97-AF65-F5344CB8AC3E}">
        <p14:creationId xmlns:p14="http://schemas.microsoft.com/office/powerpoint/2010/main" val="391705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956914C-D924-4A6D-A0E1-DDD6CEA23F95}"/>
              </a:ext>
            </a:extLst>
          </p:cNvPr>
          <p:cNvPicPr>
            <a:picLocks noChangeAspect="1"/>
          </p:cNvPicPr>
          <p:nvPr/>
        </p:nvPicPr>
        <p:blipFill>
          <a:blip r:embed="rId3"/>
          <a:stretch>
            <a:fillRect/>
          </a:stretch>
        </p:blipFill>
        <p:spPr>
          <a:xfrm>
            <a:off x="1600200" y="288306"/>
            <a:ext cx="6019799" cy="4625438"/>
          </a:xfrm>
          <a:prstGeom prst="rect">
            <a:avLst/>
          </a:prstGeom>
        </p:spPr>
      </p:pic>
      <p:sp>
        <p:nvSpPr>
          <p:cNvPr id="2" name="TextBox 1">
            <a:extLst>
              <a:ext uri="{FF2B5EF4-FFF2-40B4-BE49-F238E27FC236}">
                <a16:creationId xmlns:a16="http://schemas.microsoft.com/office/drawing/2014/main" id="{02581942-11D6-4E8B-9653-01C73948BD2E}"/>
              </a:ext>
            </a:extLst>
          </p:cNvPr>
          <p:cNvSpPr txBox="1"/>
          <p:nvPr/>
        </p:nvSpPr>
        <p:spPr>
          <a:xfrm>
            <a:off x="1355434" y="514350"/>
            <a:ext cx="6323911" cy="707886"/>
          </a:xfrm>
          <a:prstGeom prst="rect">
            <a:avLst/>
          </a:prstGeom>
          <a:noFill/>
        </p:spPr>
        <p:txBody>
          <a:bodyPr wrap="none" rtlCol="0">
            <a:spAutoFit/>
          </a:bodyPr>
          <a:lstStyle/>
          <a:p>
            <a:pPr algn="l"/>
            <a:r>
              <a:rPr lang="en-US" dirty="0">
                <a:solidFill>
                  <a:srgbClr val="FF0000"/>
                </a:solidFill>
                <a:effectLst>
                  <a:outerShdw blurRad="38100" dist="38100" dir="2700000" algn="tl">
                    <a:srgbClr val="000000">
                      <a:alpha val="43137"/>
                    </a:srgbClr>
                  </a:outerShdw>
                </a:effectLst>
              </a:rPr>
              <a:t>Our vehicle 1996 to 2012</a:t>
            </a:r>
          </a:p>
        </p:txBody>
      </p:sp>
    </p:spTree>
    <p:extLst>
      <p:ext uri="{BB962C8B-B14F-4D97-AF65-F5344CB8AC3E}">
        <p14:creationId xmlns:p14="http://schemas.microsoft.com/office/powerpoint/2010/main" val="280725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36DC0780-2D20-43F4-89F4-B5E046E82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458200" cy="4757738"/>
          </a:xfrm>
          <a:prstGeom prst="rect">
            <a:avLst/>
          </a:prstGeom>
        </p:spPr>
      </p:pic>
    </p:spTree>
    <p:extLst>
      <p:ext uri="{BB962C8B-B14F-4D97-AF65-F5344CB8AC3E}">
        <p14:creationId xmlns:p14="http://schemas.microsoft.com/office/powerpoint/2010/main" val="109128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Goal at risk: van, Abe’s future, abundant eternal entrance</a:t>
            </a:r>
          </a:p>
          <a:p>
            <a:pPr marL="457200" indent="-457200">
              <a:buFont typeface="+mj-lt"/>
              <a:buAutoNum type="arabicPeriod"/>
            </a:pPr>
            <a:r>
              <a:rPr lang="en-US" sz="4000" dirty="0"/>
              <a:t>Goal guaranteed</a:t>
            </a:r>
          </a:p>
          <a:p>
            <a:pPr marL="457200" indent="-457200">
              <a:buFont typeface="+mj-lt"/>
              <a:buAutoNum type="arabicPeriod"/>
            </a:pPr>
            <a:r>
              <a:rPr lang="en-US" sz="4000" dirty="0"/>
              <a:t>Current risks and hazards</a:t>
            </a:r>
          </a:p>
          <a:p>
            <a:pPr marL="457200" indent="-457200">
              <a:buFont typeface="+mj-lt"/>
              <a:buAutoNum type="arabicPeriod"/>
            </a:pPr>
            <a:r>
              <a:rPr lang="en-US" sz="4000" dirty="0"/>
              <a:t>Current recourse</a:t>
            </a:r>
          </a:p>
        </p:txBody>
      </p:sp>
    </p:spTree>
    <p:extLst>
      <p:ext uri="{BB962C8B-B14F-4D97-AF65-F5344CB8AC3E}">
        <p14:creationId xmlns:p14="http://schemas.microsoft.com/office/powerpoint/2010/main" val="212195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9BB76C06-8EC1-428A-B77E-29024457A58B}"/>
              </a:ext>
            </a:extLst>
          </p:cNvPr>
          <p:cNvSpPr>
            <a:spLocks noGrp="1" noChangeArrowheads="1"/>
          </p:cNvSpPr>
          <p:nvPr>
            <p:ph type="subTitle" idx="1"/>
          </p:nvPr>
        </p:nvSpPr>
        <p:spPr>
          <a:xfrm>
            <a:off x="381000" y="209550"/>
            <a:ext cx="8534400" cy="4724400"/>
          </a:xfrm>
        </p:spPr>
        <p:txBody>
          <a:bodyPr/>
          <a:lstStyle/>
          <a:p>
            <a:pPr algn="l">
              <a:spcBef>
                <a:spcPct val="0"/>
              </a:spcBef>
            </a:pPr>
            <a:r>
              <a:rPr lang="en-US" altLang="en-US" sz="3200" baseline="30000" dirty="0">
                <a:cs typeface="David" panose="020E0502060401010101" pitchFamily="34" charset="-79"/>
              </a:rPr>
              <a:t>Messianic Jews 6.13 to 6.15</a:t>
            </a:r>
            <a:r>
              <a:rPr lang="en-US" altLang="en-US" sz="4000" dirty="0">
                <a:ea typeface="Arial Unicode MS" panose="020B0604020202020204" pitchFamily="34" charset="-128"/>
                <a:cs typeface="Arial Unicode MS" panose="020B0604020202020204" pitchFamily="34" charset="-128"/>
              </a:rPr>
              <a:t> </a:t>
            </a:r>
            <a:r>
              <a:rPr lang="en-US" altLang="en-US" sz="4000" dirty="0">
                <a:cs typeface="Vilna" pitchFamily="2" charset="-79"/>
              </a:rPr>
              <a:t>For when God made his promise to Avraham, he swore an oath to do what he had promised; and since there was no one greater than himself for him to swear by, </a:t>
            </a:r>
            <a:r>
              <a:rPr lang="en-US" altLang="en-US" sz="4000" dirty="0">
                <a:solidFill>
                  <a:srgbClr val="FFFF66"/>
                </a:solidFill>
                <a:cs typeface="Vilna" pitchFamily="2" charset="-79"/>
              </a:rPr>
              <a:t>He swore by Himself  and said, </a:t>
            </a:r>
            <a:endParaRPr lang="en-US" altLang="en-US" sz="4000" dirty="0">
              <a:cs typeface="Vilna" pitchFamily="2" charset="-79"/>
            </a:endParaRPr>
          </a:p>
        </p:txBody>
      </p:sp>
    </p:spTree>
    <p:extLst>
      <p:ext uri="{BB962C8B-B14F-4D97-AF65-F5344CB8AC3E}">
        <p14:creationId xmlns:p14="http://schemas.microsoft.com/office/powerpoint/2010/main" val="288352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9BB76C06-8EC1-428A-B77E-29024457A58B}"/>
              </a:ext>
            </a:extLst>
          </p:cNvPr>
          <p:cNvSpPr>
            <a:spLocks noGrp="1" noChangeArrowheads="1"/>
          </p:cNvSpPr>
          <p:nvPr>
            <p:ph type="subTitle" idx="1"/>
          </p:nvPr>
        </p:nvSpPr>
        <p:spPr>
          <a:xfrm>
            <a:off x="381000" y="209550"/>
            <a:ext cx="8534400" cy="4724400"/>
          </a:xfrm>
        </p:spPr>
        <p:txBody>
          <a:bodyPr/>
          <a:lstStyle/>
          <a:p>
            <a:pPr algn="l">
              <a:spcBef>
                <a:spcPct val="0"/>
              </a:spcBef>
            </a:pPr>
            <a:r>
              <a:rPr lang="en-US" altLang="en-US" sz="3000" baseline="30000" dirty="0">
                <a:cs typeface="David" panose="020E0502060401010101" pitchFamily="34" charset="-79"/>
              </a:rPr>
              <a:t>Messianic Jews 6.13 to 6.15</a:t>
            </a:r>
            <a:r>
              <a:rPr lang="en-US" altLang="en-US" sz="3000" dirty="0">
                <a:ea typeface="Arial Unicode MS" panose="020B0604020202020204" pitchFamily="34" charset="-128"/>
                <a:cs typeface="Arial Unicode MS" panose="020B0604020202020204" pitchFamily="34" charset="-128"/>
              </a:rPr>
              <a:t> </a:t>
            </a:r>
            <a:r>
              <a:rPr lang="en-US" altLang="en-US" sz="3600" dirty="0">
                <a:solidFill>
                  <a:srgbClr val="FFFF66"/>
                </a:solidFill>
                <a:cs typeface="Vilna" pitchFamily="2" charset="-79"/>
              </a:rPr>
              <a:t>“I will certainly bless </a:t>
            </a:r>
            <a:r>
              <a:rPr lang="en-US" altLang="en-US" sz="4000" dirty="0">
                <a:solidFill>
                  <a:srgbClr val="FFFF66"/>
                </a:solidFill>
                <a:cs typeface="Vilna" pitchFamily="2" charset="-79"/>
              </a:rPr>
              <a:t>you, and I will certainly give you many descendants”;</a:t>
            </a:r>
            <a:r>
              <a:rPr lang="en-US" altLang="en-US" sz="4000" dirty="0">
                <a:cs typeface="Vilna" pitchFamily="2" charset="-79"/>
              </a:rPr>
              <a:t> and so, after waiting patiently, Avraham saw the promise fulfilled.  </a:t>
            </a:r>
          </a:p>
        </p:txBody>
      </p:sp>
    </p:spTree>
    <p:extLst>
      <p:ext uri="{BB962C8B-B14F-4D97-AF65-F5344CB8AC3E}">
        <p14:creationId xmlns:p14="http://schemas.microsoft.com/office/powerpoint/2010/main" val="128369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Tanakh [Hebrew scriptures] Background</a:t>
            </a:r>
          </a:p>
        </p:txBody>
      </p:sp>
    </p:spTree>
    <p:extLst>
      <p:ext uri="{BB962C8B-B14F-4D97-AF65-F5344CB8AC3E}">
        <p14:creationId xmlns:p14="http://schemas.microsoft.com/office/powerpoint/2010/main" val="6364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Ber/Gen 22.1-2</a:t>
            </a:r>
            <a:r>
              <a:rPr lang="en-US" sz="4000" dirty="0"/>
              <a:t> After these things, </a:t>
            </a:r>
            <a:r>
              <a:rPr lang="en-US" sz="4000" dirty="0">
                <a:solidFill>
                  <a:srgbClr val="FFFF99"/>
                </a:solidFill>
              </a:rPr>
              <a:t>God tested Avraham</a:t>
            </a:r>
            <a:r>
              <a:rPr lang="en-US" sz="4000" dirty="0"/>
              <a:t>. He said to him, “Avraham!” and he answered, “Here I am.” He said, “Take your son, your only son, whom you love, </a:t>
            </a:r>
            <a:r>
              <a:rPr lang="en-US" sz="4000" dirty="0" err="1"/>
              <a:t>Yitz’chak</a:t>
            </a:r>
            <a:r>
              <a:rPr lang="en-US" sz="4000" dirty="0"/>
              <a:t>; and go to the land of </a:t>
            </a:r>
            <a:r>
              <a:rPr lang="en-US" sz="4000" dirty="0" err="1"/>
              <a:t>Moriyah</a:t>
            </a:r>
            <a:r>
              <a:rPr lang="en-US" sz="4000" dirty="0"/>
              <a:t>. There you are to offer him as a burnt offering on a mountain that I will point out to you.”</a:t>
            </a:r>
          </a:p>
        </p:txBody>
      </p:sp>
    </p:spTree>
    <p:extLst>
      <p:ext uri="{BB962C8B-B14F-4D97-AF65-F5344CB8AC3E}">
        <p14:creationId xmlns:p14="http://schemas.microsoft.com/office/powerpoint/2010/main" val="354557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28B0C8E8-CB45-49DE-858D-515DF1AE6886}"/>
              </a:ext>
            </a:extLst>
          </p:cNvPr>
          <p:cNvSpPr>
            <a:spLocks noGrp="1" noChangeArrowheads="1"/>
          </p:cNvSpPr>
          <p:nvPr>
            <p:ph type="subTitle" idx="1"/>
          </p:nvPr>
        </p:nvSpPr>
        <p:spPr>
          <a:xfrm>
            <a:off x="304800" y="133350"/>
            <a:ext cx="8534400" cy="4724400"/>
          </a:xfrm>
        </p:spPr>
        <p:txBody>
          <a:bodyPr>
            <a:normAutofit fontScale="92500"/>
          </a:bodyPr>
          <a:lstStyle/>
          <a:p>
            <a:pPr algn="l">
              <a:spcBef>
                <a:spcPct val="0"/>
              </a:spcBef>
            </a:pPr>
            <a:r>
              <a:rPr lang="en-US" altLang="en-US" sz="3600" baseline="30000" dirty="0" err="1">
                <a:cs typeface="Vilna" pitchFamily="2" charset="-79"/>
              </a:rPr>
              <a:t>Beresheet</a:t>
            </a:r>
            <a:r>
              <a:rPr lang="en-US" altLang="en-US" sz="3600" baseline="30000" dirty="0">
                <a:cs typeface="Vilna" pitchFamily="2" charset="-79"/>
              </a:rPr>
              <a:t>/Gen 22.10-11</a:t>
            </a:r>
            <a:r>
              <a:rPr lang="en-US" altLang="en-US" sz="4800" dirty="0">
                <a:cs typeface="Vilna" pitchFamily="2" charset="-79"/>
              </a:rPr>
              <a:t> </a:t>
            </a:r>
            <a:r>
              <a:rPr lang="en-US" altLang="en-US" sz="4000" dirty="0">
                <a:cs typeface="Vilna" pitchFamily="2" charset="-79"/>
              </a:rPr>
              <a:t>Then Avraham put out his hand and took the knife to kill his son. But the angel of A</a:t>
            </a:r>
            <a:r>
              <a:rPr lang="en-US" altLang="en-US" sz="3600" dirty="0">
                <a:cs typeface="Vilna" pitchFamily="2" charset="-79"/>
              </a:rPr>
              <a:t>DONI </a:t>
            </a:r>
            <a:r>
              <a:rPr lang="en-US" altLang="en-US" sz="4000" dirty="0">
                <a:cs typeface="Vilna" pitchFamily="2" charset="-79"/>
              </a:rPr>
              <a:t>called to him out of heaven: "Avraham? Avraham!“…Now I know that you are a man who fears God, because you have not withheld your son, your only son, from me.”</a:t>
            </a:r>
          </a:p>
        </p:txBody>
      </p:sp>
    </p:spTree>
    <p:extLst>
      <p:ext uri="{BB962C8B-B14F-4D97-AF65-F5344CB8AC3E}">
        <p14:creationId xmlns:p14="http://schemas.microsoft.com/office/powerpoint/2010/main" val="233554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A9BA971-0FD7-4579-A67E-817A820E2FB3}"/>
              </a:ext>
            </a:extLst>
          </p:cNvPr>
          <p:cNvPicPr>
            <a:picLocks noChangeAspect="1"/>
          </p:cNvPicPr>
          <p:nvPr/>
        </p:nvPicPr>
        <p:blipFill>
          <a:blip r:embed="rId3"/>
          <a:stretch>
            <a:fillRect/>
          </a:stretch>
        </p:blipFill>
        <p:spPr>
          <a:xfrm>
            <a:off x="1066800" y="246231"/>
            <a:ext cx="6950835" cy="4611520"/>
          </a:xfrm>
          <a:prstGeom prst="rect">
            <a:avLst/>
          </a:prstGeom>
        </p:spPr>
      </p:pic>
      <p:sp>
        <p:nvSpPr>
          <p:cNvPr id="5" name="TextBox 4">
            <a:extLst>
              <a:ext uri="{FF2B5EF4-FFF2-40B4-BE49-F238E27FC236}">
                <a16:creationId xmlns:a16="http://schemas.microsoft.com/office/drawing/2014/main" id="{881BC678-FAF2-4B4D-A58B-E68420A6F084}"/>
              </a:ext>
            </a:extLst>
          </p:cNvPr>
          <p:cNvSpPr txBox="1"/>
          <p:nvPr/>
        </p:nvSpPr>
        <p:spPr>
          <a:xfrm>
            <a:off x="2464980" y="285749"/>
            <a:ext cx="4214039" cy="1938992"/>
          </a:xfrm>
          <a:prstGeom prst="rect">
            <a:avLst/>
          </a:prstGeom>
          <a:noFill/>
        </p:spPr>
        <p:txBody>
          <a:bodyPr wrap="none" rtlCol="0">
            <a:spAutoFit/>
          </a:bodyPr>
          <a:lstStyle/>
          <a:p>
            <a:r>
              <a:rPr lang="en-US" dirty="0"/>
              <a:t>Israeli Tech </a:t>
            </a:r>
          </a:p>
          <a:p>
            <a:r>
              <a:rPr lang="en-US" dirty="0"/>
              <a:t>that Keeps them</a:t>
            </a:r>
          </a:p>
          <a:p>
            <a:r>
              <a:rPr lang="en-US" dirty="0"/>
              <a:t>Safe</a:t>
            </a:r>
          </a:p>
        </p:txBody>
      </p:sp>
    </p:spTree>
    <p:extLst>
      <p:ext uri="{BB962C8B-B14F-4D97-AF65-F5344CB8AC3E}">
        <p14:creationId xmlns:p14="http://schemas.microsoft.com/office/powerpoint/2010/main" val="36368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53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altLang="en-US" sz="4000" baseline="30000" dirty="0" err="1">
                <a:cs typeface="Vilna" pitchFamily="2" charset="-79"/>
              </a:rPr>
              <a:t>Beresheet</a:t>
            </a:r>
            <a:r>
              <a:rPr lang="en-US" altLang="en-US" sz="4000" baseline="30000" dirty="0">
                <a:cs typeface="Vilna" pitchFamily="2" charset="-79"/>
              </a:rPr>
              <a:t>/Gen 22.13-14</a:t>
            </a:r>
            <a:r>
              <a:rPr lang="en-US" sz="4000" dirty="0"/>
              <a:t> Avraham raised his eyes and looked, and there behind him was a ram caught in the bushes by its horns. Avraham went and took the ram and offered it up as a burnt offering in place of his son. Avraham called the place </a:t>
            </a:r>
            <a:r>
              <a:rPr lang="en-US" sz="4000" cap="small" dirty="0"/>
              <a:t>Adoni</a:t>
            </a:r>
            <a:r>
              <a:rPr lang="en-US" sz="4000" dirty="0"/>
              <a:t> </a:t>
            </a:r>
            <a:r>
              <a:rPr lang="en-US" sz="4000" dirty="0" err="1"/>
              <a:t>Yir’eh</a:t>
            </a:r>
            <a:r>
              <a:rPr lang="en-US" sz="4000" dirty="0"/>
              <a:t> [</a:t>
            </a:r>
            <a:r>
              <a:rPr lang="en-US" sz="4000" cap="small" dirty="0"/>
              <a:t>Adoni</a:t>
            </a:r>
            <a:r>
              <a:rPr lang="en-US" sz="4000" dirty="0"/>
              <a:t> will see (to it), </a:t>
            </a:r>
            <a:r>
              <a:rPr lang="en-US" sz="4000" cap="small" dirty="0"/>
              <a:t>Adoni</a:t>
            </a:r>
            <a:r>
              <a:rPr lang="en-US" sz="4000" dirty="0"/>
              <a:t> provides] — as it is said to this day, “On the mountain </a:t>
            </a:r>
            <a:r>
              <a:rPr lang="en-US" sz="4000" cap="small" dirty="0"/>
              <a:t>Adoni</a:t>
            </a:r>
            <a:r>
              <a:rPr lang="en-US" sz="4000" dirty="0"/>
              <a:t> is seen.”</a:t>
            </a:r>
          </a:p>
        </p:txBody>
      </p:sp>
    </p:spTree>
    <p:extLst>
      <p:ext uri="{BB962C8B-B14F-4D97-AF65-F5344CB8AC3E}">
        <p14:creationId xmlns:p14="http://schemas.microsoft.com/office/powerpoint/2010/main" val="50897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8.56</a:t>
            </a:r>
            <a:r>
              <a:rPr lang="en-US" sz="4000" dirty="0"/>
              <a:t> Abraham rejoiced to see My day; he saw it and was thrilled.”</a:t>
            </a:r>
          </a:p>
        </p:txBody>
      </p:sp>
    </p:spTree>
    <p:extLst>
      <p:ext uri="{BB962C8B-B14F-4D97-AF65-F5344CB8AC3E}">
        <p14:creationId xmlns:p14="http://schemas.microsoft.com/office/powerpoint/2010/main" val="114273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F71FDE8-BE33-499E-B33D-3F5CBCEC0C66}"/>
              </a:ext>
            </a:extLst>
          </p:cNvPr>
          <p:cNvSpPr>
            <a:spLocks noGrp="1" noChangeArrowheads="1"/>
          </p:cNvSpPr>
          <p:nvPr>
            <p:ph type="subTitle" idx="1"/>
          </p:nvPr>
        </p:nvSpPr>
        <p:spPr>
          <a:xfrm>
            <a:off x="381000" y="209550"/>
            <a:ext cx="8382000" cy="4724400"/>
          </a:xfrm>
        </p:spPr>
        <p:txBody>
          <a:bodyPr/>
          <a:lstStyle/>
          <a:p>
            <a:pPr algn="l">
              <a:spcBef>
                <a:spcPct val="0"/>
              </a:spcBef>
            </a:pPr>
            <a:r>
              <a:rPr lang="en-US" altLang="en-US" sz="3600" baseline="30000" dirty="0" err="1">
                <a:cs typeface="Vilna" pitchFamily="2" charset="-79"/>
              </a:rPr>
              <a:t>Beresheet</a:t>
            </a:r>
            <a:r>
              <a:rPr lang="en-US" altLang="en-US" sz="3600" baseline="30000" dirty="0">
                <a:cs typeface="Vilna" pitchFamily="2" charset="-79"/>
              </a:rPr>
              <a:t>/Gen 22.15-18</a:t>
            </a:r>
            <a:r>
              <a:rPr lang="en-US" altLang="en-US" sz="3600" dirty="0">
                <a:cs typeface="Vilna" pitchFamily="2" charset="-79"/>
              </a:rPr>
              <a:t> The angel of A</a:t>
            </a:r>
            <a:r>
              <a:rPr lang="en-US" altLang="en-US" sz="3200" dirty="0">
                <a:cs typeface="Vilna" pitchFamily="2" charset="-79"/>
              </a:rPr>
              <a:t>DONI</a:t>
            </a:r>
            <a:r>
              <a:rPr lang="en-US" altLang="en-US" sz="3600" dirty="0">
                <a:cs typeface="Vilna" pitchFamily="2" charset="-79"/>
              </a:rPr>
              <a:t> called to Avraham a second time out of heaven. He said, “</a:t>
            </a:r>
            <a:r>
              <a:rPr lang="en-US" altLang="en-US" sz="3600" dirty="0">
                <a:solidFill>
                  <a:srgbClr val="FFFF66"/>
                </a:solidFill>
                <a:cs typeface="Vilna" pitchFamily="2" charset="-79"/>
              </a:rPr>
              <a:t>I have sworn by myself</a:t>
            </a:r>
            <a:r>
              <a:rPr lang="en-US" altLang="en-US" sz="3600" dirty="0">
                <a:cs typeface="Vilna" pitchFamily="2" charset="-79"/>
              </a:rPr>
              <a:t> - says A</a:t>
            </a:r>
            <a:r>
              <a:rPr lang="en-US" altLang="en-US" sz="3200" dirty="0">
                <a:cs typeface="Vilna" pitchFamily="2" charset="-79"/>
              </a:rPr>
              <a:t>DONI</a:t>
            </a:r>
            <a:r>
              <a:rPr lang="en-US" altLang="en-US" sz="3600" dirty="0">
                <a:cs typeface="Vilna" pitchFamily="2" charset="-79"/>
              </a:rPr>
              <a:t> - that because you have done this, because you haven't withheld your son, your only son, </a:t>
            </a:r>
            <a:r>
              <a:rPr lang="en-US" altLang="en-US" sz="3600" dirty="0">
                <a:solidFill>
                  <a:srgbClr val="FFFF66"/>
                </a:solidFill>
                <a:cs typeface="Vilna" pitchFamily="2" charset="-79"/>
              </a:rPr>
              <a:t>I will most certainly bless you;</a:t>
            </a:r>
            <a:r>
              <a:rPr lang="en-US" altLang="en-US" sz="3600" dirty="0">
                <a:cs typeface="Vilna" pitchFamily="2" charset="-79"/>
              </a:rPr>
              <a:t> </a:t>
            </a:r>
            <a:r>
              <a:rPr lang="en-US" altLang="en-US" sz="3600" dirty="0">
                <a:solidFill>
                  <a:srgbClr val="FFFF66"/>
                </a:solidFill>
              </a:rPr>
              <a:t>and I will most certainly increase</a:t>
            </a:r>
            <a:endParaRPr lang="en-US" altLang="en-US" sz="3600" dirty="0">
              <a:cs typeface="Vilna" pitchFamily="2" charset="-79"/>
            </a:endParaRPr>
          </a:p>
        </p:txBody>
      </p:sp>
    </p:spTree>
    <p:extLst>
      <p:ext uri="{BB962C8B-B14F-4D97-AF65-F5344CB8AC3E}">
        <p14:creationId xmlns:p14="http://schemas.microsoft.com/office/powerpoint/2010/main" val="351289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F71FDE8-BE33-499E-B33D-3F5CBCEC0C66}"/>
              </a:ext>
            </a:extLst>
          </p:cNvPr>
          <p:cNvSpPr>
            <a:spLocks noGrp="1" noChangeArrowheads="1"/>
          </p:cNvSpPr>
          <p:nvPr>
            <p:ph type="subTitle" idx="1"/>
          </p:nvPr>
        </p:nvSpPr>
        <p:spPr>
          <a:xfrm>
            <a:off x="381000" y="209550"/>
            <a:ext cx="8382000" cy="4724400"/>
          </a:xfrm>
        </p:spPr>
        <p:txBody>
          <a:bodyPr/>
          <a:lstStyle/>
          <a:p>
            <a:pPr algn="l">
              <a:spcBef>
                <a:spcPct val="0"/>
              </a:spcBef>
            </a:pPr>
            <a:r>
              <a:rPr lang="en-US" altLang="en-US" sz="2700" baseline="30000" dirty="0" err="1">
                <a:cs typeface="Vilna" pitchFamily="2" charset="-79"/>
              </a:rPr>
              <a:t>Beresheet</a:t>
            </a:r>
            <a:r>
              <a:rPr lang="en-US" altLang="en-US" sz="2700" baseline="30000" dirty="0">
                <a:cs typeface="Vilna" pitchFamily="2" charset="-79"/>
              </a:rPr>
              <a:t>/Gen 22.15-18</a:t>
            </a:r>
            <a:r>
              <a:rPr lang="en-US" altLang="en-US" sz="2700" dirty="0">
                <a:cs typeface="Vilna" pitchFamily="2" charset="-79"/>
              </a:rPr>
              <a:t> </a:t>
            </a:r>
            <a:r>
              <a:rPr lang="en-US" altLang="en-US" sz="3600" dirty="0">
                <a:solidFill>
                  <a:srgbClr val="FFFF66"/>
                </a:solidFill>
              </a:rPr>
              <a:t>your descendants</a:t>
            </a:r>
            <a:r>
              <a:rPr lang="en-US" altLang="en-US" sz="3600" dirty="0"/>
              <a:t> to as many as there are stars in the sky or grains of sand on the seashore. Your descendants will possess the cities of their enemies, and by your descendants all the nations of the earth will be blessed — because you obeyed my order.”” </a:t>
            </a:r>
            <a:endParaRPr lang="en-US" altLang="en-US" sz="3600" dirty="0">
              <a:cs typeface="Vilna" pitchFamily="2" charset="-79"/>
            </a:endParaRPr>
          </a:p>
        </p:txBody>
      </p:sp>
    </p:spTree>
    <p:extLst>
      <p:ext uri="{BB962C8B-B14F-4D97-AF65-F5344CB8AC3E}">
        <p14:creationId xmlns:p14="http://schemas.microsoft.com/office/powerpoint/2010/main" val="94797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D4F1DD3-C142-46A0-A1D8-E73E0EB5BD4A}"/>
              </a:ext>
            </a:extLst>
          </p:cNvPr>
          <p:cNvSpPr>
            <a:spLocks noGrp="1" noChangeArrowheads="1"/>
          </p:cNvSpPr>
          <p:nvPr>
            <p:ph type="subTitle" idx="1"/>
          </p:nvPr>
        </p:nvSpPr>
        <p:spPr>
          <a:xfrm>
            <a:off x="304800" y="209550"/>
            <a:ext cx="8610600" cy="4724400"/>
          </a:xfrm>
        </p:spPr>
        <p:txBody>
          <a:bodyPr/>
          <a:lstStyle/>
          <a:p>
            <a:pPr algn="l">
              <a:spcBef>
                <a:spcPct val="0"/>
              </a:spcBef>
            </a:pPr>
            <a:r>
              <a:rPr lang="en-US" altLang="en-US" sz="4000" dirty="0">
                <a:cs typeface="Vilna" pitchFamily="2" charset="-79"/>
              </a:rPr>
              <a:t>He swore by Himself</a:t>
            </a:r>
          </a:p>
          <a:p>
            <a:pPr algn="r" rtl="1">
              <a:spcBef>
                <a:spcPct val="0"/>
              </a:spcBef>
              <a:tabLst>
                <a:tab pos="2001838" algn="l"/>
              </a:tabLst>
            </a:pPr>
            <a:r>
              <a:rPr lang="en-US" altLang="en-US" sz="5400" dirty="0">
                <a:cs typeface="Vilna" pitchFamily="2" charset="-79"/>
              </a:rPr>
              <a:t> </a:t>
            </a:r>
            <a:r>
              <a:rPr lang="he-IL" altLang="en-US" sz="4400" b="1" dirty="0">
                <a:latin typeface="David" panose="020E0502060401010101" pitchFamily="34" charset="-79"/>
                <a:cs typeface="David" panose="020E0502060401010101" pitchFamily="34" charset="-79"/>
              </a:rPr>
              <a:t>וַיֹּאמֶר</a:t>
            </a:r>
            <a:r>
              <a:rPr lang="ar-SA" altLang="en-US" sz="4400" b="1" dirty="0">
                <a:latin typeface="David" panose="020E0502060401010101" pitchFamily="34" charset="-79"/>
              </a:rPr>
              <a:t> </a:t>
            </a:r>
            <a:r>
              <a:rPr lang="he-IL" altLang="en-US" sz="4400" b="1" dirty="0">
                <a:solidFill>
                  <a:srgbClr val="FFFF00"/>
                </a:solidFill>
                <a:latin typeface="David" panose="020E0502060401010101" pitchFamily="34" charset="-79"/>
                <a:cs typeface="David" panose="020E0502060401010101" pitchFamily="34" charset="-79"/>
              </a:rPr>
              <a:t>בִּי</a:t>
            </a:r>
            <a:r>
              <a:rPr lang="he-IL" altLang="en-US" sz="4400" b="1" dirty="0">
                <a:latin typeface="David" panose="020E0502060401010101" pitchFamily="34" charset="-79"/>
                <a:cs typeface="David" panose="020E0502060401010101" pitchFamily="34" charset="-79"/>
              </a:rPr>
              <a:t> נִשְׁבַּעְתִּי נְאֻם-יְיָ</a:t>
            </a:r>
            <a:r>
              <a:rPr lang="en-US" altLang="en-US" sz="4400" b="1" dirty="0">
                <a:latin typeface="David" panose="020E0502060401010101" pitchFamily="34" charset="-79"/>
                <a:cs typeface="David" panose="020E0502060401010101" pitchFamily="34" charset="-79"/>
              </a:rPr>
              <a:t>:</a:t>
            </a:r>
          </a:p>
          <a:p>
            <a:pPr algn="l">
              <a:spcBef>
                <a:spcPct val="0"/>
              </a:spcBef>
            </a:pPr>
            <a:r>
              <a:rPr lang="en-US" altLang="en-US" sz="4000" dirty="0">
                <a:cs typeface="Vilna" pitchFamily="2" charset="-79"/>
              </a:rPr>
              <a:t>"I will certainly bless you, and I will certainly give you many descendants";</a:t>
            </a:r>
            <a:endParaRPr lang="en-US" altLang="en-US" sz="4800" dirty="0">
              <a:cs typeface="Vilna" pitchFamily="2" charset="-79"/>
            </a:endParaRPr>
          </a:p>
          <a:p>
            <a:pPr algn="r" rtl="1">
              <a:spcBef>
                <a:spcPct val="0"/>
              </a:spcBef>
            </a:pPr>
            <a:r>
              <a:rPr lang="he-IL" altLang="en-US" sz="4400" b="1" dirty="0">
                <a:solidFill>
                  <a:srgbClr val="FFFF00"/>
                </a:solidFill>
                <a:latin typeface="David" panose="020E0502060401010101" pitchFamily="34" charset="-79"/>
                <a:cs typeface="David" panose="020E0502060401010101" pitchFamily="34" charset="-79"/>
              </a:rPr>
              <a:t>כִּי-בָרֵךְ אֲבָרֶכְךָ</a:t>
            </a:r>
            <a:r>
              <a:rPr lang="he-IL" altLang="en-US" sz="4400" b="1" dirty="0">
                <a:latin typeface="David" panose="020E0502060401010101" pitchFamily="34" charset="-79"/>
                <a:cs typeface="David" panose="020E0502060401010101" pitchFamily="34" charset="-79"/>
              </a:rPr>
              <a:t>, </a:t>
            </a:r>
            <a:r>
              <a:rPr lang="he-IL" altLang="en-US" sz="4400" b="1" dirty="0">
                <a:solidFill>
                  <a:srgbClr val="FFFF00"/>
                </a:solidFill>
                <a:latin typeface="David" panose="020E0502060401010101" pitchFamily="34" charset="-79"/>
                <a:cs typeface="David" panose="020E0502060401010101" pitchFamily="34" charset="-79"/>
              </a:rPr>
              <a:t>וְהַרְבָּה אַרְבֶּה </a:t>
            </a:r>
            <a:r>
              <a:rPr lang="he-IL" altLang="en-US" sz="4400" b="1" dirty="0">
                <a:latin typeface="David" panose="020E0502060401010101" pitchFamily="34" charset="-79"/>
                <a:cs typeface="David" panose="020E0502060401010101" pitchFamily="34" charset="-79"/>
              </a:rPr>
              <a:t>אֶת-זַרְעֲךָ</a:t>
            </a:r>
            <a:endParaRPr lang="en-US" altLang="en-US" sz="3200" dirty="0">
              <a:cs typeface="Vilna" pitchFamily="2" charset="-79"/>
            </a:endParaRPr>
          </a:p>
        </p:txBody>
      </p:sp>
    </p:spTree>
    <p:extLst>
      <p:ext uri="{BB962C8B-B14F-4D97-AF65-F5344CB8AC3E}">
        <p14:creationId xmlns:p14="http://schemas.microsoft.com/office/powerpoint/2010/main" val="13120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D4F1DD3-C142-46A0-A1D8-E73E0EB5BD4A}"/>
              </a:ext>
            </a:extLst>
          </p:cNvPr>
          <p:cNvSpPr>
            <a:spLocks noGrp="1" noChangeArrowheads="1"/>
          </p:cNvSpPr>
          <p:nvPr>
            <p:ph type="subTitle" idx="1"/>
          </p:nvPr>
        </p:nvSpPr>
        <p:spPr>
          <a:xfrm>
            <a:off x="304800" y="209550"/>
            <a:ext cx="8610600" cy="4724400"/>
          </a:xfrm>
        </p:spPr>
        <p:txBody>
          <a:bodyPr/>
          <a:lstStyle/>
          <a:p>
            <a:pPr algn="r" rtl="1">
              <a:spcBef>
                <a:spcPct val="0"/>
              </a:spcBef>
            </a:pPr>
            <a:r>
              <a:rPr lang="he-IL" altLang="en-US" sz="4050" b="1" dirty="0">
                <a:latin typeface="David" panose="020E0502060401010101" pitchFamily="34" charset="-79"/>
                <a:cs typeface="David" panose="020E0502060401010101" pitchFamily="34" charset="-79"/>
              </a:rPr>
              <a:t>כְּכוֹכְבֵי הַשָּׁמַיִם, וְכַחוֹל אֲשֶׁר עַל-שְׂפַת הַיָּם</a:t>
            </a:r>
            <a:r>
              <a:rPr lang="en-US" altLang="en-US" sz="5400" b="1" dirty="0">
                <a:latin typeface="David" panose="020E0502060401010101" pitchFamily="34" charset="-79"/>
                <a:cs typeface="David" panose="020E0502060401010101" pitchFamily="34" charset="-79"/>
              </a:rPr>
              <a:t>;</a:t>
            </a:r>
          </a:p>
          <a:p>
            <a:pPr algn="l">
              <a:spcBef>
                <a:spcPct val="0"/>
              </a:spcBef>
            </a:pPr>
            <a:endParaRPr lang="en-US" altLang="en-US" sz="2000" dirty="0">
              <a:cs typeface="Vilna" pitchFamily="2" charset="-79"/>
            </a:endParaRPr>
          </a:p>
          <a:p>
            <a:pPr algn="l">
              <a:spcBef>
                <a:spcPct val="0"/>
              </a:spcBef>
            </a:pPr>
            <a:r>
              <a:rPr lang="en-US" altLang="en-US" sz="4000" dirty="0">
                <a:cs typeface="Vilna" pitchFamily="2" charset="-79"/>
              </a:rPr>
              <a:t>As stars in the sky or grains of sand on the seashore.</a:t>
            </a:r>
          </a:p>
        </p:txBody>
      </p:sp>
    </p:spTree>
    <p:extLst>
      <p:ext uri="{BB962C8B-B14F-4D97-AF65-F5344CB8AC3E}">
        <p14:creationId xmlns:p14="http://schemas.microsoft.com/office/powerpoint/2010/main" val="1975913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6.16-20</a:t>
            </a:r>
            <a:r>
              <a:rPr lang="en-US" sz="4000" dirty="0"/>
              <a:t> Now people swear oaths by someone greater than themselves, and confirmation by an oath puts an end to all dispute. Therefore, when God wanted to demonstrate still more convincingly the unchangeable character of his intentions to those who were to receive what he had promised, </a:t>
            </a:r>
          </a:p>
        </p:txBody>
      </p:sp>
    </p:spTree>
    <p:extLst>
      <p:ext uri="{BB962C8B-B14F-4D97-AF65-F5344CB8AC3E}">
        <p14:creationId xmlns:p14="http://schemas.microsoft.com/office/powerpoint/2010/main" val="355600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6.16-20</a:t>
            </a:r>
            <a:r>
              <a:rPr lang="en-US" sz="4000" dirty="0"/>
              <a:t> he added an oath to the promise; so that through </a:t>
            </a:r>
            <a:r>
              <a:rPr lang="en-US" sz="4000" dirty="0">
                <a:solidFill>
                  <a:srgbClr val="FFFF99"/>
                </a:solidFill>
              </a:rPr>
              <a:t>two unchangeable things</a:t>
            </a:r>
            <a:r>
              <a:rPr lang="en-US" sz="4000" dirty="0"/>
              <a:t>, </a:t>
            </a:r>
          </a:p>
        </p:txBody>
      </p:sp>
    </p:spTree>
    <p:extLst>
      <p:ext uri="{BB962C8B-B14F-4D97-AF65-F5344CB8AC3E}">
        <p14:creationId xmlns:p14="http://schemas.microsoft.com/office/powerpoint/2010/main" val="3905761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300" u="sng" dirty="0"/>
              <a:t>FIRST</a:t>
            </a:r>
            <a:r>
              <a:rPr lang="en-US" sz="4000" dirty="0"/>
              <a:t> </a:t>
            </a:r>
            <a:r>
              <a:rPr lang="en-US" sz="4000" baseline="30000" dirty="0"/>
              <a:t>Ber/Gen 12.1-3, 7 </a:t>
            </a:r>
            <a:r>
              <a:rPr lang="en-US" sz="4000" dirty="0"/>
              <a:t>Now </a:t>
            </a:r>
            <a:r>
              <a:rPr lang="en-US" sz="4000" cap="small" dirty="0"/>
              <a:t>Adoni</a:t>
            </a:r>
            <a:r>
              <a:rPr lang="en-US" sz="4000" dirty="0"/>
              <a:t> said to Avram, “Get yourself out of your country, away from your kinsmen and away from your father’s house, and go to the land that I will show you. I will make of you a great nation, I will bless you, and I will make your name great; and you are to be a blessing.  </a:t>
            </a:r>
          </a:p>
        </p:txBody>
      </p:sp>
    </p:spTree>
    <p:extLst>
      <p:ext uri="{BB962C8B-B14F-4D97-AF65-F5344CB8AC3E}">
        <p14:creationId xmlns:p14="http://schemas.microsoft.com/office/powerpoint/2010/main" val="2021031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12.1-3, 7 </a:t>
            </a:r>
            <a:r>
              <a:rPr lang="en-US" sz="4000" dirty="0"/>
              <a:t>I will bless those who bless you, but I will curse anyone who curses you; and by you all the families of the earth will be blessed.”…</a:t>
            </a:r>
            <a:r>
              <a:rPr lang="en-US" sz="4000" cap="small" dirty="0"/>
              <a:t> </a:t>
            </a:r>
            <a:r>
              <a:rPr lang="en-US" sz="4000" dirty="0"/>
              <a:t>“To your descendants I will give this land.” </a:t>
            </a:r>
          </a:p>
        </p:txBody>
      </p:sp>
    </p:spTree>
    <p:extLst>
      <p:ext uri="{BB962C8B-B14F-4D97-AF65-F5344CB8AC3E}">
        <p14:creationId xmlns:p14="http://schemas.microsoft.com/office/powerpoint/2010/main" val="320233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27816A7-7D38-4229-9900-297E7C6A57E8}"/>
              </a:ext>
            </a:extLst>
          </p:cNvPr>
          <p:cNvPicPr>
            <a:picLocks noChangeAspect="1"/>
          </p:cNvPicPr>
          <p:nvPr/>
        </p:nvPicPr>
        <p:blipFill>
          <a:blip r:embed="rId3"/>
          <a:stretch>
            <a:fillRect/>
          </a:stretch>
        </p:blipFill>
        <p:spPr>
          <a:xfrm>
            <a:off x="1200584" y="285749"/>
            <a:ext cx="7052195" cy="4781768"/>
          </a:xfrm>
          <a:prstGeom prst="rect">
            <a:avLst/>
          </a:prstGeom>
        </p:spPr>
      </p:pic>
    </p:spTree>
    <p:extLst>
      <p:ext uri="{BB962C8B-B14F-4D97-AF65-F5344CB8AC3E}">
        <p14:creationId xmlns:p14="http://schemas.microsoft.com/office/powerpoint/2010/main" val="241649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D4F1DD3-C142-46A0-A1D8-E73E0EB5BD4A}"/>
              </a:ext>
            </a:extLst>
          </p:cNvPr>
          <p:cNvSpPr>
            <a:spLocks noGrp="1" noChangeArrowheads="1"/>
          </p:cNvSpPr>
          <p:nvPr>
            <p:ph type="subTitle" idx="1"/>
          </p:nvPr>
        </p:nvSpPr>
        <p:spPr>
          <a:xfrm>
            <a:off x="304800" y="209550"/>
            <a:ext cx="8610600" cy="4724400"/>
          </a:xfrm>
        </p:spPr>
        <p:txBody>
          <a:bodyPr/>
          <a:lstStyle/>
          <a:p>
            <a:pPr algn="l">
              <a:spcBef>
                <a:spcPct val="0"/>
              </a:spcBef>
            </a:pPr>
            <a:r>
              <a:rPr lang="en-US" altLang="en-US" sz="4000" u="sng" dirty="0">
                <a:solidFill>
                  <a:srgbClr val="FFFF66"/>
                </a:solidFill>
                <a:cs typeface="Vilna" pitchFamily="2" charset="-79"/>
              </a:rPr>
              <a:t>SECOND</a:t>
            </a:r>
            <a:r>
              <a:rPr lang="en-US" altLang="en-US" sz="3000" dirty="0">
                <a:solidFill>
                  <a:srgbClr val="FFFF66"/>
                </a:solidFill>
                <a:cs typeface="Vilna" pitchFamily="2" charset="-79"/>
              </a:rPr>
              <a:t> </a:t>
            </a:r>
            <a:r>
              <a:rPr lang="en-US" altLang="en-US" sz="3200" dirty="0">
                <a:solidFill>
                  <a:srgbClr val="FFFF66"/>
                </a:solidFill>
                <a:cs typeface="Vilna" pitchFamily="2" charset="-79"/>
              </a:rPr>
              <a:t>He </a:t>
            </a:r>
            <a:r>
              <a:rPr lang="en-US" altLang="en-US" sz="3200" u="sng" dirty="0">
                <a:solidFill>
                  <a:srgbClr val="FFFF66"/>
                </a:solidFill>
                <a:cs typeface="Vilna" pitchFamily="2" charset="-79"/>
              </a:rPr>
              <a:t>swore</a:t>
            </a:r>
            <a:r>
              <a:rPr lang="en-US" altLang="en-US" sz="3200" dirty="0">
                <a:solidFill>
                  <a:srgbClr val="FFFF66"/>
                </a:solidFill>
                <a:cs typeface="Vilna" pitchFamily="2" charset="-79"/>
              </a:rPr>
              <a:t> by Himself</a:t>
            </a:r>
            <a:endParaRPr lang="en-US" altLang="en-US" sz="3000" dirty="0">
              <a:solidFill>
                <a:srgbClr val="FFFF66"/>
              </a:solidFill>
              <a:cs typeface="Vilna" pitchFamily="2" charset="-79"/>
            </a:endParaRPr>
          </a:p>
          <a:p>
            <a:pPr algn="r" rtl="1">
              <a:spcBef>
                <a:spcPct val="0"/>
              </a:spcBef>
            </a:pPr>
            <a:r>
              <a:rPr lang="en-US" altLang="en-US" sz="4050" dirty="0">
                <a:cs typeface="Vilna" pitchFamily="2" charset="-79"/>
              </a:rPr>
              <a:t> </a:t>
            </a:r>
            <a:r>
              <a:rPr lang="he-IL" altLang="en-US" sz="4050" b="1" dirty="0">
                <a:latin typeface="David" panose="020E0502060401010101" pitchFamily="34" charset="-79"/>
                <a:cs typeface="David" panose="020E0502060401010101" pitchFamily="34" charset="-79"/>
              </a:rPr>
              <a:t>וַיֹּאמֶר</a:t>
            </a:r>
            <a:r>
              <a:rPr lang="ar-SA" altLang="en-US" sz="4050" b="1" dirty="0">
                <a:latin typeface="David" panose="020E0502060401010101" pitchFamily="34" charset="-79"/>
              </a:rPr>
              <a:t>, </a:t>
            </a:r>
            <a:r>
              <a:rPr lang="he-IL" altLang="en-US" sz="4050" b="1" dirty="0">
                <a:latin typeface="David" panose="020E0502060401010101" pitchFamily="34" charset="-79"/>
                <a:cs typeface="David" panose="020E0502060401010101" pitchFamily="34" charset="-79"/>
              </a:rPr>
              <a:t>בִּי נִשְׁבַּעְתִּי נְאֻם-יְיָ</a:t>
            </a:r>
            <a:r>
              <a:rPr lang="en-US" altLang="en-US" sz="4050" b="1" dirty="0">
                <a:latin typeface="David" panose="020E0502060401010101" pitchFamily="34" charset="-79"/>
                <a:cs typeface="David" panose="020E0502060401010101" pitchFamily="34" charset="-79"/>
              </a:rPr>
              <a:t>:</a:t>
            </a:r>
          </a:p>
          <a:p>
            <a:pPr algn="l">
              <a:spcBef>
                <a:spcPct val="0"/>
              </a:spcBef>
            </a:pPr>
            <a:r>
              <a:rPr lang="en-US" altLang="en-US" sz="3600" dirty="0">
                <a:solidFill>
                  <a:srgbClr val="FFFF66"/>
                </a:solidFill>
                <a:cs typeface="Vilna" pitchFamily="2" charset="-79"/>
              </a:rPr>
              <a:t>"I will certainly bless you, and I will certainly give you many descendants";</a:t>
            </a:r>
            <a:endParaRPr lang="en-US" altLang="en-US" sz="4400" dirty="0">
              <a:cs typeface="Vilna" pitchFamily="2" charset="-79"/>
            </a:endParaRPr>
          </a:p>
          <a:p>
            <a:pPr algn="r" rtl="1">
              <a:spcBef>
                <a:spcPct val="0"/>
              </a:spcBef>
            </a:pPr>
            <a:r>
              <a:rPr lang="he-IL" altLang="en-US" sz="4050" b="1" dirty="0">
                <a:latin typeface="David" panose="020E0502060401010101" pitchFamily="34" charset="-79"/>
                <a:cs typeface="David" panose="020E0502060401010101" pitchFamily="34" charset="-79"/>
              </a:rPr>
              <a:t>כִּי-בָרֵךְ אֲבָרֶכְךָ, וְהַרְבָּה אַרְבֶּה אֶת-זַרְעֲךָ</a:t>
            </a:r>
            <a:endParaRPr lang="en-US" altLang="en-US" sz="3000" dirty="0">
              <a:cs typeface="Vilna" pitchFamily="2" charset="-79"/>
            </a:endParaRPr>
          </a:p>
        </p:txBody>
      </p:sp>
    </p:spTree>
    <p:extLst>
      <p:ext uri="{BB962C8B-B14F-4D97-AF65-F5344CB8AC3E}">
        <p14:creationId xmlns:p14="http://schemas.microsoft.com/office/powerpoint/2010/main" val="351164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altLang="en-US" sz="4000" baseline="30000" dirty="0">
                <a:cs typeface="Vilna" pitchFamily="2" charset="-79"/>
              </a:rPr>
              <a:t>Ber/Gen 22.17-18</a:t>
            </a:r>
            <a:r>
              <a:rPr lang="en-US" altLang="en-US" sz="4000" dirty="0">
                <a:cs typeface="Vilna" pitchFamily="2" charset="-79"/>
              </a:rPr>
              <a:t> give you many descendants;</a:t>
            </a:r>
            <a:r>
              <a:rPr lang="en-US" altLang="en-US" sz="4000" dirty="0">
                <a:solidFill>
                  <a:srgbClr val="FFFF66"/>
                </a:solidFill>
                <a:cs typeface="Vilna" pitchFamily="2" charset="-79"/>
              </a:rPr>
              <a:t> </a:t>
            </a:r>
            <a:r>
              <a:rPr lang="en-US" sz="4000" dirty="0"/>
              <a:t>as many as there are stars in the sky or grains of sand on the seashore. Your descendants will possess the cities of their enemies, and by your descendants all the nations of the earth will be blessed — because you obeyed my order.”</a:t>
            </a:r>
          </a:p>
        </p:txBody>
      </p:sp>
    </p:spTree>
    <p:extLst>
      <p:ext uri="{BB962C8B-B14F-4D97-AF65-F5344CB8AC3E}">
        <p14:creationId xmlns:p14="http://schemas.microsoft.com/office/powerpoint/2010/main" val="1326103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587484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6.16-20</a:t>
            </a:r>
            <a:r>
              <a:rPr lang="en-US" sz="4000" dirty="0"/>
              <a:t> he added an oath to the promise; so that through </a:t>
            </a:r>
            <a:r>
              <a:rPr lang="en-US" sz="4000" dirty="0">
                <a:solidFill>
                  <a:srgbClr val="FFFF99"/>
                </a:solidFill>
              </a:rPr>
              <a:t>two unchangeable things</a:t>
            </a:r>
            <a:r>
              <a:rPr lang="en-US" sz="4000" dirty="0"/>
              <a:t>, in neither of which God could lie, we, who have fled to take a firm hold on the hope set before us, would be strongly encouraged.  We have this hope as a sure and safe</a:t>
            </a:r>
          </a:p>
        </p:txBody>
      </p:sp>
    </p:spTree>
    <p:extLst>
      <p:ext uri="{BB962C8B-B14F-4D97-AF65-F5344CB8AC3E}">
        <p14:creationId xmlns:p14="http://schemas.microsoft.com/office/powerpoint/2010/main" val="29892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6.16-20</a:t>
            </a:r>
            <a:r>
              <a:rPr lang="en-US" sz="4000" dirty="0"/>
              <a:t> anchor for ourselves, a hope that goes right on through to what is inside the </a:t>
            </a:r>
            <a:r>
              <a:rPr lang="en-US" sz="4000" dirty="0" err="1"/>
              <a:t>parokhet</a:t>
            </a:r>
            <a:r>
              <a:rPr lang="en-US" sz="4000" dirty="0"/>
              <a:t>, where a forerunner has entered on our behalf, namely, Yeshua, who has become a cohen </a:t>
            </a:r>
            <a:r>
              <a:rPr lang="en-US" sz="4000" dirty="0" err="1"/>
              <a:t>gadol</a:t>
            </a:r>
            <a:r>
              <a:rPr lang="en-US" sz="4000" dirty="0"/>
              <a:t> forever, to be compared with </a:t>
            </a:r>
            <a:r>
              <a:rPr lang="en-US" sz="4000" dirty="0" err="1"/>
              <a:t>Malki-Tzedek</a:t>
            </a:r>
            <a:r>
              <a:rPr lang="en-US" sz="4000" dirty="0"/>
              <a:t>.</a:t>
            </a:r>
          </a:p>
        </p:txBody>
      </p:sp>
    </p:spTree>
    <p:extLst>
      <p:ext uri="{BB962C8B-B14F-4D97-AF65-F5344CB8AC3E}">
        <p14:creationId xmlns:p14="http://schemas.microsoft.com/office/powerpoint/2010/main" val="2777310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Goal at risk: van, Abe’s future, abundant eternal  entrance</a:t>
            </a:r>
          </a:p>
          <a:p>
            <a:pPr marL="457200" indent="-457200">
              <a:buFont typeface="+mj-lt"/>
              <a:buAutoNum type="arabicPeriod"/>
            </a:pPr>
            <a:r>
              <a:rPr lang="en-US" sz="4000" dirty="0">
                <a:solidFill>
                  <a:srgbClr val="FFFF99"/>
                </a:solidFill>
              </a:rPr>
              <a:t>Goal guaranteed</a:t>
            </a:r>
          </a:p>
          <a:p>
            <a:pPr marL="457200" indent="-457200">
              <a:buFont typeface="+mj-lt"/>
              <a:buAutoNum type="arabicPeriod"/>
            </a:pPr>
            <a:r>
              <a:rPr lang="en-US" sz="4000" dirty="0"/>
              <a:t>Current risks and hazards</a:t>
            </a:r>
          </a:p>
          <a:p>
            <a:pPr marL="457200" indent="-457200">
              <a:buFont typeface="+mj-lt"/>
              <a:buAutoNum type="arabicPeriod"/>
            </a:pPr>
            <a:r>
              <a:rPr lang="en-US" sz="4000" dirty="0"/>
              <a:t>Current recourse</a:t>
            </a:r>
          </a:p>
        </p:txBody>
      </p:sp>
    </p:spTree>
    <p:extLst>
      <p:ext uri="{BB962C8B-B14F-4D97-AF65-F5344CB8AC3E}">
        <p14:creationId xmlns:p14="http://schemas.microsoft.com/office/powerpoint/2010/main" val="67635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a:extLst>
              <a:ext uri="{FF2B5EF4-FFF2-40B4-BE49-F238E27FC236}">
                <a16:creationId xmlns:a16="http://schemas.microsoft.com/office/drawing/2014/main" id="{846E63CB-DA9E-4653-B6C0-EF4C5D1C6DE0}"/>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676400" y="400050"/>
            <a:ext cx="6096000" cy="4533900"/>
          </a:xfrm>
        </p:spPr>
      </p:pic>
    </p:spTree>
    <p:extLst>
      <p:ext uri="{BB962C8B-B14F-4D97-AF65-F5344CB8AC3E}">
        <p14:creationId xmlns:p14="http://schemas.microsoft.com/office/powerpoint/2010/main" val="2507062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3D6BFF4E-0644-4F28-8028-8D6EE4893A3C}"/>
              </a:ext>
            </a:extLst>
          </p:cNvPr>
          <p:cNvSpPr>
            <a:spLocks noGrp="1" noChangeArrowheads="1"/>
          </p:cNvSpPr>
          <p:nvPr>
            <p:ph type="subTitle" idx="1"/>
          </p:nvPr>
        </p:nvSpPr>
        <p:spPr>
          <a:xfrm>
            <a:off x="152400" y="209550"/>
            <a:ext cx="2595880" cy="4672330"/>
          </a:xfrm>
        </p:spPr>
        <p:txBody>
          <a:bodyPr/>
          <a:lstStyle/>
          <a:p>
            <a:pPr algn="l">
              <a:spcBef>
                <a:spcPct val="0"/>
              </a:spcBef>
            </a:pPr>
            <a:r>
              <a:rPr lang="en-US" altLang="en-US" sz="3200" dirty="0">
                <a:cs typeface="Vilna" pitchFamily="2" charset="-79"/>
              </a:rPr>
              <a:t>The United States Bullion Depository at Fort Knox, Kentucky</a:t>
            </a:r>
          </a:p>
        </p:txBody>
      </p:sp>
      <p:pic>
        <p:nvPicPr>
          <p:cNvPr id="1028" name="Picture 4" descr="U.S. Bullion Depository at Fort Knox">
            <a:extLst>
              <a:ext uri="{FF2B5EF4-FFF2-40B4-BE49-F238E27FC236}">
                <a16:creationId xmlns:a16="http://schemas.microsoft.com/office/drawing/2014/main" id="{F7DBF328-91D6-4617-B063-250F662B7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6380"/>
            <a:ext cx="5943600" cy="475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7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a:extLst>
              <a:ext uri="{FF2B5EF4-FFF2-40B4-BE49-F238E27FC236}">
                <a16:creationId xmlns:a16="http://schemas.microsoft.com/office/drawing/2014/main" id="{93E637E6-3DEB-417C-935D-BC9F4A9752F2}"/>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971800" y="361950"/>
            <a:ext cx="3073400" cy="4610100"/>
          </a:xfrm>
        </p:spPr>
      </p:pic>
    </p:spTree>
    <p:extLst>
      <p:ext uri="{BB962C8B-B14F-4D97-AF65-F5344CB8AC3E}">
        <p14:creationId xmlns:p14="http://schemas.microsoft.com/office/powerpoint/2010/main" val="3005153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a:extLst>
              <a:ext uri="{FF2B5EF4-FFF2-40B4-BE49-F238E27FC236}">
                <a16:creationId xmlns:a16="http://schemas.microsoft.com/office/drawing/2014/main" id="{A0362A1A-0E3D-4900-9201-03255DEDE120}"/>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3370368" y="209550"/>
            <a:ext cx="3792432" cy="4675601"/>
          </a:xfrm>
        </p:spPr>
      </p:pic>
    </p:spTree>
    <p:extLst>
      <p:ext uri="{BB962C8B-B14F-4D97-AF65-F5344CB8AC3E}">
        <p14:creationId xmlns:p14="http://schemas.microsoft.com/office/powerpoint/2010/main" val="312786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D4F4D7E-CF66-4422-96B0-030E59DC8093}"/>
              </a:ext>
            </a:extLst>
          </p:cNvPr>
          <p:cNvPicPr>
            <a:picLocks noChangeAspect="1"/>
          </p:cNvPicPr>
          <p:nvPr/>
        </p:nvPicPr>
        <p:blipFill>
          <a:blip r:embed="rId3"/>
          <a:stretch>
            <a:fillRect/>
          </a:stretch>
        </p:blipFill>
        <p:spPr>
          <a:xfrm>
            <a:off x="457200" y="334500"/>
            <a:ext cx="8081353" cy="4393897"/>
          </a:xfrm>
          <a:prstGeom prst="rect">
            <a:avLst/>
          </a:prstGeom>
        </p:spPr>
      </p:pic>
    </p:spTree>
    <p:extLst>
      <p:ext uri="{BB962C8B-B14F-4D97-AF65-F5344CB8AC3E}">
        <p14:creationId xmlns:p14="http://schemas.microsoft.com/office/powerpoint/2010/main" val="808721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6.16-20</a:t>
            </a:r>
            <a:r>
              <a:rPr lang="en-US" sz="4000" dirty="0"/>
              <a:t> anchor for ourselves, a hope that goes right on through to what is inside the </a:t>
            </a:r>
            <a:r>
              <a:rPr lang="en-US" sz="4000" dirty="0" err="1"/>
              <a:t>parokhet</a:t>
            </a:r>
            <a:r>
              <a:rPr lang="en-US" sz="4000" dirty="0"/>
              <a:t>, where a forerunner has entered on our behalf, namely, Yeshua, who has become a cohen </a:t>
            </a:r>
            <a:r>
              <a:rPr lang="en-US" sz="4000" dirty="0" err="1"/>
              <a:t>gadol</a:t>
            </a:r>
            <a:r>
              <a:rPr lang="en-US" sz="4000" dirty="0"/>
              <a:t> forever, to be compared with </a:t>
            </a:r>
            <a:r>
              <a:rPr lang="en-US" sz="4000" dirty="0" err="1"/>
              <a:t>Malki-Tzedek</a:t>
            </a:r>
            <a:r>
              <a:rPr lang="en-US" sz="4000" dirty="0"/>
              <a:t>.</a:t>
            </a:r>
          </a:p>
        </p:txBody>
      </p:sp>
    </p:spTree>
    <p:extLst>
      <p:ext uri="{BB962C8B-B14F-4D97-AF65-F5344CB8AC3E}">
        <p14:creationId xmlns:p14="http://schemas.microsoft.com/office/powerpoint/2010/main" val="24131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8FD357BD-3043-496E-9F62-0F5B2CFB866E}"/>
              </a:ext>
            </a:extLst>
          </p:cNvPr>
          <p:cNvSpPr>
            <a:spLocks noGrp="1" noChangeArrowheads="1"/>
          </p:cNvSpPr>
          <p:nvPr>
            <p:ph type="subTitle" idx="1"/>
          </p:nvPr>
        </p:nvSpPr>
        <p:spPr>
          <a:xfrm>
            <a:off x="304800" y="209550"/>
            <a:ext cx="8534400" cy="4648200"/>
          </a:xfrm>
        </p:spPr>
        <p:txBody>
          <a:bodyPr/>
          <a:lstStyle/>
          <a:p>
            <a:pPr algn="l">
              <a:spcBef>
                <a:spcPct val="0"/>
              </a:spcBef>
            </a:pPr>
            <a:r>
              <a:rPr lang="en-US" altLang="en-US" sz="4000" baseline="30000" dirty="0">
                <a:cs typeface="Vilna" pitchFamily="2" charset="-79"/>
              </a:rPr>
              <a:t>Rev.11.19</a:t>
            </a:r>
            <a:r>
              <a:rPr lang="en-US" altLang="en-US" sz="4000" dirty="0">
                <a:cs typeface="Vilna" pitchFamily="2" charset="-79"/>
              </a:rPr>
              <a:t> Then the Temple of God in heaven was opened, and the Ark of the Covenant was seen in his Temple; and there were flashes of lightning, voices, peals of thunder, an earthquake and violent hail.</a:t>
            </a:r>
          </a:p>
        </p:txBody>
      </p:sp>
    </p:spTree>
    <p:extLst>
      <p:ext uri="{BB962C8B-B14F-4D97-AF65-F5344CB8AC3E}">
        <p14:creationId xmlns:p14="http://schemas.microsoft.com/office/powerpoint/2010/main" val="128161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279F8499-241D-4743-B360-AA3976F71D07}"/>
              </a:ext>
            </a:extLst>
          </p:cNvPr>
          <p:cNvSpPr>
            <a:spLocks noGrp="1" noChangeArrowheads="1"/>
          </p:cNvSpPr>
          <p:nvPr>
            <p:ph type="subTitle" idx="1"/>
          </p:nvPr>
        </p:nvSpPr>
        <p:spPr>
          <a:xfrm>
            <a:off x="304800" y="209550"/>
            <a:ext cx="8458200" cy="4724400"/>
          </a:xfrm>
        </p:spPr>
        <p:txBody>
          <a:bodyPr/>
          <a:lstStyle/>
          <a:p>
            <a:pPr algn="l">
              <a:spcBef>
                <a:spcPct val="0"/>
              </a:spcBef>
            </a:pPr>
            <a:r>
              <a:rPr lang="en-US" altLang="en-US" sz="3200" baseline="30000" dirty="0">
                <a:cs typeface="David" panose="020E0502060401010101" pitchFamily="34" charset="-79"/>
              </a:rPr>
              <a:t>Messianic Jews 6.13 to 6.20</a:t>
            </a:r>
            <a:r>
              <a:rPr lang="en-US" altLang="en-US" sz="3600" dirty="0">
                <a:cs typeface="Vilna" pitchFamily="2" charset="-79"/>
              </a:rPr>
              <a:t> We have this hope as </a:t>
            </a:r>
            <a:r>
              <a:rPr lang="en-US" altLang="en-US" sz="3600" dirty="0">
                <a:solidFill>
                  <a:srgbClr val="FFFF66"/>
                </a:solidFill>
                <a:cs typeface="Vilna" pitchFamily="2" charset="-79"/>
              </a:rPr>
              <a:t>a sure and safe anchor</a:t>
            </a:r>
            <a:r>
              <a:rPr lang="en-US" altLang="en-US" sz="3600" dirty="0">
                <a:cs typeface="Vilna" pitchFamily="2" charset="-79"/>
              </a:rPr>
              <a:t> for ourselves, a hope that goes right on through to what is inside the </a:t>
            </a:r>
            <a:r>
              <a:rPr lang="en-US" altLang="en-US" sz="3600" dirty="0" err="1">
                <a:cs typeface="Vilna" pitchFamily="2" charset="-79"/>
              </a:rPr>
              <a:t>parokhet</a:t>
            </a:r>
            <a:r>
              <a:rPr lang="en-US" altLang="en-US" sz="3600" dirty="0">
                <a:cs typeface="Vilna" pitchFamily="2" charset="-79"/>
              </a:rPr>
              <a:t>, where a forerunner has entered on our behalf, namely, Yeshua, who has become a cohen </a:t>
            </a:r>
            <a:r>
              <a:rPr lang="en-US" altLang="en-US" sz="3600" dirty="0" err="1">
                <a:cs typeface="Vilna" pitchFamily="2" charset="-79"/>
              </a:rPr>
              <a:t>gadol</a:t>
            </a:r>
            <a:r>
              <a:rPr lang="en-US" altLang="en-US" sz="3600" dirty="0">
                <a:cs typeface="Vilna" pitchFamily="2" charset="-79"/>
              </a:rPr>
              <a:t> forever, to be compared with </a:t>
            </a:r>
            <a:r>
              <a:rPr lang="en-US" altLang="en-US" sz="3600" dirty="0" err="1">
                <a:cs typeface="Vilna" pitchFamily="2" charset="-79"/>
              </a:rPr>
              <a:t>Malki-Tzedek</a:t>
            </a:r>
            <a:endParaRPr lang="en-US" altLang="en-US" sz="3600" dirty="0">
              <a:cs typeface="Vilna" pitchFamily="2" charset="-79"/>
            </a:endParaRPr>
          </a:p>
          <a:p>
            <a:pPr algn="l">
              <a:spcBef>
                <a:spcPct val="0"/>
              </a:spcBef>
            </a:pPr>
            <a:endParaRPr lang="en-US" altLang="en-US" sz="3000" dirty="0">
              <a:cs typeface="Vilna" pitchFamily="2" charset="-79"/>
            </a:endParaRPr>
          </a:p>
        </p:txBody>
      </p:sp>
    </p:spTree>
    <p:extLst>
      <p:ext uri="{BB962C8B-B14F-4D97-AF65-F5344CB8AC3E}">
        <p14:creationId xmlns:p14="http://schemas.microsoft.com/office/powerpoint/2010/main" val="243822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A548F282-B7B3-4518-AD69-3E9FA5357681}"/>
              </a:ext>
            </a:extLst>
          </p:cNvPr>
          <p:cNvSpPr>
            <a:spLocks noGrp="1" noChangeArrowheads="1"/>
          </p:cNvSpPr>
          <p:nvPr>
            <p:ph type="subTitle" idx="1"/>
          </p:nvPr>
        </p:nvSpPr>
        <p:spPr>
          <a:xfrm>
            <a:off x="304800" y="209550"/>
            <a:ext cx="8534400" cy="4648200"/>
          </a:xfrm>
        </p:spPr>
        <p:txBody>
          <a:bodyPr/>
          <a:lstStyle/>
          <a:p>
            <a:pPr marL="571500" indent="-571500" algn="l"/>
            <a:r>
              <a:rPr lang="en-US" altLang="en-US" sz="3600" dirty="0"/>
              <a:t>Assurance, warranty of living in holiness, enduring to the end</a:t>
            </a:r>
          </a:p>
          <a:p>
            <a:pPr marL="233363" indent="-233363" algn="l">
              <a:buFontTx/>
              <a:buChar char="•"/>
              <a:tabLst>
                <a:tab pos="233363" algn="l"/>
              </a:tabLst>
            </a:pPr>
            <a:r>
              <a:rPr lang="en-US" altLang="en-US" sz="3600" dirty="0"/>
              <a:t>He </a:t>
            </a:r>
            <a:r>
              <a:rPr lang="en-US" altLang="en-US" sz="3600" u="sng" dirty="0"/>
              <a:t>Himself</a:t>
            </a:r>
            <a:r>
              <a:rPr lang="en-US" altLang="en-US" sz="3600" dirty="0"/>
              <a:t> is the deposit</a:t>
            </a:r>
          </a:p>
          <a:p>
            <a:pPr marL="233363" indent="-233363" algn="l">
              <a:buFontTx/>
              <a:buChar char="•"/>
              <a:tabLst>
                <a:tab pos="233363" algn="l"/>
              </a:tabLst>
            </a:pPr>
            <a:r>
              <a:rPr lang="en-US" altLang="en-US" sz="3600" dirty="0"/>
              <a:t>Oath + promise</a:t>
            </a:r>
          </a:p>
          <a:p>
            <a:pPr marL="233363" indent="-233363" algn="l">
              <a:buFontTx/>
              <a:buChar char="•"/>
              <a:tabLst>
                <a:tab pos="233363" algn="l"/>
              </a:tabLst>
            </a:pPr>
            <a:r>
              <a:rPr lang="en-US" altLang="en-US" sz="3600" dirty="0"/>
              <a:t>As an anchor line enters which into the Holy of Holies in G-d’s Presence, heaven, by Yeshua’s atoning blood</a:t>
            </a:r>
          </a:p>
        </p:txBody>
      </p:sp>
    </p:spTree>
    <p:extLst>
      <p:ext uri="{BB962C8B-B14F-4D97-AF65-F5344CB8AC3E}">
        <p14:creationId xmlns:p14="http://schemas.microsoft.com/office/powerpoint/2010/main" val="2181749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Gold standard</a:t>
            </a:r>
          </a:p>
          <a:p>
            <a:pPr marL="0" indent="0">
              <a:buNone/>
            </a:pPr>
            <a:r>
              <a:rPr lang="en-US" sz="4000" dirty="0"/>
              <a:t>Silver certificate</a:t>
            </a:r>
          </a:p>
          <a:p>
            <a:pPr marL="0" indent="0">
              <a:buNone/>
            </a:pPr>
            <a:r>
              <a:rPr lang="en-US" sz="4000"/>
              <a:t>Federal Reserve Note</a:t>
            </a:r>
            <a:endParaRPr lang="en-US" sz="4000" dirty="0"/>
          </a:p>
        </p:txBody>
      </p:sp>
    </p:spTree>
    <p:extLst>
      <p:ext uri="{BB962C8B-B14F-4D97-AF65-F5344CB8AC3E}">
        <p14:creationId xmlns:p14="http://schemas.microsoft.com/office/powerpoint/2010/main" val="3129048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Did those addressees, the ancient Messianic Jews, have disastrous challenges to their faith?</a:t>
            </a:r>
          </a:p>
        </p:txBody>
      </p:sp>
    </p:spTree>
    <p:extLst>
      <p:ext uri="{BB962C8B-B14F-4D97-AF65-F5344CB8AC3E}">
        <p14:creationId xmlns:p14="http://schemas.microsoft.com/office/powerpoint/2010/main" val="1990495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57200" y="57150"/>
            <a:ext cx="8229600" cy="5029200"/>
          </a:xfrm>
        </p:spPr>
        <p:txBody>
          <a:bodyPr/>
          <a:lstStyle/>
          <a:p>
            <a:pPr algn="l"/>
            <a:r>
              <a:rPr lang="en-US" dirty="0"/>
              <a:t> </a:t>
            </a:r>
          </a:p>
        </p:txBody>
      </p:sp>
      <p:pic>
        <p:nvPicPr>
          <p:cNvPr id="17410" name="Picture 2" descr="https://www.biblicalarchaeology.org/wp-content/uploads/herods-temple-avi-yonah.jpg">
            <a:extLst>
              <a:ext uri="{FF2B5EF4-FFF2-40B4-BE49-F238E27FC236}">
                <a16:creationId xmlns:a16="http://schemas.microsoft.com/office/drawing/2014/main" id="{02B43DB7-0A04-4581-86BD-A1D2F7D57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47" y="0"/>
            <a:ext cx="4037012"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A90FD0E-6E26-4132-83A6-C54CF7895E33}"/>
              </a:ext>
            </a:extLst>
          </p:cNvPr>
          <p:cNvCxnSpPr/>
          <p:nvPr/>
        </p:nvCxnSpPr>
        <p:spPr bwMode="auto">
          <a:xfrm>
            <a:off x="990600" y="1449531"/>
            <a:ext cx="0" cy="1524000"/>
          </a:xfrm>
          <a:prstGeom prst="straightConnector1">
            <a:avLst/>
          </a:prstGeom>
          <a:solidFill>
            <a:schemeClr val="accent1"/>
          </a:solidFill>
          <a:ln w="44450" cap="flat" cmpd="sng" algn="ctr">
            <a:solidFill>
              <a:srgbClr val="FFC000"/>
            </a:solidFill>
            <a:prstDash val="solid"/>
            <a:bevel/>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788F05C4-41EA-4D9F-BABE-2275F13CC48D}"/>
              </a:ext>
            </a:extLst>
          </p:cNvPr>
          <p:cNvSpPr txBox="1"/>
          <p:nvPr/>
        </p:nvSpPr>
        <p:spPr>
          <a:xfrm rot="16200000">
            <a:off x="-191082" y="1829949"/>
            <a:ext cx="1579278" cy="707886"/>
          </a:xfrm>
          <a:prstGeom prst="rect">
            <a:avLst/>
          </a:prstGeom>
          <a:noFill/>
        </p:spPr>
        <p:txBody>
          <a:bodyPr wrap="none" rtlCol="0">
            <a:spAutoFit/>
          </a:bodyPr>
          <a:lstStyle/>
          <a:p>
            <a:pPr algn="l"/>
            <a:r>
              <a:rPr lang="en-US" dirty="0">
                <a:solidFill>
                  <a:srgbClr val="FFFFFF"/>
                </a:solidFill>
              </a:rPr>
              <a:t>180 ft</a:t>
            </a:r>
          </a:p>
        </p:txBody>
      </p:sp>
      <p:pic>
        <p:nvPicPr>
          <p:cNvPr id="17412" name="Picture 4" descr="Related image">
            <a:extLst>
              <a:ext uri="{FF2B5EF4-FFF2-40B4-BE49-F238E27FC236}">
                <a16:creationId xmlns:a16="http://schemas.microsoft.com/office/drawing/2014/main" id="{EBB54991-618C-4F22-BFFD-A1613AF45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325" y="819150"/>
            <a:ext cx="2497806" cy="38666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AB247E-F637-4305-A4A6-BFAF98E7139E}"/>
              </a:ext>
            </a:extLst>
          </p:cNvPr>
          <p:cNvSpPr txBox="1"/>
          <p:nvPr/>
        </p:nvSpPr>
        <p:spPr>
          <a:xfrm rot="5400000">
            <a:off x="6360060" y="1971585"/>
            <a:ext cx="3681731" cy="1200329"/>
          </a:xfrm>
          <a:prstGeom prst="rect">
            <a:avLst/>
          </a:prstGeom>
          <a:noFill/>
        </p:spPr>
        <p:txBody>
          <a:bodyPr wrap="square" rtlCol="0">
            <a:spAutoFit/>
          </a:bodyPr>
          <a:lstStyle/>
          <a:p>
            <a:pPr algn="l"/>
            <a:r>
              <a:rPr lang="en-US" sz="3200" dirty="0">
                <a:solidFill>
                  <a:srgbClr val="FFFFFF"/>
                </a:solidFill>
                <a:effectLst>
                  <a:outerShdw blurRad="38100" dist="38100" dir="2700000" algn="tl">
                    <a:srgbClr val="000000">
                      <a:alpha val="43137"/>
                    </a:srgbClr>
                  </a:outerShdw>
                </a:effectLst>
              </a:rPr>
              <a:t>H&amp;R Block </a:t>
            </a:r>
            <a:r>
              <a:rPr lang="en-US" sz="3200" dirty="0" err="1">
                <a:solidFill>
                  <a:srgbClr val="FFFFFF"/>
                </a:solidFill>
                <a:effectLst>
                  <a:outerShdw blurRad="38100" dist="38100" dir="2700000" algn="tl">
                    <a:srgbClr val="000000">
                      <a:alpha val="43137"/>
                    </a:srgbClr>
                  </a:outerShdw>
                </a:effectLst>
              </a:rPr>
              <a:t>Bldg</a:t>
            </a:r>
            <a:endParaRPr lang="en-US" sz="3200" dirty="0">
              <a:solidFill>
                <a:srgbClr val="FFFFFF"/>
              </a:solidFill>
              <a:effectLst>
                <a:outerShdw blurRad="38100" dist="38100" dir="2700000" algn="tl">
                  <a:srgbClr val="000000">
                    <a:alpha val="43137"/>
                  </a:srgbClr>
                </a:outerShdw>
              </a:effectLst>
            </a:endParaRPr>
          </a:p>
          <a:p>
            <a:pPr algn="l"/>
            <a:r>
              <a:rPr lang="en-US" sz="3200" dirty="0">
                <a:solidFill>
                  <a:srgbClr val="FFFFFF"/>
                </a:solidFill>
                <a:effectLst>
                  <a:outerShdw blurRad="38100" dist="38100" dir="2700000" algn="tl">
                    <a:srgbClr val="000000">
                      <a:alpha val="43137"/>
                    </a:srgbClr>
                  </a:outerShdw>
                </a:effectLst>
              </a:rPr>
              <a:t>17 stories </a:t>
            </a:r>
            <a:r>
              <a:rPr lang="en-US" sz="3200" b="1" dirty="0">
                <a:solidFill>
                  <a:srgbClr val="FFFFFF"/>
                </a:solidFill>
                <a:effectLst>
                  <a:outerShdw blurRad="38100" dist="38100" dir="2700000" algn="tl">
                    <a:srgbClr val="000000">
                      <a:alpha val="43137"/>
                    </a:srgbClr>
                  </a:outerShdw>
                </a:effectLst>
              </a:rPr>
              <a:t>≈ </a:t>
            </a:r>
            <a:r>
              <a:rPr lang="en-US" sz="3200" dirty="0">
                <a:solidFill>
                  <a:srgbClr val="FFFFFF"/>
                </a:solidFill>
                <a:effectLst>
                  <a:outerShdw blurRad="38100" dist="38100" dir="2700000" algn="tl">
                    <a:srgbClr val="000000">
                      <a:alpha val="43137"/>
                    </a:srgbClr>
                  </a:outerShdw>
                </a:effectLst>
              </a:rPr>
              <a:t>170 ft</a:t>
            </a:r>
            <a:r>
              <a:rPr lang="en-US" dirty="0">
                <a:solidFill>
                  <a:srgbClr val="FFFFFF"/>
                </a:solidFill>
              </a:rPr>
              <a:t> </a:t>
            </a:r>
          </a:p>
        </p:txBody>
      </p:sp>
    </p:spTree>
    <p:extLst>
      <p:ext uri="{BB962C8B-B14F-4D97-AF65-F5344CB8AC3E}">
        <p14:creationId xmlns:p14="http://schemas.microsoft.com/office/powerpoint/2010/main" val="2336640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 name="Picture 1">
            <a:extLst>
              <a:ext uri="{FF2B5EF4-FFF2-40B4-BE49-F238E27FC236}">
                <a16:creationId xmlns:a16="http://schemas.microsoft.com/office/drawing/2014/main" id="{D1468195-F0BE-46AF-9260-8BD78184C586}"/>
              </a:ext>
            </a:extLst>
          </p:cNvPr>
          <p:cNvPicPr>
            <a:picLocks noChangeAspect="1"/>
          </p:cNvPicPr>
          <p:nvPr/>
        </p:nvPicPr>
        <p:blipFill>
          <a:blip r:embed="rId3"/>
          <a:stretch>
            <a:fillRect/>
          </a:stretch>
        </p:blipFill>
        <p:spPr>
          <a:xfrm>
            <a:off x="304800" y="157161"/>
            <a:ext cx="8458200" cy="4963319"/>
          </a:xfrm>
          <a:prstGeom prst="rect">
            <a:avLst/>
          </a:prstGeom>
        </p:spPr>
      </p:pic>
    </p:spTree>
    <p:extLst>
      <p:ext uri="{BB962C8B-B14F-4D97-AF65-F5344CB8AC3E}">
        <p14:creationId xmlns:p14="http://schemas.microsoft.com/office/powerpoint/2010/main" val="3674235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 </a:t>
            </a:r>
          </a:p>
        </p:txBody>
      </p:sp>
      <p:pic>
        <p:nvPicPr>
          <p:cNvPr id="3076" name="Picture 4" descr="Related image">
            <a:extLst>
              <a:ext uri="{FF2B5EF4-FFF2-40B4-BE49-F238E27FC236}">
                <a16:creationId xmlns:a16="http://schemas.microsoft.com/office/drawing/2014/main" id="{D21A0FE9-88F6-4B7F-9BA9-C049E560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0"/>
            <a:ext cx="309562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90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algn="l"/>
            <a:r>
              <a:rPr lang="en-US" dirty="0"/>
              <a:t>The Golden Vine was one of the most remarkable in all the Temple precincts. [Talmud] </a:t>
            </a:r>
            <a:r>
              <a:rPr lang="en-US" i="1" dirty="0" err="1"/>
              <a:t>Middot</a:t>
            </a:r>
            <a:r>
              <a:rPr lang="en-US" dirty="0"/>
              <a:t> records that “A golden vine stood over the entrance to the sanctuary, trained over posts; and whosoever gave a leaf, or a berry, or a cluster as a freewill-offering</a:t>
            </a:r>
          </a:p>
        </p:txBody>
      </p:sp>
    </p:spTree>
    <p:extLst>
      <p:ext uri="{BB962C8B-B14F-4D97-AF65-F5344CB8AC3E}">
        <p14:creationId xmlns:p14="http://schemas.microsoft.com/office/powerpoint/2010/main" val="82765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2019:  Stay away from negative people.  </a:t>
            </a:r>
          </a:p>
          <a:p>
            <a:pPr marL="0" indent="0">
              <a:buNone/>
            </a:pPr>
            <a:r>
              <a:rPr lang="en-US" sz="4000" dirty="0"/>
              <a:t>2020:  Stay away from positive people.</a:t>
            </a:r>
          </a:p>
        </p:txBody>
      </p:sp>
    </p:spTree>
    <p:extLst>
      <p:ext uri="{BB962C8B-B14F-4D97-AF65-F5344CB8AC3E}">
        <p14:creationId xmlns:p14="http://schemas.microsoft.com/office/powerpoint/2010/main" val="2257345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he brought it and the </a:t>
            </a:r>
            <a:r>
              <a:rPr lang="en-US" dirty="0" err="1"/>
              <a:t>cohenim</a:t>
            </a:r>
            <a:r>
              <a:rPr lang="en-US" dirty="0"/>
              <a:t> hung it thereon.” This vine was so famous that even Tacitus (History 5.5) wrote about it. Messiah may also have alluded to this very feature of the Temple when he said in John 15.1:  “I am the true vine.”</a:t>
            </a:r>
          </a:p>
        </p:txBody>
      </p:sp>
    </p:spTree>
    <p:extLst>
      <p:ext uri="{BB962C8B-B14F-4D97-AF65-F5344CB8AC3E}">
        <p14:creationId xmlns:p14="http://schemas.microsoft.com/office/powerpoint/2010/main" val="2886473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Temple, their center of worship, that Yeshua attended, where the Acts 2 message was likely given, was destroyed.  Cataclysm.  Either just before or just after this MJ scripture was written.</a:t>
            </a:r>
          </a:p>
        </p:txBody>
      </p:sp>
    </p:spTree>
    <p:extLst>
      <p:ext uri="{BB962C8B-B14F-4D97-AF65-F5344CB8AC3E}">
        <p14:creationId xmlns:p14="http://schemas.microsoft.com/office/powerpoint/2010/main" val="151218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1551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279F8499-241D-4743-B360-AA3976F71D07}"/>
              </a:ext>
            </a:extLst>
          </p:cNvPr>
          <p:cNvSpPr>
            <a:spLocks noGrp="1" noChangeArrowheads="1"/>
          </p:cNvSpPr>
          <p:nvPr>
            <p:ph type="subTitle" idx="1"/>
          </p:nvPr>
        </p:nvSpPr>
        <p:spPr>
          <a:xfrm>
            <a:off x="304800" y="209550"/>
            <a:ext cx="8458200" cy="4724400"/>
          </a:xfrm>
        </p:spPr>
        <p:txBody>
          <a:bodyPr/>
          <a:lstStyle/>
          <a:p>
            <a:pPr algn="l">
              <a:spcBef>
                <a:spcPct val="0"/>
              </a:spcBef>
            </a:pPr>
            <a:r>
              <a:rPr lang="en-US" altLang="en-US" sz="3200" baseline="30000" dirty="0">
                <a:cs typeface="David" panose="020E0502060401010101" pitchFamily="34" charset="-79"/>
              </a:rPr>
              <a:t>Messianic Jews 6.13 to 6.20</a:t>
            </a:r>
            <a:r>
              <a:rPr lang="en-US" altLang="en-US" sz="3600" dirty="0">
                <a:cs typeface="Vilna" pitchFamily="2" charset="-79"/>
              </a:rPr>
              <a:t> We have this hope as </a:t>
            </a:r>
            <a:r>
              <a:rPr lang="en-US" altLang="en-US" sz="3600" dirty="0">
                <a:solidFill>
                  <a:srgbClr val="FFFF66"/>
                </a:solidFill>
                <a:cs typeface="Vilna" pitchFamily="2" charset="-79"/>
              </a:rPr>
              <a:t>a sure and safe anchor</a:t>
            </a:r>
            <a:r>
              <a:rPr lang="en-US" altLang="en-US" sz="3600" dirty="0">
                <a:cs typeface="Vilna" pitchFamily="2" charset="-79"/>
              </a:rPr>
              <a:t> for ourselves, a hope that goes right on through to what is inside the </a:t>
            </a:r>
            <a:r>
              <a:rPr lang="en-US" altLang="en-US" sz="3600" dirty="0" err="1">
                <a:cs typeface="Vilna" pitchFamily="2" charset="-79"/>
              </a:rPr>
              <a:t>parokhet</a:t>
            </a:r>
            <a:r>
              <a:rPr lang="en-US" altLang="en-US" sz="3600" dirty="0">
                <a:cs typeface="Vilna" pitchFamily="2" charset="-79"/>
              </a:rPr>
              <a:t>, where a forerunner has entered on our behalf, namely, Yeshua, who has become a cohen </a:t>
            </a:r>
            <a:r>
              <a:rPr lang="en-US" altLang="en-US" sz="3600" dirty="0" err="1">
                <a:cs typeface="Vilna" pitchFamily="2" charset="-79"/>
              </a:rPr>
              <a:t>gadol</a:t>
            </a:r>
            <a:r>
              <a:rPr lang="en-US" altLang="en-US" sz="3600" dirty="0">
                <a:cs typeface="Vilna" pitchFamily="2" charset="-79"/>
              </a:rPr>
              <a:t> forever, to be compared with </a:t>
            </a:r>
            <a:r>
              <a:rPr lang="en-US" altLang="en-US" sz="3600" dirty="0" err="1">
                <a:cs typeface="Vilna" pitchFamily="2" charset="-79"/>
              </a:rPr>
              <a:t>Malki-Tzedek</a:t>
            </a:r>
            <a:endParaRPr lang="en-US" altLang="en-US" sz="3600" dirty="0">
              <a:cs typeface="Vilna" pitchFamily="2" charset="-79"/>
            </a:endParaRPr>
          </a:p>
          <a:p>
            <a:pPr algn="l">
              <a:spcBef>
                <a:spcPct val="0"/>
              </a:spcBef>
            </a:pPr>
            <a:endParaRPr lang="en-US" altLang="en-US" sz="3000" dirty="0">
              <a:cs typeface="Vilna" pitchFamily="2" charset="-79"/>
            </a:endParaRPr>
          </a:p>
        </p:txBody>
      </p:sp>
    </p:spTree>
    <p:extLst>
      <p:ext uri="{BB962C8B-B14F-4D97-AF65-F5344CB8AC3E}">
        <p14:creationId xmlns:p14="http://schemas.microsoft.com/office/powerpoint/2010/main" val="3546899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Goal at risk: van, Abe’s future, abundant eternal  entrance</a:t>
            </a:r>
          </a:p>
          <a:p>
            <a:pPr marL="457200" indent="-457200">
              <a:buFont typeface="+mj-lt"/>
              <a:buAutoNum type="arabicPeriod"/>
            </a:pPr>
            <a:r>
              <a:rPr lang="en-US" sz="4000" dirty="0"/>
              <a:t>Goal guaranteed</a:t>
            </a:r>
          </a:p>
          <a:p>
            <a:pPr marL="457200" indent="-457200">
              <a:buFont typeface="+mj-lt"/>
              <a:buAutoNum type="arabicPeriod"/>
            </a:pPr>
            <a:r>
              <a:rPr lang="en-US" sz="4000" dirty="0">
                <a:solidFill>
                  <a:srgbClr val="FFFF00"/>
                </a:solidFill>
              </a:rPr>
              <a:t>Current risks and hazards</a:t>
            </a:r>
          </a:p>
          <a:p>
            <a:pPr marL="457200" indent="-457200">
              <a:buFont typeface="+mj-lt"/>
              <a:buAutoNum type="arabicPeriod"/>
            </a:pPr>
            <a:r>
              <a:rPr lang="en-US" sz="4000" dirty="0"/>
              <a:t>Current recourse</a:t>
            </a:r>
          </a:p>
        </p:txBody>
      </p:sp>
    </p:spTree>
    <p:extLst>
      <p:ext uri="{BB962C8B-B14F-4D97-AF65-F5344CB8AC3E}">
        <p14:creationId xmlns:p14="http://schemas.microsoft.com/office/powerpoint/2010/main" val="2139410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Did we in 2020 have significant challenges to our faith?</a:t>
            </a:r>
          </a:p>
        </p:txBody>
      </p:sp>
    </p:spTree>
    <p:extLst>
      <p:ext uri="{BB962C8B-B14F-4D97-AF65-F5344CB8AC3E}">
        <p14:creationId xmlns:p14="http://schemas.microsoft.com/office/powerpoint/2010/main" val="3559813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Earlier this year, New York Sen. David Carlucci introduced a bill that would require social media networks to ban and silence speech deemed hateful, a practice they seem to have already adopted.</a:t>
            </a:r>
          </a:p>
        </p:txBody>
      </p:sp>
    </p:spTree>
    <p:extLst>
      <p:ext uri="{BB962C8B-B14F-4D97-AF65-F5344CB8AC3E}">
        <p14:creationId xmlns:p14="http://schemas.microsoft.com/office/powerpoint/2010/main" val="4265890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Leaders in the House of Representatives announced on Friday a rules package for the 117th Congress that includes a proposal to use “gender-inclusive language.”</a:t>
            </a:r>
          </a:p>
        </p:txBody>
      </p:sp>
    </p:spTree>
    <p:extLst>
      <p:ext uri="{BB962C8B-B14F-4D97-AF65-F5344CB8AC3E}">
        <p14:creationId xmlns:p14="http://schemas.microsoft.com/office/powerpoint/2010/main" val="919161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Speaker Nancy Pelosi (D-Calif.) and Rules Committee Chairman James McGovern (D-Mass.) announced on Friday that the rules package includes changes that would “honor all gender identities by changing pronouns and familial relationships in the House rules to be gender neutral.”</a:t>
            </a:r>
          </a:p>
        </p:txBody>
      </p:sp>
    </p:spTree>
    <p:extLst>
      <p:ext uri="{BB962C8B-B14F-4D97-AF65-F5344CB8AC3E}">
        <p14:creationId xmlns:p14="http://schemas.microsoft.com/office/powerpoint/2010/main" val="2643526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Terms to be </a:t>
            </a:r>
            <a:r>
              <a:rPr lang="en-US" sz="4000" dirty="0" err="1"/>
              <a:t>striked</a:t>
            </a:r>
            <a:r>
              <a:rPr lang="en-US" sz="4000" dirty="0"/>
              <a:t> from clause 8(c)(3) of rule XXIII, the House’s Code of Official Conduct, as outlined in the proposed rules (pdf), include “father, mother, son, daughter, brother, sister, uncle, aunt, nephew, niece, husband, wife, father-in-law, mother-in-law… </a:t>
            </a:r>
          </a:p>
        </p:txBody>
      </p:sp>
    </p:spTree>
    <p:extLst>
      <p:ext uri="{BB962C8B-B14F-4D97-AF65-F5344CB8AC3E}">
        <p14:creationId xmlns:p14="http://schemas.microsoft.com/office/powerpoint/2010/main" val="309720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Never in a million years could I have imagined I would go up to a bank teller wearing a mask &amp; ask for money.</a:t>
            </a:r>
          </a:p>
        </p:txBody>
      </p:sp>
    </p:spTree>
    <p:extLst>
      <p:ext uri="{BB962C8B-B14F-4D97-AF65-F5344CB8AC3E}">
        <p14:creationId xmlns:p14="http://schemas.microsoft.com/office/powerpoint/2010/main" val="1657805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DB1B4D4-2C46-45EC-84E9-CED505676F7C}"/>
              </a:ext>
            </a:extLst>
          </p:cNvPr>
          <p:cNvPicPr>
            <a:picLocks noChangeAspect="1"/>
          </p:cNvPicPr>
          <p:nvPr/>
        </p:nvPicPr>
        <p:blipFill>
          <a:blip r:embed="rId3"/>
          <a:stretch>
            <a:fillRect/>
          </a:stretch>
        </p:blipFill>
        <p:spPr>
          <a:xfrm>
            <a:off x="209328" y="438150"/>
            <a:ext cx="8569536" cy="4191000"/>
          </a:xfrm>
          <a:prstGeom prst="rect">
            <a:avLst/>
          </a:prstGeom>
        </p:spPr>
      </p:pic>
    </p:spTree>
    <p:extLst>
      <p:ext uri="{BB962C8B-B14F-4D97-AF65-F5344CB8AC3E}">
        <p14:creationId xmlns:p14="http://schemas.microsoft.com/office/powerpoint/2010/main" val="562141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Member of the Finnish Parliament and former Minister of the Interior, </a:t>
            </a:r>
            <a:r>
              <a:rPr lang="en-US" sz="4000" dirty="0" err="1"/>
              <a:t>Päivi</a:t>
            </a:r>
            <a:r>
              <a:rPr lang="en-US" sz="4000" dirty="0"/>
              <a:t> </a:t>
            </a:r>
            <a:r>
              <a:rPr lang="en-US" sz="4000" dirty="0" err="1"/>
              <a:t>Räsänen</a:t>
            </a:r>
            <a:r>
              <a:rPr lang="en-US" sz="4000" dirty="0"/>
              <a:t> faces police investigations. In June 2019, she directed a tweet at the leadership of her church and questioned its official sponsorship of the LGBT event “Pride 2019”, accompanied by an image of a bible text. </a:t>
            </a:r>
          </a:p>
        </p:txBody>
      </p:sp>
    </p:spTree>
    <p:extLst>
      <p:ext uri="{BB962C8B-B14F-4D97-AF65-F5344CB8AC3E}">
        <p14:creationId xmlns:p14="http://schemas.microsoft.com/office/powerpoint/2010/main" val="1932899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What if it becomes a hate crime to </a:t>
            </a:r>
          </a:p>
          <a:p>
            <a:pPr marL="517525" indent="-517525">
              <a:buFont typeface="+mj-lt"/>
              <a:buAutoNum type="arabicPeriod"/>
            </a:pPr>
            <a:r>
              <a:rPr lang="en-US" sz="4000" dirty="0"/>
              <a:t>Preach </a:t>
            </a:r>
            <a:r>
              <a:rPr lang="en-US" sz="4000" dirty="0" err="1"/>
              <a:t>Yakikra</a:t>
            </a:r>
            <a:r>
              <a:rPr lang="en-US" sz="4000" dirty="0"/>
              <a:t>/Lev 18?</a:t>
            </a:r>
          </a:p>
          <a:p>
            <a:pPr marL="517525" indent="-517525">
              <a:buFont typeface="+mj-lt"/>
              <a:buAutoNum type="arabicPeriod"/>
            </a:pPr>
            <a:r>
              <a:rPr lang="en-US" sz="4000" dirty="0"/>
              <a:t>Maintain gender separated bathrooms?</a:t>
            </a:r>
          </a:p>
          <a:p>
            <a:pPr marL="517525" indent="-517525">
              <a:buFont typeface="+mj-lt"/>
              <a:buAutoNum type="arabicPeriod"/>
            </a:pPr>
            <a:r>
              <a:rPr lang="en-US" sz="4000" dirty="0"/>
              <a:t>refuse same sex weddings?</a:t>
            </a:r>
          </a:p>
          <a:p>
            <a:pPr marL="517525" indent="-517525">
              <a:buFont typeface="+mj-lt"/>
              <a:buAutoNum type="arabicPeriod"/>
            </a:pPr>
            <a:r>
              <a:rPr lang="en-US" sz="4000" dirty="0"/>
              <a:t>Lose our tax exemption?  </a:t>
            </a:r>
          </a:p>
        </p:txBody>
      </p:sp>
    </p:spTree>
    <p:extLst>
      <p:ext uri="{BB962C8B-B14F-4D97-AF65-F5344CB8AC3E}">
        <p14:creationId xmlns:p14="http://schemas.microsoft.com/office/powerpoint/2010/main" val="2672084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lgn="ctr">
              <a:buNone/>
            </a:pPr>
            <a:r>
              <a:rPr lang="en-US" sz="4000" dirty="0"/>
              <a:t>Current election turmoil</a:t>
            </a:r>
          </a:p>
        </p:txBody>
      </p:sp>
    </p:spTree>
    <p:extLst>
      <p:ext uri="{BB962C8B-B14F-4D97-AF65-F5344CB8AC3E}">
        <p14:creationId xmlns:p14="http://schemas.microsoft.com/office/powerpoint/2010/main" val="741242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the United States constitution, a contingent election is the procedure used to elect the president or vice president in the event that no candidate for one or both of these offices wins an absolute majority of votes in the Electoral College. </a:t>
            </a:r>
          </a:p>
        </p:txBody>
      </p:sp>
    </p:spTree>
    <p:extLst>
      <p:ext uri="{BB962C8B-B14F-4D97-AF65-F5344CB8AC3E}">
        <p14:creationId xmlns:p14="http://schemas.microsoft.com/office/powerpoint/2010/main" val="3765511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29533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VP Michael Pence, also Pres. of the Senate</a:t>
            </a:r>
          </a:p>
        </p:txBody>
      </p:sp>
      <p:pic>
        <p:nvPicPr>
          <p:cNvPr id="3074" name="Picture 2" descr="VP Pence Takes First Motorcade On Mackinac Island | WKAR">
            <a:extLst>
              <a:ext uri="{FF2B5EF4-FFF2-40B4-BE49-F238E27FC236}">
                <a16:creationId xmlns:a16="http://schemas.microsoft.com/office/drawing/2014/main" id="{91927706-7967-4649-88EA-22983BBD04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132" y="285749"/>
            <a:ext cx="5106988" cy="441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2" y="285751"/>
            <a:ext cx="8381998"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0DBF4978-2962-43ED-9A5F-0A7CA0644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6211"/>
            <a:ext cx="3186657" cy="4791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87C4E1-B17F-416C-96DC-4D27918DE424}"/>
              </a:ext>
            </a:extLst>
          </p:cNvPr>
          <p:cNvSpPr txBox="1"/>
          <p:nvPr/>
        </p:nvSpPr>
        <p:spPr>
          <a:xfrm>
            <a:off x="6169422" y="3257550"/>
            <a:ext cx="2152897"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Rep Mo </a:t>
            </a:r>
          </a:p>
          <a:p>
            <a:pPr algn="l"/>
            <a:r>
              <a:rPr lang="en-US" dirty="0">
                <a:effectLst>
                  <a:outerShdw blurRad="38100" dist="38100" dir="2700000" algn="tl">
                    <a:srgbClr val="000000">
                      <a:alpha val="43137"/>
                    </a:srgbClr>
                  </a:outerShdw>
                </a:effectLst>
              </a:rPr>
              <a:t>Brooks</a:t>
            </a:r>
          </a:p>
        </p:txBody>
      </p:sp>
      <p:pic>
        <p:nvPicPr>
          <p:cNvPr id="2052" name="Picture 4">
            <a:extLst>
              <a:ext uri="{FF2B5EF4-FFF2-40B4-BE49-F238E27FC236}">
                <a16:creationId xmlns:a16="http://schemas.microsoft.com/office/drawing/2014/main" id="{C00B79E7-3235-4EED-B40D-8274C9F2E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81" y="423761"/>
            <a:ext cx="3522463" cy="4404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487A2D-CA91-4DE3-AB17-1745E3262A8E}"/>
              </a:ext>
            </a:extLst>
          </p:cNvPr>
          <p:cNvSpPr txBox="1"/>
          <p:nvPr/>
        </p:nvSpPr>
        <p:spPr>
          <a:xfrm>
            <a:off x="939201" y="3486151"/>
            <a:ext cx="3186657" cy="1323439"/>
          </a:xfrm>
          <a:prstGeom prst="rect">
            <a:avLst/>
          </a:prstGeom>
          <a:noFill/>
        </p:spPr>
        <p:txBody>
          <a:bodyPr wrap="square" rtlCol="0">
            <a:spAutoFit/>
          </a:bodyPr>
          <a:lstStyle/>
          <a:p>
            <a:r>
              <a:rPr lang="en-US" dirty="0"/>
              <a:t>Sen. Josh</a:t>
            </a:r>
          </a:p>
          <a:p>
            <a:r>
              <a:rPr lang="en-US" dirty="0"/>
              <a:t>Hawley</a:t>
            </a:r>
          </a:p>
        </p:txBody>
      </p:sp>
    </p:spTree>
    <p:extLst>
      <p:ext uri="{BB962C8B-B14F-4D97-AF65-F5344CB8AC3E}">
        <p14:creationId xmlns:p14="http://schemas.microsoft.com/office/powerpoint/2010/main" val="3779362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Article Two, S 1, Clause 3, modified by amendment 12 of the United States Constitution, the procedure is that…the House chooses one of the three candidates who received the most electoral votes. Each state's delegation casts one </a:t>
            </a:r>
            <a:r>
              <a:rPr lang="en-US" sz="4000" dirty="0" err="1"/>
              <a:t>en</a:t>
            </a:r>
            <a:r>
              <a:rPr lang="en-US" sz="4000" dirty="0"/>
              <a:t> bloc vote to determine the president</a:t>
            </a:r>
          </a:p>
        </p:txBody>
      </p:sp>
    </p:spTree>
    <p:extLst>
      <p:ext uri="{BB962C8B-B14F-4D97-AF65-F5344CB8AC3E}">
        <p14:creationId xmlns:p14="http://schemas.microsoft.com/office/powerpoint/2010/main" val="3412687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Contingent elections have occurred only </a:t>
            </a:r>
            <a:r>
              <a:rPr lang="en-US" sz="4000" dirty="0">
                <a:solidFill>
                  <a:srgbClr val="FFFF99"/>
                </a:solidFill>
              </a:rPr>
              <a:t>three times in American history: in 1801, 1825, and 1837</a:t>
            </a:r>
            <a:r>
              <a:rPr lang="en-US" sz="4000" dirty="0"/>
              <a:t>. In 1800, Thomas Jefferson and Aaron Burr, the presidential and vice-presidential nominees on the ticket of the Democratic-Republican party, received the same number of electoral votes.</a:t>
            </a:r>
          </a:p>
        </p:txBody>
      </p:sp>
    </p:spTree>
    <p:extLst>
      <p:ext uri="{BB962C8B-B14F-4D97-AF65-F5344CB8AC3E}">
        <p14:creationId xmlns:p14="http://schemas.microsoft.com/office/powerpoint/2010/main" val="4180351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John Adams was depressed that Thomas Jefferson was going to become the president of the United States. John Adams and every other conservative in his party believed that Thomas Jefferson was the worst nightmare, that he was going to bring into the United States</a:t>
            </a:r>
          </a:p>
        </p:txBody>
      </p:sp>
    </p:spTree>
    <p:extLst>
      <p:ext uri="{BB962C8B-B14F-4D97-AF65-F5344CB8AC3E}">
        <p14:creationId xmlns:p14="http://schemas.microsoft.com/office/powerpoint/2010/main" val="31733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dumbest thing I ever bought was a 2020 planner.</a:t>
            </a:r>
          </a:p>
        </p:txBody>
      </p:sp>
    </p:spTree>
    <p:extLst>
      <p:ext uri="{BB962C8B-B14F-4D97-AF65-F5344CB8AC3E}">
        <p14:creationId xmlns:p14="http://schemas.microsoft.com/office/powerpoint/2010/main" val="446562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worst impulses of the French Revolution. He was accused of being an atheist. He was everything that Washington and Adams had worked the hardest to protect from, and Jefferson won the election</a:t>
            </a:r>
          </a:p>
        </p:txBody>
      </p:sp>
    </p:spTree>
    <p:extLst>
      <p:ext uri="{BB962C8B-B14F-4D97-AF65-F5344CB8AC3E}">
        <p14:creationId xmlns:p14="http://schemas.microsoft.com/office/powerpoint/2010/main" val="1760776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Goal at risk: van, Abe’s future, abundant eternal  entrance</a:t>
            </a:r>
          </a:p>
          <a:p>
            <a:pPr marL="457200" indent="-457200">
              <a:buFont typeface="+mj-lt"/>
              <a:buAutoNum type="arabicPeriod"/>
            </a:pPr>
            <a:r>
              <a:rPr lang="en-US" sz="4000" dirty="0"/>
              <a:t>Goal guaranteed</a:t>
            </a:r>
          </a:p>
          <a:p>
            <a:pPr marL="457200" indent="-457200">
              <a:buFont typeface="+mj-lt"/>
              <a:buAutoNum type="arabicPeriod"/>
            </a:pPr>
            <a:r>
              <a:rPr lang="en-US" sz="4000" dirty="0"/>
              <a:t>Current risks and hazards</a:t>
            </a:r>
          </a:p>
          <a:p>
            <a:pPr marL="457200" indent="-457200">
              <a:buFont typeface="+mj-lt"/>
              <a:buAutoNum type="arabicPeriod"/>
            </a:pPr>
            <a:r>
              <a:rPr lang="en-US" sz="4000" dirty="0">
                <a:solidFill>
                  <a:srgbClr val="FFFF00"/>
                </a:solidFill>
              </a:rPr>
              <a:t>Current recourse</a:t>
            </a:r>
          </a:p>
        </p:txBody>
      </p:sp>
    </p:spTree>
    <p:extLst>
      <p:ext uri="{BB962C8B-B14F-4D97-AF65-F5344CB8AC3E}">
        <p14:creationId xmlns:p14="http://schemas.microsoft.com/office/powerpoint/2010/main" val="414327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solidFill>
                  <a:srgbClr val="FFFF99"/>
                </a:solidFill>
              </a:rPr>
              <a:t>I am calling a 3 day fast, Jan. 4-6, for Election Integrity </a:t>
            </a:r>
            <a:r>
              <a:rPr lang="en-US" sz="4000" dirty="0"/>
              <a:t>and</a:t>
            </a:r>
          </a:p>
          <a:p>
            <a:pPr marL="0" indent="0">
              <a:buNone/>
            </a:pPr>
            <a:r>
              <a:rPr lang="en-US" sz="4000" baseline="30000" dirty="0"/>
              <a:t>1 Tim 2.1-4  </a:t>
            </a:r>
            <a:r>
              <a:rPr lang="en-US" sz="4000" dirty="0"/>
              <a:t>“that requests, prayers, intercessions, and thanksgiving be made on behalf of all people— for kings and all who are in authority—so we may live a peaceful and quiet life in all godliness and respectfulness. </a:t>
            </a:r>
          </a:p>
        </p:txBody>
      </p:sp>
    </p:spTree>
    <p:extLst>
      <p:ext uri="{BB962C8B-B14F-4D97-AF65-F5344CB8AC3E}">
        <p14:creationId xmlns:p14="http://schemas.microsoft.com/office/powerpoint/2010/main" val="1012322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Tim 2.1-4 </a:t>
            </a:r>
            <a:r>
              <a:rPr lang="en-US" sz="4000" dirty="0"/>
              <a:t>“ This is good and pleasing in the sight of God our Savior. He desires all men to be saved and come into the knowledge of the truth</a:t>
            </a:r>
          </a:p>
        </p:txBody>
      </p:sp>
    </p:spTree>
    <p:extLst>
      <p:ext uri="{BB962C8B-B14F-4D97-AF65-F5344CB8AC3E}">
        <p14:creationId xmlns:p14="http://schemas.microsoft.com/office/powerpoint/2010/main" val="3809230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“Come to me, all of you who are struggling and burdened, and I will give you rest. </a:t>
            </a:r>
          </a:p>
          <a:p>
            <a:pPr marL="0" indent="0" algn="r" rtl="1">
              <a:buNone/>
            </a:pPr>
            <a:r>
              <a:rPr lang="he-IL" sz="4400" b="1" dirty="0">
                <a:latin typeface="David" panose="020E0502060401010101" pitchFamily="34" charset="-79"/>
                <a:cs typeface="David" panose="020E0502060401010101" pitchFamily="34" charset="-79"/>
              </a:rPr>
              <a:t>בּוֹאוּ אֵלַי כָּל הָעֲמֵלִים וְהָעֲמוּסִים</a:t>
            </a:r>
            <a:r>
              <a:rPr lang="en-US" sz="4400" b="1" dirty="0">
                <a:latin typeface="David" panose="020E0502060401010101" pitchFamily="34" charset="-79"/>
                <a:cs typeface="David" panose="020E0502060401010101" pitchFamily="34" charset="-79"/>
              </a:rPr>
              <a:t> </a:t>
            </a:r>
            <a:r>
              <a:rPr lang="he-IL" sz="4400" b="1" dirty="0">
                <a:solidFill>
                  <a:srgbClr val="FFFF00"/>
                </a:solidFill>
                <a:latin typeface="David" panose="020E0502060401010101" pitchFamily="34" charset="-79"/>
                <a:cs typeface="David" panose="020E0502060401010101" pitchFamily="34" charset="-79"/>
              </a:rPr>
              <a:t>וַאֲנִי אַ</a:t>
            </a:r>
            <a:r>
              <a:rPr lang="he-IL" sz="4400" b="1" dirty="0">
                <a:latin typeface="David" panose="020E0502060401010101" pitchFamily="34" charset="-79"/>
                <a:cs typeface="David" panose="020E0502060401010101" pitchFamily="34" charset="-79"/>
              </a:rPr>
              <a:t>מְצִיא לָכֶם מְנוּחָה. </a:t>
            </a:r>
            <a:endParaRPr lang="en-US" sz="4400" b="1" dirty="0">
              <a:latin typeface="David" panose="020E0502060401010101" pitchFamily="34" charset="-79"/>
              <a:cs typeface="David" panose="020E0502060401010101" pitchFamily="34" charset="-79"/>
            </a:endParaRPr>
          </a:p>
          <a:p>
            <a:pPr marL="0" indent="0" algn="l">
              <a:buNone/>
            </a:pPr>
            <a:r>
              <a:rPr lang="en-US" sz="4000" dirty="0"/>
              <a:t>Subject pronoun doubled!</a:t>
            </a:r>
          </a:p>
        </p:txBody>
      </p:sp>
    </p:spTree>
    <p:extLst>
      <p:ext uri="{BB962C8B-B14F-4D97-AF65-F5344CB8AC3E}">
        <p14:creationId xmlns:p14="http://schemas.microsoft.com/office/powerpoint/2010/main" val="23636046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Col. 3.12-15 </a:t>
            </a:r>
            <a:r>
              <a:rPr lang="en-US" sz="4000" dirty="0"/>
              <a:t> Therefore, as God’s chosen people, holy and dearly loved, clothe yourselves in tender compassion, kindness, humility, gentleness, and patience— bearing with one another and forgiving each other, if anyone has a grievance against another. </a:t>
            </a:r>
          </a:p>
        </p:txBody>
      </p:sp>
    </p:spTree>
    <p:extLst>
      <p:ext uri="{BB962C8B-B14F-4D97-AF65-F5344CB8AC3E}">
        <p14:creationId xmlns:p14="http://schemas.microsoft.com/office/powerpoint/2010/main" val="3736886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Col. 312-15 </a:t>
            </a:r>
            <a:r>
              <a:rPr lang="en-US" sz="4000" dirty="0"/>
              <a:t> Just as the Lord pardoned you, so also you must pardon others. But above all these things put on love, which is the bond of perfect harmony. Let the shalom of Messiah rule in your hearts—to this shalom you were surely called in one body. Also be thankful.</a:t>
            </a:r>
          </a:p>
        </p:txBody>
      </p:sp>
    </p:spTree>
    <p:extLst>
      <p:ext uri="{BB962C8B-B14F-4D97-AF65-F5344CB8AC3E}">
        <p14:creationId xmlns:p14="http://schemas.microsoft.com/office/powerpoint/2010/main" val="3557218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Goal at risk: van, Abe’s future, abundant eternal entrance</a:t>
            </a:r>
          </a:p>
          <a:p>
            <a:pPr marL="457200" indent="-457200">
              <a:buFont typeface="+mj-lt"/>
              <a:buAutoNum type="arabicPeriod"/>
            </a:pPr>
            <a:r>
              <a:rPr lang="en-US" sz="4000" dirty="0"/>
              <a:t>Goal guaranteed</a:t>
            </a:r>
          </a:p>
          <a:p>
            <a:pPr marL="457200" indent="-457200">
              <a:buFont typeface="+mj-lt"/>
              <a:buAutoNum type="arabicPeriod"/>
            </a:pPr>
            <a:r>
              <a:rPr lang="en-US" sz="4000" dirty="0"/>
              <a:t>Current risks and hazards</a:t>
            </a:r>
          </a:p>
          <a:p>
            <a:pPr marL="457200" indent="-457200">
              <a:buFont typeface="+mj-lt"/>
              <a:buAutoNum type="arabicPeriod"/>
            </a:pPr>
            <a:r>
              <a:rPr lang="en-US" sz="4000" dirty="0"/>
              <a:t>Current recourse</a:t>
            </a:r>
          </a:p>
        </p:txBody>
      </p:sp>
    </p:spTree>
    <p:extLst>
      <p:ext uri="{BB962C8B-B14F-4D97-AF65-F5344CB8AC3E}">
        <p14:creationId xmlns:p14="http://schemas.microsoft.com/office/powerpoint/2010/main" val="3142366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279F8499-241D-4743-B360-AA3976F71D07}"/>
              </a:ext>
            </a:extLst>
          </p:cNvPr>
          <p:cNvSpPr>
            <a:spLocks noGrp="1" noChangeArrowheads="1"/>
          </p:cNvSpPr>
          <p:nvPr>
            <p:ph type="subTitle" idx="1"/>
          </p:nvPr>
        </p:nvSpPr>
        <p:spPr>
          <a:xfrm>
            <a:off x="304800" y="209550"/>
            <a:ext cx="8458200" cy="4724400"/>
          </a:xfrm>
        </p:spPr>
        <p:txBody>
          <a:bodyPr/>
          <a:lstStyle/>
          <a:p>
            <a:pPr algn="l">
              <a:spcBef>
                <a:spcPct val="0"/>
              </a:spcBef>
            </a:pPr>
            <a:r>
              <a:rPr lang="en-US" altLang="en-US" sz="3200" baseline="30000" dirty="0">
                <a:cs typeface="David" panose="020E0502060401010101" pitchFamily="34" charset="-79"/>
              </a:rPr>
              <a:t>Messianic Jews 6.13 to 6.20</a:t>
            </a:r>
            <a:r>
              <a:rPr lang="en-US" altLang="en-US" sz="3600" dirty="0">
                <a:cs typeface="Vilna" pitchFamily="2" charset="-79"/>
              </a:rPr>
              <a:t> We have this hope as </a:t>
            </a:r>
            <a:r>
              <a:rPr lang="en-US" altLang="en-US" sz="3600" dirty="0">
                <a:solidFill>
                  <a:srgbClr val="FFFF66"/>
                </a:solidFill>
                <a:cs typeface="Vilna" pitchFamily="2" charset="-79"/>
              </a:rPr>
              <a:t>a sure and safe anchor</a:t>
            </a:r>
            <a:r>
              <a:rPr lang="en-US" altLang="en-US" sz="3600" dirty="0">
                <a:cs typeface="Vilna" pitchFamily="2" charset="-79"/>
              </a:rPr>
              <a:t> for ourselves, a hope that goes right on through to what is inside the </a:t>
            </a:r>
            <a:r>
              <a:rPr lang="en-US" altLang="en-US" sz="3600" dirty="0" err="1">
                <a:cs typeface="Vilna" pitchFamily="2" charset="-79"/>
              </a:rPr>
              <a:t>parokhet</a:t>
            </a:r>
            <a:r>
              <a:rPr lang="en-US" altLang="en-US" sz="3600" dirty="0">
                <a:cs typeface="Vilna" pitchFamily="2" charset="-79"/>
              </a:rPr>
              <a:t>, where a forerunner has entered on our behalf, namely, Yeshua, who has become a cohen </a:t>
            </a:r>
            <a:r>
              <a:rPr lang="en-US" altLang="en-US" sz="3600" dirty="0" err="1">
                <a:cs typeface="Vilna" pitchFamily="2" charset="-79"/>
              </a:rPr>
              <a:t>gadol</a:t>
            </a:r>
            <a:r>
              <a:rPr lang="en-US" altLang="en-US" sz="3600" dirty="0">
                <a:cs typeface="Vilna" pitchFamily="2" charset="-79"/>
              </a:rPr>
              <a:t> forever, to be compared with </a:t>
            </a:r>
            <a:r>
              <a:rPr lang="en-US" altLang="en-US" sz="3600" dirty="0" err="1">
                <a:cs typeface="Vilna" pitchFamily="2" charset="-79"/>
              </a:rPr>
              <a:t>Malki-Tzedek</a:t>
            </a:r>
            <a:endParaRPr lang="en-US" altLang="en-US" sz="3600" dirty="0">
              <a:cs typeface="Vilna" pitchFamily="2" charset="-79"/>
            </a:endParaRPr>
          </a:p>
          <a:p>
            <a:pPr algn="l">
              <a:spcBef>
                <a:spcPct val="0"/>
              </a:spcBef>
            </a:pPr>
            <a:endParaRPr lang="en-US" altLang="en-US" sz="3000" dirty="0">
              <a:cs typeface="Vilna" pitchFamily="2" charset="-79"/>
            </a:endParaRPr>
          </a:p>
        </p:txBody>
      </p:sp>
    </p:spTree>
    <p:extLst>
      <p:ext uri="{BB962C8B-B14F-4D97-AF65-F5344CB8AC3E}">
        <p14:creationId xmlns:p14="http://schemas.microsoft.com/office/powerpoint/2010/main" val="36756087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5971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ACFA35A-949C-4FA3-8646-CBED62DCC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73050"/>
            <a:ext cx="6248401" cy="4712336"/>
          </a:xfrm>
          <a:prstGeom prst="rect">
            <a:avLst/>
          </a:prstGeom>
        </p:spPr>
      </p:pic>
    </p:spTree>
    <p:extLst>
      <p:ext uri="{BB962C8B-B14F-4D97-AF65-F5344CB8AC3E}">
        <p14:creationId xmlns:p14="http://schemas.microsoft.com/office/powerpoint/2010/main" val="2144121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7631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138921</TotalTime>
  <Words>5409</Words>
  <Application>Microsoft Office PowerPoint</Application>
  <PresentationFormat>On-screen Show (16:9)</PresentationFormat>
  <Paragraphs>494</Paragraphs>
  <Slides>80</Slides>
  <Notes>80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80</vt:i4>
      </vt:variant>
    </vt:vector>
  </HeadingPairs>
  <TitlesOfParts>
    <vt:vector size="88" baseType="lpstr">
      <vt:lpstr>Arial</vt:lpstr>
      <vt:lpstr>Arial Rounded MT Bold</vt:lpstr>
      <vt:lpstr>Calibri</vt:lpstr>
      <vt:lpstr>Calibri Light</vt:lpstr>
      <vt:lpstr>David</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3951</cp:revision>
  <dcterms:created xsi:type="dcterms:W3CDTF">2006-04-21T19:34:43Z</dcterms:created>
  <dcterms:modified xsi:type="dcterms:W3CDTF">2021-01-02T14:39:21Z</dcterms:modified>
</cp:coreProperties>
</file>