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 id="2147483822" r:id="rId2"/>
    <p:sldMasterId id="2147483834" r:id="rId3"/>
  </p:sldMasterIdLst>
  <p:notesMasterIdLst>
    <p:notesMasterId r:id="rId92"/>
  </p:notesMasterIdLst>
  <p:handoutMasterIdLst>
    <p:handoutMasterId r:id="rId93"/>
  </p:handoutMasterIdLst>
  <p:sldIdLst>
    <p:sldId id="2045" r:id="rId4"/>
    <p:sldId id="62821" r:id="rId5"/>
    <p:sldId id="62855" r:id="rId6"/>
    <p:sldId id="385" r:id="rId7"/>
    <p:sldId id="62815" r:id="rId8"/>
    <p:sldId id="62837" r:id="rId9"/>
    <p:sldId id="62841" r:id="rId10"/>
    <p:sldId id="62807" r:id="rId11"/>
    <p:sldId id="62816" r:id="rId12"/>
    <p:sldId id="62842" r:id="rId13"/>
    <p:sldId id="62813" r:id="rId14"/>
    <p:sldId id="62843" r:id="rId15"/>
    <p:sldId id="62877" r:id="rId16"/>
    <p:sldId id="62820" r:id="rId17"/>
    <p:sldId id="62822" r:id="rId18"/>
    <p:sldId id="62823" r:id="rId19"/>
    <p:sldId id="62824" r:id="rId20"/>
    <p:sldId id="62819" r:id="rId21"/>
    <p:sldId id="62818" r:id="rId22"/>
    <p:sldId id="62846" r:id="rId23"/>
    <p:sldId id="62814" r:id="rId24"/>
    <p:sldId id="62852" r:id="rId25"/>
    <p:sldId id="62345" r:id="rId26"/>
    <p:sldId id="62878" r:id="rId27"/>
    <p:sldId id="62856" r:id="rId28"/>
    <p:sldId id="62859" r:id="rId29"/>
    <p:sldId id="62857" r:id="rId30"/>
    <p:sldId id="487" r:id="rId31"/>
    <p:sldId id="488" r:id="rId32"/>
    <p:sldId id="479" r:id="rId33"/>
    <p:sldId id="62860" r:id="rId34"/>
    <p:sldId id="489" r:id="rId35"/>
    <p:sldId id="62886" r:id="rId36"/>
    <p:sldId id="503" r:id="rId37"/>
    <p:sldId id="62861" r:id="rId38"/>
    <p:sldId id="62858" r:id="rId39"/>
    <p:sldId id="62862" r:id="rId40"/>
    <p:sldId id="62863" r:id="rId41"/>
    <p:sldId id="480" r:id="rId42"/>
    <p:sldId id="62867" r:id="rId43"/>
    <p:sldId id="481" r:id="rId44"/>
    <p:sldId id="498" r:id="rId45"/>
    <p:sldId id="62889" r:id="rId46"/>
    <p:sldId id="499" r:id="rId47"/>
    <p:sldId id="500" r:id="rId48"/>
    <p:sldId id="493" r:id="rId49"/>
    <p:sldId id="494" r:id="rId50"/>
    <p:sldId id="62865" r:id="rId51"/>
    <p:sldId id="62879" r:id="rId52"/>
    <p:sldId id="62853" r:id="rId53"/>
    <p:sldId id="62850" r:id="rId54"/>
    <p:sldId id="62849" r:id="rId55"/>
    <p:sldId id="62838" r:id="rId56"/>
    <p:sldId id="62836" r:id="rId57"/>
    <p:sldId id="62868" r:id="rId58"/>
    <p:sldId id="62854" r:id="rId59"/>
    <p:sldId id="62851" r:id="rId60"/>
    <p:sldId id="62768" r:id="rId61"/>
    <p:sldId id="62801" r:id="rId62"/>
    <p:sldId id="62728" r:id="rId63"/>
    <p:sldId id="62847" r:id="rId64"/>
    <p:sldId id="62848" r:id="rId65"/>
    <p:sldId id="62869" r:id="rId66"/>
    <p:sldId id="62870" r:id="rId67"/>
    <p:sldId id="62872" r:id="rId68"/>
    <p:sldId id="62871" r:id="rId69"/>
    <p:sldId id="62835" r:id="rId70"/>
    <p:sldId id="62840" r:id="rId71"/>
    <p:sldId id="62844" r:id="rId72"/>
    <p:sldId id="62875" r:id="rId73"/>
    <p:sldId id="62831" r:id="rId74"/>
    <p:sldId id="62874" r:id="rId75"/>
    <p:sldId id="62876" r:id="rId76"/>
    <p:sldId id="62832" r:id="rId77"/>
    <p:sldId id="62890" r:id="rId78"/>
    <p:sldId id="62839" r:id="rId79"/>
    <p:sldId id="62885" r:id="rId80"/>
    <p:sldId id="62833" r:id="rId81"/>
    <p:sldId id="62830" r:id="rId82"/>
    <p:sldId id="62880" r:id="rId83"/>
    <p:sldId id="62883" r:id="rId84"/>
    <p:sldId id="62884" r:id="rId85"/>
    <p:sldId id="62827" r:id="rId86"/>
    <p:sldId id="62845" r:id="rId87"/>
    <p:sldId id="62891" r:id="rId88"/>
    <p:sldId id="62882" r:id="rId89"/>
    <p:sldId id="62834" r:id="rId90"/>
    <p:sldId id="256" r:id="rId91"/>
  </p:sldIdLst>
  <p:sldSz cx="9144000" cy="5143500" type="screen16x9"/>
  <p:notesSz cx="6858000" cy="9144000"/>
  <p:defaultTextStyle>
    <a:defPPr>
      <a:defRPr lang="en-US"/>
    </a:defPPr>
    <a:lvl1pPr algn="ctr" rtl="0" fontAlgn="base">
      <a:spcBef>
        <a:spcPct val="0"/>
      </a:spcBef>
      <a:spcAft>
        <a:spcPct val="0"/>
      </a:spcAft>
      <a:defRPr sz="4000" kern="1200">
        <a:solidFill>
          <a:schemeClr val="bg1"/>
        </a:solidFill>
        <a:latin typeface="Arial Rounded MT Bold" pitchFamily="34" charset="0"/>
        <a:ea typeface="+mn-ea"/>
        <a:cs typeface="Arial" charset="0"/>
      </a:defRPr>
    </a:lvl1pPr>
    <a:lvl2pPr marL="339061" algn="ctr" rtl="0" fontAlgn="base">
      <a:spcBef>
        <a:spcPct val="0"/>
      </a:spcBef>
      <a:spcAft>
        <a:spcPct val="0"/>
      </a:spcAft>
      <a:defRPr sz="4000" kern="1200">
        <a:solidFill>
          <a:schemeClr val="bg1"/>
        </a:solidFill>
        <a:latin typeface="Arial Rounded MT Bold" pitchFamily="34" charset="0"/>
        <a:ea typeface="+mn-ea"/>
        <a:cs typeface="Arial" charset="0"/>
      </a:defRPr>
    </a:lvl2pPr>
    <a:lvl3pPr marL="678271" algn="ctr" rtl="0" fontAlgn="base">
      <a:spcBef>
        <a:spcPct val="0"/>
      </a:spcBef>
      <a:spcAft>
        <a:spcPct val="0"/>
      </a:spcAft>
      <a:defRPr sz="4000" kern="1200">
        <a:solidFill>
          <a:schemeClr val="bg1"/>
        </a:solidFill>
        <a:latin typeface="Arial Rounded MT Bold" pitchFamily="34" charset="0"/>
        <a:ea typeface="+mn-ea"/>
        <a:cs typeface="Arial" charset="0"/>
      </a:defRPr>
    </a:lvl3pPr>
    <a:lvl4pPr marL="1017217" algn="ctr" rtl="0" fontAlgn="base">
      <a:spcBef>
        <a:spcPct val="0"/>
      </a:spcBef>
      <a:spcAft>
        <a:spcPct val="0"/>
      </a:spcAft>
      <a:defRPr sz="4000" kern="1200">
        <a:solidFill>
          <a:schemeClr val="bg1"/>
        </a:solidFill>
        <a:latin typeface="Arial Rounded MT Bold" pitchFamily="34" charset="0"/>
        <a:ea typeface="+mn-ea"/>
        <a:cs typeface="Arial" charset="0"/>
      </a:defRPr>
    </a:lvl4pPr>
    <a:lvl5pPr marL="1356390" algn="ctr" rtl="0" fontAlgn="base">
      <a:spcBef>
        <a:spcPct val="0"/>
      </a:spcBef>
      <a:spcAft>
        <a:spcPct val="0"/>
      </a:spcAft>
      <a:defRPr sz="4000" kern="1200">
        <a:solidFill>
          <a:schemeClr val="bg1"/>
        </a:solidFill>
        <a:latin typeface="Arial Rounded MT Bold" pitchFamily="34" charset="0"/>
        <a:ea typeface="+mn-ea"/>
        <a:cs typeface="Arial" charset="0"/>
      </a:defRPr>
    </a:lvl5pPr>
    <a:lvl6pPr marL="1695300" algn="l" defTabSz="678271" rtl="0" eaLnBrk="1" latinLnBrk="0" hangingPunct="1">
      <a:defRPr sz="4000" kern="1200">
        <a:solidFill>
          <a:schemeClr val="bg1"/>
        </a:solidFill>
        <a:latin typeface="Arial Rounded MT Bold" pitchFamily="34" charset="0"/>
        <a:ea typeface="+mn-ea"/>
        <a:cs typeface="Arial" charset="0"/>
      </a:defRPr>
    </a:lvl6pPr>
    <a:lvl7pPr marL="2034313" algn="l" defTabSz="678271" rtl="0" eaLnBrk="1" latinLnBrk="0" hangingPunct="1">
      <a:defRPr sz="4000" kern="1200">
        <a:solidFill>
          <a:schemeClr val="bg1"/>
        </a:solidFill>
        <a:latin typeface="Arial Rounded MT Bold" pitchFamily="34" charset="0"/>
        <a:ea typeface="+mn-ea"/>
        <a:cs typeface="Arial" charset="0"/>
      </a:defRPr>
    </a:lvl7pPr>
    <a:lvl8pPr marL="2373419" algn="l" defTabSz="678271" rtl="0" eaLnBrk="1" latinLnBrk="0" hangingPunct="1">
      <a:defRPr sz="4000" kern="1200">
        <a:solidFill>
          <a:schemeClr val="bg1"/>
        </a:solidFill>
        <a:latin typeface="Arial Rounded MT Bold" pitchFamily="34" charset="0"/>
        <a:ea typeface="+mn-ea"/>
        <a:cs typeface="Arial" charset="0"/>
      </a:defRPr>
    </a:lvl8pPr>
    <a:lvl9pPr marL="2712509" algn="l" defTabSz="678271" rtl="0" eaLnBrk="1" latinLnBrk="0" hangingPunct="1">
      <a:defRPr sz="4000" kern="1200">
        <a:solidFill>
          <a:schemeClr val="bg1"/>
        </a:solidFill>
        <a:latin typeface="Arial Rounded MT Bold" pitchFamily="34" charset="0"/>
        <a:ea typeface="+mn-ea"/>
        <a:cs typeface="Arial" charset="0"/>
      </a:defRPr>
    </a:lvl9pPr>
  </p:defaultTextStyle>
  <p:extLst>
    <p:ext uri="{EFAFB233-063F-42B5-8137-9DF3F51BA10A}">
      <p15:sldGuideLst xmlns:p15="http://schemas.microsoft.com/office/powerpoint/2012/main">
        <p15:guide id="1" orient="horz" pos="1620" userDrawn="1">
          <p15:clr>
            <a:srgbClr val="A4A3A4"/>
          </p15:clr>
        </p15:guide>
        <p15:guide id="2" pos="2880"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hmuel" initials="SW" lastIdx="2" clrIdx="0">
    <p:extLst>
      <p:ext uri="{19B8F6BF-5375-455C-9EA6-DF929625EA0E}">
        <p15:presenceInfo xmlns:p15="http://schemas.microsoft.com/office/powerpoint/2012/main" userId="Shmuel" providerId="None"/>
      </p:ext>
    </p:extLst>
  </p:cmAuthor>
  <p:cmAuthor id="2" name="Shmuel Wolkenfeld" initials="SW" lastIdx="2" clrIdx="1">
    <p:extLst>
      <p:ext uri="{19B8F6BF-5375-455C-9EA6-DF929625EA0E}">
        <p15:presenceInfo xmlns:p15="http://schemas.microsoft.com/office/powerpoint/2012/main" userId="59ac315834edd8d2"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99"/>
    <a:srgbClr val="FFFF66"/>
    <a:srgbClr val="FFFF00"/>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405" autoAdjust="0"/>
    <p:restoredTop sz="90299" autoAdjust="0"/>
  </p:normalViewPr>
  <p:slideViewPr>
    <p:cSldViewPr>
      <p:cViewPr varScale="1">
        <p:scale>
          <a:sx n="103" d="100"/>
          <a:sy n="103" d="100"/>
        </p:scale>
        <p:origin x="840" y="77"/>
      </p:cViewPr>
      <p:guideLst>
        <p:guide orient="horz" pos="1620"/>
        <p:guide pos="2880"/>
      </p:guideLst>
    </p:cSldViewPr>
  </p:slideViewPr>
  <p:outlineViewPr>
    <p:cViewPr>
      <p:scale>
        <a:sx n="33" d="100"/>
        <a:sy n="33" d="100"/>
      </p:scale>
      <p:origin x="0" y="0"/>
    </p:cViewPr>
  </p:outlineViewPr>
  <p:notesTextViewPr>
    <p:cViewPr>
      <p:scale>
        <a:sx n="3" d="2"/>
        <a:sy n="3" d="2"/>
      </p:scale>
      <p:origin x="0" y="0"/>
    </p:cViewPr>
  </p:notesTextViewPr>
  <p:sorterViewPr>
    <p:cViewPr varScale="1">
      <p:scale>
        <a:sx n="100" d="100"/>
        <a:sy n="100" d="100"/>
      </p:scale>
      <p:origin x="0" y="0"/>
    </p:cViewPr>
  </p:sorterViewPr>
  <p:notesViewPr>
    <p:cSldViewPr>
      <p:cViewPr varScale="1">
        <p:scale>
          <a:sx n="65" d="100"/>
          <a:sy n="65" d="100"/>
        </p:scale>
        <p:origin x="3154" y="7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3.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slide" Target="slides/slide44.xml"/><Relationship Id="rId50" Type="http://schemas.openxmlformats.org/officeDocument/2006/relationships/slide" Target="slides/slide47.xml"/><Relationship Id="rId55" Type="http://schemas.openxmlformats.org/officeDocument/2006/relationships/slide" Target="slides/slide52.xml"/><Relationship Id="rId63" Type="http://schemas.openxmlformats.org/officeDocument/2006/relationships/slide" Target="slides/slide60.xml"/><Relationship Id="rId68" Type="http://schemas.openxmlformats.org/officeDocument/2006/relationships/slide" Target="slides/slide65.xml"/><Relationship Id="rId76" Type="http://schemas.openxmlformats.org/officeDocument/2006/relationships/slide" Target="slides/slide73.xml"/><Relationship Id="rId84" Type="http://schemas.openxmlformats.org/officeDocument/2006/relationships/slide" Target="slides/slide81.xml"/><Relationship Id="rId89" Type="http://schemas.openxmlformats.org/officeDocument/2006/relationships/slide" Target="slides/slide86.xml"/><Relationship Id="rId97" Type="http://schemas.openxmlformats.org/officeDocument/2006/relationships/theme" Target="theme/theme1.xml"/><Relationship Id="rId7" Type="http://schemas.openxmlformats.org/officeDocument/2006/relationships/slide" Target="slides/slide4.xml"/><Relationship Id="rId71" Type="http://schemas.openxmlformats.org/officeDocument/2006/relationships/slide" Target="slides/slide68.xml"/><Relationship Id="rId92"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slide" Target="slides/slide26.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slide" Target="slides/slide50.xml"/><Relationship Id="rId58" Type="http://schemas.openxmlformats.org/officeDocument/2006/relationships/slide" Target="slides/slide55.xml"/><Relationship Id="rId66" Type="http://schemas.openxmlformats.org/officeDocument/2006/relationships/slide" Target="slides/slide63.xml"/><Relationship Id="rId74" Type="http://schemas.openxmlformats.org/officeDocument/2006/relationships/slide" Target="slides/slide71.xml"/><Relationship Id="rId79" Type="http://schemas.openxmlformats.org/officeDocument/2006/relationships/slide" Target="slides/slide76.xml"/><Relationship Id="rId87" Type="http://schemas.openxmlformats.org/officeDocument/2006/relationships/slide" Target="slides/slide84.xml"/><Relationship Id="rId5" Type="http://schemas.openxmlformats.org/officeDocument/2006/relationships/slide" Target="slides/slide2.xml"/><Relationship Id="rId61" Type="http://schemas.openxmlformats.org/officeDocument/2006/relationships/slide" Target="slides/slide58.xml"/><Relationship Id="rId82" Type="http://schemas.openxmlformats.org/officeDocument/2006/relationships/slide" Target="slides/slide79.xml"/><Relationship Id="rId90" Type="http://schemas.openxmlformats.org/officeDocument/2006/relationships/slide" Target="slides/slide87.xml"/><Relationship Id="rId95" Type="http://schemas.openxmlformats.org/officeDocument/2006/relationships/presProps" Target="presProps.xml"/><Relationship Id="rId19" Type="http://schemas.openxmlformats.org/officeDocument/2006/relationships/slide" Target="slides/slide1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56" Type="http://schemas.openxmlformats.org/officeDocument/2006/relationships/slide" Target="slides/slide53.xml"/><Relationship Id="rId64" Type="http://schemas.openxmlformats.org/officeDocument/2006/relationships/slide" Target="slides/slide61.xml"/><Relationship Id="rId69" Type="http://schemas.openxmlformats.org/officeDocument/2006/relationships/slide" Target="slides/slide66.xml"/><Relationship Id="rId77" Type="http://schemas.openxmlformats.org/officeDocument/2006/relationships/slide" Target="slides/slide74.xml"/><Relationship Id="rId8" Type="http://schemas.openxmlformats.org/officeDocument/2006/relationships/slide" Target="slides/slide5.xml"/><Relationship Id="rId51" Type="http://schemas.openxmlformats.org/officeDocument/2006/relationships/slide" Target="slides/slide48.xml"/><Relationship Id="rId72" Type="http://schemas.openxmlformats.org/officeDocument/2006/relationships/slide" Target="slides/slide69.xml"/><Relationship Id="rId80" Type="http://schemas.openxmlformats.org/officeDocument/2006/relationships/slide" Target="slides/slide77.xml"/><Relationship Id="rId85" Type="http://schemas.openxmlformats.org/officeDocument/2006/relationships/slide" Target="slides/slide82.xml"/><Relationship Id="rId93" Type="http://schemas.openxmlformats.org/officeDocument/2006/relationships/handoutMaster" Target="handoutMasters/handoutMaster1.xml"/><Relationship Id="rId98" Type="http://schemas.openxmlformats.org/officeDocument/2006/relationships/tableStyles" Target="tableStyles.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59" Type="http://schemas.openxmlformats.org/officeDocument/2006/relationships/slide" Target="slides/slide56.xml"/><Relationship Id="rId67" Type="http://schemas.openxmlformats.org/officeDocument/2006/relationships/slide" Target="slides/slide64.xml"/><Relationship Id="rId20" Type="http://schemas.openxmlformats.org/officeDocument/2006/relationships/slide" Target="slides/slide17.xml"/><Relationship Id="rId41" Type="http://schemas.openxmlformats.org/officeDocument/2006/relationships/slide" Target="slides/slide38.xml"/><Relationship Id="rId54" Type="http://schemas.openxmlformats.org/officeDocument/2006/relationships/slide" Target="slides/slide51.xml"/><Relationship Id="rId62" Type="http://schemas.openxmlformats.org/officeDocument/2006/relationships/slide" Target="slides/slide59.xml"/><Relationship Id="rId70" Type="http://schemas.openxmlformats.org/officeDocument/2006/relationships/slide" Target="slides/slide67.xml"/><Relationship Id="rId75" Type="http://schemas.openxmlformats.org/officeDocument/2006/relationships/slide" Target="slides/slide72.xml"/><Relationship Id="rId83" Type="http://schemas.openxmlformats.org/officeDocument/2006/relationships/slide" Target="slides/slide80.xml"/><Relationship Id="rId88" Type="http://schemas.openxmlformats.org/officeDocument/2006/relationships/slide" Target="slides/slide85.xml"/><Relationship Id="rId91" Type="http://schemas.openxmlformats.org/officeDocument/2006/relationships/slide" Target="slides/slide88.xml"/><Relationship Id="rId9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3.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slide" Target="slides/slide54.xml"/><Relationship Id="rId10" Type="http://schemas.openxmlformats.org/officeDocument/2006/relationships/slide" Target="slides/slide7.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slide" Target="slides/slide49.xml"/><Relationship Id="rId60" Type="http://schemas.openxmlformats.org/officeDocument/2006/relationships/slide" Target="slides/slide57.xml"/><Relationship Id="rId65" Type="http://schemas.openxmlformats.org/officeDocument/2006/relationships/slide" Target="slides/slide62.xml"/><Relationship Id="rId73" Type="http://schemas.openxmlformats.org/officeDocument/2006/relationships/slide" Target="slides/slide70.xml"/><Relationship Id="rId78" Type="http://schemas.openxmlformats.org/officeDocument/2006/relationships/slide" Target="slides/slide75.xml"/><Relationship Id="rId81" Type="http://schemas.openxmlformats.org/officeDocument/2006/relationships/slide" Target="slides/slide78.xml"/><Relationship Id="rId86" Type="http://schemas.openxmlformats.org/officeDocument/2006/relationships/slide" Target="slides/slide83.xml"/><Relationship Id="rId94" Type="http://schemas.openxmlformats.org/officeDocument/2006/relationships/commentAuthors" Target="commentAuthors.xml"/><Relationship Id="rId4" Type="http://schemas.openxmlformats.org/officeDocument/2006/relationships/slide" Target="slides/slide1.xml"/><Relationship Id="rId9" Type="http://schemas.openxmlformats.org/officeDocument/2006/relationships/slide" Target="slides/slide6.xml"/><Relationship Id="rId13" Type="http://schemas.openxmlformats.org/officeDocument/2006/relationships/slide" Target="slides/slide10.xml"/><Relationship Id="rId18" Type="http://schemas.openxmlformats.org/officeDocument/2006/relationships/slide" Target="slides/slide15.xml"/><Relationship Id="rId39" Type="http://schemas.openxmlformats.org/officeDocument/2006/relationships/slide" Target="slides/slide36.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9698"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a:defRPr sz="1200">
                <a:solidFill>
                  <a:schemeClr val="tx1"/>
                </a:solidFill>
                <a:latin typeface="Arial" charset="0"/>
              </a:defRPr>
            </a:lvl1pPr>
          </a:lstStyle>
          <a:p>
            <a:r>
              <a:rPr lang="en-US" altLang="en-US"/>
              <a:t>Letter to the Messianic Jews a 07.01-26 Melki-Tsedek, the Remedy for 2021</a:t>
            </a:r>
          </a:p>
        </p:txBody>
      </p:sp>
      <p:sp>
        <p:nvSpPr>
          <p:cNvPr id="29699" name="Rectangle 3"/>
          <p:cNvSpPr>
            <a:spLocks noGrp="1" noChangeArrowheads="1"/>
          </p:cNvSpPr>
          <p:nvPr>
            <p:ph type="dt" sz="quarter"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solidFill>
                  <a:schemeClr val="tx1"/>
                </a:solidFill>
                <a:latin typeface="Arial" charset="0"/>
              </a:defRPr>
            </a:lvl1pPr>
          </a:lstStyle>
          <a:p>
            <a:r>
              <a:rPr lang="en-US" altLang="en-US"/>
              <a:t>Jan 9.2021 5781</a:t>
            </a:r>
          </a:p>
        </p:txBody>
      </p:sp>
      <p:sp>
        <p:nvSpPr>
          <p:cNvPr id="29700" name="Rectangle 4"/>
          <p:cNvSpPr>
            <a:spLocks noGrp="1" noChangeArrowheads="1"/>
          </p:cNvSpPr>
          <p:nvPr>
            <p:ph type="ftr" sz="quarter" idx="2"/>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l">
              <a:defRPr sz="1200">
                <a:solidFill>
                  <a:schemeClr val="tx1"/>
                </a:solidFill>
                <a:latin typeface="Arial" charset="0"/>
              </a:defRPr>
            </a:lvl1pPr>
          </a:lstStyle>
          <a:p>
            <a:endParaRPr lang="en-US" altLang="en-US"/>
          </a:p>
        </p:txBody>
      </p:sp>
      <p:sp>
        <p:nvSpPr>
          <p:cNvPr id="29701" name="Rectangle 5"/>
          <p:cNvSpPr>
            <a:spLocks noGrp="1" noChangeArrowheads="1"/>
          </p:cNvSpPr>
          <p:nvPr>
            <p:ph type="sldNum" sz="quarter" idx="3"/>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solidFill>
                  <a:schemeClr val="tx1"/>
                </a:solidFill>
                <a:latin typeface="Arial" charset="0"/>
              </a:defRPr>
            </a:lvl1pPr>
          </a:lstStyle>
          <a:p>
            <a:fld id="{743E3E74-A71D-4F9E-A274-799584BDC6E6}" type="slidenum">
              <a:rPr lang="en-US" altLang="en-US"/>
              <a:pPr/>
              <a:t>‹#›</a:t>
            </a:fld>
            <a:endParaRPr lang="en-US" altLang="en-US"/>
          </a:p>
        </p:txBody>
      </p:sp>
    </p:spTree>
    <p:extLst>
      <p:ext uri="{BB962C8B-B14F-4D97-AF65-F5344CB8AC3E}">
        <p14:creationId xmlns:p14="http://schemas.microsoft.com/office/powerpoint/2010/main" val="2088592840"/>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a:defRPr sz="1200">
                <a:solidFill>
                  <a:schemeClr val="tx1"/>
                </a:solidFill>
                <a:latin typeface="Arial" charset="0"/>
              </a:defRPr>
            </a:lvl1pPr>
          </a:lstStyle>
          <a:p>
            <a:r>
              <a:rPr lang="en-US" altLang="en-US"/>
              <a:t>Letter to the Messianic Jews a 07.01-26 Melki-Tsedek, the Remedy for 2021</a:t>
            </a:r>
          </a:p>
        </p:txBody>
      </p:sp>
      <p:sp>
        <p:nvSpPr>
          <p:cNvPr id="5123"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solidFill>
                  <a:schemeClr val="tx1"/>
                </a:solidFill>
                <a:latin typeface="Arial" charset="0"/>
              </a:defRPr>
            </a:lvl1pPr>
          </a:lstStyle>
          <a:p>
            <a:r>
              <a:rPr lang="en-US" altLang="en-US"/>
              <a:t>Jan 9.2021 5781</a:t>
            </a:r>
          </a:p>
        </p:txBody>
      </p:sp>
      <p:sp>
        <p:nvSpPr>
          <p:cNvPr id="5124" name="Rectangle 4"/>
          <p:cNvSpPr>
            <a:spLocks noGrp="1" noRot="1" noChangeAspect="1" noChangeArrowheads="1" noTextEdit="1"/>
          </p:cNvSpPr>
          <p:nvPr>
            <p:ph type="sldImg" idx="2"/>
          </p:nvPr>
        </p:nvSpPr>
        <p:spPr bwMode="auto">
          <a:xfrm>
            <a:off x="381000" y="685800"/>
            <a:ext cx="6096000" cy="342900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5125"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5126"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l">
              <a:defRPr sz="1200">
                <a:solidFill>
                  <a:schemeClr val="tx1"/>
                </a:solidFill>
                <a:latin typeface="Arial" charset="0"/>
              </a:defRPr>
            </a:lvl1pPr>
          </a:lstStyle>
          <a:p>
            <a:endParaRPr lang="en-US" altLang="en-US"/>
          </a:p>
        </p:txBody>
      </p:sp>
      <p:sp>
        <p:nvSpPr>
          <p:cNvPr id="5127"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solidFill>
                  <a:schemeClr val="tx1"/>
                </a:solidFill>
                <a:latin typeface="Arial" charset="0"/>
              </a:defRPr>
            </a:lvl1pPr>
          </a:lstStyle>
          <a:p>
            <a:fld id="{00E9F95B-100C-4401-AFC8-043CE70D51A5}" type="slidenum">
              <a:rPr lang="en-US" altLang="en-US"/>
              <a:pPr/>
              <a:t>‹#›</a:t>
            </a:fld>
            <a:endParaRPr lang="en-US" altLang="en-US"/>
          </a:p>
        </p:txBody>
      </p:sp>
    </p:spTree>
    <p:extLst>
      <p:ext uri="{BB962C8B-B14F-4D97-AF65-F5344CB8AC3E}">
        <p14:creationId xmlns:p14="http://schemas.microsoft.com/office/powerpoint/2010/main" val="3266379074"/>
      </p:ext>
    </p:extLst>
  </p:cSld>
  <p:clrMap bg1="lt1" tx1="dk1" bg2="lt2" tx2="dk2" accent1="accent1" accent2="accent2" accent3="accent3" accent4="accent4" accent5="accent5" accent6="accent6" hlink="hlink" folHlink="folHlink"/>
  <p:hf ftr="0"/>
  <p:notesStyle>
    <a:lvl1pPr algn="l" rtl="0" fontAlgn="base">
      <a:spcBef>
        <a:spcPct val="30000"/>
      </a:spcBef>
      <a:spcAft>
        <a:spcPct val="0"/>
      </a:spcAft>
      <a:defRPr sz="2000" kern="1200">
        <a:solidFill>
          <a:schemeClr val="tx1"/>
        </a:solidFill>
        <a:latin typeface="Arial Rounded MT Bold" pitchFamily="34" charset="0"/>
        <a:ea typeface="+mn-ea"/>
        <a:cs typeface="Arial" charset="0"/>
      </a:defRPr>
    </a:lvl1pPr>
    <a:lvl2pPr marL="339061" algn="l" rtl="0" fontAlgn="base">
      <a:spcBef>
        <a:spcPct val="30000"/>
      </a:spcBef>
      <a:spcAft>
        <a:spcPct val="0"/>
      </a:spcAft>
      <a:defRPr sz="2000" kern="1200">
        <a:solidFill>
          <a:schemeClr val="tx1"/>
        </a:solidFill>
        <a:latin typeface="Arial Rounded MT Bold" pitchFamily="34" charset="0"/>
        <a:ea typeface="+mn-ea"/>
        <a:cs typeface="Arial" charset="0"/>
      </a:defRPr>
    </a:lvl2pPr>
    <a:lvl3pPr marL="678271" algn="l" rtl="0" fontAlgn="base">
      <a:spcBef>
        <a:spcPct val="30000"/>
      </a:spcBef>
      <a:spcAft>
        <a:spcPct val="0"/>
      </a:spcAft>
      <a:defRPr sz="1200" kern="1200">
        <a:solidFill>
          <a:schemeClr val="tx1"/>
        </a:solidFill>
        <a:latin typeface="Arial" charset="0"/>
        <a:ea typeface="+mn-ea"/>
        <a:cs typeface="Arial" charset="0"/>
      </a:defRPr>
    </a:lvl3pPr>
    <a:lvl4pPr marL="1017217" algn="l" rtl="0" fontAlgn="base">
      <a:spcBef>
        <a:spcPct val="30000"/>
      </a:spcBef>
      <a:spcAft>
        <a:spcPct val="0"/>
      </a:spcAft>
      <a:defRPr sz="1200" kern="1200">
        <a:solidFill>
          <a:schemeClr val="tx1"/>
        </a:solidFill>
        <a:latin typeface="Arial" charset="0"/>
        <a:ea typeface="+mn-ea"/>
        <a:cs typeface="Arial" charset="0"/>
      </a:defRPr>
    </a:lvl4pPr>
    <a:lvl5pPr marL="1356390" algn="l" rtl="0" fontAlgn="base">
      <a:spcBef>
        <a:spcPct val="30000"/>
      </a:spcBef>
      <a:spcAft>
        <a:spcPct val="0"/>
      </a:spcAft>
      <a:defRPr sz="1200" kern="1200">
        <a:solidFill>
          <a:schemeClr val="tx1"/>
        </a:solidFill>
        <a:latin typeface="Arial" charset="0"/>
        <a:ea typeface="+mn-ea"/>
        <a:cs typeface="Arial" charset="0"/>
      </a:defRPr>
    </a:lvl5pPr>
    <a:lvl6pPr marL="1695300" algn="l" defTabSz="678271" rtl="0" eaLnBrk="1" latinLnBrk="0" hangingPunct="1">
      <a:defRPr sz="1200" kern="1200">
        <a:solidFill>
          <a:schemeClr val="tx1"/>
        </a:solidFill>
        <a:latin typeface="+mn-lt"/>
        <a:ea typeface="+mn-ea"/>
        <a:cs typeface="+mn-cs"/>
      </a:defRPr>
    </a:lvl6pPr>
    <a:lvl7pPr marL="2034313" algn="l" defTabSz="678271" rtl="0" eaLnBrk="1" latinLnBrk="0" hangingPunct="1">
      <a:defRPr sz="1200" kern="1200">
        <a:solidFill>
          <a:schemeClr val="tx1"/>
        </a:solidFill>
        <a:latin typeface="+mn-lt"/>
        <a:ea typeface="+mn-ea"/>
        <a:cs typeface="+mn-cs"/>
      </a:defRPr>
    </a:lvl7pPr>
    <a:lvl8pPr marL="2373419" algn="l" defTabSz="678271" rtl="0" eaLnBrk="1" latinLnBrk="0" hangingPunct="1">
      <a:defRPr sz="1200" kern="1200">
        <a:solidFill>
          <a:schemeClr val="tx1"/>
        </a:solidFill>
        <a:latin typeface="+mn-lt"/>
        <a:ea typeface="+mn-ea"/>
        <a:cs typeface="+mn-cs"/>
      </a:defRPr>
    </a:lvl8pPr>
    <a:lvl9pPr marL="2712509" algn="l" defTabSz="678271"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3" Type="http://schemas.openxmlformats.org/officeDocument/2006/relationships/hyperlink" Target="https://meforum.us12.list-manage.com/track/click?u=b7aa7eddb0f2bb74bfa4f6cb5&amp;id=70c5689cec&amp;e=2515d15785" TargetMode="External"/><Relationship Id="rId2" Type="http://schemas.openxmlformats.org/officeDocument/2006/relationships/slide" Target="../slides/slide14.xml"/><Relationship Id="rId1" Type="http://schemas.openxmlformats.org/officeDocument/2006/relationships/notesMaster" Target="../notesMasters/notesMaster1.xml"/><Relationship Id="rId4" Type="http://schemas.openxmlformats.org/officeDocument/2006/relationships/hyperlink" Target="https://meforum.us12.list-manage.com/track/click?u=b7aa7eddb0f2bb74bfa4f6cb5&amp;id=b0950560eb&amp;e=2515d15785" TargetMode="External"/></Relationships>
</file>

<file path=ppt/notesSlides/_rels/notesSlide15.xml.rels><?xml version="1.0" encoding="UTF-8" standalone="yes"?>
<Relationships xmlns="http://schemas.openxmlformats.org/package/2006/relationships"><Relationship Id="rId3" Type="http://schemas.openxmlformats.org/officeDocument/2006/relationships/hyperlink" Target="https://meforum.us12.list-manage.com/track/click?u=b7aa7eddb0f2bb74bfa4f6cb5&amp;id=70c5689cec&amp;e=2515d15785" TargetMode="External"/><Relationship Id="rId2" Type="http://schemas.openxmlformats.org/officeDocument/2006/relationships/slide" Target="../slides/slide15.xml"/><Relationship Id="rId1" Type="http://schemas.openxmlformats.org/officeDocument/2006/relationships/notesMaster" Target="../notesMasters/notesMaster1.xml"/><Relationship Id="rId4" Type="http://schemas.openxmlformats.org/officeDocument/2006/relationships/hyperlink" Target="https://meforum.us12.list-manage.com/track/click?u=b7aa7eddb0f2bb74bfa4f6cb5&amp;id=b0950560eb&amp;e=2515d15785" TargetMode="Externa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3" Type="http://schemas.openxmlformats.org/officeDocument/2006/relationships/hyperlink" Target="https://www.templeinstitute.org/new-location.htm" TargetMode="External"/><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s://upload.wikimedia.org/wikipedia/commons/transcoded/5/5c/Space_elevator_in_motion_viewed_from_above_north_pole.ogv/Space_elevator_in_motion_viewed_from_above_north_pole.ogv.360p.vp9.webm" TargetMode="External"/><Relationship Id="rId2" Type="http://schemas.openxmlformats.org/officeDocument/2006/relationships/slide" Target="../slides/slide9.xml"/><Relationship Id="rId1" Type="http://schemas.openxmlformats.org/officeDocument/2006/relationships/notesMaster" Target="../notesMasters/notesMaster1.xml"/><Relationship Id="rId4" Type="http://schemas.openxmlformats.org/officeDocument/2006/relationships/hyperlink" Target="https://en.wikipedia.org/wiki/Space_elevator#21st_century" TargetMode="Externa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a:solidFill>
                  <a:prstClr val="white"/>
                </a:solidFill>
              </a:rPr>
              <a:t>Letter to the Messianic Jews a 07.01-26 Melki-Tsedek, the Remedy for 2021</a:t>
            </a:r>
          </a:p>
        </p:txBody>
      </p:sp>
      <p:sp>
        <p:nvSpPr>
          <p:cNvPr id="5" name="Rectangle 3"/>
          <p:cNvSpPr>
            <a:spLocks noGrp="1" noChangeArrowheads="1"/>
          </p:cNvSpPr>
          <p:nvPr>
            <p:ph type="dt" idx="1"/>
          </p:nvPr>
        </p:nvSpPr>
        <p:spPr>
          <a:ln/>
        </p:spPr>
        <p:txBody>
          <a:bodyPr/>
          <a:lstStyle/>
          <a:p>
            <a:r>
              <a:rPr lang="en-US" altLang="en-US">
                <a:solidFill>
                  <a:prstClr val="white"/>
                </a:solidFill>
              </a:rPr>
              <a:t>Jan 9.2021 5781</a:t>
            </a:r>
          </a:p>
        </p:txBody>
      </p:sp>
      <p:sp>
        <p:nvSpPr>
          <p:cNvPr id="6" name="Rectangle 7"/>
          <p:cNvSpPr>
            <a:spLocks noGrp="1" noChangeArrowheads="1"/>
          </p:cNvSpPr>
          <p:nvPr>
            <p:ph type="sldNum" sz="quarter" idx="5"/>
          </p:nvPr>
        </p:nvSpPr>
        <p:spPr>
          <a:ln/>
        </p:spPr>
        <p:txBody>
          <a:bodyPr/>
          <a:lstStyle/>
          <a:p>
            <a:fld id="{8E6CE499-F156-423F-B67F-0AD8D4D9AE7B}" type="slidenum">
              <a:rPr lang="en-US" altLang="en-US">
                <a:solidFill>
                  <a:prstClr val="white"/>
                </a:solidFill>
              </a:rPr>
              <a:pPr/>
              <a:t>1</a:t>
            </a:fld>
            <a:endParaRPr lang="en-US" altLang="en-US">
              <a:solidFill>
                <a:prstClr val="white"/>
              </a:solidFill>
            </a:endParaRPr>
          </a:p>
        </p:txBody>
      </p:sp>
      <p:sp>
        <p:nvSpPr>
          <p:cNvPr id="840706" name="Rectangle 2"/>
          <p:cNvSpPr>
            <a:spLocks noGrp="1" noRot="1" noChangeAspect="1" noChangeArrowheads="1" noTextEdit="1"/>
          </p:cNvSpPr>
          <p:nvPr>
            <p:ph type="sldImg"/>
          </p:nvPr>
        </p:nvSpPr>
        <p:spPr>
          <a:xfrm>
            <a:off x="381000" y="685800"/>
            <a:ext cx="6096000"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b="0" dirty="0"/>
              <a:t>Lots of division among us abou</a:t>
            </a:r>
            <a:r>
              <a:rPr lang="en-US" altLang="en-US" dirty="0"/>
              <a:t>t COVID, masks…</a:t>
            </a:r>
            <a:endParaRPr lang="en-US" altLang="en-US" b="0" dirty="0"/>
          </a:p>
        </p:txBody>
      </p:sp>
      <p:cxnSp>
        <p:nvCxnSpPr>
          <p:cNvPr id="3" name="Straight Connector 2">
            <a:extLst>
              <a:ext uri="{FF2B5EF4-FFF2-40B4-BE49-F238E27FC236}">
                <a16:creationId xmlns:a16="http://schemas.microsoft.com/office/drawing/2014/main" id="{3F0789C7-0A24-4F87-80C2-D32F7688E25A}"/>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endParaRPr lang="en-US" dirty="0"/>
          </a:p>
        </p:txBody>
      </p:sp>
      <p:sp>
        <p:nvSpPr>
          <p:cNvPr id="4" name="Header Placeholder 3"/>
          <p:cNvSpPr>
            <a:spLocks noGrp="1"/>
          </p:cNvSpPr>
          <p:nvPr>
            <p:ph type="hdr" sz="quarter"/>
          </p:nvPr>
        </p:nvSpPr>
        <p:spPr/>
        <p:txBody>
          <a:bodyPr/>
          <a:lstStyle/>
          <a:p>
            <a:r>
              <a:rPr lang="en-US" altLang="en-US"/>
              <a:t>Letter to the Messianic Jews a 07.01-26 Melki-Tsedek, the Remedy for 2021</a:t>
            </a:r>
          </a:p>
        </p:txBody>
      </p:sp>
      <p:sp>
        <p:nvSpPr>
          <p:cNvPr id="5" name="Date Placeholder 4"/>
          <p:cNvSpPr>
            <a:spLocks noGrp="1"/>
          </p:cNvSpPr>
          <p:nvPr>
            <p:ph type="dt" idx="1"/>
          </p:nvPr>
        </p:nvSpPr>
        <p:spPr/>
        <p:txBody>
          <a:bodyPr/>
          <a:lstStyle/>
          <a:p>
            <a:r>
              <a:rPr lang="en-US" altLang="en-US"/>
              <a:t>Jan 9.2021 5781</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10</a:t>
            </a:fld>
            <a:endParaRPr lang="en-US" altLang="en-US"/>
          </a:p>
        </p:txBody>
      </p:sp>
    </p:spTree>
    <p:extLst>
      <p:ext uri="{BB962C8B-B14F-4D97-AF65-F5344CB8AC3E}">
        <p14:creationId xmlns:p14="http://schemas.microsoft.com/office/powerpoint/2010/main" val="274814440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endParaRPr lang="en-US" dirty="0"/>
          </a:p>
        </p:txBody>
      </p:sp>
      <p:sp>
        <p:nvSpPr>
          <p:cNvPr id="4" name="Header Placeholder 3"/>
          <p:cNvSpPr>
            <a:spLocks noGrp="1"/>
          </p:cNvSpPr>
          <p:nvPr>
            <p:ph type="hdr" sz="quarter"/>
          </p:nvPr>
        </p:nvSpPr>
        <p:spPr/>
        <p:txBody>
          <a:bodyPr/>
          <a:lstStyle/>
          <a:p>
            <a:r>
              <a:rPr lang="en-US" altLang="en-US"/>
              <a:t>Letter to the Messianic Jews a 07.01-26 Melki-Tsedek, the Remedy for 2021</a:t>
            </a:r>
          </a:p>
        </p:txBody>
      </p:sp>
      <p:sp>
        <p:nvSpPr>
          <p:cNvPr id="5" name="Date Placeholder 4"/>
          <p:cNvSpPr>
            <a:spLocks noGrp="1"/>
          </p:cNvSpPr>
          <p:nvPr>
            <p:ph type="dt" idx="1"/>
          </p:nvPr>
        </p:nvSpPr>
        <p:spPr/>
        <p:txBody>
          <a:bodyPr/>
          <a:lstStyle/>
          <a:p>
            <a:r>
              <a:rPr lang="en-US" altLang="en-US"/>
              <a:t>Jan 9.2021 5781</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11</a:t>
            </a:fld>
            <a:endParaRPr lang="en-US" altLang="en-US"/>
          </a:p>
        </p:txBody>
      </p:sp>
    </p:spTree>
    <p:extLst>
      <p:ext uri="{BB962C8B-B14F-4D97-AF65-F5344CB8AC3E}">
        <p14:creationId xmlns:p14="http://schemas.microsoft.com/office/powerpoint/2010/main" val="207901680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endParaRPr lang="en-US" dirty="0"/>
          </a:p>
        </p:txBody>
      </p:sp>
      <p:sp>
        <p:nvSpPr>
          <p:cNvPr id="4" name="Header Placeholder 3"/>
          <p:cNvSpPr>
            <a:spLocks noGrp="1"/>
          </p:cNvSpPr>
          <p:nvPr>
            <p:ph type="hdr" sz="quarter"/>
          </p:nvPr>
        </p:nvSpPr>
        <p:spPr/>
        <p:txBody>
          <a:bodyPr/>
          <a:lstStyle/>
          <a:p>
            <a:r>
              <a:rPr lang="en-US" altLang="en-US"/>
              <a:t>Letter to the Messianic Jews a 07.01-26 Melki-Tsedek, the Remedy for 2021</a:t>
            </a:r>
          </a:p>
        </p:txBody>
      </p:sp>
      <p:sp>
        <p:nvSpPr>
          <p:cNvPr id="5" name="Date Placeholder 4"/>
          <p:cNvSpPr>
            <a:spLocks noGrp="1"/>
          </p:cNvSpPr>
          <p:nvPr>
            <p:ph type="dt" idx="1"/>
          </p:nvPr>
        </p:nvSpPr>
        <p:spPr/>
        <p:txBody>
          <a:bodyPr/>
          <a:lstStyle/>
          <a:p>
            <a:r>
              <a:rPr lang="en-US" altLang="en-US"/>
              <a:t>Jan 9.2021 5781</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12</a:t>
            </a:fld>
            <a:endParaRPr lang="en-US" altLang="en-US"/>
          </a:p>
        </p:txBody>
      </p:sp>
    </p:spTree>
    <p:extLst>
      <p:ext uri="{BB962C8B-B14F-4D97-AF65-F5344CB8AC3E}">
        <p14:creationId xmlns:p14="http://schemas.microsoft.com/office/powerpoint/2010/main" val="155479915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r>
              <a:rPr lang="en-US" dirty="0"/>
              <a:t>#1  The culture is worse than we might think.</a:t>
            </a:r>
          </a:p>
        </p:txBody>
      </p:sp>
      <p:sp>
        <p:nvSpPr>
          <p:cNvPr id="4" name="Header Placeholder 3"/>
          <p:cNvSpPr>
            <a:spLocks noGrp="1"/>
          </p:cNvSpPr>
          <p:nvPr>
            <p:ph type="hdr" sz="quarter"/>
          </p:nvPr>
        </p:nvSpPr>
        <p:spPr/>
        <p:txBody>
          <a:bodyPr/>
          <a:lstStyle/>
          <a:p>
            <a:r>
              <a:rPr lang="en-US" altLang="en-US"/>
              <a:t>Letter to the Messianic Jews a 07.01-26 Melki-Tsedek, the Remedy for 2021</a:t>
            </a:r>
          </a:p>
        </p:txBody>
      </p:sp>
      <p:sp>
        <p:nvSpPr>
          <p:cNvPr id="5" name="Date Placeholder 4"/>
          <p:cNvSpPr>
            <a:spLocks noGrp="1"/>
          </p:cNvSpPr>
          <p:nvPr>
            <p:ph type="dt" idx="1"/>
          </p:nvPr>
        </p:nvSpPr>
        <p:spPr/>
        <p:txBody>
          <a:bodyPr/>
          <a:lstStyle/>
          <a:p>
            <a:r>
              <a:rPr lang="en-US" altLang="en-US"/>
              <a:t>Jan 9.2021 5781</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13</a:t>
            </a:fld>
            <a:endParaRPr lang="en-US" altLang="en-US"/>
          </a:p>
        </p:txBody>
      </p:sp>
    </p:spTree>
    <p:extLst>
      <p:ext uri="{BB962C8B-B14F-4D97-AF65-F5344CB8AC3E}">
        <p14:creationId xmlns:p14="http://schemas.microsoft.com/office/powerpoint/2010/main" val="319234034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r>
              <a:rPr lang="en-US" b="0" i="0" dirty="0">
                <a:solidFill>
                  <a:srgbClr val="202020"/>
                </a:solidFill>
                <a:effectLst/>
                <a:latin typeface="Times New Roman" panose="02020603050405020304" pitchFamily="18" charset="0"/>
              </a:rPr>
              <a:t>https://en.wikipedia.org/wiki/Daniel_Pipes</a:t>
            </a:r>
          </a:p>
          <a:p>
            <a:r>
              <a:rPr lang="en-US" b="0" i="0" dirty="0">
                <a:solidFill>
                  <a:srgbClr val="202020"/>
                </a:solidFill>
                <a:effectLst/>
                <a:latin typeface="Times New Roman" panose="02020603050405020304" pitchFamily="18" charset="0"/>
              </a:rPr>
              <a:t>Mr. Pipes (</a:t>
            </a:r>
            <a:r>
              <a:rPr lang="en-US" b="0" i="0" u="sng" dirty="0">
                <a:solidFill>
                  <a:srgbClr val="2BAADF"/>
                </a:solidFill>
                <a:effectLst/>
                <a:latin typeface="Times New Roman" panose="02020603050405020304" pitchFamily="18" charset="0"/>
                <a:hlinkClick r:id="rId3"/>
              </a:rPr>
              <a:t>DanielPipes.org</a:t>
            </a:r>
            <a:r>
              <a:rPr lang="en-US" b="0" i="0" dirty="0">
                <a:solidFill>
                  <a:srgbClr val="202020"/>
                </a:solidFill>
                <a:effectLst/>
                <a:latin typeface="Times New Roman" panose="02020603050405020304" pitchFamily="18" charset="0"/>
              </a:rPr>
              <a:t>, </a:t>
            </a:r>
            <a:r>
              <a:rPr lang="en-US" b="0" i="0" u="sng" dirty="0">
                <a:solidFill>
                  <a:srgbClr val="2BAADF"/>
                </a:solidFill>
                <a:effectLst/>
                <a:latin typeface="Times New Roman" panose="02020603050405020304" pitchFamily="18" charset="0"/>
                <a:hlinkClick r:id="rId4"/>
              </a:rPr>
              <a:t>@DanielPipes</a:t>
            </a:r>
            <a:r>
              <a:rPr lang="en-US" b="0" i="0" dirty="0">
                <a:solidFill>
                  <a:srgbClr val="202020"/>
                </a:solidFill>
                <a:effectLst/>
                <a:latin typeface="Times New Roman" panose="02020603050405020304" pitchFamily="18" charset="0"/>
              </a:rPr>
              <a:t>) is president of the Middle East Forum. </a:t>
            </a:r>
            <a:r>
              <a:rPr lang="en-US" b="0" i="1" dirty="0">
                <a:solidFill>
                  <a:srgbClr val="202020"/>
                </a:solidFill>
                <a:effectLst/>
                <a:latin typeface="Times New Roman" panose="02020603050405020304" pitchFamily="18" charset="0"/>
              </a:rPr>
              <a:t>© 2020 by Daniel Pipes. All rights reserved.</a:t>
            </a:r>
            <a:endParaRPr lang="en-US" dirty="0"/>
          </a:p>
        </p:txBody>
      </p:sp>
      <p:sp>
        <p:nvSpPr>
          <p:cNvPr id="4" name="Header Placeholder 3"/>
          <p:cNvSpPr>
            <a:spLocks noGrp="1"/>
          </p:cNvSpPr>
          <p:nvPr>
            <p:ph type="hdr" sz="quarter"/>
          </p:nvPr>
        </p:nvSpPr>
        <p:spPr/>
        <p:txBody>
          <a:bodyPr/>
          <a:lstStyle/>
          <a:p>
            <a:r>
              <a:rPr lang="en-US" altLang="en-US"/>
              <a:t>Letter to the Messianic Jews a 07.01-26 Melki-Tsedek, the Remedy for 2021</a:t>
            </a:r>
          </a:p>
        </p:txBody>
      </p:sp>
      <p:sp>
        <p:nvSpPr>
          <p:cNvPr id="5" name="Date Placeholder 4"/>
          <p:cNvSpPr>
            <a:spLocks noGrp="1"/>
          </p:cNvSpPr>
          <p:nvPr>
            <p:ph type="dt" idx="1"/>
          </p:nvPr>
        </p:nvSpPr>
        <p:spPr/>
        <p:txBody>
          <a:bodyPr/>
          <a:lstStyle/>
          <a:p>
            <a:r>
              <a:rPr lang="en-US" altLang="en-US"/>
              <a:t>Jan 9.2021 5781</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14</a:t>
            </a:fld>
            <a:endParaRPr lang="en-US" altLang="en-US"/>
          </a:p>
        </p:txBody>
      </p:sp>
    </p:spTree>
    <p:extLst>
      <p:ext uri="{BB962C8B-B14F-4D97-AF65-F5344CB8AC3E}">
        <p14:creationId xmlns:p14="http://schemas.microsoft.com/office/powerpoint/2010/main" val="233457426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r>
              <a:rPr lang="en-US" b="0" i="0" dirty="0">
                <a:solidFill>
                  <a:srgbClr val="202020"/>
                </a:solidFill>
                <a:effectLst/>
                <a:latin typeface="Times New Roman" panose="02020603050405020304" pitchFamily="18" charset="0"/>
              </a:rPr>
              <a:t>Mr. Pipes (</a:t>
            </a:r>
            <a:r>
              <a:rPr lang="en-US" b="0" i="0" u="sng" dirty="0">
                <a:solidFill>
                  <a:srgbClr val="2BAADF"/>
                </a:solidFill>
                <a:effectLst/>
                <a:latin typeface="Times New Roman" panose="02020603050405020304" pitchFamily="18" charset="0"/>
                <a:hlinkClick r:id="rId3"/>
              </a:rPr>
              <a:t>DanielPipes.org</a:t>
            </a:r>
            <a:r>
              <a:rPr lang="en-US" b="0" i="0" dirty="0">
                <a:solidFill>
                  <a:srgbClr val="202020"/>
                </a:solidFill>
                <a:effectLst/>
                <a:latin typeface="Times New Roman" panose="02020603050405020304" pitchFamily="18" charset="0"/>
              </a:rPr>
              <a:t>, </a:t>
            </a:r>
            <a:r>
              <a:rPr lang="en-US" b="0" i="0" u="sng" dirty="0">
                <a:solidFill>
                  <a:srgbClr val="2BAADF"/>
                </a:solidFill>
                <a:effectLst/>
                <a:latin typeface="Times New Roman" panose="02020603050405020304" pitchFamily="18" charset="0"/>
                <a:hlinkClick r:id="rId4"/>
              </a:rPr>
              <a:t>@DanielPipes</a:t>
            </a:r>
            <a:r>
              <a:rPr lang="en-US" b="0" i="0" dirty="0">
                <a:solidFill>
                  <a:srgbClr val="202020"/>
                </a:solidFill>
                <a:effectLst/>
                <a:latin typeface="Times New Roman" panose="02020603050405020304" pitchFamily="18" charset="0"/>
              </a:rPr>
              <a:t>) is president of the Middle East Forum. </a:t>
            </a:r>
            <a:r>
              <a:rPr lang="en-US" b="0" i="1" dirty="0">
                <a:solidFill>
                  <a:srgbClr val="202020"/>
                </a:solidFill>
                <a:effectLst/>
                <a:latin typeface="Times New Roman" panose="02020603050405020304" pitchFamily="18" charset="0"/>
              </a:rPr>
              <a:t>© 2020 by Daniel Pipes. All rights reserved.</a:t>
            </a:r>
            <a:endParaRPr lang="en-US" dirty="0"/>
          </a:p>
        </p:txBody>
      </p:sp>
      <p:sp>
        <p:nvSpPr>
          <p:cNvPr id="4" name="Header Placeholder 3"/>
          <p:cNvSpPr>
            <a:spLocks noGrp="1"/>
          </p:cNvSpPr>
          <p:nvPr>
            <p:ph type="hdr" sz="quarter"/>
          </p:nvPr>
        </p:nvSpPr>
        <p:spPr/>
        <p:txBody>
          <a:bodyPr/>
          <a:lstStyle/>
          <a:p>
            <a:r>
              <a:rPr lang="en-US" altLang="en-US"/>
              <a:t>Letter to the Messianic Jews a 07.01-26 Melki-Tsedek, the Remedy for 2021</a:t>
            </a:r>
          </a:p>
        </p:txBody>
      </p:sp>
      <p:sp>
        <p:nvSpPr>
          <p:cNvPr id="5" name="Date Placeholder 4"/>
          <p:cNvSpPr>
            <a:spLocks noGrp="1"/>
          </p:cNvSpPr>
          <p:nvPr>
            <p:ph type="dt" idx="1"/>
          </p:nvPr>
        </p:nvSpPr>
        <p:spPr/>
        <p:txBody>
          <a:bodyPr/>
          <a:lstStyle/>
          <a:p>
            <a:r>
              <a:rPr lang="en-US" altLang="en-US"/>
              <a:t>Jan 9.2021 5781</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15</a:t>
            </a:fld>
            <a:endParaRPr lang="en-US" altLang="en-US"/>
          </a:p>
        </p:txBody>
      </p:sp>
    </p:spTree>
    <p:extLst>
      <p:ext uri="{BB962C8B-B14F-4D97-AF65-F5344CB8AC3E}">
        <p14:creationId xmlns:p14="http://schemas.microsoft.com/office/powerpoint/2010/main" val="214729900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endParaRPr lang="en-US" dirty="0"/>
          </a:p>
        </p:txBody>
      </p:sp>
      <p:sp>
        <p:nvSpPr>
          <p:cNvPr id="4" name="Header Placeholder 3"/>
          <p:cNvSpPr>
            <a:spLocks noGrp="1"/>
          </p:cNvSpPr>
          <p:nvPr>
            <p:ph type="hdr" sz="quarter"/>
          </p:nvPr>
        </p:nvSpPr>
        <p:spPr/>
        <p:txBody>
          <a:bodyPr/>
          <a:lstStyle/>
          <a:p>
            <a:r>
              <a:rPr lang="en-US" altLang="en-US"/>
              <a:t>Letter to the Messianic Jews a 07.01-26 Melki-Tsedek, the Remedy for 2021</a:t>
            </a:r>
          </a:p>
        </p:txBody>
      </p:sp>
      <p:sp>
        <p:nvSpPr>
          <p:cNvPr id="5" name="Date Placeholder 4"/>
          <p:cNvSpPr>
            <a:spLocks noGrp="1"/>
          </p:cNvSpPr>
          <p:nvPr>
            <p:ph type="dt" idx="1"/>
          </p:nvPr>
        </p:nvSpPr>
        <p:spPr/>
        <p:txBody>
          <a:bodyPr/>
          <a:lstStyle/>
          <a:p>
            <a:r>
              <a:rPr lang="en-US" altLang="en-US"/>
              <a:t>Jan 9.2021 5781</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16</a:t>
            </a:fld>
            <a:endParaRPr lang="en-US" altLang="en-US"/>
          </a:p>
        </p:txBody>
      </p:sp>
    </p:spTree>
    <p:extLst>
      <p:ext uri="{BB962C8B-B14F-4D97-AF65-F5344CB8AC3E}">
        <p14:creationId xmlns:p14="http://schemas.microsoft.com/office/powerpoint/2010/main" val="218758244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endParaRPr lang="en-US" dirty="0"/>
          </a:p>
        </p:txBody>
      </p:sp>
      <p:sp>
        <p:nvSpPr>
          <p:cNvPr id="4" name="Header Placeholder 3"/>
          <p:cNvSpPr>
            <a:spLocks noGrp="1"/>
          </p:cNvSpPr>
          <p:nvPr>
            <p:ph type="hdr" sz="quarter"/>
          </p:nvPr>
        </p:nvSpPr>
        <p:spPr/>
        <p:txBody>
          <a:bodyPr/>
          <a:lstStyle/>
          <a:p>
            <a:r>
              <a:rPr lang="en-US" altLang="en-US"/>
              <a:t>Letter to the Messianic Jews a 07.01-26 Melki-Tsedek, the Remedy for 2021</a:t>
            </a:r>
          </a:p>
        </p:txBody>
      </p:sp>
      <p:sp>
        <p:nvSpPr>
          <p:cNvPr id="5" name="Date Placeholder 4"/>
          <p:cNvSpPr>
            <a:spLocks noGrp="1"/>
          </p:cNvSpPr>
          <p:nvPr>
            <p:ph type="dt" idx="1"/>
          </p:nvPr>
        </p:nvSpPr>
        <p:spPr/>
        <p:txBody>
          <a:bodyPr/>
          <a:lstStyle/>
          <a:p>
            <a:r>
              <a:rPr lang="en-US" altLang="en-US"/>
              <a:t>Jan 9.2021 5781</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17</a:t>
            </a:fld>
            <a:endParaRPr lang="en-US" altLang="en-US"/>
          </a:p>
        </p:txBody>
      </p:sp>
    </p:spTree>
    <p:extLst>
      <p:ext uri="{BB962C8B-B14F-4D97-AF65-F5344CB8AC3E}">
        <p14:creationId xmlns:p14="http://schemas.microsoft.com/office/powerpoint/2010/main" val="4231695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r>
              <a:rPr lang="en-US" sz="1050" dirty="0"/>
              <a:t>https://www.foxnews.com/politics/rep-cleaver-ends-opening-prayer-for-new-congress-amen-and-awoman</a:t>
            </a:r>
          </a:p>
        </p:txBody>
      </p:sp>
      <p:sp>
        <p:nvSpPr>
          <p:cNvPr id="4" name="Header Placeholder 3"/>
          <p:cNvSpPr>
            <a:spLocks noGrp="1"/>
          </p:cNvSpPr>
          <p:nvPr>
            <p:ph type="hdr" sz="quarter"/>
          </p:nvPr>
        </p:nvSpPr>
        <p:spPr/>
        <p:txBody>
          <a:bodyPr/>
          <a:lstStyle/>
          <a:p>
            <a:r>
              <a:rPr lang="en-US" altLang="en-US"/>
              <a:t>Letter to the Messianic Jews a 07.01-26 Melki-Tsedek, the Remedy for 2021</a:t>
            </a:r>
          </a:p>
        </p:txBody>
      </p:sp>
      <p:sp>
        <p:nvSpPr>
          <p:cNvPr id="5" name="Date Placeholder 4"/>
          <p:cNvSpPr>
            <a:spLocks noGrp="1"/>
          </p:cNvSpPr>
          <p:nvPr>
            <p:ph type="dt" idx="1"/>
          </p:nvPr>
        </p:nvSpPr>
        <p:spPr/>
        <p:txBody>
          <a:bodyPr/>
          <a:lstStyle/>
          <a:p>
            <a:r>
              <a:rPr lang="en-US" altLang="en-US"/>
              <a:t>Jan 9.2021 5781</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18</a:t>
            </a:fld>
            <a:endParaRPr lang="en-US" altLang="en-US"/>
          </a:p>
        </p:txBody>
      </p:sp>
    </p:spTree>
    <p:extLst>
      <p:ext uri="{BB962C8B-B14F-4D97-AF65-F5344CB8AC3E}">
        <p14:creationId xmlns:p14="http://schemas.microsoft.com/office/powerpoint/2010/main" val="369341877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sz="1050" dirty="0"/>
              <a:t>https://www.foxnews.com/politics/rep-cleaver-ends-opening-prayer-for-new-congress-amen-and-awoman</a:t>
            </a:r>
          </a:p>
          <a:p>
            <a:endParaRPr lang="en-US" dirty="0"/>
          </a:p>
        </p:txBody>
      </p:sp>
      <p:sp>
        <p:nvSpPr>
          <p:cNvPr id="4" name="Header Placeholder 3"/>
          <p:cNvSpPr>
            <a:spLocks noGrp="1"/>
          </p:cNvSpPr>
          <p:nvPr>
            <p:ph type="hdr" sz="quarter"/>
          </p:nvPr>
        </p:nvSpPr>
        <p:spPr/>
        <p:txBody>
          <a:bodyPr/>
          <a:lstStyle/>
          <a:p>
            <a:r>
              <a:rPr lang="en-US" altLang="en-US"/>
              <a:t>Letter to the Messianic Jews a 07.01-26 Melki-Tsedek, the Remedy for 2021</a:t>
            </a:r>
          </a:p>
        </p:txBody>
      </p:sp>
      <p:sp>
        <p:nvSpPr>
          <p:cNvPr id="5" name="Date Placeholder 4"/>
          <p:cNvSpPr>
            <a:spLocks noGrp="1"/>
          </p:cNvSpPr>
          <p:nvPr>
            <p:ph type="dt" idx="1"/>
          </p:nvPr>
        </p:nvSpPr>
        <p:spPr/>
        <p:txBody>
          <a:bodyPr/>
          <a:lstStyle/>
          <a:p>
            <a:r>
              <a:rPr lang="en-US" altLang="en-US"/>
              <a:t>Jan 9.2021 5781</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19</a:t>
            </a:fld>
            <a:endParaRPr lang="en-US" altLang="en-US"/>
          </a:p>
        </p:txBody>
      </p:sp>
    </p:spTree>
    <p:extLst>
      <p:ext uri="{BB962C8B-B14F-4D97-AF65-F5344CB8AC3E}">
        <p14:creationId xmlns:p14="http://schemas.microsoft.com/office/powerpoint/2010/main" val="289751212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r>
              <a:rPr lang="en-US" dirty="0"/>
              <a:t>Miriam </a:t>
            </a:r>
            <a:r>
              <a:rPr lang="en-US" dirty="0" err="1"/>
              <a:t>Chernak</a:t>
            </a:r>
            <a:endParaRPr lang="en-US" dirty="0"/>
          </a:p>
          <a:p>
            <a:pPr marL="0" marR="0" lvl="0" indent="0" algn="l" defTabSz="914400" rtl="0" eaLnBrk="1" fontAlgn="base" latinLnBrk="0" hangingPunct="1">
              <a:lnSpc>
                <a:spcPct val="100000"/>
              </a:lnSpc>
              <a:spcBef>
                <a:spcPct val="30000"/>
              </a:spcBef>
              <a:spcAft>
                <a:spcPct val="0"/>
              </a:spcAft>
              <a:buClrTx/>
              <a:buSzTx/>
              <a:buFontTx/>
              <a:buNone/>
              <a:tabLst/>
              <a:defRPr/>
            </a:pPr>
            <a:r>
              <a:rPr lang="en-US" altLang="en-US" b="0" dirty="0"/>
              <a:t>Last Shabbat I closed with an illustration that needs to be my beginning point… </a:t>
            </a:r>
          </a:p>
          <a:p>
            <a:endParaRPr lang="en-US" dirty="0"/>
          </a:p>
        </p:txBody>
      </p:sp>
      <p:sp>
        <p:nvSpPr>
          <p:cNvPr id="4" name="Header Placeholder 3"/>
          <p:cNvSpPr>
            <a:spLocks noGrp="1"/>
          </p:cNvSpPr>
          <p:nvPr>
            <p:ph type="hdr" sz="quarter"/>
          </p:nvPr>
        </p:nvSpPr>
        <p:spPr/>
        <p:txBody>
          <a:bodyPr/>
          <a:lstStyle/>
          <a:p>
            <a:r>
              <a:rPr lang="en-US" altLang="en-US"/>
              <a:t>Letter to the Messianic Jews a 07.01-26 Melki-Tsedek, the Remedy for 2021</a:t>
            </a:r>
          </a:p>
        </p:txBody>
      </p:sp>
      <p:sp>
        <p:nvSpPr>
          <p:cNvPr id="5" name="Date Placeholder 4"/>
          <p:cNvSpPr>
            <a:spLocks noGrp="1"/>
          </p:cNvSpPr>
          <p:nvPr>
            <p:ph type="dt" idx="1"/>
          </p:nvPr>
        </p:nvSpPr>
        <p:spPr/>
        <p:txBody>
          <a:bodyPr/>
          <a:lstStyle/>
          <a:p>
            <a:r>
              <a:rPr lang="en-US" altLang="en-US"/>
              <a:t>Jan 9.2021 5781</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2</a:t>
            </a:fld>
            <a:endParaRPr lang="en-US" altLang="en-US"/>
          </a:p>
        </p:txBody>
      </p:sp>
    </p:spTree>
    <p:extLst>
      <p:ext uri="{BB962C8B-B14F-4D97-AF65-F5344CB8AC3E}">
        <p14:creationId xmlns:p14="http://schemas.microsoft.com/office/powerpoint/2010/main" val="15981939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sz="1050" dirty="0"/>
              <a:t>https://www.foxnews.com/politics/rep-cleaver-ends-opening-prayer-for-new-congress-amen-and-awoman</a:t>
            </a:r>
          </a:p>
          <a:p>
            <a:endParaRPr lang="en-US" dirty="0"/>
          </a:p>
        </p:txBody>
      </p:sp>
      <p:sp>
        <p:nvSpPr>
          <p:cNvPr id="4" name="Header Placeholder 3"/>
          <p:cNvSpPr>
            <a:spLocks noGrp="1"/>
          </p:cNvSpPr>
          <p:nvPr>
            <p:ph type="hdr" sz="quarter"/>
          </p:nvPr>
        </p:nvSpPr>
        <p:spPr/>
        <p:txBody>
          <a:bodyPr/>
          <a:lstStyle/>
          <a:p>
            <a:r>
              <a:rPr lang="en-US" altLang="en-US"/>
              <a:t>Letter to the Messianic Jews a 07.01-26 Melki-Tsedek, the Remedy for 2021</a:t>
            </a:r>
          </a:p>
        </p:txBody>
      </p:sp>
      <p:sp>
        <p:nvSpPr>
          <p:cNvPr id="5" name="Date Placeholder 4"/>
          <p:cNvSpPr>
            <a:spLocks noGrp="1"/>
          </p:cNvSpPr>
          <p:nvPr>
            <p:ph type="dt" idx="1"/>
          </p:nvPr>
        </p:nvSpPr>
        <p:spPr/>
        <p:txBody>
          <a:bodyPr/>
          <a:lstStyle/>
          <a:p>
            <a:r>
              <a:rPr lang="en-US" altLang="en-US"/>
              <a:t>Jan 9.2021 5781</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20</a:t>
            </a:fld>
            <a:endParaRPr lang="en-US" altLang="en-US"/>
          </a:p>
        </p:txBody>
      </p:sp>
    </p:spTree>
    <p:extLst>
      <p:ext uri="{BB962C8B-B14F-4D97-AF65-F5344CB8AC3E}">
        <p14:creationId xmlns:p14="http://schemas.microsoft.com/office/powerpoint/2010/main" val="369608940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sz="1000" dirty="0"/>
              <a:t>https://www.foxnews.com/politics/rep-cleaver-ends-opening-prayer-for-new-congress-amen-and-awoman</a:t>
            </a:r>
          </a:p>
          <a:p>
            <a:r>
              <a:rPr lang="en-US" b="0" i="0" dirty="0">
                <a:solidFill>
                  <a:srgbClr val="050505"/>
                </a:solidFill>
                <a:effectLst/>
              </a:rPr>
              <a:t>Amen comes from the Hebrew language: faithfulness, truth. No reference to gender!!</a:t>
            </a:r>
          </a:p>
          <a:p>
            <a:r>
              <a:rPr lang="en-US" b="0" i="0" dirty="0" err="1">
                <a:solidFill>
                  <a:srgbClr val="050505"/>
                </a:solidFill>
                <a:effectLst/>
              </a:rPr>
              <a:t>Awomen</a:t>
            </a:r>
            <a:r>
              <a:rPr lang="en-US" b="0" i="0" dirty="0">
                <a:solidFill>
                  <a:srgbClr val="050505"/>
                </a:solidFill>
                <a:effectLst/>
              </a:rPr>
              <a:t> comes from the </a:t>
            </a:r>
            <a:r>
              <a:rPr lang="en-US" b="0" i="0" dirty="0" err="1">
                <a:solidFill>
                  <a:srgbClr val="050505"/>
                </a:solidFill>
                <a:effectLst/>
              </a:rPr>
              <a:t>Shebrew</a:t>
            </a:r>
            <a:r>
              <a:rPr lang="en-US" b="0" i="0" dirty="0">
                <a:solidFill>
                  <a:srgbClr val="050505"/>
                </a:solidFill>
                <a:effectLst/>
              </a:rPr>
              <a:t> language!   “</a:t>
            </a:r>
            <a:r>
              <a:rPr lang="en-US" b="0" i="0" dirty="0" err="1">
                <a:solidFill>
                  <a:srgbClr val="050505"/>
                </a:solidFill>
                <a:effectLst/>
              </a:rPr>
              <a:t>Sheb</a:t>
            </a:r>
            <a:r>
              <a:rPr lang="en-US" dirty="0" err="1">
                <a:solidFill>
                  <a:srgbClr val="050505"/>
                </a:solidFill>
              </a:rPr>
              <a:t>rew</a:t>
            </a:r>
            <a:r>
              <a:rPr lang="en-US" dirty="0">
                <a:solidFill>
                  <a:srgbClr val="050505"/>
                </a:solidFill>
              </a:rPr>
              <a:t>” f</a:t>
            </a:r>
            <a:r>
              <a:rPr lang="en-US" b="0" i="0" dirty="0">
                <a:solidFill>
                  <a:srgbClr val="050505"/>
                </a:solidFill>
                <a:effectLst/>
              </a:rPr>
              <a:t>ound by Lori Wilson</a:t>
            </a:r>
            <a:endParaRPr lang="en-US" dirty="0"/>
          </a:p>
        </p:txBody>
      </p:sp>
      <p:sp>
        <p:nvSpPr>
          <p:cNvPr id="4" name="Header Placeholder 3"/>
          <p:cNvSpPr>
            <a:spLocks noGrp="1"/>
          </p:cNvSpPr>
          <p:nvPr>
            <p:ph type="hdr" sz="quarter"/>
          </p:nvPr>
        </p:nvSpPr>
        <p:spPr/>
        <p:txBody>
          <a:bodyPr/>
          <a:lstStyle/>
          <a:p>
            <a:r>
              <a:rPr lang="en-US" altLang="en-US"/>
              <a:t>Letter to the Messianic Jews a 07.01-26 Melki-Tsedek, the Remedy for 2021</a:t>
            </a:r>
          </a:p>
        </p:txBody>
      </p:sp>
      <p:sp>
        <p:nvSpPr>
          <p:cNvPr id="5" name="Date Placeholder 4"/>
          <p:cNvSpPr>
            <a:spLocks noGrp="1"/>
          </p:cNvSpPr>
          <p:nvPr>
            <p:ph type="dt" idx="1"/>
          </p:nvPr>
        </p:nvSpPr>
        <p:spPr/>
        <p:txBody>
          <a:bodyPr/>
          <a:lstStyle/>
          <a:p>
            <a:r>
              <a:rPr lang="en-US" altLang="en-US"/>
              <a:t>Jan 9.2021 5781</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21</a:t>
            </a:fld>
            <a:endParaRPr lang="en-US" altLang="en-US"/>
          </a:p>
        </p:txBody>
      </p:sp>
    </p:spTree>
    <p:extLst>
      <p:ext uri="{BB962C8B-B14F-4D97-AF65-F5344CB8AC3E}">
        <p14:creationId xmlns:p14="http://schemas.microsoft.com/office/powerpoint/2010/main" val="118894611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endParaRPr lang="en-US" dirty="0"/>
          </a:p>
        </p:txBody>
      </p:sp>
      <p:sp>
        <p:nvSpPr>
          <p:cNvPr id="4" name="Header Placeholder 3"/>
          <p:cNvSpPr>
            <a:spLocks noGrp="1"/>
          </p:cNvSpPr>
          <p:nvPr>
            <p:ph type="hdr" sz="quarter"/>
          </p:nvPr>
        </p:nvSpPr>
        <p:spPr/>
        <p:txBody>
          <a:bodyPr/>
          <a:lstStyle/>
          <a:p>
            <a:r>
              <a:rPr lang="en-US" altLang="en-US"/>
              <a:t>Letter to the Messianic Jews a 07.01-26 Melki-Tsedek, the Remedy for 2021</a:t>
            </a:r>
          </a:p>
        </p:txBody>
      </p:sp>
      <p:sp>
        <p:nvSpPr>
          <p:cNvPr id="5" name="Date Placeholder 4"/>
          <p:cNvSpPr>
            <a:spLocks noGrp="1"/>
          </p:cNvSpPr>
          <p:nvPr>
            <p:ph type="dt" idx="1"/>
          </p:nvPr>
        </p:nvSpPr>
        <p:spPr/>
        <p:txBody>
          <a:bodyPr/>
          <a:lstStyle/>
          <a:p>
            <a:r>
              <a:rPr lang="en-US" altLang="en-US"/>
              <a:t>Jan 9.2021 5781</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22</a:t>
            </a:fld>
            <a:endParaRPr lang="en-US" altLang="en-US"/>
          </a:p>
        </p:txBody>
      </p:sp>
    </p:spTree>
    <p:extLst>
      <p:ext uri="{BB962C8B-B14F-4D97-AF65-F5344CB8AC3E}">
        <p14:creationId xmlns:p14="http://schemas.microsoft.com/office/powerpoint/2010/main" val="327333508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a:xfrm>
            <a:off x="320675" y="4114799"/>
            <a:ext cx="6232525" cy="4570413"/>
          </a:xfrm>
        </p:spPr>
        <p:txBody>
          <a:bodyPr/>
          <a:lstStyle/>
          <a:p>
            <a:r>
              <a:rPr lang="en-US" sz="1000" dirty="0">
                <a:hlinkClick r:id="rId3"/>
              </a:rPr>
              <a:t>https://www.templeinstitute.org/new-location.htm</a:t>
            </a:r>
            <a:r>
              <a:rPr lang="en-US" sz="1000" dirty="0"/>
              <a:t>    </a:t>
            </a:r>
          </a:p>
          <a:p>
            <a:endParaRPr lang="en-US" sz="1000" dirty="0"/>
          </a:p>
          <a:p>
            <a:r>
              <a:rPr lang="en-US" dirty="0"/>
              <a:t>There is an enigmatic statement in </a:t>
            </a:r>
            <a:r>
              <a:rPr lang="en-US" dirty="0" err="1"/>
              <a:t>T’hillim</a:t>
            </a:r>
            <a:r>
              <a:rPr lang="en-US" dirty="0"/>
              <a:t>/Ps 110</a:t>
            </a:r>
          </a:p>
        </p:txBody>
      </p:sp>
      <p:sp>
        <p:nvSpPr>
          <p:cNvPr id="4" name="Header Placeholder 3"/>
          <p:cNvSpPr>
            <a:spLocks noGrp="1"/>
          </p:cNvSpPr>
          <p:nvPr>
            <p:ph type="hdr" sz="quarter"/>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rPr>
              <a:t>Letter to the Messianic Jews a 07.01-26 Melki-Tsedek, the Remedy for 2021</a:t>
            </a:r>
          </a:p>
        </p:txBody>
      </p:sp>
      <p:sp>
        <p:nvSpPr>
          <p:cNvPr id="5" name="Date Placeholder 4"/>
          <p:cNvSpPr>
            <a:spLocks noGrp="1"/>
          </p:cNvSpPr>
          <p:nvPr>
            <p:ph type="dt" idx="1"/>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rPr>
              <a:t>Jan 9.2021 5781</a:t>
            </a:r>
          </a:p>
        </p:txBody>
      </p:sp>
      <p:sp>
        <p:nvSpPr>
          <p:cNvPr id="6" name="Slide Number Placeholder 5"/>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00E9F95B-100C-4401-AFC8-043CE70D51A5}" type="slidenum">
              <a:rPr kumimoji="0" lang="en-US" altLang="en-US" sz="1200" b="0" i="0" u="none" strike="noStrike" kern="1200" cap="none" spc="0" normalizeH="0" baseline="0" noProof="0" smtClean="0">
                <a:ln>
                  <a:noFill/>
                </a:ln>
                <a:solidFill>
                  <a:srgbClr val="000000"/>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23</a:t>
            </a:fld>
            <a:endPar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endParaRPr>
          </a:p>
        </p:txBody>
      </p:sp>
    </p:spTree>
    <p:extLst>
      <p:ext uri="{BB962C8B-B14F-4D97-AF65-F5344CB8AC3E}">
        <p14:creationId xmlns:p14="http://schemas.microsoft.com/office/powerpoint/2010/main" val="340084648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endParaRPr lang="en-US" dirty="0"/>
          </a:p>
        </p:txBody>
      </p:sp>
      <p:sp>
        <p:nvSpPr>
          <p:cNvPr id="4" name="Header Placeholder 3"/>
          <p:cNvSpPr>
            <a:spLocks noGrp="1"/>
          </p:cNvSpPr>
          <p:nvPr>
            <p:ph type="hdr" sz="quarter"/>
          </p:nvPr>
        </p:nvSpPr>
        <p:spPr/>
        <p:txBody>
          <a:bodyPr/>
          <a:lstStyle/>
          <a:p>
            <a:r>
              <a:rPr lang="en-US" altLang="en-US"/>
              <a:t>Letter to the Messianic Jews a 07.01-26 Melki-Tsedek, the Remedy for 2021</a:t>
            </a:r>
          </a:p>
        </p:txBody>
      </p:sp>
      <p:sp>
        <p:nvSpPr>
          <p:cNvPr id="5" name="Date Placeholder 4"/>
          <p:cNvSpPr>
            <a:spLocks noGrp="1"/>
          </p:cNvSpPr>
          <p:nvPr>
            <p:ph type="dt" idx="1"/>
          </p:nvPr>
        </p:nvSpPr>
        <p:spPr/>
        <p:txBody>
          <a:bodyPr/>
          <a:lstStyle/>
          <a:p>
            <a:r>
              <a:rPr lang="en-US" altLang="en-US"/>
              <a:t>Jan 9.2021 5781</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24</a:t>
            </a:fld>
            <a:endParaRPr lang="en-US" altLang="en-US"/>
          </a:p>
        </p:txBody>
      </p:sp>
    </p:spTree>
    <p:extLst>
      <p:ext uri="{BB962C8B-B14F-4D97-AF65-F5344CB8AC3E}">
        <p14:creationId xmlns:p14="http://schemas.microsoft.com/office/powerpoint/2010/main" val="5389839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r>
              <a:rPr lang="en-US" dirty="0"/>
              <a:t>It’s a statement about Messiah, and VICTORY in this world!   Ck the context…</a:t>
            </a:r>
          </a:p>
        </p:txBody>
      </p:sp>
      <p:sp>
        <p:nvSpPr>
          <p:cNvPr id="4" name="Header Placeholder 3"/>
          <p:cNvSpPr>
            <a:spLocks noGrp="1"/>
          </p:cNvSpPr>
          <p:nvPr>
            <p:ph type="hdr" sz="quarter"/>
          </p:nvPr>
        </p:nvSpPr>
        <p:spPr/>
        <p:txBody>
          <a:bodyPr/>
          <a:lstStyle/>
          <a:p>
            <a:r>
              <a:rPr lang="en-US" altLang="en-US"/>
              <a:t>Letter to the Messianic Jews a 07.01-26 Melki-Tsedek, the Remedy for 2021</a:t>
            </a:r>
          </a:p>
        </p:txBody>
      </p:sp>
      <p:sp>
        <p:nvSpPr>
          <p:cNvPr id="5" name="Date Placeholder 4"/>
          <p:cNvSpPr>
            <a:spLocks noGrp="1"/>
          </p:cNvSpPr>
          <p:nvPr>
            <p:ph type="dt" idx="1"/>
          </p:nvPr>
        </p:nvSpPr>
        <p:spPr/>
        <p:txBody>
          <a:bodyPr/>
          <a:lstStyle/>
          <a:p>
            <a:r>
              <a:rPr lang="en-US" altLang="en-US"/>
              <a:t>Jan 9.2021 5781</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25</a:t>
            </a:fld>
            <a:endParaRPr lang="en-US" altLang="en-US"/>
          </a:p>
        </p:txBody>
      </p:sp>
    </p:spTree>
    <p:extLst>
      <p:ext uri="{BB962C8B-B14F-4D97-AF65-F5344CB8AC3E}">
        <p14:creationId xmlns:p14="http://schemas.microsoft.com/office/powerpoint/2010/main" val="105964621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r>
              <a:rPr lang="en-US" dirty="0"/>
              <a:t>So this Melki-</a:t>
            </a:r>
            <a:r>
              <a:rPr lang="en-US" dirty="0" err="1"/>
              <a:t>tsedek</a:t>
            </a:r>
            <a:r>
              <a:rPr lang="en-US" dirty="0"/>
              <a:t> character is key to transformation of enemies according to the psalm.  </a:t>
            </a:r>
          </a:p>
        </p:txBody>
      </p:sp>
      <p:sp>
        <p:nvSpPr>
          <p:cNvPr id="4" name="Header Placeholder 3"/>
          <p:cNvSpPr>
            <a:spLocks noGrp="1"/>
          </p:cNvSpPr>
          <p:nvPr>
            <p:ph type="hdr" sz="quarter"/>
          </p:nvPr>
        </p:nvSpPr>
        <p:spPr/>
        <p:txBody>
          <a:bodyPr/>
          <a:lstStyle/>
          <a:p>
            <a:r>
              <a:rPr lang="en-US" altLang="en-US"/>
              <a:t>Letter to the Messianic Jews a 07.01-26 Melki-Tsedek, the Remedy for 2021</a:t>
            </a:r>
          </a:p>
        </p:txBody>
      </p:sp>
      <p:sp>
        <p:nvSpPr>
          <p:cNvPr id="5" name="Date Placeholder 4"/>
          <p:cNvSpPr>
            <a:spLocks noGrp="1"/>
          </p:cNvSpPr>
          <p:nvPr>
            <p:ph type="dt" idx="1"/>
          </p:nvPr>
        </p:nvSpPr>
        <p:spPr/>
        <p:txBody>
          <a:bodyPr/>
          <a:lstStyle/>
          <a:p>
            <a:r>
              <a:rPr lang="en-US" altLang="en-US"/>
              <a:t>Jan 9.2021 5781</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26</a:t>
            </a:fld>
            <a:endParaRPr lang="en-US" altLang="en-US"/>
          </a:p>
        </p:txBody>
      </p:sp>
    </p:spTree>
    <p:extLst>
      <p:ext uri="{BB962C8B-B14F-4D97-AF65-F5344CB8AC3E}">
        <p14:creationId xmlns:p14="http://schemas.microsoft.com/office/powerpoint/2010/main" val="43947275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47663" y="762000"/>
            <a:ext cx="6096000" cy="3429000"/>
          </a:xfrm>
        </p:spPr>
      </p:sp>
      <p:sp>
        <p:nvSpPr>
          <p:cNvPr id="3" name="Notes Placeholder 2"/>
          <p:cNvSpPr>
            <a:spLocks noGrp="1"/>
          </p:cNvSpPr>
          <p:nvPr>
            <p:ph type="body" idx="1"/>
          </p:nvPr>
        </p:nvSpPr>
        <p:spPr>
          <a:xfrm>
            <a:off x="381000" y="4191000"/>
            <a:ext cx="6172200" cy="4572000"/>
          </a:xfrm>
        </p:spPr>
        <p:txBody>
          <a:bodyPr/>
          <a:lstStyle/>
          <a:p>
            <a:endParaRPr lang="en-US" dirty="0"/>
          </a:p>
        </p:txBody>
      </p:sp>
      <p:sp>
        <p:nvSpPr>
          <p:cNvPr id="4" name="Header Placeholder 3"/>
          <p:cNvSpPr>
            <a:spLocks noGrp="1"/>
          </p:cNvSpPr>
          <p:nvPr>
            <p:ph type="hdr" sz="quarter"/>
          </p:nvPr>
        </p:nvSpPr>
        <p:spPr/>
        <p:txBody>
          <a:bodyPr/>
          <a:lstStyle/>
          <a:p>
            <a:r>
              <a:rPr lang="en-US" altLang="en-US"/>
              <a:t>Letter to the Messianic Jews a 07.01-26 Melki-Tsedek, the Remedy for 2021</a:t>
            </a:r>
          </a:p>
        </p:txBody>
      </p:sp>
      <p:sp>
        <p:nvSpPr>
          <p:cNvPr id="5" name="Date Placeholder 4"/>
          <p:cNvSpPr>
            <a:spLocks noGrp="1"/>
          </p:cNvSpPr>
          <p:nvPr>
            <p:ph type="dt" idx="1"/>
          </p:nvPr>
        </p:nvSpPr>
        <p:spPr/>
        <p:txBody>
          <a:bodyPr/>
          <a:lstStyle/>
          <a:p>
            <a:r>
              <a:rPr lang="en-US" altLang="en-US"/>
              <a:t>Jan 9.2021 5781</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27</a:t>
            </a:fld>
            <a:endParaRPr lang="en-US" altLang="en-US"/>
          </a:p>
        </p:txBody>
      </p:sp>
    </p:spTree>
    <p:extLst>
      <p:ext uri="{BB962C8B-B14F-4D97-AF65-F5344CB8AC3E}">
        <p14:creationId xmlns:p14="http://schemas.microsoft.com/office/powerpoint/2010/main" val="252458082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a:extLst>
              <a:ext uri="{FF2B5EF4-FFF2-40B4-BE49-F238E27FC236}">
                <a16:creationId xmlns:a16="http://schemas.microsoft.com/office/drawing/2014/main" id="{CBE2520B-8CFB-449C-8AF7-D3E2AF8AEB99}"/>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Letter to the Messianic Jews a 07.01-26 Melki-Tsedek, the Remedy for 2021</a:t>
            </a:r>
          </a:p>
        </p:txBody>
      </p:sp>
      <p:sp>
        <p:nvSpPr>
          <p:cNvPr id="5" name="Rectangle 3">
            <a:extLst>
              <a:ext uri="{FF2B5EF4-FFF2-40B4-BE49-F238E27FC236}">
                <a16:creationId xmlns:a16="http://schemas.microsoft.com/office/drawing/2014/main" id="{F4A78FB4-9DF4-4A37-BCD6-C97C0C8A0E05}"/>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Jan 9.2021 5781</a:t>
            </a:r>
          </a:p>
        </p:txBody>
      </p:sp>
      <p:sp>
        <p:nvSpPr>
          <p:cNvPr id="6" name="Rectangle 7">
            <a:extLst>
              <a:ext uri="{FF2B5EF4-FFF2-40B4-BE49-F238E27FC236}">
                <a16:creationId xmlns:a16="http://schemas.microsoft.com/office/drawing/2014/main" id="{0088A5DE-36BD-434B-BD27-C8A20A087202}"/>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2C10EDB3-8AD7-49F7-915E-24D6AC99B54C}"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28</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734210" name="Rectangle 2">
            <a:extLst>
              <a:ext uri="{FF2B5EF4-FFF2-40B4-BE49-F238E27FC236}">
                <a16:creationId xmlns:a16="http://schemas.microsoft.com/office/drawing/2014/main" id="{A4FFA1BC-B3CE-461A-BB44-827410812F54}"/>
              </a:ext>
            </a:extLst>
          </p:cNvPr>
          <p:cNvSpPr>
            <a:spLocks noGrp="1" noRot="1" noChangeAspect="1" noChangeArrowheads="1" noTextEdit="1"/>
          </p:cNvSpPr>
          <p:nvPr>
            <p:ph type="sldImg"/>
          </p:nvPr>
        </p:nvSpPr>
        <p:spPr>
          <a:xfrm>
            <a:off x="990600" y="685800"/>
            <a:ext cx="4876800" cy="2743200"/>
          </a:xfrm>
          <a:ln/>
        </p:spPr>
      </p:sp>
      <p:sp>
        <p:nvSpPr>
          <p:cNvPr id="734211" name="Rectangle 3">
            <a:extLst>
              <a:ext uri="{FF2B5EF4-FFF2-40B4-BE49-F238E27FC236}">
                <a16:creationId xmlns:a16="http://schemas.microsoft.com/office/drawing/2014/main" id="{5E391A16-A6F4-4C28-A8B7-89C3F79DD42C}"/>
              </a:ext>
            </a:extLst>
          </p:cNvPr>
          <p:cNvSpPr>
            <a:spLocks noGrp="1" noChangeArrowheads="1"/>
          </p:cNvSpPr>
          <p:nvPr>
            <p:ph type="body" idx="1"/>
          </p:nvPr>
        </p:nvSpPr>
        <p:spPr>
          <a:xfrm>
            <a:off x="152400" y="3429000"/>
            <a:ext cx="6553200" cy="5562600"/>
          </a:xfrm>
        </p:spPr>
        <p:txBody>
          <a:bodyPr/>
          <a:lstStyle/>
          <a:p>
            <a:r>
              <a:rPr lang="en-US" altLang="en-US" dirty="0"/>
              <a:t>Summary of history:  Who is this guy?</a:t>
            </a:r>
          </a:p>
          <a:p>
            <a:r>
              <a:rPr lang="en-US" altLang="en-US" dirty="0"/>
              <a:t>Although Melchizedek is the first person in the Torah to be titled a Kohen (priest), the midrash records that he was preceded in priesthood (</a:t>
            </a:r>
            <a:r>
              <a:rPr lang="en-US" altLang="en-US" dirty="0" err="1"/>
              <a:t>kehuna</a:t>
            </a:r>
            <a:r>
              <a:rPr lang="en-US" altLang="en-US" dirty="0"/>
              <a:t>) by Adam. Rabbinic commentary to the Torah explain that Melchizedek — essentially Shem — was given the priesthood (Hebrew; </a:t>
            </a:r>
            <a:r>
              <a:rPr lang="en-US" altLang="en-US" i="1" dirty="0" err="1"/>
              <a:t>kehuna</a:t>
            </a:r>
            <a:r>
              <a:rPr lang="en-US" altLang="en-US" dirty="0"/>
              <a:t>) by receipt of his father Noah's blessing "G-d beatified </a:t>
            </a:r>
            <a:r>
              <a:rPr lang="en-US" altLang="en-US" dirty="0" err="1"/>
              <a:t>Yefeth</a:t>
            </a:r>
            <a:r>
              <a:rPr lang="en-US" altLang="en-US" dirty="0"/>
              <a:t> and </a:t>
            </a:r>
            <a:r>
              <a:rPr lang="en-US" altLang="en-US" b="1" dirty="0"/>
              <a:t>will dwell in the house of Shem</a:t>
            </a:r>
            <a:r>
              <a:rPr lang="en-US" altLang="en-US" dirty="0"/>
              <a:t>"; i.e., he will merit to serve and host God as a </a:t>
            </a:r>
            <a:r>
              <a:rPr lang="en-US" altLang="en-US" i="1" dirty="0"/>
              <a:t>Kohen</a:t>
            </a:r>
            <a:r>
              <a:rPr lang="en-US" altLang="en-US" dirty="0"/>
              <a:t>. </a:t>
            </a:r>
            <a:r>
              <a:rPr lang="en-US" altLang="en-US" sz="1600" dirty="0"/>
              <a:t>Leviticus Rabbah 25:6  </a:t>
            </a:r>
            <a:r>
              <a:rPr lang="en-US" altLang="en-US" dirty="0"/>
              <a:t>Rabbis taught that Melchizedek acted as a priest and handed down Adam’s robes to Abram (Numbers Rabbah 4:8). </a:t>
            </a:r>
          </a:p>
          <a:p>
            <a:r>
              <a:rPr lang="en-US" altLang="en-US" dirty="0"/>
              <a:t>Josephus refers to Melchizedek as a "Canaanite chief" in </a:t>
            </a:r>
            <a:r>
              <a:rPr lang="en-US" altLang="en-US" i="1" dirty="0"/>
              <a:t>War of the Jews</a:t>
            </a:r>
            <a:r>
              <a:rPr lang="en-US" altLang="en-US" dirty="0"/>
              <a:t>, but as a priest in </a:t>
            </a:r>
            <a:r>
              <a:rPr lang="en-US" altLang="en-US" i="1" dirty="0"/>
              <a:t>Antiquities of the Jews</a:t>
            </a:r>
            <a:r>
              <a:rPr lang="en-US" altLang="en-US" dirty="0"/>
              <a:t>. </a:t>
            </a:r>
          </a:p>
          <a:p>
            <a:r>
              <a:rPr lang="en-US" altLang="en-US" dirty="0"/>
              <a:t>Why Avraham tithe?  </a:t>
            </a:r>
          </a:p>
        </p:txBody>
      </p:sp>
    </p:spTree>
    <p:extLst>
      <p:ext uri="{BB962C8B-B14F-4D97-AF65-F5344CB8AC3E}">
        <p14:creationId xmlns:p14="http://schemas.microsoft.com/office/powerpoint/2010/main" val="388426188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a:extLst>
              <a:ext uri="{FF2B5EF4-FFF2-40B4-BE49-F238E27FC236}">
                <a16:creationId xmlns:a16="http://schemas.microsoft.com/office/drawing/2014/main" id="{C840D536-C52B-46E2-8DA1-B5245DD1EAA2}"/>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Letter to the Messianic Jews a 07.01-26 Melki-Tsedek, the Remedy for 2021</a:t>
            </a:r>
          </a:p>
        </p:txBody>
      </p:sp>
      <p:sp>
        <p:nvSpPr>
          <p:cNvPr id="5" name="Rectangle 3">
            <a:extLst>
              <a:ext uri="{FF2B5EF4-FFF2-40B4-BE49-F238E27FC236}">
                <a16:creationId xmlns:a16="http://schemas.microsoft.com/office/drawing/2014/main" id="{31EDA419-941D-43FB-BAA3-5CCB16E76C45}"/>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Jan 9.2021 5781</a:t>
            </a:r>
          </a:p>
        </p:txBody>
      </p:sp>
      <p:sp>
        <p:nvSpPr>
          <p:cNvPr id="6" name="Rectangle 7">
            <a:extLst>
              <a:ext uri="{FF2B5EF4-FFF2-40B4-BE49-F238E27FC236}">
                <a16:creationId xmlns:a16="http://schemas.microsoft.com/office/drawing/2014/main" id="{1FEA5CC3-4B81-45FB-A86C-148E8042BE6F}"/>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E34AFBBC-E5B5-4CBF-824E-C4EA4F227833}"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29</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736258" name="Rectangle 2">
            <a:extLst>
              <a:ext uri="{FF2B5EF4-FFF2-40B4-BE49-F238E27FC236}">
                <a16:creationId xmlns:a16="http://schemas.microsoft.com/office/drawing/2014/main" id="{989C6F82-42D4-4578-A716-042E92AC888A}"/>
              </a:ext>
            </a:extLst>
          </p:cNvPr>
          <p:cNvSpPr>
            <a:spLocks noGrp="1" noRot="1" noChangeAspect="1" noChangeArrowheads="1" noTextEdit="1"/>
          </p:cNvSpPr>
          <p:nvPr>
            <p:ph type="sldImg"/>
          </p:nvPr>
        </p:nvSpPr>
        <p:spPr>
          <a:ln/>
        </p:spPr>
      </p:sp>
      <p:sp>
        <p:nvSpPr>
          <p:cNvPr id="736259" name="Rectangle 3">
            <a:extLst>
              <a:ext uri="{FF2B5EF4-FFF2-40B4-BE49-F238E27FC236}">
                <a16:creationId xmlns:a16="http://schemas.microsoft.com/office/drawing/2014/main" id="{9C455F3A-6C14-4EE1-98F1-A7603BDB81E6}"/>
              </a:ext>
            </a:extLst>
          </p:cNvPr>
          <p:cNvSpPr>
            <a:spLocks noGrp="1" noChangeArrowheads="1"/>
          </p:cNvSpPr>
          <p:nvPr>
            <p:ph type="body" idx="1"/>
          </p:nvPr>
        </p:nvSpPr>
        <p:spPr>
          <a:xfrm>
            <a:off x="152400" y="4114800"/>
            <a:ext cx="6553200" cy="4876800"/>
          </a:xfrm>
        </p:spPr>
        <p:txBody>
          <a:bodyPr/>
          <a:lstStyle/>
          <a:p>
            <a:r>
              <a:rPr lang="en-US" altLang="en-US" dirty="0"/>
              <a:t>More of a Renaissance look than ancient Semitic</a:t>
            </a:r>
          </a:p>
        </p:txBody>
      </p:sp>
    </p:spTree>
    <p:extLst>
      <p:ext uri="{BB962C8B-B14F-4D97-AF65-F5344CB8AC3E}">
        <p14:creationId xmlns:p14="http://schemas.microsoft.com/office/powerpoint/2010/main" val="341878932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endParaRPr lang="en-US" dirty="0"/>
          </a:p>
        </p:txBody>
      </p:sp>
      <p:sp>
        <p:nvSpPr>
          <p:cNvPr id="4" name="Header Placeholder 3"/>
          <p:cNvSpPr>
            <a:spLocks noGrp="1"/>
          </p:cNvSpPr>
          <p:nvPr>
            <p:ph type="hdr" sz="quarter"/>
          </p:nvPr>
        </p:nvSpPr>
        <p:spPr/>
        <p:txBody>
          <a:bodyPr/>
          <a:lstStyle/>
          <a:p>
            <a:r>
              <a:rPr lang="en-US" altLang="en-US"/>
              <a:t>Letter to the Messianic Jews a 07.01-26 Melki-Tsedek, the Remedy for 2021</a:t>
            </a:r>
          </a:p>
        </p:txBody>
      </p:sp>
      <p:sp>
        <p:nvSpPr>
          <p:cNvPr id="5" name="Date Placeholder 4"/>
          <p:cNvSpPr>
            <a:spLocks noGrp="1"/>
          </p:cNvSpPr>
          <p:nvPr>
            <p:ph type="dt" idx="1"/>
          </p:nvPr>
        </p:nvSpPr>
        <p:spPr/>
        <p:txBody>
          <a:bodyPr/>
          <a:lstStyle/>
          <a:p>
            <a:r>
              <a:rPr lang="en-US" altLang="en-US"/>
              <a:t>Jan 9.2021 5781</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3</a:t>
            </a:fld>
            <a:endParaRPr lang="en-US" altLang="en-US"/>
          </a:p>
        </p:txBody>
      </p:sp>
    </p:spTree>
    <p:extLst>
      <p:ext uri="{BB962C8B-B14F-4D97-AF65-F5344CB8AC3E}">
        <p14:creationId xmlns:p14="http://schemas.microsoft.com/office/powerpoint/2010/main" val="340074317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a:extLst>
              <a:ext uri="{FF2B5EF4-FFF2-40B4-BE49-F238E27FC236}">
                <a16:creationId xmlns:a16="http://schemas.microsoft.com/office/drawing/2014/main" id="{DF29EB50-9C3B-4FA3-9508-FF70E46298EA}"/>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Letter to the Messianic Jews a 07.01-26 Melki-Tsedek, the Remedy for 2021</a:t>
            </a:r>
          </a:p>
        </p:txBody>
      </p:sp>
      <p:sp>
        <p:nvSpPr>
          <p:cNvPr id="5" name="Rectangle 3">
            <a:extLst>
              <a:ext uri="{FF2B5EF4-FFF2-40B4-BE49-F238E27FC236}">
                <a16:creationId xmlns:a16="http://schemas.microsoft.com/office/drawing/2014/main" id="{6683DEC2-3151-4210-B170-984EB59D132B}"/>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Jan 9.2021 5781</a:t>
            </a:r>
          </a:p>
        </p:txBody>
      </p:sp>
      <p:sp>
        <p:nvSpPr>
          <p:cNvPr id="6" name="Rectangle 7">
            <a:extLst>
              <a:ext uri="{FF2B5EF4-FFF2-40B4-BE49-F238E27FC236}">
                <a16:creationId xmlns:a16="http://schemas.microsoft.com/office/drawing/2014/main" id="{33D2F7BD-F1B3-4A70-951D-54BAD427F034}"/>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CB145A9C-3B9A-49F3-ACA7-40F0E25BA430}"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30</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708610" name="Rectangle 2">
            <a:extLst>
              <a:ext uri="{FF2B5EF4-FFF2-40B4-BE49-F238E27FC236}">
                <a16:creationId xmlns:a16="http://schemas.microsoft.com/office/drawing/2014/main" id="{E0B78305-AA4D-4AEA-98C6-3363FB844F13}"/>
              </a:ext>
            </a:extLst>
          </p:cNvPr>
          <p:cNvSpPr>
            <a:spLocks noGrp="1" noRot="1" noChangeAspect="1" noChangeArrowheads="1" noTextEdit="1"/>
          </p:cNvSpPr>
          <p:nvPr>
            <p:ph type="sldImg"/>
          </p:nvPr>
        </p:nvSpPr>
        <p:spPr>
          <a:ln/>
        </p:spPr>
      </p:sp>
      <p:sp>
        <p:nvSpPr>
          <p:cNvPr id="708611" name="Rectangle 3">
            <a:extLst>
              <a:ext uri="{FF2B5EF4-FFF2-40B4-BE49-F238E27FC236}">
                <a16:creationId xmlns:a16="http://schemas.microsoft.com/office/drawing/2014/main" id="{BA89731D-FA2B-47DE-882A-D1309425A8F2}"/>
              </a:ext>
            </a:extLst>
          </p:cNvPr>
          <p:cNvSpPr>
            <a:spLocks noGrp="1" noChangeArrowheads="1"/>
          </p:cNvSpPr>
          <p:nvPr>
            <p:ph type="body" idx="1"/>
          </p:nvPr>
        </p:nvSpPr>
        <p:spPr>
          <a:xfrm>
            <a:off x="152400" y="4114800"/>
            <a:ext cx="6553200" cy="4876800"/>
          </a:xfrm>
        </p:spPr>
        <p:txBody>
          <a:bodyPr/>
          <a:lstStyle/>
          <a:p>
            <a:r>
              <a:rPr lang="en-US" altLang="en-US" dirty="0"/>
              <a:t>How do you know your destiny in Life. </a:t>
            </a:r>
          </a:p>
          <a:p>
            <a:r>
              <a:rPr lang="en-US" altLang="en-US" dirty="0"/>
              <a:t>Your name?</a:t>
            </a:r>
          </a:p>
          <a:p>
            <a:endParaRPr lang="en-US" altLang="en-US" dirty="0"/>
          </a:p>
        </p:txBody>
      </p:sp>
    </p:spTree>
    <p:extLst>
      <p:ext uri="{BB962C8B-B14F-4D97-AF65-F5344CB8AC3E}">
        <p14:creationId xmlns:p14="http://schemas.microsoft.com/office/powerpoint/2010/main" val="320175488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a:extLst>
              <a:ext uri="{FF2B5EF4-FFF2-40B4-BE49-F238E27FC236}">
                <a16:creationId xmlns:a16="http://schemas.microsoft.com/office/drawing/2014/main" id="{CBE2520B-8CFB-449C-8AF7-D3E2AF8AEB99}"/>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Letter to the Messianic Jews a 07.01-26 Melki-Tsedek, the Remedy for 2021</a:t>
            </a:r>
          </a:p>
        </p:txBody>
      </p:sp>
      <p:sp>
        <p:nvSpPr>
          <p:cNvPr id="5" name="Rectangle 3">
            <a:extLst>
              <a:ext uri="{FF2B5EF4-FFF2-40B4-BE49-F238E27FC236}">
                <a16:creationId xmlns:a16="http://schemas.microsoft.com/office/drawing/2014/main" id="{F4A78FB4-9DF4-4A37-BCD6-C97C0C8A0E05}"/>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Jan 9.2021 5781</a:t>
            </a:r>
          </a:p>
        </p:txBody>
      </p:sp>
      <p:sp>
        <p:nvSpPr>
          <p:cNvPr id="6" name="Rectangle 7">
            <a:extLst>
              <a:ext uri="{FF2B5EF4-FFF2-40B4-BE49-F238E27FC236}">
                <a16:creationId xmlns:a16="http://schemas.microsoft.com/office/drawing/2014/main" id="{0088A5DE-36BD-434B-BD27-C8A20A087202}"/>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2C10EDB3-8AD7-49F7-915E-24D6AC99B54C}"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31</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734210" name="Rectangle 2">
            <a:extLst>
              <a:ext uri="{FF2B5EF4-FFF2-40B4-BE49-F238E27FC236}">
                <a16:creationId xmlns:a16="http://schemas.microsoft.com/office/drawing/2014/main" id="{A4FFA1BC-B3CE-461A-BB44-827410812F54}"/>
              </a:ext>
            </a:extLst>
          </p:cNvPr>
          <p:cNvSpPr>
            <a:spLocks noGrp="1" noRot="1" noChangeAspect="1" noChangeArrowheads="1" noTextEdit="1"/>
          </p:cNvSpPr>
          <p:nvPr>
            <p:ph type="sldImg"/>
          </p:nvPr>
        </p:nvSpPr>
        <p:spPr>
          <a:xfrm>
            <a:off x="990600" y="685800"/>
            <a:ext cx="4876800" cy="2743200"/>
          </a:xfrm>
          <a:ln/>
        </p:spPr>
      </p:sp>
      <p:sp>
        <p:nvSpPr>
          <p:cNvPr id="734211" name="Rectangle 3">
            <a:extLst>
              <a:ext uri="{FF2B5EF4-FFF2-40B4-BE49-F238E27FC236}">
                <a16:creationId xmlns:a16="http://schemas.microsoft.com/office/drawing/2014/main" id="{5E391A16-A6F4-4C28-A8B7-89C3F79DD42C}"/>
              </a:ext>
            </a:extLst>
          </p:cNvPr>
          <p:cNvSpPr>
            <a:spLocks noGrp="1" noChangeArrowheads="1"/>
          </p:cNvSpPr>
          <p:nvPr>
            <p:ph type="body" idx="1"/>
          </p:nvPr>
        </p:nvSpPr>
        <p:spPr>
          <a:xfrm>
            <a:off x="152400" y="3429000"/>
            <a:ext cx="6553200" cy="5562600"/>
          </a:xfrm>
        </p:spPr>
        <p:txBody>
          <a:bodyPr/>
          <a:lstStyle/>
          <a:p>
            <a:endParaRPr lang="en-US" altLang="en-US" dirty="0"/>
          </a:p>
        </p:txBody>
      </p:sp>
    </p:spTree>
    <p:extLst>
      <p:ext uri="{BB962C8B-B14F-4D97-AF65-F5344CB8AC3E}">
        <p14:creationId xmlns:p14="http://schemas.microsoft.com/office/powerpoint/2010/main" val="233531409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a:extLst>
              <a:ext uri="{FF2B5EF4-FFF2-40B4-BE49-F238E27FC236}">
                <a16:creationId xmlns:a16="http://schemas.microsoft.com/office/drawing/2014/main" id="{B71F8CAC-D407-4E06-8666-3BB22B4D097B}"/>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Letter to the Messianic Jews a 07.01-26 Melki-Tsedek, the Remedy for 2021</a:t>
            </a:r>
          </a:p>
        </p:txBody>
      </p:sp>
      <p:sp>
        <p:nvSpPr>
          <p:cNvPr id="5" name="Rectangle 3">
            <a:extLst>
              <a:ext uri="{FF2B5EF4-FFF2-40B4-BE49-F238E27FC236}">
                <a16:creationId xmlns:a16="http://schemas.microsoft.com/office/drawing/2014/main" id="{B199BD77-2ED6-4D60-8A2C-BE979153610F}"/>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Jan 9.2021 5781</a:t>
            </a:r>
          </a:p>
        </p:txBody>
      </p:sp>
      <p:sp>
        <p:nvSpPr>
          <p:cNvPr id="6" name="Rectangle 7">
            <a:extLst>
              <a:ext uri="{FF2B5EF4-FFF2-40B4-BE49-F238E27FC236}">
                <a16:creationId xmlns:a16="http://schemas.microsoft.com/office/drawing/2014/main" id="{7C3D7913-1E97-4430-AA97-48B10FC954F3}"/>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7DFFD4BD-7C46-494D-963E-8F324E722167}"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32</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738306" name="Rectangle 2">
            <a:extLst>
              <a:ext uri="{FF2B5EF4-FFF2-40B4-BE49-F238E27FC236}">
                <a16:creationId xmlns:a16="http://schemas.microsoft.com/office/drawing/2014/main" id="{497B9FA7-BFB9-4753-8321-A69E9EDC48EA}"/>
              </a:ext>
            </a:extLst>
          </p:cNvPr>
          <p:cNvSpPr>
            <a:spLocks noGrp="1" noRot="1" noChangeAspect="1" noChangeArrowheads="1" noTextEdit="1"/>
          </p:cNvSpPr>
          <p:nvPr>
            <p:ph type="sldImg"/>
          </p:nvPr>
        </p:nvSpPr>
        <p:spPr>
          <a:ln/>
        </p:spPr>
      </p:sp>
      <p:sp>
        <p:nvSpPr>
          <p:cNvPr id="738307" name="Rectangle 3">
            <a:extLst>
              <a:ext uri="{FF2B5EF4-FFF2-40B4-BE49-F238E27FC236}">
                <a16:creationId xmlns:a16="http://schemas.microsoft.com/office/drawing/2014/main" id="{45DA70B6-E5E0-4637-9EA0-CA079C9BF90C}"/>
              </a:ext>
            </a:extLst>
          </p:cNvPr>
          <p:cNvSpPr>
            <a:spLocks noGrp="1" noChangeArrowheads="1"/>
          </p:cNvSpPr>
          <p:nvPr>
            <p:ph type="body" idx="1"/>
          </p:nvPr>
        </p:nvSpPr>
        <p:spPr>
          <a:xfrm>
            <a:off x="152400" y="4114800"/>
            <a:ext cx="6553200" cy="4876800"/>
          </a:xfrm>
        </p:spPr>
        <p:txBody>
          <a:bodyPr/>
          <a:lstStyle/>
          <a:p>
            <a:r>
              <a:rPr lang="en-US" altLang="en-US" dirty="0"/>
              <a:t>Seems like a pre-incarnation appearance of Yeshua</a:t>
            </a:r>
          </a:p>
          <a:p>
            <a:r>
              <a:rPr lang="en-US" altLang="en-US" dirty="0"/>
              <a:t>Another possibility.  Note: “no record.”  Not “no existence.”</a:t>
            </a:r>
          </a:p>
          <a:p>
            <a:endParaRPr lang="en-US" altLang="en-US" dirty="0"/>
          </a:p>
        </p:txBody>
      </p:sp>
    </p:spTree>
    <p:extLst>
      <p:ext uri="{BB962C8B-B14F-4D97-AF65-F5344CB8AC3E}">
        <p14:creationId xmlns:p14="http://schemas.microsoft.com/office/powerpoint/2010/main" val="276839661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r>
              <a:rPr lang="en-US" dirty="0"/>
              <a:t>…</a:t>
            </a:r>
          </a:p>
        </p:txBody>
      </p:sp>
      <p:sp>
        <p:nvSpPr>
          <p:cNvPr id="4" name="Header Placeholder 3"/>
          <p:cNvSpPr>
            <a:spLocks noGrp="1"/>
          </p:cNvSpPr>
          <p:nvPr>
            <p:ph type="hdr" sz="quarter"/>
          </p:nvPr>
        </p:nvSpPr>
        <p:spPr/>
        <p:txBody>
          <a:bodyPr/>
          <a:lstStyle/>
          <a:p>
            <a:r>
              <a:rPr lang="en-US" altLang="en-US"/>
              <a:t>Letter to the Messianic Jews a 07.01-26 Melki-Tsedek, the Remedy for 2021</a:t>
            </a:r>
          </a:p>
        </p:txBody>
      </p:sp>
      <p:sp>
        <p:nvSpPr>
          <p:cNvPr id="5" name="Date Placeholder 4"/>
          <p:cNvSpPr>
            <a:spLocks noGrp="1"/>
          </p:cNvSpPr>
          <p:nvPr>
            <p:ph type="dt" idx="1"/>
          </p:nvPr>
        </p:nvSpPr>
        <p:spPr/>
        <p:txBody>
          <a:bodyPr/>
          <a:lstStyle/>
          <a:p>
            <a:r>
              <a:rPr lang="en-US" altLang="en-US"/>
              <a:t>Jan 9.2021 5781</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33</a:t>
            </a:fld>
            <a:endParaRPr lang="en-US" altLang="en-US"/>
          </a:p>
        </p:txBody>
      </p:sp>
    </p:spTree>
    <p:extLst>
      <p:ext uri="{BB962C8B-B14F-4D97-AF65-F5344CB8AC3E}">
        <p14:creationId xmlns:p14="http://schemas.microsoft.com/office/powerpoint/2010/main" val="165045940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a:extLst>
              <a:ext uri="{FF2B5EF4-FFF2-40B4-BE49-F238E27FC236}">
                <a16:creationId xmlns:a16="http://schemas.microsoft.com/office/drawing/2014/main" id="{BD91D7FF-EF28-49C2-B5C6-82ABBB87E717}"/>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Letter to the Messianic Jews a 07.01-26 Melki-Tsedek, the Remedy for 2021</a:t>
            </a:r>
          </a:p>
        </p:txBody>
      </p:sp>
      <p:sp>
        <p:nvSpPr>
          <p:cNvPr id="5" name="Rectangle 3">
            <a:extLst>
              <a:ext uri="{FF2B5EF4-FFF2-40B4-BE49-F238E27FC236}">
                <a16:creationId xmlns:a16="http://schemas.microsoft.com/office/drawing/2014/main" id="{7A0C2EEA-3B98-428C-9990-213BE5A930E2}"/>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Jan 9.2021 5781</a:t>
            </a:r>
          </a:p>
        </p:txBody>
      </p:sp>
      <p:sp>
        <p:nvSpPr>
          <p:cNvPr id="6" name="Rectangle 7">
            <a:extLst>
              <a:ext uri="{FF2B5EF4-FFF2-40B4-BE49-F238E27FC236}">
                <a16:creationId xmlns:a16="http://schemas.microsoft.com/office/drawing/2014/main" id="{FA23211F-B64E-468E-B4AB-4DE28146943F}"/>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B116ADF1-52EC-4483-BFEA-55A49F555973}"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34</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768002" name="Rectangle 2">
            <a:extLst>
              <a:ext uri="{FF2B5EF4-FFF2-40B4-BE49-F238E27FC236}">
                <a16:creationId xmlns:a16="http://schemas.microsoft.com/office/drawing/2014/main" id="{8D14E22A-D606-40B1-BFF4-7DF84F5A8100}"/>
              </a:ext>
            </a:extLst>
          </p:cNvPr>
          <p:cNvSpPr>
            <a:spLocks noGrp="1" noRot="1" noChangeAspect="1" noChangeArrowheads="1" noTextEdit="1"/>
          </p:cNvSpPr>
          <p:nvPr>
            <p:ph type="sldImg"/>
          </p:nvPr>
        </p:nvSpPr>
        <p:spPr>
          <a:ln/>
        </p:spPr>
      </p:sp>
      <p:sp>
        <p:nvSpPr>
          <p:cNvPr id="768003" name="Rectangle 3">
            <a:extLst>
              <a:ext uri="{FF2B5EF4-FFF2-40B4-BE49-F238E27FC236}">
                <a16:creationId xmlns:a16="http://schemas.microsoft.com/office/drawing/2014/main" id="{151363FD-87C2-4171-83C1-B037A61940B8}"/>
              </a:ext>
            </a:extLst>
          </p:cNvPr>
          <p:cNvSpPr>
            <a:spLocks noGrp="1" noChangeArrowheads="1"/>
          </p:cNvSpPr>
          <p:nvPr>
            <p:ph type="body" idx="1"/>
          </p:nvPr>
        </p:nvSpPr>
        <p:spPr/>
        <p:txBody>
          <a:bodyPr/>
          <a:lstStyle/>
          <a:p>
            <a:pPr>
              <a:lnSpc>
                <a:spcPct val="90000"/>
              </a:lnSpc>
            </a:pPr>
            <a:r>
              <a:rPr lang="en-US" altLang="en-US" sz="1050" dirty="0"/>
              <a:t>https://www.christiancourier.com/articles/356-was-melchizedek-the-preincarnate-christ</a:t>
            </a:r>
          </a:p>
          <a:p>
            <a:pPr marL="0" marR="0" lvl="0" indent="0" algn="l" defTabSz="914400" rtl="0" eaLnBrk="1" fontAlgn="base" latinLnBrk="0" hangingPunct="1">
              <a:lnSpc>
                <a:spcPct val="90000"/>
              </a:lnSpc>
              <a:spcBef>
                <a:spcPct val="30000"/>
              </a:spcBef>
              <a:spcAft>
                <a:spcPct val="0"/>
              </a:spcAft>
              <a:buClrTx/>
              <a:buSzTx/>
              <a:buFontTx/>
              <a:buNone/>
              <a:tabLst/>
              <a:defRPr/>
            </a:pPr>
            <a:r>
              <a:rPr lang="en-US" altLang="en-US" dirty="0"/>
              <a:t>Think ancient G-</a:t>
            </a:r>
            <a:r>
              <a:rPr lang="en-US" altLang="en-US" dirty="0" err="1"/>
              <a:t>dly</a:t>
            </a:r>
            <a:r>
              <a:rPr lang="en-US" altLang="en-US" dirty="0"/>
              <a:t> man, outside and before the revelation of Torah.  Like </a:t>
            </a:r>
            <a:r>
              <a:rPr lang="en-US" altLang="en-US" dirty="0" err="1"/>
              <a:t>Yetro</a:t>
            </a:r>
            <a:r>
              <a:rPr lang="en-US" altLang="en-US" dirty="0"/>
              <a:t>/Jethro, </a:t>
            </a:r>
            <a:r>
              <a:rPr lang="en-US" altLang="en-US" dirty="0" err="1"/>
              <a:t>Iyov</a:t>
            </a:r>
            <a:r>
              <a:rPr lang="en-US" altLang="en-US" dirty="0"/>
              <a:t>/Job, </a:t>
            </a:r>
          </a:p>
          <a:p>
            <a:pPr>
              <a:lnSpc>
                <a:spcPct val="90000"/>
              </a:lnSpc>
            </a:pPr>
            <a:endParaRPr lang="en-US" altLang="en-US" dirty="0"/>
          </a:p>
        </p:txBody>
      </p:sp>
    </p:spTree>
    <p:extLst>
      <p:ext uri="{BB962C8B-B14F-4D97-AF65-F5344CB8AC3E}">
        <p14:creationId xmlns:p14="http://schemas.microsoft.com/office/powerpoint/2010/main" val="286466079"/>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a:extLst>
              <a:ext uri="{FF2B5EF4-FFF2-40B4-BE49-F238E27FC236}">
                <a16:creationId xmlns:a16="http://schemas.microsoft.com/office/drawing/2014/main" id="{BD91D7FF-EF28-49C2-B5C6-82ABBB87E717}"/>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Letter to the Messianic Jews a 07.01-26 Melki-Tsedek, the Remedy for 2021</a:t>
            </a:r>
          </a:p>
        </p:txBody>
      </p:sp>
      <p:sp>
        <p:nvSpPr>
          <p:cNvPr id="5" name="Rectangle 3">
            <a:extLst>
              <a:ext uri="{FF2B5EF4-FFF2-40B4-BE49-F238E27FC236}">
                <a16:creationId xmlns:a16="http://schemas.microsoft.com/office/drawing/2014/main" id="{7A0C2EEA-3B98-428C-9990-213BE5A930E2}"/>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Jan 9.2021 5781</a:t>
            </a:r>
          </a:p>
        </p:txBody>
      </p:sp>
      <p:sp>
        <p:nvSpPr>
          <p:cNvPr id="6" name="Rectangle 7">
            <a:extLst>
              <a:ext uri="{FF2B5EF4-FFF2-40B4-BE49-F238E27FC236}">
                <a16:creationId xmlns:a16="http://schemas.microsoft.com/office/drawing/2014/main" id="{FA23211F-B64E-468E-B4AB-4DE28146943F}"/>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B116ADF1-52EC-4483-BFEA-55A49F555973}"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35</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768002" name="Rectangle 2">
            <a:extLst>
              <a:ext uri="{FF2B5EF4-FFF2-40B4-BE49-F238E27FC236}">
                <a16:creationId xmlns:a16="http://schemas.microsoft.com/office/drawing/2014/main" id="{8D14E22A-D606-40B1-BFF4-7DF84F5A8100}"/>
              </a:ext>
            </a:extLst>
          </p:cNvPr>
          <p:cNvSpPr>
            <a:spLocks noGrp="1" noRot="1" noChangeAspect="1" noChangeArrowheads="1" noTextEdit="1"/>
          </p:cNvSpPr>
          <p:nvPr>
            <p:ph type="sldImg"/>
          </p:nvPr>
        </p:nvSpPr>
        <p:spPr>
          <a:ln/>
        </p:spPr>
      </p:sp>
      <p:sp>
        <p:nvSpPr>
          <p:cNvPr id="768003" name="Rectangle 3">
            <a:extLst>
              <a:ext uri="{FF2B5EF4-FFF2-40B4-BE49-F238E27FC236}">
                <a16:creationId xmlns:a16="http://schemas.microsoft.com/office/drawing/2014/main" id="{151363FD-87C2-4171-83C1-B037A61940B8}"/>
              </a:ext>
            </a:extLst>
          </p:cNvPr>
          <p:cNvSpPr>
            <a:spLocks noGrp="1" noChangeArrowheads="1"/>
          </p:cNvSpPr>
          <p:nvPr>
            <p:ph type="body" idx="1"/>
          </p:nvPr>
        </p:nvSpPr>
        <p:spPr>
          <a:xfrm>
            <a:off x="381000" y="4190999"/>
            <a:ext cx="6096000" cy="4494213"/>
          </a:xfrm>
        </p:spPr>
        <p:txBody>
          <a:bodyPr/>
          <a:lstStyle/>
          <a:p>
            <a:pPr>
              <a:lnSpc>
                <a:spcPct val="90000"/>
              </a:lnSpc>
            </a:pPr>
            <a:r>
              <a:rPr lang="en-US" altLang="en-US" dirty="0"/>
              <a:t>Just like USA.</a:t>
            </a:r>
          </a:p>
          <a:p>
            <a:pPr>
              <a:lnSpc>
                <a:spcPct val="90000"/>
              </a:lnSpc>
            </a:pPr>
            <a:r>
              <a:rPr lang="en-US" altLang="en-US" dirty="0"/>
              <a:t>MJ text goes on </a:t>
            </a:r>
            <a:r>
              <a:rPr lang="en-US" altLang="en-US" dirty="0" err="1"/>
              <a:t>vss</a:t>
            </a:r>
            <a:r>
              <a:rPr lang="en-US" altLang="en-US" dirty="0"/>
              <a:t> 5-10 talk about greatness of Melki-</a:t>
            </a:r>
            <a:r>
              <a:rPr lang="en-US" altLang="en-US" dirty="0" err="1"/>
              <a:t>tsedek</a:t>
            </a:r>
            <a:r>
              <a:rPr lang="en-US" altLang="en-US" dirty="0"/>
              <a:t> since </a:t>
            </a:r>
          </a:p>
          <a:p>
            <a:pPr>
              <a:lnSpc>
                <a:spcPct val="90000"/>
              </a:lnSpc>
              <a:buFontTx/>
              <a:buChar char="•"/>
            </a:pPr>
            <a:r>
              <a:rPr lang="en-US" altLang="en-US" dirty="0"/>
              <a:t>received tithe from Avraham [and all </a:t>
            </a:r>
            <a:r>
              <a:rPr lang="en-US" altLang="en-US" dirty="0" err="1"/>
              <a:t>cohanim</a:t>
            </a:r>
            <a:r>
              <a:rPr lang="en-US" altLang="en-US" dirty="0"/>
              <a:t> by implication], </a:t>
            </a:r>
          </a:p>
          <a:p>
            <a:pPr>
              <a:lnSpc>
                <a:spcPct val="90000"/>
              </a:lnSpc>
              <a:buFontTx/>
              <a:buChar char="•"/>
            </a:pPr>
            <a:r>
              <a:rPr lang="en-US" altLang="en-US" dirty="0"/>
              <a:t>gave blessing to Avraham [giver of blessing &gt;&gt; receiver]  want to be great: give blessings</a:t>
            </a:r>
          </a:p>
          <a:p>
            <a:pPr>
              <a:lnSpc>
                <a:spcPct val="90000"/>
              </a:lnSpc>
              <a:buFontTx/>
              <a:buChar char="•"/>
            </a:pPr>
            <a:r>
              <a:rPr lang="en-US" altLang="en-US" dirty="0"/>
              <a:t>Why </a:t>
            </a:r>
            <a:r>
              <a:rPr lang="en-US" altLang="en-US" dirty="0" err="1"/>
              <a:t>proph</a:t>
            </a:r>
            <a:r>
              <a:rPr lang="en-US" altLang="en-US" dirty="0"/>
              <a:t> given??  Messiah like </a:t>
            </a:r>
            <a:r>
              <a:rPr lang="en-US" altLang="en-US" dirty="0" err="1"/>
              <a:t>MelkiTsedek</a:t>
            </a:r>
            <a:endParaRPr lang="en-US" altLang="en-US" dirty="0"/>
          </a:p>
          <a:p>
            <a:pPr>
              <a:lnSpc>
                <a:spcPct val="90000"/>
              </a:lnSpc>
              <a:buFontTx/>
              <a:buChar char="•"/>
            </a:pPr>
            <a:r>
              <a:rPr lang="en-US" altLang="en-US" dirty="0"/>
              <a:t>Under the Torah, priests began their service at the age of 30, and the Levites served from age 30 to 50 (cf. Num. 4:3ff; 8:24-25).  “without beginning and end”  </a:t>
            </a:r>
            <a:r>
              <a:rPr lang="en-US" altLang="en-US" dirty="0" err="1"/>
              <a:t>ie</a:t>
            </a:r>
            <a:r>
              <a:rPr lang="en-US" altLang="en-US" dirty="0"/>
              <a:t> not fixed.</a:t>
            </a:r>
          </a:p>
          <a:p>
            <a:pPr>
              <a:lnSpc>
                <a:spcPct val="90000"/>
              </a:lnSpc>
            </a:pPr>
            <a:endParaRPr lang="en-US" altLang="en-US" dirty="0"/>
          </a:p>
        </p:txBody>
      </p:sp>
    </p:spTree>
    <p:extLst>
      <p:ext uri="{BB962C8B-B14F-4D97-AF65-F5344CB8AC3E}">
        <p14:creationId xmlns:p14="http://schemas.microsoft.com/office/powerpoint/2010/main" val="3351684882"/>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endParaRPr lang="en-US" dirty="0"/>
          </a:p>
        </p:txBody>
      </p:sp>
      <p:sp>
        <p:nvSpPr>
          <p:cNvPr id="4" name="Header Placeholder 3"/>
          <p:cNvSpPr>
            <a:spLocks noGrp="1"/>
          </p:cNvSpPr>
          <p:nvPr>
            <p:ph type="hdr" sz="quarter"/>
          </p:nvPr>
        </p:nvSpPr>
        <p:spPr/>
        <p:txBody>
          <a:bodyPr/>
          <a:lstStyle/>
          <a:p>
            <a:r>
              <a:rPr lang="en-US" altLang="en-US"/>
              <a:t>Letter to the Messianic Jews a 07.01-26 Melki-Tsedek, the Remedy for 2021</a:t>
            </a:r>
          </a:p>
        </p:txBody>
      </p:sp>
      <p:sp>
        <p:nvSpPr>
          <p:cNvPr id="5" name="Date Placeholder 4"/>
          <p:cNvSpPr>
            <a:spLocks noGrp="1"/>
          </p:cNvSpPr>
          <p:nvPr>
            <p:ph type="dt" idx="1"/>
          </p:nvPr>
        </p:nvSpPr>
        <p:spPr/>
        <p:txBody>
          <a:bodyPr/>
          <a:lstStyle/>
          <a:p>
            <a:r>
              <a:rPr lang="en-US" altLang="en-US"/>
              <a:t>Jan 9.2021 5781</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36</a:t>
            </a:fld>
            <a:endParaRPr lang="en-US" altLang="en-US"/>
          </a:p>
        </p:txBody>
      </p:sp>
    </p:spTree>
    <p:extLst>
      <p:ext uri="{BB962C8B-B14F-4D97-AF65-F5344CB8AC3E}">
        <p14:creationId xmlns:p14="http://schemas.microsoft.com/office/powerpoint/2010/main" val="3027211670"/>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r>
              <a:rPr lang="en-US" dirty="0"/>
              <a:t>If you want to be greater than others, give them a blessing.    If you are irritated by something, give a blessing.   </a:t>
            </a:r>
          </a:p>
        </p:txBody>
      </p:sp>
      <p:sp>
        <p:nvSpPr>
          <p:cNvPr id="4" name="Header Placeholder 3"/>
          <p:cNvSpPr>
            <a:spLocks noGrp="1"/>
          </p:cNvSpPr>
          <p:nvPr>
            <p:ph type="hdr" sz="quarter"/>
          </p:nvPr>
        </p:nvSpPr>
        <p:spPr/>
        <p:txBody>
          <a:bodyPr/>
          <a:lstStyle/>
          <a:p>
            <a:r>
              <a:rPr lang="en-US" altLang="en-US"/>
              <a:t>Letter to the Messianic Jews a 07.01-26 Melki-Tsedek, the Remedy for 2021</a:t>
            </a:r>
          </a:p>
        </p:txBody>
      </p:sp>
      <p:sp>
        <p:nvSpPr>
          <p:cNvPr id="5" name="Date Placeholder 4"/>
          <p:cNvSpPr>
            <a:spLocks noGrp="1"/>
          </p:cNvSpPr>
          <p:nvPr>
            <p:ph type="dt" idx="1"/>
          </p:nvPr>
        </p:nvSpPr>
        <p:spPr/>
        <p:txBody>
          <a:bodyPr/>
          <a:lstStyle/>
          <a:p>
            <a:r>
              <a:rPr lang="en-US" altLang="en-US"/>
              <a:t>Jan 9.2021 5781</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37</a:t>
            </a:fld>
            <a:endParaRPr lang="en-US" altLang="en-US"/>
          </a:p>
        </p:txBody>
      </p:sp>
    </p:spTree>
    <p:extLst>
      <p:ext uri="{BB962C8B-B14F-4D97-AF65-F5344CB8AC3E}">
        <p14:creationId xmlns:p14="http://schemas.microsoft.com/office/powerpoint/2010/main" val="2230162471"/>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endParaRPr lang="en-US" dirty="0"/>
          </a:p>
        </p:txBody>
      </p:sp>
      <p:sp>
        <p:nvSpPr>
          <p:cNvPr id="4" name="Header Placeholder 3"/>
          <p:cNvSpPr>
            <a:spLocks noGrp="1"/>
          </p:cNvSpPr>
          <p:nvPr>
            <p:ph type="hdr" sz="quarter"/>
          </p:nvPr>
        </p:nvSpPr>
        <p:spPr/>
        <p:txBody>
          <a:bodyPr/>
          <a:lstStyle/>
          <a:p>
            <a:r>
              <a:rPr lang="en-US" altLang="en-US"/>
              <a:t>Letter to the Messianic Jews a 07.01-26 Melki-Tsedek, the Remedy for 2021</a:t>
            </a:r>
          </a:p>
        </p:txBody>
      </p:sp>
      <p:sp>
        <p:nvSpPr>
          <p:cNvPr id="5" name="Date Placeholder 4"/>
          <p:cNvSpPr>
            <a:spLocks noGrp="1"/>
          </p:cNvSpPr>
          <p:nvPr>
            <p:ph type="dt" idx="1"/>
          </p:nvPr>
        </p:nvSpPr>
        <p:spPr/>
        <p:txBody>
          <a:bodyPr/>
          <a:lstStyle/>
          <a:p>
            <a:r>
              <a:rPr lang="en-US" altLang="en-US"/>
              <a:t>Jan 9.2021 5781</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38</a:t>
            </a:fld>
            <a:endParaRPr lang="en-US" altLang="en-US"/>
          </a:p>
        </p:txBody>
      </p:sp>
    </p:spTree>
    <p:extLst>
      <p:ext uri="{BB962C8B-B14F-4D97-AF65-F5344CB8AC3E}">
        <p14:creationId xmlns:p14="http://schemas.microsoft.com/office/powerpoint/2010/main" val="698550743"/>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a:extLst>
              <a:ext uri="{FF2B5EF4-FFF2-40B4-BE49-F238E27FC236}">
                <a16:creationId xmlns:a16="http://schemas.microsoft.com/office/drawing/2014/main" id="{3001A5E4-F0CE-4493-AC3B-5FE410D75551}"/>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Letter to the Messianic Jews a 07.01-26 Melki-Tsedek, the Remedy for 2021</a:t>
            </a:r>
          </a:p>
        </p:txBody>
      </p:sp>
      <p:sp>
        <p:nvSpPr>
          <p:cNvPr id="5" name="Rectangle 3">
            <a:extLst>
              <a:ext uri="{FF2B5EF4-FFF2-40B4-BE49-F238E27FC236}">
                <a16:creationId xmlns:a16="http://schemas.microsoft.com/office/drawing/2014/main" id="{CA45A5F6-CD75-4B6C-902A-E9091B40C657}"/>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Jan 9.2021 5781</a:t>
            </a:r>
          </a:p>
        </p:txBody>
      </p:sp>
      <p:sp>
        <p:nvSpPr>
          <p:cNvPr id="6" name="Rectangle 7">
            <a:extLst>
              <a:ext uri="{FF2B5EF4-FFF2-40B4-BE49-F238E27FC236}">
                <a16:creationId xmlns:a16="http://schemas.microsoft.com/office/drawing/2014/main" id="{873290E8-E44F-4AAD-A72D-DE51B0EA6977}"/>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FBC511A0-115E-4D45-8605-55ED33F936EF}"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39</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710658" name="Rectangle 2">
            <a:extLst>
              <a:ext uri="{FF2B5EF4-FFF2-40B4-BE49-F238E27FC236}">
                <a16:creationId xmlns:a16="http://schemas.microsoft.com/office/drawing/2014/main" id="{4CBDB8DD-A794-483E-A20B-C567D3C39338}"/>
              </a:ext>
            </a:extLst>
          </p:cNvPr>
          <p:cNvSpPr>
            <a:spLocks noGrp="1" noRot="1" noChangeAspect="1" noChangeArrowheads="1" noTextEdit="1"/>
          </p:cNvSpPr>
          <p:nvPr>
            <p:ph type="sldImg"/>
          </p:nvPr>
        </p:nvSpPr>
        <p:spPr>
          <a:ln/>
        </p:spPr>
      </p:sp>
      <p:sp>
        <p:nvSpPr>
          <p:cNvPr id="710659" name="Rectangle 3">
            <a:extLst>
              <a:ext uri="{FF2B5EF4-FFF2-40B4-BE49-F238E27FC236}">
                <a16:creationId xmlns:a16="http://schemas.microsoft.com/office/drawing/2014/main" id="{1D0D2172-DCF2-444E-A1DB-D1B1879153C4}"/>
              </a:ext>
            </a:extLst>
          </p:cNvPr>
          <p:cNvSpPr>
            <a:spLocks noGrp="1" noChangeArrowheads="1"/>
          </p:cNvSpPr>
          <p:nvPr>
            <p:ph type="body" idx="1"/>
          </p:nvPr>
        </p:nvSpPr>
        <p:spPr>
          <a:xfrm>
            <a:off x="152400" y="4114800"/>
            <a:ext cx="6553200" cy="4876800"/>
          </a:xfrm>
        </p:spPr>
        <p:txBody>
          <a:bodyPr/>
          <a:lstStyle/>
          <a:p>
            <a:endParaRPr lang="en-US" altLang="en-US" dirty="0"/>
          </a:p>
        </p:txBody>
      </p:sp>
    </p:spTree>
    <p:extLst>
      <p:ext uri="{BB962C8B-B14F-4D97-AF65-F5344CB8AC3E}">
        <p14:creationId xmlns:p14="http://schemas.microsoft.com/office/powerpoint/2010/main" val="39798691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a:extLst>
              <a:ext uri="{FF2B5EF4-FFF2-40B4-BE49-F238E27FC236}">
                <a16:creationId xmlns:a16="http://schemas.microsoft.com/office/drawing/2014/main" id="{C57B40EB-D5E7-4105-AEB4-4B086A4A4938}"/>
              </a:ext>
            </a:extLst>
          </p:cNvPr>
          <p:cNvSpPr>
            <a:spLocks noGrp="1" noChangeArrowheads="1"/>
          </p:cNvSpPr>
          <p:nvPr>
            <p:ph type="hdr" sz="quarter"/>
          </p:nvPr>
        </p:nvSpPr>
        <p:spPr>
          <a:ln/>
        </p:spPr>
        <p:txBody>
          <a:bodyPr/>
          <a:lstStyle/>
          <a:p>
            <a:r>
              <a:rPr lang="en-US" altLang="en-US"/>
              <a:t>Letter to the Messianic Jews a 06.13-20 Divine Collateral</a:t>
            </a:r>
          </a:p>
        </p:txBody>
      </p:sp>
      <p:sp>
        <p:nvSpPr>
          <p:cNvPr id="5" name="Rectangle 3">
            <a:extLst>
              <a:ext uri="{FF2B5EF4-FFF2-40B4-BE49-F238E27FC236}">
                <a16:creationId xmlns:a16="http://schemas.microsoft.com/office/drawing/2014/main" id="{7070D3FD-4CF9-4D7E-96C0-BE9E45F91707}"/>
              </a:ext>
            </a:extLst>
          </p:cNvPr>
          <p:cNvSpPr>
            <a:spLocks noGrp="1" noChangeArrowheads="1"/>
          </p:cNvSpPr>
          <p:nvPr>
            <p:ph type="dt" idx="1"/>
          </p:nvPr>
        </p:nvSpPr>
        <p:spPr>
          <a:ln/>
        </p:spPr>
        <p:txBody>
          <a:bodyPr/>
          <a:lstStyle/>
          <a:p>
            <a:r>
              <a:rPr lang="en-US" altLang="en-US"/>
              <a:t>Jan. 2, 2021 5781</a:t>
            </a:r>
          </a:p>
        </p:txBody>
      </p:sp>
      <p:sp>
        <p:nvSpPr>
          <p:cNvPr id="6" name="Rectangle 7">
            <a:extLst>
              <a:ext uri="{FF2B5EF4-FFF2-40B4-BE49-F238E27FC236}">
                <a16:creationId xmlns:a16="http://schemas.microsoft.com/office/drawing/2014/main" id="{1D29E08A-8190-4434-AE23-DE6A5E1237A0}"/>
              </a:ext>
            </a:extLst>
          </p:cNvPr>
          <p:cNvSpPr>
            <a:spLocks noGrp="1" noChangeArrowheads="1"/>
          </p:cNvSpPr>
          <p:nvPr>
            <p:ph type="sldNum" sz="quarter" idx="5"/>
          </p:nvPr>
        </p:nvSpPr>
        <p:spPr>
          <a:ln/>
        </p:spPr>
        <p:txBody>
          <a:bodyPr/>
          <a:lstStyle/>
          <a:p>
            <a:fld id="{227659E6-8186-47BE-B3AB-AAEE135A63E4}" type="slidenum">
              <a:rPr lang="en-US" altLang="en-US"/>
              <a:pPr/>
              <a:t>4</a:t>
            </a:fld>
            <a:endParaRPr lang="en-US" altLang="en-US"/>
          </a:p>
        </p:txBody>
      </p:sp>
      <p:sp>
        <p:nvSpPr>
          <p:cNvPr id="267266" name="Rectangle 2">
            <a:extLst>
              <a:ext uri="{FF2B5EF4-FFF2-40B4-BE49-F238E27FC236}">
                <a16:creationId xmlns:a16="http://schemas.microsoft.com/office/drawing/2014/main" id="{01A6ECCC-E89E-49D9-A1A0-FFBB2124F5A4}"/>
              </a:ext>
            </a:extLst>
          </p:cNvPr>
          <p:cNvSpPr>
            <a:spLocks noGrp="1" noRot="1" noChangeAspect="1" noChangeArrowheads="1" noTextEdit="1"/>
          </p:cNvSpPr>
          <p:nvPr>
            <p:ph type="sldImg"/>
          </p:nvPr>
        </p:nvSpPr>
        <p:spPr>
          <a:ln/>
        </p:spPr>
      </p:sp>
      <p:sp>
        <p:nvSpPr>
          <p:cNvPr id="267267" name="Rectangle 3">
            <a:extLst>
              <a:ext uri="{FF2B5EF4-FFF2-40B4-BE49-F238E27FC236}">
                <a16:creationId xmlns:a16="http://schemas.microsoft.com/office/drawing/2014/main" id="{243C82C4-D881-4C5F-969A-2FC3B2632106}"/>
              </a:ext>
            </a:extLst>
          </p:cNvPr>
          <p:cNvSpPr>
            <a:spLocks noGrp="1" noChangeArrowheads="1"/>
          </p:cNvSpPr>
          <p:nvPr>
            <p:ph type="body" idx="1"/>
          </p:nvPr>
        </p:nvSpPr>
        <p:spPr/>
        <p:txBody>
          <a:bodyPr/>
          <a:lstStyle/>
          <a:p>
            <a:endParaRPr lang="en-US" altLang="en-US" dirty="0"/>
          </a:p>
        </p:txBody>
      </p:sp>
    </p:spTree>
    <p:extLst>
      <p:ext uri="{BB962C8B-B14F-4D97-AF65-F5344CB8AC3E}">
        <p14:creationId xmlns:p14="http://schemas.microsoft.com/office/powerpoint/2010/main" val="2860518581"/>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a:extLst>
              <a:ext uri="{FF2B5EF4-FFF2-40B4-BE49-F238E27FC236}">
                <a16:creationId xmlns:a16="http://schemas.microsoft.com/office/drawing/2014/main" id="{3001A5E4-F0CE-4493-AC3B-5FE410D75551}"/>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Letter to the Messianic Jews a 07.01-26 Melki-Tsedek, the Remedy for 2021</a:t>
            </a:r>
          </a:p>
        </p:txBody>
      </p:sp>
      <p:sp>
        <p:nvSpPr>
          <p:cNvPr id="5" name="Rectangle 3">
            <a:extLst>
              <a:ext uri="{FF2B5EF4-FFF2-40B4-BE49-F238E27FC236}">
                <a16:creationId xmlns:a16="http://schemas.microsoft.com/office/drawing/2014/main" id="{CA45A5F6-CD75-4B6C-902A-E9091B40C657}"/>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Jan 9.2021 5781</a:t>
            </a:r>
          </a:p>
        </p:txBody>
      </p:sp>
      <p:sp>
        <p:nvSpPr>
          <p:cNvPr id="6" name="Rectangle 7">
            <a:extLst>
              <a:ext uri="{FF2B5EF4-FFF2-40B4-BE49-F238E27FC236}">
                <a16:creationId xmlns:a16="http://schemas.microsoft.com/office/drawing/2014/main" id="{873290E8-E44F-4AAD-A72D-DE51B0EA6977}"/>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FBC511A0-115E-4D45-8605-55ED33F936EF}"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40</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710658" name="Rectangle 2">
            <a:extLst>
              <a:ext uri="{FF2B5EF4-FFF2-40B4-BE49-F238E27FC236}">
                <a16:creationId xmlns:a16="http://schemas.microsoft.com/office/drawing/2014/main" id="{4CBDB8DD-A794-483E-A20B-C567D3C39338}"/>
              </a:ext>
            </a:extLst>
          </p:cNvPr>
          <p:cNvSpPr>
            <a:spLocks noGrp="1" noRot="1" noChangeAspect="1" noChangeArrowheads="1" noTextEdit="1"/>
          </p:cNvSpPr>
          <p:nvPr>
            <p:ph type="sldImg"/>
          </p:nvPr>
        </p:nvSpPr>
        <p:spPr>
          <a:ln/>
        </p:spPr>
      </p:sp>
      <p:sp>
        <p:nvSpPr>
          <p:cNvPr id="710659" name="Rectangle 3">
            <a:extLst>
              <a:ext uri="{FF2B5EF4-FFF2-40B4-BE49-F238E27FC236}">
                <a16:creationId xmlns:a16="http://schemas.microsoft.com/office/drawing/2014/main" id="{1D0D2172-DCF2-444E-A1DB-D1B1879153C4}"/>
              </a:ext>
            </a:extLst>
          </p:cNvPr>
          <p:cNvSpPr>
            <a:spLocks noGrp="1" noChangeArrowheads="1"/>
          </p:cNvSpPr>
          <p:nvPr>
            <p:ph type="body" idx="1"/>
          </p:nvPr>
        </p:nvSpPr>
        <p:spPr>
          <a:xfrm>
            <a:off x="152400" y="4114800"/>
            <a:ext cx="6553200" cy="4876800"/>
          </a:xfrm>
        </p:spPr>
        <p:txBody>
          <a:bodyPr/>
          <a:lstStyle/>
          <a:p>
            <a:r>
              <a:rPr lang="en-US" altLang="en-US"/>
              <a:t>Ie. Why this prophecy necessary?</a:t>
            </a:r>
          </a:p>
        </p:txBody>
      </p:sp>
    </p:spTree>
    <p:extLst>
      <p:ext uri="{BB962C8B-B14F-4D97-AF65-F5344CB8AC3E}">
        <p14:creationId xmlns:p14="http://schemas.microsoft.com/office/powerpoint/2010/main" val="2430517424"/>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a:extLst>
              <a:ext uri="{FF2B5EF4-FFF2-40B4-BE49-F238E27FC236}">
                <a16:creationId xmlns:a16="http://schemas.microsoft.com/office/drawing/2014/main" id="{82538BE2-AB53-4AF8-AAC5-0A3D91DD2474}"/>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Letter to the Messianic Jews a 07.01-26 Melki-Tsedek, the Remedy for 2021</a:t>
            </a:r>
          </a:p>
        </p:txBody>
      </p:sp>
      <p:sp>
        <p:nvSpPr>
          <p:cNvPr id="5" name="Rectangle 3">
            <a:extLst>
              <a:ext uri="{FF2B5EF4-FFF2-40B4-BE49-F238E27FC236}">
                <a16:creationId xmlns:a16="http://schemas.microsoft.com/office/drawing/2014/main" id="{8FC52CB3-CF36-4115-8BAE-D3F15DB429FF}"/>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Jan 9.2021 5781</a:t>
            </a:r>
          </a:p>
        </p:txBody>
      </p:sp>
      <p:sp>
        <p:nvSpPr>
          <p:cNvPr id="6" name="Rectangle 7">
            <a:extLst>
              <a:ext uri="{FF2B5EF4-FFF2-40B4-BE49-F238E27FC236}">
                <a16:creationId xmlns:a16="http://schemas.microsoft.com/office/drawing/2014/main" id="{F8D3F315-0156-41C7-A125-C5DFB850A674}"/>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70E49EAC-B69C-49EB-9DDB-8B6B81D3EF22}"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41</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712706" name="Rectangle 2">
            <a:extLst>
              <a:ext uri="{FF2B5EF4-FFF2-40B4-BE49-F238E27FC236}">
                <a16:creationId xmlns:a16="http://schemas.microsoft.com/office/drawing/2014/main" id="{E93E68B5-20DB-4E94-ADE6-955126B24538}"/>
              </a:ext>
            </a:extLst>
          </p:cNvPr>
          <p:cNvSpPr>
            <a:spLocks noGrp="1" noRot="1" noChangeAspect="1" noChangeArrowheads="1" noTextEdit="1"/>
          </p:cNvSpPr>
          <p:nvPr>
            <p:ph type="sldImg"/>
          </p:nvPr>
        </p:nvSpPr>
        <p:spPr>
          <a:ln/>
        </p:spPr>
      </p:sp>
      <p:sp>
        <p:nvSpPr>
          <p:cNvPr id="712707" name="Rectangle 3">
            <a:extLst>
              <a:ext uri="{FF2B5EF4-FFF2-40B4-BE49-F238E27FC236}">
                <a16:creationId xmlns:a16="http://schemas.microsoft.com/office/drawing/2014/main" id="{FE80956D-6803-4338-A2DC-CCC76B290ADD}"/>
              </a:ext>
            </a:extLst>
          </p:cNvPr>
          <p:cNvSpPr>
            <a:spLocks noGrp="1" noChangeArrowheads="1"/>
          </p:cNvSpPr>
          <p:nvPr>
            <p:ph type="body" idx="1"/>
          </p:nvPr>
        </p:nvSpPr>
        <p:spPr>
          <a:xfrm>
            <a:off x="152400" y="4114800"/>
            <a:ext cx="6553200" cy="4876800"/>
          </a:xfrm>
        </p:spPr>
        <p:txBody>
          <a:bodyPr/>
          <a:lstStyle/>
          <a:p>
            <a:r>
              <a:rPr lang="en-US" altLang="en-US"/>
              <a:t>Transformation of Torah.</a:t>
            </a:r>
          </a:p>
          <a:p>
            <a:r>
              <a:rPr lang="en-US" altLang="en-US"/>
              <a:t>Before marriage, Mom begged me to see a rabbi.  His question: Why don’t I live as an Orthodox Jew.  I had to answer from Heb scriptures.  Ps 110 proph.</a:t>
            </a:r>
          </a:p>
        </p:txBody>
      </p:sp>
    </p:spTree>
    <p:extLst>
      <p:ext uri="{BB962C8B-B14F-4D97-AF65-F5344CB8AC3E}">
        <p14:creationId xmlns:p14="http://schemas.microsoft.com/office/powerpoint/2010/main" val="3871431128"/>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a:extLst>
              <a:ext uri="{FF2B5EF4-FFF2-40B4-BE49-F238E27FC236}">
                <a16:creationId xmlns:a16="http://schemas.microsoft.com/office/drawing/2014/main" id="{4A0B928A-C20B-4F5E-A570-6AB64A9D2646}"/>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Letter to the Messianic Jews a 07.01-26 Melki-Tsedek, the Remedy for 2021</a:t>
            </a:r>
          </a:p>
        </p:txBody>
      </p:sp>
      <p:sp>
        <p:nvSpPr>
          <p:cNvPr id="5" name="Rectangle 3">
            <a:extLst>
              <a:ext uri="{FF2B5EF4-FFF2-40B4-BE49-F238E27FC236}">
                <a16:creationId xmlns:a16="http://schemas.microsoft.com/office/drawing/2014/main" id="{E5F1AFC5-FFDA-443D-BD63-037545F1DA3A}"/>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Jan 9.2021 5781</a:t>
            </a:r>
          </a:p>
        </p:txBody>
      </p:sp>
      <p:sp>
        <p:nvSpPr>
          <p:cNvPr id="6" name="Rectangle 7">
            <a:extLst>
              <a:ext uri="{FF2B5EF4-FFF2-40B4-BE49-F238E27FC236}">
                <a16:creationId xmlns:a16="http://schemas.microsoft.com/office/drawing/2014/main" id="{7F36FD7A-CBF8-447D-9AC5-12002CBE394F}"/>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5D2D4749-17ED-41C1-819B-7C9796A45872}"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42</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757762" name="Rectangle 2">
            <a:extLst>
              <a:ext uri="{FF2B5EF4-FFF2-40B4-BE49-F238E27FC236}">
                <a16:creationId xmlns:a16="http://schemas.microsoft.com/office/drawing/2014/main" id="{76B01783-351C-4FCE-82F0-96FC4D9CBB42}"/>
              </a:ext>
            </a:extLst>
          </p:cNvPr>
          <p:cNvSpPr>
            <a:spLocks noGrp="1" noRot="1" noChangeAspect="1" noChangeArrowheads="1" noTextEdit="1"/>
          </p:cNvSpPr>
          <p:nvPr>
            <p:ph type="sldImg"/>
          </p:nvPr>
        </p:nvSpPr>
        <p:spPr>
          <a:ln/>
        </p:spPr>
      </p:sp>
      <p:sp>
        <p:nvSpPr>
          <p:cNvPr id="757763" name="Rectangle 3">
            <a:extLst>
              <a:ext uri="{FF2B5EF4-FFF2-40B4-BE49-F238E27FC236}">
                <a16:creationId xmlns:a16="http://schemas.microsoft.com/office/drawing/2014/main" id="{C0B444FF-5F3A-475D-9998-F2A4C0BD3379}"/>
              </a:ext>
            </a:extLst>
          </p:cNvPr>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2778813069"/>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a:extLst>
              <a:ext uri="{FF2B5EF4-FFF2-40B4-BE49-F238E27FC236}">
                <a16:creationId xmlns:a16="http://schemas.microsoft.com/office/drawing/2014/main" id="{20574890-D07E-44F4-9734-FF41842BE960}"/>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Letter to the Messianic Jews a 07.01-26 Melki-Tsedek, the Remedy for 2021</a:t>
            </a:r>
          </a:p>
        </p:txBody>
      </p:sp>
      <p:sp>
        <p:nvSpPr>
          <p:cNvPr id="5" name="Rectangle 3">
            <a:extLst>
              <a:ext uri="{FF2B5EF4-FFF2-40B4-BE49-F238E27FC236}">
                <a16:creationId xmlns:a16="http://schemas.microsoft.com/office/drawing/2014/main" id="{191F2F16-3ADF-4D76-B591-4E1AD9280736}"/>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Jan 9.2021 5781</a:t>
            </a:r>
          </a:p>
        </p:txBody>
      </p:sp>
      <p:sp>
        <p:nvSpPr>
          <p:cNvPr id="6" name="Rectangle 7">
            <a:extLst>
              <a:ext uri="{FF2B5EF4-FFF2-40B4-BE49-F238E27FC236}">
                <a16:creationId xmlns:a16="http://schemas.microsoft.com/office/drawing/2014/main" id="{FEF6975D-EC1A-4E0B-A723-22B2B36B87F2}"/>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B4DDECC6-9753-4DC8-BB0C-815B07534ED4}"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43</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759810" name="Rectangle 2">
            <a:extLst>
              <a:ext uri="{FF2B5EF4-FFF2-40B4-BE49-F238E27FC236}">
                <a16:creationId xmlns:a16="http://schemas.microsoft.com/office/drawing/2014/main" id="{18AC9217-400B-4295-A761-B8188CAE80BE}"/>
              </a:ext>
            </a:extLst>
          </p:cNvPr>
          <p:cNvSpPr>
            <a:spLocks noGrp="1" noRot="1" noChangeAspect="1" noChangeArrowheads="1" noTextEdit="1"/>
          </p:cNvSpPr>
          <p:nvPr>
            <p:ph type="sldImg"/>
          </p:nvPr>
        </p:nvSpPr>
        <p:spPr>
          <a:ln/>
        </p:spPr>
      </p:sp>
      <p:sp>
        <p:nvSpPr>
          <p:cNvPr id="759811" name="Rectangle 3">
            <a:extLst>
              <a:ext uri="{FF2B5EF4-FFF2-40B4-BE49-F238E27FC236}">
                <a16:creationId xmlns:a16="http://schemas.microsoft.com/office/drawing/2014/main" id="{576F6797-BD9C-4B3C-8C01-0D354EBB8947}"/>
              </a:ext>
            </a:extLst>
          </p:cNvPr>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1768930206"/>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a:extLst>
              <a:ext uri="{FF2B5EF4-FFF2-40B4-BE49-F238E27FC236}">
                <a16:creationId xmlns:a16="http://schemas.microsoft.com/office/drawing/2014/main" id="{20574890-D07E-44F4-9734-FF41842BE960}"/>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Letter to the Messianic Jews a 07.01-26 Melki-Tsedek, the Remedy for 2021</a:t>
            </a:r>
          </a:p>
        </p:txBody>
      </p:sp>
      <p:sp>
        <p:nvSpPr>
          <p:cNvPr id="5" name="Rectangle 3">
            <a:extLst>
              <a:ext uri="{FF2B5EF4-FFF2-40B4-BE49-F238E27FC236}">
                <a16:creationId xmlns:a16="http://schemas.microsoft.com/office/drawing/2014/main" id="{191F2F16-3ADF-4D76-B591-4E1AD9280736}"/>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Jan 9.2021 5781</a:t>
            </a:r>
          </a:p>
        </p:txBody>
      </p:sp>
      <p:sp>
        <p:nvSpPr>
          <p:cNvPr id="6" name="Rectangle 7">
            <a:extLst>
              <a:ext uri="{FF2B5EF4-FFF2-40B4-BE49-F238E27FC236}">
                <a16:creationId xmlns:a16="http://schemas.microsoft.com/office/drawing/2014/main" id="{FEF6975D-EC1A-4E0B-A723-22B2B36B87F2}"/>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B4DDECC6-9753-4DC8-BB0C-815B07534ED4}"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44</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759810" name="Rectangle 2">
            <a:extLst>
              <a:ext uri="{FF2B5EF4-FFF2-40B4-BE49-F238E27FC236}">
                <a16:creationId xmlns:a16="http://schemas.microsoft.com/office/drawing/2014/main" id="{18AC9217-400B-4295-A761-B8188CAE80BE}"/>
              </a:ext>
            </a:extLst>
          </p:cNvPr>
          <p:cNvSpPr>
            <a:spLocks noGrp="1" noRot="1" noChangeAspect="1" noChangeArrowheads="1" noTextEdit="1"/>
          </p:cNvSpPr>
          <p:nvPr>
            <p:ph type="sldImg"/>
          </p:nvPr>
        </p:nvSpPr>
        <p:spPr>
          <a:ln/>
        </p:spPr>
      </p:sp>
      <p:sp>
        <p:nvSpPr>
          <p:cNvPr id="759811" name="Rectangle 3">
            <a:extLst>
              <a:ext uri="{FF2B5EF4-FFF2-40B4-BE49-F238E27FC236}">
                <a16:creationId xmlns:a16="http://schemas.microsoft.com/office/drawing/2014/main" id="{576F6797-BD9C-4B3C-8C01-0D354EBB8947}"/>
              </a:ext>
            </a:extLst>
          </p:cNvPr>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2296159224"/>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a:extLst>
              <a:ext uri="{FF2B5EF4-FFF2-40B4-BE49-F238E27FC236}">
                <a16:creationId xmlns:a16="http://schemas.microsoft.com/office/drawing/2014/main" id="{8A5F604F-BCD2-4A70-B5B8-BD7CE3DCD7C0}"/>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Letter to the Messianic Jews a 07.01-26 Melki-Tsedek, the Remedy for 2021</a:t>
            </a:r>
          </a:p>
        </p:txBody>
      </p:sp>
      <p:sp>
        <p:nvSpPr>
          <p:cNvPr id="5" name="Rectangle 3">
            <a:extLst>
              <a:ext uri="{FF2B5EF4-FFF2-40B4-BE49-F238E27FC236}">
                <a16:creationId xmlns:a16="http://schemas.microsoft.com/office/drawing/2014/main" id="{A414142F-A8E3-41CF-B7C5-4F14257D48C5}"/>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Jan 9.2021 5781</a:t>
            </a:r>
          </a:p>
        </p:txBody>
      </p:sp>
      <p:sp>
        <p:nvSpPr>
          <p:cNvPr id="6" name="Rectangle 7">
            <a:extLst>
              <a:ext uri="{FF2B5EF4-FFF2-40B4-BE49-F238E27FC236}">
                <a16:creationId xmlns:a16="http://schemas.microsoft.com/office/drawing/2014/main" id="{1C4FCE45-F8B6-4DD8-A9EC-E28B68D4FC25}"/>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E75143EA-9273-4F8C-853C-20D09C4D6C26}"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45</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761858" name="Rectangle 2">
            <a:extLst>
              <a:ext uri="{FF2B5EF4-FFF2-40B4-BE49-F238E27FC236}">
                <a16:creationId xmlns:a16="http://schemas.microsoft.com/office/drawing/2014/main" id="{D19220B1-E06C-4731-9EFE-47430E8EB0F4}"/>
              </a:ext>
            </a:extLst>
          </p:cNvPr>
          <p:cNvSpPr>
            <a:spLocks noGrp="1" noRot="1" noChangeAspect="1" noChangeArrowheads="1" noTextEdit="1"/>
          </p:cNvSpPr>
          <p:nvPr>
            <p:ph type="sldImg"/>
          </p:nvPr>
        </p:nvSpPr>
        <p:spPr>
          <a:ln/>
        </p:spPr>
      </p:sp>
      <p:sp>
        <p:nvSpPr>
          <p:cNvPr id="761859" name="Rectangle 3">
            <a:extLst>
              <a:ext uri="{FF2B5EF4-FFF2-40B4-BE49-F238E27FC236}">
                <a16:creationId xmlns:a16="http://schemas.microsoft.com/office/drawing/2014/main" id="{062211D7-E29C-4FFC-B6E2-A49810BD265E}"/>
              </a:ext>
            </a:extLst>
          </p:cNvPr>
          <p:cNvSpPr>
            <a:spLocks noGrp="1" noChangeArrowheads="1"/>
          </p:cNvSpPr>
          <p:nvPr>
            <p:ph type="body" idx="1"/>
          </p:nvPr>
        </p:nvSpPr>
        <p:spPr/>
        <p:txBody>
          <a:bodyPr/>
          <a:lstStyle/>
          <a:p>
            <a:r>
              <a:rPr lang="en-US" altLang="en-US"/>
              <a:t>Yeshua from tribe of Yehuda/Judah, NOT cohen from Aharon, subdivision of Levi</a:t>
            </a:r>
          </a:p>
          <a:p>
            <a:r>
              <a:rPr lang="en-US" altLang="en-US"/>
              <a:t>Certain expectation change.  Doesn’t say all gone, but change.  Messianics been trying to figure that out.</a:t>
            </a:r>
          </a:p>
          <a:p>
            <a:r>
              <a:rPr lang="en-US" altLang="en-US"/>
              <a:t>Based on change of priesthood, cohanut.</a:t>
            </a:r>
          </a:p>
        </p:txBody>
      </p:sp>
    </p:spTree>
    <p:extLst>
      <p:ext uri="{BB962C8B-B14F-4D97-AF65-F5344CB8AC3E}">
        <p14:creationId xmlns:p14="http://schemas.microsoft.com/office/powerpoint/2010/main" val="598340834"/>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a:extLst>
              <a:ext uri="{FF2B5EF4-FFF2-40B4-BE49-F238E27FC236}">
                <a16:creationId xmlns:a16="http://schemas.microsoft.com/office/drawing/2014/main" id="{FB6EE3A3-4EAB-448B-8EF7-0448DE3437C7}"/>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Letter to the Messianic Jews a 07.01-26 Melki-Tsedek, the Remedy for 2021</a:t>
            </a:r>
          </a:p>
        </p:txBody>
      </p:sp>
      <p:sp>
        <p:nvSpPr>
          <p:cNvPr id="5" name="Rectangle 3">
            <a:extLst>
              <a:ext uri="{FF2B5EF4-FFF2-40B4-BE49-F238E27FC236}">
                <a16:creationId xmlns:a16="http://schemas.microsoft.com/office/drawing/2014/main" id="{BF691BF5-49D5-40F7-B9CC-582A637B4285}"/>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Jan 9.2021 5781</a:t>
            </a:r>
          </a:p>
        </p:txBody>
      </p:sp>
      <p:sp>
        <p:nvSpPr>
          <p:cNvPr id="6" name="Rectangle 7">
            <a:extLst>
              <a:ext uri="{FF2B5EF4-FFF2-40B4-BE49-F238E27FC236}">
                <a16:creationId xmlns:a16="http://schemas.microsoft.com/office/drawing/2014/main" id="{6B37E363-5CE3-4292-B288-76E7DC7C4D99}"/>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75994826-8E56-4B47-994E-3A7E944545F5}"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46</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747522" name="Rectangle 2">
            <a:extLst>
              <a:ext uri="{FF2B5EF4-FFF2-40B4-BE49-F238E27FC236}">
                <a16:creationId xmlns:a16="http://schemas.microsoft.com/office/drawing/2014/main" id="{C54BED37-9A17-4FBC-BFDA-E107C02D529D}"/>
              </a:ext>
            </a:extLst>
          </p:cNvPr>
          <p:cNvSpPr>
            <a:spLocks noGrp="1" noRot="1" noChangeAspect="1" noChangeArrowheads="1" noTextEdit="1"/>
          </p:cNvSpPr>
          <p:nvPr>
            <p:ph type="sldImg"/>
          </p:nvPr>
        </p:nvSpPr>
        <p:spPr>
          <a:ln/>
        </p:spPr>
      </p:sp>
      <p:sp>
        <p:nvSpPr>
          <p:cNvPr id="747523" name="Rectangle 3">
            <a:extLst>
              <a:ext uri="{FF2B5EF4-FFF2-40B4-BE49-F238E27FC236}">
                <a16:creationId xmlns:a16="http://schemas.microsoft.com/office/drawing/2014/main" id="{7DEAD683-6714-4BC2-89E7-9CC3416763BC}"/>
              </a:ext>
            </a:extLst>
          </p:cNvPr>
          <p:cNvSpPr>
            <a:spLocks noGrp="1" noChangeArrowheads="1"/>
          </p:cNvSpPr>
          <p:nvPr>
            <p:ph type="body" idx="1"/>
          </p:nvPr>
        </p:nvSpPr>
        <p:spPr>
          <a:xfrm>
            <a:off x="152400" y="4114800"/>
            <a:ext cx="6553200" cy="4876800"/>
          </a:xfrm>
        </p:spPr>
        <p:txBody>
          <a:bodyPr/>
          <a:lstStyle/>
          <a:p>
            <a:r>
              <a:rPr lang="en-US" altLang="en-US" dirty="0"/>
              <a:t>Psalm: FOREVER.  All </a:t>
            </a:r>
            <a:r>
              <a:rPr lang="en-US" altLang="en-US" dirty="0" err="1"/>
              <a:t>cohaneem</a:t>
            </a:r>
            <a:r>
              <a:rPr lang="en-US" altLang="en-US" dirty="0"/>
              <a:t> died.  Many in that  day corrupt.  Therefore Essenes in Qumran community.</a:t>
            </a:r>
          </a:p>
          <a:p>
            <a:r>
              <a:rPr lang="en-US" altLang="en-US" dirty="0"/>
              <a:t>Psalm: Oath, no Aaronic had oath.</a:t>
            </a:r>
          </a:p>
          <a:p>
            <a:r>
              <a:rPr lang="en-US" altLang="en-US" dirty="0"/>
              <a:t>Forever implies only ONE</a:t>
            </a:r>
          </a:p>
        </p:txBody>
      </p:sp>
    </p:spTree>
    <p:extLst>
      <p:ext uri="{BB962C8B-B14F-4D97-AF65-F5344CB8AC3E}">
        <p14:creationId xmlns:p14="http://schemas.microsoft.com/office/powerpoint/2010/main" val="708850992"/>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a:extLst>
              <a:ext uri="{FF2B5EF4-FFF2-40B4-BE49-F238E27FC236}">
                <a16:creationId xmlns:a16="http://schemas.microsoft.com/office/drawing/2014/main" id="{40518807-EA3B-424D-AB5C-73EDC762C7C9}"/>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Letter to the Messianic Jews a 07.01-26 Melki-Tsedek, the Remedy for 2021</a:t>
            </a:r>
          </a:p>
        </p:txBody>
      </p:sp>
      <p:sp>
        <p:nvSpPr>
          <p:cNvPr id="5" name="Rectangle 3">
            <a:extLst>
              <a:ext uri="{FF2B5EF4-FFF2-40B4-BE49-F238E27FC236}">
                <a16:creationId xmlns:a16="http://schemas.microsoft.com/office/drawing/2014/main" id="{0234D0B3-158D-486C-A095-C8A0E796CAD0}"/>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Jan 9.2021 5781</a:t>
            </a:r>
          </a:p>
        </p:txBody>
      </p:sp>
      <p:sp>
        <p:nvSpPr>
          <p:cNvPr id="6" name="Rectangle 7">
            <a:extLst>
              <a:ext uri="{FF2B5EF4-FFF2-40B4-BE49-F238E27FC236}">
                <a16:creationId xmlns:a16="http://schemas.microsoft.com/office/drawing/2014/main" id="{E76D3EF7-E3EC-4476-BB18-04C2D487BA46}"/>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D142B1E3-9887-454B-A844-DA8A957D20C6}"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47</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749570" name="Rectangle 2">
            <a:extLst>
              <a:ext uri="{FF2B5EF4-FFF2-40B4-BE49-F238E27FC236}">
                <a16:creationId xmlns:a16="http://schemas.microsoft.com/office/drawing/2014/main" id="{A17601BE-D7AA-440D-B935-AE3DF80A8621}"/>
              </a:ext>
            </a:extLst>
          </p:cNvPr>
          <p:cNvSpPr>
            <a:spLocks noGrp="1" noRot="1" noChangeAspect="1" noChangeArrowheads="1" noTextEdit="1"/>
          </p:cNvSpPr>
          <p:nvPr>
            <p:ph type="sldImg"/>
          </p:nvPr>
        </p:nvSpPr>
        <p:spPr>
          <a:ln/>
        </p:spPr>
      </p:sp>
      <p:sp>
        <p:nvSpPr>
          <p:cNvPr id="749571" name="Rectangle 3">
            <a:extLst>
              <a:ext uri="{FF2B5EF4-FFF2-40B4-BE49-F238E27FC236}">
                <a16:creationId xmlns:a16="http://schemas.microsoft.com/office/drawing/2014/main" id="{7497FEAA-5710-4D54-97F7-AF7A6B1B7D43}"/>
              </a:ext>
            </a:extLst>
          </p:cNvPr>
          <p:cNvSpPr>
            <a:spLocks noGrp="1" noChangeArrowheads="1"/>
          </p:cNvSpPr>
          <p:nvPr>
            <p:ph type="body" idx="1"/>
          </p:nvPr>
        </p:nvSpPr>
        <p:spPr>
          <a:xfrm>
            <a:off x="152400" y="4114800"/>
            <a:ext cx="6553200" cy="4876800"/>
          </a:xfrm>
        </p:spPr>
        <p:txBody>
          <a:bodyPr/>
          <a:lstStyle/>
          <a:p>
            <a:r>
              <a:rPr lang="en-US" altLang="en-US" dirty="0"/>
              <a:t>Totally able   deliver</a:t>
            </a:r>
          </a:p>
          <a:p>
            <a:r>
              <a:rPr lang="en-US" altLang="en-US" dirty="0"/>
              <a:t>Here is our space elevator: resurrection power!  </a:t>
            </a:r>
          </a:p>
          <a:p>
            <a:r>
              <a:rPr lang="en-US" altLang="en-US" dirty="0"/>
              <a:t>Your temper, irritability, sensitivity, lustful imaginations, hurts and bitterness, greed/insecurity, joylessness.  </a:t>
            </a:r>
          </a:p>
          <a:p>
            <a:r>
              <a:rPr lang="en-US" altLang="en-US" dirty="0"/>
              <a:t>Love, joy, peace.</a:t>
            </a:r>
          </a:p>
          <a:p>
            <a:r>
              <a:rPr lang="en-US" altLang="en-US" dirty="0"/>
              <a:t>Do you have it, rabbi?  Getting better!</a:t>
            </a:r>
          </a:p>
        </p:txBody>
      </p:sp>
    </p:spTree>
    <p:extLst>
      <p:ext uri="{BB962C8B-B14F-4D97-AF65-F5344CB8AC3E}">
        <p14:creationId xmlns:p14="http://schemas.microsoft.com/office/powerpoint/2010/main" val="3566845238"/>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endParaRPr lang="en-US" dirty="0"/>
          </a:p>
        </p:txBody>
      </p:sp>
      <p:sp>
        <p:nvSpPr>
          <p:cNvPr id="4" name="Header Placeholder 3"/>
          <p:cNvSpPr>
            <a:spLocks noGrp="1"/>
          </p:cNvSpPr>
          <p:nvPr>
            <p:ph type="hdr" sz="quarter"/>
          </p:nvPr>
        </p:nvSpPr>
        <p:spPr/>
        <p:txBody>
          <a:bodyPr/>
          <a:lstStyle/>
          <a:p>
            <a:r>
              <a:rPr lang="en-US" altLang="en-US"/>
              <a:t>Letter to the Messianic Jews a 07.01-26 Melki-Tsedek, the Remedy for 2021</a:t>
            </a:r>
          </a:p>
        </p:txBody>
      </p:sp>
      <p:sp>
        <p:nvSpPr>
          <p:cNvPr id="5" name="Date Placeholder 4"/>
          <p:cNvSpPr>
            <a:spLocks noGrp="1"/>
          </p:cNvSpPr>
          <p:nvPr>
            <p:ph type="dt" idx="1"/>
          </p:nvPr>
        </p:nvSpPr>
        <p:spPr/>
        <p:txBody>
          <a:bodyPr/>
          <a:lstStyle/>
          <a:p>
            <a:r>
              <a:rPr lang="en-US" altLang="en-US"/>
              <a:t>Jan 9.2021 5781</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48</a:t>
            </a:fld>
            <a:endParaRPr lang="en-US" altLang="en-US"/>
          </a:p>
        </p:txBody>
      </p:sp>
    </p:spTree>
    <p:extLst>
      <p:ext uri="{BB962C8B-B14F-4D97-AF65-F5344CB8AC3E}">
        <p14:creationId xmlns:p14="http://schemas.microsoft.com/office/powerpoint/2010/main" val="3505977967"/>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r>
              <a:rPr lang="en-US" dirty="0">
                <a:solidFill>
                  <a:srgbClr val="FF0000"/>
                </a:solidFill>
              </a:rPr>
              <a:t>Invite Eric Vetter to give two minute report.  </a:t>
            </a:r>
          </a:p>
        </p:txBody>
      </p:sp>
      <p:sp>
        <p:nvSpPr>
          <p:cNvPr id="4" name="Header Placeholder 3"/>
          <p:cNvSpPr>
            <a:spLocks noGrp="1"/>
          </p:cNvSpPr>
          <p:nvPr>
            <p:ph type="hdr" sz="quarter"/>
          </p:nvPr>
        </p:nvSpPr>
        <p:spPr/>
        <p:txBody>
          <a:bodyPr/>
          <a:lstStyle/>
          <a:p>
            <a:r>
              <a:rPr lang="en-US" altLang="en-US"/>
              <a:t>Letter to the Messianic Jews a 07.01-26 Melki-Tsedek, the Remedy for 2021</a:t>
            </a:r>
          </a:p>
        </p:txBody>
      </p:sp>
      <p:sp>
        <p:nvSpPr>
          <p:cNvPr id="5" name="Date Placeholder 4"/>
          <p:cNvSpPr>
            <a:spLocks noGrp="1"/>
          </p:cNvSpPr>
          <p:nvPr>
            <p:ph type="dt" idx="1"/>
          </p:nvPr>
        </p:nvSpPr>
        <p:spPr/>
        <p:txBody>
          <a:bodyPr/>
          <a:lstStyle/>
          <a:p>
            <a:r>
              <a:rPr lang="en-US" altLang="en-US"/>
              <a:t>Jan 9.2021 5781</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49</a:t>
            </a:fld>
            <a:endParaRPr lang="en-US" altLang="en-US"/>
          </a:p>
        </p:txBody>
      </p:sp>
    </p:spTree>
    <p:extLst>
      <p:ext uri="{BB962C8B-B14F-4D97-AF65-F5344CB8AC3E}">
        <p14:creationId xmlns:p14="http://schemas.microsoft.com/office/powerpoint/2010/main" val="357897263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sz="1050" dirty="0"/>
              <a:t>https://en.wikipedia.org/wiki/Space_elevator#21st_century</a:t>
            </a:r>
          </a:p>
          <a:p>
            <a:endParaRPr lang="en-US" dirty="0"/>
          </a:p>
        </p:txBody>
      </p:sp>
      <p:sp>
        <p:nvSpPr>
          <p:cNvPr id="4" name="Header Placeholder 3"/>
          <p:cNvSpPr>
            <a:spLocks noGrp="1"/>
          </p:cNvSpPr>
          <p:nvPr>
            <p:ph type="hdr" sz="quarter"/>
          </p:nvPr>
        </p:nvSpPr>
        <p:spPr/>
        <p:txBody>
          <a:bodyPr/>
          <a:lstStyle/>
          <a:p>
            <a:r>
              <a:rPr lang="en-US" altLang="en-US"/>
              <a:t>Letter to the Messianic Jews a 07.01-26 Melki-Tsedek, the Remedy for 2021</a:t>
            </a:r>
          </a:p>
        </p:txBody>
      </p:sp>
      <p:sp>
        <p:nvSpPr>
          <p:cNvPr id="5" name="Date Placeholder 4"/>
          <p:cNvSpPr>
            <a:spLocks noGrp="1"/>
          </p:cNvSpPr>
          <p:nvPr>
            <p:ph type="dt" idx="1"/>
          </p:nvPr>
        </p:nvSpPr>
        <p:spPr/>
        <p:txBody>
          <a:bodyPr/>
          <a:lstStyle/>
          <a:p>
            <a:r>
              <a:rPr lang="en-US" altLang="en-US"/>
              <a:t>Jan 9.2021 5781</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5</a:t>
            </a:fld>
            <a:endParaRPr lang="en-US" altLang="en-US"/>
          </a:p>
        </p:txBody>
      </p:sp>
    </p:spTree>
    <p:extLst>
      <p:ext uri="{BB962C8B-B14F-4D97-AF65-F5344CB8AC3E}">
        <p14:creationId xmlns:p14="http://schemas.microsoft.com/office/powerpoint/2010/main" val="357876115"/>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endParaRPr lang="en-US" dirty="0"/>
          </a:p>
        </p:txBody>
      </p:sp>
      <p:sp>
        <p:nvSpPr>
          <p:cNvPr id="4" name="Header Placeholder 3"/>
          <p:cNvSpPr>
            <a:spLocks noGrp="1"/>
          </p:cNvSpPr>
          <p:nvPr>
            <p:ph type="hdr" sz="quarter"/>
          </p:nvPr>
        </p:nvSpPr>
        <p:spPr/>
        <p:txBody>
          <a:bodyPr/>
          <a:lstStyle/>
          <a:p>
            <a:r>
              <a:rPr lang="en-US" altLang="en-US"/>
              <a:t>Letter to the Messianic Jews a 07.01-26 Melki-Tsedek, the Remedy for 2021</a:t>
            </a:r>
          </a:p>
        </p:txBody>
      </p:sp>
      <p:sp>
        <p:nvSpPr>
          <p:cNvPr id="5" name="Date Placeholder 4"/>
          <p:cNvSpPr>
            <a:spLocks noGrp="1"/>
          </p:cNvSpPr>
          <p:nvPr>
            <p:ph type="dt" idx="1"/>
          </p:nvPr>
        </p:nvSpPr>
        <p:spPr/>
        <p:txBody>
          <a:bodyPr/>
          <a:lstStyle/>
          <a:p>
            <a:r>
              <a:rPr lang="en-US" altLang="en-US"/>
              <a:t>Jan 9.2021 5781</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50</a:t>
            </a:fld>
            <a:endParaRPr lang="en-US" altLang="en-US"/>
          </a:p>
        </p:txBody>
      </p:sp>
    </p:spTree>
    <p:extLst>
      <p:ext uri="{BB962C8B-B14F-4D97-AF65-F5344CB8AC3E}">
        <p14:creationId xmlns:p14="http://schemas.microsoft.com/office/powerpoint/2010/main" val="1601388564"/>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endParaRPr lang="en-US" dirty="0"/>
          </a:p>
        </p:txBody>
      </p:sp>
      <p:sp>
        <p:nvSpPr>
          <p:cNvPr id="4" name="Header Placeholder 3"/>
          <p:cNvSpPr>
            <a:spLocks noGrp="1"/>
          </p:cNvSpPr>
          <p:nvPr>
            <p:ph type="hdr" sz="quarter"/>
          </p:nvPr>
        </p:nvSpPr>
        <p:spPr/>
        <p:txBody>
          <a:bodyPr/>
          <a:lstStyle/>
          <a:p>
            <a:r>
              <a:rPr lang="en-US" altLang="en-US"/>
              <a:t>Letter to the Messianic Jews a 07.01-26 Melki-Tsedek, the Remedy for 2021</a:t>
            </a:r>
          </a:p>
        </p:txBody>
      </p:sp>
      <p:sp>
        <p:nvSpPr>
          <p:cNvPr id="5" name="Date Placeholder 4"/>
          <p:cNvSpPr>
            <a:spLocks noGrp="1"/>
          </p:cNvSpPr>
          <p:nvPr>
            <p:ph type="dt" idx="1"/>
          </p:nvPr>
        </p:nvSpPr>
        <p:spPr/>
        <p:txBody>
          <a:bodyPr/>
          <a:lstStyle/>
          <a:p>
            <a:r>
              <a:rPr lang="en-US" altLang="en-US"/>
              <a:t>Jan 9.2021 5781</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51</a:t>
            </a:fld>
            <a:endParaRPr lang="en-US" altLang="en-US"/>
          </a:p>
        </p:txBody>
      </p:sp>
    </p:spTree>
    <p:extLst>
      <p:ext uri="{BB962C8B-B14F-4D97-AF65-F5344CB8AC3E}">
        <p14:creationId xmlns:p14="http://schemas.microsoft.com/office/powerpoint/2010/main" val="799402624"/>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endParaRPr lang="en-US" dirty="0"/>
          </a:p>
        </p:txBody>
      </p:sp>
      <p:sp>
        <p:nvSpPr>
          <p:cNvPr id="4" name="Header Placeholder 3"/>
          <p:cNvSpPr>
            <a:spLocks noGrp="1"/>
          </p:cNvSpPr>
          <p:nvPr>
            <p:ph type="hdr" sz="quarter"/>
          </p:nvPr>
        </p:nvSpPr>
        <p:spPr/>
        <p:txBody>
          <a:bodyPr/>
          <a:lstStyle/>
          <a:p>
            <a:r>
              <a:rPr lang="en-US" altLang="en-US"/>
              <a:t>Letter to the Messianic Jews a 07.01-26 Melki-Tsedek, the Remedy for 2021</a:t>
            </a:r>
          </a:p>
        </p:txBody>
      </p:sp>
      <p:sp>
        <p:nvSpPr>
          <p:cNvPr id="5" name="Date Placeholder 4"/>
          <p:cNvSpPr>
            <a:spLocks noGrp="1"/>
          </p:cNvSpPr>
          <p:nvPr>
            <p:ph type="dt" idx="1"/>
          </p:nvPr>
        </p:nvSpPr>
        <p:spPr/>
        <p:txBody>
          <a:bodyPr/>
          <a:lstStyle/>
          <a:p>
            <a:r>
              <a:rPr lang="en-US" altLang="en-US"/>
              <a:t>Jan 9.2021 5781</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52</a:t>
            </a:fld>
            <a:endParaRPr lang="en-US" altLang="en-US"/>
          </a:p>
        </p:txBody>
      </p:sp>
    </p:spTree>
    <p:extLst>
      <p:ext uri="{BB962C8B-B14F-4D97-AF65-F5344CB8AC3E}">
        <p14:creationId xmlns:p14="http://schemas.microsoft.com/office/powerpoint/2010/main" val="594152859"/>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endParaRPr lang="en-US" dirty="0"/>
          </a:p>
        </p:txBody>
      </p:sp>
      <p:sp>
        <p:nvSpPr>
          <p:cNvPr id="4" name="Header Placeholder 3"/>
          <p:cNvSpPr>
            <a:spLocks noGrp="1"/>
          </p:cNvSpPr>
          <p:nvPr>
            <p:ph type="hdr" sz="quarter"/>
          </p:nvPr>
        </p:nvSpPr>
        <p:spPr/>
        <p:txBody>
          <a:bodyPr/>
          <a:lstStyle/>
          <a:p>
            <a:r>
              <a:rPr lang="en-US" altLang="en-US"/>
              <a:t>Letter to the Messianic Jews a 07.01-26 Melki-Tsedek, the Remedy for 2021</a:t>
            </a:r>
          </a:p>
        </p:txBody>
      </p:sp>
      <p:sp>
        <p:nvSpPr>
          <p:cNvPr id="5" name="Date Placeholder 4"/>
          <p:cNvSpPr>
            <a:spLocks noGrp="1"/>
          </p:cNvSpPr>
          <p:nvPr>
            <p:ph type="dt" idx="1"/>
          </p:nvPr>
        </p:nvSpPr>
        <p:spPr/>
        <p:txBody>
          <a:bodyPr/>
          <a:lstStyle/>
          <a:p>
            <a:r>
              <a:rPr lang="en-US" altLang="en-US"/>
              <a:t>Jan 9.2021 5781</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53</a:t>
            </a:fld>
            <a:endParaRPr lang="en-US" altLang="en-US"/>
          </a:p>
        </p:txBody>
      </p:sp>
    </p:spTree>
    <p:extLst>
      <p:ext uri="{BB962C8B-B14F-4D97-AF65-F5344CB8AC3E}">
        <p14:creationId xmlns:p14="http://schemas.microsoft.com/office/powerpoint/2010/main" val="717893269"/>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endParaRPr lang="en-US" dirty="0"/>
          </a:p>
        </p:txBody>
      </p:sp>
      <p:sp>
        <p:nvSpPr>
          <p:cNvPr id="4" name="Header Placeholder 3"/>
          <p:cNvSpPr>
            <a:spLocks noGrp="1"/>
          </p:cNvSpPr>
          <p:nvPr>
            <p:ph type="hdr" sz="quarter"/>
          </p:nvPr>
        </p:nvSpPr>
        <p:spPr/>
        <p:txBody>
          <a:bodyPr/>
          <a:lstStyle/>
          <a:p>
            <a:r>
              <a:rPr lang="en-US" altLang="en-US"/>
              <a:t>Letter to the Messianic Jews a 07.01-26 Melki-Tsedek, the Remedy for 2021</a:t>
            </a:r>
          </a:p>
        </p:txBody>
      </p:sp>
      <p:sp>
        <p:nvSpPr>
          <p:cNvPr id="5" name="Date Placeholder 4"/>
          <p:cNvSpPr>
            <a:spLocks noGrp="1"/>
          </p:cNvSpPr>
          <p:nvPr>
            <p:ph type="dt" idx="1"/>
          </p:nvPr>
        </p:nvSpPr>
        <p:spPr/>
        <p:txBody>
          <a:bodyPr/>
          <a:lstStyle/>
          <a:p>
            <a:r>
              <a:rPr lang="en-US" altLang="en-US"/>
              <a:t>Jan 9.2021 5781</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54</a:t>
            </a:fld>
            <a:endParaRPr lang="en-US" altLang="en-US"/>
          </a:p>
        </p:txBody>
      </p:sp>
    </p:spTree>
    <p:extLst>
      <p:ext uri="{BB962C8B-B14F-4D97-AF65-F5344CB8AC3E}">
        <p14:creationId xmlns:p14="http://schemas.microsoft.com/office/powerpoint/2010/main" val="1158612174"/>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endParaRPr lang="en-US" dirty="0"/>
          </a:p>
        </p:txBody>
      </p:sp>
      <p:sp>
        <p:nvSpPr>
          <p:cNvPr id="4" name="Header Placeholder 3"/>
          <p:cNvSpPr>
            <a:spLocks noGrp="1"/>
          </p:cNvSpPr>
          <p:nvPr>
            <p:ph type="hdr" sz="quarter"/>
          </p:nvPr>
        </p:nvSpPr>
        <p:spPr/>
        <p:txBody>
          <a:bodyPr/>
          <a:lstStyle/>
          <a:p>
            <a:r>
              <a:rPr lang="en-US" altLang="en-US"/>
              <a:t>Letter to the Messianic Jews a 07.01-26 Melki-Tsedek, the Remedy for 2021</a:t>
            </a:r>
          </a:p>
        </p:txBody>
      </p:sp>
      <p:sp>
        <p:nvSpPr>
          <p:cNvPr id="5" name="Date Placeholder 4"/>
          <p:cNvSpPr>
            <a:spLocks noGrp="1"/>
          </p:cNvSpPr>
          <p:nvPr>
            <p:ph type="dt" idx="1"/>
          </p:nvPr>
        </p:nvSpPr>
        <p:spPr/>
        <p:txBody>
          <a:bodyPr/>
          <a:lstStyle/>
          <a:p>
            <a:r>
              <a:rPr lang="en-US" altLang="en-US"/>
              <a:t>Jan 9.2021 5781</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55</a:t>
            </a:fld>
            <a:endParaRPr lang="en-US" altLang="en-US"/>
          </a:p>
        </p:txBody>
      </p:sp>
    </p:spTree>
    <p:extLst>
      <p:ext uri="{BB962C8B-B14F-4D97-AF65-F5344CB8AC3E}">
        <p14:creationId xmlns:p14="http://schemas.microsoft.com/office/powerpoint/2010/main" val="2607839418"/>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endParaRPr lang="en-US" dirty="0"/>
          </a:p>
        </p:txBody>
      </p:sp>
      <p:sp>
        <p:nvSpPr>
          <p:cNvPr id="4" name="Header Placeholder 3"/>
          <p:cNvSpPr>
            <a:spLocks noGrp="1"/>
          </p:cNvSpPr>
          <p:nvPr>
            <p:ph type="hdr" sz="quarter"/>
          </p:nvPr>
        </p:nvSpPr>
        <p:spPr/>
        <p:txBody>
          <a:bodyPr/>
          <a:lstStyle/>
          <a:p>
            <a:r>
              <a:rPr lang="en-US" altLang="en-US"/>
              <a:t>Letter to the Messianic Jews a 07.01-26 Melki-Tsedek, the Remedy for 2021</a:t>
            </a:r>
          </a:p>
        </p:txBody>
      </p:sp>
      <p:sp>
        <p:nvSpPr>
          <p:cNvPr id="5" name="Date Placeholder 4"/>
          <p:cNvSpPr>
            <a:spLocks noGrp="1"/>
          </p:cNvSpPr>
          <p:nvPr>
            <p:ph type="dt" idx="1"/>
          </p:nvPr>
        </p:nvSpPr>
        <p:spPr/>
        <p:txBody>
          <a:bodyPr/>
          <a:lstStyle/>
          <a:p>
            <a:r>
              <a:rPr lang="en-US" altLang="en-US"/>
              <a:t>Jan 9.2021 5781</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56</a:t>
            </a:fld>
            <a:endParaRPr lang="en-US" altLang="en-US"/>
          </a:p>
        </p:txBody>
      </p:sp>
    </p:spTree>
    <p:extLst>
      <p:ext uri="{BB962C8B-B14F-4D97-AF65-F5344CB8AC3E}">
        <p14:creationId xmlns:p14="http://schemas.microsoft.com/office/powerpoint/2010/main" val="1242562369"/>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r>
              <a:rPr lang="en-US" dirty="0"/>
              <a:t>JB Bernstein</a:t>
            </a:r>
          </a:p>
        </p:txBody>
      </p:sp>
      <p:sp>
        <p:nvSpPr>
          <p:cNvPr id="4" name="Header Placeholder 3"/>
          <p:cNvSpPr>
            <a:spLocks noGrp="1"/>
          </p:cNvSpPr>
          <p:nvPr>
            <p:ph type="hdr" sz="quarter"/>
          </p:nvPr>
        </p:nvSpPr>
        <p:spPr/>
        <p:txBody>
          <a:bodyPr/>
          <a:lstStyle/>
          <a:p>
            <a:r>
              <a:rPr lang="en-US" altLang="en-US"/>
              <a:t>Letter to the Messianic Jews a 07.01-26 Melki-Tsedek, the Remedy for 2021</a:t>
            </a:r>
          </a:p>
        </p:txBody>
      </p:sp>
      <p:sp>
        <p:nvSpPr>
          <p:cNvPr id="5" name="Date Placeholder 4"/>
          <p:cNvSpPr>
            <a:spLocks noGrp="1"/>
          </p:cNvSpPr>
          <p:nvPr>
            <p:ph type="dt" idx="1"/>
          </p:nvPr>
        </p:nvSpPr>
        <p:spPr/>
        <p:txBody>
          <a:bodyPr/>
          <a:lstStyle/>
          <a:p>
            <a:r>
              <a:rPr lang="en-US" altLang="en-US"/>
              <a:t>Jan 9.2021 5781</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57</a:t>
            </a:fld>
            <a:endParaRPr lang="en-US" altLang="en-US"/>
          </a:p>
        </p:txBody>
      </p:sp>
    </p:spTree>
    <p:extLst>
      <p:ext uri="{BB962C8B-B14F-4D97-AF65-F5344CB8AC3E}">
        <p14:creationId xmlns:p14="http://schemas.microsoft.com/office/powerpoint/2010/main" val="1888038864"/>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pPr marL="0" marR="0" lvl="0" indent="0" defTabSz="914400" eaLnBrk="1" latinLnBrk="0" hangingPunct="1">
              <a:lnSpc>
                <a:spcPct val="100000"/>
              </a:lnSpc>
              <a:buClrTx/>
              <a:buSzTx/>
              <a:buFontTx/>
              <a:buNone/>
              <a:tabLst/>
              <a:defRPr/>
            </a:pPr>
            <a:r>
              <a:rPr lang="en-US" sz="1050" dirty="0"/>
              <a:t>https://familytalk.widen.net/view/pdf/ulmxuvxjd8/11172020THENEXTJIHAD2.pdf?t.download=true</a:t>
            </a:r>
          </a:p>
          <a:p>
            <a:endParaRPr lang="en-US" dirty="0"/>
          </a:p>
        </p:txBody>
      </p:sp>
      <p:sp>
        <p:nvSpPr>
          <p:cNvPr id="4" name="Header Placeholder 3"/>
          <p:cNvSpPr>
            <a:spLocks noGrp="1"/>
          </p:cNvSpPr>
          <p:nvPr>
            <p:ph type="hdr" sz="quarter"/>
          </p:nvPr>
        </p:nvSpPr>
        <p:spPr/>
        <p:txBody>
          <a:bodyPr/>
          <a:lstStyle/>
          <a:p>
            <a:r>
              <a:rPr lang="en-US" altLang="en-US"/>
              <a:t>Letter to the Messianic Jews a 07.01-26 Melki-Tsedek, the Remedy for 2021</a:t>
            </a:r>
          </a:p>
        </p:txBody>
      </p:sp>
      <p:sp>
        <p:nvSpPr>
          <p:cNvPr id="5" name="Date Placeholder 4"/>
          <p:cNvSpPr>
            <a:spLocks noGrp="1"/>
          </p:cNvSpPr>
          <p:nvPr>
            <p:ph type="dt" idx="1"/>
          </p:nvPr>
        </p:nvSpPr>
        <p:spPr/>
        <p:txBody>
          <a:bodyPr/>
          <a:lstStyle/>
          <a:p>
            <a:r>
              <a:rPr lang="en-US" altLang="en-US"/>
              <a:t>Jan 9.2021 5781</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58</a:t>
            </a:fld>
            <a:endParaRPr lang="en-US" altLang="en-US"/>
          </a:p>
        </p:txBody>
      </p:sp>
    </p:spTree>
    <p:extLst>
      <p:ext uri="{BB962C8B-B14F-4D97-AF65-F5344CB8AC3E}">
        <p14:creationId xmlns:p14="http://schemas.microsoft.com/office/powerpoint/2010/main" val="3916320564"/>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pPr marL="0" marR="0" lvl="0" indent="0" defTabSz="914400" eaLnBrk="1" latinLnBrk="0" hangingPunct="1">
              <a:lnSpc>
                <a:spcPct val="100000"/>
              </a:lnSpc>
              <a:buClrTx/>
              <a:buSzTx/>
              <a:buFontTx/>
              <a:buNone/>
              <a:tabLst/>
              <a:defRPr/>
            </a:pPr>
            <a:r>
              <a:rPr lang="en-US" sz="1050" dirty="0"/>
              <a:t>https://familytalk.widen.net/view/pdf/ulmxuvxjd8/11172020THENEXTJIHAD2.pdf?t.download=true</a:t>
            </a:r>
          </a:p>
          <a:p>
            <a:endParaRPr lang="en-US" dirty="0"/>
          </a:p>
        </p:txBody>
      </p:sp>
      <p:sp>
        <p:nvSpPr>
          <p:cNvPr id="4" name="Header Placeholder 3"/>
          <p:cNvSpPr>
            <a:spLocks noGrp="1"/>
          </p:cNvSpPr>
          <p:nvPr>
            <p:ph type="hdr" sz="quarter"/>
          </p:nvPr>
        </p:nvSpPr>
        <p:spPr/>
        <p:txBody>
          <a:bodyPr/>
          <a:lstStyle/>
          <a:p>
            <a:r>
              <a:rPr lang="en-US" altLang="en-US"/>
              <a:t>Letter to the Messianic Jews a 07.01-26 Melki-Tsedek, the Remedy for 2021</a:t>
            </a:r>
          </a:p>
        </p:txBody>
      </p:sp>
      <p:sp>
        <p:nvSpPr>
          <p:cNvPr id="5" name="Date Placeholder 4"/>
          <p:cNvSpPr>
            <a:spLocks noGrp="1"/>
          </p:cNvSpPr>
          <p:nvPr>
            <p:ph type="dt" idx="1"/>
          </p:nvPr>
        </p:nvSpPr>
        <p:spPr/>
        <p:txBody>
          <a:bodyPr/>
          <a:lstStyle/>
          <a:p>
            <a:r>
              <a:rPr lang="en-US" altLang="en-US"/>
              <a:t>Jan 9.2021 5781</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59</a:t>
            </a:fld>
            <a:endParaRPr lang="en-US" altLang="en-US"/>
          </a:p>
        </p:txBody>
      </p:sp>
    </p:spTree>
    <p:extLst>
      <p:ext uri="{BB962C8B-B14F-4D97-AF65-F5344CB8AC3E}">
        <p14:creationId xmlns:p14="http://schemas.microsoft.com/office/powerpoint/2010/main" val="70855037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r>
              <a:rPr lang="en-US" sz="1050" dirty="0"/>
              <a:t>https://www.google.com/url?sa=i&amp;url=https%3A%2F%2Fwww.researchgate.net%2Ffigure%2FGraphene-and-carbon-nanotubes-as-A-single-wall-carbon-nanotube-SWCNT-and-B_fig1_263740854&amp;psig=AOvVaw3MTjLKeZn7A9GVxN2EhE9b&amp;ust=1610221183738000&amp;source=images&amp;cd=vfe&amp;ved=0CAIQjRxqFwoTCJjyt8uLje4CFQAAAAAdAAAAABAJ</a:t>
            </a:r>
          </a:p>
        </p:txBody>
      </p:sp>
      <p:sp>
        <p:nvSpPr>
          <p:cNvPr id="4" name="Header Placeholder 3"/>
          <p:cNvSpPr>
            <a:spLocks noGrp="1"/>
          </p:cNvSpPr>
          <p:nvPr>
            <p:ph type="hdr" sz="quarter"/>
          </p:nvPr>
        </p:nvSpPr>
        <p:spPr/>
        <p:txBody>
          <a:bodyPr/>
          <a:lstStyle/>
          <a:p>
            <a:r>
              <a:rPr lang="en-US" altLang="en-US"/>
              <a:t>Letter to the Messianic Jews a 07.01-26 Melki-Tsedek, the Remedy for 2021</a:t>
            </a:r>
          </a:p>
        </p:txBody>
      </p:sp>
      <p:sp>
        <p:nvSpPr>
          <p:cNvPr id="5" name="Date Placeholder 4"/>
          <p:cNvSpPr>
            <a:spLocks noGrp="1"/>
          </p:cNvSpPr>
          <p:nvPr>
            <p:ph type="dt" idx="1"/>
          </p:nvPr>
        </p:nvSpPr>
        <p:spPr/>
        <p:txBody>
          <a:bodyPr/>
          <a:lstStyle/>
          <a:p>
            <a:r>
              <a:rPr lang="en-US" altLang="en-US"/>
              <a:t>Jan 9.2021 5781</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6</a:t>
            </a:fld>
            <a:endParaRPr lang="en-US" altLang="en-US"/>
          </a:p>
        </p:txBody>
      </p:sp>
    </p:spTree>
    <p:extLst>
      <p:ext uri="{BB962C8B-B14F-4D97-AF65-F5344CB8AC3E}">
        <p14:creationId xmlns:p14="http://schemas.microsoft.com/office/powerpoint/2010/main" val="257683213"/>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r>
              <a:rPr lang="en-US" sz="1050" dirty="0"/>
              <a:t>https://askdrbrown.org/library/it-very-bad-news-it-not-yet-end-america</a:t>
            </a:r>
          </a:p>
        </p:txBody>
      </p:sp>
      <p:sp>
        <p:nvSpPr>
          <p:cNvPr id="4" name="Header Placeholder 3"/>
          <p:cNvSpPr>
            <a:spLocks noGrp="1"/>
          </p:cNvSpPr>
          <p:nvPr>
            <p:ph type="hdr" sz="quarter"/>
          </p:nvPr>
        </p:nvSpPr>
        <p:spPr/>
        <p:txBody>
          <a:bodyPr/>
          <a:lstStyle/>
          <a:p>
            <a:r>
              <a:rPr lang="en-US" altLang="en-US"/>
              <a:t>Letter to the Messianic Jews a 07.01-26 Melki-Tsedek, the Remedy for 2021</a:t>
            </a:r>
          </a:p>
        </p:txBody>
      </p:sp>
      <p:sp>
        <p:nvSpPr>
          <p:cNvPr id="5" name="Date Placeholder 4"/>
          <p:cNvSpPr>
            <a:spLocks noGrp="1"/>
          </p:cNvSpPr>
          <p:nvPr>
            <p:ph type="dt" idx="1"/>
          </p:nvPr>
        </p:nvSpPr>
        <p:spPr/>
        <p:txBody>
          <a:bodyPr/>
          <a:lstStyle/>
          <a:p>
            <a:r>
              <a:rPr lang="en-US" altLang="en-US"/>
              <a:t>Jan 9.2021 5781</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60</a:t>
            </a:fld>
            <a:endParaRPr lang="en-US" altLang="en-US"/>
          </a:p>
        </p:txBody>
      </p:sp>
    </p:spTree>
    <p:extLst>
      <p:ext uri="{BB962C8B-B14F-4D97-AF65-F5344CB8AC3E}">
        <p14:creationId xmlns:p14="http://schemas.microsoft.com/office/powerpoint/2010/main" val="84202837"/>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r>
              <a:rPr lang="en-US" sz="1200" dirty="0"/>
              <a:t>https://askdrbrown.org/library/it-very-bad-news-it-not-yet-end-america</a:t>
            </a:r>
          </a:p>
        </p:txBody>
      </p:sp>
      <p:sp>
        <p:nvSpPr>
          <p:cNvPr id="4" name="Header Placeholder 3"/>
          <p:cNvSpPr>
            <a:spLocks noGrp="1"/>
          </p:cNvSpPr>
          <p:nvPr>
            <p:ph type="hdr" sz="quarter"/>
          </p:nvPr>
        </p:nvSpPr>
        <p:spPr/>
        <p:txBody>
          <a:bodyPr/>
          <a:lstStyle/>
          <a:p>
            <a:r>
              <a:rPr lang="en-US" altLang="en-US"/>
              <a:t>Letter to the Messianic Jews a 07.01-26 Melki-Tsedek, the Remedy for 2021</a:t>
            </a:r>
          </a:p>
        </p:txBody>
      </p:sp>
      <p:sp>
        <p:nvSpPr>
          <p:cNvPr id="5" name="Date Placeholder 4"/>
          <p:cNvSpPr>
            <a:spLocks noGrp="1"/>
          </p:cNvSpPr>
          <p:nvPr>
            <p:ph type="dt" idx="1"/>
          </p:nvPr>
        </p:nvSpPr>
        <p:spPr/>
        <p:txBody>
          <a:bodyPr/>
          <a:lstStyle/>
          <a:p>
            <a:r>
              <a:rPr lang="en-US" altLang="en-US"/>
              <a:t>Jan 9.2021 5781</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61</a:t>
            </a:fld>
            <a:endParaRPr lang="en-US" altLang="en-US"/>
          </a:p>
        </p:txBody>
      </p:sp>
    </p:spTree>
    <p:extLst>
      <p:ext uri="{BB962C8B-B14F-4D97-AF65-F5344CB8AC3E}">
        <p14:creationId xmlns:p14="http://schemas.microsoft.com/office/powerpoint/2010/main" val="954062616"/>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r>
              <a:rPr lang="en-US" sz="1050" dirty="0"/>
              <a:t>https://askdrbrown.org/library/it-very-bad-news-it-not-yet-end-America</a:t>
            </a:r>
          </a:p>
          <a:p>
            <a:r>
              <a:rPr lang="en-US" sz="2000" dirty="0"/>
              <a:t>I doesn’t matter what the government is and does, G-d rules!  And we can proclaim His Kingdom.  And in the worst governments in the world today, there is GREAT revival: Iran, China.</a:t>
            </a:r>
          </a:p>
        </p:txBody>
      </p:sp>
      <p:sp>
        <p:nvSpPr>
          <p:cNvPr id="4" name="Header Placeholder 3"/>
          <p:cNvSpPr>
            <a:spLocks noGrp="1"/>
          </p:cNvSpPr>
          <p:nvPr>
            <p:ph type="hdr" sz="quarter"/>
          </p:nvPr>
        </p:nvSpPr>
        <p:spPr/>
        <p:txBody>
          <a:bodyPr/>
          <a:lstStyle/>
          <a:p>
            <a:r>
              <a:rPr lang="en-US" altLang="en-US"/>
              <a:t>Letter to the Messianic Jews a 07.01-26 Melki-Tsedek, the Remedy for 2021</a:t>
            </a:r>
          </a:p>
        </p:txBody>
      </p:sp>
      <p:sp>
        <p:nvSpPr>
          <p:cNvPr id="5" name="Date Placeholder 4"/>
          <p:cNvSpPr>
            <a:spLocks noGrp="1"/>
          </p:cNvSpPr>
          <p:nvPr>
            <p:ph type="dt" idx="1"/>
          </p:nvPr>
        </p:nvSpPr>
        <p:spPr/>
        <p:txBody>
          <a:bodyPr/>
          <a:lstStyle/>
          <a:p>
            <a:r>
              <a:rPr lang="en-US" altLang="en-US"/>
              <a:t>Jan 9.2021 5781</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62</a:t>
            </a:fld>
            <a:endParaRPr lang="en-US" altLang="en-US"/>
          </a:p>
        </p:txBody>
      </p:sp>
    </p:spTree>
    <p:extLst>
      <p:ext uri="{BB962C8B-B14F-4D97-AF65-F5344CB8AC3E}">
        <p14:creationId xmlns:p14="http://schemas.microsoft.com/office/powerpoint/2010/main" val="1496923527"/>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a:extLst>
              <a:ext uri="{FF2B5EF4-FFF2-40B4-BE49-F238E27FC236}">
                <a16:creationId xmlns:a16="http://schemas.microsoft.com/office/drawing/2014/main" id="{40518807-EA3B-424D-AB5C-73EDC762C7C9}"/>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Letter to the Messianic Jews a 07.01-26 Melki-Tsedek, the Remedy for 2021</a:t>
            </a:r>
          </a:p>
        </p:txBody>
      </p:sp>
      <p:sp>
        <p:nvSpPr>
          <p:cNvPr id="5" name="Rectangle 3">
            <a:extLst>
              <a:ext uri="{FF2B5EF4-FFF2-40B4-BE49-F238E27FC236}">
                <a16:creationId xmlns:a16="http://schemas.microsoft.com/office/drawing/2014/main" id="{0234D0B3-158D-486C-A095-C8A0E796CAD0}"/>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Jan 9.2021 5781</a:t>
            </a:r>
          </a:p>
        </p:txBody>
      </p:sp>
      <p:sp>
        <p:nvSpPr>
          <p:cNvPr id="6" name="Rectangle 7">
            <a:extLst>
              <a:ext uri="{FF2B5EF4-FFF2-40B4-BE49-F238E27FC236}">
                <a16:creationId xmlns:a16="http://schemas.microsoft.com/office/drawing/2014/main" id="{E76D3EF7-E3EC-4476-BB18-04C2D487BA46}"/>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D142B1E3-9887-454B-A844-DA8A957D20C6}"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63</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749570" name="Rectangle 2">
            <a:extLst>
              <a:ext uri="{FF2B5EF4-FFF2-40B4-BE49-F238E27FC236}">
                <a16:creationId xmlns:a16="http://schemas.microsoft.com/office/drawing/2014/main" id="{A17601BE-D7AA-440D-B935-AE3DF80A8621}"/>
              </a:ext>
            </a:extLst>
          </p:cNvPr>
          <p:cNvSpPr>
            <a:spLocks noGrp="1" noRot="1" noChangeAspect="1" noChangeArrowheads="1" noTextEdit="1"/>
          </p:cNvSpPr>
          <p:nvPr>
            <p:ph type="sldImg"/>
          </p:nvPr>
        </p:nvSpPr>
        <p:spPr>
          <a:ln/>
        </p:spPr>
      </p:sp>
      <p:sp>
        <p:nvSpPr>
          <p:cNvPr id="749571" name="Rectangle 3">
            <a:extLst>
              <a:ext uri="{FF2B5EF4-FFF2-40B4-BE49-F238E27FC236}">
                <a16:creationId xmlns:a16="http://schemas.microsoft.com/office/drawing/2014/main" id="{7497FEAA-5710-4D54-97F7-AF7A6B1B7D43}"/>
              </a:ext>
            </a:extLst>
          </p:cNvPr>
          <p:cNvSpPr>
            <a:spLocks noGrp="1" noChangeArrowheads="1"/>
          </p:cNvSpPr>
          <p:nvPr>
            <p:ph type="body" idx="1"/>
          </p:nvPr>
        </p:nvSpPr>
        <p:spPr>
          <a:xfrm>
            <a:off x="152400" y="4114800"/>
            <a:ext cx="6553200" cy="4876800"/>
          </a:xfrm>
        </p:spPr>
        <p:txBody>
          <a:bodyPr/>
          <a:lstStyle/>
          <a:p>
            <a:r>
              <a:rPr lang="en-US" altLang="en-US" dirty="0"/>
              <a:t>Totally able   deliver</a:t>
            </a:r>
          </a:p>
          <a:p>
            <a:r>
              <a:rPr lang="en-US" altLang="en-US" dirty="0"/>
              <a:t>Here is our space elevator: resurrection power!  </a:t>
            </a:r>
          </a:p>
        </p:txBody>
      </p:sp>
    </p:spTree>
    <p:extLst>
      <p:ext uri="{BB962C8B-B14F-4D97-AF65-F5344CB8AC3E}">
        <p14:creationId xmlns:p14="http://schemas.microsoft.com/office/powerpoint/2010/main" val="1959571734"/>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endParaRPr lang="en-US" dirty="0"/>
          </a:p>
        </p:txBody>
      </p:sp>
      <p:sp>
        <p:nvSpPr>
          <p:cNvPr id="4" name="Header Placeholder 3"/>
          <p:cNvSpPr>
            <a:spLocks noGrp="1"/>
          </p:cNvSpPr>
          <p:nvPr>
            <p:ph type="hdr" sz="quarter"/>
          </p:nvPr>
        </p:nvSpPr>
        <p:spPr/>
        <p:txBody>
          <a:bodyPr/>
          <a:lstStyle/>
          <a:p>
            <a:r>
              <a:rPr lang="en-US" altLang="en-US"/>
              <a:t>Letter to the Messianic Jews a 07.01-26 Melki-Tsedek, the Remedy for 2021</a:t>
            </a:r>
          </a:p>
        </p:txBody>
      </p:sp>
      <p:sp>
        <p:nvSpPr>
          <p:cNvPr id="5" name="Date Placeholder 4"/>
          <p:cNvSpPr>
            <a:spLocks noGrp="1"/>
          </p:cNvSpPr>
          <p:nvPr>
            <p:ph type="dt" idx="1"/>
          </p:nvPr>
        </p:nvSpPr>
        <p:spPr/>
        <p:txBody>
          <a:bodyPr/>
          <a:lstStyle/>
          <a:p>
            <a:r>
              <a:rPr lang="en-US" altLang="en-US"/>
              <a:t>Jan 9.2021 5781</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64</a:t>
            </a:fld>
            <a:endParaRPr lang="en-US" altLang="en-US"/>
          </a:p>
        </p:txBody>
      </p:sp>
    </p:spTree>
    <p:extLst>
      <p:ext uri="{BB962C8B-B14F-4D97-AF65-F5344CB8AC3E}">
        <p14:creationId xmlns:p14="http://schemas.microsoft.com/office/powerpoint/2010/main" val="1029695299"/>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endParaRPr lang="en-US" dirty="0"/>
          </a:p>
        </p:txBody>
      </p:sp>
      <p:sp>
        <p:nvSpPr>
          <p:cNvPr id="4" name="Header Placeholder 3"/>
          <p:cNvSpPr>
            <a:spLocks noGrp="1"/>
          </p:cNvSpPr>
          <p:nvPr>
            <p:ph type="hdr" sz="quarter"/>
          </p:nvPr>
        </p:nvSpPr>
        <p:spPr/>
        <p:txBody>
          <a:bodyPr/>
          <a:lstStyle/>
          <a:p>
            <a:r>
              <a:rPr lang="en-US" altLang="en-US"/>
              <a:t>Letter to the Messianic Jews a 07.01-26 Melki-Tsedek, the Remedy for 2021</a:t>
            </a:r>
          </a:p>
        </p:txBody>
      </p:sp>
      <p:sp>
        <p:nvSpPr>
          <p:cNvPr id="5" name="Date Placeholder 4"/>
          <p:cNvSpPr>
            <a:spLocks noGrp="1"/>
          </p:cNvSpPr>
          <p:nvPr>
            <p:ph type="dt" idx="1"/>
          </p:nvPr>
        </p:nvSpPr>
        <p:spPr/>
        <p:txBody>
          <a:bodyPr/>
          <a:lstStyle/>
          <a:p>
            <a:r>
              <a:rPr lang="en-US" altLang="en-US"/>
              <a:t>Jan 9.2021 5781</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65</a:t>
            </a:fld>
            <a:endParaRPr lang="en-US" altLang="en-US"/>
          </a:p>
        </p:txBody>
      </p:sp>
    </p:spTree>
    <p:extLst>
      <p:ext uri="{BB962C8B-B14F-4D97-AF65-F5344CB8AC3E}">
        <p14:creationId xmlns:p14="http://schemas.microsoft.com/office/powerpoint/2010/main" val="4043844188"/>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r>
              <a:rPr lang="en-US" dirty="0"/>
              <a:t>Had this idea for about 8 years.  Was told easy </a:t>
            </a:r>
            <a:r>
              <a:rPr lang="en-US" dirty="0" err="1"/>
              <a:t>peasy</a:t>
            </a:r>
            <a:r>
              <a:rPr lang="en-US" dirty="0"/>
              <a:t>.  Have approached a number of web people.  It wasn’t so easy.  </a:t>
            </a:r>
          </a:p>
          <a:p>
            <a:r>
              <a:rPr lang="en-US" dirty="0"/>
              <a:t>The whole IHOP media team who LOVED the idea, but no one wanted to do it, for love or money.  Finally, I was visiting with Valentin &amp; Nina </a:t>
            </a:r>
            <a:r>
              <a:rPr lang="en-US" dirty="0" err="1"/>
              <a:t>Jarov</a:t>
            </a:r>
            <a:r>
              <a:rPr lang="en-US" dirty="0"/>
              <a:t> who referred me to someone who can do it!</a:t>
            </a:r>
          </a:p>
        </p:txBody>
      </p:sp>
      <p:sp>
        <p:nvSpPr>
          <p:cNvPr id="4" name="Header Placeholder 3"/>
          <p:cNvSpPr>
            <a:spLocks noGrp="1"/>
          </p:cNvSpPr>
          <p:nvPr>
            <p:ph type="hdr" sz="quarter"/>
          </p:nvPr>
        </p:nvSpPr>
        <p:spPr/>
        <p:txBody>
          <a:bodyPr/>
          <a:lstStyle/>
          <a:p>
            <a:r>
              <a:rPr lang="en-US" altLang="en-US"/>
              <a:t>Letter to the Messianic Jews a 07.01-26 Melki-Tsedek, the Remedy for 2021</a:t>
            </a:r>
          </a:p>
        </p:txBody>
      </p:sp>
      <p:sp>
        <p:nvSpPr>
          <p:cNvPr id="5" name="Date Placeholder 4"/>
          <p:cNvSpPr>
            <a:spLocks noGrp="1"/>
          </p:cNvSpPr>
          <p:nvPr>
            <p:ph type="dt" idx="1"/>
          </p:nvPr>
        </p:nvSpPr>
        <p:spPr/>
        <p:txBody>
          <a:bodyPr/>
          <a:lstStyle/>
          <a:p>
            <a:r>
              <a:rPr lang="en-US" altLang="en-US"/>
              <a:t>Jan 9.2021 5781</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66</a:t>
            </a:fld>
            <a:endParaRPr lang="en-US" altLang="en-US"/>
          </a:p>
        </p:txBody>
      </p:sp>
    </p:spTree>
    <p:extLst>
      <p:ext uri="{BB962C8B-B14F-4D97-AF65-F5344CB8AC3E}">
        <p14:creationId xmlns:p14="http://schemas.microsoft.com/office/powerpoint/2010/main" val="1119653391"/>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br>
              <a:rPr lang="en-US" dirty="0"/>
            </a:br>
            <a:endParaRPr lang="en-US" dirty="0"/>
          </a:p>
        </p:txBody>
      </p:sp>
      <p:sp>
        <p:nvSpPr>
          <p:cNvPr id="4" name="Header Placeholder 3"/>
          <p:cNvSpPr>
            <a:spLocks noGrp="1"/>
          </p:cNvSpPr>
          <p:nvPr>
            <p:ph type="hdr" sz="quarter"/>
          </p:nvPr>
        </p:nvSpPr>
        <p:spPr/>
        <p:txBody>
          <a:bodyPr/>
          <a:lstStyle/>
          <a:p>
            <a:r>
              <a:rPr lang="en-US" altLang="en-US"/>
              <a:t>Letter to the Messianic Jews a 07.01-26 Melki-Tsedek, the Remedy for 2021</a:t>
            </a:r>
          </a:p>
        </p:txBody>
      </p:sp>
      <p:sp>
        <p:nvSpPr>
          <p:cNvPr id="5" name="Date Placeholder 4"/>
          <p:cNvSpPr>
            <a:spLocks noGrp="1"/>
          </p:cNvSpPr>
          <p:nvPr>
            <p:ph type="dt" idx="1"/>
          </p:nvPr>
        </p:nvSpPr>
        <p:spPr/>
        <p:txBody>
          <a:bodyPr/>
          <a:lstStyle/>
          <a:p>
            <a:r>
              <a:rPr lang="en-US" altLang="en-US"/>
              <a:t>Jan 9.2021 5781</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67</a:t>
            </a:fld>
            <a:endParaRPr lang="en-US" altLang="en-US"/>
          </a:p>
        </p:txBody>
      </p:sp>
    </p:spTree>
    <p:extLst>
      <p:ext uri="{BB962C8B-B14F-4D97-AF65-F5344CB8AC3E}">
        <p14:creationId xmlns:p14="http://schemas.microsoft.com/office/powerpoint/2010/main" val="2257606165"/>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pPr marL="457200" rtl="0">
              <a:spcBef>
                <a:spcPts val="0"/>
              </a:spcBef>
              <a:spcAft>
                <a:spcPts val="0"/>
              </a:spcAft>
            </a:pPr>
            <a:r>
              <a:rPr lang="en-US" sz="1800" b="1" i="0" u="none" strike="noStrike" dirty="0">
                <a:solidFill>
                  <a:srgbClr val="222222"/>
                </a:solidFill>
                <a:effectLst/>
                <a:latin typeface="Arial" panose="020B0604020202020204" pitchFamily="34" charset="0"/>
              </a:rPr>
              <a:t>- Password protected Joomla page with short registration form</a:t>
            </a:r>
            <a:endParaRPr lang="en-US" b="0" dirty="0">
              <a:effectLst/>
            </a:endParaRPr>
          </a:p>
          <a:p>
            <a:pPr marL="457200" rtl="0">
              <a:spcBef>
                <a:spcPts val="0"/>
              </a:spcBef>
              <a:spcAft>
                <a:spcPts val="0"/>
              </a:spcAft>
            </a:pPr>
            <a:r>
              <a:rPr lang="en-US" sz="1800" b="1" i="0" u="none" strike="noStrike" dirty="0">
                <a:solidFill>
                  <a:srgbClr val="222222"/>
                </a:solidFill>
                <a:effectLst/>
                <a:latin typeface="Arial" panose="020B0604020202020204" pitchFamily="34" charset="0"/>
              </a:rPr>
              <a:t>- Staff can change the password at any time. Notify users of the new password.</a:t>
            </a:r>
            <a:endParaRPr lang="en-US" b="0" dirty="0">
              <a:effectLst/>
            </a:endParaRPr>
          </a:p>
          <a:p>
            <a:pPr marL="457200" rtl="0">
              <a:spcBef>
                <a:spcPts val="0"/>
              </a:spcBef>
              <a:spcAft>
                <a:spcPts val="0"/>
              </a:spcAft>
            </a:pPr>
            <a:r>
              <a:rPr lang="en-US" sz="1800" b="1" i="0" u="none" strike="noStrike" dirty="0">
                <a:solidFill>
                  <a:srgbClr val="222222"/>
                </a:solidFill>
                <a:effectLst/>
                <a:latin typeface="Arial" panose="020B0604020202020204" pitchFamily="34" charset="0"/>
              </a:rPr>
              <a:t>- Staff can edit notes, instructions, messages shown to the users.</a:t>
            </a:r>
            <a:endParaRPr lang="en-US" b="0" dirty="0">
              <a:effectLst/>
            </a:endParaRPr>
          </a:p>
          <a:p>
            <a:pPr marL="457200" rtl="0">
              <a:spcBef>
                <a:spcPts val="0"/>
              </a:spcBef>
              <a:spcAft>
                <a:spcPts val="0"/>
              </a:spcAft>
            </a:pPr>
            <a:r>
              <a:rPr lang="en-US" sz="1800" b="1" i="0" u="none" strike="noStrike" dirty="0">
                <a:solidFill>
                  <a:srgbClr val="222222"/>
                </a:solidFill>
                <a:effectLst/>
                <a:latin typeface="Arial" panose="020B0604020202020204" pitchFamily="34" charset="0"/>
              </a:rPr>
              <a:t>- Calendar of the week shown with the ability for any user to sign up for a 1/2 - 1 hour block</a:t>
            </a:r>
            <a:endParaRPr lang="en-US" b="0" dirty="0">
              <a:effectLst/>
            </a:endParaRPr>
          </a:p>
          <a:p>
            <a:pPr marL="457200" rtl="0">
              <a:spcBef>
                <a:spcPts val="0"/>
              </a:spcBef>
              <a:spcAft>
                <a:spcPts val="0"/>
              </a:spcAft>
            </a:pPr>
            <a:r>
              <a:rPr lang="en-US" sz="1800" b="1" i="0" u="none" strike="noStrike" dirty="0">
                <a:solidFill>
                  <a:srgbClr val="222222"/>
                </a:solidFill>
                <a:effectLst/>
                <a:latin typeface="Arial" panose="020B0604020202020204" pitchFamily="34" charset="0"/>
              </a:rPr>
              <a:t>- Users can edit / delete their entry at any time</a:t>
            </a:r>
            <a:endParaRPr lang="en-US" b="0" dirty="0">
              <a:effectLst/>
            </a:endParaRPr>
          </a:p>
          <a:p>
            <a:pPr marL="457200" rtl="0">
              <a:spcBef>
                <a:spcPts val="0"/>
              </a:spcBef>
              <a:spcAft>
                <a:spcPts val="0"/>
              </a:spcAft>
            </a:pPr>
            <a:r>
              <a:rPr lang="en-US" sz="1800" b="1" i="0" u="none" strike="noStrike" dirty="0">
                <a:solidFill>
                  <a:srgbClr val="222222"/>
                </a:solidFill>
                <a:effectLst/>
                <a:latin typeface="Arial" panose="020B0604020202020204" pitchFamily="34" charset="0"/>
              </a:rPr>
              <a:t>- Users may also optionally indicate that they are "attending" the event</a:t>
            </a:r>
            <a:endParaRPr lang="en-US" b="0" dirty="0">
              <a:effectLst/>
            </a:endParaRPr>
          </a:p>
          <a:p>
            <a:pPr marL="457200" rtl="0">
              <a:spcBef>
                <a:spcPts val="0"/>
              </a:spcBef>
              <a:spcAft>
                <a:spcPts val="0"/>
              </a:spcAft>
            </a:pPr>
            <a:r>
              <a:rPr lang="en-US" sz="1800" b="1" i="0" u="none" strike="noStrike" dirty="0">
                <a:solidFill>
                  <a:srgbClr val="222222"/>
                </a:solidFill>
                <a:effectLst/>
                <a:latin typeface="Arial" panose="020B0604020202020204" pitchFamily="34" charset="0"/>
              </a:rPr>
              <a:t>- After the time has passed, the user can submit a short report</a:t>
            </a:r>
            <a:endParaRPr lang="en-US" b="0" dirty="0">
              <a:effectLst/>
            </a:endParaRPr>
          </a:p>
          <a:p>
            <a:pPr marL="457200" rtl="0">
              <a:spcBef>
                <a:spcPts val="0"/>
              </a:spcBef>
              <a:spcAft>
                <a:spcPts val="0"/>
              </a:spcAft>
            </a:pPr>
            <a:r>
              <a:rPr lang="en-US" sz="1800" b="1" i="0" u="none" strike="noStrike" dirty="0">
                <a:solidFill>
                  <a:srgbClr val="222222"/>
                </a:solidFill>
                <a:effectLst/>
                <a:latin typeface="Arial" panose="020B0604020202020204" pitchFamily="34" charset="0"/>
              </a:rPr>
              <a:t>- Users can look backwards or forward through the calendar, either to review past signups, or to volunteer for times in the future</a:t>
            </a:r>
            <a:endParaRPr lang="en-US" b="0" dirty="0">
              <a:effectLst/>
            </a:endParaRPr>
          </a:p>
          <a:p>
            <a:br>
              <a:rPr lang="en-US" dirty="0"/>
            </a:br>
            <a:endParaRPr lang="en-US" dirty="0"/>
          </a:p>
        </p:txBody>
      </p:sp>
      <p:sp>
        <p:nvSpPr>
          <p:cNvPr id="4" name="Header Placeholder 3"/>
          <p:cNvSpPr>
            <a:spLocks noGrp="1"/>
          </p:cNvSpPr>
          <p:nvPr>
            <p:ph type="hdr" sz="quarter"/>
          </p:nvPr>
        </p:nvSpPr>
        <p:spPr/>
        <p:txBody>
          <a:bodyPr/>
          <a:lstStyle/>
          <a:p>
            <a:r>
              <a:rPr lang="en-US" altLang="en-US"/>
              <a:t>Letter to the Messianic Jews a 07.01-26 Melki-Tsedek, the Remedy for 2021</a:t>
            </a:r>
          </a:p>
        </p:txBody>
      </p:sp>
      <p:sp>
        <p:nvSpPr>
          <p:cNvPr id="5" name="Date Placeholder 4"/>
          <p:cNvSpPr>
            <a:spLocks noGrp="1"/>
          </p:cNvSpPr>
          <p:nvPr>
            <p:ph type="dt" idx="1"/>
          </p:nvPr>
        </p:nvSpPr>
        <p:spPr/>
        <p:txBody>
          <a:bodyPr/>
          <a:lstStyle/>
          <a:p>
            <a:r>
              <a:rPr lang="en-US" altLang="en-US"/>
              <a:t>Jan 9.2021 5781</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68</a:t>
            </a:fld>
            <a:endParaRPr lang="en-US" altLang="en-US"/>
          </a:p>
        </p:txBody>
      </p:sp>
    </p:spTree>
    <p:extLst>
      <p:ext uri="{BB962C8B-B14F-4D97-AF65-F5344CB8AC3E}">
        <p14:creationId xmlns:p14="http://schemas.microsoft.com/office/powerpoint/2010/main" val="1486621349"/>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endParaRPr lang="en-US" dirty="0"/>
          </a:p>
        </p:txBody>
      </p:sp>
      <p:sp>
        <p:nvSpPr>
          <p:cNvPr id="4" name="Header Placeholder 3"/>
          <p:cNvSpPr>
            <a:spLocks noGrp="1"/>
          </p:cNvSpPr>
          <p:nvPr>
            <p:ph type="hdr" sz="quarter"/>
          </p:nvPr>
        </p:nvSpPr>
        <p:spPr/>
        <p:txBody>
          <a:bodyPr/>
          <a:lstStyle/>
          <a:p>
            <a:r>
              <a:rPr lang="en-US" altLang="en-US"/>
              <a:t>Letter to the Messianic Jews a 07.01-26 Melki-Tsedek, the Remedy for 2021</a:t>
            </a:r>
          </a:p>
        </p:txBody>
      </p:sp>
      <p:sp>
        <p:nvSpPr>
          <p:cNvPr id="5" name="Date Placeholder 4"/>
          <p:cNvSpPr>
            <a:spLocks noGrp="1"/>
          </p:cNvSpPr>
          <p:nvPr>
            <p:ph type="dt" idx="1"/>
          </p:nvPr>
        </p:nvSpPr>
        <p:spPr/>
        <p:txBody>
          <a:bodyPr/>
          <a:lstStyle/>
          <a:p>
            <a:r>
              <a:rPr lang="en-US" altLang="en-US"/>
              <a:t>Jan 9.2021 5781</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69</a:t>
            </a:fld>
            <a:endParaRPr lang="en-US" altLang="en-US"/>
          </a:p>
        </p:txBody>
      </p:sp>
    </p:spTree>
    <p:extLst>
      <p:ext uri="{BB962C8B-B14F-4D97-AF65-F5344CB8AC3E}">
        <p14:creationId xmlns:p14="http://schemas.microsoft.com/office/powerpoint/2010/main" val="400597911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r>
              <a:rPr lang="en-US" sz="1050" dirty="0"/>
              <a:t>https://www.google.com/url?sa=i&amp;url=https%3A%2F%2Fwww.outerplaces.com%2Fscience%2Fitem%2F10468-we-might-be-able-to-build-a-space-elevator-made-of-microscopic-threads-of-diamonds&amp;psig=AOvVaw1uK8JUr3w_WFQ0nfcjIko6&amp;ust=1610220868441000&amp;source=images&amp;cd=vfe&amp;ved=0CAIQjRxqFwoTCLiA5bOKje4CFQAAAAAdAAAAABAY</a:t>
            </a:r>
          </a:p>
        </p:txBody>
      </p:sp>
      <p:sp>
        <p:nvSpPr>
          <p:cNvPr id="4" name="Header Placeholder 3"/>
          <p:cNvSpPr>
            <a:spLocks noGrp="1"/>
          </p:cNvSpPr>
          <p:nvPr>
            <p:ph type="hdr" sz="quarter"/>
          </p:nvPr>
        </p:nvSpPr>
        <p:spPr/>
        <p:txBody>
          <a:bodyPr/>
          <a:lstStyle/>
          <a:p>
            <a:r>
              <a:rPr lang="en-US" altLang="en-US"/>
              <a:t>Letter to the Messianic Jews a 07.01-26 Melki-Tsedek, the Remedy for 2021</a:t>
            </a:r>
          </a:p>
        </p:txBody>
      </p:sp>
      <p:sp>
        <p:nvSpPr>
          <p:cNvPr id="5" name="Date Placeholder 4"/>
          <p:cNvSpPr>
            <a:spLocks noGrp="1"/>
          </p:cNvSpPr>
          <p:nvPr>
            <p:ph type="dt" idx="1"/>
          </p:nvPr>
        </p:nvSpPr>
        <p:spPr/>
        <p:txBody>
          <a:bodyPr/>
          <a:lstStyle/>
          <a:p>
            <a:r>
              <a:rPr lang="en-US" altLang="en-US"/>
              <a:t>Jan 9.2021 5781</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7</a:t>
            </a:fld>
            <a:endParaRPr lang="en-US" altLang="en-US"/>
          </a:p>
        </p:txBody>
      </p:sp>
    </p:spTree>
    <p:extLst>
      <p:ext uri="{BB962C8B-B14F-4D97-AF65-F5344CB8AC3E}">
        <p14:creationId xmlns:p14="http://schemas.microsoft.com/office/powerpoint/2010/main" val="611975882"/>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endParaRPr lang="en-US" dirty="0"/>
          </a:p>
        </p:txBody>
      </p:sp>
      <p:sp>
        <p:nvSpPr>
          <p:cNvPr id="4" name="Header Placeholder 3"/>
          <p:cNvSpPr>
            <a:spLocks noGrp="1"/>
          </p:cNvSpPr>
          <p:nvPr>
            <p:ph type="hdr" sz="quarter"/>
          </p:nvPr>
        </p:nvSpPr>
        <p:spPr/>
        <p:txBody>
          <a:bodyPr/>
          <a:lstStyle/>
          <a:p>
            <a:r>
              <a:rPr lang="en-US" altLang="en-US"/>
              <a:t>Letter to the Messianic Jews a 07.01-26 Melki-Tsedek, the Remedy for 2021</a:t>
            </a:r>
          </a:p>
        </p:txBody>
      </p:sp>
      <p:sp>
        <p:nvSpPr>
          <p:cNvPr id="5" name="Date Placeholder 4"/>
          <p:cNvSpPr>
            <a:spLocks noGrp="1"/>
          </p:cNvSpPr>
          <p:nvPr>
            <p:ph type="dt" idx="1"/>
          </p:nvPr>
        </p:nvSpPr>
        <p:spPr/>
        <p:txBody>
          <a:bodyPr/>
          <a:lstStyle/>
          <a:p>
            <a:r>
              <a:rPr lang="en-US" altLang="en-US"/>
              <a:t>Jan 9.2021 5781</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70</a:t>
            </a:fld>
            <a:endParaRPr lang="en-US" altLang="en-US"/>
          </a:p>
        </p:txBody>
      </p:sp>
    </p:spTree>
    <p:extLst>
      <p:ext uri="{BB962C8B-B14F-4D97-AF65-F5344CB8AC3E}">
        <p14:creationId xmlns:p14="http://schemas.microsoft.com/office/powerpoint/2010/main" val="1935200518"/>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r>
              <a:rPr lang="en-US" dirty="0"/>
              <a:t>https://growleader.com/what-we-do/#our-model   </a:t>
            </a:r>
            <a:r>
              <a:rPr lang="en-US" sz="2000" kern="1200" dirty="0">
                <a:solidFill>
                  <a:schemeClr val="tx1"/>
                </a:solidFill>
                <a:latin typeface="Arial Rounded MT Bold" pitchFamily="34" charset="0"/>
                <a:ea typeface="+mn-ea"/>
                <a:cs typeface="Arial" charset="0"/>
              </a:rPr>
              <a:t>1.05 to 2.19</a:t>
            </a:r>
          </a:p>
        </p:txBody>
      </p:sp>
      <p:sp>
        <p:nvSpPr>
          <p:cNvPr id="4" name="Header Placeholder 3"/>
          <p:cNvSpPr>
            <a:spLocks noGrp="1"/>
          </p:cNvSpPr>
          <p:nvPr>
            <p:ph type="hdr" sz="quarter"/>
          </p:nvPr>
        </p:nvSpPr>
        <p:spPr/>
        <p:txBody>
          <a:bodyPr/>
          <a:lstStyle/>
          <a:p>
            <a:r>
              <a:rPr lang="en-US" altLang="en-US"/>
              <a:t>Letter to the Messianic Jews a 07.01-26 Melki-Tsedek, the Remedy for 2021</a:t>
            </a:r>
          </a:p>
        </p:txBody>
      </p:sp>
      <p:sp>
        <p:nvSpPr>
          <p:cNvPr id="5" name="Date Placeholder 4"/>
          <p:cNvSpPr>
            <a:spLocks noGrp="1"/>
          </p:cNvSpPr>
          <p:nvPr>
            <p:ph type="dt" idx="1"/>
          </p:nvPr>
        </p:nvSpPr>
        <p:spPr/>
        <p:txBody>
          <a:bodyPr/>
          <a:lstStyle/>
          <a:p>
            <a:r>
              <a:rPr lang="en-US" altLang="en-US"/>
              <a:t>Jan 9.2021 5781</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71</a:t>
            </a:fld>
            <a:endParaRPr lang="en-US" altLang="en-US"/>
          </a:p>
        </p:txBody>
      </p:sp>
    </p:spTree>
    <p:extLst>
      <p:ext uri="{BB962C8B-B14F-4D97-AF65-F5344CB8AC3E}">
        <p14:creationId xmlns:p14="http://schemas.microsoft.com/office/powerpoint/2010/main" val="3672109282"/>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endParaRPr lang="en-US" dirty="0"/>
          </a:p>
        </p:txBody>
      </p:sp>
      <p:sp>
        <p:nvSpPr>
          <p:cNvPr id="4" name="Header Placeholder 3"/>
          <p:cNvSpPr>
            <a:spLocks noGrp="1"/>
          </p:cNvSpPr>
          <p:nvPr>
            <p:ph type="hdr" sz="quarter"/>
          </p:nvPr>
        </p:nvSpPr>
        <p:spPr/>
        <p:txBody>
          <a:bodyPr/>
          <a:lstStyle/>
          <a:p>
            <a:r>
              <a:rPr lang="en-US" altLang="en-US"/>
              <a:t>Letter to the Messianic Jews a 07.01-26 Melki-Tsedek, the Remedy for 2021</a:t>
            </a:r>
          </a:p>
        </p:txBody>
      </p:sp>
      <p:sp>
        <p:nvSpPr>
          <p:cNvPr id="5" name="Date Placeholder 4"/>
          <p:cNvSpPr>
            <a:spLocks noGrp="1"/>
          </p:cNvSpPr>
          <p:nvPr>
            <p:ph type="dt" idx="1"/>
          </p:nvPr>
        </p:nvSpPr>
        <p:spPr/>
        <p:txBody>
          <a:bodyPr/>
          <a:lstStyle/>
          <a:p>
            <a:r>
              <a:rPr lang="en-US" altLang="en-US"/>
              <a:t>Jan 9.2021 5781</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72</a:t>
            </a:fld>
            <a:endParaRPr lang="en-US" altLang="en-US"/>
          </a:p>
        </p:txBody>
      </p:sp>
    </p:spTree>
    <p:extLst>
      <p:ext uri="{BB962C8B-B14F-4D97-AF65-F5344CB8AC3E}">
        <p14:creationId xmlns:p14="http://schemas.microsoft.com/office/powerpoint/2010/main" val="2110080204"/>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r>
              <a:rPr lang="en-US" dirty="0"/>
              <a:t>One of our sons who is very much off grid in his thinking is urging to put your money in tangibles.   </a:t>
            </a:r>
          </a:p>
          <a:p>
            <a:r>
              <a:rPr lang="en-US" dirty="0"/>
              <a:t> </a:t>
            </a:r>
          </a:p>
        </p:txBody>
      </p:sp>
      <p:sp>
        <p:nvSpPr>
          <p:cNvPr id="4" name="Header Placeholder 3"/>
          <p:cNvSpPr>
            <a:spLocks noGrp="1"/>
          </p:cNvSpPr>
          <p:nvPr>
            <p:ph type="hdr" sz="quarter"/>
          </p:nvPr>
        </p:nvSpPr>
        <p:spPr/>
        <p:txBody>
          <a:bodyPr/>
          <a:lstStyle/>
          <a:p>
            <a:r>
              <a:rPr lang="en-US" altLang="en-US"/>
              <a:t>Letter to the Messianic Jews a 07.01-26 Melki-Tsedek, the Remedy for 2021</a:t>
            </a:r>
          </a:p>
        </p:txBody>
      </p:sp>
      <p:sp>
        <p:nvSpPr>
          <p:cNvPr id="5" name="Date Placeholder 4"/>
          <p:cNvSpPr>
            <a:spLocks noGrp="1"/>
          </p:cNvSpPr>
          <p:nvPr>
            <p:ph type="dt" idx="1"/>
          </p:nvPr>
        </p:nvSpPr>
        <p:spPr/>
        <p:txBody>
          <a:bodyPr/>
          <a:lstStyle/>
          <a:p>
            <a:r>
              <a:rPr lang="en-US" altLang="en-US"/>
              <a:t>Jan 9.2021 5781</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73</a:t>
            </a:fld>
            <a:endParaRPr lang="en-US" altLang="en-US"/>
          </a:p>
        </p:txBody>
      </p:sp>
    </p:spTree>
    <p:extLst>
      <p:ext uri="{BB962C8B-B14F-4D97-AF65-F5344CB8AC3E}">
        <p14:creationId xmlns:p14="http://schemas.microsoft.com/office/powerpoint/2010/main" val="677173267"/>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endParaRPr lang="en-US" dirty="0"/>
          </a:p>
        </p:txBody>
      </p:sp>
      <p:sp>
        <p:nvSpPr>
          <p:cNvPr id="4" name="Header Placeholder 3"/>
          <p:cNvSpPr>
            <a:spLocks noGrp="1"/>
          </p:cNvSpPr>
          <p:nvPr>
            <p:ph type="hdr" sz="quarter"/>
          </p:nvPr>
        </p:nvSpPr>
        <p:spPr/>
        <p:txBody>
          <a:bodyPr/>
          <a:lstStyle/>
          <a:p>
            <a:r>
              <a:rPr lang="en-US" altLang="en-US"/>
              <a:t>Letter to the Messianic Jews a 07.01-26 Melki-Tsedek, the Remedy for 2021</a:t>
            </a:r>
          </a:p>
        </p:txBody>
      </p:sp>
      <p:sp>
        <p:nvSpPr>
          <p:cNvPr id="5" name="Date Placeholder 4"/>
          <p:cNvSpPr>
            <a:spLocks noGrp="1"/>
          </p:cNvSpPr>
          <p:nvPr>
            <p:ph type="dt" idx="1"/>
          </p:nvPr>
        </p:nvSpPr>
        <p:spPr/>
        <p:txBody>
          <a:bodyPr/>
          <a:lstStyle/>
          <a:p>
            <a:r>
              <a:rPr lang="en-US" altLang="en-US"/>
              <a:t>Jan 9.2021 5781</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74</a:t>
            </a:fld>
            <a:endParaRPr lang="en-US" altLang="en-US"/>
          </a:p>
        </p:txBody>
      </p:sp>
    </p:spTree>
    <p:extLst>
      <p:ext uri="{BB962C8B-B14F-4D97-AF65-F5344CB8AC3E}">
        <p14:creationId xmlns:p14="http://schemas.microsoft.com/office/powerpoint/2010/main" val="1787989964"/>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endParaRPr lang="en-US" dirty="0"/>
          </a:p>
        </p:txBody>
      </p:sp>
      <p:sp>
        <p:nvSpPr>
          <p:cNvPr id="4" name="Header Placeholder 3"/>
          <p:cNvSpPr>
            <a:spLocks noGrp="1"/>
          </p:cNvSpPr>
          <p:nvPr>
            <p:ph type="hdr" sz="quarter"/>
          </p:nvPr>
        </p:nvSpPr>
        <p:spPr/>
        <p:txBody>
          <a:bodyPr/>
          <a:lstStyle/>
          <a:p>
            <a:r>
              <a:rPr lang="en-US" altLang="en-US"/>
              <a:t>Letter to the Messianic Jews a 07.01-26 Melki-Tsedek, the Remedy for 2021</a:t>
            </a:r>
          </a:p>
        </p:txBody>
      </p:sp>
      <p:sp>
        <p:nvSpPr>
          <p:cNvPr id="5" name="Date Placeholder 4"/>
          <p:cNvSpPr>
            <a:spLocks noGrp="1"/>
          </p:cNvSpPr>
          <p:nvPr>
            <p:ph type="dt" idx="1"/>
          </p:nvPr>
        </p:nvSpPr>
        <p:spPr/>
        <p:txBody>
          <a:bodyPr/>
          <a:lstStyle/>
          <a:p>
            <a:r>
              <a:rPr lang="en-US" altLang="en-US"/>
              <a:t>Jan 9.2021 5781</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75</a:t>
            </a:fld>
            <a:endParaRPr lang="en-US" altLang="en-US"/>
          </a:p>
        </p:txBody>
      </p:sp>
    </p:spTree>
    <p:extLst>
      <p:ext uri="{BB962C8B-B14F-4D97-AF65-F5344CB8AC3E}">
        <p14:creationId xmlns:p14="http://schemas.microsoft.com/office/powerpoint/2010/main" val="2556248983"/>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endParaRPr lang="en-US" dirty="0"/>
          </a:p>
        </p:txBody>
      </p:sp>
      <p:sp>
        <p:nvSpPr>
          <p:cNvPr id="4" name="Header Placeholder 3"/>
          <p:cNvSpPr>
            <a:spLocks noGrp="1"/>
          </p:cNvSpPr>
          <p:nvPr>
            <p:ph type="hdr" sz="quarter"/>
          </p:nvPr>
        </p:nvSpPr>
        <p:spPr/>
        <p:txBody>
          <a:bodyPr/>
          <a:lstStyle/>
          <a:p>
            <a:r>
              <a:rPr lang="en-US" altLang="en-US"/>
              <a:t>Letter to the Messianic Jews a 07.01-26 Melki-Tsedek, the Remedy for 2021</a:t>
            </a:r>
          </a:p>
        </p:txBody>
      </p:sp>
      <p:sp>
        <p:nvSpPr>
          <p:cNvPr id="5" name="Date Placeholder 4"/>
          <p:cNvSpPr>
            <a:spLocks noGrp="1"/>
          </p:cNvSpPr>
          <p:nvPr>
            <p:ph type="dt" idx="1"/>
          </p:nvPr>
        </p:nvSpPr>
        <p:spPr/>
        <p:txBody>
          <a:bodyPr/>
          <a:lstStyle/>
          <a:p>
            <a:r>
              <a:rPr lang="en-US" altLang="en-US"/>
              <a:t>Jan 9.2021 5781</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76</a:t>
            </a:fld>
            <a:endParaRPr lang="en-US" altLang="en-US"/>
          </a:p>
        </p:txBody>
      </p:sp>
    </p:spTree>
    <p:extLst>
      <p:ext uri="{BB962C8B-B14F-4D97-AF65-F5344CB8AC3E}">
        <p14:creationId xmlns:p14="http://schemas.microsoft.com/office/powerpoint/2010/main" val="3843263673"/>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endParaRPr lang="en-US" dirty="0"/>
          </a:p>
        </p:txBody>
      </p:sp>
      <p:sp>
        <p:nvSpPr>
          <p:cNvPr id="4" name="Header Placeholder 3"/>
          <p:cNvSpPr>
            <a:spLocks noGrp="1"/>
          </p:cNvSpPr>
          <p:nvPr>
            <p:ph type="hdr" sz="quarter"/>
          </p:nvPr>
        </p:nvSpPr>
        <p:spPr/>
        <p:txBody>
          <a:bodyPr/>
          <a:lstStyle/>
          <a:p>
            <a:r>
              <a:rPr lang="en-US" altLang="en-US"/>
              <a:t>Letter to the Messianic Jews a 07.01-26 Melki-Tsedek, the Remedy for 2021</a:t>
            </a:r>
          </a:p>
        </p:txBody>
      </p:sp>
      <p:sp>
        <p:nvSpPr>
          <p:cNvPr id="5" name="Date Placeholder 4"/>
          <p:cNvSpPr>
            <a:spLocks noGrp="1"/>
          </p:cNvSpPr>
          <p:nvPr>
            <p:ph type="dt" idx="1"/>
          </p:nvPr>
        </p:nvSpPr>
        <p:spPr/>
        <p:txBody>
          <a:bodyPr/>
          <a:lstStyle/>
          <a:p>
            <a:r>
              <a:rPr lang="en-US" altLang="en-US"/>
              <a:t>Jan 9.2021 5781</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77</a:t>
            </a:fld>
            <a:endParaRPr lang="en-US" altLang="en-US"/>
          </a:p>
        </p:txBody>
      </p:sp>
    </p:spTree>
    <p:extLst>
      <p:ext uri="{BB962C8B-B14F-4D97-AF65-F5344CB8AC3E}">
        <p14:creationId xmlns:p14="http://schemas.microsoft.com/office/powerpoint/2010/main" val="3957586331"/>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r>
              <a:rPr lang="en-US" dirty="0"/>
              <a:t>https://www.daveramsey.com/blog/why-giving-makes-you-feel-good?utm_source=newsletter&amp;utm_medium=email&amp;utm_content=NovCoNL_WhyGiving_blog&amp;utm_term=stewardship_bu&amp;utm_campaign=CoordinatorNewsletter&amp;campaign_id=&amp;utm_id=CoordinatorNewsletter&amp;cd17=b2ch_FPCP-6951_NovemberCoordinatorNewsletter_A_191108&amp;email_id=3105891</a:t>
            </a:r>
          </a:p>
        </p:txBody>
      </p:sp>
      <p:sp>
        <p:nvSpPr>
          <p:cNvPr id="4" name="Header Placeholder 3"/>
          <p:cNvSpPr>
            <a:spLocks noGrp="1"/>
          </p:cNvSpPr>
          <p:nvPr>
            <p:ph type="hdr" sz="quarter"/>
          </p:nvPr>
        </p:nvSpPr>
        <p:spPr/>
        <p:txBody>
          <a:bodyPr/>
          <a:lstStyle/>
          <a:p>
            <a:r>
              <a:rPr lang="en-US" altLang="en-US"/>
              <a:t>Letter to the Messianic Jews a 07.01-26 Melki-Tsedek, the Remedy for 2021</a:t>
            </a:r>
          </a:p>
        </p:txBody>
      </p:sp>
      <p:sp>
        <p:nvSpPr>
          <p:cNvPr id="5" name="Date Placeholder 4"/>
          <p:cNvSpPr>
            <a:spLocks noGrp="1"/>
          </p:cNvSpPr>
          <p:nvPr>
            <p:ph type="dt" idx="1"/>
          </p:nvPr>
        </p:nvSpPr>
        <p:spPr/>
        <p:txBody>
          <a:bodyPr/>
          <a:lstStyle/>
          <a:p>
            <a:r>
              <a:rPr lang="en-US" altLang="en-US"/>
              <a:t>Jan 9.2021 5781</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78</a:t>
            </a:fld>
            <a:endParaRPr lang="en-US" altLang="en-US"/>
          </a:p>
        </p:txBody>
      </p:sp>
    </p:spTree>
    <p:extLst>
      <p:ext uri="{BB962C8B-B14F-4D97-AF65-F5344CB8AC3E}">
        <p14:creationId xmlns:p14="http://schemas.microsoft.com/office/powerpoint/2010/main" val="3351702490"/>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r>
              <a:rPr lang="en-US" dirty="0"/>
              <a:t>https://www.daveramsey.com/blog/why-giving-makes-you-feel-good?utm_source=newsletter&amp;utm_medium=email&amp;utm_content=NovCoNL_WhyGiving_blog&amp;utm_term=stewardship_bu&amp;utm_campaign=CoordinatorNewsletter&amp;campaign_id=&amp;utm_id=CoordinatorNewsletter&amp;cd17=b2ch_FPCP-6951_NovemberCoordinatorNewsletter_A_191108&amp;email_id=3105891</a:t>
            </a:r>
          </a:p>
        </p:txBody>
      </p:sp>
      <p:sp>
        <p:nvSpPr>
          <p:cNvPr id="4" name="Header Placeholder 3"/>
          <p:cNvSpPr>
            <a:spLocks noGrp="1"/>
          </p:cNvSpPr>
          <p:nvPr>
            <p:ph type="hdr" sz="quarter"/>
          </p:nvPr>
        </p:nvSpPr>
        <p:spPr/>
        <p:txBody>
          <a:bodyPr/>
          <a:lstStyle/>
          <a:p>
            <a:r>
              <a:rPr lang="en-US" altLang="en-US"/>
              <a:t>Letter to the Messianic Jews a 07.01-26 Melki-Tsedek, the Remedy for 2021</a:t>
            </a:r>
          </a:p>
        </p:txBody>
      </p:sp>
      <p:sp>
        <p:nvSpPr>
          <p:cNvPr id="5" name="Date Placeholder 4"/>
          <p:cNvSpPr>
            <a:spLocks noGrp="1"/>
          </p:cNvSpPr>
          <p:nvPr>
            <p:ph type="dt" idx="1"/>
          </p:nvPr>
        </p:nvSpPr>
        <p:spPr/>
        <p:txBody>
          <a:bodyPr/>
          <a:lstStyle/>
          <a:p>
            <a:r>
              <a:rPr lang="en-US" altLang="en-US"/>
              <a:t>Jan 9.2021 5781</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79</a:t>
            </a:fld>
            <a:endParaRPr lang="en-US" altLang="en-US"/>
          </a:p>
        </p:txBody>
      </p:sp>
    </p:spTree>
    <p:extLst>
      <p:ext uri="{BB962C8B-B14F-4D97-AF65-F5344CB8AC3E}">
        <p14:creationId xmlns:p14="http://schemas.microsoft.com/office/powerpoint/2010/main" val="160751084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r>
              <a:rPr lang="en-US" sz="2000" dirty="0"/>
              <a:t>A counterweight at the upper end keeps the center of mass well above geostationary orbit level. This produces enough upward centrifugal force from Earth's rotation to fully counter the downward gravity, keeping the cable upright and taut. Climbers carry cargo up and down the cable.</a:t>
            </a:r>
          </a:p>
          <a:p>
            <a:pPr marL="0" marR="0" lvl="0" indent="0" algn="l" defTabSz="914400" rtl="0" eaLnBrk="1" fontAlgn="base" latinLnBrk="0" hangingPunct="1">
              <a:lnSpc>
                <a:spcPct val="100000"/>
              </a:lnSpc>
              <a:spcBef>
                <a:spcPct val="30000"/>
              </a:spcBef>
              <a:spcAft>
                <a:spcPct val="0"/>
              </a:spcAft>
              <a:buClrTx/>
              <a:buSzTx/>
              <a:buFontTx/>
              <a:buNone/>
              <a:tabLst/>
              <a:defRPr/>
            </a:pPr>
            <a:r>
              <a:rPr lang="en-US" sz="1050" dirty="0"/>
              <a:t>https://en.wikipedia.org/wiki/Space_elevator#21st_century</a:t>
            </a:r>
          </a:p>
          <a:p>
            <a:endParaRPr lang="en-US" dirty="0"/>
          </a:p>
        </p:txBody>
      </p:sp>
      <p:sp>
        <p:nvSpPr>
          <p:cNvPr id="4" name="Header Placeholder 3"/>
          <p:cNvSpPr>
            <a:spLocks noGrp="1"/>
          </p:cNvSpPr>
          <p:nvPr>
            <p:ph type="hdr" sz="quarter"/>
          </p:nvPr>
        </p:nvSpPr>
        <p:spPr/>
        <p:txBody>
          <a:bodyPr/>
          <a:lstStyle/>
          <a:p>
            <a:r>
              <a:rPr lang="en-US" altLang="en-US"/>
              <a:t>Letter to the Messianic Jews a 07.01-26 Melki-Tsedek, the Remedy for 2021</a:t>
            </a:r>
          </a:p>
        </p:txBody>
      </p:sp>
      <p:sp>
        <p:nvSpPr>
          <p:cNvPr id="5" name="Date Placeholder 4"/>
          <p:cNvSpPr>
            <a:spLocks noGrp="1"/>
          </p:cNvSpPr>
          <p:nvPr>
            <p:ph type="dt" idx="1"/>
          </p:nvPr>
        </p:nvSpPr>
        <p:spPr/>
        <p:txBody>
          <a:bodyPr/>
          <a:lstStyle/>
          <a:p>
            <a:r>
              <a:rPr lang="en-US" altLang="en-US"/>
              <a:t>Jan 9.2021 5781</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8</a:t>
            </a:fld>
            <a:endParaRPr lang="en-US" altLang="en-US"/>
          </a:p>
        </p:txBody>
      </p:sp>
    </p:spTree>
    <p:extLst>
      <p:ext uri="{BB962C8B-B14F-4D97-AF65-F5344CB8AC3E}">
        <p14:creationId xmlns:p14="http://schemas.microsoft.com/office/powerpoint/2010/main" val="1281407004"/>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r>
              <a:rPr lang="en-US" dirty="0"/>
              <a:t>https://www.daveramsey.com/blog/why-giving-makes-you-feel-good?utm_source=newsletter&amp;utm_medium=email&amp;utm_content=NovCoNL_WhyGiving_blog&amp;utm_term=stewardship_bu&amp;utm_campaign=CoordinatorNewsletter&amp;campaign_id=&amp;utm_id=CoordinatorNewsletter&amp;cd17=b2ch_FPCP-6951_NovemberCoordinatorNewsletter_A_191108&amp;email_id=3105891</a:t>
            </a:r>
          </a:p>
        </p:txBody>
      </p:sp>
      <p:sp>
        <p:nvSpPr>
          <p:cNvPr id="4" name="Header Placeholder 3"/>
          <p:cNvSpPr>
            <a:spLocks noGrp="1"/>
          </p:cNvSpPr>
          <p:nvPr>
            <p:ph type="hdr" sz="quarter"/>
          </p:nvPr>
        </p:nvSpPr>
        <p:spPr/>
        <p:txBody>
          <a:bodyPr/>
          <a:lstStyle/>
          <a:p>
            <a:r>
              <a:rPr lang="en-US" altLang="en-US"/>
              <a:t>Letter to the Messianic Jews a 07.01-26 Melki-Tsedek, the Remedy for 2021</a:t>
            </a:r>
          </a:p>
        </p:txBody>
      </p:sp>
      <p:sp>
        <p:nvSpPr>
          <p:cNvPr id="5" name="Date Placeholder 4"/>
          <p:cNvSpPr>
            <a:spLocks noGrp="1"/>
          </p:cNvSpPr>
          <p:nvPr>
            <p:ph type="dt" idx="1"/>
          </p:nvPr>
        </p:nvSpPr>
        <p:spPr/>
        <p:txBody>
          <a:bodyPr/>
          <a:lstStyle/>
          <a:p>
            <a:r>
              <a:rPr lang="en-US" altLang="en-US"/>
              <a:t>Jan 9.2021 5781</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80</a:t>
            </a:fld>
            <a:endParaRPr lang="en-US" altLang="en-US"/>
          </a:p>
        </p:txBody>
      </p:sp>
    </p:spTree>
    <p:extLst>
      <p:ext uri="{BB962C8B-B14F-4D97-AF65-F5344CB8AC3E}">
        <p14:creationId xmlns:p14="http://schemas.microsoft.com/office/powerpoint/2010/main" val="3754099750"/>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r>
              <a:rPr lang="en-US" dirty="0"/>
              <a:t>https://www.daveramsey.com/blog/why-giving-makes-you-feel-good?utm_source=newsletter&amp;utm_medium=email&amp;utm_content=NovCoNL_WhyGiving_blog&amp;utm_term=stewardship_bu&amp;utm_campaign=CoordinatorNewsletter&amp;campaign_id=&amp;utm_id=CoordinatorNewsletter&amp;cd17=b2ch_FPCP-6951_NovemberCoordinatorNewsletter_A_191108&amp;email_id=3105891</a:t>
            </a:r>
          </a:p>
        </p:txBody>
      </p:sp>
      <p:sp>
        <p:nvSpPr>
          <p:cNvPr id="4" name="Header Placeholder 3"/>
          <p:cNvSpPr>
            <a:spLocks noGrp="1"/>
          </p:cNvSpPr>
          <p:nvPr>
            <p:ph type="hdr" sz="quarter"/>
          </p:nvPr>
        </p:nvSpPr>
        <p:spPr/>
        <p:txBody>
          <a:bodyPr/>
          <a:lstStyle/>
          <a:p>
            <a:r>
              <a:rPr lang="en-US" altLang="en-US"/>
              <a:t>Letter to the Messianic Jews a 07.01-26 Melki-Tsedek, the Remedy for 2021</a:t>
            </a:r>
          </a:p>
        </p:txBody>
      </p:sp>
      <p:sp>
        <p:nvSpPr>
          <p:cNvPr id="5" name="Date Placeholder 4"/>
          <p:cNvSpPr>
            <a:spLocks noGrp="1"/>
          </p:cNvSpPr>
          <p:nvPr>
            <p:ph type="dt" idx="1"/>
          </p:nvPr>
        </p:nvSpPr>
        <p:spPr/>
        <p:txBody>
          <a:bodyPr/>
          <a:lstStyle/>
          <a:p>
            <a:r>
              <a:rPr lang="en-US" altLang="en-US"/>
              <a:t>Jan 9.2021 5781</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81</a:t>
            </a:fld>
            <a:endParaRPr lang="en-US" altLang="en-US"/>
          </a:p>
        </p:txBody>
      </p:sp>
    </p:spTree>
    <p:extLst>
      <p:ext uri="{BB962C8B-B14F-4D97-AF65-F5344CB8AC3E}">
        <p14:creationId xmlns:p14="http://schemas.microsoft.com/office/powerpoint/2010/main" val="3371744809"/>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r>
              <a:rPr lang="en-US" dirty="0"/>
              <a:t>https://www.daveramsey.com/blog/why-giving-makes-you-feel-good?utm_source=newsletter&amp;utm_medium=email&amp;utm_content=NovCoNL_WhyGiving_blog&amp;utm_term=stewardship_bu&amp;utm_campaign=CoordinatorNewsletter&amp;campaign_id=&amp;utm_id=CoordinatorNewsletter&amp;cd17=b2ch_FPCP-6951_NovemberCoordinatorNewsletter_A_191108&amp;email_id=3105891</a:t>
            </a:r>
          </a:p>
        </p:txBody>
      </p:sp>
      <p:sp>
        <p:nvSpPr>
          <p:cNvPr id="4" name="Header Placeholder 3"/>
          <p:cNvSpPr>
            <a:spLocks noGrp="1"/>
          </p:cNvSpPr>
          <p:nvPr>
            <p:ph type="hdr" sz="quarter"/>
          </p:nvPr>
        </p:nvSpPr>
        <p:spPr/>
        <p:txBody>
          <a:bodyPr/>
          <a:lstStyle/>
          <a:p>
            <a:r>
              <a:rPr lang="en-US" altLang="en-US"/>
              <a:t>Letter to the Messianic Jews a 07.01-26 Melki-Tsedek, the Remedy for 2021</a:t>
            </a:r>
          </a:p>
        </p:txBody>
      </p:sp>
      <p:sp>
        <p:nvSpPr>
          <p:cNvPr id="5" name="Date Placeholder 4"/>
          <p:cNvSpPr>
            <a:spLocks noGrp="1"/>
          </p:cNvSpPr>
          <p:nvPr>
            <p:ph type="dt" idx="1"/>
          </p:nvPr>
        </p:nvSpPr>
        <p:spPr/>
        <p:txBody>
          <a:bodyPr/>
          <a:lstStyle/>
          <a:p>
            <a:r>
              <a:rPr lang="en-US" altLang="en-US"/>
              <a:t>Jan 9.2021 5781</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82</a:t>
            </a:fld>
            <a:endParaRPr lang="en-US" altLang="en-US"/>
          </a:p>
        </p:txBody>
      </p:sp>
    </p:spTree>
    <p:extLst>
      <p:ext uri="{BB962C8B-B14F-4D97-AF65-F5344CB8AC3E}">
        <p14:creationId xmlns:p14="http://schemas.microsoft.com/office/powerpoint/2010/main" val="4110123405"/>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r>
              <a:rPr lang="en-US" dirty="0"/>
              <a:t>Miriam </a:t>
            </a:r>
            <a:r>
              <a:rPr lang="en-US" dirty="0" err="1"/>
              <a:t>Chernak</a:t>
            </a:r>
            <a:endParaRPr lang="en-US" dirty="0"/>
          </a:p>
        </p:txBody>
      </p:sp>
      <p:sp>
        <p:nvSpPr>
          <p:cNvPr id="4" name="Header Placeholder 3"/>
          <p:cNvSpPr>
            <a:spLocks noGrp="1"/>
          </p:cNvSpPr>
          <p:nvPr>
            <p:ph type="hdr" sz="quarter"/>
          </p:nvPr>
        </p:nvSpPr>
        <p:spPr/>
        <p:txBody>
          <a:bodyPr/>
          <a:lstStyle/>
          <a:p>
            <a:r>
              <a:rPr lang="en-US" altLang="en-US"/>
              <a:t>Letter to the Messianic Jews a 07.01-26 Melki-Tsedek, the Remedy for 2021</a:t>
            </a:r>
          </a:p>
        </p:txBody>
      </p:sp>
      <p:sp>
        <p:nvSpPr>
          <p:cNvPr id="5" name="Date Placeholder 4"/>
          <p:cNvSpPr>
            <a:spLocks noGrp="1"/>
          </p:cNvSpPr>
          <p:nvPr>
            <p:ph type="dt" idx="1"/>
          </p:nvPr>
        </p:nvSpPr>
        <p:spPr/>
        <p:txBody>
          <a:bodyPr/>
          <a:lstStyle/>
          <a:p>
            <a:r>
              <a:rPr lang="en-US" altLang="en-US"/>
              <a:t>Jan 9.2021 5781</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83</a:t>
            </a:fld>
            <a:endParaRPr lang="en-US" altLang="en-US"/>
          </a:p>
        </p:txBody>
      </p:sp>
    </p:spTree>
    <p:extLst>
      <p:ext uri="{BB962C8B-B14F-4D97-AF65-F5344CB8AC3E}">
        <p14:creationId xmlns:p14="http://schemas.microsoft.com/office/powerpoint/2010/main" val="4212971655"/>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endParaRPr lang="en-US" dirty="0"/>
          </a:p>
        </p:txBody>
      </p:sp>
      <p:sp>
        <p:nvSpPr>
          <p:cNvPr id="4" name="Header Placeholder 3"/>
          <p:cNvSpPr>
            <a:spLocks noGrp="1"/>
          </p:cNvSpPr>
          <p:nvPr>
            <p:ph type="hdr" sz="quarter"/>
          </p:nvPr>
        </p:nvSpPr>
        <p:spPr/>
        <p:txBody>
          <a:bodyPr/>
          <a:lstStyle/>
          <a:p>
            <a:r>
              <a:rPr lang="en-US" altLang="en-US"/>
              <a:t>Letter to the Messianic Jews a 07.01-26 Melki-Tsedek, the Remedy for 2021</a:t>
            </a:r>
          </a:p>
        </p:txBody>
      </p:sp>
      <p:sp>
        <p:nvSpPr>
          <p:cNvPr id="5" name="Date Placeholder 4"/>
          <p:cNvSpPr>
            <a:spLocks noGrp="1"/>
          </p:cNvSpPr>
          <p:nvPr>
            <p:ph type="dt" idx="1"/>
          </p:nvPr>
        </p:nvSpPr>
        <p:spPr/>
        <p:txBody>
          <a:bodyPr/>
          <a:lstStyle/>
          <a:p>
            <a:r>
              <a:rPr lang="en-US" altLang="en-US"/>
              <a:t>Jan 9.2021 5781</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84</a:t>
            </a:fld>
            <a:endParaRPr lang="en-US" altLang="en-US"/>
          </a:p>
        </p:txBody>
      </p:sp>
    </p:spTree>
    <p:extLst>
      <p:ext uri="{BB962C8B-B14F-4D97-AF65-F5344CB8AC3E}">
        <p14:creationId xmlns:p14="http://schemas.microsoft.com/office/powerpoint/2010/main" val="3612165967"/>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a:extLst>
              <a:ext uri="{FF2B5EF4-FFF2-40B4-BE49-F238E27FC236}">
                <a16:creationId xmlns:a16="http://schemas.microsoft.com/office/drawing/2014/main" id="{40518807-EA3B-424D-AB5C-73EDC762C7C9}"/>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Letter to the Messianic Jews a 07.01-26 Melki-Tsedek, the Remedy for 2021</a:t>
            </a:r>
          </a:p>
        </p:txBody>
      </p:sp>
      <p:sp>
        <p:nvSpPr>
          <p:cNvPr id="5" name="Rectangle 3">
            <a:extLst>
              <a:ext uri="{FF2B5EF4-FFF2-40B4-BE49-F238E27FC236}">
                <a16:creationId xmlns:a16="http://schemas.microsoft.com/office/drawing/2014/main" id="{0234D0B3-158D-486C-A095-C8A0E796CAD0}"/>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Jan 9.2021 5781</a:t>
            </a:r>
          </a:p>
        </p:txBody>
      </p:sp>
      <p:sp>
        <p:nvSpPr>
          <p:cNvPr id="6" name="Rectangle 7">
            <a:extLst>
              <a:ext uri="{FF2B5EF4-FFF2-40B4-BE49-F238E27FC236}">
                <a16:creationId xmlns:a16="http://schemas.microsoft.com/office/drawing/2014/main" id="{E76D3EF7-E3EC-4476-BB18-04C2D487BA46}"/>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D142B1E3-9887-454B-A844-DA8A957D20C6}"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85</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749570" name="Rectangle 2">
            <a:extLst>
              <a:ext uri="{FF2B5EF4-FFF2-40B4-BE49-F238E27FC236}">
                <a16:creationId xmlns:a16="http://schemas.microsoft.com/office/drawing/2014/main" id="{A17601BE-D7AA-440D-B935-AE3DF80A8621}"/>
              </a:ext>
            </a:extLst>
          </p:cNvPr>
          <p:cNvSpPr>
            <a:spLocks noGrp="1" noRot="1" noChangeAspect="1" noChangeArrowheads="1" noTextEdit="1"/>
          </p:cNvSpPr>
          <p:nvPr>
            <p:ph type="sldImg"/>
          </p:nvPr>
        </p:nvSpPr>
        <p:spPr>
          <a:ln/>
        </p:spPr>
      </p:sp>
      <p:sp>
        <p:nvSpPr>
          <p:cNvPr id="749571" name="Rectangle 3">
            <a:extLst>
              <a:ext uri="{FF2B5EF4-FFF2-40B4-BE49-F238E27FC236}">
                <a16:creationId xmlns:a16="http://schemas.microsoft.com/office/drawing/2014/main" id="{7497FEAA-5710-4D54-97F7-AF7A6B1B7D43}"/>
              </a:ext>
            </a:extLst>
          </p:cNvPr>
          <p:cNvSpPr>
            <a:spLocks noGrp="1" noChangeArrowheads="1"/>
          </p:cNvSpPr>
          <p:nvPr>
            <p:ph type="body" idx="1"/>
          </p:nvPr>
        </p:nvSpPr>
        <p:spPr>
          <a:xfrm>
            <a:off x="152400" y="4114800"/>
            <a:ext cx="6553200" cy="4876800"/>
          </a:xfrm>
        </p:spPr>
        <p:txBody>
          <a:bodyPr/>
          <a:lstStyle/>
          <a:p>
            <a:r>
              <a:rPr lang="en-US" altLang="en-US" dirty="0"/>
              <a:t>Totally able   deliver</a:t>
            </a:r>
          </a:p>
          <a:p>
            <a:r>
              <a:rPr lang="en-US" altLang="en-US" dirty="0"/>
              <a:t>Here is our space elevator: resurrection power!  </a:t>
            </a:r>
          </a:p>
        </p:txBody>
      </p:sp>
    </p:spTree>
    <p:extLst>
      <p:ext uri="{BB962C8B-B14F-4D97-AF65-F5344CB8AC3E}">
        <p14:creationId xmlns:p14="http://schemas.microsoft.com/office/powerpoint/2010/main" val="1838031945"/>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endParaRPr lang="en-US" dirty="0"/>
          </a:p>
        </p:txBody>
      </p:sp>
      <p:sp>
        <p:nvSpPr>
          <p:cNvPr id="4" name="Header Placeholder 3"/>
          <p:cNvSpPr>
            <a:spLocks noGrp="1"/>
          </p:cNvSpPr>
          <p:nvPr>
            <p:ph type="hdr" sz="quarter"/>
          </p:nvPr>
        </p:nvSpPr>
        <p:spPr/>
        <p:txBody>
          <a:bodyPr/>
          <a:lstStyle/>
          <a:p>
            <a:r>
              <a:rPr lang="en-US" altLang="en-US"/>
              <a:t>Letter to the Messianic Jews a 07.01-26 Melki-Tsedek, the Remedy for 2021</a:t>
            </a:r>
          </a:p>
        </p:txBody>
      </p:sp>
      <p:sp>
        <p:nvSpPr>
          <p:cNvPr id="5" name="Date Placeholder 4"/>
          <p:cNvSpPr>
            <a:spLocks noGrp="1"/>
          </p:cNvSpPr>
          <p:nvPr>
            <p:ph type="dt" idx="1"/>
          </p:nvPr>
        </p:nvSpPr>
        <p:spPr/>
        <p:txBody>
          <a:bodyPr/>
          <a:lstStyle/>
          <a:p>
            <a:r>
              <a:rPr lang="en-US" altLang="en-US"/>
              <a:t>Jan 9.2021 5781</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86</a:t>
            </a:fld>
            <a:endParaRPr lang="en-US" altLang="en-US"/>
          </a:p>
        </p:txBody>
      </p:sp>
    </p:spTree>
    <p:extLst>
      <p:ext uri="{BB962C8B-B14F-4D97-AF65-F5344CB8AC3E}">
        <p14:creationId xmlns:p14="http://schemas.microsoft.com/office/powerpoint/2010/main" val="2966089970"/>
      </p:ext>
    </p:extLst>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endParaRPr lang="en-US" dirty="0"/>
          </a:p>
        </p:txBody>
      </p:sp>
      <p:sp>
        <p:nvSpPr>
          <p:cNvPr id="4" name="Header Placeholder 3"/>
          <p:cNvSpPr>
            <a:spLocks noGrp="1"/>
          </p:cNvSpPr>
          <p:nvPr>
            <p:ph type="hdr" sz="quarter"/>
          </p:nvPr>
        </p:nvSpPr>
        <p:spPr/>
        <p:txBody>
          <a:bodyPr/>
          <a:lstStyle/>
          <a:p>
            <a:r>
              <a:rPr lang="en-US" altLang="en-US"/>
              <a:t>Letter to the Messianic Jews a 07.01-26 Melki-Tsedek, the Remedy for 2021</a:t>
            </a:r>
          </a:p>
        </p:txBody>
      </p:sp>
      <p:sp>
        <p:nvSpPr>
          <p:cNvPr id="5" name="Date Placeholder 4"/>
          <p:cNvSpPr>
            <a:spLocks noGrp="1"/>
          </p:cNvSpPr>
          <p:nvPr>
            <p:ph type="dt" idx="1"/>
          </p:nvPr>
        </p:nvSpPr>
        <p:spPr/>
        <p:txBody>
          <a:bodyPr/>
          <a:lstStyle/>
          <a:p>
            <a:r>
              <a:rPr lang="en-US" altLang="en-US"/>
              <a:t>Jan 9.2021 5781</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87</a:t>
            </a:fld>
            <a:endParaRPr lang="en-US" altLang="en-US"/>
          </a:p>
        </p:txBody>
      </p:sp>
    </p:spTree>
    <p:extLst>
      <p:ext uri="{BB962C8B-B14F-4D97-AF65-F5344CB8AC3E}">
        <p14:creationId xmlns:p14="http://schemas.microsoft.com/office/powerpoint/2010/main" val="3873580762"/>
      </p:ext>
    </p:extLst>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p:nvPr>
        </p:nvSpPr>
        <p:spPr/>
        <p:txBody>
          <a:bodyPr/>
          <a:lstStyle/>
          <a:p>
            <a:r>
              <a:rPr lang="en-US" altLang="en-US"/>
              <a:t>Letter to the Messianic Jews a 07.01-26 Melki-Tsedek, the Remedy for 2021</a:t>
            </a:r>
          </a:p>
        </p:txBody>
      </p:sp>
      <p:sp>
        <p:nvSpPr>
          <p:cNvPr id="5" name="Date Placeholder 4"/>
          <p:cNvSpPr>
            <a:spLocks noGrp="1"/>
          </p:cNvSpPr>
          <p:nvPr>
            <p:ph type="dt" idx="1"/>
          </p:nvPr>
        </p:nvSpPr>
        <p:spPr/>
        <p:txBody>
          <a:bodyPr/>
          <a:lstStyle/>
          <a:p>
            <a:r>
              <a:rPr lang="en-US" altLang="en-US"/>
              <a:t>Jan 9.2021 5781</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88</a:t>
            </a:fld>
            <a:endParaRPr lang="en-US" altLang="en-US"/>
          </a:p>
        </p:txBody>
      </p:sp>
    </p:spTree>
    <p:extLst>
      <p:ext uri="{BB962C8B-B14F-4D97-AF65-F5344CB8AC3E}">
        <p14:creationId xmlns:p14="http://schemas.microsoft.com/office/powerpoint/2010/main" val="357282694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r>
              <a:rPr lang="en-US" sz="1050" dirty="0">
                <a:hlinkClick r:id="rId3"/>
              </a:rPr>
              <a:t>https://upload.wikimedia.org/wikipedia/commons/transcoded/5/5c/Space_elevator_in_motion_viewed_from_above_north_pole.ogv/Space_elevator_in_motion_viewed_from_above_north_pole.ogv.360p.vp9.webm</a:t>
            </a:r>
            <a:endParaRPr lang="en-US" sz="1050" dirty="0"/>
          </a:p>
          <a:p>
            <a:endParaRPr lang="en-US" sz="1050" dirty="0"/>
          </a:p>
          <a:p>
            <a:pPr marL="0" marR="0" lvl="0" indent="0" algn="l" defTabSz="914400" rtl="0" eaLnBrk="1" fontAlgn="base" latinLnBrk="0" hangingPunct="1">
              <a:lnSpc>
                <a:spcPct val="100000"/>
              </a:lnSpc>
              <a:spcBef>
                <a:spcPct val="30000"/>
              </a:spcBef>
              <a:spcAft>
                <a:spcPct val="0"/>
              </a:spcAft>
              <a:buClrTx/>
              <a:buSzTx/>
              <a:buFontTx/>
              <a:buNone/>
              <a:tabLst/>
              <a:defRPr/>
            </a:pPr>
            <a:r>
              <a:rPr lang="en-US" sz="1050" dirty="0">
                <a:hlinkClick r:id="rId4"/>
              </a:rPr>
              <a:t>https://en.wikipedia.org/wiki/Space_elevator#21st_century</a:t>
            </a:r>
            <a:r>
              <a:rPr lang="en-US" sz="1050" dirty="0"/>
              <a:t> </a:t>
            </a:r>
            <a:endParaRPr lang="en-US" dirty="0"/>
          </a:p>
        </p:txBody>
      </p:sp>
      <p:sp>
        <p:nvSpPr>
          <p:cNvPr id="4" name="Header Placeholder 3"/>
          <p:cNvSpPr>
            <a:spLocks noGrp="1"/>
          </p:cNvSpPr>
          <p:nvPr>
            <p:ph type="hdr" sz="quarter"/>
          </p:nvPr>
        </p:nvSpPr>
        <p:spPr/>
        <p:txBody>
          <a:bodyPr/>
          <a:lstStyle/>
          <a:p>
            <a:r>
              <a:rPr lang="en-US" altLang="en-US"/>
              <a:t>Letter to the Messianic Jews a 07.01-26 Melki-Tsedek, the Remedy for 2021</a:t>
            </a:r>
          </a:p>
        </p:txBody>
      </p:sp>
      <p:sp>
        <p:nvSpPr>
          <p:cNvPr id="5" name="Date Placeholder 4"/>
          <p:cNvSpPr>
            <a:spLocks noGrp="1"/>
          </p:cNvSpPr>
          <p:nvPr>
            <p:ph type="dt" idx="1"/>
          </p:nvPr>
        </p:nvSpPr>
        <p:spPr/>
        <p:txBody>
          <a:bodyPr/>
          <a:lstStyle/>
          <a:p>
            <a:r>
              <a:rPr lang="en-US" altLang="en-US"/>
              <a:t>Jan 9.2021 5781</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9</a:t>
            </a:fld>
            <a:endParaRPr lang="en-US" altLang="en-US"/>
          </a:p>
        </p:txBody>
      </p:sp>
    </p:spTree>
    <p:extLst>
      <p:ext uri="{BB962C8B-B14F-4D97-AF65-F5344CB8AC3E}">
        <p14:creationId xmlns:p14="http://schemas.microsoft.com/office/powerpoint/2010/main" val="148304803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1" y="1601760"/>
            <a:ext cx="7772400" cy="1102519"/>
          </a:xfrm>
        </p:spPr>
        <p:txBody>
          <a:bodyPr/>
          <a:lstStyle/>
          <a:p>
            <a:r>
              <a:rPr lang="en-US"/>
              <a:t>Click to edit Master title style</a:t>
            </a:r>
          </a:p>
        </p:txBody>
      </p:sp>
      <p:sp>
        <p:nvSpPr>
          <p:cNvPr id="3" name="Subtitle 2"/>
          <p:cNvSpPr>
            <a:spLocks noGrp="1"/>
          </p:cNvSpPr>
          <p:nvPr>
            <p:ph type="subTitle" idx="1"/>
          </p:nvPr>
        </p:nvSpPr>
        <p:spPr>
          <a:xfrm>
            <a:off x="1374817" y="2914650"/>
            <a:ext cx="6400801" cy="1314450"/>
          </a:xfrm>
        </p:spPr>
        <p:txBody>
          <a:bodyPr/>
          <a:lstStyle>
            <a:lvl1pPr marL="0" indent="0" algn="ctr">
              <a:buNone/>
              <a:defRPr/>
            </a:lvl1pPr>
            <a:lvl2pPr marL="190718" indent="0" algn="ctr">
              <a:buNone/>
              <a:defRPr/>
            </a:lvl2pPr>
            <a:lvl3pPr marL="381518" indent="0" algn="ctr">
              <a:buNone/>
              <a:defRPr/>
            </a:lvl3pPr>
            <a:lvl4pPr marL="572171" indent="0" algn="ctr">
              <a:buNone/>
              <a:defRPr/>
            </a:lvl4pPr>
            <a:lvl5pPr marL="762951" indent="0" algn="ctr">
              <a:buNone/>
              <a:defRPr/>
            </a:lvl5pPr>
            <a:lvl6pPr marL="953583" indent="0" algn="ctr">
              <a:buNone/>
              <a:defRPr/>
            </a:lvl6pPr>
            <a:lvl7pPr marL="1144273" indent="0" algn="ctr">
              <a:buNone/>
              <a:defRPr/>
            </a:lvl7pPr>
            <a:lvl8pPr marL="1335014" indent="0" algn="ctr">
              <a:buNone/>
              <a:defRPr/>
            </a:lvl8pPr>
            <a:lvl9pPr marL="1525749" indent="0" algn="ctr">
              <a:buNone/>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B26EB06D-C9AC-4BAA-90E1-11627B68CA46}"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23752804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6836C97D-7EB4-4470-B36A-8CE1DF35336C}"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39773817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92"/>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1" y="205992"/>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02A1C997-1C84-4E42-B804-9E6F0693A64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63937247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841772"/>
            <a:ext cx="6858000" cy="1790700"/>
          </a:xfrm>
        </p:spPr>
        <p:txBody>
          <a:bodyPr anchor="b"/>
          <a:lstStyle>
            <a:lvl1pPr algn="ctr">
              <a:defRPr sz="4500"/>
            </a:lvl1pPr>
          </a:lstStyle>
          <a:p>
            <a:r>
              <a:rPr lang="en-US"/>
              <a:t>Click to edit Master title style</a:t>
            </a:r>
            <a:endParaRPr lang="en-US" dirty="0"/>
          </a:p>
        </p:txBody>
      </p:sp>
      <p:sp>
        <p:nvSpPr>
          <p:cNvPr id="3" name="Subtitle 2"/>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pPr defTabSz="370374" fontAlgn="auto">
              <a:spcBef>
                <a:spcPts val="0"/>
              </a:spcBef>
              <a:spcAft>
                <a:spcPts val="0"/>
              </a:spcAft>
            </a:pPr>
            <a:fld id="{2FDF3210-FC15-4152-9536-BC5870DC58B1}" type="datetimeFigureOut">
              <a:rPr lang="en-US" smtClean="0">
                <a:solidFill>
                  <a:prstClr val="black">
                    <a:tint val="75000"/>
                  </a:prstClr>
                </a:solidFill>
                <a:latin typeface="Calibri" panose="020F0502020204030204"/>
                <a:cs typeface="+mn-cs"/>
              </a:rPr>
              <a:pPr defTabSz="370374" fontAlgn="auto">
                <a:spcBef>
                  <a:spcPts val="0"/>
                </a:spcBef>
                <a:spcAft>
                  <a:spcPts val="0"/>
                </a:spcAft>
              </a:pPr>
              <a:t>1/9/2021</a:t>
            </a:fld>
            <a:endParaRPr lang="en-US">
              <a:solidFill>
                <a:prstClr val="black">
                  <a:tint val="75000"/>
                </a:prstClr>
              </a:solidFill>
              <a:latin typeface="Calibri" panose="020F0502020204030204"/>
              <a:cs typeface="+mn-cs"/>
            </a:endParaRPr>
          </a:p>
        </p:txBody>
      </p:sp>
      <p:sp>
        <p:nvSpPr>
          <p:cNvPr id="5" name="Footer Placeholder 4"/>
          <p:cNvSpPr>
            <a:spLocks noGrp="1"/>
          </p:cNvSpPr>
          <p:nvPr>
            <p:ph type="ftr" sz="quarter" idx="11"/>
          </p:nvPr>
        </p:nvSpPr>
        <p:spPr/>
        <p:txBody>
          <a:bodyPr/>
          <a:lstStyle/>
          <a:p>
            <a:pPr defTabSz="370374" fontAlgn="auto">
              <a:spcBef>
                <a:spcPts val="0"/>
              </a:spcBef>
              <a:spcAft>
                <a:spcPts val="0"/>
              </a:spcAft>
            </a:pPr>
            <a:endParaRPr lang="en-US">
              <a:solidFill>
                <a:prstClr val="black">
                  <a:tint val="75000"/>
                </a:prstClr>
              </a:solidFill>
              <a:latin typeface="Calibri" panose="020F0502020204030204"/>
              <a:cs typeface="+mn-cs"/>
            </a:endParaRPr>
          </a:p>
        </p:txBody>
      </p:sp>
      <p:sp>
        <p:nvSpPr>
          <p:cNvPr id="6" name="Slide Number Placeholder 5"/>
          <p:cNvSpPr>
            <a:spLocks noGrp="1"/>
          </p:cNvSpPr>
          <p:nvPr>
            <p:ph type="sldNum" sz="quarter" idx="12"/>
          </p:nvPr>
        </p:nvSpPr>
        <p:spPr/>
        <p:txBody>
          <a:bodyPr/>
          <a:lstStyle/>
          <a:p>
            <a:pPr defTabSz="370374" fontAlgn="auto">
              <a:spcBef>
                <a:spcPts val="0"/>
              </a:spcBef>
              <a:spcAft>
                <a:spcPts val="0"/>
              </a:spcAft>
            </a:pPr>
            <a:fld id="{049B43EB-7E90-4970-B822-FC5BEA4069B7}" type="slidenum">
              <a:rPr lang="en-US" smtClean="0">
                <a:solidFill>
                  <a:prstClr val="black">
                    <a:tint val="75000"/>
                  </a:prstClr>
                </a:solidFill>
                <a:latin typeface="Calibri" panose="020F0502020204030204"/>
                <a:cs typeface="+mn-cs"/>
              </a:rPr>
              <a:pPr defTabSz="370374" fontAlgn="auto">
                <a:spcBef>
                  <a:spcPts val="0"/>
                </a:spcBef>
                <a:spcAft>
                  <a:spcPts val="0"/>
                </a:spcAft>
              </a:pPr>
              <a:t>‹#›</a:t>
            </a:fld>
            <a:endParaRPr lang="en-US">
              <a:solidFill>
                <a:prstClr val="black">
                  <a:tint val="75000"/>
                </a:prstClr>
              </a:solidFill>
              <a:latin typeface="Calibri" panose="020F0502020204030204"/>
              <a:cs typeface="+mn-cs"/>
            </a:endParaRPr>
          </a:p>
        </p:txBody>
      </p:sp>
    </p:spTree>
    <p:extLst>
      <p:ext uri="{BB962C8B-B14F-4D97-AF65-F5344CB8AC3E}">
        <p14:creationId xmlns:p14="http://schemas.microsoft.com/office/powerpoint/2010/main" val="43867336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FDF3210-FC15-4152-9536-BC5870DC58B1}" type="datetimeFigureOut">
              <a:rPr lang="en-US" smtClean="0"/>
              <a:t>1/9/2021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49B43EB-7E90-4970-B822-FC5BEA4069B7}" type="slidenum">
              <a:rPr lang="en-US" smtClean="0"/>
              <a:t>‹#›</a:t>
            </a:fld>
            <a:endParaRPr lang="en-US"/>
          </a:p>
        </p:txBody>
      </p:sp>
    </p:spTree>
    <p:extLst>
      <p:ext uri="{BB962C8B-B14F-4D97-AF65-F5344CB8AC3E}">
        <p14:creationId xmlns:p14="http://schemas.microsoft.com/office/powerpoint/2010/main" val="240249610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282304"/>
            <a:ext cx="7886700" cy="2139553"/>
          </a:xfrm>
        </p:spPr>
        <p:txBody>
          <a:bodyPr anchor="b"/>
          <a:lstStyle>
            <a:lvl1pPr>
              <a:defRPr sz="4500"/>
            </a:lvl1pPr>
          </a:lstStyle>
          <a:p>
            <a:r>
              <a:rPr lang="en-US"/>
              <a:t>Click to edit Master title style</a:t>
            </a:r>
            <a:endParaRPr lang="en-US" dirty="0"/>
          </a:p>
        </p:txBody>
      </p:sp>
      <p:sp>
        <p:nvSpPr>
          <p:cNvPr id="3" name="Text Placeholder 2"/>
          <p:cNvSpPr>
            <a:spLocks noGrp="1"/>
          </p:cNvSpPr>
          <p:nvPr>
            <p:ph type="body" idx="1"/>
          </p:nvPr>
        </p:nvSpPr>
        <p:spPr>
          <a:xfrm>
            <a:off x="623888" y="3442098"/>
            <a:ext cx="7886700" cy="1125140"/>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FDF3210-FC15-4152-9536-BC5870DC58B1}" type="datetimeFigureOut">
              <a:rPr lang="en-US" smtClean="0"/>
              <a:t>1/9/2021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49B43EB-7E90-4970-B822-FC5BEA4069B7}" type="slidenum">
              <a:rPr lang="en-US" smtClean="0"/>
              <a:t>‹#›</a:t>
            </a:fld>
            <a:endParaRPr lang="en-US"/>
          </a:p>
        </p:txBody>
      </p:sp>
    </p:spTree>
    <p:extLst>
      <p:ext uri="{BB962C8B-B14F-4D97-AF65-F5344CB8AC3E}">
        <p14:creationId xmlns:p14="http://schemas.microsoft.com/office/powerpoint/2010/main" val="358972325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369219"/>
            <a:ext cx="3886200" cy="32635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369219"/>
            <a:ext cx="3886200" cy="32635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2FDF3210-FC15-4152-9536-BC5870DC58B1}" type="datetimeFigureOut">
              <a:rPr lang="en-US" smtClean="0"/>
              <a:t>1/9/2021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49B43EB-7E90-4970-B822-FC5BEA4069B7}" type="slidenum">
              <a:rPr lang="en-US" smtClean="0"/>
              <a:t>‹#›</a:t>
            </a:fld>
            <a:endParaRPr lang="en-US"/>
          </a:p>
        </p:txBody>
      </p:sp>
    </p:spTree>
    <p:extLst>
      <p:ext uri="{BB962C8B-B14F-4D97-AF65-F5344CB8AC3E}">
        <p14:creationId xmlns:p14="http://schemas.microsoft.com/office/powerpoint/2010/main" val="377446187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273844"/>
            <a:ext cx="7886700" cy="994172"/>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260872"/>
            <a:ext cx="3868340"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629842" y="1878806"/>
            <a:ext cx="3868340" cy="27634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260872"/>
            <a:ext cx="3887391"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29150" y="1878806"/>
            <a:ext cx="3887391" cy="27634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2FDF3210-FC15-4152-9536-BC5870DC58B1}" type="datetimeFigureOut">
              <a:rPr lang="en-US" smtClean="0"/>
              <a:t>1/9/2021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49B43EB-7E90-4970-B822-FC5BEA4069B7}" type="slidenum">
              <a:rPr lang="en-US" smtClean="0"/>
              <a:t>‹#›</a:t>
            </a:fld>
            <a:endParaRPr lang="en-US"/>
          </a:p>
        </p:txBody>
      </p:sp>
    </p:spTree>
    <p:extLst>
      <p:ext uri="{BB962C8B-B14F-4D97-AF65-F5344CB8AC3E}">
        <p14:creationId xmlns:p14="http://schemas.microsoft.com/office/powerpoint/2010/main" val="133957825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2FDF3210-FC15-4152-9536-BC5870DC58B1}" type="datetimeFigureOut">
              <a:rPr lang="en-US" smtClean="0"/>
              <a:t>1/9/2021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49B43EB-7E90-4970-B822-FC5BEA4069B7}" type="slidenum">
              <a:rPr lang="en-US" smtClean="0"/>
              <a:t>‹#›</a:t>
            </a:fld>
            <a:endParaRPr lang="en-US"/>
          </a:p>
        </p:txBody>
      </p:sp>
    </p:spTree>
    <p:extLst>
      <p:ext uri="{BB962C8B-B14F-4D97-AF65-F5344CB8AC3E}">
        <p14:creationId xmlns:p14="http://schemas.microsoft.com/office/powerpoint/2010/main" val="241617956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FDF3210-FC15-4152-9536-BC5870DC58B1}" type="datetimeFigureOut">
              <a:rPr lang="en-US" smtClean="0"/>
              <a:t>1/9/2021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49B43EB-7E90-4970-B822-FC5BEA4069B7}" type="slidenum">
              <a:rPr lang="en-US" smtClean="0"/>
              <a:t>‹#›</a:t>
            </a:fld>
            <a:endParaRPr lang="en-US"/>
          </a:p>
        </p:txBody>
      </p:sp>
    </p:spTree>
    <p:extLst>
      <p:ext uri="{BB962C8B-B14F-4D97-AF65-F5344CB8AC3E}">
        <p14:creationId xmlns:p14="http://schemas.microsoft.com/office/powerpoint/2010/main" val="50342259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en-US"/>
              <a:t>Click to edit Master title style</a:t>
            </a:r>
            <a:endParaRPr lang="en-US" dirty="0"/>
          </a:p>
        </p:txBody>
      </p:sp>
      <p:sp>
        <p:nvSpPr>
          <p:cNvPr id="3" name="Content Placeholder 2"/>
          <p:cNvSpPr>
            <a:spLocks noGrp="1"/>
          </p:cNvSpPr>
          <p:nvPr>
            <p:ph idx="1"/>
          </p:nvPr>
        </p:nvSpPr>
        <p:spPr>
          <a:xfrm>
            <a:off x="3887391" y="740569"/>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2FDF3210-FC15-4152-9536-BC5870DC58B1}" type="datetimeFigureOut">
              <a:rPr lang="en-US" smtClean="0"/>
              <a:t>1/9/2021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49B43EB-7E90-4970-B822-FC5BEA4069B7}" type="slidenum">
              <a:rPr lang="en-US" smtClean="0"/>
              <a:t>‹#›</a:t>
            </a:fld>
            <a:endParaRPr lang="en-US"/>
          </a:p>
        </p:txBody>
      </p:sp>
    </p:spTree>
    <p:extLst>
      <p:ext uri="{BB962C8B-B14F-4D97-AF65-F5344CB8AC3E}">
        <p14:creationId xmlns:p14="http://schemas.microsoft.com/office/powerpoint/2010/main" val="15356825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562809BE-4F75-4AE8-85BB-D151C4B7CC4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52250618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740569"/>
            <a:ext cx="4629150" cy="3655219"/>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2FDF3210-FC15-4152-9536-BC5870DC58B1}" type="datetimeFigureOut">
              <a:rPr lang="en-US" smtClean="0"/>
              <a:t>1/9/2021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49B43EB-7E90-4970-B822-FC5BEA4069B7}" type="slidenum">
              <a:rPr lang="en-US" smtClean="0"/>
              <a:t>‹#›</a:t>
            </a:fld>
            <a:endParaRPr lang="en-US"/>
          </a:p>
        </p:txBody>
      </p:sp>
    </p:spTree>
    <p:extLst>
      <p:ext uri="{BB962C8B-B14F-4D97-AF65-F5344CB8AC3E}">
        <p14:creationId xmlns:p14="http://schemas.microsoft.com/office/powerpoint/2010/main" val="142304317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FDF3210-FC15-4152-9536-BC5870DC58B1}" type="datetimeFigureOut">
              <a:rPr lang="en-US" smtClean="0"/>
              <a:t>1/9/2021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49B43EB-7E90-4970-B822-FC5BEA4069B7}" type="slidenum">
              <a:rPr lang="en-US" smtClean="0"/>
              <a:t>‹#›</a:t>
            </a:fld>
            <a:endParaRPr lang="en-US"/>
          </a:p>
        </p:txBody>
      </p:sp>
    </p:spTree>
    <p:extLst>
      <p:ext uri="{BB962C8B-B14F-4D97-AF65-F5344CB8AC3E}">
        <p14:creationId xmlns:p14="http://schemas.microsoft.com/office/powerpoint/2010/main" val="388678415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273844"/>
            <a:ext cx="1971675" cy="4358879"/>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273844"/>
            <a:ext cx="5800725" cy="435887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FDF3210-FC15-4152-9536-BC5870DC58B1}" type="datetimeFigureOut">
              <a:rPr lang="en-US" smtClean="0"/>
              <a:t>1/9/2021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49B43EB-7E90-4970-B822-FC5BEA4069B7}" type="slidenum">
              <a:rPr lang="en-US" smtClean="0"/>
              <a:t>‹#›</a:t>
            </a:fld>
            <a:endParaRPr lang="en-US"/>
          </a:p>
        </p:txBody>
      </p:sp>
    </p:spTree>
    <p:extLst>
      <p:ext uri="{BB962C8B-B14F-4D97-AF65-F5344CB8AC3E}">
        <p14:creationId xmlns:p14="http://schemas.microsoft.com/office/powerpoint/2010/main" val="104726334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14084D-EDBA-48BF-9700-2B0366E98CD8}"/>
              </a:ext>
            </a:extLst>
          </p:cNvPr>
          <p:cNvSpPr>
            <a:spLocks noGrp="1"/>
          </p:cNvSpPr>
          <p:nvPr>
            <p:ph type="ctrTitle"/>
          </p:nvPr>
        </p:nvSpPr>
        <p:spPr>
          <a:xfrm>
            <a:off x="1143000" y="841772"/>
            <a:ext cx="6858000" cy="1790700"/>
          </a:xfrm>
        </p:spPr>
        <p:txBody>
          <a:bodyPr anchor="b"/>
          <a:lstStyle>
            <a:lvl1pPr algn="ctr">
              <a:defRPr sz="4500"/>
            </a:lvl1pPr>
          </a:lstStyle>
          <a:p>
            <a:r>
              <a:rPr lang="en-US"/>
              <a:t>Click to edit Master title style</a:t>
            </a:r>
          </a:p>
        </p:txBody>
      </p:sp>
      <p:sp>
        <p:nvSpPr>
          <p:cNvPr id="3" name="Subtitle 2">
            <a:extLst>
              <a:ext uri="{FF2B5EF4-FFF2-40B4-BE49-F238E27FC236}">
                <a16:creationId xmlns:a16="http://schemas.microsoft.com/office/drawing/2014/main" id="{4D0C0994-4DEB-471B-AA31-5D049D74916D}"/>
              </a:ext>
            </a:extLst>
          </p:cNvPr>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a:extLst>
              <a:ext uri="{FF2B5EF4-FFF2-40B4-BE49-F238E27FC236}">
                <a16:creationId xmlns:a16="http://schemas.microsoft.com/office/drawing/2014/main" id="{99F06DA5-8A3C-422C-BB9E-2F83AD32805B}"/>
              </a:ext>
            </a:extLst>
          </p:cNvPr>
          <p:cNvSpPr>
            <a:spLocks noGrp="1"/>
          </p:cNvSpPr>
          <p:nvPr>
            <p:ph type="dt" sz="half" idx="10"/>
          </p:nvPr>
        </p:nvSpPr>
        <p:spPr/>
        <p:txBody>
          <a:bodyPr/>
          <a:lstStyle>
            <a:lvl1pPr>
              <a:defRPr/>
            </a:lvl1pPr>
          </a:lstStyle>
          <a:p>
            <a:pPr defTabSz="685800"/>
            <a:endParaRPr lang="en-US" altLang="en-US">
              <a:solidFill>
                <a:srgbClr val="000000"/>
              </a:solidFill>
            </a:endParaRPr>
          </a:p>
        </p:txBody>
      </p:sp>
      <p:sp>
        <p:nvSpPr>
          <p:cNvPr id="5" name="Footer Placeholder 4">
            <a:extLst>
              <a:ext uri="{FF2B5EF4-FFF2-40B4-BE49-F238E27FC236}">
                <a16:creationId xmlns:a16="http://schemas.microsoft.com/office/drawing/2014/main" id="{7A7CE6E2-76CF-4424-BE31-0A772F0D9D7F}"/>
              </a:ext>
            </a:extLst>
          </p:cNvPr>
          <p:cNvSpPr>
            <a:spLocks noGrp="1"/>
          </p:cNvSpPr>
          <p:nvPr>
            <p:ph type="ftr" sz="quarter" idx="11"/>
          </p:nvPr>
        </p:nvSpPr>
        <p:spPr/>
        <p:txBody>
          <a:bodyPr/>
          <a:lstStyle>
            <a:lvl1pPr>
              <a:defRPr/>
            </a:lvl1pPr>
          </a:lstStyle>
          <a:p>
            <a:pPr defTabSz="685800"/>
            <a:endParaRPr lang="en-US" altLang="en-US">
              <a:solidFill>
                <a:srgbClr val="000000"/>
              </a:solidFill>
            </a:endParaRPr>
          </a:p>
        </p:txBody>
      </p:sp>
      <p:sp>
        <p:nvSpPr>
          <p:cNvPr id="6" name="Slide Number Placeholder 5">
            <a:extLst>
              <a:ext uri="{FF2B5EF4-FFF2-40B4-BE49-F238E27FC236}">
                <a16:creationId xmlns:a16="http://schemas.microsoft.com/office/drawing/2014/main" id="{6CF2C7F8-2B32-43A8-999B-CD7899FC14DC}"/>
              </a:ext>
            </a:extLst>
          </p:cNvPr>
          <p:cNvSpPr>
            <a:spLocks noGrp="1"/>
          </p:cNvSpPr>
          <p:nvPr>
            <p:ph type="sldNum" sz="quarter" idx="12"/>
          </p:nvPr>
        </p:nvSpPr>
        <p:spPr/>
        <p:txBody>
          <a:bodyPr/>
          <a:lstStyle>
            <a:lvl1pPr>
              <a:defRPr/>
            </a:lvl1pPr>
          </a:lstStyle>
          <a:p>
            <a:pPr defTabSz="685800"/>
            <a:fld id="{FCA05B9C-5F69-40AF-9583-C487C9C3E84D}" type="slidenum">
              <a:rPr lang="en-US" altLang="en-US" smtClean="0">
                <a:solidFill>
                  <a:srgbClr val="000000"/>
                </a:solidFill>
              </a:rPr>
              <a:pPr defTabSz="685800"/>
              <a:t>‹#›</a:t>
            </a:fld>
            <a:endParaRPr lang="en-US" altLang="en-US">
              <a:solidFill>
                <a:srgbClr val="000000"/>
              </a:solidFill>
            </a:endParaRPr>
          </a:p>
        </p:txBody>
      </p:sp>
    </p:spTree>
    <p:extLst>
      <p:ext uri="{BB962C8B-B14F-4D97-AF65-F5344CB8AC3E}">
        <p14:creationId xmlns:p14="http://schemas.microsoft.com/office/powerpoint/2010/main" val="28209153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5" y="3305191"/>
            <a:ext cx="7772400" cy="1021556"/>
          </a:xfrm>
        </p:spPr>
        <p:txBody>
          <a:bodyPr anchor="t"/>
          <a:lstStyle>
            <a:lvl1pPr algn="l">
              <a:defRPr sz="2250" b="1" cap="all"/>
            </a:lvl1pPr>
          </a:lstStyle>
          <a:p>
            <a:r>
              <a:rPr lang="en-US"/>
              <a:t>Click to edit Master title style</a:t>
            </a:r>
          </a:p>
        </p:txBody>
      </p:sp>
      <p:sp>
        <p:nvSpPr>
          <p:cNvPr id="3" name="Text Placeholder 2"/>
          <p:cNvSpPr>
            <a:spLocks noGrp="1"/>
          </p:cNvSpPr>
          <p:nvPr>
            <p:ph type="body" idx="1"/>
          </p:nvPr>
        </p:nvSpPr>
        <p:spPr>
          <a:xfrm>
            <a:off x="722315" y="2180035"/>
            <a:ext cx="7772400" cy="1125140"/>
          </a:xfrm>
        </p:spPr>
        <p:txBody>
          <a:bodyPr anchor="b"/>
          <a:lstStyle>
            <a:lvl1pPr marL="0" indent="0">
              <a:buNone/>
              <a:defRPr sz="1125"/>
            </a:lvl1pPr>
            <a:lvl2pPr marL="190718" indent="0">
              <a:buNone/>
              <a:defRPr sz="1013"/>
            </a:lvl2pPr>
            <a:lvl3pPr marL="381518" indent="0">
              <a:buNone/>
              <a:defRPr sz="900"/>
            </a:lvl3pPr>
            <a:lvl4pPr marL="572171" indent="0">
              <a:buNone/>
              <a:defRPr sz="788"/>
            </a:lvl4pPr>
            <a:lvl5pPr marL="762951" indent="0">
              <a:buNone/>
              <a:defRPr sz="788"/>
            </a:lvl5pPr>
            <a:lvl6pPr marL="953583" indent="0">
              <a:buNone/>
              <a:defRPr sz="788"/>
            </a:lvl6pPr>
            <a:lvl7pPr marL="1144273" indent="0">
              <a:buNone/>
              <a:defRPr sz="788"/>
            </a:lvl7pPr>
            <a:lvl8pPr marL="1335014" indent="0">
              <a:buNone/>
              <a:defRPr sz="788"/>
            </a:lvl8pPr>
            <a:lvl9pPr marL="1525749" indent="0">
              <a:buNone/>
              <a:defRPr sz="788"/>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87AE4B22-24C9-4BD8-A2D6-8E3898629F9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2793250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1" y="1200155"/>
            <a:ext cx="4038600" cy="3394472"/>
          </a:xfrm>
        </p:spPr>
        <p:txBody>
          <a:bodyPr/>
          <a:lstStyle>
            <a:lvl1pPr>
              <a:defRPr sz="1575"/>
            </a:lvl1pPr>
            <a:lvl2pPr>
              <a:defRPr sz="1350"/>
            </a:lvl2pPr>
            <a:lvl3pPr>
              <a:defRPr sz="1125"/>
            </a:lvl3pPr>
            <a:lvl4pPr>
              <a:defRPr sz="1013"/>
            </a:lvl4pPr>
            <a:lvl5pPr>
              <a:defRPr sz="1013"/>
            </a:lvl5pPr>
            <a:lvl6pPr>
              <a:defRPr sz="1013"/>
            </a:lvl6pPr>
            <a:lvl7pPr>
              <a:defRPr sz="1013"/>
            </a:lvl7pPr>
            <a:lvl8pPr>
              <a:defRPr sz="1013"/>
            </a:lvl8pPr>
            <a:lvl9pPr>
              <a:defRPr sz="101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5"/>
            <a:ext cx="4038600" cy="3394472"/>
          </a:xfrm>
        </p:spPr>
        <p:txBody>
          <a:bodyPr/>
          <a:lstStyle>
            <a:lvl1pPr>
              <a:defRPr sz="1575"/>
            </a:lvl1pPr>
            <a:lvl2pPr>
              <a:defRPr sz="1350"/>
            </a:lvl2pPr>
            <a:lvl3pPr>
              <a:defRPr sz="1125"/>
            </a:lvl3pPr>
            <a:lvl4pPr>
              <a:defRPr sz="1013"/>
            </a:lvl4pPr>
            <a:lvl5pPr>
              <a:defRPr sz="1013"/>
            </a:lvl5pPr>
            <a:lvl6pPr>
              <a:defRPr sz="1013"/>
            </a:lvl6pPr>
            <a:lvl7pPr>
              <a:defRPr sz="1013"/>
            </a:lvl7pPr>
            <a:lvl8pPr>
              <a:defRPr sz="1013"/>
            </a:lvl8pPr>
            <a:lvl9pPr>
              <a:defRPr sz="101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a:defRPr/>
            </a:lvl1pPr>
          </a:lstStyle>
          <a:p>
            <a:endParaRPr lang="en-US" alt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lt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2B11E98B-EED2-4B67-A443-F4B6B35947A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772167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743" y="1151335"/>
            <a:ext cx="4040188" cy="479822"/>
          </a:xfrm>
        </p:spPr>
        <p:txBody>
          <a:bodyPr anchor="b"/>
          <a:lstStyle>
            <a:lvl1pPr marL="0" indent="0">
              <a:buNone/>
              <a:defRPr sz="1350" b="1"/>
            </a:lvl1pPr>
            <a:lvl2pPr marL="190718" indent="0">
              <a:buNone/>
              <a:defRPr sz="1125" b="1"/>
            </a:lvl2pPr>
            <a:lvl3pPr marL="381518" indent="0">
              <a:buNone/>
              <a:defRPr sz="1013" b="1"/>
            </a:lvl3pPr>
            <a:lvl4pPr marL="572171" indent="0">
              <a:buNone/>
              <a:defRPr sz="900" b="1"/>
            </a:lvl4pPr>
            <a:lvl5pPr marL="762951" indent="0">
              <a:buNone/>
              <a:defRPr sz="900" b="1"/>
            </a:lvl5pPr>
            <a:lvl6pPr marL="953583" indent="0">
              <a:buNone/>
              <a:defRPr sz="900" b="1"/>
            </a:lvl6pPr>
            <a:lvl7pPr marL="1144273" indent="0">
              <a:buNone/>
              <a:defRPr sz="900" b="1"/>
            </a:lvl7pPr>
            <a:lvl8pPr marL="1335014" indent="0">
              <a:buNone/>
              <a:defRPr sz="900" b="1"/>
            </a:lvl8pPr>
            <a:lvl9pPr marL="1525749" indent="0">
              <a:buNone/>
              <a:defRPr sz="900" b="1"/>
            </a:lvl9pPr>
          </a:lstStyle>
          <a:p>
            <a:pPr lvl="0"/>
            <a:r>
              <a:rPr lang="en-US"/>
              <a:t>Click to edit Master text styles</a:t>
            </a:r>
          </a:p>
        </p:txBody>
      </p:sp>
      <p:sp>
        <p:nvSpPr>
          <p:cNvPr id="4" name="Content Placeholder 3"/>
          <p:cNvSpPr>
            <a:spLocks noGrp="1"/>
          </p:cNvSpPr>
          <p:nvPr>
            <p:ph sz="half" idx="2"/>
          </p:nvPr>
        </p:nvSpPr>
        <p:spPr>
          <a:xfrm>
            <a:off x="457743" y="1631156"/>
            <a:ext cx="4040188" cy="2963466"/>
          </a:xfrm>
        </p:spPr>
        <p:txBody>
          <a:bodyPr/>
          <a:lstStyle>
            <a:lvl1pPr>
              <a:defRPr sz="1350"/>
            </a:lvl1pPr>
            <a:lvl2pPr>
              <a:defRPr sz="1125"/>
            </a:lvl2pPr>
            <a:lvl3pPr>
              <a:defRPr sz="1013"/>
            </a:lvl3pPr>
            <a:lvl4pPr>
              <a:defRPr sz="900"/>
            </a:lvl4pPr>
            <a:lvl5pPr>
              <a:defRPr sz="900"/>
            </a:lvl5pPr>
            <a:lvl6pPr>
              <a:defRPr sz="900"/>
            </a:lvl6pPr>
            <a:lvl7pPr>
              <a:defRPr sz="900"/>
            </a:lvl7pPr>
            <a:lvl8pPr>
              <a:defRPr sz="900"/>
            </a:lvl8pPr>
            <a:lvl9pPr>
              <a:defRPr sz="9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8154" y="1151335"/>
            <a:ext cx="4041775" cy="479822"/>
          </a:xfrm>
        </p:spPr>
        <p:txBody>
          <a:bodyPr anchor="b"/>
          <a:lstStyle>
            <a:lvl1pPr marL="0" indent="0">
              <a:buNone/>
              <a:defRPr sz="1350" b="1"/>
            </a:lvl1pPr>
            <a:lvl2pPr marL="190718" indent="0">
              <a:buNone/>
              <a:defRPr sz="1125" b="1"/>
            </a:lvl2pPr>
            <a:lvl3pPr marL="381518" indent="0">
              <a:buNone/>
              <a:defRPr sz="1013" b="1"/>
            </a:lvl3pPr>
            <a:lvl4pPr marL="572171" indent="0">
              <a:buNone/>
              <a:defRPr sz="900" b="1"/>
            </a:lvl4pPr>
            <a:lvl5pPr marL="762951" indent="0">
              <a:buNone/>
              <a:defRPr sz="900" b="1"/>
            </a:lvl5pPr>
            <a:lvl6pPr marL="953583" indent="0">
              <a:buNone/>
              <a:defRPr sz="900" b="1"/>
            </a:lvl6pPr>
            <a:lvl7pPr marL="1144273" indent="0">
              <a:buNone/>
              <a:defRPr sz="900" b="1"/>
            </a:lvl7pPr>
            <a:lvl8pPr marL="1335014" indent="0">
              <a:buNone/>
              <a:defRPr sz="900" b="1"/>
            </a:lvl8pPr>
            <a:lvl9pPr marL="1525749" indent="0">
              <a:buNone/>
              <a:defRPr sz="900" b="1"/>
            </a:lvl9pPr>
          </a:lstStyle>
          <a:p>
            <a:pPr lvl="0"/>
            <a:r>
              <a:rPr lang="en-US"/>
              <a:t>Click to edit Master text styles</a:t>
            </a:r>
          </a:p>
        </p:txBody>
      </p:sp>
      <p:sp>
        <p:nvSpPr>
          <p:cNvPr id="6" name="Content Placeholder 5"/>
          <p:cNvSpPr>
            <a:spLocks noGrp="1"/>
          </p:cNvSpPr>
          <p:nvPr>
            <p:ph sz="quarter" idx="4"/>
          </p:nvPr>
        </p:nvSpPr>
        <p:spPr>
          <a:xfrm>
            <a:off x="4648154" y="1631156"/>
            <a:ext cx="4041775" cy="2963466"/>
          </a:xfrm>
        </p:spPr>
        <p:txBody>
          <a:bodyPr/>
          <a:lstStyle>
            <a:lvl1pPr>
              <a:defRPr sz="1350"/>
            </a:lvl1pPr>
            <a:lvl2pPr>
              <a:defRPr sz="1125"/>
            </a:lvl2pPr>
            <a:lvl3pPr>
              <a:defRPr sz="1013"/>
            </a:lvl3pPr>
            <a:lvl4pPr>
              <a:defRPr sz="900"/>
            </a:lvl4pPr>
            <a:lvl5pPr>
              <a:defRPr sz="900"/>
            </a:lvl5pPr>
            <a:lvl6pPr>
              <a:defRPr sz="900"/>
            </a:lvl6pPr>
            <a:lvl7pPr>
              <a:defRPr sz="900"/>
            </a:lvl7pPr>
            <a:lvl8pPr>
              <a:defRPr sz="900"/>
            </a:lvl8pPr>
            <a:lvl9pPr>
              <a:defRPr sz="9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a:defRPr/>
            </a:lvl1pPr>
          </a:lstStyle>
          <a:p>
            <a:endParaRPr lang="en-US" altLang="en-US">
              <a:solidFill>
                <a:srgbClr val="000000"/>
              </a:solidFill>
            </a:endParaRPr>
          </a:p>
        </p:txBody>
      </p:sp>
      <p:sp>
        <p:nvSpPr>
          <p:cNvPr id="8" name="Footer Placeholder 7"/>
          <p:cNvSpPr>
            <a:spLocks noGrp="1"/>
          </p:cNvSpPr>
          <p:nvPr>
            <p:ph type="ftr" sz="quarter" idx="11"/>
          </p:nvPr>
        </p:nvSpPr>
        <p:spPr/>
        <p:txBody>
          <a:bodyPr/>
          <a:lstStyle>
            <a:lvl1pPr>
              <a:defRPr/>
            </a:lvl1pPr>
          </a:lstStyle>
          <a:p>
            <a:endParaRPr lang="en-US" altLang="en-US">
              <a:solidFill>
                <a:srgbClr val="000000"/>
              </a:solidFill>
            </a:endParaRPr>
          </a:p>
        </p:txBody>
      </p:sp>
      <p:sp>
        <p:nvSpPr>
          <p:cNvPr id="9" name="Slide Number Placeholder 8"/>
          <p:cNvSpPr>
            <a:spLocks noGrp="1"/>
          </p:cNvSpPr>
          <p:nvPr>
            <p:ph type="sldNum" sz="quarter" idx="12"/>
          </p:nvPr>
        </p:nvSpPr>
        <p:spPr/>
        <p:txBody>
          <a:bodyPr/>
          <a:lstStyle>
            <a:lvl1pPr>
              <a:defRPr/>
            </a:lvl1pPr>
          </a:lstStyle>
          <a:p>
            <a:fld id="{65CDC162-1900-40CE-9BEB-10030CC81F0F}"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2410278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a:defRPr/>
            </a:lvl1pPr>
          </a:lstStyle>
          <a:p>
            <a:endParaRPr lang="en-US" altLang="en-US">
              <a:solidFill>
                <a:srgbClr val="000000"/>
              </a:solidFill>
            </a:endParaRPr>
          </a:p>
        </p:txBody>
      </p:sp>
      <p:sp>
        <p:nvSpPr>
          <p:cNvPr id="4" name="Footer Placeholder 3"/>
          <p:cNvSpPr>
            <a:spLocks noGrp="1"/>
          </p:cNvSpPr>
          <p:nvPr>
            <p:ph type="ftr" sz="quarter" idx="11"/>
          </p:nvPr>
        </p:nvSpPr>
        <p:spPr/>
        <p:txBody>
          <a:bodyPr/>
          <a:lstStyle>
            <a:lvl1pPr>
              <a:defRPr/>
            </a:lvl1pPr>
          </a:lstStyle>
          <a:p>
            <a:endParaRPr lang="en-US" altLang="en-US">
              <a:solidFill>
                <a:srgbClr val="000000"/>
              </a:solidFill>
            </a:endParaRPr>
          </a:p>
        </p:txBody>
      </p:sp>
      <p:sp>
        <p:nvSpPr>
          <p:cNvPr id="5" name="Slide Number Placeholder 4"/>
          <p:cNvSpPr>
            <a:spLocks noGrp="1"/>
          </p:cNvSpPr>
          <p:nvPr>
            <p:ph type="sldNum" sz="quarter" idx="12"/>
          </p:nvPr>
        </p:nvSpPr>
        <p:spPr/>
        <p:txBody>
          <a:bodyPr/>
          <a:lstStyle>
            <a:lvl1pPr>
              <a:defRPr/>
            </a:lvl1pPr>
          </a:lstStyle>
          <a:p>
            <a:fld id="{E4CB589C-4D57-407B-91A2-640CFE24FC6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63499862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ltLang="en-US">
              <a:solidFill>
                <a:srgbClr val="000000"/>
              </a:solidFill>
            </a:endParaRPr>
          </a:p>
        </p:txBody>
      </p:sp>
      <p:sp>
        <p:nvSpPr>
          <p:cNvPr id="3" name="Footer Placeholder 2"/>
          <p:cNvSpPr>
            <a:spLocks noGrp="1"/>
          </p:cNvSpPr>
          <p:nvPr>
            <p:ph type="ftr" sz="quarter" idx="11"/>
          </p:nvPr>
        </p:nvSpPr>
        <p:spPr/>
        <p:txBody>
          <a:bodyPr/>
          <a:lstStyle>
            <a:lvl1pPr>
              <a:defRPr/>
            </a:lvl1pPr>
          </a:lstStyle>
          <a:p>
            <a:endParaRPr lang="en-US" altLang="en-US">
              <a:solidFill>
                <a:srgbClr val="000000"/>
              </a:solidFill>
            </a:endParaRPr>
          </a:p>
        </p:txBody>
      </p:sp>
      <p:sp>
        <p:nvSpPr>
          <p:cNvPr id="4" name="Slide Number Placeholder 3"/>
          <p:cNvSpPr>
            <a:spLocks noGrp="1"/>
          </p:cNvSpPr>
          <p:nvPr>
            <p:ph type="sldNum" sz="quarter" idx="12"/>
          </p:nvPr>
        </p:nvSpPr>
        <p:spPr/>
        <p:txBody>
          <a:bodyPr/>
          <a:lstStyle>
            <a:lvl1pPr>
              <a:defRPr/>
            </a:lvl1pPr>
          </a:lstStyle>
          <a:p>
            <a:fld id="{46F5A7C8-905E-4755-8782-9AD9A4FE91F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7298644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60438" y="204787"/>
            <a:ext cx="3008313" cy="871538"/>
          </a:xfrm>
        </p:spPr>
        <p:txBody>
          <a:bodyPr anchor="b"/>
          <a:lstStyle>
            <a:lvl1pPr algn="l">
              <a:defRPr sz="1125" b="1"/>
            </a:lvl1pPr>
          </a:lstStyle>
          <a:p>
            <a:r>
              <a:rPr lang="en-US"/>
              <a:t>Click to edit Master title style</a:t>
            </a:r>
          </a:p>
        </p:txBody>
      </p:sp>
      <p:sp>
        <p:nvSpPr>
          <p:cNvPr id="3" name="Content Placeholder 2"/>
          <p:cNvSpPr>
            <a:spLocks noGrp="1"/>
          </p:cNvSpPr>
          <p:nvPr>
            <p:ph idx="1"/>
          </p:nvPr>
        </p:nvSpPr>
        <p:spPr>
          <a:xfrm>
            <a:off x="3575585" y="208726"/>
            <a:ext cx="5111751" cy="4389835"/>
          </a:xfrm>
        </p:spPr>
        <p:txBody>
          <a:bodyPr/>
          <a:lstStyle>
            <a:lvl1pPr>
              <a:defRPr sz="1800"/>
            </a:lvl1pPr>
            <a:lvl2pPr>
              <a:defRPr sz="1575"/>
            </a:lvl2pPr>
            <a:lvl3pPr>
              <a:defRPr sz="1350"/>
            </a:lvl3pPr>
            <a:lvl4pPr>
              <a:defRPr sz="1125"/>
            </a:lvl4pPr>
            <a:lvl5pPr>
              <a:defRPr sz="1125"/>
            </a:lvl5pPr>
            <a:lvl6pPr>
              <a:defRPr sz="1125"/>
            </a:lvl6pPr>
            <a:lvl7pPr>
              <a:defRPr sz="1125"/>
            </a:lvl7pPr>
            <a:lvl8pPr>
              <a:defRPr sz="1125"/>
            </a:lvl8pPr>
            <a:lvl9pPr>
              <a:defRPr sz="1125"/>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60438" y="1076343"/>
            <a:ext cx="3008313" cy="3518297"/>
          </a:xfrm>
        </p:spPr>
        <p:txBody>
          <a:bodyPr/>
          <a:lstStyle>
            <a:lvl1pPr marL="0" indent="0">
              <a:buNone/>
              <a:defRPr sz="788"/>
            </a:lvl1pPr>
            <a:lvl2pPr marL="190718" indent="0">
              <a:buNone/>
              <a:defRPr sz="675"/>
            </a:lvl2pPr>
            <a:lvl3pPr marL="381518" indent="0">
              <a:buNone/>
              <a:defRPr sz="563"/>
            </a:lvl3pPr>
            <a:lvl4pPr marL="572171" indent="0">
              <a:buNone/>
              <a:defRPr sz="506"/>
            </a:lvl4pPr>
            <a:lvl5pPr marL="762951" indent="0">
              <a:buNone/>
              <a:defRPr sz="506"/>
            </a:lvl5pPr>
            <a:lvl6pPr marL="953583" indent="0">
              <a:buNone/>
              <a:defRPr sz="506"/>
            </a:lvl6pPr>
            <a:lvl7pPr marL="1144273" indent="0">
              <a:buNone/>
              <a:defRPr sz="506"/>
            </a:lvl7pPr>
            <a:lvl8pPr marL="1335014" indent="0">
              <a:buNone/>
              <a:defRPr sz="506"/>
            </a:lvl8pPr>
            <a:lvl9pPr marL="1525749" indent="0">
              <a:buNone/>
              <a:defRPr sz="506"/>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lt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6C47A99C-07AA-42E0-A17B-9B37B53AD972}"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2453706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303" y="3600451"/>
            <a:ext cx="5486400" cy="425054"/>
          </a:xfrm>
        </p:spPr>
        <p:txBody>
          <a:bodyPr anchor="b"/>
          <a:lstStyle>
            <a:lvl1pPr algn="l">
              <a:defRPr sz="1125" b="1"/>
            </a:lvl1pPr>
          </a:lstStyle>
          <a:p>
            <a:r>
              <a:rPr lang="en-US"/>
              <a:t>Click to edit Master title style</a:t>
            </a:r>
          </a:p>
        </p:txBody>
      </p:sp>
      <p:sp>
        <p:nvSpPr>
          <p:cNvPr id="3" name="Picture Placeholder 2"/>
          <p:cNvSpPr>
            <a:spLocks noGrp="1"/>
          </p:cNvSpPr>
          <p:nvPr>
            <p:ph type="pic" idx="1"/>
          </p:nvPr>
        </p:nvSpPr>
        <p:spPr>
          <a:xfrm>
            <a:off x="1792303" y="459581"/>
            <a:ext cx="5486400" cy="3086100"/>
          </a:xfrm>
        </p:spPr>
        <p:txBody>
          <a:bodyPr/>
          <a:lstStyle>
            <a:lvl1pPr marL="0" indent="0">
              <a:buNone/>
              <a:defRPr sz="1800"/>
            </a:lvl1pPr>
            <a:lvl2pPr marL="190718" indent="0">
              <a:buNone/>
              <a:defRPr sz="1575"/>
            </a:lvl2pPr>
            <a:lvl3pPr marL="381518" indent="0">
              <a:buNone/>
              <a:defRPr sz="1350"/>
            </a:lvl3pPr>
            <a:lvl4pPr marL="572171" indent="0">
              <a:buNone/>
              <a:defRPr sz="1125"/>
            </a:lvl4pPr>
            <a:lvl5pPr marL="762951" indent="0">
              <a:buNone/>
              <a:defRPr sz="1125"/>
            </a:lvl5pPr>
            <a:lvl6pPr marL="953583" indent="0">
              <a:buNone/>
              <a:defRPr sz="1125"/>
            </a:lvl6pPr>
            <a:lvl7pPr marL="1144273" indent="0">
              <a:buNone/>
              <a:defRPr sz="1125"/>
            </a:lvl7pPr>
            <a:lvl8pPr marL="1335014" indent="0">
              <a:buNone/>
              <a:defRPr sz="1125"/>
            </a:lvl8pPr>
            <a:lvl9pPr marL="1525749" indent="0">
              <a:buNone/>
              <a:defRPr sz="1125"/>
            </a:lvl9pPr>
          </a:lstStyle>
          <a:p>
            <a:endParaRPr lang="en-US"/>
          </a:p>
        </p:txBody>
      </p:sp>
      <p:sp>
        <p:nvSpPr>
          <p:cNvPr id="4" name="Text Placeholder 3"/>
          <p:cNvSpPr>
            <a:spLocks noGrp="1"/>
          </p:cNvSpPr>
          <p:nvPr>
            <p:ph type="body" sz="half" idx="2"/>
          </p:nvPr>
        </p:nvSpPr>
        <p:spPr>
          <a:xfrm>
            <a:off x="1792303" y="4029428"/>
            <a:ext cx="5486400" cy="603647"/>
          </a:xfrm>
        </p:spPr>
        <p:txBody>
          <a:bodyPr/>
          <a:lstStyle>
            <a:lvl1pPr marL="0" indent="0">
              <a:buNone/>
              <a:defRPr sz="788"/>
            </a:lvl1pPr>
            <a:lvl2pPr marL="190718" indent="0">
              <a:buNone/>
              <a:defRPr sz="675"/>
            </a:lvl2pPr>
            <a:lvl3pPr marL="381518" indent="0">
              <a:buNone/>
              <a:defRPr sz="563"/>
            </a:lvl3pPr>
            <a:lvl4pPr marL="572171" indent="0">
              <a:buNone/>
              <a:defRPr sz="506"/>
            </a:lvl4pPr>
            <a:lvl5pPr marL="762951" indent="0">
              <a:buNone/>
              <a:defRPr sz="506"/>
            </a:lvl5pPr>
            <a:lvl6pPr marL="953583" indent="0">
              <a:buNone/>
              <a:defRPr sz="506"/>
            </a:lvl6pPr>
            <a:lvl7pPr marL="1144273" indent="0">
              <a:buNone/>
              <a:defRPr sz="506"/>
            </a:lvl7pPr>
            <a:lvl8pPr marL="1335014" indent="0">
              <a:buNone/>
              <a:defRPr sz="506"/>
            </a:lvl8pPr>
            <a:lvl9pPr marL="1525749" indent="0">
              <a:buNone/>
              <a:defRPr sz="506"/>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lt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3DAB7C7D-F77A-452E-A8B2-BE455B7E5109}"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08939470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2" Type="http://schemas.openxmlformats.org/officeDocument/2006/relationships/theme" Target="../theme/theme3.xml"/><Relationship Id="rId1" Type="http://schemas.openxmlformats.org/officeDocument/2006/relationships/slideLayout" Target="../slideLayouts/slideLayout2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5" y="205979"/>
            <a:ext cx="8229601" cy="857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011" tIns="33920" rIns="68011" bIns="33920" numCol="1" anchor="ctr" anchorCtr="0" compatLnSpc="1">
            <a:prstTxWarp prst="textNoShape">
              <a:avLst/>
            </a:prstTxWarp>
          </a:bodyPr>
          <a:lstStyle/>
          <a:p>
            <a:pPr lvl="0"/>
            <a:r>
              <a:rPr lang="en-US" altLang="en-US"/>
              <a:t>Click to edit Master title style</a:t>
            </a:r>
          </a:p>
        </p:txBody>
      </p:sp>
      <p:sp>
        <p:nvSpPr>
          <p:cNvPr id="1027" name="Rectangle 3"/>
          <p:cNvSpPr>
            <a:spLocks noGrp="1" noChangeArrowheads="1"/>
          </p:cNvSpPr>
          <p:nvPr>
            <p:ph type="body" idx="1"/>
          </p:nvPr>
        </p:nvSpPr>
        <p:spPr bwMode="auto">
          <a:xfrm>
            <a:off x="457205" y="1200155"/>
            <a:ext cx="8229601" cy="33944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011" tIns="33920" rIns="68011" bIns="339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p:cNvSpPr>
            <a:spLocks noGrp="1" noChangeArrowheads="1"/>
          </p:cNvSpPr>
          <p:nvPr>
            <p:ph type="dt" sz="half" idx="2"/>
          </p:nvPr>
        </p:nvSpPr>
        <p:spPr bwMode="auto">
          <a:xfrm>
            <a:off x="457200" y="4683919"/>
            <a:ext cx="2133600" cy="357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011" tIns="33920" rIns="68011" bIns="33920" numCol="1" anchor="t" anchorCtr="0" compatLnSpc="1">
            <a:prstTxWarp prst="textNoShape">
              <a:avLst/>
            </a:prstTxWarp>
          </a:bodyPr>
          <a:lstStyle>
            <a:lvl1pPr algn="l">
              <a:defRPr sz="788">
                <a:solidFill>
                  <a:schemeClr val="tx1"/>
                </a:solidFill>
                <a:latin typeface="+mj-lt"/>
              </a:defRPr>
            </a:lvl1pPr>
          </a:lstStyle>
          <a:p>
            <a:endParaRPr lang="en-US" altLang="en-US">
              <a:solidFill>
                <a:srgbClr val="000000"/>
              </a:solidFill>
            </a:endParaRPr>
          </a:p>
        </p:txBody>
      </p:sp>
      <p:sp>
        <p:nvSpPr>
          <p:cNvPr id="1029" name="Rectangle 5"/>
          <p:cNvSpPr>
            <a:spLocks noGrp="1" noChangeArrowheads="1"/>
          </p:cNvSpPr>
          <p:nvPr>
            <p:ph type="ftr" sz="quarter" idx="3"/>
          </p:nvPr>
        </p:nvSpPr>
        <p:spPr bwMode="auto">
          <a:xfrm>
            <a:off x="3124215" y="4683919"/>
            <a:ext cx="2895600" cy="357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011" tIns="33920" rIns="68011" bIns="33920" numCol="1" anchor="t" anchorCtr="0" compatLnSpc="1">
            <a:prstTxWarp prst="textNoShape">
              <a:avLst/>
            </a:prstTxWarp>
          </a:bodyPr>
          <a:lstStyle>
            <a:lvl1pPr>
              <a:defRPr sz="788">
                <a:solidFill>
                  <a:schemeClr val="tx1"/>
                </a:solidFill>
                <a:latin typeface="+mj-lt"/>
              </a:defRPr>
            </a:lvl1pPr>
          </a:lstStyle>
          <a:p>
            <a:endParaRPr lang="en-US" altLang="en-US">
              <a:solidFill>
                <a:srgbClr val="000000"/>
              </a:solidFill>
            </a:endParaRPr>
          </a:p>
        </p:txBody>
      </p:sp>
      <p:sp>
        <p:nvSpPr>
          <p:cNvPr id="1030" name="Rectangle 6"/>
          <p:cNvSpPr>
            <a:spLocks noGrp="1" noChangeArrowheads="1"/>
          </p:cNvSpPr>
          <p:nvPr>
            <p:ph type="sldNum" sz="quarter" idx="4"/>
          </p:nvPr>
        </p:nvSpPr>
        <p:spPr bwMode="auto">
          <a:xfrm>
            <a:off x="6553201" y="4683919"/>
            <a:ext cx="2133600" cy="357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011" tIns="33920" rIns="68011" bIns="33920" numCol="1" anchor="t" anchorCtr="0" compatLnSpc="1">
            <a:prstTxWarp prst="textNoShape">
              <a:avLst/>
            </a:prstTxWarp>
          </a:bodyPr>
          <a:lstStyle>
            <a:lvl1pPr algn="r">
              <a:defRPr sz="788">
                <a:solidFill>
                  <a:schemeClr val="tx1"/>
                </a:solidFill>
                <a:latin typeface="+mj-lt"/>
              </a:defRPr>
            </a:lvl1pPr>
          </a:lstStyle>
          <a:p>
            <a:fld id="{2B47646A-D41E-4824-8B47-F94474723556}"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782791974"/>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fade">
                                      <p:cBhvr>
                                        <p:cTn id="7" dur="2000"/>
                                        <p:tgtEl>
                                          <p:spTgt spid="102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027">
                                            <p:txEl>
                                              <p:pRg st="0" end="0"/>
                                            </p:txEl>
                                          </p:spTgt>
                                        </p:tgtEl>
                                        <p:attrNameLst>
                                          <p:attrName>style.visibility</p:attrName>
                                        </p:attrNameLst>
                                      </p:cBhvr>
                                      <p:to>
                                        <p:strVal val="visible"/>
                                      </p:to>
                                    </p:set>
                                    <p:animEffect transition="in" filter="wipe(left)">
                                      <p:cBhvr>
                                        <p:cTn id="12" dur="500"/>
                                        <p:tgtEl>
                                          <p:spTgt spid="1027">
                                            <p:txEl>
                                              <p:pRg st="0" end="0"/>
                                            </p:txEl>
                                          </p:spTgt>
                                        </p:tgtEl>
                                      </p:cBhvr>
                                    </p:animEffect>
                                  </p:childTnLst>
                                </p:cTn>
                              </p:par>
                              <p:par>
                                <p:cTn id="13" presetID="22" presetClass="entr" presetSubtype="8" fill="hold" grpId="0" nodeType="withEffect">
                                  <p:stCondLst>
                                    <p:cond delay="0"/>
                                  </p:stCondLst>
                                  <p:childTnLst>
                                    <p:set>
                                      <p:cBhvr>
                                        <p:cTn id="14" dur="1" fill="hold">
                                          <p:stCondLst>
                                            <p:cond delay="0"/>
                                          </p:stCondLst>
                                        </p:cTn>
                                        <p:tgtEl>
                                          <p:spTgt spid="1027">
                                            <p:txEl>
                                              <p:pRg st="1" end="1"/>
                                            </p:txEl>
                                          </p:spTgt>
                                        </p:tgtEl>
                                        <p:attrNameLst>
                                          <p:attrName>style.visibility</p:attrName>
                                        </p:attrNameLst>
                                      </p:cBhvr>
                                      <p:to>
                                        <p:strVal val="visible"/>
                                      </p:to>
                                    </p:set>
                                    <p:animEffect transition="in" filter="wipe(left)">
                                      <p:cBhvr>
                                        <p:cTn id="15" dur="500"/>
                                        <p:tgtEl>
                                          <p:spTgt spid="1027">
                                            <p:txEl>
                                              <p:pRg st="1" end="1"/>
                                            </p:txEl>
                                          </p:spTgt>
                                        </p:tgtEl>
                                      </p:cBhvr>
                                    </p:animEffect>
                                  </p:childTnLst>
                                </p:cTn>
                              </p:par>
                              <p:par>
                                <p:cTn id="16" presetID="22" presetClass="entr" presetSubtype="8" fill="hold" grpId="0" nodeType="withEffect">
                                  <p:stCondLst>
                                    <p:cond delay="0"/>
                                  </p:stCondLst>
                                  <p:childTnLst>
                                    <p:set>
                                      <p:cBhvr>
                                        <p:cTn id="17" dur="1" fill="hold">
                                          <p:stCondLst>
                                            <p:cond delay="0"/>
                                          </p:stCondLst>
                                        </p:cTn>
                                        <p:tgtEl>
                                          <p:spTgt spid="1027">
                                            <p:txEl>
                                              <p:pRg st="2" end="2"/>
                                            </p:txEl>
                                          </p:spTgt>
                                        </p:tgtEl>
                                        <p:attrNameLst>
                                          <p:attrName>style.visibility</p:attrName>
                                        </p:attrNameLst>
                                      </p:cBhvr>
                                      <p:to>
                                        <p:strVal val="visible"/>
                                      </p:to>
                                    </p:set>
                                    <p:animEffect transition="in" filter="wipe(left)">
                                      <p:cBhvr>
                                        <p:cTn id="18" dur="500"/>
                                        <p:tgtEl>
                                          <p:spTgt spid="1027">
                                            <p:txEl>
                                              <p:pRg st="2" end="2"/>
                                            </p:txEl>
                                          </p:spTgt>
                                        </p:tgtEl>
                                      </p:cBhvr>
                                    </p:animEffect>
                                  </p:childTnLst>
                                </p:cTn>
                              </p:par>
                              <p:par>
                                <p:cTn id="19" presetID="22" presetClass="entr" presetSubtype="8" fill="hold" grpId="0" nodeType="withEffect">
                                  <p:stCondLst>
                                    <p:cond delay="0"/>
                                  </p:stCondLst>
                                  <p:childTnLst>
                                    <p:set>
                                      <p:cBhvr>
                                        <p:cTn id="20" dur="1" fill="hold">
                                          <p:stCondLst>
                                            <p:cond delay="0"/>
                                          </p:stCondLst>
                                        </p:cTn>
                                        <p:tgtEl>
                                          <p:spTgt spid="1027">
                                            <p:txEl>
                                              <p:pRg st="3" end="3"/>
                                            </p:txEl>
                                          </p:spTgt>
                                        </p:tgtEl>
                                        <p:attrNameLst>
                                          <p:attrName>style.visibility</p:attrName>
                                        </p:attrNameLst>
                                      </p:cBhvr>
                                      <p:to>
                                        <p:strVal val="visible"/>
                                      </p:to>
                                    </p:set>
                                    <p:animEffect transition="in" filter="wipe(left)">
                                      <p:cBhvr>
                                        <p:cTn id="21" dur="500"/>
                                        <p:tgtEl>
                                          <p:spTgt spid="1027">
                                            <p:txEl>
                                              <p:pRg st="3" end="3"/>
                                            </p:txEl>
                                          </p:spTgt>
                                        </p:tgtEl>
                                      </p:cBhvr>
                                    </p:animEffect>
                                  </p:childTnLst>
                                </p:cTn>
                              </p:par>
                              <p:par>
                                <p:cTn id="22" presetID="22" presetClass="entr" presetSubtype="8" fill="hold" grpId="0" nodeType="withEffect">
                                  <p:stCondLst>
                                    <p:cond delay="0"/>
                                  </p:stCondLst>
                                  <p:childTnLst>
                                    <p:set>
                                      <p:cBhvr>
                                        <p:cTn id="23" dur="1" fill="hold">
                                          <p:stCondLst>
                                            <p:cond delay="0"/>
                                          </p:stCondLst>
                                        </p:cTn>
                                        <p:tgtEl>
                                          <p:spTgt spid="1027">
                                            <p:txEl>
                                              <p:pRg st="4" end="4"/>
                                            </p:txEl>
                                          </p:spTgt>
                                        </p:tgtEl>
                                        <p:attrNameLst>
                                          <p:attrName>style.visibility</p:attrName>
                                        </p:attrNameLst>
                                      </p:cBhvr>
                                      <p:to>
                                        <p:strVal val="visible"/>
                                      </p:to>
                                    </p:set>
                                    <p:animEffect transition="in" filter="wipe(left)">
                                      <p:cBhvr>
                                        <p:cTn id="24" dur="500"/>
                                        <p:tgtEl>
                                          <p:spTgt spid="102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6" grpId="0"/>
      <p:bldP spid="1027" grpId="0" build="p">
        <p:tmplLst>
          <p:tmpl lvl="1">
            <p:tnLst>
              <p:par>
                <p:cTn presetID="22" presetClass="entr" presetSubtype="8" fill="hold" nodeType="click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wipe(left)">
                      <p:cBhvr>
                        <p:cTn dur="500"/>
                        <p:tgtEl>
                          <p:spTgt spid="1027"/>
                        </p:tgtEl>
                      </p:cBhvr>
                    </p:animEffect>
                  </p:childTnLst>
                </p:cTn>
              </p:par>
            </p:tnLst>
          </p:tmpl>
          <p:tmpl lvl="2">
            <p:tnLst>
              <p:par>
                <p:cTn presetID="22" presetClass="entr" presetSubtype="8" fill="hold" nodeType="with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wipe(left)">
                      <p:cBhvr>
                        <p:cTn dur="500"/>
                        <p:tgtEl>
                          <p:spTgt spid="1027"/>
                        </p:tgtEl>
                      </p:cBhvr>
                    </p:animEffect>
                  </p:childTnLst>
                </p:cTn>
              </p:par>
            </p:tnLst>
          </p:tmpl>
          <p:tmpl lvl="3">
            <p:tnLst>
              <p:par>
                <p:cTn presetID="22" presetClass="entr" presetSubtype="8" fill="hold" nodeType="with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wipe(left)">
                      <p:cBhvr>
                        <p:cTn dur="500"/>
                        <p:tgtEl>
                          <p:spTgt spid="1027"/>
                        </p:tgtEl>
                      </p:cBhvr>
                    </p:animEffect>
                  </p:childTnLst>
                </p:cTn>
              </p:par>
            </p:tnLst>
          </p:tmpl>
          <p:tmpl lvl="4">
            <p:tnLst>
              <p:par>
                <p:cTn presetID="22" presetClass="entr" presetSubtype="8" fill="hold" nodeType="with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wipe(left)">
                      <p:cBhvr>
                        <p:cTn dur="500"/>
                        <p:tgtEl>
                          <p:spTgt spid="1027"/>
                        </p:tgtEl>
                      </p:cBhvr>
                    </p:animEffect>
                  </p:childTnLst>
                </p:cTn>
              </p:par>
            </p:tnLst>
          </p:tmpl>
          <p:tmpl lvl="5">
            <p:tnLst>
              <p:par>
                <p:cTn presetID="22" presetClass="entr" presetSubtype="8" fill="hold" nodeType="with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wipe(left)">
                      <p:cBhvr>
                        <p:cTn dur="500"/>
                        <p:tgtEl>
                          <p:spTgt spid="1027"/>
                        </p:tgtEl>
                      </p:cBhvr>
                    </p:animEffect>
                  </p:childTnLst>
                </p:cTn>
              </p:par>
            </p:tnLst>
          </p:tmpl>
        </p:tmplLst>
      </p:bldP>
    </p:bldLst>
  </p:timing>
  <p:txStyles>
    <p:titleStyle>
      <a:lvl1pPr algn="ctr" rtl="0" fontAlgn="base">
        <a:spcBef>
          <a:spcPct val="0"/>
        </a:spcBef>
        <a:spcAft>
          <a:spcPct val="0"/>
        </a:spcAft>
        <a:defRPr sz="2475">
          <a:solidFill>
            <a:schemeClr val="tx2"/>
          </a:solidFill>
          <a:latin typeface="+mj-lt"/>
          <a:ea typeface="+mj-ea"/>
          <a:cs typeface="+mj-cs"/>
        </a:defRPr>
      </a:lvl1pPr>
      <a:lvl2pPr algn="ctr" rtl="0" fontAlgn="base">
        <a:spcBef>
          <a:spcPct val="0"/>
        </a:spcBef>
        <a:spcAft>
          <a:spcPct val="0"/>
        </a:spcAft>
        <a:defRPr sz="2475">
          <a:solidFill>
            <a:schemeClr val="tx2"/>
          </a:solidFill>
          <a:latin typeface="Arial" charset="0"/>
          <a:cs typeface="Arial" charset="0"/>
        </a:defRPr>
      </a:lvl2pPr>
      <a:lvl3pPr algn="ctr" rtl="0" fontAlgn="base">
        <a:spcBef>
          <a:spcPct val="0"/>
        </a:spcBef>
        <a:spcAft>
          <a:spcPct val="0"/>
        </a:spcAft>
        <a:defRPr sz="2475">
          <a:solidFill>
            <a:schemeClr val="tx2"/>
          </a:solidFill>
          <a:latin typeface="Arial" charset="0"/>
          <a:cs typeface="Arial" charset="0"/>
        </a:defRPr>
      </a:lvl3pPr>
      <a:lvl4pPr algn="ctr" rtl="0" fontAlgn="base">
        <a:spcBef>
          <a:spcPct val="0"/>
        </a:spcBef>
        <a:spcAft>
          <a:spcPct val="0"/>
        </a:spcAft>
        <a:defRPr sz="2475">
          <a:solidFill>
            <a:schemeClr val="tx2"/>
          </a:solidFill>
          <a:latin typeface="Arial" charset="0"/>
          <a:cs typeface="Arial" charset="0"/>
        </a:defRPr>
      </a:lvl4pPr>
      <a:lvl5pPr algn="ctr" rtl="0" fontAlgn="base">
        <a:spcBef>
          <a:spcPct val="0"/>
        </a:spcBef>
        <a:spcAft>
          <a:spcPct val="0"/>
        </a:spcAft>
        <a:defRPr sz="2475">
          <a:solidFill>
            <a:schemeClr val="tx2"/>
          </a:solidFill>
          <a:latin typeface="Arial" charset="0"/>
          <a:cs typeface="Arial" charset="0"/>
        </a:defRPr>
      </a:lvl5pPr>
      <a:lvl6pPr marL="190718" algn="ctr" rtl="0" fontAlgn="base">
        <a:spcBef>
          <a:spcPct val="0"/>
        </a:spcBef>
        <a:spcAft>
          <a:spcPct val="0"/>
        </a:spcAft>
        <a:defRPr sz="2475">
          <a:solidFill>
            <a:schemeClr val="tx2"/>
          </a:solidFill>
          <a:latin typeface="Arial" charset="0"/>
          <a:cs typeface="Arial" charset="0"/>
        </a:defRPr>
      </a:lvl6pPr>
      <a:lvl7pPr marL="381518" algn="ctr" rtl="0" fontAlgn="base">
        <a:spcBef>
          <a:spcPct val="0"/>
        </a:spcBef>
        <a:spcAft>
          <a:spcPct val="0"/>
        </a:spcAft>
        <a:defRPr sz="2475">
          <a:solidFill>
            <a:schemeClr val="tx2"/>
          </a:solidFill>
          <a:latin typeface="Arial" charset="0"/>
          <a:cs typeface="Arial" charset="0"/>
        </a:defRPr>
      </a:lvl7pPr>
      <a:lvl8pPr marL="572171" algn="ctr" rtl="0" fontAlgn="base">
        <a:spcBef>
          <a:spcPct val="0"/>
        </a:spcBef>
        <a:spcAft>
          <a:spcPct val="0"/>
        </a:spcAft>
        <a:defRPr sz="2475">
          <a:solidFill>
            <a:schemeClr val="tx2"/>
          </a:solidFill>
          <a:latin typeface="Arial" charset="0"/>
          <a:cs typeface="Arial" charset="0"/>
        </a:defRPr>
      </a:lvl8pPr>
      <a:lvl9pPr marL="762951" algn="ctr" rtl="0" fontAlgn="base">
        <a:spcBef>
          <a:spcPct val="0"/>
        </a:spcBef>
        <a:spcAft>
          <a:spcPct val="0"/>
        </a:spcAft>
        <a:defRPr sz="2475">
          <a:solidFill>
            <a:schemeClr val="tx2"/>
          </a:solidFill>
          <a:latin typeface="Arial" charset="0"/>
          <a:cs typeface="Arial" charset="0"/>
        </a:defRPr>
      </a:lvl9pPr>
    </p:titleStyle>
    <p:bodyStyle>
      <a:lvl1pPr marL="143000" indent="-143000" algn="l" rtl="0" fontAlgn="base">
        <a:spcBef>
          <a:spcPct val="20000"/>
        </a:spcBef>
        <a:spcAft>
          <a:spcPct val="0"/>
        </a:spcAft>
        <a:buChar char="•"/>
        <a:defRPr sz="2250">
          <a:solidFill>
            <a:schemeClr val="bg1"/>
          </a:solidFill>
          <a:latin typeface="+mn-lt"/>
          <a:ea typeface="+mn-ea"/>
          <a:cs typeface="+mn-cs"/>
        </a:defRPr>
      </a:lvl1pPr>
      <a:lvl2pPr marL="310007" indent="-119187" algn="l" rtl="0" fontAlgn="base">
        <a:spcBef>
          <a:spcPct val="20000"/>
        </a:spcBef>
        <a:spcAft>
          <a:spcPct val="0"/>
        </a:spcAft>
        <a:buChar char="–"/>
        <a:defRPr sz="2250">
          <a:solidFill>
            <a:schemeClr val="bg1"/>
          </a:solidFill>
          <a:latin typeface="+mn-lt"/>
        </a:defRPr>
      </a:lvl2pPr>
      <a:lvl3pPr marL="476785" indent="-95377" algn="l" rtl="0" fontAlgn="base">
        <a:spcBef>
          <a:spcPct val="20000"/>
        </a:spcBef>
        <a:spcAft>
          <a:spcPct val="0"/>
        </a:spcAft>
        <a:buChar char="•"/>
        <a:defRPr sz="1350">
          <a:solidFill>
            <a:schemeClr val="tx1"/>
          </a:solidFill>
          <a:latin typeface="+mj-lt"/>
          <a:cs typeface="+mj-cs"/>
        </a:defRPr>
      </a:lvl3pPr>
      <a:lvl4pPr marL="667552" indent="-95377" algn="l" rtl="0" fontAlgn="base">
        <a:spcBef>
          <a:spcPct val="20000"/>
        </a:spcBef>
        <a:spcAft>
          <a:spcPct val="0"/>
        </a:spcAft>
        <a:buChar char="–"/>
        <a:defRPr sz="1125">
          <a:solidFill>
            <a:schemeClr val="tx1"/>
          </a:solidFill>
          <a:latin typeface="+mj-lt"/>
          <a:cs typeface="+mj-cs"/>
        </a:defRPr>
      </a:lvl4pPr>
      <a:lvl5pPr marL="858305" indent="-95377" algn="l" rtl="0" fontAlgn="base">
        <a:spcBef>
          <a:spcPct val="20000"/>
        </a:spcBef>
        <a:spcAft>
          <a:spcPct val="0"/>
        </a:spcAft>
        <a:buChar char="»"/>
        <a:defRPr sz="1125">
          <a:solidFill>
            <a:schemeClr val="tx1"/>
          </a:solidFill>
          <a:latin typeface="+mj-lt"/>
          <a:cs typeface="+mj-cs"/>
        </a:defRPr>
      </a:lvl5pPr>
      <a:lvl6pPr marL="1048901" indent="-95377" algn="l" rtl="0" fontAlgn="base">
        <a:spcBef>
          <a:spcPct val="20000"/>
        </a:spcBef>
        <a:spcAft>
          <a:spcPct val="0"/>
        </a:spcAft>
        <a:buChar char="»"/>
        <a:defRPr sz="1125">
          <a:solidFill>
            <a:schemeClr val="tx1"/>
          </a:solidFill>
          <a:latin typeface="+mj-lt"/>
          <a:cs typeface="+mj-cs"/>
        </a:defRPr>
      </a:lvl6pPr>
      <a:lvl7pPr marL="1239680" indent="-95377" algn="l" rtl="0" fontAlgn="base">
        <a:spcBef>
          <a:spcPct val="20000"/>
        </a:spcBef>
        <a:spcAft>
          <a:spcPct val="0"/>
        </a:spcAft>
        <a:buChar char="»"/>
        <a:defRPr sz="1125">
          <a:solidFill>
            <a:schemeClr val="tx1"/>
          </a:solidFill>
          <a:latin typeface="+mj-lt"/>
          <a:cs typeface="+mj-cs"/>
        </a:defRPr>
      </a:lvl7pPr>
      <a:lvl8pPr marL="1430387" indent="-95377" algn="l" rtl="0" fontAlgn="base">
        <a:spcBef>
          <a:spcPct val="20000"/>
        </a:spcBef>
        <a:spcAft>
          <a:spcPct val="0"/>
        </a:spcAft>
        <a:buChar char="»"/>
        <a:defRPr sz="1125">
          <a:solidFill>
            <a:schemeClr val="tx1"/>
          </a:solidFill>
          <a:latin typeface="+mj-lt"/>
          <a:cs typeface="+mj-cs"/>
        </a:defRPr>
      </a:lvl8pPr>
      <a:lvl9pPr marL="1621158" indent="-95377" algn="l" rtl="0" fontAlgn="base">
        <a:spcBef>
          <a:spcPct val="20000"/>
        </a:spcBef>
        <a:spcAft>
          <a:spcPct val="0"/>
        </a:spcAft>
        <a:buChar char="»"/>
        <a:defRPr sz="1125">
          <a:solidFill>
            <a:schemeClr val="tx1"/>
          </a:solidFill>
          <a:latin typeface="+mj-lt"/>
          <a:cs typeface="+mj-cs"/>
        </a:defRPr>
      </a:lvl9pPr>
    </p:bodyStyle>
    <p:otherStyle>
      <a:defPPr>
        <a:defRPr lang="en-US"/>
      </a:defPPr>
      <a:lvl1pPr marL="0" algn="l" defTabSz="381518" rtl="0" eaLnBrk="1" latinLnBrk="0" hangingPunct="1">
        <a:defRPr sz="1013" kern="1200">
          <a:solidFill>
            <a:schemeClr val="tx1"/>
          </a:solidFill>
          <a:latin typeface="+mn-lt"/>
          <a:ea typeface="+mn-ea"/>
          <a:cs typeface="+mn-cs"/>
        </a:defRPr>
      </a:lvl1pPr>
      <a:lvl2pPr marL="190718" algn="l" defTabSz="381518" rtl="0" eaLnBrk="1" latinLnBrk="0" hangingPunct="1">
        <a:defRPr sz="1013" kern="1200">
          <a:solidFill>
            <a:schemeClr val="tx1"/>
          </a:solidFill>
          <a:latin typeface="+mn-lt"/>
          <a:ea typeface="+mn-ea"/>
          <a:cs typeface="+mn-cs"/>
        </a:defRPr>
      </a:lvl2pPr>
      <a:lvl3pPr marL="381518" algn="l" defTabSz="381518" rtl="0" eaLnBrk="1" latinLnBrk="0" hangingPunct="1">
        <a:defRPr sz="1013" kern="1200">
          <a:solidFill>
            <a:schemeClr val="tx1"/>
          </a:solidFill>
          <a:latin typeface="+mn-lt"/>
          <a:ea typeface="+mn-ea"/>
          <a:cs typeface="+mn-cs"/>
        </a:defRPr>
      </a:lvl3pPr>
      <a:lvl4pPr marL="572171" algn="l" defTabSz="381518" rtl="0" eaLnBrk="1" latinLnBrk="0" hangingPunct="1">
        <a:defRPr sz="1013" kern="1200">
          <a:solidFill>
            <a:schemeClr val="tx1"/>
          </a:solidFill>
          <a:latin typeface="+mn-lt"/>
          <a:ea typeface="+mn-ea"/>
          <a:cs typeface="+mn-cs"/>
        </a:defRPr>
      </a:lvl4pPr>
      <a:lvl5pPr marL="762951" algn="l" defTabSz="381518" rtl="0" eaLnBrk="1" latinLnBrk="0" hangingPunct="1">
        <a:defRPr sz="1013" kern="1200">
          <a:solidFill>
            <a:schemeClr val="tx1"/>
          </a:solidFill>
          <a:latin typeface="+mn-lt"/>
          <a:ea typeface="+mn-ea"/>
          <a:cs typeface="+mn-cs"/>
        </a:defRPr>
      </a:lvl5pPr>
      <a:lvl6pPr marL="953583" algn="l" defTabSz="381518" rtl="0" eaLnBrk="1" latinLnBrk="0" hangingPunct="1">
        <a:defRPr sz="1013" kern="1200">
          <a:solidFill>
            <a:schemeClr val="tx1"/>
          </a:solidFill>
          <a:latin typeface="+mn-lt"/>
          <a:ea typeface="+mn-ea"/>
          <a:cs typeface="+mn-cs"/>
        </a:defRPr>
      </a:lvl6pPr>
      <a:lvl7pPr marL="1144273" algn="l" defTabSz="381518" rtl="0" eaLnBrk="1" latinLnBrk="0" hangingPunct="1">
        <a:defRPr sz="1013" kern="1200">
          <a:solidFill>
            <a:schemeClr val="tx1"/>
          </a:solidFill>
          <a:latin typeface="+mn-lt"/>
          <a:ea typeface="+mn-ea"/>
          <a:cs typeface="+mn-cs"/>
        </a:defRPr>
      </a:lvl7pPr>
      <a:lvl8pPr marL="1335014" algn="l" defTabSz="381518" rtl="0" eaLnBrk="1" latinLnBrk="0" hangingPunct="1">
        <a:defRPr sz="1013" kern="1200">
          <a:solidFill>
            <a:schemeClr val="tx1"/>
          </a:solidFill>
          <a:latin typeface="+mn-lt"/>
          <a:ea typeface="+mn-ea"/>
          <a:cs typeface="+mn-cs"/>
        </a:defRPr>
      </a:lvl8pPr>
      <a:lvl9pPr marL="1525749" algn="l" defTabSz="381518" rtl="0" eaLnBrk="1" latinLnBrk="0" hangingPunct="1">
        <a:defRPr sz="1013"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273844"/>
            <a:ext cx="7886700" cy="994172"/>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4767263"/>
            <a:ext cx="2057400" cy="273844"/>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altLang="en-US">
              <a:solidFill>
                <a:srgbClr val="000000"/>
              </a:solidFill>
            </a:endParaRPr>
          </a:p>
        </p:txBody>
      </p:sp>
      <p:sp>
        <p:nvSpPr>
          <p:cNvPr id="5" name="Footer Placeholder 4"/>
          <p:cNvSpPr>
            <a:spLocks noGrp="1"/>
          </p:cNvSpPr>
          <p:nvPr>
            <p:ph type="ftr" sz="quarter" idx="3"/>
          </p:nvPr>
        </p:nvSpPr>
        <p:spPr>
          <a:xfrm>
            <a:off x="3028950" y="4767263"/>
            <a:ext cx="30861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ltLang="en-US">
              <a:solidFill>
                <a:srgbClr val="000000"/>
              </a:solidFill>
            </a:endParaRPr>
          </a:p>
        </p:txBody>
      </p:sp>
      <p:sp>
        <p:nvSpPr>
          <p:cNvPr id="6" name="Slide Number Placeholder 5"/>
          <p:cNvSpPr>
            <a:spLocks noGrp="1"/>
          </p:cNvSpPr>
          <p:nvPr>
            <p:ph type="sldNum" sz="quarter" idx="4"/>
          </p:nvPr>
        </p:nvSpPr>
        <p:spPr>
          <a:xfrm>
            <a:off x="6457950" y="4767263"/>
            <a:ext cx="2057400" cy="273844"/>
          </a:xfrm>
          <a:prstGeom prst="rect">
            <a:avLst/>
          </a:prstGeom>
        </p:spPr>
        <p:txBody>
          <a:bodyPr vert="horz" lIns="91440" tIns="45720" rIns="91440" bIns="45720" rtlCol="0" anchor="ctr"/>
          <a:lstStyle>
            <a:lvl1pPr algn="r">
              <a:defRPr sz="900">
                <a:solidFill>
                  <a:schemeClr val="tx1">
                    <a:tint val="75000"/>
                  </a:schemeClr>
                </a:solidFill>
              </a:defRPr>
            </a:lvl1pPr>
          </a:lstStyle>
          <a:p>
            <a:fld id="{2B47646A-D41E-4824-8B47-F94474723556}" type="slidenum">
              <a:rPr lang="en-US" altLang="en-US" smtClean="0">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625484461"/>
      </p:ext>
    </p:extLst>
  </p:cSld>
  <p:clrMap bg1="lt1" tx1="dk1" bg2="lt2" tx2="dk2" accent1="accent1" accent2="accent2" accent3="accent3" accent4="accent4" accent5="accent5" accent6="accent6" hlink="hlink" folHlink="folHlink"/>
  <p:sldLayoutIdLst>
    <p:sldLayoutId id="2147483823" r:id="rId1"/>
    <p:sldLayoutId id="2147483824" r:id="rId2"/>
    <p:sldLayoutId id="2147483825" r:id="rId3"/>
    <p:sldLayoutId id="2147483826" r:id="rId4"/>
    <p:sldLayoutId id="2147483827" r:id="rId5"/>
    <p:sldLayoutId id="2147483828" r:id="rId6"/>
    <p:sldLayoutId id="2147483829" r:id="rId7"/>
    <p:sldLayoutId id="2147483830" r:id="rId8"/>
    <p:sldLayoutId id="2147483831" r:id="rId9"/>
    <p:sldLayoutId id="2147483832" r:id="rId10"/>
    <p:sldLayoutId id="2147483833"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15A8236E-6824-41C0-AD6D-BA7C5EA9F790}"/>
              </a:ext>
            </a:extLst>
          </p:cNvPr>
          <p:cNvSpPr>
            <a:spLocks noGrp="1" noChangeArrowheads="1"/>
          </p:cNvSpPr>
          <p:nvPr>
            <p:ph type="title"/>
          </p:nvPr>
        </p:nvSpPr>
        <p:spPr bwMode="auto">
          <a:xfrm>
            <a:off x="457200" y="205979"/>
            <a:ext cx="8229600" cy="857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Rectangle 3">
            <a:extLst>
              <a:ext uri="{FF2B5EF4-FFF2-40B4-BE49-F238E27FC236}">
                <a16:creationId xmlns:a16="http://schemas.microsoft.com/office/drawing/2014/main" id="{E256588F-2CDA-46CC-A398-1210D43EA005}"/>
              </a:ext>
            </a:extLst>
          </p:cNvPr>
          <p:cNvSpPr>
            <a:spLocks noGrp="1" noChangeArrowheads="1"/>
          </p:cNvSpPr>
          <p:nvPr>
            <p:ph type="body" idx="1"/>
          </p:nvPr>
        </p:nvSpPr>
        <p:spPr bwMode="auto">
          <a:xfrm>
            <a:off x="457200" y="1200151"/>
            <a:ext cx="8229600" cy="33944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a:extLst>
              <a:ext uri="{FF2B5EF4-FFF2-40B4-BE49-F238E27FC236}">
                <a16:creationId xmlns:a16="http://schemas.microsoft.com/office/drawing/2014/main" id="{80CD1BAB-17B6-46C1-9CEF-B30C8735FF16}"/>
              </a:ext>
            </a:extLst>
          </p:cNvPr>
          <p:cNvSpPr>
            <a:spLocks noGrp="1" noChangeArrowheads="1"/>
          </p:cNvSpPr>
          <p:nvPr>
            <p:ph type="dt" sz="half" idx="2"/>
          </p:nvPr>
        </p:nvSpPr>
        <p:spPr bwMode="auto">
          <a:xfrm>
            <a:off x="457200" y="4683919"/>
            <a:ext cx="2133600" cy="357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a:defRPr sz="1050">
                <a:solidFill>
                  <a:schemeClr val="tx1"/>
                </a:solidFill>
                <a:latin typeface="+mj-lt"/>
                <a:cs typeface="+mj-cs"/>
              </a:defRPr>
            </a:lvl1pPr>
          </a:lstStyle>
          <a:p>
            <a:endParaRPr lang="en-US" altLang="en-US"/>
          </a:p>
        </p:txBody>
      </p:sp>
      <p:sp>
        <p:nvSpPr>
          <p:cNvPr id="1029" name="Rectangle 5">
            <a:extLst>
              <a:ext uri="{FF2B5EF4-FFF2-40B4-BE49-F238E27FC236}">
                <a16:creationId xmlns:a16="http://schemas.microsoft.com/office/drawing/2014/main" id="{B177EAA0-15C1-4D9F-B164-EAF4DDFA5430}"/>
              </a:ext>
            </a:extLst>
          </p:cNvPr>
          <p:cNvSpPr>
            <a:spLocks noGrp="1" noChangeArrowheads="1"/>
          </p:cNvSpPr>
          <p:nvPr>
            <p:ph type="ftr" sz="quarter" idx="3"/>
          </p:nvPr>
        </p:nvSpPr>
        <p:spPr bwMode="auto">
          <a:xfrm>
            <a:off x="3124200" y="4683919"/>
            <a:ext cx="2895600" cy="357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050">
                <a:solidFill>
                  <a:schemeClr val="tx1"/>
                </a:solidFill>
                <a:latin typeface="+mj-lt"/>
                <a:cs typeface="+mj-cs"/>
              </a:defRPr>
            </a:lvl1pPr>
          </a:lstStyle>
          <a:p>
            <a:endParaRPr lang="en-US" altLang="en-US"/>
          </a:p>
        </p:txBody>
      </p:sp>
      <p:sp>
        <p:nvSpPr>
          <p:cNvPr id="1030" name="Rectangle 6">
            <a:extLst>
              <a:ext uri="{FF2B5EF4-FFF2-40B4-BE49-F238E27FC236}">
                <a16:creationId xmlns:a16="http://schemas.microsoft.com/office/drawing/2014/main" id="{D5C0256C-DF5C-4185-B794-EB7518B1768F}"/>
              </a:ext>
            </a:extLst>
          </p:cNvPr>
          <p:cNvSpPr>
            <a:spLocks noGrp="1" noChangeArrowheads="1"/>
          </p:cNvSpPr>
          <p:nvPr>
            <p:ph type="sldNum" sz="quarter" idx="4"/>
          </p:nvPr>
        </p:nvSpPr>
        <p:spPr bwMode="auto">
          <a:xfrm>
            <a:off x="6553200" y="4683919"/>
            <a:ext cx="2133600" cy="357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050">
                <a:solidFill>
                  <a:schemeClr val="tx1"/>
                </a:solidFill>
                <a:latin typeface="+mj-lt"/>
                <a:cs typeface="+mj-cs"/>
              </a:defRPr>
            </a:lvl1pPr>
          </a:lstStyle>
          <a:p>
            <a:fld id="{A2F7256A-EC93-42F0-B1CB-04D1612D5C1E}" type="slidenum">
              <a:rPr lang="en-US" altLang="en-US"/>
              <a:pPr/>
              <a:t>‹#›</a:t>
            </a:fld>
            <a:endParaRPr lang="en-US" altLang="en-US"/>
          </a:p>
        </p:txBody>
      </p:sp>
    </p:spTree>
    <p:extLst>
      <p:ext uri="{BB962C8B-B14F-4D97-AF65-F5344CB8AC3E}">
        <p14:creationId xmlns:p14="http://schemas.microsoft.com/office/powerpoint/2010/main" val="2204535473"/>
      </p:ext>
    </p:extLst>
  </p:cSld>
  <p:clrMap bg1="lt1" tx1="dk1" bg2="lt2" tx2="dk2" accent1="accent1" accent2="accent2" accent3="accent3" accent4="accent4" accent5="accent5" accent6="accent6" hlink="hlink" folHlink="folHlink"/>
  <p:sldLayoutIdLst>
    <p:sldLayoutId id="2147483835" r:id="rId1"/>
  </p:sldLayoutIdLs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fade">
                                      <p:cBhvr>
                                        <p:cTn id="7" dur="2000"/>
                                        <p:tgtEl>
                                          <p:spTgt spid="102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027">
                                            <p:txEl>
                                              <p:pRg st="0" end="0"/>
                                            </p:txEl>
                                          </p:spTgt>
                                        </p:tgtEl>
                                        <p:attrNameLst>
                                          <p:attrName>style.visibility</p:attrName>
                                        </p:attrNameLst>
                                      </p:cBhvr>
                                      <p:to>
                                        <p:strVal val="visible"/>
                                      </p:to>
                                    </p:set>
                                    <p:animEffect transition="in" filter="wipe(left)">
                                      <p:cBhvr>
                                        <p:cTn id="12" dur="500"/>
                                        <p:tgtEl>
                                          <p:spTgt spid="1027">
                                            <p:txEl>
                                              <p:pRg st="0" end="0"/>
                                            </p:txEl>
                                          </p:spTgt>
                                        </p:tgtEl>
                                      </p:cBhvr>
                                    </p:animEffect>
                                  </p:childTnLst>
                                </p:cTn>
                              </p:par>
                              <p:par>
                                <p:cTn id="13" presetID="22" presetClass="entr" presetSubtype="8" fill="hold" grpId="0" nodeType="withEffect">
                                  <p:stCondLst>
                                    <p:cond delay="0"/>
                                  </p:stCondLst>
                                  <p:childTnLst>
                                    <p:set>
                                      <p:cBhvr>
                                        <p:cTn id="14" dur="1" fill="hold">
                                          <p:stCondLst>
                                            <p:cond delay="0"/>
                                          </p:stCondLst>
                                        </p:cTn>
                                        <p:tgtEl>
                                          <p:spTgt spid="1027">
                                            <p:txEl>
                                              <p:pRg st="1" end="1"/>
                                            </p:txEl>
                                          </p:spTgt>
                                        </p:tgtEl>
                                        <p:attrNameLst>
                                          <p:attrName>style.visibility</p:attrName>
                                        </p:attrNameLst>
                                      </p:cBhvr>
                                      <p:to>
                                        <p:strVal val="visible"/>
                                      </p:to>
                                    </p:set>
                                    <p:animEffect transition="in" filter="wipe(left)">
                                      <p:cBhvr>
                                        <p:cTn id="15" dur="500"/>
                                        <p:tgtEl>
                                          <p:spTgt spid="1027">
                                            <p:txEl>
                                              <p:pRg st="1" end="1"/>
                                            </p:txEl>
                                          </p:spTgt>
                                        </p:tgtEl>
                                      </p:cBhvr>
                                    </p:animEffect>
                                  </p:childTnLst>
                                </p:cTn>
                              </p:par>
                              <p:par>
                                <p:cTn id="16" presetID="22" presetClass="entr" presetSubtype="8" fill="hold" grpId="0" nodeType="withEffect">
                                  <p:stCondLst>
                                    <p:cond delay="0"/>
                                  </p:stCondLst>
                                  <p:childTnLst>
                                    <p:set>
                                      <p:cBhvr>
                                        <p:cTn id="17" dur="1" fill="hold">
                                          <p:stCondLst>
                                            <p:cond delay="0"/>
                                          </p:stCondLst>
                                        </p:cTn>
                                        <p:tgtEl>
                                          <p:spTgt spid="1027">
                                            <p:txEl>
                                              <p:pRg st="2" end="2"/>
                                            </p:txEl>
                                          </p:spTgt>
                                        </p:tgtEl>
                                        <p:attrNameLst>
                                          <p:attrName>style.visibility</p:attrName>
                                        </p:attrNameLst>
                                      </p:cBhvr>
                                      <p:to>
                                        <p:strVal val="visible"/>
                                      </p:to>
                                    </p:set>
                                    <p:animEffect transition="in" filter="wipe(left)">
                                      <p:cBhvr>
                                        <p:cTn id="18" dur="500"/>
                                        <p:tgtEl>
                                          <p:spTgt spid="1027">
                                            <p:txEl>
                                              <p:pRg st="2" end="2"/>
                                            </p:txEl>
                                          </p:spTgt>
                                        </p:tgtEl>
                                      </p:cBhvr>
                                    </p:animEffect>
                                  </p:childTnLst>
                                </p:cTn>
                              </p:par>
                              <p:par>
                                <p:cTn id="19" presetID="22" presetClass="entr" presetSubtype="8" fill="hold" grpId="0" nodeType="withEffect">
                                  <p:stCondLst>
                                    <p:cond delay="0"/>
                                  </p:stCondLst>
                                  <p:childTnLst>
                                    <p:set>
                                      <p:cBhvr>
                                        <p:cTn id="20" dur="1" fill="hold">
                                          <p:stCondLst>
                                            <p:cond delay="0"/>
                                          </p:stCondLst>
                                        </p:cTn>
                                        <p:tgtEl>
                                          <p:spTgt spid="1027">
                                            <p:txEl>
                                              <p:pRg st="3" end="3"/>
                                            </p:txEl>
                                          </p:spTgt>
                                        </p:tgtEl>
                                        <p:attrNameLst>
                                          <p:attrName>style.visibility</p:attrName>
                                        </p:attrNameLst>
                                      </p:cBhvr>
                                      <p:to>
                                        <p:strVal val="visible"/>
                                      </p:to>
                                    </p:set>
                                    <p:animEffect transition="in" filter="wipe(left)">
                                      <p:cBhvr>
                                        <p:cTn id="21" dur="500"/>
                                        <p:tgtEl>
                                          <p:spTgt spid="1027">
                                            <p:txEl>
                                              <p:pRg st="3" end="3"/>
                                            </p:txEl>
                                          </p:spTgt>
                                        </p:tgtEl>
                                      </p:cBhvr>
                                    </p:animEffect>
                                  </p:childTnLst>
                                </p:cTn>
                              </p:par>
                              <p:par>
                                <p:cTn id="22" presetID="22" presetClass="entr" presetSubtype="8" fill="hold" grpId="0" nodeType="withEffect">
                                  <p:stCondLst>
                                    <p:cond delay="0"/>
                                  </p:stCondLst>
                                  <p:childTnLst>
                                    <p:set>
                                      <p:cBhvr>
                                        <p:cTn id="23" dur="1" fill="hold">
                                          <p:stCondLst>
                                            <p:cond delay="0"/>
                                          </p:stCondLst>
                                        </p:cTn>
                                        <p:tgtEl>
                                          <p:spTgt spid="1027">
                                            <p:txEl>
                                              <p:pRg st="4" end="4"/>
                                            </p:txEl>
                                          </p:spTgt>
                                        </p:tgtEl>
                                        <p:attrNameLst>
                                          <p:attrName>style.visibility</p:attrName>
                                        </p:attrNameLst>
                                      </p:cBhvr>
                                      <p:to>
                                        <p:strVal val="visible"/>
                                      </p:to>
                                    </p:set>
                                    <p:animEffect transition="in" filter="wipe(left)">
                                      <p:cBhvr>
                                        <p:cTn id="24" dur="500"/>
                                        <p:tgtEl>
                                          <p:spTgt spid="102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6" grpId="0"/>
      <p:bldP spid="1027" grpId="0" build="p">
        <p:tmplLst>
          <p:tmpl lvl="1">
            <p:tnLst>
              <p:par>
                <p:cTn presetID="22" presetClass="entr" presetSubtype="8" fill="hold" nodeType="click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wipe(left)">
                      <p:cBhvr>
                        <p:cTn dur="500"/>
                        <p:tgtEl>
                          <p:spTgt spid="1027"/>
                        </p:tgtEl>
                      </p:cBhvr>
                    </p:animEffect>
                  </p:childTnLst>
                </p:cTn>
              </p:par>
            </p:tnLst>
          </p:tmpl>
          <p:tmpl lvl="2">
            <p:tnLst>
              <p:par>
                <p:cTn presetID="22" presetClass="entr" presetSubtype="8" fill="hold" nodeType="with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wipe(left)">
                      <p:cBhvr>
                        <p:cTn dur="500"/>
                        <p:tgtEl>
                          <p:spTgt spid="1027"/>
                        </p:tgtEl>
                      </p:cBhvr>
                    </p:animEffect>
                  </p:childTnLst>
                </p:cTn>
              </p:par>
            </p:tnLst>
          </p:tmpl>
          <p:tmpl lvl="3">
            <p:tnLst>
              <p:par>
                <p:cTn presetID="22" presetClass="entr" presetSubtype="8" fill="hold" nodeType="with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wipe(left)">
                      <p:cBhvr>
                        <p:cTn dur="500"/>
                        <p:tgtEl>
                          <p:spTgt spid="1027"/>
                        </p:tgtEl>
                      </p:cBhvr>
                    </p:animEffect>
                  </p:childTnLst>
                </p:cTn>
              </p:par>
            </p:tnLst>
          </p:tmpl>
          <p:tmpl lvl="4">
            <p:tnLst>
              <p:par>
                <p:cTn presetID="22" presetClass="entr" presetSubtype="8" fill="hold" nodeType="with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wipe(left)">
                      <p:cBhvr>
                        <p:cTn dur="500"/>
                        <p:tgtEl>
                          <p:spTgt spid="1027"/>
                        </p:tgtEl>
                      </p:cBhvr>
                    </p:animEffect>
                  </p:childTnLst>
                </p:cTn>
              </p:par>
            </p:tnLst>
          </p:tmpl>
          <p:tmpl lvl="5">
            <p:tnLst>
              <p:par>
                <p:cTn presetID="22" presetClass="entr" presetSubtype="8" fill="hold" nodeType="with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wipe(left)">
                      <p:cBhvr>
                        <p:cTn dur="500"/>
                        <p:tgtEl>
                          <p:spTgt spid="1027"/>
                        </p:tgtEl>
                      </p:cBhvr>
                    </p:animEffect>
                  </p:childTnLst>
                </p:cTn>
              </p:par>
            </p:tnLst>
          </p:tmpl>
        </p:tmplLst>
      </p:bldP>
    </p:bldLst>
  </p:timing>
  <p:txStyles>
    <p:titleStyle>
      <a:lvl1pPr algn="ctr" rtl="0" fontAlgn="base">
        <a:spcBef>
          <a:spcPct val="0"/>
        </a:spcBef>
        <a:spcAft>
          <a:spcPct val="0"/>
        </a:spcAft>
        <a:defRPr sz="3300" kern="1200">
          <a:solidFill>
            <a:schemeClr val="tx2"/>
          </a:solidFill>
          <a:latin typeface="+mj-lt"/>
          <a:ea typeface="+mj-ea"/>
          <a:cs typeface="+mj-cs"/>
        </a:defRPr>
      </a:lvl1pPr>
      <a:lvl2pPr algn="ctr" rtl="0" fontAlgn="base">
        <a:spcBef>
          <a:spcPct val="0"/>
        </a:spcBef>
        <a:spcAft>
          <a:spcPct val="0"/>
        </a:spcAft>
        <a:defRPr sz="3300">
          <a:solidFill>
            <a:schemeClr val="tx2"/>
          </a:solidFill>
          <a:latin typeface="Arial" panose="020B0604020202020204" pitchFamily="34" charset="0"/>
          <a:cs typeface="Arial" panose="020B0604020202020204" pitchFamily="34" charset="0"/>
        </a:defRPr>
      </a:lvl2pPr>
      <a:lvl3pPr algn="ctr" rtl="0" fontAlgn="base">
        <a:spcBef>
          <a:spcPct val="0"/>
        </a:spcBef>
        <a:spcAft>
          <a:spcPct val="0"/>
        </a:spcAft>
        <a:defRPr sz="3300">
          <a:solidFill>
            <a:schemeClr val="tx2"/>
          </a:solidFill>
          <a:latin typeface="Arial" panose="020B0604020202020204" pitchFamily="34" charset="0"/>
          <a:cs typeface="Arial" panose="020B0604020202020204" pitchFamily="34" charset="0"/>
        </a:defRPr>
      </a:lvl3pPr>
      <a:lvl4pPr algn="ctr" rtl="0" fontAlgn="base">
        <a:spcBef>
          <a:spcPct val="0"/>
        </a:spcBef>
        <a:spcAft>
          <a:spcPct val="0"/>
        </a:spcAft>
        <a:defRPr sz="3300">
          <a:solidFill>
            <a:schemeClr val="tx2"/>
          </a:solidFill>
          <a:latin typeface="Arial" panose="020B0604020202020204" pitchFamily="34" charset="0"/>
          <a:cs typeface="Arial" panose="020B0604020202020204" pitchFamily="34" charset="0"/>
        </a:defRPr>
      </a:lvl4pPr>
      <a:lvl5pPr algn="ctr" rtl="0" fontAlgn="base">
        <a:spcBef>
          <a:spcPct val="0"/>
        </a:spcBef>
        <a:spcAft>
          <a:spcPct val="0"/>
        </a:spcAft>
        <a:defRPr sz="3300">
          <a:solidFill>
            <a:schemeClr val="tx2"/>
          </a:solidFill>
          <a:latin typeface="Arial" panose="020B0604020202020204" pitchFamily="34" charset="0"/>
          <a:cs typeface="Arial" panose="020B0604020202020204" pitchFamily="34" charset="0"/>
        </a:defRPr>
      </a:lvl5pPr>
      <a:lvl6pPr marL="342900" algn="ctr" rtl="0" fontAlgn="base">
        <a:spcBef>
          <a:spcPct val="0"/>
        </a:spcBef>
        <a:spcAft>
          <a:spcPct val="0"/>
        </a:spcAft>
        <a:defRPr sz="3300">
          <a:solidFill>
            <a:schemeClr val="tx2"/>
          </a:solidFill>
          <a:latin typeface="Arial" panose="020B0604020202020204" pitchFamily="34" charset="0"/>
          <a:cs typeface="Arial" panose="020B0604020202020204" pitchFamily="34" charset="0"/>
        </a:defRPr>
      </a:lvl6pPr>
      <a:lvl7pPr marL="685800" algn="ctr" rtl="0" fontAlgn="base">
        <a:spcBef>
          <a:spcPct val="0"/>
        </a:spcBef>
        <a:spcAft>
          <a:spcPct val="0"/>
        </a:spcAft>
        <a:defRPr sz="3300">
          <a:solidFill>
            <a:schemeClr val="tx2"/>
          </a:solidFill>
          <a:latin typeface="Arial" panose="020B0604020202020204" pitchFamily="34" charset="0"/>
          <a:cs typeface="Arial" panose="020B0604020202020204" pitchFamily="34" charset="0"/>
        </a:defRPr>
      </a:lvl7pPr>
      <a:lvl8pPr marL="1028700" algn="ctr" rtl="0" fontAlgn="base">
        <a:spcBef>
          <a:spcPct val="0"/>
        </a:spcBef>
        <a:spcAft>
          <a:spcPct val="0"/>
        </a:spcAft>
        <a:defRPr sz="3300">
          <a:solidFill>
            <a:schemeClr val="tx2"/>
          </a:solidFill>
          <a:latin typeface="Arial" panose="020B0604020202020204" pitchFamily="34" charset="0"/>
          <a:cs typeface="Arial" panose="020B0604020202020204" pitchFamily="34" charset="0"/>
        </a:defRPr>
      </a:lvl8pPr>
      <a:lvl9pPr marL="1371600" algn="ctr" rtl="0" fontAlgn="base">
        <a:spcBef>
          <a:spcPct val="0"/>
        </a:spcBef>
        <a:spcAft>
          <a:spcPct val="0"/>
        </a:spcAft>
        <a:defRPr sz="3300">
          <a:solidFill>
            <a:schemeClr val="tx2"/>
          </a:solidFill>
          <a:latin typeface="Arial" panose="020B0604020202020204" pitchFamily="34" charset="0"/>
          <a:cs typeface="Arial" panose="020B0604020202020204" pitchFamily="34" charset="0"/>
        </a:defRPr>
      </a:lvl9pPr>
    </p:titleStyle>
    <p:bodyStyle>
      <a:lvl1pPr marL="257175" indent="-257175" algn="l" rtl="0" fontAlgn="base">
        <a:spcBef>
          <a:spcPct val="20000"/>
        </a:spcBef>
        <a:spcAft>
          <a:spcPct val="0"/>
        </a:spcAft>
        <a:buChar char="•"/>
        <a:defRPr sz="3000" kern="1200">
          <a:solidFill>
            <a:schemeClr val="bg1"/>
          </a:solidFill>
          <a:latin typeface="+mn-lt"/>
          <a:ea typeface="+mn-ea"/>
          <a:cs typeface="+mn-cs"/>
        </a:defRPr>
      </a:lvl1pPr>
      <a:lvl2pPr marL="557213" indent="-214313" algn="l" rtl="0" fontAlgn="base">
        <a:spcBef>
          <a:spcPct val="20000"/>
        </a:spcBef>
        <a:spcAft>
          <a:spcPct val="0"/>
        </a:spcAft>
        <a:buChar char="–"/>
        <a:defRPr sz="3000" kern="1200">
          <a:solidFill>
            <a:schemeClr val="bg1"/>
          </a:solidFill>
          <a:latin typeface="+mn-lt"/>
          <a:ea typeface="+mn-ea"/>
          <a:cs typeface="+mn-cs"/>
        </a:defRPr>
      </a:lvl2pPr>
      <a:lvl3pPr marL="857250" indent="-171450" algn="l" rtl="0" fontAlgn="base">
        <a:spcBef>
          <a:spcPct val="20000"/>
        </a:spcBef>
        <a:spcAft>
          <a:spcPct val="0"/>
        </a:spcAft>
        <a:buChar char="•"/>
        <a:defRPr sz="1800" kern="1200">
          <a:solidFill>
            <a:schemeClr val="tx1"/>
          </a:solidFill>
          <a:latin typeface="+mj-lt"/>
          <a:ea typeface="+mn-ea"/>
          <a:cs typeface="+mj-cs"/>
        </a:defRPr>
      </a:lvl3pPr>
      <a:lvl4pPr marL="1200150" indent="-171450" algn="l" rtl="0" fontAlgn="base">
        <a:spcBef>
          <a:spcPct val="20000"/>
        </a:spcBef>
        <a:spcAft>
          <a:spcPct val="0"/>
        </a:spcAft>
        <a:buChar char="–"/>
        <a:defRPr sz="1500" kern="1200">
          <a:solidFill>
            <a:schemeClr val="tx1"/>
          </a:solidFill>
          <a:latin typeface="+mj-lt"/>
          <a:ea typeface="+mn-ea"/>
          <a:cs typeface="+mj-cs"/>
        </a:defRPr>
      </a:lvl4pPr>
      <a:lvl5pPr marL="1543050" indent="-171450" algn="l" rtl="0" fontAlgn="base">
        <a:spcBef>
          <a:spcPct val="20000"/>
        </a:spcBef>
        <a:spcAft>
          <a:spcPct val="0"/>
        </a:spcAft>
        <a:buChar char="»"/>
        <a:defRPr sz="1500" kern="1200">
          <a:solidFill>
            <a:schemeClr val="tx1"/>
          </a:solidFill>
          <a:latin typeface="+mj-lt"/>
          <a:ea typeface="+mn-ea"/>
          <a:cs typeface="+mj-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3.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1.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65.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70.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71.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73.xm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75.xml"/><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76.xml"/><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77.xml"/><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78.xml"/><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79.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80.xml"/><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81.xml"/><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82.xml"/><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83.xml"/><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84.xml"/><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85.xml"/><Relationship Id="rId1" Type="http://schemas.openxmlformats.org/officeDocument/2006/relationships/slideLayout" Target="../slideLayouts/slideLayout1.xml"/></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86.xml"/><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87.xml"/><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88.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82" name="Rectangle 2"/>
          <p:cNvSpPr>
            <a:spLocks noGrp="1" noChangeArrowheads="1"/>
          </p:cNvSpPr>
          <p:nvPr>
            <p:ph type="subTitle" idx="1"/>
          </p:nvPr>
        </p:nvSpPr>
        <p:spPr>
          <a:xfrm>
            <a:off x="228600" y="209550"/>
            <a:ext cx="8686800" cy="4800600"/>
          </a:xfrm>
        </p:spPr>
        <p:txBody>
          <a:bodyPr>
            <a:normAutofit/>
          </a:bodyPr>
          <a:lstStyle/>
          <a:p>
            <a:r>
              <a:rPr lang="en-US" sz="4000" dirty="0"/>
              <a:t>e-handout</a:t>
            </a:r>
          </a:p>
          <a:p>
            <a:r>
              <a:rPr lang="en-US" sz="4000" dirty="0"/>
              <a:t>To have these notes </a:t>
            </a:r>
          </a:p>
          <a:p>
            <a:r>
              <a:rPr lang="en-US" sz="4000" dirty="0"/>
              <a:t>without taking notes</a:t>
            </a:r>
          </a:p>
          <a:p>
            <a:r>
              <a:rPr lang="en-US" sz="4000" dirty="0"/>
              <a:t>Go to </a:t>
            </a:r>
            <a:r>
              <a:rPr lang="en-US" sz="4000" dirty="0">
                <a:solidFill>
                  <a:srgbClr val="FFFF66"/>
                </a:solidFill>
              </a:rPr>
              <a:t>OrHaOlam.com</a:t>
            </a:r>
          </a:p>
          <a:p>
            <a:r>
              <a:rPr lang="en-US" sz="4000" dirty="0"/>
              <a:t>Click on</a:t>
            </a:r>
            <a:r>
              <a:rPr lang="en-US" sz="4000" dirty="0">
                <a:solidFill>
                  <a:srgbClr val="FFFF66"/>
                </a:solidFill>
              </a:rPr>
              <a:t> downloads, </a:t>
            </a:r>
          </a:p>
          <a:p>
            <a:r>
              <a:rPr lang="en-US" sz="4000" dirty="0">
                <a:solidFill>
                  <a:srgbClr val="FFFF66"/>
                </a:solidFill>
              </a:rPr>
              <a:t>messages, 2020</a:t>
            </a:r>
          </a:p>
        </p:txBody>
      </p:sp>
    </p:spTree>
    <p:extLst>
      <p:ext uri="{BB962C8B-B14F-4D97-AF65-F5344CB8AC3E}">
        <p14:creationId xmlns:p14="http://schemas.microsoft.com/office/powerpoint/2010/main" val="320401918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buNone/>
            </a:pPr>
            <a:r>
              <a:rPr lang="en-US" sz="4000" dirty="0"/>
              <a:t> </a:t>
            </a:r>
          </a:p>
        </p:txBody>
      </p:sp>
      <p:pic>
        <p:nvPicPr>
          <p:cNvPr id="3074" name="Picture 2" descr="The new material, carbyne, brings the space elevator a little closer |  Madsen Pirie">
            <a:extLst>
              <a:ext uri="{FF2B5EF4-FFF2-40B4-BE49-F238E27FC236}">
                <a16:creationId xmlns:a16="http://schemas.microsoft.com/office/drawing/2014/main" id="{E1EF5877-C7A9-4EC1-9192-FB0928CC058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62200" y="163068"/>
            <a:ext cx="4343400" cy="473430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4730695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81000" y="2476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lnSpcReduction="10000"/>
          </a:bodyPr>
          <a:lstStyle/>
          <a:p>
            <a:pPr marL="0" indent="0">
              <a:buNone/>
            </a:pPr>
            <a:r>
              <a:rPr lang="en-US" sz="3600" baseline="30000" dirty="0">
                <a:effectLst/>
                <a:latin typeface="Arial Rounded MT Bold" panose="020F0704030504030204" pitchFamily="34" charset="0"/>
                <a:ea typeface="Calibri" panose="020F0502020204030204" pitchFamily="34" charset="0"/>
                <a:cs typeface="Arial Rounded MT Bold" panose="020F0704030504030204" pitchFamily="34" charset="0"/>
              </a:rPr>
              <a:t>Messianic Jews 6.13 to 6.20</a:t>
            </a:r>
            <a:r>
              <a:rPr lang="en-US" sz="3600" dirty="0">
                <a:effectLst/>
                <a:latin typeface="Arial Rounded MT Bold" panose="020F0704030504030204" pitchFamily="34" charset="0"/>
                <a:ea typeface="Calibri" panose="020F0502020204030204" pitchFamily="34" charset="0"/>
                <a:cs typeface="Arial Rounded MT Bold" panose="020F0704030504030204" pitchFamily="34" charset="0"/>
              </a:rPr>
              <a:t> We have this hope as </a:t>
            </a:r>
            <a:r>
              <a:rPr lang="en-US" sz="3600" u="sng" dirty="0">
                <a:solidFill>
                  <a:srgbClr val="FFFF99"/>
                </a:solidFill>
                <a:effectLst/>
                <a:latin typeface="Arial Rounded MT Bold" panose="020F0704030504030204" pitchFamily="34" charset="0"/>
                <a:ea typeface="Calibri" panose="020F0502020204030204" pitchFamily="34" charset="0"/>
                <a:cs typeface="Arial Rounded MT Bold" panose="020F0704030504030204" pitchFamily="34" charset="0"/>
              </a:rPr>
              <a:t>a </a:t>
            </a:r>
            <a:r>
              <a:rPr lang="en-US" sz="3600" b="1" u="sng" dirty="0">
                <a:solidFill>
                  <a:srgbClr val="FFFF99"/>
                </a:solidFill>
                <a:effectLst/>
                <a:latin typeface="Arial Rounded MT Bold" panose="020F0704030504030204" pitchFamily="34" charset="0"/>
                <a:ea typeface="Calibri" panose="020F0502020204030204" pitchFamily="34" charset="0"/>
                <a:cs typeface="Arial Rounded MT Bold" panose="020F0704030504030204" pitchFamily="34" charset="0"/>
              </a:rPr>
              <a:t>sure and safe anchor</a:t>
            </a:r>
            <a:r>
              <a:rPr lang="en-US" sz="3600" u="sng" dirty="0">
                <a:solidFill>
                  <a:srgbClr val="FFFF99"/>
                </a:solidFill>
                <a:effectLst/>
                <a:latin typeface="Arial Rounded MT Bold" panose="020F0704030504030204" pitchFamily="34" charset="0"/>
                <a:ea typeface="Calibri" panose="020F0502020204030204" pitchFamily="34" charset="0"/>
                <a:cs typeface="Arial Rounded MT Bold" panose="020F0704030504030204" pitchFamily="34" charset="0"/>
              </a:rPr>
              <a:t> for ourselves, a hope that goes right on through to what is inside the </a:t>
            </a:r>
            <a:r>
              <a:rPr lang="en-US" sz="3600" u="sng" dirty="0" err="1">
                <a:solidFill>
                  <a:srgbClr val="FFFF99"/>
                </a:solidFill>
                <a:effectLst/>
                <a:latin typeface="Arial Rounded MT Bold" panose="020F0704030504030204" pitchFamily="34" charset="0"/>
                <a:ea typeface="Calibri" panose="020F0502020204030204" pitchFamily="34" charset="0"/>
                <a:cs typeface="Arial Rounded MT Bold" panose="020F0704030504030204" pitchFamily="34" charset="0"/>
              </a:rPr>
              <a:t>parokhet</a:t>
            </a:r>
            <a:r>
              <a:rPr lang="en-US" sz="3600" dirty="0">
                <a:effectLst/>
                <a:latin typeface="Arial Rounded MT Bold" panose="020F0704030504030204" pitchFamily="34" charset="0"/>
                <a:ea typeface="Calibri" panose="020F0502020204030204" pitchFamily="34" charset="0"/>
                <a:cs typeface="Arial Rounded MT Bold" panose="020F0704030504030204" pitchFamily="34" charset="0"/>
              </a:rPr>
              <a:t>, where a forerunner has entered on our behalf, namely, Yeshua, who has become a cohen </a:t>
            </a:r>
            <a:r>
              <a:rPr lang="en-US" sz="3600" dirty="0" err="1">
                <a:effectLst/>
                <a:latin typeface="Arial Rounded MT Bold" panose="020F0704030504030204" pitchFamily="34" charset="0"/>
                <a:ea typeface="Calibri" panose="020F0502020204030204" pitchFamily="34" charset="0"/>
                <a:cs typeface="Arial Rounded MT Bold" panose="020F0704030504030204" pitchFamily="34" charset="0"/>
              </a:rPr>
              <a:t>gadol</a:t>
            </a:r>
            <a:r>
              <a:rPr lang="en-US" sz="3600" dirty="0">
                <a:effectLst/>
                <a:latin typeface="Arial Rounded MT Bold" panose="020F0704030504030204" pitchFamily="34" charset="0"/>
                <a:ea typeface="Calibri" panose="020F0502020204030204" pitchFamily="34" charset="0"/>
                <a:cs typeface="Arial Rounded MT Bold" panose="020F0704030504030204" pitchFamily="34" charset="0"/>
              </a:rPr>
              <a:t> forever, to be compared with </a:t>
            </a:r>
            <a:r>
              <a:rPr lang="en-US" sz="3600" dirty="0" err="1">
                <a:effectLst/>
                <a:latin typeface="Arial Rounded MT Bold" panose="020F0704030504030204" pitchFamily="34" charset="0"/>
                <a:ea typeface="Calibri" panose="020F0502020204030204" pitchFamily="34" charset="0"/>
                <a:cs typeface="Arial Rounded MT Bold" panose="020F0704030504030204" pitchFamily="34" charset="0"/>
              </a:rPr>
              <a:t>Malki-Tzedek</a:t>
            </a:r>
            <a:r>
              <a:rPr lang="en-US" sz="1800" dirty="0">
                <a:effectLst/>
                <a:latin typeface="Arial Rounded MT Bold" panose="020F0704030504030204" pitchFamily="34" charset="0"/>
                <a:ea typeface="Calibri" panose="020F0502020204030204" pitchFamily="34" charset="0"/>
                <a:cs typeface="Arial Rounded MT Bold" panose="020F0704030504030204" pitchFamily="34" charset="0"/>
              </a:rPr>
              <a:t>.</a:t>
            </a:r>
            <a:endParaRPr lang="en-US" sz="1800" dirty="0">
              <a:effectLst/>
              <a:latin typeface="Calibri" panose="020F0502020204030204" pitchFamily="34" charset="0"/>
              <a:ea typeface="Calibri" panose="020F0502020204030204" pitchFamily="34" charset="0"/>
              <a:cs typeface="Arial" panose="020B0604020202020204" pitchFamily="34" charset="0"/>
            </a:endParaRPr>
          </a:p>
          <a:p>
            <a:pPr marL="0" indent="0">
              <a:buNone/>
            </a:pPr>
            <a:endParaRPr lang="en-US" sz="4000" dirty="0"/>
          </a:p>
        </p:txBody>
      </p:sp>
    </p:spTree>
    <p:extLst>
      <p:ext uri="{BB962C8B-B14F-4D97-AF65-F5344CB8AC3E}">
        <p14:creationId xmlns:p14="http://schemas.microsoft.com/office/powerpoint/2010/main" val="225423224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buNone/>
            </a:pPr>
            <a:endParaRPr lang="en-US" sz="4000" dirty="0"/>
          </a:p>
          <a:p>
            <a:pPr marL="0" indent="0" algn="ctr">
              <a:buNone/>
            </a:pPr>
            <a:r>
              <a:rPr lang="en-US" sz="4000" dirty="0"/>
              <a:t>We need to access </a:t>
            </a:r>
          </a:p>
          <a:p>
            <a:pPr marL="0" indent="0" algn="ctr">
              <a:buNone/>
            </a:pPr>
            <a:r>
              <a:rPr lang="en-US" sz="4000" dirty="0"/>
              <a:t>to higher places!</a:t>
            </a:r>
          </a:p>
        </p:txBody>
      </p:sp>
    </p:spTree>
    <p:extLst>
      <p:ext uri="{BB962C8B-B14F-4D97-AF65-F5344CB8AC3E}">
        <p14:creationId xmlns:p14="http://schemas.microsoft.com/office/powerpoint/2010/main" val="30980203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buNone/>
            </a:pPr>
            <a:r>
              <a:rPr lang="en-US" sz="4000" dirty="0"/>
              <a:t>Outline of this message</a:t>
            </a:r>
          </a:p>
          <a:p>
            <a:pPr marL="512763" indent="-512763">
              <a:buFont typeface="+mj-lt"/>
              <a:buAutoNum type="arabicPeriod"/>
            </a:pPr>
            <a:r>
              <a:rPr lang="en-US" sz="4000" u="sng" dirty="0">
                <a:solidFill>
                  <a:srgbClr val="FFFF99"/>
                </a:solidFill>
              </a:rPr>
              <a:t>Space elevator needed</a:t>
            </a:r>
          </a:p>
          <a:p>
            <a:pPr marL="512763" indent="-512763">
              <a:buFont typeface="+mj-lt"/>
              <a:buAutoNum type="arabicPeriod"/>
            </a:pPr>
            <a:r>
              <a:rPr lang="en-US" sz="4000" dirty="0"/>
              <a:t>Space elevator </a:t>
            </a:r>
            <a:r>
              <a:rPr lang="en-US" sz="4000" dirty="0" err="1"/>
              <a:t>MelkiTsedek</a:t>
            </a:r>
            <a:endParaRPr lang="en-US" sz="4000" dirty="0"/>
          </a:p>
          <a:p>
            <a:pPr marL="512763" indent="-512763">
              <a:buFont typeface="+mj-lt"/>
              <a:buAutoNum type="arabicPeriod"/>
            </a:pPr>
            <a:r>
              <a:rPr lang="en-US" sz="4000" dirty="0"/>
              <a:t>Space elevator strategies</a:t>
            </a:r>
          </a:p>
        </p:txBody>
      </p:sp>
    </p:spTree>
    <p:extLst>
      <p:ext uri="{BB962C8B-B14F-4D97-AF65-F5344CB8AC3E}">
        <p14:creationId xmlns:p14="http://schemas.microsoft.com/office/powerpoint/2010/main" val="317786050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457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fontScale="77500" lnSpcReduction="20000"/>
          </a:bodyPr>
          <a:lstStyle/>
          <a:p>
            <a:pPr marL="0" indent="0">
              <a:buNone/>
            </a:pPr>
            <a:r>
              <a:rPr lang="en-US" sz="4000" dirty="0"/>
              <a:t>Daniel Pipes   PhD from Harvard in 1978; two years in Cairo learning Arabic and studied the Quran. He wrote a book in colloquial Egyptian Arabic. He served as an adviser to Rudy Giuliani's 2008 presidential campaign.</a:t>
            </a:r>
          </a:p>
        </p:txBody>
      </p:sp>
      <p:pic>
        <p:nvPicPr>
          <p:cNvPr id="4098" name="Picture 2">
            <a:extLst>
              <a:ext uri="{FF2B5EF4-FFF2-40B4-BE49-F238E27FC236}">
                <a16:creationId xmlns:a16="http://schemas.microsoft.com/office/drawing/2014/main" id="{6628629D-9A72-4AE7-948A-98A3F2F7FA2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76800" y="134104"/>
            <a:ext cx="4077600" cy="47815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3500203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lnSpcReduction="10000"/>
          </a:bodyPr>
          <a:lstStyle/>
          <a:p>
            <a:pPr marL="0" indent="0">
              <a:buNone/>
            </a:pPr>
            <a:r>
              <a:rPr lang="en-US" sz="4000" i="1" dirty="0"/>
              <a:t>Psychology Today </a:t>
            </a:r>
            <a:r>
              <a:rPr lang="en-US" sz="4000" dirty="0"/>
              <a:t>in 2008 announced that "</a:t>
            </a:r>
            <a:r>
              <a:rPr lang="en-US" sz="4000" dirty="0">
                <a:solidFill>
                  <a:srgbClr val="FFFF99"/>
                </a:solidFill>
              </a:rPr>
              <a:t>conservatism is a mild form of insanity</a:t>
            </a:r>
            <a:r>
              <a:rPr lang="en-US" sz="4000" dirty="0"/>
              <a:t>." Four years later, Rick Perlstein, deemed conservatives "crazy." Others on the Left find conservatives inherently gullible, rigid or authoritarian. </a:t>
            </a:r>
          </a:p>
        </p:txBody>
      </p:sp>
    </p:spTree>
    <p:extLst>
      <p:ext uri="{BB962C8B-B14F-4D97-AF65-F5344CB8AC3E}">
        <p14:creationId xmlns:p14="http://schemas.microsoft.com/office/powerpoint/2010/main" val="113221569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lnSpcReduction="10000"/>
          </a:bodyPr>
          <a:lstStyle/>
          <a:p>
            <a:pPr marL="0" indent="0">
              <a:buNone/>
            </a:pPr>
            <a:r>
              <a:rPr lang="en-US" sz="4000" dirty="0"/>
              <a:t>Liberals who dare forward a conservative idea can find themselves unemployed. Larry Summers' presidency of Harvard ended when he suggested that "issues of intrinsic aptitude" might account for the paucity of women in science. </a:t>
            </a:r>
          </a:p>
        </p:txBody>
      </p:sp>
    </p:spTree>
    <p:extLst>
      <p:ext uri="{BB962C8B-B14F-4D97-AF65-F5344CB8AC3E}">
        <p14:creationId xmlns:p14="http://schemas.microsoft.com/office/powerpoint/2010/main" val="39863898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buNone/>
            </a:pPr>
            <a:r>
              <a:rPr lang="en-US" sz="4000" dirty="0"/>
              <a:t>That the new Establishment – Amazon, Facebook, Google – has abandoned its libertarian roots and moved in near-synchrony to the left appears in retrospect as inevitable as it is disappointing.</a:t>
            </a:r>
          </a:p>
        </p:txBody>
      </p:sp>
    </p:spTree>
    <p:extLst>
      <p:ext uri="{BB962C8B-B14F-4D97-AF65-F5344CB8AC3E}">
        <p14:creationId xmlns:p14="http://schemas.microsoft.com/office/powerpoint/2010/main" val="150382878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4083051"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fontScale="85000" lnSpcReduction="20000"/>
          </a:bodyPr>
          <a:lstStyle/>
          <a:p>
            <a:pPr marL="0" indent="0">
              <a:buNone/>
            </a:pPr>
            <a:r>
              <a:rPr lang="en-US" sz="4000" dirty="0"/>
              <a:t>Rep. Emanuel Cleaver (D-MO), an ordained United Methodist minister, opened the first session of the 117th Congress on Sunday, Jan. 3, 2021</a:t>
            </a:r>
          </a:p>
        </p:txBody>
      </p:sp>
      <p:pic>
        <p:nvPicPr>
          <p:cNvPr id="1026" name="Picture 2" descr="Emanuel Cleaver and Brahma">
            <a:extLst>
              <a:ext uri="{FF2B5EF4-FFF2-40B4-BE49-F238E27FC236}">
                <a16:creationId xmlns:a16="http://schemas.microsoft.com/office/drawing/2014/main" id="{821B5EC7-4D4B-422B-8332-6E2C3EAA4997}"/>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5003" t="13703" r="58305" b="15185"/>
          <a:stretch/>
        </p:blipFill>
        <p:spPr bwMode="auto">
          <a:xfrm>
            <a:off x="4387851" y="285749"/>
            <a:ext cx="4260850" cy="46482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1276895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lnSpcReduction="10000"/>
          </a:bodyPr>
          <a:lstStyle/>
          <a:p>
            <a:pPr marL="0" indent="0">
              <a:buNone/>
            </a:pPr>
            <a:r>
              <a:rPr lang="en-US" sz="4000" dirty="0"/>
              <a:t>Quoting the benediction from Numbers 6:24-26, Cleaver concluded, “Now may the God who created the world and everything in it bless us and keep us. May the Lord make his face to shine upon us and be gracious unto us. </a:t>
            </a:r>
          </a:p>
        </p:txBody>
      </p:sp>
    </p:spTree>
    <p:extLst>
      <p:ext uri="{BB962C8B-B14F-4D97-AF65-F5344CB8AC3E}">
        <p14:creationId xmlns:p14="http://schemas.microsoft.com/office/powerpoint/2010/main" val="63441069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buNone/>
            </a:pPr>
            <a:r>
              <a:rPr lang="en-US" sz="4000" dirty="0"/>
              <a:t>  </a:t>
            </a:r>
          </a:p>
        </p:txBody>
      </p:sp>
      <p:pic>
        <p:nvPicPr>
          <p:cNvPr id="3" name="Picture 2">
            <a:extLst>
              <a:ext uri="{FF2B5EF4-FFF2-40B4-BE49-F238E27FC236}">
                <a16:creationId xmlns:a16="http://schemas.microsoft.com/office/drawing/2014/main" id="{2D076213-9F97-4A3C-9147-13D0AD77A24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981200" y="189405"/>
            <a:ext cx="5181600" cy="4764690"/>
          </a:xfrm>
          <a:prstGeom prst="rect">
            <a:avLst/>
          </a:prstGeom>
        </p:spPr>
      </p:pic>
    </p:spTree>
    <p:extLst>
      <p:ext uri="{BB962C8B-B14F-4D97-AF65-F5344CB8AC3E}">
        <p14:creationId xmlns:p14="http://schemas.microsoft.com/office/powerpoint/2010/main" val="215403578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buNone/>
            </a:pPr>
            <a:r>
              <a:rPr lang="en-US" sz="4000" dirty="0"/>
              <a:t>May the Lord lift up the light of his countenance on us and give us peace; peace in our families, peace across this land, and — dare I ask, O Lord — peace even in this chamber, now and evermore.”</a:t>
            </a:r>
          </a:p>
        </p:txBody>
      </p:sp>
    </p:spTree>
    <p:extLst>
      <p:ext uri="{BB962C8B-B14F-4D97-AF65-F5344CB8AC3E}">
        <p14:creationId xmlns:p14="http://schemas.microsoft.com/office/powerpoint/2010/main" val="331455970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lnSpcReduction="10000"/>
          </a:bodyPr>
          <a:lstStyle/>
          <a:p>
            <a:pPr marL="0" indent="0">
              <a:buNone/>
            </a:pPr>
            <a:r>
              <a:rPr lang="en-US" sz="4000" dirty="0"/>
              <a:t>“We ask it in the name of the monotheistic God, Brahma, and ‘god’ known by many names by many different faiths,” said Cleaver. </a:t>
            </a:r>
            <a:r>
              <a:rPr lang="en-US" sz="4000" u="sng" dirty="0">
                <a:solidFill>
                  <a:srgbClr val="FFFF99"/>
                </a:solidFill>
              </a:rPr>
              <a:t>“Amen and A-woman,” </a:t>
            </a:r>
            <a:r>
              <a:rPr lang="en-US" sz="4000" dirty="0"/>
              <a:t>he closed, in an apparent attempt to render the word fair to both sexes. </a:t>
            </a:r>
            <a:r>
              <a:rPr lang="he-IL" sz="4000" b="1" dirty="0">
                <a:latin typeface="David" panose="020E0502060401010101" pitchFamily="34" charset="-79"/>
                <a:cs typeface="David" panose="020E0502060401010101" pitchFamily="34" charset="-79"/>
              </a:rPr>
              <a:t>אָמֵן</a:t>
            </a:r>
            <a:r>
              <a:rPr lang="en-US" sz="4000" b="1" dirty="0">
                <a:latin typeface="David" panose="020E0502060401010101" pitchFamily="34" charset="-79"/>
                <a:cs typeface="David" panose="020E0502060401010101" pitchFamily="34" charset="-79"/>
              </a:rPr>
              <a:t> </a:t>
            </a:r>
          </a:p>
        </p:txBody>
      </p:sp>
    </p:spTree>
    <p:extLst>
      <p:ext uri="{BB962C8B-B14F-4D97-AF65-F5344CB8AC3E}">
        <p14:creationId xmlns:p14="http://schemas.microsoft.com/office/powerpoint/2010/main" val="312904841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buNone/>
            </a:pPr>
            <a:r>
              <a:rPr lang="en-US" sz="4000" dirty="0"/>
              <a:t>So what is our elevator?</a:t>
            </a:r>
          </a:p>
        </p:txBody>
      </p:sp>
    </p:spTree>
    <p:extLst>
      <p:ext uri="{BB962C8B-B14F-4D97-AF65-F5344CB8AC3E}">
        <p14:creationId xmlns:p14="http://schemas.microsoft.com/office/powerpoint/2010/main" val="298127748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2">
            <a:extLst>
              <a:ext uri="{FF2B5EF4-FFF2-40B4-BE49-F238E27FC236}">
                <a16:creationId xmlns:a16="http://schemas.microsoft.com/office/drawing/2014/main" id="{D8315A36-2C76-4A42-9F77-AEDC8DA15644}"/>
              </a:ext>
            </a:extLst>
          </p:cNvPr>
          <p:cNvSpPr>
            <a:spLocks noGrp="1" noChangeArrowheads="1"/>
          </p:cNvSpPr>
          <p:nvPr>
            <p:ph type="subTitle" idx="1"/>
          </p:nvPr>
        </p:nvSpPr>
        <p:spPr>
          <a:xfrm>
            <a:off x="381000" y="361950"/>
            <a:ext cx="8305799" cy="4419600"/>
          </a:xfrm>
        </p:spPr>
        <p:txBody>
          <a:bodyPr/>
          <a:lstStyle/>
          <a:p>
            <a:pPr>
              <a:spcBef>
                <a:spcPct val="0"/>
              </a:spcBef>
            </a:pPr>
            <a:r>
              <a:rPr lang="en-US" altLang="en-US" sz="2800" dirty="0">
                <a:solidFill>
                  <a:schemeClr val="tx1"/>
                </a:solidFill>
                <a:effectLst>
                  <a:outerShdw blurRad="38100" dist="38100" dir="2700000" algn="tl">
                    <a:srgbClr val="000000">
                      <a:alpha val="43137"/>
                    </a:srgbClr>
                  </a:outerShdw>
                </a:effectLst>
                <a:latin typeface="Arial Rounded MT Bold" panose="020F0704030504030204" pitchFamily="34" charset="0"/>
                <a:cs typeface="Vilna" pitchFamily="2" charset="-79"/>
              </a:rPr>
              <a:t>, the Remedy for 2021</a:t>
            </a:r>
          </a:p>
        </p:txBody>
      </p:sp>
      <p:sp>
        <p:nvSpPr>
          <p:cNvPr id="4" name="TextBox 3">
            <a:extLst>
              <a:ext uri="{FF2B5EF4-FFF2-40B4-BE49-F238E27FC236}">
                <a16:creationId xmlns:a16="http://schemas.microsoft.com/office/drawing/2014/main" id="{13B7B60D-52BF-4838-9C40-F28E5B3251C6}"/>
              </a:ext>
            </a:extLst>
          </p:cNvPr>
          <p:cNvSpPr txBox="1"/>
          <p:nvPr/>
        </p:nvSpPr>
        <p:spPr>
          <a:xfrm>
            <a:off x="4314143" y="2320248"/>
            <a:ext cx="514350" cy="438582"/>
          </a:xfrm>
          <a:prstGeom prst="rect">
            <a:avLst/>
          </a:prstGeom>
          <a:noFill/>
        </p:spPr>
        <p:txBody>
          <a:bodyPr wrap="square" rtlCol="0">
            <a:spAutoFit/>
          </a:bodyPr>
          <a:lstStyle/>
          <a:p>
            <a:pPr>
              <a:defRPr/>
            </a:pPr>
            <a:endParaRPr lang="en-US" sz="2250" dirty="0">
              <a:solidFill>
                <a:srgbClr val="FFFFFF"/>
              </a:solidFill>
            </a:endParaRPr>
          </a:p>
        </p:txBody>
      </p:sp>
      <p:sp>
        <p:nvSpPr>
          <p:cNvPr id="5" name="TextBox 4">
            <a:extLst>
              <a:ext uri="{FF2B5EF4-FFF2-40B4-BE49-F238E27FC236}">
                <a16:creationId xmlns:a16="http://schemas.microsoft.com/office/drawing/2014/main" id="{423EC5B3-1B4B-4BF8-9C50-C2F882AAF008}"/>
              </a:ext>
            </a:extLst>
          </p:cNvPr>
          <p:cNvSpPr txBox="1"/>
          <p:nvPr/>
        </p:nvSpPr>
        <p:spPr>
          <a:xfrm>
            <a:off x="4314143" y="2320248"/>
            <a:ext cx="514350" cy="438582"/>
          </a:xfrm>
          <a:prstGeom prst="rect">
            <a:avLst/>
          </a:prstGeom>
          <a:noFill/>
        </p:spPr>
        <p:txBody>
          <a:bodyPr wrap="square" rtlCol="0">
            <a:spAutoFit/>
          </a:bodyPr>
          <a:lstStyle/>
          <a:p>
            <a:pPr>
              <a:defRPr/>
            </a:pPr>
            <a:endParaRPr lang="en-US" sz="2250" dirty="0">
              <a:solidFill>
                <a:srgbClr val="FFFFFF"/>
              </a:solidFill>
            </a:endParaRPr>
          </a:p>
        </p:txBody>
      </p:sp>
      <p:pic>
        <p:nvPicPr>
          <p:cNvPr id="6" name="Picture 5">
            <a:extLst>
              <a:ext uri="{FF2B5EF4-FFF2-40B4-BE49-F238E27FC236}">
                <a16:creationId xmlns:a16="http://schemas.microsoft.com/office/drawing/2014/main" id="{CEFA2222-8878-4C9B-8094-BD77C348974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1000" y="214312"/>
            <a:ext cx="8305799" cy="4672012"/>
          </a:xfrm>
          <a:prstGeom prst="rect">
            <a:avLst/>
          </a:prstGeom>
        </p:spPr>
      </p:pic>
    </p:spTree>
    <p:extLst>
      <p:ext uri="{BB962C8B-B14F-4D97-AF65-F5344CB8AC3E}">
        <p14:creationId xmlns:p14="http://schemas.microsoft.com/office/powerpoint/2010/main" val="6179591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buNone/>
            </a:pPr>
            <a:r>
              <a:rPr lang="en-US" sz="4000" dirty="0"/>
              <a:t>Outline of this message</a:t>
            </a:r>
          </a:p>
          <a:p>
            <a:pPr marL="512763" indent="-512763">
              <a:buFont typeface="+mj-lt"/>
              <a:buAutoNum type="arabicPeriod"/>
            </a:pPr>
            <a:r>
              <a:rPr lang="en-US" sz="4000" dirty="0"/>
              <a:t>Space elevator needed</a:t>
            </a:r>
          </a:p>
          <a:p>
            <a:pPr marL="512763" indent="-512763">
              <a:buFont typeface="+mj-lt"/>
              <a:buAutoNum type="arabicPeriod"/>
            </a:pPr>
            <a:r>
              <a:rPr lang="en-US" sz="4000" u="sng" dirty="0">
                <a:solidFill>
                  <a:srgbClr val="FFFF99"/>
                </a:solidFill>
              </a:rPr>
              <a:t>Space elevator </a:t>
            </a:r>
            <a:r>
              <a:rPr lang="en-US" sz="4000" u="sng" dirty="0" err="1">
                <a:solidFill>
                  <a:srgbClr val="FFFF99"/>
                </a:solidFill>
              </a:rPr>
              <a:t>MelkiTsedek</a:t>
            </a:r>
            <a:endParaRPr lang="en-US" sz="4000" u="sng" dirty="0">
              <a:solidFill>
                <a:srgbClr val="FFFF99"/>
              </a:solidFill>
            </a:endParaRPr>
          </a:p>
          <a:p>
            <a:pPr marL="512763" indent="-512763">
              <a:buFont typeface="+mj-lt"/>
              <a:buAutoNum type="arabicPeriod"/>
            </a:pPr>
            <a:r>
              <a:rPr lang="en-US" sz="4000" dirty="0"/>
              <a:t>Space elevator strategies</a:t>
            </a:r>
          </a:p>
        </p:txBody>
      </p:sp>
    </p:spTree>
    <p:extLst>
      <p:ext uri="{BB962C8B-B14F-4D97-AF65-F5344CB8AC3E}">
        <p14:creationId xmlns:p14="http://schemas.microsoft.com/office/powerpoint/2010/main" val="393249604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buNone/>
            </a:pPr>
            <a:r>
              <a:rPr lang="en-US" sz="4000" baseline="30000" dirty="0" err="1"/>
              <a:t>T’hillim</a:t>
            </a:r>
            <a:r>
              <a:rPr lang="en-US" sz="4000" baseline="30000" dirty="0"/>
              <a:t>/Ps 110.4 </a:t>
            </a:r>
            <a:r>
              <a:rPr lang="en-US" sz="4000" cap="small" dirty="0"/>
              <a:t>Adoni</a:t>
            </a:r>
            <a:r>
              <a:rPr lang="en-US" sz="4000" dirty="0"/>
              <a:t> has sworn it, and he will never retract — “You are a cohen forever, to be compared with </a:t>
            </a:r>
            <a:r>
              <a:rPr lang="en-US" sz="4000" dirty="0" err="1"/>
              <a:t>Malki-Tzedek</a:t>
            </a:r>
            <a:r>
              <a:rPr lang="en-US" sz="4000" dirty="0"/>
              <a:t>. [Melchizedek]”</a:t>
            </a:r>
          </a:p>
        </p:txBody>
      </p:sp>
    </p:spTree>
    <p:extLst>
      <p:ext uri="{BB962C8B-B14F-4D97-AF65-F5344CB8AC3E}">
        <p14:creationId xmlns:p14="http://schemas.microsoft.com/office/powerpoint/2010/main" val="12676515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buNone/>
            </a:pPr>
            <a:r>
              <a:rPr lang="en-US" sz="4000" baseline="30000" dirty="0" err="1"/>
              <a:t>T’hillim</a:t>
            </a:r>
            <a:r>
              <a:rPr lang="en-US" sz="4000" baseline="30000" dirty="0"/>
              <a:t>/Ps 110.1-2 </a:t>
            </a:r>
            <a:r>
              <a:rPr lang="en-US" sz="4000" cap="small" dirty="0"/>
              <a:t>Adoni</a:t>
            </a:r>
            <a:r>
              <a:rPr lang="en-US" sz="4000" dirty="0"/>
              <a:t> says to my Lord, “Sit at my right hand, until I make your enemies your footstool.” </a:t>
            </a:r>
            <a:r>
              <a:rPr lang="en-US" sz="4000" cap="small" dirty="0"/>
              <a:t>Adoni</a:t>
            </a:r>
            <a:r>
              <a:rPr lang="en-US" sz="4000" dirty="0"/>
              <a:t> will send your powerful scepter out from </a:t>
            </a:r>
            <a:r>
              <a:rPr lang="en-US" sz="4000" dirty="0" err="1"/>
              <a:t>Tziyon</a:t>
            </a:r>
            <a:r>
              <a:rPr lang="en-US" sz="4000" dirty="0"/>
              <a:t>, so that you will rule over your enemies around you.</a:t>
            </a:r>
          </a:p>
        </p:txBody>
      </p:sp>
    </p:spTree>
    <p:extLst>
      <p:ext uri="{BB962C8B-B14F-4D97-AF65-F5344CB8AC3E}">
        <p14:creationId xmlns:p14="http://schemas.microsoft.com/office/powerpoint/2010/main" val="68266484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buNone/>
            </a:pPr>
            <a:r>
              <a:rPr lang="en-US" sz="4000" dirty="0"/>
              <a:t>The </a:t>
            </a:r>
            <a:r>
              <a:rPr lang="en-US" sz="4000" dirty="0" err="1"/>
              <a:t>cohanut</a:t>
            </a:r>
            <a:r>
              <a:rPr lang="en-US" sz="4000" dirty="0"/>
              <a:t>/priesthood of Melki-</a:t>
            </a:r>
            <a:r>
              <a:rPr lang="en-US" sz="4000" dirty="0" err="1"/>
              <a:t>Tsedek</a:t>
            </a:r>
            <a:r>
              <a:rPr lang="en-US" sz="4000" dirty="0"/>
              <a:t> is our hope, our space elevator.</a:t>
            </a:r>
          </a:p>
          <a:p>
            <a:pPr marL="0" indent="0">
              <a:buNone/>
            </a:pPr>
            <a:endParaRPr lang="en-US" sz="4000" dirty="0"/>
          </a:p>
          <a:p>
            <a:pPr marL="0" indent="0">
              <a:buNone/>
            </a:pPr>
            <a:r>
              <a:rPr lang="en-US" sz="4000" dirty="0"/>
              <a:t>What?</a:t>
            </a:r>
          </a:p>
        </p:txBody>
      </p:sp>
    </p:spTree>
    <p:extLst>
      <p:ext uri="{BB962C8B-B14F-4D97-AF65-F5344CB8AC3E}">
        <p14:creationId xmlns:p14="http://schemas.microsoft.com/office/powerpoint/2010/main" val="121565645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3186" name="Rectangle 2">
            <a:extLst>
              <a:ext uri="{FF2B5EF4-FFF2-40B4-BE49-F238E27FC236}">
                <a16:creationId xmlns:a16="http://schemas.microsoft.com/office/drawing/2014/main" id="{8AA676AD-132E-4106-B713-350633E16367}"/>
              </a:ext>
            </a:extLst>
          </p:cNvPr>
          <p:cNvSpPr>
            <a:spLocks noGrp="1" noChangeArrowheads="1"/>
          </p:cNvSpPr>
          <p:nvPr>
            <p:ph type="subTitle" idx="1"/>
          </p:nvPr>
        </p:nvSpPr>
        <p:spPr>
          <a:xfrm>
            <a:off x="381000" y="209550"/>
            <a:ext cx="8305800" cy="4724400"/>
          </a:xfrm>
        </p:spPr>
        <p:txBody>
          <a:bodyPr/>
          <a:lstStyle/>
          <a:p>
            <a:pPr algn="l"/>
            <a:r>
              <a:rPr lang="en-US" altLang="en-US" sz="4000" baseline="30000" dirty="0" err="1"/>
              <a:t>Mes</a:t>
            </a:r>
            <a:r>
              <a:rPr lang="en-US" altLang="en-US" sz="4000" baseline="30000" dirty="0"/>
              <a:t> Jews/Heb 7.1-2</a:t>
            </a:r>
            <a:r>
              <a:rPr lang="en-US" altLang="en-US" sz="4800" baseline="30000" dirty="0"/>
              <a:t> </a:t>
            </a:r>
            <a:r>
              <a:rPr lang="en-US" altLang="en-US" sz="4000" dirty="0"/>
              <a:t>This </a:t>
            </a:r>
            <a:r>
              <a:rPr lang="en-US" altLang="en-US" sz="4000" dirty="0" err="1"/>
              <a:t>Malki-Tzedek</a:t>
            </a:r>
            <a:r>
              <a:rPr lang="en-US" altLang="en-US" sz="4000" dirty="0"/>
              <a:t>, king of </a:t>
            </a:r>
            <a:r>
              <a:rPr lang="en-US" altLang="en-US" sz="4000" dirty="0" err="1"/>
              <a:t>Shalem</a:t>
            </a:r>
            <a:r>
              <a:rPr lang="en-US" altLang="en-US" sz="4000" dirty="0"/>
              <a:t>, a cohen of God </a:t>
            </a:r>
            <a:r>
              <a:rPr lang="en-US" altLang="en-US" sz="4000" dirty="0" err="1"/>
              <a:t>Ha'Elyon</a:t>
            </a:r>
            <a:r>
              <a:rPr lang="en-US" altLang="en-US" sz="4000" dirty="0"/>
              <a:t>, met Avraham on his way back from the slaughter of the kings and blessed him; also Avraham gave him a tenth of everything. </a:t>
            </a:r>
          </a:p>
        </p:txBody>
      </p:sp>
    </p:spTree>
    <p:extLst>
      <p:ext uri="{BB962C8B-B14F-4D97-AF65-F5344CB8AC3E}">
        <p14:creationId xmlns:p14="http://schemas.microsoft.com/office/powerpoint/2010/main" val="19221115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35234" name="Picture 2">
            <a:extLst>
              <a:ext uri="{FF2B5EF4-FFF2-40B4-BE49-F238E27FC236}">
                <a16:creationId xmlns:a16="http://schemas.microsoft.com/office/drawing/2014/main" id="{47A87EBE-9343-4B5A-B309-6FC5A0BCE672}"/>
              </a:ext>
            </a:extLst>
          </p:cNvPr>
          <p:cNvPicPr>
            <a:picLocks noGrp="1" noChangeAspect="1" noChangeArrowheads="1"/>
          </p:cNvPicPr>
          <p:nvPr>
            <p:ph type="subTitle" idx="1"/>
          </p:nvPr>
        </p:nvPicPr>
        <p:blipFill>
          <a:blip r:embed="rId3">
            <a:extLst>
              <a:ext uri="{28A0092B-C50C-407E-A947-70E740481C1C}">
                <a14:useLocalDpi xmlns:a14="http://schemas.microsoft.com/office/drawing/2010/main" val="0"/>
              </a:ext>
            </a:extLst>
          </a:blip>
          <a:srcRect/>
          <a:stretch>
            <a:fillRect/>
          </a:stretch>
        </p:blipFill>
        <p:spPr>
          <a:xfrm>
            <a:off x="1371600" y="285750"/>
            <a:ext cx="6096000" cy="4572000"/>
          </a:xfrm>
        </p:spPr>
      </p:pic>
      <p:sp>
        <p:nvSpPr>
          <p:cNvPr id="735235" name="Text Box 3">
            <a:extLst>
              <a:ext uri="{FF2B5EF4-FFF2-40B4-BE49-F238E27FC236}">
                <a16:creationId xmlns:a16="http://schemas.microsoft.com/office/drawing/2014/main" id="{C13CD104-3E9A-4624-9C88-1310B4E69410}"/>
              </a:ext>
            </a:extLst>
          </p:cNvPr>
          <p:cNvSpPr txBox="1">
            <a:spLocks noChangeArrowheads="1"/>
          </p:cNvSpPr>
          <p:nvPr/>
        </p:nvSpPr>
        <p:spPr bwMode="auto">
          <a:xfrm>
            <a:off x="2133600" y="3842087"/>
            <a:ext cx="4155369" cy="1015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defTabSz="685800"/>
            <a:r>
              <a:rPr lang="en-US" altLang="en-US" sz="3000" dirty="0">
                <a:solidFill>
                  <a:srgbClr val="FFFFFF"/>
                </a:solidFill>
                <a:cs typeface="Vilna" pitchFamily="2" charset="-79"/>
              </a:rPr>
              <a:t>Avraham and Lot </a:t>
            </a:r>
          </a:p>
          <a:p>
            <a:pPr defTabSz="685800"/>
            <a:r>
              <a:rPr lang="en-US" altLang="en-US" sz="3000" dirty="0">
                <a:solidFill>
                  <a:srgbClr val="FFFFFF"/>
                </a:solidFill>
                <a:cs typeface="Vilna" pitchFamily="2" charset="-79"/>
              </a:rPr>
              <a:t>meeting Melki-</a:t>
            </a:r>
            <a:r>
              <a:rPr lang="en-US" altLang="en-US" sz="3000" dirty="0" err="1">
                <a:solidFill>
                  <a:srgbClr val="FFFFFF"/>
                </a:solidFill>
                <a:cs typeface="Vilna" pitchFamily="2" charset="-79"/>
              </a:rPr>
              <a:t>tsedek</a:t>
            </a:r>
            <a:endParaRPr lang="en-US" altLang="en-US" sz="3000" dirty="0">
              <a:solidFill>
                <a:srgbClr val="FFFFFF"/>
              </a:solidFill>
              <a:cs typeface="Vilna" pitchFamily="2" charset="-79"/>
            </a:endParaRPr>
          </a:p>
        </p:txBody>
      </p:sp>
    </p:spTree>
    <p:extLst>
      <p:ext uri="{BB962C8B-B14F-4D97-AF65-F5344CB8AC3E}">
        <p14:creationId xmlns:p14="http://schemas.microsoft.com/office/powerpoint/2010/main" val="392956289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81000" y="2476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lnSpcReduction="10000"/>
          </a:bodyPr>
          <a:lstStyle/>
          <a:p>
            <a:pPr marL="0" indent="0">
              <a:buNone/>
            </a:pPr>
            <a:r>
              <a:rPr lang="en-US" sz="3600" baseline="30000" dirty="0">
                <a:effectLst/>
                <a:latin typeface="Arial Rounded MT Bold" panose="020F0704030504030204" pitchFamily="34" charset="0"/>
                <a:ea typeface="Calibri" panose="020F0502020204030204" pitchFamily="34" charset="0"/>
                <a:cs typeface="Arial Rounded MT Bold" panose="020F0704030504030204" pitchFamily="34" charset="0"/>
              </a:rPr>
              <a:t>Messianic Jews 6.13 to 6.20</a:t>
            </a:r>
            <a:r>
              <a:rPr lang="en-US" sz="3600" dirty="0">
                <a:effectLst/>
                <a:latin typeface="Arial Rounded MT Bold" panose="020F0704030504030204" pitchFamily="34" charset="0"/>
                <a:ea typeface="Calibri" panose="020F0502020204030204" pitchFamily="34" charset="0"/>
                <a:cs typeface="Arial Rounded MT Bold" panose="020F0704030504030204" pitchFamily="34" charset="0"/>
              </a:rPr>
              <a:t> We have this hope as </a:t>
            </a:r>
            <a:r>
              <a:rPr lang="en-US" sz="3600" u="sng" dirty="0">
                <a:solidFill>
                  <a:srgbClr val="FFFF99"/>
                </a:solidFill>
                <a:effectLst/>
                <a:latin typeface="Arial Rounded MT Bold" panose="020F0704030504030204" pitchFamily="34" charset="0"/>
                <a:ea typeface="Calibri" panose="020F0502020204030204" pitchFamily="34" charset="0"/>
                <a:cs typeface="Arial Rounded MT Bold" panose="020F0704030504030204" pitchFamily="34" charset="0"/>
              </a:rPr>
              <a:t>a </a:t>
            </a:r>
            <a:r>
              <a:rPr lang="en-US" sz="3600" b="1" u="sng" dirty="0">
                <a:solidFill>
                  <a:srgbClr val="FFFF99"/>
                </a:solidFill>
                <a:effectLst/>
                <a:latin typeface="Arial Rounded MT Bold" panose="020F0704030504030204" pitchFamily="34" charset="0"/>
                <a:ea typeface="Calibri" panose="020F0502020204030204" pitchFamily="34" charset="0"/>
                <a:cs typeface="Arial Rounded MT Bold" panose="020F0704030504030204" pitchFamily="34" charset="0"/>
              </a:rPr>
              <a:t>sure and safe anchor</a:t>
            </a:r>
            <a:r>
              <a:rPr lang="en-US" sz="3600" u="sng" dirty="0">
                <a:solidFill>
                  <a:srgbClr val="FFFF99"/>
                </a:solidFill>
                <a:effectLst/>
                <a:latin typeface="Arial Rounded MT Bold" panose="020F0704030504030204" pitchFamily="34" charset="0"/>
                <a:ea typeface="Calibri" panose="020F0502020204030204" pitchFamily="34" charset="0"/>
                <a:cs typeface="Arial Rounded MT Bold" panose="020F0704030504030204" pitchFamily="34" charset="0"/>
              </a:rPr>
              <a:t> for ourselves, a hope that goes right on through to what is inside the </a:t>
            </a:r>
            <a:r>
              <a:rPr lang="en-US" sz="3600" u="sng" dirty="0" err="1">
                <a:solidFill>
                  <a:srgbClr val="FFFF99"/>
                </a:solidFill>
                <a:effectLst/>
                <a:latin typeface="Arial Rounded MT Bold" panose="020F0704030504030204" pitchFamily="34" charset="0"/>
                <a:ea typeface="Calibri" panose="020F0502020204030204" pitchFamily="34" charset="0"/>
                <a:cs typeface="Arial Rounded MT Bold" panose="020F0704030504030204" pitchFamily="34" charset="0"/>
              </a:rPr>
              <a:t>parokhet</a:t>
            </a:r>
            <a:r>
              <a:rPr lang="en-US" sz="3600" dirty="0">
                <a:effectLst/>
                <a:latin typeface="Arial Rounded MT Bold" panose="020F0704030504030204" pitchFamily="34" charset="0"/>
                <a:ea typeface="Calibri" panose="020F0502020204030204" pitchFamily="34" charset="0"/>
                <a:cs typeface="Arial Rounded MT Bold" panose="020F0704030504030204" pitchFamily="34" charset="0"/>
              </a:rPr>
              <a:t>, where a forerunner has entered on our behalf, namely, Yeshua, who has become a cohen </a:t>
            </a:r>
            <a:r>
              <a:rPr lang="en-US" sz="3600" dirty="0" err="1">
                <a:effectLst/>
                <a:latin typeface="Arial Rounded MT Bold" panose="020F0704030504030204" pitchFamily="34" charset="0"/>
                <a:ea typeface="Calibri" panose="020F0502020204030204" pitchFamily="34" charset="0"/>
                <a:cs typeface="Arial Rounded MT Bold" panose="020F0704030504030204" pitchFamily="34" charset="0"/>
              </a:rPr>
              <a:t>gadol</a:t>
            </a:r>
            <a:r>
              <a:rPr lang="en-US" sz="3600" dirty="0">
                <a:effectLst/>
                <a:latin typeface="Arial Rounded MT Bold" panose="020F0704030504030204" pitchFamily="34" charset="0"/>
                <a:ea typeface="Calibri" panose="020F0502020204030204" pitchFamily="34" charset="0"/>
                <a:cs typeface="Arial Rounded MT Bold" panose="020F0704030504030204" pitchFamily="34" charset="0"/>
              </a:rPr>
              <a:t> forever, to be compared with </a:t>
            </a:r>
            <a:r>
              <a:rPr lang="en-US" sz="3600" dirty="0" err="1">
                <a:effectLst/>
                <a:latin typeface="Arial Rounded MT Bold" panose="020F0704030504030204" pitchFamily="34" charset="0"/>
                <a:ea typeface="Calibri" panose="020F0502020204030204" pitchFamily="34" charset="0"/>
                <a:cs typeface="Arial Rounded MT Bold" panose="020F0704030504030204" pitchFamily="34" charset="0"/>
              </a:rPr>
              <a:t>Malki-Tzedek</a:t>
            </a:r>
            <a:r>
              <a:rPr lang="en-US" sz="1800" dirty="0">
                <a:effectLst/>
                <a:latin typeface="Arial Rounded MT Bold" panose="020F0704030504030204" pitchFamily="34" charset="0"/>
                <a:ea typeface="Calibri" panose="020F0502020204030204" pitchFamily="34" charset="0"/>
                <a:cs typeface="Arial Rounded MT Bold" panose="020F0704030504030204" pitchFamily="34" charset="0"/>
              </a:rPr>
              <a:t>.</a:t>
            </a:r>
            <a:endParaRPr lang="en-US" sz="1800" dirty="0">
              <a:effectLst/>
              <a:latin typeface="Calibri" panose="020F0502020204030204" pitchFamily="34" charset="0"/>
              <a:ea typeface="Calibri" panose="020F0502020204030204" pitchFamily="34" charset="0"/>
              <a:cs typeface="Arial" panose="020B0604020202020204" pitchFamily="34" charset="0"/>
            </a:endParaRPr>
          </a:p>
          <a:p>
            <a:pPr marL="0" indent="0">
              <a:buNone/>
            </a:pPr>
            <a:endParaRPr lang="en-US" sz="4000" dirty="0"/>
          </a:p>
        </p:txBody>
      </p:sp>
    </p:spTree>
    <p:extLst>
      <p:ext uri="{BB962C8B-B14F-4D97-AF65-F5344CB8AC3E}">
        <p14:creationId xmlns:p14="http://schemas.microsoft.com/office/powerpoint/2010/main" val="322352733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7586" name="Rectangle 2">
            <a:extLst>
              <a:ext uri="{FF2B5EF4-FFF2-40B4-BE49-F238E27FC236}">
                <a16:creationId xmlns:a16="http://schemas.microsoft.com/office/drawing/2014/main" id="{12818EBF-5DFA-4A01-9010-4BA576C6CC53}"/>
              </a:ext>
            </a:extLst>
          </p:cNvPr>
          <p:cNvSpPr>
            <a:spLocks noGrp="1" noChangeArrowheads="1"/>
          </p:cNvSpPr>
          <p:nvPr>
            <p:ph type="subTitle" idx="1"/>
          </p:nvPr>
        </p:nvSpPr>
        <p:spPr>
          <a:xfrm>
            <a:off x="457200" y="285750"/>
            <a:ext cx="8153400" cy="4572000"/>
          </a:xfrm>
        </p:spPr>
        <p:txBody>
          <a:bodyPr/>
          <a:lstStyle/>
          <a:p>
            <a:pPr algn="l"/>
            <a:r>
              <a:rPr lang="en-US" altLang="en-US" sz="4000" dirty="0"/>
              <a:t>"The name of a person can determine his/her destiny" </a:t>
            </a:r>
            <a:r>
              <a:rPr lang="en-US" altLang="en-US" sz="3000" dirty="0"/>
              <a:t>(Talmud </a:t>
            </a:r>
            <a:r>
              <a:rPr lang="en-US" altLang="en-US" sz="3000" dirty="0" err="1"/>
              <a:t>B'rachot</a:t>
            </a:r>
            <a:r>
              <a:rPr lang="en-US" altLang="en-US" sz="3000" dirty="0"/>
              <a:t> 7b) </a:t>
            </a:r>
          </a:p>
        </p:txBody>
      </p:sp>
    </p:spTree>
    <p:extLst>
      <p:ext uri="{BB962C8B-B14F-4D97-AF65-F5344CB8AC3E}">
        <p14:creationId xmlns:p14="http://schemas.microsoft.com/office/powerpoint/2010/main" val="49900243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3186" name="Rectangle 2">
            <a:extLst>
              <a:ext uri="{FF2B5EF4-FFF2-40B4-BE49-F238E27FC236}">
                <a16:creationId xmlns:a16="http://schemas.microsoft.com/office/drawing/2014/main" id="{8AA676AD-132E-4106-B713-350633E16367}"/>
              </a:ext>
            </a:extLst>
          </p:cNvPr>
          <p:cNvSpPr>
            <a:spLocks noGrp="1" noChangeArrowheads="1"/>
          </p:cNvSpPr>
          <p:nvPr>
            <p:ph type="subTitle" idx="1"/>
          </p:nvPr>
        </p:nvSpPr>
        <p:spPr>
          <a:xfrm>
            <a:off x="381000" y="209550"/>
            <a:ext cx="8305800" cy="4724400"/>
          </a:xfrm>
        </p:spPr>
        <p:txBody>
          <a:bodyPr/>
          <a:lstStyle/>
          <a:p>
            <a:pPr algn="l"/>
            <a:r>
              <a:rPr lang="en-US" altLang="en-US" sz="4000" baseline="30000" dirty="0" err="1"/>
              <a:t>Mes</a:t>
            </a:r>
            <a:r>
              <a:rPr lang="en-US" altLang="en-US" sz="4000" baseline="30000" dirty="0"/>
              <a:t> Jews/Heb 7.2</a:t>
            </a:r>
            <a:r>
              <a:rPr lang="en-US" altLang="en-US" sz="4800" baseline="30000" dirty="0"/>
              <a:t> </a:t>
            </a:r>
            <a:r>
              <a:rPr lang="en-US" altLang="en-US" sz="4000" dirty="0"/>
              <a:t>Now first of all, by translation of his name, he is "king of righteousness"; and then he is also king of </a:t>
            </a:r>
            <a:r>
              <a:rPr lang="en-US" altLang="en-US" sz="4000" dirty="0" err="1"/>
              <a:t>Shalem</a:t>
            </a:r>
            <a:r>
              <a:rPr lang="en-US" altLang="en-US" sz="4000" dirty="0"/>
              <a:t>, which means "king of peace." </a:t>
            </a:r>
          </a:p>
        </p:txBody>
      </p:sp>
    </p:spTree>
    <p:extLst>
      <p:ext uri="{BB962C8B-B14F-4D97-AF65-F5344CB8AC3E}">
        <p14:creationId xmlns:p14="http://schemas.microsoft.com/office/powerpoint/2010/main" val="29159687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282" name="Rectangle 2">
            <a:extLst>
              <a:ext uri="{FF2B5EF4-FFF2-40B4-BE49-F238E27FC236}">
                <a16:creationId xmlns:a16="http://schemas.microsoft.com/office/drawing/2014/main" id="{B7EAECC4-9956-4F23-AE34-664C9EFA3A25}"/>
              </a:ext>
            </a:extLst>
          </p:cNvPr>
          <p:cNvSpPr>
            <a:spLocks noGrp="1" noChangeArrowheads="1"/>
          </p:cNvSpPr>
          <p:nvPr>
            <p:ph type="subTitle" idx="1"/>
          </p:nvPr>
        </p:nvSpPr>
        <p:spPr>
          <a:xfrm>
            <a:off x="304800" y="209550"/>
            <a:ext cx="8382000" cy="4648200"/>
          </a:xfrm>
        </p:spPr>
        <p:txBody>
          <a:bodyPr>
            <a:normAutofit lnSpcReduction="10000"/>
          </a:bodyPr>
          <a:lstStyle/>
          <a:p>
            <a:pPr algn="l"/>
            <a:r>
              <a:rPr lang="en-US" altLang="en-US" sz="4000" baseline="30000" dirty="0" err="1"/>
              <a:t>Mes</a:t>
            </a:r>
            <a:r>
              <a:rPr lang="en-US" altLang="en-US" sz="4000" baseline="30000" dirty="0"/>
              <a:t> Jews/Heb 7.3-4  </a:t>
            </a:r>
            <a:r>
              <a:rPr lang="en-US" altLang="en-US" sz="4000" dirty="0"/>
              <a:t>There is </a:t>
            </a:r>
            <a:r>
              <a:rPr lang="en-US" altLang="en-US" sz="4000" u="sng" dirty="0"/>
              <a:t>no record </a:t>
            </a:r>
            <a:r>
              <a:rPr lang="en-US" altLang="en-US" sz="4000" dirty="0"/>
              <a:t>of his father, mother, ancestry, birth or death; rather, like the Son of God, he continues as a cohen for all time.  Just think how great he was! Even the Patriarch Avraham gave him a tenth of the choicest spoils. </a:t>
            </a:r>
          </a:p>
        </p:txBody>
      </p:sp>
    </p:spTree>
    <p:extLst>
      <p:ext uri="{BB962C8B-B14F-4D97-AF65-F5344CB8AC3E}">
        <p14:creationId xmlns:p14="http://schemas.microsoft.com/office/powerpoint/2010/main" val="242530672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buNone/>
            </a:pPr>
            <a:r>
              <a:rPr lang="en-US" sz="4000" dirty="0"/>
              <a:t> </a:t>
            </a:r>
          </a:p>
        </p:txBody>
      </p:sp>
      <p:pic>
        <p:nvPicPr>
          <p:cNvPr id="5" name="Picture 2" descr="Jebusite city | Ancient jerusalem, Jerusalem israel, Israel history">
            <a:extLst>
              <a:ext uri="{FF2B5EF4-FFF2-40B4-BE49-F238E27FC236}">
                <a16:creationId xmlns:a16="http://schemas.microsoft.com/office/drawing/2014/main" id="{A3C9258A-C70A-4337-BCEB-34CF7AB2309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90600" y="224716"/>
            <a:ext cx="7162800" cy="4694068"/>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92C59087-BBD1-4A1B-8D2A-D0317E44A941}"/>
              </a:ext>
            </a:extLst>
          </p:cNvPr>
          <p:cNvSpPr txBox="1"/>
          <p:nvPr/>
        </p:nvSpPr>
        <p:spPr>
          <a:xfrm>
            <a:off x="1507834" y="590550"/>
            <a:ext cx="5518883" cy="707886"/>
          </a:xfrm>
          <a:prstGeom prst="rect">
            <a:avLst/>
          </a:prstGeom>
          <a:noFill/>
        </p:spPr>
        <p:txBody>
          <a:bodyPr wrap="none" rtlCol="0">
            <a:spAutoFit/>
          </a:bodyPr>
          <a:lstStyle/>
          <a:p>
            <a:pPr algn="l"/>
            <a:r>
              <a:rPr lang="en-US" dirty="0">
                <a:solidFill>
                  <a:schemeClr val="tx1"/>
                </a:solidFill>
                <a:effectLst>
                  <a:outerShdw blurRad="38100" dist="38100" dir="2700000" algn="tl">
                    <a:srgbClr val="000000">
                      <a:alpha val="43137"/>
                    </a:srgbClr>
                  </a:outerShdw>
                </a:effectLst>
              </a:rPr>
              <a:t>Jebusite [Jeru] </a:t>
            </a:r>
            <a:r>
              <a:rPr lang="en-US" dirty="0" err="1">
                <a:solidFill>
                  <a:schemeClr val="tx1"/>
                </a:solidFill>
                <a:effectLst>
                  <a:outerShdw blurRad="38100" dist="38100" dir="2700000" algn="tl">
                    <a:srgbClr val="000000">
                      <a:alpha val="43137"/>
                    </a:srgbClr>
                  </a:outerShdw>
                </a:effectLst>
              </a:rPr>
              <a:t>salem</a:t>
            </a:r>
            <a:endParaRPr lang="en-US" dirty="0">
              <a:solidFill>
                <a:schemeClr val="tx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420427908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6978" name="Rectangle 2">
            <a:extLst>
              <a:ext uri="{FF2B5EF4-FFF2-40B4-BE49-F238E27FC236}">
                <a16:creationId xmlns:a16="http://schemas.microsoft.com/office/drawing/2014/main" id="{5A977A02-9DCC-4F9A-BC18-597468BE08E8}"/>
              </a:ext>
            </a:extLst>
          </p:cNvPr>
          <p:cNvSpPr>
            <a:spLocks noGrp="1" noChangeArrowheads="1"/>
          </p:cNvSpPr>
          <p:nvPr>
            <p:ph type="subTitle" idx="1"/>
          </p:nvPr>
        </p:nvSpPr>
        <p:spPr>
          <a:xfrm>
            <a:off x="457200" y="209550"/>
            <a:ext cx="8001000" cy="4648200"/>
          </a:xfrm>
        </p:spPr>
        <p:txBody>
          <a:bodyPr/>
          <a:lstStyle/>
          <a:p>
            <a:pPr algn="l">
              <a:spcBef>
                <a:spcPct val="0"/>
              </a:spcBef>
            </a:pPr>
            <a:r>
              <a:rPr lang="en-US" altLang="en-US" sz="4000" dirty="0"/>
              <a:t>A. A. </a:t>
            </a:r>
            <a:r>
              <a:rPr lang="en-US" altLang="en-US" sz="4000" dirty="0" err="1"/>
              <a:t>Sayce</a:t>
            </a:r>
            <a:r>
              <a:rPr lang="en-US" altLang="en-US" sz="4000" dirty="0"/>
              <a:t>, archeologist of the British Museum, using Hittite sources: </a:t>
            </a:r>
          </a:p>
          <a:p>
            <a:pPr marL="288925" indent="-288925" algn="l">
              <a:spcBef>
                <a:spcPct val="0"/>
              </a:spcBef>
              <a:buFontTx/>
              <a:buChar char="•"/>
            </a:pPr>
            <a:r>
              <a:rPr lang="en-US" altLang="en-US" sz="4000" dirty="0"/>
              <a:t>Jerusalem was a Hittite city with priestly population dedicated to the true monotheistic G-d</a:t>
            </a:r>
          </a:p>
        </p:txBody>
      </p:sp>
    </p:spTree>
    <p:extLst>
      <p:ext uri="{BB962C8B-B14F-4D97-AF65-F5344CB8AC3E}">
        <p14:creationId xmlns:p14="http://schemas.microsoft.com/office/powerpoint/2010/main" val="16147480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6978" name="Rectangle 2">
            <a:extLst>
              <a:ext uri="{FF2B5EF4-FFF2-40B4-BE49-F238E27FC236}">
                <a16:creationId xmlns:a16="http://schemas.microsoft.com/office/drawing/2014/main" id="{5A977A02-9DCC-4F9A-BC18-597468BE08E8}"/>
              </a:ext>
            </a:extLst>
          </p:cNvPr>
          <p:cNvSpPr>
            <a:spLocks noGrp="1" noChangeArrowheads="1"/>
          </p:cNvSpPr>
          <p:nvPr>
            <p:ph type="subTitle" idx="1"/>
          </p:nvPr>
        </p:nvSpPr>
        <p:spPr>
          <a:xfrm>
            <a:off x="457200" y="209550"/>
            <a:ext cx="8001000" cy="4648200"/>
          </a:xfrm>
        </p:spPr>
        <p:txBody>
          <a:bodyPr/>
          <a:lstStyle/>
          <a:p>
            <a:pPr marL="233363" indent="-233363" algn="l">
              <a:spcBef>
                <a:spcPct val="0"/>
              </a:spcBef>
              <a:buFontTx/>
              <a:buChar char="•"/>
            </a:pPr>
            <a:r>
              <a:rPr lang="en-US" altLang="en-US" sz="4000" dirty="0"/>
              <a:t>When priest/king died, all men and women voted for successor</a:t>
            </a:r>
          </a:p>
          <a:p>
            <a:pPr marL="233363" indent="-233363" algn="l">
              <a:spcBef>
                <a:spcPct val="0"/>
              </a:spcBef>
              <a:buFontTx/>
              <a:buChar char="•"/>
            </a:pPr>
            <a:r>
              <a:rPr lang="en-US" altLang="en-US" sz="4000" dirty="0"/>
              <a:t>Candidate could NOT have any previous royal family: no ancestry, no dynasty</a:t>
            </a:r>
          </a:p>
          <a:p>
            <a:pPr marL="233363" indent="-233363" algn="l">
              <a:spcBef>
                <a:spcPct val="0"/>
              </a:spcBef>
              <a:buFontTx/>
              <a:buChar char="•"/>
            </a:pPr>
            <a:r>
              <a:rPr lang="en-US" altLang="en-US" sz="4000" dirty="0"/>
              <a:t>Voted for godliest man  [!]</a:t>
            </a:r>
          </a:p>
        </p:txBody>
      </p:sp>
    </p:spTree>
    <p:extLst>
      <p:ext uri="{BB962C8B-B14F-4D97-AF65-F5344CB8AC3E}">
        <p14:creationId xmlns:p14="http://schemas.microsoft.com/office/powerpoint/2010/main" val="373082966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lnSpcReduction="10000"/>
          </a:bodyPr>
          <a:lstStyle/>
          <a:p>
            <a:pPr marL="0" indent="0">
              <a:buNone/>
            </a:pPr>
            <a:r>
              <a:rPr lang="en-US" sz="4000" dirty="0"/>
              <a:t>Melki-</a:t>
            </a:r>
            <a:r>
              <a:rPr lang="en-US" sz="4000" dirty="0" err="1"/>
              <a:t>tsedek</a:t>
            </a:r>
            <a:r>
              <a:rPr lang="en-US" sz="4000" dirty="0"/>
              <a:t> was a prototype of Messiah.  </a:t>
            </a:r>
          </a:p>
          <a:p>
            <a:r>
              <a:rPr lang="en-US" sz="4000" dirty="0"/>
              <a:t>Righteous King</a:t>
            </a:r>
          </a:p>
          <a:p>
            <a:r>
              <a:rPr lang="en-US" sz="4000" dirty="0"/>
              <a:t>King of Shalom</a:t>
            </a:r>
          </a:p>
          <a:p>
            <a:r>
              <a:rPr lang="en-US" sz="4000" dirty="0"/>
              <a:t>Eternal dynasty</a:t>
            </a:r>
          </a:p>
          <a:p>
            <a:r>
              <a:rPr lang="en-US" sz="4000" dirty="0"/>
              <a:t>Priest King—He was the sacrifice</a:t>
            </a:r>
          </a:p>
          <a:p>
            <a:endParaRPr lang="en-US" sz="4000" dirty="0"/>
          </a:p>
        </p:txBody>
      </p:sp>
    </p:spTree>
    <p:extLst>
      <p:ext uri="{BB962C8B-B14F-4D97-AF65-F5344CB8AC3E}">
        <p14:creationId xmlns:p14="http://schemas.microsoft.com/office/powerpoint/2010/main" val="409555154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fontScale="92500" lnSpcReduction="10000"/>
          </a:bodyPr>
          <a:lstStyle/>
          <a:p>
            <a:pPr marL="0" indent="0">
              <a:buNone/>
            </a:pPr>
            <a:r>
              <a:rPr lang="en-US" altLang="en-US" sz="4000" baseline="30000" dirty="0" err="1"/>
              <a:t>Mes</a:t>
            </a:r>
            <a:r>
              <a:rPr lang="en-US" altLang="en-US" sz="4000" baseline="30000" dirty="0"/>
              <a:t> Jews/Heb 7.6-7 </a:t>
            </a:r>
            <a:r>
              <a:rPr lang="en-US" sz="4000" dirty="0"/>
              <a:t>But </a:t>
            </a:r>
            <a:r>
              <a:rPr lang="en-US" sz="4000" dirty="0" err="1"/>
              <a:t>Malki-Tzedek</a:t>
            </a:r>
            <a:r>
              <a:rPr lang="en-US" sz="4000" dirty="0"/>
              <a:t>, even though he was not descended from Levi, took a tenth from Avraham. Also, he blessed Avraham, the man who received God’s promises; and it is beyond all dispute that the one who blesses has higher status than the one who receives the blessing.</a:t>
            </a:r>
          </a:p>
        </p:txBody>
      </p:sp>
    </p:spTree>
    <p:extLst>
      <p:ext uri="{BB962C8B-B14F-4D97-AF65-F5344CB8AC3E}">
        <p14:creationId xmlns:p14="http://schemas.microsoft.com/office/powerpoint/2010/main" val="92837774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buNone/>
            </a:pPr>
            <a:r>
              <a:rPr lang="en-US" altLang="en-US" sz="4000" baseline="30000" dirty="0" err="1"/>
              <a:t>Mes</a:t>
            </a:r>
            <a:r>
              <a:rPr lang="en-US" altLang="en-US" sz="4000" baseline="30000" dirty="0"/>
              <a:t> Jews/Heb 7.8  </a:t>
            </a:r>
            <a:r>
              <a:rPr lang="en-US" sz="4000" dirty="0"/>
              <a:t>Moreover, in the case of the </a:t>
            </a:r>
            <a:r>
              <a:rPr lang="en-US" sz="4000" dirty="0" err="1"/>
              <a:t>cohanim</a:t>
            </a:r>
            <a:r>
              <a:rPr lang="en-US" sz="4000" dirty="0"/>
              <a:t>, the tenth is received by men who die; while in the case of </a:t>
            </a:r>
            <a:r>
              <a:rPr lang="en-US" sz="4000" dirty="0" err="1"/>
              <a:t>Malki-Tzedek</a:t>
            </a:r>
            <a:r>
              <a:rPr lang="en-US" sz="4000" dirty="0"/>
              <a:t>, it is received by someone who is testified to be still alive.</a:t>
            </a:r>
          </a:p>
        </p:txBody>
      </p:sp>
    </p:spTree>
    <p:extLst>
      <p:ext uri="{BB962C8B-B14F-4D97-AF65-F5344CB8AC3E}">
        <p14:creationId xmlns:p14="http://schemas.microsoft.com/office/powerpoint/2010/main" val="101093980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9634" name="Rectangle 2">
            <a:extLst>
              <a:ext uri="{FF2B5EF4-FFF2-40B4-BE49-F238E27FC236}">
                <a16:creationId xmlns:a16="http://schemas.microsoft.com/office/drawing/2014/main" id="{ABFC9104-1A71-4C89-938D-07FF4478734B}"/>
              </a:ext>
            </a:extLst>
          </p:cNvPr>
          <p:cNvSpPr>
            <a:spLocks noGrp="1" noChangeArrowheads="1"/>
          </p:cNvSpPr>
          <p:nvPr>
            <p:ph type="subTitle" idx="1"/>
          </p:nvPr>
        </p:nvSpPr>
        <p:spPr>
          <a:xfrm>
            <a:off x="304800" y="209550"/>
            <a:ext cx="8382000" cy="4724400"/>
          </a:xfrm>
        </p:spPr>
        <p:txBody>
          <a:bodyPr/>
          <a:lstStyle/>
          <a:p>
            <a:pPr algn="l"/>
            <a:r>
              <a:rPr lang="en-US" altLang="en-US" sz="4000" baseline="30000" dirty="0" err="1"/>
              <a:t>Mes</a:t>
            </a:r>
            <a:r>
              <a:rPr lang="en-US" altLang="en-US" sz="4000" baseline="30000" dirty="0"/>
              <a:t> Jews/Heb 7.11 </a:t>
            </a:r>
            <a:r>
              <a:rPr lang="en-US" altLang="en-US" sz="4000" dirty="0"/>
              <a:t>Therefore, if it had been possible to reach the goal through the system of </a:t>
            </a:r>
            <a:r>
              <a:rPr lang="en-US" altLang="en-US" sz="4000" dirty="0" err="1"/>
              <a:t>cohanim</a:t>
            </a:r>
            <a:r>
              <a:rPr lang="en-US" altLang="en-US" sz="4000" dirty="0"/>
              <a:t> derived from Levi (since in connection with it, the people were given the Torah)</a:t>
            </a:r>
          </a:p>
        </p:txBody>
      </p:sp>
    </p:spTree>
    <p:extLst>
      <p:ext uri="{BB962C8B-B14F-4D97-AF65-F5344CB8AC3E}">
        <p14:creationId xmlns:p14="http://schemas.microsoft.com/office/powerpoint/2010/main" val="185607167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42" name="Picture 2">
            <a:extLst>
              <a:ext uri="{FF2B5EF4-FFF2-40B4-BE49-F238E27FC236}">
                <a16:creationId xmlns:a16="http://schemas.microsoft.com/office/drawing/2014/main" id="{846E63CB-DA9E-4653-B6C0-EF4C5D1C6DE0}"/>
              </a:ext>
            </a:extLst>
          </p:cNvPr>
          <p:cNvPicPr>
            <a:picLocks noGrp="1" noChangeAspect="1" noChangeArrowheads="1"/>
          </p:cNvPicPr>
          <p:nvPr>
            <p:ph type="subTitle" idx="1"/>
          </p:nvPr>
        </p:nvPicPr>
        <p:blipFill>
          <a:blip r:embed="rId3">
            <a:extLst>
              <a:ext uri="{28A0092B-C50C-407E-A947-70E740481C1C}">
                <a14:useLocalDpi xmlns:a14="http://schemas.microsoft.com/office/drawing/2010/main" val="0"/>
              </a:ext>
            </a:extLst>
          </a:blip>
          <a:srcRect/>
          <a:stretch>
            <a:fillRect/>
          </a:stretch>
        </p:blipFill>
        <p:spPr>
          <a:xfrm>
            <a:off x="1676400" y="400050"/>
            <a:ext cx="6096000" cy="4533900"/>
          </a:xfrm>
        </p:spPr>
      </p:pic>
    </p:spTree>
    <p:extLst>
      <p:ext uri="{BB962C8B-B14F-4D97-AF65-F5344CB8AC3E}">
        <p14:creationId xmlns:p14="http://schemas.microsoft.com/office/powerpoint/2010/main" val="250706278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9634" name="Rectangle 2">
            <a:extLst>
              <a:ext uri="{FF2B5EF4-FFF2-40B4-BE49-F238E27FC236}">
                <a16:creationId xmlns:a16="http://schemas.microsoft.com/office/drawing/2014/main" id="{ABFC9104-1A71-4C89-938D-07FF4478734B}"/>
              </a:ext>
            </a:extLst>
          </p:cNvPr>
          <p:cNvSpPr>
            <a:spLocks noGrp="1" noChangeArrowheads="1"/>
          </p:cNvSpPr>
          <p:nvPr>
            <p:ph type="subTitle" idx="1"/>
          </p:nvPr>
        </p:nvSpPr>
        <p:spPr>
          <a:xfrm>
            <a:off x="304800" y="209550"/>
            <a:ext cx="8382000" cy="4724400"/>
          </a:xfrm>
        </p:spPr>
        <p:txBody>
          <a:bodyPr/>
          <a:lstStyle/>
          <a:p>
            <a:pPr algn="l"/>
            <a:r>
              <a:rPr lang="en-US" altLang="en-US" sz="4000" baseline="30000" dirty="0" err="1"/>
              <a:t>Mes</a:t>
            </a:r>
            <a:r>
              <a:rPr lang="en-US" altLang="en-US" sz="4000" baseline="30000" dirty="0"/>
              <a:t> Jews/Heb 7.11 </a:t>
            </a:r>
            <a:r>
              <a:rPr lang="en-US" altLang="en-US" sz="4000" dirty="0"/>
              <a:t>what need would there have been for another, different kind of cohen, the one spoken of as to be compared with </a:t>
            </a:r>
            <a:r>
              <a:rPr lang="en-US" altLang="en-US" sz="4000" dirty="0" err="1"/>
              <a:t>Malki-Tzedek</a:t>
            </a:r>
            <a:r>
              <a:rPr lang="en-US" altLang="en-US" sz="4000" dirty="0"/>
              <a:t> and not to be compared with Aharon? </a:t>
            </a:r>
          </a:p>
        </p:txBody>
      </p:sp>
    </p:spTree>
    <p:extLst>
      <p:ext uri="{BB962C8B-B14F-4D97-AF65-F5344CB8AC3E}">
        <p14:creationId xmlns:p14="http://schemas.microsoft.com/office/powerpoint/2010/main" val="417552132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1682" name="Rectangle 2">
            <a:extLst>
              <a:ext uri="{FF2B5EF4-FFF2-40B4-BE49-F238E27FC236}">
                <a16:creationId xmlns:a16="http://schemas.microsoft.com/office/drawing/2014/main" id="{AE29659C-1DF2-469E-8D03-0D237E3AF48C}"/>
              </a:ext>
            </a:extLst>
          </p:cNvPr>
          <p:cNvSpPr>
            <a:spLocks noGrp="1" noChangeArrowheads="1"/>
          </p:cNvSpPr>
          <p:nvPr>
            <p:ph type="subTitle" idx="1"/>
          </p:nvPr>
        </p:nvSpPr>
        <p:spPr>
          <a:xfrm>
            <a:off x="457200" y="209550"/>
            <a:ext cx="8305800" cy="4724400"/>
          </a:xfrm>
        </p:spPr>
        <p:txBody>
          <a:bodyPr/>
          <a:lstStyle/>
          <a:p>
            <a:pPr algn="l"/>
            <a:r>
              <a:rPr lang="en-US" altLang="en-US" sz="4000" baseline="30000" dirty="0" err="1"/>
              <a:t>Mes</a:t>
            </a:r>
            <a:r>
              <a:rPr lang="en-US" altLang="en-US" sz="4000" baseline="30000" dirty="0"/>
              <a:t> Jews/Heb 7.12  </a:t>
            </a:r>
            <a:r>
              <a:rPr lang="en-US" altLang="en-US" sz="4000" dirty="0"/>
              <a:t>For if the system of </a:t>
            </a:r>
            <a:r>
              <a:rPr lang="en-US" altLang="en-US" sz="4000" dirty="0" err="1"/>
              <a:t>cohanim</a:t>
            </a:r>
            <a:r>
              <a:rPr lang="en-US" altLang="en-US" sz="4000" dirty="0"/>
              <a:t> is transformed, there must of necessity occur a transformation of Torah. </a:t>
            </a:r>
          </a:p>
        </p:txBody>
      </p:sp>
    </p:spTree>
    <p:extLst>
      <p:ext uri="{BB962C8B-B14F-4D97-AF65-F5344CB8AC3E}">
        <p14:creationId xmlns:p14="http://schemas.microsoft.com/office/powerpoint/2010/main" val="152344910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6738" name="Rectangle 2">
            <a:extLst>
              <a:ext uri="{FF2B5EF4-FFF2-40B4-BE49-F238E27FC236}">
                <a16:creationId xmlns:a16="http://schemas.microsoft.com/office/drawing/2014/main" id="{A6225F63-F81D-4FC7-BCF1-C992CC712C31}"/>
              </a:ext>
            </a:extLst>
          </p:cNvPr>
          <p:cNvSpPr>
            <a:spLocks noGrp="1" noChangeArrowheads="1"/>
          </p:cNvSpPr>
          <p:nvPr>
            <p:ph type="body" idx="1"/>
          </p:nvPr>
        </p:nvSpPr>
        <p:spPr>
          <a:xfrm>
            <a:off x="381000" y="209550"/>
            <a:ext cx="8305800" cy="4648200"/>
          </a:xfrm>
        </p:spPr>
        <p:txBody>
          <a:bodyPr/>
          <a:lstStyle/>
          <a:p>
            <a:pPr marL="571500" indent="-571500">
              <a:lnSpc>
                <a:spcPct val="90000"/>
              </a:lnSpc>
              <a:buNone/>
            </a:pPr>
            <a:r>
              <a:rPr lang="en-US" altLang="en-US" sz="3200" dirty="0"/>
              <a:t>	</a:t>
            </a:r>
            <a:r>
              <a:rPr lang="en-US" altLang="en-US" sz="3600" dirty="0"/>
              <a:t>The ancient rabbis anticipated a change in Torah when the Messiah came, and the end of days</a:t>
            </a:r>
          </a:p>
          <a:p>
            <a:pPr marL="571500" indent="-571500">
              <a:lnSpc>
                <a:spcPct val="90000"/>
              </a:lnSpc>
              <a:buFontTx/>
              <a:buAutoNum type="arabicPeriod"/>
            </a:pPr>
            <a:r>
              <a:rPr lang="en-US" altLang="en-US" sz="3600" dirty="0"/>
              <a:t>The Talmud states the “the commandments will be abolished in the future” </a:t>
            </a:r>
            <a:r>
              <a:rPr lang="en-US" altLang="en-US" sz="3600" baseline="30000" dirty="0"/>
              <a:t>[</a:t>
            </a:r>
            <a:r>
              <a:rPr lang="en-US" altLang="en-US" sz="3600" baseline="30000" dirty="0" err="1"/>
              <a:t>Nedarim</a:t>
            </a:r>
            <a:r>
              <a:rPr lang="en-US" altLang="en-US" sz="3600" baseline="30000" dirty="0"/>
              <a:t> 61b, speaking of certain commandments that will be irrelevant after the resurrection; but this is part of a debate </a:t>
            </a:r>
            <a:r>
              <a:rPr lang="en-US" altLang="en-US" sz="3200" baseline="30000" dirty="0"/>
              <a:t>in the Talmud] </a:t>
            </a:r>
          </a:p>
        </p:txBody>
      </p:sp>
    </p:spTree>
    <p:extLst>
      <p:ext uri="{BB962C8B-B14F-4D97-AF65-F5344CB8AC3E}">
        <p14:creationId xmlns:p14="http://schemas.microsoft.com/office/powerpoint/2010/main" val="111632857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8786" name="Rectangle 2">
            <a:extLst>
              <a:ext uri="{FF2B5EF4-FFF2-40B4-BE49-F238E27FC236}">
                <a16:creationId xmlns:a16="http://schemas.microsoft.com/office/drawing/2014/main" id="{F829A036-B2FC-4A32-B8A6-752061140A45}"/>
              </a:ext>
            </a:extLst>
          </p:cNvPr>
          <p:cNvSpPr>
            <a:spLocks noGrp="1" noChangeArrowheads="1"/>
          </p:cNvSpPr>
          <p:nvPr>
            <p:ph type="body" idx="1"/>
          </p:nvPr>
        </p:nvSpPr>
        <p:spPr>
          <a:xfrm>
            <a:off x="457200" y="209550"/>
            <a:ext cx="8229600" cy="4648200"/>
          </a:xfrm>
        </p:spPr>
        <p:txBody>
          <a:bodyPr/>
          <a:lstStyle/>
          <a:p>
            <a:pPr>
              <a:buFontTx/>
              <a:buNone/>
            </a:pPr>
            <a:r>
              <a:rPr lang="en-US" altLang="en-US" sz="4000" dirty="0"/>
              <a:t>	The expression “le-</a:t>
            </a:r>
            <a:r>
              <a:rPr lang="en-US" altLang="en-US" sz="4000" dirty="0" err="1"/>
              <a:t>atid</a:t>
            </a:r>
            <a:r>
              <a:rPr lang="en-US" altLang="en-US" sz="4000" dirty="0"/>
              <a:t> </a:t>
            </a:r>
            <a:r>
              <a:rPr lang="en-US" altLang="en-US" sz="4000" dirty="0" err="1"/>
              <a:t>lavo</a:t>
            </a:r>
            <a:r>
              <a:rPr lang="en-US" altLang="en-US" sz="4000" dirty="0"/>
              <a:t>” </a:t>
            </a:r>
            <a:r>
              <a:rPr lang="he-IL" altLang="en-US" sz="4400" b="1" dirty="0">
                <a:latin typeface="David" panose="020E0502060401010101" pitchFamily="34" charset="-79"/>
                <a:cs typeface="David" panose="020E0502060401010101" pitchFamily="34" charset="-79"/>
              </a:rPr>
              <a:t>לעתיד לבוא</a:t>
            </a:r>
            <a:r>
              <a:rPr lang="en-US" altLang="en-US" sz="4000" dirty="0">
                <a:latin typeface="David" panose="020E0502060401010101" pitchFamily="34" charset="-79"/>
                <a:cs typeface="David" panose="020E0502060401010101" pitchFamily="34" charset="-79"/>
              </a:rPr>
              <a:t>,</a:t>
            </a:r>
            <a:r>
              <a:rPr lang="en-US" altLang="en-US" sz="4000" dirty="0"/>
              <a:t> usually means the Messianic future.…The Jewish professor Joseph Klausner explains in his book, </a:t>
            </a:r>
            <a:r>
              <a:rPr lang="en-US" altLang="en-US" sz="4000" i="1" dirty="0"/>
              <a:t>The Messianic Idea in Israel</a:t>
            </a:r>
            <a:r>
              <a:rPr lang="en-US" altLang="en-US" sz="4000" dirty="0"/>
              <a:t> </a:t>
            </a:r>
          </a:p>
        </p:txBody>
      </p:sp>
    </p:spTree>
    <p:extLst>
      <p:ext uri="{BB962C8B-B14F-4D97-AF65-F5344CB8AC3E}">
        <p14:creationId xmlns:p14="http://schemas.microsoft.com/office/powerpoint/2010/main" val="407797687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8786" name="Rectangle 2">
            <a:extLst>
              <a:ext uri="{FF2B5EF4-FFF2-40B4-BE49-F238E27FC236}">
                <a16:creationId xmlns:a16="http://schemas.microsoft.com/office/drawing/2014/main" id="{F829A036-B2FC-4A32-B8A6-752061140A45}"/>
              </a:ext>
            </a:extLst>
          </p:cNvPr>
          <p:cNvSpPr>
            <a:spLocks noGrp="1" noChangeArrowheads="1"/>
          </p:cNvSpPr>
          <p:nvPr>
            <p:ph type="body" idx="1"/>
          </p:nvPr>
        </p:nvSpPr>
        <p:spPr>
          <a:xfrm>
            <a:off x="457200" y="209550"/>
            <a:ext cx="8229600" cy="4648200"/>
          </a:xfrm>
        </p:spPr>
        <p:txBody>
          <a:bodyPr/>
          <a:lstStyle/>
          <a:p>
            <a:pPr>
              <a:buFontTx/>
              <a:buNone/>
            </a:pPr>
            <a:r>
              <a:rPr lang="en-US" altLang="en-US" sz="4000" dirty="0"/>
              <a:t>that “by this is meant naturally that the Torah and commandments lose their significance in the days of the Messiah.” </a:t>
            </a:r>
            <a:r>
              <a:rPr lang="en-US" altLang="en-US" sz="2000" dirty="0"/>
              <a:t>[M. Brown </a:t>
            </a:r>
            <a:r>
              <a:rPr lang="en-US" altLang="en-US" sz="2000" i="1" dirty="0"/>
              <a:t>Answering Jewish Objections</a:t>
            </a:r>
            <a:r>
              <a:rPr lang="en-US" altLang="en-US" sz="2000" dirty="0"/>
              <a:t> 4.259]</a:t>
            </a:r>
          </a:p>
        </p:txBody>
      </p:sp>
    </p:spTree>
    <p:extLst>
      <p:ext uri="{BB962C8B-B14F-4D97-AF65-F5344CB8AC3E}">
        <p14:creationId xmlns:p14="http://schemas.microsoft.com/office/powerpoint/2010/main" val="162973343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0834" name="Rectangle 2">
            <a:extLst>
              <a:ext uri="{FF2B5EF4-FFF2-40B4-BE49-F238E27FC236}">
                <a16:creationId xmlns:a16="http://schemas.microsoft.com/office/drawing/2014/main" id="{CE593EFD-5BEB-4D33-ACD7-3E6C39119EDA}"/>
              </a:ext>
            </a:extLst>
          </p:cNvPr>
          <p:cNvSpPr>
            <a:spLocks noGrp="1" noChangeArrowheads="1"/>
          </p:cNvSpPr>
          <p:nvPr>
            <p:ph type="body" idx="1"/>
          </p:nvPr>
        </p:nvSpPr>
        <p:spPr>
          <a:xfrm>
            <a:off x="228600" y="209550"/>
            <a:ext cx="8610600" cy="4648200"/>
          </a:xfrm>
        </p:spPr>
        <p:txBody>
          <a:bodyPr/>
          <a:lstStyle/>
          <a:p>
            <a:pPr marL="401638" indent="-401638">
              <a:buFontTx/>
              <a:buAutoNum type="arabicPeriod" startAt="2"/>
            </a:pPr>
            <a:r>
              <a:rPr lang="en-US" altLang="en-US" sz="3200" dirty="0"/>
              <a:t>The Midrash to Ps. 146.7 asks “What is meant by ‘[Adoni] frees the prisoners’?”  The answer given is “Some say that every creature that is considered unclean in the present world, the Holy One, Blessed be He</a:t>
            </a:r>
            <a:r>
              <a:rPr lang="en-US" altLang="en-US" sz="3600" b="1" dirty="0">
                <a:latin typeface="David" panose="020E0502060401010101" pitchFamily="34" charset="-79"/>
                <a:cs typeface="David" panose="020E0502060401010101" pitchFamily="34" charset="-79"/>
              </a:rPr>
              <a:t>, </a:t>
            </a:r>
            <a:r>
              <a:rPr lang="he-IL" altLang="en-US" sz="4000" b="1" dirty="0">
                <a:latin typeface="David" panose="020E0502060401010101" pitchFamily="34" charset="-79"/>
                <a:cs typeface="David" panose="020E0502060401010101" pitchFamily="34" charset="-79"/>
              </a:rPr>
              <a:t>הקדוש ברוך הוא</a:t>
            </a:r>
            <a:r>
              <a:rPr lang="en-US" altLang="en-US" sz="4000" dirty="0">
                <a:latin typeface="David" panose="020E0502060401010101" pitchFamily="34" charset="-79"/>
                <a:cs typeface="David" panose="020E0502060401010101" pitchFamily="34" charset="-79"/>
              </a:rPr>
              <a:t> </a:t>
            </a:r>
            <a:r>
              <a:rPr lang="en-US" altLang="en-US" sz="3200" i="1" dirty="0" err="1"/>
              <a:t>HaKadosh</a:t>
            </a:r>
            <a:r>
              <a:rPr lang="en-US" altLang="en-US" sz="3200" i="1" dirty="0"/>
              <a:t>, </a:t>
            </a:r>
            <a:r>
              <a:rPr lang="en-US" altLang="en-US" sz="3200" i="1" dirty="0" err="1"/>
              <a:t>Barukh</a:t>
            </a:r>
            <a:r>
              <a:rPr lang="en-US" altLang="en-US" sz="3200" i="1" dirty="0"/>
              <a:t> Hu, </a:t>
            </a:r>
            <a:r>
              <a:rPr lang="en-US" altLang="en-US" sz="3200" dirty="0"/>
              <a:t>will declare clean in the age to come.” </a:t>
            </a:r>
            <a:r>
              <a:rPr lang="en-US" altLang="en-US" sz="1800" dirty="0"/>
              <a:t>[M. Brown </a:t>
            </a:r>
            <a:r>
              <a:rPr lang="en-US" altLang="en-US" sz="1800" i="1" dirty="0"/>
              <a:t>Answering Jewish Objections</a:t>
            </a:r>
            <a:r>
              <a:rPr lang="en-US" altLang="en-US" sz="1800" dirty="0"/>
              <a:t> 4.282]</a:t>
            </a:r>
          </a:p>
        </p:txBody>
      </p:sp>
    </p:spTree>
    <p:extLst>
      <p:ext uri="{BB962C8B-B14F-4D97-AF65-F5344CB8AC3E}">
        <p14:creationId xmlns:p14="http://schemas.microsoft.com/office/powerpoint/2010/main" val="379240232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6498" name="Rectangle 2">
            <a:extLst>
              <a:ext uri="{FF2B5EF4-FFF2-40B4-BE49-F238E27FC236}">
                <a16:creationId xmlns:a16="http://schemas.microsoft.com/office/drawing/2014/main" id="{AFD96471-2E91-45E8-9C73-559EC30F1D0F}"/>
              </a:ext>
            </a:extLst>
          </p:cNvPr>
          <p:cNvSpPr>
            <a:spLocks noGrp="1" noChangeArrowheads="1"/>
          </p:cNvSpPr>
          <p:nvPr>
            <p:ph type="subTitle" idx="1"/>
          </p:nvPr>
        </p:nvSpPr>
        <p:spPr>
          <a:xfrm>
            <a:off x="304800" y="285750"/>
            <a:ext cx="8534400" cy="4572000"/>
          </a:xfrm>
        </p:spPr>
        <p:txBody>
          <a:bodyPr/>
          <a:lstStyle/>
          <a:p>
            <a:pPr algn="l"/>
            <a:r>
              <a:rPr lang="en-US" altLang="en-US" sz="3600" baseline="30000" dirty="0" err="1"/>
              <a:t>Mes</a:t>
            </a:r>
            <a:r>
              <a:rPr lang="en-US" altLang="en-US" sz="3600" baseline="30000" dirty="0"/>
              <a:t> Jews/Heb 7.15-16</a:t>
            </a:r>
            <a:r>
              <a:rPr lang="en-US" altLang="en-US" sz="3600" dirty="0"/>
              <a:t> </a:t>
            </a:r>
            <a:r>
              <a:rPr lang="en-US" altLang="en-US" sz="3600" baseline="30000" dirty="0"/>
              <a:t> </a:t>
            </a:r>
            <a:r>
              <a:rPr lang="en-US" altLang="en-US" sz="3600" dirty="0"/>
              <a:t>It becomes even clearer if a "different kind of cohen," one like </a:t>
            </a:r>
            <a:r>
              <a:rPr lang="en-US" altLang="en-US" sz="3600" dirty="0" err="1"/>
              <a:t>Malki-Tzedek</a:t>
            </a:r>
            <a:r>
              <a:rPr lang="en-US" altLang="en-US" sz="3600" dirty="0"/>
              <a:t>, arises, one who became a cohen not by virtue of a rule in the Torah concerning physical descent, but by virtue of the power of an indestructible life. </a:t>
            </a:r>
          </a:p>
        </p:txBody>
      </p:sp>
    </p:spTree>
    <p:extLst>
      <p:ext uri="{BB962C8B-B14F-4D97-AF65-F5344CB8AC3E}">
        <p14:creationId xmlns:p14="http://schemas.microsoft.com/office/powerpoint/2010/main" val="795882724"/>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8546" name="Rectangle 2">
            <a:extLst>
              <a:ext uri="{FF2B5EF4-FFF2-40B4-BE49-F238E27FC236}">
                <a16:creationId xmlns:a16="http://schemas.microsoft.com/office/drawing/2014/main" id="{ACA221F3-080F-4E1C-9642-C4D8DBBCD8CF}"/>
              </a:ext>
            </a:extLst>
          </p:cNvPr>
          <p:cNvSpPr>
            <a:spLocks noGrp="1" noChangeArrowheads="1"/>
          </p:cNvSpPr>
          <p:nvPr>
            <p:ph type="subTitle" idx="1"/>
          </p:nvPr>
        </p:nvSpPr>
        <p:spPr>
          <a:xfrm>
            <a:off x="381000" y="209550"/>
            <a:ext cx="8382000" cy="4724400"/>
          </a:xfrm>
        </p:spPr>
        <p:txBody>
          <a:bodyPr>
            <a:normAutofit lnSpcReduction="10000"/>
          </a:bodyPr>
          <a:lstStyle/>
          <a:p>
            <a:pPr algn="l"/>
            <a:r>
              <a:rPr lang="en-US" altLang="en-US" sz="3600" baseline="30000" dirty="0" err="1"/>
              <a:t>Mes</a:t>
            </a:r>
            <a:r>
              <a:rPr lang="en-US" altLang="en-US" sz="3600" baseline="30000" dirty="0"/>
              <a:t> Jews/Heb 7.25-28</a:t>
            </a:r>
            <a:r>
              <a:rPr lang="en-US" altLang="en-US" sz="3600" dirty="0"/>
              <a:t>  He is </a:t>
            </a:r>
            <a:r>
              <a:rPr lang="en-US" altLang="en-US" sz="3600" dirty="0">
                <a:solidFill>
                  <a:srgbClr val="FFFF66"/>
                </a:solidFill>
              </a:rPr>
              <a:t>totally able to deliver those who approach God through him</a:t>
            </a:r>
            <a:r>
              <a:rPr lang="en-US" altLang="en-US" sz="3600" dirty="0"/>
              <a:t>; since he is alive forever and thus forever able to intercede on their behalf. This is the kind of cohen </a:t>
            </a:r>
            <a:r>
              <a:rPr lang="en-US" altLang="en-US" sz="3600" dirty="0" err="1"/>
              <a:t>gadol</a:t>
            </a:r>
            <a:r>
              <a:rPr lang="en-US" altLang="en-US" sz="3600" dirty="0"/>
              <a:t> that meets our need - holy, without evil, without stain, set apart from sinners and raised higher than the heavens; </a:t>
            </a:r>
          </a:p>
        </p:txBody>
      </p:sp>
    </p:spTree>
    <p:extLst>
      <p:ext uri="{BB962C8B-B14F-4D97-AF65-F5344CB8AC3E}">
        <p14:creationId xmlns:p14="http://schemas.microsoft.com/office/powerpoint/2010/main" val="403294558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buNone/>
            </a:pPr>
            <a:r>
              <a:rPr lang="en-US" sz="4000" dirty="0"/>
              <a:t>So, how do we ride the elevator.</a:t>
            </a:r>
          </a:p>
          <a:p>
            <a:pPr marL="512763" indent="-512763">
              <a:buFont typeface="+mj-lt"/>
              <a:buAutoNum type="arabicPeriod"/>
            </a:pPr>
            <a:r>
              <a:rPr lang="en-US" sz="4000" dirty="0"/>
              <a:t>Repentance, faith, immersion, s’mikhah, the resurrection, and eternal punishment.</a:t>
            </a:r>
          </a:p>
          <a:p>
            <a:pPr marL="512763" indent="-512763">
              <a:buFont typeface="+mj-lt"/>
              <a:buAutoNum type="arabicPeriod"/>
            </a:pPr>
            <a:r>
              <a:rPr lang="en-US" sz="4000" dirty="0"/>
              <a:t>Consider JB Bernstein…</a:t>
            </a:r>
          </a:p>
        </p:txBody>
      </p:sp>
    </p:spTree>
    <p:extLst>
      <p:ext uri="{BB962C8B-B14F-4D97-AF65-F5344CB8AC3E}">
        <p14:creationId xmlns:p14="http://schemas.microsoft.com/office/powerpoint/2010/main" val="181218234"/>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buNone/>
            </a:pPr>
            <a:r>
              <a:rPr lang="en-US" sz="4000" dirty="0"/>
              <a:t>Outline of this message</a:t>
            </a:r>
          </a:p>
          <a:p>
            <a:pPr marL="512763" indent="-512763">
              <a:buFont typeface="+mj-lt"/>
              <a:buAutoNum type="arabicPeriod"/>
            </a:pPr>
            <a:r>
              <a:rPr lang="en-US" sz="4000" dirty="0"/>
              <a:t>Space elevator needed</a:t>
            </a:r>
          </a:p>
          <a:p>
            <a:pPr marL="512763" indent="-512763">
              <a:buFont typeface="+mj-lt"/>
              <a:buAutoNum type="arabicPeriod"/>
            </a:pPr>
            <a:r>
              <a:rPr lang="en-US" sz="4000" dirty="0"/>
              <a:t>Space elevator </a:t>
            </a:r>
            <a:r>
              <a:rPr lang="en-US" sz="4000" dirty="0" err="1"/>
              <a:t>MelkiTsedek</a:t>
            </a:r>
            <a:endParaRPr lang="en-US" sz="4000" dirty="0"/>
          </a:p>
          <a:p>
            <a:pPr marL="512763" indent="-512763">
              <a:buFont typeface="+mj-lt"/>
              <a:buAutoNum type="arabicPeriod"/>
            </a:pPr>
            <a:r>
              <a:rPr lang="en-US" sz="4000" u="sng" dirty="0">
                <a:solidFill>
                  <a:srgbClr val="FFFF99"/>
                </a:solidFill>
              </a:rPr>
              <a:t>Space elevator strategies</a:t>
            </a:r>
          </a:p>
        </p:txBody>
      </p:sp>
    </p:spTree>
    <p:extLst>
      <p:ext uri="{BB962C8B-B14F-4D97-AF65-F5344CB8AC3E}">
        <p14:creationId xmlns:p14="http://schemas.microsoft.com/office/powerpoint/2010/main" val="393067097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fontScale="92500" lnSpcReduction="10000"/>
          </a:bodyPr>
          <a:lstStyle/>
          <a:p>
            <a:pPr marL="0" indent="0">
              <a:buNone/>
            </a:pPr>
            <a:r>
              <a:rPr lang="en-US" sz="4000" dirty="0"/>
              <a:t>In 2019, the International Academy of Astronautics published “Road to the Space Elevator Era”. Development  initiation is nearer than most think, based on a potential process for manufacturing macro-scale single crystal graphene with higher specific strength than carbon nanotubes.</a:t>
            </a:r>
          </a:p>
        </p:txBody>
      </p:sp>
    </p:spTree>
    <p:extLst>
      <p:ext uri="{BB962C8B-B14F-4D97-AF65-F5344CB8AC3E}">
        <p14:creationId xmlns:p14="http://schemas.microsoft.com/office/powerpoint/2010/main" val="1906463761"/>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5403709"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lnSpcReduction="10000"/>
          </a:bodyPr>
          <a:lstStyle/>
          <a:p>
            <a:pPr marL="0" indent="0">
              <a:buNone/>
            </a:pPr>
            <a:r>
              <a:rPr lang="en-US" sz="4000" dirty="0"/>
              <a:t>JB Bernstein: </a:t>
            </a:r>
            <a:r>
              <a:rPr lang="en-US" sz="4000" baseline="30000" dirty="0"/>
              <a:t>Lk.3-2</a:t>
            </a:r>
            <a:r>
              <a:rPr lang="en-US" sz="4000" dirty="0"/>
              <a:t> In the fifteenth year of Emperor Tiberius’ rule; when Pontius Pilate was governor of </a:t>
            </a:r>
            <a:r>
              <a:rPr lang="en-US" sz="4000" dirty="0" err="1"/>
              <a:t>Y’hudah</a:t>
            </a:r>
            <a:r>
              <a:rPr lang="en-US" sz="4000" dirty="0"/>
              <a:t>, Herod ruler of the Galil, his brother Philip </a:t>
            </a:r>
          </a:p>
        </p:txBody>
      </p:sp>
      <p:pic>
        <p:nvPicPr>
          <p:cNvPr id="5122" name="Picture 2" descr="Gates Of Zion | Evangelism in Action">
            <a:extLst>
              <a:ext uri="{FF2B5EF4-FFF2-40B4-BE49-F238E27FC236}">
                <a16:creationId xmlns:a16="http://schemas.microsoft.com/office/drawing/2014/main" id="{6FE65AAF-AFF3-4595-9B96-ED2ED70275D2}"/>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60834"/>
          <a:stretch/>
        </p:blipFill>
        <p:spPr bwMode="auto">
          <a:xfrm>
            <a:off x="5708509" y="209550"/>
            <a:ext cx="3289582" cy="4724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92079047"/>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buNone/>
            </a:pPr>
            <a:r>
              <a:rPr lang="en-US" sz="4000" dirty="0"/>
              <a:t>ruler of </a:t>
            </a:r>
            <a:r>
              <a:rPr lang="en-US" sz="4000" dirty="0" err="1"/>
              <a:t>Iturea</a:t>
            </a:r>
            <a:r>
              <a:rPr lang="en-US" sz="4000" dirty="0"/>
              <a:t> and </a:t>
            </a:r>
            <a:r>
              <a:rPr lang="en-US" sz="4000" dirty="0" err="1"/>
              <a:t>Trachonitis</a:t>
            </a:r>
            <a:r>
              <a:rPr lang="en-US" sz="4000" dirty="0"/>
              <a:t>, and </a:t>
            </a:r>
            <a:r>
              <a:rPr lang="en-US" sz="4000" dirty="0" err="1"/>
              <a:t>Lysanias</a:t>
            </a:r>
            <a:r>
              <a:rPr lang="en-US" sz="4000" dirty="0"/>
              <a:t> ruler of Abilene, with ‘Anan and </a:t>
            </a:r>
            <a:r>
              <a:rPr lang="en-US" sz="4000" dirty="0" err="1"/>
              <a:t>Kayafa</a:t>
            </a:r>
            <a:r>
              <a:rPr lang="en-US" sz="4000" dirty="0"/>
              <a:t> being the </a:t>
            </a:r>
            <a:r>
              <a:rPr lang="en-US" sz="4000" dirty="0" err="1"/>
              <a:t>cohanim</a:t>
            </a:r>
            <a:r>
              <a:rPr lang="en-US" sz="4000" dirty="0"/>
              <a:t> </a:t>
            </a:r>
            <a:r>
              <a:rPr lang="en-US" sz="4000" dirty="0" err="1"/>
              <a:t>g’dolim</a:t>
            </a:r>
            <a:r>
              <a:rPr lang="en-US" sz="4000" dirty="0"/>
              <a:t> [High Priests]; </a:t>
            </a:r>
          </a:p>
        </p:txBody>
      </p:sp>
    </p:spTree>
    <p:extLst>
      <p:ext uri="{BB962C8B-B14F-4D97-AF65-F5344CB8AC3E}">
        <p14:creationId xmlns:p14="http://schemas.microsoft.com/office/powerpoint/2010/main" val="1741343388"/>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buNone/>
            </a:pPr>
            <a:r>
              <a:rPr lang="en-US" sz="4000" dirty="0"/>
              <a:t>Those guys, make your most [unacceptable] political figures today look like angels, no matter what side of the isle you are on! </a:t>
            </a:r>
          </a:p>
        </p:txBody>
      </p:sp>
    </p:spTree>
    <p:extLst>
      <p:ext uri="{BB962C8B-B14F-4D97-AF65-F5344CB8AC3E}">
        <p14:creationId xmlns:p14="http://schemas.microsoft.com/office/powerpoint/2010/main" val="1674465679"/>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buNone/>
            </a:pPr>
            <a:r>
              <a:rPr lang="en-US" sz="4000" dirty="0"/>
              <a:t>The word of God came to [John] </a:t>
            </a:r>
            <a:r>
              <a:rPr lang="en-US" sz="4000" dirty="0" err="1"/>
              <a:t>Yokhanan</a:t>
            </a:r>
            <a:r>
              <a:rPr lang="en-US" sz="4000" dirty="0"/>
              <a:t> Ben-</a:t>
            </a:r>
            <a:r>
              <a:rPr lang="en-US" sz="4000" dirty="0" err="1"/>
              <a:t>Z’kharyah</a:t>
            </a:r>
            <a:r>
              <a:rPr lang="en-US" sz="4000" dirty="0"/>
              <a:t> in the desert, “The voice of someone crying out: ‘In the desert prepare the way for </a:t>
            </a:r>
            <a:r>
              <a:rPr lang="en-US" sz="4000" cap="small" dirty="0"/>
              <a:t>Adoni</a:t>
            </a:r>
            <a:r>
              <a:rPr lang="en-US" sz="4000" dirty="0"/>
              <a:t>!  </a:t>
            </a:r>
          </a:p>
        </p:txBody>
      </p:sp>
    </p:spTree>
    <p:extLst>
      <p:ext uri="{BB962C8B-B14F-4D97-AF65-F5344CB8AC3E}">
        <p14:creationId xmlns:p14="http://schemas.microsoft.com/office/powerpoint/2010/main" val="2988728917"/>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buNone/>
            </a:pPr>
            <a:r>
              <a:rPr lang="en-US" sz="4000" dirty="0" err="1"/>
              <a:t>Yokhanan</a:t>
            </a:r>
            <a:r>
              <a:rPr lang="en-US" sz="4000" dirty="0"/>
              <a:t>/John did lose his head, but he fulfilled the very purpose for which he was born.</a:t>
            </a:r>
          </a:p>
        </p:txBody>
      </p:sp>
    </p:spTree>
    <p:extLst>
      <p:ext uri="{BB962C8B-B14F-4D97-AF65-F5344CB8AC3E}">
        <p14:creationId xmlns:p14="http://schemas.microsoft.com/office/powerpoint/2010/main" val="43406329"/>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buNone/>
            </a:pPr>
            <a:r>
              <a:rPr lang="en-US" sz="4000" dirty="0"/>
              <a:t>It was also in this Theo-political environment that the ministry of the Messiah began! Did this stop Him?  </a:t>
            </a:r>
          </a:p>
        </p:txBody>
      </p:sp>
    </p:spTree>
    <p:extLst>
      <p:ext uri="{BB962C8B-B14F-4D97-AF65-F5344CB8AC3E}">
        <p14:creationId xmlns:p14="http://schemas.microsoft.com/office/powerpoint/2010/main" val="3185095202"/>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lnSpcReduction="10000"/>
          </a:bodyPr>
          <a:lstStyle/>
          <a:p>
            <a:pPr marL="0" indent="0">
              <a:buNone/>
            </a:pPr>
            <a:r>
              <a:rPr lang="en-US" sz="4000" dirty="0"/>
              <a:t>Did He rally His disciples to bring down the corrupt government or the hypocritical religious politicians? No! He told them His kingdom was not of this world. He told them to put their swords away and not to oppose the evil leaders of their day! </a:t>
            </a:r>
          </a:p>
        </p:txBody>
      </p:sp>
    </p:spTree>
    <p:extLst>
      <p:ext uri="{BB962C8B-B14F-4D97-AF65-F5344CB8AC3E}">
        <p14:creationId xmlns:p14="http://schemas.microsoft.com/office/powerpoint/2010/main" val="1974883262"/>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fontScale="92500" lnSpcReduction="10000"/>
          </a:bodyPr>
          <a:lstStyle/>
          <a:p>
            <a:pPr marL="0" indent="0">
              <a:buNone/>
            </a:pPr>
            <a:r>
              <a:rPr lang="en-US" sz="4000" dirty="0"/>
              <a:t>What is my point? Our role, our primary assignment from God has nothing to do with politics nor what party is in power or even what system of government we are under! We are called to set our mind on things above not on this earth. The war we are called to fight is not a worldly one!</a:t>
            </a:r>
          </a:p>
        </p:txBody>
      </p:sp>
    </p:spTree>
    <p:extLst>
      <p:ext uri="{BB962C8B-B14F-4D97-AF65-F5344CB8AC3E}">
        <p14:creationId xmlns:p14="http://schemas.microsoft.com/office/powerpoint/2010/main" val="2935637427"/>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228600" y="199660"/>
            <a:ext cx="8534399" cy="473429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fontScale="92500" lnSpcReduction="10000"/>
          </a:bodyPr>
          <a:lstStyle/>
          <a:p>
            <a:pPr marL="0" indent="0">
              <a:buNone/>
            </a:pPr>
            <a:r>
              <a:rPr lang="en-US" sz="4000" u="sng" dirty="0"/>
              <a:t>James Dobson</a:t>
            </a:r>
            <a:r>
              <a:rPr lang="en-US" sz="4000" dirty="0"/>
              <a:t>: John Adams was depressed that Thomas Jefferson was going to become the president of the United States. John Adams and every other conservative in his party believed that Thomas Jefferson was the worst nightmare, that he was going to bring into the United States</a:t>
            </a:r>
          </a:p>
        </p:txBody>
      </p:sp>
    </p:spTree>
    <p:extLst>
      <p:ext uri="{BB962C8B-B14F-4D97-AF65-F5344CB8AC3E}">
        <p14:creationId xmlns:p14="http://schemas.microsoft.com/office/powerpoint/2010/main" val="1906360390"/>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228600" y="199660"/>
            <a:ext cx="8534399" cy="473429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buNone/>
            </a:pPr>
            <a:r>
              <a:rPr lang="en-US" sz="4000" dirty="0"/>
              <a:t>all the worst impulses of the French Revolution. He was accused of being an atheist. He was everything that Washington and Adams had worked the hardest to protect from, and Jefferson won the election</a:t>
            </a:r>
          </a:p>
        </p:txBody>
      </p:sp>
    </p:spTree>
    <p:extLst>
      <p:ext uri="{BB962C8B-B14F-4D97-AF65-F5344CB8AC3E}">
        <p14:creationId xmlns:p14="http://schemas.microsoft.com/office/powerpoint/2010/main" val="395850565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buNone/>
            </a:pPr>
            <a:r>
              <a:rPr lang="en-US" sz="4000" dirty="0"/>
              <a:t> </a:t>
            </a:r>
          </a:p>
        </p:txBody>
      </p:sp>
      <p:pic>
        <p:nvPicPr>
          <p:cNvPr id="1026" name="Picture 2" descr="Graphene and carbon nanotubes as (A) single wall carbon nanotube... |  Download Scientific Diagram">
            <a:extLst>
              <a:ext uri="{FF2B5EF4-FFF2-40B4-BE49-F238E27FC236}">
                <a16:creationId xmlns:a16="http://schemas.microsoft.com/office/drawing/2014/main" id="{B663B90D-01CB-40C4-9502-0E848BB2484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76400" y="237412"/>
            <a:ext cx="5867400" cy="473010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55704474"/>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228600" y="199660"/>
            <a:ext cx="8534399" cy="473429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fontScale="92500" lnSpcReduction="10000"/>
          </a:bodyPr>
          <a:lstStyle/>
          <a:p>
            <a:pPr marL="0" indent="0">
              <a:buNone/>
            </a:pPr>
            <a:r>
              <a:rPr lang="en-US" sz="4000" u="sng" dirty="0"/>
              <a:t>Michael Brown</a:t>
            </a:r>
            <a:r>
              <a:rPr lang="en-US" sz="4000" dirty="0"/>
              <a:t>: Consider this grave warning from a powerful Christian leader who warned of what was coming to our country as it threatened to lurch to the left: “We may see the Bible cast into a bonfire, . . . our children, either wheedled or terrified, uniting in the mob, chanting mockeries against God . . .</a:t>
            </a:r>
          </a:p>
        </p:txBody>
      </p:sp>
    </p:spTree>
    <p:extLst>
      <p:ext uri="{BB962C8B-B14F-4D97-AF65-F5344CB8AC3E}">
        <p14:creationId xmlns:p14="http://schemas.microsoft.com/office/powerpoint/2010/main" val="1062228476"/>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228600" y="199660"/>
            <a:ext cx="8534399" cy="473429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fontScale="92500" lnSpcReduction="10000"/>
          </a:bodyPr>
          <a:lstStyle/>
          <a:p>
            <a:pPr marL="0" indent="0">
              <a:buNone/>
            </a:pPr>
            <a:r>
              <a:rPr lang="en-US" sz="4000" dirty="0"/>
              <a:t>Yet these words do not date to 2020 or 2021. Instead, they date back to 1798. And they were spoken by none other than Rev. Timothy Dwight, the respected president of Yale. He was describing what would happen should Thomas Jefferson be elected president. It would mean the destruction of America.</a:t>
            </a:r>
          </a:p>
        </p:txBody>
      </p:sp>
    </p:spTree>
    <p:extLst>
      <p:ext uri="{BB962C8B-B14F-4D97-AF65-F5344CB8AC3E}">
        <p14:creationId xmlns:p14="http://schemas.microsoft.com/office/powerpoint/2010/main" val="728822900"/>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228600" y="199660"/>
            <a:ext cx="8534399" cy="473429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fontScale="92500" lnSpcReduction="10000"/>
          </a:bodyPr>
          <a:lstStyle/>
          <a:p>
            <a:pPr marL="0" indent="0">
              <a:buNone/>
            </a:pPr>
            <a:r>
              <a:rPr lang="en-US" sz="4000" dirty="0"/>
              <a:t>As recounted by historian Stephen Prothero, “Some New England ministers also saw a conspiracy afoot between Jeffersonians and the Order of Illuminati, a secret society of freethinkers that had supposedly masterminded the French Revolution and was now dedicated to creating a post-Christian ‘New World Order.’”</a:t>
            </a:r>
          </a:p>
        </p:txBody>
      </p:sp>
    </p:spTree>
    <p:extLst>
      <p:ext uri="{BB962C8B-B14F-4D97-AF65-F5344CB8AC3E}">
        <p14:creationId xmlns:p14="http://schemas.microsoft.com/office/powerpoint/2010/main" val="240081511"/>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8546" name="Rectangle 2">
            <a:extLst>
              <a:ext uri="{FF2B5EF4-FFF2-40B4-BE49-F238E27FC236}">
                <a16:creationId xmlns:a16="http://schemas.microsoft.com/office/drawing/2014/main" id="{ACA221F3-080F-4E1C-9642-C4D8DBBCD8CF}"/>
              </a:ext>
            </a:extLst>
          </p:cNvPr>
          <p:cNvSpPr>
            <a:spLocks noGrp="1" noChangeArrowheads="1"/>
          </p:cNvSpPr>
          <p:nvPr>
            <p:ph type="subTitle" idx="1"/>
          </p:nvPr>
        </p:nvSpPr>
        <p:spPr>
          <a:xfrm>
            <a:off x="381000" y="209550"/>
            <a:ext cx="8382000" cy="4724400"/>
          </a:xfrm>
        </p:spPr>
        <p:txBody>
          <a:bodyPr/>
          <a:lstStyle/>
          <a:p>
            <a:pPr algn="l"/>
            <a:r>
              <a:rPr lang="en-US" altLang="en-US" sz="3600" baseline="30000" dirty="0" err="1"/>
              <a:t>Mes</a:t>
            </a:r>
            <a:r>
              <a:rPr lang="en-US" altLang="en-US" sz="3600" baseline="30000" dirty="0"/>
              <a:t> Jews/Heb 7.25-28</a:t>
            </a:r>
            <a:r>
              <a:rPr lang="en-US" altLang="en-US" sz="3600" dirty="0"/>
              <a:t>  He is </a:t>
            </a:r>
            <a:r>
              <a:rPr lang="en-US" altLang="en-US" sz="3600" dirty="0">
                <a:solidFill>
                  <a:srgbClr val="FFFF66"/>
                </a:solidFill>
              </a:rPr>
              <a:t>totally able to deliver those who approach God through him</a:t>
            </a:r>
            <a:r>
              <a:rPr lang="en-US" altLang="en-US" sz="3600" dirty="0"/>
              <a:t>; since he is alive forever and thus forever able to intercede on their behalf. This is the kind of cohen </a:t>
            </a:r>
            <a:r>
              <a:rPr lang="en-US" altLang="en-US" sz="3600" dirty="0" err="1"/>
              <a:t>gadol</a:t>
            </a:r>
            <a:r>
              <a:rPr lang="en-US" altLang="en-US" sz="3600" dirty="0"/>
              <a:t> that meets our need - holy, without evil, without stain, set apart from sinners and raised higher than the heavens; </a:t>
            </a:r>
          </a:p>
        </p:txBody>
      </p:sp>
    </p:spTree>
    <p:extLst>
      <p:ext uri="{BB962C8B-B14F-4D97-AF65-F5344CB8AC3E}">
        <p14:creationId xmlns:p14="http://schemas.microsoft.com/office/powerpoint/2010/main" val="467076742"/>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lgn="ctr">
              <a:buNone/>
            </a:pPr>
            <a:endParaRPr lang="en-US" sz="4000" dirty="0"/>
          </a:p>
        </p:txBody>
      </p:sp>
    </p:spTree>
    <p:extLst>
      <p:ext uri="{BB962C8B-B14F-4D97-AF65-F5344CB8AC3E}">
        <p14:creationId xmlns:p14="http://schemas.microsoft.com/office/powerpoint/2010/main" val="3882844499"/>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418478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buNone/>
            </a:pPr>
            <a:endParaRPr lang="en-US" sz="4000" dirty="0"/>
          </a:p>
          <a:p>
            <a:pPr marL="0" indent="0">
              <a:buNone/>
            </a:pPr>
            <a:r>
              <a:rPr lang="en-US" sz="4000" dirty="0"/>
              <a:t>Resurrection</a:t>
            </a:r>
          </a:p>
          <a:p>
            <a:pPr marL="0" indent="0">
              <a:buNone/>
            </a:pPr>
            <a:r>
              <a:rPr lang="en-US" sz="4000" dirty="0"/>
              <a:t>Elevator Strategies</a:t>
            </a:r>
          </a:p>
        </p:txBody>
      </p:sp>
      <p:pic>
        <p:nvPicPr>
          <p:cNvPr id="3074" name="Picture 2" descr="The new material, carbyne, brings the space elevator a little closer |  Madsen Pirie">
            <a:extLst>
              <a:ext uri="{FF2B5EF4-FFF2-40B4-BE49-F238E27FC236}">
                <a16:creationId xmlns:a16="http://schemas.microsoft.com/office/drawing/2014/main" id="{E1EF5877-C7A9-4EC1-9192-FB0928CC058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89580" y="0"/>
            <a:ext cx="4343400" cy="473430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57656260"/>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buNone/>
            </a:pPr>
            <a:endParaRPr lang="en-US" sz="4000" dirty="0"/>
          </a:p>
          <a:p>
            <a:pPr marL="0" indent="0" algn="ctr">
              <a:buNone/>
            </a:pPr>
            <a:r>
              <a:rPr lang="en-US" sz="4000" dirty="0"/>
              <a:t>24/7 Cyber prayer room</a:t>
            </a:r>
          </a:p>
        </p:txBody>
      </p:sp>
    </p:spTree>
    <p:extLst>
      <p:ext uri="{BB962C8B-B14F-4D97-AF65-F5344CB8AC3E}">
        <p14:creationId xmlns:p14="http://schemas.microsoft.com/office/powerpoint/2010/main" val="2663846773"/>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buNone/>
            </a:pPr>
            <a:r>
              <a:rPr lang="en-US" sz="4000" dirty="0"/>
              <a:t> </a:t>
            </a:r>
          </a:p>
        </p:txBody>
      </p:sp>
      <p:graphicFrame>
        <p:nvGraphicFramePr>
          <p:cNvPr id="2" name="Table 2">
            <a:extLst>
              <a:ext uri="{FF2B5EF4-FFF2-40B4-BE49-F238E27FC236}">
                <a16:creationId xmlns:a16="http://schemas.microsoft.com/office/drawing/2014/main" id="{2C34C19D-F894-4EBD-B7AE-B239E9F5F475}"/>
              </a:ext>
            </a:extLst>
          </p:cNvPr>
          <p:cNvGraphicFramePr>
            <a:graphicFrameLocks noGrp="1"/>
          </p:cNvGraphicFramePr>
          <p:nvPr>
            <p:extLst>
              <p:ext uri="{D42A27DB-BD31-4B8C-83A1-F6EECF244321}">
                <p14:modId xmlns:p14="http://schemas.microsoft.com/office/powerpoint/2010/main" val="969901309"/>
              </p:ext>
            </p:extLst>
          </p:nvPr>
        </p:nvGraphicFramePr>
        <p:xfrm>
          <a:off x="304800" y="285749"/>
          <a:ext cx="8382000" cy="4343402"/>
        </p:xfrm>
        <a:graphic>
          <a:graphicData uri="http://schemas.openxmlformats.org/drawingml/2006/table">
            <a:tbl>
              <a:tblPr firstRow="1" bandRow="1">
                <a:tableStyleId>{5C22544A-7EE6-4342-B048-85BDC9FD1C3A}</a:tableStyleId>
              </a:tblPr>
              <a:tblGrid>
                <a:gridCol w="838200">
                  <a:extLst>
                    <a:ext uri="{9D8B030D-6E8A-4147-A177-3AD203B41FA5}">
                      <a16:colId xmlns:a16="http://schemas.microsoft.com/office/drawing/2014/main" val="3363896718"/>
                    </a:ext>
                  </a:extLst>
                </a:gridCol>
                <a:gridCol w="838200">
                  <a:extLst>
                    <a:ext uri="{9D8B030D-6E8A-4147-A177-3AD203B41FA5}">
                      <a16:colId xmlns:a16="http://schemas.microsoft.com/office/drawing/2014/main" val="3660845771"/>
                    </a:ext>
                  </a:extLst>
                </a:gridCol>
                <a:gridCol w="838200">
                  <a:extLst>
                    <a:ext uri="{9D8B030D-6E8A-4147-A177-3AD203B41FA5}">
                      <a16:colId xmlns:a16="http://schemas.microsoft.com/office/drawing/2014/main" val="2952998492"/>
                    </a:ext>
                  </a:extLst>
                </a:gridCol>
                <a:gridCol w="838200">
                  <a:extLst>
                    <a:ext uri="{9D8B030D-6E8A-4147-A177-3AD203B41FA5}">
                      <a16:colId xmlns:a16="http://schemas.microsoft.com/office/drawing/2014/main" val="467022485"/>
                    </a:ext>
                  </a:extLst>
                </a:gridCol>
                <a:gridCol w="838200">
                  <a:extLst>
                    <a:ext uri="{9D8B030D-6E8A-4147-A177-3AD203B41FA5}">
                      <a16:colId xmlns:a16="http://schemas.microsoft.com/office/drawing/2014/main" val="4109152002"/>
                    </a:ext>
                  </a:extLst>
                </a:gridCol>
                <a:gridCol w="838200">
                  <a:extLst>
                    <a:ext uri="{9D8B030D-6E8A-4147-A177-3AD203B41FA5}">
                      <a16:colId xmlns:a16="http://schemas.microsoft.com/office/drawing/2014/main" val="2478752036"/>
                    </a:ext>
                  </a:extLst>
                </a:gridCol>
                <a:gridCol w="838200">
                  <a:extLst>
                    <a:ext uri="{9D8B030D-6E8A-4147-A177-3AD203B41FA5}">
                      <a16:colId xmlns:a16="http://schemas.microsoft.com/office/drawing/2014/main" val="3443589255"/>
                    </a:ext>
                  </a:extLst>
                </a:gridCol>
                <a:gridCol w="838200">
                  <a:extLst>
                    <a:ext uri="{9D8B030D-6E8A-4147-A177-3AD203B41FA5}">
                      <a16:colId xmlns:a16="http://schemas.microsoft.com/office/drawing/2014/main" val="874089749"/>
                    </a:ext>
                  </a:extLst>
                </a:gridCol>
                <a:gridCol w="838200">
                  <a:extLst>
                    <a:ext uri="{9D8B030D-6E8A-4147-A177-3AD203B41FA5}">
                      <a16:colId xmlns:a16="http://schemas.microsoft.com/office/drawing/2014/main" val="3707152217"/>
                    </a:ext>
                  </a:extLst>
                </a:gridCol>
                <a:gridCol w="838200">
                  <a:extLst>
                    <a:ext uri="{9D8B030D-6E8A-4147-A177-3AD203B41FA5}">
                      <a16:colId xmlns:a16="http://schemas.microsoft.com/office/drawing/2014/main" val="4163259658"/>
                    </a:ext>
                  </a:extLst>
                </a:gridCol>
              </a:tblGrid>
              <a:tr h="620486">
                <a:tc>
                  <a:txBody>
                    <a:bodyPr/>
                    <a:lstStyle/>
                    <a:p>
                      <a:endParaRPr lang="en-US" dirty="0"/>
                    </a:p>
                  </a:txBody>
                  <a:tcPr>
                    <a:noFill/>
                  </a:tcPr>
                </a:tc>
                <a:tc>
                  <a:txBody>
                    <a:bodyPr/>
                    <a:lstStyle/>
                    <a:p>
                      <a:r>
                        <a:rPr lang="en-US" dirty="0">
                          <a:solidFill>
                            <a:srgbClr val="FFFF99"/>
                          </a:solidFill>
                        </a:rPr>
                        <a:t>Midnight</a:t>
                      </a:r>
                    </a:p>
                  </a:txBody>
                  <a:tcPr>
                    <a:noFill/>
                  </a:tcPr>
                </a:tc>
                <a:tc>
                  <a:txBody>
                    <a:bodyPr/>
                    <a:lstStyle/>
                    <a:p>
                      <a:r>
                        <a:rPr lang="en-US" dirty="0">
                          <a:solidFill>
                            <a:srgbClr val="FFFF99"/>
                          </a:solidFill>
                        </a:rPr>
                        <a:t>1 a.m.</a:t>
                      </a:r>
                    </a:p>
                  </a:txBody>
                  <a:tcPr>
                    <a:noFill/>
                  </a:tcPr>
                </a:tc>
                <a:tc>
                  <a:txBody>
                    <a:bodyPr/>
                    <a:lstStyle/>
                    <a:p>
                      <a:r>
                        <a:rPr lang="en-US" dirty="0">
                          <a:solidFill>
                            <a:srgbClr val="FFFF99"/>
                          </a:solidFill>
                        </a:rPr>
                        <a:t>2  a.m.</a:t>
                      </a:r>
                    </a:p>
                  </a:txBody>
                  <a:tcPr>
                    <a:noFill/>
                  </a:tcPr>
                </a:tc>
                <a:tc>
                  <a:txBody>
                    <a:bodyPr/>
                    <a:lstStyle/>
                    <a:p>
                      <a:r>
                        <a:rPr lang="en-US" dirty="0">
                          <a:solidFill>
                            <a:srgbClr val="FFFF99"/>
                          </a:solidFill>
                        </a:rPr>
                        <a:t>3 a.m.</a:t>
                      </a:r>
                    </a:p>
                  </a:txBody>
                  <a:tcPr>
                    <a:noFill/>
                  </a:tcPr>
                </a:tc>
                <a:tc>
                  <a:txBody>
                    <a:bodyPr/>
                    <a:lstStyle/>
                    <a:p>
                      <a:r>
                        <a:rPr lang="en-US" dirty="0">
                          <a:solidFill>
                            <a:srgbClr val="FFFF99"/>
                          </a:solidFill>
                        </a:rPr>
                        <a:t>4 a.m.</a:t>
                      </a:r>
                    </a:p>
                  </a:txBody>
                  <a:tcPr>
                    <a:noFill/>
                  </a:tcPr>
                </a:tc>
                <a:tc>
                  <a:txBody>
                    <a:bodyPr/>
                    <a:lstStyle/>
                    <a:p>
                      <a:r>
                        <a:rPr lang="en-US" dirty="0">
                          <a:solidFill>
                            <a:srgbClr val="FFFF99"/>
                          </a:solidFill>
                        </a:rPr>
                        <a:t>5 a.m.</a:t>
                      </a:r>
                    </a:p>
                  </a:txBody>
                  <a:tcPr>
                    <a:noFill/>
                  </a:tcPr>
                </a:tc>
                <a:tc>
                  <a:txBody>
                    <a:bodyPr/>
                    <a:lstStyle/>
                    <a:p>
                      <a:r>
                        <a:rPr lang="en-US" dirty="0">
                          <a:solidFill>
                            <a:srgbClr val="FFFF99"/>
                          </a:solidFill>
                        </a:rPr>
                        <a:t>6 a.m.</a:t>
                      </a:r>
                    </a:p>
                  </a:txBody>
                  <a:tcPr>
                    <a:noFill/>
                  </a:tcPr>
                </a:tc>
                <a:tc>
                  <a:txBody>
                    <a:bodyPr/>
                    <a:lstStyle/>
                    <a:p>
                      <a:r>
                        <a:rPr lang="en-US" dirty="0">
                          <a:solidFill>
                            <a:srgbClr val="FFFF99"/>
                          </a:solidFill>
                        </a:rPr>
                        <a:t>7 a.m.</a:t>
                      </a:r>
                    </a:p>
                  </a:txBody>
                  <a:tcPr>
                    <a:noFill/>
                  </a:tcPr>
                </a:tc>
                <a:tc>
                  <a:txBody>
                    <a:bodyPr/>
                    <a:lstStyle/>
                    <a:p>
                      <a:r>
                        <a:rPr lang="en-US" dirty="0">
                          <a:solidFill>
                            <a:srgbClr val="FFFF99"/>
                          </a:solidFill>
                        </a:rPr>
                        <a:t>8 a.m.</a:t>
                      </a:r>
                    </a:p>
                  </a:txBody>
                  <a:tcPr>
                    <a:noFill/>
                  </a:tcPr>
                </a:tc>
                <a:extLst>
                  <a:ext uri="{0D108BD9-81ED-4DB2-BD59-A6C34878D82A}">
                    <a16:rowId xmlns:a16="http://schemas.microsoft.com/office/drawing/2014/main" val="1943070633"/>
                  </a:ext>
                </a:extLst>
              </a:tr>
              <a:tr h="620486">
                <a:tc>
                  <a:txBody>
                    <a:bodyPr/>
                    <a:lstStyle/>
                    <a:p>
                      <a:r>
                        <a:rPr lang="en-US" dirty="0">
                          <a:solidFill>
                            <a:srgbClr val="FFFF99"/>
                          </a:solidFill>
                        </a:rPr>
                        <a:t>Sunday</a:t>
                      </a:r>
                    </a:p>
                  </a:txBody>
                  <a:tcPr>
                    <a:noFill/>
                  </a:tcPr>
                </a:tc>
                <a:tc>
                  <a:txBody>
                    <a:bodyPr/>
                    <a:lstStyle/>
                    <a:p>
                      <a:r>
                        <a:rPr lang="en-US" dirty="0">
                          <a:solidFill>
                            <a:schemeClr val="bg1"/>
                          </a:solidFill>
                        </a:rPr>
                        <a:t>Louise </a:t>
                      </a:r>
                    </a:p>
                    <a:p>
                      <a:r>
                        <a:rPr lang="en-US" dirty="0">
                          <a:solidFill>
                            <a:schemeClr val="bg1"/>
                          </a:solidFill>
                        </a:rPr>
                        <a:t>Warfare</a:t>
                      </a:r>
                    </a:p>
                  </a:txBody>
                  <a:tcPr>
                    <a:noFill/>
                  </a:tcPr>
                </a:tc>
                <a:tc>
                  <a:txBody>
                    <a:bodyPr/>
                    <a:lstStyle/>
                    <a:p>
                      <a:r>
                        <a:rPr lang="en-US" dirty="0">
                          <a:solidFill>
                            <a:schemeClr val="bg1"/>
                          </a:solidFill>
                        </a:rPr>
                        <a:t>Kathi</a:t>
                      </a:r>
                    </a:p>
                    <a:p>
                      <a:r>
                        <a:rPr lang="en-US" dirty="0">
                          <a:solidFill>
                            <a:schemeClr val="bg1"/>
                          </a:solidFill>
                        </a:rPr>
                        <a:t>Joy</a:t>
                      </a:r>
                    </a:p>
                  </a:txBody>
                  <a:tcPr>
                    <a:noFill/>
                  </a:tcPr>
                </a:tc>
                <a:tc>
                  <a:txBody>
                    <a:bodyPr/>
                    <a:lstStyle/>
                    <a:p>
                      <a:r>
                        <a:rPr lang="en-US" dirty="0">
                          <a:solidFill>
                            <a:schemeClr val="bg1"/>
                          </a:solidFill>
                        </a:rPr>
                        <a:t>Shmuel</a:t>
                      </a:r>
                    </a:p>
                    <a:p>
                      <a:r>
                        <a:rPr lang="en-US" dirty="0">
                          <a:solidFill>
                            <a:schemeClr val="bg1"/>
                          </a:solidFill>
                        </a:rPr>
                        <a:t>Sweet reality</a:t>
                      </a:r>
                    </a:p>
                  </a:txBody>
                  <a:tcPr>
                    <a:noFill/>
                  </a:tcPr>
                </a:tc>
                <a:tc>
                  <a:txBody>
                    <a:bodyPr/>
                    <a:lstStyle/>
                    <a:p>
                      <a:r>
                        <a:rPr lang="en-US" dirty="0">
                          <a:solidFill>
                            <a:schemeClr val="bg1"/>
                          </a:solidFill>
                        </a:rPr>
                        <a:t>Greg</a:t>
                      </a:r>
                    </a:p>
                  </a:txBody>
                  <a:tcPr>
                    <a:noFill/>
                  </a:tcPr>
                </a:tc>
                <a:tc>
                  <a:txBody>
                    <a:bodyPr/>
                    <a:lstStyle/>
                    <a:p>
                      <a:r>
                        <a:rPr lang="en-US" dirty="0">
                          <a:solidFill>
                            <a:schemeClr val="bg1"/>
                          </a:solidFill>
                        </a:rPr>
                        <a:t>Lori</a:t>
                      </a:r>
                    </a:p>
                  </a:txBody>
                  <a:tcPr>
                    <a:noFill/>
                  </a:tcPr>
                </a:tc>
                <a:tc>
                  <a:txBody>
                    <a:bodyPr/>
                    <a:lstStyle/>
                    <a:p>
                      <a:r>
                        <a:rPr lang="en-US" dirty="0">
                          <a:solidFill>
                            <a:schemeClr val="bg1"/>
                          </a:solidFill>
                        </a:rPr>
                        <a:t>Steve</a:t>
                      </a:r>
                    </a:p>
                  </a:txBody>
                  <a:tcPr>
                    <a:noFill/>
                  </a:tcPr>
                </a:tc>
                <a:tc>
                  <a:txBody>
                    <a:bodyPr/>
                    <a:lstStyle/>
                    <a:p>
                      <a:r>
                        <a:rPr lang="en-US" dirty="0">
                          <a:solidFill>
                            <a:schemeClr val="bg1"/>
                          </a:solidFill>
                        </a:rPr>
                        <a:t>Vicki</a:t>
                      </a:r>
                    </a:p>
                  </a:txBody>
                  <a:tcPr>
                    <a:noFill/>
                  </a:tcPr>
                </a:tc>
                <a:tc>
                  <a:txBody>
                    <a:bodyPr/>
                    <a:lstStyle/>
                    <a:p>
                      <a:r>
                        <a:rPr lang="en-US" dirty="0">
                          <a:solidFill>
                            <a:schemeClr val="bg1"/>
                          </a:solidFill>
                        </a:rPr>
                        <a:t>Jim A</a:t>
                      </a:r>
                    </a:p>
                  </a:txBody>
                  <a:tcPr>
                    <a:noFill/>
                  </a:tcPr>
                </a:tc>
                <a:tc>
                  <a:txBody>
                    <a:bodyPr/>
                    <a:lstStyle/>
                    <a:p>
                      <a:r>
                        <a:rPr lang="en-US" dirty="0">
                          <a:solidFill>
                            <a:schemeClr val="bg1"/>
                          </a:solidFill>
                        </a:rPr>
                        <a:t>Jude</a:t>
                      </a:r>
                    </a:p>
                  </a:txBody>
                  <a:tcPr>
                    <a:noFill/>
                  </a:tcPr>
                </a:tc>
                <a:extLst>
                  <a:ext uri="{0D108BD9-81ED-4DB2-BD59-A6C34878D82A}">
                    <a16:rowId xmlns:a16="http://schemas.microsoft.com/office/drawing/2014/main" val="3335935106"/>
                  </a:ext>
                </a:extLst>
              </a:tr>
              <a:tr h="620486">
                <a:tc>
                  <a:txBody>
                    <a:bodyPr/>
                    <a:lstStyle/>
                    <a:p>
                      <a:pPr marL="0" marR="0" lvl="0" indent="0" algn="l" defTabSz="381518" rtl="0" eaLnBrk="1" fontAlgn="auto" latinLnBrk="0" hangingPunct="1">
                        <a:lnSpc>
                          <a:spcPct val="100000"/>
                        </a:lnSpc>
                        <a:spcBef>
                          <a:spcPts val="0"/>
                        </a:spcBef>
                        <a:spcAft>
                          <a:spcPts val="0"/>
                        </a:spcAft>
                        <a:buClrTx/>
                        <a:buSzTx/>
                        <a:buFontTx/>
                        <a:buNone/>
                        <a:tabLst/>
                        <a:defRPr/>
                      </a:pPr>
                      <a:r>
                        <a:rPr lang="en-US" dirty="0">
                          <a:solidFill>
                            <a:srgbClr val="FFFF99"/>
                          </a:solidFill>
                        </a:rPr>
                        <a:t>Monday</a:t>
                      </a:r>
                    </a:p>
                    <a:p>
                      <a:endParaRPr lang="en-US" dirty="0">
                        <a:solidFill>
                          <a:srgbClr val="FFFF99"/>
                        </a:solidFill>
                      </a:endParaRPr>
                    </a:p>
                  </a:txBody>
                  <a:tcPr>
                    <a:noFill/>
                  </a:tcPr>
                </a:tc>
                <a:tc>
                  <a:txBody>
                    <a:bodyPr/>
                    <a:lstStyle/>
                    <a:p>
                      <a:pPr marL="0" marR="0" lvl="0" indent="0" algn="l" defTabSz="381518" rtl="0" eaLnBrk="1" fontAlgn="auto" latinLnBrk="0" hangingPunct="1">
                        <a:lnSpc>
                          <a:spcPct val="100000"/>
                        </a:lnSpc>
                        <a:spcBef>
                          <a:spcPts val="0"/>
                        </a:spcBef>
                        <a:spcAft>
                          <a:spcPts val="0"/>
                        </a:spcAft>
                        <a:buClrTx/>
                        <a:buSzTx/>
                        <a:buFontTx/>
                        <a:buNone/>
                        <a:tabLst/>
                        <a:defRPr/>
                      </a:pPr>
                      <a:r>
                        <a:rPr lang="en-US" dirty="0">
                          <a:solidFill>
                            <a:schemeClr val="bg1"/>
                          </a:solidFill>
                        </a:rPr>
                        <a:t>Cathy A</a:t>
                      </a:r>
                    </a:p>
                    <a:p>
                      <a:endParaRPr lang="en-US" dirty="0"/>
                    </a:p>
                  </a:txBody>
                  <a:tcPr>
                    <a:noFill/>
                  </a:tcPr>
                </a:tc>
                <a:tc>
                  <a:txBody>
                    <a:bodyPr/>
                    <a:lstStyle/>
                    <a:p>
                      <a:r>
                        <a:rPr lang="en-US" dirty="0">
                          <a:solidFill>
                            <a:schemeClr val="bg1"/>
                          </a:solidFill>
                        </a:rPr>
                        <a:t>Ramona</a:t>
                      </a:r>
                    </a:p>
                  </a:txBody>
                  <a:tcPr>
                    <a:noFill/>
                  </a:tcPr>
                </a:tc>
                <a:tc>
                  <a:txBody>
                    <a:bodyPr/>
                    <a:lstStyle/>
                    <a:p>
                      <a:r>
                        <a:rPr lang="en-US" dirty="0">
                          <a:solidFill>
                            <a:schemeClr val="bg1"/>
                          </a:solidFill>
                        </a:rPr>
                        <a:t>Amy Stewart</a:t>
                      </a:r>
                      <a:r>
                        <a:rPr lang="en-US" dirty="0"/>
                        <a:t> </a:t>
                      </a:r>
                    </a:p>
                  </a:txBody>
                  <a:tcPr>
                    <a:noFill/>
                  </a:tcPr>
                </a:tc>
                <a:tc>
                  <a:txBody>
                    <a:bodyPr/>
                    <a:lstStyle/>
                    <a:p>
                      <a:pPr marL="0" marR="0" lvl="0" indent="0" algn="l" defTabSz="381518" rtl="0" eaLnBrk="1" fontAlgn="auto" latinLnBrk="0" hangingPunct="1">
                        <a:lnSpc>
                          <a:spcPct val="100000"/>
                        </a:lnSpc>
                        <a:spcBef>
                          <a:spcPts val="0"/>
                        </a:spcBef>
                        <a:spcAft>
                          <a:spcPts val="0"/>
                        </a:spcAft>
                        <a:buClrTx/>
                        <a:buSzTx/>
                        <a:buFontTx/>
                        <a:buNone/>
                        <a:tabLst/>
                        <a:defRPr/>
                      </a:pPr>
                      <a:r>
                        <a:rPr lang="en-US" dirty="0">
                          <a:solidFill>
                            <a:schemeClr val="bg1"/>
                          </a:solidFill>
                        </a:rPr>
                        <a:t>Amy </a:t>
                      </a:r>
                      <a:r>
                        <a:rPr lang="en-US" sz="900" dirty="0">
                          <a:solidFill>
                            <a:schemeClr val="bg1"/>
                          </a:solidFill>
                        </a:rPr>
                        <a:t>Richardson</a:t>
                      </a:r>
                      <a:endParaRPr lang="en-US" dirty="0"/>
                    </a:p>
                  </a:txBody>
                  <a:tcPr>
                    <a:noFill/>
                  </a:tcPr>
                </a:tc>
                <a:tc>
                  <a:txBody>
                    <a:bodyPr/>
                    <a:lstStyle/>
                    <a:p>
                      <a:pPr marL="0" marR="0" lvl="0" indent="0" algn="l" defTabSz="381518" rtl="0" eaLnBrk="1" fontAlgn="auto" latinLnBrk="0" hangingPunct="1">
                        <a:lnSpc>
                          <a:spcPct val="100000"/>
                        </a:lnSpc>
                        <a:spcBef>
                          <a:spcPts val="0"/>
                        </a:spcBef>
                        <a:spcAft>
                          <a:spcPts val="0"/>
                        </a:spcAft>
                        <a:buClrTx/>
                        <a:buSzTx/>
                        <a:buFontTx/>
                        <a:buNone/>
                        <a:tabLst/>
                        <a:defRPr/>
                      </a:pPr>
                      <a:r>
                        <a:rPr lang="en-US" dirty="0">
                          <a:solidFill>
                            <a:schemeClr val="bg1"/>
                          </a:solidFill>
                        </a:rPr>
                        <a:t>Marc </a:t>
                      </a:r>
                      <a:r>
                        <a:rPr lang="en-US" sz="900" dirty="0">
                          <a:solidFill>
                            <a:schemeClr val="bg1"/>
                          </a:solidFill>
                        </a:rPr>
                        <a:t>Richardson</a:t>
                      </a:r>
                      <a:endParaRPr lang="en-US" dirty="0"/>
                    </a:p>
                    <a:p>
                      <a:endParaRPr lang="en-US" dirty="0"/>
                    </a:p>
                  </a:txBody>
                  <a:tcPr>
                    <a:noFill/>
                  </a:tcPr>
                </a:tc>
                <a:tc>
                  <a:txBody>
                    <a:bodyPr/>
                    <a:lstStyle/>
                    <a:p>
                      <a:r>
                        <a:rPr lang="en-US" dirty="0">
                          <a:solidFill>
                            <a:schemeClr val="bg1"/>
                          </a:solidFill>
                        </a:rPr>
                        <a:t>Mark Sherman</a:t>
                      </a:r>
                    </a:p>
                  </a:txBody>
                  <a:tcPr>
                    <a:noFill/>
                  </a:tcPr>
                </a:tc>
                <a:tc>
                  <a:txBody>
                    <a:bodyPr/>
                    <a:lstStyle/>
                    <a:p>
                      <a:r>
                        <a:rPr lang="en-US" dirty="0">
                          <a:solidFill>
                            <a:schemeClr val="bg1"/>
                          </a:solidFill>
                        </a:rPr>
                        <a:t>Joy</a:t>
                      </a:r>
                    </a:p>
                  </a:txBody>
                  <a:tcPr>
                    <a:noFill/>
                  </a:tcPr>
                </a:tc>
                <a:tc>
                  <a:txBody>
                    <a:bodyPr/>
                    <a:lstStyle/>
                    <a:p>
                      <a:endParaRPr lang="en-US" dirty="0"/>
                    </a:p>
                  </a:txBody>
                  <a:tcPr>
                    <a:noFill/>
                  </a:tcPr>
                </a:tc>
                <a:tc>
                  <a:txBody>
                    <a:bodyPr/>
                    <a:lstStyle/>
                    <a:p>
                      <a:endParaRPr lang="en-US"/>
                    </a:p>
                  </a:txBody>
                  <a:tcPr>
                    <a:noFill/>
                  </a:tcPr>
                </a:tc>
                <a:extLst>
                  <a:ext uri="{0D108BD9-81ED-4DB2-BD59-A6C34878D82A}">
                    <a16:rowId xmlns:a16="http://schemas.microsoft.com/office/drawing/2014/main" val="3237814224"/>
                  </a:ext>
                </a:extLst>
              </a:tr>
              <a:tr h="620486">
                <a:tc>
                  <a:txBody>
                    <a:bodyPr/>
                    <a:lstStyle/>
                    <a:p>
                      <a:r>
                        <a:rPr lang="en-US" sz="1013" kern="1200" dirty="0">
                          <a:solidFill>
                            <a:srgbClr val="FFFF99"/>
                          </a:solidFill>
                          <a:latin typeface="+mn-lt"/>
                          <a:ea typeface="+mn-ea"/>
                          <a:cs typeface="+mn-cs"/>
                        </a:rPr>
                        <a:t>Tuesday</a:t>
                      </a:r>
                    </a:p>
                  </a:txBody>
                  <a:tcPr>
                    <a:noFill/>
                  </a:tcPr>
                </a:tc>
                <a:tc>
                  <a:txBody>
                    <a:bodyPr/>
                    <a:lstStyle/>
                    <a:p>
                      <a:endParaRPr lang="en-US"/>
                    </a:p>
                  </a:txBody>
                  <a:tcPr>
                    <a:noFill/>
                  </a:tcPr>
                </a:tc>
                <a:tc>
                  <a:txBody>
                    <a:bodyPr/>
                    <a:lstStyle/>
                    <a:p>
                      <a:endParaRPr lang="en-US" dirty="0"/>
                    </a:p>
                  </a:txBody>
                  <a:tcPr>
                    <a:noFill/>
                  </a:tcPr>
                </a:tc>
                <a:tc>
                  <a:txBody>
                    <a:bodyPr/>
                    <a:lstStyle/>
                    <a:p>
                      <a:endParaRPr lang="en-US"/>
                    </a:p>
                  </a:txBody>
                  <a:tcPr>
                    <a:noFill/>
                  </a:tcPr>
                </a:tc>
                <a:tc>
                  <a:txBody>
                    <a:bodyPr/>
                    <a:lstStyle/>
                    <a:p>
                      <a:endParaRPr lang="en-US"/>
                    </a:p>
                  </a:txBody>
                  <a:tcPr>
                    <a:noFill/>
                  </a:tcPr>
                </a:tc>
                <a:tc>
                  <a:txBody>
                    <a:bodyPr/>
                    <a:lstStyle/>
                    <a:p>
                      <a:endParaRPr lang="en-US"/>
                    </a:p>
                  </a:txBody>
                  <a:tcPr>
                    <a:noFill/>
                  </a:tcPr>
                </a:tc>
                <a:tc>
                  <a:txBody>
                    <a:bodyPr/>
                    <a:lstStyle/>
                    <a:p>
                      <a:endParaRPr lang="en-US"/>
                    </a:p>
                  </a:txBody>
                  <a:tcPr>
                    <a:noFill/>
                  </a:tcPr>
                </a:tc>
                <a:tc>
                  <a:txBody>
                    <a:bodyPr/>
                    <a:lstStyle/>
                    <a:p>
                      <a:endParaRPr lang="en-US"/>
                    </a:p>
                  </a:txBody>
                  <a:tcPr>
                    <a:noFill/>
                  </a:tcPr>
                </a:tc>
                <a:tc>
                  <a:txBody>
                    <a:bodyPr/>
                    <a:lstStyle/>
                    <a:p>
                      <a:endParaRPr lang="en-US"/>
                    </a:p>
                  </a:txBody>
                  <a:tcPr>
                    <a:noFill/>
                  </a:tcPr>
                </a:tc>
                <a:tc>
                  <a:txBody>
                    <a:bodyPr/>
                    <a:lstStyle/>
                    <a:p>
                      <a:endParaRPr lang="en-US"/>
                    </a:p>
                  </a:txBody>
                  <a:tcPr>
                    <a:noFill/>
                  </a:tcPr>
                </a:tc>
                <a:extLst>
                  <a:ext uri="{0D108BD9-81ED-4DB2-BD59-A6C34878D82A}">
                    <a16:rowId xmlns:a16="http://schemas.microsoft.com/office/drawing/2014/main" val="286714677"/>
                  </a:ext>
                </a:extLst>
              </a:tr>
              <a:tr h="620486">
                <a:tc>
                  <a:txBody>
                    <a:bodyPr/>
                    <a:lstStyle/>
                    <a:p>
                      <a:r>
                        <a:rPr lang="en-US" sz="1013" kern="1200" dirty="0">
                          <a:solidFill>
                            <a:srgbClr val="FFFF99"/>
                          </a:solidFill>
                          <a:latin typeface="+mn-lt"/>
                          <a:ea typeface="+mn-ea"/>
                          <a:cs typeface="+mn-cs"/>
                        </a:rPr>
                        <a:t>Wed.</a:t>
                      </a:r>
                    </a:p>
                  </a:txBody>
                  <a:tcPr>
                    <a:noFill/>
                  </a:tcPr>
                </a:tc>
                <a:tc>
                  <a:txBody>
                    <a:bodyPr/>
                    <a:lstStyle/>
                    <a:p>
                      <a:endParaRPr lang="en-US"/>
                    </a:p>
                  </a:txBody>
                  <a:tcPr>
                    <a:noFill/>
                  </a:tcPr>
                </a:tc>
                <a:tc>
                  <a:txBody>
                    <a:bodyPr/>
                    <a:lstStyle/>
                    <a:p>
                      <a:endParaRPr lang="en-US"/>
                    </a:p>
                  </a:txBody>
                  <a:tcPr>
                    <a:noFill/>
                  </a:tcPr>
                </a:tc>
                <a:tc>
                  <a:txBody>
                    <a:bodyPr/>
                    <a:lstStyle/>
                    <a:p>
                      <a:endParaRPr lang="en-US"/>
                    </a:p>
                  </a:txBody>
                  <a:tcPr>
                    <a:noFill/>
                  </a:tcPr>
                </a:tc>
                <a:tc>
                  <a:txBody>
                    <a:bodyPr/>
                    <a:lstStyle/>
                    <a:p>
                      <a:endParaRPr lang="en-US"/>
                    </a:p>
                  </a:txBody>
                  <a:tcPr>
                    <a:noFill/>
                  </a:tcPr>
                </a:tc>
                <a:tc>
                  <a:txBody>
                    <a:bodyPr/>
                    <a:lstStyle/>
                    <a:p>
                      <a:endParaRPr lang="en-US"/>
                    </a:p>
                  </a:txBody>
                  <a:tcPr>
                    <a:noFill/>
                  </a:tcPr>
                </a:tc>
                <a:tc>
                  <a:txBody>
                    <a:bodyPr/>
                    <a:lstStyle/>
                    <a:p>
                      <a:endParaRPr lang="en-US"/>
                    </a:p>
                  </a:txBody>
                  <a:tcPr>
                    <a:noFill/>
                  </a:tcPr>
                </a:tc>
                <a:tc>
                  <a:txBody>
                    <a:bodyPr/>
                    <a:lstStyle/>
                    <a:p>
                      <a:endParaRPr lang="en-US"/>
                    </a:p>
                  </a:txBody>
                  <a:tcPr>
                    <a:noFill/>
                  </a:tcPr>
                </a:tc>
                <a:tc>
                  <a:txBody>
                    <a:bodyPr/>
                    <a:lstStyle/>
                    <a:p>
                      <a:endParaRPr lang="en-US"/>
                    </a:p>
                  </a:txBody>
                  <a:tcPr>
                    <a:noFill/>
                  </a:tcPr>
                </a:tc>
                <a:tc>
                  <a:txBody>
                    <a:bodyPr/>
                    <a:lstStyle/>
                    <a:p>
                      <a:endParaRPr lang="en-US" dirty="0"/>
                    </a:p>
                  </a:txBody>
                  <a:tcPr>
                    <a:noFill/>
                  </a:tcPr>
                </a:tc>
                <a:extLst>
                  <a:ext uri="{0D108BD9-81ED-4DB2-BD59-A6C34878D82A}">
                    <a16:rowId xmlns:a16="http://schemas.microsoft.com/office/drawing/2014/main" val="1341866667"/>
                  </a:ext>
                </a:extLst>
              </a:tr>
              <a:tr h="620486">
                <a:tc>
                  <a:txBody>
                    <a:bodyPr/>
                    <a:lstStyle/>
                    <a:p>
                      <a:r>
                        <a:rPr lang="en-US" sz="1013" kern="1200" dirty="0">
                          <a:solidFill>
                            <a:srgbClr val="FFFF99"/>
                          </a:solidFill>
                          <a:latin typeface="+mn-lt"/>
                          <a:ea typeface="+mn-ea"/>
                          <a:cs typeface="+mn-cs"/>
                        </a:rPr>
                        <a:t>Thursday</a:t>
                      </a:r>
                    </a:p>
                  </a:txBody>
                  <a:tcPr>
                    <a:noFill/>
                  </a:tcPr>
                </a:tc>
                <a:tc>
                  <a:txBody>
                    <a:bodyPr/>
                    <a:lstStyle/>
                    <a:p>
                      <a:endParaRPr lang="en-US"/>
                    </a:p>
                  </a:txBody>
                  <a:tcPr>
                    <a:noFill/>
                  </a:tcPr>
                </a:tc>
                <a:tc>
                  <a:txBody>
                    <a:bodyPr/>
                    <a:lstStyle/>
                    <a:p>
                      <a:endParaRPr lang="en-US"/>
                    </a:p>
                  </a:txBody>
                  <a:tcPr>
                    <a:noFill/>
                  </a:tcPr>
                </a:tc>
                <a:tc>
                  <a:txBody>
                    <a:bodyPr/>
                    <a:lstStyle/>
                    <a:p>
                      <a:endParaRPr lang="en-US"/>
                    </a:p>
                  </a:txBody>
                  <a:tcPr>
                    <a:noFill/>
                  </a:tcPr>
                </a:tc>
                <a:tc>
                  <a:txBody>
                    <a:bodyPr/>
                    <a:lstStyle/>
                    <a:p>
                      <a:endParaRPr lang="en-US"/>
                    </a:p>
                  </a:txBody>
                  <a:tcPr>
                    <a:noFill/>
                  </a:tcPr>
                </a:tc>
                <a:tc>
                  <a:txBody>
                    <a:bodyPr/>
                    <a:lstStyle/>
                    <a:p>
                      <a:endParaRPr lang="en-US"/>
                    </a:p>
                  </a:txBody>
                  <a:tcPr>
                    <a:noFill/>
                  </a:tcPr>
                </a:tc>
                <a:tc>
                  <a:txBody>
                    <a:bodyPr/>
                    <a:lstStyle/>
                    <a:p>
                      <a:endParaRPr lang="en-US"/>
                    </a:p>
                  </a:txBody>
                  <a:tcPr>
                    <a:noFill/>
                  </a:tcPr>
                </a:tc>
                <a:tc>
                  <a:txBody>
                    <a:bodyPr/>
                    <a:lstStyle/>
                    <a:p>
                      <a:endParaRPr lang="en-US"/>
                    </a:p>
                  </a:txBody>
                  <a:tcPr>
                    <a:noFill/>
                  </a:tcPr>
                </a:tc>
                <a:tc>
                  <a:txBody>
                    <a:bodyPr/>
                    <a:lstStyle/>
                    <a:p>
                      <a:endParaRPr lang="en-US"/>
                    </a:p>
                  </a:txBody>
                  <a:tcPr>
                    <a:noFill/>
                  </a:tcPr>
                </a:tc>
                <a:tc>
                  <a:txBody>
                    <a:bodyPr/>
                    <a:lstStyle/>
                    <a:p>
                      <a:endParaRPr lang="en-US" dirty="0"/>
                    </a:p>
                  </a:txBody>
                  <a:tcPr>
                    <a:noFill/>
                  </a:tcPr>
                </a:tc>
                <a:extLst>
                  <a:ext uri="{0D108BD9-81ED-4DB2-BD59-A6C34878D82A}">
                    <a16:rowId xmlns:a16="http://schemas.microsoft.com/office/drawing/2014/main" val="1063823739"/>
                  </a:ext>
                </a:extLst>
              </a:tr>
              <a:tr h="620486">
                <a:tc>
                  <a:txBody>
                    <a:bodyPr/>
                    <a:lstStyle/>
                    <a:p>
                      <a:r>
                        <a:rPr lang="en-US" sz="1013" kern="1200" dirty="0">
                          <a:solidFill>
                            <a:srgbClr val="FFFF99"/>
                          </a:solidFill>
                          <a:latin typeface="+mn-lt"/>
                          <a:ea typeface="+mn-ea"/>
                          <a:cs typeface="+mn-cs"/>
                        </a:rPr>
                        <a:t>Friday</a:t>
                      </a:r>
                    </a:p>
                  </a:txBody>
                  <a:tcPr>
                    <a:noFill/>
                  </a:tcPr>
                </a:tc>
                <a:tc>
                  <a:txBody>
                    <a:bodyPr/>
                    <a:lstStyle/>
                    <a:p>
                      <a:endParaRPr lang="en-US"/>
                    </a:p>
                  </a:txBody>
                  <a:tcPr>
                    <a:noFill/>
                  </a:tcPr>
                </a:tc>
                <a:tc>
                  <a:txBody>
                    <a:bodyPr/>
                    <a:lstStyle/>
                    <a:p>
                      <a:endParaRPr lang="en-US"/>
                    </a:p>
                  </a:txBody>
                  <a:tcPr>
                    <a:noFill/>
                  </a:tcPr>
                </a:tc>
                <a:tc>
                  <a:txBody>
                    <a:bodyPr/>
                    <a:lstStyle/>
                    <a:p>
                      <a:endParaRPr lang="en-US"/>
                    </a:p>
                  </a:txBody>
                  <a:tcPr>
                    <a:noFill/>
                  </a:tcPr>
                </a:tc>
                <a:tc>
                  <a:txBody>
                    <a:bodyPr/>
                    <a:lstStyle/>
                    <a:p>
                      <a:endParaRPr lang="en-US"/>
                    </a:p>
                  </a:txBody>
                  <a:tcPr>
                    <a:noFill/>
                  </a:tcPr>
                </a:tc>
                <a:tc>
                  <a:txBody>
                    <a:bodyPr/>
                    <a:lstStyle/>
                    <a:p>
                      <a:endParaRPr lang="en-US"/>
                    </a:p>
                  </a:txBody>
                  <a:tcPr>
                    <a:noFill/>
                  </a:tcPr>
                </a:tc>
                <a:tc>
                  <a:txBody>
                    <a:bodyPr/>
                    <a:lstStyle/>
                    <a:p>
                      <a:endParaRPr lang="en-US"/>
                    </a:p>
                  </a:txBody>
                  <a:tcPr>
                    <a:noFill/>
                  </a:tcPr>
                </a:tc>
                <a:tc>
                  <a:txBody>
                    <a:bodyPr/>
                    <a:lstStyle/>
                    <a:p>
                      <a:endParaRPr lang="en-US"/>
                    </a:p>
                  </a:txBody>
                  <a:tcPr>
                    <a:noFill/>
                  </a:tcPr>
                </a:tc>
                <a:tc>
                  <a:txBody>
                    <a:bodyPr/>
                    <a:lstStyle/>
                    <a:p>
                      <a:endParaRPr lang="en-US"/>
                    </a:p>
                  </a:txBody>
                  <a:tcPr>
                    <a:noFill/>
                  </a:tcPr>
                </a:tc>
                <a:tc>
                  <a:txBody>
                    <a:bodyPr/>
                    <a:lstStyle/>
                    <a:p>
                      <a:endParaRPr lang="en-US" dirty="0"/>
                    </a:p>
                  </a:txBody>
                  <a:tcPr>
                    <a:noFill/>
                  </a:tcPr>
                </a:tc>
                <a:extLst>
                  <a:ext uri="{0D108BD9-81ED-4DB2-BD59-A6C34878D82A}">
                    <a16:rowId xmlns:a16="http://schemas.microsoft.com/office/drawing/2014/main" val="776885313"/>
                  </a:ext>
                </a:extLst>
              </a:tr>
            </a:tbl>
          </a:graphicData>
        </a:graphic>
      </p:graphicFrame>
    </p:spTree>
    <p:extLst>
      <p:ext uri="{BB962C8B-B14F-4D97-AF65-F5344CB8AC3E}">
        <p14:creationId xmlns:p14="http://schemas.microsoft.com/office/powerpoint/2010/main" val="4284937993"/>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buNone/>
            </a:pPr>
            <a:r>
              <a:rPr lang="en-US" sz="4000" dirty="0"/>
              <a:t> </a:t>
            </a:r>
          </a:p>
        </p:txBody>
      </p:sp>
      <p:graphicFrame>
        <p:nvGraphicFramePr>
          <p:cNvPr id="2" name="Table 2">
            <a:extLst>
              <a:ext uri="{FF2B5EF4-FFF2-40B4-BE49-F238E27FC236}">
                <a16:creationId xmlns:a16="http://schemas.microsoft.com/office/drawing/2014/main" id="{2C34C19D-F894-4EBD-B7AE-B239E9F5F475}"/>
              </a:ext>
            </a:extLst>
          </p:cNvPr>
          <p:cNvGraphicFramePr>
            <a:graphicFrameLocks noGrp="1"/>
          </p:cNvGraphicFramePr>
          <p:nvPr>
            <p:extLst>
              <p:ext uri="{D42A27DB-BD31-4B8C-83A1-F6EECF244321}">
                <p14:modId xmlns:p14="http://schemas.microsoft.com/office/powerpoint/2010/main" val="4136696760"/>
              </p:ext>
            </p:extLst>
          </p:nvPr>
        </p:nvGraphicFramePr>
        <p:xfrm>
          <a:off x="304800" y="285748"/>
          <a:ext cx="8458200" cy="4551680"/>
        </p:xfrm>
        <a:graphic>
          <a:graphicData uri="http://schemas.openxmlformats.org/drawingml/2006/table">
            <a:tbl>
              <a:tblPr firstRow="1" bandRow="1">
                <a:tableStyleId>{5C22544A-7EE6-4342-B048-85BDC9FD1C3A}</a:tableStyleId>
              </a:tblPr>
              <a:tblGrid>
                <a:gridCol w="1691640">
                  <a:extLst>
                    <a:ext uri="{9D8B030D-6E8A-4147-A177-3AD203B41FA5}">
                      <a16:colId xmlns:a16="http://schemas.microsoft.com/office/drawing/2014/main" val="3363896718"/>
                    </a:ext>
                  </a:extLst>
                </a:gridCol>
                <a:gridCol w="1691640">
                  <a:extLst>
                    <a:ext uri="{9D8B030D-6E8A-4147-A177-3AD203B41FA5}">
                      <a16:colId xmlns:a16="http://schemas.microsoft.com/office/drawing/2014/main" val="3660845771"/>
                    </a:ext>
                  </a:extLst>
                </a:gridCol>
                <a:gridCol w="1691640">
                  <a:extLst>
                    <a:ext uri="{9D8B030D-6E8A-4147-A177-3AD203B41FA5}">
                      <a16:colId xmlns:a16="http://schemas.microsoft.com/office/drawing/2014/main" val="2952998492"/>
                    </a:ext>
                  </a:extLst>
                </a:gridCol>
                <a:gridCol w="1691640">
                  <a:extLst>
                    <a:ext uri="{9D8B030D-6E8A-4147-A177-3AD203B41FA5}">
                      <a16:colId xmlns:a16="http://schemas.microsoft.com/office/drawing/2014/main" val="467022485"/>
                    </a:ext>
                  </a:extLst>
                </a:gridCol>
                <a:gridCol w="1691640">
                  <a:extLst>
                    <a:ext uri="{9D8B030D-6E8A-4147-A177-3AD203B41FA5}">
                      <a16:colId xmlns:a16="http://schemas.microsoft.com/office/drawing/2014/main" val="4109152002"/>
                    </a:ext>
                  </a:extLst>
                </a:gridCol>
              </a:tblGrid>
              <a:tr h="1498600">
                <a:tc>
                  <a:txBody>
                    <a:bodyPr/>
                    <a:lstStyle/>
                    <a:p>
                      <a:endParaRPr lang="en-US" sz="3200" dirty="0"/>
                    </a:p>
                  </a:txBody>
                  <a:tcPr>
                    <a:noFill/>
                  </a:tcPr>
                </a:tc>
                <a:tc>
                  <a:txBody>
                    <a:bodyPr/>
                    <a:lstStyle/>
                    <a:p>
                      <a:r>
                        <a:rPr lang="en-US" sz="2800" dirty="0">
                          <a:solidFill>
                            <a:srgbClr val="FFFF99"/>
                          </a:solidFill>
                        </a:rPr>
                        <a:t>Midnight</a:t>
                      </a:r>
                    </a:p>
                  </a:txBody>
                  <a:tcPr>
                    <a:noFill/>
                  </a:tcPr>
                </a:tc>
                <a:tc>
                  <a:txBody>
                    <a:bodyPr/>
                    <a:lstStyle/>
                    <a:p>
                      <a:r>
                        <a:rPr lang="en-US" sz="3200" dirty="0">
                          <a:solidFill>
                            <a:srgbClr val="FFFF99"/>
                          </a:solidFill>
                        </a:rPr>
                        <a:t>1 a.m.</a:t>
                      </a:r>
                    </a:p>
                  </a:txBody>
                  <a:tcPr>
                    <a:noFill/>
                  </a:tcPr>
                </a:tc>
                <a:tc>
                  <a:txBody>
                    <a:bodyPr/>
                    <a:lstStyle/>
                    <a:p>
                      <a:r>
                        <a:rPr lang="en-US" sz="3200" dirty="0">
                          <a:solidFill>
                            <a:srgbClr val="FFFF99"/>
                          </a:solidFill>
                        </a:rPr>
                        <a:t>2  a.m.</a:t>
                      </a:r>
                    </a:p>
                  </a:txBody>
                  <a:tcPr>
                    <a:noFill/>
                  </a:tcPr>
                </a:tc>
                <a:tc>
                  <a:txBody>
                    <a:bodyPr/>
                    <a:lstStyle/>
                    <a:p>
                      <a:r>
                        <a:rPr lang="en-US" sz="3200" dirty="0">
                          <a:solidFill>
                            <a:srgbClr val="FFFF99"/>
                          </a:solidFill>
                        </a:rPr>
                        <a:t>3 a.m.</a:t>
                      </a:r>
                    </a:p>
                  </a:txBody>
                  <a:tcPr>
                    <a:noFill/>
                  </a:tcPr>
                </a:tc>
                <a:extLst>
                  <a:ext uri="{0D108BD9-81ED-4DB2-BD59-A6C34878D82A}">
                    <a16:rowId xmlns:a16="http://schemas.microsoft.com/office/drawing/2014/main" val="1943070633"/>
                  </a:ext>
                </a:extLst>
              </a:tr>
              <a:tr h="1498600">
                <a:tc>
                  <a:txBody>
                    <a:bodyPr/>
                    <a:lstStyle/>
                    <a:p>
                      <a:r>
                        <a:rPr lang="en-US" sz="3200" dirty="0">
                          <a:solidFill>
                            <a:srgbClr val="FFFF99"/>
                          </a:solidFill>
                        </a:rPr>
                        <a:t>Sunday</a:t>
                      </a:r>
                    </a:p>
                  </a:txBody>
                  <a:tcPr>
                    <a:noFill/>
                  </a:tcPr>
                </a:tc>
                <a:tc>
                  <a:txBody>
                    <a:bodyPr/>
                    <a:lstStyle/>
                    <a:p>
                      <a:r>
                        <a:rPr lang="en-US" sz="2800" dirty="0">
                          <a:solidFill>
                            <a:schemeClr val="bg1"/>
                          </a:solidFill>
                        </a:rPr>
                        <a:t>Louise </a:t>
                      </a:r>
                    </a:p>
                    <a:p>
                      <a:r>
                        <a:rPr lang="en-US" sz="2800" dirty="0">
                          <a:solidFill>
                            <a:schemeClr val="bg1"/>
                          </a:solidFill>
                        </a:rPr>
                        <a:t>Warfare children</a:t>
                      </a:r>
                    </a:p>
                  </a:txBody>
                  <a:tcPr>
                    <a:noFill/>
                  </a:tcPr>
                </a:tc>
                <a:tc>
                  <a:txBody>
                    <a:bodyPr/>
                    <a:lstStyle/>
                    <a:p>
                      <a:r>
                        <a:rPr lang="en-US" sz="2800" dirty="0">
                          <a:solidFill>
                            <a:schemeClr val="bg1"/>
                          </a:solidFill>
                        </a:rPr>
                        <a:t>Kathi</a:t>
                      </a:r>
                    </a:p>
                    <a:p>
                      <a:r>
                        <a:rPr lang="en-US" sz="2800" dirty="0">
                          <a:solidFill>
                            <a:schemeClr val="bg1"/>
                          </a:solidFill>
                        </a:rPr>
                        <a:t>Joy, music</a:t>
                      </a:r>
                    </a:p>
                  </a:txBody>
                  <a:tcPr>
                    <a:noFill/>
                  </a:tcPr>
                </a:tc>
                <a:tc>
                  <a:txBody>
                    <a:bodyPr/>
                    <a:lstStyle/>
                    <a:p>
                      <a:r>
                        <a:rPr lang="en-US" sz="2800" dirty="0">
                          <a:solidFill>
                            <a:schemeClr val="bg1"/>
                          </a:solidFill>
                        </a:rPr>
                        <a:t>Shmuel</a:t>
                      </a:r>
                    </a:p>
                    <a:p>
                      <a:r>
                        <a:rPr lang="en-US" sz="2800" dirty="0">
                          <a:solidFill>
                            <a:schemeClr val="bg1"/>
                          </a:solidFill>
                        </a:rPr>
                        <a:t>Sweet reality</a:t>
                      </a:r>
                    </a:p>
                  </a:txBody>
                  <a:tcPr>
                    <a:noFill/>
                  </a:tcPr>
                </a:tc>
                <a:tc>
                  <a:txBody>
                    <a:bodyPr/>
                    <a:lstStyle/>
                    <a:p>
                      <a:r>
                        <a:rPr lang="en-US" sz="3200" dirty="0">
                          <a:solidFill>
                            <a:schemeClr val="bg1"/>
                          </a:solidFill>
                        </a:rPr>
                        <a:t>Greg</a:t>
                      </a:r>
                    </a:p>
                  </a:txBody>
                  <a:tcPr>
                    <a:noFill/>
                  </a:tcPr>
                </a:tc>
                <a:extLst>
                  <a:ext uri="{0D108BD9-81ED-4DB2-BD59-A6C34878D82A}">
                    <a16:rowId xmlns:a16="http://schemas.microsoft.com/office/drawing/2014/main" val="3335935106"/>
                  </a:ext>
                </a:extLst>
              </a:tr>
              <a:tr h="1498600">
                <a:tc>
                  <a:txBody>
                    <a:bodyPr/>
                    <a:lstStyle/>
                    <a:p>
                      <a:pPr marL="0" marR="0" lvl="0" indent="0" algn="l" defTabSz="381518" rtl="0" eaLnBrk="1" fontAlgn="auto" latinLnBrk="0" hangingPunct="1">
                        <a:lnSpc>
                          <a:spcPct val="100000"/>
                        </a:lnSpc>
                        <a:spcBef>
                          <a:spcPts val="0"/>
                        </a:spcBef>
                        <a:spcAft>
                          <a:spcPts val="0"/>
                        </a:spcAft>
                        <a:buClrTx/>
                        <a:buSzTx/>
                        <a:buFontTx/>
                        <a:buNone/>
                        <a:tabLst/>
                        <a:defRPr/>
                      </a:pPr>
                      <a:r>
                        <a:rPr lang="en-US" sz="2800" dirty="0">
                          <a:solidFill>
                            <a:srgbClr val="FFFF99"/>
                          </a:solidFill>
                        </a:rPr>
                        <a:t>Monday</a:t>
                      </a:r>
                    </a:p>
                    <a:p>
                      <a:endParaRPr lang="en-US" sz="3200" dirty="0">
                        <a:solidFill>
                          <a:srgbClr val="FFFF99"/>
                        </a:solidFill>
                      </a:endParaRPr>
                    </a:p>
                  </a:txBody>
                  <a:tcPr>
                    <a:noFill/>
                  </a:tcPr>
                </a:tc>
                <a:tc>
                  <a:txBody>
                    <a:bodyPr/>
                    <a:lstStyle/>
                    <a:p>
                      <a:pPr marL="0" marR="0" lvl="0" indent="0" algn="l" defTabSz="381518" rtl="0" eaLnBrk="1" fontAlgn="auto" latinLnBrk="0" hangingPunct="1">
                        <a:lnSpc>
                          <a:spcPct val="100000"/>
                        </a:lnSpc>
                        <a:spcBef>
                          <a:spcPts val="0"/>
                        </a:spcBef>
                        <a:spcAft>
                          <a:spcPts val="0"/>
                        </a:spcAft>
                        <a:buClrTx/>
                        <a:buSzTx/>
                        <a:buFontTx/>
                        <a:buNone/>
                        <a:tabLst/>
                        <a:defRPr/>
                      </a:pPr>
                      <a:r>
                        <a:rPr lang="en-US" sz="3200" dirty="0">
                          <a:solidFill>
                            <a:schemeClr val="bg1"/>
                          </a:solidFill>
                        </a:rPr>
                        <a:t>Cathy A</a:t>
                      </a:r>
                    </a:p>
                    <a:p>
                      <a:endParaRPr lang="en-US" sz="3200" dirty="0"/>
                    </a:p>
                  </a:txBody>
                  <a:tcPr>
                    <a:noFill/>
                  </a:tcPr>
                </a:tc>
                <a:tc>
                  <a:txBody>
                    <a:bodyPr/>
                    <a:lstStyle/>
                    <a:p>
                      <a:r>
                        <a:rPr lang="en-US" sz="3200" dirty="0">
                          <a:solidFill>
                            <a:schemeClr val="bg1"/>
                          </a:solidFill>
                        </a:rPr>
                        <a:t>Ramona</a:t>
                      </a:r>
                    </a:p>
                  </a:txBody>
                  <a:tcPr>
                    <a:noFill/>
                  </a:tcPr>
                </a:tc>
                <a:tc>
                  <a:txBody>
                    <a:bodyPr/>
                    <a:lstStyle/>
                    <a:p>
                      <a:r>
                        <a:rPr lang="en-US" sz="3200" dirty="0">
                          <a:solidFill>
                            <a:schemeClr val="bg1"/>
                          </a:solidFill>
                        </a:rPr>
                        <a:t>Amy Stewart</a:t>
                      </a:r>
                      <a:r>
                        <a:rPr lang="en-US" sz="3200" dirty="0"/>
                        <a:t> </a:t>
                      </a:r>
                    </a:p>
                  </a:txBody>
                  <a:tcPr>
                    <a:noFill/>
                  </a:tcPr>
                </a:tc>
                <a:tc>
                  <a:txBody>
                    <a:bodyPr/>
                    <a:lstStyle/>
                    <a:p>
                      <a:pPr marL="0" marR="0" lvl="0" indent="0" algn="l" defTabSz="381518" rtl="0" eaLnBrk="1" fontAlgn="auto" latinLnBrk="0" hangingPunct="1">
                        <a:lnSpc>
                          <a:spcPct val="100000"/>
                        </a:lnSpc>
                        <a:spcBef>
                          <a:spcPts val="0"/>
                        </a:spcBef>
                        <a:spcAft>
                          <a:spcPts val="0"/>
                        </a:spcAft>
                        <a:buClrTx/>
                        <a:buSzTx/>
                        <a:buFontTx/>
                        <a:buNone/>
                        <a:tabLst/>
                        <a:defRPr/>
                      </a:pPr>
                      <a:r>
                        <a:rPr lang="en-US" sz="3200" dirty="0">
                          <a:solidFill>
                            <a:schemeClr val="bg1"/>
                          </a:solidFill>
                        </a:rPr>
                        <a:t>Amy </a:t>
                      </a:r>
                      <a:r>
                        <a:rPr lang="en-US" sz="2800" dirty="0">
                          <a:solidFill>
                            <a:schemeClr val="bg1"/>
                          </a:solidFill>
                        </a:rPr>
                        <a:t>Richardson</a:t>
                      </a:r>
                      <a:endParaRPr lang="en-US" sz="3200" dirty="0"/>
                    </a:p>
                  </a:txBody>
                  <a:tcPr>
                    <a:noFill/>
                  </a:tcPr>
                </a:tc>
                <a:extLst>
                  <a:ext uri="{0D108BD9-81ED-4DB2-BD59-A6C34878D82A}">
                    <a16:rowId xmlns:a16="http://schemas.microsoft.com/office/drawing/2014/main" val="3237814224"/>
                  </a:ext>
                </a:extLst>
              </a:tr>
            </a:tbl>
          </a:graphicData>
        </a:graphic>
      </p:graphicFrame>
    </p:spTree>
    <p:extLst>
      <p:ext uri="{BB962C8B-B14F-4D97-AF65-F5344CB8AC3E}">
        <p14:creationId xmlns:p14="http://schemas.microsoft.com/office/powerpoint/2010/main" val="922119729"/>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buNone/>
            </a:pPr>
            <a:r>
              <a:rPr lang="en-US" sz="4000" dirty="0"/>
              <a:t>It costs $950.</a:t>
            </a:r>
          </a:p>
          <a:p>
            <a:pPr marL="0" indent="0">
              <a:buNone/>
            </a:pPr>
            <a:r>
              <a:rPr lang="en-US" sz="4000" dirty="0"/>
              <a:t>Or HaOlam will invest in it </a:t>
            </a:r>
            <a:r>
              <a:rPr lang="en-US" sz="4000" u="sng" dirty="0"/>
              <a:t>IF</a:t>
            </a:r>
            <a:r>
              <a:rPr lang="en-US" sz="4000" dirty="0"/>
              <a:t> there is enough interest. </a:t>
            </a:r>
          </a:p>
          <a:p>
            <a:pPr marL="0" indent="0">
              <a:buNone/>
            </a:pPr>
            <a:r>
              <a:rPr lang="en-US" sz="4000" dirty="0"/>
              <a:t>If you would like to take an hour, or half hour, once or more per week, email    admin@orhaolam.com</a:t>
            </a:r>
          </a:p>
        </p:txBody>
      </p:sp>
    </p:spTree>
    <p:extLst>
      <p:ext uri="{BB962C8B-B14F-4D97-AF65-F5344CB8AC3E}">
        <p14:creationId xmlns:p14="http://schemas.microsoft.com/office/powerpoint/2010/main" val="177668050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buNone/>
            </a:pPr>
            <a:r>
              <a:rPr lang="en-US" sz="4000" dirty="0"/>
              <a:t>  </a:t>
            </a:r>
          </a:p>
        </p:txBody>
      </p:sp>
      <p:pic>
        <p:nvPicPr>
          <p:cNvPr id="2050" name="Picture 2" descr="We Might Be Able to Build a Space Elevator Made of Microscopic Threads of  Diamonds">
            <a:extLst>
              <a:ext uri="{FF2B5EF4-FFF2-40B4-BE49-F238E27FC236}">
                <a16:creationId xmlns:a16="http://schemas.microsoft.com/office/drawing/2014/main" id="{ED554681-0B4D-4628-83C2-584C8111D231}"/>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22766" r="17660"/>
          <a:stretch/>
        </p:blipFill>
        <p:spPr bwMode="auto">
          <a:xfrm>
            <a:off x="3657600" y="175044"/>
            <a:ext cx="5023919" cy="47368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22794304"/>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418478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buNone/>
            </a:pPr>
            <a:endParaRPr lang="en-US" sz="4000" dirty="0"/>
          </a:p>
          <a:p>
            <a:pPr marL="0" indent="0">
              <a:buNone/>
            </a:pPr>
            <a:r>
              <a:rPr lang="en-US" sz="4000" dirty="0"/>
              <a:t>Resurrection</a:t>
            </a:r>
          </a:p>
          <a:p>
            <a:pPr marL="0" indent="0">
              <a:buNone/>
            </a:pPr>
            <a:r>
              <a:rPr lang="en-US" sz="4000" dirty="0"/>
              <a:t>Elevator Strategies</a:t>
            </a:r>
          </a:p>
        </p:txBody>
      </p:sp>
      <p:pic>
        <p:nvPicPr>
          <p:cNvPr id="3074" name="Picture 2" descr="The new material, carbyne, brings the space elevator a little closer |  Madsen Pirie">
            <a:extLst>
              <a:ext uri="{FF2B5EF4-FFF2-40B4-BE49-F238E27FC236}">
                <a16:creationId xmlns:a16="http://schemas.microsoft.com/office/drawing/2014/main" id="{E1EF5877-C7A9-4EC1-9192-FB0928CC058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89580" y="0"/>
            <a:ext cx="4343400" cy="473430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83693040"/>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buNone/>
            </a:pPr>
            <a:r>
              <a:rPr lang="en-US" sz="4000" dirty="0"/>
              <a:t> </a:t>
            </a:r>
          </a:p>
        </p:txBody>
      </p:sp>
      <p:pic>
        <p:nvPicPr>
          <p:cNvPr id="3" name="Picture 2">
            <a:extLst>
              <a:ext uri="{FF2B5EF4-FFF2-40B4-BE49-F238E27FC236}">
                <a16:creationId xmlns:a16="http://schemas.microsoft.com/office/drawing/2014/main" id="{EF5DD5F8-BFF8-4080-BE02-9757EDF7DEF2}"/>
              </a:ext>
            </a:extLst>
          </p:cNvPr>
          <p:cNvPicPr>
            <a:picLocks noChangeAspect="1"/>
          </p:cNvPicPr>
          <p:nvPr/>
        </p:nvPicPr>
        <p:blipFill>
          <a:blip r:embed="rId3"/>
          <a:stretch>
            <a:fillRect/>
          </a:stretch>
        </p:blipFill>
        <p:spPr>
          <a:xfrm>
            <a:off x="1705422" y="0"/>
            <a:ext cx="5733156" cy="5143500"/>
          </a:xfrm>
          <a:prstGeom prst="rect">
            <a:avLst/>
          </a:prstGeom>
        </p:spPr>
      </p:pic>
    </p:spTree>
    <p:extLst>
      <p:ext uri="{BB962C8B-B14F-4D97-AF65-F5344CB8AC3E}">
        <p14:creationId xmlns:p14="http://schemas.microsoft.com/office/powerpoint/2010/main" val="383197111"/>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lnSpcReduction="10000"/>
          </a:bodyPr>
          <a:lstStyle/>
          <a:p>
            <a:pPr marL="0" indent="0">
              <a:buNone/>
            </a:pPr>
            <a:r>
              <a:rPr lang="en-US" sz="4000" dirty="0"/>
              <a:t>All you in-house or in cyber-land, who are aware of your need for fellowship for growth and healing, we would like build small groups and to recruit and train leaders for Zoom or in person small groups.</a:t>
            </a:r>
          </a:p>
          <a:p>
            <a:pPr marL="0" indent="0">
              <a:buNone/>
            </a:pPr>
            <a:r>
              <a:rPr lang="en-US" sz="4000" dirty="0"/>
              <a:t>Email admin@orhaOlam.com</a:t>
            </a:r>
          </a:p>
        </p:txBody>
      </p:sp>
    </p:spTree>
    <p:extLst>
      <p:ext uri="{BB962C8B-B14F-4D97-AF65-F5344CB8AC3E}">
        <p14:creationId xmlns:p14="http://schemas.microsoft.com/office/powerpoint/2010/main" val="3079122721"/>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418478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buNone/>
            </a:pPr>
            <a:endParaRPr lang="en-US" sz="4000" dirty="0"/>
          </a:p>
          <a:p>
            <a:pPr marL="0" indent="0">
              <a:buNone/>
            </a:pPr>
            <a:r>
              <a:rPr lang="en-US" sz="4000" dirty="0"/>
              <a:t>Resurrection</a:t>
            </a:r>
          </a:p>
          <a:p>
            <a:pPr marL="0" indent="0">
              <a:buNone/>
            </a:pPr>
            <a:r>
              <a:rPr lang="en-US" sz="4000" dirty="0"/>
              <a:t>Elevator Strategies</a:t>
            </a:r>
          </a:p>
        </p:txBody>
      </p:sp>
      <p:pic>
        <p:nvPicPr>
          <p:cNvPr id="3074" name="Picture 2" descr="The new material, carbyne, brings the space elevator a little closer |  Madsen Pirie">
            <a:extLst>
              <a:ext uri="{FF2B5EF4-FFF2-40B4-BE49-F238E27FC236}">
                <a16:creationId xmlns:a16="http://schemas.microsoft.com/office/drawing/2014/main" id="{E1EF5877-C7A9-4EC1-9192-FB0928CC058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89580" y="0"/>
            <a:ext cx="4343400" cy="473430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88092799"/>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lnSpcReduction="10000"/>
          </a:bodyPr>
          <a:lstStyle/>
          <a:p>
            <a:pPr marL="0" indent="0">
              <a:buNone/>
            </a:pPr>
            <a:r>
              <a:rPr lang="en-US" sz="4000" u="sng" dirty="0">
                <a:solidFill>
                  <a:srgbClr val="FFFF99"/>
                </a:solidFill>
              </a:rPr>
              <a:t>Net Income for 2020:    $18,491 </a:t>
            </a:r>
          </a:p>
          <a:p>
            <a:r>
              <a:rPr lang="en-US" sz="4000" dirty="0"/>
              <a:t>$5000 to causes outside Or HaOlam</a:t>
            </a:r>
          </a:p>
          <a:p>
            <a:pPr lvl="1"/>
            <a:r>
              <a:rPr lang="en-US" sz="4000" dirty="0"/>
              <a:t>$2000 to Evan Levine's </a:t>
            </a:r>
            <a:r>
              <a:rPr lang="en-US" sz="4000" dirty="0" err="1"/>
              <a:t>HaTikva</a:t>
            </a:r>
            <a:endParaRPr lang="en-US" sz="4000" dirty="0"/>
          </a:p>
          <a:p>
            <a:pPr lvl="1"/>
            <a:r>
              <a:rPr lang="en-US" sz="4000" dirty="0"/>
              <a:t>$2000 to Reach International [Stewart Winograd] Belarus, Israel, Himalayas  </a:t>
            </a:r>
          </a:p>
        </p:txBody>
      </p:sp>
    </p:spTree>
    <p:extLst>
      <p:ext uri="{BB962C8B-B14F-4D97-AF65-F5344CB8AC3E}">
        <p14:creationId xmlns:p14="http://schemas.microsoft.com/office/powerpoint/2010/main" val="825697474"/>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buNone/>
            </a:pPr>
            <a:r>
              <a:rPr lang="en-US" sz="4000" dirty="0"/>
              <a:t>Net Income for 2020 $18,491 </a:t>
            </a:r>
          </a:p>
          <a:p>
            <a:pPr lvl="1"/>
            <a:r>
              <a:rPr lang="en-US" sz="4000" dirty="0"/>
              <a:t>$1000 to Messianic Congregation </a:t>
            </a:r>
            <a:r>
              <a:rPr lang="en-US" sz="4000" dirty="0" err="1"/>
              <a:t>Congregation</a:t>
            </a:r>
            <a:r>
              <a:rPr lang="en-US" sz="4000" dirty="0"/>
              <a:t> </a:t>
            </a:r>
            <a:r>
              <a:rPr lang="en-US" sz="4000" dirty="0" err="1"/>
              <a:t>Mayim</a:t>
            </a:r>
            <a:r>
              <a:rPr lang="en-US" sz="4000" dirty="0"/>
              <a:t> Chayim with congregants struggling immensely from Hurricane Sally: Rabbi David </a:t>
            </a:r>
            <a:r>
              <a:rPr lang="en-US" sz="4000" dirty="0" err="1"/>
              <a:t>Tokajer</a:t>
            </a:r>
            <a:endParaRPr lang="en-US" sz="4000" dirty="0"/>
          </a:p>
        </p:txBody>
      </p:sp>
    </p:spTree>
    <p:extLst>
      <p:ext uri="{BB962C8B-B14F-4D97-AF65-F5344CB8AC3E}">
        <p14:creationId xmlns:p14="http://schemas.microsoft.com/office/powerpoint/2010/main" val="2702564734"/>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buNone/>
            </a:pPr>
            <a:r>
              <a:rPr lang="en-US" sz="4000" dirty="0"/>
              <a:t>Net Income for 2020 $18,491 </a:t>
            </a:r>
          </a:p>
          <a:p>
            <a:r>
              <a:rPr lang="en-US" sz="4000" dirty="0"/>
              <a:t>$5000 for Mortgage retirement</a:t>
            </a:r>
          </a:p>
          <a:p>
            <a:r>
              <a:rPr lang="en-US" sz="4000" dirty="0"/>
              <a:t>Balance to increase reserves a bit</a:t>
            </a:r>
          </a:p>
          <a:p>
            <a:pPr marL="0" indent="0">
              <a:buNone/>
            </a:pPr>
            <a:endParaRPr lang="en-US" sz="4000" dirty="0"/>
          </a:p>
          <a:p>
            <a:r>
              <a:rPr lang="en-US" sz="4000" dirty="0">
                <a:solidFill>
                  <a:srgbClr val="FFFF99"/>
                </a:solidFill>
              </a:rPr>
              <a:t>600 CARES checks challenge</a:t>
            </a:r>
          </a:p>
          <a:p>
            <a:pPr lvl="1"/>
            <a:endParaRPr lang="en-US" sz="4000" dirty="0"/>
          </a:p>
        </p:txBody>
      </p:sp>
    </p:spTree>
    <p:extLst>
      <p:ext uri="{BB962C8B-B14F-4D97-AF65-F5344CB8AC3E}">
        <p14:creationId xmlns:p14="http://schemas.microsoft.com/office/powerpoint/2010/main" val="3784195369"/>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lgn="ctr">
              <a:buNone/>
            </a:pPr>
            <a:endParaRPr lang="en-US" sz="4000" dirty="0"/>
          </a:p>
          <a:p>
            <a:pPr marL="0" indent="0" algn="ctr">
              <a:buNone/>
            </a:pPr>
            <a:r>
              <a:rPr lang="en-US" sz="4000" dirty="0"/>
              <a:t>Dave Ramsey: </a:t>
            </a:r>
          </a:p>
          <a:p>
            <a:pPr marL="0" indent="0" algn="ctr">
              <a:buNone/>
            </a:pPr>
            <a:endParaRPr lang="en-US" sz="1600" dirty="0"/>
          </a:p>
          <a:p>
            <a:pPr marL="0" indent="0" algn="ctr">
              <a:buNone/>
            </a:pPr>
            <a:r>
              <a:rPr lang="en-US" sz="4000" dirty="0"/>
              <a:t>Why Giving </a:t>
            </a:r>
          </a:p>
          <a:p>
            <a:pPr marL="0" indent="0" algn="ctr">
              <a:buNone/>
            </a:pPr>
            <a:r>
              <a:rPr lang="en-US" sz="4000" dirty="0"/>
              <a:t>Makes You Feel So Good</a:t>
            </a:r>
          </a:p>
        </p:txBody>
      </p:sp>
    </p:spTree>
    <p:extLst>
      <p:ext uri="{BB962C8B-B14F-4D97-AF65-F5344CB8AC3E}">
        <p14:creationId xmlns:p14="http://schemas.microsoft.com/office/powerpoint/2010/main" val="2511305063"/>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fontScale="77500" lnSpcReduction="20000"/>
          </a:bodyPr>
          <a:lstStyle/>
          <a:p>
            <a:pPr marL="0" indent="0">
              <a:buNone/>
            </a:pPr>
            <a:r>
              <a:rPr lang="en-US" sz="4000" dirty="0"/>
              <a:t>1. Generosity is good for your brain.</a:t>
            </a:r>
          </a:p>
          <a:p>
            <a:pPr marL="0" indent="0">
              <a:buNone/>
            </a:pPr>
            <a:r>
              <a:rPr lang="en-US" sz="4000" dirty="0"/>
              <a:t>Have you ever seen someone do something nice for someone else? Next time that happens, pay attention to the person who is doing the giving. They light up! That reaction is nicknamed "giver’s glow." According to researchers at Stony Brook University, when we’re generous our brains release several chemicals that give us a sense of joy and peace. So, it really is better to give than to receive.</a:t>
            </a:r>
          </a:p>
        </p:txBody>
      </p:sp>
    </p:spTree>
    <p:extLst>
      <p:ext uri="{BB962C8B-B14F-4D97-AF65-F5344CB8AC3E}">
        <p14:creationId xmlns:p14="http://schemas.microsoft.com/office/powerpoint/2010/main" val="3696470427"/>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buNone/>
            </a:pPr>
            <a:r>
              <a:rPr lang="en-US" sz="4000" dirty="0"/>
              <a:t> “including dopamine, endorphins that give people a sense of euphoria and oxytocin, which is associated with tranquility, serenity or inner peace.”</a:t>
            </a:r>
          </a:p>
        </p:txBody>
      </p:sp>
    </p:spTree>
    <p:extLst>
      <p:ext uri="{BB962C8B-B14F-4D97-AF65-F5344CB8AC3E}">
        <p14:creationId xmlns:p14="http://schemas.microsoft.com/office/powerpoint/2010/main" val="303765857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6307168"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buNone/>
            </a:pPr>
            <a:r>
              <a:rPr lang="en-US" sz="4000" dirty="0"/>
              <a:t>A space elevator is conceived as a cable fixed to the equator and reaching into space. Cable ~30,000 miles long!</a:t>
            </a:r>
          </a:p>
        </p:txBody>
      </p:sp>
      <p:pic>
        <p:nvPicPr>
          <p:cNvPr id="6" name="Picture 5">
            <a:extLst>
              <a:ext uri="{FF2B5EF4-FFF2-40B4-BE49-F238E27FC236}">
                <a16:creationId xmlns:a16="http://schemas.microsoft.com/office/drawing/2014/main" id="{E0C2E849-97F3-4EE8-975E-358810B304C3}"/>
              </a:ext>
            </a:extLst>
          </p:cNvPr>
          <p:cNvPicPr>
            <a:picLocks noChangeAspect="1"/>
          </p:cNvPicPr>
          <p:nvPr/>
        </p:nvPicPr>
        <p:blipFill>
          <a:blip r:embed="rId3"/>
          <a:stretch>
            <a:fillRect/>
          </a:stretch>
        </p:blipFill>
        <p:spPr>
          <a:xfrm>
            <a:off x="6553200" y="121703"/>
            <a:ext cx="2179509" cy="4976291"/>
          </a:xfrm>
          <a:prstGeom prst="rect">
            <a:avLst/>
          </a:prstGeom>
        </p:spPr>
      </p:pic>
    </p:spTree>
    <p:extLst>
      <p:ext uri="{BB962C8B-B14F-4D97-AF65-F5344CB8AC3E}">
        <p14:creationId xmlns:p14="http://schemas.microsoft.com/office/powerpoint/2010/main" val="783485409"/>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fontScale="70000" lnSpcReduction="20000"/>
          </a:bodyPr>
          <a:lstStyle/>
          <a:p>
            <a:pPr marL="0" indent="0">
              <a:buNone/>
            </a:pPr>
            <a:r>
              <a:rPr lang="en-US" sz="4000" dirty="0"/>
              <a:t>2. Generosity makes you—and those around you—happier.</a:t>
            </a:r>
          </a:p>
          <a:p>
            <a:pPr marL="0" indent="0">
              <a:buNone/>
            </a:pPr>
            <a:r>
              <a:rPr lang="en-US" sz="4000" dirty="0"/>
              <a:t>Generous people are fun to be around, aren’t they? They aren’t just generous with their checkbooks—they’re also generous with their time, their talents, and their words. They encourage others and inspire them to be better than before. They make their friends feel braver, stronger and smarter. And more than that: Their generosity is contagious. Generosity makes us feel good; and when we feel good, we’re better at making those around us feel good, too.</a:t>
            </a:r>
          </a:p>
        </p:txBody>
      </p:sp>
    </p:spTree>
    <p:extLst>
      <p:ext uri="{BB962C8B-B14F-4D97-AF65-F5344CB8AC3E}">
        <p14:creationId xmlns:p14="http://schemas.microsoft.com/office/powerpoint/2010/main" val="1148768147"/>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fontScale="70000" lnSpcReduction="20000"/>
          </a:bodyPr>
          <a:lstStyle/>
          <a:p>
            <a:pPr marL="0" indent="0">
              <a:buNone/>
            </a:pPr>
            <a:r>
              <a:rPr lang="en-US" sz="4000" dirty="0"/>
              <a:t>3. Generosity can help you live longer.</a:t>
            </a:r>
          </a:p>
          <a:p>
            <a:pPr marL="0" indent="0">
              <a:buNone/>
            </a:pPr>
            <a:r>
              <a:rPr lang="en-US" sz="4000" dirty="0"/>
              <a:t>It might surprise you to find out that generous people live longer than people who don’t give. But the research shows that generosity lowers your stress levels. That’s a big deal since stress is a known risk factor for a lot of chronic diseases. For example, a 2013 study from Carnegie Mellon University found that people who volunteer around four hours per week are 40% less likely to develop high blood pressure than those who don’t volunteer.</a:t>
            </a:r>
          </a:p>
        </p:txBody>
      </p:sp>
    </p:spTree>
    <p:extLst>
      <p:ext uri="{BB962C8B-B14F-4D97-AF65-F5344CB8AC3E}">
        <p14:creationId xmlns:p14="http://schemas.microsoft.com/office/powerpoint/2010/main" val="3336481845"/>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fontScale="70000" lnSpcReduction="20000"/>
          </a:bodyPr>
          <a:lstStyle/>
          <a:p>
            <a:pPr marL="0" indent="0">
              <a:buNone/>
            </a:pPr>
            <a:r>
              <a:rPr lang="en-US" sz="4000" dirty="0"/>
              <a:t>4. Generosity counters depression.</a:t>
            </a:r>
          </a:p>
          <a:p>
            <a:pPr marL="0" indent="0">
              <a:buNone/>
            </a:pPr>
            <a:r>
              <a:rPr lang="en-US" sz="4000" dirty="0"/>
              <a:t>Since depression affects millions of Americans today, this is an important discovery. Researchers with Project MATCH, a comprehensive alcoholism treatment trial, actually found that people in Alcoholics Anonymous double their chances of success when they help others. It makes sense, doesn’t it? When we focus on others, we learn more about ourselves. That same idea is being used to help people suffering from depression and other disorders.</a:t>
            </a:r>
          </a:p>
        </p:txBody>
      </p:sp>
    </p:spTree>
    <p:extLst>
      <p:ext uri="{BB962C8B-B14F-4D97-AF65-F5344CB8AC3E}">
        <p14:creationId xmlns:p14="http://schemas.microsoft.com/office/powerpoint/2010/main" val="3901578408"/>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buNone/>
            </a:pPr>
            <a:r>
              <a:rPr lang="en-US" sz="4000" dirty="0"/>
              <a:t>  </a:t>
            </a:r>
          </a:p>
        </p:txBody>
      </p:sp>
      <p:pic>
        <p:nvPicPr>
          <p:cNvPr id="3" name="Picture 2">
            <a:extLst>
              <a:ext uri="{FF2B5EF4-FFF2-40B4-BE49-F238E27FC236}">
                <a16:creationId xmlns:a16="http://schemas.microsoft.com/office/drawing/2014/main" id="{D4EC718D-C62C-4684-A7CE-19347783E4E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19200" y="318810"/>
            <a:ext cx="6934199" cy="4659488"/>
          </a:xfrm>
          <a:prstGeom prst="rect">
            <a:avLst/>
          </a:prstGeom>
        </p:spPr>
      </p:pic>
    </p:spTree>
    <p:extLst>
      <p:ext uri="{BB962C8B-B14F-4D97-AF65-F5344CB8AC3E}">
        <p14:creationId xmlns:p14="http://schemas.microsoft.com/office/powerpoint/2010/main" val="2118861405"/>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buNone/>
            </a:pPr>
            <a:r>
              <a:rPr lang="en-US" sz="4000" dirty="0"/>
              <a:t>Outline of this message</a:t>
            </a:r>
          </a:p>
          <a:p>
            <a:pPr marL="512763" indent="-512763">
              <a:buFont typeface="+mj-lt"/>
              <a:buAutoNum type="arabicPeriod"/>
            </a:pPr>
            <a:r>
              <a:rPr lang="en-US" sz="4000" dirty="0"/>
              <a:t>Space elevator needed</a:t>
            </a:r>
          </a:p>
          <a:p>
            <a:pPr marL="512763" indent="-512763">
              <a:buFont typeface="+mj-lt"/>
              <a:buAutoNum type="arabicPeriod"/>
            </a:pPr>
            <a:r>
              <a:rPr lang="en-US" sz="4000" dirty="0"/>
              <a:t>Space elevator </a:t>
            </a:r>
            <a:r>
              <a:rPr lang="en-US" sz="4000" dirty="0" err="1"/>
              <a:t>MelkiTsedek</a:t>
            </a:r>
            <a:endParaRPr lang="en-US" sz="4000" dirty="0"/>
          </a:p>
          <a:p>
            <a:pPr marL="512763" indent="-512763">
              <a:buFont typeface="+mj-lt"/>
              <a:buAutoNum type="arabicPeriod"/>
            </a:pPr>
            <a:r>
              <a:rPr lang="en-US" sz="4000" dirty="0"/>
              <a:t>Space elevator strategies</a:t>
            </a:r>
          </a:p>
        </p:txBody>
      </p:sp>
    </p:spTree>
    <p:extLst>
      <p:ext uri="{BB962C8B-B14F-4D97-AF65-F5344CB8AC3E}">
        <p14:creationId xmlns:p14="http://schemas.microsoft.com/office/powerpoint/2010/main" val="2187737190"/>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8546" name="Rectangle 2">
            <a:extLst>
              <a:ext uri="{FF2B5EF4-FFF2-40B4-BE49-F238E27FC236}">
                <a16:creationId xmlns:a16="http://schemas.microsoft.com/office/drawing/2014/main" id="{ACA221F3-080F-4E1C-9642-C4D8DBBCD8CF}"/>
              </a:ext>
            </a:extLst>
          </p:cNvPr>
          <p:cNvSpPr>
            <a:spLocks noGrp="1" noChangeArrowheads="1"/>
          </p:cNvSpPr>
          <p:nvPr>
            <p:ph type="subTitle" idx="1"/>
          </p:nvPr>
        </p:nvSpPr>
        <p:spPr>
          <a:xfrm>
            <a:off x="381000" y="209550"/>
            <a:ext cx="8382000" cy="4724400"/>
          </a:xfrm>
        </p:spPr>
        <p:txBody>
          <a:bodyPr/>
          <a:lstStyle/>
          <a:p>
            <a:pPr algn="l"/>
            <a:r>
              <a:rPr lang="en-US" altLang="en-US" sz="3600" baseline="30000" dirty="0" err="1"/>
              <a:t>Mes</a:t>
            </a:r>
            <a:r>
              <a:rPr lang="en-US" altLang="en-US" sz="3600" baseline="30000" dirty="0"/>
              <a:t> Jews/Heb 7.25-28</a:t>
            </a:r>
            <a:r>
              <a:rPr lang="en-US" altLang="en-US" sz="3600" dirty="0"/>
              <a:t>  He is </a:t>
            </a:r>
            <a:r>
              <a:rPr lang="en-US" altLang="en-US" sz="3600" dirty="0">
                <a:solidFill>
                  <a:srgbClr val="FFFF66"/>
                </a:solidFill>
              </a:rPr>
              <a:t>totally able to deliver those who approach God through him</a:t>
            </a:r>
            <a:r>
              <a:rPr lang="en-US" altLang="en-US" sz="3600" dirty="0"/>
              <a:t>; since he is alive forever and thus forever able to intercede on their behalf. This is the kind of cohen </a:t>
            </a:r>
            <a:r>
              <a:rPr lang="en-US" altLang="en-US" sz="3600" dirty="0" err="1"/>
              <a:t>gadol</a:t>
            </a:r>
            <a:r>
              <a:rPr lang="en-US" altLang="en-US" sz="3600" dirty="0"/>
              <a:t> that meets our need - holy, without evil, without stain, set apart from sinners and raised higher than the heavens; </a:t>
            </a:r>
          </a:p>
        </p:txBody>
      </p:sp>
    </p:spTree>
    <p:extLst>
      <p:ext uri="{BB962C8B-B14F-4D97-AF65-F5344CB8AC3E}">
        <p14:creationId xmlns:p14="http://schemas.microsoft.com/office/powerpoint/2010/main" val="102690406"/>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buNone/>
            </a:pPr>
            <a:endParaRPr lang="en-US" sz="4000" dirty="0"/>
          </a:p>
        </p:txBody>
      </p:sp>
    </p:spTree>
    <p:extLst>
      <p:ext uri="{BB962C8B-B14F-4D97-AF65-F5344CB8AC3E}">
        <p14:creationId xmlns:p14="http://schemas.microsoft.com/office/powerpoint/2010/main" val="1734994434"/>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buNone/>
            </a:pPr>
            <a:endParaRPr lang="en-US" sz="4000" dirty="0"/>
          </a:p>
        </p:txBody>
      </p:sp>
    </p:spTree>
    <p:extLst>
      <p:ext uri="{BB962C8B-B14F-4D97-AF65-F5344CB8AC3E}">
        <p14:creationId xmlns:p14="http://schemas.microsoft.com/office/powerpoint/2010/main" val="2202313320"/>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bg>
      <p:bgPr>
        <a:solidFill>
          <a:srgbClr val="000066"/>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DAC55B88-9FDE-4C3A-8A01-E7DB95CCBF56}"/>
              </a:ext>
            </a:extLst>
          </p:cNvPr>
          <p:cNvPicPr>
            <a:picLocks noChangeAspect="1"/>
          </p:cNvPicPr>
          <p:nvPr/>
        </p:nvPicPr>
        <p:blipFill>
          <a:blip r:embed="rId3"/>
          <a:stretch>
            <a:fillRect/>
          </a:stretch>
        </p:blipFill>
        <p:spPr>
          <a:xfrm>
            <a:off x="2346499" y="1435524"/>
            <a:ext cx="4451011" cy="2272457"/>
          </a:xfrm>
          <a:prstGeom prst="rect">
            <a:avLst/>
          </a:prstGeom>
        </p:spPr>
      </p:pic>
    </p:spTree>
    <p:extLst>
      <p:ext uri="{BB962C8B-B14F-4D97-AF65-F5344CB8AC3E}">
        <p14:creationId xmlns:p14="http://schemas.microsoft.com/office/powerpoint/2010/main" val="311011880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buNone/>
            </a:pPr>
            <a:r>
              <a:rPr lang="en-US" sz="4000" dirty="0"/>
              <a:t>  </a:t>
            </a:r>
          </a:p>
        </p:txBody>
      </p:sp>
      <p:pic>
        <p:nvPicPr>
          <p:cNvPr id="3" name="Picture 2">
            <a:extLst>
              <a:ext uri="{FF2B5EF4-FFF2-40B4-BE49-F238E27FC236}">
                <a16:creationId xmlns:a16="http://schemas.microsoft.com/office/drawing/2014/main" id="{73BA42DF-EC8F-4083-9EF4-A8DB70894101}"/>
              </a:ext>
            </a:extLst>
          </p:cNvPr>
          <p:cNvPicPr>
            <a:picLocks noChangeAspect="1"/>
          </p:cNvPicPr>
          <p:nvPr/>
        </p:nvPicPr>
        <p:blipFill>
          <a:blip r:embed="rId3"/>
          <a:stretch>
            <a:fillRect/>
          </a:stretch>
        </p:blipFill>
        <p:spPr>
          <a:xfrm>
            <a:off x="2121241" y="457016"/>
            <a:ext cx="4717905" cy="4400735"/>
          </a:xfrm>
          <a:prstGeom prst="rect">
            <a:avLst/>
          </a:prstGeom>
        </p:spPr>
      </p:pic>
    </p:spTree>
    <p:extLst>
      <p:ext uri="{BB962C8B-B14F-4D97-AF65-F5344CB8AC3E}">
        <p14:creationId xmlns:p14="http://schemas.microsoft.com/office/powerpoint/2010/main" val="2122822585"/>
      </p:ext>
    </p:extLst>
  </p:cSld>
  <p:clrMapOvr>
    <a:masterClrMapping/>
  </p:clrMapOvr>
</p:sld>
</file>

<file path=ppt/theme/theme1.xml><?xml version="1.0" encoding="utf-8"?>
<a:theme xmlns:a="http://schemas.openxmlformats.org/drawingml/2006/main" name="1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Arial"/>
      </a:majorFont>
      <a:minorFont>
        <a:latin typeface="Arial Rounded MT Bold"/>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altLang="en-US" sz="4000" b="0" i="0" u="none" strike="noStrike" cap="none" normalizeH="0" baseline="0" smtClean="0">
            <a:ln>
              <a:noFill/>
            </a:ln>
            <a:solidFill>
              <a:schemeClr val="bg1"/>
            </a:solidFill>
            <a:effectLst/>
            <a:latin typeface="Arial Rounded MT Bold" pitchFamily="34" charset="0"/>
            <a:cs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altLang="en-US" sz="4000" b="0" i="0" u="none" strike="noStrike" cap="none" normalizeH="0" baseline="0" smtClean="0">
            <a:ln>
              <a:noFill/>
            </a:ln>
            <a:solidFill>
              <a:schemeClr val="bg1"/>
            </a:solidFill>
            <a:effectLst/>
            <a:latin typeface="Arial Rounded MT Bold" pitchFamily="34" charset="0"/>
            <a:cs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Arial"/>
      </a:majorFont>
      <a:minorFont>
        <a:latin typeface="Arial Rounded MT Bold"/>
        <a:ea typeface=""/>
        <a:cs typeface="Viln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altLang="en-US" sz="4000" b="0" i="0" u="none" strike="noStrike" cap="none" normalizeH="0" baseline="0" smtClean="0">
            <a:ln>
              <a:noFill/>
            </a:ln>
            <a:solidFill>
              <a:schemeClr val="bg1"/>
            </a:solidFill>
            <a:effectLst/>
            <a:latin typeface="Arial Rounded MT Bold" panose="020F0704030504030204" pitchFamily="34" charset="0"/>
            <a:cs typeface="Vilna" pitchFamily="2" charset="-79"/>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altLang="en-US" sz="4000" b="0" i="0" u="none" strike="noStrike" cap="none" normalizeH="0" baseline="0" smtClean="0">
            <a:ln>
              <a:noFill/>
            </a:ln>
            <a:solidFill>
              <a:schemeClr val="bg1"/>
            </a:solidFill>
            <a:effectLst/>
            <a:latin typeface="Arial Rounded MT Bold" panose="020F0704030504030204" pitchFamily="34" charset="0"/>
            <a:cs typeface="Vilna" pitchFamily="2" charset="-79"/>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140741</TotalTime>
  <Words>6109</Words>
  <Application>Microsoft Office PowerPoint</Application>
  <PresentationFormat>On-screen Show (16:9)</PresentationFormat>
  <Paragraphs>549</Paragraphs>
  <Slides>88</Slides>
  <Notes>88</Notes>
  <HiddenSlides>0</HiddenSlides>
  <MMClips>0</MMClips>
  <ScaleCrop>false</ScaleCrop>
  <HeadingPairs>
    <vt:vector size="6" baseType="variant">
      <vt:variant>
        <vt:lpstr>Fonts Used</vt:lpstr>
      </vt:variant>
      <vt:variant>
        <vt:i4>6</vt:i4>
      </vt:variant>
      <vt:variant>
        <vt:lpstr>Theme</vt:lpstr>
      </vt:variant>
      <vt:variant>
        <vt:i4>3</vt:i4>
      </vt:variant>
      <vt:variant>
        <vt:lpstr>Slide Titles</vt:lpstr>
      </vt:variant>
      <vt:variant>
        <vt:i4>88</vt:i4>
      </vt:variant>
    </vt:vector>
  </HeadingPairs>
  <TitlesOfParts>
    <vt:vector size="97" baseType="lpstr">
      <vt:lpstr>Arial</vt:lpstr>
      <vt:lpstr>Arial Rounded MT Bold</vt:lpstr>
      <vt:lpstr>Calibri</vt:lpstr>
      <vt:lpstr>Calibri Light</vt:lpstr>
      <vt:lpstr>David</vt:lpstr>
      <vt:lpstr>Times New Roman</vt:lpstr>
      <vt:lpstr>1_Default Design</vt:lpstr>
      <vt:lpstr>Office Theme</vt:lpstr>
      <vt:lpstr>Default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Or HaOlam Messianic Congregation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Shmuel Wolkenfeld</dc:creator>
  <cp:lastModifiedBy>Ty Lewis</cp:lastModifiedBy>
  <cp:revision>3961</cp:revision>
  <dcterms:created xsi:type="dcterms:W3CDTF">2006-04-21T19:34:43Z</dcterms:created>
  <dcterms:modified xsi:type="dcterms:W3CDTF">2021-01-09T16:32:47Z</dcterms:modified>
</cp:coreProperties>
</file>