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Lst>
  <p:notesMasterIdLst>
    <p:notesMasterId r:id="rId100"/>
  </p:notesMasterIdLst>
  <p:handoutMasterIdLst>
    <p:handoutMasterId r:id="rId101"/>
  </p:handoutMasterIdLst>
  <p:sldIdLst>
    <p:sldId id="2045" r:id="rId3"/>
    <p:sldId id="62927" r:id="rId4"/>
    <p:sldId id="62919" r:id="rId5"/>
    <p:sldId id="62916" r:id="rId6"/>
    <p:sldId id="62910" r:id="rId7"/>
    <p:sldId id="62934" r:id="rId8"/>
    <p:sldId id="62933" r:id="rId9"/>
    <p:sldId id="62936" r:id="rId10"/>
    <p:sldId id="62935" r:id="rId11"/>
    <p:sldId id="62994" r:id="rId12"/>
    <p:sldId id="62817" r:id="rId13"/>
    <p:sldId id="62931" r:id="rId14"/>
    <p:sldId id="62963" r:id="rId15"/>
    <p:sldId id="62918" r:id="rId16"/>
    <p:sldId id="62915" r:id="rId17"/>
    <p:sldId id="62908" r:id="rId18"/>
    <p:sldId id="62943" r:id="rId19"/>
    <p:sldId id="62942" r:id="rId20"/>
    <p:sldId id="62937" r:id="rId21"/>
    <p:sldId id="62967" r:id="rId22"/>
    <p:sldId id="62944" r:id="rId23"/>
    <p:sldId id="62940" r:id="rId24"/>
    <p:sldId id="62955" r:id="rId25"/>
    <p:sldId id="62951" r:id="rId26"/>
    <p:sldId id="62952" r:id="rId27"/>
    <p:sldId id="62953" r:id="rId28"/>
    <p:sldId id="62954" r:id="rId29"/>
    <p:sldId id="62956" r:id="rId30"/>
    <p:sldId id="62996" r:id="rId31"/>
    <p:sldId id="62949" r:id="rId32"/>
    <p:sldId id="62960" r:id="rId33"/>
    <p:sldId id="62950" r:id="rId34"/>
    <p:sldId id="62965" r:id="rId35"/>
    <p:sldId id="62961" r:id="rId36"/>
    <p:sldId id="62962" r:id="rId37"/>
    <p:sldId id="62968" r:id="rId38"/>
    <p:sldId id="62945" r:id="rId39"/>
    <p:sldId id="62970" r:id="rId40"/>
    <p:sldId id="62920" r:id="rId41"/>
    <p:sldId id="62925" r:id="rId42"/>
    <p:sldId id="62924" r:id="rId43"/>
    <p:sldId id="62917" r:id="rId44"/>
    <p:sldId id="62947" r:id="rId45"/>
    <p:sldId id="62966" r:id="rId46"/>
    <p:sldId id="62958" r:id="rId47"/>
    <p:sldId id="62969" r:id="rId48"/>
    <p:sldId id="62946" r:id="rId49"/>
    <p:sldId id="62971" r:id="rId50"/>
    <p:sldId id="62959" r:id="rId51"/>
    <p:sldId id="62957" r:id="rId52"/>
    <p:sldId id="62939" r:id="rId53"/>
    <p:sldId id="62972" r:id="rId54"/>
    <p:sldId id="62964" r:id="rId55"/>
    <p:sldId id="62948" r:id="rId56"/>
    <p:sldId id="62973" r:id="rId57"/>
    <p:sldId id="62929" r:id="rId58"/>
    <p:sldId id="62928" r:id="rId59"/>
    <p:sldId id="63000" r:id="rId60"/>
    <p:sldId id="62941" r:id="rId61"/>
    <p:sldId id="62938" r:id="rId62"/>
    <p:sldId id="62974" r:id="rId63"/>
    <p:sldId id="62975" r:id="rId64"/>
    <p:sldId id="62980" r:id="rId65"/>
    <p:sldId id="62977" r:id="rId66"/>
    <p:sldId id="62985" r:id="rId67"/>
    <p:sldId id="62976" r:id="rId68"/>
    <p:sldId id="62978" r:id="rId69"/>
    <p:sldId id="62990" r:id="rId70"/>
    <p:sldId id="62986" r:id="rId71"/>
    <p:sldId id="62982" r:id="rId72"/>
    <p:sldId id="62981" r:id="rId73"/>
    <p:sldId id="62983" r:id="rId74"/>
    <p:sldId id="62987" r:id="rId75"/>
    <p:sldId id="62984" r:id="rId76"/>
    <p:sldId id="62836" r:id="rId77"/>
    <p:sldId id="62997" r:id="rId78"/>
    <p:sldId id="62989" r:id="rId79"/>
    <p:sldId id="62991" r:id="rId80"/>
    <p:sldId id="62979" r:id="rId81"/>
    <p:sldId id="62992" r:id="rId82"/>
    <p:sldId id="62988" r:id="rId83"/>
    <p:sldId id="62921" r:id="rId84"/>
    <p:sldId id="62926" r:id="rId85"/>
    <p:sldId id="62930" r:id="rId86"/>
    <p:sldId id="62993" r:id="rId87"/>
    <p:sldId id="62922" r:id="rId88"/>
    <p:sldId id="62932" r:id="rId89"/>
    <p:sldId id="62909" r:id="rId90"/>
    <p:sldId id="62893" r:id="rId91"/>
    <p:sldId id="62998" r:id="rId92"/>
    <p:sldId id="62999" r:id="rId93"/>
    <p:sldId id="62995" r:id="rId94"/>
    <p:sldId id="62854" r:id="rId95"/>
    <p:sldId id="62855" r:id="rId96"/>
    <p:sldId id="62857" r:id="rId97"/>
    <p:sldId id="62858" r:id="rId98"/>
    <p:sldId id="256" r:id="rId99"/>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405" autoAdjust="0"/>
    <p:restoredTop sz="90299" autoAdjust="0"/>
  </p:normalViewPr>
  <p:slideViewPr>
    <p:cSldViewPr>
      <p:cViewPr varScale="1">
        <p:scale>
          <a:sx n="103" d="100"/>
          <a:sy n="103" d="100"/>
        </p:scale>
        <p:origin x="126" y="45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2210"/>
    </p:cViewPr>
  </p:sorterViewPr>
  <p:notesViewPr>
    <p:cSldViewPr>
      <p:cViewPr varScale="1">
        <p:scale>
          <a:sx n="79" d="100"/>
          <a:sy n="79" d="100"/>
        </p:scale>
        <p:origin x="20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08.04-05 The Heavenly Original.</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Feb.6,2021 5781</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08.04-05 The Heavenly Original.</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Feb.6,2021 5781</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08.04-05 The Heavenly Original.</a:t>
            </a:r>
          </a:p>
        </p:txBody>
      </p:sp>
      <p:sp>
        <p:nvSpPr>
          <p:cNvPr id="5" name="Rectangle 3"/>
          <p:cNvSpPr>
            <a:spLocks noGrp="1" noChangeArrowheads="1"/>
          </p:cNvSpPr>
          <p:nvPr>
            <p:ph type="dt" idx="1"/>
          </p:nvPr>
        </p:nvSpPr>
        <p:spPr>
          <a:ln/>
        </p:spPr>
        <p:txBody>
          <a:bodyPr/>
          <a:lstStyle/>
          <a:p>
            <a:r>
              <a:rPr lang="en-US" altLang="en-US">
                <a:solidFill>
                  <a:prstClr val="white"/>
                </a:solidFill>
              </a:rPr>
              <a:t>Feb.6,2021 5781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a:t>George Whitten </a:t>
            </a:r>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2504099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Transition…</a:t>
            </a:r>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1610013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With the resurrection space elevator.  </a:t>
            </a:r>
          </a:p>
          <a:p>
            <a:r>
              <a:rPr lang="en-US" dirty="0"/>
              <a:t>What is His Temple?  </a:t>
            </a:r>
          </a:p>
          <a:p>
            <a:r>
              <a:rPr lang="en-US" dirty="0"/>
              <a:t>Who cares?   </a:t>
            </a:r>
          </a:p>
          <a:p>
            <a:r>
              <a:rPr lang="en-US" dirty="0"/>
              <a:t>If we are to be accepted, our sins covered, flee the wrath to come on sin, humanity restored, He has to have a priesthood, an offering, and Temple.   There is a lot at stake here!!</a:t>
            </a:r>
          </a:p>
          <a:p>
            <a:r>
              <a:rPr lang="en-US" dirty="0"/>
              <a:t>The next verses are about the Temple that Yeshua served in…</a:t>
            </a:r>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1498515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2066760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What does that mean “the heavenly original?”</a:t>
            </a:r>
          </a:p>
          <a:p>
            <a:r>
              <a:rPr lang="en-US" dirty="0"/>
              <a:t>Heavenly original Temple?  Focus of this message.</a:t>
            </a:r>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4230009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2607665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https://templeinstitute.org/tabernacle/?gclid=CjwKCAiA9vOABhBfEiwATCi7GFBNCPrHMcaPOH1o4zaf96BbY8egXdRS5-Nh3GSWxoQFy5rAdi9HthoCMI0QAvD_BwE</a:t>
            </a:r>
          </a:p>
          <a:p>
            <a:r>
              <a:rPr lang="en-US" sz="2000" dirty="0"/>
              <a:t>Passion to get to the Holy of Holies!   One Thing…</a:t>
            </a:r>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1121622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https://templeinstitute.org/tabernacle/?gclid=CjwKCAiA9vOABhBfEiwATCi7GFBNCPrHMcaPOH1o4zaf96BbY8egXdRS5-Nh3GSWxoQFy5rAdi9HthoCMI0QAvD_BwE</a:t>
            </a:r>
          </a:p>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1637788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https://templeinstitute.org/tabernacle/?gclid=CjwKCAiA9vOABhBfEiwATCi7GFBNCPrHMcaPOH1o4zaf96BbY8egXdRS5-Nh3GSWxoQFy5rAdi9HthoCMI0QAvD_BwE</a:t>
            </a:r>
          </a:p>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1392976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What did Moshe see in Har Sinai, the mountain?  </a:t>
            </a:r>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3527266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3666072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3432607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Third heaven, Paradise</a:t>
            </a:r>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1753102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4148008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333333"/>
                </a:solidFill>
                <a:effectLst/>
              </a:rPr>
              <a:t>T. Bab. </a:t>
            </a:r>
            <a:r>
              <a:rPr lang="en-US" b="0" i="0" dirty="0" err="1">
                <a:solidFill>
                  <a:srgbClr val="333333"/>
                </a:solidFill>
                <a:effectLst/>
              </a:rPr>
              <a:t>Menachot</a:t>
            </a:r>
            <a:r>
              <a:rPr lang="en-US" b="0" i="0" dirty="0">
                <a:solidFill>
                  <a:srgbClr val="333333"/>
                </a:solidFill>
                <a:effectLst/>
              </a:rPr>
              <a:t>, fol. 29. 1.</a:t>
            </a:r>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2466364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1656351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22791537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12251775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38118416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Fire image? </a:t>
            </a:r>
          </a:p>
          <a:p>
            <a:r>
              <a:rPr lang="en-US" dirty="0"/>
              <a:t>What is there? </a:t>
            </a:r>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147595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Was </a:t>
            </a:r>
            <a:r>
              <a:rPr lang="en-US" dirty="0" err="1"/>
              <a:t>Shaul</a:t>
            </a:r>
            <a:r>
              <a:rPr lang="en-US" dirty="0"/>
              <a:t> talking about himself, or a friend?   Not clear.</a:t>
            </a:r>
          </a:p>
          <a:p>
            <a:r>
              <a:rPr lang="en-US" dirty="0"/>
              <a:t>First heaven: atmosphere with birds and planes.   </a:t>
            </a:r>
          </a:p>
          <a:p>
            <a:r>
              <a:rPr lang="en-US" dirty="0"/>
              <a:t>Second heaven is outer space, no air.   </a:t>
            </a:r>
          </a:p>
          <a:p>
            <a:r>
              <a:rPr lang="en-US" dirty="0"/>
              <a:t>Third heaven is the abode of G, another dimension</a:t>
            </a:r>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3623608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2165252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41693811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 think of them as primitive.  Jewelry making tools was my father’s business.  </a:t>
            </a:r>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37831857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19858001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What Moshe saw in Har Sinai, Mt. Sinai gave him a taste and a passion for the Glory, the Presence.</a:t>
            </a:r>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9019236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31853391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26810394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2084884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34429370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5135120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Moshe was shown some of heaven, but didn’t actually go up.  </a:t>
            </a:r>
            <a:r>
              <a:rPr lang="en-US" dirty="0" err="1"/>
              <a:t>Shaul</a:t>
            </a:r>
            <a:r>
              <a:rPr lang="en-US" dirty="0"/>
              <a:t>/Paul or his friend got a glimpse, but Yeshua, it’s His hometown neighborhood.</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08.04-05 The Heavenly Original.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Feb.6,2021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351346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23143048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This is the access.</a:t>
            </a:r>
          </a:p>
          <a:p>
            <a:r>
              <a:rPr lang="en-US" dirty="0"/>
              <a:t>Note: Son of Man…</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08.04-05 The Heavenly Original.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Feb.6,2021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681682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Two divine beings in the prophet Daniel.  Great evidence of the deity of Messiah, the Son of Man.  Bar </a:t>
            </a:r>
            <a:r>
              <a:rPr lang="en-US" dirty="0" err="1"/>
              <a:t>Enosh</a:t>
            </a:r>
            <a:r>
              <a:rPr lang="en-US" dirty="0"/>
              <a:t> Aramaic or Ben Adam in Hebrew.</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08.04-05 The Heavenly Original.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Feb.6,2021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555440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08.04-05 The Heavenly Original.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Feb.6,2021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749910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Called His High Priestly Cohen </a:t>
            </a:r>
            <a:r>
              <a:rPr lang="en-US" dirty="0" err="1"/>
              <a:t>Gadol</a:t>
            </a:r>
            <a:r>
              <a:rPr lang="en-US" dirty="0"/>
              <a:t> Prayer</a:t>
            </a:r>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14150699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Eternal life is NOT just when we die, its KNOWING G-d and His glory in some measure.</a:t>
            </a:r>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32887623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He is the Glorious G-d, and purposes to bring us into that life with Him.</a:t>
            </a:r>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27813255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7679588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33203981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If we have received Yeshua and His salvation, by the gate of repentance, faith, immersion and training, calling to service </a:t>
            </a:r>
          </a:p>
          <a:p>
            <a:r>
              <a:rPr lang="en-US" dirty="0"/>
              <a:t>New Identity, New community, New calling to serve the King, be His instruments to build the Kingdom.</a:t>
            </a:r>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29677162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This is really what life is about.  Not going to eternal bliss, heaven, at death, but living in glory NOW.</a:t>
            </a:r>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158028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a:t>George Whitten </a:t>
            </a:r>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33960546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20959389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Was </a:t>
            </a:r>
            <a:r>
              <a:rPr lang="en-US" dirty="0" err="1"/>
              <a:t>Shaul</a:t>
            </a:r>
            <a:r>
              <a:rPr lang="en-US" dirty="0"/>
              <a:t> talking about himself, or a friend?   Not clear.</a:t>
            </a:r>
          </a:p>
          <a:p>
            <a:r>
              <a:rPr lang="en-US" dirty="0"/>
              <a:t>First heaven: atmosphere with birds and planes.   </a:t>
            </a:r>
          </a:p>
          <a:p>
            <a:r>
              <a:rPr lang="en-US" dirty="0"/>
              <a:t>Second heaven is outer space, no air.   </a:t>
            </a:r>
          </a:p>
          <a:p>
            <a:r>
              <a:rPr lang="en-US" dirty="0"/>
              <a:t>Third heaven is the abode of G, another dimension</a:t>
            </a:r>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5083299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1155618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38448434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30763944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What have we given up?</a:t>
            </a:r>
          </a:p>
          <a:p>
            <a:r>
              <a:rPr lang="en-US" dirty="0"/>
              <a:t>I walked away from the family business.  Yeshua says if you give up something 100 fold now in this life!  </a:t>
            </a:r>
            <a:r>
              <a:rPr lang="en-US" dirty="0" err="1"/>
              <a:t>Mtt</a:t>
            </a:r>
            <a:r>
              <a:rPr lang="en-US" dirty="0"/>
              <a:t> 19.29  </a:t>
            </a:r>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3932788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You are blessed.  You are royalty.  </a:t>
            </a:r>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17039167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39577556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10390977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2007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a:t>George Whitten </a:t>
            </a:r>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22303932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37370254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30399217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https://www.thegospelcoalition.org/blogs/trevin-wax/bruchko-the-story-of-bruce-olson/</a:t>
            </a:r>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34537603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https://www.thegospelcoalition.org/blogs/trevin-wax/bruchko-the-story-of-bruce-olson/</a:t>
            </a:r>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1262162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https://www.thegospelcoalition.org/blogs/trevin-wax/bruchko-the-story-of-bruce-olson/</a:t>
            </a:r>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17124425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https://www.thegospelcoalition.org/blogs/trevin-wax/bruchko-the-story-of-bruce-olson/</a:t>
            </a:r>
          </a:p>
          <a:p>
            <a:r>
              <a:rPr lang="en-US" dirty="0"/>
              <a:t>https://urbana.org/blog/bruce-olson</a:t>
            </a:r>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2462713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3842460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https://www.goodreads.com/book/show/296696.Bruchko</a:t>
            </a:r>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13610923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https://www.goodreads.com/book/show/296696.Bruchko</a:t>
            </a:r>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16221251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https://www.thegospelcoalition.org/blogs/trevin-wax/bruchko-the-story-of-bruce-olson/</a:t>
            </a:r>
          </a:p>
          <a:p>
            <a:r>
              <a:rPr lang="en-US" dirty="0"/>
              <a:t>Tape worm story.  </a:t>
            </a:r>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1335384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a:t>George Whitten </a:t>
            </a:r>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4087208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https://www.thegospelcoalition.org/blogs/trevin-wax/bruchko-the-story-of-bruce-olson/</a:t>
            </a:r>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77369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https://www.thegospelcoalition.org/blogs/trevin-wax/bruchko-the-story-of-bruce-olson/</a:t>
            </a:r>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589635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https://www.thegospelcoalition.org/blogs/trevin-wax/bruchko-the-story-of-bruce-olson/</a:t>
            </a:r>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10758900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https://www.thegospelcoalition.org/blogs/trevin-wax/bruchko-the-story-of-bruce-olson/</a:t>
            </a:r>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17809237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https://www.thegospelcoalition.org/blogs/trevin-wax/bruchko-the-story-of-bruce-olson/</a:t>
            </a:r>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419592313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https://urbana.org/blog/bruce-olson</a:t>
            </a:r>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314085953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https://urbana.org/blog/bruce-olson</a:t>
            </a:r>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36614262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https://www.thegospelcoalition.org/blogs/trevin-wax/bruchko-the-story-of-bruce-olson/</a:t>
            </a:r>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77</a:t>
            </a:fld>
            <a:endParaRPr lang="en-US" altLang="en-US"/>
          </a:p>
        </p:txBody>
      </p:sp>
    </p:spTree>
    <p:extLst>
      <p:ext uri="{BB962C8B-B14F-4D97-AF65-F5344CB8AC3E}">
        <p14:creationId xmlns:p14="http://schemas.microsoft.com/office/powerpoint/2010/main" val="139950779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https://www.goodreads.com/book/show/296696.Bruchko</a:t>
            </a:r>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78</a:t>
            </a:fld>
            <a:endParaRPr lang="en-US" altLang="en-US"/>
          </a:p>
        </p:txBody>
      </p:sp>
    </p:spTree>
    <p:extLst>
      <p:ext uri="{BB962C8B-B14F-4D97-AF65-F5344CB8AC3E}">
        <p14:creationId xmlns:p14="http://schemas.microsoft.com/office/powerpoint/2010/main" val="252555492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https://www.goodreads.com/book/show/296696.Bruchko</a:t>
            </a:r>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79</a:t>
            </a:fld>
            <a:endParaRPr lang="en-US" altLang="en-US"/>
          </a:p>
        </p:txBody>
      </p:sp>
    </p:spTree>
    <p:extLst>
      <p:ext uri="{BB962C8B-B14F-4D97-AF65-F5344CB8AC3E}">
        <p14:creationId xmlns:p14="http://schemas.microsoft.com/office/powerpoint/2010/main" val="3613783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a:t>George Whitten </a:t>
            </a:r>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214582889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https://www.goodreads.com/book/show/296696.Bruchko</a:t>
            </a:r>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80</a:t>
            </a:fld>
            <a:endParaRPr lang="en-US" altLang="en-US"/>
          </a:p>
        </p:txBody>
      </p:sp>
    </p:spTree>
    <p:extLst>
      <p:ext uri="{BB962C8B-B14F-4D97-AF65-F5344CB8AC3E}">
        <p14:creationId xmlns:p14="http://schemas.microsoft.com/office/powerpoint/2010/main" val="73642941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81</a:t>
            </a:fld>
            <a:endParaRPr lang="en-US" altLang="en-US"/>
          </a:p>
        </p:txBody>
      </p:sp>
    </p:spTree>
    <p:extLst>
      <p:ext uri="{BB962C8B-B14F-4D97-AF65-F5344CB8AC3E}">
        <p14:creationId xmlns:p14="http://schemas.microsoft.com/office/powerpoint/2010/main" val="348853747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82</a:t>
            </a:fld>
            <a:endParaRPr lang="en-US" altLang="en-US"/>
          </a:p>
        </p:txBody>
      </p:sp>
    </p:spTree>
    <p:extLst>
      <p:ext uri="{BB962C8B-B14F-4D97-AF65-F5344CB8AC3E}">
        <p14:creationId xmlns:p14="http://schemas.microsoft.com/office/powerpoint/2010/main" val="4041432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Money: tithing, giving</a:t>
            </a:r>
          </a:p>
          <a:p>
            <a:r>
              <a:rPr lang="en-US" dirty="0"/>
              <a:t>Anger, forgiving.  Commit in your spirit.  </a:t>
            </a:r>
            <a:r>
              <a:rPr lang="en-US" dirty="0" err="1"/>
              <a:t>Ellel</a:t>
            </a:r>
            <a:r>
              <a:rPr lang="en-US" dirty="0"/>
              <a:t> coming. </a:t>
            </a:r>
            <a:r>
              <a:rPr lang="en-US" dirty="0" err="1"/>
              <a:t>Sozo</a:t>
            </a:r>
            <a:r>
              <a:rPr lang="en-US" dirty="0"/>
              <a:t> </a:t>
            </a:r>
          </a:p>
          <a:p>
            <a:r>
              <a:rPr lang="en-US" dirty="0"/>
              <a:t>Purity of eyes, of life.  </a:t>
            </a:r>
          </a:p>
          <a:p>
            <a:r>
              <a:rPr lang="en-US" dirty="0"/>
              <a:t>Enemies: two sides: confront their evil, repent of our evil  95% wrong.  100% wrong in that 5%.</a:t>
            </a:r>
          </a:p>
          <a:p>
            <a:r>
              <a:rPr lang="en-US" dirty="0"/>
              <a:t>Community.  On line, here, if you aren’t in community, were not really serving you well.  No spectators.</a:t>
            </a:r>
          </a:p>
          <a:p>
            <a:r>
              <a:rPr lang="en-US" dirty="0"/>
              <a:t>Life, healing in community, empowering, launch</a:t>
            </a:r>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83</a:t>
            </a:fld>
            <a:endParaRPr lang="en-US" altLang="en-US"/>
          </a:p>
        </p:txBody>
      </p:sp>
    </p:spTree>
    <p:extLst>
      <p:ext uri="{BB962C8B-B14F-4D97-AF65-F5344CB8AC3E}">
        <p14:creationId xmlns:p14="http://schemas.microsoft.com/office/powerpoint/2010/main" val="110606606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84</a:t>
            </a:fld>
            <a:endParaRPr lang="en-US" altLang="en-US"/>
          </a:p>
        </p:txBody>
      </p:sp>
    </p:spTree>
    <p:extLst>
      <p:ext uri="{BB962C8B-B14F-4D97-AF65-F5344CB8AC3E}">
        <p14:creationId xmlns:p14="http://schemas.microsoft.com/office/powerpoint/2010/main" val="335020080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Bible school prayer room, splotchy painted foundation blocks became jewels.</a:t>
            </a:r>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85</a:t>
            </a:fld>
            <a:endParaRPr lang="en-US" altLang="en-US"/>
          </a:p>
        </p:txBody>
      </p:sp>
    </p:spTree>
    <p:extLst>
      <p:ext uri="{BB962C8B-B14F-4D97-AF65-F5344CB8AC3E}">
        <p14:creationId xmlns:p14="http://schemas.microsoft.com/office/powerpoint/2010/main" val="210204309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Remember drinking the Cool Aide?</a:t>
            </a:r>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86</a:t>
            </a:fld>
            <a:endParaRPr lang="en-US" altLang="en-US"/>
          </a:p>
        </p:txBody>
      </p:sp>
    </p:spTree>
    <p:extLst>
      <p:ext uri="{BB962C8B-B14F-4D97-AF65-F5344CB8AC3E}">
        <p14:creationId xmlns:p14="http://schemas.microsoft.com/office/powerpoint/2010/main" val="176264593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87</a:t>
            </a:fld>
            <a:endParaRPr lang="en-US" altLang="en-US"/>
          </a:p>
        </p:txBody>
      </p:sp>
    </p:spTree>
    <p:extLst>
      <p:ext uri="{BB962C8B-B14F-4D97-AF65-F5344CB8AC3E}">
        <p14:creationId xmlns:p14="http://schemas.microsoft.com/office/powerpoint/2010/main" val="385877752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Third heaven, Paradise</a:t>
            </a:r>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88</a:t>
            </a:fld>
            <a:endParaRPr lang="en-US" altLang="en-US"/>
          </a:p>
        </p:txBody>
      </p:sp>
    </p:spTree>
    <p:extLst>
      <p:ext uri="{BB962C8B-B14F-4D97-AF65-F5344CB8AC3E}">
        <p14:creationId xmlns:p14="http://schemas.microsoft.com/office/powerpoint/2010/main" val="46327353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89</a:t>
            </a:fld>
            <a:endParaRPr lang="en-US" altLang="en-US"/>
          </a:p>
        </p:txBody>
      </p:sp>
    </p:spTree>
    <p:extLst>
      <p:ext uri="{BB962C8B-B14F-4D97-AF65-F5344CB8AC3E}">
        <p14:creationId xmlns:p14="http://schemas.microsoft.com/office/powerpoint/2010/main" val="2951078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a:t>George Whitten </a:t>
            </a:r>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242622102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90</a:t>
            </a:fld>
            <a:endParaRPr lang="en-US" altLang="en-US"/>
          </a:p>
        </p:txBody>
      </p:sp>
    </p:spTree>
    <p:extLst>
      <p:ext uri="{BB962C8B-B14F-4D97-AF65-F5344CB8AC3E}">
        <p14:creationId xmlns:p14="http://schemas.microsoft.com/office/powerpoint/2010/main" val="265866801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91</a:t>
            </a:fld>
            <a:endParaRPr lang="en-US" altLang="en-US"/>
          </a:p>
        </p:txBody>
      </p:sp>
    </p:spTree>
    <p:extLst>
      <p:ext uri="{BB962C8B-B14F-4D97-AF65-F5344CB8AC3E}">
        <p14:creationId xmlns:p14="http://schemas.microsoft.com/office/powerpoint/2010/main" val="204396139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92</a:t>
            </a:fld>
            <a:endParaRPr lang="en-US" altLang="en-US"/>
          </a:p>
        </p:txBody>
      </p:sp>
    </p:spTree>
    <p:extLst>
      <p:ext uri="{BB962C8B-B14F-4D97-AF65-F5344CB8AC3E}">
        <p14:creationId xmlns:p14="http://schemas.microsoft.com/office/powerpoint/2010/main" val="428355399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93</a:t>
            </a:fld>
            <a:endParaRPr lang="en-US" altLang="en-US"/>
          </a:p>
        </p:txBody>
      </p:sp>
    </p:spTree>
    <p:extLst>
      <p:ext uri="{BB962C8B-B14F-4D97-AF65-F5344CB8AC3E}">
        <p14:creationId xmlns:p14="http://schemas.microsoft.com/office/powerpoint/2010/main" val="261639682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94</a:t>
            </a:fld>
            <a:endParaRPr lang="en-US" altLang="en-US"/>
          </a:p>
        </p:txBody>
      </p:sp>
    </p:spTree>
    <p:extLst>
      <p:ext uri="{BB962C8B-B14F-4D97-AF65-F5344CB8AC3E}">
        <p14:creationId xmlns:p14="http://schemas.microsoft.com/office/powerpoint/2010/main" val="192419310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95</a:t>
            </a:fld>
            <a:endParaRPr lang="en-US" altLang="en-US"/>
          </a:p>
        </p:txBody>
      </p:sp>
    </p:spTree>
    <p:extLst>
      <p:ext uri="{BB962C8B-B14F-4D97-AF65-F5344CB8AC3E}">
        <p14:creationId xmlns:p14="http://schemas.microsoft.com/office/powerpoint/2010/main" val="137161133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96</a:t>
            </a:fld>
            <a:endParaRPr lang="en-US" altLang="en-US"/>
          </a:p>
        </p:txBody>
      </p:sp>
    </p:spTree>
    <p:extLst>
      <p:ext uri="{BB962C8B-B14F-4D97-AF65-F5344CB8AC3E}">
        <p14:creationId xmlns:p14="http://schemas.microsoft.com/office/powerpoint/2010/main" val="305630468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08.04-05 The Heavenly Original.</a:t>
            </a:r>
          </a:p>
        </p:txBody>
      </p:sp>
      <p:sp>
        <p:nvSpPr>
          <p:cNvPr id="5" name="Date Placeholder 4"/>
          <p:cNvSpPr>
            <a:spLocks noGrp="1"/>
          </p:cNvSpPr>
          <p:nvPr>
            <p:ph type="dt" idx="1"/>
          </p:nvPr>
        </p:nvSpPr>
        <p:spPr/>
        <p:txBody>
          <a:bodyPr/>
          <a:lstStyle/>
          <a:p>
            <a:r>
              <a:rPr lang="en-US" altLang="en-US"/>
              <a:t>Feb.6,2021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97</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2/6/2021</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t>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t>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t>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t>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t>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t>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t>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downloads, </a:t>
            </a:r>
          </a:p>
          <a:p>
            <a:r>
              <a:rPr lang="en-US" sz="4000" dirty="0">
                <a:solidFill>
                  <a:srgbClr val="FFFF66"/>
                </a:solidFill>
              </a:rPr>
              <a:t>messages, 2020</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"Well if I had not been in jail, I would have been with you!"</a:t>
            </a:r>
          </a:p>
        </p:txBody>
      </p:sp>
    </p:spTree>
    <p:extLst>
      <p:ext uri="{BB962C8B-B14F-4D97-AF65-F5344CB8AC3E}">
        <p14:creationId xmlns:p14="http://schemas.microsoft.com/office/powerpoint/2010/main" val="188816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300288" y="1328739"/>
            <a:ext cx="4500563" cy="2657475"/>
          </a:xfrm>
        </p:spPr>
        <p:txBody>
          <a:bodyPr/>
          <a:lstStyle/>
          <a:p>
            <a:pPr algn="l">
              <a:spcBef>
                <a:spcPct val="0"/>
              </a:spcBef>
            </a:pPr>
            <a:r>
              <a:rPr lang="en-US" altLang="en-US" sz="2250" dirty="0">
                <a:solidFill>
                  <a:schemeClr val="bg1"/>
                </a:solidFill>
                <a:latin typeface="Arial Rounded MT Bold" panose="020F0704030504030204" pitchFamily="34" charset="0"/>
                <a:cs typeface="Vilna" pitchFamily="2" charset="-79"/>
              </a:rPr>
              <a:t> </a:t>
            </a:r>
          </a:p>
        </p:txBody>
      </p:sp>
      <p:pic>
        <p:nvPicPr>
          <p:cNvPr id="1026" name="Picture 2">
            <a:extLst>
              <a:ext uri="{FF2B5EF4-FFF2-40B4-BE49-F238E27FC236}">
                <a16:creationId xmlns:a16="http://schemas.microsoft.com/office/drawing/2014/main" id="{5D53D9D8-3921-44CD-81C3-C01BD2802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246052"/>
            <a:ext cx="4611698" cy="4611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486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We have described Yeshua</a:t>
            </a:r>
          </a:p>
          <a:p>
            <a:r>
              <a:rPr lang="en-US" sz="4000" dirty="0"/>
              <a:t>The cohen/priest ~ </a:t>
            </a:r>
            <a:r>
              <a:rPr lang="en-US" sz="4000" dirty="0" err="1"/>
              <a:t>Melkitsedek</a:t>
            </a:r>
            <a:endParaRPr lang="en-US" sz="4000" dirty="0"/>
          </a:p>
          <a:p>
            <a:r>
              <a:rPr lang="en-US" sz="3600" dirty="0"/>
              <a:t>His offering / our offering: ourselves</a:t>
            </a:r>
          </a:p>
          <a:p>
            <a:r>
              <a:rPr lang="en-US" sz="4000" dirty="0"/>
              <a:t>His Temple…?</a:t>
            </a:r>
          </a:p>
        </p:txBody>
      </p:sp>
    </p:spTree>
    <p:extLst>
      <p:ext uri="{BB962C8B-B14F-4D97-AF65-F5344CB8AC3E}">
        <p14:creationId xmlns:p14="http://schemas.microsoft.com/office/powerpoint/2010/main" val="2326750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3" name="Picture 2">
            <a:extLst>
              <a:ext uri="{FF2B5EF4-FFF2-40B4-BE49-F238E27FC236}">
                <a16:creationId xmlns:a16="http://schemas.microsoft.com/office/drawing/2014/main" id="{199A6B2C-512F-4CA5-B803-FC25F4CBE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57175"/>
            <a:ext cx="8229600" cy="4629150"/>
          </a:xfrm>
          <a:prstGeom prst="rect">
            <a:avLst/>
          </a:prstGeom>
        </p:spPr>
      </p:pic>
    </p:spTree>
    <p:extLst>
      <p:ext uri="{BB962C8B-B14F-4D97-AF65-F5344CB8AC3E}">
        <p14:creationId xmlns:p14="http://schemas.microsoft.com/office/powerpoint/2010/main" val="238799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8.4-5</a:t>
            </a:r>
            <a:r>
              <a:rPr lang="en-US" sz="4000" dirty="0"/>
              <a:t> Now if he were on earth, he wouldn’t be a cohen at all, since there already are </a:t>
            </a:r>
            <a:r>
              <a:rPr lang="en-US" sz="4000" dirty="0" err="1"/>
              <a:t>cohanim</a:t>
            </a:r>
            <a:r>
              <a:rPr lang="en-US" sz="4000" dirty="0"/>
              <a:t> offering the gifts required by the Torah. But </a:t>
            </a:r>
            <a:r>
              <a:rPr lang="en-US" sz="4000" u="sng" dirty="0">
                <a:solidFill>
                  <a:srgbClr val="FFFF66"/>
                </a:solidFill>
              </a:rPr>
              <a:t>what</a:t>
            </a:r>
            <a:r>
              <a:rPr lang="en-US" sz="4000" dirty="0"/>
              <a:t> they are serving is only a copy and shadow of </a:t>
            </a:r>
            <a:r>
              <a:rPr lang="en-US" sz="4000" u="sng" dirty="0">
                <a:solidFill>
                  <a:srgbClr val="FFFF99"/>
                </a:solidFill>
              </a:rPr>
              <a:t>the heavenly original; </a:t>
            </a:r>
          </a:p>
        </p:txBody>
      </p:sp>
    </p:spTree>
    <p:extLst>
      <p:ext uri="{BB962C8B-B14F-4D97-AF65-F5344CB8AC3E}">
        <p14:creationId xmlns:p14="http://schemas.microsoft.com/office/powerpoint/2010/main" val="4078142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8.4-5</a:t>
            </a:r>
            <a:r>
              <a:rPr lang="en-US" sz="4000" dirty="0"/>
              <a:t> for when Moshe was about to erect the Tent… </a:t>
            </a:r>
          </a:p>
        </p:txBody>
      </p:sp>
    </p:spTree>
    <p:extLst>
      <p:ext uri="{BB962C8B-B14F-4D97-AF65-F5344CB8AC3E}">
        <p14:creationId xmlns:p14="http://schemas.microsoft.com/office/powerpoint/2010/main" val="1734565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514350" y="401954"/>
            <a:ext cx="8172450" cy="45319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026" name="Picture 2">
            <a:extLst>
              <a:ext uri="{FF2B5EF4-FFF2-40B4-BE49-F238E27FC236}">
                <a16:creationId xmlns:a16="http://schemas.microsoft.com/office/drawing/2014/main" id="{4FA133BB-1A4D-4CA6-B8DC-EB63B38FEF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717861"/>
            <a:ext cx="8610600" cy="39001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8DE86EF-E578-4E11-ACE7-6ED7C0956582}"/>
              </a:ext>
            </a:extLst>
          </p:cNvPr>
          <p:cNvSpPr txBox="1"/>
          <p:nvPr/>
        </p:nvSpPr>
        <p:spPr>
          <a:xfrm>
            <a:off x="601810" y="3409950"/>
            <a:ext cx="8068619" cy="707886"/>
          </a:xfrm>
          <a:prstGeom prst="rect">
            <a:avLst/>
          </a:prstGeom>
          <a:noFill/>
        </p:spPr>
        <p:txBody>
          <a:bodyPr wrap="none" rtlCol="0">
            <a:spAutoFit/>
          </a:bodyPr>
          <a:lstStyle/>
          <a:p>
            <a:pPr algn="l"/>
            <a:r>
              <a:rPr lang="en-US" dirty="0">
                <a:solidFill>
                  <a:schemeClr val="accent2">
                    <a:lumMod val="50000"/>
                  </a:schemeClr>
                </a:solidFill>
                <a:effectLst>
                  <a:outerShdw blurRad="38100" dist="38100" dir="2700000" algn="tl">
                    <a:srgbClr val="000000">
                      <a:alpha val="43137"/>
                    </a:srgbClr>
                  </a:outerShdw>
                </a:effectLst>
              </a:rPr>
              <a:t>G-d was a pillar of cloud by day</a:t>
            </a:r>
          </a:p>
        </p:txBody>
      </p:sp>
    </p:spTree>
    <p:extLst>
      <p:ext uri="{BB962C8B-B14F-4D97-AF65-F5344CB8AC3E}">
        <p14:creationId xmlns:p14="http://schemas.microsoft.com/office/powerpoint/2010/main" val="555865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693822" y="501480"/>
            <a:ext cx="7643727" cy="423879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2050" name="Picture 2">
            <a:extLst>
              <a:ext uri="{FF2B5EF4-FFF2-40B4-BE49-F238E27FC236}">
                <a16:creationId xmlns:a16="http://schemas.microsoft.com/office/drawing/2014/main" id="{1FB387D7-6EF4-4E9F-A659-9249D306A5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388" y="895351"/>
            <a:ext cx="8338612" cy="33687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4938231-9A7C-46B4-AB2F-8324A08AD06B}"/>
              </a:ext>
            </a:extLst>
          </p:cNvPr>
          <p:cNvSpPr txBox="1"/>
          <p:nvPr/>
        </p:nvSpPr>
        <p:spPr>
          <a:xfrm>
            <a:off x="631961" y="3181350"/>
            <a:ext cx="7767447" cy="707886"/>
          </a:xfrm>
          <a:prstGeom prst="rect">
            <a:avLst/>
          </a:prstGeom>
          <a:noFill/>
        </p:spPr>
        <p:txBody>
          <a:bodyPr wrap="none" rtlCol="0">
            <a:spAutoFit/>
          </a:bodyPr>
          <a:lstStyle/>
          <a:p>
            <a:pPr algn="l"/>
            <a:r>
              <a:rPr lang="en-US" dirty="0">
                <a:solidFill>
                  <a:srgbClr val="C00000"/>
                </a:solidFill>
                <a:effectLst>
                  <a:outerShdw blurRad="38100" dist="38100" dir="2700000" algn="tl">
                    <a:srgbClr val="000000">
                      <a:alpha val="43137"/>
                    </a:srgbClr>
                  </a:outerShdw>
                </a:effectLst>
              </a:rPr>
              <a:t>G-d was a pillar of fire by night</a:t>
            </a:r>
          </a:p>
        </p:txBody>
      </p:sp>
    </p:spTree>
    <p:extLst>
      <p:ext uri="{BB962C8B-B14F-4D97-AF65-F5344CB8AC3E}">
        <p14:creationId xmlns:p14="http://schemas.microsoft.com/office/powerpoint/2010/main" val="13833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074" name="Picture 2">
            <a:extLst>
              <a:ext uri="{FF2B5EF4-FFF2-40B4-BE49-F238E27FC236}">
                <a16:creationId xmlns:a16="http://schemas.microsoft.com/office/drawing/2014/main" id="{08594B5D-5D8A-405B-8486-5817D112D8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36602"/>
            <a:ext cx="5334000" cy="4470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809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MJ 8.4-5</a:t>
            </a:r>
            <a:r>
              <a:rPr lang="en-US" sz="4000" dirty="0"/>
              <a:t> for when Moshe was about to erect the Tent, God warned him, “See to it that you make everything </a:t>
            </a:r>
            <a:r>
              <a:rPr lang="en-US" sz="4000" u="sng" dirty="0">
                <a:solidFill>
                  <a:srgbClr val="FFFF66"/>
                </a:solidFill>
              </a:rPr>
              <a:t>according to the pattern you were shown on the mountain</a:t>
            </a:r>
            <a:r>
              <a:rPr lang="en-US" sz="4000" dirty="0">
                <a:solidFill>
                  <a:srgbClr val="FFFF66"/>
                </a:solidFill>
              </a:rPr>
              <a:t>.”</a:t>
            </a:r>
          </a:p>
          <a:p>
            <a:pPr marL="0" indent="0">
              <a:buNone/>
            </a:pPr>
            <a:r>
              <a:rPr lang="en-US" sz="4000" dirty="0"/>
              <a:t>a copy and shadow of </a:t>
            </a:r>
            <a:r>
              <a:rPr lang="en-US" sz="4000" u="sng" dirty="0">
                <a:solidFill>
                  <a:srgbClr val="FFFF66"/>
                </a:solidFill>
              </a:rPr>
              <a:t>the heavenly original</a:t>
            </a:r>
            <a:endParaRPr lang="en-US" sz="4000" dirty="0">
              <a:solidFill>
                <a:srgbClr val="FFFF66"/>
              </a:solidFill>
            </a:endParaRPr>
          </a:p>
        </p:txBody>
      </p:sp>
    </p:spTree>
    <p:extLst>
      <p:ext uri="{BB962C8B-B14F-4D97-AF65-F5344CB8AC3E}">
        <p14:creationId xmlns:p14="http://schemas.microsoft.com/office/powerpoint/2010/main" val="2297293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lgn="ctr">
              <a:buNone/>
            </a:pPr>
            <a:r>
              <a:rPr lang="en-US" sz="4000" dirty="0"/>
              <a:t>Rwandan COVID rule on gatherings…</a:t>
            </a:r>
          </a:p>
        </p:txBody>
      </p:sp>
    </p:spTree>
    <p:extLst>
      <p:ext uri="{BB962C8B-B14F-4D97-AF65-F5344CB8AC3E}">
        <p14:creationId xmlns:p14="http://schemas.microsoft.com/office/powerpoint/2010/main" val="145409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3" name="Picture 2">
            <a:extLst>
              <a:ext uri="{FF2B5EF4-FFF2-40B4-BE49-F238E27FC236}">
                <a16:creationId xmlns:a16="http://schemas.microsoft.com/office/drawing/2014/main" id="{199A6B2C-512F-4CA5-B803-FC25F4CBE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57175"/>
            <a:ext cx="8229600" cy="4629150"/>
          </a:xfrm>
          <a:prstGeom prst="rect">
            <a:avLst/>
          </a:prstGeom>
        </p:spPr>
      </p:pic>
    </p:spTree>
    <p:extLst>
      <p:ext uri="{BB962C8B-B14F-4D97-AF65-F5344CB8AC3E}">
        <p14:creationId xmlns:p14="http://schemas.microsoft.com/office/powerpoint/2010/main" val="3979139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Outline</a:t>
            </a:r>
          </a:p>
          <a:p>
            <a:pPr marL="512763" indent="-512763">
              <a:buFont typeface="+mj-lt"/>
              <a:buAutoNum type="arabicPeriod"/>
            </a:pPr>
            <a:r>
              <a:rPr lang="en-US" sz="4000" dirty="0"/>
              <a:t>Moshe saw a </a:t>
            </a:r>
            <a:r>
              <a:rPr lang="en-US" sz="4000" u="sng" dirty="0">
                <a:solidFill>
                  <a:srgbClr val="FFFF66"/>
                </a:solidFill>
              </a:rPr>
              <a:t>pattern</a:t>
            </a:r>
            <a:r>
              <a:rPr lang="en-US" sz="4000" dirty="0"/>
              <a:t> of Heavenly reality.</a:t>
            </a:r>
          </a:p>
          <a:p>
            <a:pPr marL="512763" indent="-512763">
              <a:buFont typeface="+mj-lt"/>
              <a:buAutoNum type="arabicPeriod"/>
            </a:pPr>
            <a:r>
              <a:rPr lang="en-US" sz="4000" dirty="0"/>
              <a:t>Yeshua </a:t>
            </a:r>
            <a:r>
              <a:rPr lang="en-US" sz="4000" u="sng" dirty="0">
                <a:solidFill>
                  <a:srgbClr val="FFFF66"/>
                </a:solidFill>
              </a:rPr>
              <a:t>lived</a:t>
            </a:r>
            <a:r>
              <a:rPr lang="en-US" sz="4000" dirty="0"/>
              <a:t> in Heavenly reality.  Gave that up for us!</a:t>
            </a:r>
          </a:p>
          <a:p>
            <a:pPr marL="512763" indent="-512763">
              <a:buFont typeface="+mj-lt"/>
              <a:buAutoNum type="arabicPeriod"/>
            </a:pPr>
            <a:r>
              <a:rPr lang="en-US" sz="4000" dirty="0"/>
              <a:t>We are </a:t>
            </a:r>
            <a:r>
              <a:rPr lang="en-US" sz="4000" u="sng" dirty="0">
                <a:solidFill>
                  <a:srgbClr val="FFFF66"/>
                </a:solidFill>
              </a:rPr>
              <a:t>assimilating</a:t>
            </a:r>
            <a:r>
              <a:rPr lang="en-US" sz="4000" dirty="0"/>
              <a:t> into Heavenly Reality</a:t>
            </a:r>
          </a:p>
          <a:p>
            <a:pPr marL="512763" indent="-512763">
              <a:buFont typeface="+mj-lt"/>
              <a:buAutoNum type="arabicPeriod"/>
            </a:pPr>
            <a:endParaRPr lang="en-US" sz="4000" dirty="0"/>
          </a:p>
        </p:txBody>
      </p:sp>
      <p:sp>
        <p:nvSpPr>
          <p:cNvPr id="2" name="Arrow: Left 1">
            <a:extLst>
              <a:ext uri="{FF2B5EF4-FFF2-40B4-BE49-F238E27FC236}">
                <a16:creationId xmlns:a16="http://schemas.microsoft.com/office/drawing/2014/main" id="{16352FEB-6E59-42B6-A5A9-8AB1EC160B4B}"/>
              </a:ext>
            </a:extLst>
          </p:cNvPr>
          <p:cNvSpPr/>
          <p:nvPr/>
        </p:nvSpPr>
        <p:spPr bwMode="auto">
          <a:xfrm>
            <a:off x="7391400" y="1200150"/>
            <a:ext cx="978408" cy="484632"/>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1233806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FIRST</a:t>
            </a:r>
          </a:p>
          <a:p>
            <a:pPr marL="0" indent="0">
              <a:buNone/>
            </a:pPr>
            <a:r>
              <a:rPr lang="en-US" sz="4000" baseline="30000" dirty="0"/>
              <a:t>Exodus 25:9 </a:t>
            </a:r>
            <a:r>
              <a:rPr lang="en-US" sz="4000" dirty="0"/>
              <a:t>You are to make it all precisely </a:t>
            </a:r>
            <a:r>
              <a:rPr lang="en-US" sz="4000" u="sng" dirty="0"/>
              <a:t>according to everything that I show you</a:t>
            </a:r>
            <a:r>
              <a:rPr lang="en-US" sz="4000" dirty="0"/>
              <a:t>—the pattern of the Tabernacle and the pattern of all the furnishings within—just so you must make it.</a:t>
            </a:r>
          </a:p>
        </p:txBody>
      </p:sp>
    </p:spTree>
    <p:extLst>
      <p:ext uri="{BB962C8B-B14F-4D97-AF65-F5344CB8AC3E}">
        <p14:creationId xmlns:p14="http://schemas.microsoft.com/office/powerpoint/2010/main" val="1658456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Gabriel, the Talmud says, clothed himself with an apron, and showed to Moshe the work of the menorah; and it further says, that an ark of fire, and a table of fire; and a menorah of fire, descended from heaven, and Moshe saw them. </a:t>
            </a:r>
          </a:p>
        </p:txBody>
      </p:sp>
    </p:spTree>
    <p:extLst>
      <p:ext uri="{BB962C8B-B14F-4D97-AF65-F5344CB8AC3E}">
        <p14:creationId xmlns:p14="http://schemas.microsoft.com/office/powerpoint/2010/main" val="3768867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SECOND</a:t>
            </a:r>
          </a:p>
          <a:p>
            <a:pPr marL="0" indent="0">
              <a:buNone/>
            </a:pPr>
            <a:r>
              <a:rPr lang="en-US" sz="4000" baseline="30000" dirty="0"/>
              <a:t>Exodus 25:40 </a:t>
            </a:r>
            <a:r>
              <a:rPr lang="en-US" sz="4000" dirty="0"/>
              <a:t>See that you make them according to their </a:t>
            </a:r>
            <a:r>
              <a:rPr lang="en-US" sz="4000" u="sng" dirty="0"/>
              <a:t>pattern being shown to you</a:t>
            </a:r>
            <a:r>
              <a:rPr lang="en-US" sz="4000" dirty="0"/>
              <a:t> on the mountain.</a:t>
            </a:r>
          </a:p>
        </p:txBody>
      </p:sp>
    </p:spTree>
    <p:extLst>
      <p:ext uri="{BB962C8B-B14F-4D97-AF65-F5344CB8AC3E}">
        <p14:creationId xmlns:p14="http://schemas.microsoft.com/office/powerpoint/2010/main" val="2175664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THIRD</a:t>
            </a:r>
          </a:p>
          <a:p>
            <a:pPr marL="0" indent="0">
              <a:buNone/>
            </a:pPr>
            <a:r>
              <a:rPr lang="en-US" sz="4000" baseline="30000" dirty="0"/>
              <a:t>Ex 26:30 </a:t>
            </a:r>
            <a:r>
              <a:rPr lang="en-US" sz="4000" dirty="0"/>
              <a:t>“You are to erect the tabernacle according to </a:t>
            </a:r>
            <a:r>
              <a:rPr lang="en-US" sz="4000" u="sng" dirty="0"/>
              <a:t>the design you have been shown</a:t>
            </a:r>
            <a:r>
              <a:rPr lang="en-US" sz="4000" dirty="0"/>
              <a:t> on the mountain.</a:t>
            </a:r>
          </a:p>
        </p:txBody>
      </p:sp>
    </p:spTree>
    <p:extLst>
      <p:ext uri="{BB962C8B-B14F-4D97-AF65-F5344CB8AC3E}">
        <p14:creationId xmlns:p14="http://schemas.microsoft.com/office/powerpoint/2010/main" val="347458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FOURTH</a:t>
            </a:r>
          </a:p>
          <a:p>
            <a:pPr marL="0" indent="0">
              <a:buNone/>
            </a:pPr>
            <a:r>
              <a:rPr lang="en-US" sz="4000" baseline="30000" dirty="0" err="1"/>
              <a:t>Shmot</a:t>
            </a:r>
            <a:r>
              <a:rPr lang="en-US" sz="4000" baseline="30000" dirty="0"/>
              <a:t>/Ex 27.8</a:t>
            </a:r>
            <a:r>
              <a:rPr lang="en-US" sz="4000" dirty="0"/>
              <a:t> The altar is to be made of planks and hollow inside. They are to make it just </a:t>
            </a:r>
            <a:r>
              <a:rPr lang="en-US" sz="4000" u="sng" dirty="0"/>
              <a:t>as you were shown on the mountain</a:t>
            </a:r>
            <a:r>
              <a:rPr lang="en-US" sz="4000" dirty="0"/>
              <a:t>.</a:t>
            </a:r>
          </a:p>
        </p:txBody>
      </p:sp>
    </p:spTree>
    <p:extLst>
      <p:ext uri="{BB962C8B-B14F-4D97-AF65-F5344CB8AC3E}">
        <p14:creationId xmlns:p14="http://schemas.microsoft.com/office/powerpoint/2010/main" val="1035647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FIFTH</a:t>
            </a:r>
          </a:p>
          <a:p>
            <a:pPr marL="0" indent="0">
              <a:buNone/>
            </a:pPr>
            <a:r>
              <a:rPr lang="en-US" sz="4000" baseline="30000" dirty="0" err="1"/>
              <a:t>Bamidbar</a:t>
            </a:r>
            <a:r>
              <a:rPr lang="en-US" sz="4000" baseline="30000" dirty="0"/>
              <a:t>/Nu 8.4</a:t>
            </a:r>
            <a:r>
              <a:rPr lang="en-US" sz="4000" dirty="0"/>
              <a:t> Here is how the menorah was made: it was hammered gold from its base to its flowers, hammered work, </a:t>
            </a:r>
            <a:r>
              <a:rPr lang="en-US" sz="4000" u="sng" dirty="0"/>
              <a:t>following the pattern </a:t>
            </a:r>
            <a:r>
              <a:rPr lang="en-US" sz="4000" u="sng" cap="small" dirty="0"/>
              <a:t>Adoni</a:t>
            </a:r>
            <a:r>
              <a:rPr lang="en-US" sz="4000" u="sng" dirty="0"/>
              <a:t> had shown Moshe</a:t>
            </a:r>
            <a:r>
              <a:rPr lang="en-US" sz="4000" dirty="0"/>
              <a:t>. This is how he made the menorah.</a:t>
            </a:r>
          </a:p>
        </p:txBody>
      </p:sp>
    </p:spTree>
    <p:extLst>
      <p:ext uri="{BB962C8B-B14F-4D97-AF65-F5344CB8AC3E}">
        <p14:creationId xmlns:p14="http://schemas.microsoft.com/office/powerpoint/2010/main" val="254344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FIVE times in the Torah the same instruction is given: “Follow the heavenly pattern.”</a:t>
            </a:r>
          </a:p>
          <a:p>
            <a:pPr marL="0" indent="0">
              <a:buNone/>
            </a:pPr>
            <a:r>
              <a:rPr lang="en-US" sz="4000" dirty="0"/>
              <a:t>Heavenly reality.  That’s what  Moshe needed to follow.  </a:t>
            </a:r>
          </a:p>
          <a:p>
            <a:pPr marL="0" indent="0">
              <a:buNone/>
            </a:pPr>
            <a:r>
              <a:rPr lang="en-US" sz="4000" dirty="0"/>
              <a:t>A lesson for us?</a:t>
            </a:r>
          </a:p>
        </p:txBody>
      </p:sp>
    </p:spTree>
    <p:extLst>
      <p:ext uri="{BB962C8B-B14F-4D97-AF65-F5344CB8AC3E}">
        <p14:creationId xmlns:p14="http://schemas.microsoft.com/office/powerpoint/2010/main" val="1366343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a:t>2 Cor. 12.2-4</a:t>
            </a:r>
            <a:r>
              <a:rPr lang="en-US" sz="4000" dirty="0"/>
              <a:t> I know a man in union with the Messiah who fourteen years ago was snatched up to </a:t>
            </a:r>
            <a:r>
              <a:rPr lang="en-US" sz="4000" u="sng" dirty="0">
                <a:solidFill>
                  <a:srgbClr val="FFFF66"/>
                </a:solidFill>
              </a:rPr>
              <a:t>the third heaven</a:t>
            </a:r>
            <a:r>
              <a:rPr lang="en-US" sz="4000" dirty="0"/>
              <a:t>…Such a man — whether in the body or apart from the body I don’t know, God knows —  was snatched into Gan-‘Eden [Paradise] and </a:t>
            </a:r>
            <a:r>
              <a:rPr lang="en-US" sz="4000" dirty="0">
                <a:solidFill>
                  <a:srgbClr val="FFFF66"/>
                </a:solidFill>
              </a:rPr>
              <a:t>heard things that cannot be put into words, things unlawful for a human being to utter</a:t>
            </a:r>
            <a:r>
              <a:rPr lang="en-US" sz="4000" dirty="0"/>
              <a:t>.</a:t>
            </a:r>
          </a:p>
        </p:txBody>
      </p:sp>
    </p:spTree>
    <p:extLst>
      <p:ext uri="{BB962C8B-B14F-4D97-AF65-F5344CB8AC3E}">
        <p14:creationId xmlns:p14="http://schemas.microsoft.com/office/powerpoint/2010/main" val="2826886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56553215-92E0-41C0-966C-0E87D960DEFD}"/>
              </a:ext>
            </a:extLst>
          </p:cNvPr>
          <p:cNvPicPr>
            <a:picLocks noChangeAspect="1"/>
          </p:cNvPicPr>
          <p:nvPr/>
        </p:nvPicPr>
        <p:blipFill rotWithShape="1">
          <a:blip r:embed="rId3">
            <a:extLst>
              <a:ext uri="{28A0092B-C50C-407E-A947-70E740481C1C}">
                <a14:useLocalDpi xmlns:a14="http://schemas.microsoft.com/office/drawing/2010/main" val="0"/>
              </a:ext>
            </a:extLst>
          </a:blip>
          <a:srcRect b="43137"/>
          <a:stretch/>
        </p:blipFill>
        <p:spPr>
          <a:xfrm>
            <a:off x="1371569" y="786579"/>
            <a:ext cx="6248461" cy="3570342"/>
          </a:xfrm>
          <a:prstGeom prst="rect">
            <a:avLst/>
          </a:prstGeom>
        </p:spPr>
      </p:pic>
    </p:spTree>
    <p:extLst>
      <p:ext uri="{BB962C8B-B14F-4D97-AF65-F5344CB8AC3E}">
        <p14:creationId xmlns:p14="http://schemas.microsoft.com/office/powerpoint/2010/main" val="1265234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Shmot</a:t>
            </a:r>
            <a:r>
              <a:rPr lang="en-US" sz="4000" baseline="30000" dirty="0"/>
              <a:t>/Ex 31.1-6</a:t>
            </a:r>
            <a:r>
              <a:rPr lang="en-US" sz="4000" dirty="0"/>
              <a:t> Then </a:t>
            </a:r>
            <a:r>
              <a:rPr lang="en-US" sz="4000" cap="small" dirty="0"/>
              <a:t>Adoni</a:t>
            </a:r>
            <a:r>
              <a:rPr lang="en-US" sz="4000" dirty="0"/>
              <a:t> spoke to Moses saying, “See, I have called by name Bezalel son of Uri son of </a:t>
            </a:r>
            <a:r>
              <a:rPr lang="en-US" sz="4000" dirty="0" err="1"/>
              <a:t>Hur</a:t>
            </a:r>
            <a:r>
              <a:rPr lang="en-US" sz="4000" dirty="0"/>
              <a:t>, of the tribe of Judah,  and I have filled him with the Spirit of God, with wisdom, understanding and knowledge in all kinds of craftsmanship,  </a:t>
            </a:r>
            <a:endParaRPr lang="en-US" sz="4000" u="sng" dirty="0">
              <a:solidFill>
                <a:srgbClr val="FFFF66"/>
              </a:solidFill>
            </a:endParaRPr>
          </a:p>
        </p:txBody>
      </p:sp>
    </p:spTree>
    <p:extLst>
      <p:ext uri="{BB962C8B-B14F-4D97-AF65-F5344CB8AC3E}">
        <p14:creationId xmlns:p14="http://schemas.microsoft.com/office/powerpoint/2010/main" val="4038355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Shmot</a:t>
            </a:r>
            <a:r>
              <a:rPr lang="en-US" sz="4000" baseline="30000" dirty="0"/>
              <a:t>/Ex 31.1-6</a:t>
            </a:r>
            <a:r>
              <a:rPr lang="en-US" sz="4000" dirty="0"/>
              <a:t> to make ingenious designs, to forge with gold, silver and bronze, as well as cutting stones for setting and carving wood, to work in all manner of craftsmanship. …</a:t>
            </a:r>
            <a:r>
              <a:rPr lang="en-US" sz="4000" u="sng" dirty="0">
                <a:solidFill>
                  <a:srgbClr val="FFFF66"/>
                </a:solidFill>
              </a:rPr>
              <a:t>that they may make everything that I have commanded you:</a:t>
            </a:r>
          </a:p>
        </p:txBody>
      </p:sp>
    </p:spTree>
    <p:extLst>
      <p:ext uri="{BB962C8B-B14F-4D97-AF65-F5344CB8AC3E}">
        <p14:creationId xmlns:p14="http://schemas.microsoft.com/office/powerpoint/2010/main" val="1005141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Shmot</a:t>
            </a:r>
            <a:r>
              <a:rPr lang="en-US" sz="4000" baseline="30000" dirty="0"/>
              <a:t>/Ex 36.1</a:t>
            </a:r>
            <a:r>
              <a:rPr lang="en-US" sz="4000" dirty="0"/>
              <a:t> “So </a:t>
            </a:r>
            <a:r>
              <a:rPr lang="en-US" sz="4000" dirty="0" err="1"/>
              <a:t>Betsalel</a:t>
            </a:r>
            <a:r>
              <a:rPr lang="en-US" sz="4000" dirty="0"/>
              <a:t> and Oholiab are to work…to perform all the labor for the service of the Sanctuary, </a:t>
            </a:r>
            <a:r>
              <a:rPr lang="en-US" sz="4000" u="sng" dirty="0">
                <a:solidFill>
                  <a:srgbClr val="FFFF66"/>
                </a:solidFill>
              </a:rPr>
              <a:t>according to everything </a:t>
            </a:r>
            <a:r>
              <a:rPr lang="en-US" sz="4000" u="sng" cap="small" dirty="0">
                <a:solidFill>
                  <a:srgbClr val="FFFF66"/>
                </a:solidFill>
              </a:rPr>
              <a:t>Adoni</a:t>
            </a:r>
            <a:r>
              <a:rPr lang="en-US" sz="4000" u="sng" dirty="0">
                <a:solidFill>
                  <a:srgbClr val="FFFF66"/>
                </a:solidFill>
              </a:rPr>
              <a:t> has commanded</a:t>
            </a:r>
            <a:r>
              <a:rPr lang="en-US" sz="4000" dirty="0"/>
              <a:t>.”</a:t>
            </a:r>
          </a:p>
        </p:txBody>
      </p:sp>
    </p:spTree>
    <p:extLst>
      <p:ext uri="{BB962C8B-B14F-4D97-AF65-F5344CB8AC3E}">
        <p14:creationId xmlns:p14="http://schemas.microsoft.com/office/powerpoint/2010/main" val="1955556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Some of our synagogue furniture is symbolic to represent the heavenly glory pattern</a:t>
            </a:r>
          </a:p>
          <a:p>
            <a:pPr marL="457200" indent="-457200">
              <a:buFont typeface="+mj-lt"/>
              <a:buAutoNum type="arabicPeriod"/>
            </a:pPr>
            <a:r>
              <a:rPr lang="en-US" sz="4000" dirty="0"/>
              <a:t>The Eternal Light = </a:t>
            </a:r>
            <a:r>
              <a:rPr lang="en-US" sz="4000" dirty="0" err="1"/>
              <a:t>Ner</a:t>
            </a:r>
            <a:r>
              <a:rPr lang="en-US" sz="4000" dirty="0"/>
              <a:t> </a:t>
            </a:r>
            <a:r>
              <a:rPr lang="en-US" sz="4000" dirty="0" err="1"/>
              <a:t>Tamid</a:t>
            </a:r>
            <a:endParaRPr lang="en-US" sz="4000" dirty="0"/>
          </a:p>
          <a:p>
            <a:pPr marL="457200" indent="-457200">
              <a:buFont typeface="+mj-lt"/>
              <a:buAutoNum type="arabicPeriod"/>
            </a:pPr>
            <a:r>
              <a:rPr lang="en-US" sz="4000" dirty="0"/>
              <a:t> The Aron = Torah Cabinet, Ark</a:t>
            </a:r>
          </a:p>
          <a:p>
            <a:pPr marL="457200" indent="-457200">
              <a:buFont typeface="+mj-lt"/>
              <a:buAutoNum type="arabicPeriod"/>
            </a:pPr>
            <a:r>
              <a:rPr lang="en-US" sz="4000" dirty="0"/>
              <a:t> Our Menorah ~ Temple menorah, but 9 branches.</a:t>
            </a:r>
          </a:p>
        </p:txBody>
      </p:sp>
    </p:spTree>
    <p:extLst>
      <p:ext uri="{BB962C8B-B14F-4D97-AF65-F5344CB8AC3E}">
        <p14:creationId xmlns:p14="http://schemas.microsoft.com/office/powerpoint/2010/main" val="2472489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err="1"/>
              <a:t>Shmot</a:t>
            </a:r>
            <a:r>
              <a:rPr lang="en-US" sz="4000" baseline="30000" dirty="0"/>
              <a:t> Ex 33.18-23</a:t>
            </a:r>
            <a:r>
              <a:rPr lang="en-US" sz="4000" dirty="0"/>
              <a:t> Then he [Moshe] said, “Please, </a:t>
            </a:r>
            <a:r>
              <a:rPr lang="en-US" sz="4000" u="sng" dirty="0"/>
              <a:t>show me Your glory</a:t>
            </a:r>
            <a:r>
              <a:rPr lang="en-US" sz="4000" dirty="0"/>
              <a:t>!” So He said, “I will cause all My goodness to pass before you, and call out the Name of Adonai before you. I will be gracious toward whom I will be gracious, and I will show mercy on whom I will be merciful.” But He also said, “You cannot see My face, </a:t>
            </a:r>
          </a:p>
        </p:txBody>
      </p:sp>
    </p:spTree>
    <p:extLst>
      <p:ext uri="{BB962C8B-B14F-4D97-AF65-F5344CB8AC3E}">
        <p14:creationId xmlns:p14="http://schemas.microsoft.com/office/powerpoint/2010/main" val="4041309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err="1"/>
              <a:t>Shmot</a:t>
            </a:r>
            <a:r>
              <a:rPr lang="en-US" sz="4000" baseline="30000" dirty="0"/>
              <a:t> Ex 33.18-23</a:t>
            </a:r>
            <a:r>
              <a:rPr lang="en-US" sz="4000" dirty="0"/>
              <a:t> for no man can see Me and live.” Then </a:t>
            </a:r>
            <a:r>
              <a:rPr lang="en-US" sz="4000" cap="small" dirty="0"/>
              <a:t>Adoni</a:t>
            </a:r>
            <a:r>
              <a:rPr lang="en-US" sz="4000" dirty="0"/>
              <a:t> said, “See, a place near Me—you will stand on the rock.  While My glory passes by, I will put you in a cleft of the rock, and cover you with My hand, until I have passed by. Then I will take away My hand, and you will see My back, but My face will not be seen.”</a:t>
            </a:r>
          </a:p>
        </p:txBody>
      </p:sp>
    </p:spTree>
    <p:extLst>
      <p:ext uri="{BB962C8B-B14F-4D97-AF65-F5344CB8AC3E}">
        <p14:creationId xmlns:p14="http://schemas.microsoft.com/office/powerpoint/2010/main" val="142828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3" name="Picture 2">
            <a:extLst>
              <a:ext uri="{FF2B5EF4-FFF2-40B4-BE49-F238E27FC236}">
                <a16:creationId xmlns:a16="http://schemas.microsoft.com/office/drawing/2014/main" id="{199A6B2C-512F-4CA5-B803-FC25F4CBE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57175"/>
            <a:ext cx="8229600" cy="4629150"/>
          </a:xfrm>
          <a:prstGeom prst="rect">
            <a:avLst/>
          </a:prstGeom>
        </p:spPr>
      </p:pic>
    </p:spTree>
    <p:extLst>
      <p:ext uri="{BB962C8B-B14F-4D97-AF65-F5344CB8AC3E}">
        <p14:creationId xmlns:p14="http://schemas.microsoft.com/office/powerpoint/2010/main" val="2236355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Outline</a:t>
            </a:r>
          </a:p>
          <a:p>
            <a:pPr marL="512763" indent="-512763">
              <a:buFont typeface="+mj-lt"/>
              <a:buAutoNum type="arabicPeriod"/>
            </a:pPr>
            <a:r>
              <a:rPr lang="en-US" sz="4000" dirty="0"/>
              <a:t>Moshe saw a </a:t>
            </a:r>
            <a:r>
              <a:rPr lang="en-US" sz="4000" u="sng" dirty="0">
                <a:solidFill>
                  <a:srgbClr val="FFFF66"/>
                </a:solidFill>
              </a:rPr>
              <a:t>pattern</a:t>
            </a:r>
            <a:r>
              <a:rPr lang="en-US" sz="4000" dirty="0"/>
              <a:t> of Heavenly reality.</a:t>
            </a:r>
          </a:p>
          <a:p>
            <a:pPr marL="512763" indent="-512763">
              <a:buFont typeface="+mj-lt"/>
              <a:buAutoNum type="arabicPeriod"/>
            </a:pPr>
            <a:r>
              <a:rPr lang="en-US" sz="4000" dirty="0"/>
              <a:t>Yeshua </a:t>
            </a:r>
            <a:r>
              <a:rPr lang="en-US" sz="4000" u="sng" dirty="0">
                <a:solidFill>
                  <a:srgbClr val="FFFF66"/>
                </a:solidFill>
              </a:rPr>
              <a:t>lived</a:t>
            </a:r>
            <a:r>
              <a:rPr lang="en-US" sz="4000" dirty="0"/>
              <a:t> in Heavenly reality.  Gave that up for us!</a:t>
            </a:r>
          </a:p>
          <a:p>
            <a:pPr marL="512763" indent="-512763">
              <a:buFont typeface="+mj-lt"/>
              <a:buAutoNum type="arabicPeriod"/>
            </a:pPr>
            <a:r>
              <a:rPr lang="en-US" sz="4000" dirty="0"/>
              <a:t>We are </a:t>
            </a:r>
            <a:r>
              <a:rPr lang="en-US" sz="4000" u="sng" dirty="0">
                <a:solidFill>
                  <a:srgbClr val="FFFF66"/>
                </a:solidFill>
              </a:rPr>
              <a:t>assimilating</a:t>
            </a:r>
            <a:r>
              <a:rPr lang="en-US" sz="4000" dirty="0"/>
              <a:t> into Heavenly Reality</a:t>
            </a:r>
          </a:p>
          <a:p>
            <a:pPr marL="512763" indent="-512763">
              <a:buFont typeface="+mj-lt"/>
              <a:buAutoNum type="arabicPeriod"/>
            </a:pPr>
            <a:endParaRPr lang="en-US" sz="4000" dirty="0"/>
          </a:p>
        </p:txBody>
      </p:sp>
      <p:sp>
        <p:nvSpPr>
          <p:cNvPr id="2" name="TextBox 1">
            <a:extLst>
              <a:ext uri="{FF2B5EF4-FFF2-40B4-BE49-F238E27FC236}">
                <a16:creationId xmlns:a16="http://schemas.microsoft.com/office/drawing/2014/main" id="{68E54854-C7FF-4382-863A-E124C9F2D761}"/>
              </a:ext>
            </a:extLst>
          </p:cNvPr>
          <p:cNvSpPr txBox="1"/>
          <p:nvPr/>
        </p:nvSpPr>
        <p:spPr>
          <a:xfrm>
            <a:off x="4571967" y="2113383"/>
            <a:ext cx="65" cy="615553"/>
          </a:xfrm>
          <a:prstGeom prst="rect">
            <a:avLst/>
          </a:prstGeom>
          <a:noFill/>
        </p:spPr>
        <p:txBody>
          <a:bodyPr wrap="none" lIns="0" tIns="0" rIns="0" bIns="0" rtlCol="0">
            <a:spAutoFit/>
          </a:bodyPr>
          <a:lstStyle/>
          <a:p>
            <a:endParaRPr lang="en-US" dirty="0"/>
          </a:p>
        </p:txBody>
      </p:sp>
      <p:sp>
        <p:nvSpPr>
          <p:cNvPr id="3" name="Arrow: Left 2">
            <a:extLst>
              <a:ext uri="{FF2B5EF4-FFF2-40B4-BE49-F238E27FC236}">
                <a16:creationId xmlns:a16="http://schemas.microsoft.com/office/drawing/2014/main" id="{15BD170E-02DE-4BEF-AF22-CEF83E65B678}"/>
              </a:ext>
            </a:extLst>
          </p:cNvPr>
          <p:cNvSpPr/>
          <p:nvPr/>
        </p:nvSpPr>
        <p:spPr bwMode="auto">
          <a:xfrm>
            <a:off x="7620000" y="1200150"/>
            <a:ext cx="978408" cy="484632"/>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3394801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Outline</a:t>
            </a:r>
          </a:p>
          <a:p>
            <a:pPr marL="512763" indent="-512763">
              <a:buFont typeface="+mj-lt"/>
              <a:buAutoNum type="arabicPeriod"/>
            </a:pPr>
            <a:r>
              <a:rPr lang="en-US" sz="4000" dirty="0"/>
              <a:t>Moshe saw a </a:t>
            </a:r>
            <a:r>
              <a:rPr lang="en-US" sz="4000" u="sng" dirty="0">
                <a:solidFill>
                  <a:srgbClr val="FFFF66"/>
                </a:solidFill>
              </a:rPr>
              <a:t>pattern</a:t>
            </a:r>
            <a:r>
              <a:rPr lang="en-US" sz="4000" dirty="0"/>
              <a:t> of Heavenly reality.</a:t>
            </a:r>
          </a:p>
          <a:p>
            <a:pPr marL="512763" indent="-512763">
              <a:buFont typeface="+mj-lt"/>
              <a:buAutoNum type="arabicPeriod"/>
            </a:pPr>
            <a:r>
              <a:rPr lang="en-US" sz="4000" dirty="0"/>
              <a:t>Yeshua </a:t>
            </a:r>
            <a:r>
              <a:rPr lang="en-US" sz="4000" u="sng" dirty="0">
                <a:solidFill>
                  <a:srgbClr val="FFFF66"/>
                </a:solidFill>
              </a:rPr>
              <a:t>lived</a:t>
            </a:r>
            <a:r>
              <a:rPr lang="en-US" sz="4000" dirty="0"/>
              <a:t> in Heavenly reality.  Gave that up for us!</a:t>
            </a:r>
          </a:p>
          <a:p>
            <a:pPr marL="512763" indent="-512763">
              <a:buFont typeface="+mj-lt"/>
              <a:buAutoNum type="arabicPeriod"/>
            </a:pPr>
            <a:r>
              <a:rPr lang="en-US" sz="4000" dirty="0"/>
              <a:t>We are </a:t>
            </a:r>
            <a:r>
              <a:rPr lang="en-US" sz="4000" u="sng" dirty="0">
                <a:solidFill>
                  <a:srgbClr val="FFFF66"/>
                </a:solidFill>
              </a:rPr>
              <a:t>assimilating</a:t>
            </a:r>
            <a:r>
              <a:rPr lang="en-US" sz="4000" dirty="0"/>
              <a:t> into Heavenly Reality</a:t>
            </a:r>
          </a:p>
          <a:p>
            <a:pPr marL="512763" indent="-512763">
              <a:buFont typeface="+mj-lt"/>
              <a:buAutoNum type="arabicPeriod"/>
            </a:pPr>
            <a:endParaRPr lang="en-US" sz="4000" dirty="0"/>
          </a:p>
        </p:txBody>
      </p:sp>
      <p:sp>
        <p:nvSpPr>
          <p:cNvPr id="2" name="TextBox 1">
            <a:extLst>
              <a:ext uri="{FF2B5EF4-FFF2-40B4-BE49-F238E27FC236}">
                <a16:creationId xmlns:a16="http://schemas.microsoft.com/office/drawing/2014/main" id="{68E54854-C7FF-4382-863A-E124C9F2D761}"/>
              </a:ext>
            </a:extLst>
          </p:cNvPr>
          <p:cNvSpPr txBox="1"/>
          <p:nvPr/>
        </p:nvSpPr>
        <p:spPr>
          <a:xfrm>
            <a:off x="4571967" y="2113383"/>
            <a:ext cx="65" cy="615553"/>
          </a:xfrm>
          <a:prstGeom prst="rect">
            <a:avLst/>
          </a:prstGeom>
          <a:noFill/>
        </p:spPr>
        <p:txBody>
          <a:bodyPr wrap="none" lIns="0" tIns="0" rIns="0" bIns="0" rtlCol="0">
            <a:spAutoFit/>
          </a:bodyPr>
          <a:lstStyle/>
          <a:p>
            <a:endParaRPr lang="en-US" dirty="0"/>
          </a:p>
        </p:txBody>
      </p:sp>
      <p:sp>
        <p:nvSpPr>
          <p:cNvPr id="3" name="Arrow: Left 2">
            <a:extLst>
              <a:ext uri="{FF2B5EF4-FFF2-40B4-BE49-F238E27FC236}">
                <a16:creationId xmlns:a16="http://schemas.microsoft.com/office/drawing/2014/main" id="{15BD170E-02DE-4BEF-AF22-CEF83E65B678}"/>
              </a:ext>
            </a:extLst>
          </p:cNvPr>
          <p:cNvSpPr/>
          <p:nvPr/>
        </p:nvSpPr>
        <p:spPr bwMode="auto">
          <a:xfrm>
            <a:off x="7620000" y="2270352"/>
            <a:ext cx="978408" cy="484632"/>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451818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Yn</a:t>
            </a:r>
            <a:r>
              <a:rPr lang="en-US" sz="4000" baseline="30000" dirty="0"/>
              <a:t> 3.13-15</a:t>
            </a:r>
            <a:r>
              <a:rPr lang="en-US" sz="4000" dirty="0"/>
              <a:t> How will you believe me when I tell you about the things of heaven? </a:t>
            </a:r>
            <a:r>
              <a:rPr lang="en-US" sz="4000" dirty="0">
                <a:solidFill>
                  <a:srgbClr val="FFFF99"/>
                </a:solidFill>
              </a:rPr>
              <a:t>No one has gone up into heaven; there is only the one who has come down from heaven, the </a:t>
            </a:r>
            <a:r>
              <a:rPr lang="en-US" sz="4000" u="sng" dirty="0">
                <a:solidFill>
                  <a:srgbClr val="FFFF99"/>
                </a:solidFill>
              </a:rPr>
              <a:t>Son of Man</a:t>
            </a:r>
            <a:r>
              <a:rPr lang="en-US" sz="4000" dirty="0"/>
              <a:t>. </a:t>
            </a:r>
          </a:p>
        </p:txBody>
      </p:sp>
    </p:spTree>
    <p:extLst>
      <p:ext uri="{BB962C8B-B14F-4D97-AF65-F5344CB8AC3E}">
        <p14:creationId xmlns:p14="http://schemas.microsoft.com/office/powerpoint/2010/main" val="4229338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56553215-92E0-41C0-966C-0E87D960DEFD}"/>
              </a:ext>
            </a:extLst>
          </p:cNvPr>
          <p:cNvPicPr>
            <a:picLocks noChangeAspect="1"/>
          </p:cNvPicPr>
          <p:nvPr/>
        </p:nvPicPr>
        <p:blipFill rotWithShape="1">
          <a:blip r:embed="rId3">
            <a:extLst>
              <a:ext uri="{28A0092B-C50C-407E-A947-70E740481C1C}">
                <a14:useLocalDpi xmlns:a14="http://schemas.microsoft.com/office/drawing/2010/main" val="0"/>
              </a:ext>
            </a:extLst>
          </a:blip>
          <a:srcRect t="56864"/>
          <a:stretch/>
        </p:blipFill>
        <p:spPr>
          <a:xfrm>
            <a:off x="867960" y="590550"/>
            <a:ext cx="7408080" cy="3211141"/>
          </a:xfrm>
          <a:prstGeom prst="rect">
            <a:avLst/>
          </a:prstGeom>
        </p:spPr>
      </p:pic>
    </p:spTree>
    <p:extLst>
      <p:ext uri="{BB962C8B-B14F-4D97-AF65-F5344CB8AC3E}">
        <p14:creationId xmlns:p14="http://schemas.microsoft.com/office/powerpoint/2010/main" val="41327531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Yn</a:t>
            </a:r>
            <a:r>
              <a:rPr lang="en-US" sz="4000" baseline="30000" dirty="0"/>
              <a:t> 3.13-15</a:t>
            </a:r>
            <a:r>
              <a:rPr lang="en-US" sz="4000" dirty="0"/>
              <a:t> Just as Moshe lifted up the serpent in the desert, so must the </a:t>
            </a:r>
            <a:r>
              <a:rPr lang="en-US" sz="4000" u="sng" dirty="0">
                <a:solidFill>
                  <a:srgbClr val="FFFF66"/>
                </a:solidFill>
              </a:rPr>
              <a:t>Son of Man</a:t>
            </a:r>
            <a:r>
              <a:rPr lang="en-US" sz="4000" dirty="0">
                <a:solidFill>
                  <a:srgbClr val="FFFF66"/>
                </a:solidFill>
              </a:rPr>
              <a:t> </a:t>
            </a:r>
            <a:r>
              <a:rPr lang="en-US" sz="4000" dirty="0"/>
              <a:t>be lifted up; so that everyone who trusts in him may have eternal life.</a:t>
            </a:r>
          </a:p>
        </p:txBody>
      </p:sp>
    </p:spTree>
    <p:extLst>
      <p:ext uri="{BB962C8B-B14F-4D97-AF65-F5344CB8AC3E}">
        <p14:creationId xmlns:p14="http://schemas.microsoft.com/office/powerpoint/2010/main" val="254024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Daniel 7.13-14 </a:t>
            </a:r>
            <a:r>
              <a:rPr lang="en-US" sz="4000" dirty="0"/>
              <a:t>“I kept watching the night visions, when I saw, coming </a:t>
            </a:r>
            <a:r>
              <a:rPr lang="en-US" sz="4000" u="sng" dirty="0">
                <a:solidFill>
                  <a:srgbClr val="FFFF99"/>
                </a:solidFill>
              </a:rPr>
              <a:t>with the clouds of heaven, someone like a son of man</a:t>
            </a:r>
            <a:r>
              <a:rPr lang="en-US" sz="4000" dirty="0"/>
              <a:t>. He approached the Ancient One and was led into his presence. To him was given rulership, glory and a kingdom.</a:t>
            </a:r>
          </a:p>
        </p:txBody>
      </p:sp>
    </p:spTree>
    <p:extLst>
      <p:ext uri="{BB962C8B-B14F-4D97-AF65-F5344CB8AC3E}">
        <p14:creationId xmlns:p14="http://schemas.microsoft.com/office/powerpoint/2010/main" val="4511847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Yn</a:t>
            </a:r>
            <a:r>
              <a:rPr lang="en-US" sz="4000" baseline="30000" dirty="0"/>
              <a:t> 6.62-64</a:t>
            </a:r>
            <a:r>
              <a:rPr lang="en-US" sz="4000" dirty="0"/>
              <a:t> Suppose you were to see the </a:t>
            </a:r>
            <a:r>
              <a:rPr lang="en-US" sz="4000" u="sng" dirty="0">
                <a:solidFill>
                  <a:srgbClr val="FFFF99"/>
                </a:solidFill>
              </a:rPr>
              <a:t>Son of Man</a:t>
            </a:r>
            <a:r>
              <a:rPr lang="en-US" sz="4000" dirty="0">
                <a:solidFill>
                  <a:srgbClr val="FFFF99"/>
                </a:solidFill>
              </a:rPr>
              <a:t> </a:t>
            </a:r>
            <a:r>
              <a:rPr lang="en-US" sz="4000" dirty="0"/>
              <a:t>going back up to where he was before? It is the Spirit who gives life, the flesh is no help. The words I have spoken to you are Spirit and life, yet some among you do not trust.” </a:t>
            </a:r>
          </a:p>
        </p:txBody>
      </p:sp>
    </p:spTree>
    <p:extLst>
      <p:ext uri="{BB962C8B-B14F-4D97-AF65-F5344CB8AC3E}">
        <p14:creationId xmlns:p14="http://schemas.microsoft.com/office/powerpoint/2010/main" val="3326909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Yn</a:t>
            </a:r>
            <a:r>
              <a:rPr lang="en-US" sz="4000" baseline="30000" dirty="0"/>
              <a:t> 17.1-3 </a:t>
            </a:r>
            <a:r>
              <a:rPr lang="en-US" sz="4000" dirty="0"/>
              <a:t> After Yeshua had said these things, he looked up toward heaven and said, “Father, the time has come. Glorify your Son, so that the Son may glorify you — just as you gave him authority over all mankind, </a:t>
            </a:r>
          </a:p>
        </p:txBody>
      </p:sp>
    </p:spTree>
    <p:extLst>
      <p:ext uri="{BB962C8B-B14F-4D97-AF65-F5344CB8AC3E}">
        <p14:creationId xmlns:p14="http://schemas.microsoft.com/office/powerpoint/2010/main" val="3206869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Yn</a:t>
            </a:r>
            <a:r>
              <a:rPr lang="en-US" sz="4000" baseline="30000" dirty="0"/>
              <a:t> 17.1-3 </a:t>
            </a:r>
            <a:r>
              <a:rPr lang="en-US" sz="4000" dirty="0"/>
              <a:t> so that he might give eternal life to all those whom you have given him. And </a:t>
            </a:r>
            <a:r>
              <a:rPr lang="en-US" sz="4000" u="sng" dirty="0">
                <a:solidFill>
                  <a:srgbClr val="FFFF66"/>
                </a:solidFill>
              </a:rPr>
              <a:t>eternal life is this: to know you</a:t>
            </a:r>
            <a:r>
              <a:rPr lang="en-US" sz="4000" dirty="0"/>
              <a:t>, the one true God, and him whom you sent, Yeshua the Messiah.</a:t>
            </a:r>
          </a:p>
        </p:txBody>
      </p:sp>
    </p:spTree>
    <p:extLst>
      <p:ext uri="{BB962C8B-B14F-4D97-AF65-F5344CB8AC3E}">
        <p14:creationId xmlns:p14="http://schemas.microsoft.com/office/powerpoint/2010/main" val="747301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Yn</a:t>
            </a:r>
            <a:r>
              <a:rPr lang="en-US" sz="4000" baseline="30000" dirty="0"/>
              <a:t> 17.4-5</a:t>
            </a:r>
            <a:r>
              <a:rPr lang="en-US" sz="4000" dirty="0"/>
              <a:t> “I glorified you on earth by finishing the work you gave me to do. Now, Father, glorify me alongside yourself. Give me </a:t>
            </a:r>
            <a:r>
              <a:rPr lang="en-US" sz="4000" u="sng" dirty="0">
                <a:solidFill>
                  <a:srgbClr val="FFFF66"/>
                </a:solidFill>
              </a:rPr>
              <a:t>the same glory I had with you before the world existed.</a:t>
            </a:r>
          </a:p>
        </p:txBody>
      </p:sp>
    </p:spTree>
    <p:extLst>
      <p:ext uri="{BB962C8B-B14F-4D97-AF65-F5344CB8AC3E}">
        <p14:creationId xmlns:p14="http://schemas.microsoft.com/office/powerpoint/2010/main" val="28385492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3" name="Picture 2">
            <a:extLst>
              <a:ext uri="{FF2B5EF4-FFF2-40B4-BE49-F238E27FC236}">
                <a16:creationId xmlns:a16="http://schemas.microsoft.com/office/drawing/2014/main" id="{199A6B2C-512F-4CA5-B803-FC25F4CBE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57175"/>
            <a:ext cx="8229600" cy="4629150"/>
          </a:xfrm>
          <a:prstGeom prst="rect">
            <a:avLst/>
          </a:prstGeom>
        </p:spPr>
      </p:pic>
    </p:spTree>
    <p:extLst>
      <p:ext uri="{BB962C8B-B14F-4D97-AF65-F5344CB8AC3E}">
        <p14:creationId xmlns:p14="http://schemas.microsoft.com/office/powerpoint/2010/main" val="32187981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Outline</a:t>
            </a:r>
          </a:p>
          <a:p>
            <a:pPr marL="512763" indent="-512763">
              <a:buFont typeface="+mj-lt"/>
              <a:buAutoNum type="arabicPeriod"/>
            </a:pPr>
            <a:r>
              <a:rPr lang="en-US" sz="4000" dirty="0"/>
              <a:t>Moshe saw a </a:t>
            </a:r>
            <a:r>
              <a:rPr lang="en-US" sz="4000" u="sng" dirty="0">
                <a:solidFill>
                  <a:srgbClr val="FFFF66"/>
                </a:solidFill>
              </a:rPr>
              <a:t>pattern</a:t>
            </a:r>
            <a:r>
              <a:rPr lang="en-US" sz="4000" dirty="0"/>
              <a:t> of Heavenly reality.</a:t>
            </a:r>
          </a:p>
          <a:p>
            <a:pPr marL="512763" indent="-512763">
              <a:buFont typeface="+mj-lt"/>
              <a:buAutoNum type="arabicPeriod"/>
            </a:pPr>
            <a:r>
              <a:rPr lang="en-US" sz="4000" dirty="0"/>
              <a:t>Yeshua </a:t>
            </a:r>
            <a:r>
              <a:rPr lang="en-US" sz="4000" u="sng" dirty="0">
                <a:solidFill>
                  <a:srgbClr val="FFFF66"/>
                </a:solidFill>
              </a:rPr>
              <a:t>lived</a:t>
            </a:r>
            <a:r>
              <a:rPr lang="en-US" sz="4000" dirty="0"/>
              <a:t> in Heavenly reality.  Gave that up for us!</a:t>
            </a:r>
          </a:p>
          <a:p>
            <a:pPr marL="512763" indent="-512763">
              <a:buFont typeface="+mj-lt"/>
              <a:buAutoNum type="arabicPeriod"/>
            </a:pPr>
            <a:r>
              <a:rPr lang="en-US" sz="4000" dirty="0"/>
              <a:t>We are </a:t>
            </a:r>
            <a:r>
              <a:rPr lang="en-US" sz="4000" u="sng" dirty="0">
                <a:solidFill>
                  <a:srgbClr val="FFFF66"/>
                </a:solidFill>
              </a:rPr>
              <a:t>assimilating</a:t>
            </a:r>
            <a:r>
              <a:rPr lang="en-US" sz="4000" dirty="0"/>
              <a:t> into Heavenly Reality</a:t>
            </a:r>
          </a:p>
          <a:p>
            <a:pPr marL="512763" indent="-512763">
              <a:buFont typeface="+mj-lt"/>
              <a:buAutoNum type="arabicPeriod"/>
            </a:pPr>
            <a:endParaRPr lang="en-US" sz="4000" dirty="0"/>
          </a:p>
        </p:txBody>
      </p:sp>
      <p:sp>
        <p:nvSpPr>
          <p:cNvPr id="2" name="Arrow: Left 1">
            <a:extLst>
              <a:ext uri="{FF2B5EF4-FFF2-40B4-BE49-F238E27FC236}">
                <a16:creationId xmlns:a16="http://schemas.microsoft.com/office/drawing/2014/main" id="{567626CB-385A-48C0-8E8E-E0156D42817D}"/>
              </a:ext>
            </a:extLst>
          </p:cNvPr>
          <p:cNvSpPr/>
          <p:nvPr/>
        </p:nvSpPr>
        <p:spPr bwMode="auto">
          <a:xfrm>
            <a:off x="7708392" y="2355342"/>
            <a:ext cx="978408" cy="432815"/>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22590339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Outline</a:t>
            </a:r>
          </a:p>
          <a:p>
            <a:pPr marL="512763" indent="-512763">
              <a:buFont typeface="+mj-lt"/>
              <a:buAutoNum type="arabicPeriod"/>
            </a:pPr>
            <a:r>
              <a:rPr lang="en-US" sz="4000" dirty="0"/>
              <a:t>Moshe saw a </a:t>
            </a:r>
            <a:r>
              <a:rPr lang="en-US" sz="4000" u="sng" dirty="0">
                <a:solidFill>
                  <a:srgbClr val="FFFF66"/>
                </a:solidFill>
              </a:rPr>
              <a:t>pattern</a:t>
            </a:r>
            <a:r>
              <a:rPr lang="en-US" sz="4000" dirty="0"/>
              <a:t> of Heavenly reality.</a:t>
            </a:r>
          </a:p>
          <a:p>
            <a:pPr marL="512763" indent="-512763">
              <a:buFont typeface="+mj-lt"/>
              <a:buAutoNum type="arabicPeriod"/>
            </a:pPr>
            <a:r>
              <a:rPr lang="en-US" sz="4000" dirty="0"/>
              <a:t>Yeshua </a:t>
            </a:r>
            <a:r>
              <a:rPr lang="en-US" sz="4000" u="sng" dirty="0">
                <a:solidFill>
                  <a:srgbClr val="FFFF66"/>
                </a:solidFill>
              </a:rPr>
              <a:t>lived</a:t>
            </a:r>
            <a:r>
              <a:rPr lang="en-US" sz="4000" dirty="0"/>
              <a:t> in Heavenly reality.  Gave that up for us!</a:t>
            </a:r>
          </a:p>
          <a:p>
            <a:pPr marL="512763" indent="-512763">
              <a:buFont typeface="+mj-lt"/>
              <a:buAutoNum type="arabicPeriod"/>
            </a:pPr>
            <a:r>
              <a:rPr lang="en-US" sz="4000" dirty="0"/>
              <a:t>We are </a:t>
            </a:r>
            <a:r>
              <a:rPr lang="en-US" sz="4000" u="sng" dirty="0">
                <a:solidFill>
                  <a:srgbClr val="FFFF66"/>
                </a:solidFill>
              </a:rPr>
              <a:t>assimilating</a:t>
            </a:r>
            <a:r>
              <a:rPr lang="en-US" sz="4000" dirty="0"/>
              <a:t> into Heavenly Reality</a:t>
            </a:r>
          </a:p>
          <a:p>
            <a:pPr marL="512763" indent="-512763">
              <a:buFont typeface="+mj-lt"/>
              <a:buAutoNum type="arabicPeriod"/>
            </a:pPr>
            <a:endParaRPr lang="en-US" sz="4000" dirty="0"/>
          </a:p>
        </p:txBody>
      </p:sp>
      <p:sp>
        <p:nvSpPr>
          <p:cNvPr id="2" name="Arrow: Left 1">
            <a:extLst>
              <a:ext uri="{FF2B5EF4-FFF2-40B4-BE49-F238E27FC236}">
                <a16:creationId xmlns:a16="http://schemas.microsoft.com/office/drawing/2014/main" id="{567626CB-385A-48C0-8E8E-E0156D42817D}"/>
              </a:ext>
            </a:extLst>
          </p:cNvPr>
          <p:cNvSpPr/>
          <p:nvPr/>
        </p:nvSpPr>
        <p:spPr bwMode="auto">
          <a:xfrm>
            <a:off x="7694396" y="3562350"/>
            <a:ext cx="978408" cy="432815"/>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35095111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T’hillim</a:t>
            </a:r>
            <a:r>
              <a:rPr lang="en-US" sz="4000" baseline="30000" dirty="0"/>
              <a:t>/Ps 27.4</a:t>
            </a:r>
            <a:r>
              <a:rPr lang="en-US" sz="4000" dirty="0"/>
              <a:t>  One thing have I asked of </a:t>
            </a:r>
            <a:r>
              <a:rPr lang="en-US" sz="4000" cap="small" dirty="0"/>
              <a:t>Adoni</a:t>
            </a:r>
            <a:r>
              <a:rPr lang="en-US" sz="4000" dirty="0"/>
              <a:t>, that will I seek: to dwell in the House of </a:t>
            </a:r>
            <a:r>
              <a:rPr lang="en-US" sz="4000" cap="small" dirty="0"/>
              <a:t>Adoni </a:t>
            </a:r>
            <a:r>
              <a:rPr lang="en-US" sz="4000" dirty="0"/>
              <a:t>all the days of my life</a:t>
            </a:r>
            <a:r>
              <a:rPr lang="en-US" sz="4000" u="sng" dirty="0">
                <a:solidFill>
                  <a:srgbClr val="FFFF66"/>
                </a:solidFill>
              </a:rPr>
              <a:t>, to behold the beauty of </a:t>
            </a:r>
            <a:r>
              <a:rPr lang="en-US" sz="4000" u="sng" cap="small" dirty="0">
                <a:solidFill>
                  <a:srgbClr val="FFFF66"/>
                </a:solidFill>
              </a:rPr>
              <a:t>Adoni</a:t>
            </a:r>
            <a:r>
              <a:rPr lang="en-US" sz="4000" dirty="0"/>
              <a:t>, and to meditate in His Temple.</a:t>
            </a:r>
          </a:p>
        </p:txBody>
      </p:sp>
    </p:spTree>
    <p:extLst>
      <p:ext uri="{BB962C8B-B14F-4D97-AF65-F5344CB8AC3E}">
        <p14:creationId xmlns:p14="http://schemas.microsoft.com/office/powerpoint/2010/main" val="138217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An African king had a long time friend who always looked at everything positively, always saying </a:t>
            </a:r>
            <a:r>
              <a:rPr lang="en-US" sz="4000" dirty="0">
                <a:solidFill>
                  <a:srgbClr val="FFFF66"/>
                </a:solidFill>
              </a:rPr>
              <a:t>"This is good!" </a:t>
            </a:r>
            <a:r>
              <a:rPr lang="en-US" sz="4000" dirty="0"/>
              <a:t>even in the face of the most difficult situations. Hunting one day, he was preparing the king’s guns. When the king took his first shot, his thumb was blown off. </a:t>
            </a:r>
          </a:p>
        </p:txBody>
      </p:sp>
    </p:spTree>
    <p:extLst>
      <p:ext uri="{BB962C8B-B14F-4D97-AF65-F5344CB8AC3E}">
        <p14:creationId xmlns:p14="http://schemas.microsoft.com/office/powerpoint/2010/main" val="20851841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1 Cor 13.12 </a:t>
            </a:r>
            <a:r>
              <a:rPr lang="en-US" sz="4000" dirty="0">
                <a:solidFill>
                  <a:srgbClr val="FFFF66"/>
                </a:solidFill>
              </a:rPr>
              <a:t>For now we see in a mirror dimly</a:t>
            </a:r>
            <a:r>
              <a:rPr lang="en-US" sz="4000" dirty="0"/>
              <a:t>, but then face to face. </a:t>
            </a:r>
            <a:r>
              <a:rPr lang="en-US" sz="4000" dirty="0">
                <a:solidFill>
                  <a:srgbClr val="FFFF66"/>
                </a:solidFill>
              </a:rPr>
              <a:t>Now I know in part</a:t>
            </a:r>
            <a:r>
              <a:rPr lang="en-US" sz="4000" dirty="0"/>
              <a:t>, but then I will know fully, even as I have been fully known. </a:t>
            </a:r>
          </a:p>
          <a:p>
            <a:pPr marL="0" indent="0">
              <a:buNone/>
            </a:pPr>
            <a:endParaRPr lang="en-US" sz="4000" dirty="0"/>
          </a:p>
        </p:txBody>
      </p:sp>
    </p:spTree>
    <p:extLst>
      <p:ext uri="{BB962C8B-B14F-4D97-AF65-F5344CB8AC3E}">
        <p14:creationId xmlns:p14="http://schemas.microsoft.com/office/powerpoint/2010/main" val="42207990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a:t>2 Cor. 12.2-4</a:t>
            </a:r>
            <a:r>
              <a:rPr lang="en-US" sz="4000" dirty="0"/>
              <a:t> I know a man in union with the Messiah who fourteen years ago was snatched up to </a:t>
            </a:r>
            <a:r>
              <a:rPr lang="en-US" sz="4000" u="sng" dirty="0">
                <a:solidFill>
                  <a:srgbClr val="FFFF66"/>
                </a:solidFill>
              </a:rPr>
              <a:t>the third heaven</a:t>
            </a:r>
            <a:r>
              <a:rPr lang="en-US" sz="4000" dirty="0"/>
              <a:t>…Such a man — whether in the body or apart from the body I don’t know, God knows —  was snatched into Gan-‘Eden [Paradise] and </a:t>
            </a:r>
            <a:r>
              <a:rPr lang="en-US" sz="4000" dirty="0">
                <a:solidFill>
                  <a:srgbClr val="FFFF66"/>
                </a:solidFill>
              </a:rPr>
              <a:t>heard things that cannot be put into words, things unlawful for a human being to utter</a:t>
            </a:r>
            <a:r>
              <a:rPr lang="en-US" sz="4000" dirty="0"/>
              <a:t>.</a:t>
            </a:r>
          </a:p>
        </p:txBody>
      </p:sp>
    </p:spTree>
    <p:extLst>
      <p:ext uri="{BB962C8B-B14F-4D97-AF65-F5344CB8AC3E}">
        <p14:creationId xmlns:p14="http://schemas.microsoft.com/office/powerpoint/2010/main" val="31321814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Outline</a:t>
            </a:r>
          </a:p>
          <a:p>
            <a:pPr marL="512763" indent="-512763">
              <a:buFont typeface="+mj-lt"/>
              <a:buAutoNum type="arabicPeriod"/>
            </a:pPr>
            <a:r>
              <a:rPr lang="en-US" sz="4000" dirty="0"/>
              <a:t>Moshe saw a </a:t>
            </a:r>
            <a:r>
              <a:rPr lang="en-US" sz="4000" u="sng" dirty="0">
                <a:solidFill>
                  <a:srgbClr val="FFFF66"/>
                </a:solidFill>
              </a:rPr>
              <a:t>pattern</a:t>
            </a:r>
            <a:r>
              <a:rPr lang="en-US" sz="4000" dirty="0"/>
              <a:t> of Heavenly reality.</a:t>
            </a:r>
          </a:p>
          <a:p>
            <a:pPr marL="512763" indent="-512763">
              <a:buFont typeface="+mj-lt"/>
              <a:buAutoNum type="arabicPeriod"/>
            </a:pPr>
            <a:r>
              <a:rPr lang="en-US" sz="4000" dirty="0"/>
              <a:t>Yeshua </a:t>
            </a:r>
            <a:r>
              <a:rPr lang="en-US" sz="4000" u="sng" dirty="0">
                <a:solidFill>
                  <a:srgbClr val="FFFF66"/>
                </a:solidFill>
              </a:rPr>
              <a:t>lived</a:t>
            </a:r>
            <a:r>
              <a:rPr lang="en-US" sz="4000" dirty="0"/>
              <a:t> in Heavenly reality.  Gave that up for us!</a:t>
            </a:r>
          </a:p>
          <a:p>
            <a:pPr marL="512763" indent="-512763">
              <a:buFont typeface="+mj-lt"/>
              <a:buAutoNum type="arabicPeriod"/>
            </a:pPr>
            <a:r>
              <a:rPr lang="en-US" sz="4000" dirty="0"/>
              <a:t>We are </a:t>
            </a:r>
            <a:r>
              <a:rPr lang="en-US" sz="4000" u="sng" dirty="0">
                <a:solidFill>
                  <a:srgbClr val="FFFF66"/>
                </a:solidFill>
              </a:rPr>
              <a:t>assimilating</a:t>
            </a:r>
            <a:r>
              <a:rPr lang="en-US" sz="4000" dirty="0"/>
              <a:t> into Heavenly Reality</a:t>
            </a:r>
          </a:p>
          <a:p>
            <a:pPr marL="512763" indent="-512763">
              <a:buFont typeface="+mj-lt"/>
              <a:buAutoNum type="arabicPeriod"/>
            </a:pPr>
            <a:endParaRPr lang="en-US" sz="4000" dirty="0"/>
          </a:p>
        </p:txBody>
      </p:sp>
      <p:sp>
        <p:nvSpPr>
          <p:cNvPr id="2" name="Arrow: Left 1">
            <a:extLst>
              <a:ext uri="{FF2B5EF4-FFF2-40B4-BE49-F238E27FC236}">
                <a16:creationId xmlns:a16="http://schemas.microsoft.com/office/drawing/2014/main" id="{567626CB-385A-48C0-8E8E-E0156D42817D}"/>
              </a:ext>
            </a:extLst>
          </p:cNvPr>
          <p:cNvSpPr/>
          <p:nvPr/>
        </p:nvSpPr>
        <p:spPr bwMode="auto">
          <a:xfrm>
            <a:off x="7694396" y="3562350"/>
            <a:ext cx="978408" cy="432815"/>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30684595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Applications</a:t>
            </a:r>
          </a:p>
          <a:p>
            <a:pPr marL="457200" indent="-457200">
              <a:buFont typeface="+mj-lt"/>
              <a:buAutoNum type="arabicPeriod"/>
            </a:pPr>
            <a:r>
              <a:rPr lang="en-US" sz="4000" dirty="0"/>
              <a:t>Heavenly, spiritual realities are much greater, more powerful, more real than what we see!</a:t>
            </a:r>
          </a:p>
        </p:txBody>
      </p:sp>
    </p:spTree>
    <p:extLst>
      <p:ext uri="{BB962C8B-B14F-4D97-AF65-F5344CB8AC3E}">
        <p14:creationId xmlns:p14="http://schemas.microsoft.com/office/powerpoint/2010/main" val="23268108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11.24-26</a:t>
            </a:r>
            <a:r>
              <a:rPr lang="en-US" sz="4000" dirty="0"/>
              <a:t> Moshe, after he had grown up, refused to be called the son of Pharaoh’s daughter. He chose being mistreated along with God’s people rather than enjoying the passing pleasures of sin. </a:t>
            </a:r>
          </a:p>
        </p:txBody>
      </p:sp>
    </p:spTree>
    <p:extLst>
      <p:ext uri="{BB962C8B-B14F-4D97-AF65-F5344CB8AC3E}">
        <p14:creationId xmlns:p14="http://schemas.microsoft.com/office/powerpoint/2010/main" val="12530077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11.24-26</a:t>
            </a:r>
            <a:r>
              <a:rPr lang="en-US" sz="4000" dirty="0"/>
              <a:t>  He had come to regard abuse suffered on behalf of the Messiah as greater riches than the treasures of Egypt, for he kept his eyes fixed on the reward.</a:t>
            </a:r>
          </a:p>
        </p:txBody>
      </p:sp>
    </p:spTree>
    <p:extLst>
      <p:ext uri="{BB962C8B-B14F-4D97-AF65-F5344CB8AC3E}">
        <p14:creationId xmlns:p14="http://schemas.microsoft.com/office/powerpoint/2010/main" val="20236336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Phil 3.19-21  </a:t>
            </a:r>
            <a:r>
              <a:rPr lang="en-US" sz="4000" dirty="0"/>
              <a:t>They are headed for destruction! Their god is the belly; they are proud of what they ought to be ashamed of, since they are concerned about the things of the world.  But </a:t>
            </a:r>
            <a:r>
              <a:rPr lang="en-US" sz="4000" u="sng" dirty="0">
                <a:solidFill>
                  <a:srgbClr val="FFFF66"/>
                </a:solidFill>
              </a:rPr>
              <a:t>we are citizens of heaven</a:t>
            </a:r>
            <a:r>
              <a:rPr lang="en-US" sz="4000" dirty="0"/>
              <a:t>, and it is from there that we expect a Deliverer, </a:t>
            </a:r>
          </a:p>
        </p:txBody>
      </p:sp>
    </p:spTree>
    <p:extLst>
      <p:ext uri="{BB962C8B-B14F-4D97-AF65-F5344CB8AC3E}">
        <p14:creationId xmlns:p14="http://schemas.microsoft.com/office/powerpoint/2010/main" val="21751186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a:p>
            <a:pPr marL="0" indent="0">
              <a:buNone/>
            </a:pPr>
            <a:endParaRPr lang="en-US" sz="4000" dirty="0"/>
          </a:p>
          <a:p>
            <a:pPr marL="0" indent="0">
              <a:buNone/>
            </a:pPr>
            <a:endParaRPr lang="en-US" sz="4000" dirty="0"/>
          </a:p>
          <a:p>
            <a:pPr marL="0" indent="0">
              <a:buNone/>
            </a:pPr>
            <a:r>
              <a:rPr lang="en-US" sz="4000" dirty="0" err="1"/>
              <a:t>politeuomai</a:t>
            </a:r>
            <a:r>
              <a:rPr lang="en-US" sz="4000" dirty="0"/>
              <a:t>; a community, i.e. (abstractly) citizenship (figuratively) -- conversation.</a:t>
            </a:r>
          </a:p>
        </p:txBody>
      </p:sp>
      <p:pic>
        <p:nvPicPr>
          <p:cNvPr id="3" name="Picture 2">
            <a:extLst>
              <a:ext uri="{FF2B5EF4-FFF2-40B4-BE49-F238E27FC236}">
                <a16:creationId xmlns:a16="http://schemas.microsoft.com/office/drawing/2014/main" id="{F1A49B01-2A95-4247-9E38-5251ED7C41AF}"/>
              </a:ext>
            </a:extLst>
          </p:cNvPr>
          <p:cNvPicPr>
            <a:picLocks noChangeAspect="1"/>
          </p:cNvPicPr>
          <p:nvPr/>
        </p:nvPicPr>
        <p:blipFill>
          <a:blip r:embed="rId3"/>
          <a:stretch>
            <a:fillRect/>
          </a:stretch>
        </p:blipFill>
        <p:spPr>
          <a:xfrm>
            <a:off x="457200" y="361950"/>
            <a:ext cx="3048000" cy="2131122"/>
          </a:xfrm>
          <a:prstGeom prst="rect">
            <a:avLst/>
          </a:prstGeom>
        </p:spPr>
      </p:pic>
    </p:spTree>
    <p:extLst>
      <p:ext uri="{BB962C8B-B14F-4D97-AF65-F5344CB8AC3E}">
        <p14:creationId xmlns:p14="http://schemas.microsoft.com/office/powerpoint/2010/main" val="10939603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Applications</a:t>
            </a:r>
          </a:p>
          <a:p>
            <a:pPr marL="457200" indent="-457200">
              <a:buFont typeface="+mj-lt"/>
              <a:buAutoNum type="arabicPeriod" startAt="2"/>
            </a:pPr>
            <a:r>
              <a:rPr lang="en-US" sz="4000" dirty="0"/>
              <a:t>We are children of heavenly blessing.</a:t>
            </a:r>
          </a:p>
        </p:txBody>
      </p:sp>
    </p:spTree>
    <p:extLst>
      <p:ext uri="{BB962C8B-B14F-4D97-AF65-F5344CB8AC3E}">
        <p14:creationId xmlns:p14="http://schemas.microsoft.com/office/powerpoint/2010/main" val="16526399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6" name="Picture 5">
            <a:extLst>
              <a:ext uri="{FF2B5EF4-FFF2-40B4-BE49-F238E27FC236}">
                <a16:creationId xmlns:a16="http://schemas.microsoft.com/office/drawing/2014/main" id="{A994D118-A2A1-4A75-8CE9-89914D6817B8}"/>
              </a:ext>
            </a:extLst>
          </p:cNvPr>
          <p:cNvPicPr>
            <a:picLocks noChangeAspect="1"/>
          </p:cNvPicPr>
          <p:nvPr/>
        </p:nvPicPr>
        <p:blipFill>
          <a:blip r:embed="rId3"/>
          <a:stretch>
            <a:fillRect/>
          </a:stretch>
        </p:blipFill>
        <p:spPr>
          <a:xfrm>
            <a:off x="1066800" y="387710"/>
            <a:ext cx="6477000" cy="4755790"/>
          </a:xfrm>
          <a:prstGeom prst="rect">
            <a:avLst/>
          </a:prstGeom>
        </p:spPr>
      </p:pic>
      <p:sp>
        <p:nvSpPr>
          <p:cNvPr id="9" name="TextBox 8">
            <a:extLst>
              <a:ext uri="{FF2B5EF4-FFF2-40B4-BE49-F238E27FC236}">
                <a16:creationId xmlns:a16="http://schemas.microsoft.com/office/drawing/2014/main" id="{0D8DAC49-FA28-4EF2-AC7F-B67BFF28E0DC}"/>
              </a:ext>
            </a:extLst>
          </p:cNvPr>
          <p:cNvSpPr txBox="1"/>
          <p:nvPr/>
        </p:nvSpPr>
        <p:spPr>
          <a:xfrm>
            <a:off x="1828800" y="2952750"/>
            <a:ext cx="5410200" cy="830997"/>
          </a:xfrm>
          <a:prstGeom prst="rect">
            <a:avLst/>
          </a:prstGeom>
          <a:noFill/>
        </p:spPr>
        <p:txBody>
          <a:bodyPr wrap="square" rtlCol="0">
            <a:spAutoFit/>
          </a:bodyPr>
          <a:lstStyle/>
          <a:p>
            <a:pPr algn="l"/>
            <a:r>
              <a:rPr lang="en-US" dirty="0"/>
              <a:t>The Blessing  </a:t>
            </a:r>
            <a:r>
              <a:rPr lang="he-IL" sz="4800" b="1" dirty="0">
                <a:latin typeface="David" panose="020E0502060401010101" pitchFamily="34" charset="-79"/>
                <a:cs typeface="David" panose="020E0502060401010101" pitchFamily="34" charset="-79"/>
              </a:rPr>
              <a:t>הברכה</a:t>
            </a:r>
            <a:endParaRPr lang="en-US"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190767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Though the friend realized that it was his grave mistake for not properly setting the gun, and even in the face of this furious, bleeding king, he looked at him and said, </a:t>
            </a:r>
            <a:r>
              <a:rPr lang="en-US" sz="4000" dirty="0">
                <a:solidFill>
                  <a:srgbClr val="FFFF66"/>
                </a:solidFill>
              </a:rPr>
              <a:t>"This is good!" </a:t>
            </a:r>
            <a:r>
              <a:rPr lang="en-US" sz="4000" dirty="0"/>
              <a:t>The king was LIVID and ordered that his friend be thrown in jail immediately.</a:t>
            </a:r>
          </a:p>
        </p:txBody>
      </p:sp>
    </p:spTree>
    <p:extLst>
      <p:ext uri="{BB962C8B-B14F-4D97-AF65-F5344CB8AC3E}">
        <p14:creationId xmlns:p14="http://schemas.microsoft.com/office/powerpoint/2010/main" val="36735425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How many have heard of </a:t>
            </a:r>
            <a:r>
              <a:rPr lang="en-US" sz="4000" dirty="0" err="1"/>
              <a:t>Bruchko</a:t>
            </a:r>
            <a:r>
              <a:rPr lang="en-US" sz="4000" dirty="0"/>
              <a:t>?   Best bio I ever read!</a:t>
            </a:r>
          </a:p>
        </p:txBody>
      </p:sp>
    </p:spTree>
    <p:extLst>
      <p:ext uri="{BB962C8B-B14F-4D97-AF65-F5344CB8AC3E}">
        <p14:creationId xmlns:p14="http://schemas.microsoft.com/office/powerpoint/2010/main" val="32214308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52578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err="1"/>
              <a:t>Bruchko</a:t>
            </a:r>
            <a:r>
              <a:rPr lang="en-US" sz="4000" dirty="0"/>
              <a:t>: The Story of Bruce Olson </a:t>
            </a:r>
          </a:p>
        </p:txBody>
      </p:sp>
      <p:pic>
        <p:nvPicPr>
          <p:cNvPr id="3" name="Picture 2">
            <a:extLst>
              <a:ext uri="{FF2B5EF4-FFF2-40B4-BE49-F238E27FC236}">
                <a16:creationId xmlns:a16="http://schemas.microsoft.com/office/drawing/2014/main" id="{D22C9A4C-BA21-4E4B-9C42-5BA2974841F9}"/>
              </a:ext>
            </a:extLst>
          </p:cNvPr>
          <p:cNvPicPr>
            <a:picLocks noChangeAspect="1"/>
          </p:cNvPicPr>
          <p:nvPr/>
        </p:nvPicPr>
        <p:blipFill>
          <a:blip r:embed="rId3"/>
          <a:stretch>
            <a:fillRect/>
          </a:stretch>
        </p:blipFill>
        <p:spPr>
          <a:xfrm>
            <a:off x="5715000" y="293136"/>
            <a:ext cx="3097763" cy="4669489"/>
          </a:xfrm>
          <a:prstGeom prst="rect">
            <a:avLst/>
          </a:prstGeom>
        </p:spPr>
      </p:pic>
    </p:spTree>
    <p:extLst>
      <p:ext uri="{BB962C8B-B14F-4D97-AF65-F5344CB8AC3E}">
        <p14:creationId xmlns:p14="http://schemas.microsoft.com/office/powerpoint/2010/main" val="15355932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Raised in a legalistic Lutheran church with parents who were cold and indifferent to the Gospel, Olson embarked on a quest for genuine Christianity. He studied Greek and Hebrew and began reading the Bible in the original languages. </a:t>
            </a:r>
          </a:p>
        </p:txBody>
      </p:sp>
    </p:spTree>
    <p:extLst>
      <p:ext uri="{BB962C8B-B14F-4D97-AF65-F5344CB8AC3E}">
        <p14:creationId xmlns:p14="http://schemas.microsoft.com/office/powerpoint/2010/main" val="2800996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Olson feared the judgment of God and was eventually driven to his knees in repentance and faith. His Lutheran church offered no support for Olson’s newfound personal faith, so he began to attend an interdenominational church.</a:t>
            </a:r>
          </a:p>
        </p:txBody>
      </p:sp>
    </p:spTree>
    <p:extLst>
      <p:ext uri="{BB962C8B-B14F-4D97-AF65-F5344CB8AC3E}">
        <p14:creationId xmlns:p14="http://schemas.microsoft.com/office/powerpoint/2010/main" val="38894523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Olson felt God’s call to minister to Indians in South America. Rejected by all mission boards.  When he was nineteen, 1962, he headed to South America with little more than the clothes on his back. </a:t>
            </a:r>
          </a:p>
        </p:txBody>
      </p:sp>
    </p:spTree>
    <p:extLst>
      <p:ext uri="{BB962C8B-B14F-4D97-AF65-F5344CB8AC3E}">
        <p14:creationId xmlns:p14="http://schemas.microsoft.com/office/powerpoint/2010/main" val="30818202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Local missionaries looked at Olson as an outsider and refused to include him in mission work because he had come without sponsorship. Olson attended a university in Venezuela and began learning Spanish and about the South American Indian tribes.</a:t>
            </a:r>
          </a:p>
        </p:txBody>
      </p:sp>
    </p:spTree>
    <p:extLst>
      <p:ext uri="{BB962C8B-B14F-4D97-AF65-F5344CB8AC3E}">
        <p14:creationId xmlns:p14="http://schemas.microsoft.com/office/powerpoint/2010/main" val="28274556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52C1AA8A-8FE2-41A2-B94E-4DB55AE809E1}"/>
              </a:ext>
            </a:extLst>
          </p:cNvPr>
          <p:cNvPicPr>
            <a:picLocks noChangeAspect="1"/>
          </p:cNvPicPr>
          <p:nvPr/>
        </p:nvPicPr>
        <p:blipFill>
          <a:blip r:embed="rId3"/>
          <a:stretch>
            <a:fillRect/>
          </a:stretch>
        </p:blipFill>
        <p:spPr>
          <a:xfrm>
            <a:off x="533400" y="244421"/>
            <a:ext cx="8005484" cy="4613329"/>
          </a:xfrm>
          <a:prstGeom prst="rect">
            <a:avLst/>
          </a:prstGeom>
        </p:spPr>
      </p:pic>
    </p:spTree>
    <p:extLst>
      <p:ext uri="{BB962C8B-B14F-4D97-AF65-F5344CB8AC3E}">
        <p14:creationId xmlns:p14="http://schemas.microsoft.com/office/powerpoint/2010/main" val="20732440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 One tribe continually became of interest to him called the </a:t>
            </a:r>
            <a:r>
              <a:rPr lang="en-US" sz="4000" dirty="0" err="1"/>
              <a:t>Molitone</a:t>
            </a:r>
            <a:r>
              <a:rPr lang="en-US" sz="4000" dirty="0"/>
              <a:t> tribe who were known for being brutal, never having contact with any other people at all (without killing them). He threw himself into the jungle, first learning about the Yukos tribe (learning their language as well)</a:t>
            </a:r>
          </a:p>
        </p:txBody>
      </p:sp>
    </p:spTree>
    <p:extLst>
      <p:ext uri="{BB962C8B-B14F-4D97-AF65-F5344CB8AC3E}">
        <p14:creationId xmlns:p14="http://schemas.microsoft.com/office/powerpoint/2010/main" val="41506081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who agreed to bring him as far as he could to the </a:t>
            </a:r>
            <a:r>
              <a:rPr lang="en-US" sz="4000" dirty="0" err="1"/>
              <a:t>Molitones</a:t>
            </a:r>
            <a:r>
              <a:rPr lang="en-US" sz="4000" dirty="0"/>
              <a:t>. After spending a year with the Yukos, he ventured deeper into the jungle to find the </a:t>
            </a:r>
            <a:r>
              <a:rPr lang="en-US" sz="4000" dirty="0" err="1"/>
              <a:t>Motilones</a:t>
            </a:r>
            <a:r>
              <a:rPr lang="en-US" sz="4000" dirty="0"/>
              <a:t>. His initial encounter with the </a:t>
            </a:r>
            <a:r>
              <a:rPr lang="en-US" sz="4000" dirty="0" err="1"/>
              <a:t>Motilones</a:t>
            </a:r>
            <a:r>
              <a:rPr lang="en-US" sz="4000" dirty="0"/>
              <a:t> was not good.</a:t>
            </a:r>
          </a:p>
        </p:txBody>
      </p:sp>
    </p:spTree>
    <p:extLst>
      <p:ext uri="{BB962C8B-B14F-4D97-AF65-F5344CB8AC3E}">
        <p14:creationId xmlns:p14="http://schemas.microsoft.com/office/powerpoint/2010/main" val="38385154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He was pierced by an Indian arrow and later almost executed by the </a:t>
            </a:r>
            <a:r>
              <a:rPr lang="en-US" sz="4000" dirty="0" err="1"/>
              <a:t>Motilone</a:t>
            </a:r>
            <a:r>
              <a:rPr lang="en-US" sz="4000" dirty="0"/>
              <a:t> chief. Olson endured dysentery, hepatitis, and a chronic problem with parasites during his first few months in the jungle.</a:t>
            </a:r>
          </a:p>
        </p:txBody>
      </p:sp>
    </p:spTree>
    <p:extLst>
      <p:ext uri="{BB962C8B-B14F-4D97-AF65-F5344CB8AC3E}">
        <p14:creationId xmlns:p14="http://schemas.microsoft.com/office/powerpoint/2010/main" val="2984058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A year later the king was hunting in an area where he should have stayed clear and was suddenly captured by Cannibals. They tied him up and were preparing to cook him when they realized he had no thumb. They didn't eat anyone who was less than whole so they released him. </a:t>
            </a:r>
          </a:p>
        </p:txBody>
      </p:sp>
    </p:spTree>
    <p:extLst>
      <p:ext uri="{BB962C8B-B14F-4D97-AF65-F5344CB8AC3E}">
        <p14:creationId xmlns:p14="http://schemas.microsoft.com/office/powerpoint/2010/main" val="28253389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He slowly adjusted to the </a:t>
            </a:r>
            <a:r>
              <a:rPr lang="en-US" sz="4000" dirty="0" err="1"/>
              <a:t>Motilone</a:t>
            </a:r>
            <a:r>
              <a:rPr lang="en-US" sz="4000" dirty="0"/>
              <a:t> diet, and he began to pick up on the tribe’s tonal language. Still, he faced periods of discouragement as he did not know how to share the Messiah within this foreign and difficult context.</a:t>
            </a:r>
          </a:p>
        </p:txBody>
      </p:sp>
    </p:spTree>
    <p:extLst>
      <p:ext uri="{BB962C8B-B14F-4D97-AF65-F5344CB8AC3E}">
        <p14:creationId xmlns:p14="http://schemas.microsoft.com/office/powerpoint/2010/main" val="32046875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It took 5 years before he had been able to share his passion of Messiah with them. Olson received the name “</a:t>
            </a:r>
            <a:r>
              <a:rPr lang="en-US" sz="4000" dirty="0" err="1"/>
              <a:t>Bruchko</a:t>
            </a:r>
            <a:r>
              <a:rPr lang="en-US" sz="4000" dirty="0"/>
              <a:t>.” He began to accompany the men on their fishing and hunting expeditions. </a:t>
            </a:r>
          </a:p>
          <a:p>
            <a:pPr marL="0" indent="0">
              <a:buNone/>
            </a:pPr>
            <a:endParaRPr lang="en-US" sz="4000" dirty="0"/>
          </a:p>
        </p:txBody>
      </p:sp>
    </p:spTree>
    <p:extLst>
      <p:ext uri="{BB962C8B-B14F-4D97-AF65-F5344CB8AC3E}">
        <p14:creationId xmlns:p14="http://schemas.microsoft.com/office/powerpoint/2010/main" val="39685364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An epidemic of pink eye hit the tribe. Olson obtained antibiotic cream for the Indians, only to find out that the witch doctor refused the outside help. In an ingenious attempt to win over the witch doctor, </a:t>
            </a:r>
          </a:p>
        </p:txBody>
      </p:sp>
    </p:spTree>
    <p:extLst>
      <p:ext uri="{BB962C8B-B14F-4D97-AF65-F5344CB8AC3E}">
        <p14:creationId xmlns:p14="http://schemas.microsoft.com/office/powerpoint/2010/main" val="17296940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Olson purposefully contracted pink eye and allowed the witch doctor to treat him with his own antibiotic cream.  From that time on, the witch doctor began to use Western medicines and the tribe took steps to better sanitation.</a:t>
            </a:r>
          </a:p>
        </p:txBody>
      </p:sp>
    </p:spTree>
    <p:extLst>
      <p:ext uri="{BB962C8B-B14F-4D97-AF65-F5344CB8AC3E}">
        <p14:creationId xmlns:p14="http://schemas.microsoft.com/office/powerpoint/2010/main" val="16730237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In the jungle, he came upon several </a:t>
            </a:r>
            <a:r>
              <a:rPr lang="en-US" sz="4000" dirty="0" err="1"/>
              <a:t>Motilone</a:t>
            </a:r>
            <a:r>
              <a:rPr lang="en-US" sz="4000" dirty="0"/>
              <a:t> Indians who were digging a hole in an attempt to find God, a demon among the ants. </a:t>
            </a:r>
          </a:p>
        </p:txBody>
      </p:sp>
    </p:spTree>
    <p:extLst>
      <p:ext uri="{BB962C8B-B14F-4D97-AF65-F5344CB8AC3E}">
        <p14:creationId xmlns:p14="http://schemas.microsoft.com/office/powerpoint/2010/main" val="24697801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He then remembered a </a:t>
            </a:r>
            <a:r>
              <a:rPr lang="en-US" sz="4000" dirty="0" err="1"/>
              <a:t>Motilone</a:t>
            </a:r>
            <a:r>
              <a:rPr lang="en-US" sz="4000" dirty="0"/>
              <a:t> legend of a warrior who wanted to help ants build a better home. But being so big and unfamiliar he only frightened them. </a:t>
            </a:r>
          </a:p>
        </p:txBody>
      </p:sp>
    </p:spTree>
    <p:extLst>
      <p:ext uri="{BB962C8B-B14F-4D97-AF65-F5344CB8AC3E}">
        <p14:creationId xmlns:p14="http://schemas.microsoft.com/office/powerpoint/2010/main" val="25232375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So, quite miraculously, he had become an ant, and guided them in building their home. Bruce used this legend to share how God had become a man to help us understand him.</a:t>
            </a:r>
          </a:p>
        </p:txBody>
      </p:sp>
    </p:spTree>
    <p:extLst>
      <p:ext uri="{BB962C8B-B14F-4D97-AF65-F5344CB8AC3E}">
        <p14:creationId xmlns:p14="http://schemas.microsoft.com/office/powerpoint/2010/main" val="15539913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Olson had befriended a young </a:t>
            </a:r>
            <a:r>
              <a:rPr lang="en-US" sz="4000" dirty="0" err="1"/>
              <a:t>Motilone</a:t>
            </a:r>
            <a:r>
              <a:rPr lang="en-US" sz="4000" dirty="0"/>
              <a:t> warrior – </a:t>
            </a:r>
            <a:r>
              <a:rPr lang="en-US" sz="4000" dirty="0" err="1"/>
              <a:t>Bobarishora</a:t>
            </a:r>
            <a:r>
              <a:rPr lang="en-US" sz="4000" dirty="0"/>
              <a:t> (“Bobby” for short). Bobby became a leader of the tribe. Bobby was the first </a:t>
            </a:r>
            <a:r>
              <a:rPr lang="en-US" sz="4000" dirty="0" err="1"/>
              <a:t>Motilone</a:t>
            </a:r>
            <a:r>
              <a:rPr lang="en-US" sz="4000" dirty="0"/>
              <a:t> to convert to Christianity.</a:t>
            </a:r>
          </a:p>
        </p:txBody>
      </p:sp>
    </p:spTree>
    <p:extLst>
      <p:ext uri="{BB962C8B-B14F-4D97-AF65-F5344CB8AC3E}">
        <p14:creationId xmlns:p14="http://schemas.microsoft.com/office/powerpoint/2010/main" val="4944605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This extraordinary story that would stretch the credibility of many; except that as late as 2007,after 45 years, this genius of a missionary was still living among the tribe that adopted him, and their change and development is easy for all to see; so are the records of him speaking on their behalf at the United Nations.</a:t>
            </a:r>
          </a:p>
        </p:txBody>
      </p:sp>
    </p:spTree>
    <p:extLst>
      <p:ext uri="{BB962C8B-B14F-4D97-AF65-F5344CB8AC3E}">
        <p14:creationId xmlns:p14="http://schemas.microsoft.com/office/powerpoint/2010/main" val="13843910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a:t>
            </a:r>
            <a:r>
              <a:rPr lang="en-US" sz="4000" dirty="0" err="1"/>
              <a:t>Motilone</a:t>
            </a:r>
            <a:r>
              <a:rPr lang="en-US" sz="4000" dirty="0"/>
              <a:t>/Bari people were the sort who are bulldozed into oblivion or alcoholism: small (2,500 people) and Amazonian. Olson brought the gospel to the people in a way that strengthened, </a:t>
            </a:r>
          </a:p>
        </p:txBody>
      </p:sp>
    </p:spTree>
    <p:extLst>
      <p:ext uri="{BB962C8B-B14F-4D97-AF65-F5344CB8AC3E}">
        <p14:creationId xmlns:p14="http://schemas.microsoft.com/office/powerpoint/2010/main" val="1603817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On his way home, the king pondered the event that had taken his thumb in the first place. He went straight to the jail, told his friend what happened, and apologized in tears for sending him to jail as he did. His enthusiastic friend looked at the King and replied: </a:t>
            </a:r>
            <a:r>
              <a:rPr lang="en-US" sz="4000" dirty="0">
                <a:solidFill>
                  <a:srgbClr val="FFFF66"/>
                </a:solidFill>
              </a:rPr>
              <a:t>"This is good!"</a:t>
            </a:r>
          </a:p>
        </p:txBody>
      </p:sp>
    </p:spTree>
    <p:extLst>
      <p:ext uri="{BB962C8B-B14F-4D97-AF65-F5344CB8AC3E}">
        <p14:creationId xmlns:p14="http://schemas.microsoft.com/office/powerpoint/2010/main" val="9340975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rather than diminished, their local culture, and they thrived and survived the transition into the modern world. Many of their people have become university graduates (and have then gone back to the jungle). </a:t>
            </a:r>
          </a:p>
        </p:txBody>
      </p:sp>
    </p:spTree>
    <p:extLst>
      <p:ext uri="{BB962C8B-B14F-4D97-AF65-F5344CB8AC3E}">
        <p14:creationId xmlns:p14="http://schemas.microsoft.com/office/powerpoint/2010/main" val="12671618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How would an ant understand human life?  But they needed help.</a:t>
            </a:r>
          </a:p>
          <a:p>
            <a:pPr marL="0" indent="0">
              <a:buNone/>
            </a:pPr>
            <a:r>
              <a:rPr lang="en-US" sz="4000" dirty="0"/>
              <a:t>No more can we understand heavenly realities.   But we need help!!</a:t>
            </a:r>
          </a:p>
        </p:txBody>
      </p:sp>
    </p:spTree>
    <p:extLst>
      <p:ext uri="{BB962C8B-B14F-4D97-AF65-F5344CB8AC3E}">
        <p14:creationId xmlns:p14="http://schemas.microsoft.com/office/powerpoint/2010/main" val="6278510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Col. 3.1-4 </a:t>
            </a:r>
            <a:r>
              <a:rPr lang="en-US" sz="4000" dirty="0"/>
              <a:t>So if you were raised along with the Messiah, then seek the things above, where the Messiah is sitting at the right hand of God.  Focus your minds on the things above, not on things here on earth. </a:t>
            </a:r>
          </a:p>
        </p:txBody>
      </p:sp>
    </p:spTree>
    <p:extLst>
      <p:ext uri="{BB962C8B-B14F-4D97-AF65-F5344CB8AC3E}">
        <p14:creationId xmlns:p14="http://schemas.microsoft.com/office/powerpoint/2010/main" val="206918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Col. 3.1-4   </a:t>
            </a:r>
            <a:r>
              <a:rPr lang="en-US" sz="4000" dirty="0"/>
              <a:t>For you have died, and your life is hidden with the Messiah in God. When the Messiah, who is our life, appears, then you too will appear with him in glory!</a:t>
            </a:r>
          </a:p>
        </p:txBody>
      </p:sp>
    </p:spTree>
    <p:extLst>
      <p:ext uri="{BB962C8B-B14F-4D97-AF65-F5344CB8AC3E}">
        <p14:creationId xmlns:p14="http://schemas.microsoft.com/office/powerpoint/2010/main" val="20403171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Eph.4.22-23</a:t>
            </a:r>
            <a:r>
              <a:rPr lang="en-US" sz="4000" dirty="0"/>
              <a:t> So far as your former way of life is concerned, you must strip off your old nature, because your old nature is thoroughly rotted by its deceptive desires; and you must let your spirits and minds keep being renewed.</a:t>
            </a:r>
          </a:p>
        </p:txBody>
      </p:sp>
    </p:spTree>
    <p:extLst>
      <p:ext uri="{BB962C8B-B14F-4D97-AF65-F5344CB8AC3E}">
        <p14:creationId xmlns:p14="http://schemas.microsoft.com/office/powerpoint/2010/main" val="14849816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It’s been said that life crowds out our prayer time. </a:t>
            </a:r>
          </a:p>
          <a:p>
            <a:pPr marL="0" indent="0">
              <a:buNone/>
            </a:pPr>
            <a:r>
              <a:rPr lang="en-US" sz="4000" dirty="0"/>
              <a:t>I heard recently that prayer should be our breath, and we should interrupt prayer as needed to do life!</a:t>
            </a:r>
          </a:p>
          <a:p>
            <a:pPr marL="0" indent="0">
              <a:buNone/>
            </a:pPr>
            <a:endParaRPr lang="en-US" sz="4000" dirty="0"/>
          </a:p>
        </p:txBody>
      </p:sp>
    </p:spTree>
    <p:extLst>
      <p:ext uri="{BB962C8B-B14F-4D97-AF65-F5344CB8AC3E}">
        <p14:creationId xmlns:p14="http://schemas.microsoft.com/office/powerpoint/2010/main" val="36303834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err="1"/>
              <a:t>Yn</a:t>
            </a:r>
            <a:r>
              <a:rPr lang="en-US" sz="4000" baseline="30000" dirty="0"/>
              <a:t> 4.13-14</a:t>
            </a:r>
            <a:r>
              <a:rPr lang="en-US" sz="4000" dirty="0"/>
              <a:t> Yeshua replied to her, “Everyone who drinks from this water will get thirsty again. But whoever drinks of the water that I will give him shall never be thirsty. The water that I give him will become a fountain of water within him, springing up to eternal life!”</a:t>
            </a:r>
          </a:p>
        </p:txBody>
      </p:sp>
    </p:spTree>
    <p:extLst>
      <p:ext uri="{BB962C8B-B14F-4D97-AF65-F5344CB8AC3E}">
        <p14:creationId xmlns:p14="http://schemas.microsoft.com/office/powerpoint/2010/main" val="22114358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Phil 3.19-21  </a:t>
            </a:r>
            <a:r>
              <a:rPr lang="en-US" sz="4000" dirty="0"/>
              <a:t>The Lord Yeshua the Messiah, He will change the bodies we have in this humble state and make them like his glorious body, using the power which enables him to bring everything under his control.</a:t>
            </a:r>
          </a:p>
        </p:txBody>
      </p:sp>
    </p:spTree>
    <p:extLst>
      <p:ext uri="{BB962C8B-B14F-4D97-AF65-F5344CB8AC3E}">
        <p14:creationId xmlns:p14="http://schemas.microsoft.com/office/powerpoint/2010/main" val="32264084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Outline</a:t>
            </a:r>
          </a:p>
          <a:p>
            <a:pPr marL="512763" indent="-512763">
              <a:buFont typeface="+mj-lt"/>
              <a:buAutoNum type="arabicPeriod"/>
            </a:pPr>
            <a:r>
              <a:rPr lang="en-US" sz="4000" dirty="0"/>
              <a:t>Moshe saw a </a:t>
            </a:r>
            <a:r>
              <a:rPr lang="en-US" sz="4000" u="sng" dirty="0">
                <a:solidFill>
                  <a:srgbClr val="FFFF66"/>
                </a:solidFill>
              </a:rPr>
              <a:t>pattern</a:t>
            </a:r>
            <a:r>
              <a:rPr lang="en-US" sz="4000" dirty="0"/>
              <a:t> of Heavenly reality.</a:t>
            </a:r>
          </a:p>
          <a:p>
            <a:pPr marL="512763" indent="-512763">
              <a:buFont typeface="+mj-lt"/>
              <a:buAutoNum type="arabicPeriod"/>
            </a:pPr>
            <a:r>
              <a:rPr lang="en-US" sz="4000" dirty="0"/>
              <a:t>Yeshua </a:t>
            </a:r>
            <a:r>
              <a:rPr lang="en-US" sz="4000" u="sng" dirty="0">
                <a:solidFill>
                  <a:srgbClr val="FFFF66"/>
                </a:solidFill>
              </a:rPr>
              <a:t>lived</a:t>
            </a:r>
            <a:r>
              <a:rPr lang="en-US" sz="4000" dirty="0"/>
              <a:t> in Heavenly reality.  Gave that up for us!</a:t>
            </a:r>
          </a:p>
          <a:p>
            <a:pPr marL="512763" indent="-512763">
              <a:buFont typeface="+mj-lt"/>
              <a:buAutoNum type="arabicPeriod"/>
            </a:pPr>
            <a:r>
              <a:rPr lang="en-US" sz="4000" dirty="0"/>
              <a:t>We are </a:t>
            </a:r>
            <a:r>
              <a:rPr lang="en-US" sz="4000" u="sng" dirty="0">
                <a:solidFill>
                  <a:srgbClr val="FFFF66"/>
                </a:solidFill>
              </a:rPr>
              <a:t>assimilating</a:t>
            </a:r>
            <a:r>
              <a:rPr lang="en-US" sz="4000" dirty="0"/>
              <a:t> into Heavenly Reality</a:t>
            </a:r>
          </a:p>
          <a:p>
            <a:pPr marL="512763" indent="-512763">
              <a:buFont typeface="+mj-lt"/>
              <a:buAutoNum type="arabicPeriod"/>
            </a:pPr>
            <a:endParaRPr lang="en-US" sz="4000" dirty="0"/>
          </a:p>
        </p:txBody>
      </p:sp>
    </p:spTree>
    <p:extLst>
      <p:ext uri="{BB962C8B-B14F-4D97-AF65-F5344CB8AC3E}">
        <p14:creationId xmlns:p14="http://schemas.microsoft.com/office/powerpoint/2010/main" val="10902308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a:t>Phil 2.5-11 </a:t>
            </a:r>
            <a:r>
              <a:rPr lang="en-US" sz="4000" dirty="0"/>
              <a:t>Let your attitude toward one another be governed by your being in union with the Messiah Yeshua: Though he was in the form of God, he did not regard equality with God something to be possessed by force.  On the contrary, he emptied himself, in that he took the form of a slave by becoming like human beings are. </a:t>
            </a:r>
          </a:p>
        </p:txBody>
      </p:sp>
    </p:spTree>
    <p:extLst>
      <p:ext uri="{BB962C8B-B14F-4D97-AF65-F5344CB8AC3E}">
        <p14:creationId xmlns:p14="http://schemas.microsoft.com/office/powerpoint/2010/main" val="1812591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king, taken aback once again said "What do you mean 'this is good!' I sent you mercilessly to jail and you’ve been suffering for here for an entire year – how is that good?" His friend responded unwaveringly, </a:t>
            </a:r>
          </a:p>
        </p:txBody>
      </p:sp>
    </p:spTree>
    <p:extLst>
      <p:ext uri="{BB962C8B-B14F-4D97-AF65-F5344CB8AC3E}">
        <p14:creationId xmlns:p14="http://schemas.microsoft.com/office/powerpoint/2010/main" val="1225514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Phil 2.5-11 </a:t>
            </a:r>
            <a:r>
              <a:rPr lang="en-US" sz="4000" dirty="0"/>
              <a:t>And when he appeared as a human being, he humbled himself still more by becoming obedient even to death — death on a stake as a criminal! Therefore God raised him to the highest place and gave him the name above every name; </a:t>
            </a:r>
          </a:p>
        </p:txBody>
      </p:sp>
    </p:spTree>
    <p:extLst>
      <p:ext uri="{BB962C8B-B14F-4D97-AF65-F5344CB8AC3E}">
        <p14:creationId xmlns:p14="http://schemas.microsoft.com/office/powerpoint/2010/main" val="17309316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Phil 2.5-11  </a:t>
            </a:r>
            <a:r>
              <a:rPr lang="en-US" sz="4000" dirty="0"/>
              <a:t>that in honor of the name given Yeshua, every knee will bow — in heaven, on earth and under the earth — and every tongue will acknowledge that Yeshua the Messiah is </a:t>
            </a:r>
            <a:r>
              <a:rPr lang="en-US" sz="4000" cap="small" dirty="0"/>
              <a:t>Adoni</a:t>
            </a:r>
            <a:r>
              <a:rPr lang="en-US" sz="4000" dirty="0"/>
              <a:t> to the glory of God the Father.</a:t>
            </a:r>
          </a:p>
        </p:txBody>
      </p:sp>
    </p:spTree>
    <p:extLst>
      <p:ext uri="{BB962C8B-B14F-4D97-AF65-F5344CB8AC3E}">
        <p14:creationId xmlns:p14="http://schemas.microsoft.com/office/powerpoint/2010/main" val="18051032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6" name="Picture 5">
            <a:extLst>
              <a:ext uri="{FF2B5EF4-FFF2-40B4-BE49-F238E27FC236}">
                <a16:creationId xmlns:a16="http://schemas.microsoft.com/office/drawing/2014/main" id="{A994D118-A2A1-4A75-8CE9-89914D6817B8}"/>
              </a:ext>
            </a:extLst>
          </p:cNvPr>
          <p:cNvPicPr>
            <a:picLocks noChangeAspect="1"/>
          </p:cNvPicPr>
          <p:nvPr/>
        </p:nvPicPr>
        <p:blipFill>
          <a:blip r:embed="rId3"/>
          <a:stretch>
            <a:fillRect/>
          </a:stretch>
        </p:blipFill>
        <p:spPr>
          <a:xfrm>
            <a:off x="1276739" y="265144"/>
            <a:ext cx="6477000" cy="4755790"/>
          </a:xfrm>
          <a:prstGeom prst="rect">
            <a:avLst/>
          </a:prstGeom>
        </p:spPr>
      </p:pic>
      <p:sp>
        <p:nvSpPr>
          <p:cNvPr id="9" name="TextBox 8">
            <a:extLst>
              <a:ext uri="{FF2B5EF4-FFF2-40B4-BE49-F238E27FC236}">
                <a16:creationId xmlns:a16="http://schemas.microsoft.com/office/drawing/2014/main" id="{0D8DAC49-FA28-4EF2-AC7F-B67BFF28E0DC}"/>
              </a:ext>
            </a:extLst>
          </p:cNvPr>
          <p:cNvSpPr txBox="1"/>
          <p:nvPr/>
        </p:nvSpPr>
        <p:spPr>
          <a:xfrm>
            <a:off x="2209800" y="2952750"/>
            <a:ext cx="5562600" cy="830997"/>
          </a:xfrm>
          <a:prstGeom prst="rect">
            <a:avLst/>
          </a:prstGeom>
          <a:noFill/>
        </p:spPr>
        <p:txBody>
          <a:bodyPr wrap="square" rtlCol="0">
            <a:spAutoFit/>
          </a:bodyPr>
          <a:lstStyle/>
          <a:p>
            <a:pPr algn="l"/>
            <a:r>
              <a:rPr lang="en-US" dirty="0"/>
              <a:t>The Blessing  </a:t>
            </a:r>
            <a:r>
              <a:rPr lang="he-IL" sz="4800" b="1" dirty="0">
                <a:latin typeface="David" panose="020E0502060401010101" pitchFamily="34" charset="-79"/>
                <a:cs typeface="David" panose="020E0502060401010101" pitchFamily="34" charset="-79"/>
              </a:rPr>
              <a:t>הברכה</a:t>
            </a:r>
            <a:endParaRPr lang="en-US"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735340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24757826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12904464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28126127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372607821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144158</TotalTime>
  <Words>5588</Words>
  <Application>Microsoft Office PowerPoint</Application>
  <PresentationFormat>On-screen Show (16:9)</PresentationFormat>
  <Paragraphs>506</Paragraphs>
  <Slides>97</Slides>
  <Notes>97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97</vt:i4>
      </vt:variant>
    </vt:vector>
  </HeadingPairs>
  <TitlesOfParts>
    <vt:vector size="104" baseType="lpstr">
      <vt:lpstr>Arial</vt:lpstr>
      <vt:lpstr>Arial Rounded MT Bold</vt:lpstr>
      <vt:lpstr>Calibri</vt:lpstr>
      <vt:lpstr>Calibri Light</vt:lpstr>
      <vt:lpstr>David</vt:lpstr>
      <vt:lpstr>1_Default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4012</cp:revision>
  <dcterms:created xsi:type="dcterms:W3CDTF">2006-04-21T19:34:43Z</dcterms:created>
  <dcterms:modified xsi:type="dcterms:W3CDTF">2021-02-06T14:30:50Z</dcterms:modified>
</cp:coreProperties>
</file>