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 id="2147483848" r:id="rId4"/>
  </p:sldMasterIdLst>
  <p:notesMasterIdLst>
    <p:notesMasterId r:id="rId121"/>
  </p:notesMasterIdLst>
  <p:handoutMasterIdLst>
    <p:handoutMasterId r:id="rId122"/>
  </p:handoutMasterIdLst>
  <p:sldIdLst>
    <p:sldId id="2045" r:id="rId5"/>
    <p:sldId id="62996" r:id="rId6"/>
    <p:sldId id="63004" r:id="rId7"/>
    <p:sldId id="63005" r:id="rId8"/>
    <p:sldId id="63000" r:id="rId9"/>
    <p:sldId id="63135" r:id="rId10"/>
    <p:sldId id="63134" r:id="rId11"/>
    <p:sldId id="63164" r:id="rId12"/>
    <p:sldId id="63040" r:id="rId13"/>
    <p:sldId id="63137" r:id="rId14"/>
    <p:sldId id="63138" r:id="rId15"/>
    <p:sldId id="63171" r:id="rId16"/>
    <p:sldId id="62990" r:id="rId17"/>
    <p:sldId id="63145" r:id="rId18"/>
    <p:sldId id="63140" r:id="rId19"/>
    <p:sldId id="62995" r:id="rId20"/>
    <p:sldId id="63142" r:id="rId21"/>
    <p:sldId id="63143" r:id="rId22"/>
    <p:sldId id="63202" r:id="rId23"/>
    <p:sldId id="63153" r:id="rId24"/>
    <p:sldId id="63214" r:id="rId25"/>
    <p:sldId id="63147" r:id="rId26"/>
    <p:sldId id="63165" r:id="rId27"/>
    <p:sldId id="63167" r:id="rId28"/>
    <p:sldId id="63169" r:id="rId29"/>
    <p:sldId id="63199"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63043" r:id="rId44"/>
    <p:sldId id="63042" r:id="rId45"/>
    <p:sldId id="63148" r:id="rId46"/>
    <p:sldId id="63151" r:id="rId47"/>
    <p:sldId id="63155" r:id="rId48"/>
    <p:sldId id="63152" r:id="rId49"/>
    <p:sldId id="63146" r:id="rId50"/>
    <p:sldId id="63154" r:id="rId51"/>
    <p:sldId id="358" r:id="rId52"/>
    <p:sldId id="63149" r:id="rId53"/>
    <p:sldId id="63150" r:id="rId54"/>
    <p:sldId id="63159" r:id="rId55"/>
    <p:sldId id="63157" r:id="rId56"/>
    <p:sldId id="63158" r:id="rId57"/>
    <p:sldId id="63156" r:id="rId58"/>
    <p:sldId id="63160" r:id="rId59"/>
    <p:sldId id="63201" r:id="rId60"/>
    <p:sldId id="63218" r:id="rId61"/>
    <p:sldId id="63216" r:id="rId62"/>
    <p:sldId id="3132" r:id="rId63"/>
    <p:sldId id="3104" r:id="rId64"/>
    <p:sldId id="3105" r:id="rId65"/>
    <p:sldId id="3121" r:id="rId66"/>
    <p:sldId id="3106" r:id="rId67"/>
    <p:sldId id="3122" r:id="rId68"/>
    <p:sldId id="3119" r:id="rId69"/>
    <p:sldId id="3107" r:id="rId70"/>
    <p:sldId id="3083" r:id="rId71"/>
    <p:sldId id="3111" r:id="rId72"/>
    <p:sldId id="3087" r:id="rId73"/>
    <p:sldId id="63203" r:id="rId74"/>
    <p:sldId id="63204" r:id="rId75"/>
    <p:sldId id="63215" r:id="rId76"/>
    <p:sldId id="63206" r:id="rId77"/>
    <p:sldId id="62989" r:id="rId78"/>
    <p:sldId id="63172" r:id="rId79"/>
    <p:sldId id="63174" r:id="rId80"/>
    <p:sldId id="63173" r:id="rId81"/>
    <p:sldId id="63175" r:id="rId82"/>
    <p:sldId id="63196" r:id="rId83"/>
    <p:sldId id="63176" r:id="rId84"/>
    <p:sldId id="63178" r:id="rId85"/>
    <p:sldId id="63181" r:id="rId86"/>
    <p:sldId id="63177" r:id="rId87"/>
    <p:sldId id="63193" r:id="rId88"/>
    <p:sldId id="63182" r:id="rId89"/>
    <p:sldId id="63194" r:id="rId90"/>
    <p:sldId id="63183" r:id="rId91"/>
    <p:sldId id="63184" r:id="rId92"/>
    <p:sldId id="63185" r:id="rId93"/>
    <p:sldId id="62997" r:id="rId94"/>
    <p:sldId id="63186" r:id="rId95"/>
    <p:sldId id="63187" r:id="rId96"/>
    <p:sldId id="63188" r:id="rId97"/>
    <p:sldId id="63189" r:id="rId98"/>
    <p:sldId id="63190" r:id="rId99"/>
    <p:sldId id="62998" r:id="rId100"/>
    <p:sldId id="63191" r:id="rId101"/>
    <p:sldId id="62999" r:id="rId102"/>
    <p:sldId id="63207" r:id="rId103"/>
    <p:sldId id="63208" r:id="rId104"/>
    <p:sldId id="63217" r:id="rId105"/>
    <p:sldId id="63210" r:id="rId106"/>
    <p:sldId id="63097" r:id="rId107"/>
    <p:sldId id="63089" r:id="rId108"/>
    <p:sldId id="63090" r:id="rId109"/>
    <p:sldId id="63106" r:id="rId110"/>
    <p:sldId id="63211" r:id="rId111"/>
    <p:sldId id="63114" r:id="rId112"/>
    <p:sldId id="63110" r:id="rId113"/>
    <p:sldId id="63115" r:id="rId114"/>
    <p:sldId id="63118" r:id="rId115"/>
    <p:sldId id="63161" r:id="rId116"/>
    <p:sldId id="63117" r:id="rId117"/>
    <p:sldId id="63212" r:id="rId118"/>
    <p:sldId id="63163" r:id="rId119"/>
    <p:sldId id="256" r:id="rId12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299" autoAdjust="0"/>
  </p:normalViewPr>
  <p:slideViewPr>
    <p:cSldViewPr>
      <p:cViewPr varScale="1">
        <p:scale>
          <a:sx n="106" d="100"/>
          <a:sy n="106" d="100"/>
        </p:scale>
        <p:origin x="114" y="48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4618"/>
    </p:cViewPr>
  </p:sorterViewPr>
  <p:notesViewPr>
    <p:cSldViewPr>
      <p:cViewPr varScale="1">
        <p:scale>
          <a:sx n="82" d="100"/>
          <a:sy n="82" d="100"/>
        </p:scale>
        <p:origin x="20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Passover with Passion Luke 22.14</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Mar.13,2021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Passover with Passion Luke 22.14</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Mar.13,2021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rtranked.com/images/cb/cbf2d222268f695163fcc913d363493f.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logs.bible.org/wp-content/uploads/2020/08/Last-Supper-Triclinium-2.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thoughtco.com/passover-forbidden-foods-2076548"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Passover with Passion Luke 22.14</a:t>
            </a:r>
          </a:p>
        </p:txBody>
      </p:sp>
      <p:sp>
        <p:nvSpPr>
          <p:cNvPr id="5" name="Rectangle 3"/>
          <p:cNvSpPr>
            <a:spLocks noGrp="1" noChangeArrowheads="1"/>
          </p:cNvSpPr>
          <p:nvPr>
            <p:ph type="dt" idx="1"/>
          </p:nvPr>
        </p:nvSpPr>
        <p:spPr>
          <a:ln/>
        </p:spPr>
        <p:txBody>
          <a:bodyPr/>
          <a:lstStyle/>
          <a:p>
            <a:r>
              <a:rPr lang="en-US" altLang="en-US">
                <a:solidFill>
                  <a:prstClr val="white"/>
                </a:solidFill>
              </a:rPr>
              <a:t>Mar.13,2021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Why believing families?   Jewish charities help the general population.  Some Christian charities in evangelistic fervor give to those NOT in the body of Messiah.   Messianic believers fall in the cracks at times!</a:t>
            </a:r>
          </a:p>
          <a:p>
            <a:endParaRPr lang="en-US" dirty="0"/>
          </a:p>
          <a:p>
            <a:r>
              <a:rPr lang="en-US" dirty="0"/>
              <a:t>Transition to the topic of the day…</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005120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Clarification from last week.</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100</a:t>
            </a:fld>
            <a:endParaRPr lang="en-US" altLang="en-US"/>
          </a:p>
        </p:txBody>
      </p:sp>
    </p:spTree>
    <p:extLst>
      <p:ext uri="{BB962C8B-B14F-4D97-AF65-F5344CB8AC3E}">
        <p14:creationId xmlns:p14="http://schemas.microsoft.com/office/powerpoint/2010/main" val="13438555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101</a:t>
            </a:fld>
            <a:endParaRPr lang="en-US" altLang="en-US"/>
          </a:p>
        </p:txBody>
      </p:sp>
    </p:spTree>
    <p:extLst>
      <p:ext uri="{BB962C8B-B14F-4D97-AF65-F5344CB8AC3E}">
        <p14:creationId xmlns:p14="http://schemas.microsoft.com/office/powerpoint/2010/main" val="251474924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102</a:t>
            </a:fld>
            <a:endParaRPr lang="en-US" altLang="en-US"/>
          </a:p>
        </p:txBody>
      </p:sp>
    </p:spTree>
    <p:extLst>
      <p:ext uri="{BB962C8B-B14F-4D97-AF65-F5344CB8AC3E}">
        <p14:creationId xmlns:p14="http://schemas.microsoft.com/office/powerpoint/2010/main" val="281235123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878727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354954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049162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835990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026016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778609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6344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Liberation Passover.   Justice was the theme of the riots this summer.  In my day, it was peace, love and truth, man.  </a:t>
            </a:r>
          </a:p>
          <a:p>
            <a:endParaRPr lang="en-US" dirty="0"/>
          </a:p>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pic>
        <p:nvPicPr>
          <p:cNvPr id="8" name="Picture 7">
            <a:extLst>
              <a:ext uri="{FF2B5EF4-FFF2-40B4-BE49-F238E27FC236}">
                <a16:creationId xmlns:a16="http://schemas.microsoft.com/office/drawing/2014/main" id="{1C755F8B-231F-4C5D-9759-5004F8258797}"/>
              </a:ext>
            </a:extLst>
          </p:cNvPr>
          <p:cNvPicPr>
            <a:picLocks noChangeAspect="1"/>
          </p:cNvPicPr>
          <p:nvPr/>
        </p:nvPicPr>
        <p:blipFill>
          <a:blip r:embed="rId3"/>
          <a:stretch>
            <a:fillRect/>
          </a:stretch>
        </p:blipFill>
        <p:spPr>
          <a:xfrm>
            <a:off x="344424" y="5257800"/>
            <a:ext cx="1165961" cy="2103302"/>
          </a:xfrm>
          <a:prstGeom prst="rect">
            <a:avLst/>
          </a:prstGeom>
        </p:spPr>
      </p:pic>
    </p:spTree>
    <p:extLst>
      <p:ext uri="{BB962C8B-B14F-4D97-AF65-F5344CB8AC3E}">
        <p14:creationId xmlns:p14="http://schemas.microsoft.com/office/powerpoint/2010/main" val="295709631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3402335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Galatians 2.7 goes so far as to describe this as a different “good news = gospel”  Different outlook.</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6883852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112</a:t>
            </a:fld>
            <a:endParaRPr lang="en-US" altLang="en-US"/>
          </a:p>
        </p:txBody>
      </p:sp>
    </p:spTree>
    <p:extLst>
      <p:ext uri="{BB962C8B-B14F-4D97-AF65-F5344CB8AC3E}">
        <p14:creationId xmlns:p14="http://schemas.microsoft.com/office/powerpoint/2010/main" val="24460949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113</a:t>
            </a:fld>
            <a:endParaRPr lang="en-US" altLang="en-US"/>
          </a:p>
        </p:txBody>
      </p:sp>
    </p:spTree>
    <p:extLst>
      <p:ext uri="{BB962C8B-B14F-4D97-AF65-F5344CB8AC3E}">
        <p14:creationId xmlns:p14="http://schemas.microsoft.com/office/powerpoint/2010/main" val="209730101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115</a:t>
            </a:fld>
            <a:endParaRPr lang="en-US" altLang="en-US"/>
          </a:p>
        </p:txBody>
      </p:sp>
    </p:spTree>
    <p:extLst>
      <p:ext uri="{BB962C8B-B14F-4D97-AF65-F5344CB8AC3E}">
        <p14:creationId xmlns:p14="http://schemas.microsoft.com/office/powerpoint/2010/main" val="29104398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106409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“With you” is the key phrase.  Camaraderie, fellowship, intimacy in all we do.  But first…[Ben Shapiro]</a:t>
            </a:r>
          </a:p>
          <a:p>
            <a:r>
              <a:rPr lang="en-US" dirty="0"/>
              <a:t>Thought I should clarify and debunk a detail however.   “Reclined”</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094766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Leonardo’s </a:t>
            </a:r>
          </a:p>
          <a:p>
            <a:pPr marL="280988" indent="-280988">
              <a:buFont typeface="+mj-lt"/>
              <a:buAutoNum type="arabicPeriod"/>
            </a:pPr>
            <a:r>
              <a:rPr lang="en-US" dirty="0"/>
              <a:t>Still daylight</a:t>
            </a:r>
          </a:p>
          <a:p>
            <a:pPr marL="280988" indent="-280988">
              <a:buFont typeface="+mj-lt"/>
              <a:buAutoNum type="arabicPeriod"/>
            </a:pPr>
            <a:r>
              <a:rPr lang="en-US" dirty="0"/>
              <a:t>Bread </a:t>
            </a:r>
            <a:r>
              <a:rPr lang="en-US" dirty="0" err="1"/>
              <a:t>cf</a:t>
            </a:r>
            <a:r>
              <a:rPr lang="en-US" dirty="0"/>
              <a:t> matzah</a:t>
            </a:r>
          </a:p>
          <a:p>
            <a:pPr marL="280988" indent="-280988">
              <a:buFont typeface="+mj-lt"/>
              <a:buAutoNum type="arabicPeriod"/>
            </a:pPr>
            <a:r>
              <a:rPr lang="en-US" dirty="0"/>
              <a:t>No families “When your son shall ask.”</a:t>
            </a:r>
          </a:p>
          <a:p>
            <a:pPr marL="280988" indent="-280988">
              <a:buFont typeface="+mj-lt"/>
              <a:buAutoNum type="arabicPeriod"/>
            </a:pPr>
            <a:r>
              <a:rPr lang="en-US" dirty="0"/>
              <a:t>Fish </a:t>
            </a:r>
            <a:r>
              <a:rPr lang="en-US" dirty="0" err="1"/>
              <a:t>cf</a:t>
            </a:r>
            <a:r>
              <a:rPr lang="en-US" dirty="0"/>
              <a:t> lamb</a:t>
            </a:r>
          </a:p>
          <a:p>
            <a:pPr marL="280988" indent="-280988">
              <a:buFont typeface="+mj-lt"/>
              <a:buAutoNum type="arabicPeriod"/>
            </a:pPr>
            <a:r>
              <a:rPr lang="en-US" dirty="0"/>
              <a:t>Only one person stereotypically Jewish looking, Yehuda/Judas</a:t>
            </a:r>
          </a:p>
          <a:p>
            <a:pPr marL="280988" indent="-280988">
              <a:buFont typeface="+mj-lt"/>
              <a:buAutoNum type="arabicPeriod"/>
            </a:pPr>
            <a:r>
              <a:rPr lang="en-US" dirty="0"/>
              <a:t>Straight table</a:t>
            </a:r>
          </a:p>
          <a:p>
            <a:pPr marL="280988" indent="-280988">
              <a:buFont typeface="+mj-lt"/>
              <a:buAutoNum type="arabicPeriod"/>
            </a:pPr>
            <a:endParaRPr lang="en-US" dirty="0"/>
          </a:p>
          <a:p>
            <a:r>
              <a:rPr lang="en-US" dirty="0"/>
              <a:t>This is one of the objects of Christian culture that precipitated the Messianic movement.</a:t>
            </a:r>
          </a:p>
          <a:p>
            <a:pPr marL="457200" indent="-457200">
              <a:buFont typeface="+mj-lt"/>
              <a:buAutoNum type="arabicPeriod"/>
            </a:pPr>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3886098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Triclinium table.  Note reclining.</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62890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https://www.artranked.com/images/cb/cbf2d222268f695163fcc913d363493f.jpg</a:t>
            </a:r>
            <a:endParaRPr lang="en-US" sz="1050" dirty="0"/>
          </a:p>
          <a:p>
            <a:endParaRPr lang="en-US" sz="1050" dirty="0"/>
          </a:p>
          <a:p>
            <a:r>
              <a:rPr lang="en-US" dirty="0"/>
              <a:t>Triclinium, dancing, women there, music.</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3313110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https://external-content.duckduckgo.com/iu/?u=https%3A%2F%2Ftse3.mm.bing.net%2Fth%3Fid%3DOIP.04BANZFrs5OcGeXGE01anwHaDq%26pid%3DApi&amp;f=1</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855367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https://blogs.bible.org/wp-content/uploads/2020/08/Last-Supper-Triclinium-2.jpg</a:t>
            </a:r>
            <a:r>
              <a:rPr lang="en-US" sz="1050" dirty="0"/>
              <a:t>  </a:t>
            </a:r>
          </a:p>
          <a:p>
            <a:endParaRPr lang="en-US" sz="1050" dirty="0"/>
          </a:p>
          <a:p>
            <a:r>
              <a:rPr lang="en-US" dirty="0"/>
              <a:t>Probable seating.  John-</a:t>
            </a:r>
            <a:r>
              <a:rPr lang="en-US" dirty="0" err="1"/>
              <a:t>Yokhanan</a:t>
            </a:r>
            <a:r>
              <a:rPr lang="en-US" dirty="0"/>
              <a:t> at Yeshua’s right [bosom], Yehuda-Judas next to him for dipping.  </a:t>
            </a:r>
            <a:r>
              <a:rPr lang="en-US" dirty="0" err="1"/>
              <a:t>Kefa</a:t>
            </a:r>
            <a:r>
              <a:rPr lang="en-US" dirty="0"/>
              <a:t>-Peter opposite </a:t>
            </a:r>
            <a:r>
              <a:rPr lang="en-US" dirty="0" err="1"/>
              <a:t>Yokhanan</a:t>
            </a:r>
            <a:r>
              <a:rPr lang="en-US" dirty="0"/>
              <a:t> so could ask him questions.</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2945123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191138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G-d’s Revivalist Mag, Cincinnati, OH</a:t>
            </a:r>
          </a:p>
          <a:p>
            <a:r>
              <a:rPr lang="en-US" dirty="0"/>
              <a:t>Not just faking it, but the scripture commands: “Rejoice.”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55064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With you.   Relational event.  BIG deal to share.</a:t>
            </a:r>
          </a:p>
          <a:p>
            <a:r>
              <a:rPr lang="en-US" dirty="0"/>
              <a:t>In my most secular days, leaving Judaism before knowing where I was going, Sophomore undergrad, I skipped Yom Kippur.  Chose NOT to fast. No reason to.  </a:t>
            </a:r>
          </a:p>
          <a:p>
            <a:r>
              <a:rPr lang="en-US" dirty="0"/>
              <a:t>Don’t think I skipped Seder.  Too warm and fuzzy, and food!</a:t>
            </a:r>
          </a:p>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4200764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215489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800600"/>
          </a:xfrm>
        </p:spPr>
        <p:txBody>
          <a:bodyPr/>
          <a:lstStyle/>
          <a:p>
            <a:r>
              <a:rPr lang="en-US" dirty="0"/>
              <a:t>Original mentality.</a:t>
            </a:r>
          </a:p>
          <a:p>
            <a:r>
              <a:rPr lang="en-US" dirty="0"/>
              <a:t>70% USA today.</a:t>
            </a:r>
          </a:p>
          <a:p>
            <a:r>
              <a:rPr lang="en-US" dirty="0"/>
              <a:t>Seder relational.  Family was a worship unit!</a:t>
            </a:r>
          </a:p>
          <a:p>
            <a:r>
              <a:rPr lang="en-US" dirty="0"/>
              <a:t>First date I had with Dawn was to take her to a Passover Seder.  </a:t>
            </a:r>
          </a:p>
          <a:p>
            <a:r>
              <a:rPr lang="en-US" dirty="0"/>
              <a:t>My parents would fly me in from Cincinnati for Seder.   After married, flew Dawn and me to NYC.  </a:t>
            </a:r>
          </a:p>
          <a:p>
            <a:r>
              <a:rPr lang="en-US" dirty="0"/>
              <a:t>Last item to drop off radar when Jews assimilating.  In FSU, Jewish practice </a:t>
            </a:r>
            <a:r>
              <a:rPr lang="en-US" dirty="0" err="1"/>
              <a:t>prohib</a:t>
            </a:r>
            <a:r>
              <a:rPr lang="en-US" dirty="0"/>
              <a:t>, but one woman only knew of “holiday crackers.”  Till HS age then FSU passport, </a:t>
            </a:r>
            <a:r>
              <a:rPr lang="en-US" dirty="0" err="1"/>
              <a:t>Yevrai</a:t>
            </a:r>
            <a:r>
              <a:rPr lang="en-US" dirty="0"/>
              <a:t>.  First time she found out she was Jewish.  She came to faith in our Aleph outreach.</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641651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940647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4242077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 greater.   Also, no other context.   All fleshes out these two.  Any other context is legalism and death!</a:t>
            </a:r>
          </a:p>
          <a:p>
            <a:r>
              <a:rPr lang="en-US" dirty="0"/>
              <a:t>Someone recently said that they came to Or HaOlam and felt a lot of love.   Bless you all!  Continue and build it!</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523529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974579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14800"/>
            <a:ext cx="6172200" cy="4800600"/>
          </a:xfrm>
        </p:spPr>
        <p:txBody>
          <a:bodyPr/>
          <a:lstStyle/>
          <a:p>
            <a:r>
              <a:rPr lang="en-US" dirty="0">
                <a:solidFill>
                  <a:srgbClr val="000000"/>
                </a:solidFill>
              </a:rPr>
              <a:t>Defined </a:t>
            </a:r>
          </a:p>
          <a:p>
            <a:pPr lvl="1"/>
            <a:r>
              <a:rPr lang="en-US" b="1" dirty="0">
                <a:solidFill>
                  <a:srgbClr val="000000"/>
                </a:solidFill>
              </a:rPr>
              <a:t>ADVANCE</a:t>
            </a:r>
            <a:r>
              <a:rPr lang="en-US" b="1" baseline="0" dirty="0">
                <a:solidFill>
                  <a:srgbClr val="000000"/>
                </a:solidFill>
              </a:rPr>
              <a:t> </a:t>
            </a:r>
            <a:r>
              <a:rPr lang="en-US" dirty="0">
                <a:solidFill>
                  <a:srgbClr val="000000"/>
                </a:solidFill>
              </a:rPr>
              <a:t>“Being with someone who is glad as glad can be to be with me.”</a:t>
            </a:r>
          </a:p>
          <a:p>
            <a:r>
              <a:rPr lang="en-US" b="1" dirty="0">
                <a:solidFill>
                  <a:srgbClr val="000000"/>
                </a:solidFill>
              </a:rPr>
              <a:t>ADVANCE</a:t>
            </a:r>
            <a:r>
              <a:rPr lang="en-US" b="1" baseline="0" dirty="0">
                <a:solidFill>
                  <a:srgbClr val="000000"/>
                </a:solidFill>
              </a:rPr>
              <a:t> </a:t>
            </a:r>
            <a:r>
              <a:rPr lang="en-US" dirty="0">
                <a:solidFill>
                  <a:srgbClr val="000000"/>
                </a:solidFill>
              </a:rPr>
              <a:t>Impact</a:t>
            </a:r>
          </a:p>
          <a:p>
            <a:pPr lvl="1"/>
            <a:r>
              <a:rPr lang="en-US" b="1" dirty="0">
                <a:solidFill>
                  <a:srgbClr val="000000"/>
                </a:solidFill>
              </a:rPr>
              <a:t>ADVANCE</a:t>
            </a:r>
            <a:r>
              <a:rPr lang="en-US" b="1" baseline="0" dirty="0">
                <a:solidFill>
                  <a:srgbClr val="000000"/>
                </a:solidFill>
              </a:rPr>
              <a:t> </a:t>
            </a:r>
            <a:r>
              <a:rPr lang="en-US" dirty="0">
                <a:solidFill>
                  <a:srgbClr val="000000"/>
                </a:solidFill>
              </a:rPr>
              <a:t>Feels good</a:t>
            </a:r>
          </a:p>
          <a:p>
            <a:pPr lvl="1"/>
            <a:r>
              <a:rPr lang="en-US" b="1" dirty="0">
                <a:solidFill>
                  <a:srgbClr val="000000"/>
                </a:solidFill>
              </a:rPr>
              <a:t>ADVANCE</a:t>
            </a:r>
            <a:r>
              <a:rPr lang="en-US" b="1" baseline="0" dirty="0">
                <a:solidFill>
                  <a:srgbClr val="000000"/>
                </a:solidFill>
              </a:rPr>
              <a:t> </a:t>
            </a:r>
            <a:r>
              <a:rPr lang="en-US" dirty="0">
                <a:solidFill>
                  <a:srgbClr val="000000"/>
                </a:solidFill>
              </a:rPr>
              <a:t>Dopamine released in both brains</a:t>
            </a:r>
          </a:p>
          <a:p>
            <a:pPr lvl="1"/>
            <a:r>
              <a:rPr lang="en-US" b="1" dirty="0">
                <a:solidFill>
                  <a:srgbClr val="000000"/>
                </a:solidFill>
              </a:rPr>
              <a:t>ADVANCE</a:t>
            </a:r>
            <a:r>
              <a:rPr lang="en-US" b="1" baseline="0" dirty="0">
                <a:solidFill>
                  <a:srgbClr val="000000"/>
                </a:solidFill>
              </a:rPr>
              <a:t> </a:t>
            </a:r>
            <a:r>
              <a:rPr lang="en-US" dirty="0">
                <a:solidFill>
                  <a:srgbClr val="000000"/>
                </a:solidFill>
              </a:rPr>
              <a:t>Always relational—distinguishing it from “pleasure.”</a:t>
            </a:r>
          </a:p>
          <a:p>
            <a:r>
              <a:rPr lang="en-US" b="1" dirty="0">
                <a:solidFill>
                  <a:srgbClr val="000000"/>
                </a:solidFill>
              </a:rPr>
              <a:t>ADVANCE</a:t>
            </a:r>
            <a:r>
              <a:rPr lang="en-US" b="1" baseline="0" dirty="0">
                <a:solidFill>
                  <a:srgbClr val="000000"/>
                </a:solidFill>
              </a:rPr>
              <a:t> </a:t>
            </a:r>
            <a:r>
              <a:rPr lang="en-US" dirty="0">
                <a:solidFill>
                  <a:srgbClr val="000000"/>
                </a:solidFill>
              </a:rPr>
              <a:t>Transmission</a:t>
            </a:r>
          </a:p>
          <a:p>
            <a:pPr lvl="1"/>
            <a:r>
              <a:rPr lang="en-US" dirty="0">
                <a:solidFill>
                  <a:srgbClr val="000000"/>
                </a:solidFill>
              </a:rPr>
              <a:t>Non-verbal </a:t>
            </a:r>
          </a:p>
          <a:p>
            <a:pPr lvl="1"/>
            <a:r>
              <a:rPr lang="en-US" dirty="0">
                <a:solidFill>
                  <a:srgbClr val="000000"/>
                </a:solidFill>
              </a:rPr>
              <a:t>Authentic</a:t>
            </a:r>
          </a:p>
          <a:p>
            <a:pPr lvl="1"/>
            <a:r>
              <a:rPr lang="en-US" dirty="0">
                <a:solidFill>
                  <a:srgbClr val="000000"/>
                </a:solidFill>
              </a:rPr>
              <a:t>Cycles 6 complete transactions per second and</a:t>
            </a:r>
            <a:r>
              <a:rPr lang="en-US" baseline="0" dirty="0">
                <a:solidFill>
                  <a:srgbClr val="000000"/>
                </a:solidFill>
              </a:rPr>
              <a:t> looks something like this:</a:t>
            </a:r>
            <a:endParaRPr lang="en-US"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765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 A sees</a:t>
            </a:r>
            <a:r>
              <a:rPr lang="en-US" baseline="0" dirty="0"/>
              <a:t> Person B and before they are even consciously aware they see person B their brain remembers that they like person B and their brain releases a little dopamine which causes their face, specifically the eye to communicate, “I’m glad to see you.”</a:t>
            </a:r>
          </a:p>
          <a:p>
            <a:endParaRPr lang="en-US" baseline="0" dirty="0"/>
          </a:p>
          <a:p>
            <a:r>
              <a:rPr lang="en-US" baseline="0" dirty="0"/>
              <a:t>When person B</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7874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receives that non-verbal, “I’m glad to be with you” message, it triggers a dopamine response in his brain that feels good and raises his joy level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18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07594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t>
            </a:r>
            <a:r>
              <a:rPr lang="en-US" baseline="0" dirty="0"/>
              <a:t> B then is “glad to be with their friend also” and reciprocates by sending a “I am glad be with you also” message back.  </a:t>
            </a:r>
          </a:p>
          <a:p>
            <a:r>
              <a:rPr lang="en-US" baseline="0" dirty="0"/>
              <a:t>When person A receives that message it stimulates the pleasure center of his brain to release a little more dopamine and now he is even more glad to see his friend. So guess what he does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0444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sends another message which feels</a:t>
            </a:r>
            <a:r>
              <a:rPr lang="en-US" baseline="0" dirty="0"/>
              <a:t> good to both him and his friend and raises both their joy levels a little more.</a:t>
            </a:r>
          </a:p>
          <a:p>
            <a:r>
              <a:rPr lang="en-US" baseline="0" dirty="0"/>
              <a:t>And back and forth it goes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5299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each transmission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49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builds and amplifies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59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previous transmissions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014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all this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0737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Happens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3203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rate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0063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6 complete</a:t>
            </a:r>
            <a:r>
              <a:rPr lang="en-US" baseline="0" dirty="0"/>
              <a:t> cycles per second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6736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096000" cy="4343400"/>
          </a:xfrm>
        </p:spPr>
        <p:txBody>
          <a:bodyPr/>
          <a:lstStyle/>
          <a:p>
            <a:r>
              <a:rPr lang="en-US" baseline="0" dirty="0"/>
              <a:t>so what just took me two minutes and 11 PowerPoint slides to explain happens 6 times each and every second you are with someone who is glad to be with you.  </a:t>
            </a:r>
          </a:p>
          <a:p>
            <a:r>
              <a:rPr lang="en-US" baseline="0" dirty="0"/>
              <a:t>That is one of the reasons it is always authentic.  You can’t fake something that happens before you are even aware you are doing anything.  </a:t>
            </a:r>
          </a:p>
          <a:p>
            <a:r>
              <a:rPr lang="en-US" baseline="0" dirty="0"/>
              <a:t>Fake it </a:t>
            </a:r>
            <a:r>
              <a:rPr lang="en-US" baseline="0" dirty="0" err="1"/>
              <a:t>til</a:t>
            </a:r>
            <a:r>
              <a:rPr lang="en-US" baseline="0" dirty="0"/>
              <a:t> you make it doesn’t work with joy.  Or much else for that matter but we don’t have time for that discussion.  </a:t>
            </a:r>
          </a:p>
          <a:p>
            <a:r>
              <a:rPr lang="en-US" b="1" baseline="0" dirty="0"/>
              <a:t>Best illustrated not with Darrell’s goofy blue faces but with a small child.  </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80988" indent="-280988">
              <a:buFont typeface="+mj-lt"/>
              <a:buAutoNum type="arabicPeriod"/>
            </a:pPr>
            <a:r>
              <a:rPr lang="en-US" dirty="0"/>
              <a:t>Feel good hormones: endorphins, oxytocin</a:t>
            </a:r>
          </a:p>
          <a:p>
            <a:pPr marL="280988" indent="-280988">
              <a:buFont typeface="+mj-lt"/>
              <a:buAutoNum type="arabicPeriod"/>
            </a:pPr>
            <a:r>
              <a:rPr lang="en-US" dirty="0"/>
              <a:t>General happiness</a:t>
            </a:r>
          </a:p>
          <a:p>
            <a:pPr marL="280988" indent="-280988">
              <a:buFont typeface="+mj-lt"/>
              <a:buAutoNum type="arabicPeriod"/>
            </a:pPr>
            <a:r>
              <a:rPr lang="en-US" dirty="0"/>
              <a:t>Inspiring to others </a:t>
            </a:r>
          </a:p>
          <a:p>
            <a:pPr marL="280988" indent="-280988">
              <a:buFont typeface="+mj-lt"/>
              <a:buAutoNum type="arabicPeriod"/>
            </a:pPr>
            <a:r>
              <a:rPr lang="en-US" dirty="0"/>
              <a:t>Marriage fulfillment</a:t>
            </a:r>
          </a:p>
          <a:p>
            <a:pPr marL="280988" indent="-280988">
              <a:buFont typeface="+mj-lt"/>
              <a:buAutoNum type="arabicPeriod"/>
            </a:pPr>
            <a:r>
              <a:rPr lang="en-US" dirty="0"/>
              <a:t>Live seven years longer!</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95212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66332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Is there someone of whom you are asking these questions?   Is someone asking you these questions?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70489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01952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3394427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630624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00645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Envision: He was looking at them with eyes of joy, delight, understanding = love.</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2602030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https://scrolls4all.org/feasts/wp-content/uploads/sites/2/2014/08/en-feast-passover-figure-89-1024x773.jpg</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1175015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CDAE113-C064-403A-98A6-06139BE3E406}"/>
              </a:ext>
            </a:extLst>
          </p:cNvPr>
          <p:cNvSpPr>
            <a:spLocks noGrp="1" noChangeArrowheads="1"/>
          </p:cNvSpPr>
          <p:nvPr>
            <p:ph type="hdr" sz="quarter"/>
          </p:nvPr>
        </p:nvSpPr>
        <p:spPr>
          <a:ln/>
        </p:spPr>
        <p:txBody>
          <a:bodyPr/>
          <a:lstStyle/>
          <a:p>
            <a:r>
              <a:rPr lang="en-US" altLang="en-US"/>
              <a:t>Pesakh 5770 Desire With You 30 Min</a:t>
            </a:r>
          </a:p>
        </p:txBody>
      </p:sp>
      <p:sp>
        <p:nvSpPr>
          <p:cNvPr id="5" name="Rectangle 3">
            <a:extLst>
              <a:ext uri="{FF2B5EF4-FFF2-40B4-BE49-F238E27FC236}">
                <a16:creationId xmlns:a16="http://schemas.microsoft.com/office/drawing/2014/main" id="{C3EE3858-2DBF-41F6-BD4C-23635A6CE5D5}"/>
              </a:ext>
            </a:extLst>
          </p:cNvPr>
          <p:cNvSpPr>
            <a:spLocks noGrp="1" noChangeArrowheads="1"/>
          </p:cNvSpPr>
          <p:nvPr>
            <p:ph type="dt" idx="1"/>
          </p:nvPr>
        </p:nvSpPr>
        <p:spPr>
          <a:ln/>
        </p:spPr>
        <p:txBody>
          <a:bodyPr/>
          <a:lstStyle/>
          <a:p>
            <a:r>
              <a:rPr lang="he-IL" altLang="en-US"/>
              <a:t>2010 5770  20 March</a:t>
            </a:r>
            <a:endParaRPr lang="en-US" altLang="en-US"/>
          </a:p>
        </p:txBody>
      </p:sp>
      <p:sp>
        <p:nvSpPr>
          <p:cNvPr id="6" name="Rectangle 7">
            <a:extLst>
              <a:ext uri="{FF2B5EF4-FFF2-40B4-BE49-F238E27FC236}">
                <a16:creationId xmlns:a16="http://schemas.microsoft.com/office/drawing/2014/main" id="{91E4A6FB-F0AA-4031-B9E5-E93FDE575101}"/>
              </a:ext>
            </a:extLst>
          </p:cNvPr>
          <p:cNvSpPr>
            <a:spLocks noGrp="1" noChangeArrowheads="1"/>
          </p:cNvSpPr>
          <p:nvPr>
            <p:ph type="sldNum" sz="quarter" idx="5"/>
          </p:nvPr>
        </p:nvSpPr>
        <p:spPr>
          <a:ln/>
        </p:spPr>
        <p:txBody>
          <a:bodyPr/>
          <a:lstStyle/>
          <a:p>
            <a:fld id="{5FCB78C9-F825-4219-B04C-A2567E96BF69}" type="slidenum">
              <a:rPr lang="en-US" altLang="en-US"/>
              <a:pPr/>
              <a:t>48</a:t>
            </a:fld>
            <a:endParaRPr lang="en-US" altLang="en-US"/>
          </a:p>
        </p:txBody>
      </p:sp>
      <p:sp>
        <p:nvSpPr>
          <p:cNvPr id="207874" name="Rectangle 2">
            <a:extLst>
              <a:ext uri="{FF2B5EF4-FFF2-40B4-BE49-F238E27FC236}">
                <a16:creationId xmlns:a16="http://schemas.microsoft.com/office/drawing/2014/main" id="{210B7A8A-6E25-4B43-944A-533E56E5EC82}"/>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2CE2A8BC-E4D3-4BA6-8323-B152B9A58AC1}"/>
              </a:ext>
            </a:extLst>
          </p:cNvPr>
          <p:cNvSpPr>
            <a:spLocks noGrp="1" noChangeArrowheads="1"/>
          </p:cNvSpPr>
          <p:nvPr>
            <p:ph type="body" idx="1"/>
          </p:nvPr>
        </p:nvSpPr>
        <p:spPr/>
        <p:txBody>
          <a:bodyPr/>
          <a:lstStyle/>
          <a:p>
            <a:r>
              <a:rPr lang="en-US" altLang="en-US" dirty="0"/>
              <a:t>Enter into a spirit of separation: TV, movies, </a:t>
            </a:r>
            <a:r>
              <a:rPr lang="en-US" altLang="en-US" dirty="0" err="1"/>
              <a:t>newsp</a:t>
            </a:r>
            <a:r>
              <a:rPr lang="en-US" altLang="en-US" dirty="0"/>
              <a:t> adds [car show]</a:t>
            </a:r>
          </a:p>
          <a:p>
            <a:r>
              <a:rPr lang="en-US" altLang="en-US" dirty="0"/>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552104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524082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224940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https://cdn1.thr.com/sites/default/files/2020/04/passover_dinner_by_wexlers_deli.jpg</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6208493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We’ve been talking a lot about the New Covenant, </a:t>
            </a:r>
            <a:r>
              <a:rPr lang="en-US" dirty="0" err="1"/>
              <a:t>Jer</a:t>
            </a:r>
            <a:r>
              <a:rPr lang="en-US" dirty="0"/>
              <a:t> 31</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3049386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https://scrolls4all.org/feasts/wp-content/uploads/sites/2/2014/08/en-feast-passover-figure-89-1024x773.jpg</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5039147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4</a:t>
            </a:r>
            <a:r>
              <a:rPr lang="en-US" baseline="30000" dirty="0"/>
              <a:t>th</a:t>
            </a:r>
            <a:r>
              <a:rPr lang="en-US" dirty="0"/>
              <a:t> cup sort of</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620967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6816417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https://scrolls4all.org/feasts/wp-content/uploads/sites/2/2014/08/en-feast-passover-figure-89-1024x773.jpg</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4411382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6677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9209199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Leaven, leavened food, confusing.  Need the Hebrew…</a:t>
            </a:r>
          </a:p>
        </p:txBody>
      </p:sp>
    </p:spTree>
    <p:extLst>
      <p:ext uri="{BB962C8B-B14F-4D97-AF65-F5344CB8AC3E}">
        <p14:creationId xmlns:p14="http://schemas.microsoft.com/office/powerpoint/2010/main" val="37695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https://youtu.be/0VLEva3jZjM</a:t>
            </a:r>
          </a:p>
          <a:p>
            <a:r>
              <a:rPr lang="en-US" dirty="0"/>
              <a:t>Almost impossible not to smile when dancing in praise.</a:t>
            </a:r>
          </a:p>
          <a:p>
            <a:r>
              <a:rPr lang="en-US" dirty="0"/>
              <a:t>Special little smile when worshipping.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295803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https://en.wikipedia.org/wiki/Chametz</a:t>
            </a:r>
          </a:p>
        </p:txBody>
      </p:sp>
    </p:spTree>
    <p:extLst>
      <p:ext uri="{BB962C8B-B14F-4D97-AF65-F5344CB8AC3E}">
        <p14:creationId xmlns:p14="http://schemas.microsoft.com/office/powerpoint/2010/main" val="24504638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algn="r"/>
            <a:r>
              <a:rPr lang="en-US" sz="2400" b="1" dirty="0">
                <a:latin typeface="David" panose="020E0502060401010101" pitchFamily="34" charset="-79"/>
                <a:cs typeface="David" panose="020E0502060401010101" pitchFamily="34" charset="-79"/>
              </a:rPr>
              <a:t> fox = </a:t>
            </a:r>
            <a:r>
              <a:rPr lang="he-IL" sz="2400" b="1" dirty="0">
                <a:latin typeface="David" panose="020E0502060401010101" pitchFamily="34" charset="-79"/>
                <a:cs typeface="David" panose="020E0502060401010101" pitchFamily="34" charset="-79"/>
              </a:rPr>
              <a:t>שׁוּעָל</a:t>
            </a:r>
            <a:endParaRPr lang="en-US" altLang="en-US" sz="2400" dirty="0"/>
          </a:p>
        </p:txBody>
      </p:sp>
    </p:spTree>
    <p:extLst>
      <p:ext uri="{BB962C8B-B14F-4D97-AF65-F5344CB8AC3E}">
        <p14:creationId xmlns:p14="http://schemas.microsoft.com/office/powerpoint/2010/main" val="30414875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Also Kefir</a:t>
            </a:r>
            <a:endParaRPr lang="en-US" altLang="en-US" sz="1050" dirty="0"/>
          </a:p>
          <a:p>
            <a:endParaRPr lang="en-US" altLang="en-US" sz="1050" dirty="0"/>
          </a:p>
        </p:txBody>
      </p:sp>
    </p:spTree>
    <p:extLst>
      <p:ext uri="{BB962C8B-B14F-4D97-AF65-F5344CB8AC3E}">
        <p14:creationId xmlns:p14="http://schemas.microsoft.com/office/powerpoint/2010/main" val="10257183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Also Kefir</a:t>
            </a:r>
            <a:endParaRPr lang="en-US" altLang="en-US" sz="1050" dirty="0"/>
          </a:p>
          <a:p>
            <a:endParaRPr lang="en-US" altLang="en-US" sz="1050" dirty="0"/>
          </a:p>
        </p:txBody>
      </p:sp>
    </p:spTree>
    <p:extLst>
      <p:ext uri="{BB962C8B-B14F-4D97-AF65-F5344CB8AC3E}">
        <p14:creationId xmlns:p14="http://schemas.microsoft.com/office/powerpoint/2010/main" val="1664284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667397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https://www.thoughtco.com/passover-forbidden-foods-2076548</a:t>
            </a:r>
            <a:endParaRPr lang="en-US" altLang="en-US" sz="1050" dirty="0"/>
          </a:p>
          <a:p>
            <a:r>
              <a:rPr lang="en-US" altLang="en-US" dirty="0"/>
              <a:t>Sephardi more Biblical, less add </a:t>
            </a:r>
            <a:r>
              <a:rPr lang="en-US" altLang="en-US" dirty="0" err="1"/>
              <a:t>ons</a:t>
            </a:r>
            <a:r>
              <a:rPr lang="en-US" altLang="en-US" dirty="0"/>
              <a:t>.   Great music too.</a:t>
            </a:r>
          </a:p>
        </p:txBody>
      </p:sp>
    </p:spTree>
    <p:extLst>
      <p:ext uri="{BB962C8B-B14F-4D97-AF65-F5344CB8AC3E}">
        <p14:creationId xmlns:p14="http://schemas.microsoft.com/office/powerpoint/2010/main" val="5332239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332176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866452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chametz+burning&amp;safe=active&amp;tbm=isch&amp;tbs=rimg:CXGR7-dDLk5BIjg1IMGltlriQnD5c6B2s6UdbVpRCvMgvCD5eE9MM8tiLT6XdlbuvnKoOO-5WSZnkZtz2ub3eWX4TyoSCTUgwaW2WuJCEWAR8_1Sg2G0sKhIJcPlzoHazpR0RiWrzQiq97U8qEgltWlEK8yC8IBEIpVnCqYqZzSoSCfl4T0wzy2ItET70tzS7UCuxKhIJPpd2Vu6-cqgRoFDs8WYCBXEqEgk477lZJmeRmxGgUOzxZgIFcSoSCXPa5vd5ZfhPEaBQ7PFmAgVx&amp;tbo=u&amp;sa=X&amp;ved=2ahUKEwjFwo7F3YPaAhWKqlMKHVlIAzMQ9C96BAgAEBs&amp;biw=1282&amp;bih=884&amp;dpr=1#imgrc=yXlZZUKJdFanwM:</a:t>
            </a:r>
          </a:p>
          <a:p>
            <a:endParaRPr lang="en-US" altLang="en-US" sz="2000" dirty="0"/>
          </a:p>
          <a:p>
            <a:r>
              <a:rPr lang="en-US" altLang="en-US" sz="2000" dirty="0"/>
              <a:t>A new Israeli military version, getting out the impurities, corruptions..</a:t>
            </a:r>
          </a:p>
        </p:txBody>
      </p:sp>
    </p:spTree>
    <p:extLst>
      <p:ext uri="{BB962C8B-B14F-4D97-AF65-F5344CB8AC3E}">
        <p14:creationId xmlns:p14="http://schemas.microsoft.com/office/powerpoint/2010/main" val="15254795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From </a:t>
            </a:r>
            <a:r>
              <a:rPr lang="en-US" altLang="en-US" dirty="0" err="1"/>
              <a:t>Checho</a:t>
            </a:r>
            <a:r>
              <a:rPr lang="en-US" altLang="en-US" dirty="0"/>
              <a:t> Rojas’ Facebook.   </a:t>
            </a:r>
          </a:p>
          <a:p>
            <a:endParaRPr lang="en-US" altLang="en-US" dirty="0"/>
          </a:p>
          <a:p>
            <a:r>
              <a:rPr lang="en-US" altLang="en-US" dirty="0"/>
              <a:t>After we’ve cleaned all, we burn the leftovers.</a:t>
            </a:r>
          </a:p>
        </p:txBody>
      </p:sp>
    </p:spTree>
    <p:extLst>
      <p:ext uri="{BB962C8B-B14F-4D97-AF65-F5344CB8AC3E}">
        <p14:creationId xmlns:p14="http://schemas.microsoft.com/office/powerpoint/2010/main" val="1113745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Turn to someone right now and smile, wide.  You who are on line, do the same, and if alone, smile at me!!</a:t>
            </a:r>
          </a:p>
          <a:p>
            <a:r>
              <a:rPr lang="en-US" dirty="0"/>
              <a:t>If you are thinking, “I can’t smile.  Too much against me.”  Just think of Yeshua and His love for you IN your circumstances, and His resurrection power and His purposes, and rejoice in Him.   His love is for you!</a:t>
            </a:r>
          </a:p>
          <a:p>
            <a:r>
              <a:rPr lang="en-US" dirty="0"/>
              <a:t>Smile one of those slightly crazy believer worship smiles.   We’ll never do liturgy, or Hebrew, or dance, as well as the Chabad.  But…we can smile a Ruakh smile.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725531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4940281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With you.   Relational event.  BIG deal to share.</a:t>
            </a:r>
          </a:p>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26365866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79282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5726312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2111546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8127182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4783229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15470392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5071219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238893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9602569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14149047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35014699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31344843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4377527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8100985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6132800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21253652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31660881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34978613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322092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022702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is related to Passover and the removal of leaven.</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5529201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18965407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25866540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21023891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27102587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38835363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12887629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97</a:t>
            </a:fld>
            <a:endParaRPr lang="en-US" altLang="en-US"/>
          </a:p>
        </p:txBody>
      </p:sp>
    </p:spTree>
    <p:extLst>
      <p:ext uri="{BB962C8B-B14F-4D97-AF65-F5344CB8AC3E}">
        <p14:creationId xmlns:p14="http://schemas.microsoft.com/office/powerpoint/2010/main" val="41540659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98</a:t>
            </a:fld>
            <a:endParaRPr lang="en-US" altLang="en-US"/>
          </a:p>
        </p:txBody>
      </p:sp>
    </p:spTree>
    <p:extLst>
      <p:ext uri="{BB962C8B-B14F-4D97-AF65-F5344CB8AC3E}">
        <p14:creationId xmlns:p14="http://schemas.microsoft.com/office/powerpoint/2010/main" val="29168695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99</a:t>
            </a:fld>
            <a:endParaRPr lang="en-US" altLang="en-US"/>
          </a:p>
        </p:txBody>
      </p:sp>
    </p:spTree>
    <p:extLst>
      <p:ext uri="{BB962C8B-B14F-4D97-AF65-F5344CB8AC3E}">
        <p14:creationId xmlns:p14="http://schemas.microsoft.com/office/powerpoint/2010/main" val="175311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3/13/2021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3/13/2021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3/13/2021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3/13/2021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F217BD-59EB-4C47-A7DE-0AC43006B56C}"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890197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F217BD-59EB-4C47-A7DE-0AC43006B56C}"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1938073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F217BD-59EB-4C47-A7DE-0AC43006B56C}"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3001292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F217BD-59EB-4C47-A7DE-0AC43006B56C}"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3224095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F217BD-59EB-4C47-A7DE-0AC43006B56C}" type="datetimeFigureOut">
              <a:rPr lang="en-US" smtClean="0"/>
              <a:t>3/13/2021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2334879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F217BD-59EB-4C47-A7DE-0AC43006B56C}" type="datetimeFigureOut">
              <a:rPr lang="en-US" smtClean="0"/>
              <a:t>3/13/2021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2789486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217BD-59EB-4C47-A7DE-0AC43006B56C}" type="datetimeFigureOut">
              <a:rPr lang="en-US" smtClean="0"/>
              <a:t>3/13/2021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198892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F217BD-59EB-4C47-A7DE-0AC43006B56C}"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1674225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F217BD-59EB-4C47-A7DE-0AC43006B56C}"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566377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F217BD-59EB-4C47-A7DE-0AC43006B56C}"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552370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F217BD-59EB-4C47-A7DE-0AC43006B56C}"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3571635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86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944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blip>
          <a:srcRect/>
          <a:tile tx="0" ty="0" sx="100000" sy="100000" flip="none" algn="tl"/>
        </a:blipFill>
        <a:effectLst/>
      </p:bgPr>
    </p:bg>
    <p:spTree>
      <p:nvGrpSpPr>
        <p:cNvPr id="1" name=""/>
        <p:cNvGrpSpPr/>
        <p:nvPr/>
      </p:nvGrpSpPr>
      <p:grpSpPr>
        <a:xfrm>
          <a:off x="0" y="0"/>
          <a:ext cx="0" cy="0"/>
          <a:chOff x="0" y="0"/>
          <a:chExt cx="0" cy="0"/>
        </a:xfrm>
      </p:grpSpPr>
      <p:pic>
        <p:nvPicPr>
          <p:cNvPr id="7" name="Picture 6" descr="joycouple.jpg"/>
          <p:cNvPicPr>
            <a:picLocks noChangeAspect="1"/>
          </p:cNvPicPr>
          <p:nvPr userDrawn="1"/>
        </p:nvPicPr>
        <p:blipFill rotWithShape="1">
          <a:blip r:embed="rId14">
            <a:extLst>
              <a:ext uri="{28A0092B-C50C-407E-A947-70E740481C1C}">
                <a14:useLocalDpi xmlns:a14="http://schemas.microsoft.com/office/drawing/2010/main" val="0"/>
              </a:ext>
            </a:extLst>
          </a:blip>
          <a:srcRect l="1505" t="4685" r="39824" b="28884"/>
          <a:stretch/>
        </p:blipFill>
        <p:spPr>
          <a:xfrm>
            <a:off x="4963590" y="1312164"/>
            <a:ext cx="4228036" cy="3834773"/>
          </a:xfrm>
          <a:prstGeom prst="rect">
            <a:avLst/>
          </a:prstGeom>
        </p:spPr>
      </p:pic>
      <p:sp>
        <p:nvSpPr>
          <p:cNvPr id="2" name="Title Placeholder 1"/>
          <p:cNvSpPr>
            <a:spLocks noGrp="1"/>
          </p:cNvSpPr>
          <p:nvPr>
            <p:ph type="title"/>
          </p:nvPr>
        </p:nvSpPr>
        <p:spPr>
          <a:xfrm>
            <a:off x="2864317" y="169105"/>
            <a:ext cx="5822484" cy="8572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198" y="1296192"/>
            <a:ext cx="7951902"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F217BD-59EB-4C47-A7DE-0AC43006B56C}" type="datetimeFigureOut">
              <a:rPr lang="en-US" smtClean="0"/>
              <a:t>3/13/2021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7F0EA9-396F-494D-B4C9-EB6127257224}" type="slidenum">
              <a:rPr lang="en-US" smtClean="0"/>
              <a:t>‹#›</a:t>
            </a:fld>
            <a:endParaRPr lang="en-US"/>
          </a:p>
        </p:txBody>
      </p:sp>
      <p:pic>
        <p:nvPicPr>
          <p:cNvPr id="14" name="Picture 13" descr="New Hope logo.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41570" y="169105"/>
            <a:ext cx="2386490" cy="933118"/>
          </a:xfrm>
          <a:prstGeom prst="rect">
            <a:avLst/>
          </a:prstGeom>
        </p:spPr>
      </p:pic>
    </p:spTree>
    <p:extLst>
      <p:ext uri="{BB962C8B-B14F-4D97-AF65-F5344CB8AC3E}">
        <p14:creationId xmlns:p14="http://schemas.microsoft.com/office/powerpoint/2010/main" val="49376721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000" kern="1200">
          <a:solidFill>
            <a:schemeClr val="bg1">
              <a:lumMod val="5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7F7F7F"/>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7F7F7F"/>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7F7F7F"/>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7F7F7F"/>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6660556"/>
      </p:ext>
    </p:extLst>
  </p:cSld>
  <p:clrMap bg1="lt1" tx1="dk1" bg2="lt2" tx2="dk2" accent1="accent1" accent2="accent2" accent3="accent3" accent4="accent4" accent5="accent5" accent6="accent6" hlink="hlink" folHlink="folHlink"/>
  <p:sldLayoutIdLst>
    <p:sldLayoutId id="2147483849" r:id="rId1"/>
    <p:sldLayoutId id="2147483850"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7.xml"/><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8.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9.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0.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2800" dirty="0"/>
              <a:t> </a:t>
            </a:r>
            <a:r>
              <a:rPr lang="en-US" sz="2900" dirty="0"/>
              <a:t>You gave $5000 to </a:t>
            </a:r>
            <a:r>
              <a:rPr lang="en-US" sz="2900" dirty="0" err="1"/>
              <a:t>HaTikva</a:t>
            </a:r>
            <a:r>
              <a:rPr lang="en-US" sz="2900" dirty="0"/>
              <a:t> Aid, Evan Levine!!</a:t>
            </a:r>
          </a:p>
        </p:txBody>
      </p:sp>
      <p:pic>
        <p:nvPicPr>
          <p:cNvPr id="3" name="Picture 2">
            <a:extLst>
              <a:ext uri="{FF2B5EF4-FFF2-40B4-BE49-F238E27FC236}">
                <a16:creationId xmlns:a16="http://schemas.microsoft.com/office/drawing/2014/main" id="{B8031D5B-0DA7-4609-8293-7011BD98E7A3}"/>
              </a:ext>
            </a:extLst>
          </p:cNvPr>
          <p:cNvPicPr>
            <a:picLocks noChangeAspect="1"/>
          </p:cNvPicPr>
          <p:nvPr/>
        </p:nvPicPr>
        <p:blipFill>
          <a:blip r:embed="rId3"/>
          <a:stretch>
            <a:fillRect/>
          </a:stretch>
        </p:blipFill>
        <p:spPr>
          <a:xfrm>
            <a:off x="334232" y="1038562"/>
            <a:ext cx="8504968" cy="3823230"/>
          </a:xfrm>
          <a:prstGeom prst="rect">
            <a:avLst/>
          </a:prstGeom>
        </p:spPr>
      </p:pic>
    </p:spTree>
    <p:extLst>
      <p:ext uri="{BB962C8B-B14F-4D97-AF65-F5344CB8AC3E}">
        <p14:creationId xmlns:p14="http://schemas.microsoft.com/office/powerpoint/2010/main" val="4935914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baseline="30000" dirty="0">
                <a:solidFill>
                  <a:schemeClr val="bg1"/>
                </a:solidFill>
                <a:latin typeface="Arial Rounded MT Bold" panose="020F0704030504030204" pitchFamily="34" charset="0"/>
                <a:cs typeface="Vilna" pitchFamily="2" charset="-79"/>
              </a:rPr>
              <a:t>Lk 22.14-15</a:t>
            </a:r>
            <a:r>
              <a:rPr lang="en-US" altLang="en-US" sz="4000" dirty="0">
                <a:solidFill>
                  <a:schemeClr val="bg1"/>
                </a:solidFill>
                <a:latin typeface="Arial Rounded MT Bold" panose="020F0704030504030204" pitchFamily="34" charset="0"/>
                <a:cs typeface="Vilna" pitchFamily="2" charset="-79"/>
              </a:rPr>
              <a:t> When the time came, Yeshua and the emissaries reclined at the table, and he said to them, "I have really wanted so much to celebrate this Seder </a:t>
            </a:r>
            <a:r>
              <a:rPr lang="en-US" altLang="en-US" sz="4000" dirty="0">
                <a:solidFill>
                  <a:srgbClr val="FFFF66"/>
                </a:solidFill>
                <a:latin typeface="Arial Rounded MT Bold" panose="020F0704030504030204" pitchFamily="34" charset="0"/>
                <a:cs typeface="Vilna" pitchFamily="2" charset="-79"/>
              </a:rPr>
              <a:t>with you</a:t>
            </a:r>
            <a:r>
              <a:rPr lang="en-US" altLang="en-US" sz="4000" dirty="0">
                <a:solidFill>
                  <a:schemeClr val="bg1"/>
                </a:solidFill>
                <a:latin typeface="Arial Rounded MT Bold" panose="020F0704030504030204" pitchFamily="34" charset="0"/>
                <a:cs typeface="Vilna" pitchFamily="2" charset="-79"/>
              </a:rPr>
              <a:t> before I die!</a:t>
            </a:r>
            <a:endParaRPr lang="en-US" sz="4000" dirty="0"/>
          </a:p>
        </p:txBody>
      </p:sp>
    </p:spTree>
    <p:extLst>
      <p:ext uri="{BB962C8B-B14F-4D97-AF65-F5344CB8AC3E}">
        <p14:creationId xmlns:p14="http://schemas.microsoft.com/office/powerpoint/2010/main" val="20289139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Passover is relational “with you.”</a:t>
            </a:r>
          </a:p>
          <a:p>
            <a:r>
              <a:rPr lang="en-US" sz="4000" dirty="0"/>
              <a:t>Love expressed in joy smiles</a:t>
            </a:r>
          </a:p>
          <a:p>
            <a:r>
              <a:rPr lang="en-US" sz="4000" dirty="0"/>
              <a:t>Love expressed in ritual: Leaven</a:t>
            </a:r>
          </a:p>
          <a:p>
            <a:r>
              <a:rPr lang="en-US" sz="4000" dirty="0"/>
              <a:t>Love expressed in confession</a:t>
            </a:r>
          </a:p>
        </p:txBody>
      </p:sp>
    </p:spTree>
    <p:extLst>
      <p:ext uri="{BB962C8B-B14F-4D97-AF65-F5344CB8AC3E}">
        <p14:creationId xmlns:p14="http://schemas.microsoft.com/office/powerpoint/2010/main" val="41971469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All the liturgy and Torah that we do has an underlying purpose.  </a:t>
            </a:r>
          </a:p>
          <a:p>
            <a:pPr marL="0" indent="0">
              <a:buNone/>
            </a:pPr>
            <a:r>
              <a:rPr lang="en-US" sz="4000" u="sng" dirty="0">
                <a:solidFill>
                  <a:srgbClr val="FFFF66"/>
                </a:solidFill>
              </a:rPr>
              <a:t>All relational</a:t>
            </a:r>
            <a:r>
              <a:rPr lang="en-US" sz="4000" dirty="0">
                <a:solidFill>
                  <a:srgbClr val="FFFF66"/>
                </a:solidFill>
              </a:rPr>
              <a:t>.  “</a:t>
            </a:r>
            <a:r>
              <a:rPr lang="en-US" altLang="en-US" sz="4000" u="sng" dirty="0">
                <a:solidFill>
                  <a:srgbClr val="FFFF66"/>
                </a:solidFill>
                <a:latin typeface="Arial Rounded MT Bold" panose="020F0704030504030204" pitchFamily="34" charset="0"/>
                <a:cs typeface="Vilna" pitchFamily="2" charset="-79"/>
              </a:rPr>
              <a:t>with you</a:t>
            </a:r>
            <a:r>
              <a:rPr lang="en-US" sz="4000" dirty="0">
                <a:solidFill>
                  <a:srgbClr val="FFFF66"/>
                </a:solidFill>
              </a:rPr>
              <a:t>”</a:t>
            </a:r>
          </a:p>
          <a:p>
            <a:pPr marL="0" indent="0">
              <a:buNone/>
            </a:pPr>
            <a:r>
              <a:rPr lang="en-US" sz="4000" dirty="0"/>
              <a:t>Love G-d.</a:t>
            </a:r>
          </a:p>
          <a:p>
            <a:pPr marL="0" indent="0">
              <a:buNone/>
            </a:pPr>
            <a:r>
              <a:rPr lang="en-US" sz="4000" dirty="0"/>
              <a:t>Love your neighbor.  </a:t>
            </a:r>
          </a:p>
          <a:p>
            <a:pPr marL="0" indent="0">
              <a:buNone/>
            </a:pPr>
            <a:r>
              <a:rPr lang="en-US" sz="4000" dirty="0"/>
              <a:t>Clarification from last week…</a:t>
            </a:r>
          </a:p>
        </p:txBody>
      </p:sp>
    </p:spTree>
    <p:extLst>
      <p:ext uri="{BB962C8B-B14F-4D97-AF65-F5344CB8AC3E}">
        <p14:creationId xmlns:p14="http://schemas.microsoft.com/office/powerpoint/2010/main" val="4269687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a:t>
            </a:r>
            <a:r>
              <a:rPr lang="en-US" sz="4000" u="sng" dirty="0"/>
              <a:t>subtle</a:t>
            </a:r>
            <a:r>
              <a:rPr lang="en-US" sz="4000" dirty="0"/>
              <a:t> difference Jews and Nations-Gentiles:</a:t>
            </a:r>
          </a:p>
          <a:p>
            <a:pPr marL="0" indent="0">
              <a:buNone/>
            </a:pPr>
            <a:r>
              <a:rPr lang="en-US" sz="4000" dirty="0"/>
              <a:t>A. </a:t>
            </a:r>
            <a:r>
              <a:rPr lang="en-US" sz="4000" baseline="30000" dirty="0"/>
              <a:t>Acts 15.10</a:t>
            </a:r>
            <a:r>
              <a:rPr lang="en-US" sz="4000" dirty="0"/>
              <a:t> So why are you putting God to the test now by placing </a:t>
            </a:r>
            <a:r>
              <a:rPr lang="en-US" sz="4000" u="sng" dirty="0">
                <a:solidFill>
                  <a:srgbClr val="FFFF66"/>
                </a:solidFill>
              </a:rPr>
              <a:t>a yoke </a:t>
            </a:r>
            <a:r>
              <a:rPr lang="en-US" sz="4000" dirty="0"/>
              <a:t>on the neck of the </a:t>
            </a:r>
            <a:r>
              <a:rPr lang="en-US" sz="4000" dirty="0" err="1"/>
              <a:t>talmidim</a:t>
            </a:r>
            <a:r>
              <a:rPr lang="en-US" sz="4000" dirty="0"/>
              <a:t> which neither our fathers nor we have had the strength to bear?</a:t>
            </a:r>
          </a:p>
        </p:txBody>
      </p:sp>
    </p:spTree>
    <p:extLst>
      <p:ext uri="{BB962C8B-B14F-4D97-AF65-F5344CB8AC3E}">
        <p14:creationId xmlns:p14="http://schemas.microsoft.com/office/powerpoint/2010/main" val="32939735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 </a:t>
            </a:r>
            <a:r>
              <a:rPr lang="en-US" sz="4000" baseline="30000" dirty="0"/>
              <a:t>Acts 15.19 </a:t>
            </a:r>
            <a:r>
              <a:rPr lang="en-US" sz="4000" dirty="0"/>
              <a:t>We should not put </a:t>
            </a:r>
            <a:r>
              <a:rPr lang="en-US" sz="4000" u="sng" dirty="0">
                <a:solidFill>
                  <a:srgbClr val="FFFF66"/>
                </a:solidFill>
              </a:rPr>
              <a:t>obstacles</a:t>
            </a:r>
            <a:r>
              <a:rPr lang="en-US" sz="4000" dirty="0"/>
              <a:t> in the way of the Goyim who are turning to God. </a:t>
            </a:r>
          </a:p>
          <a:p>
            <a:pPr marL="0" indent="0">
              <a:buNone/>
            </a:pPr>
            <a:r>
              <a:rPr lang="en-US" sz="4000" dirty="0"/>
              <a:t>C. </a:t>
            </a:r>
            <a:r>
              <a:rPr lang="en-US" sz="4000" baseline="30000" dirty="0"/>
              <a:t>Acts 15.28</a:t>
            </a:r>
            <a:r>
              <a:rPr lang="en-US" sz="4000" dirty="0"/>
              <a:t> For it seemed good to the </a:t>
            </a:r>
            <a:r>
              <a:rPr lang="en-US" sz="4000" dirty="0" err="1"/>
              <a:t>Ruach</a:t>
            </a:r>
            <a:r>
              <a:rPr lang="en-US" sz="4000" dirty="0"/>
              <a:t> </a:t>
            </a:r>
            <a:r>
              <a:rPr lang="en-US" sz="4000" dirty="0" err="1"/>
              <a:t>HaKodesh</a:t>
            </a:r>
            <a:r>
              <a:rPr lang="en-US" sz="4000" dirty="0"/>
              <a:t> and to us not to lay </a:t>
            </a:r>
            <a:r>
              <a:rPr lang="en-US" sz="4000" u="sng" dirty="0">
                <a:solidFill>
                  <a:srgbClr val="FFFF66"/>
                </a:solidFill>
              </a:rPr>
              <a:t>any heavier burden </a:t>
            </a:r>
          </a:p>
        </p:txBody>
      </p:sp>
    </p:spTree>
    <p:extLst>
      <p:ext uri="{BB962C8B-B14F-4D97-AF65-F5344CB8AC3E}">
        <p14:creationId xmlns:p14="http://schemas.microsoft.com/office/powerpoint/2010/main" val="3116205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 </a:t>
            </a:r>
            <a:r>
              <a:rPr lang="en-US" sz="4000" baseline="30000" dirty="0"/>
              <a:t>Acts 21.25</a:t>
            </a:r>
            <a:r>
              <a:rPr lang="en-US" sz="4000" dirty="0"/>
              <a:t> “However, in regard to the Goyim who have come to trust in Yeshua, we all joined in writing them a letter with </a:t>
            </a:r>
            <a:r>
              <a:rPr lang="en-US" sz="4000" u="sng" dirty="0">
                <a:solidFill>
                  <a:srgbClr val="FFFF66"/>
                </a:solidFill>
              </a:rPr>
              <a:t>our decision </a:t>
            </a:r>
          </a:p>
        </p:txBody>
      </p:sp>
    </p:spTree>
    <p:extLst>
      <p:ext uri="{BB962C8B-B14F-4D97-AF65-F5344CB8AC3E}">
        <p14:creationId xmlns:p14="http://schemas.microsoft.com/office/powerpoint/2010/main" val="17268119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Four words of differentiation of Jews and the Nations/Gentiles</a:t>
            </a:r>
          </a:p>
          <a:p>
            <a:pPr marL="0" indent="0">
              <a:buNone/>
            </a:pPr>
            <a:r>
              <a:rPr lang="en-US" sz="4000" u="sng" dirty="0">
                <a:solidFill>
                  <a:srgbClr val="FFFF66"/>
                </a:solidFill>
              </a:rPr>
              <a:t>Yoke</a:t>
            </a:r>
            <a:r>
              <a:rPr lang="en-US" sz="4000" dirty="0">
                <a:solidFill>
                  <a:srgbClr val="FFFF66"/>
                </a:solidFill>
              </a:rPr>
              <a:t>, </a:t>
            </a:r>
            <a:r>
              <a:rPr lang="en-US" sz="4000" u="sng" dirty="0">
                <a:solidFill>
                  <a:srgbClr val="FFFF66"/>
                </a:solidFill>
              </a:rPr>
              <a:t>obstacles</a:t>
            </a:r>
            <a:r>
              <a:rPr lang="en-US" sz="4000" dirty="0">
                <a:solidFill>
                  <a:srgbClr val="FFFF66"/>
                </a:solidFill>
              </a:rPr>
              <a:t>, </a:t>
            </a:r>
            <a:r>
              <a:rPr lang="en-US" sz="4000" u="sng" dirty="0">
                <a:solidFill>
                  <a:srgbClr val="FFFF66"/>
                </a:solidFill>
              </a:rPr>
              <a:t>heavier burden, decision.</a:t>
            </a:r>
          </a:p>
          <a:p>
            <a:pPr marL="0" indent="0">
              <a:buNone/>
            </a:pPr>
            <a:r>
              <a:rPr lang="en-US" sz="4000" dirty="0"/>
              <a:t>These words were </a:t>
            </a:r>
            <a:r>
              <a:rPr lang="en-US" sz="4000" u="sng" dirty="0"/>
              <a:t>never</a:t>
            </a:r>
            <a:r>
              <a:rPr lang="en-US" sz="4000" dirty="0"/>
              <a:t> defined in terms of practice.</a:t>
            </a:r>
          </a:p>
          <a:p>
            <a:pPr marL="0" indent="0">
              <a:buNone/>
            </a:pPr>
            <a:endParaRPr lang="en-US" sz="4000" dirty="0"/>
          </a:p>
        </p:txBody>
      </p:sp>
    </p:spTree>
    <p:extLst>
      <p:ext uri="{BB962C8B-B14F-4D97-AF65-F5344CB8AC3E}">
        <p14:creationId xmlns:p14="http://schemas.microsoft.com/office/powerpoint/2010/main" val="23275402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Yoke</a:t>
            </a:r>
            <a:r>
              <a:rPr lang="en-US" sz="4000" dirty="0">
                <a:solidFill>
                  <a:srgbClr val="FFFF66"/>
                </a:solidFill>
              </a:rPr>
              <a:t>, </a:t>
            </a:r>
            <a:r>
              <a:rPr lang="en-US" sz="4000" u="sng" dirty="0">
                <a:solidFill>
                  <a:srgbClr val="FFFF66"/>
                </a:solidFill>
              </a:rPr>
              <a:t>obstacles</a:t>
            </a:r>
            <a:r>
              <a:rPr lang="en-US" sz="4000" dirty="0">
                <a:solidFill>
                  <a:srgbClr val="FFFF66"/>
                </a:solidFill>
              </a:rPr>
              <a:t>, </a:t>
            </a:r>
            <a:r>
              <a:rPr lang="en-US" sz="4000" u="sng" dirty="0">
                <a:solidFill>
                  <a:srgbClr val="FFFF66"/>
                </a:solidFill>
              </a:rPr>
              <a:t>heavier burden, decision.</a:t>
            </a:r>
          </a:p>
          <a:p>
            <a:pPr marL="0" indent="0">
              <a:buNone/>
            </a:pPr>
            <a:r>
              <a:rPr lang="en-US" sz="4000" dirty="0"/>
              <a:t>These words </a:t>
            </a:r>
            <a:r>
              <a:rPr lang="en-US" sz="4000" u="sng" dirty="0"/>
              <a:t>were</a:t>
            </a:r>
            <a:r>
              <a:rPr lang="en-US" sz="4000" dirty="0"/>
              <a:t> defined in terms of effect.  </a:t>
            </a:r>
          </a:p>
          <a:p>
            <a:pPr marL="0" indent="0">
              <a:buNone/>
            </a:pPr>
            <a:endParaRPr lang="en-US" sz="4000" dirty="0"/>
          </a:p>
        </p:txBody>
      </p:sp>
    </p:spTree>
    <p:extLst>
      <p:ext uri="{BB962C8B-B14F-4D97-AF65-F5344CB8AC3E}">
        <p14:creationId xmlns:p14="http://schemas.microsoft.com/office/powerpoint/2010/main" val="29609673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11.12 </a:t>
            </a:r>
            <a:r>
              <a:rPr lang="en-US" sz="4000" dirty="0"/>
              <a:t>Now if their transgression leads to riches for the world, and their loss riches for the Gentiles, then </a:t>
            </a:r>
            <a:r>
              <a:rPr lang="en-US" sz="4000" u="sng" dirty="0">
                <a:solidFill>
                  <a:srgbClr val="FFFF66"/>
                </a:solidFill>
              </a:rPr>
              <a:t>how much more their fullness</a:t>
            </a:r>
            <a:r>
              <a:rPr lang="en-US" sz="4000" dirty="0"/>
              <a:t>! </a:t>
            </a:r>
          </a:p>
        </p:txBody>
      </p:sp>
    </p:spTree>
    <p:extLst>
      <p:ext uri="{BB962C8B-B14F-4D97-AF65-F5344CB8AC3E}">
        <p14:creationId xmlns:p14="http://schemas.microsoft.com/office/powerpoint/2010/main" val="400193113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Ro.11.15 </a:t>
            </a:r>
            <a:r>
              <a:rPr lang="en-US" sz="4000" dirty="0"/>
              <a:t>For if their rejection leads to the reconciliation of the world, what will their acceptance be but </a:t>
            </a:r>
            <a:r>
              <a:rPr lang="en-US" sz="4000" dirty="0">
                <a:solidFill>
                  <a:srgbClr val="FFFF66"/>
                </a:solidFill>
              </a:rPr>
              <a:t>life from the dead?</a:t>
            </a:r>
          </a:p>
        </p:txBody>
      </p:sp>
    </p:spTree>
    <p:extLst>
      <p:ext uri="{BB962C8B-B14F-4D97-AF65-F5344CB8AC3E}">
        <p14:creationId xmlns:p14="http://schemas.microsoft.com/office/powerpoint/2010/main" val="414175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AE424B8-6736-4DCC-879E-D8DFF2AB9B97}"/>
              </a:ext>
            </a:extLst>
          </p:cNvPr>
          <p:cNvPicPr>
            <a:picLocks noChangeAspect="1"/>
          </p:cNvPicPr>
          <p:nvPr/>
        </p:nvPicPr>
        <p:blipFill>
          <a:blip r:embed="rId3"/>
          <a:stretch>
            <a:fillRect/>
          </a:stretch>
        </p:blipFill>
        <p:spPr>
          <a:xfrm>
            <a:off x="2743200" y="206337"/>
            <a:ext cx="3657600" cy="4730826"/>
          </a:xfrm>
          <a:prstGeom prst="rect">
            <a:avLst/>
          </a:prstGeom>
        </p:spPr>
      </p:pic>
    </p:spTree>
    <p:extLst>
      <p:ext uri="{BB962C8B-B14F-4D97-AF65-F5344CB8AC3E}">
        <p14:creationId xmlns:p14="http://schemas.microsoft.com/office/powerpoint/2010/main" val="3841156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you are </a:t>
            </a:r>
            <a:r>
              <a:rPr lang="en-US" sz="4000" u="sng" dirty="0"/>
              <a:t>not of Jewish ancestry </a:t>
            </a:r>
            <a:r>
              <a:rPr lang="en-US" sz="4000" dirty="0"/>
              <a:t>you keep Torah because </a:t>
            </a:r>
          </a:p>
          <a:p>
            <a:pPr marL="461963" indent="-461963">
              <a:buFont typeface="+mj-lt"/>
              <a:buAutoNum type="arabicPeriod"/>
            </a:pPr>
            <a:r>
              <a:rPr lang="en-US" sz="4000" dirty="0"/>
              <a:t>it is the right and blessed way to live.</a:t>
            </a:r>
          </a:p>
          <a:p>
            <a:pPr marL="461963" indent="-461963">
              <a:buFont typeface="+mj-lt"/>
              <a:buAutoNum type="arabicPeriod"/>
            </a:pPr>
            <a:r>
              <a:rPr lang="en-US" sz="4000" dirty="0"/>
              <a:t>It provokes Jewish people to jealousy.</a:t>
            </a:r>
          </a:p>
        </p:txBody>
      </p:sp>
    </p:spTree>
    <p:extLst>
      <p:ext uri="{BB962C8B-B14F-4D97-AF65-F5344CB8AC3E}">
        <p14:creationId xmlns:p14="http://schemas.microsoft.com/office/powerpoint/2010/main" val="24282366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you are </a:t>
            </a:r>
            <a:r>
              <a:rPr lang="en-US" sz="4000" u="sng" dirty="0"/>
              <a:t>of Jewish ancestry </a:t>
            </a:r>
            <a:r>
              <a:rPr lang="en-US" sz="4000" dirty="0"/>
              <a:t>you keep Torah because </a:t>
            </a:r>
          </a:p>
          <a:p>
            <a:pPr marL="461963" indent="-461963">
              <a:buFont typeface="+mj-lt"/>
              <a:buAutoNum type="arabicPeriod"/>
            </a:pPr>
            <a:r>
              <a:rPr lang="en-US" sz="4000" dirty="0"/>
              <a:t>it is the right and blessed way to live.</a:t>
            </a:r>
          </a:p>
          <a:p>
            <a:pPr marL="461963" indent="-461963">
              <a:buFont typeface="+mj-lt"/>
              <a:buAutoNum type="arabicPeriod"/>
            </a:pPr>
            <a:r>
              <a:rPr lang="en-US" sz="4000" dirty="0"/>
              <a:t>It brings life from the dead and greater riches to the Nations!</a:t>
            </a:r>
          </a:p>
        </p:txBody>
      </p:sp>
    </p:spTree>
    <p:extLst>
      <p:ext uri="{BB962C8B-B14F-4D97-AF65-F5344CB8AC3E}">
        <p14:creationId xmlns:p14="http://schemas.microsoft.com/office/powerpoint/2010/main" val="1883391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Passover is relational</a:t>
            </a:r>
          </a:p>
          <a:p>
            <a:r>
              <a:rPr lang="en-US" sz="4000" dirty="0"/>
              <a:t>Love expressed in joy smiles</a:t>
            </a:r>
          </a:p>
          <a:p>
            <a:r>
              <a:rPr lang="en-US" sz="4000" dirty="0"/>
              <a:t>Love expressed in ritual: Leaven</a:t>
            </a:r>
          </a:p>
          <a:p>
            <a:r>
              <a:rPr lang="en-US" sz="4000" dirty="0"/>
              <a:t>Love expressed in confession</a:t>
            </a:r>
          </a:p>
        </p:txBody>
      </p:sp>
    </p:spTree>
    <p:extLst>
      <p:ext uri="{BB962C8B-B14F-4D97-AF65-F5344CB8AC3E}">
        <p14:creationId xmlns:p14="http://schemas.microsoft.com/office/powerpoint/2010/main" val="2856919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Conclusion:</a:t>
            </a:r>
          </a:p>
        </p:txBody>
      </p:sp>
    </p:spTree>
    <p:extLst>
      <p:ext uri="{BB962C8B-B14F-4D97-AF65-F5344CB8AC3E}">
        <p14:creationId xmlns:p14="http://schemas.microsoft.com/office/powerpoint/2010/main" val="26203602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t>Do you KNOW Him and the assurance of sins forgiven?</a:t>
            </a:r>
          </a:p>
          <a:p>
            <a:pPr marL="457200" indent="-457200">
              <a:buFont typeface="+mj-lt"/>
              <a:buAutoNum type="arabicPeriod"/>
            </a:pPr>
            <a:r>
              <a:rPr lang="en-US" sz="4000" dirty="0"/>
              <a:t>Are you surrendered to Him, body, soul, spirit?  Walking in relational love, confessing?</a:t>
            </a:r>
          </a:p>
          <a:p>
            <a:pPr marL="457200" indent="-457200">
              <a:buFont typeface="+mj-lt"/>
              <a:buAutoNum type="arabicPeriod"/>
            </a:pPr>
            <a:r>
              <a:rPr lang="en-US" sz="4000" dirty="0"/>
              <a:t>Are you filled with His Spirit, transforming your life?</a:t>
            </a:r>
          </a:p>
        </p:txBody>
      </p:sp>
    </p:spTree>
    <p:extLst>
      <p:ext uri="{BB962C8B-B14F-4D97-AF65-F5344CB8AC3E}">
        <p14:creationId xmlns:p14="http://schemas.microsoft.com/office/powerpoint/2010/main" val="18207419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4302821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6" name="Picture 5">
            <a:extLst>
              <a:ext uri="{FF2B5EF4-FFF2-40B4-BE49-F238E27FC236}">
                <a16:creationId xmlns:a16="http://schemas.microsoft.com/office/drawing/2014/main" id="{4B6D1732-D66E-4CE6-BB5A-EE4ABF873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1450"/>
            <a:ext cx="8305800" cy="4672013"/>
          </a:xfrm>
          <a:prstGeom prst="rect">
            <a:avLst/>
          </a:prstGeom>
        </p:spPr>
      </p:pic>
      <p:sp>
        <p:nvSpPr>
          <p:cNvPr id="7" name="TextBox 6">
            <a:extLst>
              <a:ext uri="{FF2B5EF4-FFF2-40B4-BE49-F238E27FC236}">
                <a16:creationId xmlns:a16="http://schemas.microsoft.com/office/drawing/2014/main" id="{268FE126-D47D-4BA0-8BF5-65BE004BD5CF}"/>
              </a:ext>
            </a:extLst>
          </p:cNvPr>
          <p:cNvSpPr txBox="1"/>
          <p:nvPr/>
        </p:nvSpPr>
        <p:spPr>
          <a:xfrm>
            <a:off x="609600" y="3638550"/>
            <a:ext cx="3074881" cy="1015663"/>
          </a:xfrm>
          <a:prstGeom prst="rect">
            <a:avLst/>
          </a:prstGeom>
          <a:noFill/>
        </p:spPr>
        <p:txBody>
          <a:bodyPr wrap="none" rtlCol="0">
            <a:spAutoFit/>
          </a:bodyPr>
          <a:lstStyle/>
          <a:p>
            <a:pPr algn="l"/>
            <a:r>
              <a:rPr lang="en-US" altLang="en-US" sz="6000" baseline="30000" dirty="0">
                <a:solidFill>
                  <a:schemeClr val="bg1"/>
                </a:solidFill>
                <a:latin typeface="Arial Rounded MT Bold" panose="020F0704030504030204" pitchFamily="34" charset="0"/>
                <a:cs typeface="Vilna" pitchFamily="2" charset="-79"/>
              </a:rPr>
              <a:t>Lk 22.14-15</a:t>
            </a:r>
            <a:endParaRPr lang="en-US" sz="6000" dirty="0"/>
          </a:p>
        </p:txBody>
      </p:sp>
    </p:spTree>
    <p:extLst>
      <p:ext uri="{BB962C8B-B14F-4D97-AF65-F5344CB8AC3E}">
        <p14:creationId xmlns:p14="http://schemas.microsoft.com/office/powerpoint/2010/main" val="2765284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baseline="30000" dirty="0">
                <a:solidFill>
                  <a:schemeClr val="bg1"/>
                </a:solidFill>
                <a:latin typeface="Arial Rounded MT Bold" panose="020F0704030504030204" pitchFamily="34" charset="0"/>
                <a:cs typeface="Vilna" pitchFamily="2" charset="-79"/>
              </a:rPr>
              <a:t>Lk 22.14-15</a:t>
            </a:r>
            <a:r>
              <a:rPr lang="en-US" altLang="en-US" sz="4000" dirty="0">
                <a:solidFill>
                  <a:schemeClr val="bg1"/>
                </a:solidFill>
                <a:latin typeface="Arial Rounded MT Bold" panose="020F0704030504030204" pitchFamily="34" charset="0"/>
                <a:cs typeface="Vilna" pitchFamily="2" charset="-79"/>
              </a:rPr>
              <a:t> When the time came, </a:t>
            </a:r>
            <a:r>
              <a:rPr lang="en-US" altLang="en-US" sz="4000" dirty="0">
                <a:solidFill>
                  <a:srgbClr val="FFFF66"/>
                </a:solidFill>
                <a:latin typeface="Arial Rounded MT Bold" panose="020F0704030504030204" pitchFamily="34" charset="0"/>
                <a:cs typeface="Vilna" pitchFamily="2" charset="-79"/>
              </a:rPr>
              <a:t>Yeshua and the emissaries reclined at the table</a:t>
            </a:r>
            <a:r>
              <a:rPr lang="en-US" altLang="en-US" sz="4000" dirty="0">
                <a:solidFill>
                  <a:schemeClr val="bg1"/>
                </a:solidFill>
                <a:latin typeface="Arial Rounded MT Bold" panose="020F0704030504030204" pitchFamily="34" charset="0"/>
                <a:cs typeface="Vilna" pitchFamily="2" charset="-79"/>
              </a:rPr>
              <a:t>, and he said to them, "I have really wanted so much to celebrate this Seder </a:t>
            </a:r>
            <a:r>
              <a:rPr lang="en-US" altLang="en-US" sz="4000" u="sng" dirty="0">
                <a:solidFill>
                  <a:srgbClr val="FFFF66"/>
                </a:solidFill>
                <a:latin typeface="Arial Rounded MT Bold" panose="020F0704030504030204" pitchFamily="34" charset="0"/>
                <a:cs typeface="Vilna" pitchFamily="2" charset="-79"/>
              </a:rPr>
              <a:t>with you </a:t>
            </a:r>
            <a:r>
              <a:rPr lang="en-US" altLang="en-US" sz="4000" dirty="0">
                <a:solidFill>
                  <a:schemeClr val="bg1"/>
                </a:solidFill>
                <a:latin typeface="Arial Rounded MT Bold" panose="020F0704030504030204" pitchFamily="34" charset="0"/>
                <a:cs typeface="Vilna" pitchFamily="2" charset="-79"/>
              </a:rPr>
              <a:t>before I die!</a:t>
            </a:r>
            <a:endParaRPr lang="en-US" sz="4000" dirty="0"/>
          </a:p>
        </p:txBody>
      </p:sp>
    </p:spTree>
    <p:extLst>
      <p:ext uri="{BB962C8B-B14F-4D97-AF65-F5344CB8AC3E}">
        <p14:creationId xmlns:p14="http://schemas.microsoft.com/office/powerpoint/2010/main" val="176181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53416" y="368164"/>
            <a:ext cx="8233383" cy="45657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7170" name="Picture 2">
            <a:extLst>
              <a:ext uri="{FF2B5EF4-FFF2-40B4-BE49-F238E27FC236}">
                <a16:creationId xmlns:a16="http://schemas.microsoft.com/office/drawing/2014/main" id="{67A5018B-7D16-4D05-80D5-9E5B086A1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2" y="514350"/>
            <a:ext cx="8305798" cy="415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475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DC2FC661-1529-4E0F-816D-EC64A1591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666750"/>
            <a:ext cx="829056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86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descr="Jesus Table paintings">
            <a:extLst>
              <a:ext uri="{FF2B5EF4-FFF2-40B4-BE49-F238E27FC236}">
                <a16:creationId xmlns:a16="http://schemas.microsoft.com/office/drawing/2014/main" id="{26F70352-D045-4A3D-918E-F78B27534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5738"/>
            <a:ext cx="6096000"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29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595055" y="249936"/>
            <a:ext cx="8153400" cy="45214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descr="Spirit of the Master: Why Do People Eat The Lord's Supper ...">
            <a:extLst>
              <a:ext uri="{FF2B5EF4-FFF2-40B4-BE49-F238E27FC236}">
                <a16:creationId xmlns:a16="http://schemas.microsoft.com/office/drawing/2014/main" id="{09D02969-648D-4543-8B05-08078A9A2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79" y="342812"/>
            <a:ext cx="8194843" cy="405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313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4142" name="Picture 46">
            <a:extLst>
              <a:ext uri="{FF2B5EF4-FFF2-40B4-BE49-F238E27FC236}">
                <a16:creationId xmlns:a16="http://schemas.microsoft.com/office/drawing/2014/main" id="{67286190-1184-45B7-996E-5C853AD1D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43840"/>
            <a:ext cx="68580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275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6" name="Picture 5">
            <a:extLst>
              <a:ext uri="{FF2B5EF4-FFF2-40B4-BE49-F238E27FC236}">
                <a16:creationId xmlns:a16="http://schemas.microsoft.com/office/drawing/2014/main" id="{4B6D1732-D66E-4CE6-BB5A-EE4ABF873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1450"/>
            <a:ext cx="8305800" cy="4672013"/>
          </a:xfrm>
          <a:prstGeom prst="rect">
            <a:avLst/>
          </a:prstGeom>
        </p:spPr>
      </p:pic>
      <p:sp>
        <p:nvSpPr>
          <p:cNvPr id="7" name="TextBox 6">
            <a:extLst>
              <a:ext uri="{FF2B5EF4-FFF2-40B4-BE49-F238E27FC236}">
                <a16:creationId xmlns:a16="http://schemas.microsoft.com/office/drawing/2014/main" id="{268FE126-D47D-4BA0-8BF5-65BE004BD5CF}"/>
              </a:ext>
            </a:extLst>
          </p:cNvPr>
          <p:cNvSpPr txBox="1"/>
          <p:nvPr/>
        </p:nvSpPr>
        <p:spPr>
          <a:xfrm>
            <a:off x="609600" y="3638550"/>
            <a:ext cx="3074881" cy="1015663"/>
          </a:xfrm>
          <a:prstGeom prst="rect">
            <a:avLst/>
          </a:prstGeom>
          <a:noFill/>
        </p:spPr>
        <p:txBody>
          <a:bodyPr wrap="none" rtlCol="0">
            <a:spAutoFit/>
          </a:bodyPr>
          <a:lstStyle/>
          <a:p>
            <a:pPr algn="l"/>
            <a:r>
              <a:rPr lang="en-US" altLang="en-US" sz="6000" baseline="30000" dirty="0">
                <a:solidFill>
                  <a:schemeClr val="bg1"/>
                </a:solidFill>
                <a:latin typeface="Arial Rounded MT Bold" panose="020F0704030504030204" pitchFamily="34" charset="0"/>
                <a:cs typeface="Vilna" pitchFamily="2" charset="-79"/>
              </a:rPr>
              <a:t>Lk 22.14-15</a:t>
            </a:r>
            <a:endParaRPr lang="en-US" sz="6000" dirty="0"/>
          </a:p>
        </p:txBody>
      </p:sp>
    </p:spTree>
    <p:extLst>
      <p:ext uri="{BB962C8B-B14F-4D97-AF65-F5344CB8AC3E}">
        <p14:creationId xmlns:p14="http://schemas.microsoft.com/office/powerpoint/2010/main" val="4719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 name="Picture 5">
            <a:extLst>
              <a:ext uri="{FF2B5EF4-FFF2-40B4-BE49-F238E27FC236}">
                <a16:creationId xmlns:a16="http://schemas.microsoft.com/office/drawing/2014/main" id="{0DD27369-A35B-4A29-807A-F1E066EF30F1}"/>
              </a:ext>
            </a:extLst>
          </p:cNvPr>
          <p:cNvPicPr>
            <a:picLocks noChangeAspect="1"/>
          </p:cNvPicPr>
          <p:nvPr/>
        </p:nvPicPr>
        <p:blipFill rotWithShape="1">
          <a:blip r:embed="rId3">
            <a:extLst>
              <a:ext uri="{28A0092B-C50C-407E-A947-70E740481C1C}">
                <a14:useLocalDpi xmlns:a14="http://schemas.microsoft.com/office/drawing/2010/main" val="0"/>
              </a:ext>
            </a:extLst>
          </a:blip>
          <a:srcRect t="8716" b="52499"/>
          <a:stretch/>
        </p:blipFill>
        <p:spPr>
          <a:xfrm>
            <a:off x="782737" y="438150"/>
            <a:ext cx="7427615" cy="4416019"/>
          </a:xfrm>
          <a:prstGeom prst="rect">
            <a:avLst/>
          </a:prstGeom>
        </p:spPr>
      </p:pic>
    </p:spTree>
    <p:extLst>
      <p:ext uri="{BB962C8B-B14F-4D97-AF65-F5344CB8AC3E}">
        <p14:creationId xmlns:p14="http://schemas.microsoft.com/office/powerpoint/2010/main" val="2846303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baseline="30000" dirty="0">
                <a:solidFill>
                  <a:schemeClr val="bg1"/>
                </a:solidFill>
                <a:latin typeface="Arial Rounded MT Bold" panose="020F0704030504030204" pitchFamily="34" charset="0"/>
                <a:cs typeface="Vilna" pitchFamily="2" charset="-79"/>
              </a:rPr>
              <a:t>Lk 22.14-15</a:t>
            </a:r>
            <a:r>
              <a:rPr lang="en-US" altLang="en-US" sz="4000" dirty="0">
                <a:solidFill>
                  <a:schemeClr val="bg1"/>
                </a:solidFill>
                <a:latin typeface="Arial Rounded MT Bold" panose="020F0704030504030204" pitchFamily="34" charset="0"/>
                <a:cs typeface="Vilna" pitchFamily="2" charset="-79"/>
              </a:rPr>
              <a:t> When the time came, Yeshua and the emissaries reclined at the table, and he said to them, "I have really wanted so much to celebrate this Seder </a:t>
            </a:r>
            <a:r>
              <a:rPr lang="en-US" altLang="en-US" sz="4000" dirty="0">
                <a:solidFill>
                  <a:srgbClr val="FFFF66"/>
                </a:solidFill>
                <a:latin typeface="Arial Rounded MT Bold" panose="020F0704030504030204" pitchFamily="34" charset="0"/>
                <a:cs typeface="Vilna" pitchFamily="2" charset="-79"/>
              </a:rPr>
              <a:t>with you</a:t>
            </a:r>
            <a:r>
              <a:rPr lang="en-US" altLang="en-US" sz="4000" dirty="0">
                <a:solidFill>
                  <a:schemeClr val="bg1"/>
                </a:solidFill>
                <a:latin typeface="Arial Rounded MT Bold" panose="020F0704030504030204" pitchFamily="34" charset="0"/>
                <a:cs typeface="Vilna" pitchFamily="2" charset="-79"/>
              </a:rPr>
              <a:t> before I die!</a:t>
            </a:r>
            <a:endParaRPr lang="en-US" sz="4000" dirty="0"/>
          </a:p>
        </p:txBody>
      </p:sp>
    </p:spTree>
    <p:extLst>
      <p:ext uri="{BB962C8B-B14F-4D97-AF65-F5344CB8AC3E}">
        <p14:creationId xmlns:p14="http://schemas.microsoft.com/office/powerpoint/2010/main" val="373831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Passover is relational “with you.”</a:t>
            </a:r>
          </a:p>
          <a:p>
            <a:r>
              <a:rPr lang="en-US" sz="4000" u="sng" dirty="0">
                <a:solidFill>
                  <a:srgbClr val="FFFF66"/>
                </a:solidFill>
              </a:rPr>
              <a:t>Love expressed in joy smiles</a:t>
            </a:r>
          </a:p>
          <a:p>
            <a:r>
              <a:rPr lang="en-US" sz="4000" dirty="0"/>
              <a:t>Love expressed in ritual: Leaven</a:t>
            </a:r>
          </a:p>
          <a:p>
            <a:r>
              <a:rPr lang="en-US" sz="4000" dirty="0"/>
              <a:t>Love expressed in confession</a:t>
            </a:r>
          </a:p>
        </p:txBody>
      </p:sp>
    </p:spTree>
    <p:extLst>
      <p:ext uri="{BB962C8B-B14F-4D97-AF65-F5344CB8AC3E}">
        <p14:creationId xmlns:p14="http://schemas.microsoft.com/office/powerpoint/2010/main" val="3344449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Shmot</a:t>
            </a:r>
            <a:r>
              <a:rPr lang="en-US" sz="4000" baseline="30000" dirty="0"/>
              <a:t>/Ex 12.3</a:t>
            </a:r>
            <a:r>
              <a:rPr lang="en-US" sz="4000" dirty="0"/>
              <a:t> On the tenth day of this month, each man is to take a lamb or kid for his family, one per household.</a:t>
            </a:r>
          </a:p>
          <a:p>
            <a:pPr marL="0" indent="0">
              <a:buNone/>
            </a:pPr>
            <a:r>
              <a:rPr lang="en-US" sz="4000" dirty="0"/>
              <a:t>Lamb per household.</a:t>
            </a:r>
          </a:p>
          <a:p>
            <a:pPr marL="0" indent="0">
              <a:buNone/>
            </a:pPr>
            <a:r>
              <a:rPr lang="en-US" sz="4000" u="sng" dirty="0">
                <a:solidFill>
                  <a:srgbClr val="FFFF66"/>
                </a:solidFill>
              </a:rPr>
              <a:t>Family is a unit of worship.</a:t>
            </a:r>
          </a:p>
          <a:p>
            <a:pPr marL="0" indent="0">
              <a:buNone/>
            </a:pPr>
            <a:r>
              <a:rPr lang="en-US" sz="4000" dirty="0"/>
              <a:t>70% of American Jews observe</a:t>
            </a:r>
          </a:p>
        </p:txBody>
      </p:sp>
    </p:spTree>
    <p:extLst>
      <p:ext uri="{BB962C8B-B14F-4D97-AF65-F5344CB8AC3E}">
        <p14:creationId xmlns:p14="http://schemas.microsoft.com/office/powerpoint/2010/main" val="3178460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All the liturgy and Torah that we do has an underlying purpose.  </a:t>
            </a:r>
          </a:p>
          <a:p>
            <a:pPr marL="0" indent="0">
              <a:buNone/>
            </a:pPr>
            <a:r>
              <a:rPr lang="en-US" sz="4000" u="sng" dirty="0">
                <a:solidFill>
                  <a:srgbClr val="FFFF66"/>
                </a:solidFill>
              </a:rPr>
              <a:t>All relational</a:t>
            </a:r>
            <a:r>
              <a:rPr lang="en-US" sz="4000" dirty="0">
                <a:solidFill>
                  <a:srgbClr val="FFFF66"/>
                </a:solidFill>
              </a:rPr>
              <a:t>.  “</a:t>
            </a:r>
            <a:r>
              <a:rPr lang="en-US" altLang="en-US" sz="4000" u="sng" dirty="0">
                <a:solidFill>
                  <a:srgbClr val="FFFF66"/>
                </a:solidFill>
                <a:latin typeface="Arial Rounded MT Bold" panose="020F0704030504030204" pitchFamily="34" charset="0"/>
                <a:cs typeface="Vilna" pitchFamily="2" charset="-79"/>
              </a:rPr>
              <a:t>with you</a:t>
            </a:r>
            <a:r>
              <a:rPr lang="en-US" sz="4000" dirty="0">
                <a:solidFill>
                  <a:srgbClr val="FFFF66"/>
                </a:solidFill>
              </a:rPr>
              <a:t>”</a:t>
            </a:r>
          </a:p>
          <a:p>
            <a:pPr marL="0" indent="0">
              <a:buNone/>
            </a:pPr>
            <a:r>
              <a:rPr lang="en-US" sz="4000" dirty="0"/>
              <a:t>Love G-d.</a:t>
            </a:r>
          </a:p>
          <a:p>
            <a:pPr marL="0" indent="0">
              <a:buNone/>
            </a:pPr>
            <a:r>
              <a:rPr lang="en-US" sz="4000" dirty="0"/>
              <a:t>Love your neighbor.  </a:t>
            </a:r>
          </a:p>
        </p:txBody>
      </p:sp>
    </p:spTree>
    <p:extLst>
      <p:ext uri="{BB962C8B-B14F-4D97-AF65-F5344CB8AC3E}">
        <p14:creationId xmlns:p14="http://schemas.microsoft.com/office/powerpoint/2010/main" val="137641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Mk 12.28-31</a:t>
            </a:r>
            <a:r>
              <a:rPr lang="en-US" sz="4000" dirty="0"/>
              <a:t> One of the Torah-teachers came up and heard them engaged in this discussion. Seeing that Yeshua answered them well, he asked him, “Which is the most important mitzvah of them all?” Yeshua answered, “The most important is, ‘</a:t>
            </a:r>
            <a:r>
              <a:rPr lang="en-US" sz="4000" dirty="0" err="1"/>
              <a:t>Sh’ma</a:t>
            </a:r>
            <a:r>
              <a:rPr lang="en-US" sz="4000" dirty="0"/>
              <a:t> </a:t>
            </a:r>
            <a:r>
              <a:rPr lang="en-US" sz="4000" dirty="0" err="1"/>
              <a:t>Yisra’el</a:t>
            </a:r>
            <a:r>
              <a:rPr lang="en-US" sz="4000" dirty="0"/>
              <a:t>, </a:t>
            </a:r>
            <a:r>
              <a:rPr lang="en-US" sz="4000" cap="small" dirty="0"/>
              <a:t>Adoni</a:t>
            </a:r>
            <a:r>
              <a:rPr lang="en-US" sz="4000" dirty="0"/>
              <a:t> </a:t>
            </a:r>
            <a:r>
              <a:rPr lang="en-US" sz="4000" dirty="0" err="1"/>
              <a:t>Eloheinu</a:t>
            </a:r>
            <a:r>
              <a:rPr lang="en-US" sz="4000" dirty="0"/>
              <a:t>, </a:t>
            </a:r>
          </a:p>
        </p:txBody>
      </p:sp>
    </p:spTree>
    <p:extLst>
      <p:ext uri="{BB962C8B-B14F-4D97-AF65-F5344CB8AC3E}">
        <p14:creationId xmlns:p14="http://schemas.microsoft.com/office/powerpoint/2010/main" val="773144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Mk 12.28-31</a:t>
            </a:r>
            <a:r>
              <a:rPr lang="en-US" sz="4000" dirty="0"/>
              <a:t> </a:t>
            </a:r>
            <a:r>
              <a:rPr lang="en-US" sz="4000" cap="small" dirty="0"/>
              <a:t>Adoni</a:t>
            </a:r>
            <a:r>
              <a:rPr lang="en-US" sz="4000" dirty="0"/>
              <a:t> </a:t>
            </a:r>
            <a:r>
              <a:rPr lang="en-US" sz="4000" dirty="0" err="1"/>
              <a:t>ekhad</a:t>
            </a:r>
            <a:r>
              <a:rPr lang="en-US" sz="4000" dirty="0"/>
              <a:t> [Hear, O Isra’el, the Lord our God, the Lord is one], and you are to love </a:t>
            </a:r>
            <a:r>
              <a:rPr lang="en-US" sz="4000" cap="small" dirty="0"/>
              <a:t>Adoni</a:t>
            </a:r>
            <a:r>
              <a:rPr lang="en-US" sz="4000" dirty="0"/>
              <a:t> your God with all your heart, with all your soul, with all your understanding and with all your strength.’ The second is this: ‘You are to love your neighbor as yourself.’  There is no other mitzvah greater than these.” </a:t>
            </a:r>
          </a:p>
        </p:txBody>
      </p:sp>
    </p:spTree>
    <p:extLst>
      <p:ext uri="{BB962C8B-B14F-4D97-AF65-F5344CB8AC3E}">
        <p14:creationId xmlns:p14="http://schemas.microsoft.com/office/powerpoint/2010/main" val="556714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How can we understand </a:t>
            </a:r>
          </a:p>
          <a:p>
            <a:pPr marL="0" indent="0" algn="ctr">
              <a:buNone/>
            </a:pPr>
            <a:r>
              <a:rPr lang="en-US" sz="4000" dirty="0"/>
              <a:t>“loving my neighbor?”</a:t>
            </a:r>
          </a:p>
        </p:txBody>
      </p:sp>
    </p:spTree>
    <p:extLst>
      <p:ext uri="{BB962C8B-B14F-4D97-AF65-F5344CB8AC3E}">
        <p14:creationId xmlns:p14="http://schemas.microsoft.com/office/powerpoint/2010/main" val="4184146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Joy?</a:t>
            </a:r>
          </a:p>
        </p:txBody>
      </p:sp>
      <p:sp>
        <p:nvSpPr>
          <p:cNvPr id="3" name="Content Placeholder 2"/>
          <p:cNvSpPr>
            <a:spLocks noGrp="1"/>
          </p:cNvSpPr>
          <p:nvPr>
            <p:ph idx="1"/>
          </p:nvPr>
        </p:nvSpPr>
        <p:spPr>
          <a:xfrm>
            <a:off x="457198" y="1296192"/>
            <a:ext cx="7951902" cy="3847308"/>
          </a:xfrm>
        </p:spPr>
        <p:txBody>
          <a:bodyPr>
            <a:normAutofit lnSpcReduction="10000"/>
          </a:bodyPr>
          <a:lstStyle/>
          <a:p>
            <a:r>
              <a:rPr lang="en-US" dirty="0"/>
              <a:t>Defined </a:t>
            </a:r>
          </a:p>
          <a:p>
            <a:pPr lvl="1"/>
            <a:r>
              <a:rPr lang="en-US" dirty="0"/>
              <a:t>“Being with someone who is glad as glad can be to be with me.”</a:t>
            </a:r>
          </a:p>
          <a:p>
            <a:r>
              <a:rPr lang="en-US" dirty="0"/>
              <a:t>Impact</a:t>
            </a:r>
          </a:p>
          <a:p>
            <a:pPr lvl="1"/>
            <a:r>
              <a:rPr lang="en-US" dirty="0"/>
              <a:t>Feels good</a:t>
            </a:r>
          </a:p>
          <a:p>
            <a:pPr lvl="1"/>
            <a:r>
              <a:rPr lang="en-US" u="sng" dirty="0"/>
              <a:t>Dopamine</a:t>
            </a:r>
            <a:r>
              <a:rPr lang="en-US" dirty="0"/>
              <a:t> released in both brains</a:t>
            </a:r>
          </a:p>
          <a:p>
            <a:pPr lvl="1"/>
            <a:r>
              <a:rPr lang="en-US" dirty="0"/>
              <a:t>Always relational—distinguishing it from “pleasure.”</a:t>
            </a:r>
          </a:p>
          <a:p>
            <a:r>
              <a:rPr lang="en-US" dirty="0"/>
              <a:t>Transmission</a:t>
            </a:r>
          </a:p>
          <a:p>
            <a:pPr lvl="1"/>
            <a:r>
              <a:rPr lang="en-US" dirty="0"/>
              <a:t>Non-verbal </a:t>
            </a:r>
          </a:p>
          <a:p>
            <a:pPr lvl="1"/>
            <a:r>
              <a:rPr lang="en-US" dirty="0"/>
              <a:t>Authentic</a:t>
            </a:r>
          </a:p>
          <a:p>
            <a:pPr lvl="1"/>
            <a:r>
              <a:rPr lang="en-US" dirty="0"/>
              <a:t>Cycles 6 complete transactions per second</a:t>
            </a:r>
          </a:p>
          <a:p>
            <a:endParaRPr lang="en-US" dirty="0"/>
          </a:p>
        </p:txBody>
      </p:sp>
    </p:spTree>
    <p:extLst>
      <p:ext uri="{BB962C8B-B14F-4D97-AF65-F5344CB8AC3E}">
        <p14:creationId xmlns:p14="http://schemas.microsoft.com/office/powerpoint/2010/main" val="2907127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236364" cy="51435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457200" y="3879664"/>
            <a:ext cx="5582752" cy="116127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 name="Group 7"/>
          <p:cNvGrpSpPr/>
          <p:nvPr/>
        </p:nvGrpSpPr>
        <p:grpSpPr>
          <a:xfrm>
            <a:off x="7465275" y="473510"/>
            <a:ext cx="1221525" cy="456742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Joy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Level</a:t>
              </a:r>
            </a:p>
          </p:txBody>
        </p:sp>
      </p:grpSp>
      <p:sp>
        <p:nvSpPr>
          <p:cNvPr id="11" name="Left Arrow 10"/>
          <p:cNvSpPr/>
          <p:nvPr/>
        </p:nvSpPr>
        <p:spPr>
          <a:xfrm flipV="1">
            <a:off x="1289107" y="429148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itle 1"/>
          <p:cNvSpPr txBox="1">
            <a:spLocks/>
          </p:cNvSpPr>
          <p:nvPr/>
        </p:nvSpPr>
        <p:spPr>
          <a:xfrm>
            <a:off x="457198" y="-2275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spTree>
    <p:extLst>
      <p:ext uri="{BB962C8B-B14F-4D97-AF65-F5344CB8AC3E}">
        <p14:creationId xmlns:p14="http://schemas.microsoft.com/office/powerpoint/2010/main" val="1759071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37"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900" decel="100000" fill="hold"/>
                                        <p:tgtEl>
                                          <p:spTgt spid="8"/>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236364" cy="51435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457200" y="3879664"/>
            <a:ext cx="5582752" cy="116127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 name="Group 7"/>
          <p:cNvGrpSpPr/>
          <p:nvPr/>
        </p:nvGrpSpPr>
        <p:grpSpPr>
          <a:xfrm>
            <a:off x="7465275" y="473510"/>
            <a:ext cx="1221525" cy="456742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Joy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Level</a:t>
              </a:r>
            </a:p>
          </p:txBody>
        </p:sp>
      </p:grpSp>
      <p:sp>
        <p:nvSpPr>
          <p:cNvPr id="11" name="Left Arrow 10"/>
          <p:cNvSpPr/>
          <p:nvPr/>
        </p:nvSpPr>
        <p:spPr>
          <a:xfrm flipV="1">
            <a:off x="1289107" y="429148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itle 1"/>
          <p:cNvSpPr txBox="1">
            <a:spLocks/>
          </p:cNvSpPr>
          <p:nvPr/>
        </p:nvSpPr>
        <p:spPr>
          <a:xfrm>
            <a:off x="457198" y="-2275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20" name="Group 19"/>
          <p:cNvGrpSpPr/>
          <p:nvPr/>
        </p:nvGrpSpPr>
        <p:grpSpPr>
          <a:xfrm>
            <a:off x="457200" y="3516195"/>
            <a:ext cx="5582752" cy="1505334"/>
            <a:chOff x="457200" y="3273750"/>
            <a:chExt cx="5582752" cy="1505334"/>
          </a:xfrm>
        </p:grpSpPr>
        <p:sp>
          <p:nvSpPr>
            <p:cNvPr id="21" name="Smiley Face 20"/>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Smiley Face 21"/>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ight Arrow 22"/>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6029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 name="Picture 5">
            <a:extLst>
              <a:ext uri="{FF2B5EF4-FFF2-40B4-BE49-F238E27FC236}">
                <a16:creationId xmlns:a16="http://schemas.microsoft.com/office/drawing/2014/main" id="{0DD27369-A35B-4A29-807A-F1E066EF30F1}"/>
              </a:ext>
            </a:extLst>
          </p:cNvPr>
          <p:cNvPicPr>
            <a:picLocks noChangeAspect="1"/>
          </p:cNvPicPr>
          <p:nvPr/>
        </p:nvPicPr>
        <p:blipFill rotWithShape="1">
          <a:blip r:embed="rId3">
            <a:extLst>
              <a:ext uri="{28A0092B-C50C-407E-A947-70E740481C1C}">
                <a14:useLocalDpi xmlns:a14="http://schemas.microsoft.com/office/drawing/2010/main" val="0"/>
              </a:ext>
            </a:extLst>
          </a:blip>
          <a:srcRect t="47501" b="5447"/>
          <a:stretch/>
        </p:blipFill>
        <p:spPr>
          <a:xfrm>
            <a:off x="1333219" y="177370"/>
            <a:ext cx="6594792" cy="4756580"/>
          </a:xfrm>
          <a:prstGeom prst="rect">
            <a:avLst/>
          </a:prstGeom>
        </p:spPr>
      </p:pic>
      <p:sp>
        <p:nvSpPr>
          <p:cNvPr id="2" name="Rectangle: Rounded Corners 1">
            <a:extLst>
              <a:ext uri="{FF2B5EF4-FFF2-40B4-BE49-F238E27FC236}">
                <a16:creationId xmlns:a16="http://schemas.microsoft.com/office/drawing/2014/main" id="{87804B50-5B22-4A19-9E91-22FD63B6BA9B}"/>
              </a:ext>
            </a:extLst>
          </p:cNvPr>
          <p:cNvSpPr/>
          <p:nvPr/>
        </p:nvSpPr>
        <p:spPr bwMode="auto">
          <a:xfrm>
            <a:off x="2285999" y="4400550"/>
            <a:ext cx="5524781" cy="533400"/>
          </a:xfrm>
          <a:prstGeom prst="roundRect">
            <a:avLst/>
          </a:prstGeom>
          <a:noFill/>
          <a:ln w="539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Arial Rounded MT Bold" pitchFamily="34" charset="0"/>
              <a:ea typeface="+mn-ea"/>
              <a:cs typeface="Arial" charset="0"/>
            </a:endParaRPr>
          </a:p>
        </p:txBody>
      </p:sp>
      <p:sp>
        <p:nvSpPr>
          <p:cNvPr id="3" name="Rectangle: Rounded Corners 2">
            <a:extLst>
              <a:ext uri="{FF2B5EF4-FFF2-40B4-BE49-F238E27FC236}">
                <a16:creationId xmlns:a16="http://schemas.microsoft.com/office/drawing/2014/main" id="{B254BD3B-09B8-42DA-A9FD-31E88538F3A6}"/>
              </a:ext>
            </a:extLst>
          </p:cNvPr>
          <p:cNvSpPr/>
          <p:nvPr/>
        </p:nvSpPr>
        <p:spPr bwMode="auto">
          <a:xfrm>
            <a:off x="4114800" y="1428750"/>
            <a:ext cx="3429000" cy="4572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Arial Rounded MT Bold" pitchFamily="34" charset="0"/>
              <a:ea typeface="+mn-ea"/>
              <a:cs typeface="Arial" charset="0"/>
            </a:endParaRPr>
          </a:p>
        </p:txBody>
      </p:sp>
      <p:sp>
        <p:nvSpPr>
          <p:cNvPr id="5" name="Rectangle: Rounded Corners 4">
            <a:extLst>
              <a:ext uri="{FF2B5EF4-FFF2-40B4-BE49-F238E27FC236}">
                <a16:creationId xmlns:a16="http://schemas.microsoft.com/office/drawing/2014/main" id="{F2D8A2C6-677C-469A-AB07-FCFF3DB7A732}"/>
              </a:ext>
            </a:extLst>
          </p:cNvPr>
          <p:cNvSpPr/>
          <p:nvPr/>
        </p:nvSpPr>
        <p:spPr bwMode="auto">
          <a:xfrm>
            <a:off x="1676400" y="1885950"/>
            <a:ext cx="1143000" cy="381000"/>
          </a:xfrm>
          <a:prstGeom prst="roundRect">
            <a:avLst/>
          </a:prstGeom>
          <a:noFill/>
          <a:ln w="476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1960953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236364" cy="51435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57200" y="3879664"/>
            <a:ext cx="5582752" cy="116127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0" name="Smiley Face 19"/>
          <p:cNvSpPr/>
          <p:nvPr/>
        </p:nvSpPr>
        <p:spPr>
          <a:xfrm>
            <a:off x="4784767" y="354096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388614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326384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406835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p:cNvGrpSpPr/>
          <p:nvPr/>
        </p:nvGrpSpPr>
        <p:grpSpPr>
          <a:xfrm>
            <a:off x="7465275" y="473510"/>
            <a:ext cx="1221525" cy="456742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Joy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Level</a:t>
              </a:r>
            </a:p>
          </p:txBody>
        </p:sp>
      </p:grpSp>
      <p:sp>
        <p:nvSpPr>
          <p:cNvPr id="11" name="Left Arrow 10"/>
          <p:cNvSpPr/>
          <p:nvPr/>
        </p:nvSpPr>
        <p:spPr>
          <a:xfrm flipV="1">
            <a:off x="1289107" y="429148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itle 1"/>
          <p:cNvSpPr txBox="1">
            <a:spLocks/>
          </p:cNvSpPr>
          <p:nvPr/>
        </p:nvSpPr>
        <p:spPr>
          <a:xfrm>
            <a:off x="457198" y="-2275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sp>
        <p:nvSpPr>
          <p:cNvPr id="22" name="Left Arrow 21"/>
          <p:cNvSpPr/>
          <p:nvPr/>
        </p:nvSpPr>
        <p:spPr>
          <a:xfrm rot="225919" flipV="1">
            <a:off x="1289107" y="379156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13158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236364" cy="51435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57200" y="3879664"/>
            <a:ext cx="5582752" cy="116127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57200" y="3263840"/>
            <a:ext cx="5582752" cy="1783570"/>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Content Placeholder 2"/>
          <p:cNvSpPr>
            <a:spLocks noGrp="1"/>
          </p:cNvSpPr>
          <p:nvPr>
            <p:ph idx="1"/>
          </p:nvPr>
        </p:nvSpPr>
        <p:spPr/>
        <p:txBody>
          <a:bodyPr/>
          <a:lstStyle/>
          <a:p>
            <a:endParaRPr lang="en-US" dirty="0"/>
          </a:p>
        </p:txBody>
      </p:sp>
      <p:grpSp>
        <p:nvGrpSpPr>
          <p:cNvPr id="8" name="Group 7"/>
          <p:cNvGrpSpPr/>
          <p:nvPr/>
        </p:nvGrpSpPr>
        <p:grpSpPr>
          <a:xfrm>
            <a:off x="7465275" y="473510"/>
            <a:ext cx="1221525" cy="456742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Joy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Level</a:t>
              </a:r>
            </a:p>
          </p:txBody>
        </p:sp>
      </p:grpSp>
      <p:sp>
        <p:nvSpPr>
          <p:cNvPr id="11" name="Left Arrow 10"/>
          <p:cNvSpPr/>
          <p:nvPr/>
        </p:nvSpPr>
        <p:spPr>
          <a:xfrm flipV="1">
            <a:off x="1289107" y="429148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57200" y="3040606"/>
            <a:ext cx="5582752" cy="1372954"/>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Title 1"/>
          <p:cNvSpPr txBox="1">
            <a:spLocks/>
          </p:cNvSpPr>
          <p:nvPr/>
        </p:nvSpPr>
        <p:spPr>
          <a:xfrm>
            <a:off x="457198" y="-2275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spTree>
    <p:extLst>
      <p:ext uri="{BB962C8B-B14F-4D97-AF65-F5344CB8AC3E}">
        <p14:creationId xmlns:p14="http://schemas.microsoft.com/office/powerpoint/2010/main" val="1119676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236364" cy="51435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57200" y="3879664"/>
            <a:ext cx="5582752" cy="116127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57200" y="3263840"/>
            <a:ext cx="5582752" cy="1783570"/>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Content Placeholder 2"/>
          <p:cNvSpPr>
            <a:spLocks noGrp="1"/>
          </p:cNvSpPr>
          <p:nvPr>
            <p:ph idx="1"/>
          </p:nvPr>
        </p:nvSpPr>
        <p:spPr/>
        <p:txBody>
          <a:bodyPr/>
          <a:lstStyle/>
          <a:p>
            <a:endParaRPr lang="en-US" dirty="0"/>
          </a:p>
        </p:txBody>
      </p:sp>
      <p:grpSp>
        <p:nvGrpSpPr>
          <p:cNvPr id="8" name="Group 7"/>
          <p:cNvGrpSpPr/>
          <p:nvPr/>
        </p:nvGrpSpPr>
        <p:grpSpPr>
          <a:xfrm>
            <a:off x="7465275" y="473510"/>
            <a:ext cx="1221525" cy="456742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Joy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Level</a:t>
              </a:r>
            </a:p>
          </p:txBody>
        </p:sp>
      </p:grpSp>
      <p:sp>
        <p:nvSpPr>
          <p:cNvPr id="11" name="Left Arrow 10"/>
          <p:cNvSpPr/>
          <p:nvPr/>
        </p:nvSpPr>
        <p:spPr>
          <a:xfrm flipV="1">
            <a:off x="1289107" y="429148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57200" y="3040606"/>
            <a:ext cx="5582752" cy="1372954"/>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57200" y="2682669"/>
            <a:ext cx="5582752" cy="1507662"/>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2" name="Title 1"/>
          <p:cNvSpPr txBox="1">
            <a:spLocks/>
          </p:cNvSpPr>
          <p:nvPr/>
        </p:nvSpPr>
        <p:spPr>
          <a:xfrm>
            <a:off x="457198" y="-2275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spTree>
    <p:extLst>
      <p:ext uri="{BB962C8B-B14F-4D97-AF65-F5344CB8AC3E}">
        <p14:creationId xmlns:p14="http://schemas.microsoft.com/office/powerpoint/2010/main" val="1621523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236364" cy="51435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57200" y="3879664"/>
            <a:ext cx="5582752" cy="116127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57200" y="3263840"/>
            <a:ext cx="5582752" cy="1783570"/>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 name="Group 7"/>
          <p:cNvGrpSpPr/>
          <p:nvPr/>
        </p:nvGrpSpPr>
        <p:grpSpPr>
          <a:xfrm>
            <a:off x="7465275" y="473510"/>
            <a:ext cx="1221525" cy="456742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Joy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Level</a:t>
              </a:r>
            </a:p>
          </p:txBody>
        </p:sp>
      </p:grpSp>
      <p:sp>
        <p:nvSpPr>
          <p:cNvPr id="11" name="Left Arrow 10"/>
          <p:cNvSpPr/>
          <p:nvPr/>
        </p:nvSpPr>
        <p:spPr>
          <a:xfrm flipV="1">
            <a:off x="1289107" y="429148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57200" y="3040606"/>
            <a:ext cx="5582752" cy="1372954"/>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57200" y="2682669"/>
            <a:ext cx="5582752" cy="1507662"/>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57200" y="2327060"/>
            <a:ext cx="5582752" cy="1505334"/>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6" name="Title 1"/>
          <p:cNvSpPr txBox="1">
            <a:spLocks/>
          </p:cNvSpPr>
          <p:nvPr/>
        </p:nvSpPr>
        <p:spPr>
          <a:xfrm>
            <a:off x="457198" y="-2275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spTree>
    <p:extLst>
      <p:ext uri="{BB962C8B-B14F-4D97-AF65-F5344CB8AC3E}">
        <p14:creationId xmlns:p14="http://schemas.microsoft.com/office/powerpoint/2010/main" val="1786609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236364" cy="51435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57200" y="3879664"/>
            <a:ext cx="5582752" cy="116127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57200" y="3263840"/>
            <a:ext cx="5582752" cy="1783570"/>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itle 1"/>
          <p:cNvSpPr txBox="1">
            <a:spLocks/>
          </p:cNvSpPr>
          <p:nvPr/>
        </p:nvSpPr>
        <p:spPr>
          <a:xfrm>
            <a:off x="457198" y="-2275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8" name="Group 7"/>
          <p:cNvGrpSpPr/>
          <p:nvPr/>
        </p:nvGrpSpPr>
        <p:grpSpPr>
          <a:xfrm>
            <a:off x="7465275" y="473510"/>
            <a:ext cx="1221525" cy="456742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Joy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Level</a:t>
              </a:r>
            </a:p>
          </p:txBody>
        </p:sp>
      </p:grpSp>
      <p:sp>
        <p:nvSpPr>
          <p:cNvPr id="11" name="Left Arrow 10"/>
          <p:cNvSpPr/>
          <p:nvPr/>
        </p:nvSpPr>
        <p:spPr>
          <a:xfrm flipV="1">
            <a:off x="1289107" y="429148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57200" y="3040606"/>
            <a:ext cx="5582752" cy="1372954"/>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57200" y="2682669"/>
            <a:ext cx="5582752" cy="1507662"/>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57200" y="2327060"/>
            <a:ext cx="5582752" cy="1505334"/>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p:cNvGrpSpPr/>
          <p:nvPr/>
        </p:nvGrpSpPr>
        <p:grpSpPr>
          <a:xfrm>
            <a:off x="457200" y="1834079"/>
            <a:ext cx="5582752" cy="1642706"/>
            <a:chOff x="457200" y="2792314"/>
            <a:chExt cx="5582752" cy="1642706"/>
          </a:xfrm>
        </p:grpSpPr>
        <p:sp>
          <p:nvSpPr>
            <p:cNvPr id="37" name="Smiley Face 36"/>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Smiley Face 37"/>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Left Arrow 38"/>
            <p:cNvSpPr/>
            <p:nvPr/>
          </p:nvSpPr>
          <p:spPr>
            <a:xfrm rot="324315" flipV="1">
              <a:off x="1289107" y="3434081"/>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61062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236364" cy="51435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57200" y="3879664"/>
            <a:ext cx="5582752" cy="116127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57200" y="3263840"/>
            <a:ext cx="5582752" cy="1783570"/>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itle 1"/>
          <p:cNvSpPr txBox="1">
            <a:spLocks/>
          </p:cNvSpPr>
          <p:nvPr/>
        </p:nvSpPr>
        <p:spPr>
          <a:xfrm>
            <a:off x="457198" y="-2275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8" name="Group 7"/>
          <p:cNvGrpSpPr/>
          <p:nvPr/>
        </p:nvGrpSpPr>
        <p:grpSpPr>
          <a:xfrm>
            <a:off x="7465275" y="473510"/>
            <a:ext cx="1221525" cy="456742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Joy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Level</a:t>
              </a:r>
            </a:p>
          </p:txBody>
        </p:sp>
      </p:grpSp>
      <p:sp>
        <p:nvSpPr>
          <p:cNvPr id="11" name="Left Arrow 10"/>
          <p:cNvSpPr/>
          <p:nvPr/>
        </p:nvSpPr>
        <p:spPr>
          <a:xfrm flipV="1">
            <a:off x="1289107" y="429148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57200" y="3040606"/>
            <a:ext cx="5582752" cy="1372954"/>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57200" y="2682669"/>
            <a:ext cx="5582752" cy="1507662"/>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57200" y="2327060"/>
            <a:ext cx="5582752" cy="1505334"/>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p:cNvGrpSpPr/>
          <p:nvPr/>
        </p:nvGrpSpPr>
        <p:grpSpPr>
          <a:xfrm>
            <a:off x="457200" y="1834079"/>
            <a:ext cx="5582752" cy="1642706"/>
            <a:chOff x="457200" y="2792314"/>
            <a:chExt cx="5582752" cy="1642706"/>
          </a:xfrm>
        </p:grpSpPr>
        <p:sp>
          <p:nvSpPr>
            <p:cNvPr id="37" name="Smiley Face 36"/>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Smiley Face 37"/>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Left Arrow 38"/>
            <p:cNvSpPr/>
            <p:nvPr/>
          </p:nvSpPr>
          <p:spPr>
            <a:xfrm rot="324315" flipV="1">
              <a:off x="1289107" y="3434081"/>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0" name="Group 39"/>
          <p:cNvGrpSpPr/>
          <p:nvPr/>
        </p:nvGrpSpPr>
        <p:grpSpPr>
          <a:xfrm>
            <a:off x="457200" y="1426515"/>
            <a:ext cx="5582752" cy="1568834"/>
            <a:chOff x="457200" y="2384750"/>
            <a:chExt cx="5582752" cy="1568834"/>
          </a:xfrm>
        </p:grpSpPr>
        <p:sp>
          <p:nvSpPr>
            <p:cNvPr id="41" name="Smiley Face 40"/>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Smiley Face 41"/>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ight Arrow 42"/>
            <p:cNvSpPr/>
            <p:nvPr/>
          </p:nvSpPr>
          <p:spPr>
            <a:xfrm rot="21303798">
              <a:off x="1301213" y="29797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7143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236364" cy="51435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57200" y="3879664"/>
            <a:ext cx="5582752" cy="116127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57200" y="3263840"/>
            <a:ext cx="5582752" cy="1783570"/>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itle 1"/>
          <p:cNvSpPr txBox="1">
            <a:spLocks/>
          </p:cNvSpPr>
          <p:nvPr/>
        </p:nvSpPr>
        <p:spPr>
          <a:xfrm>
            <a:off x="457198" y="-2275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8" name="Group 7"/>
          <p:cNvGrpSpPr/>
          <p:nvPr/>
        </p:nvGrpSpPr>
        <p:grpSpPr>
          <a:xfrm>
            <a:off x="7465275" y="473510"/>
            <a:ext cx="1221525" cy="456742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Joy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Level</a:t>
              </a:r>
            </a:p>
          </p:txBody>
        </p:sp>
      </p:grpSp>
      <p:sp>
        <p:nvSpPr>
          <p:cNvPr id="11" name="Left Arrow 10"/>
          <p:cNvSpPr/>
          <p:nvPr/>
        </p:nvSpPr>
        <p:spPr>
          <a:xfrm flipV="1">
            <a:off x="1289107" y="429148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57200" y="3040606"/>
            <a:ext cx="5582752" cy="1372954"/>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57200" y="2682669"/>
            <a:ext cx="5582752" cy="1507662"/>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57200" y="2327060"/>
            <a:ext cx="5582752" cy="1505334"/>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p:cNvGrpSpPr/>
          <p:nvPr/>
        </p:nvGrpSpPr>
        <p:grpSpPr>
          <a:xfrm>
            <a:off x="457200" y="1834079"/>
            <a:ext cx="5582752" cy="1642706"/>
            <a:chOff x="457200" y="2792314"/>
            <a:chExt cx="5582752" cy="1642706"/>
          </a:xfrm>
        </p:grpSpPr>
        <p:sp>
          <p:nvSpPr>
            <p:cNvPr id="37" name="Smiley Face 36"/>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Smiley Face 37"/>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Left Arrow 38"/>
            <p:cNvSpPr/>
            <p:nvPr/>
          </p:nvSpPr>
          <p:spPr>
            <a:xfrm rot="324315" flipV="1">
              <a:off x="1289107" y="3434081"/>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0" name="Group 39"/>
          <p:cNvGrpSpPr/>
          <p:nvPr/>
        </p:nvGrpSpPr>
        <p:grpSpPr>
          <a:xfrm>
            <a:off x="457200" y="1426515"/>
            <a:ext cx="5582752" cy="1568834"/>
            <a:chOff x="457200" y="2384750"/>
            <a:chExt cx="5582752" cy="1568834"/>
          </a:xfrm>
        </p:grpSpPr>
        <p:sp>
          <p:nvSpPr>
            <p:cNvPr id="41" name="Smiley Face 40"/>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Smiley Face 41"/>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ight Arrow 42"/>
            <p:cNvSpPr/>
            <p:nvPr/>
          </p:nvSpPr>
          <p:spPr>
            <a:xfrm rot="21303798">
              <a:off x="1301213" y="29797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 name="Group 43"/>
          <p:cNvGrpSpPr/>
          <p:nvPr/>
        </p:nvGrpSpPr>
        <p:grpSpPr>
          <a:xfrm>
            <a:off x="457200" y="997034"/>
            <a:ext cx="5582752" cy="1579206"/>
            <a:chOff x="457200" y="1966814"/>
            <a:chExt cx="5582752" cy="1579206"/>
          </a:xfrm>
        </p:grpSpPr>
        <p:sp>
          <p:nvSpPr>
            <p:cNvPr id="45" name="Smiley Face 44"/>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Smiley Face 45"/>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Left Arrow 46"/>
            <p:cNvSpPr/>
            <p:nvPr/>
          </p:nvSpPr>
          <p:spPr>
            <a:xfrm rot="218440" flipV="1">
              <a:off x="1289107" y="25400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98462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236364" cy="51435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57200" y="3879664"/>
            <a:ext cx="5582752" cy="116127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57200" y="3263840"/>
            <a:ext cx="5582752" cy="1783570"/>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itle 1"/>
          <p:cNvSpPr txBox="1">
            <a:spLocks/>
          </p:cNvSpPr>
          <p:nvPr/>
        </p:nvSpPr>
        <p:spPr>
          <a:xfrm>
            <a:off x="457198" y="-2275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8" name="Group 7"/>
          <p:cNvGrpSpPr/>
          <p:nvPr/>
        </p:nvGrpSpPr>
        <p:grpSpPr>
          <a:xfrm>
            <a:off x="7465275" y="473510"/>
            <a:ext cx="1221525" cy="456742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Joy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Level</a:t>
              </a:r>
            </a:p>
          </p:txBody>
        </p:sp>
      </p:grpSp>
      <p:sp>
        <p:nvSpPr>
          <p:cNvPr id="11" name="Left Arrow 10"/>
          <p:cNvSpPr/>
          <p:nvPr/>
        </p:nvSpPr>
        <p:spPr>
          <a:xfrm flipV="1">
            <a:off x="1289107" y="429148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57200" y="3040606"/>
            <a:ext cx="5582752" cy="1372954"/>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57200" y="2682669"/>
            <a:ext cx="5582752" cy="1507662"/>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57200" y="2327060"/>
            <a:ext cx="5582752" cy="1505334"/>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p:cNvGrpSpPr/>
          <p:nvPr/>
        </p:nvGrpSpPr>
        <p:grpSpPr>
          <a:xfrm>
            <a:off x="457200" y="1834079"/>
            <a:ext cx="5582752" cy="1642706"/>
            <a:chOff x="457200" y="2792314"/>
            <a:chExt cx="5582752" cy="1642706"/>
          </a:xfrm>
        </p:grpSpPr>
        <p:sp>
          <p:nvSpPr>
            <p:cNvPr id="37" name="Smiley Face 36"/>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Smiley Face 37"/>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Left Arrow 38"/>
            <p:cNvSpPr/>
            <p:nvPr/>
          </p:nvSpPr>
          <p:spPr>
            <a:xfrm rot="324315" flipV="1">
              <a:off x="1289107" y="3434081"/>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0" name="Group 39"/>
          <p:cNvGrpSpPr/>
          <p:nvPr/>
        </p:nvGrpSpPr>
        <p:grpSpPr>
          <a:xfrm>
            <a:off x="457200" y="1426515"/>
            <a:ext cx="5582752" cy="1568834"/>
            <a:chOff x="457200" y="2384750"/>
            <a:chExt cx="5582752" cy="1568834"/>
          </a:xfrm>
        </p:grpSpPr>
        <p:sp>
          <p:nvSpPr>
            <p:cNvPr id="41" name="Smiley Face 40"/>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Smiley Face 41"/>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ight Arrow 42"/>
            <p:cNvSpPr/>
            <p:nvPr/>
          </p:nvSpPr>
          <p:spPr>
            <a:xfrm rot="21303798">
              <a:off x="1301213" y="29797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 name="Group 43"/>
          <p:cNvGrpSpPr/>
          <p:nvPr/>
        </p:nvGrpSpPr>
        <p:grpSpPr>
          <a:xfrm>
            <a:off x="457200" y="997034"/>
            <a:ext cx="5582752" cy="1579206"/>
            <a:chOff x="457200" y="1966814"/>
            <a:chExt cx="5582752" cy="1579206"/>
          </a:xfrm>
        </p:grpSpPr>
        <p:sp>
          <p:nvSpPr>
            <p:cNvPr id="45" name="Smiley Face 44"/>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Smiley Face 45"/>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Left Arrow 46"/>
            <p:cNvSpPr/>
            <p:nvPr/>
          </p:nvSpPr>
          <p:spPr>
            <a:xfrm rot="218440" flipV="1">
              <a:off x="1289107" y="25400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8" name="Group 47"/>
          <p:cNvGrpSpPr/>
          <p:nvPr/>
        </p:nvGrpSpPr>
        <p:grpSpPr>
          <a:xfrm>
            <a:off x="457200" y="704925"/>
            <a:ext cx="5582752" cy="1441834"/>
            <a:chOff x="457200" y="1686250"/>
            <a:chExt cx="5582752" cy="1441834"/>
          </a:xfrm>
        </p:grpSpPr>
        <p:sp>
          <p:nvSpPr>
            <p:cNvPr id="49" name="Smiley Face 48"/>
            <p:cNvSpPr/>
            <p:nvPr/>
          </p:nvSpPr>
          <p:spPr>
            <a:xfrm>
              <a:off x="4784767" y="16862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Smiley Face 49"/>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ight Arrow 50"/>
            <p:cNvSpPr/>
            <p:nvPr/>
          </p:nvSpPr>
          <p:spPr>
            <a:xfrm rot="21303798">
              <a:off x="1301213" y="21542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67787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236364" cy="51435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57200" y="3879664"/>
            <a:ext cx="5582752" cy="116127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57200" y="3263840"/>
            <a:ext cx="5582752" cy="1783570"/>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itle 1"/>
          <p:cNvSpPr txBox="1">
            <a:spLocks/>
          </p:cNvSpPr>
          <p:nvPr/>
        </p:nvSpPr>
        <p:spPr>
          <a:xfrm>
            <a:off x="457198" y="-2275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8" name="Group 7"/>
          <p:cNvGrpSpPr/>
          <p:nvPr/>
        </p:nvGrpSpPr>
        <p:grpSpPr>
          <a:xfrm>
            <a:off x="7465275" y="473510"/>
            <a:ext cx="1221525" cy="456742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Joy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Level</a:t>
              </a:r>
            </a:p>
          </p:txBody>
        </p:sp>
      </p:grpSp>
      <p:sp>
        <p:nvSpPr>
          <p:cNvPr id="11" name="Left Arrow 10"/>
          <p:cNvSpPr/>
          <p:nvPr/>
        </p:nvSpPr>
        <p:spPr>
          <a:xfrm flipV="1">
            <a:off x="1289107" y="429148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57200" y="3040606"/>
            <a:ext cx="5582752" cy="1372954"/>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57200" y="2682669"/>
            <a:ext cx="5582752" cy="1507662"/>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57200" y="2327060"/>
            <a:ext cx="5582752" cy="1505334"/>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p:cNvGrpSpPr/>
          <p:nvPr/>
        </p:nvGrpSpPr>
        <p:grpSpPr>
          <a:xfrm>
            <a:off x="457200" y="1834079"/>
            <a:ext cx="5582752" cy="1642706"/>
            <a:chOff x="457200" y="2792314"/>
            <a:chExt cx="5582752" cy="1642706"/>
          </a:xfrm>
        </p:grpSpPr>
        <p:sp>
          <p:nvSpPr>
            <p:cNvPr id="37" name="Smiley Face 36"/>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Smiley Face 37"/>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Left Arrow 38"/>
            <p:cNvSpPr/>
            <p:nvPr/>
          </p:nvSpPr>
          <p:spPr>
            <a:xfrm rot="324315" flipV="1">
              <a:off x="1289107" y="3434081"/>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0" name="Group 39"/>
          <p:cNvGrpSpPr/>
          <p:nvPr/>
        </p:nvGrpSpPr>
        <p:grpSpPr>
          <a:xfrm>
            <a:off x="457200" y="1426515"/>
            <a:ext cx="5582752" cy="1568834"/>
            <a:chOff x="457200" y="2384750"/>
            <a:chExt cx="5582752" cy="1568834"/>
          </a:xfrm>
        </p:grpSpPr>
        <p:sp>
          <p:nvSpPr>
            <p:cNvPr id="41" name="Smiley Face 40"/>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Smiley Face 41"/>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ight Arrow 42"/>
            <p:cNvSpPr/>
            <p:nvPr/>
          </p:nvSpPr>
          <p:spPr>
            <a:xfrm rot="21303798">
              <a:off x="1301213" y="29797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 name="Group 43"/>
          <p:cNvGrpSpPr/>
          <p:nvPr/>
        </p:nvGrpSpPr>
        <p:grpSpPr>
          <a:xfrm>
            <a:off x="457200" y="997034"/>
            <a:ext cx="5582752" cy="1579206"/>
            <a:chOff x="457200" y="1966814"/>
            <a:chExt cx="5582752" cy="1579206"/>
          </a:xfrm>
        </p:grpSpPr>
        <p:sp>
          <p:nvSpPr>
            <p:cNvPr id="45" name="Smiley Face 44"/>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Smiley Face 45"/>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Left Arrow 46"/>
            <p:cNvSpPr/>
            <p:nvPr/>
          </p:nvSpPr>
          <p:spPr>
            <a:xfrm rot="218440" flipV="1">
              <a:off x="1289107" y="25400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8" name="Group 47"/>
          <p:cNvGrpSpPr/>
          <p:nvPr/>
        </p:nvGrpSpPr>
        <p:grpSpPr>
          <a:xfrm>
            <a:off x="457200" y="704925"/>
            <a:ext cx="5582752" cy="1441834"/>
            <a:chOff x="457200" y="1686250"/>
            <a:chExt cx="5582752" cy="1441834"/>
          </a:xfrm>
        </p:grpSpPr>
        <p:sp>
          <p:nvSpPr>
            <p:cNvPr id="49" name="Smiley Face 48"/>
            <p:cNvSpPr/>
            <p:nvPr/>
          </p:nvSpPr>
          <p:spPr>
            <a:xfrm>
              <a:off x="4784767" y="16862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Smiley Face 49"/>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ight Arrow 50"/>
            <p:cNvSpPr/>
            <p:nvPr/>
          </p:nvSpPr>
          <p:spPr>
            <a:xfrm rot="21303798">
              <a:off x="1301213" y="21542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6" name="Group 55"/>
          <p:cNvGrpSpPr/>
          <p:nvPr/>
        </p:nvGrpSpPr>
        <p:grpSpPr>
          <a:xfrm>
            <a:off x="459515" y="352894"/>
            <a:ext cx="5582752" cy="1507662"/>
            <a:chOff x="457200" y="3617814"/>
            <a:chExt cx="5582752" cy="1507662"/>
          </a:xfrm>
        </p:grpSpPr>
        <p:sp>
          <p:nvSpPr>
            <p:cNvPr id="57" name="Smiley Face 56"/>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Smiley Face 57"/>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Left Arrow 58"/>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76944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236364" cy="51435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57200" y="3879664"/>
            <a:ext cx="5582752" cy="116127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57200" y="3263840"/>
            <a:ext cx="5582752" cy="1783570"/>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itle 1"/>
          <p:cNvSpPr txBox="1">
            <a:spLocks/>
          </p:cNvSpPr>
          <p:nvPr/>
        </p:nvSpPr>
        <p:spPr>
          <a:xfrm>
            <a:off x="457198" y="-2275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8" name="Group 7"/>
          <p:cNvGrpSpPr/>
          <p:nvPr/>
        </p:nvGrpSpPr>
        <p:grpSpPr>
          <a:xfrm>
            <a:off x="7465275" y="473510"/>
            <a:ext cx="1221525" cy="456742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Joy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F7F7F"/>
                  </a:solidFill>
                  <a:effectLst/>
                  <a:uLnTx/>
                  <a:uFillTx/>
                  <a:latin typeface="Calibri"/>
                  <a:ea typeface="+mn-ea"/>
                  <a:cs typeface="+mn-cs"/>
                </a:rPr>
                <a:t>Level</a:t>
              </a:r>
            </a:p>
          </p:txBody>
        </p:sp>
      </p:grpSp>
      <p:sp>
        <p:nvSpPr>
          <p:cNvPr id="11" name="Left Arrow 10"/>
          <p:cNvSpPr/>
          <p:nvPr/>
        </p:nvSpPr>
        <p:spPr>
          <a:xfrm flipV="1">
            <a:off x="1289107" y="429148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57200" y="3040606"/>
            <a:ext cx="5582752" cy="1372954"/>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57200" y="2682669"/>
            <a:ext cx="5582752" cy="1507662"/>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57200" y="2327060"/>
            <a:ext cx="5582752" cy="1505334"/>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p:cNvGrpSpPr/>
          <p:nvPr/>
        </p:nvGrpSpPr>
        <p:grpSpPr>
          <a:xfrm>
            <a:off x="457200" y="1834079"/>
            <a:ext cx="5582752" cy="1642706"/>
            <a:chOff x="457200" y="2792314"/>
            <a:chExt cx="5582752" cy="1642706"/>
          </a:xfrm>
        </p:grpSpPr>
        <p:sp>
          <p:nvSpPr>
            <p:cNvPr id="37" name="Smiley Face 36"/>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Smiley Face 37"/>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Left Arrow 38"/>
            <p:cNvSpPr/>
            <p:nvPr/>
          </p:nvSpPr>
          <p:spPr>
            <a:xfrm rot="324315" flipV="1">
              <a:off x="1289107" y="3434081"/>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0" name="Group 39"/>
          <p:cNvGrpSpPr/>
          <p:nvPr/>
        </p:nvGrpSpPr>
        <p:grpSpPr>
          <a:xfrm>
            <a:off x="457200" y="1426515"/>
            <a:ext cx="5582752" cy="1568834"/>
            <a:chOff x="457200" y="2384750"/>
            <a:chExt cx="5582752" cy="1568834"/>
          </a:xfrm>
        </p:grpSpPr>
        <p:sp>
          <p:nvSpPr>
            <p:cNvPr id="41" name="Smiley Face 40"/>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Smiley Face 41"/>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ight Arrow 42"/>
            <p:cNvSpPr/>
            <p:nvPr/>
          </p:nvSpPr>
          <p:spPr>
            <a:xfrm rot="21303798">
              <a:off x="1301213" y="29797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 name="Group 43"/>
          <p:cNvGrpSpPr/>
          <p:nvPr/>
        </p:nvGrpSpPr>
        <p:grpSpPr>
          <a:xfrm>
            <a:off x="457200" y="997034"/>
            <a:ext cx="5582752" cy="1579206"/>
            <a:chOff x="457200" y="1966814"/>
            <a:chExt cx="5582752" cy="1579206"/>
          </a:xfrm>
        </p:grpSpPr>
        <p:sp>
          <p:nvSpPr>
            <p:cNvPr id="45" name="Smiley Face 44"/>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Smiley Face 45"/>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Left Arrow 46"/>
            <p:cNvSpPr/>
            <p:nvPr/>
          </p:nvSpPr>
          <p:spPr>
            <a:xfrm rot="218440" flipV="1">
              <a:off x="1289107" y="25400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8" name="Group 47"/>
          <p:cNvGrpSpPr/>
          <p:nvPr/>
        </p:nvGrpSpPr>
        <p:grpSpPr>
          <a:xfrm>
            <a:off x="457200" y="704925"/>
            <a:ext cx="5582752" cy="1441834"/>
            <a:chOff x="457200" y="1686250"/>
            <a:chExt cx="5582752" cy="1441834"/>
          </a:xfrm>
        </p:grpSpPr>
        <p:sp>
          <p:nvSpPr>
            <p:cNvPr id="49" name="Smiley Face 48"/>
            <p:cNvSpPr/>
            <p:nvPr/>
          </p:nvSpPr>
          <p:spPr>
            <a:xfrm>
              <a:off x="4784767" y="16862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Smiley Face 49"/>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ight Arrow 50"/>
            <p:cNvSpPr/>
            <p:nvPr/>
          </p:nvSpPr>
          <p:spPr>
            <a:xfrm rot="21303798">
              <a:off x="1301213" y="21542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6" name="Group 55"/>
          <p:cNvGrpSpPr/>
          <p:nvPr/>
        </p:nvGrpSpPr>
        <p:grpSpPr>
          <a:xfrm>
            <a:off x="459515" y="352894"/>
            <a:ext cx="5582752" cy="1507662"/>
            <a:chOff x="457200" y="3617814"/>
            <a:chExt cx="5582752" cy="1507662"/>
          </a:xfrm>
        </p:grpSpPr>
        <p:sp>
          <p:nvSpPr>
            <p:cNvPr id="57" name="Smiley Face 56"/>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Smiley Face 57"/>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Left Arrow 58"/>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extBox 1"/>
          <p:cNvSpPr txBox="1"/>
          <p:nvPr/>
        </p:nvSpPr>
        <p:spPr>
          <a:xfrm>
            <a:off x="1714700" y="4517568"/>
            <a:ext cx="307238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F7F7F"/>
                </a:solidFill>
                <a:effectLst/>
                <a:uLnTx/>
                <a:uFillTx/>
                <a:latin typeface="Calibri"/>
                <a:ea typeface="+mn-ea"/>
                <a:cs typeface="+mn-cs"/>
              </a:rPr>
              <a:t>6 Complete Cycles Per Second</a:t>
            </a:r>
          </a:p>
        </p:txBody>
      </p:sp>
    </p:spTree>
    <p:extLst>
      <p:ext uri="{BB962C8B-B14F-4D97-AF65-F5344CB8AC3E}">
        <p14:creationId xmlns:p14="http://schemas.microsoft.com/office/powerpoint/2010/main" val="4546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FA19AF1-E149-4381-88B5-1784015CE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28126"/>
            <a:ext cx="6895356" cy="1887247"/>
          </a:xfrm>
          <a:prstGeom prst="rect">
            <a:avLst/>
          </a:prstGeom>
        </p:spPr>
      </p:pic>
    </p:spTree>
    <p:extLst>
      <p:ext uri="{BB962C8B-B14F-4D97-AF65-F5344CB8AC3E}">
        <p14:creationId xmlns:p14="http://schemas.microsoft.com/office/powerpoint/2010/main" val="582745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533400" y="285749"/>
            <a:ext cx="3657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Similarly, the essence of discipleship is relational.</a:t>
            </a:r>
          </a:p>
        </p:txBody>
      </p:sp>
      <p:pic>
        <p:nvPicPr>
          <p:cNvPr id="3" name="Picture 2">
            <a:extLst>
              <a:ext uri="{FF2B5EF4-FFF2-40B4-BE49-F238E27FC236}">
                <a16:creationId xmlns:a16="http://schemas.microsoft.com/office/drawing/2014/main" id="{3CF4DB2D-03E4-4A83-A747-7238E5931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85748"/>
            <a:ext cx="3042791" cy="4648201"/>
          </a:xfrm>
          <a:prstGeom prst="rect">
            <a:avLst/>
          </a:prstGeom>
        </p:spPr>
      </p:pic>
    </p:spTree>
    <p:extLst>
      <p:ext uri="{BB962C8B-B14F-4D97-AF65-F5344CB8AC3E}">
        <p14:creationId xmlns:p14="http://schemas.microsoft.com/office/powerpoint/2010/main" val="4236896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How are you doing?</a:t>
            </a:r>
          </a:p>
          <a:p>
            <a:pPr marL="457200" indent="-457200">
              <a:buFont typeface="+mj-lt"/>
              <a:buAutoNum type="arabicPeriod"/>
            </a:pPr>
            <a:r>
              <a:rPr lang="en-US" sz="4000" dirty="0"/>
              <a:t>What is G-d showing you in the Bible  [</a:t>
            </a:r>
            <a:r>
              <a:rPr lang="en-US" sz="4000" dirty="0" err="1"/>
              <a:t>Shma</a:t>
            </a:r>
            <a:r>
              <a:rPr lang="en-US" sz="4000" dirty="0"/>
              <a:t>  </a:t>
            </a:r>
            <a:r>
              <a:rPr lang="he-IL" sz="4800" b="1" dirty="0">
                <a:latin typeface="David" panose="020E0502060401010101" pitchFamily="34" charset="-79"/>
                <a:cs typeface="David" panose="020E0502060401010101" pitchFamily="34" charset="-79"/>
              </a:rPr>
              <a:t>שמע</a:t>
            </a:r>
            <a:r>
              <a:rPr lang="en-US" sz="4000" dirty="0"/>
              <a:t>]?</a:t>
            </a:r>
          </a:p>
          <a:p>
            <a:pPr marL="457200" indent="-457200">
              <a:buFont typeface="+mj-lt"/>
              <a:buAutoNum type="arabicPeriod"/>
            </a:pPr>
            <a:r>
              <a:rPr lang="en-US" sz="4000" dirty="0"/>
              <a:t>What are you doing with what G-d is showing you?</a:t>
            </a:r>
          </a:p>
          <a:p>
            <a:pPr marL="457200" indent="-457200">
              <a:buFont typeface="+mj-lt"/>
              <a:buAutoNum type="arabicPeriod"/>
            </a:pPr>
            <a:r>
              <a:rPr lang="en-US" sz="4000" dirty="0"/>
              <a:t>How are your disciples doing in their ministry?</a:t>
            </a:r>
          </a:p>
          <a:p>
            <a:pPr marL="0" indent="0">
              <a:buNone/>
            </a:pPr>
            <a:endParaRPr lang="en-US" sz="4000" dirty="0"/>
          </a:p>
        </p:txBody>
      </p:sp>
    </p:spTree>
    <p:extLst>
      <p:ext uri="{BB962C8B-B14F-4D97-AF65-F5344CB8AC3E}">
        <p14:creationId xmlns:p14="http://schemas.microsoft.com/office/powerpoint/2010/main" val="1625826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Does anyone know what’s going on in your life?</a:t>
            </a:r>
          </a:p>
          <a:p>
            <a:r>
              <a:rPr lang="en-US" sz="4000" dirty="0"/>
              <a:t>Does anyone care, or express caring?</a:t>
            </a:r>
          </a:p>
          <a:p>
            <a:r>
              <a:rPr lang="en-US" sz="4000" dirty="0"/>
              <a:t>Passover is a time to connect with G-d and each other.</a:t>
            </a:r>
          </a:p>
        </p:txBody>
      </p:sp>
    </p:spTree>
    <p:extLst>
      <p:ext uri="{BB962C8B-B14F-4D97-AF65-F5344CB8AC3E}">
        <p14:creationId xmlns:p14="http://schemas.microsoft.com/office/powerpoint/2010/main" val="2701036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Yn</a:t>
            </a:r>
            <a:r>
              <a:rPr lang="en-US" sz="4000" baseline="30000" dirty="0"/>
              <a:t>. 17.21-23 </a:t>
            </a:r>
            <a:r>
              <a:rPr lang="en-US" sz="4000" dirty="0"/>
              <a:t>That they may all be one. Just as you, Father, are united with me and I with you, I pray that they may be united with us, so that the world may believe that you sent me. The glory which you have given to me, I have given to them; </a:t>
            </a:r>
          </a:p>
        </p:txBody>
      </p:sp>
    </p:spTree>
    <p:extLst>
      <p:ext uri="{BB962C8B-B14F-4D97-AF65-F5344CB8AC3E}">
        <p14:creationId xmlns:p14="http://schemas.microsoft.com/office/powerpoint/2010/main" val="2727679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17.21-23  </a:t>
            </a:r>
            <a:r>
              <a:rPr lang="en-US" sz="4000" dirty="0"/>
              <a:t>so that they may be one, just as we are one — I united with them and you with me, so that they may be completely one, and the world thus realize that you sent me, and that you have loved them just as you have loved me.</a:t>
            </a:r>
          </a:p>
        </p:txBody>
      </p:sp>
    </p:spTree>
    <p:extLst>
      <p:ext uri="{BB962C8B-B14F-4D97-AF65-F5344CB8AC3E}">
        <p14:creationId xmlns:p14="http://schemas.microsoft.com/office/powerpoint/2010/main" val="2960451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Yeshua came not only to share life with us, but to GIVE us life!</a:t>
            </a:r>
          </a:p>
        </p:txBody>
      </p:sp>
    </p:spTree>
    <p:extLst>
      <p:ext uri="{BB962C8B-B14F-4D97-AF65-F5344CB8AC3E}">
        <p14:creationId xmlns:p14="http://schemas.microsoft.com/office/powerpoint/2010/main" val="56141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altLang="en-US" sz="4000" baseline="30000" dirty="0">
                <a:solidFill>
                  <a:schemeClr val="bg1"/>
                </a:solidFill>
                <a:latin typeface="Arial Rounded MT Bold" panose="020F0704030504030204" pitchFamily="34" charset="0"/>
                <a:cs typeface="Vilna" pitchFamily="2" charset="-79"/>
              </a:rPr>
              <a:t>Lk 22.16-20 </a:t>
            </a:r>
            <a:r>
              <a:rPr lang="en-US" sz="4000" dirty="0"/>
              <a:t>For I tell you, it is certain that I will not celebrate it again until it is given its full meaning in the Kingdom of God.” Then, taking a cup of wine, he made the </a:t>
            </a:r>
            <a:r>
              <a:rPr lang="en-US" sz="4000" dirty="0" err="1"/>
              <a:t>b’rakhah</a:t>
            </a:r>
            <a:r>
              <a:rPr lang="en-US" sz="4000" dirty="0"/>
              <a:t> and said, “Take this and share it among yourselves. </a:t>
            </a:r>
          </a:p>
        </p:txBody>
      </p:sp>
    </p:spTree>
    <p:extLst>
      <p:ext uri="{BB962C8B-B14F-4D97-AF65-F5344CB8AC3E}">
        <p14:creationId xmlns:p14="http://schemas.microsoft.com/office/powerpoint/2010/main" val="4291062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1266" name="Picture 2">
            <a:extLst>
              <a:ext uri="{FF2B5EF4-FFF2-40B4-BE49-F238E27FC236}">
                <a16:creationId xmlns:a16="http://schemas.microsoft.com/office/drawing/2014/main" id="{6BC66FE8-7EB1-41FA-84DA-FFB662754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213314"/>
            <a:ext cx="6248401" cy="4716873"/>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Shape 1">
            <a:extLst>
              <a:ext uri="{FF2B5EF4-FFF2-40B4-BE49-F238E27FC236}">
                <a16:creationId xmlns:a16="http://schemas.microsoft.com/office/drawing/2014/main" id="{CBE0FD4B-FC94-4389-8B54-BB046582C74B}"/>
              </a:ext>
            </a:extLst>
          </p:cNvPr>
          <p:cNvSpPr/>
          <p:nvPr/>
        </p:nvSpPr>
        <p:spPr bwMode="auto">
          <a:xfrm>
            <a:off x="1558212" y="274627"/>
            <a:ext cx="2892490" cy="1768777"/>
          </a:xfrm>
          <a:custGeom>
            <a:avLst/>
            <a:gdLst>
              <a:gd name="connsiteX0" fmla="*/ 1716833 w 2892490"/>
              <a:gd name="connsiteY0" fmla="*/ 135920 h 1768777"/>
              <a:gd name="connsiteX1" fmla="*/ 1595535 w 2892490"/>
              <a:gd name="connsiteY1" fmla="*/ 107928 h 1768777"/>
              <a:gd name="connsiteX2" fmla="*/ 1558212 w 2892490"/>
              <a:gd name="connsiteY2" fmla="*/ 98597 h 1768777"/>
              <a:gd name="connsiteX3" fmla="*/ 1455576 w 2892490"/>
              <a:gd name="connsiteY3" fmla="*/ 89267 h 1768777"/>
              <a:gd name="connsiteX4" fmla="*/ 1418253 w 2892490"/>
              <a:gd name="connsiteY4" fmla="*/ 79936 h 1768777"/>
              <a:gd name="connsiteX5" fmla="*/ 1259633 w 2892490"/>
              <a:gd name="connsiteY5" fmla="*/ 51944 h 1768777"/>
              <a:gd name="connsiteX6" fmla="*/ 1175657 w 2892490"/>
              <a:gd name="connsiteY6" fmla="*/ 33283 h 1768777"/>
              <a:gd name="connsiteX7" fmla="*/ 1147666 w 2892490"/>
              <a:gd name="connsiteY7" fmla="*/ 23953 h 1768777"/>
              <a:gd name="connsiteX8" fmla="*/ 951723 w 2892490"/>
              <a:gd name="connsiteY8" fmla="*/ 5291 h 1768777"/>
              <a:gd name="connsiteX9" fmla="*/ 513184 w 2892490"/>
              <a:gd name="connsiteY9" fmla="*/ 23953 h 1768777"/>
              <a:gd name="connsiteX10" fmla="*/ 457200 w 2892490"/>
              <a:gd name="connsiteY10" fmla="*/ 42614 h 1768777"/>
              <a:gd name="connsiteX11" fmla="*/ 447870 w 2892490"/>
              <a:gd name="connsiteY11" fmla="*/ 79936 h 1768777"/>
              <a:gd name="connsiteX12" fmla="*/ 363894 w 2892490"/>
              <a:gd name="connsiteY12" fmla="*/ 117259 h 1768777"/>
              <a:gd name="connsiteX13" fmla="*/ 335902 w 2892490"/>
              <a:gd name="connsiteY13" fmla="*/ 135920 h 1768777"/>
              <a:gd name="connsiteX14" fmla="*/ 270588 w 2892490"/>
              <a:gd name="connsiteY14" fmla="*/ 201234 h 1768777"/>
              <a:gd name="connsiteX15" fmla="*/ 223935 w 2892490"/>
              <a:gd name="connsiteY15" fmla="*/ 247887 h 1768777"/>
              <a:gd name="connsiteX16" fmla="*/ 205274 w 2892490"/>
              <a:gd name="connsiteY16" fmla="*/ 275879 h 1768777"/>
              <a:gd name="connsiteX17" fmla="*/ 177282 w 2892490"/>
              <a:gd name="connsiteY17" fmla="*/ 285210 h 1768777"/>
              <a:gd name="connsiteX18" fmla="*/ 121298 w 2892490"/>
              <a:gd name="connsiteY18" fmla="*/ 322532 h 1768777"/>
              <a:gd name="connsiteX19" fmla="*/ 83976 w 2892490"/>
              <a:gd name="connsiteY19" fmla="*/ 359855 h 1768777"/>
              <a:gd name="connsiteX20" fmla="*/ 74645 w 2892490"/>
              <a:gd name="connsiteY20" fmla="*/ 387846 h 1768777"/>
              <a:gd name="connsiteX21" fmla="*/ 55984 w 2892490"/>
              <a:gd name="connsiteY21" fmla="*/ 406508 h 1768777"/>
              <a:gd name="connsiteX22" fmla="*/ 37323 w 2892490"/>
              <a:gd name="connsiteY22" fmla="*/ 434500 h 1768777"/>
              <a:gd name="connsiteX23" fmla="*/ 9331 w 2892490"/>
              <a:gd name="connsiteY23" fmla="*/ 490483 h 1768777"/>
              <a:gd name="connsiteX24" fmla="*/ 0 w 2892490"/>
              <a:gd name="connsiteY24" fmla="*/ 574459 h 1768777"/>
              <a:gd name="connsiteX25" fmla="*/ 9331 w 2892490"/>
              <a:gd name="connsiteY25" fmla="*/ 677095 h 1768777"/>
              <a:gd name="connsiteX26" fmla="*/ 27992 w 2892490"/>
              <a:gd name="connsiteY26" fmla="*/ 779732 h 1768777"/>
              <a:gd name="connsiteX27" fmla="*/ 37323 w 2892490"/>
              <a:gd name="connsiteY27" fmla="*/ 1022328 h 1768777"/>
              <a:gd name="connsiteX28" fmla="*/ 65315 w 2892490"/>
              <a:gd name="connsiteY28" fmla="*/ 1171618 h 1768777"/>
              <a:gd name="connsiteX29" fmla="*/ 74645 w 2892490"/>
              <a:gd name="connsiteY29" fmla="*/ 1367561 h 1768777"/>
              <a:gd name="connsiteX30" fmla="*/ 102637 w 2892490"/>
              <a:gd name="connsiteY30" fmla="*/ 1460867 h 1768777"/>
              <a:gd name="connsiteX31" fmla="*/ 111968 w 2892490"/>
              <a:gd name="connsiteY31" fmla="*/ 1488859 h 1768777"/>
              <a:gd name="connsiteX32" fmla="*/ 139959 w 2892490"/>
              <a:gd name="connsiteY32" fmla="*/ 1516851 h 1768777"/>
              <a:gd name="connsiteX33" fmla="*/ 149290 w 2892490"/>
              <a:gd name="connsiteY33" fmla="*/ 1544842 h 1768777"/>
              <a:gd name="connsiteX34" fmla="*/ 167951 w 2892490"/>
              <a:gd name="connsiteY34" fmla="*/ 1563504 h 1768777"/>
              <a:gd name="connsiteX35" fmla="*/ 186612 w 2892490"/>
              <a:gd name="connsiteY35" fmla="*/ 1619487 h 1768777"/>
              <a:gd name="connsiteX36" fmla="*/ 214604 w 2892490"/>
              <a:gd name="connsiteY36" fmla="*/ 1638149 h 1768777"/>
              <a:gd name="connsiteX37" fmla="*/ 233266 w 2892490"/>
              <a:gd name="connsiteY37" fmla="*/ 1656810 h 1768777"/>
              <a:gd name="connsiteX38" fmla="*/ 261257 w 2892490"/>
              <a:gd name="connsiteY38" fmla="*/ 1666140 h 1768777"/>
              <a:gd name="connsiteX39" fmla="*/ 289249 w 2892490"/>
              <a:gd name="connsiteY39" fmla="*/ 1684802 h 1768777"/>
              <a:gd name="connsiteX40" fmla="*/ 373225 w 2892490"/>
              <a:gd name="connsiteY40" fmla="*/ 1712793 h 1768777"/>
              <a:gd name="connsiteX41" fmla="*/ 457200 w 2892490"/>
              <a:gd name="connsiteY41" fmla="*/ 1740785 h 1768777"/>
              <a:gd name="connsiteX42" fmla="*/ 513184 w 2892490"/>
              <a:gd name="connsiteY42" fmla="*/ 1759446 h 1768777"/>
              <a:gd name="connsiteX43" fmla="*/ 634482 w 2892490"/>
              <a:gd name="connsiteY43" fmla="*/ 1768777 h 1768777"/>
              <a:gd name="connsiteX44" fmla="*/ 811764 w 2892490"/>
              <a:gd name="connsiteY44" fmla="*/ 1759446 h 1768777"/>
              <a:gd name="connsiteX45" fmla="*/ 867747 w 2892490"/>
              <a:gd name="connsiteY45" fmla="*/ 1740785 h 1768777"/>
              <a:gd name="connsiteX46" fmla="*/ 923731 w 2892490"/>
              <a:gd name="connsiteY46" fmla="*/ 1722124 h 1768777"/>
              <a:gd name="connsiteX47" fmla="*/ 951723 w 2892490"/>
              <a:gd name="connsiteY47" fmla="*/ 1703463 h 1768777"/>
              <a:gd name="connsiteX48" fmla="*/ 970384 w 2892490"/>
              <a:gd name="connsiteY48" fmla="*/ 1675471 h 1768777"/>
              <a:gd name="connsiteX49" fmla="*/ 1026368 w 2892490"/>
              <a:gd name="connsiteY49" fmla="*/ 1628818 h 1768777"/>
              <a:gd name="connsiteX50" fmla="*/ 1063690 w 2892490"/>
              <a:gd name="connsiteY50" fmla="*/ 1563504 h 1768777"/>
              <a:gd name="connsiteX51" fmla="*/ 1073021 w 2892490"/>
              <a:gd name="connsiteY51" fmla="*/ 1535512 h 1768777"/>
              <a:gd name="connsiteX52" fmla="*/ 1091682 w 2892490"/>
              <a:gd name="connsiteY52" fmla="*/ 1507520 h 1768777"/>
              <a:gd name="connsiteX53" fmla="*/ 1101012 w 2892490"/>
              <a:gd name="connsiteY53" fmla="*/ 1404883 h 1768777"/>
              <a:gd name="connsiteX54" fmla="*/ 1110343 w 2892490"/>
              <a:gd name="connsiteY54" fmla="*/ 1190279 h 1768777"/>
              <a:gd name="connsiteX55" fmla="*/ 1129004 w 2892490"/>
              <a:gd name="connsiteY55" fmla="*/ 1115634 h 1768777"/>
              <a:gd name="connsiteX56" fmla="*/ 1166327 w 2892490"/>
              <a:gd name="connsiteY56" fmla="*/ 1059651 h 1768777"/>
              <a:gd name="connsiteX57" fmla="*/ 1184988 w 2892490"/>
              <a:gd name="connsiteY57" fmla="*/ 1031659 h 1768777"/>
              <a:gd name="connsiteX58" fmla="*/ 1250302 w 2892490"/>
              <a:gd name="connsiteY58" fmla="*/ 994336 h 1768777"/>
              <a:gd name="connsiteX59" fmla="*/ 1278294 w 2892490"/>
              <a:gd name="connsiteY59" fmla="*/ 975675 h 1768777"/>
              <a:gd name="connsiteX60" fmla="*/ 1371600 w 2892490"/>
              <a:gd name="connsiteY60" fmla="*/ 957014 h 1768777"/>
              <a:gd name="connsiteX61" fmla="*/ 1511559 w 2892490"/>
              <a:gd name="connsiteY61" fmla="*/ 938353 h 1768777"/>
              <a:gd name="connsiteX62" fmla="*/ 1604866 w 2892490"/>
              <a:gd name="connsiteY62" fmla="*/ 929022 h 1768777"/>
              <a:gd name="connsiteX63" fmla="*/ 1726164 w 2892490"/>
              <a:gd name="connsiteY63" fmla="*/ 910361 h 1768777"/>
              <a:gd name="connsiteX64" fmla="*/ 2146041 w 2892490"/>
              <a:gd name="connsiteY64" fmla="*/ 882369 h 1768777"/>
              <a:gd name="connsiteX65" fmla="*/ 2248678 w 2892490"/>
              <a:gd name="connsiteY65" fmla="*/ 873038 h 1768777"/>
              <a:gd name="connsiteX66" fmla="*/ 2323323 w 2892490"/>
              <a:gd name="connsiteY66" fmla="*/ 854377 h 1768777"/>
              <a:gd name="connsiteX67" fmla="*/ 2416629 w 2892490"/>
              <a:gd name="connsiteY67" fmla="*/ 798393 h 1768777"/>
              <a:gd name="connsiteX68" fmla="*/ 2444621 w 2892490"/>
              <a:gd name="connsiteY68" fmla="*/ 779732 h 1768777"/>
              <a:gd name="connsiteX69" fmla="*/ 2519266 w 2892490"/>
              <a:gd name="connsiteY69" fmla="*/ 742410 h 1768777"/>
              <a:gd name="connsiteX70" fmla="*/ 2547257 w 2892490"/>
              <a:gd name="connsiteY70" fmla="*/ 723749 h 1768777"/>
              <a:gd name="connsiteX71" fmla="*/ 2584580 w 2892490"/>
              <a:gd name="connsiteY71" fmla="*/ 705087 h 1768777"/>
              <a:gd name="connsiteX72" fmla="*/ 2640564 w 2892490"/>
              <a:gd name="connsiteY72" fmla="*/ 667765 h 1768777"/>
              <a:gd name="connsiteX73" fmla="*/ 2668555 w 2892490"/>
              <a:gd name="connsiteY73" fmla="*/ 649104 h 1768777"/>
              <a:gd name="connsiteX74" fmla="*/ 2705878 w 2892490"/>
              <a:gd name="connsiteY74" fmla="*/ 630442 h 1768777"/>
              <a:gd name="connsiteX75" fmla="*/ 2771192 w 2892490"/>
              <a:gd name="connsiteY75" fmla="*/ 593120 h 1768777"/>
              <a:gd name="connsiteX76" fmla="*/ 2799184 w 2892490"/>
              <a:gd name="connsiteY76" fmla="*/ 583789 h 1768777"/>
              <a:gd name="connsiteX77" fmla="*/ 2855168 w 2892490"/>
              <a:gd name="connsiteY77" fmla="*/ 546467 h 1768777"/>
              <a:gd name="connsiteX78" fmla="*/ 2873829 w 2892490"/>
              <a:gd name="connsiteY78" fmla="*/ 518475 h 1768777"/>
              <a:gd name="connsiteX79" fmla="*/ 2892490 w 2892490"/>
              <a:gd name="connsiteY79" fmla="*/ 462491 h 1768777"/>
              <a:gd name="connsiteX80" fmla="*/ 2864498 w 2892490"/>
              <a:gd name="connsiteY80" fmla="*/ 210565 h 1768777"/>
              <a:gd name="connsiteX81" fmla="*/ 2836506 w 2892490"/>
              <a:gd name="connsiteY81" fmla="*/ 163912 h 1768777"/>
              <a:gd name="connsiteX82" fmla="*/ 2808515 w 2892490"/>
              <a:gd name="connsiteY82" fmla="*/ 145251 h 1768777"/>
              <a:gd name="connsiteX83" fmla="*/ 2705878 w 2892490"/>
              <a:gd name="connsiteY83" fmla="*/ 135920 h 1768777"/>
              <a:gd name="connsiteX84" fmla="*/ 2435290 w 2892490"/>
              <a:gd name="connsiteY84" fmla="*/ 154581 h 1768777"/>
              <a:gd name="connsiteX85" fmla="*/ 2351315 w 2892490"/>
              <a:gd name="connsiteY85" fmla="*/ 173242 h 1768777"/>
              <a:gd name="connsiteX86" fmla="*/ 2295331 w 2892490"/>
              <a:gd name="connsiteY86" fmla="*/ 191904 h 1768777"/>
              <a:gd name="connsiteX87" fmla="*/ 1782147 w 2892490"/>
              <a:gd name="connsiteY87" fmla="*/ 182573 h 1768777"/>
              <a:gd name="connsiteX88" fmla="*/ 1754155 w 2892490"/>
              <a:gd name="connsiteY88" fmla="*/ 173242 h 1768777"/>
              <a:gd name="connsiteX89" fmla="*/ 1716833 w 2892490"/>
              <a:gd name="connsiteY89" fmla="*/ 135920 h 176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892490" h="1768777">
                <a:moveTo>
                  <a:pt x="1716833" y="135920"/>
                </a:moveTo>
                <a:cubicBezTo>
                  <a:pt x="1690396" y="125034"/>
                  <a:pt x="1704314" y="129685"/>
                  <a:pt x="1595535" y="107928"/>
                </a:cubicBezTo>
                <a:cubicBezTo>
                  <a:pt x="1582960" y="105413"/>
                  <a:pt x="1570923" y="100292"/>
                  <a:pt x="1558212" y="98597"/>
                </a:cubicBezTo>
                <a:cubicBezTo>
                  <a:pt x="1524160" y="94057"/>
                  <a:pt x="1489788" y="92377"/>
                  <a:pt x="1455576" y="89267"/>
                </a:cubicBezTo>
                <a:cubicBezTo>
                  <a:pt x="1443135" y="86157"/>
                  <a:pt x="1430870" y="82230"/>
                  <a:pt x="1418253" y="79936"/>
                </a:cubicBezTo>
                <a:cubicBezTo>
                  <a:pt x="1366747" y="70571"/>
                  <a:pt x="1309306" y="68500"/>
                  <a:pt x="1259633" y="51944"/>
                </a:cubicBezTo>
                <a:cubicBezTo>
                  <a:pt x="1196618" y="30940"/>
                  <a:pt x="1274188" y="55179"/>
                  <a:pt x="1175657" y="33283"/>
                </a:cubicBezTo>
                <a:cubicBezTo>
                  <a:pt x="1166056" y="31150"/>
                  <a:pt x="1157267" y="26086"/>
                  <a:pt x="1147666" y="23953"/>
                </a:cubicBezTo>
                <a:cubicBezTo>
                  <a:pt x="1082024" y="9366"/>
                  <a:pt x="1020445" y="9873"/>
                  <a:pt x="951723" y="5291"/>
                </a:cubicBezTo>
                <a:cubicBezTo>
                  <a:pt x="852563" y="7597"/>
                  <a:pt x="650103" y="-17123"/>
                  <a:pt x="513184" y="23953"/>
                </a:cubicBezTo>
                <a:cubicBezTo>
                  <a:pt x="494343" y="29605"/>
                  <a:pt x="475861" y="36394"/>
                  <a:pt x="457200" y="42614"/>
                </a:cubicBezTo>
                <a:cubicBezTo>
                  <a:pt x="454090" y="55055"/>
                  <a:pt x="454983" y="69266"/>
                  <a:pt x="447870" y="79936"/>
                </a:cubicBezTo>
                <a:cubicBezTo>
                  <a:pt x="432679" y="102722"/>
                  <a:pt x="379351" y="106954"/>
                  <a:pt x="363894" y="117259"/>
                </a:cubicBezTo>
                <a:lnTo>
                  <a:pt x="335902" y="135920"/>
                </a:lnTo>
                <a:cubicBezTo>
                  <a:pt x="293124" y="200088"/>
                  <a:pt x="319857" y="184812"/>
                  <a:pt x="270588" y="201234"/>
                </a:cubicBezTo>
                <a:cubicBezTo>
                  <a:pt x="220825" y="275879"/>
                  <a:pt x="286139" y="185683"/>
                  <a:pt x="223935" y="247887"/>
                </a:cubicBezTo>
                <a:cubicBezTo>
                  <a:pt x="216006" y="255816"/>
                  <a:pt x="214031" y="268874"/>
                  <a:pt x="205274" y="275879"/>
                </a:cubicBezTo>
                <a:cubicBezTo>
                  <a:pt x="197594" y="282023"/>
                  <a:pt x="185880" y="280434"/>
                  <a:pt x="177282" y="285210"/>
                </a:cubicBezTo>
                <a:cubicBezTo>
                  <a:pt x="157676" y="296102"/>
                  <a:pt x="121298" y="322532"/>
                  <a:pt x="121298" y="322532"/>
                </a:cubicBezTo>
                <a:cubicBezTo>
                  <a:pt x="96419" y="397173"/>
                  <a:pt x="133737" y="310095"/>
                  <a:pt x="83976" y="359855"/>
                </a:cubicBezTo>
                <a:cubicBezTo>
                  <a:pt x="77021" y="366809"/>
                  <a:pt x="79705" y="379412"/>
                  <a:pt x="74645" y="387846"/>
                </a:cubicBezTo>
                <a:cubicBezTo>
                  <a:pt x="70119" y="395389"/>
                  <a:pt x="61479" y="399639"/>
                  <a:pt x="55984" y="406508"/>
                </a:cubicBezTo>
                <a:cubicBezTo>
                  <a:pt x="48979" y="415265"/>
                  <a:pt x="42338" y="424470"/>
                  <a:pt x="37323" y="434500"/>
                </a:cubicBezTo>
                <a:cubicBezTo>
                  <a:pt x="-1308" y="511760"/>
                  <a:pt x="62812" y="410261"/>
                  <a:pt x="9331" y="490483"/>
                </a:cubicBezTo>
                <a:cubicBezTo>
                  <a:pt x="6221" y="518475"/>
                  <a:pt x="0" y="546295"/>
                  <a:pt x="0" y="574459"/>
                </a:cubicBezTo>
                <a:cubicBezTo>
                  <a:pt x="0" y="608812"/>
                  <a:pt x="5537" y="642952"/>
                  <a:pt x="9331" y="677095"/>
                </a:cubicBezTo>
                <a:cubicBezTo>
                  <a:pt x="16018" y="737281"/>
                  <a:pt x="15925" y="731467"/>
                  <a:pt x="27992" y="779732"/>
                </a:cubicBezTo>
                <a:cubicBezTo>
                  <a:pt x="31102" y="860597"/>
                  <a:pt x="30954" y="941654"/>
                  <a:pt x="37323" y="1022328"/>
                </a:cubicBezTo>
                <a:cubicBezTo>
                  <a:pt x="42116" y="1083042"/>
                  <a:pt x="52222" y="1119246"/>
                  <a:pt x="65315" y="1171618"/>
                </a:cubicBezTo>
                <a:cubicBezTo>
                  <a:pt x="68425" y="1236932"/>
                  <a:pt x="69431" y="1302381"/>
                  <a:pt x="74645" y="1367561"/>
                </a:cubicBezTo>
                <a:cubicBezTo>
                  <a:pt x="76129" y="1386111"/>
                  <a:pt x="99276" y="1450785"/>
                  <a:pt x="102637" y="1460867"/>
                </a:cubicBezTo>
                <a:cubicBezTo>
                  <a:pt x="105747" y="1470198"/>
                  <a:pt x="105013" y="1481904"/>
                  <a:pt x="111968" y="1488859"/>
                </a:cubicBezTo>
                <a:lnTo>
                  <a:pt x="139959" y="1516851"/>
                </a:lnTo>
                <a:cubicBezTo>
                  <a:pt x="143069" y="1526181"/>
                  <a:pt x="144230" y="1536408"/>
                  <a:pt x="149290" y="1544842"/>
                </a:cubicBezTo>
                <a:cubicBezTo>
                  <a:pt x="153816" y="1552385"/>
                  <a:pt x="164017" y="1555636"/>
                  <a:pt x="167951" y="1563504"/>
                </a:cubicBezTo>
                <a:cubicBezTo>
                  <a:pt x="176748" y="1581098"/>
                  <a:pt x="170245" y="1608576"/>
                  <a:pt x="186612" y="1619487"/>
                </a:cubicBezTo>
                <a:cubicBezTo>
                  <a:pt x="195943" y="1625708"/>
                  <a:pt x="205847" y="1631144"/>
                  <a:pt x="214604" y="1638149"/>
                </a:cubicBezTo>
                <a:cubicBezTo>
                  <a:pt x="221473" y="1643644"/>
                  <a:pt x="225722" y="1652284"/>
                  <a:pt x="233266" y="1656810"/>
                </a:cubicBezTo>
                <a:cubicBezTo>
                  <a:pt x="241700" y="1661870"/>
                  <a:pt x="251927" y="1663030"/>
                  <a:pt x="261257" y="1666140"/>
                </a:cubicBezTo>
                <a:cubicBezTo>
                  <a:pt x="270588" y="1672361"/>
                  <a:pt x="279001" y="1680247"/>
                  <a:pt x="289249" y="1684802"/>
                </a:cubicBezTo>
                <a:cubicBezTo>
                  <a:pt x="289264" y="1684809"/>
                  <a:pt x="359221" y="1708125"/>
                  <a:pt x="373225" y="1712793"/>
                </a:cubicBezTo>
                <a:lnTo>
                  <a:pt x="457200" y="1740785"/>
                </a:lnTo>
                <a:cubicBezTo>
                  <a:pt x="457205" y="1740787"/>
                  <a:pt x="513179" y="1759446"/>
                  <a:pt x="513184" y="1759446"/>
                </a:cubicBezTo>
                <a:lnTo>
                  <a:pt x="634482" y="1768777"/>
                </a:lnTo>
                <a:cubicBezTo>
                  <a:pt x="693576" y="1765667"/>
                  <a:pt x="753010" y="1766497"/>
                  <a:pt x="811764" y="1759446"/>
                </a:cubicBezTo>
                <a:cubicBezTo>
                  <a:pt x="831294" y="1757102"/>
                  <a:pt x="849086" y="1747005"/>
                  <a:pt x="867747" y="1740785"/>
                </a:cubicBezTo>
                <a:cubicBezTo>
                  <a:pt x="867752" y="1740783"/>
                  <a:pt x="923727" y="1722127"/>
                  <a:pt x="923731" y="1722124"/>
                </a:cubicBezTo>
                <a:lnTo>
                  <a:pt x="951723" y="1703463"/>
                </a:lnTo>
                <a:cubicBezTo>
                  <a:pt x="957943" y="1694132"/>
                  <a:pt x="962455" y="1683400"/>
                  <a:pt x="970384" y="1675471"/>
                </a:cubicBezTo>
                <a:cubicBezTo>
                  <a:pt x="1043780" y="1602075"/>
                  <a:pt x="949939" y="1720534"/>
                  <a:pt x="1026368" y="1628818"/>
                </a:cubicBezTo>
                <a:cubicBezTo>
                  <a:pt x="1040148" y="1612282"/>
                  <a:pt x="1055638" y="1582292"/>
                  <a:pt x="1063690" y="1563504"/>
                </a:cubicBezTo>
                <a:cubicBezTo>
                  <a:pt x="1067564" y="1554464"/>
                  <a:pt x="1068622" y="1544309"/>
                  <a:pt x="1073021" y="1535512"/>
                </a:cubicBezTo>
                <a:cubicBezTo>
                  <a:pt x="1078036" y="1525482"/>
                  <a:pt x="1085462" y="1516851"/>
                  <a:pt x="1091682" y="1507520"/>
                </a:cubicBezTo>
                <a:cubicBezTo>
                  <a:pt x="1094792" y="1473308"/>
                  <a:pt x="1098995" y="1439177"/>
                  <a:pt x="1101012" y="1404883"/>
                </a:cubicBezTo>
                <a:cubicBezTo>
                  <a:pt x="1105217" y="1333404"/>
                  <a:pt x="1105241" y="1261699"/>
                  <a:pt x="1110343" y="1190279"/>
                </a:cubicBezTo>
                <a:cubicBezTo>
                  <a:pt x="1111021" y="1180791"/>
                  <a:pt x="1121222" y="1129641"/>
                  <a:pt x="1129004" y="1115634"/>
                </a:cubicBezTo>
                <a:cubicBezTo>
                  <a:pt x="1139896" y="1096028"/>
                  <a:pt x="1153886" y="1078312"/>
                  <a:pt x="1166327" y="1059651"/>
                </a:cubicBezTo>
                <a:cubicBezTo>
                  <a:pt x="1172547" y="1050320"/>
                  <a:pt x="1175657" y="1037880"/>
                  <a:pt x="1184988" y="1031659"/>
                </a:cubicBezTo>
                <a:cubicBezTo>
                  <a:pt x="1253176" y="986199"/>
                  <a:pt x="1167448" y="1041681"/>
                  <a:pt x="1250302" y="994336"/>
                </a:cubicBezTo>
                <a:cubicBezTo>
                  <a:pt x="1260039" y="988772"/>
                  <a:pt x="1267576" y="978973"/>
                  <a:pt x="1278294" y="975675"/>
                </a:cubicBezTo>
                <a:cubicBezTo>
                  <a:pt x="1308609" y="966347"/>
                  <a:pt x="1340201" y="961500"/>
                  <a:pt x="1371600" y="957014"/>
                </a:cubicBezTo>
                <a:cubicBezTo>
                  <a:pt x="1424742" y="949422"/>
                  <a:pt x="1457272" y="944385"/>
                  <a:pt x="1511559" y="938353"/>
                </a:cubicBezTo>
                <a:cubicBezTo>
                  <a:pt x="1542625" y="934901"/>
                  <a:pt x="1573850" y="932899"/>
                  <a:pt x="1604866" y="929022"/>
                </a:cubicBezTo>
                <a:cubicBezTo>
                  <a:pt x="1656966" y="922509"/>
                  <a:pt x="1671853" y="914887"/>
                  <a:pt x="1726164" y="910361"/>
                </a:cubicBezTo>
                <a:cubicBezTo>
                  <a:pt x="2092440" y="879839"/>
                  <a:pt x="1881178" y="901989"/>
                  <a:pt x="2146041" y="882369"/>
                </a:cubicBezTo>
                <a:cubicBezTo>
                  <a:pt x="2180301" y="879831"/>
                  <a:pt x="2214466" y="876148"/>
                  <a:pt x="2248678" y="873038"/>
                </a:cubicBezTo>
                <a:cubicBezTo>
                  <a:pt x="2273560" y="866818"/>
                  <a:pt x="2301983" y="868604"/>
                  <a:pt x="2323323" y="854377"/>
                </a:cubicBezTo>
                <a:cubicBezTo>
                  <a:pt x="2460263" y="763084"/>
                  <a:pt x="2316215" y="855773"/>
                  <a:pt x="2416629" y="798393"/>
                </a:cubicBezTo>
                <a:cubicBezTo>
                  <a:pt x="2426365" y="792829"/>
                  <a:pt x="2434776" y="785102"/>
                  <a:pt x="2444621" y="779732"/>
                </a:cubicBezTo>
                <a:cubicBezTo>
                  <a:pt x="2469043" y="766411"/>
                  <a:pt x="2496120" y="757841"/>
                  <a:pt x="2519266" y="742410"/>
                </a:cubicBezTo>
                <a:cubicBezTo>
                  <a:pt x="2528596" y="736190"/>
                  <a:pt x="2537521" y="729313"/>
                  <a:pt x="2547257" y="723749"/>
                </a:cubicBezTo>
                <a:cubicBezTo>
                  <a:pt x="2559334" y="716848"/>
                  <a:pt x="2572653" y="712243"/>
                  <a:pt x="2584580" y="705087"/>
                </a:cubicBezTo>
                <a:cubicBezTo>
                  <a:pt x="2603812" y="693548"/>
                  <a:pt x="2621903" y="680206"/>
                  <a:pt x="2640564" y="667765"/>
                </a:cubicBezTo>
                <a:cubicBezTo>
                  <a:pt x="2649894" y="661545"/>
                  <a:pt x="2658525" y="654119"/>
                  <a:pt x="2668555" y="649104"/>
                </a:cubicBezTo>
                <a:cubicBezTo>
                  <a:pt x="2680996" y="642883"/>
                  <a:pt x="2693801" y="637343"/>
                  <a:pt x="2705878" y="630442"/>
                </a:cubicBezTo>
                <a:cubicBezTo>
                  <a:pt x="2752729" y="603670"/>
                  <a:pt x="2714803" y="617287"/>
                  <a:pt x="2771192" y="593120"/>
                </a:cubicBezTo>
                <a:cubicBezTo>
                  <a:pt x="2780232" y="589246"/>
                  <a:pt x="2790586" y="588565"/>
                  <a:pt x="2799184" y="583789"/>
                </a:cubicBezTo>
                <a:cubicBezTo>
                  <a:pt x="2818790" y="572897"/>
                  <a:pt x="2855168" y="546467"/>
                  <a:pt x="2855168" y="546467"/>
                </a:cubicBezTo>
                <a:cubicBezTo>
                  <a:pt x="2861388" y="537136"/>
                  <a:pt x="2869275" y="528723"/>
                  <a:pt x="2873829" y="518475"/>
                </a:cubicBezTo>
                <a:cubicBezTo>
                  <a:pt x="2881818" y="500500"/>
                  <a:pt x="2892490" y="462491"/>
                  <a:pt x="2892490" y="462491"/>
                </a:cubicBezTo>
                <a:cubicBezTo>
                  <a:pt x="2882223" y="246892"/>
                  <a:pt x="2903836" y="328584"/>
                  <a:pt x="2864498" y="210565"/>
                </a:cubicBezTo>
                <a:cubicBezTo>
                  <a:pt x="2854989" y="182036"/>
                  <a:pt x="2859795" y="182543"/>
                  <a:pt x="2836506" y="163912"/>
                </a:cubicBezTo>
                <a:cubicBezTo>
                  <a:pt x="2827750" y="156907"/>
                  <a:pt x="2819480" y="147601"/>
                  <a:pt x="2808515" y="145251"/>
                </a:cubicBezTo>
                <a:cubicBezTo>
                  <a:pt x="2774924" y="138053"/>
                  <a:pt x="2740090" y="139030"/>
                  <a:pt x="2705878" y="135920"/>
                </a:cubicBezTo>
                <a:cubicBezTo>
                  <a:pt x="2601449" y="141142"/>
                  <a:pt x="2531283" y="140868"/>
                  <a:pt x="2435290" y="154581"/>
                </a:cubicBezTo>
                <a:cubicBezTo>
                  <a:pt x="2418350" y="157001"/>
                  <a:pt x="2369829" y="167688"/>
                  <a:pt x="2351315" y="173242"/>
                </a:cubicBezTo>
                <a:cubicBezTo>
                  <a:pt x="2332474" y="178894"/>
                  <a:pt x="2295331" y="191904"/>
                  <a:pt x="2295331" y="191904"/>
                </a:cubicBezTo>
                <a:lnTo>
                  <a:pt x="1782147" y="182573"/>
                </a:lnTo>
                <a:cubicBezTo>
                  <a:pt x="1772317" y="182234"/>
                  <a:pt x="1763799" y="175171"/>
                  <a:pt x="1754155" y="173242"/>
                </a:cubicBezTo>
                <a:cubicBezTo>
                  <a:pt x="1748055" y="172022"/>
                  <a:pt x="1743270" y="146806"/>
                  <a:pt x="1716833" y="135920"/>
                </a:cubicBezTo>
                <a:close/>
              </a:path>
            </a:pathLst>
          </a:cu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500323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3136B8EA-8417-4CD4-8270-EE035243EC71}"/>
              </a:ext>
            </a:extLst>
          </p:cNvPr>
          <p:cNvSpPr>
            <a:spLocks noGrp="1" noChangeArrowheads="1"/>
          </p:cNvSpPr>
          <p:nvPr>
            <p:ph type="subTitle" idx="1"/>
          </p:nvPr>
        </p:nvSpPr>
        <p:spPr>
          <a:xfrm>
            <a:off x="533400" y="285750"/>
            <a:ext cx="8229600" cy="4648200"/>
          </a:xfrm>
        </p:spPr>
        <p:txBody>
          <a:bodyPr/>
          <a:lstStyle/>
          <a:p>
            <a:pPr marL="400050" indent="-400050" algn="l">
              <a:lnSpc>
                <a:spcPct val="80000"/>
              </a:lnSpc>
              <a:spcBef>
                <a:spcPct val="0"/>
              </a:spcBef>
              <a:buFontTx/>
              <a:buAutoNum type="arabicPeriod" startAt="3"/>
            </a:pPr>
            <a:r>
              <a:rPr lang="en-US" altLang="en-US" sz="2700" dirty="0">
                <a:latin typeface="Arial Rounded MT Bold" panose="020F0704030504030204" pitchFamily="34" charset="0"/>
                <a:cs typeface="Vilna" pitchFamily="2" charset="-79"/>
              </a:rPr>
              <a:t>THE FIRST CUP - THE CUP OF SANCTIFICATION  </a:t>
            </a:r>
            <a:r>
              <a:rPr lang="he-IL" altLang="en-US" sz="3300" dirty="0">
                <a:latin typeface="Arial Rounded MT Bold" panose="020F0704030504030204" pitchFamily="34" charset="0"/>
                <a:cs typeface="Vilna" pitchFamily="2" charset="-79"/>
              </a:rPr>
              <a:t>קַדֵּשׁ</a:t>
            </a:r>
            <a:r>
              <a:rPr lang="en-US" altLang="en-US" sz="2700" dirty="0">
                <a:latin typeface="Arial Rounded MT Bold" panose="020F0704030504030204" pitchFamily="34" charset="0"/>
                <a:cs typeface="Vilna" pitchFamily="2" charset="-79"/>
              </a:rPr>
              <a:t>   </a:t>
            </a:r>
            <a:r>
              <a:rPr lang="en-US" altLang="en-US" sz="2700" dirty="0" err="1">
                <a:latin typeface="Arial Rounded MT Bold" panose="020F0704030504030204" pitchFamily="34" charset="0"/>
                <a:cs typeface="Vilna" pitchFamily="2" charset="-79"/>
              </a:rPr>
              <a:t>Kaddaysh</a:t>
            </a:r>
            <a:endParaRPr lang="en-US" altLang="en-US" sz="2700" dirty="0">
              <a:latin typeface="Arial Rounded MT Bold" panose="020F0704030504030204" pitchFamily="34" charset="0"/>
              <a:cs typeface="Vilna" pitchFamily="2" charset="-79"/>
            </a:endParaRPr>
          </a:p>
          <a:p>
            <a:pPr marL="400050" indent="-400050" algn="l">
              <a:lnSpc>
                <a:spcPct val="80000"/>
              </a:lnSpc>
              <a:spcBef>
                <a:spcPct val="0"/>
              </a:spcBef>
            </a:pPr>
            <a:endParaRPr lang="en-US" altLang="en-US" sz="1500" dirty="0">
              <a:latin typeface="Arial Rounded MT Bold" panose="020F0704030504030204" pitchFamily="34" charset="0"/>
              <a:cs typeface="Vilna" pitchFamily="2" charset="-79"/>
            </a:endParaRPr>
          </a:p>
          <a:p>
            <a:pPr marL="400050" indent="-400050" rtl="1">
              <a:lnSpc>
                <a:spcPct val="80000"/>
              </a:lnSpc>
              <a:spcBef>
                <a:spcPct val="0"/>
              </a:spcBef>
            </a:pPr>
            <a:r>
              <a:rPr lang="en-US" altLang="en-US" sz="2700" dirty="0">
                <a:latin typeface="Arial Rounded MT Bold" panose="020F0704030504030204" pitchFamily="34" charset="0"/>
                <a:cs typeface="Vilna" pitchFamily="2" charset="-79"/>
              </a:rPr>
              <a:t>   </a:t>
            </a:r>
            <a:r>
              <a:rPr lang="he-IL" altLang="en-US" sz="4050" b="1" dirty="0">
                <a:latin typeface="Arial Rounded MT Bold" panose="020F0704030504030204" pitchFamily="34" charset="0"/>
                <a:cs typeface="Vilna" pitchFamily="2" charset="-79"/>
              </a:rPr>
              <a:t>בָּרוּךְ אַתָּה יְיָ</a:t>
            </a:r>
            <a:r>
              <a:rPr lang="ar-SA" altLang="en-US" sz="4050" b="1" dirty="0">
                <a:latin typeface="Arial Rounded MT Bold" panose="020F0704030504030204" pitchFamily="34" charset="0"/>
              </a:rPr>
              <a:t>, </a:t>
            </a:r>
            <a:r>
              <a:rPr lang="he-IL" altLang="en-US" sz="4050" b="1" dirty="0">
                <a:latin typeface="Arial Rounded MT Bold" panose="020F0704030504030204" pitchFamily="34" charset="0"/>
                <a:cs typeface="Vilna" pitchFamily="2" charset="-79"/>
              </a:rPr>
              <a:t>אֱלֹהֵינוּ מֶלֶךְ הָעוֹלָם</a:t>
            </a:r>
            <a:r>
              <a:rPr lang="en-US" altLang="en-US" sz="4050" b="1" dirty="0">
                <a:latin typeface="Arial Rounded MT Bold" panose="020F0704030504030204" pitchFamily="34" charset="0"/>
                <a:cs typeface="Vilna" pitchFamily="2" charset="-79"/>
              </a:rPr>
              <a:t> </a:t>
            </a:r>
          </a:p>
          <a:p>
            <a:pPr marL="400050" indent="-400050" rtl="1">
              <a:lnSpc>
                <a:spcPct val="80000"/>
              </a:lnSpc>
              <a:spcBef>
                <a:spcPct val="0"/>
              </a:spcBef>
            </a:pPr>
            <a:r>
              <a:rPr lang="he-IL" altLang="en-US" sz="4050" b="1" dirty="0">
                <a:latin typeface="Arial Rounded MT Bold" panose="020F0704030504030204" pitchFamily="34" charset="0"/>
                <a:cs typeface="Vilna" pitchFamily="2" charset="-79"/>
              </a:rPr>
              <a:t>בּוֹרֵא פְּרִי הַגָּפֶן</a:t>
            </a:r>
            <a:r>
              <a:rPr lang="en-US" altLang="en-US" sz="2700" dirty="0">
                <a:latin typeface="Arial Rounded MT Bold" panose="020F0704030504030204" pitchFamily="34" charset="0"/>
                <a:cs typeface="Vilna" pitchFamily="2" charset="-79"/>
              </a:rPr>
              <a:t>:</a:t>
            </a:r>
          </a:p>
          <a:p>
            <a:pPr marL="400050" indent="-400050" rtl="1">
              <a:lnSpc>
                <a:spcPct val="80000"/>
              </a:lnSpc>
              <a:spcBef>
                <a:spcPct val="0"/>
              </a:spcBef>
            </a:pPr>
            <a:endParaRPr lang="en-US" altLang="en-US" sz="2700" dirty="0">
              <a:latin typeface="Arial Rounded MT Bold" panose="020F0704030504030204" pitchFamily="34" charset="0"/>
              <a:cs typeface="Vilna" pitchFamily="2" charset="-79"/>
            </a:endParaRPr>
          </a:p>
          <a:p>
            <a:pPr marL="400050" indent="-400050" algn="l">
              <a:lnSpc>
                <a:spcPct val="80000"/>
              </a:lnSpc>
              <a:spcBef>
                <a:spcPct val="0"/>
              </a:spcBef>
            </a:pPr>
            <a:r>
              <a:rPr lang="en-US" altLang="en-US" sz="3200" dirty="0">
                <a:latin typeface="Arial Rounded MT Bold" panose="020F0704030504030204" pitchFamily="34" charset="0"/>
                <a:cs typeface="Vilna" pitchFamily="2" charset="-79"/>
              </a:rPr>
              <a:t>Ba-</a:t>
            </a:r>
            <a:r>
              <a:rPr lang="en-US" altLang="en-US" sz="3200" dirty="0" err="1">
                <a:latin typeface="Arial Rounded MT Bold" panose="020F0704030504030204" pitchFamily="34" charset="0"/>
                <a:cs typeface="Vilna" pitchFamily="2" charset="-79"/>
              </a:rPr>
              <a:t>rukh</a:t>
            </a:r>
            <a:r>
              <a:rPr lang="en-US" altLang="en-US" sz="3200" dirty="0">
                <a:latin typeface="Arial Rounded MT Bold" panose="020F0704030504030204" pitchFamily="34" charset="0"/>
                <a:cs typeface="Vilna" pitchFamily="2" charset="-79"/>
              </a:rPr>
              <a:t> </a:t>
            </a:r>
            <a:r>
              <a:rPr lang="en-US" altLang="en-US" sz="3200" dirty="0" err="1">
                <a:latin typeface="Arial Rounded MT Bold" panose="020F0704030504030204" pitchFamily="34" charset="0"/>
                <a:cs typeface="Vilna" pitchFamily="2" charset="-79"/>
              </a:rPr>
              <a:t>atah</a:t>
            </a:r>
            <a:r>
              <a:rPr lang="en-US" altLang="en-US" sz="3200" dirty="0">
                <a:latin typeface="Arial Rounded MT Bold" panose="020F0704030504030204" pitchFamily="34" charset="0"/>
                <a:cs typeface="Vilna" pitchFamily="2" charset="-79"/>
              </a:rPr>
              <a:t> </a:t>
            </a:r>
            <a:r>
              <a:rPr lang="en-US" altLang="en-US" sz="3200" cap="small" dirty="0">
                <a:latin typeface="Arial Rounded MT Bold" panose="020F0704030504030204" pitchFamily="34" charset="0"/>
                <a:cs typeface="Vilna" pitchFamily="2" charset="-79"/>
              </a:rPr>
              <a:t>Adoni</a:t>
            </a:r>
            <a:r>
              <a:rPr lang="en-US" altLang="en-US" sz="3200" dirty="0">
                <a:latin typeface="Arial Rounded MT Bold" panose="020F0704030504030204" pitchFamily="34" charset="0"/>
                <a:cs typeface="Vilna" pitchFamily="2" charset="-79"/>
              </a:rPr>
              <a:t>, Eh-lo-hay-nu meh-</a:t>
            </a:r>
            <a:r>
              <a:rPr lang="en-US" altLang="en-US" sz="3200" dirty="0" err="1">
                <a:latin typeface="Arial Rounded MT Bold" panose="020F0704030504030204" pitchFamily="34" charset="0"/>
                <a:cs typeface="Vilna" pitchFamily="2" charset="-79"/>
              </a:rPr>
              <a:t>lekh</a:t>
            </a:r>
            <a:r>
              <a:rPr lang="en-US" altLang="en-US" sz="3200" dirty="0">
                <a:latin typeface="Arial Rounded MT Bold" panose="020F0704030504030204" pitchFamily="34" charset="0"/>
                <a:cs typeface="Vilna" pitchFamily="2" charset="-79"/>
              </a:rPr>
              <a:t> ha-</a:t>
            </a:r>
            <a:r>
              <a:rPr lang="en-US" altLang="en-US" sz="3200" dirty="0" err="1">
                <a:latin typeface="Arial Rounded MT Bold" panose="020F0704030504030204" pitchFamily="34" charset="0"/>
                <a:cs typeface="Vilna" pitchFamily="2" charset="-79"/>
              </a:rPr>
              <a:t>olam</a:t>
            </a:r>
            <a:r>
              <a:rPr lang="en-US" altLang="en-US" sz="3200" dirty="0">
                <a:latin typeface="Arial Rounded MT Bold" panose="020F0704030504030204" pitchFamily="34" charset="0"/>
                <a:cs typeface="Vilna" pitchFamily="2" charset="-79"/>
              </a:rPr>
              <a:t>, </a:t>
            </a:r>
            <a:r>
              <a:rPr lang="en-US" altLang="en-US" sz="3200" dirty="0" err="1">
                <a:latin typeface="Arial Rounded MT Bold" panose="020F0704030504030204" pitchFamily="34" charset="0"/>
                <a:cs typeface="Vilna" pitchFamily="2" charset="-79"/>
              </a:rPr>
              <a:t>bo</a:t>
            </a:r>
            <a:r>
              <a:rPr lang="en-US" altLang="en-US" sz="3200" dirty="0">
                <a:latin typeface="Arial Rounded MT Bold" panose="020F0704030504030204" pitchFamily="34" charset="0"/>
                <a:cs typeface="Vilna" pitchFamily="2" charset="-79"/>
              </a:rPr>
              <a:t>-ray </a:t>
            </a:r>
            <a:r>
              <a:rPr lang="en-US" altLang="en-US" sz="3200" dirty="0" err="1">
                <a:latin typeface="Arial Rounded MT Bold" panose="020F0704030504030204" pitchFamily="34" charset="0"/>
                <a:cs typeface="Vilna" pitchFamily="2" charset="-79"/>
              </a:rPr>
              <a:t>pree</a:t>
            </a:r>
            <a:r>
              <a:rPr lang="en-US" altLang="en-US" sz="3200" dirty="0">
                <a:latin typeface="Arial Rounded MT Bold" panose="020F0704030504030204" pitchFamily="34" charset="0"/>
                <a:cs typeface="Vilna" pitchFamily="2" charset="-79"/>
              </a:rPr>
              <a:t> ha-</a:t>
            </a:r>
            <a:r>
              <a:rPr lang="en-US" altLang="en-US" sz="3200" dirty="0" err="1">
                <a:latin typeface="Arial Rounded MT Bold" panose="020F0704030504030204" pitchFamily="34" charset="0"/>
                <a:cs typeface="Vilna" pitchFamily="2" charset="-79"/>
              </a:rPr>
              <a:t>gafen</a:t>
            </a:r>
            <a:endParaRPr lang="en-US" altLang="en-US" sz="3200" dirty="0">
              <a:latin typeface="Arial Rounded MT Bold" panose="020F0704030504030204" pitchFamily="34" charset="0"/>
              <a:cs typeface="Vilna" pitchFamily="2" charset="-79"/>
            </a:endParaRPr>
          </a:p>
          <a:p>
            <a:pPr marL="400050" indent="-400050" algn="l">
              <a:lnSpc>
                <a:spcPct val="80000"/>
              </a:lnSpc>
              <a:spcBef>
                <a:spcPct val="0"/>
              </a:spcBef>
            </a:pPr>
            <a:r>
              <a:rPr lang="en-US" altLang="en-US" sz="3200" dirty="0">
                <a:latin typeface="Arial Rounded MT Bold" panose="020F0704030504030204" pitchFamily="34" charset="0"/>
                <a:cs typeface="Vilna" pitchFamily="2" charset="-79"/>
              </a:rPr>
              <a:t>.</a:t>
            </a:r>
          </a:p>
          <a:p>
            <a:pPr marL="400050" indent="-400050" algn="l">
              <a:lnSpc>
                <a:spcPct val="80000"/>
              </a:lnSpc>
              <a:spcBef>
                <a:spcPct val="0"/>
              </a:spcBef>
            </a:pPr>
            <a:r>
              <a:rPr lang="en-US" altLang="en-US" sz="3200" dirty="0">
                <a:latin typeface="Arial Rounded MT Bold" panose="020F0704030504030204" pitchFamily="34" charset="0"/>
                <a:cs typeface="Vilna" pitchFamily="2" charset="-79"/>
              </a:rPr>
              <a:t>Blessed are You, </a:t>
            </a:r>
            <a:r>
              <a:rPr lang="en-US" altLang="en-US" sz="3200" cap="small" dirty="0">
                <a:latin typeface="Arial Rounded MT Bold" panose="020F0704030504030204" pitchFamily="34" charset="0"/>
                <a:cs typeface="Vilna" pitchFamily="2" charset="-79"/>
              </a:rPr>
              <a:t>Adoni</a:t>
            </a:r>
            <a:r>
              <a:rPr lang="en-US" altLang="en-US" sz="3200" dirty="0">
                <a:latin typeface="Arial Rounded MT Bold" panose="020F0704030504030204" pitchFamily="34" charset="0"/>
                <a:cs typeface="Vilna" pitchFamily="2" charset="-79"/>
              </a:rPr>
              <a:t> our G-d, King of the universe, Creator of the fruit of the vine.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altLang="en-US" sz="4000" baseline="30000" dirty="0">
                <a:solidFill>
                  <a:schemeClr val="bg1"/>
                </a:solidFill>
                <a:latin typeface="Arial Rounded MT Bold" panose="020F0704030504030204" pitchFamily="34" charset="0"/>
                <a:cs typeface="Vilna" pitchFamily="2" charset="-79"/>
              </a:rPr>
              <a:t>Lk 22.16-20 </a:t>
            </a:r>
            <a:r>
              <a:rPr lang="en-US" sz="4000" dirty="0"/>
              <a:t>For I tell you that from now on, I will not drink the ‘fruit of the vine’ until the Kingdom of God comes.”</a:t>
            </a:r>
          </a:p>
        </p:txBody>
      </p:sp>
    </p:spTree>
    <p:extLst>
      <p:ext uri="{BB962C8B-B14F-4D97-AF65-F5344CB8AC3E}">
        <p14:creationId xmlns:p14="http://schemas.microsoft.com/office/powerpoint/2010/main" val="111023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799"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descr="5 Major Health Benefits of Smiling More - Dr. Sam Robbins">
            <a:extLst>
              <a:ext uri="{FF2B5EF4-FFF2-40B4-BE49-F238E27FC236}">
                <a16:creationId xmlns:a16="http://schemas.microsoft.com/office/drawing/2014/main" id="{93A343C0-6006-4B71-98E0-2148CFC6F6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697"/>
          <a:stretch/>
        </p:blipFill>
        <p:spPr bwMode="auto">
          <a:xfrm>
            <a:off x="997428" y="250535"/>
            <a:ext cx="7149143" cy="457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338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altLang="en-US" sz="4000" baseline="30000" dirty="0">
                <a:solidFill>
                  <a:schemeClr val="bg1"/>
                </a:solidFill>
                <a:latin typeface="Arial Rounded MT Bold" panose="020F0704030504030204" pitchFamily="34" charset="0"/>
                <a:cs typeface="Vilna" pitchFamily="2" charset="-79"/>
              </a:rPr>
              <a:t>Lk 22.16-20 </a:t>
            </a:r>
            <a:r>
              <a:rPr lang="en-US" sz="4000" dirty="0"/>
              <a:t>Also, taking a piece of matzah, he made the </a:t>
            </a:r>
            <a:r>
              <a:rPr lang="en-US" sz="4000" dirty="0" err="1"/>
              <a:t>b’rakhah</a:t>
            </a:r>
            <a:r>
              <a:rPr lang="en-US" sz="4000" dirty="0"/>
              <a:t>, broke it, gave it to them and said, “This is my body, which is being given for you; do this in memory of me.”</a:t>
            </a:r>
          </a:p>
        </p:txBody>
      </p:sp>
    </p:spTree>
    <p:extLst>
      <p:ext uri="{BB962C8B-B14F-4D97-AF65-F5344CB8AC3E}">
        <p14:creationId xmlns:p14="http://schemas.microsoft.com/office/powerpoint/2010/main" val="818545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2290" name="Picture 2">
            <a:extLst>
              <a:ext uri="{FF2B5EF4-FFF2-40B4-BE49-F238E27FC236}">
                <a16:creationId xmlns:a16="http://schemas.microsoft.com/office/drawing/2014/main" id="{2396D98C-D6E7-4185-ADA2-7EE93A47D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48" y="285748"/>
            <a:ext cx="8011315" cy="449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876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altLang="en-US" sz="4000" baseline="30000" dirty="0">
                <a:solidFill>
                  <a:schemeClr val="bg1"/>
                </a:solidFill>
                <a:latin typeface="Arial Rounded MT Bold" panose="020F0704030504030204" pitchFamily="34" charset="0"/>
                <a:cs typeface="Vilna" pitchFamily="2" charset="-79"/>
              </a:rPr>
              <a:t>Lk 22.16-20 </a:t>
            </a:r>
            <a:r>
              <a:rPr lang="en-US" sz="4000" dirty="0"/>
              <a:t>He did the same with </a:t>
            </a:r>
            <a:r>
              <a:rPr lang="en-US" sz="4000" u="sng" dirty="0">
                <a:solidFill>
                  <a:srgbClr val="FFFF66"/>
                </a:solidFill>
              </a:rPr>
              <a:t>the cup after the meal</a:t>
            </a:r>
            <a:r>
              <a:rPr lang="en-US" sz="4000" dirty="0"/>
              <a:t>, saying, “This cup is the New Covenant, ratified by my blood, which is being poured out for you.</a:t>
            </a:r>
          </a:p>
        </p:txBody>
      </p:sp>
    </p:spTree>
    <p:extLst>
      <p:ext uri="{BB962C8B-B14F-4D97-AF65-F5344CB8AC3E}">
        <p14:creationId xmlns:p14="http://schemas.microsoft.com/office/powerpoint/2010/main" val="17977999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1266" name="Picture 2">
            <a:extLst>
              <a:ext uri="{FF2B5EF4-FFF2-40B4-BE49-F238E27FC236}">
                <a16:creationId xmlns:a16="http://schemas.microsoft.com/office/drawing/2014/main" id="{6BC66FE8-7EB1-41FA-84DA-FFB662754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213314"/>
            <a:ext cx="6248401" cy="471687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21648AEE-882F-43F3-AE7D-9E99CB4D60BC}"/>
              </a:ext>
            </a:extLst>
          </p:cNvPr>
          <p:cNvSpPr/>
          <p:nvPr/>
        </p:nvSpPr>
        <p:spPr bwMode="auto">
          <a:xfrm>
            <a:off x="3321698" y="2202024"/>
            <a:ext cx="3284375" cy="1927121"/>
          </a:xfrm>
          <a:custGeom>
            <a:avLst/>
            <a:gdLst>
              <a:gd name="connsiteX0" fmla="*/ 2565918 w 3284375"/>
              <a:gd name="connsiteY0" fmla="*/ 186613 h 1927121"/>
              <a:gd name="connsiteX1" fmla="*/ 1903445 w 3284375"/>
              <a:gd name="connsiteY1" fmla="*/ 177282 h 1927121"/>
              <a:gd name="connsiteX2" fmla="*/ 1856792 w 3284375"/>
              <a:gd name="connsiteY2" fmla="*/ 167952 h 1927121"/>
              <a:gd name="connsiteX3" fmla="*/ 1800808 w 3284375"/>
              <a:gd name="connsiteY3" fmla="*/ 149290 h 1927121"/>
              <a:gd name="connsiteX4" fmla="*/ 1772816 w 3284375"/>
              <a:gd name="connsiteY4" fmla="*/ 139960 h 1927121"/>
              <a:gd name="connsiteX5" fmla="*/ 1744824 w 3284375"/>
              <a:gd name="connsiteY5" fmla="*/ 130629 h 1927121"/>
              <a:gd name="connsiteX6" fmla="*/ 1716833 w 3284375"/>
              <a:gd name="connsiteY6" fmla="*/ 121298 h 1927121"/>
              <a:gd name="connsiteX7" fmla="*/ 1698171 w 3284375"/>
              <a:gd name="connsiteY7" fmla="*/ 102637 h 1927121"/>
              <a:gd name="connsiteX8" fmla="*/ 1642188 w 3284375"/>
              <a:gd name="connsiteY8" fmla="*/ 83976 h 1927121"/>
              <a:gd name="connsiteX9" fmla="*/ 1576873 w 3284375"/>
              <a:gd name="connsiteY9" fmla="*/ 65315 h 1927121"/>
              <a:gd name="connsiteX10" fmla="*/ 1548882 w 3284375"/>
              <a:gd name="connsiteY10" fmla="*/ 55984 h 1927121"/>
              <a:gd name="connsiteX11" fmla="*/ 1455575 w 3284375"/>
              <a:gd name="connsiteY11" fmla="*/ 27992 h 1927121"/>
              <a:gd name="connsiteX12" fmla="*/ 1427584 w 3284375"/>
              <a:gd name="connsiteY12" fmla="*/ 18662 h 1927121"/>
              <a:gd name="connsiteX13" fmla="*/ 1399592 w 3284375"/>
              <a:gd name="connsiteY13" fmla="*/ 9331 h 1927121"/>
              <a:gd name="connsiteX14" fmla="*/ 1352939 w 3284375"/>
              <a:gd name="connsiteY14" fmla="*/ 0 h 1927121"/>
              <a:gd name="connsiteX15" fmla="*/ 821094 w 3284375"/>
              <a:gd name="connsiteY15" fmla="*/ 9331 h 1927121"/>
              <a:gd name="connsiteX16" fmla="*/ 765110 w 3284375"/>
              <a:gd name="connsiteY16" fmla="*/ 18662 h 1927121"/>
              <a:gd name="connsiteX17" fmla="*/ 662473 w 3284375"/>
              <a:gd name="connsiteY17" fmla="*/ 37323 h 1927121"/>
              <a:gd name="connsiteX18" fmla="*/ 606490 w 3284375"/>
              <a:gd name="connsiteY18" fmla="*/ 55984 h 1927121"/>
              <a:gd name="connsiteX19" fmla="*/ 522514 w 3284375"/>
              <a:gd name="connsiteY19" fmla="*/ 93307 h 1927121"/>
              <a:gd name="connsiteX20" fmla="*/ 466531 w 3284375"/>
              <a:gd name="connsiteY20" fmla="*/ 111968 h 1927121"/>
              <a:gd name="connsiteX21" fmla="*/ 438539 w 3284375"/>
              <a:gd name="connsiteY21" fmla="*/ 130629 h 1927121"/>
              <a:gd name="connsiteX22" fmla="*/ 382555 w 3284375"/>
              <a:gd name="connsiteY22" fmla="*/ 149290 h 1927121"/>
              <a:gd name="connsiteX23" fmla="*/ 335902 w 3284375"/>
              <a:gd name="connsiteY23" fmla="*/ 195943 h 1927121"/>
              <a:gd name="connsiteX24" fmla="*/ 317241 w 3284375"/>
              <a:gd name="connsiteY24" fmla="*/ 214605 h 1927121"/>
              <a:gd name="connsiteX25" fmla="*/ 279918 w 3284375"/>
              <a:gd name="connsiteY25" fmla="*/ 261258 h 1927121"/>
              <a:gd name="connsiteX26" fmla="*/ 261257 w 3284375"/>
              <a:gd name="connsiteY26" fmla="*/ 289249 h 1927121"/>
              <a:gd name="connsiteX27" fmla="*/ 242596 w 3284375"/>
              <a:gd name="connsiteY27" fmla="*/ 307911 h 1927121"/>
              <a:gd name="connsiteX28" fmla="*/ 205273 w 3284375"/>
              <a:gd name="connsiteY28" fmla="*/ 354564 h 1927121"/>
              <a:gd name="connsiteX29" fmla="*/ 195943 w 3284375"/>
              <a:gd name="connsiteY29" fmla="*/ 382556 h 1927121"/>
              <a:gd name="connsiteX30" fmla="*/ 158620 w 3284375"/>
              <a:gd name="connsiteY30" fmla="*/ 429209 h 1927121"/>
              <a:gd name="connsiteX31" fmla="*/ 121298 w 3284375"/>
              <a:gd name="connsiteY31" fmla="*/ 541176 h 1927121"/>
              <a:gd name="connsiteX32" fmla="*/ 111967 w 3284375"/>
              <a:gd name="connsiteY32" fmla="*/ 569168 h 1927121"/>
              <a:gd name="connsiteX33" fmla="*/ 102637 w 3284375"/>
              <a:gd name="connsiteY33" fmla="*/ 597160 h 1927121"/>
              <a:gd name="connsiteX34" fmla="*/ 93306 w 3284375"/>
              <a:gd name="connsiteY34" fmla="*/ 662474 h 1927121"/>
              <a:gd name="connsiteX35" fmla="*/ 83975 w 3284375"/>
              <a:gd name="connsiteY35" fmla="*/ 765111 h 1927121"/>
              <a:gd name="connsiteX36" fmla="*/ 74645 w 3284375"/>
              <a:gd name="connsiteY36" fmla="*/ 811764 h 1927121"/>
              <a:gd name="connsiteX37" fmla="*/ 65314 w 3284375"/>
              <a:gd name="connsiteY37" fmla="*/ 886409 h 1927121"/>
              <a:gd name="connsiteX38" fmla="*/ 55984 w 3284375"/>
              <a:gd name="connsiteY38" fmla="*/ 914400 h 1927121"/>
              <a:gd name="connsiteX39" fmla="*/ 46653 w 3284375"/>
              <a:gd name="connsiteY39" fmla="*/ 961054 h 1927121"/>
              <a:gd name="connsiteX40" fmla="*/ 27992 w 3284375"/>
              <a:gd name="connsiteY40" fmla="*/ 1017037 h 1927121"/>
              <a:gd name="connsiteX41" fmla="*/ 18661 w 3284375"/>
              <a:gd name="connsiteY41" fmla="*/ 1054360 h 1927121"/>
              <a:gd name="connsiteX42" fmla="*/ 9331 w 3284375"/>
              <a:gd name="connsiteY42" fmla="*/ 1101013 h 1927121"/>
              <a:gd name="connsiteX43" fmla="*/ 0 w 3284375"/>
              <a:gd name="connsiteY43" fmla="*/ 1129005 h 1927121"/>
              <a:gd name="connsiteX44" fmla="*/ 9331 w 3284375"/>
              <a:gd name="connsiteY44" fmla="*/ 1250303 h 1927121"/>
              <a:gd name="connsiteX45" fmla="*/ 27992 w 3284375"/>
              <a:gd name="connsiteY45" fmla="*/ 1287625 h 1927121"/>
              <a:gd name="connsiteX46" fmla="*/ 65314 w 3284375"/>
              <a:gd name="connsiteY46" fmla="*/ 1371600 h 1927121"/>
              <a:gd name="connsiteX47" fmla="*/ 74645 w 3284375"/>
              <a:gd name="connsiteY47" fmla="*/ 1408923 h 1927121"/>
              <a:gd name="connsiteX48" fmla="*/ 93306 w 3284375"/>
              <a:gd name="connsiteY48" fmla="*/ 1464907 h 1927121"/>
              <a:gd name="connsiteX49" fmla="*/ 121298 w 3284375"/>
              <a:gd name="connsiteY49" fmla="*/ 1558213 h 1927121"/>
              <a:gd name="connsiteX50" fmla="*/ 130629 w 3284375"/>
              <a:gd name="connsiteY50" fmla="*/ 1586205 h 1927121"/>
              <a:gd name="connsiteX51" fmla="*/ 139959 w 3284375"/>
              <a:gd name="connsiteY51" fmla="*/ 1614196 h 1927121"/>
              <a:gd name="connsiteX52" fmla="*/ 158620 w 3284375"/>
              <a:gd name="connsiteY52" fmla="*/ 1632858 h 1927121"/>
              <a:gd name="connsiteX53" fmla="*/ 177282 w 3284375"/>
              <a:gd name="connsiteY53" fmla="*/ 1688841 h 1927121"/>
              <a:gd name="connsiteX54" fmla="*/ 186612 w 3284375"/>
              <a:gd name="connsiteY54" fmla="*/ 1716833 h 1927121"/>
              <a:gd name="connsiteX55" fmla="*/ 214604 w 3284375"/>
              <a:gd name="connsiteY55" fmla="*/ 1744825 h 1927121"/>
              <a:gd name="connsiteX56" fmla="*/ 270588 w 3284375"/>
              <a:gd name="connsiteY56" fmla="*/ 1819470 h 1927121"/>
              <a:gd name="connsiteX57" fmla="*/ 326571 w 3284375"/>
              <a:gd name="connsiteY57" fmla="*/ 1856792 h 1927121"/>
              <a:gd name="connsiteX58" fmla="*/ 401216 w 3284375"/>
              <a:gd name="connsiteY58" fmla="*/ 1894115 h 1927121"/>
              <a:gd name="connsiteX59" fmla="*/ 429208 w 3284375"/>
              <a:gd name="connsiteY59" fmla="*/ 1903445 h 1927121"/>
              <a:gd name="connsiteX60" fmla="*/ 559837 w 3284375"/>
              <a:gd name="connsiteY60" fmla="*/ 1912776 h 1927121"/>
              <a:gd name="connsiteX61" fmla="*/ 877078 w 3284375"/>
              <a:gd name="connsiteY61" fmla="*/ 1912776 h 1927121"/>
              <a:gd name="connsiteX62" fmla="*/ 970384 w 3284375"/>
              <a:gd name="connsiteY62" fmla="*/ 1884784 h 1927121"/>
              <a:gd name="connsiteX63" fmla="*/ 1082351 w 3284375"/>
              <a:gd name="connsiteY63" fmla="*/ 1810139 h 1927121"/>
              <a:gd name="connsiteX64" fmla="*/ 1110343 w 3284375"/>
              <a:gd name="connsiteY64" fmla="*/ 1791478 h 1927121"/>
              <a:gd name="connsiteX65" fmla="*/ 1138335 w 3284375"/>
              <a:gd name="connsiteY65" fmla="*/ 1772817 h 1927121"/>
              <a:gd name="connsiteX66" fmla="*/ 1175657 w 3284375"/>
              <a:gd name="connsiteY66" fmla="*/ 1716833 h 1927121"/>
              <a:gd name="connsiteX67" fmla="*/ 1194318 w 3284375"/>
              <a:gd name="connsiteY67" fmla="*/ 1688841 h 1927121"/>
              <a:gd name="connsiteX68" fmla="*/ 1222310 w 3284375"/>
              <a:gd name="connsiteY68" fmla="*/ 1632858 h 1927121"/>
              <a:gd name="connsiteX69" fmla="*/ 1259633 w 3284375"/>
              <a:gd name="connsiteY69" fmla="*/ 1539552 h 1927121"/>
              <a:gd name="connsiteX70" fmla="*/ 1278294 w 3284375"/>
              <a:gd name="connsiteY70" fmla="*/ 1483568 h 1927121"/>
              <a:gd name="connsiteX71" fmla="*/ 1287624 w 3284375"/>
              <a:gd name="connsiteY71" fmla="*/ 1446245 h 1927121"/>
              <a:gd name="connsiteX72" fmla="*/ 1306286 w 3284375"/>
              <a:gd name="connsiteY72" fmla="*/ 1390262 h 1927121"/>
              <a:gd name="connsiteX73" fmla="*/ 1315616 w 3284375"/>
              <a:gd name="connsiteY73" fmla="*/ 1362270 h 1927121"/>
              <a:gd name="connsiteX74" fmla="*/ 1324947 w 3284375"/>
              <a:gd name="connsiteY74" fmla="*/ 1334278 h 1927121"/>
              <a:gd name="connsiteX75" fmla="*/ 1343608 w 3284375"/>
              <a:gd name="connsiteY75" fmla="*/ 1184988 h 1927121"/>
              <a:gd name="connsiteX76" fmla="*/ 1352939 w 3284375"/>
              <a:gd name="connsiteY76" fmla="*/ 1156996 h 1927121"/>
              <a:gd name="connsiteX77" fmla="*/ 1390261 w 3284375"/>
              <a:gd name="connsiteY77" fmla="*/ 1110343 h 1927121"/>
              <a:gd name="connsiteX78" fmla="*/ 1446245 w 3284375"/>
              <a:gd name="connsiteY78" fmla="*/ 1073021 h 1927121"/>
              <a:gd name="connsiteX79" fmla="*/ 1474237 w 3284375"/>
              <a:gd name="connsiteY79" fmla="*/ 1054360 h 1927121"/>
              <a:gd name="connsiteX80" fmla="*/ 1502229 w 3284375"/>
              <a:gd name="connsiteY80" fmla="*/ 1045029 h 1927121"/>
              <a:gd name="connsiteX81" fmla="*/ 1530220 w 3284375"/>
              <a:gd name="connsiteY81" fmla="*/ 1026368 h 1927121"/>
              <a:gd name="connsiteX82" fmla="*/ 1558212 w 3284375"/>
              <a:gd name="connsiteY82" fmla="*/ 1017037 h 1927121"/>
              <a:gd name="connsiteX83" fmla="*/ 1586204 w 3284375"/>
              <a:gd name="connsiteY83" fmla="*/ 998376 h 1927121"/>
              <a:gd name="connsiteX84" fmla="*/ 1642188 w 3284375"/>
              <a:gd name="connsiteY84" fmla="*/ 979715 h 1927121"/>
              <a:gd name="connsiteX85" fmla="*/ 1670180 w 3284375"/>
              <a:gd name="connsiteY85" fmla="*/ 970384 h 1927121"/>
              <a:gd name="connsiteX86" fmla="*/ 1707502 w 3284375"/>
              <a:gd name="connsiteY86" fmla="*/ 961054 h 1927121"/>
              <a:gd name="connsiteX87" fmla="*/ 1782147 w 3284375"/>
              <a:gd name="connsiteY87" fmla="*/ 933062 h 1927121"/>
              <a:gd name="connsiteX88" fmla="*/ 1856792 w 3284375"/>
              <a:gd name="connsiteY88" fmla="*/ 923731 h 1927121"/>
              <a:gd name="connsiteX89" fmla="*/ 1940767 w 3284375"/>
              <a:gd name="connsiteY89" fmla="*/ 905070 h 1927121"/>
              <a:gd name="connsiteX90" fmla="*/ 2155371 w 3284375"/>
              <a:gd name="connsiteY90" fmla="*/ 886409 h 1927121"/>
              <a:gd name="connsiteX91" fmla="*/ 2258008 w 3284375"/>
              <a:gd name="connsiteY91" fmla="*/ 877078 h 1927121"/>
              <a:gd name="connsiteX92" fmla="*/ 2444620 w 3284375"/>
              <a:gd name="connsiteY92" fmla="*/ 867747 h 1927121"/>
              <a:gd name="connsiteX93" fmla="*/ 2537926 w 3284375"/>
              <a:gd name="connsiteY93" fmla="*/ 858417 h 1927121"/>
              <a:gd name="connsiteX94" fmla="*/ 2901820 w 3284375"/>
              <a:gd name="connsiteY94" fmla="*/ 849086 h 1927121"/>
              <a:gd name="connsiteX95" fmla="*/ 3023118 w 3284375"/>
              <a:gd name="connsiteY95" fmla="*/ 821094 h 1927121"/>
              <a:gd name="connsiteX96" fmla="*/ 3051110 w 3284375"/>
              <a:gd name="connsiteY96" fmla="*/ 811764 h 1927121"/>
              <a:gd name="connsiteX97" fmla="*/ 3135086 w 3284375"/>
              <a:gd name="connsiteY97" fmla="*/ 765111 h 1927121"/>
              <a:gd name="connsiteX98" fmla="*/ 3153747 w 3284375"/>
              <a:gd name="connsiteY98" fmla="*/ 746449 h 1927121"/>
              <a:gd name="connsiteX99" fmla="*/ 3172408 w 3284375"/>
              <a:gd name="connsiteY99" fmla="*/ 718458 h 1927121"/>
              <a:gd name="connsiteX100" fmla="*/ 3200400 w 3284375"/>
              <a:gd name="connsiteY100" fmla="*/ 699796 h 1927121"/>
              <a:gd name="connsiteX101" fmla="*/ 3247053 w 3284375"/>
              <a:gd name="connsiteY101" fmla="*/ 653143 h 1927121"/>
              <a:gd name="connsiteX102" fmla="*/ 3275045 w 3284375"/>
              <a:gd name="connsiteY102" fmla="*/ 569168 h 1927121"/>
              <a:gd name="connsiteX103" fmla="*/ 3284375 w 3284375"/>
              <a:gd name="connsiteY103" fmla="*/ 541176 h 1927121"/>
              <a:gd name="connsiteX104" fmla="*/ 3275045 w 3284375"/>
              <a:gd name="connsiteY104" fmla="*/ 345233 h 1927121"/>
              <a:gd name="connsiteX105" fmla="*/ 3256384 w 3284375"/>
              <a:gd name="connsiteY105" fmla="*/ 289249 h 1927121"/>
              <a:gd name="connsiteX106" fmla="*/ 3237722 w 3284375"/>
              <a:gd name="connsiteY106" fmla="*/ 270588 h 1927121"/>
              <a:gd name="connsiteX107" fmla="*/ 3209731 w 3284375"/>
              <a:gd name="connsiteY107" fmla="*/ 214605 h 1927121"/>
              <a:gd name="connsiteX108" fmla="*/ 3191069 w 3284375"/>
              <a:gd name="connsiteY108" fmla="*/ 195943 h 1927121"/>
              <a:gd name="connsiteX109" fmla="*/ 3144416 w 3284375"/>
              <a:gd name="connsiteY109" fmla="*/ 149290 h 1927121"/>
              <a:gd name="connsiteX110" fmla="*/ 3088433 w 3284375"/>
              <a:gd name="connsiteY110" fmla="*/ 93307 h 1927121"/>
              <a:gd name="connsiteX111" fmla="*/ 3032449 w 3284375"/>
              <a:gd name="connsiteY111" fmla="*/ 74645 h 1927121"/>
              <a:gd name="connsiteX112" fmla="*/ 3004457 w 3284375"/>
              <a:gd name="connsiteY112" fmla="*/ 65315 h 1927121"/>
              <a:gd name="connsiteX113" fmla="*/ 2603241 w 3284375"/>
              <a:gd name="connsiteY113" fmla="*/ 93307 h 1927121"/>
              <a:gd name="connsiteX114" fmla="*/ 2547257 w 3284375"/>
              <a:gd name="connsiteY114" fmla="*/ 111968 h 1927121"/>
              <a:gd name="connsiteX115" fmla="*/ 2491273 w 3284375"/>
              <a:gd name="connsiteY115" fmla="*/ 130629 h 1927121"/>
              <a:gd name="connsiteX116" fmla="*/ 2463282 w 3284375"/>
              <a:gd name="connsiteY116" fmla="*/ 149290 h 1927121"/>
              <a:gd name="connsiteX117" fmla="*/ 2444620 w 3284375"/>
              <a:gd name="connsiteY117" fmla="*/ 167952 h 1927121"/>
              <a:gd name="connsiteX118" fmla="*/ 2416629 w 3284375"/>
              <a:gd name="connsiteY118" fmla="*/ 186613 h 19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284375" h="1927121">
                <a:moveTo>
                  <a:pt x="2565918" y="186613"/>
                </a:moveTo>
                <a:lnTo>
                  <a:pt x="1903445" y="177282"/>
                </a:lnTo>
                <a:cubicBezTo>
                  <a:pt x="1887592" y="176865"/>
                  <a:pt x="1872092" y="172125"/>
                  <a:pt x="1856792" y="167952"/>
                </a:cubicBezTo>
                <a:cubicBezTo>
                  <a:pt x="1837814" y="162776"/>
                  <a:pt x="1819469" y="155510"/>
                  <a:pt x="1800808" y="149290"/>
                </a:cubicBezTo>
                <a:lnTo>
                  <a:pt x="1772816" y="139960"/>
                </a:lnTo>
                <a:lnTo>
                  <a:pt x="1744824" y="130629"/>
                </a:lnTo>
                <a:lnTo>
                  <a:pt x="1716833" y="121298"/>
                </a:lnTo>
                <a:cubicBezTo>
                  <a:pt x="1710612" y="115078"/>
                  <a:pt x="1706039" y="106571"/>
                  <a:pt x="1698171" y="102637"/>
                </a:cubicBezTo>
                <a:cubicBezTo>
                  <a:pt x="1680577" y="93840"/>
                  <a:pt x="1660849" y="90196"/>
                  <a:pt x="1642188" y="83976"/>
                </a:cubicBezTo>
                <a:cubicBezTo>
                  <a:pt x="1575056" y="61598"/>
                  <a:pt x="1658908" y="88753"/>
                  <a:pt x="1576873" y="65315"/>
                </a:cubicBezTo>
                <a:cubicBezTo>
                  <a:pt x="1567416" y="62613"/>
                  <a:pt x="1558339" y="58686"/>
                  <a:pt x="1548882" y="55984"/>
                </a:cubicBezTo>
                <a:cubicBezTo>
                  <a:pt x="1450147" y="27774"/>
                  <a:pt x="1588653" y="72352"/>
                  <a:pt x="1455575" y="27992"/>
                </a:cubicBezTo>
                <a:lnTo>
                  <a:pt x="1427584" y="18662"/>
                </a:lnTo>
                <a:cubicBezTo>
                  <a:pt x="1418253" y="15552"/>
                  <a:pt x="1409236" y="11260"/>
                  <a:pt x="1399592" y="9331"/>
                </a:cubicBezTo>
                <a:lnTo>
                  <a:pt x="1352939" y="0"/>
                </a:lnTo>
                <a:lnTo>
                  <a:pt x="821094" y="9331"/>
                </a:lnTo>
                <a:cubicBezTo>
                  <a:pt x="802185" y="9931"/>
                  <a:pt x="783809" y="15785"/>
                  <a:pt x="765110" y="18662"/>
                </a:cubicBezTo>
                <a:cubicBezTo>
                  <a:pt x="715643" y="26272"/>
                  <a:pt x="704489" y="24718"/>
                  <a:pt x="662473" y="37323"/>
                </a:cubicBezTo>
                <a:cubicBezTo>
                  <a:pt x="643632" y="42975"/>
                  <a:pt x="606490" y="55984"/>
                  <a:pt x="606490" y="55984"/>
                </a:cubicBezTo>
                <a:cubicBezTo>
                  <a:pt x="562132" y="85555"/>
                  <a:pt x="589134" y="71100"/>
                  <a:pt x="522514" y="93307"/>
                </a:cubicBezTo>
                <a:cubicBezTo>
                  <a:pt x="522509" y="93309"/>
                  <a:pt x="466536" y="111964"/>
                  <a:pt x="466531" y="111968"/>
                </a:cubicBezTo>
                <a:cubicBezTo>
                  <a:pt x="457200" y="118188"/>
                  <a:pt x="448787" y="126075"/>
                  <a:pt x="438539" y="130629"/>
                </a:cubicBezTo>
                <a:cubicBezTo>
                  <a:pt x="420564" y="138618"/>
                  <a:pt x="382555" y="149290"/>
                  <a:pt x="382555" y="149290"/>
                </a:cubicBezTo>
                <a:lnTo>
                  <a:pt x="335902" y="195943"/>
                </a:lnTo>
                <a:cubicBezTo>
                  <a:pt x="329682" y="202164"/>
                  <a:pt x="322121" y="207285"/>
                  <a:pt x="317241" y="214605"/>
                </a:cubicBezTo>
                <a:cubicBezTo>
                  <a:pt x="259807" y="300755"/>
                  <a:pt x="333099" y="194783"/>
                  <a:pt x="279918" y="261258"/>
                </a:cubicBezTo>
                <a:cubicBezTo>
                  <a:pt x="272913" y="270014"/>
                  <a:pt x="268262" y="280493"/>
                  <a:pt x="261257" y="289249"/>
                </a:cubicBezTo>
                <a:cubicBezTo>
                  <a:pt x="255762" y="296118"/>
                  <a:pt x="248091" y="301042"/>
                  <a:pt x="242596" y="307911"/>
                </a:cubicBezTo>
                <a:cubicBezTo>
                  <a:pt x="195525" y="366752"/>
                  <a:pt x="250324" y="309516"/>
                  <a:pt x="205273" y="354564"/>
                </a:cubicBezTo>
                <a:cubicBezTo>
                  <a:pt x="202163" y="363895"/>
                  <a:pt x="200341" y="373759"/>
                  <a:pt x="195943" y="382556"/>
                </a:cubicBezTo>
                <a:cubicBezTo>
                  <a:pt x="184174" y="406095"/>
                  <a:pt x="175976" y="411853"/>
                  <a:pt x="158620" y="429209"/>
                </a:cubicBezTo>
                <a:lnTo>
                  <a:pt x="121298" y="541176"/>
                </a:lnTo>
                <a:lnTo>
                  <a:pt x="111967" y="569168"/>
                </a:lnTo>
                <a:lnTo>
                  <a:pt x="102637" y="597160"/>
                </a:lnTo>
                <a:cubicBezTo>
                  <a:pt x="99527" y="618931"/>
                  <a:pt x="95735" y="640616"/>
                  <a:pt x="93306" y="662474"/>
                </a:cubicBezTo>
                <a:cubicBezTo>
                  <a:pt x="89512" y="696617"/>
                  <a:pt x="88236" y="731023"/>
                  <a:pt x="83975" y="765111"/>
                </a:cubicBezTo>
                <a:cubicBezTo>
                  <a:pt x="82008" y="780847"/>
                  <a:pt x="77056" y="796089"/>
                  <a:pt x="74645" y="811764"/>
                </a:cubicBezTo>
                <a:cubicBezTo>
                  <a:pt x="70832" y="836548"/>
                  <a:pt x="69800" y="861738"/>
                  <a:pt x="65314" y="886409"/>
                </a:cubicBezTo>
                <a:cubicBezTo>
                  <a:pt x="63555" y="896085"/>
                  <a:pt x="58369" y="904859"/>
                  <a:pt x="55984" y="914400"/>
                </a:cubicBezTo>
                <a:cubicBezTo>
                  <a:pt x="52138" y="929786"/>
                  <a:pt x="50826" y="945754"/>
                  <a:pt x="46653" y="961054"/>
                </a:cubicBezTo>
                <a:cubicBezTo>
                  <a:pt x="41477" y="980031"/>
                  <a:pt x="32763" y="997954"/>
                  <a:pt x="27992" y="1017037"/>
                </a:cubicBezTo>
                <a:cubicBezTo>
                  <a:pt x="24882" y="1029478"/>
                  <a:pt x="21443" y="1041841"/>
                  <a:pt x="18661" y="1054360"/>
                </a:cubicBezTo>
                <a:cubicBezTo>
                  <a:pt x="15221" y="1069841"/>
                  <a:pt x="13177" y="1085628"/>
                  <a:pt x="9331" y="1101013"/>
                </a:cubicBezTo>
                <a:cubicBezTo>
                  <a:pt x="6946" y="1110555"/>
                  <a:pt x="3110" y="1119674"/>
                  <a:pt x="0" y="1129005"/>
                </a:cubicBezTo>
                <a:cubicBezTo>
                  <a:pt x="3110" y="1169438"/>
                  <a:pt x="2284" y="1210368"/>
                  <a:pt x="9331" y="1250303"/>
                </a:cubicBezTo>
                <a:cubicBezTo>
                  <a:pt x="11748" y="1264000"/>
                  <a:pt x="22826" y="1274711"/>
                  <a:pt x="27992" y="1287625"/>
                </a:cubicBezTo>
                <a:cubicBezTo>
                  <a:pt x="61303" y="1370902"/>
                  <a:pt x="29412" y="1317748"/>
                  <a:pt x="65314" y="1371600"/>
                </a:cubicBezTo>
                <a:cubicBezTo>
                  <a:pt x="68424" y="1384041"/>
                  <a:pt x="70960" y="1396640"/>
                  <a:pt x="74645" y="1408923"/>
                </a:cubicBezTo>
                <a:cubicBezTo>
                  <a:pt x="80297" y="1427764"/>
                  <a:pt x="88535" y="1445824"/>
                  <a:pt x="93306" y="1464907"/>
                </a:cubicBezTo>
                <a:cubicBezTo>
                  <a:pt x="107407" y="1521309"/>
                  <a:pt x="98583" y="1490068"/>
                  <a:pt x="121298" y="1558213"/>
                </a:cubicBezTo>
                <a:lnTo>
                  <a:pt x="130629" y="1586205"/>
                </a:lnTo>
                <a:cubicBezTo>
                  <a:pt x="133739" y="1595535"/>
                  <a:pt x="133005" y="1607241"/>
                  <a:pt x="139959" y="1614196"/>
                </a:cubicBezTo>
                <a:lnTo>
                  <a:pt x="158620" y="1632858"/>
                </a:lnTo>
                <a:lnTo>
                  <a:pt x="177282" y="1688841"/>
                </a:lnTo>
                <a:cubicBezTo>
                  <a:pt x="180392" y="1698172"/>
                  <a:pt x="179657" y="1709878"/>
                  <a:pt x="186612" y="1716833"/>
                </a:cubicBezTo>
                <a:cubicBezTo>
                  <a:pt x="195943" y="1726164"/>
                  <a:pt x="206503" y="1734409"/>
                  <a:pt x="214604" y="1744825"/>
                </a:cubicBezTo>
                <a:cubicBezTo>
                  <a:pt x="232624" y="1767993"/>
                  <a:pt x="245552" y="1800693"/>
                  <a:pt x="270588" y="1819470"/>
                </a:cubicBezTo>
                <a:cubicBezTo>
                  <a:pt x="288530" y="1832927"/>
                  <a:pt x="310712" y="1840933"/>
                  <a:pt x="326571" y="1856792"/>
                </a:cubicBezTo>
                <a:cubicBezTo>
                  <a:pt x="359142" y="1889363"/>
                  <a:pt x="336888" y="1872673"/>
                  <a:pt x="401216" y="1894115"/>
                </a:cubicBezTo>
                <a:cubicBezTo>
                  <a:pt x="410547" y="1897225"/>
                  <a:pt x="419398" y="1902744"/>
                  <a:pt x="429208" y="1903445"/>
                </a:cubicBezTo>
                <a:lnTo>
                  <a:pt x="559837" y="1912776"/>
                </a:lnTo>
                <a:cubicBezTo>
                  <a:pt x="694667" y="1935249"/>
                  <a:pt x="629660" y="1928240"/>
                  <a:pt x="877078" y="1912776"/>
                </a:cubicBezTo>
                <a:cubicBezTo>
                  <a:pt x="891465" y="1911877"/>
                  <a:pt x="966689" y="1887248"/>
                  <a:pt x="970384" y="1884784"/>
                </a:cubicBezTo>
                <a:lnTo>
                  <a:pt x="1082351" y="1810139"/>
                </a:lnTo>
                <a:lnTo>
                  <a:pt x="1110343" y="1791478"/>
                </a:lnTo>
                <a:lnTo>
                  <a:pt x="1138335" y="1772817"/>
                </a:lnTo>
                <a:lnTo>
                  <a:pt x="1175657" y="1716833"/>
                </a:lnTo>
                <a:cubicBezTo>
                  <a:pt x="1181877" y="1707502"/>
                  <a:pt x="1190772" y="1699480"/>
                  <a:pt x="1194318" y="1688841"/>
                </a:cubicBezTo>
                <a:cubicBezTo>
                  <a:pt x="1207195" y="1650211"/>
                  <a:pt x="1198193" y="1669033"/>
                  <a:pt x="1222310" y="1632858"/>
                </a:cubicBezTo>
                <a:cubicBezTo>
                  <a:pt x="1243105" y="1549679"/>
                  <a:pt x="1222835" y="1576348"/>
                  <a:pt x="1259633" y="1539552"/>
                </a:cubicBezTo>
                <a:cubicBezTo>
                  <a:pt x="1265853" y="1520891"/>
                  <a:pt x="1273524" y="1502652"/>
                  <a:pt x="1278294" y="1483568"/>
                </a:cubicBezTo>
                <a:cubicBezTo>
                  <a:pt x="1281404" y="1471127"/>
                  <a:pt x="1283939" y="1458528"/>
                  <a:pt x="1287624" y="1446245"/>
                </a:cubicBezTo>
                <a:cubicBezTo>
                  <a:pt x="1293276" y="1427404"/>
                  <a:pt x="1300066" y="1408923"/>
                  <a:pt x="1306286" y="1390262"/>
                </a:cubicBezTo>
                <a:lnTo>
                  <a:pt x="1315616" y="1362270"/>
                </a:lnTo>
                <a:lnTo>
                  <a:pt x="1324947" y="1334278"/>
                </a:lnTo>
                <a:cubicBezTo>
                  <a:pt x="1330740" y="1270555"/>
                  <a:pt x="1329837" y="1240072"/>
                  <a:pt x="1343608" y="1184988"/>
                </a:cubicBezTo>
                <a:cubicBezTo>
                  <a:pt x="1345993" y="1175446"/>
                  <a:pt x="1348540" y="1165793"/>
                  <a:pt x="1352939" y="1156996"/>
                </a:cubicBezTo>
                <a:cubicBezTo>
                  <a:pt x="1360283" y="1142308"/>
                  <a:pt x="1376377" y="1120756"/>
                  <a:pt x="1390261" y="1110343"/>
                </a:cubicBezTo>
                <a:cubicBezTo>
                  <a:pt x="1408203" y="1096886"/>
                  <a:pt x="1427584" y="1085462"/>
                  <a:pt x="1446245" y="1073021"/>
                </a:cubicBezTo>
                <a:cubicBezTo>
                  <a:pt x="1455576" y="1066801"/>
                  <a:pt x="1463598" y="1057906"/>
                  <a:pt x="1474237" y="1054360"/>
                </a:cubicBezTo>
                <a:cubicBezTo>
                  <a:pt x="1483568" y="1051250"/>
                  <a:pt x="1493432" y="1049428"/>
                  <a:pt x="1502229" y="1045029"/>
                </a:cubicBezTo>
                <a:cubicBezTo>
                  <a:pt x="1512259" y="1040014"/>
                  <a:pt x="1520190" y="1031383"/>
                  <a:pt x="1530220" y="1026368"/>
                </a:cubicBezTo>
                <a:cubicBezTo>
                  <a:pt x="1539017" y="1021969"/>
                  <a:pt x="1549415" y="1021436"/>
                  <a:pt x="1558212" y="1017037"/>
                </a:cubicBezTo>
                <a:cubicBezTo>
                  <a:pt x="1568242" y="1012022"/>
                  <a:pt x="1575956" y="1002930"/>
                  <a:pt x="1586204" y="998376"/>
                </a:cubicBezTo>
                <a:cubicBezTo>
                  <a:pt x="1604179" y="990387"/>
                  <a:pt x="1623527" y="985935"/>
                  <a:pt x="1642188" y="979715"/>
                </a:cubicBezTo>
                <a:cubicBezTo>
                  <a:pt x="1651519" y="976605"/>
                  <a:pt x="1660638" y="972769"/>
                  <a:pt x="1670180" y="970384"/>
                </a:cubicBezTo>
                <a:cubicBezTo>
                  <a:pt x="1682621" y="967274"/>
                  <a:pt x="1695337" y="965109"/>
                  <a:pt x="1707502" y="961054"/>
                </a:cubicBezTo>
                <a:cubicBezTo>
                  <a:pt x="1713121" y="959181"/>
                  <a:pt x="1767723" y="935684"/>
                  <a:pt x="1782147" y="933062"/>
                </a:cubicBezTo>
                <a:cubicBezTo>
                  <a:pt x="1806818" y="928576"/>
                  <a:pt x="1831910" y="926841"/>
                  <a:pt x="1856792" y="923731"/>
                </a:cubicBezTo>
                <a:cubicBezTo>
                  <a:pt x="1898465" y="909840"/>
                  <a:pt x="1883290" y="913281"/>
                  <a:pt x="1940767" y="905070"/>
                </a:cubicBezTo>
                <a:cubicBezTo>
                  <a:pt x="2042804" y="890493"/>
                  <a:pt x="2025826" y="896374"/>
                  <a:pt x="2155371" y="886409"/>
                </a:cubicBezTo>
                <a:cubicBezTo>
                  <a:pt x="2189623" y="883774"/>
                  <a:pt x="2223726" y="879290"/>
                  <a:pt x="2258008" y="877078"/>
                </a:cubicBezTo>
                <a:cubicBezTo>
                  <a:pt x="2320160" y="873068"/>
                  <a:pt x="2382476" y="871890"/>
                  <a:pt x="2444620" y="867747"/>
                </a:cubicBezTo>
                <a:cubicBezTo>
                  <a:pt x="2475808" y="865668"/>
                  <a:pt x="2506695" y="859692"/>
                  <a:pt x="2537926" y="858417"/>
                </a:cubicBezTo>
                <a:cubicBezTo>
                  <a:pt x="2659163" y="853469"/>
                  <a:pt x="2780522" y="852196"/>
                  <a:pt x="2901820" y="849086"/>
                </a:cubicBezTo>
                <a:cubicBezTo>
                  <a:pt x="2986614" y="836973"/>
                  <a:pt x="2946265" y="846712"/>
                  <a:pt x="3023118" y="821094"/>
                </a:cubicBezTo>
                <a:lnTo>
                  <a:pt x="3051110" y="811764"/>
                </a:lnTo>
                <a:cubicBezTo>
                  <a:pt x="3115277" y="768985"/>
                  <a:pt x="3085817" y="781533"/>
                  <a:pt x="3135086" y="765111"/>
                </a:cubicBezTo>
                <a:cubicBezTo>
                  <a:pt x="3141306" y="758890"/>
                  <a:pt x="3148252" y="753318"/>
                  <a:pt x="3153747" y="746449"/>
                </a:cubicBezTo>
                <a:cubicBezTo>
                  <a:pt x="3160752" y="737693"/>
                  <a:pt x="3164479" y="726387"/>
                  <a:pt x="3172408" y="718458"/>
                </a:cubicBezTo>
                <a:cubicBezTo>
                  <a:pt x="3180338" y="710528"/>
                  <a:pt x="3191960" y="707181"/>
                  <a:pt x="3200400" y="699796"/>
                </a:cubicBezTo>
                <a:cubicBezTo>
                  <a:pt x="3216951" y="685314"/>
                  <a:pt x="3247053" y="653143"/>
                  <a:pt x="3247053" y="653143"/>
                </a:cubicBezTo>
                <a:lnTo>
                  <a:pt x="3275045" y="569168"/>
                </a:lnTo>
                <a:lnTo>
                  <a:pt x="3284375" y="541176"/>
                </a:lnTo>
                <a:cubicBezTo>
                  <a:pt x="3281265" y="475862"/>
                  <a:pt x="3282266" y="410221"/>
                  <a:pt x="3275045" y="345233"/>
                </a:cubicBezTo>
                <a:cubicBezTo>
                  <a:pt x="3272873" y="325683"/>
                  <a:pt x="3270294" y="303158"/>
                  <a:pt x="3256384" y="289249"/>
                </a:cubicBezTo>
                <a:lnTo>
                  <a:pt x="3237722" y="270588"/>
                </a:lnTo>
                <a:cubicBezTo>
                  <a:pt x="3227867" y="241022"/>
                  <a:pt x="3230403" y="240445"/>
                  <a:pt x="3209731" y="214605"/>
                </a:cubicBezTo>
                <a:cubicBezTo>
                  <a:pt x="3204235" y="207735"/>
                  <a:pt x="3195949" y="203263"/>
                  <a:pt x="3191069" y="195943"/>
                </a:cubicBezTo>
                <a:cubicBezTo>
                  <a:pt x="3158126" y="146529"/>
                  <a:pt x="3192592" y="165349"/>
                  <a:pt x="3144416" y="149290"/>
                </a:cubicBezTo>
                <a:cubicBezTo>
                  <a:pt x="3123887" y="121918"/>
                  <a:pt x="3119130" y="106950"/>
                  <a:pt x="3088433" y="93307"/>
                </a:cubicBezTo>
                <a:cubicBezTo>
                  <a:pt x="3070458" y="85318"/>
                  <a:pt x="3051110" y="80865"/>
                  <a:pt x="3032449" y="74645"/>
                </a:cubicBezTo>
                <a:lnTo>
                  <a:pt x="3004457" y="65315"/>
                </a:lnTo>
                <a:cubicBezTo>
                  <a:pt x="2861541" y="69398"/>
                  <a:pt x="2734245" y="49640"/>
                  <a:pt x="2603241" y="93307"/>
                </a:cubicBezTo>
                <a:lnTo>
                  <a:pt x="2547257" y="111968"/>
                </a:lnTo>
                <a:cubicBezTo>
                  <a:pt x="2547252" y="111970"/>
                  <a:pt x="2491277" y="130626"/>
                  <a:pt x="2491273" y="130629"/>
                </a:cubicBezTo>
                <a:cubicBezTo>
                  <a:pt x="2481943" y="136849"/>
                  <a:pt x="2472038" y="142285"/>
                  <a:pt x="2463282" y="149290"/>
                </a:cubicBezTo>
                <a:cubicBezTo>
                  <a:pt x="2456412" y="154786"/>
                  <a:pt x="2451490" y="162456"/>
                  <a:pt x="2444620" y="167952"/>
                </a:cubicBezTo>
                <a:cubicBezTo>
                  <a:pt x="2435864" y="174957"/>
                  <a:pt x="2416629" y="186613"/>
                  <a:pt x="2416629" y="186613"/>
                </a:cubicBezTo>
              </a:path>
            </a:pathLst>
          </a:custGeom>
          <a:no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821884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Lk 22. 39-44</a:t>
            </a:r>
            <a:r>
              <a:rPr lang="en-US" sz="4000" dirty="0"/>
              <a:t> On leaving, Yeshua went as usual to the Mount of Olives; and the </a:t>
            </a:r>
            <a:r>
              <a:rPr lang="en-US" sz="4000" dirty="0" err="1"/>
              <a:t>talmidim</a:t>
            </a:r>
            <a:r>
              <a:rPr lang="en-US" sz="4000" dirty="0"/>
              <a:t> followed him. When he arrived, he said to them, “Pray that you won’t be put to the test.” He went about a stone’s throw away from them, kneeled down and prayed, “</a:t>
            </a:r>
            <a:r>
              <a:rPr lang="en-US" sz="4000" u="sng" dirty="0">
                <a:solidFill>
                  <a:srgbClr val="FFFF66"/>
                </a:solidFill>
              </a:rPr>
              <a:t>Father, if you are willing, take this cup away from me; </a:t>
            </a:r>
          </a:p>
        </p:txBody>
      </p:sp>
    </p:spTree>
    <p:extLst>
      <p:ext uri="{BB962C8B-B14F-4D97-AF65-F5344CB8AC3E}">
        <p14:creationId xmlns:p14="http://schemas.microsoft.com/office/powerpoint/2010/main" val="1346422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Lk 22. 39-44</a:t>
            </a:r>
            <a:r>
              <a:rPr lang="en-US" sz="4000" dirty="0"/>
              <a:t> still, let not my will but yours be done.”  There appeared to him an angel from heaven giving him strength, and in great anguish he prayed more intensely, so that his sweat became like drops of blood falling to the ground.</a:t>
            </a:r>
          </a:p>
        </p:txBody>
      </p:sp>
    </p:spTree>
    <p:extLst>
      <p:ext uri="{BB962C8B-B14F-4D97-AF65-F5344CB8AC3E}">
        <p14:creationId xmlns:p14="http://schemas.microsoft.com/office/powerpoint/2010/main" val="3149889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1266" name="Picture 2">
            <a:extLst>
              <a:ext uri="{FF2B5EF4-FFF2-40B4-BE49-F238E27FC236}">
                <a16:creationId xmlns:a16="http://schemas.microsoft.com/office/drawing/2014/main" id="{6BC66FE8-7EB1-41FA-84DA-FFB662754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213314"/>
            <a:ext cx="6248401" cy="4716873"/>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Shape 1">
            <a:extLst>
              <a:ext uri="{FF2B5EF4-FFF2-40B4-BE49-F238E27FC236}">
                <a16:creationId xmlns:a16="http://schemas.microsoft.com/office/drawing/2014/main" id="{4BE6F81A-EFB4-414D-AE69-A714DB577EE7}"/>
              </a:ext>
            </a:extLst>
          </p:cNvPr>
          <p:cNvSpPr/>
          <p:nvPr/>
        </p:nvSpPr>
        <p:spPr bwMode="auto">
          <a:xfrm>
            <a:off x="4488024" y="3275045"/>
            <a:ext cx="2724539" cy="1465050"/>
          </a:xfrm>
          <a:custGeom>
            <a:avLst/>
            <a:gdLst>
              <a:gd name="connsiteX0" fmla="*/ 1315617 w 2724539"/>
              <a:gd name="connsiteY0" fmla="*/ 0 h 1465050"/>
              <a:gd name="connsiteX1" fmla="*/ 998376 w 2724539"/>
              <a:gd name="connsiteY1" fmla="*/ 9331 h 1465050"/>
              <a:gd name="connsiteX2" fmla="*/ 867747 w 2724539"/>
              <a:gd name="connsiteY2" fmla="*/ 27992 h 1465050"/>
              <a:gd name="connsiteX3" fmla="*/ 802433 w 2724539"/>
              <a:gd name="connsiteY3" fmla="*/ 37322 h 1465050"/>
              <a:gd name="connsiteX4" fmla="*/ 447870 w 2724539"/>
              <a:gd name="connsiteY4" fmla="*/ 46653 h 1465050"/>
              <a:gd name="connsiteX5" fmla="*/ 345233 w 2724539"/>
              <a:gd name="connsiteY5" fmla="*/ 55984 h 1465050"/>
              <a:gd name="connsiteX6" fmla="*/ 289249 w 2724539"/>
              <a:gd name="connsiteY6" fmla="*/ 74645 h 1465050"/>
              <a:gd name="connsiteX7" fmla="*/ 270588 w 2724539"/>
              <a:gd name="connsiteY7" fmla="*/ 102637 h 1465050"/>
              <a:gd name="connsiteX8" fmla="*/ 242596 w 2724539"/>
              <a:gd name="connsiteY8" fmla="*/ 121298 h 1465050"/>
              <a:gd name="connsiteX9" fmla="*/ 205274 w 2724539"/>
              <a:gd name="connsiteY9" fmla="*/ 158620 h 1465050"/>
              <a:gd name="connsiteX10" fmla="*/ 167952 w 2724539"/>
              <a:gd name="connsiteY10" fmla="*/ 214604 h 1465050"/>
              <a:gd name="connsiteX11" fmla="*/ 158621 w 2724539"/>
              <a:gd name="connsiteY11" fmla="*/ 242596 h 1465050"/>
              <a:gd name="connsiteX12" fmla="*/ 139960 w 2724539"/>
              <a:gd name="connsiteY12" fmla="*/ 270588 h 1465050"/>
              <a:gd name="connsiteX13" fmla="*/ 111968 w 2724539"/>
              <a:gd name="connsiteY13" fmla="*/ 317241 h 1465050"/>
              <a:gd name="connsiteX14" fmla="*/ 83976 w 2724539"/>
              <a:gd name="connsiteY14" fmla="*/ 410547 h 1465050"/>
              <a:gd name="connsiteX15" fmla="*/ 74645 w 2724539"/>
              <a:gd name="connsiteY15" fmla="*/ 438539 h 1465050"/>
              <a:gd name="connsiteX16" fmla="*/ 65315 w 2724539"/>
              <a:gd name="connsiteY16" fmla="*/ 671804 h 1465050"/>
              <a:gd name="connsiteX17" fmla="*/ 37323 w 2724539"/>
              <a:gd name="connsiteY17" fmla="*/ 774441 h 1465050"/>
              <a:gd name="connsiteX18" fmla="*/ 18662 w 2724539"/>
              <a:gd name="connsiteY18" fmla="*/ 867747 h 1465050"/>
              <a:gd name="connsiteX19" fmla="*/ 0 w 2724539"/>
              <a:gd name="connsiteY19" fmla="*/ 942392 h 1465050"/>
              <a:gd name="connsiteX20" fmla="*/ 9331 w 2724539"/>
              <a:gd name="connsiteY20" fmla="*/ 1156996 h 1465050"/>
              <a:gd name="connsiteX21" fmla="*/ 18662 w 2724539"/>
              <a:gd name="connsiteY21" fmla="*/ 1194318 h 1465050"/>
              <a:gd name="connsiteX22" fmla="*/ 37323 w 2724539"/>
              <a:gd name="connsiteY22" fmla="*/ 1250302 h 1465050"/>
              <a:gd name="connsiteX23" fmla="*/ 46654 w 2724539"/>
              <a:gd name="connsiteY23" fmla="*/ 1278294 h 1465050"/>
              <a:gd name="connsiteX24" fmla="*/ 65315 w 2724539"/>
              <a:gd name="connsiteY24" fmla="*/ 1306286 h 1465050"/>
              <a:gd name="connsiteX25" fmla="*/ 74645 w 2724539"/>
              <a:gd name="connsiteY25" fmla="*/ 1334277 h 1465050"/>
              <a:gd name="connsiteX26" fmla="*/ 139960 w 2724539"/>
              <a:gd name="connsiteY26" fmla="*/ 1371600 h 1465050"/>
              <a:gd name="connsiteX27" fmla="*/ 195943 w 2724539"/>
              <a:gd name="connsiteY27" fmla="*/ 1399592 h 1465050"/>
              <a:gd name="connsiteX28" fmla="*/ 214605 w 2724539"/>
              <a:gd name="connsiteY28" fmla="*/ 1418253 h 1465050"/>
              <a:gd name="connsiteX29" fmla="*/ 242596 w 2724539"/>
              <a:gd name="connsiteY29" fmla="*/ 1427584 h 1465050"/>
              <a:gd name="connsiteX30" fmla="*/ 410547 w 2724539"/>
              <a:gd name="connsiteY30" fmla="*/ 1446245 h 1465050"/>
              <a:gd name="connsiteX31" fmla="*/ 438539 w 2724539"/>
              <a:gd name="connsiteY31" fmla="*/ 1455575 h 1465050"/>
              <a:gd name="connsiteX32" fmla="*/ 1110343 w 2724539"/>
              <a:gd name="connsiteY32" fmla="*/ 1455575 h 1465050"/>
              <a:gd name="connsiteX33" fmla="*/ 1138335 w 2724539"/>
              <a:gd name="connsiteY33" fmla="*/ 1446245 h 1465050"/>
              <a:gd name="connsiteX34" fmla="*/ 1203649 w 2724539"/>
              <a:gd name="connsiteY34" fmla="*/ 1427584 h 1465050"/>
              <a:gd name="connsiteX35" fmla="*/ 1287625 w 2724539"/>
              <a:gd name="connsiteY35" fmla="*/ 1399592 h 1465050"/>
              <a:gd name="connsiteX36" fmla="*/ 1315617 w 2724539"/>
              <a:gd name="connsiteY36" fmla="*/ 1380931 h 1465050"/>
              <a:gd name="connsiteX37" fmla="*/ 1343609 w 2724539"/>
              <a:gd name="connsiteY37" fmla="*/ 1371600 h 1465050"/>
              <a:gd name="connsiteX38" fmla="*/ 1390262 w 2724539"/>
              <a:gd name="connsiteY38" fmla="*/ 1334277 h 1465050"/>
              <a:gd name="connsiteX39" fmla="*/ 1446245 w 2724539"/>
              <a:gd name="connsiteY39" fmla="*/ 1287624 h 1465050"/>
              <a:gd name="connsiteX40" fmla="*/ 1464907 w 2724539"/>
              <a:gd name="connsiteY40" fmla="*/ 1268963 h 1465050"/>
              <a:gd name="connsiteX41" fmla="*/ 1492898 w 2724539"/>
              <a:gd name="connsiteY41" fmla="*/ 1250302 h 1465050"/>
              <a:gd name="connsiteX42" fmla="*/ 1511560 w 2724539"/>
              <a:gd name="connsiteY42" fmla="*/ 1231641 h 1465050"/>
              <a:gd name="connsiteX43" fmla="*/ 1548882 w 2724539"/>
              <a:gd name="connsiteY43" fmla="*/ 1212979 h 1465050"/>
              <a:gd name="connsiteX44" fmla="*/ 1586205 w 2724539"/>
              <a:gd name="connsiteY44" fmla="*/ 1184988 h 1465050"/>
              <a:gd name="connsiteX45" fmla="*/ 1642188 w 2724539"/>
              <a:gd name="connsiteY45" fmla="*/ 1147665 h 1465050"/>
              <a:gd name="connsiteX46" fmla="*/ 1670180 w 2724539"/>
              <a:gd name="connsiteY46" fmla="*/ 1129004 h 1465050"/>
              <a:gd name="connsiteX47" fmla="*/ 1726164 w 2724539"/>
              <a:gd name="connsiteY47" fmla="*/ 1101012 h 1465050"/>
              <a:gd name="connsiteX48" fmla="*/ 1791478 w 2724539"/>
              <a:gd name="connsiteY48" fmla="*/ 1073020 h 1465050"/>
              <a:gd name="connsiteX49" fmla="*/ 1866123 w 2724539"/>
              <a:gd name="connsiteY49" fmla="*/ 1035698 h 1465050"/>
              <a:gd name="connsiteX50" fmla="*/ 1903445 w 2724539"/>
              <a:gd name="connsiteY50" fmla="*/ 1017037 h 1465050"/>
              <a:gd name="connsiteX51" fmla="*/ 1959429 w 2724539"/>
              <a:gd name="connsiteY51" fmla="*/ 998375 h 1465050"/>
              <a:gd name="connsiteX52" fmla="*/ 2015413 w 2724539"/>
              <a:gd name="connsiteY52" fmla="*/ 970384 h 1465050"/>
              <a:gd name="connsiteX53" fmla="*/ 2052735 w 2724539"/>
              <a:gd name="connsiteY53" fmla="*/ 961053 h 1465050"/>
              <a:gd name="connsiteX54" fmla="*/ 2108719 w 2724539"/>
              <a:gd name="connsiteY54" fmla="*/ 942392 h 1465050"/>
              <a:gd name="connsiteX55" fmla="*/ 2155372 w 2724539"/>
              <a:gd name="connsiteY55" fmla="*/ 933061 h 1465050"/>
              <a:gd name="connsiteX56" fmla="*/ 2183364 w 2724539"/>
              <a:gd name="connsiteY56" fmla="*/ 923731 h 1465050"/>
              <a:gd name="connsiteX57" fmla="*/ 2248678 w 2724539"/>
              <a:gd name="connsiteY57" fmla="*/ 905069 h 1465050"/>
              <a:gd name="connsiteX58" fmla="*/ 2304662 w 2724539"/>
              <a:gd name="connsiteY58" fmla="*/ 895739 h 1465050"/>
              <a:gd name="connsiteX59" fmla="*/ 2407298 w 2724539"/>
              <a:gd name="connsiteY59" fmla="*/ 867747 h 1465050"/>
              <a:gd name="connsiteX60" fmla="*/ 2491274 w 2724539"/>
              <a:gd name="connsiteY60" fmla="*/ 830424 h 1465050"/>
              <a:gd name="connsiteX61" fmla="*/ 2519266 w 2724539"/>
              <a:gd name="connsiteY61" fmla="*/ 821094 h 1465050"/>
              <a:gd name="connsiteX62" fmla="*/ 2575249 w 2724539"/>
              <a:gd name="connsiteY62" fmla="*/ 793102 h 1465050"/>
              <a:gd name="connsiteX63" fmla="*/ 2603241 w 2724539"/>
              <a:gd name="connsiteY63" fmla="*/ 774441 h 1465050"/>
              <a:gd name="connsiteX64" fmla="*/ 2640564 w 2724539"/>
              <a:gd name="connsiteY64" fmla="*/ 755779 h 1465050"/>
              <a:gd name="connsiteX65" fmla="*/ 2668556 w 2724539"/>
              <a:gd name="connsiteY65" fmla="*/ 727788 h 1465050"/>
              <a:gd name="connsiteX66" fmla="*/ 2687217 w 2724539"/>
              <a:gd name="connsiteY66" fmla="*/ 671804 h 1465050"/>
              <a:gd name="connsiteX67" fmla="*/ 2705878 w 2724539"/>
              <a:gd name="connsiteY67" fmla="*/ 643812 h 1465050"/>
              <a:gd name="connsiteX68" fmla="*/ 2724539 w 2724539"/>
              <a:gd name="connsiteY68" fmla="*/ 587828 h 1465050"/>
              <a:gd name="connsiteX69" fmla="*/ 2715209 w 2724539"/>
              <a:gd name="connsiteY69" fmla="*/ 373224 h 1465050"/>
              <a:gd name="connsiteX70" fmla="*/ 2687217 w 2724539"/>
              <a:gd name="connsiteY70" fmla="*/ 279918 h 1465050"/>
              <a:gd name="connsiteX71" fmla="*/ 2659225 w 2724539"/>
              <a:gd name="connsiteY71" fmla="*/ 261257 h 1465050"/>
              <a:gd name="connsiteX72" fmla="*/ 2621903 w 2724539"/>
              <a:gd name="connsiteY72" fmla="*/ 251926 h 1465050"/>
              <a:gd name="connsiteX73" fmla="*/ 2565919 w 2724539"/>
              <a:gd name="connsiteY73" fmla="*/ 233265 h 1465050"/>
              <a:gd name="connsiteX74" fmla="*/ 2537927 w 2724539"/>
              <a:gd name="connsiteY74" fmla="*/ 223935 h 1465050"/>
              <a:gd name="connsiteX75" fmla="*/ 2509935 w 2724539"/>
              <a:gd name="connsiteY75" fmla="*/ 214604 h 1465050"/>
              <a:gd name="connsiteX76" fmla="*/ 2472613 w 2724539"/>
              <a:gd name="connsiteY76" fmla="*/ 205273 h 1465050"/>
              <a:gd name="connsiteX77" fmla="*/ 1735494 w 2724539"/>
              <a:gd name="connsiteY77" fmla="*/ 195943 h 1465050"/>
              <a:gd name="connsiteX78" fmla="*/ 1707503 w 2724539"/>
              <a:gd name="connsiteY78" fmla="*/ 186612 h 1465050"/>
              <a:gd name="connsiteX79" fmla="*/ 1586205 w 2724539"/>
              <a:gd name="connsiteY79" fmla="*/ 167951 h 1465050"/>
              <a:gd name="connsiteX80" fmla="*/ 1492898 w 2724539"/>
              <a:gd name="connsiteY80" fmla="*/ 139959 h 1465050"/>
              <a:gd name="connsiteX81" fmla="*/ 1464907 w 2724539"/>
              <a:gd name="connsiteY81" fmla="*/ 130628 h 1465050"/>
              <a:gd name="connsiteX82" fmla="*/ 1380931 w 2724539"/>
              <a:gd name="connsiteY82" fmla="*/ 111967 h 1465050"/>
              <a:gd name="connsiteX83" fmla="*/ 1352939 w 2724539"/>
              <a:gd name="connsiteY83" fmla="*/ 102637 h 1465050"/>
              <a:gd name="connsiteX84" fmla="*/ 1222311 w 2724539"/>
              <a:gd name="connsiteY84" fmla="*/ 65314 h 1465050"/>
              <a:gd name="connsiteX85" fmla="*/ 1166327 w 2724539"/>
              <a:gd name="connsiteY85" fmla="*/ 37322 h 146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724539" h="1465050">
                <a:moveTo>
                  <a:pt x="1315617" y="0"/>
                </a:moveTo>
                <a:lnTo>
                  <a:pt x="998376" y="9331"/>
                </a:lnTo>
                <a:cubicBezTo>
                  <a:pt x="960082" y="11154"/>
                  <a:pt x="906875" y="21972"/>
                  <a:pt x="867747" y="27992"/>
                </a:cubicBezTo>
                <a:cubicBezTo>
                  <a:pt x="846010" y="31336"/>
                  <a:pt x="824404" y="36346"/>
                  <a:pt x="802433" y="37322"/>
                </a:cubicBezTo>
                <a:cubicBezTo>
                  <a:pt x="684321" y="42571"/>
                  <a:pt x="566058" y="43543"/>
                  <a:pt x="447870" y="46653"/>
                </a:cubicBezTo>
                <a:cubicBezTo>
                  <a:pt x="413658" y="49763"/>
                  <a:pt x="379064" y="50014"/>
                  <a:pt x="345233" y="55984"/>
                </a:cubicBezTo>
                <a:cubicBezTo>
                  <a:pt x="325862" y="59402"/>
                  <a:pt x="289249" y="74645"/>
                  <a:pt x="289249" y="74645"/>
                </a:cubicBezTo>
                <a:cubicBezTo>
                  <a:pt x="283029" y="83976"/>
                  <a:pt x="278517" y="94708"/>
                  <a:pt x="270588" y="102637"/>
                </a:cubicBezTo>
                <a:cubicBezTo>
                  <a:pt x="262659" y="110566"/>
                  <a:pt x="249601" y="112541"/>
                  <a:pt x="242596" y="121298"/>
                </a:cubicBezTo>
                <a:cubicBezTo>
                  <a:pt x="206405" y="166537"/>
                  <a:pt x="266348" y="138264"/>
                  <a:pt x="205274" y="158620"/>
                </a:cubicBezTo>
                <a:cubicBezTo>
                  <a:pt x="183087" y="225179"/>
                  <a:pt x="214547" y="144710"/>
                  <a:pt x="167952" y="214604"/>
                </a:cubicBezTo>
                <a:cubicBezTo>
                  <a:pt x="162496" y="222788"/>
                  <a:pt x="163020" y="233799"/>
                  <a:pt x="158621" y="242596"/>
                </a:cubicBezTo>
                <a:cubicBezTo>
                  <a:pt x="153606" y="252626"/>
                  <a:pt x="144975" y="260558"/>
                  <a:pt x="139960" y="270588"/>
                </a:cubicBezTo>
                <a:cubicBezTo>
                  <a:pt x="115735" y="319037"/>
                  <a:pt x="148417" y="280790"/>
                  <a:pt x="111968" y="317241"/>
                </a:cubicBezTo>
                <a:cubicBezTo>
                  <a:pt x="97867" y="373643"/>
                  <a:pt x="106691" y="342402"/>
                  <a:pt x="83976" y="410547"/>
                </a:cubicBezTo>
                <a:lnTo>
                  <a:pt x="74645" y="438539"/>
                </a:lnTo>
                <a:cubicBezTo>
                  <a:pt x="71535" y="516294"/>
                  <a:pt x="70491" y="594159"/>
                  <a:pt x="65315" y="671804"/>
                </a:cubicBezTo>
                <a:cubicBezTo>
                  <a:pt x="60419" y="745250"/>
                  <a:pt x="50713" y="694103"/>
                  <a:pt x="37323" y="774441"/>
                </a:cubicBezTo>
                <a:cubicBezTo>
                  <a:pt x="19041" y="884128"/>
                  <a:pt x="37218" y="784242"/>
                  <a:pt x="18662" y="867747"/>
                </a:cubicBezTo>
                <a:cubicBezTo>
                  <a:pt x="3651" y="935296"/>
                  <a:pt x="16672" y="892377"/>
                  <a:pt x="0" y="942392"/>
                </a:cubicBezTo>
                <a:cubicBezTo>
                  <a:pt x="3110" y="1013927"/>
                  <a:pt x="4041" y="1085589"/>
                  <a:pt x="9331" y="1156996"/>
                </a:cubicBezTo>
                <a:cubicBezTo>
                  <a:pt x="10278" y="1169785"/>
                  <a:pt x="14977" y="1182035"/>
                  <a:pt x="18662" y="1194318"/>
                </a:cubicBezTo>
                <a:cubicBezTo>
                  <a:pt x="24314" y="1213159"/>
                  <a:pt x="31103" y="1231641"/>
                  <a:pt x="37323" y="1250302"/>
                </a:cubicBezTo>
                <a:cubicBezTo>
                  <a:pt x="40433" y="1259633"/>
                  <a:pt x="41198" y="1270110"/>
                  <a:pt x="46654" y="1278294"/>
                </a:cubicBezTo>
                <a:lnTo>
                  <a:pt x="65315" y="1306286"/>
                </a:lnTo>
                <a:cubicBezTo>
                  <a:pt x="68425" y="1315616"/>
                  <a:pt x="69585" y="1325844"/>
                  <a:pt x="74645" y="1334277"/>
                </a:cubicBezTo>
                <a:cubicBezTo>
                  <a:pt x="90187" y="1360180"/>
                  <a:pt x="113627" y="1358434"/>
                  <a:pt x="139960" y="1371600"/>
                </a:cubicBezTo>
                <a:cubicBezTo>
                  <a:pt x="212316" y="1407778"/>
                  <a:pt x="125582" y="1376137"/>
                  <a:pt x="195943" y="1399592"/>
                </a:cubicBezTo>
                <a:cubicBezTo>
                  <a:pt x="202164" y="1405812"/>
                  <a:pt x="207062" y="1413727"/>
                  <a:pt x="214605" y="1418253"/>
                </a:cubicBezTo>
                <a:cubicBezTo>
                  <a:pt x="223039" y="1423313"/>
                  <a:pt x="233055" y="1425199"/>
                  <a:pt x="242596" y="1427584"/>
                </a:cubicBezTo>
                <a:cubicBezTo>
                  <a:pt x="304042" y="1442945"/>
                  <a:pt x="337292" y="1440610"/>
                  <a:pt x="410547" y="1446245"/>
                </a:cubicBezTo>
                <a:cubicBezTo>
                  <a:pt x="419878" y="1449355"/>
                  <a:pt x="428717" y="1455058"/>
                  <a:pt x="438539" y="1455575"/>
                </a:cubicBezTo>
                <a:cubicBezTo>
                  <a:pt x="746800" y="1471799"/>
                  <a:pt x="797248" y="1464037"/>
                  <a:pt x="1110343" y="1455575"/>
                </a:cubicBezTo>
                <a:cubicBezTo>
                  <a:pt x="1119674" y="1452465"/>
                  <a:pt x="1128878" y="1448947"/>
                  <a:pt x="1138335" y="1446245"/>
                </a:cubicBezTo>
                <a:cubicBezTo>
                  <a:pt x="1162000" y="1439484"/>
                  <a:pt x="1181285" y="1437169"/>
                  <a:pt x="1203649" y="1427584"/>
                </a:cubicBezTo>
                <a:cubicBezTo>
                  <a:pt x="1271254" y="1398610"/>
                  <a:pt x="1208980" y="1415320"/>
                  <a:pt x="1287625" y="1399592"/>
                </a:cubicBezTo>
                <a:cubicBezTo>
                  <a:pt x="1296956" y="1393372"/>
                  <a:pt x="1305587" y="1385946"/>
                  <a:pt x="1315617" y="1380931"/>
                </a:cubicBezTo>
                <a:cubicBezTo>
                  <a:pt x="1324414" y="1376532"/>
                  <a:pt x="1335929" y="1377744"/>
                  <a:pt x="1343609" y="1371600"/>
                </a:cubicBezTo>
                <a:cubicBezTo>
                  <a:pt x="1403901" y="1323365"/>
                  <a:pt x="1319903" y="1357731"/>
                  <a:pt x="1390262" y="1334277"/>
                </a:cubicBezTo>
                <a:cubicBezTo>
                  <a:pt x="1456753" y="1267788"/>
                  <a:pt x="1381296" y="1339584"/>
                  <a:pt x="1446245" y="1287624"/>
                </a:cubicBezTo>
                <a:cubicBezTo>
                  <a:pt x="1453114" y="1282128"/>
                  <a:pt x="1458038" y="1274458"/>
                  <a:pt x="1464907" y="1268963"/>
                </a:cubicBezTo>
                <a:cubicBezTo>
                  <a:pt x="1473663" y="1261958"/>
                  <a:pt x="1484142" y="1257307"/>
                  <a:pt x="1492898" y="1250302"/>
                </a:cubicBezTo>
                <a:cubicBezTo>
                  <a:pt x="1499767" y="1244807"/>
                  <a:pt x="1504240" y="1236521"/>
                  <a:pt x="1511560" y="1231641"/>
                </a:cubicBezTo>
                <a:cubicBezTo>
                  <a:pt x="1523133" y="1223925"/>
                  <a:pt x="1537087" y="1220351"/>
                  <a:pt x="1548882" y="1212979"/>
                </a:cubicBezTo>
                <a:cubicBezTo>
                  <a:pt x="1562069" y="1204737"/>
                  <a:pt x="1573465" y="1193906"/>
                  <a:pt x="1586205" y="1184988"/>
                </a:cubicBezTo>
                <a:cubicBezTo>
                  <a:pt x="1604579" y="1172126"/>
                  <a:pt x="1623527" y="1160106"/>
                  <a:pt x="1642188" y="1147665"/>
                </a:cubicBezTo>
                <a:cubicBezTo>
                  <a:pt x="1651519" y="1141445"/>
                  <a:pt x="1659541" y="1132550"/>
                  <a:pt x="1670180" y="1129004"/>
                </a:cubicBezTo>
                <a:cubicBezTo>
                  <a:pt x="1721502" y="1111896"/>
                  <a:pt x="1675518" y="1129952"/>
                  <a:pt x="1726164" y="1101012"/>
                </a:cubicBezTo>
                <a:cubicBezTo>
                  <a:pt x="1804498" y="1056250"/>
                  <a:pt x="1727511" y="1102096"/>
                  <a:pt x="1791478" y="1073020"/>
                </a:cubicBezTo>
                <a:cubicBezTo>
                  <a:pt x="1816803" y="1061509"/>
                  <a:pt x="1841241" y="1048139"/>
                  <a:pt x="1866123" y="1035698"/>
                </a:cubicBezTo>
                <a:cubicBezTo>
                  <a:pt x="1878564" y="1029478"/>
                  <a:pt x="1890250" y="1021436"/>
                  <a:pt x="1903445" y="1017037"/>
                </a:cubicBezTo>
                <a:cubicBezTo>
                  <a:pt x="1922106" y="1010816"/>
                  <a:pt x="1943062" y="1009286"/>
                  <a:pt x="1959429" y="998375"/>
                </a:cubicBezTo>
                <a:cubicBezTo>
                  <a:pt x="1990101" y="977927"/>
                  <a:pt x="1981609" y="980042"/>
                  <a:pt x="2015413" y="970384"/>
                </a:cubicBezTo>
                <a:cubicBezTo>
                  <a:pt x="2027743" y="966861"/>
                  <a:pt x="2040452" y="964738"/>
                  <a:pt x="2052735" y="961053"/>
                </a:cubicBezTo>
                <a:cubicBezTo>
                  <a:pt x="2071576" y="955401"/>
                  <a:pt x="2089430" y="946250"/>
                  <a:pt x="2108719" y="942392"/>
                </a:cubicBezTo>
                <a:cubicBezTo>
                  <a:pt x="2124270" y="939282"/>
                  <a:pt x="2139987" y="936907"/>
                  <a:pt x="2155372" y="933061"/>
                </a:cubicBezTo>
                <a:cubicBezTo>
                  <a:pt x="2164914" y="930676"/>
                  <a:pt x="2173943" y="926557"/>
                  <a:pt x="2183364" y="923731"/>
                </a:cubicBezTo>
                <a:cubicBezTo>
                  <a:pt x="2205052" y="917225"/>
                  <a:pt x="2226615" y="910160"/>
                  <a:pt x="2248678" y="905069"/>
                </a:cubicBezTo>
                <a:cubicBezTo>
                  <a:pt x="2267112" y="900815"/>
                  <a:pt x="2286163" y="899703"/>
                  <a:pt x="2304662" y="895739"/>
                </a:cubicBezTo>
                <a:cubicBezTo>
                  <a:pt x="2363583" y="883113"/>
                  <a:pt x="2364664" y="881958"/>
                  <a:pt x="2407298" y="867747"/>
                </a:cubicBezTo>
                <a:cubicBezTo>
                  <a:pt x="2451656" y="838176"/>
                  <a:pt x="2424654" y="852631"/>
                  <a:pt x="2491274" y="830424"/>
                </a:cubicBezTo>
                <a:lnTo>
                  <a:pt x="2519266" y="821094"/>
                </a:lnTo>
                <a:cubicBezTo>
                  <a:pt x="2599488" y="767613"/>
                  <a:pt x="2497989" y="831733"/>
                  <a:pt x="2575249" y="793102"/>
                </a:cubicBezTo>
                <a:cubicBezTo>
                  <a:pt x="2585279" y="788087"/>
                  <a:pt x="2593505" y="780005"/>
                  <a:pt x="2603241" y="774441"/>
                </a:cubicBezTo>
                <a:cubicBezTo>
                  <a:pt x="2615318" y="767540"/>
                  <a:pt x="2629245" y="763864"/>
                  <a:pt x="2640564" y="755779"/>
                </a:cubicBezTo>
                <a:cubicBezTo>
                  <a:pt x="2651302" y="748109"/>
                  <a:pt x="2659225" y="737118"/>
                  <a:pt x="2668556" y="727788"/>
                </a:cubicBezTo>
                <a:cubicBezTo>
                  <a:pt x="2674776" y="709127"/>
                  <a:pt x="2676306" y="688171"/>
                  <a:pt x="2687217" y="671804"/>
                </a:cubicBezTo>
                <a:cubicBezTo>
                  <a:pt x="2693437" y="662473"/>
                  <a:pt x="2701324" y="654060"/>
                  <a:pt x="2705878" y="643812"/>
                </a:cubicBezTo>
                <a:cubicBezTo>
                  <a:pt x="2713867" y="625837"/>
                  <a:pt x="2724539" y="587828"/>
                  <a:pt x="2724539" y="587828"/>
                </a:cubicBezTo>
                <a:cubicBezTo>
                  <a:pt x="2721429" y="516293"/>
                  <a:pt x="2720498" y="444631"/>
                  <a:pt x="2715209" y="373224"/>
                </a:cubicBezTo>
                <a:cubicBezTo>
                  <a:pt x="2714239" y="360128"/>
                  <a:pt x="2689789" y="281633"/>
                  <a:pt x="2687217" y="279918"/>
                </a:cubicBezTo>
                <a:cubicBezTo>
                  <a:pt x="2677886" y="273698"/>
                  <a:pt x="2669532" y="265674"/>
                  <a:pt x="2659225" y="261257"/>
                </a:cubicBezTo>
                <a:cubicBezTo>
                  <a:pt x="2647438" y="256205"/>
                  <a:pt x="2634186" y="255611"/>
                  <a:pt x="2621903" y="251926"/>
                </a:cubicBezTo>
                <a:cubicBezTo>
                  <a:pt x="2603062" y="246274"/>
                  <a:pt x="2584580" y="239485"/>
                  <a:pt x="2565919" y="233265"/>
                </a:cubicBezTo>
                <a:lnTo>
                  <a:pt x="2537927" y="223935"/>
                </a:lnTo>
                <a:cubicBezTo>
                  <a:pt x="2528596" y="220825"/>
                  <a:pt x="2519477" y="216990"/>
                  <a:pt x="2509935" y="214604"/>
                </a:cubicBezTo>
                <a:cubicBezTo>
                  <a:pt x="2497494" y="211494"/>
                  <a:pt x="2485433" y="205582"/>
                  <a:pt x="2472613" y="205273"/>
                </a:cubicBezTo>
                <a:cubicBezTo>
                  <a:pt x="2226958" y="199354"/>
                  <a:pt x="1981200" y="199053"/>
                  <a:pt x="1735494" y="195943"/>
                </a:cubicBezTo>
                <a:cubicBezTo>
                  <a:pt x="1726164" y="192833"/>
                  <a:pt x="1717179" y="188371"/>
                  <a:pt x="1707503" y="186612"/>
                </a:cubicBezTo>
                <a:cubicBezTo>
                  <a:pt x="1551971" y="158334"/>
                  <a:pt x="1698651" y="192940"/>
                  <a:pt x="1586205" y="167951"/>
                </a:cubicBezTo>
                <a:cubicBezTo>
                  <a:pt x="1543904" y="158550"/>
                  <a:pt x="1539411" y="155464"/>
                  <a:pt x="1492898" y="139959"/>
                </a:cubicBezTo>
                <a:cubicBezTo>
                  <a:pt x="1483568" y="136849"/>
                  <a:pt x="1474551" y="132557"/>
                  <a:pt x="1464907" y="130628"/>
                </a:cubicBezTo>
                <a:cubicBezTo>
                  <a:pt x="1432827" y="124212"/>
                  <a:pt x="1411687" y="120754"/>
                  <a:pt x="1380931" y="111967"/>
                </a:cubicBezTo>
                <a:cubicBezTo>
                  <a:pt x="1371474" y="109265"/>
                  <a:pt x="1362428" y="105225"/>
                  <a:pt x="1352939" y="102637"/>
                </a:cubicBezTo>
                <a:cubicBezTo>
                  <a:pt x="1326634" y="95463"/>
                  <a:pt x="1250915" y="79616"/>
                  <a:pt x="1222311" y="65314"/>
                </a:cubicBezTo>
                <a:lnTo>
                  <a:pt x="1166327" y="37322"/>
                </a:lnTo>
              </a:path>
            </a:pathLst>
          </a:custGeom>
          <a:no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481148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6" name="Picture 5">
            <a:extLst>
              <a:ext uri="{FF2B5EF4-FFF2-40B4-BE49-F238E27FC236}">
                <a16:creationId xmlns:a16="http://schemas.microsoft.com/office/drawing/2014/main" id="{4B6D1732-D66E-4CE6-BB5A-EE4ABF873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1450"/>
            <a:ext cx="8305800" cy="4672013"/>
          </a:xfrm>
          <a:prstGeom prst="rect">
            <a:avLst/>
          </a:prstGeom>
        </p:spPr>
      </p:pic>
      <p:sp>
        <p:nvSpPr>
          <p:cNvPr id="7" name="TextBox 6">
            <a:extLst>
              <a:ext uri="{FF2B5EF4-FFF2-40B4-BE49-F238E27FC236}">
                <a16:creationId xmlns:a16="http://schemas.microsoft.com/office/drawing/2014/main" id="{268FE126-D47D-4BA0-8BF5-65BE004BD5CF}"/>
              </a:ext>
            </a:extLst>
          </p:cNvPr>
          <p:cNvSpPr txBox="1"/>
          <p:nvPr/>
        </p:nvSpPr>
        <p:spPr>
          <a:xfrm>
            <a:off x="609600" y="3638550"/>
            <a:ext cx="3074881" cy="1015663"/>
          </a:xfrm>
          <a:prstGeom prst="rect">
            <a:avLst/>
          </a:prstGeom>
          <a:noFill/>
        </p:spPr>
        <p:txBody>
          <a:bodyPr wrap="none" rtlCol="0">
            <a:spAutoFit/>
          </a:bodyPr>
          <a:lstStyle/>
          <a:p>
            <a:pPr algn="l"/>
            <a:r>
              <a:rPr lang="en-US" altLang="en-US" sz="6000" baseline="30000" dirty="0">
                <a:solidFill>
                  <a:schemeClr val="bg1"/>
                </a:solidFill>
                <a:latin typeface="Arial Rounded MT Bold" panose="020F0704030504030204" pitchFamily="34" charset="0"/>
                <a:cs typeface="Vilna" pitchFamily="2" charset="-79"/>
              </a:rPr>
              <a:t>Lk 22.14-15</a:t>
            </a:r>
            <a:endParaRPr lang="en-US" sz="6000" dirty="0"/>
          </a:p>
        </p:txBody>
      </p:sp>
    </p:spTree>
    <p:extLst>
      <p:ext uri="{BB962C8B-B14F-4D97-AF65-F5344CB8AC3E}">
        <p14:creationId xmlns:p14="http://schemas.microsoft.com/office/powerpoint/2010/main" val="3788856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Passover is relational “with you.”</a:t>
            </a:r>
          </a:p>
          <a:p>
            <a:r>
              <a:rPr lang="en-US" sz="4000" dirty="0"/>
              <a:t>Love expressed in joy smiles</a:t>
            </a:r>
          </a:p>
          <a:p>
            <a:r>
              <a:rPr lang="en-US" sz="4000" u="sng" dirty="0">
                <a:solidFill>
                  <a:srgbClr val="FFFF66"/>
                </a:solidFill>
              </a:rPr>
              <a:t>Love expressed in ritual: Leaven</a:t>
            </a:r>
          </a:p>
          <a:p>
            <a:r>
              <a:rPr lang="en-US" sz="4000" dirty="0"/>
              <a:t>Love expressed in confession</a:t>
            </a:r>
          </a:p>
        </p:txBody>
      </p:sp>
    </p:spTree>
    <p:extLst>
      <p:ext uri="{BB962C8B-B14F-4D97-AF65-F5344CB8AC3E}">
        <p14:creationId xmlns:p14="http://schemas.microsoft.com/office/powerpoint/2010/main" val="3774252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endParaRPr lang="en-US" dirty="0"/>
          </a:p>
          <a:p>
            <a:endParaRPr lang="en-US" dirty="0"/>
          </a:p>
          <a:p>
            <a:r>
              <a:rPr lang="en-US" dirty="0"/>
              <a:t>Passover cleansing particulars…</a:t>
            </a:r>
          </a:p>
        </p:txBody>
      </p:sp>
    </p:spTree>
    <p:extLst>
      <p:ext uri="{BB962C8B-B14F-4D97-AF65-F5344CB8AC3E}">
        <p14:creationId xmlns:p14="http://schemas.microsoft.com/office/powerpoint/2010/main" val="228040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22085C72-B076-41BB-BC70-228A182A9BFB}"/>
              </a:ext>
            </a:extLst>
          </p:cNvPr>
          <p:cNvPicPr>
            <a:picLocks noChangeAspect="1"/>
          </p:cNvPicPr>
          <p:nvPr/>
        </p:nvPicPr>
        <p:blipFill>
          <a:blip r:embed="rId3"/>
          <a:stretch>
            <a:fillRect/>
          </a:stretch>
        </p:blipFill>
        <p:spPr>
          <a:xfrm>
            <a:off x="426361" y="457016"/>
            <a:ext cx="8291278" cy="4229467"/>
          </a:xfrm>
          <a:prstGeom prst="rect">
            <a:avLst/>
          </a:prstGeom>
        </p:spPr>
      </p:pic>
    </p:spTree>
    <p:extLst>
      <p:ext uri="{BB962C8B-B14F-4D97-AF65-F5344CB8AC3E}">
        <p14:creationId xmlns:p14="http://schemas.microsoft.com/office/powerpoint/2010/main" val="36974886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lnSpcReduction="10000"/>
          </a:bodyPr>
          <a:lstStyle/>
          <a:p>
            <a:pPr algn="r" rtl="1"/>
            <a:r>
              <a:rPr lang="he-IL" sz="4800" b="1" dirty="0">
                <a:solidFill>
                  <a:srgbClr val="FFFF99"/>
                </a:solidFill>
                <a:latin typeface="David" panose="020E0502060401010101" pitchFamily="34" charset="-79"/>
                <a:cs typeface="David" panose="020E0502060401010101" pitchFamily="34" charset="-79"/>
              </a:rPr>
              <a:t>שְׂאֹר </a:t>
            </a:r>
            <a:r>
              <a:rPr lang="en-US" dirty="0">
                <a:solidFill>
                  <a:srgbClr val="FFFF99"/>
                </a:solidFill>
              </a:rPr>
              <a:t>leavening agents     </a:t>
            </a:r>
            <a:r>
              <a:rPr lang="en-US" i="1" dirty="0" err="1">
                <a:solidFill>
                  <a:srgbClr val="FFFF99"/>
                </a:solidFill>
              </a:rPr>
              <a:t>s’or</a:t>
            </a:r>
            <a:r>
              <a:rPr lang="he-IL" dirty="0">
                <a:solidFill>
                  <a:srgbClr val="FFFF99"/>
                </a:solidFill>
              </a:rPr>
              <a:t>  </a:t>
            </a:r>
            <a:endParaRPr lang="en-US" sz="4800" b="1" dirty="0">
              <a:solidFill>
                <a:srgbClr val="FFFF99"/>
              </a:solidFill>
              <a:latin typeface="David" panose="020E0502060401010101" pitchFamily="34" charset="-79"/>
              <a:cs typeface="David" panose="020E0502060401010101" pitchFamily="34" charset="-79"/>
            </a:endParaRPr>
          </a:p>
          <a:p>
            <a:pPr algn="r" rtl="1"/>
            <a:r>
              <a:rPr lang="he-IL" sz="4800" b="1" dirty="0">
                <a:solidFill>
                  <a:srgbClr val="FFFF99"/>
                </a:solidFill>
                <a:latin typeface="David" panose="020E0502060401010101" pitchFamily="34" charset="-79"/>
                <a:cs typeface="David" panose="020E0502060401010101" pitchFamily="34" charset="-79"/>
              </a:rPr>
              <a:t>חָמֵץ </a:t>
            </a:r>
            <a:r>
              <a:rPr lang="en-US" dirty="0">
                <a:solidFill>
                  <a:srgbClr val="FFFF99"/>
                </a:solidFill>
              </a:rPr>
              <a:t>leavened food  </a:t>
            </a:r>
            <a:r>
              <a:rPr lang="en-US" i="1" dirty="0" err="1">
                <a:solidFill>
                  <a:srgbClr val="FFFF99"/>
                </a:solidFill>
              </a:rPr>
              <a:t>khametz</a:t>
            </a:r>
            <a:endParaRPr lang="en-US" i="1" dirty="0">
              <a:solidFill>
                <a:srgbClr val="FFFF99"/>
              </a:solidFill>
            </a:endParaRPr>
          </a:p>
          <a:p>
            <a:pPr algn="l" rtl="1"/>
            <a:r>
              <a:rPr lang="en-US" i="1" dirty="0" err="1"/>
              <a:t>Khametz</a:t>
            </a:r>
            <a:r>
              <a:rPr lang="en-US" dirty="0"/>
              <a:t> is a product that is both made from </a:t>
            </a:r>
            <a:r>
              <a:rPr lang="en-US" dirty="0">
                <a:solidFill>
                  <a:srgbClr val="FFFF99"/>
                </a:solidFill>
              </a:rPr>
              <a:t>one of five types of grain </a:t>
            </a:r>
            <a:r>
              <a:rPr lang="en-US" dirty="0"/>
              <a:t>and has been combined with water and left to stand raw for longer than eighteen minutes and </a:t>
            </a:r>
            <a:r>
              <a:rPr lang="en-US" dirty="0">
                <a:solidFill>
                  <a:srgbClr val="FFFF99"/>
                </a:solidFill>
              </a:rPr>
              <a:t>becomes leavened</a:t>
            </a:r>
            <a:r>
              <a:rPr lang="en-US" dirty="0"/>
              <a:t>.</a:t>
            </a:r>
            <a:endParaRPr lang="en-US" sz="4800" b="1" i="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43786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r" rtl="1"/>
            <a:r>
              <a:rPr lang="he-IL" b="1" dirty="0">
                <a:latin typeface="David" panose="020E0502060401010101" pitchFamily="34" charset="-79"/>
                <a:cs typeface="David" panose="020E0502060401010101" pitchFamily="34" charset="-79"/>
              </a:rPr>
              <a:t>חִטָּה </a:t>
            </a:r>
            <a:r>
              <a:rPr lang="en-US" i="1" dirty="0">
                <a:cs typeface="David" panose="020E0502060401010101" pitchFamily="34" charset="-79"/>
              </a:rPr>
              <a:t> </a:t>
            </a:r>
            <a:r>
              <a:rPr lang="en-US" dirty="0">
                <a:cs typeface="David" panose="020E0502060401010101" pitchFamily="34" charset="-79"/>
              </a:rPr>
              <a:t>Wheat                   </a:t>
            </a:r>
            <a:r>
              <a:rPr lang="en-US" b="1" i="1" dirty="0" err="1">
                <a:cs typeface="David" panose="020E0502060401010101" pitchFamily="34" charset="-79"/>
              </a:rPr>
              <a:t>Ḥ</a:t>
            </a:r>
            <a:r>
              <a:rPr lang="en-US" i="1" dirty="0" err="1">
                <a:cs typeface="David" panose="020E0502060401010101" pitchFamily="34" charset="-79"/>
              </a:rPr>
              <a:t>ittim</a:t>
            </a:r>
            <a:r>
              <a:rPr lang="en-US" b="1" dirty="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כֻּסְמִין </a:t>
            </a:r>
            <a:r>
              <a:rPr lang="en-US" dirty="0">
                <a:cs typeface="David" panose="020E0502060401010101" pitchFamily="34" charset="-79"/>
              </a:rPr>
              <a:t>Spelt            </a:t>
            </a:r>
            <a:r>
              <a:rPr lang="en-US" i="1" dirty="0">
                <a:cs typeface="David" panose="020E0502060401010101" pitchFamily="34" charset="-79"/>
              </a:rPr>
              <a:t>      </a:t>
            </a:r>
            <a:r>
              <a:rPr lang="en-US" i="1" dirty="0" err="1">
                <a:cs typeface="David" panose="020E0502060401010101" pitchFamily="34" charset="-79"/>
              </a:rPr>
              <a:t>Kusmin</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שְׂעוֹרָה</a:t>
            </a:r>
            <a:r>
              <a:rPr lang="en-US"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r>
              <a:rPr lang="en-US" dirty="0">
                <a:cs typeface="David" panose="020E0502060401010101" pitchFamily="34" charset="-79"/>
              </a:rPr>
              <a:t>barley</a:t>
            </a:r>
            <a:r>
              <a:rPr lang="en-US" i="1" dirty="0">
                <a:cs typeface="David" panose="020E0502060401010101" pitchFamily="34" charset="-79"/>
              </a:rPr>
              <a:t>              </a:t>
            </a:r>
            <a:r>
              <a:rPr lang="en-US" i="1" dirty="0" err="1">
                <a:cs typeface="David" panose="020E0502060401010101" pitchFamily="34" charset="-79"/>
              </a:rPr>
              <a:t>Se’orah</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שִׁבֹּלֶת שׁוּעָל </a:t>
            </a:r>
            <a:r>
              <a:rPr lang="en-US" dirty="0">
                <a:cs typeface="David" panose="020E0502060401010101" pitchFamily="34" charset="-79"/>
              </a:rPr>
              <a:t>oats </a:t>
            </a:r>
            <a:r>
              <a:rPr lang="en-US" i="1" dirty="0">
                <a:cs typeface="David" panose="020E0502060401010101" pitchFamily="34" charset="-79"/>
              </a:rPr>
              <a:t>   </a:t>
            </a:r>
            <a:r>
              <a:rPr lang="en-US" i="1" dirty="0" err="1">
                <a:cs typeface="David" panose="020E0502060401010101" pitchFamily="34" charset="-79"/>
              </a:rPr>
              <a:t>Shibbolet</a:t>
            </a:r>
            <a:r>
              <a:rPr lang="en-US" i="1" dirty="0">
                <a:cs typeface="David" panose="020E0502060401010101" pitchFamily="34" charset="-79"/>
              </a:rPr>
              <a:t> </a:t>
            </a:r>
            <a:r>
              <a:rPr lang="en-US" i="1" dirty="0" err="1">
                <a:cs typeface="David" panose="020E0502060401010101" pitchFamily="34" charset="-79"/>
              </a:rPr>
              <a:t>shual</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שִׁיפוֹן </a:t>
            </a:r>
            <a:r>
              <a:rPr lang="en-US" dirty="0">
                <a:latin typeface="Arial Rounded MT Bold" panose="020F0704030504030204" pitchFamily="34" charset="0"/>
                <a:cs typeface="David" panose="020E0502060401010101" pitchFamily="34" charset="-79"/>
              </a:rPr>
              <a:t>rye </a:t>
            </a:r>
            <a:r>
              <a:rPr lang="en-US" i="1" dirty="0">
                <a:latin typeface="Arial Rounded MT Bold" panose="020F0704030504030204" pitchFamily="34" charset="0"/>
                <a:cs typeface="David" panose="020E0502060401010101" pitchFamily="34" charset="-79"/>
              </a:rPr>
              <a:t>                               </a:t>
            </a:r>
            <a:r>
              <a:rPr lang="en-US" i="1" dirty="0" err="1">
                <a:latin typeface="Arial Rounded MT Bold" panose="020F0704030504030204" pitchFamily="34" charset="0"/>
                <a:cs typeface="David" panose="020E0502060401010101" pitchFamily="34" charset="-79"/>
              </a:rPr>
              <a:t>shifon</a:t>
            </a:r>
            <a:r>
              <a:rPr lang="en-US" i="1" dirty="0">
                <a:latin typeface="Arial Rounded MT Bold" panose="020F0704030504030204" pitchFamily="34" charset="0"/>
                <a:cs typeface="David" panose="020E0502060401010101" pitchFamily="34" charset="-79"/>
              </a:rPr>
              <a:t>   </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65288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Leavening agents, such as yeast or baking soda, are not themselves </a:t>
            </a:r>
            <a:r>
              <a:rPr lang="en-US" dirty="0" err="1"/>
              <a:t>khametz</a:t>
            </a:r>
            <a:r>
              <a:rPr lang="en-US" dirty="0"/>
              <a:t>. Rather, </a:t>
            </a:r>
            <a:r>
              <a:rPr lang="en-US" dirty="0">
                <a:solidFill>
                  <a:srgbClr val="FFFF99"/>
                </a:solidFill>
              </a:rPr>
              <a:t>it is the fermented grains. </a:t>
            </a:r>
            <a:r>
              <a:rPr lang="en-US" dirty="0"/>
              <a:t>Thus yeast may be used in making </a:t>
            </a:r>
            <a:r>
              <a:rPr lang="en-US" dirty="0">
                <a:solidFill>
                  <a:srgbClr val="FFFF99"/>
                </a:solidFill>
              </a:rPr>
              <a:t>wine, and kefir.</a:t>
            </a:r>
            <a:endParaRPr lang="en-US" dirty="0"/>
          </a:p>
        </p:txBody>
      </p:sp>
    </p:spTree>
    <p:extLst>
      <p:ext uri="{BB962C8B-B14F-4D97-AF65-F5344CB8AC3E}">
        <p14:creationId xmlns:p14="http://schemas.microsoft.com/office/powerpoint/2010/main" val="3148004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Similarly, baking soda may be used in Passover baked goods made with matzoh meal and in matzoh balls. Since the matzoh meal used in those foods is already baked, the grain will not ferment.</a:t>
            </a:r>
          </a:p>
        </p:txBody>
      </p:sp>
    </p:spTree>
    <p:extLst>
      <p:ext uri="{BB962C8B-B14F-4D97-AF65-F5344CB8AC3E}">
        <p14:creationId xmlns:p14="http://schemas.microsoft.com/office/powerpoint/2010/main" val="373214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This applies to April 3 Oneg.  Please, </a:t>
            </a:r>
            <a:r>
              <a:rPr lang="en-US" dirty="0">
                <a:solidFill>
                  <a:srgbClr val="FFFF99"/>
                </a:solidFill>
              </a:rPr>
              <a:t>no </a:t>
            </a:r>
            <a:r>
              <a:rPr lang="en-US" dirty="0" err="1">
                <a:solidFill>
                  <a:srgbClr val="FFFF99"/>
                </a:solidFill>
              </a:rPr>
              <a:t>khametz</a:t>
            </a:r>
            <a:r>
              <a:rPr lang="en-US" dirty="0">
                <a:solidFill>
                  <a:srgbClr val="FFFF99"/>
                </a:solidFill>
              </a:rPr>
              <a:t>: leavened grain products</a:t>
            </a:r>
            <a:r>
              <a:rPr lang="en-US" dirty="0"/>
              <a:t>.</a:t>
            </a:r>
          </a:p>
          <a:p>
            <a:pPr algn="l"/>
            <a:r>
              <a:rPr lang="en-US" dirty="0"/>
              <a:t>No: Bread, crackers [except matzah], pasta, cakes, cookies.</a:t>
            </a:r>
          </a:p>
          <a:p>
            <a:pPr algn="l"/>
            <a:r>
              <a:rPr lang="en-US" dirty="0"/>
              <a:t>Noon, Friday, Sept 26, leaven burning bonfire.</a:t>
            </a:r>
          </a:p>
        </p:txBody>
      </p:sp>
    </p:spTree>
    <p:extLst>
      <p:ext uri="{BB962C8B-B14F-4D97-AF65-F5344CB8AC3E}">
        <p14:creationId xmlns:p14="http://schemas.microsoft.com/office/powerpoint/2010/main" val="2525674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lnSpcReduction="10000"/>
          </a:bodyPr>
          <a:lstStyle/>
          <a:p>
            <a:pPr algn="l"/>
            <a:r>
              <a:rPr lang="en-US" dirty="0"/>
              <a:t>What about rice, corn, lentils, beans, and peanuts?</a:t>
            </a:r>
          </a:p>
          <a:p>
            <a:pPr algn="l"/>
            <a:r>
              <a:rPr lang="en-US" dirty="0"/>
              <a:t>They don’t leaven, but may appear to.  So, Ashkenazic Jews forbid, called </a:t>
            </a:r>
            <a:r>
              <a:rPr lang="en-US" i="1" dirty="0" err="1"/>
              <a:t>kitnayot</a:t>
            </a:r>
            <a:r>
              <a:rPr lang="en-US" i="1" dirty="0"/>
              <a:t>.</a:t>
            </a:r>
          </a:p>
          <a:p>
            <a:pPr algn="l"/>
            <a:r>
              <a:rPr lang="en-US" dirty="0"/>
              <a:t>Sephardic Jewish communities they are OK.  </a:t>
            </a:r>
          </a:p>
          <a:p>
            <a:pPr algn="l"/>
            <a:r>
              <a:rPr lang="en-US" dirty="0"/>
              <a:t>Or </a:t>
            </a:r>
            <a:r>
              <a:rPr lang="en-US" dirty="0" err="1"/>
              <a:t>HaOlam</a:t>
            </a:r>
            <a:r>
              <a:rPr lang="en-US" dirty="0"/>
              <a:t> follows the Sephardi. </a:t>
            </a:r>
          </a:p>
          <a:p>
            <a:pPr algn="l"/>
            <a:endParaRPr lang="en-US" dirty="0"/>
          </a:p>
        </p:txBody>
      </p:sp>
    </p:spTree>
    <p:extLst>
      <p:ext uri="{BB962C8B-B14F-4D97-AF65-F5344CB8AC3E}">
        <p14:creationId xmlns:p14="http://schemas.microsoft.com/office/powerpoint/2010/main" val="3341290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So it’s a practice in observant Jewish homes to do a THOROUGH Spring cleaning!  Get ALL the </a:t>
            </a:r>
            <a:r>
              <a:rPr lang="en-US" dirty="0" err="1"/>
              <a:t>khametz</a:t>
            </a:r>
            <a:r>
              <a:rPr lang="en-US" dirty="0"/>
              <a:t> out of every corner.  </a:t>
            </a:r>
          </a:p>
          <a:p>
            <a:pPr algn="l"/>
            <a:r>
              <a:rPr lang="en-US" dirty="0"/>
              <a:t>Burn the crumbs</a:t>
            </a:r>
          </a:p>
          <a:p>
            <a:pPr algn="l"/>
            <a:r>
              <a:rPr lang="en-US" dirty="0"/>
              <a:t>And then a prayer of covering.</a:t>
            </a:r>
          </a:p>
        </p:txBody>
      </p:sp>
    </p:spTree>
    <p:extLst>
      <p:ext uri="{BB962C8B-B14F-4D97-AF65-F5344CB8AC3E}">
        <p14:creationId xmlns:p14="http://schemas.microsoft.com/office/powerpoint/2010/main" val="15191827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 </a:t>
            </a:r>
          </a:p>
        </p:txBody>
      </p:sp>
      <p:pic>
        <p:nvPicPr>
          <p:cNvPr id="3074" name="Picture 2" descr="Related image">
            <a:extLst>
              <a:ext uri="{FF2B5EF4-FFF2-40B4-BE49-F238E27FC236}">
                <a16:creationId xmlns:a16="http://schemas.microsoft.com/office/drawing/2014/main" id="{F0B8EB07-B5C2-452D-8F12-D35B9D032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57150"/>
            <a:ext cx="6781799" cy="508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5217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 </a:t>
            </a:r>
          </a:p>
        </p:txBody>
      </p:sp>
      <p:pic>
        <p:nvPicPr>
          <p:cNvPr id="5122" name="Picture 2" descr="Image result for chametz burning">
            <a:extLst>
              <a:ext uri="{FF2B5EF4-FFF2-40B4-BE49-F238E27FC236}">
                <a16:creationId xmlns:a16="http://schemas.microsoft.com/office/drawing/2014/main" id="{428B04D6-EAE4-4076-9CF3-91C485861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35378"/>
            <a:ext cx="8572501" cy="489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773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87E570-9303-46AD-8E37-8DACF4D81279}"/>
              </a:ext>
            </a:extLst>
          </p:cNvPr>
          <p:cNvSpPr>
            <a:spLocks noGrp="1"/>
          </p:cNvSpPr>
          <p:nvPr>
            <p:ph type="subTitle" idx="1"/>
          </p:nvPr>
        </p:nvSpPr>
        <p:spPr>
          <a:xfrm>
            <a:off x="381000" y="0"/>
            <a:ext cx="8382000" cy="5143500"/>
          </a:xfrm>
        </p:spPr>
        <p:txBody>
          <a:bodyPr/>
          <a:lstStyle/>
          <a:p>
            <a:pPr algn="l"/>
            <a:r>
              <a:rPr lang="en-US" dirty="0"/>
              <a:t> </a:t>
            </a:r>
          </a:p>
        </p:txBody>
      </p:sp>
      <p:pic>
        <p:nvPicPr>
          <p:cNvPr id="4" name="Picture 3">
            <a:extLst>
              <a:ext uri="{FF2B5EF4-FFF2-40B4-BE49-F238E27FC236}">
                <a16:creationId xmlns:a16="http://schemas.microsoft.com/office/drawing/2014/main" id="{9D9D65CF-6FA4-4176-A744-94C34C9E4D3D}"/>
              </a:ext>
            </a:extLst>
          </p:cNvPr>
          <p:cNvPicPr>
            <a:picLocks noChangeAspect="1"/>
          </p:cNvPicPr>
          <p:nvPr/>
        </p:nvPicPr>
        <p:blipFill rotWithShape="1">
          <a:blip r:embed="rId3">
            <a:extLst>
              <a:ext uri="{28A0092B-C50C-407E-A947-70E740481C1C}">
                <a14:useLocalDpi xmlns:a14="http://schemas.microsoft.com/office/drawing/2010/main" val="0"/>
              </a:ext>
            </a:extLst>
          </a:blip>
          <a:srcRect l="4093" t="44923" r="4526" b="29005"/>
          <a:stretch/>
        </p:blipFill>
        <p:spPr>
          <a:xfrm>
            <a:off x="532370" y="-29936"/>
            <a:ext cx="8230631" cy="5082950"/>
          </a:xfrm>
          <a:prstGeom prst="rect">
            <a:avLst/>
          </a:prstGeom>
        </p:spPr>
      </p:pic>
    </p:spTree>
    <p:extLst>
      <p:ext uri="{BB962C8B-B14F-4D97-AF65-F5344CB8AC3E}">
        <p14:creationId xmlns:p14="http://schemas.microsoft.com/office/powerpoint/2010/main" val="331209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584200" y="440689"/>
            <a:ext cx="7639648" cy="423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6" name="Picture 4" descr="Smiling and its Many Health Benefits - Parma Ridge Social Blog">
            <a:extLst>
              <a:ext uri="{FF2B5EF4-FFF2-40B4-BE49-F238E27FC236}">
                <a16:creationId xmlns:a16="http://schemas.microsoft.com/office/drawing/2014/main" id="{433C34BE-DEE3-4895-8B34-5E199BB43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1427"/>
            <a:ext cx="8334162" cy="421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317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6" name="Picture 5">
            <a:extLst>
              <a:ext uri="{FF2B5EF4-FFF2-40B4-BE49-F238E27FC236}">
                <a16:creationId xmlns:a16="http://schemas.microsoft.com/office/drawing/2014/main" id="{4B6D1732-D66E-4CE6-BB5A-EE4ABF873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1450"/>
            <a:ext cx="8305800" cy="4672013"/>
          </a:xfrm>
          <a:prstGeom prst="rect">
            <a:avLst/>
          </a:prstGeom>
        </p:spPr>
      </p:pic>
      <p:sp>
        <p:nvSpPr>
          <p:cNvPr id="7" name="TextBox 6">
            <a:extLst>
              <a:ext uri="{FF2B5EF4-FFF2-40B4-BE49-F238E27FC236}">
                <a16:creationId xmlns:a16="http://schemas.microsoft.com/office/drawing/2014/main" id="{268FE126-D47D-4BA0-8BF5-65BE004BD5CF}"/>
              </a:ext>
            </a:extLst>
          </p:cNvPr>
          <p:cNvSpPr txBox="1"/>
          <p:nvPr/>
        </p:nvSpPr>
        <p:spPr>
          <a:xfrm>
            <a:off x="609600" y="3638550"/>
            <a:ext cx="3074881" cy="1015663"/>
          </a:xfrm>
          <a:prstGeom prst="rect">
            <a:avLst/>
          </a:prstGeom>
          <a:noFill/>
        </p:spPr>
        <p:txBody>
          <a:bodyPr wrap="none" rtlCol="0">
            <a:spAutoFit/>
          </a:bodyPr>
          <a:lstStyle/>
          <a:p>
            <a:pPr algn="l"/>
            <a:r>
              <a:rPr lang="en-US" altLang="en-US" sz="6000" baseline="30000" dirty="0">
                <a:solidFill>
                  <a:schemeClr val="bg1"/>
                </a:solidFill>
                <a:latin typeface="Arial Rounded MT Bold" panose="020F0704030504030204" pitchFamily="34" charset="0"/>
                <a:cs typeface="Vilna" pitchFamily="2" charset="-79"/>
              </a:rPr>
              <a:t>Lk 22.14-15</a:t>
            </a:r>
            <a:endParaRPr lang="en-US" sz="6000" dirty="0"/>
          </a:p>
        </p:txBody>
      </p:sp>
    </p:spTree>
    <p:extLst>
      <p:ext uri="{BB962C8B-B14F-4D97-AF65-F5344CB8AC3E}">
        <p14:creationId xmlns:p14="http://schemas.microsoft.com/office/powerpoint/2010/main" val="15038936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baseline="30000" dirty="0">
                <a:solidFill>
                  <a:schemeClr val="bg1"/>
                </a:solidFill>
                <a:latin typeface="Arial Rounded MT Bold" panose="020F0704030504030204" pitchFamily="34" charset="0"/>
                <a:cs typeface="Vilna" pitchFamily="2" charset="-79"/>
              </a:rPr>
              <a:t>Lk 22.14-15</a:t>
            </a:r>
            <a:r>
              <a:rPr lang="en-US" altLang="en-US" sz="4000" dirty="0">
                <a:solidFill>
                  <a:schemeClr val="bg1"/>
                </a:solidFill>
                <a:latin typeface="Arial Rounded MT Bold" panose="020F0704030504030204" pitchFamily="34" charset="0"/>
                <a:cs typeface="Vilna" pitchFamily="2" charset="-79"/>
              </a:rPr>
              <a:t> When the time came, Yeshua and the emissaries reclined at the table, and he said to them, "I have really wanted so much to celebrate this Seder </a:t>
            </a:r>
            <a:r>
              <a:rPr lang="en-US" altLang="en-US" sz="4000" dirty="0">
                <a:solidFill>
                  <a:srgbClr val="FFFF66"/>
                </a:solidFill>
                <a:latin typeface="Arial Rounded MT Bold" panose="020F0704030504030204" pitchFamily="34" charset="0"/>
                <a:cs typeface="Vilna" pitchFamily="2" charset="-79"/>
              </a:rPr>
              <a:t>with you</a:t>
            </a:r>
            <a:r>
              <a:rPr lang="en-US" altLang="en-US" sz="4000" dirty="0">
                <a:solidFill>
                  <a:schemeClr val="bg1"/>
                </a:solidFill>
                <a:latin typeface="Arial Rounded MT Bold" panose="020F0704030504030204" pitchFamily="34" charset="0"/>
                <a:cs typeface="Vilna" pitchFamily="2" charset="-79"/>
              </a:rPr>
              <a:t> before I die!</a:t>
            </a:r>
            <a:endParaRPr lang="en-US" sz="4000" dirty="0"/>
          </a:p>
        </p:txBody>
      </p:sp>
    </p:spTree>
    <p:extLst>
      <p:ext uri="{BB962C8B-B14F-4D97-AF65-F5344CB8AC3E}">
        <p14:creationId xmlns:p14="http://schemas.microsoft.com/office/powerpoint/2010/main" val="29791493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Passover is relational “with you.”</a:t>
            </a:r>
          </a:p>
          <a:p>
            <a:r>
              <a:rPr lang="en-US" sz="4000" dirty="0"/>
              <a:t>Love expressed in joy smiles</a:t>
            </a:r>
          </a:p>
          <a:p>
            <a:r>
              <a:rPr lang="en-US" sz="4000" dirty="0"/>
              <a:t>Love expressed in ritual: Leaven</a:t>
            </a:r>
          </a:p>
          <a:p>
            <a:r>
              <a:rPr lang="en-US" sz="4000" u="sng" dirty="0">
                <a:solidFill>
                  <a:srgbClr val="FFFF66"/>
                </a:solidFill>
              </a:rPr>
              <a:t>Love expressed in confession</a:t>
            </a:r>
          </a:p>
        </p:txBody>
      </p:sp>
    </p:spTree>
    <p:extLst>
      <p:ext uri="{BB962C8B-B14F-4D97-AF65-F5344CB8AC3E}">
        <p14:creationId xmlns:p14="http://schemas.microsoft.com/office/powerpoint/2010/main" val="23668071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All the liturgy and Torah that we do has an underlying purpose.  </a:t>
            </a:r>
          </a:p>
          <a:p>
            <a:pPr marL="0" indent="0">
              <a:buNone/>
            </a:pPr>
            <a:r>
              <a:rPr lang="en-US" sz="4000" u="sng" dirty="0">
                <a:solidFill>
                  <a:srgbClr val="FFFF66"/>
                </a:solidFill>
              </a:rPr>
              <a:t>All relational</a:t>
            </a:r>
            <a:r>
              <a:rPr lang="en-US" sz="4000" dirty="0">
                <a:solidFill>
                  <a:srgbClr val="FFFF66"/>
                </a:solidFill>
              </a:rPr>
              <a:t>.  “</a:t>
            </a:r>
            <a:r>
              <a:rPr lang="en-US" altLang="en-US" sz="4000" u="sng" dirty="0">
                <a:solidFill>
                  <a:srgbClr val="FFFF66"/>
                </a:solidFill>
                <a:latin typeface="Arial Rounded MT Bold" panose="020F0704030504030204" pitchFamily="34" charset="0"/>
                <a:cs typeface="Vilna" pitchFamily="2" charset="-79"/>
              </a:rPr>
              <a:t>with you</a:t>
            </a:r>
            <a:r>
              <a:rPr lang="en-US" sz="4000" dirty="0">
                <a:solidFill>
                  <a:srgbClr val="FFFF66"/>
                </a:solidFill>
              </a:rPr>
              <a:t>”</a:t>
            </a:r>
          </a:p>
          <a:p>
            <a:pPr marL="0" indent="0">
              <a:buNone/>
            </a:pPr>
            <a:r>
              <a:rPr lang="en-US" sz="4000" dirty="0"/>
              <a:t>Love G-d.</a:t>
            </a:r>
          </a:p>
          <a:p>
            <a:pPr marL="0" indent="0">
              <a:buNone/>
            </a:pPr>
            <a:r>
              <a:rPr lang="en-US" sz="4000" dirty="0"/>
              <a:t>Love your neighbor.  </a:t>
            </a:r>
          </a:p>
        </p:txBody>
      </p:sp>
    </p:spTree>
    <p:extLst>
      <p:ext uri="{BB962C8B-B14F-4D97-AF65-F5344CB8AC3E}">
        <p14:creationId xmlns:p14="http://schemas.microsoft.com/office/powerpoint/2010/main" val="33557119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Why do we get leavened products, </a:t>
            </a:r>
            <a:r>
              <a:rPr lang="en-US" sz="4000" dirty="0" err="1"/>
              <a:t>khametz</a:t>
            </a:r>
            <a:r>
              <a:rPr lang="en-US" sz="4000" dirty="0"/>
              <a:t> out of our lives for the week?</a:t>
            </a:r>
          </a:p>
          <a:p>
            <a:pPr marL="0" indent="0">
              <a:buNone/>
            </a:pPr>
            <a:r>
              <a:rPr lang="en-US" sz="4000" dirty="0"/>
              <a:t>All relational…</a:t>
            </a:r>
          </a:p>
        </p:txBody>
      </p:sp>
    </p:spTree>
    <p:extLst>
      <p:ext uri="{BB962C8B-B14F-4D97-AF65-F5344CB8AC3E}">
        <p14:creationId xmlns:p14="http://schemas.microsoft.com/office/powerpoint/2010/main" val="17833292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1 Cor. 5. 6-8</a:t>
            </a:r>
            <a:r>
              <a:rPr lang="en-US" sz="4000" dirty="0"/>
              <a:t> Your </a:t>
            </a:r>
            <a:r>
              <a:rPr lang="en-US" sz="4000" u="sng" dirty="0">
                <a:solidFill>
                  <a:srgbClr val="FFFF66"/>
                </a:solidFill>
              </a:rPr>
              <a:t>boasting</a:t>
            </a:r>
            <a:r>
              <a:rPr lang="en-US" sz="4000" dirty="0"/>
              <a:t> is no good. Don’t you know that a little hametz leavens the whole batch of dough? Get rid of the old hametz, so you may be a new batch, just as you are unleavened—for Messiah, our Passover Lamb, </a:t>
            </a:r>
          </a:p>
        </p:txBody>
      </p:sp>
    </p:spTree>
    <p:extLst>
      <p:ext uri="{BB962C8B-B14F-4D97-AF65-F5344CB8AC3E}">
        <p14:creationId xmlns:p14="http://schemas.microsoft.com/office/powerpoint/2010/main" val="38495674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Cor. 5. 6-8</a:t>
            </a:r>
            <a:r>
              <a:rPr lang="en-US" sz="4000" dirty="0"/>
              <a:t> has been sacrificed. Therefore let us celebrate the feast </a:t>
            </a:r>
            <a:r>
              <a:rPr lang="en-US" sz="4000" u="sng" dirty="0">
                <a:solidFill>
                  <a:srgbClr val="FFFF66"/>
                </a:solidFill>
              </a:rPr>
              <a:t>not with old hametz, the hametz of malice and wickedness</a:t>
            </a:r>
            <a:r>
              <a:rPr lang="en-US" sz="4000" dirty="0"/>
              <a:t>, but with unleavened bread—the matzah of </a:t>
            </a:r>
            <a:r>
              <a:rPr lang="en-US" sz="4000" u="sng" dirty="0">
                <a:solidFill>
                  <a:srgbClr val="FFFF66"/>
                </a:solidFill>
              </a:rPr>
              <a:t>sincerity</a:t>
            </a:r>
            <a:r>
              <a:rPr lang="en-US" sz="4000" dirty="0"/>
              <a:t> and </a:t>
            </a:r>
            <a:r>
              <a:rPr lang="en-US" sz="4000" u="sng" dirty="0">
                <a:solidFill>
                  <a:srgbClr val="FFFF66"/>
                </a:solidFill>
              </a:rPr>
              <a:t>truth</a:t>
            </a:r>
            <a:r>
              <a:rPr lang="en-US" sz="4000" dirty="0"/>
              <a:t>.</a:t>
            </a:r>
          </a:p>
        </p:txBody>
      </p:sp>
    </p:spTree>
    <p:extLst>
      <p:ext uri="{BB962C8B-B14F-4D97-AF65-F5344CB8AC3E}">
        <p14:creationId xmlns:p14="http://schemas.microsoft.com/office/powerpoint/2010/main" val="11271758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648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From Hylan Slobodkin, rabbi of Beit Tikvah since 1996, near Seattle, WA</a:t>
            </a:r>
          </a:p>
          <a:p>
            <a:pPr marL="0" indent="0">
              <a:buNone/>
            </a:pPr>
            <a:r>
              <a:rPr lang="en-US" sz="4000" dirty="0"/>
              <a:t>Applied to leaven.</a:t>
            </a:r>
          </a:p>
        </p:txBody>
      </p:sp>
      <p:pic>
        <p:nvPicPr>
          <p:cNvPr id="3" name="Picture 2">
            <a:extLst>
              <a:ext uri="{FF2B5EF4-FFF2-40B4-BE49-F238E27FC236}">
                <a16:creationId xmlns:a16="http://schemas.microsoft.com/office/drawing/2014/main" id="{705FD5CE-D984-4A90-974F-601FF1401790}"/>
              </a:ext>
            </a:extLst>
          </p:cNvPr>
          <p:cNvPicPr>
            <a:picLocks noChangeAspect="1"/>
          </p:cNvPicPr>
          <p:nvPr/>
        </p:nvPicPr>
        <p:blipFill rotWithShape="1">
          <a:blip r:embed="rId3"/>
          <a:srcRect l="17594" r="6428" b="22807"/>
          <a:stretch/>
        </p:blipFill>
        <p:spPr>
          <a:xfrm>
            <a:off x="4953000" y="209550"/>
            <a:ext cx="3657600" cy="3352800"/>
          </a:xfrm>
          <a:prstGeom prst="rect">
            <a:avLst/>
          </a:prstGeom>
        </p:spPr>
      </p:pic>
    </p:spTree>
    <p:extLst>
      <p:ext uri="{BB962C8B-B14F-4D97-AF65-F5344CB8AC3E}">
        <p14:creationId xmlns:p14="http://schemas.microsoft.com/office/powerpoint/2010/main" val="34327379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Revival is in the air once again   Many are praying for revival.  While states legalize marijuana and grow rich on the tax revenue, brokenness abounds in our culture.  Substance abuse and immoral lifestyles abound.  </a:t>
            </a:r>
          </a:p>
        </p:txBody>
      </p:sp>
    </p:spTree>
    <p:extLst>
      <p:ext uri="{BB962C8B-B14F-4D97-AF65-F5344CB8AC3E}">
        <p14:creationId xmlns:p14="http://schemas.microsoft.com/office/powerpoint/2010/main" val="35874238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have over 2.2 million people incarcerated, more than any other country in the world.  Our illiteracy rate, which is almost 25% of the total U.S. population, has crippling effects on our society</a:t>
            </a:r>
          </a:p>
        </p:txBody>
      </p:sp>
    </p:spTree>
    <p:extLst>
      <p:ext uri="{BB962C8B-B14F-4D97-AF65-F5344CB8AC3E}">
        <p14:creationId xmlns:p14="http://schemas.microsoft.com/office/powerpoint/2010/main" val="346873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Good news </a:t>
            </a:r>
          </a:p>
          <a:p>
            <a:pPr marL="0" indent="0" algn="ctr">
              <a:buNone/>
            </a:pPr>
            <a:r>
              <a:rPr lang="en-US" sz="4000" dirty="0"/>
              <a:t>about the Purim offering</a:t>
            </a:r>
          </a:p>
        </p:txBody>
      </p:sp>
    </p:spTree>
    <p:extLst>
      <p:ext uri="{BB962C8B-B14F-4D97-AF65-F5344CB8AC3E}">
        <p14:creationId xmlns:p14="http://schemas.microsoft.com/office/powerpoint/2010/main" val="41159818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 could list all the ills of our nation, but it would only make you depressed.  In some ways, it seems like we’ve passed the point of </a:t>
            </a:r>
            <a:r>
              <a:rPr lang="en-US" sz="4000" u="sng" dirty="0">
                <a:solidFill>
                  <a:srgbClr val="FFFF66"/>
                </a:solidFill>
              </a:rPr>
              <a:t>no return</a:t>
            </a:r>
            <a:r>
              <a:rPr lang="en-US" sz="4000" dirty="0"/>
              <a:t>.  But Someone is </a:t>
            </a:r>
            <a:r>
              <a:rPr lang="en-US" sz="4000" u="sng" dirty="0">
                <a:solidFill>
                  <a:srgbClr val="FFFF66"/>
                </a:solidFill>
              </a:rPr>
              <a:t>going to return</a:t>
            </a:r>
            <a:r>
              <a:rPr lang="en-US" sz="4000" dirty="0"/>
              <a:t>, a second time, to those who eagerly await Him.  Many wonder if there is hope for a culture in such deep darkness? </a:t>
            </a:r>
          </a:p>
        </p:txBody>
      </p:sp>
    </p:spTree>
    <p:extLst>
      <p:ext uri="{BB962C8B-B14F-4D97-AF65-F5344CB8AC3E}">
        <p14:creationId xmlns:p14="http://schemas.microsoft.com/office/powerpoint/2010/main" val="35430807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Timothy 3:1-4  </a:t>
            </a:r>
            <a:r>
              <a:rPr lang="en-US" sz="4000" dirty="0"/>
              <a:t>But realize this, that in the last days difficult times will come. For people will be lovers of self, lovers of money, boastful, arrogant, slanderers, disobedient to parents, ungrateful, unholy,  </a:t>
            </a:r>
          </a:p>
        </p:txBody>
      </p:sp>
    </p:spTree>
    <p:extLst>
      <p:ext uri="{BB962C8B-B14F-4D97-AF65-F5344CB8AC3E}">
        <p14:creationId xmlns:p14="http://schemas.microsoft.com/office/powerpoint/2010/main" val="35772068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Timothy 3:1-4   </a:t>
            </a:r>
            <a:r>
              <a:rPr lang="en-US" sz="4000" dirty="0"/>
              <a:t>unloving, irreconcilable, malicious gossips, without self-control, brutal, haters of good, treacherous, reckless, conceited, lovers of pleasure rather than lovers of God, </a:t>
            </a:r>
          </a:p>
        </p:txBody>
      </p:sp>
    </p:spTree>
    <p:extLst>
      <p:ext uri="{BB962C8B-B14F-4D97-AF65-F5344CB8AC3E}">
        <p14:creationId xmlns:p14="http://schemas.microsoft.com/office/powerpoint/2010/main" val="26253715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Timothy 3:13-15 </a:t>
            </a:r>
            <a:r>
              <a:rPr lang="en-US" sz="4000" dirty="0"/>
              <a:t> But evil people and impostors will proceed from bad to worse, deceiving and being deceived. You, however, continue in the things you have learned and become convinced of, knowing from whom </a:t>
            </a:r>
          </a:p>
        </p:txBody>
      </p:sp>
    </p:spTree>
    <p:extLst>
      <p:ext uri="{BB962C8B-B14F-4D97-AF65-F5344CB8AC3E}">
        <p14:creationId xmlns:p14="http://schemas.microsoft.com/office/powerpoint/2010/main" val="17488902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Timothy 3:13-15 </a:t>
            </a:r>
            <a:r>
              <a:rPr lang="en-US" sz="4000" dirty="0"/>
              <a:t> you have learned them, and that from childhood you have known the sacred writings which are able to give you the wisdom that leads to salvation through faith which is in Messiah Yeshua</a:t>
            </a:r>
          </a:p>
        </p:txBody>
      </p:sp>
    </p:spTree>
    <p:extLst>
      <p:ext uri="{BB962C8B-B14F-4D97-AF65-F5344CB8AC3E}">
        <p14:creationId xmlns:p14="http://schemas.microsoft.com/office/powerpoint/2010/main" val="918479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In 18th century England [1700’s] ,  </a:t>
            </a:r>
            <a:r>
              <a:rPr lang="en-US" sz="4000" dirty="0"/>
              <a:t>poverty was widespread and endemic. The nation was on the verge of revolution.  Many women had turned to prostitution.  Thousands died from syphilis and gonorrhea.  </a:t>
            </a:r>
          </a:p>
        </p:txBody>
      </p:sp>
    </p:spTree>
    <p:extLst>
      <p:ext uri="{BB962C8B-B14F-4D97-AF65-F5344CB8AC3E}">
        <p14:creationId xmlns:p14="http://schemas.microsoft.com/office/powerpoint/2010/main" val="10390859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Crime abounded, seemingly unabated.  Slavery was widespread and brutal.  Was there hope for England?  </a:t>
            </a:r>
          </a:p>
        </p:txBody>
      </p:sp>
    </p:spTree>
    <p:extLst>
      <p:ext uri="{BB962C8B-B14F-4D97-AF65-F5344CB8AC3E}">
        <p14:creationId xmlns:p14="http://schemas.microsoft.com/office/powerpoint/2010/main" val="26111254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Within this darkness, the Wesleyan revival broke out.  John Wesley began with small groups meeting in homes and offices around London.  They called them bands.  This is from </a:t>
            </a:r>
            <a:r>
              <a:rPr lang="en-US" sz="4000" i="1" dirty="0"/>
              <a:t>The Radical Wesley</a:t>
            </a:r>
            <a:r>
              <a:rPr lang="en-US" sz="4000" dirty="0"/>
              <a:t>, by Howard Snyder: </a:t>
            </a:r>
          </a:p>
        </p:txBody>
      </p:sp>
    </p:spTree>
    <p:extLst>
      <p:ext uri="{BB962C8B-B14F-4D97-AF65-F5344CB8AC3E}">
        <p14:creationId xmlns:p14="http://schemas.microsoft.com/office/powerpoint/2010/main" val="31405808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Band members were expected to abstain from doing evil, to be zealous in good works, including giving to the poor, and to use all the means of grace.  The design of our meeting is to obey that command of God: “Confess your faults one to another, and pray for one another, that ye may be healed.” </a:t>
            </a:r>
          </a:p>
        </p:txBody>
      </p:sp>
    </p:spTree>
    <p:extLst>
      <p:ext uri="{BB962C8B-B14F-4D97-AF65-F5344CB8AC3E}">
        <p14:creationId xmlns:p14="http://schemas.microsoft.com/office/powerpoint/2010/main" val="34619373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To this end, we intend, </a:t>
            </a:r>
          </a:p>
          <a:p>
            <a:r>
              <a:rPr lang="en-US" sz="4000" dirty="0"/>
              <a:t>To meet once a week, at the least.</a:t>
            </a:r>
          </a:p>
          <a:p>
            <a:r>
              <a:rPr lang="en-US" sz="4000" dirty="0"/>
              <a:t>To come punctually at the hour appointed, without some extraordinary reason.</a:t>
            </a:r>
          </a:p>
          <a:p>
            <a:r>
              <a:rPr lang="en-US" sz="4000" dirty="0"/>
              <a:t>To begin (those of us who are present) exactly at the hour, with singing or prayer.</a:t>
            </a:r>
          </a:p>
          <a:p>
            <a:pPr marL="0" indent="0">
              <a:buNone/>
            </a:pPr>
            <a:endParaRPr lang="en-US" sz="4000" dirty="0"/>
          </a:p>
        </p:txBody>
      </p:sp>
    </p:spTree>
    <p:extLst>
      <p:ext uri="{BB962C8B-B14F-4D97-AF65-F5344CB8AC3E}">
        <p14:creationId xmlns:p14="http://schemas.microsoft.com/office/powerpoint/2010/main" val="207341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Ester 9.20-22</a:t>
            </a:r>
            <a:r>
              <a:rPr lang="en-US" sz="4000" dirty="0"/>
              <a:t> They were to make [Purim] days of </a:t>
            </a:r>
          </a:p>
          <a:p>
            <a:pPr marL="457200" indent="-457200">
              <a:buFont typeface="+mj-lt"/>
              <a:buAutoNum type="arabicPeriod"/>
            </a:pPr>
            <a:r>
              <a:rPr lang="en-US" sz="4000" dirty="0"/>
              <a:t>celebrating and rejoicing,</a:t>
            </a:r>
          </a:p>
          <a:p>
            <a:pPr marL="457200" indent="-457200">
              <a:buFont typeface="+mj-lt"/>
              <a:buAutoNum type="arabicPeriod"/>
            </a:pPr>
            <a:r>
              <a:rPr lang="en-US" sz="4000" dirty="0"/>
              <a:t>sending portions [of food] to each other and </a:t>
            </a:r>
          </a:p>
          <a:p>
            <a:pPr marL="457200" indent="-457200">
              <a:buFont typeface="+mj-lt"/>
              <a:buAutoNum type="arabicPeriod"/>
            </a:pPr>
            <a:r>
              <a:rPr lang="en-US" sz="4000" u="sng" dirty="0">
                <a:solidFill>
                  <a:srgbClr val="FFFF66"/>
                </a:solidFill>
              </a:rPr>
              <a:t>giving gifts to the poor.</a:t>
            </a:r>
          </a:p>
        </p:txBody>
      </p:sp>
    </p:spTree>
    <p:extLst>
      <p:ext uri="{BB962C8B-B14F-4D97-AF65-F5344CB8AC3E}">
        <p14:creationId xmlns:p14="http://schemas.microsoft.com/office/powerpoint/2010/main" val="11210157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r>
              <a:rPr lang="en-US" sz="4000" dirty="0"/>
              <a:t>To speak each of us in order, freely and plainly, </a:t>
            </a:r>
            <a:r>
              <a:rPr lang="en-US" sz="4000" u="sng" dirty="0">
                <a:solidFill>
                  <a:srgbClr val="FFFF66"/>
                </a:solidFill>
              </a:rPr>
              <a:t>the true state of our souls, with the faults we have committed in thought, word, or deed, and the temptations we have felt, since our last meeting</a:t>
            </a:r>
            <a:r>
              <a:rPr lang="en-US" sz="4000" dirty="0"/>
              <a:t>.</a:t>
            </a:r>
          </a:p>
          <a:p>
            <a:r>
              <a:rPr lang="en-US" sz="4000" dirty="0"/>
              <a:t>To end every meeting with prayer, suited to the state of each person present.</a:t>
            </a:r>
          </a:p>
        </p:txBody>
      </p:sp>
    </p:spTree>
    <p:extLst>
      <p:ext uri="{BB962C8B-B14F-4D97-AF65-F5344CB8AC3E}">
        <p14:creationId xmlns:p14="http://schemas.microsoft.com/office/powerpoint/2010/main" val="34205767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 desire some person among us to speak his own state first, and then to ask the rest, in order, as many and as searching questions as may be, concerning their state, sins, and temptations.</a:t>
            </a:r>
          </a:p>
        </p:txBody>
      </p:sp>
    </p:spTree>
    <p:extLst>
      <p:ext uri="{BB962C8B-B14F-4D97-AF65-F5344CB8AC3E}">
        <p14:creationId xmlns:p14="http://schemas.microsoft.com/office/powerpoint/2010/main" val="25666003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Questions to be asked each week were:</a:t>
            </a:r>
          </a:p>
          <a:p>
            <a:r>
              <a:rPr lang="en-US" sz="4000" dirty="0"/>
              <a:t>What known sins have you committed since our last meeting?</a:t>
            </a:r>
          </a:p>
          <a:p>
            <a:r>
              <a:rPr lang="en-US" sz="4000" dirty="0"/>
              <a:t>What temptations have you met with?</a:t>
            </a:r>
          </a:p>
          <a:p>
            <a:r>
              <a:rPr lang="en-US" sz="4000" dirty="0"/>
              <a:t>How were you delivered?</a:t>
            </a:r>
          </a:p>
        </p:txBody>
      </p:sp>
    </p:spTree>
    <p:extLst>
      <p:ext uri="{BB962C8B-B14F-4D97-AF65-F5344CB8AC3E}">
        <p14:creationId xmlns:p14="http://schemas.microsoft.com/office/powerpoint/2010/main" val="30814038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What have you thought, said, or done, of which you doubt whether it be sin or not?</a:t>
            </a:r>
          </a:p>
        </p:txBody>
      </p:sp>
    </p:spTree>
    <p:extLst>
      <p:ext uri="{BB962C8B-B14F-4D97-AF65-F5344CB8AC3E}">
        <p14:creationId xmlns:p14="http://schemas.microsoft.com/office/powerpoint/2010/main" val="8203392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revival was so dramatic, many historians credit them with ushering in the Victorian age, a time when the poor began to matter and “doing the right thing” became the norm.  A time when the social order was restored, crime was dramatically reduced, and the future began to look hopeful.  </a:t>
            </a:r>
          </a:p>
        </p:txBody>
      </p:sp>
    </p:spTree>
    <p:extLst>
      <p:ext uri="{BB962C8B-B14F-4D97-AF65-F5344CB8AC3E}">
        <p14:creationId xmlns:p14="http://schemas.microsoft.com/office/powerpoint/2010/main" val="11750500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Bars closed and jails closed, as there were few people to arrest.  When he died, Wesley left 129,000 Methodists behind.  As the flames of revival broke out in what was once darkness, historians marvel at how the movement of revival was sustained for 100 years.</a:t>
            </a:r>
          </a:p>
        </p:txBody>
      </p:sp>
    </p:spTree>
    <p:extLst>
      <p:ext uri="{BB962C8B-B14F-4D97-AF65-F5344CB8AC3E}">
        <p14:creationId xmlns:p14="http://schemas.microsoft.com/office/powerpoint/2010/main" val="30565354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3619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G-d spoke thru the prophet Isaiah:</a:t>
            </a:r>
          </a:p>
          <a:p>
            <a:pPr marL="0" indent="0">
              <a:buNone/>
            </a:pPr>
            <a:r>
              <a:rPr lang="en-US" sz="4000" baseline="30000" dirty="0"/>
              <a:t>Isaiah 60:2  </a:t>
            </a:r>
            <a:r>
              <a:rPr lang="en-US" sz="4000" dirty="0"/>
              <a:t>For behold, darkness will cover the earth, and deep darkness the peoples, but the Lord will rise upon you and His glory will appear upon you.</a:t>
            </a:r>
          </a:p>
          <a:p>
            <a:pPr marL="0" indent="0">
              <a:buNone/>
            </a:pPr>
            <a:endParaRPr lang="en-US" sz="4000" dirty="0"/>
          </a:p>
        </p:txBody>
      </p:sp>
    </p:spTree>
    <p:extLst>
      <p:ext uri="{BB962C8B-B14F-4D97-AF65-F5344CB8AC3E}">
        <p14:creationId xmlns:p14="http://schemas.microsoft.com/office/powerpoint/2010/main" val="40599996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3619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Things are shaking all around us, but we serve a God whose Kingdom cannot be shaken.  God allows things to happen to get our attention, to make changes in nations, in communities, and in us personally.  </a:t>
            </a:r>
          </a:p>
        </p:txBody>
      </p:sp>
    </p:spTree>
    <p:extLst>
      <p:ext uri="{BB962C8B-B14F-4D97-AF65-F5344CB8AC3E}">
        <p14:creationId xmlns:p14="http://schemas.microsoft.com/office/powerpoint/2010/main" val="12958649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JB Bernstein:  I love hearing about the moves of God in the past but what about now? I long for the second </a:t>
            </a:r>
            <a:r>
              <a:rPr lang="en-US" sz="4000" dirty="0">
                <a:solidFill>
                  <a:srgbClr val="FFFF66"/>
                </a:solidFill>
              </a:rPr>
              <a:t>Mezuzah Street Revival!</a:t>
            </a:r>
          </a:p>
        </p:txBody>
      </p:sp>
    </p:spTree>
    <p:extLst>
      <p:ext uri="{BB962C8B-B14F-4D97-AF65-F5344CB8AC3E}">
        <p14:creationId xmlns:p14="http://schemas.microsoft.com/office/powerpoint/2010/main" val="30236405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6" name="Picture 5">
            <a:extLst>
              <a:ext uri="{FF2B5EF4-FFF2-40B4-BE49-F238E27FC236}">
                <a16:creationId xmlns:a16="http://schemas.microsoft.com/office/drawing/2014/main" id="{4B6D1732-D66E-4CE6-BB5A-EE4ABF873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1450"/>
            <a:ext cx="8305800" cy="4672013"/>
          </a:xfrm>
          <a:prstGeom prst="rect">
            <a:avLst/>
          </a:prstGeom>
        </p:spPr>
      </p:pic>
      <p:sp>
        <p:nvSpPr>
          <p:cNvPr id="7" name="TextBox 6">
            <a:extLst>
              <a:ext uri="{FF2B5EF4-FFF2-40B4-BE49-F238E27FC236}">
                <a16:creationId xmlns:a16="http://schemas.microsoft.com/office/drawing/2014/main" id="{268FE126-D47D-4BA0-8BF5-65BE004BD5CF}"/>
              </a:ext>
            </a:extLst>
          </p:cNvPr>
          <p:cNvSpPr txBox="1"/>
          <p:nvPr/>
        </p:nvSpPr>
        <p:spPr>
          <a:xfrm>
            <a:off x="609600" y="3638550"/>
            <a:ext cx="3074881" cy="1015663"/>
          </a:xfrm>
          <a:prstGeom prst="rect">
            <a:avLst/>
          </a:prstGeom>
          <a:noFill/>
        </p:spPr>
        <p:txBody>
          <a:bodyPr wrap="none" rtlCol="0">
            <a:spAutoFit/>
          </a:bodyPr>
          <a:lstStyle/>
          <a:p>
            <a:pPr algn="l"/>
            <a:r>
              <a:rPr lang="en-US" altLang="en-US" sz="6000" baseline="30000" dirty="0">
                <a:solidFill>
                  <a:schemeClr val="bg1"/>
                </a:solidFill>
                <a:latin typeface="Arial Rounded MT Bold" panose="020F0704030504030204" pitchFamily="34" charset="0"/>
                <a:cs typeface="Vilna" pitchFamily="2" charset="-79"/>
              </a:rPr>
              <a:t>Lk 22.14-15</a:t>
            </a:r>
            <a:endParaRPr lang="en-US" sz="6000" dirty="0"/>
          </a:p>
        </p:txBody>
      </p:sp>
    </p:spTree>
    <p:extLst>
      <p:ext uri="{BB962C8B-B14F-4D97-AF65-F5344CB8AC3E}">
        <p14:creationId xmlns:p14="http://schemas.microsoft.com/office/powerpoint/2010/main" val="173505599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146759</TotalTime>
  <Words>5621</Words>
  <Application>Microsoft Office PowerPoint</Application>
  <PresentationFormat>On-screen Show (16:9)</PresentationFormat>
  <Paragraphs>691</Paragraphs>
  <Slides>116</Slides>
  <Notes>116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116</vt:i4>
      </vt:variant>
    </vt:vector>
  </HeadingPairs>
  <TitlesOfParts>
    <vt:vector size="125" baseType="lpstr">
      <vt:lpstr>Arial</vt:lpstr>
      <vt:lpstr>Arial Rounded MT Bold</vt:lpstr>
      <vt:lpstr>Calibri</vt:lpstr>
      <vt:lpstr>Calibri Light</vt:lpstr>
      <vt:lpstr>David</vt:lpstr>
      <vt:lpstr>1_Default Design</vt:lpstr>
      <vt:lpstr>Office Theme</vt:lpstr>
      <vt:lpstr>1_Office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Joy?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4076</cp:revision>
  <dcterms:created xsi:type="dcterms:W3CDTF">2006-04-21T19:34:43Z</dcterms:created>
  <dcterms:modified xsi:type="dcterms:W3CDTF">2021-03-13T14:26:48Z</dcterms:modified>
</cp:coreProperties>
</file>