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103"/>
  </p:notesMasterIdLst>
  <p:handoutMasterIdLst>
    <p:handoutMasterId r:id="rId104"/>
  </p:handoutMasterIdLst>
  <p:sldIdLst>
    <p:sldId id="2045" r:id="rId3"/>
    <p:sldId id="63036" r:id="rId4"/>
    <p:sldId id="63039" r:id="rId5"/>
    <p:sldId id="63037" r:id="rId6"/>
    <p:sldId id="63040" r:id="rId7"/>
    <p:sldId id="63038" r:id="rId8"/>
    <p:sldId id="63035" r:id="rId9"/>
    <p:sldId id="63061" r:id="rId10"/>
    <p:sldId id="63057" r:id="rId11"/>
    <p:sldId id="63100" r:id="rId12"/>
    <p:sldId id="63128" r:id="rId13"/>
    <p:sldId id="63066" r:id="rId14"/>
    <p:sldId id="63019" r:id="rId15"/>
    <p:sldId id="62966" r:id="rId16"/>
    <p:sldId id="63059" r:id="rId17"/>
    <p:sldId id="63065" r:id="rId18"/>
    <p:sldId id="62976" r:id="rId19"/>
    <p:sldId id="62967" r:id="rId20"/>
    <p:sldId id="62970" r:id="rId21"/>
    <p:sldId id="63129" r:id="rId22"/>
    <p:sldId id="63067" r:id="rId23"/>
    <p:sldId id="62994" r:id="rId24"/>
    <p:sldId id="63060" r:id="rId25"/>
    <p:sldId id="63000" r:id="rId26"/>
    <p:sldId id="63091" r:id="rId27"/>
    <p:sldId id="63101" r:id="rId28"/>
    <p:sldId id="63092" r:id="rId29"/>
    <p:sldId id="63099" r:id="rId30"/>
    <p:sldId id="63130" r:id="rId31"/>
    <p:sldId id="63071" r:id="rId32"/>
    <p:sldId id="63072" r:id="rId33"/>
    <p:sldId id="62997" r:id="rId34"/>
    <p:sldId id="63131" r:id="rId35"/>
    <p:sldId id="63075" r:id="rId36"/>
    <p:sldId id="63073" r:id="rId37"/>
    <p:sldId id="63074" r:id="rId38"/>
    <p:sldId id="62991" r:id="rId39"/>
    <p:sldId id="62964" r:id="rId40"/>
    <p:sldId id="63093" r:id="rId41"/>
    <p:sldId id="63132" r:id="rId42"/>
    <p:sldId id="63076" r:id="rId43"/>
    <p:sldId id="63083" r:id="rId44"/>
    <p:sldId id="63068" r:id="rId45"/>
    <p:sldId id="63077" r:id="rId46"/>
    <p:sldId id="63070" r:id="rId47"/>
    <p:sldId id="63064" r:id="rId48"/>
    <p:sldId id="63069" r:id="rId49"/>
    <p:sldId id="63079" r:id="rId50"/>
    <p:sldId id="63078" r:id="rId51"/>
    <p:sldId id="63080" r:id="rId52"/>
    <p:sldId id="63085" r:id="rId53"/>
    <p:sldId id="63081" r:id="rId54"/>
    <p:sldId id="63082" r:id="rId55"/>
    <p:sldId id="63126" r:id="rId56"/>
    <p:sldId id="63086" r:id="rId57"/>
    <p:sldId id="63087" r:id="rId58"/>
    <p:sldId id="63094" r:id="rId59"/>
    <p:sldId id="63098" r:id="rId60"/>
    <p:sldId id="63103" r:id="rId61"/>
    <p:sldId id="63105" r:id="rId62"/>
    <p:sldId id="63095" r:id="rId63"/>
    <p:sldId id="63084" r:id="rId64"/>
    <p:sldId id="63088" r:id="rId65"/>
    <p:sldId id="63096" r:id="rId66"/>
    <p:sldId id="63097" r:id="rId67"/>
    <p:sldId id="63089" r:id="rId68"/>
    <p:sldId id="63090" r:id="rId69"/>
    <p:sldId id="63106" r:id="rId70"/>
    <p:sldId id="63108" r:id="rId71"/>
    <p:sldId id="63107" r:id="rId72"/>
    <p:sldId id="63109" r:id="rId73"/>
    <p:sldId id="63114" r:id="rId74"/>
    <p:sldId id="63110" r:id="rId75"/>
    <p:sldId id="63133" r:id="rId76"/>
    <p:sldId id="63111" r:id="rId77"/>
    <p:sldId id="63112" r:id="rId78"/>
    <p:sldId id="63113" r:id="rId79"/>
    <p:sldId id="63115" r:id="rId80"/>
    <p:sldId id="63118" r:id="rId81"/>
    <p:sldId id="63116" r:id="rId82"/>
    <p:sldId id="63043" r:id="rId83"/>
    <p:sldId id="63121" r:id="rId84"/>
    <p:sldId id="63119" r:id="rId85"/>
    <p:sldId id="63054" r:id="rId86"/>
    <p:sldId id="63120" r:id="rId87"/>
    <p:sldId id="63122" r:id="rId88"/>
    <p:sldId id="63123" r:id="rId89"/>
    <p:sldId id="63005" r:id="rId90"/>
    <p:sldId id="63046" r:id="rId91"/>
    <p:sldId id="63041" r:id="rId92"/>
    <p:sldId id="63047" r:id="rId93"/>
    <p:sldId id="63042" r:id="rId94"/>
    <p:sldId id="63127" r:id="rId95"/>
    <p:sldId id="63124" r:id="rId96"/>
    <p:sldId id="63048" r:id="rId97"/>
    <p:sldId id="63049" r:id="rId98"/>
    <p:sldId id="63117" r:id="rId99"/>
    <p:sldId id="63125" r:id="rId100"/>
    <p:sldId id="63056" r:id="rId101"/>
    <p:sldId id="256" r:id="rId102"/>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2"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FFFF99"/>
    <a:srgbClr val="9A6766"/>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72" autoAdjust="0"/>
    <p:restoredTop sz="90299" autoAdjust="0"/>
  </p:normalViewPr>
  <p:slideViewPr>
    <p:cSldViewPr>
      <p:cViewPr varScale="1">
        <p:scale>
          <a:sx n="97" d="100"/>
          <a:sy n="97" d="100"/>
        </p:scale>
        <p:origin x="90" y="53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278"/>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08.06-13 Covenantal Cohen Part 2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6,,2021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08.06-13 Covenantal Cohen Part 2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6,,2021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marriagebuilders.com/whats-the-purpose-of-a-wedding.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VbKpYNYtq1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08.06-13 Covenantal Cohen Part 2 </a:t>
            </a:r>
          </a:p>
        </p:txBody>
      </p:sp>
      <p:sp>
        <p:nvSpPr>
          <p:cNvPr id="5" name="Rectangle 3"/>
          <p:cNvSpPr>
            <a:spLocks noGrp="1" noChangeArrowheads="1"/>
          </p:cNvSpPr>
          <p:nvPr>
            <p:ph type="dt" idx="1"/>
          </p:nvPr>
        </p:nvSpPr>
        <p:spPr>
          <a:ln/>
        </p:spPr>
        <p:txBody>
          <a:bodyPr/>
          <a:lstStyle/>
          <a:p>
            <a:r>
              <a:rPr lang="en-US" altLang="en-US">
                <a:solidFill>
                  <a:prstClr val="white"/>
                </a:solidFill>
              </a:rPr>
              <a:t>Mar. 6,,2021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https://www.templeinstitute.org/new-location.htm</a:t>
            </a:r>
            <a:r>
              <a:rPr lang="en-US" sz="1050" dirty="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Note: Part 2  Continuation of two weeks ago, some points didn’t get to</a:t>
            </a:r>
            <a:r>
              <a:rPr lang="en-US" sz="1050" dirty="0"/>
              <a:t>.</a:t>
            </a:r>
          </a:p>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89594670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100</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392683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Mostly #4 new stuff.</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622831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Does He need a covenant?</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409298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54883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995837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354319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4285299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267737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34106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492824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https://www.templeinstitute.org/new-location.htm</a:t>
            </a:r>
            <a:r>
              <a:rPr lang="en-US" sz="1050" dirty="0"/>
              <a:t>    </a:t>
            </a:r>
          </a:p>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2670071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3683877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What are examples of covenantal conduct today?</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3633230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only reason for weddings?   Party/celebrate? Presents? Showcase the beautiful bride?  It’s her day!  Initiate sex?</a:t>
            </a:r>
          </a:p>
          <a:p>
            <a:r>
              <a:rPr lang="en-US" dirty="0">
                <a:sym typeface="Wingdings" panose="05000000000000000000" pitchFamily="2" charset="2"/>
              </a:rPr>
              <a:t> </a:t>
            </a:r>
            <a:r>
              <a:rPr lang="en-US" dirty="0"/>
              <a:t>Hearing of the covenantal vows and </a:t>
            </a:r>
            <a:r>
              <a:rPr lang="en-US" u="sng" dirty="0"/>
              <a:t>when you hear you are a participant</a:t>
            </a:r>
            <a:r>
              <a:rPr lang="en-US" dirty="0"/>
              <a:t>!    </a:t>
            </a:r>
          </a:p>
          <a:p>
            <a:r>
              <a:rPr lang="en-US" dirty="0"/>
              <a:t>If a tree falls in the forest and no one hears it, does it make a sound?</a:t>
            </a:r>
          </a:p>
          <a:p>
            <a:r>
              <a:rPr lang="en-US" dirty="0"/>
              <a:t>If a vow is made that no one hears, is it a vow?</a:t>
            </a:r>
          </a:p>
          <a:p>
            <a:r>
              <a:rPr lang="en-US" sz="1050" dirty="0">
                <a:hlinkClick r:id="rId3"/>
              </a:rPr>
              <a:t>https://www.marriagebuilders.com/whats-the-purpose-of-a-wedding.htm</a:t>
            </a:r>
            <a:endParaRPr lang="en-US" sz="1050" dirty="0"/>
          </a:p>
          <a:p>
            <a:endParaRPr lang="en-US" sz="1050" dirty="0"/>
          </a:p>
          <a:p>
            <a:r>
              <a:rPr lang="en-US" dirty="0"/>
              <a:t>[Ravi Zacharias, Les Miles, LSU football coach]</a:t>
            </a:r>
          </a:p>
          <a:p>
            <a:r>
              <a:rPr lang="en-US" dirty="0"/>
              <a:t>Could be said, the heart, essence of life is our covenants.</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10423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4049021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Wedding vows are not approximate words.   I’ll be faithful to you mostly.</a:t>
            </a:r>
          </a:p>
          <a:p>
            <a:r>
              <a:rPr lang="en-US" dirty="0"/>
              <a:t>I have wrecked the flow of good jokes because part of the story was inaccurate.  Be precise in your speech.</a:t>
            </a:r>
          </a:p>
          <a:p>
            <a:r>
              <a:rPr lang="en-US" dirty="0"/>
              <a:t>I am guilty of saying things backwards.  “Went to Walmart yesterday.”  Really three days ago.  Ugh!</a:t>
            </a:r>
          </a:p>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444920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2082250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2658291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Our words can heal or hurt…powerfully.</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564662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dirty="0">
                <a:hlinkClick r:id="rId3"/>
              </a:rPr>
              <a:t>https://www.templeinstitute.org/new-location.htm</a:t>
            </a:r>
            <a:r>
              <a:rPr lang="en-US" sz="1100" dirty="0"/>
              <a:t>    </a:t>
            </a:r>
          </a:p>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39256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https://vfinews.com/news/march-5-2021/sheba-hospital-still-one-of-the-worlds-top-10</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736136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256430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spent most of my time two weeks ago on this.   None of them replaces the previous.  Yeshua fulfills in the sense of empowers each, but doesn’t eliminate / fulfill any.</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481283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Eden is gone.  No sacrifice in Gan Eden.   No death.   Yeshua fulfilled in the sense of empowered the ones in force, didn’t fulfill in the sense of replacing</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Feb.13,2021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73474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https://www.templeinstitute.org/new-location.htm</a:t>
            </a:r>
            <a:r>
              <a:rPr lang="en-US" sz="2000" dirty="0"/>
              <a:t>    </a:t>
            </a:r>
          </a:p>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902692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546674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3450541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908386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Do you know G-d’s forgiveness </a:t>
            </a:r>
            <a:r>
              <a:rPr lang="en-US" dirty="0">
                <a:sym typeface="Wingdings" panose="05000000000000000000" pitchFamily="2" charset="2"/>
              </a:rPr>
              <a:t> joy?    Do you know G-d’s power to change?  Filling with the Spirit?</a:t>
            </a:r>
          </a:p>
          <a:p>
            <a:r>
              <a:rPr lang="en-US" dirty="0">
                <a:sym typeface="Wingdings" panose="05000000000000000000" pitchFamily="2" charset="2"/>
              </a:rPr>
              <a:t>There is much to say on G-d’s power!  </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403408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34366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39236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37335520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https://www.templeinstitute.org/new-location.htm</a:t>
            </a:r>
            <a:r>
              <a:rPr lang="en-US" sz="2000" dirty="0"/>
              <a:t>    </a:t>
            </a:r>
          </a:p>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458462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3529493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33074858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474342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589493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6823848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1089449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13678950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4342347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68234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https://vfinews.com/news/march-5-2021/sheba-hospital-still-one-of-the-worlds-top-10</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514948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3001429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https://kifakz.github.io/eng/bible/stern/stern_evreyam_08.html</a:t>
            </a:r>
          </a:p>
          <a:p>
            <a:r>
              <a:rPr lang="en-US" dirty="0"/>
              <a:t>Which text was the original from </a:t>
            </a:r>
            <a:r>
              <a:rPr lang="en-US" dirty="0" err="1"/>
              <a:t>Yermiyahu’s</a:t>
            </a:r>
            <a:r>
              <a:rPr lang="en-US" dirty="0"/>
              <a:t> hand?   Masoretic or on LXX used?  </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36326496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https://kifakz.github.io/eng/bible/stern/stern_evreyam_08.html</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40208045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https://kifakz.github.io/eng/bible/stern/stern_evreyam_08.html</a:t>
            </a:r>
          </a:p>
          <a:p>
            <a:r>
              <a:rPr lang="en-US" dirty="0"/>
              <a:t>Doesn’t mean G-d was and is not disinterested in Israel, but He gave up on that generation.</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6407399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3085298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16698336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 superficial reading of this would imply, take the Tanakh and </a:t>
            </a:r>
            <a:r>
              <a:rPr lang="en-US" dirty="0" err="1"/>
              <a:t>fugetabotit</a:t>
            </a:r>
            <a:r>
              <a:rPr lang="en-US" dirty="0"/>
              <a:t>.   It’s old, and vanishing!</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4847199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https://kifakz.github.io/eng/bible/stern/stern_evreyam_08.html</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26797553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https://kifakz.github.io/eng/bible/stern/stern_evreyam_08.html</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5580229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371908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0721406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All these things existed before, but in limited measure in limited number of individuals. </a:t>
            </a:r>
          </a:p>
          <a:p>
            <a:pPr marL="109538" indent="-109538">
              <a:buFont typeface="Arial" panose="020B0604020202020204" pitchFamily="34" charset="0"/>
              <a:buChar char="•"/>
            </a:pPr>
            <a:r>
              <a:rPr lang="en-US" dirty="0">
                <a:sym typeface="Wingdings" panose="05000000000000000000" pitchFamily="2" charset="2"/>
              </a:rPr>
              <a:t>This is the way…walk in it.  David…guidance.</a:t>
            </a:r>
          </a:p>
          <a:p>
            <a:pPr marL="109538" indent="-109538">
              <a:buFont typeface="Arial" panose="020B0604020202020204" pitchFamily="34" charset="0"/>
              <a:buChar char="•"/>
            </a:pPr>
            <a:r>
              <a:rPr lang="en-US" dirty="0">
                <a:sym typeface="Wingdings" panose="05000000000000000000" pitchFamily="2" charset="2"/>
              </a:rPr>
              <a:t>This says the High and Lofty One, Is 57</a:t>
            </a:r>
          </a:p>
          <a:p>
            <a:pPr marL="109538" indent="-109538">
              <a:buFont typeface="Arial" panose="020B0604020202020204" pitchFamily="34" charset="0"/>
              <a:buChar char="•"/>
            </a:pPr>
            <a:r>
              <a:rPr lang="en-US" dirty="0">
                <a:sym typeface="Wingdings" panose="05000000000000000000" pitchFamily="2" charset="2"/>
              </a:rPr>
              <a:t>Ps 32 Blessed is the man whose sin is forgiven.</a:t>
            </a:r>
          </a:p>
          <a:p>
            <a:r>
              <a:rPr lang="en-US" dirty="0">
                <a:sym typeface="Wingdings" panose="05000000000000000000" pitchFamily="2" charset="2"/>
              </a:rPr>
              <a:t>But now more generally available, and deeper.</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6946417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422964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https://kifakz.github.io/eng/bible/stern/stern_evreyam_08.html</a:t>
            </a:r>
          </a:p>
          <a:p>
            <a:endParaRPr lang="en-US" sz="1050" dirty="0"/>
          </a:p>
          <a:p>
            <a:r>
              <a:rPr lang="en-US" sz="2000" dirty="0"/>
              <a:t>The priesthood was about to disappear, at least as a means of salvation.  It will apparently return as a form of worship in the Millennial Kingdom in </a:t>
            </a:r>
            <a:r>
              <a:rPr lang="en-US" sz="2000" dirty="0" err="1"/>
              <a:t>Yekhez</a:t>
            </a:r>
            <a:r>
              <a:rPr lang="en-US" sz="2000" dirty="0"/>
              <a:t>/</a:t>
            </a:r>
            <a:r>
              <a:rPr lang="en-US" sz="2000" dirty="0" err="1"/>
              <a:t>Ezek</a:t>
            </a:r>
            <a:r>
              <a:rPr lang="en-US" sz="2000" dirty="0"/>
              <a:t> 40-48</a:t>
            </a:r>
          </a:p>
          <a:p>
            <a:endParaRPr lang="en-US" dirty="0"/>
          </a:p>
          <a:p>
            <a:r>
              <a:rPr lang="en-US" sz="2000" dirty="0"/>
              <a:t>This could be an implication that the </a:t>
            </a:r>
            <a:r>
              <a:rPr lang="en-US" dirty="0"/>
              <a:t>Temple was still standing. His arguments do provide a rationale for Messianic Jews not to be distressed by the passing of the Temple and to carry on anyhow;</a:t>
            </a:r>
            <a:endParaRPr lang="en-US" sz="2000"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26916188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Rabbi </a:t>
            </a:r>
            <a:r>
              <a:rPr lang="en-US" dirty="0" err="1"/>
              <a:t>Yokhanan</a:t>
            </a:r>
            <a:r>
              <a:rPr lang="en-US" dirty="0"/>
              <a:t> ben </a:t>
            </a:r>
            <a:r>
              <a:rPr lang="en-US" dirty="0" err="1"/>
              <a:t>Zakkai</a:t>
            </a:r>
            <a:r>
              <a:rPr lang="en-US" dirty="0"/>
              <a:t>.</a:t>
            </a:r>
          </a:p>
          <a:p>
            <a:r>
              <a:rPr lang="en-US" dirty="0"/>
              <a:t>What has changed is the cohen.   Not the Torah.</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4262325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Answers in bracketed words.</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4086697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35878727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22354954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3049162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What do these words mean?  There is SOME difference!</a:t>
            </a:r>
          </a:p>
          <a:p>
            <a:r>
              <a:rPr lang="en-US" dirty="0"/>
              <a:t>The issue gets worse…Some commentators see that there are two forms of the good news, gospel.</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7835990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165488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https://vfinews.com/news/march-5-2021/sheba-hospital-still-one-of-the-worlds-top-10</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14506459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0106709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7755767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9778609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19634400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26341059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25134622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42302415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15673612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6340233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Galatians goes so far as to describe this as a different “good news = gospel”  Different outlook.</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406883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5819374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25658947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87853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11071311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Daniel and Carol Ketchum</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39133189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Daniel and Carol Ketchum</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2843160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Daniel and Carol Ketchum</a:t>
            </a:r>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1356812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22496480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30771548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https://shows.acast.com/deepstateradio/episodes/rip-a-nation-of-laws-not-men-1780-2019</a:t>
            </a:r>
          </a:p>
          <a:p>
            <a:r>
              <a:rPr lang="en-US" dirty="0"/>
              <a:t>This may seem to be a trivial example, but it reflects on community</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661985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5183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https://youtu.be/VbKpYNYtq1k</a:t>
            </a:r>
            <a:endParaRPr 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And Israel is charged with being an apartheid state, and guilty of war crimes!!</a:t>
            </a:r>
          </a:p>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4210729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007496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3767550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645149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https://shows.acast.com/deepstateradio/episodes/rip-a-nation-of-laws-not-men-1780-2019</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574439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35035768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457646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https://mail.google.com/mail/u/0/#inbox/FMfcgxwLsdHTNGxzSZQcCgvfkzLZnmhP</a:t>
            </a:r>
          </a:p>
          <a:p>
            <a:r>
              <a:rPr lang="en-US" dirty="0"/>
              <a:t>Video clip of Israelis stealing in stores, minor amounts.  Caught on security cameras, but let go </a:t>
            </a:r>
            <a:r>
              <a:rPr lang="he-IL" dirty="0"/>
              <a:t>כי</a:t>
            </a:r>
            <a:r>
              <a:rPr lang="en-US" dirty="0"/>
              <a:t> need!</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08.06-13 Covenantal Cohen Part 2 </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Mar. 6,,2021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1107503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97</a:t>
            </a:fld>
            <a:endParaRPr lang="en-US" altLang="en-US"/>
          </a:p>
        </p:txBody>
      </p:sp>
    </p:spTree>
    <p:extLst>
      <p:ext uri="{BB962C8B-B14F-4D97-AF65-F5344CB8AC3E}">
        <p14:creationId xmlns:p14="http://schemas.microsoft.com/office/powerpoint/2010/main" val="20140280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Purim 2021 Purpose Despite Peril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 27, 2021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643066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08.06-13 Covenantal Cohen Part 2 </a:t>
            </a:r>
          </a:p>
        </p:txBody>
      </p:sp>
      <p:sp>
        <p:nvSpPr>
          <p:cNvPr id="5" name="Date Placeholder 4"/>
          <p:cNvSpPr>
            <a:spLocks noGrp="1"/>
          </p:cNvSpPr>
          <p:nvPr>
            <p:ph type="dt" idx="1"/>
          </p:nvPr>
        </p:nvSpPr>
        <p:spPr/>
        <p:txBody>
          <a:bodyPr/>
          <a:lstStyle/>
          <a:p>
            <a:r>
              <a:rPr lang="en-US" altLang="en-US"/>
              <a:t>Mar. 6,,2021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99</a:t>
            </a:fld>
            <a:endParaRPr lang="en-US" altLang="en-US"/>
          </a:p>
        </p:txBody>
      </p:sp>
    </p:spTree>
    <p:extLst>
      <p:ext uri="{BB962C8B-B14F-4D97-AF65-F5344CB8AC3E}">
        <p14:creationId xmlns:p14="http://schemas.microsoft.com/office/powerpoint/2010/main" val="3558595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3/6/2021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3/6/2021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3/6/2021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6C8765C-9FBC-4ADA-9CAC-D716BB4A2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7175"/>
            <a:ext cx="8229600" cy="4629150"/>
          </a:xfrm>
          <a:prstGeom prst="rect">
            <a:avLst/>
          </a:prstGeom>
        </p:spPr>
      </p:pic>
    </p:spTree>
    <p:extLst>
      <p:ext uri="{BB962C8B-B14F-4D97-AF65-F5344CB8AC3E}">
        <p14:creationId xmlns:p14="http://schemas.microsoft.com/office/powerpoint/2010/main" val="4743207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952476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Review / Outline of Feb. 20, 2021</a:t>
            </a:r>
          </a:p>
          <a:p>
            <a:pPr marL="457200" indent="-457200">
              <a:buFont typeface="+mj-lt"/>
              <a:buAutoNum type="arabicPeriod"/>
            </a:pPr>
            <a:r>
              <a:rPr lang="en-US" sz="4000" dirty="0"/>
              <a:t>What is a covenant?</a:t>
            </a:r>
          </a:p>
          <a:p>
            <a:pPr marL="457200" indent="-457200">
              <a:buFont typeface="+mj-lt"/>
              <a:buAutoNum type="arabicPeriod"/>
            </a:pPr>
            <a:r>
              <a:rPr lang="en-US" sz="4000" dirty="0"/>
              <a:t>What are the covenants in scripture?</a:t>
            </a:r>
          </a:p>
          <a:p>
            <a:pPr marL="457200" indent="-457200">
              <a:buFont typeface="+mj-lt"/>
              <a:buAutoNum type="arabicPeriod"/>
            </a:pPr>
            <a:r>
              <a:rPr lang="en-US" sz="4000" dirty="0"/>
              <a:t>What is Yeshua’s covenant?</a:t>
            </a:r>
          </a:p>
          <a:p>
            <a:pPr marL="457200" indent="-457200">
              <a:buFont typeface="+mj-lt"/>
              <a:buAutoNum type="arabicPeriod"/>
            </a:pPr>
            <a:r>
              <a:rPr lang="en-US" sz="4000" dirty="0"/>
              <a:t>How does this apply to us.</a:t>
            </a:r>
          </a:p>
        </p:txBody>
      </p:sp>
    </p:spTree>
    <p:extLst>
      <p:ext uri="{BB962C8B-B14F-4D97-AF65-F5344CB8AC3E}">
        <p14:creationId xmlns:p14="http://schemas.microsoft.com/office/powerpoint/2010/main" val="4128431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8.6 </a:t>
            </a:r>
            <a:r>
              <a:rPr lang="en-US" sz="4000" dirty="0"/>
              <a:t>But now the work Yeshua has been given to do is far superior to theirs, just as the covenant he mediates is better. For this covenant has been given as Torah on the basis of better promises.  </a:t>
            </a:r>
          </a:p>
        </p:txBody>
      </p:sp>
    </p:spTree>
    <p:extLst>
      <p:ext uri="{BB962C8B-B14F-4D97-AF65-F5344CB8AC3E}">
        <p14:creationId xmlns:p14="http://schemas.microsoft.com/office/powerpoint/2010/main" val="1045910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8.7 </a:t>
            </a:r>
            <a:r>
              <a:rPr lang="en-US" sz="4000" dirty="0"/>
              <a:t>Indeed, if the first covenant had not given ground for faultfinding, there would have been no need for a second one. </a:t>
            </a:r>
          </a:p>
        </p:txBody>
      </p:sp>
    </p:spTree>
    <p:extLst>
      <p:ext uri="{BB962C8B-B14F-4D97-AF65-F5344CB8AC3E}">
        <p14:creationId xmlns:p14="http://schemas.microsoft.com/office/powerpoint/2010/main" val="3577689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 MJ 8.8-9  </a:t>
            </a:r>
            <a:r>
              <a:rPr lang="en-US" sz="4000" dirty="0"/>
              <a:t>For God does find fault with the people when he says, “‘See! The days are coming,’ says </a:t>
            </a:r>
            <a:r>
              <a:rPr lang="en-US" sz="4000" cap="small" dirty="0"/>
              <a:t>Adoni</a:t>
            </a:r>
            <a:r>
              <a:rPr lang="en-US" sz="4000" dirty="0"/>
              <a:t>, ‘when I will establish over the house of Isra’el and over the house of </a:t>
            </a:r>
            <a:r>
              <a:rPr lang="en-US" sz="4000" dirty="0" err="1"/>
              <a:t>Y’hudah</a:t>
            </a:r>
            <a:r>
              <a:rPr lang="en-US" sz="4000" dirty="0"/>
              <a:t> a new covenant.  “‘It will not be like the covenant which I made with their fathers</a:t>
            </a:r>
          </a:p>
        </p:txBody>
      </p:sp>
    </p:spTree>
    <p:extLst>
      <p:ext uri="{BB962C8B-B14F-4D97-AF65-F5344CB8AC3E}">
        <p14:creationId xmlns:p14="http://schemas.microsoft.com/office/powerpoint/2010/main" val="706569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 MJ 8.8-9  </a:t>
            </a:r>
            <a:r>
              <a:rPr lang="en-US" sz="4000" dirty="0"/>
              <a:t>on the day when I took them by their hand and led them forth out of the land of Egypt; because they, for their part, did not remain faithful to my covenant; so I, for my part, stopped concerning myself with them,’ says </a:t>
            </a:r>
            <a:r>
              <a:rPr lang="en-US" sz="4000" cap="small" dirty="0"/>
              <a:t>Adoni</a:t>
            </a:r>
            <a:r>
              <a:rPr lang="en-US" sz="4000" dirty="0"/>
              <a:t>.</a:t>
            </a:r>
          </a:p>
        </p:txBody>
      </p:sp>
    </p:spTree>
    <p:extLst>
      <p:ext uri="{BB962C8B-B14F-4D97-AF65-F5344CB8AC3E}">
        <p14:creationId xmlns:p14="http://schemas.microsoft.com/office/powerpoint/2010/main" val="389995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Mes</a:t>
            </a:r>
            <a:r>
              <a:rPr lang="en-US" sz="4000" baseline="30000" dirty="0"/>
              <a:t> Jews 8.10     </a:t>
            </a:r>
            <a:r>
              <a:rPr lang="en-US" sz="4000" dirty="0"/>
              <a:t>“‘For this is the covenant which I will make with the house of Isra’el after those days,’ says </a:t>
            </a:r>
            <a:r>
              <a:rPr lang="en-US" sz="4000" cap="small" dirty="0"/>
              <a:t>Adoni</a:t>
            </a:r>
            <a:r>
              <a:rPr lang="en-US" sz="4000" dirty="0"/>
              <a:t>:</a:t>
            </a:r>
          </a:p>
        </p:txBody>
      </p:sp>
    </p:spTree>
    <p:extLst>
      <p:ext uri="{BB962C8B-B14F-4D97-AF65-F5344CB8AC3E}">
        <p14:creationId xmlns:p14="http://schemas.microsoft.com/office/powerpoint/2010/main" val="3051552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MJ 8.11</a:t>
            </a:r>
            <a:r>
              <a:rPr lang="en-US" sz="4000" dirty="0"/>
              <a:t>‘I will put my Torah in their minds and write it on their hearts; I will be their God, and they will be my people. “‘None of them will teach his fellow-citizen or his brother, saying, “Know </a:t>
            </a:r>
            <a:r>
              <a:rPr lang="en-US" sz="4000" cap="small" dirty="0"/>
              <a:t>Adoni</a:t>
            </a:r>
            <a:r>
              <a:rPr lang="en-US" sz="4000" dirty="0"/>
              <a:t>!” For all will know me, from the least of them to the greatest, </a:t>
            </a:r>
          </a:p>
        </p:txBody>
      </p:sp>
    </p:spTree>
    <p:extLst>
      <p:ext uri="{BB962C8B-B14F-4D97-AF65-F5344CB8AC3E}">
        <p14:creationId xmlns:p14="http://schemas.microsoft.com/office/powerpoint/2010/main" val="4268269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MJ 8.12-13 </a:t>
            </a:r>
            <a:r>
              <a:rPr lang="en-US" sz="4000" dirty="0"/>
              <a:t>because I will be merciful toward their </a:t>
            </a:r>
            <a:r>
              <a:rPr lang="en-US" sz="4000" dirty="0" err="1"/>
              <a:t>wickednesses</a:t>
            </a:r>
            <a:r>
              <a:rPr lang="en-US" sz="4000" dirty="0"/>
              <a:t> and remember their sins no more.’” By using the term, “new,” he has made the first covenant “old”; and something being made old, something in the process of aging, is on its way to vanishing altogether.</a:t>
            </a:r>
          </a:p>
        </p:txBody>
      </p:sp>
    </p:spTree>
    <p:extLst>
      <p:ext uri="{BB962C8B-B14F-4D97-AF65-F5344CB8AC3E}">
        <p14:creationId xmlns:p14="http://schemas.microsoft.com/office/powerpoint/2010/main" val="379118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Good News from Israel</a:t>
            </a:r>
          </a:p>
        </p:txBody>
      </p:sp>
    </p:spTree>
    <p:extLst>
      <p:ext uri="{BB962C8B-B14F-4D97-AF65-F5344CB8AC3E}">
        <p14:creationId xmlns:p14="http://schemas.microsoft.com/office/powerpoint/2010/main" val="701356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6C8765C-9FBC-4ADA-9CAC-D716BB4A2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7175"/>
            <a:ext cx="8229600" cy="4629150"/>
          </a:xfrm>
          <a:prstGeom prst="rect">
            <a:avLst/>
          </a:prstGeom>
        </p:spPr>
      </p:pic>
    </p:spTree>
    <p:extLst>
      <p:ext uri="{BB962C8B-B14F-4D97-AF65-F5344CB8AC3E}">
        <p14:creationId xmlns:p14="http://schemas.microsoft.com/office/powerpoint/2010/main" val="831841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Review / Outline</a:t>
            </a:r>
          </a:p>
          <a:p>
            <a:pPr marL="457200" indent="-457200">
              <a:buFont typeface="+mj-lt"/>
              <a:buAutoNum type="arabicPeriod"/>
            </a:pPr>
            <a:r>
              <a:rPr lang="en-US" sz="4000" u="sng" dirty="0">
                <a:solidFill>
                  <a:srgbClr val="FFFF66"/>
                </a:solidFill>
              </a:rPr>
              <a:t>What is a covenant?</a:t>
            </a:r>
          </a:p>
          <a:p>
            <a:pPr marL="457200" indent="-457200">
              <a:buFont typeface="+mj-lt"/>
              <a:buAutoNum type="arabicPeriod"/>
            </a:pPr>
            <a:r>
              <a:rPr lang="en-US" sz="4000" dirty="0"/>
              <a:t>What are the covenants in scripture?</a:t>
            </a:r>
          </a:p>
          <a:p>
            <a:pPr marL="457200" indent="-457200">
              <a:buFont typeface="+mj-lt"/>
              <a:buAutoNum type="arabicPeriod"/>
            </a:pPr>
            <a:r>
              <a:rPr lang="en-US" sz="4000" dirty="0"/>
              <a:t>What is Yeshua’s covenant?</a:t>
            </a:r>
          </a:p>
          <a:p>
            <a:pPr marL="457200" indent="-457200">
              <a:buFont typeface="+mj-lt"/>
              <a:buAutoNum type="arabicPeriod"/>
            </a:pPr>
            <a:r>
              <a:rPr lang="en-US" sz="4000" dirty="0"/>
              <a:t>How does this apply to us.</a:t>
            </a:r>
          </a:p>
        </p:txBody>
      </p:sp>
    </p:spTree>
    <p:extLst>
      <p:ext uri="{BB962C8B-B14F-4D97-AF65-F5344CB8AC3E}">
        <p14:creationId xmlns:p14="http://schemas.microsoft.com/office/powerpoint/2010/main" val="1370659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r" rtl="1">
              <a:buNone/>
            </a:pPr>
            <a:r>
              <a:rPr lang="he-IL" sz="5400" b="1" dirty="0">
                <a:latin typeface="David" panose="020E0502060401010101" pitchFamily="34" charset="-79"/>
                <a:cs typeface="David" panose="020E0502060401010101" pitchFamily="34" charset="-79"/>
              </a:rPr>
              <a:t>בְּרִית</a:t>
            </a:r>
            <a:r>
              <a:rPr lang="en-US" sz="5400" b="1" dirty="0">
                <a:latin typeface="David" panose="020E0502060401010101" pitchFamily="34" charset="-79"/>
                <a:cs typeface="David" panose="020E0502060401010101" pitchFamily="34" charset="-79"/>
              </a:rPr>
              <a:t>    </a:t>
            </a:r>
            <a:r>
              <a:rPr lang="en-US" sz="4000" dirty="0">
                <a:latin typeface="Arial Rounded MT Bold" panose="020F0704030504030204" pitchFamily="34" charset="0"/>
                <a:cs typeface="David" panose="020E0502060401010101" pitchFamily="34" charset="-79"/>
              </a:rPr>
              <a:t>brit </a:t>
            </a:r>
            <a:r>
              <a:rPr lang="he-IL" sz="5400" b="1" dirty="0">
                <a:latin typeface="David" panose="020E0502060401010101" pitchFamily="34" charset="-79"/>
                <a:cs typeface="David" panose="020E0502060401010101" pitchFamily="34" charset="-79"/>
              </a:rPr>
              <a:t>כָּרַת  בְּרִית</a:t>
            </a:r>
            <a:r>
              <a:rPr lang="en-US" sz="5400" b="1" dirty="0">
                <a:latin typeface="David" panose="020E0502060401010101" pitchFamily="34" charset="-79"/>
                <a:cs typeface="David" panose="020E0502060401010101" pitchFamily="34" charset="-79"/>
              </a:rPr>
              <a:t> </a:t>
            </a:r>
            <a:r>
              <a:rPr lang="en-US" sz="4000" i="1" dirty="0">
                <a:latin typeface="Arial Rounded MT Bold" panose="020F0704030504030204" pitchFamily="34" charset="0"/>
                <a:cs typeface="David" panose="020E0502060401010101" pitchFamily="34" charset="-79"/>
              </a:rPr>
              <a:t>carat brit  </a:t>
            </a:r>
          </a:p>
          <a:p>
            <a:pPr marL="0" indent="0" algn="r" rtl="1">
              <a:buNone/>
            </a:pPr>
            <a:r>
              <a:rPr lang="he-IL" sz="5400" b="1" dirty="0">
                <a:latin typeface="David" panose="020E0502060401010101" pitchFamily="34" charset="-79"/>
                <a:cs typeface="David" panose="020E0502060401010101" pitchFamily="34" charset="-79"/>
              </a:rPr>
              <a:t> </a:t>
            </a:r>
            <a:r>
              <a:rPr lang="en-US" sz="4000" dirty="0">
                <a:latin typeface="Arial Rounded MT Bold" panose="020F0704030504030204" pitchFamily="34" charset="0"/>
                <a:cs typeface="David" panose="020E0502060401010101" pitchFamily="34" charset="-79"/>
              </a:rPr>
              <a:t>to cut a covenant</a:t>
            </a:r>
          </a:p>
          <a:p>
            <a:pPr marL="0" indent="0" algn="l">
              <a:buNone/>
            </a:pPr>
            <a:r>
              <a:rPr lang="en-US" sz="4000" dirty="0">
                <a:latin typeface="Arial Rounded MT Bold" panose="020F0704030504030204" pitchFamily="34" charset="0"/>
                <a:cs typeface="David" panose="020E0502060401010101" pitchFamily="34" charset="-79"/>
              </a:rPr>
              <a:t>Covenant, treaty pact, alliance, constitution, ordinance, between monarch and subjects, or individual, or nations</a:t>
            </a:r>
          </a:p>
        </p:txBody>
      </p:sp>
    </p:spTree>
    <p:extLst>
      <p:ext uri="{BB962C8B-B14F-4D97-AF65-F5344CB8AC3E}">
        <p14:creationId xmlns:p14="http://schemas.microsoft.com/office/powerpoint/2010/main" val="47157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lgn="ctr">
              <a:spcBef>
                <a:spcPts val="0"/>
              </a:spcBef>
              <a:buNone/>
            </a:pPr>
            <a:endParaRPr lang="en-US" sz="1800" i="1" dirty="0"/>
          </a:p>
          <a:p>
            <a:pPr marL="0" indent="0" algn="ctr" rtl="1">
              <a:spcBef>
                <a:spcPts val="0"/>
              </a:spcBef>
              <a:buNone/>
            </a:pPr>
            <a:r>
              <a:rPr lang="he-IL" sz="4800" b="1" dirty="0">
                <a:latin typeface="David" panose="020E0502060401010101" pitchFamily="34" charset="-79"/>
                <a:cs typeface="David" panose="020E0502060401010101" pitchFamily="34" charset="-79"/>
              </a:rPr>
              <a:t>ברית נישואין</a:t>
            </a:r>
            <a:r>
              <a:rPr lang="en-US" sz="4300" dirty="0"/>
              <a:t>Covenant of Marriage </a:t>
            </a:r>
          </a:p>
          <a:p>
            <a:pPr marL="0" indent="0" algn="ctr">
              <a:spcBef>
                <a:spcPts val="0"/>
              </a:spcBef>
              <a:buNone/>
            </a:pPr>
            <a:r>
              <a:rPr lang="en-US" sz="3600" i="1" dirty="0"/>
              <a:t>Brit </a:t>
            </a:r>
            <a:r>
              <a:rPr lang="en-US" sz="3600" i="1" dirty="0" err="1"/>
              <a:t>N’su</a:t>
            </a:r>
            <a:r>
              <a:rPr lang="en-US" sz="3600" i="1" dirty="0"/>
              <a:t>-in</a:t>
            </a:r>
          </a:p>
          <a:p>
            <a:pPr marL="0" indent="0" algn="ctr">
              <a:spcBef>
                <a:spcPts val="0"/>
              </a:spcBef>
              <a:buNone/>
            </a:pPr>
            <a:endParaRPr lang="en-US" sz="1800" dirty="0"/>
          </a:p>
          <a:p>
            <a:pPr marL="0" indent="0" algn="ctr">
              <a:spcBef>
                <a:spcPts val="0"/>
              </a:spcBef>
              <a:buNone/>
            </a:pPr>
            <a:r>
              <a:rPr lang="en-US" sz="4300" dirty="0"/>
              <a:t>United States  </a:t>
            </a:r>
            <a:r>
              <a:rPr lang="he-IL" sz="4800" b="1" dirty="0">
                <a:latin typeface="David" panose="020E0502060401010101" pitchFamily="34" charset="-79"/>
                <a:cs typeface="David" panose="020E0502060401010101" pitchFamily="34" charset="-79"/>
              </a:rPr>
              <a:t>אַרְצוֹת הַבְּרִית</a:t>
            </a:r>
            <a:endParaRPr lang="en-US" sz="4800" b="1" dirty="0">
              <a:latin typeface="David" panose="020E0502060401010101" pitchFamily="34" charset="-79"/>
              <a:cs typeface="David" panose="020E0502060401010101" pitchFamily="34" charset="-79"/>
            </a:endParaRPr>
          </a:p>
          <a:p>
            <a:pPr marL="0" indent="0" algn="ctr">
              <a:spcBef>
                <a:spcPts val="0"/>
              </a:spcBef>
              <a:buNone/>
            </a:pPr>
            <a:r>
              <a:rPr lang="en-US" sz="3600" i="1" dirty="0" err="1"/>
              <a:t>Artsot</a:t>
            </a:r>
            <a:r>
              <a:rPr lang="en-US" sz="3600" i="1" dirty="0"/>
              <a:t> </a:t>
            </a:r>
            <a:r>
              <a:rPr lang="en-US" sz="3600" i="1" dirty="0" err="1"/>
              <a:t>HaBrit</a:t>
            </a:r>
            <a:endParaRPr lang="en-US" sz="3600" i="1" dirty="0"/>
          </a:p>
          <a:p>
            <a:pPr marL="0" indent="0" algn="ctr">
              <a:spcBef>
                <a:spcPts val="0"/>
              </a:spcBef>
              <a:buNone/>
            </a:pPr>
            <a:endParaRPr lang="en-US" sz="1800" i="1" dirty="0"/>
          </a:p>
          <a:p>
            <a:pPr marL="0" indent="0" algn="ctr">
              <a:spcBef>
                <a:spcPts val="0"/>
              </a:spcBef>
              <a:buNone/>
            </a:pPr>
            <a:r>
              <a:rPr lang="en-US" sz="4300" dirty="0"/>
              <a:t>Soviet Union  </a:t>
            </a:r>
            <a:r>
              <a:rPr lang="he-IL" sz="4800" b="1" dirty="0">
                <a:latin typeface="David" panose="020E0502060401010101" pitchFamily="34" charset="-79"/>
                <a:cs typeface="David" panose="020E0502060401010101" pitchFamily="34" charset="-79"/>
              </a:rPr>
              <a:t>בְּרִית הַמּוֹעָצוֹת</a:t>
            </a:r>
            <a:endParaRPr lang="en-US" sz="4800" b="1" dirty="0">
              <a:latin typeface="David" panose="020E0502060401010101" pitchFamily="34" charset="-79"/>
              <a:cs typeface="David" panose="020E0502060401010101" pitchFamily="34" charset="-79"/>
            </a:endParaRPr>
          </a:p>
          <a:p>
            <a:pPr marL="0" indent="0" algn="ctr">
              <a:spcBef>
                <a:spcPts val="0"/>
              </a:spcBef>
              <a:buNone/>
            </a:pPr>
            <a:r>
              <a:rPr lang="en-US" sz="3600" i="1" dirty="0"/>
              <a:t>Brit </a:t>
            </a:r>
            <a:r>
              <a:rPr lang="en-US" sz="3600" i="1" dirty="0" err="1"/>
              <a:t>Hamoastot</a:t>
            </a:r>
            <a:endParaRPr lang="en-US" sz="3600" i="1" dirty="0"/>
          </a:p>
        </p:txBody>
      </p:sp>
    </p:spTree>
    <p:extLst>
      <p:ext uri="{BB962C8B-B14F-4D97-AF65-F5344CB8AC3E}">
        <p14:creationId xmlns:p14="http://schemas.microsoft.com/office/powerpoint/2010/main" val="314200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Covenant  power of words.</a:t>
            </a:r>
            <a:br>
              <a:rPr lang="en-US" sz="4000" dirty="0"/>
            </a:br>
            <a:endParaRPr lang="en-US" sz="4000" baseline="30000" dirty="0"/>
          </a:p>
          <a:p>
            <a:pPr marL="0" indent="0">
              <a:buNone/>
            </a:pPr>
            <a:r>
              <a:rPr lang="en-US" sz="4000" baseline="30000" dirty="0"/>
              <a:t>Yeshayahu/Is 40.8  </a:t>
            </a:r>
            <a:r>
              <a:rPr lang="en-US" sz="4000" dirty="0"/>
              <a:t>The word of our God stands forever.</a:t>
            </a:r>
          </a:p>
          <a:p>
            <a:pPr marL="0" indent="0" algn="r" rtl="1">
              <a:buNone/>
            </a:pPr>
            <a:r>
              <a:rPr 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דְבַר-אֱלֹהֵינוּ יָקוּם לְעוֹלָם.</a:t>
            </a:r>
            <a:endParaRPr lang="en-US" sz="4400" b="1" dirty="0">
              <a:latin typeface="David" panose="020E0502060401010101" pitchFamily="34" charset="-79"/>
              <a:cs typeface="David" panose="020E0502060401010101" pitchFamily="34" charset="-79"/>
            </a:endParaRPr>
          </a:p>
          <a:p>
            <a:pPr marL="0" indent="0" algn="l">
              <a:buNone/>
            </a:pPr>
            <a:r>
              <a:rPr lang="en-US" sz="4000" i="1" dirty="0" err="1"/>
              <a:t>D’var</a:t>
            </a:r>
            <a:r>
              <a:rPr lang="en-US" sz="4000" i="1" dirty="0"/>
              <a:t> Elohim </a:t>
            </a:r>
            <a:r>
              <a:rPr lang="en-US" sz="4000" i="1" dirty="0" err="1"/>
              <a:t>yakum</a:t>
            </a:r>
            <a:r>
              <a:rPr lang="en-US" sz="4000" i="1" dirty="0"/>
              <a:t> </a:t>
            </a:r>
            <a:r>
              <a:rPr lang="en-US" sz="4000" i="1" dirty="0" err="1"/>
              <a:t>l’olam</a:t>
            </a:r>
            <a:endParaRPr lang="en-US" sz="4000" i="1" dirty="0"/>
          </a:p>
        </p:txBody>
      </p:sp>
    </p:spTree>
    <p:extLst>
      <p:ext uri="{BB962C8B-B14F-4D97-AF65-F5344CB8AC3E}">
        <p14:creationId xmlns:p14="http://schemas.microsoft.com/office/powerpoint/2010/main" val="2874668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Mtt</a:t>
            </a:r>
            <a:r>
              <a:rPr lang="en-US" sz="4000" baseline="30000" dirty="0"/>
              <a:t>. 12.36-37</a:t>
            </a:r>
            <a:r>
              <a:rPr lang="en-US" sz="4000" dirty="0"/>
              <a:t>  Moreover, I tell you this: on the Day of Judgment people will have to give account for </a:t>
            </a:r>
            <a:r>
              <a:rPr lang="en-US" sz="4000" u="sng" dirty="0">
                <a:solidFill>
                  <a:srgbClr val="FFFF66"/>
                </a:solidFill>
              </a:rPr>
              <a:t>every careless word they have spoken</a:t>
            </a:r>
            <a:r>
              <a:rPr lang="en-US" sz="4000" dirty="0"/>
              <a:t>; for by your own words you will be acquitted, and by your own words you will be condemned.”</a:t>
            </a:r>
          </a:p>
        </p:txBody>
      </p:sp>
    </p:spTree>
    <p:extLst>
      <p:ext uri="{BB962C8B-B14F-4D97-AF65-F5344CB8AC3E}">
        <p14:creationId xmlns:p14="http://schemas.microsoft.com/office/powerpoint/2010/main" val="1944606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038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Tim Gustafson, Consultant and Counselling</a:t>
            </a:r>
          </a:p>
          <a:p>
            <a:pPr marL="0" indent="0">
              <a:buNone/>
            </a:pPr>
            <a:r>
              <a:rPr lang="en-US" sz="4000" dirty="0"/>
              <a:t>Corporate Director of Or HaOlam</a:t>
            </a:r>
          </a:p>
        </p:txBody>
      </p:sp>
      <p:pic>
        <p:nvPicPr>
          <p:cNvPr id="3" name="Picture 2">
            <a:extLst>
              <a:ext uri="{FF2B5EF4-FFF2-40B4-BE49-F238E27FC236}">
                <a16:creationId xmlns:a16="http://schemas.microsoft.com/office/drawing/2014/main" id="{320F05C1-F63B-4CDA-AD7C-D0F957F59B60}"/>
              </a:ext>
            </a:extLst>
          </p:cNvPr>
          <p:cNvPicPr>
            <a:picLocks noChangeAspect="1"/>
          </p:cNvPicPr>
          <p:nvPr/>
        </p:nvPicPr>
        <p:blipFill rotWithShape="1">
          <a:blip r:embed="rId3"/>
          <a:srcRect r="4178"/>
          <a:stretch/>
        </p:blipFill>
        <p:spPr>
          <a:xfrm>
            <a:off x="4267200" y="227371"/>
            <a:ext cx="4461712" cy="4793395"/>
          </a:xfrm>
          <a:prstGeom prst="rect">
            <a:avLst/>
          </a:prstGeom>
        </p:spPr>
      </p:pic>
    </p:spTree>
    <p:extLst>
      <p:ext uri="{BB962C8B-B14F-4D97-AF65-F5344CB8AC3E}">
        <p14:creationId xmlns:p14="http://schemas.microsoft.com/office/powerpoint/2010/main" val="3612862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Gus at our leadership meeting:</a:t>
            </a:r>
          </a:p>
          <a:p>
            <a:pPr marL="0" indent="0">
              <a:buNone/>
            </a:pPr>
            <a:r>
              <a:rPr lang="en-US" sz="4000" dirty="0"/>
              <a:t>“Don’t teach, instruct, correct, judge, or define anyone unless </a:t>
            </a:r>
          </a:p>
          <a:p>
            <a:r>
              <a:rPr lang="en-US" sz="4000" dirty="0"/>
              <a:t>God told me too,</a:t>
            </a:r>
          </a:p>
          <a:p>
            <a:r>
              <a:rPr lang="en-US" sz="4000" dirty="0"/>
              <a:t>they’re asking me, </a:t>
            </a:r>
          </a:p>
          <a:p>
            <a:r>
              <a:rPr lang="en-US" sz="4000" dirty="0"/>
              <a:t>or it’s 911.</a:t>
            </a:r>
          </a:p>
        </p:txBody>
      </p:sp>
    </p:spTree>
    <p:extLst>
      <p:ext uri="{BB962C8B-B14F-4D97-AF65-F5344CB8AC3E}">
        <p14:creationId xmlns:p14="http://schemas.microsoft.com/office/powerpoint/2010/main" val="2381179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only out of love. All come with a great price.”</a:t>
            </a:r>
          </a:p>
          <a:p>
            <a:pPr marL="0" indent="0">
              <a:buNone/>
            </a:pPr>
            <a:r>
              <a:rPr lang="en-US" sz="4000" dirty="0"/>
              <a:t>Ask our kids, spouse, friends, “Do I teach, instruct ...</a:t>
            </a:r>
          </a:p>
          <a:p>
            <a:pPr marL="0" indent="0">
              <a:buNone/>
            </a:pPr>
            <a:r>
              <a:rPr lang="en-US" sz="4000" dirty="0"/>
              <a:t>If so, do you love and appreciate it? Is it working? Probably not  </a:t>
            </a:r>
          </a:p>
        </p:txBody>
      </p:sp>
    </p:spTree>
    <p:extLst>
      <p:ext uri="{BB962C8B-B14F-4D97-AF65-F5344CB8AC3E}">
        <p14:creationId xmlns:p14="http://schemas.microsoft.com/office/powerpoint/2010/main" val="640191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6C8765C-9FBC-4ADA-9CAC-D716BB4A2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7175"/>
            <a:ext cx="8229600" cy="4629150"/>
          </a:xfrm>
          <a:prstGeom prst="rect">
            <a:avLst/>
          </a:prstGeom>
        </p:spPr>
      </p:pic>
    </p:spTree>
    <p:extLst>
      <p:ext uri="{BB962C8B-B14F-4D97-AF65-F5344CB8AC3E}">
        <p14:creationId xmlns:p14="http://schemas.microsoft.com/office/powerpoint/2010/main" val="365909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l">
              <a:buNone/>
            </a:pPr>
            <a:r>
              <a:rPr lang="en-US" sz="4000" i="0" u="sng" dirty="0">
                <a:solidFill>
                  <a:srgbClr val="FFFF00"/>
                </a:solidFill>
                <a:effectLst/>
              </a:rPr>
              <a:t>Sheba Hospital one of the World’s Top 10</a:t>
            </a:r>
          </a:p>
          <a:p>
            <a:pPr marL="0" indent="0" algn="l">
              <a:buNone/>
            </a:pPr>
            <a:r>
              <a:rPr lang="en-US" sz="4000" b="0" i="0" dirty="0">
                <a:effectLst/>
              </a:rPr>
              <a:t>For the 3rd consecutive year, Newsweek magazine has ranked Sheba Medical Center amongst the “Top 10 Best Hospitals in the World”, placing it at #10 in 2021. </a:t>
            </a:r>
            <a:endParaRPr lang="en-US" sz="4800" dirty="0"/>
          </a:p>
        </p:txBody>
      </p:sp>
    </p:spTree>
    <p:extLst>
      <p:ext uri="{BB962C8B-B14F-4D97-AF65-F5344CB8AC3E}">
        <p14:creationId xmlns:p14="http://schemas.microsoft.com/office/powerpoint/2010/main" val="3709252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Review / Outline</a:t>
            </a:r>
          </a:p>
          <a:p>
            <a:pPr marL="457200" indent="-457200">
              <a:buFont typeface="+mj-lt"/>
              <a:buAutoNum type="arabicPeriod"/>
            </a:pPr>
            <a:r>
              <a:rPr lang="en-US" sz="4000" dirty="0"/>
              <a:t>What is a covenant?</a:t>
            </a:r>
          </a:p>
          <a:p>
            <a:pPr marL="457200" indent="-457200">
              <a:buFont typeface="+mj-lt"/>
              <a:buAutoNum type="arabicPeriod"/>
            </a:pPr>
            <a:r>
              <a:rPr lang="en-US" sz="4000" u="sng" dirty="0">
                <a:solidFill>
                  <a:srgbClr val="FFFF66"/>
                </a:solidFill>
              </a:rPr>
              <a:t>What are the covenants in scripture</a:t>
            </a:r>
            <a:r>
              <a:rPr lang="en-US" sz="4000" dirty="0">
                <a:solidFill>
                  <a:srgbClr val="FFFF66"/>
                </a:solidFill>
              </a:rPr>
              <a:t>?</a:t>
            </a:r>
          </a:p>
          <a:p>
            <a:pPr marL="457200" indent="-457200">
              <a:buFont typeface="+mj-lt"/>
              <a:buAutoNum type="arabicPeriod"/>
            </a:pPr>
            <a:r>
              <a:rPr lang="en-US" sz="4000" dirty="0"/>
              <a:t>What is Yeshua’s covenant?</a:t>
            </a:r>
          </a:p>
          <a:p>
            <a:pPr marL="457200" indent="-457200">
              <a:buFont typeface="+mj-lt"/>
              <a:buAutoNum type="arabicPeriod"/>
            </a:pPr>
            <a:r>
              <a:rPr lang="en-US" sz="4000" dirty="0"/>
              <a:t>How does this apply to us.</a:t>
            </a:r>
          </a:p>
        </p:txBody>
      </p:sp>
    </p:spTree>
    <p:extLst>
      <p:ext uri="{BB962C8B-B14F-4D97-AF65-F5344CB8AC3E}">
        <p14:creationId xmlns:p14="http://schemas.microsoft.com/office/powerpoint/2010/main" val="99579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742950" indent="-742950">
              <a:buFont typeface="+mj-lt"/>
              <a:buAutoNum type="arabicPeriod"/>
            </a:pPr>
            <a:r>
              <a:rPr lang="en-US" sz="4000" dirty="0"/>
              <a:t>Edenic, before the Fall</a:t>
            </a:r>
          </a:p>
          <a:p>
            <a:pPr marL="742950" indent="-742950">
              <a:buFont typeface="+mj-lt"/>
              <a:buAutoNum type="arabicPeriod"/>
            </a:pPr>
            <a:r>
              <a:rPr lang="en-US" sz="4000" dirty="0"/>
              <a:t>Adamic, after the Fall</a:t>
            </a:r>
          </a:p>
          <a:p>
            <a:pPr marL="742950" indent="-742950">
              <a:buFont typeface="+mj-lt"/>
              <a:buAutoNum type="arabicPeriod"/>
            </a:pPr>
            <a:r>
              <a:rPr lang="en-US" sz="4000" dirty="0" err="1"/>
              <a:t>Noakhic</a:t>
            </a:r>
            <a:r>
              <a:rPr lang="en-US" sz="4000" dirty="0"/>
              <a:t>, after the Flood</a:t>
            </a:r>
          </a:p>
          <a:p>
            <a:pPr marL="742950" indent="-742950">
              <a:buFont typeface="+mj-lt"/>
              <a:buAutoNum type="arabicPeriod"/>
            </a:pPr>
            <a:r>
              <a:rPr lang="en-US" sz="4000" dirty="0" err="1"/>
              <a:t>Avrahamic</a:t>
            </a:r>
            <a:endParaRPr lang="en-US" sz="4000" dirty="0"/>
          </a:p>
          <a:p>
            <a:pPr marL="742950" indent="-742950">
              <a:buFont typeface="+mj-lt"/>
              <a:buAutoNum type="arabicPeriod"/>
            </a:pPr>
            <a:r>
              <a:rPr lang="en-US" sz="4000" dirty="0"/>
              <a:t>Mosaic</a:t>
            </a:r>
          </a:p>
          <a:p>
            <a:pPr marL="742950" indent="-742950">
              <a:buFont typeface="+mj-lt"/>
              <a:buAutoNum type="arabicPeriod"/>
            </a:pPr>
            <a:r>
              <a:rPr lang="en-US" sz="4000" dirty="0" err="1"/>
              <a:t>Moavi</a:t>
            </a:r>
            <a:r>
              <a:rPr lang="en-US" sz="4000" dirty="0"/>
              <a:t> Moabite: Land return</a:t>
            </a:r>
          </a:p>
          <a:p>
            <a:pPr marL="742950" indent="-742950">
              <a:buFont typeface="+mj-lt"/>
              <a:buAutoNum type="arabicPeriod"/>
            </a:pPr>
            <a:r>
              <a:rPr lang="en-US" sz="4000" dirty="0"/>
              <a:t>Davidic: Kingdom</a:t>
            </a:r>
          </a:p>
          <a:p>
            <a:pPr marL="742950" indent="-742950">
              <a:buFont typeface="+mj-lt"/>
              <a:buAutoNum type="arabicPeriod"/>
            </a:pPr>
            <a:r>
              <a:rPr lang="en-US" sz="4000" dirty="0"/>
              <a:t>Renewed: Messiah’s </a:t>
            </a:r>
          </a:p>
          <a:p>
            <a:pPr marL="742950" indent="-742950">
              <a:buFont typeface="+mj-lt"/>
              <a:buAutoNum type="arabicPeriod"/>
            </a:pPr>
            <a:endParaRPr lang="en-US" sz="4000" dirty="0"/>
          </a:p>
        </p:txBody>
      </p:sp>
    </p:spTree>
    <p:extLst>
      <p:ext uri="{BB962C8B-B14F-4D97-AF65-F5344CB8AC3E}">
        <p14:creationId xmlns:p14="http://schemas.microsoft.com/office/powerpoint/2010/main" val="3983084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511175" indent="-511175">
              <a:buFont typeface="+mj-lt"/>
              <a:buAutoNum type="arabicPeriod"/>
            </a:pPr>
            <a:r>
              <a:rPr lang="en-US" sz="4000" dirty="0"/>
              <a:t>Seven of eight are still in force! </a:t>
            </a:r>
          </a:p>
          <a:p>
            <a:pPr marL="514350" indent="-514350">
              <a:buFont typeface="+mj-lt"/>
              <a:buAutoNum type="arabicPeriod"/>
            </a:pPr>
            <a:r>
              <a:rPr lang="en-US" sz="4000" dirty="0"/>
              <a:t>Seven of eight are enacted with sacrifice.</a:t>
            </a:r>
          </a:p>
          <a:p>
            <a:pPr marL="514350" indent="-514350">
              <a:buFont typeface="+mj-lt"/>
              <a:buAutoNum type="arabicPeriod"/>
            </a:pPr>
            <a:r>
              <a:rPr lang="en-US" sz="4000" dirty="0"/>
              <a:t>Five of eight covenants were made with Israel, the Jewish people. Abrahamic, Mosaic,  Moabite, Davidic, Renewed Loving Jews!</a:t>
            </a:r>
          </a:p>
        </p:txBody>
      </p:sp>
    </p:spTree>
    <p:extLst>
      <p:ext uri="{BB962C8B-B14F-4D97-AF65-F5344CB8AC3E}">
        <p14:creationId xmlns:p14="http://schemas.microsoft.com/office/powerpoint/2010/main" val="3152357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6C8765C-9FBC-4ADA-9CAC-D716BB4A2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7175"/>
            <a:ext cx="8229600" cy="4629150"/>
          </a:xfrm>
          <a:prstGeom prst="rect">
            <a:avLst/>
          </a:prstGeom>
        </p:spPr>
      </p:pic>
    </p:spTree>
    <p:extLst>
      <p:ext uri="{BB962C8B-B14F-4D97-AF65-F5344CB8AC3E}">
        <p14:creationId xmlns:p14="http://schemas.microsoft.com/office/powerpoint/2010/main" val="2277931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Review / Outline</a:t>
            </a:r>
          </a:p>
          <a:p>
            <a:pPr marL="457200" indent="-457200">
              <a:buFont typeface="+mj-lt"/>
              <a:buAutoNum type="arabicPeriod"/>
            </a:pPr>
            <a:r>
              <a:rPr lang="en-US" sz="4000" dirty="0"/>
              <a:t>What is a covenant?</a:t>
            </a:r>
          </a:p>
          <a:p>
            <a:pPr marL="457200" indent="-457200">
              <a:buFont typeface="+mj-lt"/>
              <a:buAutoNum type="arabicPeriod"/>
            </a:pPr>
            <a:r>
              <a:rPr lang="en-US" sz="4000" dirty="0"/>
              <a:t>What are the covenants in scripture?</a:t>
            </a:r>
          </a:p>
          <a:p>
            <a:pPr marL="457200" indent="-457200">
              <a:buFont typeface="+mj-lt"/>
              <a:buAutoNum type="arabicPeriod"/>
            </a:pPr>
            <a:r>
              <a:rPr lang="en-US" sz="4000" u="sng" dirty="0">
                <a:solidFill>
                  <a:srgbClr val="FFFF66"/>
                </a:solidFill>
              </a:rPr>
              <a:t>What is Yeshua’s covenant?</a:t>
            </a:r>
          </a:p>
          <a:p>
            <a:pPr marL="457200" indent="-457200">
              <a:buFont typeface="+mj-lt"/>
              <a:buAutoNum type="arabicPeriod"/>
            </a:pPr>
            <a:r>
              <a:rPr lang="en-US" sz="4000" dirty="0"/>
              <a:t>How does this apply to us.</a:t>
            </a:r>
          </a:p>
        </p:txBody>
      </p:sp>
    </p:spTree>
    <p:extLst>
      <p:ext uri="{BB962C8B-B14F-4D97-AF65-F5344CB8AC3E}">
        <p14:creationId xmlns:p14="http://schemas.microsoft.com/office/powerpoint/2010/main" val="2627596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MJ 8.11</a:t>
            </a:r>
            <a:r>
              <a:rPr lang="en-US" sz="4000" dirty="0"/>
              <a:t>‘I will put my Torah in their minds and write it on their hearts; I will be their God, and they will be my people. “‘None of them will teach his fellow-citizen or his brother, saying, “Know </a:t>
            </a:r>
            <a:r>
              <a:rPr lang="en-US" sz="4000" cap="small" dirty="0"/>
              <a:t>Adoni</a:t>
            </a:r>
            <a:r>
              <a:rPr lang="en-US" sz="4000" dirty="0"/>
              <a:t>!” For all will know me, from the least of them to the greatest, </a:t>
            </a:r>
          </a:p>
        </p:txBody>
      </p:sp>
    </p:spTree>
    <p:extLst>
      <p:ext uri="{BB962C8B-B14F-4D97-AF65-F5344CB8AC3E}">
        <p14:creationId xmlns:p14="http://schemas.microsoft.com/office/powerpoint/2010/main" val="2645753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MJ 8.12-13 </a:t>
            </a:r>
            <a:r>
              <a:rPr lang="en-US" sz="4000" dirty="0"/>
              <a:t>because I will be merciful toward their </a:t>
            </a:r>
            <a:r>
              <a:rPr lang="en-US" sz="4000" dirty="0" err="1"/>
              <a:t>wickednesses</a:t>
            </a:r>
            <a:r>
              <a:rPr lang="en-US" sz="4000" dirty="0"/>
              <a:t> and remember their sins no more.’” By using the term, “new,” he has made the first covenant “old”; and something being made old, something in the process of aging, is on its way to vanishing altogether.</a:t>
            </a:r>
          </a:p>
        </p:txBody>
      </p:sp>
    </p:spTree>
    <p:extLst>
      <p:ext uri="{BB962C8B-B14F-4D97-AF65-F5344CB8AC3E}">
        <p14:creationId xmlns:p14="http://schemas.microsoft.com/office/powerpoint/2010/main" val="2298496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 is a covenant of power!</a:t>
            </a:r>
          </a:p>
          <a:p>
            <a:r>
              <a:rPr lang="en-US" sz="4000" dirty="0"/>
              <a:t>Inward Ruakh /Spirit guidance, empowerment to obey holiness.</a:t>
            </a:r>
          </a:p>
          <a:p>
            <a:r>
              <a:rPr lang="en-US" sz="4000" dirty="0"/>
              <a:t>Experience of G-d and Messiah!</a:t>
            </a:r>
          </a:p>
          <a:p>
            <a:r>
              <a:rPr lang="en-US" sz="4000" dirty="0"/>
              <a:t>Experiential forgiveness: received and given.</a:t>
            </a:r>
          </a:p>
          <a:p>
            <a:endParaRPr lang="en-US" sz="4000" dirty="0"/>
          </a:p>
        </p:txBody>
      </p:sp>
    </p:spTree>
    <p:extLst>
      <p:ext uri="{BB962C8B-B14F-4D97-AF65-F5344CB8AC3E}">
        <p14:creationId xmlns:p14="http://schemas.microsoft.com/office/powerpoint/2010/main" val="1381292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Yeshua </a:t>
            </a:r>
            <a:r>
              <a:rPr lang="en-US" sz="4000" u="sng" dirty="0">
                <a:solidFill>
                  <a:srgbClr val="FFFF66"/>
                </a:solidFill>
              </a:rPr>
              <a:t>gave </a:t>
            </a:r>
            <a:r>
              <a:rPr lang="en-US" sz="4000" u="dbl" dirty="0">
                <a:solidFill>
                  <a:srgbClr val="FFFF66"/>
                </a:solidFill>
              </a:rPr>
              <a:t>Israel</a:t>
            </a:r>
            <a:r>
              <a:rPr lang="en-US" sz="4000" u="sng" dirty="0">
                <a:solidFill>
                  <a:srgbClr val="FFFF66"/>
                </a:solidFill>
              </a:rPr>
              <a:t> the New Covenant</a:t>
            </a:r>
            <a:r>
              <a:rPr lang="en-US" sz="4000" dirty="0"/>
              <a:t>, and invites the Nations to be grafted in!</a:t>
            </a:r>
          </a:p>
          <a:p>
            <a:pPr marL="457200" indent="-457200">
              <a:buFont typeface="+mj-lt"/>
              <a:buAutoNum type="arabicPeriod"/>
            </a:pPr>
            <a:r>
              <a:rPr lang="en-US" sz="4000" dirty="0"/>
              <a:t>Does not abrogate other covenants with Israel.</a:t>
            </a:r>
          </a:p>
          <a:p>
            <a:pPr marL="457200" indent="-457200">
              <a:buFont typeface="+mj-lt"/>
              <a:buAutoNum type="arabicPeriod"/>
            </a:pPr>
            <a:r>
              <a:rPr lang="en-US" sz="4000" dirty="0"/>
              <a:t>Covenants are enacted with sacrifice.</a:t>
            </a:r>
          </a:p>
          <a:p>
            <a:pPr marL="742950" indent="-742950">
              <a:buFont typeface="+mj-lt"/>
              <a:buAutoNum type="arabicPeriod"/>
            </a:pPr>
            <a:endParaRPr lang="en-US" sz="4000" dirty="0"/>
          </a:p>
          <a:p>
            <a:pPr marL="742950" indent="-742950">
              <a:buFont typeface="+mj-lt"/>
              <a:buAutoNum type="arabicPeriod"/>
            </a:pPr>
            <a:endParaRPr lang="en-US" sz="4000" dirty="0"/>
          </a:p>
        </p:txBody>
      </p:sp>
    </p:spTree>
    <p:extLst>
      <p:ext uri="{BB962C8B-B14F-4D97-AF65-F5344CB8AC3E}">
        <p14:creationId xmlns:p14="http://schemas.microsoft.com/office/powerpoint/2010/main" val="1182943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28403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Sheba Medical Center, Tel </a:t>
            </a:r>
            <a:r>
              <a:rPr lang="en-US" sz="4000" dirty="0" err="1"/>
              <a:t>Hashomer</a:t>
            </a:r>
            <a:r>
              <a:rPr lang="en-US" sz="4000" dirty="0"/>
              <a:t>, Israel</a:t>
            </a:r>
          </a:p>
        </p:txBody>
      </p:sp>
      <p:pic>
        <p:nvPicPr>
          <p:cNvPr id="3" name="Picture 2">
            <a:extLst>
              <a:ext uri="{FF2B5EF4-FFF2-40B4-BE49-F238E27FC236}">
                <a16:creationId xmlns:a16="http://schemas.microsoft.com/office/drawing/2014/main" id="{64E11537-7528-4AE7-A108-2C9BF8D286FE}"/>
              </a:ext>
            </a:extLst>
          </p:cNvPr>
          <p:cNvPicPr>
            <a:picLocks noChangeAspect="1"/>
          </p:cNvPicPr>
          <p:nvPr/>
        </p:nvPicPr>
        <p:blipFill>
          <a:blip r:embed="rId3"/>
          <a:stretch>
            <a:fillRect/>
          </a:stretch>
        </p:blipFill>
        <p:spPr>
          <a:xfrm>
            <a:off x="447052" y="1581152"/>
            <a:ext cx="8097496" cy="3276599"/>
          </a:xfrm>
          <a:prstGeom prst="rect">
            <a:avLst/>
          </a:prstGeom>
        </p:spPr>
      </p:pic>
    </p:spTree>
    <p:extLst>
      <p:ext uri="{BB962C8B-B14F-4D97-AF65-F5344CB8AC3E}">
        <p14:creationId xmlns:p14="http://schemas.microsoft.com/office/powerpoint/2010/main" val="1990107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6C8765C-9FBC-4ADA-9CAC-D716BB4A2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57175"/>
            <a:ext cx="8229600" cy="4629150"/>
          </a:xfrm>
          <a:prstGeom prst="rect">
            <a:avLst/>
          </a:prstGeom>
        </p:spPr>
      </p:pic>
    </p:spTree>
    <p:extLst>
      <p:ext uri="{BB962C8B-B14F-4D97-AF65-F5344CB8AC3E}">
        <p14:creationId xmlns:p14="http://schemas.microsoft.com/office/powerpoint/2010/main" val="2455071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Review / Outline</a:t>
            </a:r>
          </a:p>
          <a:p>
            <a:pPr marL="457200" indent="-457200">
              <a:buFont typeface="+mj-lt"/>
              <a:buAutoNum type="arabicPeriod"/>
            </a:pPr>
            <a:r>
              <a:rPr lang="en-US" sz="4000" u="sng" dirty="0"/>
              <a:t>What is a covenant?</a:t>
            </a:r>
          </a:p>
          <a:p>
            <a:pPr marL="457200" indent="-457200">
              <a:buFont typeface="+mj-lt"/>
              <a:buAutoNum type="arabicPeriod"/>
            </a:pPr>
            <a:r>
              <a:rPr lang="en-US" sz="4000" dirty="0"/>
              <a:t>What are the covenants in scripture?</a:t>
            </a:r>
          </a:p>
          <a:p>
            <a:pPr marL="457200" indent="-457200">
              <a:buFont typeface="+mj-lt"/>
              <a:buAutoNum type="arabicPeriod"/>
            </a:pPr>
            <a:r>
              <a:rPr lang="en-US" sz="4000" dirty="0"/>
              <a:t>What is Yeshua’s covenant?</a:t>
            </a:r>
          </a:p>
          <a:p>
            <a:pPr marL="457200" indent="-457200">
              <a:buFont typeface="+mj-lt"/>
              <a:buAutoNum type="arabicPeriod"/>
            </a:pPr>
            <a:r>
              <a:rPr lang="en-US" sz="4000" u="sng" dirty="0">
                <a:solidFill>
                  <a:srgbClr val="FFFF66"/>
                </a:solidFill>
              </a:rPr>
              <a:t>How does this apply to us.</a:t>
            </a:r>
          </a:p>
        </p:txBody>
      </p:sp>
    </p:spTree>
    <p:extLst>
      <p:ext uri="{BB962C8B-B14F-4D97-AF65-F5344CB8AC3E}">
        <p14:creationId xmlns:p14="http://schemas.microsoft.com/office/powerpoint/2010/main" val="1512813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First application: an apparent heresy by us </a:t>
            </a:r>
            <a:r>
              <a:rPr lang="en-US" sz="4000" dirty="0" err="1"/>
              <a:t>Messianics</a:t>
            </a:r>
            <a:r>
              <a:rPr lang="en-US" sz="4000" dirty="0"/>
              <a:t>! </a:t>
            </a:r>
          </a:p>
          <a:p>
            <a:pPr marL="0" indent="0">
              <a:buNone/>
            </a:pPr>
            <a:r>
              <a:rPr lang="en-US" sz="4000" dirty="0"/>
              <a:t>Textual error and violation of the Hebrew scriptures in the Messianic Scriptures?</a:t>
            </a:r>
          </a:p>
        </p:txBody>
      </p:sp>
    </p:spTree>
    <p:extLst>
      <p:ext uri="{BB962C8B-B14F-4D97-AF65-F5344CB8AC3E}">
        <p14:creationId xmlns:p14="http://schemas.microsoft.com/office/powerpoint/2010/main" val="978831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Yer</a:t>
            </a:r>
            <a:r>
              <a:rPr lang="en-US" sz="4000" baseline="30000" dirty="0"/>
              <a:t>/</a:t>
            </a:r>
            <a:r>
              <a:rPr lang="en-US" sz="4000" baseline="30000" dirty="0" err="1"/>
              <a:t>Jer</a:t>
            </a:r>
            <a:r>
              <a:rPr lang="en-US" sz="4000" baseline="30000" dirty="0"/>
              <a:t> 31.31</a:t>
            </a:r>
            <a:r>
              <a:rPr lang="en-US" sz="4000" dirty="0"/>
              <a:t> because they, for their part, violated my covenant, even though I, for my part, </a:t>
            </a:r>
            <a:r>
              <a:rPr lang="en-US" sz="4000" dirty="0">
                <a:solidFill>
                  <a:srgbClr val="FFFF00"/>
                </a:solidFill>
              </a:rPr>
              <a:t>was a husband to them,”</a:t>
            </a:r>
          </a:p>
        </p:txBody>
      </p:sp>
    </p:spTree>
    <p:extLst>
      <p:ext uri="{BB962C8B-B14F-4D97-AF65-F5344CB8AC3E}">
        <p14:creationId xmlns:p14="http://schemas.microsoft.com/office/powerpoint/2010/main" val="3862656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 MJ 8.8-9  </a:t>
            </a:r>
            <a:r>
              <a:rPr lang="en-US" sz="4000" dirty="0"/>
              <a:t>for their part, did not remain faithful to my covenant; so I, for my part, </a:t>
            </a:r>
            <a:r>
              <a:rPr lang="en-US" sz="4000" dirty="0">
                <a:solidFill>
                  <a:srgbClr val="FFFF00"/>
                </a:solidFill>
              </a:rPr>
              <a:t>stopped concerning myself with them</a:t>
            </a:r>
            <a:r>
              <a:rPr lang="en-US" sz="4000" dirty="0"/>
              <a:t>,’ says </a:t>
            </a:r>
            <a:r>
              <a:rPr lang="en-US" sz="4000" cap="small" dirty="0"/>
              <a:t>Adoni</a:t>
            </a:r>
            <a:r>
              <a:rPr lang="en-US" sz="4000" dirty="0"/>
              <a:t>.</a:t>
            </a:r>
          </a:p>
          <a:p>
            <a:pPr marL="0" indent="0">
              <a:buNone/>
            </a:pPr>
            <a:r>
              <a:rPr lang="en-US" sz="4000" dirty="0"/>
              <a:t>NOT AN ACCURATE QUOTE?!</a:t>
            </a:r>
          </a:p>
        </p:txBody>
      </p:sp>
    </p:spTree>
    <p:extLst>
      <p:ext uri="{BB962C8B-B14F-4D97-AF65-F5344CB8AC3E}">
        <p14:creationId xmlns:p14="http://schemas.microsoft.com/office/powerpoint/2010/main" val="2697453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513EC7E-82F3-4E65-A082-AD602ABD297F}"/>
              </a:ext>
            </a:extLst>
          </p:cNvPr>
          <p:cNvPicPr>
            <a:picLocks noChangeAspect="1"/>
          </p:cNvPicPr>
          <p:nvPr/>
        </p:nvPicPr>
        <p:blipFill>
          <a:blip r:embed="rId3"/>
          <a:stretch>
            <a:fillRect/>
          </a:stretch>
        </p:blipFill>
        <p:spPr>
          <a:xfrm>
            <a:off x="670384" y="210009"/>
            <a:ext cx="7650832" cy="4799679"/>
          </a:xfrm>
          <a:prstGeom prst="rect">
            <a:avLst/>
          </a:prstGeom>
        </p:spPr>
      </p:pic>
    </p:spTree>
    <p:extLst>
      <p:ext uri="{BB962C8B-B14F-4D97-AF65-F5344CB8AC3E}">
        <p14:creationId xmlns:p14="http://schemas.microsoft.com/office/powerpoint/2010/main" val="4119144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9FBF3966-5A99-4EBA-85C2-D1F10BCECE47}"/>
              </a:ext>
            </a:extLst>
          </p:cNvPr>
          <p:cNvPicPr>
            <a:picLocks noChangeAspect="1"/>
          </p:cNvPicPr>
          <p:nvPr/>
        </p:nvPicPr>
        <p:blipFill>
          <a:blip r:embed="rId3"/>
          <a:stretch>
            <a:fillRect/>
          </a:stretch>
        </p:blipFill>
        <p:spPr>
          <a:xfrm>
            <a:off x="981539" y="285749"/>
            <a:ext cx="7705261" cy="4572002"/>
          </a:xfrm>
          <a:prstGeom prst="rect">
            <a:avLst/>
          </a:prstGeom>
        </p:spPr>
      </p:pic>
      <p:sp>
        <p:nvSpPr>
          <p:cNvPr id="7" name="TextBox 6">
            <a:extLst>
              <a:ext uri="{FF2B5EF4-FFF2-40B4-BE49-F238E27FC236}">
                <a16:creationId xmlns:a16="http://schemas.microsoft.com/office/drawing/2014/main" id="{43F51C6E-EFB3-459F-8A70-6BDC079B5DD2}"/>
              </a:ext>
            </a:extLst>
          </p:cNvPr>
          <p:cNvSpPr txBox="1"/>
          <p:nvPr/>
        </p:nvSpPr>
        <p:spPr>
          <a:xfrm>
            <a:off x="1143000" y="3572411"/>
            <a:ext cx="7123938" cy="1323439"/>
          </a:xfrm>
          <a:prstGeom prst="rect">
            <a:avLst/>
          </a:prstGeom>
          <a:noFill/>
        </p:spPr>
        <p:txBody>
          <a:bodyPr wrap="none" rtlCol="0">
            <a:spAutoFit/>
          </a:bodyPr>
          <a:lstStyle/>
          <a:p>
            <a:r>
              <a:rPr lang="en-US" sz="4000" dirty="0"/>
              <a:t>Rabbi Tovia Singer Debates </a:t>
            </a:r>
          </a:p>
          <a:p>
            <a:r>
              <a:rPr lang="en-US" sz="4000" dirty="0"/>
              <a:t>Jhan Moskowitz.</a:t>
            </a:r>
            <a:endParaRPr lang="en-US" dirty="0"/>
          </a:p>
        </p:txBody>
      </p:sp>
    </p:spTree>
    <p:extLst>
      <p:ext uri="{BB962C8B-B14F-4D97-AF65-F5344CB8AC3E}">
        <p14:creationId xmlns:p14="http://schemas.microsoft.com/office/powerpoint/2010/main" val="225694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701C81B9-58D3-47F1-9702-5E6CA59BF1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7086" y="247649"/>
            <a:ext cx="3669714" cy="4648202"/>
          </a:xfrm>
          <a:prstGeom prst="rect">
            <a:avLst/>
          </a:prstGeom>
        </p:spPr>
      </p:pic>
      <p:pic>
        <p:nvPicPr>
          <p:cNvPr id="8" name="Picture 7">
            <a:extLst>
              <a:ext uri="{FF2B5EF4-FFF2-40B4-BE49-F238E27FC236}">
                <a16:creationId xmlns:a16="http://schemas.microsoft.com/office/drawing/2014/main" id="{06B13BA1-C779-46A1-91A3-C453A31CC7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60414"/>
            <a:ext cx="3684072" cy="4697338"/>
          </a:xfrm>
          <a:prstGeom prst="rect">
            <a:avLst/>
          </a:prstGeom>
        </p:spPr>
      </p:pic>
    </p:spTree>
    <p:extLst>
      <p:ext uri="{BB962C8B-B14F-4D97-AF65-F5344CB8AC3E}">
        <p14:creationId xmlns:p14="http://schemas.microsoft.com/office/powerpoint/2010/main" val="1724175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Jer</a:t>
            </a:r>
            <a:r>
              <a:rPr lang="en-US" sz="4000" dirty="0"/>
              <a:t> 31.31            MJ 8.9</a:t>
            </a:r>
          </a:p>
        </p:txBody>
      </p:sp>
      <p:pic>
        <p:nvPicPr>
          <p:cNvPr id="3" name="Picture 2">
            <a:extLst>
              <a:ext uri="{FF2B5EF4-FFF2-40B4-BE49-F238E27FC236}">
                <a16:creationId xmlns:a16="http://schemas.microsoft.com/office/drawing/2014/main" id="{7B9E7EDF-481C-4E5B-AF8E-2F9797397DAB}"/>
              </a:ext>
            </a:extLst>
          </p:cNvPr>
          <p:cNvPicPr>
            <a:picLocks noChangeAspect="1"/>
          </p:cNvPicPr>
          <p:nvPr/>
        </p:nvPicPr>
        <p:blipFill>
          <a:blip r:embed="rId3"/>
          <a:stretch>
            <a:fillRect/>
          </a:stretch>
        </p:blipFill>
        <p:spPr>
          <a:xfrm>
            <a:off x="335304" y="1187245"/>
            <a:ext cx="8366710" cy="1447799"/>
          </a:xfrm>
          <a:prstGeom prst="rect">
            <a:avLst/>
          </a:prstGeom>
        </p:spPr>
      </p:pic>
      <p:sp>
        <p:nvSpPr>
          <p:cNvPr id="5" name="TextBox 4">
            <a:extLst>
              <a:ext uri="{FF2B5EF4-FFF2-40B4-BE49-F238E27FC236}">
                <a16:creationId xmlns:a16="http://schemas.microsoft.com/office/drawing/2014/main" id="{75E948C5-77D8-4F76-AE7A-AE09FDA7D649}"/>
              </a:ext>
            </a:extLst>
          </p:cNvPr>
          <p:cNvSpPr txBox="1"/>
          <p:nvPr/>
        </p:nvSpPr>
        <p:spPr>
          <a:xfrm>
            <a:off x="537337" y="3281630"/>
            <a:ext cx="8346644" cy="1323439"/>
          </a:xfrm>
          <a:prstGeom prst="rect">
            <a:avLst/>
          </a:prstGeom>
          <a:noFill/>
        </p:spPr>
        <p:txBody>
          <a:bodyPr wrap="none" rtlCol="0">
            <a:spAutoFit/>
          </a:bodyPr>
          <a:lstStyle/>
          <a:p>
            <a:pPr algn="l"/>
            <a:r>
              <a:rPr lang="en-US" dirty="0"/>
              <a:t>Tovia: How dare these Christians</a:t>
            </a:r>
          </a:p>
          <a:p>
            <a:pPr algn="l"/>
            <a:r>
              <a:rPr lang="en-US" dirty="0"/>
              <a:t>defile our text??!!</a:t>
            </a:r>
          </a:p>
        </p:txBody>
      </p:sp>
    </p:spTree>
    <p:extLst>
      <p:ext uri="{BB962C8B-B14F-4D97-AF65-F5344CB8AC3E}">
        <p14:creationId xmlns:p14="http://schemas.microsoft.com/office/powerpoint/2010/main" val="1042520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 ~1998 Tovia Singer came to BIAV Synagogue, and Or HaOlam was invited!</a:t>
            </a:r>
          </a:p>
        </p:txBody>
      </p:sp>
    </p:spTree>
    <p:extLst>
      <p:ext uri="{BB962C8B-B14F-4D97-AF65-F5344CB8AC3E}">
        <p14:creationId xmlns:p14="http://schemas.microsoft.com/office/powerpoint/2010/main" val="350874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l">
              <a:buNone/>
            </a:pPr>
            <a:r>
              <a:rPr lang="en-US" sz="4000" b="0" i="0" dirty="0">
                <a:effectLst/>
              </a:rPr>
              <a:t>Newsweek.com site on Wednesday, once again cited Sheba’s superior healthcare, as well as its medical innovation and cutting-edge research.</a:t>
            </a:r>
            <a:endParaRPr lang="en-US" sz="4800" dirty="0"/>
          </a:p>
        </p:txBody>
      </p:sp>
    </p:spTree>
    <p:extLst>
      <p:ext uri="{BB962C8B-B14F-4D97-AF65-F5344CB8AC3E}">
        <p14:creationId xmlns:p14="http://schemas.microsoft.com/office/powerpoint/2010/main" val="38551882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t>Resolution:</a:t>
            </a:r>
          </a:p>
          <a:p>
            <a:pPr marL="0" indent="0">
              <a:buNone/>
            </a:pPr>
            <a:r>
              <a:rPr lang="en-US" sz="4000" baseline="30000" dirty="0" err="1"/>
              <a:t>Yer</a:t>
            </a:r>
            <a:r>
              <a:rPr lang="en-US" sz="4000" baseline="30000" dirty="0"/>
              <a:t> 31.31</a:t>
            </a:r>
            <a:r>
              <a:rPr lang="en-US" sz="4000" dirty="0"/>
              <a:t> Even though I, for my part, was a husband to them,” says </a:t>
            </a:r>
            <a:r>
              <a:rPr lang="en-US" sz="4000" cap="small" dirty="0"/>
              <a:t>Adoni</a:t>
            </a:r>
            <a:r>
              <a:rPr lang="en-US" sz="4000" dirty="0"/>
              <a:t>.  </a:t>
            </a:r>
            <a:r>
              <a:rPr lang="he-IL" sz="4000" dirty="0"/>
              <a:t> </a:t>
            </a:r>
            <a:r>
              <a:rPr lang="he-IL" sz="4000" b="1" dirty="0">
                <a:latin typeface="David" panose="020E0502060401010101" pitchFamily="34" charset="-79"/>
                <a:cs typeface="David" panose="020E0502060401010101" pitchFamily="34" charset="-79"/>
              </a:rPr>
              <a:t>וְאָנֹכִי בָּ</a:t>
            </a:r>
            <a:r>
              <a:rPr lang="he-IL" sz="4000" b="1" dirty="0">
                <a:solidFill>
                  <a:srgbClr val="FFFF00"/>
                </a:solidFill>
                <a:latin typeface="David" panose="020E0502060401010101" pitchFamily="34" charset="-79"/>
                <a:cs typeface="David" panose="020E0502060401010101" pitchFamily="34" charset="-79"/>
              </a:rPr>
              <a:t>ע</a:t>
            </a:r>
            <a:r>
              <a:rPr lang="he-IL" sz="4000" b="1" dirty="0">
                <a:latin typeface="David" panose="020E0502060401010101" pitchFamily="34" charset="-79"/>
                <a:cs typeface="David" panose="020E0502060401010101" pitchFamily="34" charset="-79"/>
              </a:rPr>
              <a:t>ַלְתִּי בָם--נְאֻם-יְיָ</a:t>
            </a:r>
            <a:r>
              <a:rPr lang="en-US" sz="4000" dirty="0"/>
              <a:t> </a:t>
            </a:r>
            <a:r>
              <a:rPr lang="en-US" sz="4000" i="1" dirty="0" err="1"/>
              <a:t>Baalti</a:t>
            </a:r>
            <a:endParaRPr lang="he-IL" sz="4000" i="1" dirty="0"/>
          </a:p>
          <a:p>
            <a:pPr marL="0" indent="0">
              <a:buNone/>
            </a:pPr>
            <a:r>
              <a:rPr lang="en-US" sz="4000" baseline="30000" dirty="0"/>
              <a:t>MJ</a:t>
            </a:r>
            <a:r>
              <a:rPr lang="he-IL" sz="4000" baseline="30000" dirty="0"/>
              <a:t> </a:t>
            </a:r>
            <a:r>
              <a:rPr lang="en-US" sz="4000" baseline="30000" dirty="0"/>
              <a:t>8.9</a:t>
            </a:r>
            <a:r>
              <a:rPr lang="en-US" sz="4000" dirty="0"/>
              <a:t> I, for my part, stopped concerning myself with them,’ says </a:t>
            </a:r>
            <a:r>
              <a:rPr lang="en-US" sz="4000" cap="small" dirty="0"/>
              <a:t>Adoni</a:t>
            </a:r>
            <a:r>
              <a:rPr lang="en-US" sz="4000" dirty="0"/>
              <a:t>. </a:t>
            </a:r>
            <a:r>
              <a:rPr lang="he-IL" sz="4000" b="1" dirty="0">
                <a:latin typeface="David" panose="020E0502060401010101" pitchFamily="34" charset="-79"/>
                <a:cs typeface="David" panose="020E0502060401010101" pitchFamily="34" charset="-79"/>
              </a:rPr>
              <a:t>וְאָנֹכִי בָּ</a:t>
            </a:r>
            <a:r>
              <a:rPr lang="he-IL" sz="4000" b="1" dirty="0">
                <a:solidFill>
                  <a:srgbClr val="FFFF00"/>
                </a:solidFill>
                <a:latin typeface="David" panose="020E0502060401010101" pitchFamily="34" charset="-79"/>
                <a:cs typeface="David" panose="020E0502060401010101" pitchFamily="34" charset="-79"/>
              </a:rPr>
              <a:t>חַ</a:t>
            </a:r>
            <a:r>
              <a:rPr lang="he-IL" sz="4000" b="1" dirty="0">
                <a:latin typeface="David" panose="020E0502060401010101" pitchFamily="34" charset="-79"/>
                <a:cs typeface="David" panose="020E0502060401010101" pitchFamily="34" charset="-79"/>
              </a:rPr>
              <a:t>לְתִּי בָם--נְאֻם-יְי</a:t>
            </a:r>
            <a:r>
              <a:rPr lang="en-US" sz="4000" b="1" dirty="0">
                <a:latin typeface="David" panose="020E0502060401010101" pitchFamily="34" charset="-79"/>
                <a:cs typeface="David" panose="020E0502060401010101" pitchFamily="34" charset="-79"/>
              </a:rPr>
              <a:t> </a:t>
            </a:r>
          </a:p>
          <a:p>
            <a:pPr marL="0" indent="0" algn="r">
              <a:buNone/>
            </a:pPr>
            <a:r>
              <a:rPr lang="en-US" sz="4000" i="1" dirty="0" err="1"/>
              <a:t>Bakhalti</a:t>
            </a:r>
            <a:endParaRPr lang="he-IL" sz="4000" i="1" dirty="0"/>
          </a:p>
          <a:p>
            <a:pPr marL="0" indent="0" algn="just">
              <a:buNone/>
            </a:pPr>
            <a:endParaRPr lang="en-US" sz="4000" dirty="0"/>
          </a:p>
          <a:p>
            <a:pPr marL="0" indent="0">
              <a:buNone/>
            </a:pPr>
            <a:endParaRPr lang="en-US" sz="4000" dirty="0"/>
          </a:p>
        </p:txBody>
      </p:sp>
    </p:spTree>
    <p:extLst>
      <p:ext uri="{BB962C8B-B14F-4D97-AF65-F5344CB8AC3E}">
        <p14:creationId xmlns:p14="http://schemas.microsoft.com/office/powerpoint/2010/main" val="3701914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 MJ author quotes the Septuagint, whose translators had a different Hebrew text than the one we have now; it must have said "</a:t>
            </a:r>
            <a:r>
              <a:rPr lang="en-US" sz="4000" dirty="0" err="1"/>
              <a:t>bakhalti</a:t>
            </a:r>
            <a:r>
              <a:rPr lang="en-US" sz="4000" dirty="0"/>
              <a:t>"</a:t>
            </a:r>
            <a:r>
              <a:rPr lang="he-IL" sz="4000" b="1" dirty="0">
                <a:latin typeface="David" panose="020E0502060401010101" pitchFamily="34" charset="-79"/>
                <a:cs typeface="David" panose="020E0502060401010101" pitchFamily="34" charset="-79"/>
              </a:rPr>
              <a:t> בָּחַלְתִּי</a:t>
            </a:r>
            <a:r>
              <a:rPr lang="he-IL" sz="4000" dirty="0"/>
              <a:t> </a:t>
            </a:r>
            <a:r>
              <a:rPr lang="en-US" sz="4000" dirty="0"/>
              <a:t> ("I disdained them") instead of "</a:t>
            </a:r>
            <a:r>
              <a:rPr lang="en-US" sz="4000" dirty="0" err="1"/>
              <a:t>ba'alti</a:t>
            </a:r>
            <a:r>
              <a:rPr lang="en-US" sz="4000" dirty="0"/>
              <a:t>" </a:t>
            </a:r>
            <a:r>
              <a:rPr lang="he-IL" sz="4000" dirty="0"/>
              <a:t> </a:t>
            </a:r>
            <a:r>
              <a:rPr lang="he-IL" sz="4800" b="1" dirty="0">
                <a:latin typeface="David" panose="020E0502060401010101" pitchFamily="34" charset="-79"/>
                <a:cs typeface="David" panose="020E0502060401010101" pitchFamily="34" charset="-79"/>
              </a:rPr>
              <a:t>בָּעַלְתִּי</a:t>
            </a:r>
            <a:r>
              <a:rPr lang="en-US" sz="4000" dirty="0"/>
              <a:t>("I was a husband [or "lord") to them"), as in our present Hebrew version. </a:t>
            </a:r>
          </a:p>
        </p:txBody>
      </p:sp>
    </p:spTree>
    <p:extLst>
      <p:ext uri="{BB962C8B-B14F-4D97-AF65-F5344CB8AC3E}">
        <p14:creationId xmlns:p14="http://schemas.microsoft.com/office/powerpoint/2010/main" val="922145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Rashi</a:t>
            </a:r>
            <a:r>
              <a:rPr lang="en-US" sz="4000" dirty="0"/>
              <a:t>, cited in </a:t>
            </a:r>
            <a:r>
              <a:rPr lang="en-US" sz="4000" dirty="0" err="1"/>
              <a:t>Mikra</a:t>
            </a:r>
            <a:r>
              <a:rPr lang="en-US" sz="4000" dirty="0"/>
              <a:t> '</a:t>
            </a:r>
            <a:r>
              <a:rPr lang="en-US" sz="4000" dirty="0" err="1"/>
              <a:t>ot</a:t>
            </a:r>
            <a:r>
              <a:rPr lang="en-US" sz="4000" dirty="0"/>
              <a:t> G '</a:t>
            </a:r>
            <a:r>
              <a:rPr lang="en-US" sz="4000" dirty="0" err="1"/>
              <a:t>dolot</a:t>
            </a:r>
            <a:r>
              <a:rPr lang="en-US" sz="4000" dirty="0"/>
              <a:t>, makes the same point in his discussion of this verse of Jeremiah. </a:t>
            </a:r>
          </a:p>
        </p:txBody>
      </p:sp>
    </p:spTree>
    <p:extLst>
      <p:ext uri="{BB962C8B-B14F-4D97-AF65-F5344CB8AC3E}">
        <p14:creationId xmlns:p14="http://schemas.microsoft.com/office/powerpoint/2010/main" val="663790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t>
            </a:r>
            <a:r>
              <a:rPr lang="en-US" sz="4000" dirty="0" err="1"/>
              <a:t>bakhalti</a:t>
            </a:r>
            <a:r>
              <a:rPr lang="en-US" sz="4000" dirty="0"/>
              <a:t>"</a:t>
            </a:r>
            <a:r>
              <a:rPr lang="he-IL" sz="40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בָּ</a:t>
            </a:r>
            <a:r>
              <a:rPr lang="he-IL" sz="4800" b="1" dirty="0">
                <a:solidFill>
                  <a:srgbClr val="FFFF00"/>
                </a:solidFill>
                <a:latin typeface="David" panose="020E0502060401010101" pitchFamily="34" charset="-79"/>
                <a:cs typeface="David" panose="020E0502060401010101" pitchFamily="34" charset="-79"/>
              </a:rPr>
              <a:t>חַ</a:t>
            </a:r>
            <a:r>
              <a:rPr lang="he-IL" sz="4800" b="1" dirty="0">
                <a:latin typeface="David" panose="020E0502060401010101" pitchFamily="34" charset="-79"/>
                <a:cs typeface="David" panose="020E0502060401010101" pitchFamily="34" charset="-79"/>
              </a:rPr>
              <a:t>לְתִּי</a:t>
            </a:r>
            <a:r>
              <a:rPr lang="he-IL" sz="4000" dirty="0"/>
              <a:t> </a:t>
            </a:r>
            <a:r>
              <a:rPr lang="en-US" sz="4000" dirty="0"/>
              <a:t> ("I disdained them") </a:t>
            </a:r>
            <a:endParaRPr lang="he-IL" sz="4000" dirty="0"/>
          </a:p>
          <a:p>
            <a:pPr marL="0" indent="0">
              <a:buNone/>
            </a:pPr>
            <a:r>
              <a:rPr lang="en-US" sz="4000" dirty="0"/>
              <a:t>"</a:t>
            </a:r>
            <a:r>
              <a:rPr lang="en-US" sz="4000" dirty="0" err="1"/>
              <a:t>ba'alti</a:t>
            </a:r>
            <a:r>
              <a:rPr lang="en-US" sz="4000" dirty="0"/>
              <a:t>" </a:t>
            </a:r>
            <a:r>
              <a:rPr lang="he-IL" sz="4000" dirty="0"/>
              <a:t> </a:t>
            </a:r>
            <a:r>
              <a:rPr lang="he-IL" sz="4800" b="1" dirty="0">
                <a:latin typeface="David" panose="020E0502060401010101" pitchFamily="34" charset="-79"/>
                <a:cs typeface="David" panose="020E0502060401010101" pitchFamily="34" charset="-79"/>
              </a:rPr>
              <a:t>בָּ</a:t>
            </a:r>
            <a:r>
              <a:rPr lang="he-IL" sz="4800" b="1" dirty="0">
                <a:solidFill>
                  <a:srgbClr val="FFFF00"/>
                </a:solidFill>
                <a:latin typeface="David" panose="020E0502060401010101" pitchFamily="34" charset="-79"/>
                <a:cs typeface="David" panose="020E0502060401010101" pitchFamily="34" charset="-79"/>
              </a:rPr>
              <a:t>עַ</a:t>
            </a:r>
            <a:r>
              <a:rPr lang="he-IL" sz="4800" b="1" dirty="0">
                <a:latin typeface="David" panose="020E0502060401010101" pitchFamily="34" charset="-79"/>
                <a:cs typeface="David" panose="020E0502060401010101" pitchFamily="34" charset="-79"/>
              </a:rPr>
              <a:t>לְתִּי</a:t>
            </a:r>
            <a:r>
              <a:rPr lang="en-US" sz="4000" dirty="0"/>
              <a:t>(“I</a:t>
            </a:r>
            <a:r>
              <a:rPr lang="he-IL" sz="4000" dirty="0"/>
              <a:t> </a:t>
            </a:r>
            <a:r>
              <a:rPr lang="en-US" sz="4000" dirty="0"/>
              <a:t>was a husband [or lord] to them”)</a:t>
            </a:r>
          </a:p>
        </p:txBody>
      </p:sp>
      <p:cxnSp>
        <p:nvCxnSpPr>
          <p:cNvPr id="3" name="Straight Connector 2">
            <a:extLst>
              <a:ext uri="{FF2B5EF4-FFF2-40B4-BE49-F238E27FC236}">
                <a16:creationId xmlns:a16="http://schemas.microsoft.com/office/drawing/2014/main" id="{10B599B3-9F6D-4CC7-B692-68FCC35F4FD0}"/>
              </a:ext>
            </a:extLst>
          </p:cNvPr>
          <p:cNvCxnSpPr/>
          <p:nvPr/>
        </p:nvCxnSpPr>
        <p:spPr bwMode="auto">
          <a:xfrm flipH="1">
            <a:off x="3505200" y="1123950"/>
            <a:ext cx="381000" cy="762000"/>
          </a:xfrm>
          <a:prstGeom prst="line">
            <a:avLst/>
          </a:prstGeom>
          <a:solidFill>
            <a:schemeClr val="accent1"/>
          </a:solid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7222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Review / Outline</a:t>
            </a:r>
          </a:p>
          <a:p>
            <a:pPr marL="457200" indent="-457200">
              <a:buFont typeface="+mj-lt"/>
              <a:buAutoNum type="arabicPeriod"/>
            </a:pPr>
            <a:r>
              <a:rPr lang="en-US" sz="4000" dirty="0"/>
              <a:t>What is a covenant?</a:t>
            </a:r>
          </a:p>
          <a:p>
            <a:pPr marL="457200" indent="-457200">
              <a:buFont typeface="+mj-lt"/>
              <a:buAutoNum type="arabicPeriod"/>
            </a:pPr>
            <a:r>
              <a:rPr lang="en-US" sz="4000" dirty="0"/>
              <a:t>What are the covenants in scripture?</a:t>
            </a:r>
          </a:p>
          <a:p>
            <a:pPr marL="457200" indent="-457200">
              <a:buFont typeface="+mj-lt"/>
              <a:buAutoNum type="arabicPeriod"/>
            </a:pPr>
            <a:r>
              <a:rPr lang="en-US" sz="4000" dirty="0"/>
              <a:t>What is Yeshua’s covenant?</a:t>
            </a:r>
          </a:p>
          <a:p>
            <a:pPr marL="457200" indent="-457200">
              <a:buFont typeface="+mj-lt"/>
              <a:buAutoNum type="arabicPeriod"/>
            </a:pPr>
            <a:r>
              <a:rPr lang="en-US" sz="4000" u="sng" dirty="0">
                <a:solidFill>
                  <a:srgbClr val="FFFF66"/>
                </a:solidFill>
              </a:rPr>
              <a:t>How does this apply to us.</a:t>
            </a:r>
          </a:p>
        </p:txBody>
      </p:sp>
    </p:spTree>
    <p:extLst>
      <p:ext uri="{BB962C8B-B14F-4D97-AF65-F5344CB8AC3E}">
        <p14:creationId xmlns:p14="http://schemas.microsoft.com/office/powerpoint/2010/main" val="1940537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TWO: What is the meaning of v 13</a:t>
            </a:r>
          </a:p>
          <a:p>
            <a:pPr marL="0" indent="0">
              <a:buNone/>
            </a:pPr>
            <a:r>
              <a:rPr lang="en-US" sz="4000" dirty="0"/>
              <a:t>“New” and “old”</a:t>
            </a:r>
          </a:p>
          <a:p>
            <a:pPr marL="0" indent="0">
              <a:buNone/>
            </a:pPr>
            <a:r>
              <a:rPr lang="en-US" sz="4000" dirty="0"/>
              <a:t>“Vanishing” </a:t>
            </a:r>
          </a:p>
        </p:txBody>
      </p:sp>
    </p:spTree>
    <p:extLst>
      <p:ext uri="{BB962C8B-B14F-4D97-AF65-F5344CB8AC3E}">
        <p14:creationId xmlns:p14="http://schemas.microsoft.com/office/powerpoint/2010/main" val="722918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a:t>
            </a:r>
            <a:r>
              <a:rPr lang="en-US" sz="4000" u="sng" cap="all" dirty="0"/>
              <a:t>The word ‘New’</a:t>
            </a:r>
          </a:p>
          <a:p>
            <a:pPr marL="0" indent="0">
              <a:buNone/>
            </a:pPr>
            <a:r>
              <a:rPr lang="en-US" sz="4000" baseline="30000" dirty="0"/>
              <a:t>MJ 8.13  </a:t>
            </a:r>
            <a:r>
              <a:rPr lang="en-US" sz="4000" dirty="0"/>
              <a:t>By using the term, “new,” he has made the first covenant “old”; and something being made old, something in the process of aging, is on its way to vanishing altogether.</a:t>
            </a:r>
          </a:p>
        </p:txBody>
      </p:sp>
    </p:spTree>
    <p:extLst>
      <p:ext uri="{BB962C8B-B14F-4D97-AF65-F5344CB8AC3E}">
        <p14:creationId xmlns:p14="http://schemas.microsoft.com/office/powerpoint/2010/main" val="9995383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There are two words for "new" in Greek, "</a:t>
            </a:r>
            <a:r>
              <a:rPr lang="en-US" sz="4000" u="sng" dirty="0" err="1">
                <a:solidFill>
                  <a:srgbClr val="FFFF00"/>
                </a:solidFill>
              </a:rPr>
              <a:t>kainos</a:t>
            </a:r>
            <a:r>
              <a:rPr lang="en-US" sz="4000" dirty="0"/>
              <a:t>" and "</a:t>
            </a:r>
            <a:r>
              <a:rPr lang="en-US" sz="4000" u="sng" dirty="0" err="1">
                <a:solidFill>
                  <a:srgbClr val="FFFF00"/>
                </a:solidFill>
              </a:rPr>
              <a:t>neos</a:t>
            </a:r>
            <a:r>
              <a:rPr lang="en-US" sz="4000" dirty="0"/>
              <a:t>.“</a:t>
            </a:r>
          </a:p>
          <a:p>
            <a:pPr marL="166688" indent="-166688"/>
            <a:r>
              <a:rPr lang="en-US" sz="4000" u="sng" dirty="0">
                <a:solidFill>
                  <a:srgbClr val="FFFF00"/>
                </a:solidFill>
              </a:rPr>
              <a:t>Neos</a:t>
            </a:r>
            <a:r>
              <a:rPr lang="en-US" sz="4000" dirty="0"/>
              <a:t> means something which has never before existed</a:t>
            </a:r>
          </a:p>
          <a:p>
            <a:r>
              <a:rPr lang="en-US" sz="4000" u="sng" dirty="0" err="1">
                <a:solidFill>
                  <a:srgbClr val="FFFF00"/>
                </a:solidFill>
              </a:rPr>
              <a:t>Kainos</a:t>
            </a:r>
            <a:r>
              <a:rPr lang="en-US" sz="4000" dirty="0"/>
              <a:t> freshness and renewal of something which has existed (</a:t>
            </a:r>
            <a:r>
              <a:rPr lang="en-US" sz="4000" baseline="30000" dirty="0"/>
              <a:t>Mt.9:17 </a:t>
            </a:r>
            <a:r>
              <a:rPr lang="en-US" sz="4000" dirty="0"/>
              <a:t>wineskins). </a:t>
            </a:r>
          </a:p>
        </p:txBody>
      </p:sp>
    </p:spTree>
    <p:extLst>
      <p:ext uri="{BB962C8B-B14F-4D97-AF65-F5344CB8AC3E}">
        <p14:creationId xmlns:p14="http://schemas.microsoft.com/office/powerpoint/2010/main" val="29899419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Chapter 8 in the phrase, "New Covenant," is always "</a:t>
            </a:r>
            <a:r>
              <a:rPr lang="en-US" sz="4000" u="sng" dirty="0" err="1">
                <a:solidFill>
                  <a:srgbClr val="FFFF00"/>
                </a:solidFill>
              </a:rPr>
              <a:t>kainos</a:t>
            </a:r>
            <a:r>
              <a:rPr lang="en-US" sz="4000" dirty="0"/>
              <a:t>," renewal because the New Covenant renews, empowers the Old Covenant.  </a:t>
            </a:r>
            <a:r>
              <a:rPr lang="en-US" sz="4000" u="sng" dirty="0"/>
              <a:t>All the promises of the New Covenant existed in some degree in the Tanakh</a:t>
            </a:r>
            <a:r>
              <a:rPr lang="en-US" sz="4000" dirty="0"/>
              <a:t>.</a:t>
            </a:r>
          </a:p>
        </p:txBody>
      </p:sp>
    </p:spTree>
    <p:extLst>
      <p:ext uri="{BB962C8B-B14F-4D97-AF65-F5344CB8AC3E}">
        <p14:creationId xmlns:p14="http://schemas.microsoft.com/office/powerpoint/2010/main" val="1629069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MJ 8.11</a:t>
            </a:r>
            <a:r>
              <a:rPr lang="en-US" sz="4000" dirty="0"/>
              <a:t>‘I will put my Torah in their minds and write it on their hearts; I will be their God, and they will be my people. “‘None of them will teach his fellow-citizen or his brother, saying, “Know </a:t>
            </a:r>
            <a:r>
              <a:rPr lang="en-US" sz="4000" cap="small" dirty="0"/>
              <a:t>Adoni</a:t>
            </a:r>
            <a:r>
              <a:rPr lang="en-US" sz="4000" dirty="0"/>
              <a:t>!” For all will know me, from the least of them to the greatest, </a:t>
            </a:r>
          </a:p>
        </p:txBody>
      </p:sp>
    </p:spTree>
    <p:extLst>
      <p:ext uri="{BB962C8B-B14F-4D97-AF65-F5344CB8AC3E}">
        <p14:creationId xmlns:p14="http://schemas.microsoft.com/office/powerpoint/2010/main" val="255015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F5D9D15-AD16-4B60-94F4-AFC63823CC5D}"/>
              </a:ext>
            </a:extLst>
          </p:cNvPr>
          <p:cNvPicPr>
            <a:picLocks noChangeAspect="1"/>
          </p:cNvPicPr>
          <p:nvPr/>
        </p:nvPicPr>
        <p:blipFill>
          <a:blip r:embed="rId3"/>
          <a:stretch>
            <a:fillRect/>
          </a:stretch>
        </p:blipFill>
        <p:spPr>
          <a:xfrm>
            <a:off x="609600" y="274073"/>
            <a:ext cx="8051911" cy="4659877"/>
          </a:xfrm>
          <a:prstGeom prst="rect">
            <a:avLst/>
          </a:prstGeom>
        </p:spPr>
      </p:pic>
    </p:spTree>
    <p:extLst>
      <p:ext uri="{BB962C8B-B14F-4D97-AF65-F5344CB8AC3E}">
        <p14:creationId xmlns:p14="http://schemas.microsoft.com/office/powerpoint/2010/main" val="1044117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 is a covenant of power!</a:t>
            </a:r>
          </a:p>
          <a:p>
            <a:r>
              <a:rPr lang="en-US" sz="4000" dirty="0"/>
              <a:t>Inward Ruakh /Spirit guidance, empowerment to obey holiness.</a:t>
            </a:r>
          </a:p>
          <a:p>
            <a:r>
              <a:rPr lang="en-US" sz="4000" dirty="0"/>
              <a:t>Experience of G-d and Messiah!</a:t>
            </a:r>
          </a:p>
          <a:p>
            <a:r>
              <a:rPr lang="en-US" sz="4000" dirty="0"/>
              <a:t>Experiential forgiveness: received and given.</a:t>
            </a:r>
          </a:p>
          <a:p>
            <a:endParaRPr lang="en-US" sz="4000" dirty="0"/>
          </a:p>
        </p:txBody>
      </p:sp>
    </p:spTree>
    <p:extLst>
      <p:ext uri="{BB962C8B-B14F-4D97-AF65-F5344CB8AC3E}">
        <p14:creationId xmlns:p14="http://schemas.microsoft.com/office/powerpoint/2010/main" val="3777027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 </a:t>
            </a:r>
            <a:r>
              <a:rPr lang="en-US" sz="4000" u="sng" cap="all" dirty="0"/>
              <a:t>Vanishing?</a:t>
            </a:r>
          </a:p>
          <a:p>
            <a:pPr marL="0" indent="0">
              <a:buNone/>
            </a:pPr>
            <a:r>
              <a:rPr lang="en-US" sz="4000" dirty="0"/>
              <a:t>something being made old, something in the process of aging, is on its way to vanishing altogether.</a:t>
            </a:r>
          </a:p>
        </p:txBody>
      </p:sp>
    </p:spTree>
    <p:extLst>
      <p:ext uri="{BB962C8B-B14F-4D97-AF65-F5344CB8AC3E}">
        <p14:creationId xmlns:p14="http://schemas.microsoft.com/office/powerpoint/2010/main" val="14751251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“Since the laws concerning the sacrificial system and priesthood constitute the majority of the Mosaic prescriptions, it is not an inappropriate figure of speech to say that the Old Covenant itself is aging and about to disappear.”  </a:t>
            </a:r>
            <a:r>
              <a:rPr lang="en-US" sz="2800" dirty="0"/>
              <a:t>David Stern’s Commentary</a:t>
            </a:r>
            <a:endParaRPr lang="en-US" sz="4000" dirty="0"/>
          </a:p>
        </p:txBody>
      </p:sp>
    </p:spTree>
    <p:extLst>
      <p:ext uri="{BB962C8B-B14F-4D97-AF65-F5344CB8AC3E}">
        <p14:creationId xmlns:p14="http://schemas.microsoft.com/office/powerpoint/2010/main" val="30403868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role of the book of Messianic Jews is comparable with that of the Yavneh Council in non-Messianic Judaism (c. 90 C.E.), which transferred its focus from the Temple to the Written and Oral Torah.”</a:t>
            </a:r>
          </a:p>
        </p:txBody>
      </p:sp>
    </p:spTree>
    <p:extLst>
      <p:ext uri="{BB962C8B-B14F-4D97-AF65-F5344CB8AC3E}">
        <p14:creationId xmlns:p14="http://schemas.microsoft.com/office/powerpoint/2010/main" val="4077011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Other traditional Jewish objections:</a:t>
            </a:r>
          </a:p>
          <a:p>
            <a:pPr marL="511175" indent="-511175">
              <a:buFont typeface="+mj-lt"/>
              <a:buAutoNum type="arabicPeriod"/>
            </a:pPr>
            <a:r>
              <a:rPr lang="en-US" sz="4000" dirty="0"/>
              <a:t>Mosaic covenant eternal so no possibility of “new.” [Davidic]</a:t>
            </a:r>
          </a:p>
          <a:p>
            <a:pPr marL="511175" indent="-511175">
              <a:buFont typeface="+mj-lt"/>
              <a:buAutoNum type="arabicPeriod"/>
            </a:pPr>
            <a:r>
              <a:rPr lang="en-US" sz="4000" dirty="0"/>
              <a:t>All covenants with Jews.  This one with Gentiles.  [Grafted in]</a:t>
            </a:r>
          </a:p>
          <a:p>
            <a:pPr marL="511175" indent="-511175">
              <a:buFont typeface="+mj-lt"/>
              <a:buAutoNum type="arabicPeriod"/>
            </a:pPr>
            <a:r>
              <a:rPr lang="en-US" sz="4000" dirty="0"/>
              <a:t>Why don’t all grafted in keep Torah?  [Serious question]</a:t>
            </a:r>
          </a:p>
        </p:txBody>
      </p:sp>
    </p:spTree>
    <p:extLst>
      <p:ext uri="{BB962C8B-B14F-4D97-AF65-F5344CB8AC3E}">
        <p14:creationId xmlns:p14="http://schemas.microsoft.com/office/powerpoint/2010/main" val="968515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a:t>
            </a:r>
            <a:r>
              <a:rPr lang="en-US" sz="4000" u="sng" dirty="0"/>
              <a:t>subtle</a:t>
            </a:r>
            <a:r>
              <a:rPr lang="en-US" sz="4000" dirty="0"/>
              <a:t> difference Jews and Nations:</a:t>
            </a:r>
          </a:p>
          <a:p>
            <a:pPr marL="0" indent="0">
              <a:buNone/>
            </a:pPr>
            <a:r>
              <a:rPr lang="en-US" sz="4000" dirty="0"/>
              <a:t>A. </a:t>
            </a:r>
            <a:r>
              <a:rPr lang="en-US" sz="4000" baseline="30000" dirty="0"/>
              <a:t>Acts 15.10</a:t>
            </a:r>
            <a:r>
              <a:rPr lang="en-US" sz="4000" dirty="0"/>
              <a:t> So why are you putting God to the test now by placing </a:t>
            </a:r>
            <a:r>
              <a:rPr lang="en-US" sz="4000" u="sng" dirty="0">
                <a:solidFill>
                  <a:srgbClr val="FFFF66"/>
                </a:solidFill>
              </a:rPr>
              <a:t>a yoke </a:t>
            </a:r>
            <a:r>
              <a:rPr lang="en-US" sz="4000" dirty="0"/>
              <a:t>on the neck of the </a:t>
            </a:r>
            <a:r>
              <a:rPr lang="en-US" sz="4000" dirty="0" err="1"/>
              <a:t>talmidim</a:t>
            </a:r>
            <a:r>
              <a:rPr lang="en-US" sz="4000" dirty="0"/>
              <a:t> which neither our fathers nor we have had the strength to bear?</a:t>
            </a:r>
          </a:p>
        </p:txBody>
      </p:sp>
    </p:spTree>
    <p:extLst>
      <p:ext uri="{BB962C8B-B14F-4D97-AF65-F5344CB8AC3E}">
        <p14:creationId xmlns:p14="http://schemas.microsoft.com/office/powerpoint/2010/main" val="3293973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 </a:t>
            </a:r>
            <a:r>
              <a:rPr lang="en-US" sz="4000" baseline="30000" dirty="0"/>
              <a:t>Acts 15.19 </a:t>
            </a:r>
            <a:r>
              <a:rPr lang="en-US" sz="4000" dirty="0"/>
              <a:t>We should not put </a:t>
            </a:r>
            <a:r>
              <a:rPr lang="en-US" sz="4000" u="sng" dirty="0">
                <a:solidFill>
                  <a:srgbClr val="FFFF66"/>
                </a:solidFill>
              </a:rPr>
              <a:t>obstacles</a:t>
            </a:r>
            <a:r>
              <a:rPr lang="en-US" sz="4000" dirty="0"/>
              <a:t> in the way of the Goyim who are turning to God. </a:t>
            </a:r>
          </a:p>
          <a:p>
            <a:pPr marL="0" indent="0">
              <a:buNone/>
            </a:pPr>
            <a:r>
              <a:rPr lang="en-US" sz="4000" dirty="0"/>
              <a:t>C. </a:t>
            </a:r>
            <a:r>
              <a:rPr lang="en-US" sz="4000" baseline="30000" dirty="0"/>
              <a:t>Acts 15.28</a:t>
            </a:r>
            <a:r>
              <a:rPr lang="en-US" sz="4000" dirty="0"/>
              <a:t> For it seemed good to the </a:t>
            </a:r>
            <a:r>
              <a:rPr lang="en-US" sz="4000" dirty="0" err="1"/>
              <a:t>Ruach</a:t>
            </a:r>
            <a:r>
              <a:rPr lang="en-US" sz="4000" dirty="0"/>
              <a:t> </a:t>
            </a:r>
            <a:r>
              <a:rPr lang="en-US" sz="4000" dirty="0" err="1"/>
              <a:t>HaKodesh</a:t>
            </a:r>
            <a:r>
              <a:rPr lang="en-US" sz="4000" dirty="0"/>
              <a:t> and to us not to lay </a:t>
            </a:r>
            <a:r>
              <a:rPr lang="en-US" sz="4000" u="sng" dirty="0">
                <a:solidFill>
                  <a:srgbClr val="FFFF66"/>
                </a:solidFill>
              </a:rPr>
              <a:t>any heavier burden </a:t>
            </a:r>
          </a:p>
        </p:txBody>
      </p:sp>
    </p:spTree>
    <p:extLst>
      <p:ext uri="{BB962C8B-B14F-4D97-AF65-F5344CB8AC3E}">
        <p14:creationId xmlns:p14="http://schemas.microsoft.com/office/powerpoint/2010/main" val="3116205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 </a:t>
            </a:r>
            <a:r>
              <a:rPr lang="en-US" sz="4000" baseline="30000" dirty="0"/>
              <a:t>Acts 21.25</a:t>
            </a:r>
            <a:r>
              <a:rPr lang="en-US" sz="4000" dirty="0"/>
              <a:t> “However, in regard to the Goyim who have come to trust in Yeshua, we all joined in writing them a letter with </a:t>
            </a:r>
            <a:r>
              <a:rPr lang="en-US" sz="4000" u="sng" dirty="0">
                <a:solidFill>
                  <a:srgbClr val="FFFF66"/>
                </a:solidFill>
              </a:rPr>
              <a:t>our decision </a:t>
            </a:r>
          </a:p>
        </p:txBody>
      </p:sp>
    </p:spTree>
    <p:extLst>
      <p:ext uri="{BB962C8B-B14F-4D97-AF65-F5344CB8AC3E}">
        <p14:creationId xmlns:p14="http://schemas.microsoft.com/office/powerpoint/2010/main" val="17268119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Four words of differentiation of practice by Jews and the Nations/Gentiles</a:t>
            </a:r>
          </a:p>
          <a:p>
            <a:pPr marL="0" indent="0">
              <a:buNone/>
            </a:pPr>
            <a:r>
              <a:rPr lang="en-US" sz="4000" u="sng" dirty="0">
                <a:solidFill>
                  <a:srgbClr val="FFFF66"/>
                </a:solidFill>
              </a:rPr>
              <a:t>Yoke</a:t>
            </a:r>
            <a:r>
              <a:rPr lang="en-US" sz="4000" dirty="0">
                <a:solidFill>
                  <a:srgbClr val="FFFF66"/>
                </a:solidFill>
              </a:rPr>
              <a:t>, </a:t>
            </a:r>
            <a:r>
              <a:rPr lang="en-US" sz="4000" u="sng" dirty="0">
                <a:solidFill>
                  <a:srgbClr val="FFFF66"/>
                </a:solidFill>
              </a:rPr>
              <a:t>obstacles</a:t>
            </a:r>
            <a:r>
              <a:rPr lang="en-US" sz="4000" dirty="0">
                <a:solidFill>
                  <a:srgbClr val="FFFF66"/>
                </a:solidFill>
              </a:rPr>
              <a:t>, </a:t>
            </a:r>
            <a:r>
              <a:rPr lang="en-US" sz="4000" u="sng" dirty="0">
                <a:solidFill>
                  <a:srgbClr val="FFFF66"/>
                </a:solidFill>
              </a:rPr>
              <a:t>heavier burden, decision.</a:t>
            </a:r>
          </a:p>
          <a:p>
            <a:pPr marL="0" indent="0">
              <a:buNone/>
            </a:pPr>
            <a:endParaRPr lang="en-US" sz="4000" dirty="0"/>
          </a:p>
        </p:txBody>
      </p:sp>
    </p:spTree>
    <p:extLst>
      <p:ext uri="{BB962C8B-B14F-4D97-AF65-F5344CB8AC3E}">
        <p14:creationId xmlns:p14="http://schemas.microsoft.com/office/powerpoint/2010/main" val="23275402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Gal. 2.7</a:t>
            </a:r>
            <a:r>
              <a:rPr lang="en-US" sz="4000" dirty="0"/>
              <a:t> On the contrary, they saw that I had been entrusted with the Good News for the Uncircumcised, just as </a:t>
            </a:r>
            <a:r>
              <a:rPr lang="en-US" sz="4000" dirty="0" err="1"/>
              <a:t>Kefa</a:t>
            </a:r>
            <a:r>
              <a:rPr lang="en-US" sz="4000" dirty="0"/>
              <a:t> had been for the Circumcised;</a:t>
            </a:r>
          </a:p>
        </p:txBody>
      </p:sp>
    </p:spTree>
    <p:extLst>
      <p:ext uri="{BB962C8B-B14F-4D97-AF65-F5344CB8AC3E}">
        <p14:creationId xmlns:p14="http://schemas.microsoft.com/office/powerpoint/2010/main" val="169882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l">
              <a:buNone/>
            </a:pPr>
            <a:r>
              <a:rPr lang="en-US" sz="4000" b="0" i="0" dirty="0">
                <a:effectLst/>
              </a:rPr>
              <a:t>Sheba faced stiffer global competition, as the annual Newsweek/Statista ranking featured more countries and expanded from 1,000 hospitals in 2019 to 2,000 in 2021. </a:t>
            </a:r>
            <a:endParaRPr lang="en-US" sz="4800" dirty="0"/>
          </a:p>
        </p:txBody>
      </p:sp>
    </p:spTree>
    <p:extLst>
      <p:ext uri="{BB962C8B-B14F-4D97-AF65-F5344CB8AC3E}">
        <p14:creationId xmlns:p14="http://schemas.microsoft.com/office/powerpoint/2010/main" val="840493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Gal. 2.7 </a:t>
            </a:r>
          </a:p>
        </p:txBody>
      </p:sp>
      <p:pic>
        <p:nvPicPr>
          <p:cNvPr id="3" name="Picture 2">
            <a:extLst>
              <a:ext uri="{FF2B5EF4-FFF2-40B4-BE49-F238E27FC236}">
                <a16:creationId xmlns:a16="http://schemas.microsoft.com/office/drawing/2014/main" id="{464FA3E3-4051-4C0C-828E-BF9FDEF2A4B5}"/>
              </a:ext>
            </a:extLst>
          </p:cNvPr>
          <p:cNvPicPr/>
          <p:nvPr/>
        </p:nvPicPr>
        <p:blipFill>
          <a:blip r:embed="rId3"/>
          <a:stretch>
            <a:fillRect/>
          </a:stretch>
        </p:blipFill>
        <p:spPr>
          <a:xfrm>
            <a:off x="304800" y="971550"/>
            <a:ext cx="8610600" cy="3810000"/>
          </a:xfrm>
          <a:prstGeom prst="rect">
            <a:avLst/>
          </a:prstGeom>
        </p:spPr>
      </p:pic>
    </p:spTree>
    <p:extLst>
      <p:ext uri="{BB962C8B-B14F-4D97-AF65-F5344CB8AC3E}">
        <p14:creationId xmlns:p14="http://schemas.microsoft.com/office/powerpoint/2010/main" val="22553203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Paul used an expression found nowhere else in his writings. He had been entrusted with the </a:t>
            </a:r>
            <a:r>
              <a:rPr lang="en-US" sz="4000" dirty="0">
                <a:solidFill>
                  <a:srgbClr val="FFFF66"/>
                </a:solidFill>
                <a:effectLst/>
                <a:latin typeface="Arial Rounded MT Bold" panose="020F0704030504030204" pitchFamily="34" charset="0"/>
                <a:ea typeface="Calibri" panose="020F0502020204030204" pitchFamily="34" charset="0"/>
                <a:cs typeface="Arial" panose="020B0604020202020204" pitchFamily="34" charset="0"/>
              </a:rPr>
              <a:t>"gospel of the uncircumcision" </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just as Peter had been assigned the </a:t>
            </a:r>
            <a:r>
              <a:rPr lang="en-US" sz="4000" dirty="0">
                <a:solidFill>
                  <a:srgbClr val="FFFF66"/>
                </a:solidFill>
                <a:effectLst/>
                <a:latin typeface="Arial Rounded MT Bold" panose="020F0704030504030204" pitchFamily="34" charset="0"/>
                <a:ea typeface="Calibri" panose="020F0502020204030204" pitchFamily="34" charset="0"/>
                <a:cs typeface="Arial" panose="020B0604020202020204" pitchFamily="34" charset="0"/>
              </a:rPr>
              <a:t>"gospel of the circumcision."</a:t>
            </a:r>
            <a:r>
              <a:rPr lang="en-US" sz="4000" dirty="0">
                <a:effectLst/>
                <a:latin typeface="Arial Rounded MT Bold" panose="020F0704030504030204" pitchFamily="34" charset="0"/>
                <a:ea typeface="Calibri" panose="020F0502020204030204" pitchFamily="34" charset="0"/>
                <a:cs typeface="Arial" panose="020B0604020202020204" pitchFamily="34" charset="0"/>
              </a:rPr>
              <a:t> But how can this claim be squared with Paul's earlier insistence that there really is no "other" good news?</a:t>
            </a:r>
            <a:endParaRPr lang="en-US" sz="4000" dirty="0"/>
          </a:p>
        </p:txBody>
      </p:sp>
    </p:spTree>
    <p:extLst>
      <p:ext uri="{BB962C8B-B14F-4D97-AF65-F5344CB8AC3E}">
        <p14:creationId xmlns:p14="http://schemas.microsoft.com/office/powerpoint/2010/main" val="42810045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 11.12 </a:t>
            </a:r>
            <a:r>
              <a:rPr lang="en-US" sz="4000" dirty="0"/>
              <a:t>Now if their transgression leads to riches for the world, and their loss riches for the Gentiles, then </a:t>
            </a:r>
            <a:r>
              <a:rPr lang="en-US" sz="4000" u="sng" dirty="0">
                <a:solidFill>
                  <a:srgbClr val="FFFF66"/>
                </a:solidFill>
              </a:rPr>
              <a:t>how much more their fullness</a:t>
            </a:r>
            <a:r>
              <a:rPr lang="en-US" sz="4000" dirty="0"/>
              <a:t>! </a:t>
            </a:r>
          </a:p>
        </p:txBody>
      </p:sp>
    </p:spTree>
    <p:extLst>
      <p:ext uri="{BB962C8B-B14F-4D97-AF65-F5344CB8AC3E}">
        <p14:creationId xmlns:p14="http://schemas.microsoft.com/office/powerpoint/2010/main" val="40019311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Ro.11.15 </a:t>
            </a:r>
            <a:r>
              <a:rPr lang="en-US" sz="4000" dirty="0"/>
              <a:t>For if their rejection leads to the reconciliation of the world, what will their acceptance be but </a:t>
            </a:r>
            <a:r>
              <a:rPr lang="en-US" sz="4000" dirty="0">
                <a:solidFill>
                  <a:srgbClr val="FFFF66"/>
                </a:solidFill>
              </a:rPr>
              <a:t>life from the dead?</a:t>
            </a:r>
          </a:p>
        </p:txBody>
      </p:sp>
    </p:spTree>
    <p:extLst>
      <p:ext uri="{BB962C8B-B14F-4D97-AF65-F5344CB8AC3E}">
        <p14:creationId xmlns:p14="http://schemas.microsoft.com/office/powerpoint/2010/main" val="41417587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Summary </a:t>
            </a:r>
          </a:p>
          <a:p>
            <a:pPr marL="0" indent="0">
              <a:buNone/>
            </a:pPr>
            <a:r>
              <a:rPr lang="en-US" sz="4000" dirty="0"/>
              <a:t>of discussion v 13, words “new” and “vanishing”</a:t>
            </a:r>
          </a:p>
        </p:txBody>
      </p:sp>
    </p:spTree>
    <p:extLst>
      <p:ext uri="{BB962C8B-B14F-4D97-AF65-F5344CB8AC3E}">
        <p14:creationId xmlns:p14="http://schemas.microsoft.com/office/powerpoint/2010/main" val="1697517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8.13  </a:t>
            </a:r>
            <a:r>
              <a:rPr lang="en-US" sz="4000" dirty="0"/>
              <a:t>By using the term, “new,” he has made the first covenant “old”; and something being made old, something in the process of aging, is on its way to vanishing altogether.</a:t>
            </a:r>
          </a:p>
          <a:p>
            <a:pPr marL="0" indent="0">
              <a:buNone/>
            </a:pPr>
            <a:endParaRPr lang="en-US" sz="4000" dirty="0"/>
          </a:p>
        </p:txBody>
      </p:sp>
    </p:spTree>
    <p:extLst>
      <p:ext uri="{BB962C8B-B14F-4D97-AF65-F5344CB8AC3E}">
        <p14:creationId xmlns:p14="http://schemas.microsoft.com/office/powerpoint/2010/main" val="39267522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61963" indent="-461963">
              <a:buAutoNum type="arabicPeriod"/>
            </a:pPr>
            <a:r>
              <a:rPr lang="en-US" sz="4000" dirty="0"/>
              <a:t>The sacrificial system, covenant with Aharon has vanished as an avenue of salvation.</a:t>
            </a:r>
          </a:p>
          <a:p>
            <a:pPr marL="511175" indent="-511175">
              <a:buAutoNum type="arabicPeriod"/>
            </a:pPr>
            <a:r>
              <a:rPr lang="en-US" sz="4000" dirty="0"/>
              <a:t>G-d’s Presence can be anywhere, through any people.</a:t>
            </a:r>
          </a:p>
        </p:txBody>
      </p:sp>
    </p:spTree>
    <p:extLst>
      <p:ext uri="{BB962C8B-B14F-4D97-AF65-F5344CB8AC3E}">
        <p14:creationId xmlns:p14="http://schemas.microsoft.com/office/powerpoint/2010/main" val="16056293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461963" indent="-461963">
              <a:buFont typeface="+mj-lt"/>
              <a:buAutoNum type="arabicPeriod" startAt="3"/>
            </a:pPr>
            <a:r>
              <a:rPr lang="en-US" sz="4000" dirty="0"/>
              <a:t>The purpose of existence of a Messianic Jewish Synagogue, this Messianic Jewish synagogue, is to bring end times “</a:t>
            </a:r>
            <a:r>
              <a:rPr lang="en-US" sz="4000" u="sng" dirty="0">
                <a:solidFill>
                  <a:srgbClr val="FFFF66"/>
                </a:solidFill>
              </a:rPr>
              <a:t>much greater riches</a:t>
            </a:r>
            <a:r>
              <a:rPr lang="en-US" sz="4000" dirty="0"/>
              <a:t>” and “</a:t>
            </a:r>
            <a:r>
              <a:rPr lang="en-US" sz="4000" u="sng" dirty="0">
                <a:solidFill>
                  <a:srgbClr val="FFFF66"/>
                </a:solidFill>
              </a:rPr>
              <a:t>life from the dead</a:t>
            </a:r>
            <a:r>
              <a:rPr lang="en-US" sz="4000" dirty="0"/>
              <a:t>” to all Nations through the salvation and Jewish covenantal identity of the Jewish people. </a:t>
            </a:r>
          </a:p>
          <a:p>
            <a:pPr marL="0" indent="0">
              <a:buNone/>
            </a:pPr>
            <a:endParaRPr lang="en-US" sz="4000" dirty="0"/>
          </a:p>
        </p:txBody>
      </p:sp>
    </p:spTree>
    <p:extLst>
      <p:ext uri="{BB962C8B-B14F-4D97-AF65-F5344CB8AC3E}">
        <p14:creationId xmlns:p14="http://schemas.microsoft.com/office/powerpoint/2010/main" val="19483068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you are </a:t>
            </a:r>
            <a:r>
              <a:rPr lang="en-US" sz="4000" u="sng" dirty="0"/>
              <a:t>not of Jewish ancestry </a:t>
            </a:r>
            <a:r>
              <a:rPr lang="en-US" sz="4000" dirty="0"/>
              <a:t>you keep Torah because </a:t>
            </a:r>
          </a:p>
          <a:p>
            <a:pPr marL="461963" indent="-461963">
              <a:buFont typeface="+mj-lt"/>
              <a:buAutoNum type="arabicPeriod"/>
            </a:pPr>
            <a:r>
              <a:rPr lang="en-US" sz="4000" dirty="0"/>
              <a:t>it is the right and blessed way to live.</a:t>
            </a:r>
          </a:p>
          <a:p>
            <a:pPr marL="461963" indent="-461963">
              <a:buFont typeface="+mj-lt"/>
              <a:buAutoNum type="arabicPeriod"/>
            </a:pPr>
            <a:r>
              <a:rPr lang="en-US" sz="4000" dirty="0"/>
              <a:t>It provokes Jewish people to jealousy.</a:t>
            </a:r>
          </a:p>
        </p:txBody>
      </p:sp>
    </p:spTree>
    <p:extLst>
      <p:ext uri="{BB962C8B-B14F-4D97-AF65-F5344CB8AC3E}">
        <p14:creationId xmlns:p14="http://schemas.microsoft.com/office/powerpoint/2010/main" val="24282366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If you are </a:t>
            </a:r>
            <a:r>
              <a:rPr lang="en-US" sz="4000" u="sng" dirty="0"/>
              <a:t>of Jewish ancestry </a:t>
            </a:r>
            <a:r>
              <a:rPr lang="en-US" sz="4000" dirty="0"/>
              <a:t>you keep Torah because </a:t>
            </a:r>
          </a:p>
          <a:p>
            <a:pPr marL="461963" indent="-461963">
              <a:buFont typeface="+mj-lt"/>
              <a:buAutoNum type="arabicPeriod"/>
            </a:pPr>
            <a:r>
              <a:rPr lang="en-US" sz="4000" dirty="0"/>
              <a:t>it is the right and blessed way to live.</a:t>
            </a:r>
          </a:p>
          <a:p>
            <a:pPr marL="461963" indent="-461963">
              <a:buFont typeface="+mj-lt"/>
              <a:buAutoNum type="arabicPeriod"/>
            </a:pPr>
            <a:r>
              <a:rPr lang="en-US" sz="4000" dirty="0"/>
              <a:t>It brings life from the dead and greater riches to the Nations!</a:t>
            </a:r>
          </a:p>
        </p:txBody>
      </p:sp>
    </p:spTree>
    <p:extLst>
      <p:ext uri="{BB962C8B-B14F-4D97-AF65-F5344CB8AC3E}">
        <p14:creationId xmlns:p14="http://schemas.microsoft.com/office/powerpoint/2010/main" val="18833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endParaRPr lang="en-US" sz="4000" dirty="0"/>
          </a:p>
          <a:p>
            <a:pPr marL="0" indent="0" algn="ctr">
              <a:buNone/>
            </a:pPr>
            <a:r>
              <a:rPr lang="en-US" sz="4000" dirty="0"/>
              <a:t>Israel Apartheid?</a:t>
            </a:r>
          </a:p>
        </p:txBody>
      </p:sp>
    </p:spTree>
    <p:extLst>
      <p:ext uri="{BB962C8B-B14F-4D97-AF65-F5344CB8AC3E}">
        <p14:creationId xmlns:p14="http://schemas.microsoft.com/office/powerpoint/2010/main" val="8262350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For example…</a:t>
            </a:r>
          </a:p>
        </p:txBody>
      </p:sp>
    </p:spTree>
    <p:extLst>
      <p:ext uri="{BB962C8B-B14F-4D97-AF65-F5344CB8AC3E}">
        <p14:creationId xmlns:p14="http://schemas.microsoft.com/office/powerpoint/2010/main" val="12075444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a:t>
            </a:r>
            <a:r>
              <a:rPr lang="en-US" sz="4000" u="sng" dirty="0">
                <a:solidFill>
                  <a:srgbClr val="FFFF66"/>
                </a:solidFill>
              </a:rPr>
              <a:t>commandment</a:t>
            </a:r>
            <a:r>
              <a:rPr lang="en-US" sz="4000" dirty="0"/>
              <a:t> to wear the </a:t>
            </a:r>
            <a:r>
              <a:rPr lang="en-US" sz="4000" dirty="0" err="1"/>
              <a:t>tsitsit</a:t>
            </a:r>
            <a:r>
              <a:rPr lang="en-US" sz="4000" dirty="0"/>
              <a:t> was given to Israel, and people of all Nations are </a:t>
            </a:r>
            <a:r>
              <a:rPr lang="en-US" sz="4000" u="sng" dirty="0">
                <a:solidFill>
                  <a:srgbClr val="FFFF66"/>
                </a:solidFill>
              </a:rPr>
              <a:t>invited</a:t>
            </a:r>
            <a:r>
              <a:rPr lang="en-US" sz="4000" dirty="0"/>
              <a:t> to join in.</a:t>
            </a:r>
          </a:p>
          <a:p>
            <a:pPr marL="0" indent="0">
              <a:buNone/>
            </a:pPr>
            <a:endParaRPr lang="en-US" sz="4000" dirty="0"/>
          </a:p>
        </p:txBody>
      </p:sp>
    </p:spTree>
    <p:extLst>
      <p:ext uri="{BB962C8B-B14F-4D97-AF65-F5344CB8AC3E}">
        <p14:creationId xmlns:p14="http://schemas.microsoft.com/office/powerpoint/2010/main" val="22414457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For example…</a:t>
            </a:r>
          </a:p>
        </p:txBody>
      </p:sp>
    </p:spTree>
    <p:extLst>
      <p:ext uri="{BB962C8B-B14F-4D97-AF65-F5344CB8AC3E}">
        <p14:creationId xmlns:p14="http://schemas.microsoft.com/office/powerpoint/2010/main" val="16854013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r>
              <a:rPr lang="en-US" sz="4000" dirty="0"/>
              <a:t>No person is greater than his/her prayer life. </a:t>
            </a:r>
          </a:p>
          <a:p>
            <a:r>
              <a:rPr lang="en-US" sz="4000" dirty="0"/>
              <a:t>The rabbi / leader who is not praying is playing. </a:t>
            </a:r>
          </a:p>
          <a:p>
            <a:r>
              <a:rPr lang="en-US" sz="4000" dirty="0"/>
              <a:t>People who are not praying are straying. </a:t>
            </a:r>
          </a:p>
          <a:p>
            <a:r>
              <a:rPr lang="en-US" sz="4000" dirty="0"/>
              <a:t>Failing in prayer, we fail everywhere.</a:t>
            </a:r>
          </a:p>
        </p:txBody>
      </p:sp>
    </p:spTree>
    <p:extLst>
      <p:ext uri="{BB962C8B-B14F-4D97-AF65-F5344CB8AC3E}">
        <p14:creationId xmlns:p14="http://schemas.microsoft.com/office/powerpoint/2010/main" val="29574855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Leonard Ravenhill says the Congregation includes:</a:t>
            </a:r>
          </a:p>
          <a:p>
            <a:r>
              <a:rPr lang="en-US" sz="4000" dirty="0"/>
              <a:t>many organizers, but few agonizers</a:t>
            </a:r>
          </a:p>
          <a:p>
            <a:r>
              <a:rPr lang="en-US" sz="4000" dirty="0"/>
              <a:t>many players and payers, few pray-</a:t>
            </a:r>
            <a:r>
              <a:rPr lang="en-US" sz="4000" dirty="0" err="1"/>
              <a:t>ers</a:t>
            </a:r>
            <a:endParaRPr lang="en-US" sz="4000" dirty="0"/>
          </a:p>
        </p:txBody>
      </p:sp>
    </p:spTree>
    <p:extLst>
      <p:ext uri="{BB962C8B-B14F-4D97-AF65-F5344CB8AC3E}">
        <p14:creationId xmlns:p14="http://schemas.microsoft.com/office/powerpoint/2010/main" val="24492268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many fears, few tears</a:t>
            </a:r>
          </a:p>
          <a:p>
            <a:r>
              <a:rPr lang="en-US" sz="4000" dirty="0"/>
              <a:t>much fashion, little passion</a:t>
            </a:r>
          </a:p>
          <a:p>
            <a:r>
              <a:rPr lang="en-US" sz="4000" dirty="0"/>
              <a:t>many interferers, few intercessors</a:t>
            </a:r>
          </a:p>
        </p:txBody>
      </p:sp>
    </p:spTree>
    <p:extLst>
      <p:ext uri="{BB962C8B-B14F-4D97-AF65-F5344CB8AC3E}">
        <p14:creationId xmlns:p14="http://schemas.microsoft.com/office/powerpoint/2010/main" val="20525000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048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Cyber prayer room is active!</a:t>
            </a:r>
          </a:p>
          <a:p>
            <a:pPr marL="0" indent="0">
              <a:buNone/>
            </a:pPr>
            <a:r>
              <a:rPr lang="en-US" sz="4000" dirty="0"/>
              <a:t>But, not full.</a:t>
            </a:r>
          </a:p>
        </p:txBody>
      </p:sp>
      <p:pic>
        <p:nvPicPr>
          <p:cNvPr id="3" name="Picture 2">
            <a:extLst>
              <a:ext uri="{FF2B5EF4-FFF2-40B4-BE49-F238E27FC236}">
                <a16:creationId xmlns:a16="http://schemas.microsoft.com/office/drawing/2014/main" id="{3E450465-2F83-48FF-A542-8ED2393B16A3}"/>
              </a:ext>
            </a:extLst>
          </p:cNvPr>
          <p:cNvPicPr>
            <a:picLocks noChangeAspect="1"/>
          </p:cNvPicPr>
          <p:nvPr/>
        </p:nvPicPr>
        <p:blipFill>
          <a:blip r:embed="rId3"/>
          <a:stretch>
            <a:fillRect/>
          </a:stretch>
        </p:blipFill>
        <p:spPr>
          <a:xfrm>
            <a:off x="3420846" y="175752"/>
            <a:ext cx="5418354" cy="4501916"/>
          </a:xfrm>
          <a:prstGeom prst="rect">
            <a:avLst/>
          </a:prstGeom>
        </p:spPr>
      </p:pic>
    </p:spTree>
    <p:extLst>
      <p:ext uri="{BB962C8B-B14F-4D97-AF65-F5344CB8AC3E}">
        <p14:creationId xmlns:p14="http://schemas.microsoft.com/office/powerpoint/2010/main" val="7584684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For example…</a:t>
            </a:r>
          </a:p>
        </p:txBody>
      </p:sp>
    </p:spTree>
    <p:extLst>
      <p:ext uri="{BB962C8B-B14F-4D97-AF65-F5344CB8AC3E}">
        <p14:creationId xmlns:p14="http://schemas.microsoft.com/office/powerpoint/2010/main" val="30031864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1 Cor. 14.40   </a:t>
            </a:r>
            <a:r>
              <a:rPr lang="en-US" sz="4000" dirty="0"/>
              <a:t>Let all things be done in a proper and orderly way.</a:t>
            </a:r>
          </a:p>
          <a:p>
            <a:pPr marL="0" indent="0">
              <a:buNone/>
            </a:pPr>
            <a:r>
              <a:rPr lang="en-US" sz="4000" baseline="30000" dirty="0"/>
              <a:t>Phil 2.14</a:t>
            </a:r>
            <a:r>
              <a:rPr lang="en-US" sz="4000" dirty="0"/>
              <a:t> Do everything without grumbling or arguing,</a:t>
            </a:r>
          </a:p>
          <a:p>
            <a:pPr marL="0" indent="0">
              <a:buNone/>
            </a:pPr>
            <a:endParaRPr lang="en-US" sz="4000" dirty="0"/>
          </a:p>
          <a:p>
            <a:pPr marL="0" indent="0">
              <a:buNone/>
            </a:pPr>
            <a:r>
              <a:rPr lang="en-US" sz="4000" dirty="0"/>
              <a:t>In 1780 John Adams wrote, “T</a:t>
            </a:r>
            <a:r>
              <a:rPr lang="en-US" sz="4000" u="sng" dirty="0">
                <a:solidFill>
                  <a:srgbClr val="FFFF66"/>
                </a:solidFill>
              </a:rPr>
              <a:t>he new U.S. would be ‘a nation of laws not men.’” </a:t>
            </a:r>
          </a:p>
        </p:txBody>
      </p:sp>
    </p:spTree>
    <p:extLst>
      <p:ext uri="{BB962C8B-B14F-4D97-AF65-F5344CB8AC3E}">
        <p14:creationId xmlns:p14="http://schemas.microsoft.com/office/powerpoint/2010/main" val="23191027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Chili is to be judged on the following criteria:</a:t>
            </a:r>
          </a:p>
          <a:p>
            <a:pPr marL="0" indent="0">
              <a:buNone/>
            </a:pPr>
            <a:r>
              <a:rPr lang="en-US" sz="4000" u="sng" dirty="0">
                <a:solidFill>
                  <a:srgbClr val="FFFF66"/>
                </a:solidFill>
              </a:rPr>
              <a:t>whole-number score for each category of 0 to 10</a:t>
            </a:r>
            <a:r>
              <a:rPr lang="en-US" sz="4000" dirty="0"/>
              <a:t>, with 10 being the highest in each category.</a:t>
            </a:r>
          </a:p>
        </p:txBody>
      </p:sp>
    </p:spTree>
    <p:extLst>
      <p:ext uri="{BB962C8B-B14F-4D97-AF65-F5344CB8AC3E}">
        <p14:creationId xmlns:p14="http://schemas.microsoft.com/office/powerpoint/2010/main" val="114554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398FEFF7-B989-4D53-ABA8-A2B43763FFCC}"/>
              </a:ext>
            </a:extLst>
          </p:cNvPr>
          <p:cNvPicPr>
            <a:picLocks noChangeAspect="1"/>
          </p:cNvPicPr>
          <p:nvPr/>
        </p:nvPicPr>
        <p:blipFill>
          <a:blip r:embed="rId3"/>
          <a:stretch>
            <a:fillRect/>
          </a:stretch>
        </p:blipFill>
        <p:spPr>
          <a:xfrm>
            <a:off x="914399" y="242532"/>
            <a:ext cx="7391401" cy="4706962"/>
          </a:xfrm>
          <a:prstGeom prst="rect">
            <a:avLst/>
          </a:prstGeom>
        </p:spPr>
      </p:pic>
    </p:spTree>
    <p:extLst>
      <p:ext uri="{BB962C8B-B14F-4D97-AF65-F5344CB8AC3E}">
        <p14:creationId xmlns:p14="http://schemas.microsoft.com/office/powerpoint/2010/main" val="18314918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A.) </a:t>
            </a:r>
            <a:r>
              <a:rPr lang="en-US" sz="4300" u="sng" dirty="0">
                <a:solidFill>
                  <a:srgbClr val="FFFF66"/>
                </a:solidFill>
              </a:rPr>
              <a:t>Aroma</a:t>
            </a:r>
            <a:r>
              <a:rPr lang="en-US" sz="4000" dirty="0"/>
              <a:t>: </a:t>
            </a:r>
            <a:r>
              <a:rPr lang="en-US" sz="3300" dirty="0"/>
              <a:t>it should smell appetizing.  A good aroma is a tip off to a good taste.</a:t>
            </a:r>
          </a:p>
          <a:p>
            <a:pPr marL="0" indent="0">
              <a:buNone/>
            </a:pPr>
            <a:r>
              <a:rPr lang="en-US" sz="4000" dirty="0"/>
              <a:t>B.) </a:t>
            </a:r>
            <a:r>
              <a:rPr lang="en-US" sz="4300" u="sng" dirty="0">
                <a:solidFill>
                  <a:srgbClr val="FFFF66"/>
                </a:solidFill>
              </a:rPr>
              <a:t>Appearance</a:t>
            </a:r>
            <a:r>
              <a:rPr lang="en-US" sz="4000" dirty="0"/>
              <a:t>: </a:t>
            </a:r>
            <a:r>
              <a:rPr lang="en-US" sz="3300" dirty="0"/>
              <a:t>it should look GOOD, tempting to eat.</a:t>
            </a:r>
          </a:p>
          <a:p>
            <a:pPr marL="0" indent="0">
              <a:buNone/>
            </a:pPr>
            <a:r>
              <a:rPr lang="en-US" sz="4000" dirty="0"/>
              <a:t>C.) </a:t>
            </a:r>
            <a:r>
              <a:rPr lang="en-US" sz="4300" u="sng" dirty="0">
                <a:solidFill>
                  <a:srgbClr val="FFFF66"/>
                </a:solidFill>
              </a:rPr>
              <a:t>Texture</a:t>
            </a:r>
            <a:r>
              <a:rPr lang="en-US" sz="4000" dirty="0"/>
              <a:t>: </a:t>
            </a:r>
            <a:r>
              <a:rPr lang="en-US" sz="3300" dirty="0"/>
              <a:t>it should be a nice combination of ingredients and sauce, not too thick or too thin. Should not be dry, watery, grainy, lumpy, or greasy, but just good and fairly smooth with the exception of meat chunks or beans</a:t>
            </a:r>
            <a:r>
              <a:rPr lang="en-US" sz="4000" dirty="0"/>
              <a:t>.</a:t>
            </a:r>
          </a:p>
        </p:txBody>
      </p:sp>
    </p:spTree>
    <p:extLst>
      <p:ext uri="{BB962C8B-B14F-4D97-AF65-F5344CB8AC3E}">
        <p14:creationId xmlns:p14="http://schemas.microsoft.com/office/powerpoint/2010/main" val="18009031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 </a:t>
            </a:r>
            <a:r>
              <a:rPr lang="en-US" sz="4000" u="sng" dirty="0">
                <a:solidFill>
                  <a:srgbClr val="FFFF66"/>
                </a:solidFill>
              </a:rPr>
              <a:t>Taste</a:t>
            </a:r>
            <a:r>
              <a:rPr lang="en-US" sz="4000" dirty="0"/>
              <a:t>: </a:t>
            </a:r>
            <a:r>
              <a:rPr lang="en-US" sz="3200" dirty="0"/>
              <a:t>it should taste good above all else.</a:t>
            </a:r>
          </a:p>
          <a:p>
            <a:pPr marL="0" indent="0">
              <a:buNone/>
            </a:pPr>
            <a:r>
              <a:rPr lang="en-US" sz="4000" dirty="0"/>
              <a:t>E.) </a:t>
            </a:r>
            <a:r>
              <a:rPr lang="en-US" sz="4000" u="sng" dirty="0">
                <a:solidFill>
                  <a:srgbClr val="FFFF66"/>
                </a:solidFill>
              </a:rPr>
              <a:t>Aftertaste</a:t>
            </a:r>
            <a:r>
              <a:rPr lang="en-US" sz="4000" dirty="0"/>
              <a:t>: </a:t>
            </a:r>
            <a:r>
              <a:rPr lang="en-US" sz="3200" dirty="0"/>
              <a:t>it should have a pleasant taste after swallowing.  Aftertaste should not be bitter or metallic.  Look for a unique chili recipe, of course, but taste is very important as always!</a:t>
            </a:r>
          </a:p>
        </p:txBody>
      </p:sp>
    </p:spTree>
    <p:extLst>
      <p:ext uri="{BB962C8B-B14F-4D97-AF65-F5344CB8AC3E}">
        <p14:creationId xmlns:p14="http://schemas.microsoft.com/office/powerpoint/2010/main" val="34063658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3rd prize - scored 116</a:t>
            </a:r>
          </a:p>
          <a:p>
            <a:pPr marL="0" indent="0">
              <a:buNone/>
            </a:pPr>
            <a:r>
              <a:rPr lang="en-US" sz="4000" dirty="0"/>
              <a:t>2nd prize - scored 118</a:t>
            </a:r>
          </a:p>
          <a:p>
            <a:pPr marL="0" indent="0">
              <a:buNone/>
            </a:pPr>
            <a:r>
              <a:rPr lang="en-US" sz="4000" dirty="0"/>
              <a:t>1st prize - scored 132</a:t>
            </a:r>
          </a:p>
        </p:txBody>
      </p:sp>
    </p:spTree>
    <p:extLst>
      <p:ext uri="{BB962C8B-B14F-4D97-AF65-F5344CB8AC3E}">
        <p14:creationId xmlns:p14="http://schemas.microsoft.com/office/powerpoint/2010/main" val="18194665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1 Cor. 14.40   </a:t>
            </a:r>
            <a:r>
              <a:rPr lang="en-US" sz="4000" dirty="0"/>
              <a:t>Let all things be done in a proper and orderly way.</a:t>
            </a:r>
          </a:p>
          <a:p>
            <a:pPr marL="0" indent="0">
              <a:buNone/>
            </a:pPr>
            <a:r>
              <a:rPr lang="en-US" sz="4000" baseline="30000" dirty="0"/>
              <a:t>Phil 2.14</a:t>
            </a:r>
            <a:r>
              <a:rPr lang="en-US" sz="4000" dirty="0"/>
              <a:t> Do everything without grumbling or arguing,</a:t>
            </a:r>
          </a:p>
          <a:p>
            <a:pPr marL="0" indent="0">
              <a:buNone/>
            </a:pPr>
            <a:endParaRPr lang="en-US" sz="4000" dirty="0"/>
          </a:p>
          <a:p>
            <a:pPr marL="0" indent="0">
              <a:buNone/>
            </a:pPr>
            <a:r>
              <a:rPr lang="en-US" sz="4000" dirty="0"/>
              <a:t>In 1780 John Adams wrote, “T</a:t>
            </a:r>
            <a:r>
              <a:rPr lang="en-US" sz="4000" u="sng" dirty="0">
                <a:solidFill>
                  <a:srgbClr val="FFFF66"/>
                </a:solidFill>
              </a:rPr>
              <a:t>he new U.S. would be ‘a nation of laws not men.’” </a:t>
            </a:r>
          </a:p>
        </p:txBody>
      </p:sp>
    </p:spTree>
    <p:extLst>
      <p:ext uri="{BB962C8B-B14F-4D97-AF65-F5344CB8AC3E}">
        <p14:creationId xmlns:p14="http://schemas.microsoft.com/office/powerpoint/2010/main" val="30251569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For example…</a:t>
            </a:r>
          </a:p>
        </p:txBody>
      </p:sp>
    </p:spTree>
    <p:extLst>
      <p:ext uri="{BB962C8B-B14F-4D97-AF65-F5344CB8AC3E}">
        <p14:creationId xmlns:p14="http://schemas.microsoft.com/office/powerpoint/2010/main" val="14710318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Ester 9.20-22</a:t>
            </a:r>
            <a:r>
              <a:rPr lang="en-US" sz="4000" dirty="0"/>
              <a:t> They were to make [Purim] days of </a:t>
            </a:r>
          </a:p>
          <a:p>
            <a:pPr marL="457189" indent="-457189">
              <a:buFont typeface="+mj-lt"/>
              <a:buAutoNum type="arabicPeriod"/>
            </a:pPr>
            <a:r>
              <a:rPr lang="en-US" sz="4000" dirty="0"/>
              <a:t>celebrating and rejoicing,</a:t>
            </a:r>
          </a:p>
          <a:p>
            <a:pPr marL="457189" indent="-457189">
              <a:buFont typeface="+mj-lt"/>
              <a:buAutoNum type="arabicPeriod"/>
            </a:pPr>
            <a:r>
              <a:rPr lang="en-US" sz="4000" dirty="0"/>
              <a:t>sending portions [of food] to each other and </a:t>
            </a:r>
          </a:p>
          <a:p>
            <a:pPr marL="457189" indent="-457189">
              <a:buFont typeface="+mj-lt"/>
              <a:buAutoNum type="arabicPeriod"/>
            </a:pPr>
            <a:r>
              <a:rPr lang="en-US" sz="4000" u="sng" dirty="0">
                <a:solidFill>
                  <a:srgbClr val="FFFF66"/>
                </a:solidFill>
              </a:rPr>
              <a:t>giving gifts to the poor.</a:t>
            </a:r>
          </a:p>
        </p:txBody>
      </p:sp>
    </p:spTree>
    <p:extLst>
      <p:ext uri="{BB962C8B-B14F-4D97-AF65-F5344CB8AC3E}">
        <p14:creationId xmlns:p14="http://schemas.microsoft.com/office/powerpoint/2010/main" val="36677348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5" name="Picture 4">
            <a:extLst>
              <a:ext uri="{FF2B5EF4-FFF2-40B4-BE49-F238E27FC236}">
                <a16:creationId xmlns:a16="http://schemas.microsoft.com/office/drawing/2014/main" id="{84997F6A-3CA9-4236-BD73-B5F495565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89" y="819150"/>
            <a:ext cx="8693624" cy="3352800"/>
          </a:xfrm>
          <a:prstGeom prst="rect">
            <a:avLst/>
          </a:prstGeom>
        </p:spPr>
      </p:pic>
    </p:spTree>
    <p:extLst>
      <p:ext uri="{BB962C8B-B14F-4D97-AF65-F5344CB8AC3E}">
        <p14:creationId xmlns:p14="http://schemas.microsoft.com/office/powerpoint/2010/main" val="41289810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Conclusion:</a:t>
            </a:r>
          </a:p>
        </p:txBody>
      </p:sp>
    </p:spTree>
    <p:extLst>
      <p:ext uri="{BB962C8B-B14F-4D97-AF65-F5344CB8AC3E}">
        <p14:creationId xmlns:p14="http://schemas.microsoft.com/office/powerpoint/2010/main" val="32876669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457200" indent="-457200">
              <a:buFont typeface="+mj-lt"/>
              <a:buAutoNum type="arabicPeriod"/>
            </a:pPr>
            <a:r>
              <a:rPr lang="en-US" sz="4000" dirty="0"/>
              <a:t>Do you KNOW Him and the assurance of sins forgiven?</a:t>
            </a:r>
          </a:p>
          <a:p>
            <a:pPr marL="457200" indent="-457200">
              <a:buFont typeface="+mj-lt"/>
              <a:buAutoNum type="arabicPeriod"/>
            </a:pPr>
            <a:r>
              <a:rPr lang="en-US" sz="4000" dirty="0"/>
              <a:t>Are you surrendered to Him, body, soul, spirit?  Fulfilling your covenantal calling?</a:t>
            </a:r>
          </a:p>
          <a:p>
            <a:pPr marL="457200" indent="-457200">
              <a:buFont typeface="+mj-lt"/>
              <a:buAutoNum type="arabicPeriod"/>
            </a:pPr>
            <a:r>
              <a:rPr lang="en-US" sz="4000" dirty="0"/>
              <a:t>Are you filled with His Spirit, transforming your life?</a:t>
            </a:r>
          </a:p>
        </p:txBody>
      </p:sp>
    </p:spTree>
    <p:extLst>
      <p:ext uri="{BB962C8B-B14F-4D97-AF65-F5344CB8AC3E}">
        <p14:creationId xmlns:p14="http://schemas.microsoft.com/office/powerpoint/2010/main" val="22426293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176075104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147119</TotalTime>
  <Words>5396</Words>
  <Application>Microsoft Office PowerPoint</Application>
  <PresentationFormat>On-screen Show (16:9)</PresentationFormat>
  <Paragraphs>583</Paragraphs>
  <Slides>100</Slides>
  <Notes>100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100</vt:i4>
      </vt:variant>
    </vt:vector>
  </HeadingPairs>
  <TitlesOfParts>
    <vt:vector size="107" baseType="lpstr">
      <vt:lpstr>Arial</vt:lpstr>
      <vt:lpstr>Arial Rounded MT Bold</vt:lpstr>
      <vt:lpstr>Calibri</vt:lpstr>
      <vt:lpstr>Calibri Light</vt:lpstr>
      <vt:lpstr>David</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4133</cp:revision>
  <dcterms:created xsi:type="dcterms:W3CDTF">2006-04-21T19:34:43Z</dcterms:created>
  <dcterms:modified xsi:type="dcterms:W3CDTF">2021-03-06T14:53:42Z</dcterms:modified>
</cp:coreProperties>
</file>