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1"/>
  </p:notesMasterIdLst>
  <p:handoutMasterIdLst>
    <p:handoutMasterId r:id="rId92"/>
  </p:handoutMasterIdLst>
  <p:sldIdLst>
    <p:sldId id="63359" r:id="rId3"/>
    <p:sldId id="63405" r:id="rId4"/>
    <p:sldId id="63366" r:id="rId5"/>
    <p:sldId id="63365" r:id="rId6"/>
    <p:sldId id="63367" r:id="rId7"/>
    <p:sldId id="63369" r:id="rId8"/>
    <p:sldId id="63368" r:id="rId9"/>
    <p:sldId id="61143" r:id="rId10"/>
    <p:sldId id="63313" r:id="rId11"/>
    <p:sldId id="63362" r:id="rId12"/>
    <p:sldId id="63349" r:id="rId13"/>
    <p:sldId id="63370" r:id="rId14"/>
    <p:sldId id="63300" r:id="rId15"/>
    <p:sldId id="63298" r:id="rId16"/>
    <p:sldId id="63312" r:id="rId17"/>
    <p:sldId id="63303" r:id="rId18"/>
    <p:sldId id="63226" r:id="rId19"/>
    <p:sldId id="63340" r:id="rId20"/>
    <p:sldId id="63291" r:id="rId21"/>
    <p:sldId id="63310" r:id="rId22"/>
    <p:sldId id="63314" r:id="rId23"/>
    <p:sldId id="63364" r:id="rId24"/>
    <p:sldId id="63423" r:id="rId25"/>
    <p:sldId id="63424" r:id="rId26"/>
    <p:sldId id="63363" r:id="rId27"/>
    <p:sldId id="63422" r:id="rId28"/>
    <p:sldId id="63398" r:id="rId29"/>
    <p:sldId id="63425" r:id="rId30"/>
    <p:sldId id="63380" r:id="rId31"/>
    <p:sldId id="63374" r:id="rId32"/>
    <p:sldId id="63375" r:id="rId33"/>
    <p:sldId id="63378" r:id="rId34"/>
    <p:sldId id="63381" r:id="rId35"/>
    <p:sldId id="63384" r:id="rId36"/>
    <p:sldId id="63390" r:id="rId37"/>
    <p:sldId id="63385" r:id="rId38"/>
    <p:sldId id="63393" r:id="rId39"/>
    <p:sldId id="63387" r:id="rId40"/>
    <p:sldId id="63379" r:id="rId41"/>
    <p:sldId id="63388" r:id="rId42"/>
    <p:sldId id="63382" r:id="rId43"/>
    <p:sldId id="63293" r:id="rId44"/>
    <p:sldId id="63383" r:id="rId45"/>
    <p:sldId id="63391" r:id="rId46"/>
    <p:sldId id="63328" r:id="rId47"/>
    <p:sldId id="63353" r:id="rId48"/>
    <p:sldId id="63389" r:id="rId49"/>
    <p:sldId id="63386" r:id="rId50"/>
    <p:sldId id="63399" r:id="rId51"/>
    <p:sldId id="63392" r:id="rId52"/>
    <p:sldId id="63397" r:id="rId53"/>
    <p:sldId id="63330" r:id="rId54"/>
    <p:sldId id="63400" r:id="rId55"/>
    <p:sldId id="63394" r:id="rId56"/>
    <p:sldId id="63401" r:id="rId57"/>
    <p:sldId id="63402" r:id="rId58"/>
    <p:sldId id="63329" r:id="rId59"/>
    <p:sldId id="63404" r:id="rId60"/>
    <p:sldId id="63428" r:id="rId61"/>
    <p:sldId id="63429" r:id="rId62"/>
    <p:sldId id="63419" r:id="rId63"/>
    <p:sldId id="63420" r:id="rId64"/>
    <p:sldId id="63421" r:id="rId65"/>
    <p:sldId id="63417" r:id="rId66"/>
    <p:sldId id="63418" r:id="rId67"/>
    <p:sldId id="63395" r:id="rId68"/>
    <p:sldId id="63406" r:id="rId69"/>
    <p:sldId id="63407" r:id="rId70"/>
    <p:sldId id="63408" r:id="rId71"/>
    <p:sldId id="63409" r:id="rId72"/>
    <p:sldId id="63299" r:id="rId73"/>
    <p:sldId id="63410" r:id="rId74"/>
    <p:sldId id="63396" r:id="rId75"/>
    <p:sldId id="63411" r:id="rId76"/>
    <p:sldId id="63412" r:id="rId77"/>
    <p:sldId id="63413" r:id="rId78"/>
    <p:sldId id="63414" r:id="rId79"/>
    <p:sldId id="63315" r:id="rId80"/>
    <p:sldId id="63415" r:id="rId81"/>
    <p:sldId id="63416" r:id="rId82"/>
    <p:sldId id="63403" r:id="rId83"/>
    <p:sldId id="63373" r:id="rId84"/>
    <p:sldId id="63372" r:id="rId85"/>
    <p:sldId id="63307" r:id="rId86"/>
    <p:sldId id="63125" r:id="rId87"/>
    <p:sldId id="256" r:id="rId88"/>
    <p:sldId id="63426" r:id="rId89"/>
    <p:sldId id="63427" r:id="rId9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90299" autoAdjust="0"/>
  </p:normalViewPr>
  <p:slideViewPr>
    <p:cSldViewPr>
      <p:cViewPr varScale="1">
        <p:scale>
          <a:sx n="106" d="100"/>
          <a:sy n="106" d="100"/>
        </p:scale>
        <p:origin x="126" y="48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48"/>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09.01-05 Messiah's Furniture.Part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24.2021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09.01-05 Messiah's Furniture.Part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24.2021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epochtimes.com/mkt_morningbrief/true-national-debt-exceeds-123-trillion-or-nearly-800000-per-taxpayer_3782624.html?utm_source=Morningbrief&amp;utm_medium=email&amp;utm_campaign=newslettergui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howbreadinstitute.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howbreadinstitute.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essengerofthename.com/wp-content/uploads/2015/03/Tabernacle1.p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biblehub.com/interlinear/numbers/28-5.htm"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mechon-mamre.org/p/pt/pt0324.htm#5" TargetMode="External"/><Relationship Id="rId4" Type="http://schemas.openxmlformats.org/officeDocument/2006/relationships/hyperlink" Target="https://en.wikipedia.org/wiki/Biblical_and_Talmudic_units_of_measurement"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showbreadinstitute.org/"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185110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21553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https://www.usdebtclock.org/      </a:t>
            </a:r>
          </a:p>
          <a:p>
            <a:r>
              <a:rPr lang="en-US" dirty="0"/>
              <a:t>as of April 16, 2021 10 p.m.</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1223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https://www.theepochtimes.com/mkt_morningbrief/true-national-debt-exceeds-123-trillion-or-nearly-800000-per-taxpayer_3782624.html?utm_source=Morningbrief&amp;utm_medium=email&amp;utm_campaign=newsletterguide</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4250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https://www.theepochtimes.com/mkt_morningbrief/true-national-debt-exceeds-123-trillion-or-nearly-800000-per-taxpayer_3782624.html?utm_source=Morningbrief&amp;utm_medium=email&amp;utm_campaign=newsletterguide</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328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https://www.theepochtimes.com/mkt_morningbrief/true-national-debt-exceeds-123-trillion-or-nearly-800000-per-taxpayer_3782624.html?utm_source=Morningbrief&amp;utm_medium=email&amp;utm_campaign=newsletterguide</a:t>
            </a:r>
            <a:endParaRPr lang="en-US" sz="1050" dirty="0"/>
          </a:p>
          <a:p>
            <a:endParaRPr lang="en-US" sz="1050" dirty="0"/>
          </a:p>
          <a:p>
            <a:r>
              <a:rPr lang="en-US" dirty="0"/>
              <a:t>I believe in helping the poor.   But most of our debt is greed and irresponsibility.</a:t>
            </a:r>
          </a:p>
          <a:p>
            <a:r>
              <a:rPr lang="en-US" dirty="0"/>
              <a:t>Get out of personal debt!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366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https://www.templeinstitute.org/new-location.htm</a:t>
            </a:r>
            <a:r>
              <a:rPr lang="en-US" sz="105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But first, as Ben Shapiro says….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95038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not to minimize the importance of the </a:t>
            </a:r>
            <a:r>
              <a:rPr lang="en-US" dirty="0" err="1"/>
              <a:t>Mishkan</a:t>
            </a:r>
            <a:r>
              <a:rPr lang="en-US" dirty="0"/>
              <a:t>/Tabernacle, rather eternally validate it all.  In fact, EVERYTHING that we do at Or HaOlam should be focused, motivated by the worship and glorify of King Messiah Yeshua!</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344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69841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71784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for the writer of </a:t>
            </a:r>
            <a:r>
              <a:rPr lang="en-US" dirty="0" err="1"/>
              <a:t>Mes</a:t>
            </a:r>
            <a:r>
              <a:rPr lang="en-US" dirty="0"/>
              <a:t> Jews, but for us, consider the scripture and the history…</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05884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54022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Coming, two more…</a:t>
            </a:r>
          </a:p>
          <a:p>
            <a:pPr marL="171450" indent="-171450">
              <a:buFont typeface="Arial" panose="020B0604020202020204" pitchFamily="34" charset="0"/>
              <a:buChar char="•"/>
            </a:pPr>
            <a:r>
              <a:rPr lang="en-US" dirty="0"/>
              <a:t>the Tribulation Temple that the Orthodox Jews will be empowered to build, and the anti-Messiah will take over</a:t>
            </a:r>
          </a:p>
          <a:p>
            <a:pPr marL="171450" indent="-171450">
              <a:buFont typeface="Arial" panose="020B0604020202020204" pitchFamily="34" charset="0"/>
              <a:buChar char="•"/>
            </a:pPr>
            <a:r>
              <a:rPr lang="en-US" dirty="0"/>
              <a:t>The Millennial Temple that Yeshua will reign in, which will STILL have sacrifice…commemorative.</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71016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mostly be speaking about the </a:t>
            </a:r>
            <a:r>
              <a:rPr lang="en-US" dirty="0" err="1"/>
              <a:t>Mishkan</a:t>
            </a:r>
            <a:r>
              <a:rPr lang="en-US" dirty="0"/>
              <a:t> of Moshe.</a:t>
            </a:r>
          </a:p>
          <a:p>
            <a:r>
              <a:rPr lang="en-US" dirty="0"/>
              <a:t>Temple Institute graphics are basically about #5</a:t>
            </a:r>
          </a:p>
          <a:p>
            <a:r>
              <a:rPr lang="en-US" dirty="0"/>
              <a:t>Reference to “first one”</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98951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18784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13785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00949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Strange title…</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366469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031412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https://www.showbreadinstitute.org/</a:t>
            </a:r>
            <a:endParaRPr lang="en-US" sz="1050" dirty="0"/>
          </a:p>
          <a:p>
            <a:endParaRPr lang="en-US" sz="1050"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345485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https://www.showbreadinstitute.org/</a:t>
            </a:r>
            <a:endParaRPr lang="en-US" sz="1050" dirty="0"/>
          </a:p>
          <a:p>
            <a:endParaRPr lang="en-US" sz="1050" dirty="0"/>
          </a:p>
          <a:p>
            <a:r>
              <a:rPr lang="en-US" dirty="0"/>
              <a:t>But let’s explore the reality of the showbread = bread of Presence</a:t>
            </a:r>
            <a:r>
              <a:rPr lang="en-US" sz="1050" dirty="0"/>
              <a:t>.</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069908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Why did it have all that shelving?</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27525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950299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https://static.timesofisrael.com/atlantajewishtimes/uploads/2018/02/Tabernacle_Mishkan_Tent-1024x640.jpg</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561511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https://i1.wp.com/www.torahmusings.com/wp-content/uploads/2018/03/Mishkan-Night.jpg?resize=564%2C330&amp;ssl=1</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467809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https://external-content.duckduckgo.com/iu/?u=https%3A%2F%2Fupload.wikimedia.org%2Fwikipedia%2Fcommons%2F6%2F6b%2FMishkan5_big.jpg&amp;f=1&amp;nofb=1</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501720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http://www.messengerofthename.com/wp-content/uploads/2015/03/Tabernacle1.png</a:t>
            </a:r>
            <a:endParaRPr lang="en-US" sz="1050" dirty="0"/>
          </a:p>
          <a:p>
            <a:r>
              <a:rPr lang="en-US" dirty="0"/>
              <a:t>This rendering has a simple table, and simple loaves.   One interpretation.</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528285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one gallon per loaf = </a:t>
            </a:r>
            <a:r>
              <a:rPr lang="he-IL" b="0" i="0" dirty="0">
                <a:solidFill>
                  <a:srgbClr val="000000"/>
                </a:solidFill>
                <a:effectLst/>
                <a:latin typeface="David" panose="020E0502060401010101" pitchFamily="34" charset="-79"/>
                <a:cs typeface="David" panose="020E0502060401010101" pitchFamily="34" charset="-79"/>
              </a:rPr>
              <a:t>שְׁנֵי עֶשְׂרֹנִים יִהְיֶה, הַחַלָּה הָאֶחָת</a:t>
            </a:r>
            <a:endParaRPr lang="en-US" b="0" i="0" dirty="0">
              <a:solidFill>
                <a:srgbClr val="000000"/>
              </a:solidFill>
              <a:effectLst/>
              <a:latin typeface="David" panose="020E0502060401010101" pitchFamily="34" charset="-79"/>
              <a:cs typeface="David" panose="020E0502060401010101" pitchFamily="34" charset="-79"/>
            </a:endParaRPr>
          </a:p>
          <a:p>
            <a:r>
              <a:rPr lang="he-IL" b="0" i="0" dirty="0">
                <a:solidFill>
                  <a:srgbClr val="000000"/>
                </a:solidFill>
                <a:effectLst/>
                <a:latin typeface="David" panose="020E0502060401010101" pitchFamily="34" charset="-79"/>
                <a:cs typeface="David" panose="020E0502060401010101" pitchFamily="34" charset="-79"/>
              </a:rPr>
              <a:t>עֶשְׂרֹנִים</a:t>
            </a:r>
            <a:r>
              <a:rPr lang="en-US" b="0" i="0" dirty="0">
                <a:solidFill>
                  <a:srgbClr val="000000"/>
                </a:solidFill>
                <a:effectLst/>
                <a:latin typeface="David" panose="020E0502060401010101" pitchFamily="34" charset="-79"/>
                <a:cs typeface="David" panose="020E0502060401010101" pitchFamily="34" charset="-79"/>
              </a:rPr>
              <a:t> = </a:t>
            </a:r>
            <a:r>
              <a:rPr lang="he-IL" b="0" i="0" u="none" strike="noStrike" dirty="0">
                <a:solidFill>
                  <a:srgbClr val="001320"/>
                </a:solidFill>
                <a:effectLst/>
                <a:latin typeface="Ezra SIL"/>
              </a:rPr>
              <a:t>עֲשִׂירִית הָאֵיפָה</a:t>
            </a:r>
            <a:r>
              <a:rPr lang="he-IL" b="0" i="0" dirty="0">
                <a:solidFill>
                  <a:srgbClr val="001320"/>
                </a:solidFill>
                <a:effectLst/>
                <a:latin typeface="Roboto"/>
              </a:rPr>
              <a:t> </a:t>
            </a:r>
            <a:r>
              <a:rPr lang="en-US" b="0" i="0" dirty="0">
                <a:solidFill>
                  <a:srgbClr val="001320"/>
                </a:solidFill>
                <a:effectLst/>
                <a:latin typeface="Roboto"/>
              </a:rPr>
              <a:t> </a:t>
            </a:r>
            <a:r>
              <a:rPr lang="en-US" b="0" i="0" u="none" strike="noStrike" dirty="0">
                <a:solidFill>
                  <a:srgbClr val="008AE6"/>
                </a:solidFill>
                <a:effectLst/>
                <a:latin typeface="Roboto"/>
                <a:hlinkClick r:id="rId3"/>
              </a:rPr>
              <a:t>Numbers 28:5</a:t>
            </a:r>
            <a:r>
              <a:rPr lang="en-US" b="0" i="0" dirty="0">
                <a:solidFill>
                  <a:srgbClr val="001320"/>
                </a:solidFill>
                <a:effectLst/>
                <a:latin typeface="Roboto"/>
              </a:rPr>
              <a:t>; </a:t>
            </a:r>
            <a:r>
              <a:rPr lang="en-US" b="0" i="0" dirty="0" err="1">
                <a:solidFill>
                  <a:srgbClr val="001320"/>
                </a:solidFill>
                <a:effectLst/>
                <a:latin typeface="Roboto"/>
              </a:rPr>
              <a:t>i.e</a:t>
            </a:r>
            <a:r>
              <a:rPr lang="en-US" b="0" i="0" dirty="0">
                <a:solidFill>
                  <a:srgbClr val="001320"/>
                </a:solidFill>
                <a:effectLst/>
                <a:latin typeface="Roboto"/>
              </a:rPr>
              <a:t> = </a:t>
            </a:r>
            <a:r>
              <a:rPr lang="he-IL" b="0" i="0" u="none" strike="noStrike" dirty="0">
                <a:solidFill>
                  <a:srgbClr val="001320"/>
                </a:solidFill>
                <a:effectLst/>
                <a:latin typeface="Ezra SIL"/>
              </a:rPr>
              <a:t>עֹמֶר</a:t>
            </a:r>
            <a:endParaRPr lang="en-US" b="0" i="0" u="none" strike="noStrike" dirty="0">
              <a:solidFill>
                <a:srgbClr val="001320"/>
              </a:solidFill>
              <a:effectLst/>
              <a:latin typeface="Ezra SIL"/>
            </a:endParaRPr>
          </a:p>
          <a:p>
            <a:pPr algn="l" fontAlgn="base"/>
            <a:r>
              <a:rPr lang="en-US" b="1" i="0" dirty="0" err="1">
                <a:solidFill>
                  <a:srgbClr val="333333"/>
                </a:solidFill>
                <a:effectLst/>
                <a:latin typeface="inherit"/>
              </a:rPr>
              <a:t>e•phah</a:t>
            </a:r>
            <a:r>
              <a:rPr lang="en-US" b="0" i="0" dirty="0">
                <a:solidFill>
                  <a:srgbClr val="666666"/>
                </a:solidFill>
                <a:effectLst/>
                <a:latin typeface="DDG_ProximaNova"/>
              </a:rPr>
              <a:t> </a:t>
            </a:r>
            <a:r>
              <a:rPr lang="en-US" b="0" i="0" dirty="0" err="1">
                <a:solidFill>
                  <a:srgbClr val="666666"/>
                </a:solidFill>
                <a:effectLst/>
                <a:latin typeface="inherit"/>
              </a:rPr>
              <a:t>ē′fə</a:t>
            </a:r>
            <a:r>
              <a:rPr lang="en-US" b="0" i="0" dirty="0">
                <a:solidFill>
                  <a:srgbClr val="666666"/>
                </a:solidFill>
                <a:effectLst/>
                <a:latin typeface="inherit"/>
              </a:rPr>
              <a:t>, </a:t>
            </a:r>
            <a:r>
              <a:rPr lang="en-US" b="0" i="0" dirty="0" err="1">
                <a:solidFill>
                  <a:srgbClr val="666666"/>
                </a:solidFill>
                <a:effectLst/>
                <a:latin typeface="inherit"/>
              </a:rPr>
              <a:t>ĕf′ä</a:t>
            </a:r>
            <a:r>
              <a:rPr lang="en-US" b="0" i="0" dirty="0">
                <a:solidFill>
                  <a:srgbClr val="666666"/>
                </a:solidFill>
                <a:effectLst/>
                <a:latin typeface="inherit"/>
              </a:rPr>
              <a:t> </a:t>
            </a:r>
            <a:r>
              <a:rPr lang="en-US" b="0" i="1" dirty="0">
                <a:solidFill>
                  <a:srgbClr val="666666"/>
                </a:solidFill>
                <a:effectLst/>
                <a:latin typeface="inherit"/>
              </a:rPr>
              <a:t>n. </a:t>
            </a:r>
            <a:r>
              <a:rPr lang="en-US" b="0" i="0" dirty="0">
                <a:solidFill>
                  <a:srgbClr val="666666"/>
                </a:solidFill>
                <a:effectLst/>
                <a:latin typeface="inherit"/>
              </a:rPr>
              <a:t>An ancient Hebrew unit of dry measure, equal to a tenth of a homer or about one bushel (35 liters)</a:t>
            </a:r>
          </a:p>
          <a:p>
            <a:pPr algn="l" fontAlgn="base"/>
            <a:r>
              <a:rPr lang="en-US" b="0" i="0" dirty="0">
                <a:solidFill>
                  <a:srgbClr val="202122"/>
                </a:solidFill>
                <a:effectLst/>
                <a:latin typeface="Arial" panose="020B0604020202020204" pitchFamily="34" charset="0"/>
              </a:rPr>
              <a:t>"two tenth parts of an </a:t>
            </a:r>
            <a:r>
              <a:rPr lang="en-US" b="0" i="0" u="none" strike="noStrike" dirty="0">
                <a:solidFill>
                  <a:srgbClr val="0645AD"/>
                </a:solidFill>
                <a:effectLst/>
                <a:latin typeface="Arial" panose="020B0604020202020204" pitchFamily="34" charset="0"/>
                <a:hlinkClick r:id="rId4" tooltip="Biblical and Talmudic units of measurement"/>
              </a:rPr>
              <a:t>ephah</a:t>
            </a:r>
            <a:r>
              <a:rPr lang="en-US" b="0" i="0" dirty="0">
                <a:solidFill>
                  <a:srgbClr val="202122"/>
                </a:solidFill>
                <a:effectLst/>
                <a:latin typeface="Arial" panose="020B0604020202020204" pitchFamily="34" charset="0"/>
              </a:rPr>
              <a:t>" of flour (</a:t>
            </a:r>
            <a:r>
              <a:rPr lang="en-US" b="0" i="0" u="none" strike="noStrike" dirty="0">
                <a:solidFill>
                  <a:srgbClr val="3366BB"/>
                </a:solidFill>
                <a:effectLst/>
                <a:latin typeface="Arial" panose="020B0604020202020204" pitchFamily="34" charset="0"/>
                <a:hlinkClick r:id="rId5"/>
              </a:rPr>
              <a:t>Leviticus 24:5–6</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approx</a:t>
            </a:r>
            <a:r>
              <a:rPr lang="en-US" b="0" i="0" dirty="0">
                <a:solidFill>
                  <a:srgbClr val="202122"/>
                </a:solidFill>
                <a:effectLst/>
                <a:latin typeface="Arial" panose="020B0604020202020204" pitchFamily="34" charset="0"/>
              </a:rPr>
              <a:t> 4.9 pounds). </a:t>
            </a:r>
            <a:r>
              <a:rPr lang="en-US" sz="1050" b="0" i="0" dirty="0">
                <a:solidFill>
                  <a:srgbClr val="202122"/>
                </a:solidFill>
                <a:effectLst/>
                <a:latin typeface="Arial" panose="020B0604020202020204" pitchFamily="34" charset="0"/>
              </a:rPr>
              <a:t>[https://en.wikipedia.org/wiki/Showbread</a:t>
            </a:r>
            <a:endParaRPr lang="en-US" b="0" i="0" dirty="0">
              <a:solidFill>
                <a:srgbClr val="666666"/>
              </a:solidFill>
              <a:effectLst/>
              <a:latin typeface="inheri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76384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of the above in each loaf of weekly showbread/ bread of Presence</a:t>
            </a:r>
          </a:p>
          <a:p>
            <a:r>
              <a:rPr lang="en-US" sz="1050" dirty="0"/>
              <a:t>https://youtu.be/olpLEGY5qDo?t=2325</a:t>
            </a:r>
          </a:p>
          <a:p>
            <a:r>
              <a:rPr lang="en-US" sz="1050" dirty="0"/>
              <a:t>https://www.youtube.com/watch?v=olpLEGY5qDo</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363084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865894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045954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https://en.wikipedia.org/wiki/Showbread</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885806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https://www.torahinmotion.org/sites/default/files/styles/blog_image_full/public/Arranging_the_Showbread_2.jpg?itok=1z9JPfB5</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6652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85835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61317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129283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https://templeinstitute.org/illustrated-tour-the-mikdash-sanctuary/</a:t>
            </a:r>
          </a:p>
          <a:p>
            <a:r>
              <a:rPr lang="en-US" b="0" i="0" dirty="0">
                <a:solidFill>
                  <a:srgbClr val="000142"/>
                </a:solidFill>
                <a:effectLst/>
              </a:rPr>
              <a:t>In addition to the original Menorah and Showbread Table from the time of the Tabernacle, King Solomon added another ten </a:t>
            </a:r>
            <a:r>
              <a:rPr lang="en-US" b="0" i="0" dirty="0" err="1">
                <a:solidFill>
                  <a:srgbClr val="000142"/>
                </a:solidFill>
                <a:effectLst/>
              </a:rPr>
              <a:t>Menorot</a:t>
            </a:r>
            <a:r>
              <a:rPr lang="en-US" b="0" i="0" dirty="0">
                <a:solidFill>
                  <a:srgbClr val="000142"/>
                </a:solidFill>
                <a:effectLst/>
              </a:rPr>
              <a:t> and ten Showbread Tables.</a:t>
            </a:r>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4030817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https://en.wikipedia.org/wiki/Showbread#cite_note-9</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440420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https://en.wikipedia.org/wiki/Showbread#cite_note-9</a:t>
            </a:r>
          </a:p>
          <a:p>
            <a:r>
              <a:rPr lang="en-US" dirty="0"/>
              <a:t>That means this bread was ALWAYS in the environment of the </a:t>
            </a:r>
            <a:r>
              <a:rPr lang="en-US" dirty="0" err="1"/>
              <a:t>Shekhinah</a:t>
            </a:r>
            <a:r>
              <a:rPr lang="en-US" dirty="0"/>
              <a:t>, and the incense. </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855114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278272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Baked on Friday and replaced for Shabbat.   Eaten by Cohanim. </a:t>
            </a:r>
          </a:p>
          <a:p>
            <a:r>
              <a:rPr lang="en-US" dirty="0"/>
              <a:t>David and his men, pursued by murderous King Saul, had some of this.  </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110716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rPr>
              <a:t> in a ritually pure state,</a:t>
            </a:r>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629017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055598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https://www.showbreadinstitute.org/</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71896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805823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https://www.youtube.com/watch?v=olpLEGY5qDo</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795621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https://www.youtube.com/watch?v=olpLEGY5qDo</a:t>
            </a:r>
          </a:p>
          <a:p>
            <a:r>
              <a:rPr lang="en-US" sz="1050" dirty="0"/>
              <a:t>https://youtu.be/olpLEGY5qDo?t=3858</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680633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https://external-content.duckduckgo.com/iu/?u=https%3A%2F%2Fwww.showbreadinstitute.org%2Fimages%2Ful240756%2Fda7fbd8ac1d6a5273f8474c42c5d2acd.jpg&amp;f=1&amp;nofb=1</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350954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140801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https://www.showbreadinstitute.org/</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14318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https://www.showbreadinstitute. /</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084285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https://www.showbreadinstitute.org/</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682879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https://w3.chabad.org/media/images/894/RxVK8943560.jpg</a:t>
            </a:r>
          </a:p>
          <a:p>
            <a:r>
              <a:rPr lang="en-US" sz="1800" dirty="0"/>
              <a:t>Why so huge?</a:t>
            </a:r>
          </a:p>
          <a:p>
            <a:r>
              <a:rPr lang="en-US" sz="1800" dirty="0"/>
              <a:t>Abundance.   G-d desires us to live in abundance.</a:t>
            </a:r>
          </a:p>
          <a:p>
            <a:r>
              <a:rPr lang="en-US" sz="1800" dirty="0"/>
              <a:t>Prosperity?  Maybe, but first an foremost, inner.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91970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60028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129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113358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7812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202723"/>
            <a:ext cx="6172200" cy="4572000"/>
          </a:xfrm>
        </p:spPr>
        <p:txBody>
          <a:bodyPr/>
          <a:lstStyle/>
          <a:p>
            <a:pPr>
              <a:defRPr/>
            </a:pPr>
            <a:r>
              <a:rPr lang="en-US" sz="1050" dirty="0"/>
              <a:t>https://www.showbreadinstitute.org/</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72028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https://www.showbreadinstitute.org/</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177608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https://www.showbreadinstitute.org/</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Yeshua is here discussing the grain becoming seed and growing a crop.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Similar concept if grain to become bread.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Similar for you and me.  “If G-d wants to use a man or woman, he has to wound him first.”</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63151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677686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Get it through the authorities!</a:t>
            </a:r>
          </a:p>
          <a:p>
            <a:r>
              <a:rPr lang="en-US" dirty="0"/>
              <a:t>Get it with inner truth. </a:t>
            </a:r>
          </a:p>
          <a:p>
            <a:r>
              <a:rPr lang="en-US" b="0" i="0" dirty="0">
                <a:solidFill>
                  <a:srgbClr val="000000"/>
                </a:solidFill>
                <a:effectLst/>
                <a:latin typeface="Helvetica Neue"/>
              </a:rPr>
              <a:t>Ps 51 Still, you want truth in the inner person; so make me know wisdom in my inmost heart.   </a:t>
            </a:r>
            <a:r>
              <a:rPr lang="en-US" b="0" i="0" dirty="0" err="1">
                <a:solidFill>
                  <a:srgbClr val="000000"/>
                </a:solidFill>
                <a:effectLst/>
                <a:latin typeface="Helvetica Neue"/>
              </a:rPr>
              <a:t>Ellel</a:t>
            </a:r>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608561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0427342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3618142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New or old, starter or veteran, increased faith!</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3313687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09145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037012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Here is the discussion summary of John Piper’s son, of Ravi Zacharias tragic end. </a:t>
            </a:r>
          </a:p>
          <a:p>
            <a:r>
              <a:rPr lang="en-US" dirty="0"/>
              <a:t>Keep full of His Bread!!</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3286435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There are many outreach things we could be doing.   </a:t>
            </a:r>
          </a:p>
          <a:p>
            <a:r>
              <a:rPr lang="en-US" dirty="0"/>
              <a:t>20% of the people do 80% of the work.   </a:t>
            </a:r>
          </a:p>
          <a:p>
            <a:r>
              <a:rPr lang="en-US" dirty="0"/>
              <a:t>20% of the people give 80 of the money.</a:t>
            </a:r>
          </a:p>
          <a:p>
            <a:r>
              <a:rPr lang="en-US" dirty="0"/>
              <a:t>We don’t come to faith to only eat the bread, but to share it.   </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274923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4045479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0128912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2282570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0340362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228182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671295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Presentation = inner bread, inner truth, of light before Yeshua</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359390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90043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063822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1862315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https://youtu.be/T-Wc8vluyp0</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2387048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https://shaunti.us7.list-manage.com/track/click?u=fb85a6a1934ba4e14bd874fd9&amp;id=9420acd1d4&amp;e=fec1a78175</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7657469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Daily bread: receive and share.</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3234089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0652527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24.2021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643066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0671871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72858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One item of extensive attention last week that makes our light impure is debt…</a:t>
            </a:r>
          </a:p>
        </p:txBody>
      </p:sp>
      <p:sp>
        <p:nvSpPr>
          <p:cNvPr id="4" name="Header Placeholder 3"/>
          <p:cNvSpPr>
            <a:spLocks noGrp="1"/>
          </p:cNvSpPr>
          <p:nvPr>
            <p:ph type="hdr" sz="quarter"/>
          </p:nvPr>
        </p:nvSpPr>
        <p:spPr/>
        <p:txBody>
          <a:bodyPr/>
          <a:lstStyle/>
          <a:p>
            <a:r>
              <a:rPr lang="en-US" altLang="en-US"/>
              <a:t>Letter to the Messianic Jews a 09.01-05 Messiah's Furniture.Part 2</a:t>
            </a:r>
          </a:p>
        </p:txBody>
      </p:sp>
      <p:sp>
        <p:nvSpPr>
          <p:cNvPr id="5" name="Date Placeholder 4"/>
          <p:cNvSpPr>
            <a:spLocks noGrp="1"/>
          </p:cNvSpPr>
          <p:nvPr>
            <p:ph type="dt" idx="1"/>
          </p:nvPr>
        </p:nvSpPr>
        <p:spPr/>
        <p:txBody>
          <a:bodyPr/>
          <a:lstStyle/>
          <a:p>
            <a:r>
              <a:rPr lang="en-US" altLang="en-US"/>
              <a:t>April 24.2021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61304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4/24/2021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Kids today don't know how easy they have it. </a:t>
            </a:r>
          </a:p>
        </p:txBody>
      </p:sp>
    </p:spTree>
    <p:extLst>
      <p:ext uri="{BB962C8B-B14F-4D97-AF65-F5344CB8AC3E}">
        <p14:creationId xmlns:p14="http://schemas.microsoft.com/office/powerpoint/2010/main" val="60035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Correction</a:t>
            </a:r>
          </a:p>
        </p:txBody>
      </p:sp>
    </p:spTree>
    <p:extLst>
      <p:ext uri="{BB962C8B-B14F-4D97-AF65-F5344CB8AC3E}">
        <p14:creationId xmlns:p14="http://schemas.microsoft.com/office/powerpoint/2010/main" val="91675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Let’s examine ourselves for purity consistency of truth.</a:t>
            </a:r>
          </a:p>
          <a:p>
            <a:r>
              <a:rPr lang="en-US" sz="4000" dirty="0"/>
              <a:t>Debt: </a:t>
            </a:r>
          </a:p>
          <a:p>
            <a:endParaRPr lang="en-US" sz="4000" dirty="0"/>
          </a:p>
          <a:p>
            <a:endParaRPr lang="en-US" sz="4000" dirty="0"/>
          </a:p>
          <a:p>
            <a:endParaRPr lang="en-US" sz="4000" dirty="0"/>
          </a:p>
          <a:p>
            <a:endParaRPr lang="en-US" sz="4000" dirty="0"/>
          </a:p>
        </p:txBody>
      </p:sp>
      <p:pic>
        <p:nvPicPr>
          <p:cNvPr id="3" name="Picture 2">
            <a:extLst>
              <a:ext uri="{FF2B5EF4-FFF2-40B4-BE49-F238E27FC236}">
                <a16:creationId xmlns:a16="http://schemas.microsoft.com/office/drawing/2014/main" id="{36D4BA99-870D-426F-A937-5C0C6EEBF2CD}"/>
              </a:ext>
            </a:extLst>
          </p:cNvPr>
          <p:cNvPicPr>
            <a:picLocks noChangeAspect="1"/>
          </p:cNvPicPr>
          <p:nvPr/>
        </p:nvPicPr>
        <p:blipFill rotWithShape="1">
          <a:blip r:embed="rId3"/>
          <a:srcRect b="57616"/>
          <a:stretch/>
        </p:blipFill>
        <p:spPr>
          <a:xfrm>
            <a:off x="1554843" y="2266950"/>
            <a:ext cx="7589157" cy="1295400"/>
          </a:xfrm>
          <a:prstGeom prst="rect">
            <a:avLst/>
          </a:prstGeom>
        </p:spPr>
      </p:pic>
    </p:spTree>
    <p:extLst>
      <p:ext uri="{BB962C8B-B14F-4D97-AF65-F5344CB8AC3E}">
        <p14:creationId xmlns:p14="http://schemas.microsoft.com/office/powerpoint/2010/main" val="48618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Not $28 trillion, but…</a:t>
            </a:r>
          </a:p>
          <a:p>
            <a:pPr marL="0" indent="0">
              <a:buNone/>
            </a:pPr>
            <a:endParaRPr lang="en-US" sz="1800" dirty="0"/>
          </a:p>
          <a:p>
            <a:pPr marL="0" indent="0">
              <a:buNone/>
            </a:pPr>
            <a:r>
              <a:rPr lang="en-US" sz="4000" dirty="0"/>
              <a:t>True national debt exceeds </a:t>
            </a:r>
          </a:p>
          <a:p>
            <a:pPr marL="0" indent="0">
              <a:buNone/>
            </a:pPr>
            <a:r>
              <a:rPr lang="en-US" sz="4000" dirty="0"/>
              <a:t>$123 trillion, or nearly $800,000 per taxpayer</a:t>
            </a:r>
          </a:p>
        </p:txBody>
      </p:sp>
    </p:spTree>
    <p:extLst>
      <p:ext uri="{BB962C8B-B14F-4D97-AF65-F5344CB8AC3E}">
        <p14:creationId xmlns:p14="http://schemas.microsoft.com/office/powerpoint/2010/main" val="120685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America’s national debt now exceeds $123 trillion, according to a new report, or more than four times the official figure of $28 trillion, as calculated by the U.S. Treasury Department at the end of March.</a:t>
            </a:r>
          </a:p>
        </p:txBody>
      </p:sp>
    </p:spTree>
    <p:extLst>
      <p:ext uri="{BB962C8B-B14F-4D97-AF65-F5344CB8AC3E}">
        <p14:creationId xmlns:p14="http://schemas.microsoft.com/office/powerpoint/2010/main" val="257770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“Elected and non-elected officials have made repeated financial decisions that have left the federal government with a debt burden of </a:t>
            </a:r>
            <a:r>
              <a:rPr lang="en-US" sz="4000" u="sng" dirty="0">
                <a:solidFill>
                  <a:srgbClr val="FFFF66"/>
                </a:solidFill>
              </a:rPr>
              <a:t>$123.11 trillion</a:t>
            </a:r>
            <a:r>
              <a:rPr lang="en-US" sz="4000" dirty="0"/>
              <a:t>, </a:t>
            </a:r>
            <a:r>
              <a:rPr lang="en-US" sz="4000" dirty="0">
                <a:solidFill>
                  <a:srgbClr val="FFFF66"/>
                </a:solidFill>
              </a:rPr>
              <a:t>including unfunded Social Security and Medicare promises.”</a:t>
            </a:r>
          </a:p>
        </p:txBody>
      </p:sp>
    </p:spTree>
    <p:extLst>
      <p:ext uri="{BB962C8B-B14F-4D97-AF65-F5344CB8AC3E}">
        <p14:creationId xmlns:p14="http://schemas.microsoft.com/office/powerpoint/2010/main" val="43471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7FB275A6-67B3-4A4E-B3EF-8D1D17183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062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Sanh</a:t>
            </a:r>
            <a:r>
              <a:rPr lang="en-US" sz="4000" baseline="30000" dirty="0"/>
              <a:t>. 99 a</a:t>
            </a:r>
            <a:r>
              <a:rPr lang="en-US" sz="4000" dirty="0"/>
              <a:t>  ‘All the prophets prophesied not but of the days of the Messiah.’</a:t>
            </a:r>
          </a:p>
          <a:p>
            <a:pPr marL="0" indent="0">
              <a:buNone/>
            </a:pPr>
            <a:endParaRPr lang="en-US" sz="2000" dirty="0"/>
          </a:p>
          <a:p>
            <a:pPr marL="0" indent="0">
              <a:buNone/>
            </a:pPr>
            <a:r>
              <a:rPr lang="en-US" sz="4000" baseline="30000" dirty="0" err="1"/>
              <a:t>Sanh</a:t>
            </a:r>
            <a:r>
              <a:rPr lang="en-US" sz="4000" baseline="30000" dirty="0"/>
              <a:t>. 98 b </a:t>
            </a:r>
            <a:r>
              <a:rPr lang="en-US" sz="4000" dirty="0"/>
              <a:t>‘The world was not created but only for the Messiah.’</a:t>
            </a:r>
          </a:p>
        </p:txBody>
      </p:sp>
    </p:spTree>
    <p:extLst>
      <p:ext uri="{BB962C8B-B14F-4D97-AF65-F5344CB8AC3E}">
        <p14:creationId xmlns:p14="http://schemas.microsoft.com/office/powerpoint/2010/main" val="275007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a:t>
            </a:r>
            <a:r>
              <a:rPr lang="en-US" sz="4000" dirty="0"/>
              <a:t> Now even the first one [</a:t>
            </a:r>
            <a:r>
              <a:rPr lang="en-US" sz="4000" dirty="0" err="1"/>
              <a:t>Mishkan</a:t>
            </a:r>
            <a:r>
              <a:rPr lang="en-US" sz="4000" dirty="0"/>
              <a:t>/Tabernacle] had regulations for worship and the earthly sanctuary. For a tent was prepared: in the outer part were the menorah, the table, and the presentation of the bread — </a:t>
            </a:r>
          </a:p>
        </p:txBody>
      </p:sp>
    </p:spTree>
    <p:extLst>
      <p:ext uri="{BB962C8B-B14F-4D97-AF65-F5344CB8AC3E}">
        <p14:creationId xmlns:p14="http://schemas.microsoft.com/office/powerpoint/2010/main" val="30176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9.1-5</a:t>
            </a:r>
            <a:r>
              <a:rPr lang="en-US" sz="4000" dirty="0"/>
              <a:t> this is called the Holy Place. Beyond the second curtain was a dwelling called the Holy of Holies. It held a golden altar of incense and the ark of the covenant, completely covered with gold. In the ark was a golden jar holding the manna, </a:t>
            </a:r>
          </a:p>
        </p:txBody>
      </p:sp>
    </p:spTree>
    <p:extLst>
      <p:ext uri="{BB962C8B-B14F-4D97-AF65-F5344CB8AC3E}">
        <p14:creationId xmlns:p14="http://schemas.microsoft.com/office/powerpoint/2010/main" val="89267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a:t>
            </a:r>
            <a:r>
              <a:rPr lang="en-US" sz="4000" dirty="0"/>
              <a:t> Aaron’s rod that budded, and the tablets of the covenant and above it, cherubim of glory overshadowing the mercy seat. </a:t>
            </a:r>
            <a:r>
              <a:rPr lang="en-US" sz="4000" dirty="0">
                <a:solidFill>
                  <a:srgbClr val="FFFF66"/>
                </a:solidFill>
              </a:rPr>
              <a:t>But it is not now possible to speak in detail about these things.</a:t>
            </a:r>
          </a:p>
        </p:txBody>
      </p:sp>
    </p:spTree>
    <p:extLst>
      <p:ext uri="{BB962C8B-B14F-4D97-AF65-F5344CB8AC3E}">
        <p14:creationId xmlns:p14="http://schemas.microsoft.com/office/powerpoint/2010/main" val="62404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Kids today don't know how easy they have it. When I was young, I had to walk 9 feet through shag carpet to change the TV channel. </a:t>
            </a:r>
          </a:p>
        </p:txBody>
      </p:sp>
    </p:spTree>
    <p:extLst>
      <p:ext uri="{BB962C8B-B14F-4D97-AF65-F5344CB8AC3E}">
        <p14:creationId xmlns:p14="http://schemas.microsoft.com/office/powerpoint/2010/main" val="2483650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a:t>
            </a:r>
            <a:r>
              <a:rPr lang="en-US" sz="4000" u="sng" dirty="0"/>
              <a:t>five</a:t>
            </a:r>
            <a:r>
              <a:rPr lang="en-US" sz="4000" dirty="0"/>
              <a:t> historical formulations of this building.</a:t>
            </a:r>
          </a:p>
          <a:p>
            <a:pPr marL="461963" indent="-461963">
              <a:buFont typeface="+mj-lt"/>
              <a:buAutoNum type="arabicPeriod"/>
            </a:pPr>
            <a:r>
              <a:rPr lang="en-US" sz="4000" dirty="0"/>
              <a:t>The </a:t>
            </a:r>
            <a:r>
              <a:rPr lang="en-US" sz="4000" dirty="0" err="1"/>
              <a:t>Mishkan</a:t>
            </a:r>
            <a:r>
              <a:rPr lang="en-US" sz="4000" dirty="0"/>
              <a:t>/Tab of Moshe.</a:t>
            </a:r>
          </a:p>
          <a:p>
            <a:pPr marL="461963" indent="-461963">
              <a:buFont typeface="+mj-lt"/>
              <a:buAutoNum type="arabicPeriod"/>
            </a:pPr>
            <a:r>
              <a:rPr lang="en-US" sz="4000" dirty="0"/>
              <a:t>The </a:t>
            </a:r>
            <a:r>
              <a:rPr lang="en-US" sz="4000" dirty="0" err="1"/>
              <a:t>Mishkan</a:t>
            </a:r>
            <a:r>
              <a:rPr lang="en-US" sz="4000" dirty="0"/>
              <a:t>/Tab at Shiloh.</a:t>
            </a:r>
          </a:p>
          <a:p>
            <a:pPr marL="461963" indent="-461963">
              <a:buFont typeface="+mj-lt"/>
              <a:buAutoNum type="arabicPeriod"/>
            </a:pPr>
            <a:r>
              <a:rPr lang="en-US" sz="4000" dirty="0"/>
              <a:t>The Temple of Solomon.</a:t>
            </a:r>
          </a:p>
          <a:p>
            <a:pPr marL="461963" indent="-461963">
              <a:buFont typeface="+mj-lt"/>
              <a:buAutoNum type="arabicPeriod"/>
            </a:pPr>
            <a:r>
              <a:rPr lang="en-US" sz="4000" dirty="0"/>
              <a:t>The Temple of </a:t>
            </a:r>
            <a:r>
              <a:rPr lang="en-US" sz="4000" dirty="0" err="1"/>
              <a:t>Zerubavel</a:t>
            </a:r>
            <a:r>
              <a:rPr lang="en-US" sz="4000" dirty="0"/>
              <a:t>.</a:t>
            </a:r>
          </a:p>
          <a:p>
            <a:pPr marL="461963" indent="-461963">
              <a:buFont typeface="+mj-lt"/>
              <a:buAutoNum type="arabicPeriod"/>
            </a:pPr>
            <a:r>
              <a:rPr lang="en-US" sz="4000" dirty="0"/>
              <a:t>The Temple of Herod.</a:t>
            </a:r>
          </a:p>
          <a:p>
            <a:pPr marL="461963" indent="-461963">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91066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five historical formulations of this building.</a:t>
            </a:r>
          </a:p>
          <a:p>
            <a:pPr marL="461963" indent="-461963">
              <a:buFont typeface="+mj-lt"/>
              <a:buAutoNum type="arabicPeriod"/>
            </a:pPr>
            <a:r>
              <a:rPr lang="en-US" sz="4000" u="sng" dirty="0">
                <a:solidFill>
                  <a:srgbClr val="FFFF66"/>
                </a:solidFill>
              </a:rPr>
              <a:t>The </a:t>
            </a:r>
            <a:r>
              <a:rPr lang="en-US" sz="4000" u="sng" dirty="0" err="1">
                <a:solidFill>
                  <a:srgbClr val="FFFF66"/>
                </a:solidFill>
              </a:rPr>
              <a:t>Mishkan</a:t>
            </a:r>
            <a:r>
              <a:rPr lang="en-US" sz="4000" u="sng" dirty="0">
                <a:solidFill>
                  <a:srgbClr val="FFFF66"/>
                </a:solidFill>
              </a:rPr>
              <a:t>/Tab of Moshe.</a:t>
            </a:r>
          </a:p>
          <a:p>
            <a:pPr marL="461963" indent="-461963">
              <a:buFont typeface="+mj-lt"/>
              <a:buAutoNum type="arabicPeriod"/>
            </a:pPr>
            <a:r>
              <a:rPr lang="en-US" sz="4000" dirty="0"/>
              <a:t>The </a:t>
            </a:r>
            <a:r>
              <a:rPr lang="en-US" sz="4000" dirty="0" err="1"/>
              <a:t>Mishkan</a:t>
            </a:r>
            <a:r>
              <a:rPr lang="en-US" sz="4000" dirty="0"/>
              <a:t>/Tab at Shiloh.</a:t>
            </a:r>
          </a:p>
          <a:p>
            <a:pPr marL="461963" indent="-461963">
              <a:buFont typeface="+mj-lt"/>
              <a:buAutoNum type="arabicPeriod"/>
            </a:pPr>
            <a:r>
              <a:rPr lang="en-US" sz="4000" dirty="0"/>
              <a:t>The Temple of Solomon.</a:t>
            </a:r>
          </a:p>
          <a:p>
            <a:pPr marL="461963" indent="-461963">
              <a:buFont typeface="+mj-lt"/>
              <a:buAutoNum type="arabicPeriod"/>
            </a:pPr>
            <a:r>
              <a:rPr lang="en-US" sz="4000" dirty="0"/>
              <a:t>The Temple of </a:t>
            </a:r>
            <a:r>
              <a:rPr lang="en-US" sz="4000" dirty="0" err="1"/>
              <a:t>Zerubavel</a:t>
            </a:r>
            <a:r>
              <a:rPr lang="en-US" sz="4000" dirty="0"/>
              <a:t>.</a:t>
            </a:r>
          </a:p>
          <a:p>
            <a:pPr marL="461963" indent="-461963">
              <a:buFont typeface="+mj-lt"/>
              <a:buAutoNum type="arabicPeriod"/>
            </a:pPr>
            <a:r>
              <a:rPr lang="en-US" sz="4000" dirty="0"/>
              <a:t>The Temple of Herod.</a:t>
            </a:r>
          </a:p>
          <a:p>
            <a:pPr marL="461963" indent="-461963">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291377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a:t>
            </a:r>
            <a:r>
              <a:rPr lang="en-US" sz="4000" dirty="0"/>
              <a:t> in the outer part were the menorah, </a:t>
            </a:r>
            <a:r>
              <a:rPr lang="en-US" sz="4000" dirty="0">
                <a:solidFill>
                  <a:srgbClr val="FFFF66"/>
                </a:solidFill>
              </a:rPr>
              <a:t>the table, and the presentation of the bread </a:t>
            </a:r>
            <a:r>
              <a:rPr lang="en-US" sz="4000" dirty="0"/>
              <a:t>—</a:t>
            </a:r>
          </a:p>
          <a:p>
            <a:pPr marL="0" indent="0">
              <a:buNone/>
            </a:pPr>
            <a:endParaRPr lang="en-US" sz="4000" dirty="0"/>
          </a:p>
          <a:p>
            <a:pPr marL="0" indent="0">
              <a:buNone/>
            </a:pPr>
            <a:r>
              <a:rPr lang="en-US" sz="4000" dirty="0"/>
              <a:t>Original instructions in the Torah…</a:t>
            </a:r>
          </a:p>
        </p:txBody>
      </p:sp>
    </p:spTree>
    <p:extLst>
      <p:ext uri="{BB962C8B-B14F-4D97-AF65-F5344CB8AC3E}">
        <p14:creationId xmlns:p14="http://schemas.microsoft.com/office/powerpoint/2010/main" val="1589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Shmot</a:t>
            </a:r>
            <a:r>
              <a:rPr lang="en-US" sz="4000" baseline="30000" dirty="0"/>
              <a:t>/Ex 25. 23-30</a:t>
            </a:r>
            <a:r>
              <a:rPr lang="en-US" sz="4000" dirty="0"/>
              <a:t> “You are to make a table of acacia-wood </a:t>
            </a:r>
            <a:r>
              <a:rPr lang="en-US" sz="4000" u="sng" dirty="0">
                <a:solidFill>
                  <a:srgbClr val="FFFF99"/>
                </a:solidFill>
              </a:rPr>
              <a:t>three feet long, eighteen inches wide and eighteen inches high</a:t>
            </a:r>
            <a:r>
              <a:rPr lang="en-US" sz="4000" dirty="0"/>
              <a:t>.  Overlay it with pure gold, and put a molding of gold around the top of it.  Make around it a rim a handbreadth wide, and put a molding of gold around the rim.</a:t>
            </a:r>
            <a:endParaRPr lang="en-US" sz="4000" u="sng" dirty="0">
              <a:solidFill>
                <a:srgbClr val="FFFF99"/>
              </a:solidFill>
            </a:endParaRPr>
          </a:p>
        </p:txBody>
      </p:sp>
    </p:spTree>
    <p:extLst>
      <p:ext uri="{BB962C8B-B14F-4D97-AF65-F5344CB8AC3E}">
        <p14:creationId xmlns:p14="http://schemas.microsoft.com/office/powerpoint/2010/main" val="296552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Shmot</a:t>
            </a:r>
            <a:r>
              <a:rPr lang="en-US" sz="4000" baseline="30000" dirty="0"/>
              <a:t>/Ex 25. 23-30</a:t>
            </a:r>
            <a:r>
              <a:rPr lang="en-US" sz="4000" dirty="0"/>
              <a:t> Make four gold rings for it, and attach the rings to the four corners, near its four legs. The rings to hold the poles used to carry the table are to be placed close to the rim.  Make the poles of acacia-wood, overlay them with gold, and use them to carry the table. </a:t>
            </a:r>
            <a:endParaRPr lang="en-US" sz="4000" u="sng" dirty="0">
              <a:solidFill>
                <a:srgbClr val="FFFF99"/>
              </a:solidFill>
            </a:endParaRPr>
          </a:p>
        </p:txBody>
      </p:sp>
    </p:spTree>
    <p:extLst>
      <p:ext uri="{BB962C8B-B14F-4D97-AF65-F5344CB8AC3E}">
        <p14:creationId xmlns:p14="http://schemas.microsoft.com/office/powerpoint/2010/main" val="100523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25. 23-30</a:t>
            </a:r>
            <a:r>
              <a:rPr lang="en-US" sz="4000" dirty="0"/>
              <a:t> On the table you are </a:t>
            </a:r>
            <a:r>
              <a:rPr lang="en-US" sz="4000" u="sng" dirty="0">
                <a:solidFill>
                  <a:srgbClr val="FFFF99"/>
                </a:solidFill>
              </a:rPr>
              <a:t>to place the bread of the presence in my presence always.</a:t>
            </a:r>
            <a:endParaRPr lang="en-US" sz="4400" dirty="0"/>
          </a:p>
          <a:p>
            <a:pPr marL="0" indent="0" algn="r" rtl="1">
              <a:buNone/>
            </a:pPr>
            <a:r>
              <a:rPr lang="he-IL" sz="4400" dirty="0"/>
              <a:t> </a:t>
            </a:r>
            <a:r>
              <a:rPr lang="he-IL" sz="4400" b="1" dirty="0">
                <a:latin typeface="David" panose="020E0502060401010101" pitchFamily="34" charset="-79"/>
                <a:cs typeface="David" panose="020E0502060401010101" pitchFamily="34" charset="-79"/>
              </a:rPr>
              <a:t>לֶחֶם פָּנִים</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לְפָנַי תָּמִיד.</a:t>
            </a:r>
            <a:endParaRPr lang="en-US" sz="4000" b="1" dirty="0"/>
          </a:p>
          <a:p>
            <a:pPr marL="0" indent="0" algn="l">
              <a:buNone/>
            </a:pPr>
            <a:r>
              <a:rPr lang="en-US" sz="3200" dirty="0"/>
              <a:t>Literally: </a:t>
            </a:r>
            <a:r>
              <a:rPr lang="en-US" sz="4000" dirty="0"/>
              <a:t>Bread of</a:t>
            </a:r>
            <a:r>
              <a:rPr lang="en-US" sz="4400" b="1" dirty="0">
                <a:latin typeface="David" panose="020E0502060401010101" pitchFamily="34" charset="-79"/>
                <a:cs typeface="David" panose="020E0502060401010101" pitchFamily="34" charset="-79"/>
              </a:rPr>
              <a:t> </a:t>
            </a:r>
            <a:r>
              <a:rPr lang="en-US" sz="4000" dirty="0"/>
              <a:t>Presence</a:t>
            </a:r>
          </a:p>
          <a:p>
            <a:r>
              <a:rPr lang="en-US" sz="4000" dirty="0"/>
              <a:t>Panim means inner</a:t>
            </a:r>
          </a:p>
          <a:p>
            <a:r>
              <a:rPr lang="en-US" sz="4000" dirty="0"/>
              <a:t>Also means face</a:t>
            </a:r>
          </a:p>
          <a:p>
            <a:pPr marL="0" indent="0">
              <a:buNone/>
            </a:pPr>
            <a:endParaRPr lang="en-US" sz="4000" u="sng" dirty="0">
              <a:solidFill>
                <a:srgbClr val="FFFF99"/>
              </a:solidFill>
            </a:endParaRPr>
          </a:p>
        </p:txBody>
      </p:sp>
    </p:spTree>
    <p:extLst>
      <p:ext uri="{BB962C8B-B14F-4D97-AF65-F5344CB8AC3E}">
        <p14:creationId xmlns:p14="http://schemas.microsoft.com/office/powerpoint/2010/main" val="79312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836861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From the Showbread Institute:</a:t>
            </a:r>
          </a:p>
          <a:p>
            <a:pPr marL="0" indent="0">
              <a:buNone/>
            </a:pPr>
            <a:r>
              <a:rPr lang="en-US" sz="4000" dirty="0"/>
              <a:t>‘"Panim</a:t>
            </a:r>
            <a:r>
              <a:rPr lang="he-IL" sz="4000" b="1" dirty="0">
                <a:latin typeface="David" panose="020E0502060401010101" pitchFamily="34" charset="-79"/>
                <a:cs typeface="David" panose="020E0502060401010101" pitchFamily="34" charset="-79"/>
              </a:rPr>
              <a:t>פנים</a:t>
            </a:r>
            <a:r>
              <a:rPr lang="he-IL" sz="4000" dirty="0"/>
              <a:t> "</a:t>
            </a:r>
            <a:r>
              <a:rPr lang="en-US" sz="4000" dirty="0"/>
              <a:t> face or "inner spirituality“   The hidden secrets of the Showbread Table made by </a:t>
            </a:r>
            <a:r>
              <a:rPr lang="en-US" sz="4000" dirty="0" err="1"/>
              <a:t>Betzal'el</a:t>
            </a:r>
            <a:r>
              <a:rPr lang="en-US" sz="4000" dirty="0"/>
              <a:t> in the Tabernacle and King Solomon in the Temple</a:t>
            </a:r>
          </a:p>
        </p:txBody>
      </p:sp>
    </p:spTree>
    <p:extLst>
      <p:ext uri="{BB962C8B-B14F-4D97-AF65-F5344CB8AC3E}">
        <p14:creationId xmlns:p14="http://schemas.microsoft.com/office/powerpoint/2010/main" val="8575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the Showbread baked by the </a:t>
            </a:r>
            <a:r>
              <a:rPr lang="en-US" sz="4000" dirty="0" err="1"/>
              <a:t>Garmu</a:t>
            </a:r>
            <a:r>
              <a:rPr lang="en-US" sz="4000" dirty="0"/>
              <a:t> family during the 2nd Temple period, have remained a mystery for almost 2000 years.’</a:t>
            </a:r>
          </a:p>
          <a:p>
            <a:pPr marL="0" indent="0">
              <a:buNone/>
            </a:pPr>
            <a:endParaRPr lang="en-US" sz="4000" dirty="0"/>
          </a:p>
          <a:p>
            <a:pPr marL="0" indent="0">
              <a:buNone/>
            </a:pPr>
            <a:r>
              <a:rPr lang="en-US" sz="4000" dirty="0"/>
              <a:t>Maybe not.</a:t>
            </a:r>
          </a:p>
        </p:txBody>
      </p:sp>
    </p:spTree>
    <p:extLst>
      <p:ext uri="{BB962C8B-B14F-4D97-AF65-F5344CB8AC3E}">
        <p14:creationId xmlns:p14="http://schemas.microsoft.com/office/powerpoint/2010/main" val="229673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descr="The Mishkan Treasury | Eichlers">
            <a:extLst>
              <a:ext uri="{FF2B5EF4-FFF2-40B4-BE49-F238E27FC236}">
                <a16:creationId xmlns:a16="http://schemas.microsoft.com/office/drawing/2014/main" id="{66D5857B-16F8-4A28-A451-576349EA6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36" t="8170" r="18677" b="9338"/>
          <a:stretch/>
        </p:blipFill>
        <p:spPr bwMode="auto">
          <a:xfrm>
            <a:off x="2940529" y="1"/>
            <a:ext cx="359074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2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love being 70: I learn something new every day</a:t>
            </a:r>
          </a:p>
        </p:txBody>
      </p:sp>
    </p:spTree>
    <p:extLst>
      <p:ext uri="{BB962C8B-B14F-4D97-AF65-F5344CB8AC3E}">
        <p14:creationId xmlns:p14="http://schemas.microsoft.com/office/powerpoint/2010/main" val="48387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Apply the Lessons of the Mishkan to All Creation | Atlanta ...">
            <a:extLst>
              <a:ext uri="{FF2B5EF4-FFF2-40B4-BE49-F238E27FC236}">
                <a16:creationId xmlns:a16="http://schemas.microsoft.com/office/drawing/2014/main" id="{BBD5A186-6015-4A21-B4B0-33B0108D2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7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DB1B8811-F343-4929-9028-C39CCCCD8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4186"/>
            <a:ext cx="8814955" cy="515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1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66065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a:extLst>
              <a:ext uri="{FF2B5EF4-FFF2-40B4-BE49-F238E27FC236}">
                <a16:creationId xmlns:a16="http://schemas.microsoft.com/office/drawing/2014/main" id="{60B7726F-BB17-43B1-8EB0-2CE50969EF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2886"/>
            <a:ext cx="3429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90B2AAB-5BAC-4EA8-815D-F12D6C499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0"/>
            <a:ext cx="36449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5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a:extLst>
              <a:ext uri="{FF2B5EF4-FFF2-40B4-BE49-F238E27FC236}">
                <a16:creationId xmlns:a16="http://schemas.microsoft.com/office/drawing/2014/main" id="{7054B769-1F20-4728-8B7A-F61E5E50C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7" y="361950"/>
            <a:ext cx="927969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55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Vayikra 24.5-9</a:t>
            </a:r>
            <a:r>
              <a:rPr lang="en-US" sz="4000" dirty="0"/>
              <a:t> “You are to take fine flour and use it to bake </a:t>
            </a:r>
            <a:r>
              <a:rPr lang="en-US" sz="4000" u="sng" dirty="0">
                <a:solidFill>
                  <a:srgbClr val="FFFF66"/>
                </a:solidFill>
              </a:rPr>
              <a:t>twelve loaves</a:t>
            </a:r>
            <a:r>
              <a:rPr lang="en-US" sz="4000" dirty="0"/>
              <a:t>, </a:t>
            </a:r>
          </a:p>
          <a:p>
            <a:pPr marL="0" indent="0">
              <a:buNone/>
            </a:pPr>
            <a:r>
              <a:rPr lang="en-US" sz="4000" dirty="0"/>
              <a:t>two tenths [</a:t>
            </a:r>
            <a:r>
              <a:rPr lang="en-US" sz="4000" dirty="0" err="1"/>
              <a:t>esron</a:t>
            </a:r>
            <a:r>
              <a:rPr lang="en-US" sz="4000" dirty="0"/>
              <a:t> </a:t>
            </a:r>
            <a:r>
              <a:rPr lang="he-IL" sz="4000" b="1" dirty="0">
                <a:latin typeface="David" panose="020E0502060401010101" pitchFamily="34" charset="-79"/>
                <a:cs typeface="David" panose="020E0502060401010101" pitchFamily="34" charset="-79"/>
              </a:rPr>
              <a:t>עֶשְׂרֹנִים</a:t>
            </a:r>
            <a:r>
              <a:rPr lang="en-US" sz="4000" dirty="0"/>
              <a:t>] of an ephah in each cake  </a:t>
            </a:r>
          </a:p>
          <a:p>
            <a:pPr marL="0" indent="0" algn="r" rtl="1">
              <a:buNone/>
            </a:pPr>
            <a:r>
              <a:rPr lang="he-IL" sz="4000" b="1" dirty="0">
                <a:latin typeface="David" panose="020E0502060401010101" pitchFamily="34" charset="-79"/>
                <a:cs typeface="David" panose="020E0502060401010101" pitchFamily="34" charset="-79"/>
              </a:rPr>
              <a:t>שְׁנֵי עֶשְׂרֹנִים יִהְיֶה הַחַלָּה הָאֶחָת</a:t>
            </a:r>
            <a:r>
              <a:rPr lang="en-US" sz="4000" b="1" dirty="0">
                <a:latin typeface="David" panose="020E0502060401010101" pitchFamily="34" charset="-79"/>
                <a:cs typeface="David" panose="020E0502060401010101" pitchFamily="34" charset="-79"/>
              </a:rPr>
              <a:t>  </a:t>
            </a:r>
          </a:p>
          <a:p>
            <a:pPr marL="0" indent="0">
              <a:buNone/>
            </a:pPr>
            <a:r>
              <a:rPr lang="en-US" sz="4000" u="sng" dirty="0">
                <a:solidFill>
                  <a:srgbClr val="FFFF99"/>
                </a:solidFill>
              </a:rPr>
              <a:t>5 </a:t>
            </a:r>
            <a:r>
              <a:rPr lang="en-US" sz="4000" u="sng" dirty="0" err="1">
                <a:solidFill>
                  <a:srgbClr val="FFFF99"/>
                </a:solidFill>
              </a:rPr>
              <a:t>lbs</a:t>
            </a:r>
            <a:r>
              <a:rPr lang="en-US" sz="4000" u="sng" dirty="0">
                <a:solidFill>
                  <a:srgbClr val="FFFF99"/>
                </a:solidFill>
              </a:rPr>
              <a:t> flour / loaf  !!</a:t>
            </a:r>
          </a:p>
        </p:txBody>
      </p:sp>
    </p:spTree>
    <p:extLst>
      <p:ext uri="{BB962C8B-B14F-4D97-AF65-F5344CB8AC3E}">
        <p14:creationId xmlns:p14="http://schemas.microsoft.com/office/powerpoint/2010/main" val="537602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58147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two tenths [</a:t>
            </a:r>
            <a:r>
              <a:rPr lang="en-US" sz="4000" dirty="0" err="1"/>
              <a:t>esronim</a:t>
            </a:r>
            <a:r>
              <a:rPr lang="en-US" sz="4000" dirty="0"/>
              <a:t> </a:t>
            </a:r>
            <a:r>
              <a:rPr lang="he-IL" sz="4000" b="1" dirty="0">
                <a:latin typeface="David" panose="020E0502060401010101" pitchFamily="34" charset="-79"/>
                <a:cs typeface="David" panose="020E0502060401010101" pitchFamily="34" charset="-79"/>
              </a:rPr>
              <a:t>עֶשְׂרֹנִים</a:t>
            </a:r>
            <a:r>
              <a:rPr lang="en-US" sz="4000" dirty="0"/>
              <a:t>] of an ephah in each cake  </a:t>
            </a:r>
          </a:p>
        </p:txBody>
      </p:sp>
      <p:pic>
        <p:nvPicPr>
          <p:cNvPr id="3" name="Picture 2">
            <a:extLst>
              <a:ext uri="{FF2B5EF4-FFF2-40B4-BE49-F238E27FC236}">
                <a16:creationId xmlns:a16="http://schemas.microsoft.com/office/drawing/2014/main" id="{8FAFAA26-D947-4A11-BD54-1868517D875A}"/>
              </a:ext>
            </a:extLst>
          </p:cNvPr>
          <p:cNvPicPr>
            <a:picLocks noChangeAspect="1"/>
          </p:cNvPicPr>
          <p:nvPr/>
        </p:nvPicPr>
        <p:blipFill>
          <a:blip r:embed="rId3"/>
          <a:stretch>
            <a:fillRect/>
          </a:stretch>
        </p:blipFill>
        <p:spPr>
          <a:xfrm>
            <a:off x="2886271" y="0"/>
            <a:ext cx="6264519" cy="5143500"/>
          </a:xfrm>
          <a:prstGeom prst="rect">
            <a:avLst/>
          </a:prstGeom>
        </p:spPr>
      </p:pic>
    </p:spTree>
    <p:extLst>
      <p:ext uri="{BB962C8B-B14F-4D97-AF65-F5344CB8AC3E}">
        <p14:creationId xmlns:p14="http://schemas.microsoft.com/office/powerpoint/2010/main" val="2225648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5 </a:t>
            </a:r>
            <a:r>
              <a:rPr lang="en-US" sz="4000" dirty="0" err="1"/>
              <a:t>lb</a:t>
            </a:r>
            <a:r>
              <a:rPr lang="en-US" sz="4000" dirty="0"/>
              <a:t> bag flour = ~18 cups </a:t>
            </a:r>
          </a:p>
          <a:p>
            <a:pPr marL="0" indent="0">
              <a:buNone/>
            </a:pPr>
            <a:r>
              <a:rPr lang="en-US" sz="4000" dirty="0"/>
              <a:t>~4 cups in a typical loaf of bread</a:t>
            </a:r>
          </a:p>
          <a:p>
            <a:pPr marL="0" indent="0">
              <a:buNone/>
            </a:pPr>
            <a:r>
              <a:rPr lang="en-US" sz="4000" dirty="0"/>
              <a:t>These loaves were 4x the amount of flour we normally see!</a:t>
            </a:r>
          </a:p>
        </p:txBody>
      </p:sp>
    </p:spTree>
    <p:extLst>
      <p:ext uri="{BB962C8B-B14F-4D97-AF65-F5344CB8AC3E}">
        <p14:creationId xmlns:p14="http://schemas.microsoft.com/office/powerpoint/2010/main" val="57455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 24.5-9</a:t>
            </a:r>
            <a:r>
              <a:rPr lang="en-US" sz="4000" dirty="0"/>
              <a:t> Arrange them in two rows, six in a row, on the pure table before </a:t>
            </a:r>
            <a:r>
              <a:rPr lang="en-US" sz="4000" cap="small" dirty="0"/>
              <a:t>Adoni</a:t>
            </a:r>
            <a:r>
              <a:rPr lang="en-US" sz="4000" dirty="0"/>
              <a:t>.  Put frankincense with each row to be an offering made by fire to </a:t>
            </a:r>
            <a:r>
              <a:rPr lang="en-US" sz="4000" cap="small" dirty="0"/>
              <a:t>Adoni</a:t>
            </a:r>
            <a:r>
              <a:rPr lang="en-US" sz="4000" dirty="0"/>
              <a:t> in place of the bread and as a reminder of it. </a:t>
            </a:r>
          </a:p>
        </p:txBody>
      </p:sp>
    </p:spTree>
    <p:extLst>
      <p:ext uri="{BB962C8B-B14F-4D97-AF65-F5344CB8AC3E}">
        <p14:creationId xmlns:p14="http://schemas.microsoft.com/office/powerpoint/2010/main" val="2976315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Josephus states that the cakes were placed in two equal piles (rather than rows), as does the Mishnah, which describes the existence of hollow golden tubes to carry air between the bread, and two golden fork-shaped supports attached to the table, each one to hold up a pile.</a:t>
            </a:r>
          </a:p>
        </p:txBody>
      </p:sp>
    </p:spTree>
    <p:extLst>
      <p:ext uri="{BB962C8B-B14F-4D97-AF65-F5344CB8AC3E}">
        <p14:creationId xmlns:p14="http://schemas.microsoft.com/office/powerpoint/2010/main" val="115394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7FDD676-0C20-4EB3-903F-3DD1169DD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6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love being 70: I learn something new every day and forget 5 other things.  </a:t>
            </a:r>
          </a:p>
          <a:p>
            <a:pPr marL="0" indent="0">
              <a:buNone/>
            </a:pPr>
            <a:r>
              <a:rPr lang="en-US" sz="4000" dirty="0"/>
              <a:t> </a:t>
            </a:r>
          </a:p>
        </p:txBody>
      </p:sp>
    </p:spTree>
    <p:extLst>
      <p:ext uri="{BB962C8B-B14F-4D97-AF65-F5344CB8AC3E}">
        <p14:creationId xmlns:p14="http://schemas.microsoft.com/office/powerpoint/2010/main" val="920600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Vayikra 24.5-9</a:t>
            </a:r>
            <a:r>
              <a:rPr lang="en-US" sz="4000" dirty="0"/>
              <a:t> Regularly, every Shabbat, he is to arrange them before </a:t>
            </a:r>
            <a:r>
              <a:rPr lang="en-US" sz="4000" cap="small" dirty="0"/>
              <a:t>Adoni</a:t>
            </a:r>
            <a:r>
              <a:rPr lang="en-US" sz="4000" dirty="0"/>
              <a:t> ; they are from the people of Isra’el, as a covenant forever. They will belong to Aharon and his sons; and they are to eat them in a holy place; because for him they are, of the offerings for </a:t>
            </a:r>
            <a:r>
              <a:rPr lang="en-US" sz="4000" cap="small" dirty="0"/>
              <a:t>Adoni</a:t>
            </a:r>
            <a:r>
              <a:rPr lang="en-US" sz="4000" dirty="0"/>
              <a:t> made by fire, especially holy. This is a </a:t>
            </a:r>
            <a:r>
              <a:rPr lang="en-US" sz="4000" u="sng" dirty="0"/>
              <a:t>permanent</a:t>
            </a:r>
            <a:r>
              <a:rPr lang="en-US" sz="4000" dirty="0"/>
              <a:t> law.”</a:t>
            </a:r>
          </a:p>
        </p:txBody>
      </p:sp>
    </p:spTree>
    <p:extLst>
      <p:ext uri="{BB962C8B-B14F-4D97-AF65-F5344CB8AC3E}">
        <p14:creationId xmlns:p14="http://schemas.microsoft.com/office/powerpoint/2010/main" val="795626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Solomons expansion:    </a:t>
            </a:r>
          </a:p>
          <a:p>
            <a:pPr marL="0" indent="0">
              <a:buNone/>
            </a:pPr>
            <a:r>
              <a:rPr lang="en-US" sz="4000" baseline="30000" dirty="0" err="1"/>
              <a:t>Divrai</a:t>
            </a:r>
            <a:r>
              <a:rPr lang="en-US" sz="4000" baseline="30000" dirty="0"/>
              <a:t> </a:t>
            </a:r>
            <a:r>
              <a:rPr lang="en-US" sz="4000" baseline="30000" dirty="0" err="1"/>
              <a:t>HaYamim</a:t>
            </a:r>
            <a:r>
              <a:rPr lang="en-US" sz="4000" baseline="30000" dirty="0"/>
              <a:t> </a:t>
            </a:r>
            <a:r>
              <a:rPr lang="he-IL" sz="4300" b="1" baseline="30000" dirty="0">
                <a:latin typeface="David" panose="020E0502060401010101" pitchFamily="34" charset="-79"/>
                <a:cs typeface="David" panose="020E0502060401010101" pitchFamily="34" charset="-79"/>
              </a:rPr>
              <a:t>ב</a:t>
            </a:r>
            <a:r>
              <a:rPr lang="en-US" sz="4300" b="1" baseline="30000" dirty="0">
                <a:latin typeface="David" panose="020E0502060401010101" pitchFamily="34" charset="-79"/>
                <a:cs typeface="David" panose="020E0502060401010101" pitchFamily="34" charset="-79"/>
              </a:rPr>
              <a:t> </a:t>
            </a:r>
            <a:r>
              <a:rPr lang="en-US" sz="4000" baseline="30000" dirty="0"/>
              <a:t>/ 2 Chron 4.7-10</a:t>
            </a:r>
            <a:r>
              <a:rPr lang="en-US" sz="4000" dirty="0"/>
              <a:t>  He also made </a:t>
            </a:r>
            <a:r>
              <a:rPr lang="en-US" sz="4000" u="sng" dirty="0">
                <a:solidFill>
                  <a:srgbClr val="FFFF66"/>
                </a:solidFill>
              </a:rPr>
              <a:t>ten tables </a:t>
            </a:r>
            <a:r>
              <a:rPr lang="en-US" sz="4000" dirty="0"/>
              <a:t>and placed them in the Temple, five on the right side and five on the left. </a:t>
            </a:r>
          </a:p>
          <a:p>
            <a:pPr marL="0" indent="0">
              <a:buNone/>
            </a:pPr>
            <a:r>
              <a:rPr lang="en-US" sz="4000" dirty="0"/>
              <a:t>Plus the original in the front.</a:t>
            </a:r>
          </a:p>
        </p:txBody>
      </p:sp>
    </p:spTree>
    <p:extLst>
      <p:ext uri="{BB962C8B-B14F-4D97-AF65-F5344CB8AC3E}">
        <p14:creationId xmlns:p14="http://schemas.microsoft.com/office/powerpoint/2010/main" val="297711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54110"/>
            <a:ext cx="2569008" cy="4635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Solomon’s Temple had 10 additional</a:t>
            </a:r>
          </a:p>
          <a:p>
            <a:pPr marL="0" indent="0">
              <a:buNone/>
            </a:pPr>
            <a:r>
              <a:rPr lang="en-US" sz="3600" dirty="0"/>
              <a:t>bread tables </a:t>
            </a:r>
          </a:p>
          <a:p>
            <a:pPr marL="0" indent="0">
              <a:buNone/>
            </a:pPr>
            <a:r>
              <a:rPr lang="en-US" sz="3600" dirty="0"/>
              <a:t>and 10 added </a:t>
            </a:r>
            <a:r>
              <a:rPr lang="en-US" sz="3600" dirty="0" err="1"/>
              <a:t>menorot</a:t>
            </a:r>
            <a:endParaRPr lang="en-US" sz="3600" dirty="0"/>
          </a:p>
        </p:txBody>
      </p:sp>
      <p:pic>
        <p:nvPicPr>
          <p:cNvPr id="2050" name="Picture 2">
            <a:extLst>
              <a:ext uri="{FF2B5EF4-FFF2-40B4-BE49-F238E27FC236}">
                <a16:creationId xmlns:a16="http://schemas.microsoft.com/office/drawing/2014/main" id="{C7F32EE6-6528-4FD3-9D67-97A7946CD4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808" y="0"/>
            <a:ext cx="62817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2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The Mishnah states that to replace the bread, two priests would enter the sanctuary ahead of another four priests carrying the replacement bread; the two priests without the bread would go to the southern end of the table, </a:t>
            </a:r>
          </a:p>
        </p:txBody>
      </p:sp>
    </p:spTree>
    <p:extLst>
      <p:ext uri="{BB962C8B-B14F-4D97-AF65-F5344CB8AC3E}">
        <p14:creationId xmlns:p14="http://schemas.microsoft.com/office/powerpoint/2010/main" val="1519670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while those with the new bread would go to the northern end, and while the priests at the south removed the old bread from the table, it would be replaced with the new bread by the priests at the northern side, so that the bread would always be present.</a:t>
            </a:r>
          </a:p>
        </p:txBody>
      </p:sp>
    </p:spTree>
    <p:extLst>
      <p:ext uri="{BB962C8B-B14F-4D97-AF65-F5344CB8AC3E}">
        <p14:creationId xmlns:p14="http://schemas.microsoft.com/office/powerpoint/2010/main" val="101418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C2F42DB-7562-4E0D-8FB6-DB2035F4F167}"/>
              </a:ext>
            </a:extLst>
          </p:cNvPr>
          <p:cNvPicPr>
            <a:picLocks noChangeAspect="1"/>
          </p:cNvPicPr>
          <p:nvPr/>
        </p:nvPicPr>
        <p:blipFill>
          <a:blip r:embed="rId3"/>
          <a:stretch>
            <a:fillRect/>
          </a:stretch>
        </p:blipFill>
        <p:spPr>
          <a:xfrm>
            <a:off x="990600" y="-5149"/>
            <a:ext cx="7620000" cy="5148649"/>
          </a:xfrm>
          <a:prstGeom prst="rect">
            <a:avLst/>
          </a:prstGeom>
        </p:spPr>
      </p:pic>
    </p:spTree>
    <p:extLst>
      <p:ext uri="{BB962C8B-B14F-4D97-AF65-F5344CB8AC3E}">
        <p14:creationId xmlns:p14="http://schemas.microsoft.com/office/powerpoint/2010/main" val="2612838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2" name="Picture 2" descr="Exodus - שְׁמוֹת - hebrewversity">
            <a:extLst>
              <a:ext uri="{FF2B5EF4-FFF2-40B4-BE49-F238E27FC236}">
                <a16:creationId xmlns:a16="http://schemas.microsoft.com/office/drawing/2014/main" id="{B06952E0-5919-4727-8E4C-035AB848B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
            <a:ext cx="73152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455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1 Shmuel 21.4-7</a:t>
            </a:r>
            <a:r>
              <a:rPr lang="en-US" sz="4000" dirty="0"/>
              <a:t> So now, what do you have on hand? Give me five loaves of bread or whatever can be found.” The kohen answered David saying, “There is no common bread on hand, but there is consecrated bread </a:t>
            </a:r>
            <a:r>
              <a:rPr lang="he-IL" sz="4400" b="1" dirty="0">
                <a:latin typeface="David" panose="020E0502060401010101" pitchFamily="34" charset="-79"/>
                <a:cs typeface="David" panose="020E0502060401010101" pitchFamily="34" charset="-79"/>
              </a:rPr>
              <a:t>לֶחֶם קֹדֶשׁ</a:t>
            </a:r>
            <a:r>
              <a:rPr lang="en-US" sz="4000" dirty="0"/>
              <a:t> </a:t>
            </a:r>
            <a:r>
              <a:rPr lang="en-US" sz="4000" i="1" dirty="0" err="1"/>
              <a:t>lekhem</a:t>
            </a:r>
            <a:r>
              <a:rPr lang="en-US" sz="4000" i="1" dirty="0"/>
              <a:t> </a:t>
            </a:r>
            <a:r>
              <a:rPr lang="en-US" sz="4000" i="1" dirty="0" err="1"/>
              <a:t>kodesh</a:t>
            </a:r>
            <a:r>
              <a:rPr lang="en-US" sz="4000" dirty="0"/>
              <a:t> —so long as the young men have kept themselves from women.”</a:t>
            </a:r>
          </a:p>
        </p:txBody>
      </p:sp>
    </p:spTree>
    <p:extLst>
      <p:ext uri="{BB962C8B-B14F-4D97-AF65-F5344CB8AC3E}">
        <p14:creationId xmlns:p14="http://schemas.microsoft.com/office/powerpoint/2010/main" val="192238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1 Shmuel 21.4-7</a:t>
            </a:r>
            <a:r>
              <a:rPr lang="en-US" sz="4000" dirty="0"/>
              <a:t> “Of course women have been kept from us, as on previous campaigns,” David answered the kohen. So the kohen gave him consecrated bread </a:t>
            </a:r>
            <a:r>
              <a:rPr lang="he-IL" sz="4000" b="1" dirty="0">
                <a:latin typeface="David" panose="020E0502060401010101" pitchFamily="34" charset="-79"/>
                <a:cs typeface="David" panose="020E0502060401010101" pitchFamily="34" charset="-79"/>
              </a:rPr>
              <a:t>לֶחֶם קֹדֶשׁ</a:t>
            </a:r>
            <a:r>
              <a:rPr lang="en-US" sz="3600" i="1" dirty="0"/>
              <a:t> </a:t>
            </a:r>
            <a:r>
              <a:rPr lang="en-US" sz="3600" i="1" dirty="0" err="1"/>
              <a:t>lekhem</a:t>
            </a:r>
            <a:r>
              <a:rPr lang="en-US" sz="3600" i="1" dirty="0"/>
              <a:t> </a:t>
            </a:r>
            <a:r>
              <a:rPr lang="en-US" sz="3600" i="1" dirty="0" err="1"/>
              <a:t>kodesh</a:t>
            </a:r>
            <a:r>
              <a:rPr lang="en-US" sz="4000" dirty="0"/>
              <a:t>, for there was no bread there but the bread of the Presence, which was taken out from the presence of </a:t>
            </a:r>
            <a:r>
              <a:rPr lang="en-US" sz="4000" cap="small" dirty="0"/>
              <a:t>Adoni</a:t>
            </a:r>
            <a:r>
              <a:rPr lang="en-US" sz="4000" dirty="0"/>
              <a:t> in order to replace it with hot bread on the day it was taken away.</a:t>
            </a:r>
          </a:p>
        </p:txBody>
      </p:sp>
    </p:spTree>
    <p:extLst>
      <p:ext uri="{BB962C8B-B14F-4D97-AF65-F5344CB8AC3E}">
        <p14:creationId xmlns:p14="http://schemas.microsoft.com/office/powerpoint/2010/main" val="199663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Showbread Institute was established in 2018 by Eliezer Meir </a:t>
            </a:r>
            <a:r>
              <a:rPr lang="en-US" sz="4000" dirty="0" err="1"/>
              <a:t>Saidel</a:t>
            </a:r>
            <a:r>
              <a:rPr lang="en-US" sz="4000" dirty="0"/>
              <a:t>, a master baker by profession, after many years of research into the Meal Offerings of the Temple and particularly the Showbread.</a:t>
            </a:r>
          </a:p>
        </p:txBody>
      </p:sp>
    </p:spTree>
    <p:extLst>
      <p:ext uri="{BB962C8B-B14F-4D97-AF65-F5344CB8AC3E}">
        <p14:creationId xmlns:p14="http://schemas.microsoft.com/office/powerpoint/2010/main" val="103962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thief broke into my house last night. He started searching for money</a:t>
            </a:r>
          </a:p>
        </p:txBody>
      </p:sp>
    </p:spTree>
    <p:extLst>
      <p:ext uri="{BB962C8B-B14F-4D97-AF65-F5344CB8AC3E}">
        <p14:creationId xmlns:p14="http://schemas.microsoft.com/office/powerpoint/2010/main" val="2994744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276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a:t>
            </a:r>
            <a:r>
              <a:rPr lang="en-US" sz="4000" dirty="0" err="1"/>
              <a:t>esron</a:t>
            </a:r>
            <a:r>
              <a:rPr lang="en-US" sz="4000" dirty="0"/>
              <a:t> loaf for Shavuot</a:t>
            </a:r>
          </a:p>
        </p:txBody>
      </p:sp>
      <p:pic>
        <p:nvPicPr>
          <p:cNvPr id="3" name="Picture 2">
            <a:extLst>
              <a:ext uri="{FF2B5EF4-FFF2-40B4-BE49-F238E27FC236}">
                <a16:creationId xmlns:a16="http://schemas.microsoft.com/office/drawing/2014/main" id="{AD1FC96C-4A8E-43D7-B966-A82A85CAC839}"/>
              </a:ext>
            </a:extLst>
          </p:cNvPr>
          <p:cNvPicPr>
            <a:picLocks noChangeAspect="1"/>
          </p:cNvPicPr>
          <p:nvPr/>
        </p:nvPicPr>
        <p:blipFill rotWithShape="1">
          <a:blip r:embed="rId3"/>
          <a:srcRect b="5698"/>
          <a:stretch/>
        </p:blipFill>
        <p:spPr>
          <a:xfrm>
            <a:off x="3607277" y="0"/>
            <a:ext cx="5523143" cy="5143500"/>
          </a:xfrm>
          <a:prstGeom prst="rect">
            <a:avLst/>
          </a:prstGeom>
        </p:spPr>
      </p:pic>
    </p:spTree>
    <p:extLst>
      <p:ext uri="{BB962C8B-B14F-4D97-AF65-F5344CB8AC3E}">
        <p14:creationId xmlns:p14="http://schemas.microsoft.com/office/powerpoint/2010/main" val="2269395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56601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a:t>
            </a:r>
            <a:r>
              <a:rPr lang="en-US" sz="4000" dirty="0" err="1"/>
              <a:t>esron</a:t>
            </a:r>
            <a:r>
              <a:rPr lang="en-US" sz="4000" dirty="0"/>
              <a:t> loaf for Shavuot, half the size of the showbread = bread of the Presence</a:t>
            </a:r>
          </a:p>
        </p:txBody>
      </p:sp>
      <p:pic>
        <p:nvPicPr>
          <p:cNvPr id="3" name="Picture 2">
            <a:extLst>
              <a:ext uri="{FF2B5EF4-FFF2-40B4-BE49-F238E27FC236}">
                <a16:creationId xmlns:a16="http://schemas.microsoft.com/office/drawing/2014/main" id="{C3491BA6-3A38-4BD6-B354-111322EC9A55}"/>
              </a:ext>
            </a:extLst>
          </p:cNvPr>
          <p:cNvPicPr>
            <a:picLocks noChangeAspect="1"/>
          </p:cNvPicPr>
          <p:nvPr/>
        </p:nvPicPr>
        <p:blipFill>
          <a:blip r:embed="rId3"/>
          <a:stretch>
            <a:fillRect/>
          </a:stretch>
        </p:blipFill>
        <p:spPr>
          <a:xfrm>
            <a:off x="4870817" y="38099"/>
            <a:ext cx="4273183" cy="5143500"/>
          </a:xfrm>
          <a:prstGeom prst="rect">
            <a:avLst/>
          </a:prstGeom>
        </p:spPr>
      </p:pic>
    </p:spTree>
    <p:extLst>
      <p:ext uri="{BB962C8B-B14F-4D97-AF65-F5344CB8AC3E}">
        <p14:creationId xmlns:p14="http://schemas.microsoft.com/office/powerpoint/2010/main" val="3665211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Lecture-Dancing Ships and Punts">
            <a:extLst>
              <a:ext uri="{FF2B5EF4-FFF2-40B4-BE49-F238E27FC236}">
                <a16:creationId xmlns:a16="http://schemas.microsoft.com/office/drawing/2014/main" id="{B570F210-75CD-4C6A-B96C-47F20EB59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0"/>
            <a:ext cx="75326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23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42887"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a:extLst>
              <a:ext uri="{FF2B5EF4-FFF2-40B4-BE49-F238E27FC236}">
                <a16:creationId xmlns:a16="http://schemas.microsoft.com/office/drawing/2014/main" id="{94FEA039-8DF2-44D5-AF28-4161E0BF3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175" y="0"/>
            <a:ext cx="701782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312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a Mishna (</a:t>
            </a:r>
            <a:r>
              <a:rPr lang="en-US" sz="4000" dirty="0" err="1"/>
              <a:t>Menahot</a:t>
            </a:r>
            <a:r>
              <a:rPr lang="en-US" sz="4000" dirty="0"/>
              <a:t> 96a) it states – </a:t>
            </a:r>
          </a:p>
          <a:p>
            <a:pPr marL="0" indent="0">
              <a:buNone/>
            </a:pPr>
            <a:r>
              <a:rPr lang="en-US" sz="4000" dirty="0"/>
              <a:t>“The Showbread is ten [</a:t>
            </a:r>
            <a:r>
              <a:rPr lang="en-US" sz="4000" dirty="0" err="1"/>
              <a:t>tefakhim</a:t>
            </a:r>
            <a:r>
              <a:rPr lang="en-US" sz="4000" dirty="0"/>
              <a:t> / handbreadths] long and 5 [</a:t>
            </a:r>
            <a:r>
              <a:rPr lang="en-US" sz="4000" dirty="0" err="1"/>
              <a:t>tefachim</a:t>
            </a:r>
            <a:r>
              <a:rPr lang="en-US" sz="4000" dirty="0"/>
              <a:t>/handbreadths] wide and its “</a:t>
            </a:r>
            <a:r>
              <a:rPr lang="en-US" sz="4000" dirty="0" err="1"/>
              <a:t>kranot</a:t>
            </a:r>
            <a:r>
              <a:rPr lang="en-US" sz="4000" dirty="0"/>
              <a:t>” are 7 </a:t>
            </a:r>
            <a:r>
              <a:rPr lang="en-US" sz="4000" dirty="0" err="1"/>
              <a:t>eztbaot</a:t>
            </a:r>
            <a:r>
              <a:rPr lang="en-US" sz="4000" dirty="0"/>
              <a:t> (finger widths)”.</a:t>
            </a:r>
          </a:p>
        </p:txBody>
      </p:sp>
    </p:spTree>
    <p:extLst>
      <p:ext uri="{BB962C8B-B14F-4D97-AF65-F5344CB8AC3E}">
        <p14:creationId xmlns:p14="http://schemas.microsoft.com/office/powerpoint/2010/main" val="2432633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Rashi</a:t>
            </a:r>
            <a:r>
              <a:rPr lang="en-US" sz="4000" dirty="0"/>
              <a:t> (ibid.) in reference to the Two Loaves offering says – “Its ‘</a:t>
            </a:r>
            <a:r>
              <a:rPr lang="en-US" sz="4000" dirty="0" err="1"/>
              <a:t>kranot</a:t>
            </a:r>
            <a:r>
              <a:rPr lang="en-US" sz="4000" dirty="0"/>
              <a:t>’</a:t>
            </a:r>
            <a:r>
              <a:rPr lang="he-IL" sz="4000" b="1" dirty="0">
                <a:latin typeface="David" panose="020E0502060401010101" pitchFamily="34" charset="-79"/>
                <a:cs typeface="David" panose="020E0502060401010101" pitchFamily="34" charset="-79"/>
              </a:rPr>
              <a:t> קרנות </a:t>
            </a:r>
            <a:r>
              <a:rPr lang="en-US" sz="4000" dirty="0"/>
              <a:t>:  that he would stick dough on each corner </a:t>
            </a:r>
            <a:r>
              <a:rPr lang="he-IL" sz="4000" dirty="0"/>
              <a:t>זוית </a:t>
            </a:r>
            <a:r>
              <a:rPr lang="en-US" sz="4000" dirty="0"/>
              <a:t>of the bread, like horns </a:t>
            </a:r>
            <a:r>
              <a:rPr lang="he-IL" sz="4000" b="1" dirty="0">
                <a:latin typeface="David" panose="020E0502060401010101" pitchFamily="34" charset="-79"/>
                <a:cs typeface="David" panose="020E0502060401010101" pitchFamily="34" charset="-79"/>
              </a:rPr>
              <a:t>קרניים</a:t>
            </a:r>
            <a:r>
              <a:rPr lang="en-US" sz="4000" dirty="0"/>
              <a:t> and the length of each horn </a:t>
            </a:r>
            <a:r>
              <a:rPr lang="he-IL" sz="4000" b="1" dirty="0">
                <a:latin typeface="David" panose="020E0502060401010101" pitchFamily="34" charset="-79"/>
                <a:cs typeface="David" panose="020E0502060401010101" pitchFamily="34" charset="-79"/>
              </a:rPr>
              <a:t>קרן</a:t>
            </a:r>
            <a:r>
              <a:rPr lang="he-IL" sz="4000" dirty="0"/>
              <a:t> </a:t>
            </a:r>
            <a:r>
              <a:rPr lang="en-US" sz="4000" dirty="0"/>
              <a:t> is 4 finger widths”.</a:t>
            </a:r>
          </a:p>
        </p:txBody>
      </p:sp>
    </p:spTree>
    <p:extLst>
      <p:ext uri="{BB962C8B-B14F-4D97-AF65-F5344CB8AC3E}">
        <p14:creationId xmlns:p14="http://schemas.microsoft.com/office/powerpoint/2010/main" val="2925525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later on he continues regarding the Showbread – “That it should have ‘panim’ </a:t>
            </a:r>
            <a:r>
              <a:rPr lang="he-IL" sz="4000" b="1" dirty="0">
                <a:latin typeface="David" panose="020E0502060401010101" pitchFamily="34" charset="-79"/>
                <a:cs typeface="David" panose="020E0502060401010101" pitchFamily="34" charset="-79"/>
              </a:rPr>
              <a:t>פנים</a:t>
            </a:r>
            <a:r>
              <a:rPr lang="en-US" sz="4000" dirty="0"/>
              <a:t>: flanks/sides. [another version] corners</a:t>
            </a:r>
            <a:r>
              <a:rPr lang="he-IL" sz="3200" b="0" i="0" dirty="0">
                <a:solidFill>
                  <a:srgbClr val="333333"/>
                </a:solidFill>
                <a:effectLst/>
                <a:latin typeface="Assistant"/>
              </a:rPr>
              <a:t> </a:t>
            </a:r>
            <a:r>
              <a:rPr lang="he-IL" sz="4000" b="1" dirty="0">
                <a:latin typeface="David" panose="020E0502060401010101" pitchFamily="34" charset="-79"/>
                <a:cs typeface="David" panose="020E0502060401010101" pitchFamily="34" charset="-79"/>
              </a:rPr>
              <a:t>זָוִיות</a:t>
            </a:r>
            <a:r>
              <a:rPr lang="he-IL" sz="4000" dirty="0"/>
              <a:t> </a:t>
            </a:r>
            <a:r>
              <a:rPr lang="en-US" sz="4000" dirty="0"/>
              <a:t> and they are the ‘</a:t>
            </a:r>
            <a:r>
              <a:rPr lang="en-US" sz="4000" dirty="0" err="1"/>
              <a:t>kranot</a:t>
            </a:r>
            <a:r>
              <a:rPr lang="he-IL" sz="4000" b="1" dirty="0">
                <a:latin typeface="David" panose="020E0502060401010101" pitchFamily="34" charset="-79"/>
                <a:cs typeface="David" panose="020E0502060401010101" pitchFamily="34" charset="-79"/>
              </a:rPr>
              <a:t>קרנות</a:t>
            </a:r>
            <a:r>
              <a:rPr lang="he-IL" sz="4000" dirty="0"/>
              <a:t> </a:t>
            </a:r>
            <a:r>
              <a:rPr lang="en-US" sz="4000" dirty="0"/>
              <a:t>’”</a:t>
            </a:r>
          </a:p>
        </p:txBody>
      </p:sp>
    </p:spTree>
    <p:extLst>
      <p:ext uri="{BB962C8B-B14F-4D97-AF65-F5344CB8AC3E}">
        <p14:creationId xmlns:p14="http://schemas.microsoft.com/office/powerpoint/2010/main" val="999287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8194" name="Picture 2" descr="Bread of All Bread - Ulpan-Or">
            <a:extLst>
              <a:ext uri="{FF2B5EF4-FFF2-40B4-BE49-F238E27FC236}">
                <a16:creationId xmlns:a16="http://schemas.microsoft.com/office/drawing/2014/main" id="{C9D44F37-DB62-4112-AEE6-0825EE977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03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Eph 3.16-21</a:t>
            </a:r>
            <a:r>
              <a:rPr lang="en-US" sz="4000" dirty="0"/>
              <a:t> I pray that from His glorious riches He would grant you to be strengthened in your inner being with power through His Ruakh, so that Messiah may dwell in your hearts through faith. I pray that you, being rooted and grounded in love, </a:t>
            </a:r>
          </a:p>
        </p:txBody>
      </p:sp>
    </p:spTree>
    <p:extLst>
      <p:ext uri="{BB962C8B-B14F-4D97-AF65-F5344CB8AC3E}">
        <p14:creationId xmlns:p14="http://schemas.microsoft.com/office/powerpoint/2010/main" val="2010617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Eph 3.16-21</a:t>
            </a:r>
            <a:r>
              <a:rPr lang="en-US" sz="4000" dirty="0"/>
              <a:t> may have strength to grasp with all the </a:t>
            </a:r>
            <a:r>
              <a:rPr lang="en-US" sz="4000" dirty="0" err="1"/>
              <a:t>kedoshim</a:t>
            </a:r>
            <a:r>
              <a:rPr lang="en-US" sz="4000" dirty="0"/>
              <a:t> what is the width and length and height and depth,  and to know the love of Messiah which surpasses knowledge, so you may be filled up with all the fullness of God. Now to Him who is able to do far beyond all that we ask or imagine, </a:t>
            </a:r>
          </a:p>
        </p:txBody>
      </p:sp>
    </p:spTree>
    <p:extLst>
      <p:ext uri="{BB962C8B-B14F-4D97-AF65-F5344CB8AC3E}">
        <p14:creationId xmlns:p14="http://schemas.microsoft.com/office/powerpoint/2010/main" val="93396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thief broke into my house last night. He started searching for money so I got up and searched with him.  </a:t>
            </a:r>
          </a:p>
        </p:txBody>
      </p:sp>
    </p:spTree>
    <p:extLst>
      <p:ext uri="{BB962C8B-B14F-4D97-AF65-F5344CB8AC3E}">
        <p14:creationId xmlns:p14="http://schemas.microsoft.com/office/powerpoint/2010/main" val="1613488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3.16-21</a:t>
            </a:r>
            <a:r>
              <a:rPr lang="en-US" sz="4000" dirty="0"/>
              <a:t> by means of His power that works in us, to Him be the glory in the community of believers and in Messiah Yeshua throughout all generations forever and ever! Amen.</a:t>
            </a:r>
          </a:p>
        </p:txBody>
      </p:sp>
    </p:spTree>
    <p:extLst>
      <p:ext uri="{BB962C8B-B14F-4D97-AF65-F5344CB8AC3E}">
        <p14:creationId xmlns:p14="http://schemas.microsoft.com/office/powerpoint/2010/main" val="2568473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28133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Punishing the grain</a:t>
            </a:r>
          </a:p>
        </p:txBody>
      </p:sp>
      <p:pic>
        <p:nvPicPr>
          <p:cNvPr id="3" name="Picture 2">
            <a:extLst>
              <a:ext uri="{FF2B5EF4-FFF2-40B4-BE49-F238E27FC236}">
                <a16:creationId xmlns:a16="http://schemas.microsoft.com/office/drawing/2014/main" id="{0DD5E74C-51E6-4654-B95A-0772AFD42E40}"/>
              </a:ext>
            </a:extLst>
          </p:cNvPr>
          <p:cNvPicPr>
            <a:picLocks noChangeAspect="1"/>
          </p:cNvPicPr>
          <p:nvPr/>
        </p:nvPicPr>
        <p:blipFill>
          <a:blip r:embed="rId3"/>
          <a:stretch>
            <a:fillRect/>
          </a:stretch>
        </p:blipFill>
        <p:spPr>
          <a:xfrm>
            <a:off x="3586138" y="-189"/>
            <a:ext cx="5557862" cy="5143500"/>
          </a:xfrm>
          <a:prstGeom prst="rect">
            <a:avLst/>
          </a:prstGeom>
        </p:spPr>
      </p:pic>
    </p:spTree>
    <p:extLst>
      <p:ext uri="{BB962C8B-B14F-4D97-AF65-F5344CB8AC3E}">
        <p14:creationId xmlns:p14="http://schemas.microsoft.com/office/powerpoint/2010/main" val="2978366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16457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Beating the grain 500x</a:t>
            </a:r>
          </a:p>
        </p:txBody>
      </p:sp>
      <p:pic>
        <p:nvPicPr>
          <p:cNvPr id="3" name="Picture 2">
            <a:extLst>
              <a:ext uri="{FF2B5EF4-FFF2-40B4-BE49-F238E27FC236}">
                <a16:creationId xmlns:a16="http://schemas.microsoft.com/office/drawing/2014/main" id="{32EBD9DA-DAB5-474A-B992-4DAAF2C47A0D}"/>
              </a:ext>
            </a:extLst>
          </p:cNvPr>
          <p:cNvPicPr>
            <a:picLocks noChangeAspect="1"/>
          </p:cNvPicPr>
          <p:nvPr/>
        </p:nvPicPr>
        <p:blipFill>
          <a:blip r:embed="rId3"/>
          <a:stretch>
            <a:fillRect/>
          </a:stretch>
        </p:blipFill>
        <p:spPr>
          <a:xfrm>
            <a:off x="3469372" y="38099"/>
            <a:ext cx="5664066" cy="5143500"/>
          </a:xfrm>
          <a:prstGeom prst="rect">
            <a:avLst/>
          </a:prstGeom>
        </p:spPr>
      </p:pic>
    </p:spTree>
    <p:extLst>
      <p:ext uri="{BB962C8B-B14F-4D97-AF65-F5344CB8AC3E}">
        <p14:creationId xmlns:p14="http://schemas.microsoft.com/office/powerpoint/2010/main" val="619421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12.24-25</a:t>
            </a:r>
            <a:r>
              <a:rPr lang="en-US" sz="4000" dirty="0"/>
              <a:t> Amen, amen I tell you, unless a grain of wheat falls to the earth and dies, it remains alone. But if it dies, it produces much fruit. He who loves his life will lose it, and the one who hates his life in this world will keep it forever. </a:t>
            </a:r>
          </a:p>
        </p:txBody>
      </p:sp>
    </p:spTree>
    <p:extLst>
      <p:ext uri="{BB962C8B-B14F-4D97-AF65-F5344CB8AC3E}">
        <p14:creationId xmlns:p14="http://schemas.microsoft.com/office/powerpoint/2010/main" val="1434115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Also, Manna </a:t>
            </a:r>
          </a:p>
          <a:p>
            <a:r>
              <a:rPr lang="en-US" sz="4000" dirty="0"/>
              <a:t>Gather </a:t>
            </a:r>
            <a:r>
              <a:rPr lang="en-US" sz="4000" u="sng" dirty="0"/>
              <a:t>every</a:t>
            </a:r>
            <a:r>
              <a:rPr lang="en-US" sz="4000" dirty="0"/>
              <a:t> morning</a:t>
            </a:r>
          </a:p>
          <a:p>
            <a:r>
              <a:rPr lang="en-US" sz="4000" dirty="0"/>
              <a:t>Special provision on Shabbat</a:t>
            </a:r>
          </a:p>
          <a:p>
            <a:r>
              <a:rPr lang="en-US" sz="4000" dirty="0"/>
              <a:t>Certain divine monotony.   Like monogamy.  </a:t>
            </a:r>
            <a:r>
              <a:rPr lang="en-US" sz="4000" i="1" dirty="0"/>
              <a:t>Red Hot </a:t>
            </a:r>
            <a:r>
              <a:rPr lang="en-US" sz="4000" i="1" dirty="0" err="1"/>
              <a:t>Mongamy</a:t>
            </a:r>
            <a:endParaRPr lang="en-US" sz="4000" i="1" dirty="0"/>
          </a:p>
        </p:txBody>
      </p:sp>
    </p:spTree>
    <p:extLst>
      <p:ext uri="{BB962C8B-B14F-4D97-AF65-F5344CB8AC3E}">
        <p14:creationId xmlns:p14="http://schemas.microsoft.com/office/powerpoint/2010/main" val="151819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said to them, “I am the bread of life. Whoever comes to Me will never be hungry, and whoever believes in Me will never be thirsty.</a:t>
            </a:r>
          </a:p>
          <a:p>
            <a:pPr marL="0" indent="0">
              <a:buNone/>
            </a:pPr>
            <a:r>
              <a:rPr lang="en-US" sz="4000" dirty="0"/>
              <a:t>"Panim</a:t>
            </a:r>
            <a:r>
              <a:rPr lang="he-IL" sz="4000" b="1" dirty="0">
                <a:latin typeface="David" panose="020E0502060401010101" pitchFamily="34" charset="-79"/>
                <a:cs typeface="David" panose="020E0502060401010101" pitchFamily="34" charset="-79"/>
              </a:rPr>
              <a:t>פנים</a:t>
            </a:r>
            <a:r>
              <a:rPr lang="he-IL" sz="4000" dirty="0"/>
              <a:t> "</a:t>
            </a:r>
            <a:r>
              <a:rPr lang="en-US" sz="4000" dirty="0"/>
              <a:t> face or "inner spirituality“</a:t>
            </a:r>
          </a:p>
          <a:p>
            <a:pPr marL="0" indent="0">
              <a:buNone/>
            </a:pPr>
            <a:endParaRPr lang="en-US" sz="4000" dirty="0"/>
          </a:p>
        </p:txBody>
      </p:sp>
    </p:spTree>
    <p:extLst>
      <p:ext uri="{BB962C8B-B14F-4D97-AF65-F5344CB8AC3E}">
        <p14:creationId xmlns:p14="http://schemas.microsoft.com/office/powerpoint/2010/main" val="3906662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6.28-40</a:t>
            </a:r>
            <a:r>
              <a:rPr lang="en-US" sz="4000" dirty="0"/>
              <a:t>  Then they said to Him, “What shall we do to perform the works of God?” Yeshua answered them, “This is the work of God, to trust in the One He sent.”  So they said to Him, “Then what sign do You perform, so that we may see and believe You? What work do You do?  </a:t>
            </a:r>
          </a:p>
        </p:txBody>
      </p:sp>
    </p:spTree>
    <p:extLst>
      <p:ext uri="{BB962C8B-B14F-4D97-AF65-F5344CB8AC3E}">
        <p14:creationId xmlns:p14="http://schemas.microsoft.com/office/powerpoint/2010/main" val="113574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Yn</a:t>
            </a:r>
            <a:r>
              <a:rPr lang="en-US" sz="4000" baseline="30000" dirty="0"/>
              <a:t> 6.28-40</a:t>
            </a:r>
            <a:r>
              <a:rPr lang="en-US" sz="4000" dirty="0"/>
              <a:t>  Our fathers ate the manna in the wilderness; as it is written, ‘Out of heaven He gave them bread to eat.’” Yeshua answered them, “Amen, amen I tell you, it isn’t Moses who has given you bread from heaven, but My Father gives you the true bread from heaven.  For the bread of God</a:t>
            </a:r>
          </a:p>
        </p:txBody>
      </p:sp>
    </p:spTree>
    <p:extLst>
      <p:ext uri="{BB962C8B-B14F-4D97-AF65-F5344CB8AC3E}">
        <p14:creationId xmlns:p14="http://schemas.microsoft.com/office/powerpoint/2010/main" val="1280077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Yn</a:t>
            </a:r>
            <a:r>
              <a:rPr lang="en-US" sz="4000" baseline="30000" dirty="0"/>
              <a:t> 6.28-40</a:t>
            </a:r>
            <a:r>
              <a:rPr lang="en-US" sz="4000" dirty="0"/>
              <a:t>  is the One coming down from heaven and giving life to the world.” So they said to Him, “Sir, give us this bread from now on!” Yeshua said to them, “I am the bread of life. Whoever comes to Me will never be hungry, </a:t>
            </a:r>
            <a:r>
              <a:rPr lang="en-US" sz="4000" dirty="0">
                <a:solidFill>
                  <a:srgbClr val="FFFF66"/>
                </a:solidFill>
              </a:rPr>
              <a:t>and whoever believes in Me </a:t>
            </a:r>
            <a:r>
              <a:rPr lang="en-US" sz="4000" dirty="0"/>
              <a:t>will never be thirsty. But I told you that you have seen Me, yet you do not believe. </a:t>
            </a:r>
          </a:p>
        </p:txBody>
      </p:sp>
    </p:spTree>
    <p:extLst>
      <p:ext uri="{BB962C8B-B14F-4D97-AF65-F5344CB8AC3E}">
        <p14:creationId xmlns:p14="http://schemas.microsoft.com/office/powerpoint/2010/main" val="2808351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6.28-40</a:t>
            </a:r>
            <a:r>
              <a:rPr lang="en-US" sz="4000" dirty="0"/>
              <a:t>  Everyone the Father gives Me will come to Me, and anyone coming to Me I will never reject.  For I have come down from heaven not to do My own will but the will of the One who sent Me. “Now this is the will of the One who sent Me, </a:t>
            </a:r>
          </a:p>
        </p:txBody>
      </p:sp>
    </p:spTree>
    <p:extLst>
      <p:ext uri="{BB962C8B-B14F-4D97-AF65-F5344CB8AC3E}">
        <p14:creationId xmlns:p14="http://schemas.microsoft.com/office/powerpoint/2010/main" val="47443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Just remember, once you're over the hill you begin to pick up speed. </a:t>
            </a:r>
          </a:p>
        </p:txBody>
      </p:sp>
    </p:spTree>
    <p:extLst>
      <p:ext uri="{BB962C8B-B14F-4D97-AF65-F5344CB8AC3E}">
        <p14:creationId xmlns:p14="http://schemas.microsoft.com/office/powerpoint/2010/main" val="18245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6.28-40</a:t>
            </a:r>
            <a:r>
              <a:rPr lang="en-US" sz="4000" dirty="0"/>
              <a:t>  that I lose not one of all He has given Me, but raise each one on the last day. For this is the will of My Father, that everyone who sees the Son and trusts in Him may have eternal life; and I will raise him up on the last day.”</a:t>
            </a:r>
          </a:p>
        </p:txBody>
      </p:sp>
    </p:spTree>
    <p:extLst>
      <p:ext uri="{BB962C8B-B14F-4D97-AF65-F5344CB8AC3E}">
        <p14:creationId xmlns:p14="http://schemas.microsoft.com/office/powerpoint/2010/main" val="3443171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3700" baseline="30000" dirty="0"/>
              <a:t>Kohelet/</a:t>
            </a:r>
            <a:r>
              <a:rPr lang="en-US" sz="3700" baseline="30000" dirty="0" err="1"/>
              <a:t>Ecc</a:t>
            </a:r>
            <a:r>
              <a:rPr lang="en-US" sz="3700" baseline="30000" dirty="0"/>
              <a:t> 11.1 </a:t>
            </a:r>
            <a:r>
              <a:rPr lang="en-US" sz="3700" dirty="0"/>
              <a:t>Cast your bread upon the waters, for after many days you will find it.</a:t>
            </a:r>
          </a:p>
          <a:p>
            <a:pPr marL="0" indent="0" algn="r" rtl="1">
              <a:buNone/>
            </a:pPr>
            <a:r>
              <a:rPr lang="he-IL" sz="4000" b="1" dirty="0">
                <a:latin typeface="David" panose="020E0502060401010101" pitchFamily="34" charset="-79"/>
                <a:cs typeface="David" panose="020E0502060401010101" pitchFamily="34" charset="-79"/>
              </a:rPr>
              <a:t>שַׁלַּח לַחְמְךָ, עַל-פְּנֵי הַמָּיִם:  כִּי-בְרֹב הַיָּמִים, תִּמְצָאֶנּוּ.</a:t>
            </a:r>
            <a:endParaRPr lang="en-US" sz="4000" b="1" dirty="0">
              <a:latin typeface="David" panose="020E0502060401010101" pitchFamily="34" charset="-79"/>
              <a:cs typeface="David" panose="020E0502060401010101" pitchFamily="34" charset="-79"/>
            </a:endParaRPr>
          </a:p>
          <a:p>
            <a:pPr marL="0" indent="0" algn="l">
              <a:buNone/>
            </a:pPr>
            <a:r>
              <a:rPr lang="en-US" sz="3700" dirty="0"/>
              <a:t>Send your resources out over the seas; eventually you will reap a return.</a:t>
            </a:r>
          </a:p>
        </p:txBody>
      </p:sp>
    </p:spTree>
    <p:extLst>
      <p:ext uri="{BB962C8B-B14F-4D97-AF65-F5344CB8AC3E}">
        <p14:creationId xmlns:p14="http://schemas.microsoft.com/office/powerpoint/2010/main" val="2562435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577D093-DECB-4AC1-B592-2D624B7304F7}"/>
              </a:ext>
            </a:extLst>
          </p:cNvPr>
          <p:cNvPicPr>
            <a:picLocks noChangeAspect="1"/>
          </p:cNvPicPr>
          <p:nvPr/>
        </p:nvPicPr>
        <p:blipFill>
          <a:blip r:embed="rId3"/>
          <a:stretch>
            <a:fillRect/>
          </a:stretch>
        </p:blipFill>
        <p:spPr>
          <a:xfrm>
            <a:off x="281888" y="0"/>
            <a:ext cx="8580224" cy="5143500"/>
          </a:xfrm>
          <a:prstGeom prst="rect">
            <a:avLst/>
          </a:prstGeom>
        </p:spPr>
      </p:pic>
      <p:sp>
        <p:nvSpPr>
          <p:cNvPr id="2" name="TextBox 1">
            <a:extLst>
              <a:ext uri="{FF2B5EF4-FFF2-40B4-BE49-F238E27FC236}">
                <a16:creationId xmlns:a16="http://schemas.microsoft.com/office/drawing/2014/main" id="{98A84338-B614-40A3-9941-3F213B75B993}"/>
              </a:ext>
            </a:extLst>
          </p:cNvPr>
          <p:cNvSpPr txBox="1"/>
          <p:nvPr/>
        </p:nvSpPr>
        <p:spPr>
          <a:xfrm>
            <a:off x="613496" y="590550"/>
            <a:ext cx="1821012"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1960’s</a:t>
            </a:r>
          </a:p>
        </p:txBody>
      </p:sp>
    </p:spTree>
    <p:extLst>
      <p:ext uri="{BB962C8B-B14F-4D97-AF65-F5344CB8AC3E}">
        <p14:creationId xmlns:p14="http://schemas.microsoft.com/office/powerpoint/2010/main" val="1902143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D0D9D1B-4C2E-45FC-BA18-8A448D99BE1A}"/>
              </a:ext>
            </a:extLst>
          </p:cNvPr>
          <p:cNvPicPr>
            <a:picLocks noChangeAspect="1"/>
          </p:cNvPicPr>
          <p:nvPr/>
        </p:nvPicPr>
        <p:blipFill>
          <a:blip r:embed="rId3"/>
          <a:stretch>
            <a:fillRect/>
          </a:stretch>
        </p:blipFill>
        <p:spPr>
          <a:xfrm>
            <a:off x="872858" y="0"/>
            <a:ext cx="7398284" cy="5143500"/>
          </a:xfrm>
          <a:prstGeom prst="rect">
            <a:avLst/>
          </a:prstGeom>
        </p:spPr>
      </p:pic>
    </p:spTree>
    <p:extLst>
      <p:ext uri="{BB962C8B-B14F-4D97-AF65-F5344CB8AC3E}">
        <p14:creationId xmlns:p14="http://schemas.microsoft.com/office/powerpoint/2010/main" val="3568243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D24B0DD-2167-4FCD-8041-C99DBA6DE2FE}"/>
              </a:ext>
            </a:extLst>
          </p:cNvPr>
          <p:cNvPicPr>
            <a:picLocks noChangeAspect="1"/>
          </p:cNvPicPr>
          <p:nvPr/>
        </p:nvPicPr>
        <p:blipFill>
          <a:blip r:embed="rId3"/>
          <a:stretch>
            <a:fillRect/>
          </a:stretch>
        </p:blipFill>
        <p:spPr>
          <a:xfrm>
            <a:off x="681867" y="0"/>
            <a:ext cx="7780266" cy="5143500"/>
          </a:xfrm>
          <a:prstGeom prst="rect">
            <a:avLst/>
          </a:prstGeom>
        </p:spPr>
      </p:pic>
    </p:spTree>
    <p:extLst>
      <p:ext uri="{BB962C8B-B14F-4D97-AF65-F5344CB8AC3E}">
        <p14:creationId xmlns:p14="http://schemas.microsoft.com/office/powerpoint/2010/main" val="551789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BEC6320-4CF8-4B40-84B5-FF15C5352433}"/>
              </a:ext>
            </a:extLst>
          </p:cNvPr>
          <p:cNvPicPr>
            <a:picLocks noChangeAspect="1"/>
          </p:cNvPicPr>
          <p:nvPr/>
        </p:nvPicPr>
        <p:blipFill>
          <a:blip r:embed="rId3"/>
          <a:stretch>
            <a:fillRect/>
          </a:stretch>
        </p:blipFill>
        <p:spPr>
          <a:xfrm>
            <a:off x="1192088" y="0"/>
            <a:ext cx="6759823" cy="5143500"/>
          </a:xfrm>
          <a:prstGeom prst="rect">
            <a:avLst/>
          </a:prstGeom>
        </p:spPr>
      </p:pic>
    </p:spTree>
    <p:extLst>
      <p:ext uri="{BB962C8B-B14F-4D97-AF65-F5344CB8AC3E}">
        <p14:creationId xmlns:p14="http://schemas.microsoft.com/office/powerpoint/2010/main" val="2389492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2A36B70-66B1-4625-8B3D-0A93E665B1A6}"/>
              </a:ext>
            </a:extLst>
          </p:cNvPr>
          <p:cNvPicPr>
            <a:picLocks noChangeAspect="1"/>
          </p:cNvPicPr>
          <p:nvPr/>
        </p:nvPicPr>
        <p:blipFill>
          <a:blip r:embed="rId3"/>
          <a:stretch>
            <a:fillRect/>
          </a:stretch>
        </p:blipFill>
        <p:spPr>
          <a:xfrm>
            <a:off x="1438355" y="0"/>
            <a:ext cx="6267290" cy="5143500"/>
          </a:xfrm>
          <a:prstGeom prst="rect">
            <a:avLst/>
          </a:prstGeom>
        </p:spPr>
      </p:pic>
    </p:spTree>
    <p:extLst>
      <p:ext uri="{BB962C8B-B14F-4D97-AF65-F5344CB8AC3E}">
        <p14:creationId xmlns:p14="http://schemas.microsoft.com/office/powerpoint/2010/main" val="91899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84E5CB1-9FAD-4D2D-B877-6DE7C6A26EAB}"/>
              </a:ext>
            </a:extLst>
          </p:cNvPr>
          <p:cNvPicPr>
            <a:picLocks noChangeAspect="1"/>
          </p:cNvPicPr>
          <p:nvPr/>
        </p:nvPicPr>
        <p:blipFill>
          <a:blip r:embed="rId3"/>
          <a:stretch>
            <a:fillRect/>
          </a:stretch>
        </p:blipFill>
        <p:spPr>
          <a:xfrm>
            <a:off x="1321338" y="0"/>
            <a:ext cx="6501324" cy="5143500"/>
          </a:xfrm>
          <a:prstGeom prst="rect">
            <a:avLst/>
          </a:prstGeom>
        </p:spPr>
      </p:pic>
    </p:spTree>
    <p:extLst>
      <p:ext uri="{BB962C8B-B14F-4D97-AF65-F5344CB8AC3E}">
        <p14:creationId xmlns:p14="http://schemas.microsoft.com/office/powerpoint/2010/main" val="1665151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9.2b</a:t>
            </a:r>
            <a:r>
              <a:rPr lang="en-US" sz="4000" dirty="0"/>
              <a:t> For a tent was prepared: in the outer part were…</a:t>
            </a:r>
            <a:r>
              <a:rPr lang="en-US" sz="4000" u="sng" dirty="0">
                <a:solidFill>
                  <a:srgbClr val="FFFF66"/>
                </a:solidFill>
              </a:rPr>
              <a:t>the presentation of the bread </a:t>
            </a:r>
            <a:r>
              <a:rPr lang="en-US" sz="4000" dirty="0"/>
              <a:t>—this is called the Holy Place</a:t>
            </a:r>
          </a:p>
        </p:txBody>
      </p:sp>
    </p:spTree>
    <p:extLst>
      <p:ext uri="{BB962C8B-B14F-4D97-AF65-F5344CB8AC3E}">
        <p14:creationId xmlns:p14="http://schemas.microsoft.com/office/powerpoint/2010/main" val="3451897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But we often get into a rut, miss the inner bread of the Presence.</a:t>
            </a:r>
          </a:p>
          <a:p>
            <a:r>
              <a:rPr lang="en-US" sz="4000" dirty="0"/>
              <a:t>Skip the hidden bread.</a:t>
            </a:r>
          </a:p>
          <a:p>
            <a:r>
              <a:rPr lang="en-US" sz="4000" dirty="0"/>
              <a:t>Gloss over inner sin</a:t>
            </a:r>
          </a:p>
          <a:p>
            <a:r>
              <a:rPr lang="en-US" sz="4000" dirty="0"/>
              <a:t>Miss or don’t seek opportunities to share the Bread.</a:t>
            </a:r>
          </a:p>
        </p:txBody>
      </p:sp>
    </p:spTree>
    <p:extLst>
      <p:ext uri="{BB962C8B-B14F-4D97-AF65-F5344CB8AC3E}">
        <p14:creationId xmlns:p14="http://schemas.microsoft.com/office/powerpoint/2010/main" val="9879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80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339021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521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Same </a:t>
            </a:r>
            <a:r>
              <a:rPr lang="en-US" sz="4000" dirty="0" err="1"/>
              <a:t>ol</a:t>
            </a:r>
            <a:r>
              <a:rPr lang="en-US" sz="4000" dirty="0"/>
              <a:t>’ same </a:t>
            </a:r>
            <a:r>
              <a:rPr lang="en-US" sz="4000" dirty="0" err="1"/>
              <a:t>ol</a:t>
            </a:r>
            <a:r>
              <a:rPr lang="en-US" sz="4000" dirty="0"/>
              <a:t>’</a:t>
            </a:r>
          </a:p>
        </p:txBody>
      </p:sp>
      <p:pic>
        <p:nvPicPr>
          <p:cNvPr id="3" name="Picture 2">
            <a:extLst>
              <a:ext uri="{FF2B5EF4-FFF2-40B4-BE49-F238E27FC236}">
                <a16:creationId xmlns:a16="http://schemas.microsoft.com/office/drawing/2014/main" id="{5671957D-2F2C-4F54-945C-9A8F93724738}"/>
              </a:ext>
            </a:extLst>
          </p:cNvPr>
          <p:cNvPicPr>
            <a:picLocks noChangeAspect="1"/>
          </p:cNvPicPr>
          <p:nvPr/>
        </p:nvPicPr>
        <p:blipFill>
          <a:blip r:embed="rId3"/>
          <a:stretch>
            <a:fillRect/>
          </a:stretch>
        </p:blipFill>
        <p:spPr>
          <a:xfrm>
            <a:off x="2290013" y="38099"/>
            <a:ext cx="6826827" cy="5143500"/>
          </a:xfrm>
          <a:prstGeom prst="rect">
            <a:avLst/>
          </a:prstGeom>
        </p:spPr>
      </p:pic>
    </p:spTree>
    <p:extLst>
      <p:ext uri="{BB962C8B-B14F-4D97-AF65-F5344CB8AC3E}">
        <p14:creationId xmlns:p14="http://schemas.microsoft.com/office/powerpoint/2010/main" val="711866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Does that hit home with you, too? I see that sheep struggle free, bound away, soar eagerly into the air –and straight back to where it was before. There is a wincing realization that this is so often me. (And that the Bible’s description of us as “sheep” is not a compliment!)  </a:t>
            </a:r>
          </a:p>
        </p:txBody>
      </p:sp>
    </p:spTree>
    <p:extLst>
      <p:ext uri="{BB962C8B-B14F-4D97-AF65-F5344CB8AC3E}">
        <p14:creationId xmlns:p14="http://schemas.microsoft.com/office/powerpoint/2010/main" val="3925576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Doing something repeatedly forms those neural pathways</a:t>
            </a:r>
          </a:p>
          <a:p>
            <a:pPr marL="0" indent="0">
              <a:buNone/>
            </a:pPr>
            <a:r>
              <a:rPr lang="en-US" sz="4000" dirty="0"/>
              <a:t>Practice, practice, practice the thoughts or actions that you want to make “your” gully.</a:t>
            </a:r>
          </a:p>
        </p:txBody>
      </p:sp>
    </p:spTree>
    <p:extLst>
      <p:ext uri="{BB962C8B-B14F-4D97-AF65-F5344CB8AC3E}">
        <p14:creationId xmlns:p14="http://schemas.microsoft.com/office/powerpoint/2010/main" val="102545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we getting filled with His bread, His presence, daily?</a:t>
            </a:r>
          </a:p>
          <a:p>
            <a:pPr marL="0" indent="0">
              <a:buNone/>
            </a:pPr>
            <a:r>
              <a:rPr lang="en-US" sz="4000" dirty="0"/>
              <a:t>Are we sharing His bread?</a:t>
            </a:r>
          </a:p>
        </p:txBody>
      </p:sp>
    </p:spTree>
    <p:extLst>
      <p:ext uri="{BB962C8B-B14F-4D97-AF65-F5344CB8AC3E}">
        <p14:creationId xmlns:p14="http://schemas.microsoft.com/office/powerpoint/2010/main" val="2162598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a:t>
            </a:r>
          </a:p>
          <a:p>
            <a:pPr marL="457200" indent="-457200">
              <a:buFont typeface="+mj-lt"/>
              <a:buAutoNum type="arabicPeriod"/>
            </a:pPr>
            <a:r>
              <a:rPr lang="en-US" sz="4000" dirty="0"/>
              <a:t>Are you filled with His Spirit, transforming your life?</a:t>
            </a:r>
          </a:p>
          <a:p>
            <a:pPr marL="457200" indent="-457200">
              <a:buFont typeface="+mj-lt"/>
              <a:buAutoNum type="arabicPeriod"/>
            </a:pPr>
            <a:r>
              <a:rPr lang="en-US" sz="4000" dirty="0"/>
              <a:t>Are you seeking to win others?</a:t>
            </a:r>
          </a:p>
        </p:txBody>
      </p:sp>
    </p:spTree>
    <p:extLst>
      <p:ext uri="{BB962C8B-B14F-4D97-AF65-F5344CB8AC3E}">
        <p14:creationId xmlns:p14="http://schemas.microsoft.com/office/powerpoint/2010/main" val="2242629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363873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9147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 message in this series in the Letter to the Messianic Jews / Hebrews / MJ</a:t>
            </a:r>
          </a:p>
          <a:p>
            <a:pPr marL="0" indent="0">
              <a:buNone/>
            </a:pPr>
            <a:r>
              <a:rPr lang="en-US" sz="4000" dirty="0"/>
              <a:t>was about worship furniture of the Messiah. </a:t>
            </a:r>
          </a:p>
          <a:p>
            <a:pPr marL="0" indent="0">
              <a:buNone/>
            </a:pPr>
            <a:r>
              <a:rPr lang="en-US" sz="4000" dirty="0"/>
              <a:t>We considered the pure golden Menorah, pure light…</a:t>
            </a:r>
          </a:p>
        </p:txBody>
      </p:sp>
    </p:spTree>
    <p:extLst>
      <p:ext uri="{BB962C8B-B14F-4D97-AF65-F5344CB8AC3E}">
        <p14:creationId xmlns:p14="http://schemas.microsoft.com/office/powerpoint/2010/main" val="230344511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150449</TotalTime>
  <Words>4952</Words>
  <Application>Microsoft Office PowerPoint</Application>
  <PresentationFormat>On-screen Show (16:9)</PresentationFormat>
  <Paragraphs>491</Paragraphs>
  <Slides>88</Slides>
  <Notes>88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88</vt:i4>
      </vt:variant>
    </vt:vector>
  </HeadingPairs>
  <TitlesOfParts>
    <vt:vector size="101" baseType="lpstr">
      <vt:lpstr>Arial</vt:lpstr>
      <vt:lpstr>Arial Rounded MT Bold</vt:lpstr>
      <vt:lpstr>Assistant</vt:lpstr>
      <vt:lpstr>Calibri</vt:lpstr>
      <vt:lpstr>Calibri Light</vt:lpstr>
      <vt:lpstr>David</vt:lpstr>
      <vt:lpstr>DDG_ProximaNova</vt:lpstr>
      <vt:lpstr>Ezra SIL</vt:lpstr>
      <vt:lpstr>Helvetica Neue</vt:lpstr>
      <vt:lpstr>inherit</vt:lpstr>
      <vt:lpstr>Roboto</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4178</cp:revision>
  <dcterms:created xsi:type="dcterms:W3CDTF">2006-04-21T19:34:43Z</dcterms:created>
  <dcterms:modified xsi:type="dcterms:W3CDTF">2021-04-24T13:46:11Z</dcterms:modified>
</cp:coreProperties>
</file>