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22" r:id="rId2"/>
    <p:sldMasterId id="2147483836" r:id="rId3"/>
  </p:sldMasterIdLst>
  <p:notesMasterIdLst>
    <p:notesMasterId r:id="rId119"/>
  </p:notesMasterIdLst>
  <p:handoutMasterIdLst>
    <p:handoutMasterId r:id="rId120"/>
  </p:handoutMasterIdLst>
  <p:sldIdLst>
    <p:sldId id="2045" r:id="rId4"/>
    <p:sldId id="63372" r:id="rId5"/>
    <p:sldId id="63367" r:id="rId6"/>
    <p:sldId id="63316" r:id="rId7"/>
    <p:sldId id="63355" r:id="rId8"/>
    <p:sldId id="63354" r:id="rId9"/>
    <p:sldId id="63382" r:id="rId10"/>
    <p:sldId id="63433" r:id="rId11"/>
    <p:sldId id="63428" r:id="rId12"/>
    <p:sldId id="63371" r:id="rId13"/>
    <p:sldId id="63374" r:id="rId14"/>
    <p:sldId id="63421" r:id="rId15"/>
    <p:sldId id="63362" r:id="rId16"/>
    <p:sldId id="63365" r:id="rId17"/>
    <p:sldId id="63366" r:id="rId18"/>
    <p:sldId id="63368" r:id="rId19"/>
    <p:sldId id="63373" r:id="rId20"/>
    <p:sldId id="63383" r:id="rId21"/>
    <p:sldId id="63432" r:id="rId22"/>
    <p:sldId id="63434" r:id="rId23"/>
    <p:sldId id="63360" r:id="rId24"/>
    <p:sldId id="63358" r:id="rId25"/>
    <p:sldId id="63363" r:id="rId26"/>
    <p:sldId id="63359" r:id="rId27"/>
    <p:sldId id="63369" r:id="rId28"/>
    <p:sldId id="63370" r:id="rId29"/>
    <p:sldId id="63376" r:id="rId30"/>
    <p:sldId id="63380" r:id="rId31"/>
    <p:sldId id="63378" r:id="rId32"/>
    <p:sldId id="63377" r:id="rId33"/>
    <p:sldId id="63381" r:id="rId34"/>
    <p:sldId id="63379" r:id="rId35"/>
    <p:sldId id="63384" r:id="rId36"/>
    <p:sldId id="63356" r:id="rId37"/>
    <p:sldId id="63364" r:id="rId38"/>
    <p:sldId id="63361" r:id="rId39"/>
    <p:sldId id="63435" r:id="rId40"/>
    <p:sldId id="63385" r:id="rId41"/>
    <p:sldId id="63429" r:id="rId42"/>
    <p:sldId id="63386" r:id="rId43"/>
    <p:sldId id="63387" r:id="rId44"/>
    <p:sldId id="63388" r:id="rId45"/>
    <p:sldId id="63389" r:id="rId46"/>
    <p:sldId id="63391" r:id="rId47"/>
    <p:sldId id="63390" r:id="rId48"/>
    <p:sldId id="63392" r:id="rId49"/>
    <p:sldId id="63393" r:id="rId50"/>
    <p:sldId id="63394" r:id="rId51"/>
    <p:sldId id="63395" r:id="rId52"/>
    <p:sldId id="63402" r:id="rId53"/>
    <p:sldId id="63397" r:id="rId54"/>
    <p:sldId id="63407" r:id="rId55"/>
    <p:sldId id="63439" r:id="rId56"/>
    <p:sldId id="63403" r:id="rId57"/>
    <p:sldId id="63404" r:id="rId58"/>
    <p:sldId id="63405" r:id="rId59"/>
    <p:sldId id="63406" r:id="rId60"/>
    <p:sldId id="63436" r:id="rId61"/>
    <p:sldId id="63426" r:id="rId62"/>
    <p:sldId id="63430" r:id="rId63"/>
    <p:sldId id="63410" r:id="rId64"/>
    <p:sldId id="63411" r:id="rId65"/>
    <p:sldId id="63412" r:id="rId66"/>
    <p:sldId id="63413" r:id="rId67"/>
    <p:sldId id="63414" r:id="rId68"/>
    <p:sldId id="63415" r:id="rId69"/>
    <p:sldId id="63326" r:id="rId70"/>
    <p:sldId id="63325" r:id="rId71"/>
    <p:sldId id="63427" r:id="rId72"/>
    <p:sldId id="63321" r:id="rId73"/>
    <p:sldId id="63338" r:id="rId74"/>
    <p:sldId id="63416" r:id="rId75"/>
    <p:sldId id="63417" r:id="rId76"/>
    <p:sldId id="63437" r:id="rId77"/>
    <p:sldId id="63431" r:id="rId78"/>
    <p:sldId id="63342" r:id="rId79"/>
    <p:sldId id="63350" r:id="rId80"/>
    <p:sldId id="63346" r:id="rId81"/>
    <p:sldId id="63349" r:id="rId82"/>
    <p:sldId id="63294" r:id="rId83"/>
    <p:sldId id="63352" r:id="rId84"/>
    <p:sldId id="63408" r:id="rId85"/>
    <p:sldId id="63351" r:id="rId86"/>
    <p:sldId id="63334" r:id="rId87"/>
    <p:sldId id="63330" r:id="rId88"/>
    <p:sldId id="63409" r:id="rId89"/>
    <p:sldId id="63343" r:id="rId90"/>
    <p:sldId id="63331" r:id="rId91"/>
    <p:sldId id="63344" r:id="rId92"/>
    <p:sldId id="63332" r:id="rId93"/>
    <p:sldId id="63345" r:id="rId94"/>
    <p:sldId id="63333" r:id="rId95"/>
    <p:sldId id="63340" r:id="rId96"/>
    <p:sldId id="63341" r:id="rId97"/>
    <p:sldId id="63353" r:id="rId98"/>
    <p:sldId id="63336" r:id="rId99"/>
    <p:sldId id="63337" r:id="rId100"/>
    <p:sldId id="63339" r:id="rId101"/>
    <p:sldId id="63323" r:id="rId102"/>
    <p:sldId id="63329" r:id="rId103"/>
    <p:sldId id="63327" r:id="rId104"/>
    <p:sldId id="63328" r:id="rId105"/>
    <p:sldId id="63438" r:id="rId106"/>
    <p:sldId id="63422" r:id="rId107"/>
    <p:sldId id="63289" r:id="rId108"/>
    <p:sldId id="63396" r:id="rId109"/>
    <p:sldId id="63423" r:id="rId110"/>
    <p:sldId id="63424" r:id="rId111"/>
    <p:sldId id="63425" r:id="rId112"/>
    <p:sldId id="63347" r:id="rId113"/>
    <p:sldId id="63348" r:id="rId114"/>
    <p:sldId id="63295" r:id="rId115"/>
    <p:sldId id="63296" r:id="rId116"/>
    <p:sldId id="63224" r:id="rId117"/>
    <p:sldId id="256" r:id="rId118"/>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9A6766"/>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757" autoAdjust="0"/>
    <p:restoredTop sz="88075" autoAdjust="0"/>
  </p:normalViewPr>
  <p:slideViewPr>
    <p:cSldViewPr>
      <p:cViewPr varScale="1">
        <p:scale>
          <a:sx n="105" d="100"/>
          <a:sy n="105" d="100"/>
        </p:scale>
        <p:origin x="126" y="360"/>
      </p:cViewPr>
      <p:guideLst>
        <p:guide orient="horz" pos="1620"/>
        <p:guide pos="2880"/>
      </p:guideLst>
    </p:cSldViewPr>
  </p:slideViewPr>
  <p:outlineViewPr>
    <p:cViewPr>
      <p:scale>
        <a:sx n="33" d="100"/>
        <a:sy n="33" d="100"/>
      </p:scale>
      <p:origin x="0" y="0"/>
    </p:cViewPr>
  </p:outlineViewPr>
  <p:notesTextViewPr>
    <p:cViewPr>
      <p:scale>
        <a:sx n="3" d="2"/>
        <a:sy n="3" d="2"/>
      </p:scale>
      <p:origin x="0" y="-576"/>
    </p:cViewPr>
  </p:notesTextViewPr>
  <p:sorterViewPr>
    <p:cViewPr varScale="1">
      <p:scale>
        <a:sx n="100" d="100"/>
        <a:sy n="100" d="100"/>
      </p:scale>
      <p:origin x="0" y="-2256"/>
    </p:cViewPr>
  </p:sorterViewPr>
  <p:notesViewPr>
    <p:cSldViewPr>
      <p:cViewPr varScale="1">
        <p:scale>
          <a:sx n="79" d="100"/>
          <a:sy n="79" d="100"/>
        </p:scale>
        <p:origin x="202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Shavuot 2021 Shavuot-nik Awakening</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 15, 2021 5781</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Shavuot 2021 Shavuot-nik Awakening</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 15, 2021 5781</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topics/abaye"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sefaria.org.il/Sukkah.45b.6?lang=bi&amp;with=all&amp;lang2=en" TargetMode="External"/><Relationship Id="rId4" Type="http://schemas.openxmlformats.org/officeDocument/2006/relationships/hyperlink" Target="/Isaiah.30.18"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iblestudytools.com/commentaries/gills-exposition-of-the-bible/acts-2-1.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adl.org/hate-symbols?cat_id%5b153%5d=153"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www.adl.org/education/references/hate-symbols/okay-hand-gesture" TargetMode="External"/><Relationship Id="rId4" Type="http://schemas.openxmlformats.org/officeDocument/2006/relationships/hyperlink" Target="https://www.adl.org/hate-symbols"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youtube.com/watch?v=LJGSjxGuyzg"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Shavuot 2021 Shavuot-nik Awakening</a:t>
            </a:r>
          </a:p>
        </p:txBody>
      </p:sp>
      <p:sp>
        <p:nvSpPr>
          <p:cNvPr id="5" name="Rectangle 3"/>
          <p:cNvSpPr>
            <a:spLocks noGrp="1" noChangeArrowheads="1"/>
          </p:cNvSpPr>
          <p:nvPr>
            <p:ph type="dt" idx="1"/>
          </p:nvPr>
        </p:nvSpPr>
        <p:spPr>
          <a:ln/>
        </p:spPr>
        <p:txBody>
          <a:bodyPr/>
          <a:lstStyle/>
          <a:p>
            <a:r>
              <a:rPr lang="en-US" altLang="en-US">
                <a:solidFill>
                  <a:prstClr val="white"/>
                </a:solidFill>
              </a:rPr>
              <a:t>May 15, 2021 5781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1"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So, we are sort of “Pentecostal”  </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32477773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https://youtu.be/Niwx6aDgP-c</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100</a:t>
            </a:fld>
            <a:endParaRPr lang="en-US" altLang="en-US"/>
          </a:p>
        </p:txBody>
      </p:sp>
    </p:spTree>
    <p:extLst>
      <p:ext uri="{BB962C8B-B14F-4D97-AF65-F5344CB8AC3E}">
        <p14:creationId xmlns:p14="http://schemas.microsoft.com/office/powerpoint/2010/main" val="2290498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101</a:t>
            </a:fld>
            <a:endParaRPr lang="en-US" altLang="en-US"/>
          </a:p>
        </p:txBody>
      </p:sp>
    </p:spTree>
    <p:extLst>
      <p:ext uri="{BB962C8B-B14F-4D97-AF65-F5344CB8AC3E}">
        <p14:creationId xmlns:p14="http://schemas.microsoft.com/office/powerpoint/2010/main" val="34164825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102</a:t>
            </a:fld>
            <a:endParaRPr lang="en-US" altLang="en-US"/>
          </a:p>
        </p:txBody>
      </p:sp>
    </p:spTree>
    <p:extLst>
      <p:ext uri="{BB962C8B-B14F-4D97-AF65-F5344CB8AC3E}">
        <p14:creationId xmlns:p14="http://schemas.microsoft.com/office/powerpoint/2010/main" val="18696158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103</a:t>
            </a:fld>
            <a:endParaRPr lang="en-US" altLang="en-US"/>
          </a:p>
        </p:txBody>
      </p:sp>
    </p:spTree>
    <p:extLst>
      <p:ext uri="{BB962C8B-B14F-4D97-AF65-F5344CB8AC3E}">
        <p14:creationId xmlns:p14="http://schemas.microsoft.com/office/powerpoint/2010/main" val="348990826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104</a:t>
            </a:fld>
            <a:endParaRPr lang="en-US" altLang="en-US"/>
          </a:p>
        </p:txBody>
      </p:sp>
    </p:spTree>
    <p:extLst>
      <p:ext uri="{BB962C8B-B14F-4D97-AF65-F5344CB8AC3E}">
        <p14:creationId xmlns:p14="http://schemas.microsoft.com/office/powerpoint/2010/main" val="1477003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Who are you discipling, building up?4</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Shavuot 2021 Shavuot-nik Awakening</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15,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99557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https://youtu.be/4DSk30cLl98</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106</a:t>
            </a:fld>
            <a:endParaRPr lang="en-US" altLang="en-US"/>
          </a:p>
        </p:txBody>
      </p:sp>
    </p:spTree>
    <p:extLst>
      <p:ext uri="{BB962C8B-B14F-4D97-AF65-F5344CB8AC3E}">
        <p14:creationId xmlns:p14="http://schemas.microsoft.com/office/powerpoint/2010/main" val="135288012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107</a:t>
            </a:fld>
            <a:endParaRPr lang="en-US" altLang="en-US"/>
          </a:p>
        </p:txBody>
      </p:sp>
    </p:spTree>
    <p:extLst>
      <p:ext uri="{BB962C8B-B14F-4D97-AF65-F5344CB8AC3E}">
        <p14:creationId xmlns:p14="http://schemas.microsoft.com/office/powerpoint/2010/main" val="1972643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108</a:t>
            </a:fld>
            <a:endParaRPr lang="en-US" altLang="en-US"/>
          </a:p>
        </p:txBody>
      </p:sp>
    </p:spTree>
    <p:extLst>
      <p:ext uri="{BB962C8B-B14F-4D97-AF65-F5344CB8AC3E}">
        <p14:creationId xmlns:p14="http://schemas.microsoft.com/office/powerpoint/2010/main" val="109041745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109</a:t>
            </a:fld>
            <a:endParaRPr lang="en-US" altLang="en-US"/>
          </a:p>
        </p:txBody>
      </p:sp>
    </p:spTree>
    <p:extLst>
      <p:ext uri="{BB962C8B-B14F-4D97-AF65-F5344CB8AC3E}">
        <p14:creationId xmlns:p14="http://schemas.microsoft.com/office/powerpoint/2010/main" val="2225888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So, we are sort of “Pentecostal”  </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8894496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110</a:t>
            </a:fld>
            <a:endParaRPr lang="en-US" altLang="en-US"/>
          </a:p>
        </p:txBody>
      </p:sp>
    </p:spTree>
    <p:extLst>
      <p:ext uri="{BB962C8B-B14F-4D97-AF65-F5344CB8AC3E}">
        <p14:creationId xmlns:p14="http://schemas.microsoft.com/office/powerpoint/2010/main" val="146553468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111</a:t>
            </a:fld>
            <a:endParaRPr lang="en-US" altLang="en-US"/>
          </a:p>
        </p:txBody>
      </p:sp>
    </p:spTree>
    <p:extLst>
      <p:ext uri="{BB962C8B-B14F-4D97-AF65-F5344CB8AC3E}">
        <p14:creationId xmlns:p14="http://schemas.microsoft.com/office/powerpoint/2010/main" val="32366325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112</a:t>
            </a:fld>
            <a:endParaRPr lang="en-US" altLang="en-US"/>
          </a:p>
        </p:txBody>
      </p:sp>
    </p:spTree>
    <p:extLst>
      <p:ext uri="{BB962C8B-B14F-4D97-AF65-F5344CB8AC3E}">
        <p14:creationId xmlns:p14="http://schemas.microsoft.com/office/powerpoint/2010/main" val="13202306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113</a:t>
            </a:fld>
            <a:endParaRPr lang="en-US" altLang="en-US"/>
          </a:p>
        </p:txBody>
      </p:sp>
    </p:spTree>
    <p:extLst>
      <p:ext uri="{BB962C8B-B14F-4D97-AF65-F5344CB8AC3E}">
        <p14:creationId xmlns:p14="http://schemas.microsoft.com/office/powerpoint/2010/main" val="8364415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114</a:t>
            </a:fld>
            <a:endParaRPr lang="en-US" altLang="en-US"/>
          </a:p>
        </p:txBody>
      </p:sp>
    </p:spTree>
    <p:extLst>
      <p:ext uri="{BB962C8B-B14F-4D97-AF65-F5344CB8AC3E}">
        <p14:creationId xmlns:p14="http://schemas.microsoft.com/office/powerpoint/2010/main" val="378650711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115</a:t>
            </a:fld>
            <a:endParaRPr lang="en-US" altLang="en-US"/>
          </a:p>
        </p:txBody>
      </p:sp>
    </p:spTree>
    <p:extLst>
      <p:ext uri="{BB962C8B-B14F-4D97-AF65-F5344CB8AC3E}">
        <p14:creationId xmlns:p14="http://schemas.microsoft.com/office/powerpoint/2010/main" val="3572826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So, we are “</a:t>
            </a:r>
            <a:r>
              <a:rPr lang="en-US" dirty="0" err="1"/>
              <a:t>Shavuotniks</a:t>
            </a:r>
            <a:r>
              <a:rPr lang="en-US" dirty="0"/>
              <a:t>”  </a:t>
            </a:r>
          </a:p>
          <a:p>
            <a:r>
              <a:rPr lang="en-US" dirty="0"/>
              <a:t>If someone asks what is Or </a:t>
            </a:r>
            <a:r>
              <a:rPr lang="en-US" dirty="0" err="1"/>
              <a:t>HaOlam’s</a:t>
            </a:r>
            <a:r>
              <a:rPr lang="en-US" dirty="0"/>
              <a:t> theology, tell them we are </a:t>
            </a:r>
            <a:r>
              <a:rPr lang="en-US" dirty="0" err="1"/>
              <a:t>Shavuotniks</a:t>
            </a:r>
            <a:r>
              <a:rPr lang="en-US" dirty="0"/>
              <a:t>.</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1664804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https://en.wikipedia.org/wiki/-nik</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p14="http://schemas.microsoft.com/office/powerpoint/2010/main" val="2140102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https://en.wikipedia.org/wiki/-nik</a:t>
            </a:r>
          </a:p>
          <a:p>
            <a:r>
              <a:rPr lang="en-US" dirty="0"/>
              <a:t>Plural </a:t>
            </a:r>
            <a:r>
              <a:rPr lang="en-US" dirty="0" err="1"/>
              <a:t>neatnikim</a:t>
            </a:r>
            <a:r>
              <a:rPr lang="en-US" dirty="0"/>
              <a:t> accent on the last syllable</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p14="http://schemas.microsoft.com/office/powerpoint/2010/main" val="2127190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hlinkClick r:id="rId3" action="ppaction://hlinkfile">
                  <a:extLst>
                    <a:ext uri="{A12FA001-AC4F-418D-AE19-62706E023703}">
                      <ahyp:hlinkClr xmlns:ahyp="http://schemas.microsoft.com/office/drawing/2018/hyperlinkcolor" val="tx"/>
                    </a:ext>
                  </a:extLst>
                </a:hlinkClick>
              </a:rPr>
              <a:t>R </a:t>
            </a:r>
            <a:r>
              <a:rPr lang="en-US" dirty="0" err="1">
                <a:hlinkClick r:id="rId3" action="ppaction://hlinkfile">
                  <a:extLst>
                    <a:ext uri="{A12FA001-AC4F-418D-AE19-62706E023703}">
                      <ahyp:hlinkClr xmlns:ahyp="http://schemas.microsoft.com/office/drawing/2018/hyperlinkcolor" val="tx"/>
                    </a:ext>
                  </a:extLst>
                </a:hlinkClick>
              </a:rPr>
              <a:t>Abaye</a:t>
            </a:r>
            <a:r>
              <a:rPr lang="en-US" dirty="0"/>
              <a:t> says: The world has no fewer than thirty-six righteous people in each generation who greet the Divine Presence every day, as it is stated: “Happy are all they that wait for Him [lo]” (</a:t>
            </a:r>
            <a:r>
              <a:rPr lang="en-US" dirty="0">
                <a:hlinkClick r:id="rId4" action="ppaction://hlinkfile">
                  <a:extLst>
                    <a:ext uri="{A12FA001-AC4F-418D-AE19-62706E023703}">
                      <ahyp:hlinkClr xmlns:ahyp="http://schemas.microsoft.com/office/drawing/2018/hyperlinkcolor" val="tx"/>
                    </a:ext>
                  </a:extLst>
                </a:hlinkClick>
              </a:rPr>
              <a:t>Isaiah 30:18</a:t>
            </a:r>
            <a:r>
              <a:rPr lang="en-US" dirty="0"/>
              <a:t>)? The numerological value of lo, spelled lamed vav, is thirty-six, alluding to the fact that there are at least thirty-six full-fledged righteous individuals in each generation.  </a:t>
            </a:r>
            <a:r>
              <a:rPr lang="en-US" dirty="0">
                <a:hlinkClick r:id="rId5">
                  <a:extLst>
                    <a:ext uri="{A12FA001-AC4F-418D-AE19-62706E023703}">
                      <ahyp:hlinkClr xmlns:ahyp="http://schemas.microsoft.com/office/drawing/2018/hyperlinkcolor" val="tx"/>
                    </a:ext>
                  </a:extLst>
                </a:hlinkClick>
              </a:rPr>
              <a:t>Sukkah 45b</a:t>
            </a:r>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p14="http://schemas.microsoft.com/office/powerpoint/2010/main" val="3257479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p14="http://schemas.microsoft.com/office/powerpoint/2010/main" val="143692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And connected to Jewish covenantal identity!</a:t>
            </a:r>
          </a:p>
          <a:p>
            <a:r>
              <a:rPr lang="en-US" dirty="0"/>
              <a:t>Context of Shavuot: </a:t>
            </a:r>
          </a:p>
          <a:p>
            <a:r>
              <a:rPr lang="en-US" baseline="30000" dirty="0" err="1"/>
              <a:t>Viyikra</a:t>
            </a:r>
            <a:r>
              <a:rPr lang="en-US" baseline="30000" dirty="0"/>
              <a:t>/Lev 23.16-18 </a:t>
            </a:r>
            <a:r>
              <a:rPr lang="en-US" dirty="0"/>
              <a:t>The day after the seventh week; you are to count fifty days; and then you are to present a new grain offering to Adonai. You must bring bread from your homes for waving — two loaves made with one gallon of fine flour, baked with leaven — as firstfruits for Adonai.  Along with the bread</a:t>
            </a:r>
          </a:p>
          <a:p>
            <a:r>
              <a:rPr lang="en-US" dirty="0"/>
              <a:t>Then Torah </a:t>
            </a:r>
            <a:r>
              <a:rPr lang="he-IL" dirty="0"/>
              <a:t>כי</a:t>
            </a:r>
            <a:r>
              <a:rPr lang="en-US" dirty="0"/>
              <a:t> Sinai on Shavuot.  Torah is the milk of the Word, so dairy.</a:t>
            </a:r>
          </a:p>
          <a:p>
            <a:r>
              <a:rPr lang="en-US" dirty="0"/>
              <a:t>Then the Ruakh.</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17</a:t>
            </a:fld>
            <a:endParaRPr lang="en-US" altLang="en-US"/>
          </a:p>
        </p:txBody>
      </p:sp>
    </p:spTree>
    <p:extLst>
      <p:ext uri="{BB962C8B-B14F-4D97-AF65-F5344CB8AC3E}">
        <p14:creationId xmlns:p14="http://schemas.microsoft.com/office/powerpoint/2010/main" val="1363181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1926665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p14="http://schemas.microsoft.com/office/powerpoint/2010/main" val="1302608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3500043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2260731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356357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Seems to imply counting up to it, </a:t>
            </a:r>
            <a:r>
              <a:rPr lang="en-US" dirty="0" err="1"/>
              <a:t>ie</a:t>
            </a:r>
            <a:r>
              <a:rPr lang="en-US" dirty="0"/>
              <a:t> the Omer count…In their days, it really was a wheat crop marked and counted.  Wheat crop a big deal.  We will have a wheat bread procession later.</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4082648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26937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hlinkClick r:id="rId3"/>
              </a:rPr>
              <a:t>https://www.biblestudytools.com/commentaries/gills-exposition-of-the-bible/acts-2-1.html</a:t>
            </a:r>
            <a:endParaRPr lang="en-US" sz="1050" dirty="0"/>
          </a:p>
          <a:p>
            <a:endParaRPr lang="en-US" dirty="0"/>
          </a:p>
          <a:p>
            <a:r>
              <a:rPr lang="en-US" dirty="0"/>
              <a:t>Are we like that?  Or HaOlam?</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2316342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282988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109538" indent="-109538">
              <a:buFont typeface="Arial" panose="020B0604020202020204" pitchFamily="34" charset="0"/>
              <a:buChar char="•"/>
            </a:pPr>
            <a:r>
              <a:rPr lang="en-US" sz="1800" dirty="0"/>
              <a:t>Some fervently feel that Yeshua will return in a pre-</a:t>
            </a:r>
            <a:r>
              <a:rPr lang="en-US" sz="1800" dirty="0" err="1"/>
              <a:t>Trib</a:t>
            </a:r>
            <a:r>
              <a:rPr lang="en-US" sz="1800" dirty="0"/>
              <a:t> Rapture. Some fervently feel that we must be ready to walk through the Great Tribulation.</a:t>
            </a:r>
          </a:p>
          <a:p>
            <a:pPr marL="109538" indent="-109538">
              <a:buFont typeface="Arial" panose="020B0604020202020204" pitchFamily="34" charset="0"/>
              <a:buChar char="•"/>
            </a:pPr>
            <a:r>
              <a:rPr lang="en-US" sz="1800" dirty="0"/>
              <a:t>Some fervently feel that masks and separation are vital.  Some think that masks are ineffective and counterproductive. </a:t>
            </a:r>
          </a:p>
          <a:p>
            <a:pPr marL="109538" indent="-109538">
              <a:buFont typeface="Arial" panose="020B0604020202020204" pitchFamily="34" charset="0"/>
              <a:buChar char="•"/>
            </a:pPr>
            <a:r>
              <a:rPr lang="en-US" sz="1800" dirty="0"/>
              <a:t>So, some fervently feel the election was stolen.  Some think that this idea of the election steal is insane paranoia.  Messiah Mag article.</a:t>
            </a:r>
          </a:p>
          <a:p>
            <a:pPr marL="109538" indent="-109538">
              <a:buFont typeface="Arial" panose="020B0604020202020204" pitchFamily="34" charset="0"/>
              <a:buChar char="•"/>
            </a:pPr>
            <a:r>
              <a:rPr lang="en-US" sz="1800" dirty="0"/>
              <a:t>Some fervently feel that we should speak in </a:t>
            </a:r>
            <a:r>
              <a:rPr lang="en-US" sz="1600" b="0" i="0" dirty="0">
                <a:solidFill>
                  <a:srgbClr val="222222"/>
                </a:solidFill>
                <a:effectLst/>
                <a:latin typeface="DDG_ProximaNova"/>
              </a:rPr>
              <a:t>glossolalia,</a:t>
            </a:r>
            <a:r>
              <a:rPr lang="en-US" sz="1800" dirty="0"/>
              <a:t> unknown tongues, as evidence of being filled with the Spirit, or of salvation.  Some think that tongues are of the devil.</a:t>
            </a:r>
          </a:p>
          <a:p>
            <a:pPr marL="109538" indent="-109538">
              <a:buFont typeface="Arial" panose="020B0604020202020204" pitchFamily="34" charset="0"/>
              <a:buChar char="•"/>
            </a:pPr>
            <a:r>
              <a:rPr lang="en-US" sz="1800" dirty="0"/>
              <a:t>Some fervently feel that the vaccine is important.  Some fervently feel that the vaccine is a death trap or close.</a:t>
            </a:r>
          </a:p>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3643100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p14="http://schemas.microsoft.com/office/powerpoint/2010/main" val="1277835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547653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https://www.youtube.com/watch?v=s7RmcdHrYuk    better sound	</a:t>
            </a:r>
          </a:p>
          <a:p>
            <a:r>
              <a:rPr lang="en-US" dirty="0"/>
              <a:t>https://www.youtube.com/watch?v=lN5EKyNNaZ0     better graphics</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2844848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https://worthy.watch/be-careful-if-you-decide-to-burn-a-flag</a:t>
            </a:r>
          </a:p>
          <a:p>
            <a:endParaRPr lang="en-US" dirty="0"/>
          </a:p>
          <a:p>
            <a:r>
              <a:rPr lang="en-US" dirty="0"/>
              <a:t>Interesting signs at an airport…</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a:t>
            </a:fld>
            <a:endParaRPr lang="en-US" altLang="en-US"/>
          </a:p>
        </p:txBody>
      </p:sp>
    </p:spTree>
    <p:extLst>
      <p:ext uri="{BB962C8B-B14F-4D97-AF65-F5344CB8AC3E}">
        <p14:creationId xmlns:p14="http://schemas.microsoft.com/office/powerpoint/2010/main" val="2912463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p14="http://schemas.microsoft.com/office/powerpoint/2010/main" val="1365664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1401288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519260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Consider someone you disagree with.   </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1974283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1817956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Without PowerPoint, but power.</a:t>
            </a:r>
          </a:p>
          <a:p>
            <a:r>
              <a:rPr lang="en-US" dirty="0"/>
              <a:t>Without ProPresenter, but presence…</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1565615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4245828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3389743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And connected to Jewish covenantal identity!</a:t>
            </a:r>
          </a:p>
          <a:p>
            <a:r>
              <a:rPr lang="en-US" dirty="0"/>
              <a:t>Context of Shavuot: </a:t>
            </a:r>
          </a:p>
          <a:p>
            <a:r>
              <a:rPr lang="en-US" baseline="30000" dirty="0" err="1"/>
              <a:t>Viyikra</a:t>
            </a:r>
            <a:r>
              <a:rPr lang="en-US" baseline="30000" dirty="0"/>
              <a:t>/Lev 23.16-18 </a:t>
            </a:r>
            <a:r>
              <a:rPr lang="en-US" dirty="0"/>
              <a:t>The day after the seventh week; you are to count fifty days; and then you are to present a new grain offering to Adonai. You must bring bread from your homes for waving — two loaves made with one gallon of fine flour, baked with leaven — as firstfruits for Adonai.  Along with the bread</a:t>
            </a:r>
          </a:p>
          <a:p>
            <a:r>
              <a:rPr lang="en-US" dirty="0"/>
              <a:t>Then Torah </a:t>
            </a:r>
            <a:r>
              <a:rPr lang="he-IL" dirty="0"/>
              <a:t>כי</a:t>
            </a:r>
            <a:r>
              <a:rPr lang="en-US" dirty="0"/>
              <a:t> Sinai on Shavuot.  Torah is the milk of the Word, so dairy.</a:t>
            </a:r>
          </a:p>
          <a:p>
            <a:r>
              <a:rPr lang="en-US" dirty="0"/>
              <a:t>Then the Ruakh.</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2925679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3546176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https://www.lifestyle-a2z.com/the-most-hilarious-photos-captured-at-the-airport-3/7/?xcmg=1</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1724966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Above, no contentiousness.   Grace, humility.   Messiah Mag article: people came to me love it, hate it.  Author’s opinion.  </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2451495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a:p>
            <a:r>
              <a:rPr lang="en-US" dirty="0"/>
              <a:t>Repenting, reforming, receiving.</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1466887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a:p>
            <a:r>
              <a:rPr lang="en-US" dirty="0"/>
              <a:t>Repenting, reforming, receiving.</a:t>
            </a:r>
          </a:p>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3033890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27365516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29928885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45</a:t>
            </a:fld>
            <a:endParaRPr lang="en-US" altLang="en-US"/>
          </a:p>
        </p:txBody>
      </p:sp>
    </p:spTree>
    <p:extLst>
      <p:ext uri="{BB962C8B-B14F-4D97-AF65-F5344CB8AC3E}">
        <p14:creationId xmlns:p14="http://schemas.microsoft.com/office/powerpoint/2010/main" val="724421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 </a:t>
            </a:r>
          </a:p>
          <a:p>
            <a:r>
              <a:rPr lang="en-US" dirty="0"/>
              <a:t>receiving</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p14="http://schemas.microsoft.com/office/powerpoint/2010/main" val="30489159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We can do that!   Pause…  </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47</a:t>
            </a:fld>
            <a:endParaRPr lang="en-US" altLang="en-US"/>
          </a:p>
        </p:txBody>
      </p:sp>
    </p:spTree>
    <p:extLst>
      <p:ext uri="{BB962C8B-B14F-4D97-AF65-F5344CB8AC3E}">
        <p14:creationId xmlns:p14="http://schemas.microsoft.com/office/powerpoint/2010/main" val="33760672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Different </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p14="http://schemas.microsoft.com/office/powerpoint/2010/main" val="16644330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latin typeface="Arial" panose="020B0604020202020204" pitchFamily="34" charset="0"/>
              </a:rPr>
              <a:t> </a:t>
            </a:r>
            <a:r>
              <a:rPr lang="en-US" sz="2000" baseline="30000" dirty="0"/>
              <a:t>Shir </a:t>
            </a:r>
            <a:r>
              <a:rPr lang="en-US" sz="2000" baseline="30000" dirty="0" err="1"/>
              <a:t>Hashirim</a:t>
            </a:r>
            <a:r>
              <a:rPr lang="en-US" sz="2000" baseline="30000" dirty="0"/>
              <a:t> Rabbah, </a:t>
            </a:r>
            <a:r>
              <a:rPr lang="en-US" sz="2000" baseline="30000" dirty="0" err="1"/>
              <a:t>ch.</a:t>
            </a:r>
            <a:r>
              <a:rPr lang="en-US" sz="2000" baseline="30000" dirty="0"/>
              <a:t> 1, pg. 12b  </a:t>
            </a:r>
            <a:r>
              <a:rPr lang="en-US" sz="2000" dirty="0"/>
              <a:t>Midrash: The morning, when it came time for the Torah to be given, the place was empty. The entire Jewish people had slept in. The Midrash even recounts that Moshe had to wake them—causing G‑d to later lament, “Why have I come and no one is here to receive me?”</a:t>
            </a:r>
          </a:p>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p14="http://schemas.microsoft.com/office/powerpoint/2010/main" val="765112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p14="http://schemas.microsoft.com/office/powerpoint/2010/main" val="32655450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p14="http://schemas.microsoft.com/office/powerpoint/2010/main" val="17507297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19367370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p14="http://schemas.microsoft.com/office/powerpoint/2010/main" val="27718494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p14="http://schemas.microsoft.com/office/powerpoint/2010/main" val="20475738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p14="http://schemas.microsoft.com/office/powerpoint/2010/main" val="36593853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Messianic Rabbi Don Goldstein hosting Carole</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15960153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27764478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P 8-9 Carole’s background, </a:t>
            </a:r>
          </a:p>
          <a:p>
            <a:r>
              <a:rPr lang="en-US" dirty="0"/>
              <a:t>12-14 Call to Uganda  Joseph </a:t>
            </a:r>
            <a:r>
              <a:rPr lang="en-US" dirty="0" err="1"/>
              <a:t>Kony</a:t>
            </a:r>
            <a:r>
              <a:rPr lang="en-US" dirty="0"/>
              <a:t> territory. LRA</a:t>
            </a:r>
          </a:p>
          <a:p>
            <a:pPr marL="457200" indent="-457200">
              <a:buAutoNum type="arabicPlain" startAt="34"/>
            </a:pPr>
            <a:r>
              <a:rPr lang="en-US" dirty="0"/>
              <a:t>3 day stadium prayer 2005</a:t>
            </a:r>
          </a:p>
          <a:p>
            <a:pPr marL="0" indent="0">
              <a:buNone/>
            </a:pPr>
            <a:r>
              <a:rPr lang="en-US" dirty="0"/>
              <a:t>56  Satanic fires burn one hut, not next one</a:t>
            </a:r>
          </a:p>
          <a:p>
            <a:pPr marL="0" indent="0">
              <a:buNone/>
            </a:pPr>
            <a:r>
              <a:rPr lang="en-US" dirty="0"/>
              <a:t>60  five witch doctors repented</a:t>
            </a:r>
          </a:p>
          <a:p>
            <a:pPr marL="0" indent="0">
              <a:buNone/>
            </a:pPr>
            <a:r>
              <a:rPr lang="en-US" dirty="0"/>
              <a:t>83 thirteen year old </a:t>
            </a:r>
          </a:p>
          <a:p>
            <a:pPr marL="0" indent="0">
              <a:buNone/>
            </a:pPr>
            <a:r>
              <a:rPr lang="en-US" dirty="0"/>
              <a:t>88-89 </a:t>
            </a:r>
            <a:r>
              <a:rPr lang="en-US" dirty="0" err="1"/>
              <a:t>Ochan</a:t>
            </a:r>
            <a:r>
              <a:rPr lang="en-US" dirty="0"/>
              <a:t> 20 years Israeli trained fighter pilot, then 20 years LRA</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12631359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41621832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1795744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a:t>
            </a:fld>
            <a:endParaRPr lang="en-US" altLang="en-US"/>
          </a:p>
        </p:txBody>
      </p:sp>
    </p:spTree>
    <p:extLst>
      <p:ext uri="{BB962C8B-B14F-4D97-AF65-F5344CB8AC3E}">
        <p14:creationId xmlns:p14="http://schemas.microsoft.com/office/powerpoint/2010/main" val="4772066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24004465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Mother's Day 2019 5779 Warriors.pptx</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15, 2021 5781</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206920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t>https://metrovoicenews.com/transplanting-scalps-of-aborted-babies-onto-rodents-raises-ethical-concerns/</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Mother's Day 2021 Real Motherhood</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15,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699385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https://metrovoicenews.com/transplanting-scalps-of-aborted-babies-onto-rodents-raises-ethical-concerns/</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Mother's Day 2021 Real Motherhood</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15,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507605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https://metrovoicenews.com/transplanting-scalps-of-aborted-babies-onto-rodents-raises-ethical-concerns/</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Mother's Day 2021 Real Motherhood</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15,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8193455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https://metrovoicenews.com/transplanting-scalps-of-aborted-babies-onto-rodents-raises-ethical-concerns/</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Mother's Day 2021 Real Motherhood</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15,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296172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https://metrovoicenews.com/transplanting-scalps-of-aborted-babies-onto-rodents-raises-ethical-concerns/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5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More info on U Pitt experiments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t>https://youtu.be/c-JUzqswKZs</a:t>
            </a:r>
            <a:endParaRPr lang="en-US" sz="1050"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Mother's Day 2021 Real Motherhood</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15,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5451603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https://www.theblaze.com/news/writer-elon-musk-burns-alive-ok-sign</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Shavuot 2021 Shavuot-nik Awakening</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15,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993496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https://www.theblaze.com/news/writer-elon-musk-burns-alive-ok-sign</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Shavuot 2021 Shavuot-nik Awakening</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15,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937098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https://www.theblaze.com/news/writer-elon-musk-burns-alive-ok-sign</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Shavuot 2021 Shavuot-nik Awakening</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15,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33787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60367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https://www.npr.org/2019/09/26/764728163/the-ok-hand-gesture-is-now-listed-as-a-symbol-of-hate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err="1"/>
              <a:t>lucapierro</a:t>
            </a:r>
            <a:r>
              <a:rPr lang="en-US" sz="2000" dirty="0"/>
              <a:t>/Getty Images/</a:t>
            </a:r>
            <a:r>
              <a:rPr lang="en-US" sz="2000" dirty="0" err="1"/>
              <a:t>RooM</a:t>
            </a:r>
            <a:r>
              <a:rPr lang="en-US" sz="2000" dirty="0"/>
              <a:t> RF</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hlinkClick r:id="rId3"/>
              </a:rPr>
              <a:t>https://www.adl.org/hate-symbols?cat_id[153]=153</a:t>
            </a:r>
            <a:endParaRPr lang="en-US" sz="2000" dirty="0"/>
          </a:p>
          <a:p>
            <a:pPr marL="0" indent="0">
              <a:buNone/>
            </a:pPr>
            <a:r>
              <a:rPr lang="en-US" sz="2000" dirty="0">
                <a:hlinkClick r:id="rId4"/>
              </a:rPr>
              <a:t>https://www.adl.org/hate-symbols</a:t>
            </a:r>
            <a:endParaRPr lang="en-US" sz="2000" dirty="0"/>
          </a:p>
          <a:p>
            <a:pPr marL="0" indent="0">
              <a:buNone/>
            </a:pPr>
            <a:r>
              <a:rPr lang="en-US" sz="2000" dirty="0">
                <a:hlinkClick r:id="rId5"/>
              </a:rPr>
              <a:t>https://www.adl.org/education/references/hate-symbols/okay-hand-gesture</a:t>
            </a:r>
            <a:r>
              <a:rPr lang="en-US" sz="2000" dirty="0"/>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000"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Shavuot 2021 Shavuot-nik Awakening</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15,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1246969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hlinkClick r:id="rId3"/>
              </a:rPr>
              <a:t>https://www.youtube.com/watch?v=LJGSjxGuyzg</a:t>
            </a:r>
            <a:r>
              <a:rPr lang="en-US" dirty="0"/>
              <a:t>    [</a:t>
            </a:r>
            <a:r>
              <a:rPr lang="en-US" dirty="0" err="1"/>
              <a:t>youtube</a:t>
            </a:r>
            <a:r>
              <a:rPr lang="en-US" dirty="0"/>
              <a:t> not shown in message, but just for documentation from Dr. Michael Brown]</a:t>
            </a:r>
          </a:p>
          <a:p>
            <a:r>
              <a:rPr lang="en-US" dirty="0"/>
              <a:t>Our culture has gone insane.   Insane.  You and must speak love and grace and the Ruakh filled Yeshua Messiah like life in grace, boldness, humility, </a:t>
            </a:r>
            <a:r>
              <a:rPr lang="en-US" u="sng" dirty="0"/>
              <a:t>amidst adversity</a:t>
            </a:r>
            <a:r>
              <a:rPr lang="en-US" dirty="0"/>
              <a:t>.</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Shavuot 2021 Shavuot-nik Awakening</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15,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071222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https://www.youtube.com/watch?v=S0SDIK0LKaY</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Mother's Day 2021 Real Motherhood</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15,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436606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https://www.youtube.com/watch?v=S0SDIK0LKaY</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Mother's Day 2021 Real Motherhood</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15,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537758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p14="http://schemas.microsoft.com/office/powerpoint/2010/main" val="38085916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p14="http://schemas.microsoft.com/office/powerpoint/2010/main" val="12806261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p14="http://schemas.microsoft.com/office/powerpoint/2010/main" val="38436003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p14="http://schemas.microsoft.com/office/powerpoint/2010/main" val="27608495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39979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p14="http://schemas.microsoft.com/office/powerpoint/2010/main" val="4176118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36602892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p14="http://schemas.microsoft.com/office/powerpoint/2010/main" val="7260959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25723721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20604547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p14="http://schemas.microsoft.com/office/powerpoint/2010/main" val="22692336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p14="http://schemas.microsoft.com/office/powerpoint/2010/main" val="2056663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100" dirty="0"/>
              <a:t>https://zionsglory.activehosted.com/index.php?action=social&amp;chash=99c5e07b4d5de9d18c350cdf64c5aa3d.752&amp;s=80ef67840a49f350765635c6ffe2a5ec</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p14="http://schemas.microsoft.com/office/powerpoint/2010/main" val="3382577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br>
              <a:rPr lang="en-US" dirty="0"/>
            </a:br>
            <a:r>
              <a:rPr lang="en-US" b="0" i="0" u="sng" dirty="0">
                <a:solidFill>
                  <a:srgbClr val="1155CC"/>
                </a:solidFill>
                <a:effectLst/>
                <a:latin typeface="Arial" panose="020B0604020202020204" pitchFamily="34" charset="0"/>
              </a:rPr>
              <a:t>https://honestreporting.com/daniel-pomerantz-on-knesset-channel-this-is-how-honestreporting-defends-israel/</a:t>
            </a:r>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86</a:t>
            </a:fld>
            <a:endParaRPr lang="en-US" altLang="en-US"/>
          </a:p>
        </p:txBody>
      </p:sp>
    </p:spTree>
    <p:extLst>
      <p:ext uri="{BB962C8B-B14F-4D97-AF65-F5344CB8AC3E}">
        <p14:creationId xmlns:p14="http://schemas.microsoft.com/office/powerpoint/2010/main" val="32278326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100" dirty="0"/>
              <a:t>https://zionsglory.activehosted.com/index.php?action=social&amp;chash=99c5e07b4d5de9d18c350cdf64c5aa3d.752&amp;s=80ef67840a49f350765635c6ffe2a5ec</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87</a:t>
            </a:fld>
            <a:endParaRPr lang="en-US" altLang="en-US"/>
          </a:p>
        </p:txBody>
      </p:sp>
    </p:spTree>
    <p:extLst>
      <p:ext uri="{BB962C8B-B14F-4D97-AF65-F5344CB8AC3E}">
        <p14:creationId xmlns:p14="http://schemas.microsoft.com/office/powerpoint/2010/main" val="1663372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100" dirty="0"/>
              <a:t>https://zionsglory.activehosted.com/index.php?action=social&amp;chash=99c5e07b4d5de9d18c350cdf64c5aa3d.752&amp;s=80ef67840a49f350765635c6ffe2a5ec</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88</a:t>
            </a:fld>
            <a:endParaRPr lang="en-US" altLang="en-US"/>
          </a:p>
        </p:txBody>
      </p:sp>
    </p:spTree>
    <p:extLst>
      <p:ext uri="{BB962C8B-B14F-4D97-AF65-F5344CB8AC3E}">
        <p14:creationId xmlns:p14="http://schemas.microsoft.com/office/powerpoint/2010/main" val="34398916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https://zionsglory.activehosted.com/index.php?action=social&amp;chash=99c5e07b4d5de9d18c350cdf64c5aa3d.752&amp;s=80ef67840a49f350765635c6ffe2a5ec</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89</a:t>
            </a:fld>
            <a:endParaRPr lang="en-US" altLang="en-US"/>
          </a:p>
        </p:txBody>
      </p:sp>
    </p:spTree>
    <p:extLst>
      <p:ext uri="{BB962C8B-B14F-4D97-AF65-F5344CB8AC3E}">
        <p14:creationId xmlns:p14="http://schemas.microsoft.com/office/powerpoint/2010/main" val="394081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p14="http://schemas.microsoft.com/office/powerpoint/2010/main" val="25675384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https://zionsglory.activehosted.com/index.php?action=social&amp;chash=99c5e07b4d5de9d18c350cdf64c5aa3d.752&amp;s=80ef67840a49f350765635c6ffe2a5ec</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90</a:t>
            </a:fld>
            <a:endParaRPr lang="en-US" altLang="en-US"/>
          </a:p>
        </p:txBody>
      </p:sp>
    </p:spTree>
    <p:extLst>
      <p:ext uri="{BB962C8B-B14F-4D97-AF65-F5344CB8AC3E}">
        <p14:creationId xmlns:p14="http://schemas.microsoft.com/office/powerpoint/2010/main" val="351886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https://zionsglory.activehosted.com/index.php?action=social&amp;chash=99c5e07b4d5de9d18c350cdf64c5aa3d.752&amp;s=80ef67840a49f350765635c6ffe2a5ec</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91</a:t>
            </a:fld>
            <a:endParaRPr lang="en-US" altLang="en-US"/>
          </a:p>
        </p:txBody>
      </p:sp>
    </p:spTree>
    <p:extLst>
      <p:ext uri="{BB962C8B-B14F-4D97-AF65-F5344CB8AC3E}">
        <p14:creationId xmlns:p14="http://schemas.microsoft.com/office/powerpoint/2010/main" val="40199582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https://zionsglory.activehosted.com/index.php?action=social&amp;chash=99c5e07b4d5de9d18c350cdf64c5aa3d.752&amp;s=80ef67840a49f350765635c6ffe2a5ec</a:t>
            </a:r>
          </a:p>
          <a:p>
            <a:r>
              <a:rPr lang="he-IL" b="0" i="0" dirty="0">
                <a:solidFill>
                  <a:srgbClr val="0F1419"/>
                </a:solidFill>
                <a:effectLst/>
                <a:latin typeface="Tahoma" panose="020B0604030504040204" pitchFamily="34" charset="0"/>
              </a:rPr>
              <a:t>בית כנסת שרוף בעיר לוד, רק בנס לא נשרפו ספרי התורה. </a:t>
            </a:r>
            <a:br>
              <a:rPr lang="he-IL" dirty="0"/>
            </a:br>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92</a:t>
            </a:fld>
            <a:endParaRPr lang="en-US" altLang="en-US"/>
          </a:p>
        </p:txBody>
      </p:sp>
    </p:spTree>
    <p:extLst>
      <p:ext uri="{BB962C8B-B14F-4D97-AF65-F5344CB8AC3E}">
        <p14:creationId xmlns:p14="http://schemas.microsoft.com/office/powerpoint/2010/main" val="12289643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b="0" i="0" dirty="0">
                <a:effectLst/>
              </a:rPr>
              <a:t>mob of local Arab residents on the night of May 10. (Ahmad GHARABLI / AFP)</a:t>
            </a:r>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93</a:t>
            </a:fld>
            <a:endParaRPr lang="en-US" altLang="en-US"/>
          </a:p>
        </p:txBody>
      </p:sp>
    </p:spTree>
    <p:extLst>
      <p:ext uri="{BB962C8B-B14F-4D97-AF65-F5344CB8AC3E}">
        <p14:creationId xmlns:p14="http://schemas.microsoft.com/office/powerpoint/2010/main" val="8083088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94</a:t>
            </a:fld>
            <a:endParaRPr lang="en-US" altLang="en-US"/>
          </a:p>
        </p:txBody>
      </p:sp>
    </p:spTree>
    <p:extLst>
      <p:ext uri="{BB962C8B-B14F-4D97-AF65-F5344CB8AC3E}">
        <p14:creationId xmlns:p14="http://schemas.microsoft.com/office/powerpoint/2010/main" val="36674832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95</a:t>
            </a:fld>
            <a:endParaRPr lang="en-US" altLang="en-US"/>
          </a:p>
        </p:txBody>
      </p:sp>
    </p:spTree>
    <p:extLst>
      <p:ext uri="{BB962C8B-B14F-4D97-AF65-F5344CB8AC3E}">
        <p14:creationId xmlns:p14="http://schemas.microsoft.com/office/powerpoint/2010/main" val="35889647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96</a:t>
            </a:fld>
            <a:endParaRPr lang="en-US" altLang="en-US"/>
          </a:p>
        </p:txBody>
      </p:sp>
    </p:spTree>
    <p:extLst>
      <p:ext uri="{BB962C8B-B14F-4D97-AF65-F5344CB8AC3E}">
        <p14:creationId xmlns:p14="http://schemas.microsoft.com/office/powerpoint/2010/main" val="14915933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video</a:t>
            </a:r>
          </a:p>
          <a:p>
            <a:r>
              <a:rPr lang="en-US" dirty="0"/>
              <a:t>https://worthywatch-h45go6maxh5rpepgu.netdna-ssl.com/wp-content/uploads/2021/05/israel-may-10-2.mp4?_=2</a:t>
            </a:r>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97</a:t>
            </a:fld>
            <a:endParaRPr lang="en-US" altLang="en-US"/>
          </a:p>
        </p:txBody>
      </p:sp>
    </p:spTree>
    <p:extLst>
      <p:ext uri="{BB962C8B-B14F-4D97-AF65-F5344CB8AC3E}">
        <p14:creationId xmlns:p14="http://schemas.microsoft.com/office/powerpoint/2010/main" val="17652209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98</a:t>
            </a:fld>
            <a:endParaRPr lang="en-US" altLang="en-US"/>
          </a:p>
        </p:txBody>
      </p:sp>
    </p:spTree>
    <p:extLst>
      <p:ext uri="{BB962C8B-B14F-4D97-AF65-F5344CB8AC3E}">
        <p14:creationId xmlns:p14="http://schemas.microsoft.com/office/powerpoint/2010/main" val="16616487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t>https://youtu.be/GLrwxvVnL3A</a:t>
            </a:r>
          </a:p>
          <a:p>
            <a:r>
              <a:rPr lang="en-US" dirty="0"/>
              <a:t>3.26 to 5.42</a:t>
            </a:r>
          </a:p>
          <a:p>
            <a:r>
              <a:rPr lang="en-US" b="0" i="0" dirty="0">
                <a:solidFill>
                  <a:srgbClr val="222222"/>
                </a:solidFill>
                <a:effectLst/>
                <a:latin typeface="Arial Rounded MT Bold" panose="020F0704030504030204" pitchFamily="34" charset="0"/>
              </a:rPr>
              <a:t>Another situation:</a:t>
            </a:r>
          </a:p>
          <a:p>
            <a:r>
              <a:rPr lang="en-US" b="0" i="0" dirty="0">
                <a:solidFill>
                  <a:srgbClr val="222222"/>
                </a:solidFill>
                <a:effectLst/>
                <a:latin typeface="Arial Rounded MT Bold" panose="020F0704030504030204" pitchFamily="34" charset="0"/>
              </a:rPr>
              <a:t>I’ve also spoken with Jewish Arabs who’ve describe how their North African Muslim friends laughed and then wept with them as they explained that, although they loved their Jewish friends, that one day they would still have to kill them—it was nothing “personal.” </a:t>
            </a:r>
            <a:r>
              <a:rPr lang="en-US" sz="1050" b="0" i="0" dirty="0">
                <a:solidFill>
                  <a:srgbClr val="222222"/>
                </a:solidFill>
                <a:effectLst/>
                <a:latin typeface="Verdana" panose="020B0604030504040204" pitchFamily="34" charset="0"/>
              </a:rPr>
              <a:t>https://thejewishvoice.com/2021/05/a-fifth-column/</a:t>
            </a:r>
            <a:endParaRPr lang="en-US" dirty="0"/>
          </a:p>
        </p:txBody>
      </p:sp>
      <p:sp>
        <p:nvSpPr>
          <p:cNvPr id="4" name="Header Placeholder 3"/>
          <p:cNvSpPr>
            <a:spLocks noGrp="1"/>
          </p:cNvSpPr>
          <p:nvPr>
            <p:ph type="hdr" sz="quarter"/>
          </p:nvPr>
        </p:nvSpPr>
        <p:spPr/>
        <p:txBody>
          <a:bodyPr/>
          <a:lstStyle/>
          <a:p>
            <a:r>
              <a:rPr lang="en-US" altLang="en-US"/>
              <a:t>Shavuot 2021 Shavuot-nik Awakening</a:t>
            </a:r>
          </a:p>
        </p:txBody>
      </p:sp>
      <p:sp>
        <p:nvSpPr>
          <p:cNvPr id="5" name="Date Placeholder 4"/>
          <p:cNvSpPr>
            <a:spLocks noGrp="1"/>
          </p:cNvSpPr>
          <p:nvPr>
            <p:ph type="dt" idx="1"/>
          </p:nvPr>
        </p:nvSpPr>
        <p:spPr/>
        <p:txBody>
          <a:bodyPr/>
          <a:lstStyle/>
          <a:p>
            <a:r>
              <a:rPr lang="en-US" altLang="en-US"/>
              <a:t>May 15,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99</a:t>
            </a:fld>
            <a:endParaRPr lang="en-US" altLang="en-US"/>
          </a:p>
        </p:txBody>
      </p:sp>
    </p:spTree>
    <p:extLst>
      <p:ext uri="{BB962C8B-B14F-4D97-AF65-F5344CB8AC3E}">
        <p14:creationId xmlns:p14="http://schemas.microsoft.com/office/powerpoint/2010/main" val="4188607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70374" fontAlgn="auto">
              <a:spcBef>
                <a:spcPts val="0"/>
              </a:spcBef>
              <a:spcAft>
                <a:spcPts val="0"/>
              </a:spcAft>
            </a:pPr>
            <a:fld id="{2FDF3210-FC15-4152-9536-BC5870DC58B1}" type="datetimeFigureOut">
              <a:rPr lang="en-US" smtClean="0">
                <a:solidFill>
                  <a:prstClr val="black">
                    <a:tint val="75000"/>
                  </a:prstClr>
                </a:solidFill>
                <a:latin typeface="Calibri" panose="020F0502020204030204"/>
                <a:cs typeface="+mn-cs"/>
              </a:rPr>
              <a:pPr defTabSz="370374" fontAlgn="auto">
                <a:spcBef>
                  <a:spcPts val="0"/>
                </a:spcBef>
                <a:spcAft>
                  <a:spcPts val="0"/>
                </a:spcAft>
              </a:pPr>
              <a:t>5/15/2021</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370374"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370374" fontAlgn="auto">
              <a:spcBef>
                <a:spcPts val="0"/>
              </a:spcBef>
              <a:spcAft>
                <a:spcPts val="0"/>
              </a:spcAft>
            </a:pPr>
            <a:fld id="{049B43EB-7E90-4970-B822-FC5BEA4069B7}" type="slidenum">
              <a:rPr lang="en-US" smtClean="0">
                <a:solidFill>
                  <a:prstClr val="black">
                    <a:tint val="75000"/>
                  </a:prstClr>
                </a:solidFill>
                <a:latin typeface="Calibri" panose="020F0502020204030204"/>
                <a:cs typeface="+mn-cs"/>
              </a:rPr>
              <a:pPr defTabSz="370374"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38673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t>5/15/2021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240249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DF3210-FC15-4152-9536-BC5870DC58B1}" type="datetimeFigureOut">
              <a:rPr lang="en-US" smtClean="0"/>
              <a:t>5/15/2021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3589723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DF3210-FC15-4152-9536-BC5870DC58B1}" type="datetimeFigureOut">
              <a:rPr lang="en-US" smtClean="0"/>
              <a:t>5/15/2021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377446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DF3210-FC15-4152-9536-BC5870DC58B1}" type="datetimeFigureOut">
              <a:rPr lang="en-US" smtClean="0"/>
              <a:t>5/15/2021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339578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DF3210-FC15-4152-9536-BC5870DC58B1}" type="datetimeFigureOut">
              <a:rPr lang="en-US" smtClean="0"/>
              <a:t>5/15/2021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2416179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F3210-FC15-4152-9536-BC5870DC58B1}" type="datetimeFigureOut">
              <a:rPr lang="en-US" smtClean="0"/>
              <a:t>5/15/2021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503422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t>5/15/2021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53568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t>5/15/2021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423043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t>5/15/2021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3886784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t>5/15/2021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t>‹#›</a:t>
            </a:fld>
            <a:endParaRPr lang="en-US"/>
          </a:p>
        </p:txBody>
      </p:sp>
    </p:spTree>
    <p:extLst>
      <p:ext uri="{BB962C8B-B14F-4D97-AF65-F5344CB8AC3E}">
        <p14:creationId xmlns:p14="http://schemas.microsoft.com/office/powerpoint/2010/main" val="1047263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52"/>
            <a:ext cx="7772400" cy="1102519"/>
          </a:xfrm>
        </p:spPr>
        <p:txBody>
          <a:bodyPr/>
          <a:lstStyle/>
          <a:p>
            <a:r>
              <a:rPr lang="en-US"/>
              <a:t>Click to edit Master title style</a:t>
            </a:r>
          </a:p>
        </p:txBody>
      </p:sp>
      <p:sp>
        <p:nvSpPr>
          <p:cNvPr id="3" name="Subtitle 2"/>
          <p:cNvSpPr>
            <a:spLocks noGrp="1"/>
          </p:cNvSpPr>
          <p:nvPr>
            <p:ph type="subTitle" idx="1"/>
          </p:nvPr>
        </p:nvSpPr>
        <p:spPr>
          <a:xfrm>
            <a:off x="1374812" y="2914650"/>
            <a:ext cx="6400801"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2138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9535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475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442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48" y="1151335"/>
            <a:ext cx="404177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14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614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0375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501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580" y="20871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3" y="1076343"/>
            <a:ext cx="3008313"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6079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2"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302" y="459581"/>
            <a:ext cx="5486400"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92302" y="4029420"/>
            <a:ext cx="5486400"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797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7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260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48446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84676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downloads, </a:t>
            </a:r>
          </a:p>
          <a:p>
            <a:r>
              <a:rPr lang="en-US" sz="4000" dirty="0">
                <a:solidFill>
                  <a:srgbClr val="FFFF66"/>
                </a:solidFill>
              </a:rPr>
              <a:t>messages, 2021</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700" dirty="0"/>
              <a:t>The term “Pentecostal” is derived from Pentecost </a:t>
            </a:r>
            <a:r>
              <a:rPr lang="en-US" sz="2400" dirty="0"/>
              <a:t>[50] </a:t>
            </a:r>
            <a:r>
              <a:rPr lang="en-US" sz="3700" dirty="0"/>
              <a:t>= Shavuot </a:t>
            </a:r>
            <a:r>
              <a:rPr lang="en-US" sz="2400" dirty="0"/>
              <a:t>[weeks]</a:t>
            </a:r>
            <a:r>
              <a:rPr lang="en-US" sz="3700" dirty="0"/>
              <a:t> an event that commemorates the descent of the Holy Spirit upon the followers of the Messiah Yeshua, and the speaking in "foreign" tongues.</a:t>
            </a:r>
          </a:p>
        </p:txBody>
      </p:sp>
    </p:spTree>
    <p:extLst>
      <p:ext uri="{BB962C8B-B14F-4D97-AF65-F5344CB8AC3E}">
        <p14:creationId xmlns:p14="http://schemas.microsoft.com/office/powerpoint/2010/main" val="10383492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F445F0B6-13A4-4AAF-8B7A-DE71F9968980}"/>
              </a:ext>
            </a:extLst>
          </p:cNvPr>
          <p:cNvPicPr>
            <a:picLocks noChangeAspect="1"/>
          </p:cNvPicPr>
          <p:nvPr/>
        </p:nvPicPr>
        <p:blipFill>
          <a:blip r:embed="rId3"/>
          <a:stretch>
            <a:fillRect/>
          </a:stretch>
        </p:blipFill>
        <p:spPr>
          <a:xfrm>
            <a:off x="35719" y="0"/>
            <a:ext cx="9072562" cy="5143500"/>
          </a:xfrm>
          <a:prstGeom prst="rect">
            <a:avLst/>
          </a:prstGeom>
        </p:spPr>
      </p:pic>
    </p:spTree>
    <p:extLst>
      <p:ext uri="{BB962C8B-B14F-4D97-AF65-F5344CB8AC3E}">
        <p14:creationId xmlns:p14="http://schemas.microsoft.com/office/powerpoint/2010/main" val="29355357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From this evening onwards me, my team, and our congregation will be meeting in our congregation's bomb-shelter to seek the Lord's face for deliverance from the current situation, for the salvation of Israel, and for revival in the land. We praise God that we have a bomb-shelter from which we are able to continue in worship despite the continued attacks from Gaza</a:t>
            </a:r>
          </a:p>
        </p:txBody>
      </p:sp>
    </p:spTree>
    <p:extLst>
      <p:ext uri="{BB962C8B-B14F-4D97-AF65-F5344CB8AC3E}">
        <p14:creationId xmlns:p14="http://schemas.microsoft.com/office/powerpoint/2010/main" val="22374410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Also please pray for our team who are going out into the streets despite the rocket attacks and sirens, to deliver humanitarian aid to the homes of the poor and needy, to help them cope during these difficult times and to bring encouragement and the love of Yeshua (Jesus) to those who are in fear during these times.</a:t>
            </a:r>
          </a:p>
        </p:txBody>
      </p:sp>
    </p:spTree>
    <p:extLst>
      <p:ext uri="{BB962C8B-B14F-4D97-AF65-F5344CB8AC3E}">
        <p14:creationId xmlns:p14="http://schemas.microsoft.com/office/powerpoint/2010/main" val="12686758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56FDDAB2-5E6C-41EF-A244-6D694EC9C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365284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12763" indent="-512763">
              <a:buFont typeface="+mj-lt"/>
              <a:buAutoNum type="arabicPeriod"/>
            </a:pPr>
            <a:r>
              <a:rPr lang="en-US" sz="4000" dirty="0"/>
              <a:t>The term </a:t>
            </a:r>
            <a:r>
              <a:rPr lang="en-US" sz="4000" dirty="0" err="1"/>
              <a:t>Shavuotnik</a:t>
            </a:r>
            <a:endParaRPr lang="en-US" sz="4000" dirty="0"/>
          </a:p>
          <a:p>
            <a:pPr marL="512763" indent="-512763">
              <a:buFont typeface="+mj-lt"/>
              <a:buAutoNum type="arabicPeriod"/>
            </a:pPr>
            <a:r>
              <a:rPr lang="en-US" sz="4000" dirty="0"/>
              <a:t>How to become one amidst adversity</a:t>
            </a:r>
          </a:p>
          <a:p>
            <a:pPr marL="512763" indent="-512763">
              <a:buFont typeface="+mj-lt"/>
              <a:buAutoNum type="arabicPeriod"/>
            </a:pPr>
            <a:r>
              <a:rPr lang="en-US" sz="4000" dirty="0"/>
              <a:t>Adversity in the US</a:t>
            </a:r>
          </a:p>
          <a:p>
            <a:pPr marL="512763" indent="-512763">
              <a:buFont typeface="+mj-lt"/>
              <a:buAutoNum type="arabicPeriod"/>
            </a:pPr>
            <a:r>
              <a:rPr lang="en-US" sz="4000" dirty="0"/>
              <a:t>Adversity in Israel</a:t>
            </a:r>
          </a:p>
          <a:p>
            <a:pPr marL="512763" indent="-512763">
              <a:buFont typeface="+mj-lt"/>
              <a:buAutoNum type="arabicPeriod"/>
            </a:pPr>
            <a:endParaRPr lang="en-US" sz="4000" dirty="0"/>
          </a:p>
        </p:txBody>
      </p:sp>
    </p:spTree>
    <p:extLst>
      <p:ext uri="{BB962C8B-B14F-4D97-AF65-F5344CB8AC3E}">
        <p14:creationId xmlns:p14="http://schemas.microsoft.com/office/powerpoint/2010/main" val="19319131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457200" indent="-457200">
              <a:buFont typeface="+mj-lt"/>
              <a:buAutoNum type="arabicPeriod"/>
            </a:pPr>
            <a:r>
              <a:rPr lang="en-US" sz="4000" dirty="0"/>
              <a:t>Do you KNOW Yeshua and the assurance of sins forgiven?</a:t>
            </a:r>
          </a:p>
          <a:p>
            <a:pPr marL="457200" indent="-457200">
              <a:buFont typeface="+mj-lt"/>
              <a:buAutoNum type="arabicPeriod"/>
            </a:pPr>
            <a:r>
              <a:rPr lang="en-US" sz="4000" dirty="0"/>
              <a:t>Are you surrendered to Messiah, body, soul, spirit?  Walking in relational love, confessing?</a:t>
            </a:r>
          </a:p>
          <a:p>
            <a:pPr marL="457200" indent="-457200">
              <a:buFont typeface="+mj-lt"/>
              <a:buAutoNum type="arabicPeriod"/>
            </a:pPr>
            <a:r>
              <a:rPr lang="en-US" sz="4000" dirty="0"/>
              <a:t>Are you filled with His Spirit, transforming your life?</a:t>
            </a:r>
          </a:p>
        </p:txBody>
      </p:sp>
    </p:spTree>
    <p:extLst>
      <p:ext uri="{BB962C8B-B14F-4D97-AF65-F5344CB8AC3E}">
        <p14:creationId xmlns:p14="http://schemas.microsoft.com/office/powerpoint/2010/main" val="18207419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4F1B734C-0D69-4D7E-BDDF-C952BBC69BE9}"/>
              </a:ext>
            </a:extLst>
          </p:cNvPr>
          <p:cNvPicPr>
            <a:picLocks noChangeAspect="1"/>
          </p:cNvPicPr>
          <p:nvPr/>
        </p:nvPicPr>
        <p:blipFill>
          <a:blip r:embed="rId3"/>
          <a:stretch>
            <a:fillRect/>
          </a:stretch>
        </p:blipFill>
        <p:spPr>
          <a:xfrm>
            <a:off x="462503" y="0"/>
            <a:ext cx="8218994" cy="5143500"/>
          </a:xfrm>
          <a:prstGeom prst="rect">
            <a:avLst/>
          </a:prstGeom>
        </p:spPr>
      </p:pic>
      <p:sp>
        <p:nvSpPr>
          <p:cNvPr id="6" name="TextBox 5">
            <a:extLst>
              <a:ext uri="{FF2B5EF4-FFF2-40B4-BE49-F238E27FC236}">
                <a16:creationId xmlns:a16="http://schemas.microsoft.com/office/drawing/2014/main" id="{295FB038-E5AF-43FB-80DA-8E6470F8C895}"/>
              </a:ext>
            </a:extLst>
          </p:cNvPr>
          <p:cNvSpPr txBox="1"/>
          <p:nvPr/>
        </p:nvSpPr>
        <p:spPr>
          <a:xfrm>
            <a:off x="65292" y="209550"/>
            <a:ext cx="7136313" cy="1569660"/>
          </a:xfrm>
          <a:prstGeom prst="rect">
            <a:avLst/>
          </a:prstGeom>
          <a:noFill/>
        </p:spPr>
        <p:txBody>
          <a:bodyPr wrap="none" rtlCol="0">
            <a:spAutoFit/>
          </a:bodyPr>
          <a:lstStyle/>
          <a:p>
            <a:pPr algn="l"/>
            <a:r>
              <a:rPr lang="en-US" sz="3200" b="0" i="0" dirty="0">
                <a:effectLst/>
                <a:latin typeface="+mn-lt"/>
              </a:rPr>
              <a:t>Hundreds of Jews dance and </a:t>
            </a:r>
          </a:p>
          <a:p>
            <a:pPr algn="l"/>
            <a:r>
              <a:rPr lang="en-US" sz="3200" b="0" i="0" dirty="0">
                <a:effectLst/>
                <a:latin typeface="+mn-lt"/>
              </a:rPr>
              <a:t>sing in the streets of Lod as border</a:t>
            </a:r>
          </a:p>
          <a:p>
            <a:pPr algn="l"/>
            <a:r>
              <a:rPr lang="en-US" sz="3200" b="0" i="0" dirty="0">
                <a:effectLst/>
                <a:latin typeface="+mn-lt"/>
              </a:rPr>
              <a:t> police disperse Arab rioters.</a:t>
            </a:r>
            <a:endParaRPr lang="en-US" sz="3200" dirty="0">
              <a:latin typeface="+mn-lt"/>
            </a:endParaRPr>
          </a:p>
        </p:txBody>
      </p:sp>
    </p:spTree>
    <p:extLst>
      <p:ext uri="{BB962C8B-B14F-4D97-AF65-F5344CB8AC3E}">
        <p14:creationId xmlns:p14="http://schemas.microsoft.com/office/powerpoint/2010/main" val="1572294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22354605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17884088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30583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err="1"/>
              <a:t>Pentacost</a:t>
            </a:r>
            <a:r>
              <a:rPr lang="en-US" sz="4000" dirty="0"/>
              <a:t> [50] = Shavuot [</a:t>
            </a:r>
            <a:r>
              <a:rPr lang="en-US" sz="4000" dirty="0" err="1"/>
              <a:t>wks</a:t>
            </a:r>
            <a:r>
              <a:rPr lang="en-US" sz="4000" dirty="0"/>
              <a:t>]</a:t>
            </a:r>
          </a:p>
        </p:txBody>
      </p:sp>
    </p:spTree>
    <p:extLst>
      <p:ext uri="{BB962C8B-B14F-4D97-AF65-F5344CB8AC3E}">
        <p14:creationId xmlns:p14="http://schemas.microsoft.com/office/powerpoint/2010/main" val="7486209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23002573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15878997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30996245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20335324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37187457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55B88-9FDE-4C3A-8A01-E7DB95CCBF56}"/>
              </a:ext>
            </a:extLst>
          </p:cNvPr>
          <p:cNvPicPr>
            <a:picLocks noChangeAspect="1"/>
          </p:cNvPicPr>
          <p:nvPr/>
        </p:nvPicPr>
        <p:blipFill>
          <a:blip r:embed="rId3"/>
          <a:stretch>
            <a:fillRect/>
          </a:stretch>
        </p:blipFill>
        <p:spPr>
          <a:xfrm>
            <a:off x="2346499" y="1435524"/>
            <a:ext cx="4451011" cy="2272457"/>
          </a:xfrm>
          <a:prstGeom prst="rect">
            <a:avLst/>
          </a:prstGeom>
        </p:spPr>
      </p:pic>
    </p:spTree>
    <p:extLst>
      <p:ext uri="{BB962C8B-B14F-4D97-AF65-F5344CB8AC3E}">
        <p14:creationId xmlns:p14="http://schemas.microsoft.com/office/powerpoint/2010/main" val="3110118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err="1"/>
              <a:t>Pentacost</a:t>
            </a:r>
            <a:r>
              <a:rPr lang="en-US" sz="4000" dirty="0"/>
              <a:t> [50] = Shavuot [</a:t>
            </a:r>
            <a:r>
              <a:rPr lang="en-US" sz="4000" dirty="0" err="1"/>
              <a:t>wks</a:t>
            </a:r>
            <a:r>
              <a:rPr lang="en-US" sz="4000" dirty="0"/>
              <a:t>]</a:t>
            </a:r>
          </a:p>
          <a:p>
            <a:pPr marL="0" indent="0">
              <a:buNone/>
            </a:pPr>
            <a:r>
              <a:rPr lang="en-US" sz="4000" dirty="0" err="1">
                <a:solidFill>
                  <a:srgbClr val="FFFF99"/>
                </a:solidFill>
              </a:rPr>
              <a:t>Pentacostal</a:t>
            </a:r>
            <a:r>
              <a:rPr lang="en-US" sz="4000" dirty="0">
                <a:solidFill>
                  <a:srgbClr val="FFFF99"/>
                </a:solidFill>
              </a:rPr>
              <a:t> = </a:t>
            </a:r>
            <a:r>
              <a:rPr lang="en-US" sz="4000" dirty="0" err="1">
                <a:solidFill>
                  <a:srgbClr val="FFFF99"/>
                </a:solidFill>
              </a:rPr>
              <a:t>Shvuotniks</a:t>
            </a:r>
            <a:endParaRPr lang="en-US" sz="4000" dirty="0">
              <a:solidFill>
                <a:srgbClr val="FFFF99"/>
              </a:solidFill>
            </a:endParaRPr>
          </a:p>
        </p:txBody>
      </p:sp>
    </p:spTree>
    <p:extLst>
      <p:ext uri="{BB962C8B-B14F-4D97-AF65-F5344CB8AC3E}">
        <p14:creationId xmlns:p14="http://schemas.microsoft.com/office/powerpoint/2010/main" val="1252573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English suffix -</a:t>
            </a:r>
            <a:r>
              <a:rPr lang="en-US" sz="4000" dirty="0" err="1"/>
              <a:t>nik</a:t>
            </a:r>
            <a:r>
              <a:rPr lang="en-US" sz="4000" dirty="0"/>
              <a:t> is of Slavic origin. It approximately corresponds to the suffix "-er" and nearly always denotes an agent noun.</a:t>
            </a:r>
          </a:p>
          <a:p>
            <a:r>
              <a:rPr lang="en-US" sz="4000" dirty="0"/>
              <a:t>Beatnik</a:t>
            </a:r>
          </a:p>
          <a:p>
            <a:r>
              <a:rPr lang="en-US" sz="4000" dirty="0"/>
              <a:t>Refusenik</a:t>
            </a:r>
          </a:p>
        </p:txBody>
      </p:sp>
    </p:spTree>
    <p:extLst>
      <p:ext uri="{BB962C8B-B14F-4D97-AF65-F5344CB8AC3E}">
        <p14:creationId xmlns:p14="http://schemas.microsoft.com/office/powerpoint/2010/main" val="1041379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Neatnik: a neat-freak</a:t>
            </a:r>
          </a:p>
          <a:p>
            <a:r>
              <a:rPr lang="en-US" sz="4000" dirty="0"/>
              <a:t>Nogoodnik: a lazy, incompetent or malicious person</a:t>
            </a:r>
          </a:p>
          <a:p>
            <a:r>
              <a:rPr lang="en-US" sz="4000" dirty="0"/>
              <a:t>Peacenik: a pacifist; a hippie</a:t>
            </a:r>
          </a:p>
          <a:p>
            <a:r>
              <a:rPr lang="en-US" sz="4000" dirty="0" err="1"/>
              <a:t>Rudenik</a:t>
            </a:r>
            <a:r>
              <a:rPr lang="en-US" sz="4000" dirty="0"/>
              <a:t>: a rude person</a:t>
            </a:r>
          </a:p>
          <a:p>
            <a:r>
              <a:rPr lang="en-US" sz="4000" dirty="0" err="1"/>
              <a:t>Wordnik</a:t>
            </a:r>
            <a:endParaRPr lang="en-US" sz="4000" dirty="0"/>
          </a:p>
        </p:txBody>
      </p:sp>
    </p:spTree>
    <p:extLst>
      <p:ext uri="{BB962C8B-B14F-4D97-AF65-F5344CB8AC3E}">
        <p14:creationId xmlns:p14="http://schemas.microsoft.com/office/powerpoint/2010/main" val="3046953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u="sng" dirty="0">
                <a:solidFill>
                  <a:srgbClr val="FFFF99"/>
                </a:solidFill>
              </a:rPr>
              <a:t>Jewish adaptation</a:t>
            </a:r>
            <a:r>
              <a:rPr lang="en-US" sz="4000" dirty="0"/>
              <a:t>: </a:t>
            </a:r>
          </a:p>
          <a:p>
            <a:r>
              <a:rPr lang="en-US" sz="4000" dirty="0" err="1"/>
              <a:t>Chabadnik</a:t>
            </a:r>
            <a:r>
              <a:rPr lang="en-US" sz="4000" dirty="0"/>
              <a:t> follower of Chabad</a:t>
            </a:r>
          </a:p>
          <a:p>
            <a:r>
              <a:rPr lang="en-US" sz="4000" dirty="0" err="1"/>
              <a:t>Jobnik</a:t>
            </a:r>
            <a:r>
              <a:rPr lang="en-US" sz="4000" dirty="0"/>
              <a:t>: a non-combat soldier who performs secretarial work</a:t>
            </a:r>
          </a:p>
          <a:p>
            <a:r>
              <a:rPr lang="en-US" sz="4000" dirty="0"/>
              <a:t>Kibbutznik: member of a Kibbutz</a:t>
            </a:r>
          </a:p>
          <a:p>
            <a:r>
              <a:rPr lang="en-US" sz="4000" dirty="0" err="1"/>
              <a:t>Lamedvavnik</a:t>
            </a:r>
            <a:r>
              <a:rPr lang="en-US" sz="4000" dirty="0"/>
              <a:t>  </a:t>
            </a:r>
            <a:r>
              <a:rPr lang="he-IL" sz="4400" b="1" dirty="0">
                <a:latin typeface="David" panose="020E0502060401010101" pitchFamily="34" charset="-79"/>
                <a:cs typeface="David" panose="020E0502060401010101" pitchFamily="34" charset="-79"/>
              </a:rPr>
              <a:t>ל"ו </a:t>
            </a:r>
            <a:r>
              <a:rPr lang="en-US" sz="4400" b="1" dirty="0">
                <a:latin typeface="David" panose="020E0502060401010101" pitchFamily="34" charset="-79"/>
                <a:cs typeface="David" panose="020E0502060401010101" pitchFamily="34" charset="-79"/>
              </a:rPr>
              <a:t>  </a:t>
            </a:r>
            <a:r>
              <a:rPr lang="en-US" sz="4000" dirty="0"/>
              <a:t>= 30 + 6 </a:t>
            </a:r>
          </a:p>
          <a:p>
            <a:pPr marL="0" indent="0">
              <a:buNone/>
            </a:pPr>
            <a:r>
              <a:rPr lang="en-US" sz="4000" dirty="0"/>
              <a:t>	36 righteous</a:t>
            </a:r>
          </a:p>
          <a:p>
            <a:endParaRPr lang="en-US" sz="4000" dirty="0"/>
          </a:p>
        </p:txBody>
      </p:sp>
    </p:spTree>
    <p:extLst>
      <p:ext uri="{BB962C8B-B14F-4D97-AF65-F5344CB8AC3E}">
        <p14:creationId xmlns:p14="http://schemas.microsoft.com/office/powerpoint/2010/main" val="3023996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Likudnik: supporter of Israeli political party Likud</a:t>
            </a:r>
          </a:p>
          <a:p>
            <a:r>
              <a:rPr lang="en-US" sz="4000" dirty="0" err="1"/>
              <a:t>Moshavnik</a:t>
            </a:r>
            <a:r>
              <a:rPr lang="en-US" sz="4000" dirty="0"/>
              <a:t>: member of a Moshav</a:t>
            </a:r>
          </a:p>
          <a:p>
            <a:r>
              <a:rPr lang="en-US" sz="4000" dirty="0" err="1"/>
              <a:t>Mossadnik</a:t>
            </a:r>
            <a:r>
              <a:rPr lang="en-US" sz="4000" dirty="0"/>
              <a:t>: Mossad agent</a:t>
            </a:r>
          </a:p>
          <a:p>
            <a:r>
              <a:rPr lang="en-US" sz="4000" dirty="0"/>
              <a:t>Nudnik: a nagging, boring or awkward person</a:t>
            </a:r>
          </a:p>
        </p:txBody>
      </p:sp>
    </p:spTree>
    <p:extLst>
      <p:ext uri="{BB962C8B-B14F-4D97-AF65-F5344CB8AC3E}">
        <p14:creationId xmlns:p14="http://schemas.microsoft.com/office/powerpoint/2010/main" val="3199371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err="1">
                <a:solidFill>
                  <a:srgbClr val="FFFF99"/>
                </a:solidFill>
              </a:rPr>
              <a:t>Shvuotnik</a:t>
            </a:r>
            <a:r>
              <a:rPr lang="en-US" sz="4000" dirty="0"/>
              <a:t> = someone whose life is centered on the working of the of Shavuot reality: Ruakh / Spirit given to us in abundance on Shavuot, because of the Atonement of the Messiah Yeshua!</a:t>
            </a:r>
          </a:p>
        </p:txBody>
      </p:sp>
    </p:spTree>
    <p:extLst>
      <p:ext uri="{BB962C8B-B14F-4D97-AF65-F5344CB8AC3E}">
        <p14:creationId xmlns:p14="http://schemas.microsoft.com/office/powerpoint/2010/main" val="3941445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3346893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56FDDAB2-5E6C-41EF-A244-6D694EC9C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25836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Ruakh / wind defends Israeli honor…</a:t>
            </a:r>
          </a:p>
        </p:txBody>
      </p:sp>
    </p:spTree>
    <p:extLst>
      <p:ext uri="{BB962C8B-B14F-4D97-AF65-F5344CB8AC3E}">
        <p14:creationId xmlns:p14="http://schemas.microsoft.com/office/powerpoint/2010/main" val="575826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12763" indent="-512763">
              <a:buFont typeface="+mj-lt"/>
              <a:buAutoNum type="arabicPeriod"/>
            </a:pPr>
            <a:r>
              <a:rPr lang="en-US" sz="4000" dirty="0"/>
              <a:t>The term </a:t>
            </a:r>
            <a:r>
              <a:rPr lang="en-US" sz="4000" dirty="0" err="1"/>
              <a:t>Shavuotnik</a:t>
            </a:r>
            <a:endParaRPr lang="en-US" sz="4000" dirty="0"/>
          </a:p>
          <a:p>
            <a:pPr marL="512763" indent="-512763">
              <a:buFont typeface="+mj-lt"/>
              <a:buAutoNum type="arabicPeriod"/>
            </a:pPr>
            <a:r>
              <a:rPr lang="en-US" sz="4000" u="sng" dirty="0">
                <a:solidFill>
                  <a:srgbClr val="FFFF99"/>
                </a:solidFill>
              </a:rPr>
              <a:t>How to become one amidst adversity</a:t>
            </a:r>
          </a:p>
          <a:p>
            <a:pPr marL="512763" indent="-512763">
              <a:buFont typeface="+mj-lt"/>
              <a:buAutoNum type="arabicPeriod"/>
            </a:pPr>
            <a:r>
              <a:rPr lang="en-US" sz="4000" dirty="0"/>
              <a:t>Adversity in the US</a:t>
            </a:r>
          </a:p>
          <a:p>
            <a:pPr marL="512763" indent="-512763">
              <a:buFont typeface="+mj-lt"/>
              <a:buAutoNum type="arabicPeriod"/>
            </a:pPr>
            <a:r>
              <a:rPr lang="en-US" sz="4000" dirty="0"/>
              <a:t>Adversity in Israel</a:t>
            </a:r>
          </a:p>
          <a:p>
            <a:pPr marL="512763" indent="-512763">
              <a:buFont typeface="+mj-lt"/>
              <a:buAutoNum type="arabicPeriod"/>
            </a:pPr>
            <a:endParaRPr lang="en-US" sz="4000" dirty="0"/>
          </a:p>
        </p:txBody>
      </p:sp>
    </p:spTree>
    <p:extLst>
      <p:ext uri="{BB962C8B-B14F-4D97-AF65-F5344CB8AC3E}">
        <p14:creationId xmlns:p14="http://schemas.microsoft.com/office/powerpoint/2010/main" val="4081861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2.1-4 </a:t>
            </a:r>
            <a:r>
              <a:rPr lang="en-US" sz="4000" dirty="0"/>
              <a:t>When the day of Shavuot had come</a:t>
            </a:r>
          </a:p>
        </p:txBody>
      </p:sp>
    </p:spTree>
    <p:extLst>
      <p:ext uri="{BB962C8B-B14F-4D97-AF65-F5344CB8AC3E}">
        <p14:creationId xmlns:p14="http://schemas.microsoft.com/office/powerpoint/2010/main" val="2108420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0AC490D5-6E7A-4278-8884-D28880DB855E}"/>
              </a:ext>
            </a:extLst>
          </p:cNvPr>
          <p:cNvPicPr>
            <a:picLocks noChangeAspect="1"/>
          </p:cNvPicPr>
          <p:nvPr/>
        </p:nvPicPr>
        <p:blipFill>
          <a:blip r:embed="rId3"/>
          <a:stretch>
            <a:fillRect/>
          </a:stretch>
        </p:blipFill>
        <p:spPr>
          <a:xfrm>
            <a:off x="533399" y="285748"/>
            <a:ext cx="6815276" cy="1676401"/>
          </a:xfrm>
          <a:prstGeom prst="rect">
            <a:avLst/>
          </a:prstGeom>
        </p:spPr>
      </p:pic>
      <p:pic>
        <p:nvPicPr>
          <p:cNvPr id="6" name="Picture 5">
            <a:extLst>
              <a:ext uri="{FF2B5EF4-FFF2-40B4-BE49-F238E27FC236}">
                <a16:creationId xmlns:a16="http://schemas.microsoft.com/office/drawing/2014/main" id="{74B90864-D060-4551-958A-B5FD028CE584}"/>
              </a:ext>
            </a:extLst>
          </p:cNvPr>
          <p:cNvPicPr>
            <a:picLocks noChangeAspect="1"/>
          </p:cNvPicPr>
          <p:nvPr/>
        </p:nvPicPr>
        <p:blipFill>
          <a:blip r:embed="rId4"/>
          <a:stretch>
            <a:fillRect/>
          </a:stretch>
        </p:blipFill>
        <p:spPr>
          <a:xfrm>
            <a:off x="609600" y="3181352"/>
            <a:ext cx="6739075" cy="1708234"/>
          </a:xfrm>
          <a:prstGeom prst="rect">
            <a:avLst/>
          </a:prstGeom>
        </p:spPr>
      </p:pic>
      <p:sp>
        <p:nvSpPr>
          <p:cNvPr id="7" name="TextBox 6">
            <a:extLst>
              <a:ext uri="{FF2B5EF4-FFF2-40B4-BE49-F238E27FC236}">
                <a16:creationId xmlns:a16="http://schemas.microsoft.com/office/drawing/2014/main" id="{373A8994-59F6-4B0B-B58A-6B5F3EB96D87}"/>
              </a:ext>
            </a:extLst>
          </p:cNvPr>
          <p:cNvSpPr txBox="1"/>
          <p:nvPr/>
        </p:nvSpPr>
        <p:spPr>
          <a:xfrm>
            <a:off x="533398" y="1962148"/>
            <a:ext cx="8305801" cy="1323439"/>
          </a:xfrm>
          <a:prstGeom prst="rect">
            <a:avLst/>
          </a:prstGeom>
          <a:noFill/>
        </p:spPr>
        <p:txBody>
          <a:bodyPr wrap="square" rtlCol="0">
            <a:spAutoFit/>
          </a:bodyPr>
          <a:lstStyle/>
          <a:p>
            <a:pPr marL="0" indent="0" algn="l">
              <a:buNone/>
            </a:pPr>
            <a:r>
              <a:rPr lang="en-US" sz="4000" dirty="0"/>
              <a:t>from sum and </a:t>
            </a:r>
            <a:r>
              <a:rPr lang="en-US" sz="4000" dirty="0" err="1"/>
              <a:t>pléroó</a:t>
            </a:r>
            <a:r>
              <a:rPr lang="en-US" dirty="0"/>
              <a:t>, </a:t>
            </a:r>
            <a:r>
              <a:rPr lang="en-US" sz="4000" dirty="0"/>
              <a:t>to fill up completely, hence to fulfill</a:t>
            </a:r>
            <a:endParaRPr lang="en-US" dirty="0"/>
          </a:p>
        </p:txBody>
      </p:sp>
      <p:sp>
        <p:nvSpPr>
          <p:cNvPr id="2" name="Rectangle 1">
            <a:extLst>
              <a:ext uri="{FF2B5EF4-FFF2-40B4-BE49-F238E27FC236}">
                <a16:creationId xmlns:a16="http://schemas.microsoft.com/office/drawing/2014/main" id="{668ABE96-C1EA-4702-8F38-44EA4CDC92E5}"/>
              </a:ext>
            </a:extLst>
          </p:cNvPr>
          <p:cNvSpPr/>
          <p:nvPr/>
        </p:nvSpPr>
        <p:spPr bwMode="auto">
          <a:xfrm>
            <a:off x="4114800" y="313786"/>
            <a:ext cx="3124200" cy="1495964"/>
          </a:xfrm>
          <a:prstGeom prst="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3511506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2.1-4 </a:t>
            </a:r>
            <a:r>
              <a:rPr lang="en-US" sz="4000" dirty="0"/>
              <a:t>they were all together in one place. </a:t>
            </a:r>
          </a:p>
        </p:txBody>
      </p:sp>
    </p:spTree>
    <p:extLst>
      <p:ext uri="{BB962C8B-B14F-4D97-AF65-F5344CB8AC3E}">
        <p14:creationId xmlns:p14="http://schemas.microsoft.com/office/powerpoint/2010/main" val="2860566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John Gill:  They were very unanimous and peaceable; there were no jars nor contentions among them; they were of the same mind and judgment in faith and practice, and of one heart and soul, and had a cordial affection for one another;</a:t>
            </a:r>
          </a:p>
        </p:txBody>
      </p:sp>
    </p:spTree>
    <p:extLst>
      <p:ext uri="{BB962C8B-B14F-4D97-AF65-F5344CB8AC3E}">
        <p14:creationId xmlns:p14="http://schemas.microsoft.com/office/powerpoint/2010/main" val="288902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We have a wide variety of differing opinions on many issues at Or HaOlam.  All of them are important and seemingly irreconcilable.  All the opinions are strongly supported by scientists, historians, scholars.  But, we maintain fellowship. </a:t>
            </a:r>
          </a:p>
        </p:txBody>
      </p:sp>
    </p:spTree>
    <p:extLst>
      <p:ext uri="{BB962C8B-B14F-4D97-AF65-F5344CB8AC3E}">
        <p14:creationId xmlns:p14="http://schemas.microsoft.com/office/powerpoint/2010/main" val="1427442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graphicFrame>
        <p:nvGraphicFramePr>
          <p:cNvPr id="2" name="Table 2">
            <a:extLst>
              <a:ext uri="{FF2B5EF4-FFF2-40B4-BE49-F238E27FC236}">
                <a16:creationId xmlns:a16="http://schemas.microsoft.com/office/drawing/2014/main" id="{3E065D7B-02E0-4D9A-B258-4E671F66C57A}"/>
              </a:ext>
            </a:extLst>
          </p:cNvPr>
          <p:cNvGraphicFramePr>
            <a:graphicFrameLocks noGrp="1"/>
          </p:cNvGraphicFramePr>
          <p:nvPr>
            <p:extLst>
              <p:ext uri="{D42A27DB-BD31-4B8C-83A1-F6EECF244321}">
                <p14:modId xmlns:p14="http://schemas.microsoft.com/office/powerpoint/2010/main" val="2141727975"/>
              </p:ext>
            </p:extLst>
          </p:nvPr>
        </p:nvGraphicFramePr>
        <p:xfrm>
          <a:off x="228600" y="209549"/>
          <a:ext cx="8610600" cy="4991713"/>
        </p:xfrm>
        <a:graphic>
          <a:graphicData uri="http://schemas.openxmlformats.org/drawingml/2006/table">
            <a:tbl>
              <a:tblPr firstRow="1" bandRow="1">
                <a:tableStyleId>{5C22544A-7EE6-4342-B048-85BDC9FD1C3A}</a:tableStyleId>
              </a:tblPr>
              <a:tblGrid>
                <a:gridCol w="4305300">
                  <a:extLst>
                    <a:ext uri="{9D8B030D-6E8A-4147-A177-3AD203B41FA5}">
                      <a16:colId xmlns:a16="http://schemas.microsoft.com/office/drawing/2014/main" val="1368618338"/>
                    </a:ext>
                  </a:extLst>
                </a:gridCol>
                <a:gridCol w="4305300">
                  <a:extLst>
                    <a:ext uri="{9D8B030D-6E8A-4147-A177-3AD203B41FA5}">
                      <a16:colId xmlns:a16="http://schemas.microsoft.com/office/drawing/2014/main" val="1111912028"/>
                    </a:ext>
                  </a:extLst>
                </a:gridCol>
              </a:tblGrid>
              <a:tr h="1154097">
                <a:tc>
                  <a:txBody>
                    <a:bodyPr/>
                    <a:lstStyle/>
                    <a:p>
                      <a:r>
                        <a:rPr lang="en-US" sz="3600" b="0" kern="1200" dirty="0">
                          <a:solidFill>
                            <a:schemeClr val="lt1"/>
                          </a:solidFill>
                          <a:latin typeface="+mn-lt"/>
                          <a:ea typeface="+mn-ea"/>
                          <a:cs typeface="+mn-cs"/>
                        </a:rPr>
                        <a:t>Yeshua coming any time</a:t>
                      </a:r>
                    </a:p>
                  </a:txBody>
                  <a:tcPr>
                    <a:noFill/>
                  </a:tcPr>
                </a:tc>
                <a:tc>
                  <a:txBody>
                    <a:bodyPr/>
                    <a:lstStyle/>
                    <a:p>
                      <a:r>
                        <a:rPr lang="en-US" sz="3600" b="0" kern="1200" dirty="0">
                          <a:solidFill>
                            <a:schemeClr val="lt1"/>
                          </a:solidFill>
                          <a:latin typeface="+mn-lt"/>
                          <a:ea typeface="+mn-ea"/>
                          <a:cs typeface="+mn-cs"/>
                        </a:rPr>
                        <a:t>Yeshua coming after tribulation</a:t>
                      </a:r>
                    </a:p>
                  </a:txBody>
                  <a:tcPr>
                    <a:noFill/>
                  </a:tcPr>
                </a:tc>
                <a:extLst>
                  <a:ext uri="{0D108BD9-81ED-4DB2-BD59-A6C34878D82A}">
                    <a16:rowId xmlns:a16="http://schemas.microsoft.com/office/drawing/2014/main" val="3078129366"/>
                  </a:ext>
                </a:extLst>
              </a:tr>
              <a:tr h="752136">
                <a:tc>
                  <a:txBody>
                    <a:bodyPr/>
                    <a:lstStyle/>
                    <a:p>
                      <a:r>
                        <a:rPr lang="en-US" sz="3600" b="0" kern="1200" dirty="0">
                          <a:solidFill>
                            <a:schemeClr val="lt1"/>
                          </a:solidFill>
                          <a:latin typeface="+mn-lt"/>
                          <a:ea typeface="+mn-ea"/>
                          <a:cs typeface="+mn-cs"/>
                        </a:rPr>
                        <a:t>Masking is helpful</a:t>
                      </a:r>
                    </a:p>
                  </a:txBody>
                  <a:tcPr>
                    <a:noFill/>
                  </a:tcPr>
                </a:tc>
                <a:tc>
                  <a:txBody>
                    <a:bodyPr/>
                    <a:lstStyle/>
                    <a:p>
                      <a:r>
                        <a:rPr kumimoji="0" lang="en-US" sz="3600" b="0" i="0" u="none" strike="noStrike" kern="1200" cap="none" spc="0" normalizeH="0" baseline="0" noProof="0" dirty="0">
                          <a:ln>
                            <a:noFill/>
                          </a:ln>
                          <a:solidFill>
                            <a:srgbClr val="FFFFFF"/>
                          </a:solidFill>
                          <a:effectLst/>
                          <a:uLnTx/>
                          <a:uFillTx/>
                          <a:latin typeface="+mn-lt"/>
                          <a:ea typeface="+mn-ea"/>
                          <a:cs typeface="+mn-cs"/>
                        </a:rPr>
                        <a:t>Masking is bad</a:t>
                      </a:r>
                      <a:endParaRPr lang="en-US" dirty="0"/>
                    </a:p>
                  </a:txBody>
                  <a:tcPr>
                    <a:noFill/>
                  </a:tcPr>
                </a:tc>
                <a:extLst>
                  <a:ext uri="{0D108BD9-81ED-4DB2-BD59-A6C34878D82A}">
                    <a16:rowId xmlns:a16="http://schemas.microsoft.com/office/drawing/2014/main" val="3590260656"/>
                  </a:ext>
                </a:extLst>
              </a:tr>
              <a:tr h="752136">
                <a:tc>
                  <a:txBody>
                    <a:bodyPr/>
                    <a:lstStyle/>
                    <a:p>
                      <a:r>
                        <a:rPr lang="en-US" sz="3600" b="0" kern="1200" dirty="0">
                          <a:solidFill>
                            <a:schemeClr val="lt1"/>
                          </a:solidFill>
                          <a:latin typeface="+mn-lt"/>
                          <a:ea typeface="+mn-ea"/>
                          <a:cs typeface="+mn-cs"/>
                        </a:rPr>
                        <a:t>Election stolen</a:t>
                      </a:r>
                    </a:p>
                  </a:txBody>
                  <a:tcPr>
                    <a:noFill/>
                  </a:tcPr>
                </a:tc>
                <a:tc>
                  <a:txBody>
                    <a:bodyPr/>
                    <a:lstStyle/>
                    <a:p>
                      <a:r>
                        <a:rPr lang="en-US" sz="3600" b="0" kern="1200" dirty="0">
                          <a:solidFill>
                            <a:schemeClr val="lt1"/>
                          </a:solidFill>
                          <a:latin typeface="+mn-lt"/>
                          <a:ea typeface="+mn-ea"/>
                          <a:cs typeface="+mn-cs"/>
                        </a:rPr>
                        <a:t>Crutch removed</a:t>
                      </a:r>
                    </a:p>
                  </a:txBody>
                  <a:tcPr>
                    <a:noFill/>
                  </a:tcPr>
                </a:tc>
                <a:extLst>
                  <a:ext uri="{0D108BD9-81ED-4DB2-BD59-A6C34878D82A}">
                    <a16:rowId xmlns:a16="http://schemas.microsoft.com/office/drawing/2014/main" val="793536651"/>
                  </a:ext>
                </a:extLst>
              </a:tr>
              <a:tr h="752136">
                <a:tc>
                  <a:txBody>
                    <a:bodyPr/>
                    <a:lstStyle/>
                    <a:p>
                      <a:r>
                        <a:rPr lang="en-US" sz="3600" b="0" kern="1200" dirty="0">
                          <a:solidFill>
                            <a:schemeClr val="lt1"/>
                          </a:solidFill>
                          <a:latin typeface="+mn-lt"/>
                          <a:ea typeface="+mn-ea"/>
                          <a:cs typeface="+mn-cs"/>
                        </a:rPr>
                        <a:t>Tongues is Spirit</a:t>
                      </a:r>
                    </a:p>
                  </a:txBody>
                  <a:tcPr>
                    <a:noFill/>
                  </a:tcPr>
                </a:tc>
                <a:tc>
                  <a:txBody>
                    <a:bodyPr/>
                    <a:lstStyle/>
                    <a:p>
                      <a:r>
                        <a:rPr lang="en-US" sz="3600" b="0" kern="1200" dirty="0">
                          <a:solidFill>
                            <a:schemeClr val="lt1"/>
                          </a:solidFill>
                          <a:latin typeface="+mn-lt"/>
                          <a:ea typeface="+mn-ea"/>
                          <a:cs typeface="+mn-cs"/>
                        </a:rPr>
                        <a:t>Tongues is satanic</a:t>
                      </a:r>
                    </a:p>
                  </a:txBody>
                  <a:tcPr>
                    <a:noFill/>
                  </a:tcPr>
                </a:tc>
                <a:extLst>
                  <a:ext uri="{0D108BD9-81ED-4DB2-BD59-A6C34878D82A}">
                    <a16:rowId xmlns:a16="http://schemas.microsoft.com/office/drawing/2014/main" val="3490571257"/>
                  </a:ext>
                </a:extLst>
              </a:tr>
              <a:tr h="771310">
                <a:tc>
                  <a:txBody>
                    <a:bodyPr/>
                    <a:lstStyle/>
                    <a:p>
                      <a:pPr marL="0" marR="0" lvl="0" indent="0" algn="l" defTabSz="38151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mn-lt"/>
                          <a:ea typeface="+mn-ea"/>
                          <a:cs typeface="+mn-cs"/>
                        </a:rPr>
                        <a:t>Vaccine is bad</a:t>
                      </a:r>
                      <a:endParaRPr kumimoji="0" lang="en-US" sz="1013" b="0" i="0" u="none" strike="noStrike" kern="1200" cap="none" spc="0" normalizeH="0" baseline="0" noProof="0" dirty="0">
                        <a:ln>
                          <a:noFill/>
                        </a:ln>
                        <a:solidFill>
                          <a:srgbClr val="FFFFFF"/>
                        </a:solidFill>
                        <a:effectLst/>
                        <a:uLnTx/>
                        <a:uFillTx/>
                        <a:latin typeface="+mn-lt"/>
                        <a:ea typeface="+mn-ea"/>
                        <a:cs typeface="+mn-cs"/>
                      </a:endParaRPr>
                    </a:p>
                    <a:p>
                      <a:endParaRPr lang="en-US" dirty="0"/>
                    </a:p>
                  </a:txBody>
                  <a:tcPr>
                    <a:noFill/>
                  </a:tcPr>
                </a:tc>
                <a:tc>
                  <a:txBody>
                    <a:bodyPr/>
                    <a:lstStyle/>
                    <a:p>
                      <a:pPr marL="0" marR="0" lvl="0" indent="0" algn="l" defTabSz="38151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mn-lt"/>
                          <a:ea typeface="+mn-ea"/>
                          <a:cs typeface="+mn-cs"/>
                        </a:rPr>
                        <a:t>Vaccine is needed</a:t>
                      </a:r>
                    </a:p>
                    <a:p>
                      <a:endParaRPr lang="en-US" dirty="0"/>
                    </a:p>
                  </a:txBody>
                  <a:tcPr>
                    <a:noFill/>
                  </a:tcPr>
                </a:tc>
                <a:extLst>
                  <a:ext uri="{0D108BD9-81ED-4DB2-BD59-A6C34878D82A}">
                    <a16:rowId xmlns:a16="http://schemas.microsoft.com/office/drawing/2014/main" val="2633747899"/>
                  </a:ext>
                </a:extLst>
              </a:tr>
              <a:tr h="752136">
                <a:tc>
                  <a:txBody>
                    <a:bodyPr/>
                    <a:lstStyle/>
                    <a:p>
                      <a:r>
                        <a:rPr lang="en-US" sz="2800" b="0" kern="1200" dirty="0">
                          <a:solidFill>
                            <a:schemeClr val="lt1"/>
                          </a:solidFill>
                          <a:latin typeface="+mn-lt"/>
                          <a:ea typeface="+mn-ea"/>
                          <a:cs typeface="+mn-cs"/>
                        </a:rPr>
                        <a:t>Old earth creationism</a:t>
                      </a:r>
                    </a:p>
                  </a:txBody>
                  <a:tcPr>
                    <a:noFill/>
                  </a:tcPr>
                </a:tc>
                <a:tc>
                  <a:txBody>
                    <a:bodyPr/>
                    <a:lstStyle/>
                    <a:p>
                      <a:r>
                        <a:rPr lang="en-US" sz="3600" b="0" kern="1200" dirty="0">
                          <a:solidFill>
                            <a:schemeClr val="lt1"/>
                          </a:solidFill>
                          <a:latin typeface="+mn-lt"/>
                          <a:ea typeface="+mn-ea"/>
                          <a:cs typeface="+mn-cs"/>
                        </a:rPr>
                        <a:t>7 literal days.</a:t>
                      </a:r>
                    </a:p>
                  </a:txBody>
                  <a:tcPr>
                    <a:noFill/>
                  </a:tcPr>
                </a:tc>
                <a:extLst>
                  <a:ext uri="{0D108BD9-81ED-4DB2-BD59-A6C34878D82A}">
                    <a16:rowId xmlns:a16="http://schemas.microsoft.com/office/drawing/2014/main" val="2156366503"/>
                  </a:ext>
                </a:extLst>
              </a:tr>
            </a:tbl>
          </a:graphicData>
        </a:graphic>
      </p:graphicFrame>
    </p:spTree>
    <p:extLst>
      <p:ext uri="{BB962C8B-B14F-4D97-AF65-F5344CB8AC3E}">
        <p14:creationId xmlns:p14="http://schemas.microsoft.com/office/powerpoint/2010/main" val="1246300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So, how do we survive?</a:t>
            </a:r>
          </a:p>
          <a:p>
            <a:pPr marL="0" indent="0">
              <a:buNone/>
            </a:pPr>
            <a:r>
              <a:rPr lang="en-US" sz="4000" baseline="30000" dirty="0" err="1"/>
              <a:t>Mtt</a:t>
            </a:r>
            <a:r>
              <a:rPr lang="en-US" sz="4000" baseline="30000" dirty="0"/>
              <a:t>. 17.10-12 </a:t>
            </a:r>
            <a:r>
              <a:rPr lang="en-US" sz="4000" dirty="0"/>
              <a:t>The </a:t>
            </a:r>
            <a:r>
              <a:rPr lang="en-US" sz="4000" dirty="0" err="1"/>
              <a:t>talmidim</a:t>
            </a:r>
            <a:r>
              <a:rPr lang="en-US" sz="4000" dirty="0"/>
              <a:t> asked him, “Then why do the Torah-teachers say that Eliyahu must come first?” He answered, “</a:t>
            </a:r>
            <a:r>
              <a:rPr lang="en-US" sz="4000" u="sng" dirty="0">
                <a:solidFill>
                  <a:srgbClr val="FFFF99"/>
                </a:solidFill>
              </a:rPr>
              <a:t>On the one hand</a:t>
            </a:r>
            <a:r>
              <a:rPr lang="en-US" sz="4000" dirty="0"/>
              <a:t>, Eliyahu is coming and will restore all things; </a:t>
            </a:r>
            <a:r>
              <a:rPr lang="en-US" sz="4000" u="sng" dirty="0">
                <a:solidFill>
                  <a:srgbClr val="FFFF99"/>
                </a:solidFill>
              </a:rPr>
              <a:t>on the other hand</a:t>
            </a:r>
            <a:r>
              <a:rPr lang="en-US" sz="4000" dirty="0"/>
              <a:t>, </a:t>
            </a:r>
          </a:p>
        </p:txBody>
      </p:sp>
    </p:spTree>
    <p:extLst>
      <p:ext uri="{BB962C8B-B14F-4D97-AF65-F5344CB8AC3E}">
        <p14:creationId xmlns:p14="http://schemas.microsoft.com/office/powerpoint/2010/main" val="3126549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Mtt</a:t>
            </a:r>
            <a:r>
              <a:rPr lang="en-US" sz="4000" baseline="30000" dirty="0"/>
              <a:t>. 17.10-12 </a:t>
            </a:r>
            <a:r>
              <a:rPr lang="en-US" sz="4000" dirty="0"/>
              <a:t>I tell you that Eliyahu has come already, and people did not recognize him but did whatever they pleased to him. In the same way, the Son of Man too is about to suffer at their hands.”</a:t>
            </a:r>
          </a:p>
        </p:txBody>
      </p:sp>
    </p:spTree>
    <p:extLst>
      <p:ext uri="{BB962C8B-B14F-4D97-AF65-F5344CB8AC3E}">
        <p14:creationId xmlns:p14="http://schemas.microsoft.com/office/powerpoint/2010/main" val="3422663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95901DA9-D5C3-4DEB-AB43-15C882EDCC5D}"/>
              </a:ext>
            </a:extLst>
          </p:cNvPr>
          <p:cNvPicPr>
            <a:picLocks noChangeAspect="1"/>
          </p:cNvPicPr>
          <p:nvPr/>
        </p:nvPicPr>
        <p:blipFill>
          <a:blip r:embed="rId3"/>
          <a:stretch>
            <a:fillRect/>
          </a:stretch>
        </p:blipFill>
        <p:spPr>
          <a:xfrm>
            <a:off x="0" y="688255"/>
            <a:ext cx="9144000" cy="3766989"/>
          </a:xfrm>
          <a:prstGeom prst="rect">
            <a:avLst/>
          </a:prstGeom>
        </p:spPr>
      </p:pic>
    </p:spTree>
    <p:extLst>
      <p:ext uri="{BB962C8B-B14F-4D97-AF65-F5344CB8AC3E}">
        <p14:creationId xmlns:p14="http://schemas.microsoft.com/office/powerpoint/2010/main" val="3334174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D855D38B-868F-420F-A982-A2D0C15D63AA}"/>
              </a:ext>
            </a:extLst>
          </p:cNvPr>
          <p:cNvPicPr>
            <a:picLocks noChangeAspect="1"/>
          </p:cNvPicPr>
          <p:nvPr/>
        </p:nvPicPr>
        <p:blipFill>
          <a:blip r:embed="rId3"/>
          <a:stretch>
            <a:fillRect/>
          </a:stretch>
        </p:blipFill>
        <p:spPr>
          <a:xfrm>
            <a:off x="300933" y="0"/>
            <a:ext cx="8542134" cy="5143500"/>
          </a:xfrm>
          <a:prstGeom prst="rect">
            <a:avLst/>
          </a:prstGeom>
        </p:spPr>
      </p:pic>
    </p:spTree>
    <p:extLst>
      <p:ext uri="{BB962C8B-B14F-4D97-AF65-F5344CB8AC3E}">
        <p14:creationId xmlns:p14="http://schemas.microsoft.com/office/powerpoint/2010/main" val="349793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There is ambiguity in the Kingdom.   We don’t know all the particulars.</a:t>
            </a:r>
          </a:p>
        </p:txBody>
      </p:sp>
    </p:spTree>
    <p:extLst>
      <p:ext uri="{BB962C8B-B14F-4D97-AF65-F5344CB8AC3E}">
        <p14:creationId xmlns:p14="http://schemas.microsoft.com/office/powerpoint/2010/main" val="1433305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Eph. 4.2-3 </a:t>
            </a:r>
            <a:r>
              <a:rPr lang="en-US" sz="4000" dirty="0"/>
              <a:t>Always be humble, gentle and patient, bearing with one another in love,  and making every effort to preserve </a:t>
            </a:r>
            <a:r>
              <a:rPr lang="en-US" sz="4000" u="sng" dirty="0">
                <a:solidFill>
                  <a:srgbClr val="FFFF99"/>
                </a:solidFill>
              </a:rPr>
              <a:t>the unity the Spirit gives </a:t>
            </a:r>
            <a:r>
              <a:rPr lang="en-US" sz="4000" dirty="0"/>
              <a:t>through the binding power of shalom.</a:t>
            </a:r>
          </a:p>
        </p:txBody>
      </p:sp>
    </p:spTree>
    <p:extLst>
      <p:ext uri="{BB962C8B-B14F-4D97-AF65-F5344CB8AC3E}">
        <p14:creationId xmlns:p14="http://schemas.microsoft.com/office/powerpoint/2010/main" val="859598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Eph. 431-32 </a:t>
            </a:r>
            <a:r>
              <a:rPr lang="en-US" sz="4000" dirty="0"/>
              <a:t> Get rid of all bitterness and rage and anger and quarreling and slander, along with all malice. Instead, be kind to one another, compassionate, forgiving each other just as God in Messiah also forgave you.</a:t>
            </a:r>
          </a:p>
        </p:txBody>
      </p:sp>
    </p:spTree>
    <p:extLst>
      <p:ext uri="{BB962C8B-B14F-4D97-AF65-F5344CB8AC3E}">
        <p14:creationId xmlns:p14="http://schemas.microsoft.com/office/powerpoint/2010/main" val="1948718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2.1-4 </a:t>
            </a:r>
            <a:r>
              <a:rPr lang="en-US" sz="4000" dirty="0"/>
              <a:t>they were all together in one place. </a:t>
            </a:r>
          </a:p>
        </p:txBody>
      </p:sp>
    </p:spTree>
    <p:extLst>
      <p:ext uri="{BB962C8B-B14F-4D97-AF65-F5344CB8AC3E}">
        <p14:creationId xmlns:p14="http://schemas.microsoft.com/office/powerpoint/2010/main" val="1523934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2.1-4 </a:t>
            </a:r>
            <a:r>
              <a:rPr lang="en-US" sz="4000" dirty="0"/>
              <a:t>Suddenly there came from heaven a sound like a mighty rushing wind, and it filled the whole house where they were sitting. And tongues like fire spreading out appeared to them and settled on each one of them. </a:t>
            </a:r>
          </a:p>
        </p:txBody>
      </p:sp>
    </p:spTree>
    <p:extLst>
      <p:ext uri="{BB962C8B-B14F-4D97-AF65-F5344CB8AC3E}">
        <p14:creationId xmlns:p14="http://schemas.microsoft.com/office/powerpoint/2010/main" val="3053939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2.1-4 </a:t>
            </a:r>
            <a:r>
              <a:rPr lang="en-US" sz="4000" dirty="0"/>
              <a:t>They were all filled with the Ruakh ha-</a:t>
            </a:r>
            <a:r>
              <a:rPr lang="en-US" sz="4000" dirty="0" err="1"/>
              <a:t>Kodesh</a:t>
            </a:r>
            <a:r>
              <a:rPr lang="en-US" sz="4000" dirty="0"/>
              <a:t> and began to speak in other languages as the Ruakh enabled them to speak out…</a:t>
            </a:r>
          </a:p>
        </p:txBody>
      </p:sp>
    </p:spTree>
    <p:extLst>
      <p:ext uri="{BB962C8B-B14F-4D97-AF65-F5344CB8AC3E}">
        <p14:creationId xmlns:p14="http://schemas.microsoft.com/office/powerpoint/2010/main" val="2811213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2.41</a:t>
            </a:r>
            <a:r>
              <a:rPr lang="en-US" sz="4000" dirty="0"/>
              <a:t> …So those who received his message were immersed, and that day about three thousand souls were added.</a:t>
            </a:r>
          </a:p>
        </p:txBody>
      </p:sp>
    </p:spTree>
    <p:extLst>
      <p:ext uri="{BB962C8B-B14F-4D97-AF65-F5344CB8AC3E}">
        <p14:creationId xmlns:p14="http://schemas.microsoft.com/office/powerpoint/2010/main" val="2464830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56FDDAB2-5E6C-41EF-A244-6D694EC9C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50881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err="1">
                <a:solidFill>
                  <a:srgbClr val="FFFF99"/>
                </a:solidFill>
              </a:rPr>
              <a:t>Shvuotnik</a:t>
            </a:r>
            <a:r>
              <a:rPr lang="en-US" sz="4000" dirty="0"/>
              <a:t> = someone whose life is centered on the working of the of Shavuot reality: Ruakh / Spirit given to us in abundance on Shavuot, because of the Atonement of the Messiah Yeshua!</a:t>
            </a:r>
          </a:p>
        </p:txBody>
      </p:sp>
    </p:spTree>
    <p:extLst>
      <p:ext uri="{BB962C8B-B14F-4D97-AF65-F5344CB8AC3E}">
        <p14:creationId xmlns:p14="http://schemas.microsoft.com/office/powerpoint/2010/main" val="1206843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12763" indent="-512763">
              <a:buFont typeface="+mj-lt"/>
              <a:buAutoNum type="arabicPeriod"/>
            </a:pPr>
            <a:r>
              <a:rPr lang="en-US" sz="4000" dirty="0"/>
              <a:t>The term </a:t>
            </a:r>
            <a:r>
              <a:rPr lang="en-US" sz="4000" dirty="0" err="1"/>
              <a:t>Shavuotnik</a:t>
            </a:r>
            <a:endParaRPr lang="en-US" sz="4000" dirty="0"/>
          </a:p>
          <a:p>
            <a:pPr marL="512763" indent="-512763">
              <a:buFont typeface="+mj-lt"/>
              <a:buAutoNum type="arabicPeriod"/>
            </a:pPr>
            <a:r>
              <a:rPr lang="en-US" sz="4000" u="sng" dirty="0">
                <a:solidFill>
                  <a:srgbClr val="FFFF99"/>
                </a:solidFill>
              </a:rPr>
              <a:t>How to become one amidst adversity</a:t>
            </a:r>
          </a:p>
          <a:p>
            <a:pPr marL="512763" indent="-512763">
              <a:buFont typeface="+mj-lt"/>
              <a:buAutoNum type="arabicPeriod"/>
            </a:pPr>
            <a:r>
              <a:rPr lang="en-US" sz="4000" dirty="0"/>
              <a:t>Adversity in the US</a:t>
            </a:r>
          </a:p>
          <a:p>
            <a:pPr marL="512763" indent="-512763">
              <a:buFont typeface="+mj-lt"/>
              <a:buAutoNum type="arabicPeriod"/>
            </a:pPr>
            <a:r>
              <a:rPr lang="en-US" sz="4000" dirty="0"/>
              <a:t>Adversity in Israel</a:t>
            </a:r>
          </a:p>
          <a:p>
            <a:pPr marL="512763" indent="-512763">
              <a:buFont typeface="+mj-lt"/>
              <a:buAutoNum type="arabicPeriod"/>
            </a:pPr>
            <a:endParaRPr lang="en-US" sz="4000" dirty="0"/>
          </a:p>
        </p:txBody>
      </p:sp>
    </p:spTree>
    <p:extLst>
      <p:ext uri="{BB962C8B-B14F-4D97-AF65-F5344CB8AC3E}">
        <p14:creationId xmlns:p14="http://schemas.microsoft.com/office/powerpoint/2010/main" val="290577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l">
              <a:buNone/>
            </a:pPr>
            <a:r>
              <a:rPr lang="en-US" sz="4000" dirty="0"/>
              <a:t> </a:t>
            </a:r>
          </a:p>
        </p:txBody>
      </p:sp>
      <p:pic>
        <p:nvPicPr>
          <p:cNvPr id="3" name="Picture 2">
            <a:extLst>
              <a:ext uri="{FF2B5EF4-FFF2-40B4-BE49-F238E27FC236}">
                <a16:creationId xmlns:a16="http://schemas.microsoft.com/office/drawing/2014/main" id="{58DDD3B2-7D11-4970-88E7-F7ABDB75A9BF}"/>
              </a:ext>
            </a:extLst>
          </p:cNvPr>
          <p:cNvPicPr>
            <a:picLocks noChangeAspect="1"/>
          </p:cNvPicPr>
          <p:nvPr/>
        </p:nvPicPr>
        <p:blipFill>
          <a:blip r:embed="rId3"/>
          <a:stretch>
            <a:fillRect/>
          </a:stretch>
        </p:blipFill>
        <p:spPr>
          <a:xfrm>
            <a:off x="685801" y="-1182"/>
            <a:ext cx="7770614" cy="5144682"/>
          </a:xfrm>
          <a:prstGeom prst="rect">
            <a:avLst/>
          </a:prstGeom>
        </p:spPr>
      </p:pic>
    </p:spTree>
    <p:extLst>
      <p:ext uri="{BB962C8B-B14F-4D97-AF65-F5344CB8AC3E}">
        <p14:creationId xmlns:p14="http://schemas.microsoft.com/office/powerpoint/2010/main" val="664563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So, how do we enter into this life of the Ruakh / Spirit?</a:t>
            </a:r>
          </a:p>
          <a:p>
            <a:pPr marL="0" indent="0">
              <a:buNone/>
            </a:pPr>
            <a:r>
              <a:rPr lang="en-US" sz="4000" dirty="0"/>
              <a:t>How do we become true </a:t>
            </a:r>
            <a:r>
              <a:rPr lang="en-US" sz="4000" dirty="0" err="1"/>
              <a:t>Shavuotniks</a:t>
            </a:r>
            <a:r>
              <a:rPr lang="en-US" sz="4000" dirty="0"/>
              <a:t>?</a:t>
            </a:r>
          </a:p>
        </p:txBody>
      </p:sp>
    </p:spTree>
    <p:extLst>
      <p:ext uri="{BB962C8B-B14F-4D97-AF65-F5344CB8AC3E}">
        <p14:creationId xmlns:p14="http://schemas.microsoft.com/office/powerpoint/2010/main" val="4079181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Acts 2.38-39 </a:t>
            </a:r>
            <a:r>
              <a:rPr lang="en-US" sz="4000" dirty="0"/>
              <a:t> “Turn from sin, return to God, and let each of you be immersed in the name of Messiah Yeshua for the removal of your sins, and you will receive the gift of the Ruakh ha-</a:t>
            </a:r>
            <a:r>
              <a:rPr lang="en-US" sz="4000" dirty="0" err="1"/>
              <a:t>Kodesh</a:t>
            </a:r>
            <a:r>
              <a:rPr lang="en-US" sz="4000" dirty="0"/>
              <a:t>. For the promise is for you and your children, and for all who are far away—as many as Adonai our God calls to Himself.”</a:t>
            </a:r>
          </a:p>
        </p:txBody>
      </p:sp>
    </p:spTree>
    <p:extLst>
      <p:ext uri="{BB962C8B-B14F-4D97-AF65-F5344CB8AC3E}">
        <p14:creationId xmlns:p14="http://schemas.microsoft.com/office/powerpoint/2010/main" val="1946661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3.19-20</a:t>
            </a:r>
            <a:r>
              <a:rPr lang="en-US" sz="4000" dirty="0"/>
              <a:t> “Therefore, repent and turn to God, so that your sins may be erased; so that times of refreshing may come from the Lord’s presence;</a:t>
            </a:r>
          </a:p>
        </p:txBody>
      </p:sp>
    </p:spTree>
    <p:extLst>
      <p:ext uri="{BB962C8B-B14F-4D97-AF65-F5344CB8AC3E}">
        <p14:creationId xmlns:p14="http://schemas.microsoft.com/office/powerpoint/2010/main" val="2125089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Acts 4.24-31 </a:t>
            </a:r>
            <a:r>
              <a:rPr lang="en-US" sz="4000" dirty="0"/>
              <a:t>They raised their voices to God with singleness of heart. “Master,” they prayed, “You made heaven, earth, the sea and everything in them. By the </a:t>
            </a:r>
            <a:r>
              <a:rPr lang="en-US" sz="4000" dirty="0" err="1"/>
              <a:t>Ruach</a:t>
            </a:r>
            <a:r>
              <a:rPr lang="en-US" sz="4000" dirty="0"/>
              <a:t> </a:t>
            </a:r>
            <a:r>
              <a:rPr lang="en-US" sz="4000" dirty="0" err="1"/>
              <a:t>HaKodesh</a:t>
            </a:r>
            <a:r>
              <a:rPr lang="en-US" sz="4000" dirty="0"/>
              <a:t>, through the mouth of our father David, your servant, you said,  ‘Why did the nations rage and the peoples devise useless plans?  </a:t>
            </a:r>
          </a:p>
        </p:txBody>
      </p:sp>
    </p:spTree>
    <p:extLst>
      <p:ext uri="{BB962C8B-B14F-4D97-AF65-F5344CB8AC3E}">
        <p14:creationId xmlns:p14="http://schemas.microsoft.com/office/powerpoint/2010/main" val="3478230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Acts 4.24-31 </a:t>
            </a:r>
            <a:r>
              <a:rPr lang="en-US" sz="4000" dirty="0"/>
              <a:t>The kings of the earth took their stand; and the rulers assembled together against </a:t>
            </a:r>
            <a:r>
              <a:rPr lang="en-US" sz="4000" cap="small" dirty="0"/>
              <a:t>Adoni</a:t>
            </a:r>
            <a:r>
              <a:rPr lang="en-US" sz="4000" dirty="0"/>
              <a:t> and against his Messiah.’  “This has come true in this city, since Herod and Pontius Pilate, with Goyim and the peoples of Isra’el, all assembled against your holy servant Yeshua, whom you made Messiah,  </a:t>
            </a:r>
          </a:p>
        </p:txBody>
      </p:sp>
    </p:spTree>
    <p:extLst>
      <p:ext uri="{BB962C8B-B14F-4D97-AF65-F5344CB8AC3E}">
        <p14:creationId xmlns:p14="http://schemas.microsoft.com/office/powerpoint/2010/main" val="1311606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Acts 4.24-31 </a:t>
            </a:r>
            <a:r>
              <a:rPr lang="en-US" sz="4000" dirty="0"/>
              <a:t>to do what your power and plan had already determined beforehand should happen.  “So now, Lord, </a:t>
            </a:r>
            <a:r>
              <a:rPr lang="en-US" sz="4000" u="sng" dirty="0">
                <a:solidFill>
                  <a:srgbClr val="FFFF99"/>
                </a:solidFill>
              </a:rPr>
              <a:t>take note of their threats; </a:t>
            </a:r>
            <a:r>
              <a:rPr lang="en-US" sz="4000" dirty="0"/>
              <a:t>and enable your slaves to speak your message with boldness!  Stretch out your hand to heal and to do signs and miracles</a:t>
            </a:r>
          </a:p>
        </p:txBody>
      </p:sp>
    </p:spTree>
    <p:extLst>
      <p:ext uri="{BB962C8B-B14F-4D97-AF65-F5344CB8AC3E}">
        <p14:creationId xmlns:p14="http://schemas.microsoft.com/office/powerpoint/2010/main" val="605746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Acts 4.24-31 </a:t>
            </a:r>
            <a:r>
              <a:rPr lang="en-US" sz="4000" dirty="0"/>
              <a:t>through the name of your holy servant Yeshua!” While they were still praying, </a:t>
            </a:r>
            <a:r>
              <a:rPr lang="en-US" sz="4000" u="sng" dirty="0">
                <a:solidFill>
                  <a:srgbClr val="FFFF99"/>
                </a:solidFill>
              </a:rPr>
              <a:t>the place where they were gathered was shaken. They were all filled with the Ruakh </a:t>
            </a:r>
            <a:r>
              <a:rPr lang="en-US" sz="4000" u="sng" dirty="0" err="1">
                <a:solidFill>
                  <a:srgbClr val="FFFF99"/>
                </a:solidFill>
              </a:rPr>
              <a:t>HaKodesh</a:t>
            </a:r>
            <a:r>
              <a:rPr lang="en-US" sz="4000" u="sng" dirty="0">
                <a:solidFill>
                  <a:srgbClr val="FFFF99"/>
                </a:solidFill>
              </a:rPr>
              <a:t>, and they spoke God’s message with boldness.</a:t>
            </a:r>
          </a:p>
        </p:txBody>
      </p:sp>
    </p:spTree>
    <p:extLst>
      <p:ext uri="{BB962C8B-B14F-4D97-AF65-F5344CB8AC3E}">
        <p14:creationId xmlns:p14="http://schemas.microsoft.com/office/powerpoint/2010/main" val="1387644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19113" indent="-519113">
              <a:buFont typeface="+mj-lt"/>
              <a:buAutoNum type="arabicPeriod"/>
            </a:pPr>
            <a:r>
              <a:rPr lang="en-US" sz="4000" dirty="0"/>
              <a:t>They noted that scripture was being fulfilled around them.</a:t>
            </a:r>
          </a:p>
          <a:p>
            <a:pPr marL="519113" indent="-519113">
              <a:buFont typeface="+mj-lt"/>
              <a:buAutoNum type="arabicPeriod"/>
            </a:pPr>
            <a:r>
              <a:rPr lang="en-US" sz="4000" dirty="0"/>
              <a:t>They noted that scripture was being fulfilled in opposition and adversity.</a:t>
            </a:r>
          </a:p>
          <a:p>
            <a:pPr marL="519113" indent="-519113">
              <a:buFont typeface="+mj-lt"/>
              <a:buAutoNum type="arabicPeriod"/>
            </a:pPr>
            <a:r>
              <a:rPr lang="en-US" sz="4000" dirty="0"/>
              <a:t>They prayed the scripture.  Repented and received.</a:t>
            </a:r>
          </a:p>
          <a:p>
            <a:pPr marL="519113" indent="-519113">
              <a:buFont typeface="+mj-lt"/>
              <a:buAutoNum type="arabicPeriod"/>
            </a:pPr>
            <a:endParaRPr lang="en-US" sz="4000" dirty="0"/>
          </a:p>
          <a:p>
            <a:pPr marL="0" indent="0">
              <a:buNone/>
            </a:pPr>
            <a:endParaRPr lang="en-US" sz="4000" dirty="0"/>
          </a:p>
        </p:txBody>
      </p:sp>
    </p:spTree>
    <p:extLst>
      <p:ext uri="{BB962C8B-B14F-4D97-AF65-F5344CB8AC3E}">
        <p14:creationId xmlns:p14="http://schemas.microsoft.com/office/powerpoint/2010/main" val="3956910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We will do that more Sunday night. </a:t>
            </a:r>
          </a:p>
          <a:p>
            <a:r>
              <a:rPr lang="en-US" sz="4000" dirty="0"/>
              <a:t>Study Scripture</a:t>
            </a:r>
          </a:p>
          <a:p>
            <a:r>
              <a:rPr lang="en-US" sz="4000" dirty="0"/>
              <a:t>Worship</a:t>
            </a:r>
          </a:p>
          <a:p>
            <a:r>
              <a:rPr lang="en-US" sz="4000" dirty="0"/>
              <a:t>Seek G-d amid adversity.</a:t>
            </a:r>
          </a:p>
        </p:txBody>
      </p:sp>
    </p:spTree>
    <p:extLst>
      <p:ext uri="{BB962C8B-B14F-4D97-AF65-F5344CB8AC3E}">
        <p14:creationId xmlns:p14="http://schemas.microsoft.com/office/powerpoint/2010/main" val="2611635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It is the practice of the Jewish people generally, and also Or HaOlam, to spend the night of Shavuot in Bible study, worship, and prayer, alternating with a time of dairy, veggies, coffee, ice cream, etc. The time is called </a:t>
            </a:r>
          </a:p>
          <a:p>
            <a:pPr marL="0" indent="0">
              <a:buNone/>
            </a:pPr>
            <a:r>
              <a:rPr lang="en-US" sz="4000" i="1" dirty="0"/>
              <a:t>Tikkun </a:t>
            </a:r>
            <a:r>
              <a:rPr lang="en-US" sz="4000" i="1" dirty="0" err="1"/>
              <a:t>Leil</a:t>
            </a:r>
            <a:r>
              <a:rPr lang="en-US" sz="4000" i="1" dirty="0"/>
              <a:t> Shavuot  </a:t>
            </a:r>
            <a:r>
              <a:rPr lang="he-IL" sz="4300" b="1" dirty="0">
                <a:latin typeface="David" panose="020E0502060401010101" pitchFamily="34" charset="-79"/>
                <a:cs typeface="David" panose="020E0502060401010101" pitchFamily="34" charset="-79"/>
              </a:rPr>
              <a:t>תקון ליל שבועות </a:t>
            </a:r>
            <a:r>
              <a:rPr lang="en-US" sz="4300" b="1" dirty="0">
                <a:latin typeface="David" panose="020E0502060401010101" pitchFamily="34" charset="-79"/>
                <a:cs typeface="David" panose="020E0502060401010101" pitchFamily="34" charset="-79"/>
              </a:rPr>
              <a:t> </a:t>
            </a:r>
          </a:p>
          <a:p>
            <a:pPr marL="0" indent="0">
              <a:buNone/>
            </a:pPr>
            <a:r>
              <a:rPr lang="en-US" sz="4000" dirty="0"/>
              <a:t>Repair of Shavuot Evening</a:t>
            </a:r>
          </a:p>
        </p:txBody>
      </p:sp>
    </p:spTree>
    <p:extLst>
      <p:ext uri="{BB962C8B-B14F-4D97-AF65-F5344CB8AC3E}">
        <p14:creationId xmlns:p14="http://schemas.microsoft.com/office/powerpoint/2010/main" val="2709255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81000" y="2476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Mother’s Day 2021</a:t>
            </a:r>
          </a:p>
        </p:txBody>
      </p:sp>
      <p:pic>
        <p:nvPicPr>
          <p:cNvPr id="3" name="Picture 2">
            <a:extLst>
              <a:ext uri="{FF2B5EF4-FFF2-40B4-BE49-F238E27FC236}">
                <a16:creationId xmlns:a16="http://schemas.microsoft.com/office/drawing/2014/main" id="{122B0077-645B-4663-B5F2-271E0B080410}"/>
              </a:ext>
            </a:extLst>
          </p:cNvPr>
          <p:cNvPicPr>
            <a:picLocks noChangeAspect="1"/>
          </p:cNvPicPr>
          <p:nvPr/>
        </p:nvPicPr>
        <p:blipFill rotWithShape="1">
          <a:blip r:embed="rId3">
            <a:extLst>
              <a:ext uri="{28A0092B-C50C-407E-A947-70E740481C1C}">
                <a14:useLocalDpi xmlns:a14="http://schemas.microsoft.com/office/drawing/2010/main" val="0"/>
              </a:ext>
            </a:extLst>
          </a:blip>
          <a:srcRect l="15000" r="11667"/>
          <a:stretch/>
        </p:blipFill>
        <p:spPr>
          <a:xfrm>
            <a:off x="36398" y="1200150"/>
            <a:ext cx="9071204" cy="3438152"/>
          </a:xfrm>
          <a:prstGeom prst="rect">
            <a:avLst/>
          </a:prstGeom>
        </p:spPr>
      </p:pic>
    </p:spTree>
    <p:extLst>
      <p:ext uri="{BB962C8B-B14F-4D97-AF65-F5344CB8AC3E}">
        <p14:creationId xmlns:p14="http://schemas.microsoft.com/office/powerpoint/2010/main" val="873715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112014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7-8:30 Baruch Burt</a:t>
            </a:r>
          </a:p>
          <a:p>
            <a:pPr marL="0" indent="0">
              <a:buNone/>
            </a:pPr>
            <a:r>
              <a:rPr lang="en-US" sz="4000" dirty="0"/>
              <a:t>9-10:30 Brett Clear</a:t>
            </a:r>
          </a:p>
          <a:p>
            <a:pPr marL="0" indent="0">
              <a:buNone/>
            </a:pPr>
            <a:r>
              <a:rPr lang="en-US" sz="4000" dirty="0"/>
              <a:t>11-12.30 Samuel Okello from South Sudan Carole Ward Favor of God Ministries.</a:t>
            </a:r>
          </a:p>
        </p:txBody>
      </p:sp>
    </p:spTree>
    <p:extLst>
      <p:ext uri="{BB962C8B-B14F-4D97-AF65-F5344CB8AC3E}">
        <p14:creationId xmlns:p14="http://schemas.microsoft.com/office/powerpoint/2010/main" val="3596393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2A47DD95-08E8-497C-9C2B-57EA4E88D90B}"/>
              </a:ext>
            </a:extLst>
          </p:cNvPr>
          <p:cNvPicPr>
            <a:picLocks noChangeAspect="1"/>
          </p:cNvPicPr>
          <p:nvPr/>
        </p:nvPicPr>
        <p:blipFill>
          <a:blip r:embed="rId3"/>
          <a:stretch>
            <a:fillRect/>
          </a:stretch>
        </p:blipFill>
        <p:spPr>
          <a:xfrm>
            <a:off x="1746535" y="0"/>
            <a:ext cx="5650930" cy="5143500"/>
          </a:xfrm>
          <a:prstGeom prst="rect">
            <a:avLst/>
          </a:prstGeom>
        </p:spPr>
      </p:pic>
    </p:spTree>
    <p:extLst>
      <p:ext uri="{BB962C8B-B14F-4D97-AF65-F5344CB8AC3E}">
        <p14:creationId xmlns:p14="http://schemas.microsoft.com/office/powerpoint/2010/main" val="1070255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2A47DD95-08E8-497C-9C2B-57EA4E88D90B}"/>
              </a:ext>
            </a:extLst>
          </p:cNvPr>
          <p:cNvPicPr>
            <a:picLocks noChangeAspect="1"/>
          </p:cNvPicPr>
          <p:nvPr/>
        </p:nvPicPr>
        <p:blipFill rotWithShape="1">
          <a:blip r:embed="rId3"/>
          <a:srcRect l="23031" t="33704" r="43258" b="30741"/>
          <a:stretch/>
        </p:blipFill>
        <p:spPr>
          <a:xfrm>
            <a:off x="1400967" y="-22097"/>
            <a:ext cx="5380833" cy="5165597"/>
          </a:xfrm>
          <a:prstGeom prst="rect">
            <a:avLst/>
          </a:prstGeom>
        </p:spPr>
      </p:pic>
    </p:spTree>
    <p:extLst>
      <p:ext uri="{BB962C8B-B14F-4D97-AF65-F5344CB8AC3E}">
        <p14:creationId xmlns:p14="http://schemas.microsoft.com/office/powerpoint/2010/main" val="9300368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050" name="Picture 2" descr="Carole">
            <a:extLst>
              <a:ext uri="{FF2B5EF4-FFF2-40B4-BE49-F238E27FC236}">
                <a16:creationId xmlns:a16="http://schemas.microsoft.com/office/drawing/2014/main" id="{505205C8-BC3B-4329-91E5-37F18BB63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2" y="0"/>
            <a:ext cx="923192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246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4883CC2E-6D85-432E-874B-4EA495799AD0}"/>
              </a:ext>
            </a:extLst>
          </p:cNvPr>
          <p:cNvPicPr>
            <a:picLocks noChangeAspect="1"/>
          </p:cNvPicPr>
          <p:nvPr/>
        </p:nvPicPr>
        <p:blipFill>
          <a:blip r:embed="rId3"/>
          <a:stretch>
            <a:fillRect/>
          </a:stretch>
        </p:blipFill>
        <p:spPr>
          <a:xfrm>
            <a:off x="1013604" y="0"/>
            <a:ext cx="7116792" cy="5143500"/>
          </a:xfrm>
          <a:prstGeom prst="rect">
            <a:avLst/>
          </a:prstGeom>
        </p:spPr>
      </p:pic>
    </p:spTree>
    <p:extLst>
      <p:ext uri="{BB962C8B-B14F-4D97-AF65-F5344CB8AC3E}">
        <p14:creationId xmlns:p14="http://schemas.microsoft.com/office/powerpoint/2010/main" val="395716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C514569B-D905-407C-ABC0-15BE953A4A18}"/>
              </a:ext>
            </a:extLst>
          </p:cNvPr>
          <p:cNvPicPr>
            <a:picLocks noChangeAspect="1"/>
          </p:cNvPicPr>
          <p:nvPr/>
        </p:nvPicPr>
        <p:blipFill>
          <a:blip r:embed="rId3"/>
          <a:stretch>
            <a:fillRect/>
          </a:stretch>
        </p:blipFill>
        <p:spPr>
          <a:xfrm>
            <a:off x="762000" y="-1892"/>
            <a:ext cx="7620000" cy="5147284"/>
          </a:xfrm>
          <a:prstGeom prst="rect">
            <a:avLst/>
          </a:prstGeom>
        </p:spPr>
      </p:pic>
    </p:spTree>
    <p:extLst>
      <p:ext uri="{BB962C8B-B14F-4D97-AF65-F5344CB8AC3E}">
        <p14:creationId xmlns:p14="http://schemas.microsoft.com/office/powerpoint/2010/main" val="30510478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551678B4-A5AF-4DFA-B3F1-3530874E7870}"/>
              </a:ext>
            </a:extLst>
          </p:cNvPr>
          <p:cNvPicPr>
            <a:picLocks noChangeAspect="1"/>
          </p:cNvPicPr>
          <p:nvPr/>
        </p:nvPicPr>
        <p:blipFill>
          <a:blip r:embed="rId3"/>
          <a:stretch>
            <a:fillRect/>
          </a:stretch>
        </p:blipFill>
        <p:spPr>
          <a:xfrm>
            <a:off x="108388" y="0"/>
            <a:ext cx="8927223" cy="5143500"/>
          </a:xfrm>
          <a:prstGeom prst="rect">
            <a:avLst/>
          </a:prstGeom>
        </p:spPr>
      </p:pic>
    </p:spTree>
    <p:extLst>
      <p:ext uri="{BB962C8B-B14F-4D97-AF65-F5344CB8AC3E}">
        <p14:creationId xmlns:p14="http://schemas.microsoft.com/office/powerpoint/2010/main" val="1845768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56FDDAB2-5E6C-41EF-A244-6D694EC9C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24127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Are we in a time of adversity?</a:t>
            </a:r>
          </a:p>
        </p:txBody>
      </p:sp>
    </p:spTree>
    <p:extLst>
      <p:ext uri="{BB962C8B-B14F-4D97-AF65-F5344CB8AC3E}">
        <p14:creationId xmlns:p14="http://schemas.microsoft.com/office/powerpoint/2010/main" val="693553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3DD084B7-7458-492B-8C9C-C2AAC4F66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0176"/>
            <a:ext cx="9144000" cy="4445060"/>
          </a:xfrm>
          <a:prstGeom prst="rect">
            <a:avLst/>
          </a:prstGeom>
        </p:spPr>
      </p:pic>
      <p:sp>
        <p:nvSpPr>
          <p:cNvPr id="5" name="TextBox 4">
            <a:extLst>
              <a:ext uri="{FF2B5EF4-FFF2-40B4-BE49-F238E27FC236}">
                <a16:creationId xmlns:a16="http://schemas.microsoft.com/office/drawing/2014/main" id="{D7B766CE-A8AE-48B0-B574-42EEA0FF43BF}"/>
              </a:ext>
            </a:extLst>
          </p:cNvPr>
          <p:cNvSpPr txBox="1"/>
          <p:nvPr/>
        </p:nvSpPr>
        <p:spPr>
          <a:xfrm>
            <a:off x="1066800" y="590550"/>
            <a:ext cx="6367769" cy="1323439"/>
          </a:xfrm>
          <a:prstGeom prst="rect">
            <a:avLst/>
          </a:prstGeom>
          <a:noFill/>
        </p:spPr>
        <p:txBody>
          <a:bodyPr wrap="none" rtlCol="0">
            <a:spAutoFit/>
          </a:bodyPr>
          <a:lstStyle/>
          <a:p>
            <a:pPr algn="l"/>
            <a:r>
              <a:rPr lang="en-US" dirty="0" err="1">
                <a:solidFill>
                  <a:srgbClr val="FFFF99"/>
                </a:solidFill>
                <a:effectLst>
                  <a:outerShdw blurRad="38100" dist="38100" dir="2700000" algn="tl">
                    <a:srgbClr val="000000">
                      <a:alpha val="43137"/>
                    </a:srgbClr>
                  </a:outerShdw>
                </a:effectLst>
              </a:rPr>
              <a:t>L’dor</a:t>
            </a:r>
            <a:r>
              <a:rPr lang="en-US" dirty="0">
                <a:solidFill>
                  <a:srgbClr val="FFFF99"/>
                </a:solidFill>
                <a:effectLst>
                  <a:outerShdw blurRad="38100" dist="38100" dir="2700000" algn="tl">
                    <a:srgbClr val="000000">
                      <a:alpha val="43137"/>
                    </a:srgbClr>
                  </a:outerShdw>
                </a:effectLst>
              </a:rPr>
              <a:t> </a:t>
            </a:r>
            <a:r>
              <a:rPr lang="en-US" dirty="0" err="1">
                <a:solidFill>
                  <a:srgbClr val="FFFF99"/>
                </a:solidFill>
                <a:effectLst>
                  <a:outerShdw blurRad="38100" dist="38100" dir="2700000" algn="tl">
                    <a:srgbClr val="000000">
                      <a:alpha val="43137"/>
                    </a:srgbClr>
                  </a:outerShdw>
                </a:effectLst>
              </a:rPr>
              <a:t>vador</a:t>
            </a:r>
            <a:r>
              <a:rPr lang="en-US" dirty="0">
                <a:solidFill>
                  <a:srgbClr val="FFFF99"/>
                </a:solidFill>
                <a:effectLst>
                  <a:outerShdw blurRad="38100" dist="38100" dir="2700000" algn="tl">
                    <a:srgbClr val="000000">
                      <a:alpha val="43137"/>
                    </a:srgbClr>
                  </a:outerShdw>
                </a:effectLst>
              </a:rPr>
              <a:t> dance, from </a:t>
            </a:r>
          </a:p>
          <a:p>
            <a:pPr algn="l"/>
            <a:r>
              <a:rPr lang="en-US" dirty="0">
                <a:solidFill>
                  <a:srgbClr val="FFFF99"/>
                </a:solidFill>
                <a:effectLst>
                  <a:outerShdw blurRad="38100" dist="38100" dir="2700000" algn="tl">
                    <a:srgbClr val="000000">
                      <a:alpha val="43137"/>
                    </a:srgbClr>
                  </a:outerShdw>
                </a:effectLst>
              </a:rPr>
              <a:t>generation to generation</a:t>
            </a:r>
          </a:p>
        </p:txBody>
      </p:sp>
    </p:spTree>
    <p:extLst>
      <p:ext uri="{BB962C8B-B14F-4D97-AF65-F5344CB8AC3E}">
        <p14:creationId xmlns:p14="http://schemas.microsoft.com/office/powerpoint/2010/main" val="16392856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12763" indent="-512763">
              <a:buFont typeface="+mj-lt"/>
              <a:buAutoNum type="arabicPeriod"/>
            </a:pPr>
            <a:r>
              <a:rPr lang="en-US" sz="4000" dirty="0"/>
              <a:t>The term </a:t>
            </a:r>
            <a:r>
              <a:rPr lang="en-US" sz="4000" dirty="0" err="1"/>
              <a:t>Shavuotnik</a:t>
            </a:r>
            <a:endParaRPr lang="en-US" sz="4000" dirty="0"/>
          </a:p>
          <a:p>
            <a:pPr marL="512763" indent="-512763">
              <a:buFont typeface="+mj-lt"/>
              <a:buAutoNum type="arabicPeriod"/>
            </a:pPr>
            <a:r>
              <a:rPr lang="en-US" sz="4000" dirty="0"/>
              <a:t>How to become one amidst adversity</a:t>
            </a:r>
          </a:p>
          <a:p>
            <a:pPr marL="512763" indent="-512763">
              <a:buFont typeface="+mj-lt"/>
              <a:buAutoNum type="arabicPeriod"/>
            </a:pPr>
            <a:r>
              <a:rPr lang="en-US" sz="4000" u="sng" dirty="0">
                <a:solidFill>
                  <a:srgbClr val="FFFF99"/>
                </a:solidFill>
              </a:rPr>
              <a:t>Adversity in the US</a:t>
            </a:r>
          </a:p>
          <a:p>
            <a:pPr marL="512763" indent="-512763">
              <a:buFont typeface="+mj-lt"/>
              <a:buAutoNum type="arabicPeriod"/>
            </a:pPr>
            <a:r>
              <a:rPr lang="en-US" sz="4000" dirty="0"/>
              <a:t>Adversity in Israel</a:t>
            </a:r>
          </a:p>
          <a:p>
            <a:pPr marL="512763" indent="-512763">
              <a:buFont typeface="+mj-lt"/>
              <a:buAutoNum type="arabicPeriod"/>
            </a:pPr>
            <a:endParaRPr lang="en-US" sz="4000" dirty="0"/>
          </a:p>
        </p:txBody>
      </p:sp>
    </p:spTree>
    <p:extLst>
      <p:ext uri="{BB962C8B-B14F-4D97-AF65-F5344CB8AC3E}">
        <p14:creationId xmlns:p14="http://schemas.microsoft.com/office/powerpoint/2010/main" val="3436466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85750"/>
            <a:ext cx="8534399" cy="4572000"/>
          </a:xfrm>
        </p:spPr>
        <p:txBody>
          <a:bodyPr>
            <a:normAutofit/>
          </a:bodyPr>
          <a:lstStyle/>
          <a:p>
            <a:pPr algn="l"/>
            <a:r>
              <a:rPr lang="en-US" dirty="0"/>
              <a:t>Are there spiritual issues to fight for?   </a:t>
            </a:r>
          </a:p>
          <a:p>
            <a:pPr algn="l"/>
            <a:r>
              <a:rPr lang="en-US" dirty="0"/>
              <a:t>Some with political overtones!</a:t>
            </a:r>
          </a:p>
        </p:txBody>
      </p:sp>
    </p:spTree>
    <p:extLst>
      <p:ext uri="{BB962C8B-B14F-4D97-AF65-F5344CB8AC3E}">
        <p14:creationId xmlns:p14="http://schemas.microsoft.com/office/powerpoint/2010/main" val="1269219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799" y="333374"/>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4102" name="Picture 6">
            <a:extLst>
              <a:ext uri="{FF2B5EF4-FFF2-40B4-BE49-F238E27FC236}">
                <a16:creationId xmlns:a16="http://schemas.microsoft.com/office/drawing/2014/main" id="{A016ADE1-AA23-4F0F-B639-626602EA7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69400" cy="50180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6F3AEC-EA0B-454C-8F3E-3BBE7CCCDC8A}"/>
              </a:ext>
            </a:extLst>
          </p:cNvPr>
          <p:cNvSpPr txBox="1"/>
          <p:nvPr/>
        </p:nvSpPr>
        <p:spPr>
          <a:xfrm>
            <a:off x="0" y="0"/>
            <a:ext cx="15062599"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Rounded MT Bold"/>
                <a:ea typeface="+mn-ea"/>
                <a:cs typeface="Arial" charset="0"/>
              </a:rPr>
              <a:t>Transplanting scalps of aborted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Rounded MT Bold"/>
                <a:ea typeface="+mn-ea"/>
                <a:cs typeface="Arial" charset="0"/>
              </a:rPr>
              <a:t>babies onto rodents raises ethical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Rounded MT Bold"/>
                <a:ea typeface="+mn-ea"/>
                <a:cs typeface="Arial" charset="0"/>
              </a:rPr>
              <a:t>concerns.</a:t>
            </a:r>
            <a:endPar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112754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E7FFCD7-810F-4502-9BF5-ABDBE1366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2" y="1"/>
            <a:ext cx="9187962" cy="5119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568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The Pennsylvania Family Institute letter :</a:t>
            </a:r>
          </a:p>
          <a:p>
            <a:pPr marL="0" indent="0">
              <a:buNone/>
            </a:pPr>
            <a:r>
              <a:rPr lang="en-US" sz="4000" dirty="0"/>
              <a:t>“We call on the University of Pittsburgh to stop all experimentation on aborted babies and the inhumane practice of grafting their skin and body parts onto rodents,” it says.</a:t>
            </a:r>
          </a:p>
        </p:txBody>
      </p:sp>
    </p:spTree>
    <p:extLst>
      <p:ext uri="{BB962C8B-B14F-4D97-AF65-F5344CB8AC3E}">
        <p14:creationId xmlns:p14="http://schemas.microsoft.com/office/powerpoint/2010/main" val="13873772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They urged the state legislature to conduct a full investigation of the university, Planned Parenthood and other groups involved in the experiments. “This ghastly finding is a product of Pitt’s systemic practices of using aborted babies for inhumane research,” they wrote. </a:t>
            </a:r>
          </a:p>
        </p:txBody>
      </p:sp>
    </p:spTree>
    <p:extLst>
      <p:ext uri="{BB962C8B-B14F-4D97-AF65-F5344CB8AC3E}">
        <p14:creationId xmlns:p14="http://schemas.microsoft.com/office/powerpoint/2010/main" val="12941625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“Pitt has been involved in hundreds of fetal kidneys and other organs from aborted babies being distributed for research as part of a project funded by the National Institute of Health. Pitt has also had scientists harvesting fetal livers ‘in vivo’ from fetuses delivered via labor induction.”</a:t>
            </a:r>
          </a:p>
        </p:txBody>
      </p:sp>
    </p:spTree>
    <p:extLst>
      <p:ext uri="{BB962C8B-B14F-4D97-AF65-F5344CB8AC3E}">
        <p14:creationId xmlns:p14="http://schemas.microsoft.com/office/powerpoint/2010/main" val="15746570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11FF9A86-05DB-4009-A57E-ABE39EA904E9}"/>
              </a:ext>
            </a:extLst>
          </p:cNvPr>
          <p:cNvPicPr>
            <a:picLocks noChangeAspect="1"/>
          </p:cNvPicPr>
          <p:nvPr/>
        </p:nvPicPr>
        <p:blipFill>
          <a:blip r:embed="rId3"/>
          <a:stretch>
            <a:fillRect/>
          </a:stretch>
        </p:blipFill>
        <p:spPr>
          <a:xfrm>
            <a:off x="0" y="6544"/>
            <a:ext cx="9144000" cy="5130412"/>
          </a:xfrm>
          <a:prstGeom prst="rect">
            <a:avLst/>
          </a:prstGeom>
        </p:spPr>
      </p:pic>
      <p:sp>
        <p:nvSpPr>
          <p:cNvPr id="5" name="TextBox 4">
            <a:extLst>
              <a:ext uri="{FF2B5EF4-FFF2-40B4-BE49-F238E27FC236}">
                <a16:creationId xmlns:a16="http://schemas.microsoft.com/office/drawing/2014/main" id="{C083C83C-D625-480F-969B-F41DC051914A}"/>
              </a:ext>
            </a:extLst>
          </p:cNvPr>
          <p:cNvSpPr txBox="1"/>
          <p:nvPr/>
        </p:nvSpPr>
        <p:spPr>
          <a:xfrm>
            <a:off x="193750" y="0"/>
            <a:ext cx="8756500"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Elon Musk on Saturday Night Live</a:t>
            </a:r>
          </a:p>
        </p:txBody>
      </p:sp>
    </p:spTree>
    <p:extLst>
      <p:ext uri="{BB962C8B-B14F-4D97-AF65-F5344CB8AC3E}">
        <p14:creationId xmlns:p14="http://schemas.microsoft.com/office/powerpoint/2010/main" val="28189935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Daisy Barringer, a self-proclaimed freelance editor and writer who is verified on Twitter, said that she hoped Tesla CEO </a:t>
            </a:r>
            <a:r>
              <a:rPr lang="en-US" sz="4000" dirty="0">
                <a:solidFill>
                  <a:srgbClr val="FFFF66"/>
                </a:solidFill>
              </a:rPr>
              <a:t>Elon Musk would burn to death in one of his </a:t>
            </a:r>
            <a:r>
              <a:rPr lang="en-US" sz="4000" dirty="0" err="1">
                <a:solidFill>
                  <a:srgbClr val="FFFF66"/>
                </a:solidFill>
              </a:rPr>
              <a:t>Teslas</a:t>
            </a:r>
            <a:r>
              <a:rPr lang="en-US" sz="4000" dirty="0">
                <a:solidFill>
                  <a:srgbClr val="FFFF66"/>
                </a:solidFill>
              </a:rPr>
              <a:t> </a:t>
            </a:r>
            <a:r>
              <a:rPr lang="en-US" sz="4000" dirty="0"/>
              <a:t>after she insisted he flashed</a:t>
            </a:r>
          </a:p>
        </p:txBody>
      </p:sp>
    </p:spTree>
    <p:extLst>
      <p:ext uri="{BB962C8B-B14F-4D97-AF65-F5344CB8AC3E}">
        <p14:creationId xmlns:p14="http://schemas.microsoft.com/office/powerpoint/2010/main" val="2884987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 "white power" hand sign during his recent "Saturday Night Live" hosting duties.</a:t>
            </a:r>
          </a:p>
          <a:p>
            <a:pPr marL="0" indent="0">
              <a:buNone/>
            </a:pPr>
            <a:r>
              <a:rPr lang="en-US" sz="4000" dirty="0"/>
              <a:t>Barringer's tweets are now protected at the time of this writing.</a:t>
            </a:r>
          </a:p>
        </p:txBody>
      </p:sp>
    </p:spTree>
    <p:extLst>
      <p:ext uri="{BB962C8B-B14F-4D97-AF65-F5344CB8AC3E}">
        <p14:creationId xmlns:p14="http://schemas.microsoft.com/office/powerpoint/2010/main" val="2858688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a:p>
            <a:pPr marL="0" indent="0" algn="ctr">
              <a:buNone/>
            </a:pPr>
            <a:r>
              <a:rPr lang="en-US" sz="4000" dirty="0"/>
              <a:t>Shavuot</a:t>
            </a:r>
          </a:p>
          <a:p>
            <a:pPr marL="0" indent="0">
              <a:buNone/>
            </a:pPr>
            <a:endParaRPr lang="en-US" sz="4000" dirty="0"/>
          </a:p>
          <a:p>
            <a:pPr marL="0" indent="0">
              <a:buNone/>
            </a:pPr>
            <a:r>
              <a:rPr lang="en-US" sz="4000" dirty="0"/>
              <a:t>Messianic terminology innovation</a:t>
            </a:r>
          </a:p>
        </p:txBody>
      </p:sp>
    </p:spTree>
    <p:extLst>
      <p:ext uri="{BB962C8B-B14F-4D97-AF65-F5344CB8AC3E}">
        <p14:creationId xmlns:p14="http://schemas.microsoft.com/office/powerpoint/2010/main" val="26991770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5052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The "OK" hand gesture is among 36 new entries in the Anti-Defamation League's "Hate on Display" database.</a:t>
            </a:r>
          </a:p>
        </p:txBody>
      </p:sp>
      <p:pic>
        <p:nvPicPr>
          <p:cNvPr id="6" name="Picture 5">
            <a:extLst>
              <a:ext uri="{FF2B5EF4-FFF2-40B4-BE49-F238E27FC236}">
                <a16:creationId xmlns:a16="http://schemas.microsoft.com/office/drawing/2014/main" id="{50140C37-FC7A-400D-8ABB-B1FE11D591B1}"/>
              </a:ext>
            </a:extLst>
          </p:cNvPr>
          <p:cNvPicPr>
            <a:picLocks noChangeAspect="1"/>
          </p:cNvPicPr>
          <p:nvPr/>
        </p:nvPicPr>
        <p:blipFill>
          <a:blip r:embed="rId3"/>
          <a:stretch>
            <a:fillRect/>
          </a:stretch>
        </p:blipFill>
        <p:spPr>
          <a:xfrm>
            <a:off x="3962400" y="0"/>
            <a:ext cx="5210870" cy="5190944"/>
          </a:xfrm>
          <a:prstGeom prst="rect">
            <a:avLst/>
          </a:prstGeom>
        </p:spPr>
      </p:pic>
    </p:spTree>
    <p:extLst>
      <p:ext uri="{BB962C8B-B14F-4D97-AF65-F5344CB8AC3E}">
        <p14:creationId xmlns:p14="http://schemas.microsoft.com/office/powerpoint/2010/main" val="9994907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9F0C0088-5C5E-4C35-8DA7-BADB1A470BFA}"/>
              </a:ext>
            </a:extLst>
          </p:cNvPr>
          <p:cNvPicPr>
            <a:picLocks noChangeAspect="1"/>
          </p:cNvPicPr>
          <p:nvPr/>
        </p:nvPicPr>
        <p:blipFill>
          <a:blip r:embed="rId3"/>
          <a:stretch>
            <a:fillRect/>
          </a:stretch>
        </p:blipFill>
        <p:spPr>
          <a:xfrm>
            <a:off x="1728107" y="-9906"/>
            <a:ext cx="5687786" cy="5143500"/>
          </a:xfrm>
          <a:prstGeom prst="rect">
            <a:avLst/>
          </a:prstGeom>
        </p:spPr>
      </p:pic>
    </p:spTree>
    <p:extLst>
      <p:ext uri="{BB962C8B-B14F-4D97-AF65-F5344CB8AC3E}">
        <p14:creationId xmlns:p14="http://schemas.microsoft.com/office/powerpoint/2010/main" val="2721318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F26E6112-931F-4D09-B461-C890BDA360AC}"/>
              </a:ext>
            </a:extLst>
          </p:cNvPr>
          <p:cNvPicPr>
            <a:picLocks noChangeAspect="1"/>
          </p:cNvPicPr>
          <p:nvPr/>
        </p:nvPicPr>
        <p:blipFill>
          <a:blip r:embed="rId3"/>
          <a:stretch>
            <a:fillRect/>
          </a:stretch>
        </p:blipFill>
        <p:spPr>
          <a:xfrm>
            <a:off x="316094" y="0"/>
            <a:ext cx="8511811" cy="5143500"/>
          </a:xfrm>
          <a:prstGeom prst="rect">
            <a:avLst/>
          </a:prstGeom>
        </p:spPr>
      </p:pic>
    </p:spTree>
    <p:extLst>
      <p:ext uri="{BB962C8B-B14F-4D97-AF65-F5344CB8AC3E}">
        <p14:creationId xmlns:p14="http://schemas.microsoft.com/office/powerpoint/2010/main" val="13722562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973BCA6D-28CA-41DB-ACF9-EC9FE36156EF}"/>
              </a:ext>
            </a:extLst>
          </p:cNvPr>
          <p:cNvPicPr>
            <a:picLocks noChangeAspect="1"/>
          </p:cNvPicPr>
          <p:nvPr/>
        </p:nvPicPr>
        <p:blipFill>
          <a:blip r:embed="rId3"/>
          <a:stretch>
            <a:fillRect/>
          </a:stretch>
        </p:blipFill>
        <p:spPr>
          <a:xfrm>
            <a:off x="401365" y="0"/>
            <a:ext cx="8341269" cy="5143500"/>
          </a:xfrm>
          <a:prstGeom prst="rect">
            <a:avLst/>
          </a:prstGeom>
        </p:spPr>
      </p:pic>
    </p:spTree>
    <p:extLst>
      <p:ext uri="{BB962C8B-B14F-4D97-AF65-F5344CB8AC3E}">
        <p14:creationId xmlns:p14="http://schemas.microsoft.com/office/powerpoint/2010/main" val="11007027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56FDDAB2-5E6C-41EF-A244-6D694EC9C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203750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12763" indent="-512763">
              <a:buFont typeface="+mj-lt"/>
              <a:buAutoNum type="arabicPeriod"/>
            </a:pPr>
            <a:r>
              <a:rPr lang="en-US" sz="4000" dirty="0"/>
              <a:t>The term </a:t>
            </a:r>
            <a:r>
              <a:rPr lang="en-US" sz="4000" dirty="0" err="1"/>
              <a:t>Shavuotnik</a:t>
            </a:r>
            <a:endParaRPr lang="en-US" sz="4000" dirty="0"/>
          </a:p>
          <a:p>
            <a:pPr marL="512763" indent="-512763">
              <a:buFont typeface="+mj-lt"/>
              <a:buAutoNum type="arabicPeriod"/>
            </a:pPr>
            <a:r>
              <a:rPr lang="en-US" sz="4000" dirty="0"/>
              <a:t>How to become one amidst adversity</a:t>
            </a:r>
          </a:p>
          <a:p>
            <a:pPr marL="512763" indent="-512763">
              <a:buFont typeface="+mj-lt"/>
              <a:buAutoNum type="arabicPeriod"/>
            </a:pPr>
            <a:r>
              <a:rPr lang="en-US" sz="4000" dirty="0"/>
              <a:t>Adversity in the US</a:t>
            </a:r>
          </a:p>
          <a:p>
            <a:pPr marL="512763" indent="-512763">
              <a:buFont typeface="+mj-lt"/>
              <a:buAutoNum type="arabicPeriod"/>
            </a:pPr>
            <a:r>
              <a:rPr lang="en-US" sz="4000" u="sng" dirty="0">
                <a:solidFill>
                  <a:srgbClr val="FFFF99"/>
                </a:solidFill>
              </a:rPr>
              <a:t>Adversity in Israel</a:t>
            </a:r>
          </a:p>
          <a:p>
            <a:pPr marL="512763" indent="-512763">
              <a:buFont typeface="+mj-lt"/>
              <a:buAutoNum type="arabicPeriod"/>
            </a:pPr>
            <a:endParaRPr lang="en-US" sz="4000" dirty="0"/>
          </a:p>
        </p:txBody>
      </p:sp>
    </p:spTree>
    <p:extLst>
      <p:ext uri="{BB962C8B-B14F-4D97-AF65-F5344CB8AC3E}">
        <p14:creationId xmlns:p14="http://schemas.microsoft.com/office/powerpoint/2010/main" val="942126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061246"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From my Zoom prayer meeting Thursday morning, May 13, 2021</a:t>
            </a:r>
          </a:p>
          <a:p>
            <a:pPr marL="0" indent="0">
              <a:buNone/>
            </a:pPr>
            <a:r>
              <a:rPr lang="en-US" sz="4000" dirty="0"/>
              <a:t>Shmuel Birnbaum: Bat Yam closed</a:t>
            </a:r>
          </a:p>
        </p:txBody>
      </p:sp>
      <p:pic>
        <p:nvPicPr>
          <p:cNvPr id="3" name="Picture 2">
            <a:extLst>
              <a:ext uri="{FF2B5EF4-FFF2-40B4-BE49-F238E27FC236}">
                <a16:creationId xmlns:a16="http://schemas.microsoft.com/office/drawing/2014/main" id="{EF889E79-61A5-47BF-A256-C7D0E9C4090B}"/>
              </a:ext>
            </a:extLst>
          </p:cNvPr>
          <p:cNvPicPr>
            <a:picLocks noChangeAspect="1"/>
          </p:cNvPicPr>
          <p:nvPr/>
        </p:nvPicPr>
        <p:blipFill>
          <a:blip r:embed="rId3"/>
          <a:stretch>
            <a:fillRect/>
          </a:stretch>
        </p:blipFill>
        <p:spPr>
          <a:xfrm>
            <a:off x="3366046" y="0"/>
            <a:ext cx="5777954" cy="3638550"/>
          </a:xfrm>
          <a:prstGeom prst="rect">
            <a:avLst/>
          </a:prstGeom>
        </p:spPr>
      </p:pic>
      <p:sp>
        <p:nvSpPr>
          <p:cNvPr id="7" name="TextBox 6">
            <a:extLst>
              <a:ext uri="{FF2B5EF4-FFF2-40B4-BE49-F238E27FC236}">
                <a16:creationId xmlns:a16="http://schemas.microsoft.com/office/drawing/2014/main" id="{449F4869-0519-47EE-A9F8-F972378C405B}"/>
              </a:ext>
            </a:extLst>
          </p:cNvPr>
          <p:cNvSpPr txBox="1"/>
          <p:nvPr/>
        </p:nvSpPr>
        <p:spPr>
          <a:xfrm>
            <a:off x="2209800" y="3638550"/>
            <a:ext cx="6934200" cy="1384995"/>
          </a:xfrm>
          <a:prstGeom prst="rect">
            <a:avLst/>
          </a:prstGeom>
          <a:noFill/>
          <a:ln w="19050">
            <a:solidFill>
              <a:srgbClr val="FFC000"/>
            </a:solidFill>
          </a:ln>
        </p:spPr>
        <p:txBody>
          <a:bodyPr wrap="square">
            <a:spAutoFit/>
          </a:bodyPr>
          <a:lstStyle/>
          <a:p>
            <a:pPr algn="l"/>
            <a:r>
              <a:rPr lang="en-US" sz="2800" dirty="0"/>
              <a:t>due to fear of lynchings.  Jewish and Arab youth angry.  Arabs smashed an ice cream shop.</a:t>
            </a:r>
          </a:p>
        </p:txBody>
      </p:sp>
    </p:spTree>
    <p:extLst>
      <p:ext uri="{BB962C8B-B14F-4D97-AF65-F5344CB8AC3E}">
        <p14:creationId xmlns:p14="http://schemas.microsoft.com/office/powerpoint/2010/main" val="1335564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2420452"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2800" dirty="0"/>
              <a:t>One of Birnbaum’s congregants has a beach house, and heard Haredi youth yelling “Death to the Arabs.”  ~Rwanda</a:t>
            </a:r>
          </a:p>
        </p:txBody>
      </p:sp>
      <p:pic>
        <p:nvPicPr>
          <p:cNvPr id="6" name="Picture 5">
            <a:extLst>
              <a:ext uri="{FF2B5EF4-FFF2-40B4-BE49-F238E27FC236}">
                <a16:creationId xmlns:a16="http://schemas.microsoft.com/office/drawing/2014/main" id="{0435DC04-F22F-4059-99BE-E65834ABF757}"/>
              </a:ext>
            </a:extLst>
          </p:cNvPr>
          <p:cNvPicPr>
            <a:picLocks noChangeAspect="1"/>
          </p:cNvPicPr>
          <p:nvPr/>
        </p:nvPicPr>
        <p:blipFill>
          <a:blip r:embed="rId3"/>
          <a:stretch>
            <a:fillRect/>
          </a:stretch>
        </p:blipFill>
        <p:spPr>
          <a:xfrm>
            <a:off x="2725252" y="-13551"/>
            <a:ext cx="6418748" cy="5143500"/>
          </a:xfrm>
          <a:prstGeom prst="rect">
            <a:avLst/>
          </a:prstGeom>
        </p:spPr>
      </p:pic>
      <p:cxnSp>
        <p:nvCxnSpPr>
          <p:cNvPr id="8" name="Straight Arrow Connector 7">
            <a:extLst>
              <a:ext uri="{FF2B5EF4-FFF2-40B4-BE49-F238E27FC236}">
                <a16:creationId xmlns:a16="http://schemas.microsoft.com/office/drawing/2014/main" id="{D8C5383C-5238-4BA9-A00F-39B6905DE5DB}"/>
              </a:ext>
            </a:extLst>
          </p:cNvPr>
          <p:cNvCxnSpPr/>
          <p:nvPr/>
        </p:nvCxnSpPr>
        <p:spPr bwMode="auto">
          <a:xfrm>
            <a:off x="2895600" y="1504950"/>
            <a:ext cx="1143000" cy="3048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87178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err="1"/>
              <a:t>Avi</a:t>
            </a:r>
            <a:r>
              <a:rPr lang="en-US" sz="4000" dirty="0"/>
              <a:t> Mizrachi: One of his congregants is married to a Russian new immigrant [</a:t>
            </a:r>
            <a:r>
              <a:rPr lang="en-US" sz="4000" dirty="0" err="1"/>
              <a:t>olah</a:t>
            </a:r>
            <a:r>
              <a:rPr lang="en-US" sz="4000" dirty="0"/>
              <a:t> </a:t>
            </a:r>
            <a:r>
              <a:rPr lang="en-US" sz="4000" dirty="0" err="1"/>
              <a:t>hadashah</a:t>
            </a:r>
            <a:r>
              <a:rPr lang="en-US" sz="4000" dirty="0"/>
              <a:t> </a:t>
            </a:r>
            <a:r>
              <a:rPr lang="he-IL" sz="4000" b="1" dirty="0">
                <a:latin typeface="David" panose="020E0502060401010101" pitchFamily="34" charset="-79"/>
                <a:cs typeface="David" panose="020E0502060401010101" pitchFamily="34" charset="-79"/>
              </a:rPr>
              <a:t>עולה חדשה</a:t>
            </a:r>
            <a:r>
              <a:rPr lang="he-IL" sz="4000" dirty="0"/>
              <a:t>]</a:t>
            </a:r>
            <a:r>
              <a:rPr lang="en-US" sz="4000" dirty="0"/>
              <a:t>].  </a:t>
            </a:r>
            <a:r>
              <a:rPr lang="en-US" sz="4000" dirty="0" err="1"/>
              <a:t>Avi’s</a:t>
            </a:r>
            <a:r>
              <a:rPr lang="en-US" sz="4000" dirty="0"/>
              <a:t> daughter went to visit and woman crying in panic “Never happened to me before.”  Wept together and shared Yeshua!</a:t>
            </a:r>
          </a:p>
        </p:txBody>
      </p:sp>
    </p:spTree>
    <p:extLst>
      <p:ext uri="{BB962C8B-B14F-4D97-AF65-F5344CB8AC3E}">
        <p14:creationId xmlns:p14="http://schemas.microsoft.com/office/powerpoint/2010/main" val="20167011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err="1"/>
              <a:t>Avi</a:t>
            </a:r>
            <a:r>
              <a:rPr lang="en-US" sz="4000" dirty="0"/>
              <a:t> Mizrachi: 1400 rockets [as of Thursday] launched, 6 Israeli killed, 50 wounded.   No believers.  Amazing protection.</a:t>
            </a:r>
          </a:p>
          <a:p>
            <a:r>
              <a:rPr lang="en-US" sz="4000" dirty="0"/>
              <a:t>Went to a prayer meeting in Nazareth [north] only 20 showed, but great love Arab Christians and Messianic Jews! </a:t>
            </a:r>
          </a:p>
        </p:txBody>
      </p:sp>
    </p:spTree>
    <p:extLst>
      <p:ext uri="{BB962C8B-B14F-4D97-AF65-F5344CB8AC3E}">
        <p14:creationId xmlns:p14="http://schemas.microsoft.com/office/powerpoint/2010/main" val="3624097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56FDDAB2-5E6C-41EF-A244-6D694EC9C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778498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5662653"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Beautiful Israeli apartment building under rocket contrails</a:t>
            </a:r>
          </a:p>
          <a:p>
            <a:pPr marL="0" indent="0">
              <a:buNone/>
            </a:pPr>
            <a:r>
              <a:rPr lang="en-US" sz="4000" dirty="0"/>
              <a:t>[note staggered terraces for Sukkot]</a:t>
            </a:r>
          </a:p>
        </p:txBody>
      </p:sp>
      <p:pic>
        <p:nvPicPr>
          <p:cNvPr id="3" name="Picture 2">
            <a:extLst>
              <a:ext uri="{FF2B5EF4-FFF2-40B4-BE49-F238E27FC236}">
                <a16:creationId xmlns:a16="http://schemas.microsoft.com/office/drawing/2014/main" id="{4EE8FBA5-F3C1-4AFB-847C-4953778CBA40}"/>
              </a:ext>
            </a:extLst>
          </p:cNvPr>
          <p:cNvPicPr>
            <a:picLocks noChangeAspect="1"/>
          </p:cNvPicPr>
          <p:nvPr/>
        </p:nvPicPr>
        <p:blipFill>
          <a:blip r:embed="rId3"/>
          <a:stretch>
            <a:fillRect/>
          </a:stretch>
        </p:blipFill>
        <p:spPr>
          <a:xfrm>
            <a:off x="5967453" y="0"/>
            <a:ext cx="3176547" cy="5143500"/>
          </a:xfrm>
          <a:prstGeom prst="rect">
            <a:avLst/>
          </a:prstGeom>
        </p:spPr>
      </p:pic>
    </p:spTree>
    <p:extLst>
      <p:ext uri="{BB962C8B-B14F-4D97-AF65-F5344CB8AC3E}">
        <p14:creationId xmlns:p14="http://schemas.microsoft.com/office/powerpoint/2010/main" val="31272651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Stewart Winograd: </a:t>
            </a:r>
          </a:p>
          <a:p>
            <a:r>
              <a:rPr lang="en-US" sz="4000" dirty="0"/>
              <a:t>His daughter Miriam in bomb shelter and tried to talk to people about Yeshua, but too much panic, survival mode, keep kids calm.  </a:t>
            </a:r>
          </a:p>
          <a:p>
            <a:r>
              <a:rPr lang="en-US" sz="4000" dirty="0"/>
              <a:t>Apps with rocket warning.  </a:t>
            </a:r>
          </a:p>
        </p:txBody>
      </p:sp>
    </p:spTree>
    <p:extLst>
      <p:ext uri="{BB962C8B-B14F-4D97-AF65-F5344CB8AC3E}">
        <p14:creationId xmlns:p14="http://schemas.microsoft.com/office/powerpoint/2010/main" val="28747008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840355EC-2A11-49D9-B0FC-905D83DC7C6D}"/>
              </a:ext>
            </a:extLst>
          </p:cNvPr>
          <p:cNvPicPr>
            <a:picLocks noChangeAspect="1"/>
          </p:cNvPicPr>
          <p:nvPr/>
        </p:nvPicPr>
        <p:blipFill>
          <a:blip r:embed="rId3"/>
          <a:stretch>
            <a:fillRect/>
          </a:stretch>
        </p:blipFill>
        <p:spPr>
          <a:xfrm>
            <a:off x="2103637" y="0"/>
            <a:ext cx="4936726" cy="5143500"/>
          </a:xfrm>
          <a:prstGeom prst="rect">
            <a:avLst/>
          </a:prstGeom>
        </p:spPr>
      </p:pic>
    </p:spTree>
    <p:extLst>
      <p:ext uri="{BB962C8B-B14F-4D97-AF65-F5344CB8AC3E}">
        <p14:creationId xmlns:p14="http://schemas.microsoft.com/office/powerpoint/2010/main" val="39466168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David Silver: riots in Haifa, Akko, Tiberias, Lod, Bat Yam</a:t>
            </a:r>
          </a:p>
        </p:txBody>
      </p:sp>
    </p:spTree>
    <p:extLst>
      <p:ext uri="{BB962C8B-B14F-4D97-AF65-F5344CB8AC3E}">
        <p14:creationId xmlns:p14="http://schemas.microsoft.com/office/powerpoint/2010/main" val="3406585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CE6970ED-5D0A-4CE0-BC41-2CFC1CABC9ED}"/>
              </a:ext>
            </a:extLst>
          </p:cNvPr>
          <p:cNvPicPr>
            <a:picLocks noChangeAspect="1"/>
          </p:cNvPicPr>
          <p:nvPr/>
        </p:nvPicPr>
        <p:blipFill>
          <a:blip r:embed="rId3"/>
          <a:stretch>
            <a:fillRect/>
          </a:stretch>
        </p:blipFill>
        <p:spPr>
          <a:xfrm>
            <a:off x="2133600" y="-5722"/>
            <a:ext cx="4876799" cy="5154944"/>
          </a:xfrm>
          <a:prstGeom prst="rect">
            <a:avLst/>
          </a:prstGeom>
        </p:spPr>
      </p:pic>
    </p:spTree>
    <p:extLst>
      <p:ext uri="{BB962C8B-B14F-4D97-AF65-F5344CB8AC3E}">
        <p14:creationId xmlns:p14="http://schemas.microsoft.com/office/powerpoint/2010/main" val="3992945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During the Islamic holiday of Ramadan, tensions began to increase among the Arabs and there was great anger and agitation over a possible eviction of a Palestinian family from their home of 60 years by Israeli courts. (long story!!)</a:t>
            </a:r>
          </a:p>
        </p:txBody>
      </p:sp>
    </p:spTree>
    <p:extLst>
      <p:ext uri="{BB962C8B-B14F-4D97-AF65-F5344CB8AC3E}">
        <p14:creationId xmlns:p14="http://schemas.microsoft.com/office/powerpoint/2010/main" val="6628599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The East Jerusalem land dispute was being negotiated by Israeli Jews and Palestinians. The Jewish landlords would own the land and the Palestinians would pay rent. However, the PA threatened the Palestinians with violence if they entered into any agreement. Therefore, the Palestinians stopped paying rent to prevent hostilities from PA.</a:t>
            </a:r>
          </a:p>
        </p:txBody>
      </p:sp>
    </p:spTree>
    <p:extLst>
      <p:ext uri="{BB962C8B-B14F-4D97-AF65-F5344CB8AC3E}">
        <p14:creationId xmlns:p14="http://schemas.microsoft.com/office/powerpoint/2010/main" val="10602735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Trying to keep order, the police put up barricades to prevent the Ramadan worshippers from congregating in one place as they left the Mosque each evening. This angered the Muslims and violent demonstrations against the police began. At one point, the police had to go up to the Mosque in order to restore order. This was a travesty for the Muslims. </a:t>
            </a:r>
          </a:p>
        </p:txBody>
      </p:sp>
    </p:spTree>
    <p:extLst>
      <p:ext uri="{BB962C8B-B14F-4D97-AF65-F5344CB8AC3E}">
        <p14:creationId xmlns:p14="http://schemas.microsoft.com/office/powerpoint/2010/main" val="32190175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There were protesters and counter protesters and what was different yet, for me, very significant was that they were all young. As I watched on TV, I was struck by the spirit of a deep hatred that I saw on these young men's faces. </a:t>
            </a:r>
          </a:p>
        </p:txBody>
      </p:sp>
    </p:spTree>
    <p:extLst>
      <p:ext uri="{BB962C8B-B14F-4D97-AF65-F5344CB8AC3E}">
        <p14:creationId xmlns:p14="http://schemas.microsoft.com/office/powerpoint/2010/main" val="21710479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They were yelling "Free Jerusalem and Al </a:t>
            </a:r>
            <a:r>
              <a:rPr lang="en-US" sz="4000" dirty="0" err="1"/>
              <a:t>Aqska</a:t>
            </a:r>
            <a:r>
              <a:rPr lang="en-US" sz="4000" dirty="0"/>
              <a:t> (Golden Dome Mosque). In response the religious Jewish youth with the same spirit were countering with "Death to the Arabs." It was not easy to watch.</a:t>
            </a:r>
          </a:p>
        </p:txBody>
      </p:sp>
    </p:spTree>
    <p:extLst>
      <p:ext uri="{BB962C8B-B14F-4D97-AF65-F5344CB8AC3E}">
        <p14:creationId xmlns:p14="http://schemas.microsoft.com/office/powerpoint/2010/main" val="109290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12763" indent="-512763">
              <a:buFont typeface="+mj-lt"/>
              <a:buAutoNum type="arabicPeriod"/>
            </a:pPr>
            <a:r>
              <a:rPr lang="en-US" sz="4000" u="sng" dirty="0">
                <a:solidFill>
                  <a:srgbClr val="FFFF99"/>
                </a:solidFill>
              </a:rPr>
              <a:t>The term </a:t>
            </a:r>
            <a:r>
              <a:rPr lang="en-US" sz="4000" u="sng" dirty="0" err="1">
                <a:solidFill>
                  <a:srgbClr val="FFFF99"/>
                </a:solidFill>
              </a:rPr>
              <a:t>Shavuotnik</a:t>
            </a:r>
            <a:endParaRPr lang="en-US" sz="4000" u="sng" dirty="0">
              <a:solidFill>
                <a:srgbClr val="FFFF99"/>
              </a:solidFill>
            </a:endParaRPr>
          </a:p>
          <a:p>
            <a:pPr marL="512763" indent="-512763">
              <a:buFont typeface="+mj-lt"/>
              <a:buAutoNum type="arabicPeriod"/>
            </a:pPr>
            <a:r>
              <a:rPr lang="en-US" sz="4000" dirty="0"/>
              <a:t>How to become one amidst adversity</a:t>
            </a:r>
          </a:p>
          <a:p>
            <a:pPr marL="512763" indent="-512763">
              <a:buFont typeface="+mj-lt"/>
              <a:buAutoNum type="arabicPeriod"/>
            </a:pPr>
            <a:r>
              <a:rPr lang="en-US" sz="4000" dirty="0"/>
              <a:t>Adversity in the US</a:t>
            </a:r>
          </a:p>
          <a:p>
            <a:pPr marL="512763" indent="-512763">
              <a:buFont typeface="+mj-lt"/>
              <a:buAutoNum type="arabicPeriod"/>
            </a:pPr>
            <a:r>
              <a:rPr lang="en-US" sz="4000" dirty="0"/>
              <a:t>Adversity in Israel</a:t>
            </a:r>
          </a:p>
          <a:p>
            <a:pPr marL="512763" indent="-512763">
              <a:buFont typeface="+mj-lt"/>
              <a:buAutoNum type="arabicPeriod"/>
            </a:pPr>
            <a:endParaRPr lang="en-US" sz="4000" dirty="0"/>
          </a:p>
        </p:txBody>
      </p:sp>
    </p:spTree>
    <p:extLst>
      <p:ext uri="{BB962C8B-B14F-4D97-AF65-F5344CB8AC3E}">
        <p14:creationId xmlns:p14="http://schemas.microsoft.com/office/powerpoint/2010/main" val="29425369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Yesterday though, for the first time, this nation experienced something that we haven't seen here. Israeli Arabs, again all young men began to protest while the rockets were falling. They took to the streets and were throwing rocks and firebombs at the police, </a:t>
            </a:r>
          </a:p>
        </p:txBody>
      </p:sp>
    </p:spTree>
    <p:extLst>
      <p:ext uri="{BB962C8B-B14F-4D97-AF65-F5344CB8AC3E}">
        <p14:creationId xmlns:p14="http://schemas.microsoft.com/office/powerpoint/2010/main" val="17851087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vandalizing and causing great damage wherever they could. This started happening in many Israeli Arab towns. In the city of Lod which experienced the greatest violence, in their hatred, they actually set three synagogues on fire.</a:t>
            </a:r>
          </a:p>
        </p:txBody>
      </p:sp>
    </p:spTree>
    <p:extLst>
      <p:ext uri="{BB962C8B-B14F-4D97-AF65-F5344CB8AC3E}">
        <p14:creationId xmlns:p14="http://schemas.microsoft.com/office/powerpoint/2010/main" val="24659348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0A15FF56-1F47-4A44-B020-F34348A25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5" y="28575"/>
            <a:ext cx="8477250" cy="5086350"/>
          </a:xfrm>
          <a:prstGeom prst="rect">
            <a:avLst/>
          </a:prstGeom>
        </p:spPr>
      </p:pic>
    </p:spTree>
    <p:extLst>
      <p:ext uri="{BB962C8B-B14F-4D97-AF65-F5344CB8AC3E}">
        <p14:creationId xmlns:p14="http://schemas.microsoft.com/office/powerpoint/2010/main" val="13487040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31A9D037-4179-430E-B301-B880BF258A7B}"/>
              </a:ext>
            </a:extLst>
          </p:cNvPr>
          <p:cNvPicPr>
            <a:picLocks noChangeAspect="1"/>
          </p:cNvPicPr>
          <p:nvPr/>
        </p:nvPicPr>
        <p:blipFill>
          <a:blip r:embed="rId3"/>
          <a:stretch>
            <a:fillRect/>
          </a:stretch>
        </p:blipFill>
        <p:spPr>
          <a:xfrm>
            <a:off x="790014" y="0"/>
            <a:ext cx="7591985" cy="5162550"/>
          </a:xfrm>
          <a:prstGeom prst="rect">
            <a:avLst/>
          </a:prstGeom>
        </p:spPr>
      </p:pic>
    </p:spTree>
    <p:extLst>
      <p:ext uri="{BB962C8B-B14F-4D97-AF65-F5344CB8AC3E}">
        <p14:creationId xmlns:p14="http://schemas.microsoft.com/office/powerpoint/2010/main" val="12482266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Lod Mayor </a:t>
            </a:r>
            <a:r>
              <a:rPr lang="en-US" sz="4000" dirty="0" err="1"/>
              <a:t>Revivo</a:t>
            </a:r>
            <a:r>
              <a:rPr lang="en-US" sz="4000" dirty="0"/>
              <a:t> had warned “this is too big for the police.” “This is Kristallnacht in Lod,” </a:t>
            </a:r>
            <a:r>
              <a:rPr lang="en-US" sz="4000" dirty="0" err="1"/>
              <a:t>Revivo</a:t>
            </a:r>
            <a:r>
              <a:rPr lang="en-US" sz="4000" dirty="0"/>
              <a:t> said on Channel 12. “I have called on the prime minister to declare a state of emergency in Lod. To call in the IDF. To impose a curfew. To restore quiet…</a:t>
            </a:r>
            <a:endParaRPr lang="en-US" sz="6600" dirty="0"/>
          </a:p>
        </p:txBody>
      </p:sp>
    </p:spTree>
    <p:extLst>
      <p:ext uri="{BB962C8B-B14F-4D97-AF65-F5344CB8AC3E}">
        <p14:creationId xmlns:p14="http://schemas.microsoft.com/office/powerpoint/2010/main" val="30861373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There is a failure of governance… This is a giant incident — an intifada of Arab Israelis. </a:t>
            </a:r>
            <a:r>
              <a:rPr lang="en-US" sz="4000" dirty="0">
                <a:solidFill>
                  <a:srgbClr val="FFFF66"/>
                </a:solidFill>
              </a:rPr>
              <a:t>All the work we have done here for years [on coexistence] has gone down the drain</a:t>
            </a:r>
            <a:r>
              <a:rPr lang="en-US" sz="4000" dirty="0"/>
              <a:t>.”</a:t>
            </a:r>
            <a:endParaRPr lang="en-US" sz="6600" dirty="0"/>
          </a:p>
        </p:txBody>
      </p:sp>
    </p:spTree>
    <p:extLst>
      <p:ext uri="{BB962C8B-B14F-4D97-AF65-F5344CB8AC3E}">
        <p14:creationId xmlns:p14="http://schemas.microsoft.com/office/powerpoint/2010/main" val="512004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875813C2-E1F3-46E3-9738-27060BC1E35C}"/>
              </a:ext>
            </a:extLst>
          </p:cNvPr>
          <p:cNvPicPr>
            <a:picLocks noChangeAspect="1"/>
          </p:cNvPicPr>
          <p:nvPr/>
        </p:nvPicPr>
        <p:blipFill>
          <a:blip r:embed="rId3"/>
          <a:stretch>
            <a:fillRect/>
          </a:stretch>
        </p:blipFill>
        <p:spPr>
          <a:xfrm>
            <a:off x="3905965" y="38099"/>
            <a:ext cx="4778478" cy="5143500"/>
          </a:xfrm>
          <a:prstGeom prst="rect">
            <a:avLst/>
          </a:prstGeom>
        </p:spPr>
      </p:pic>
      <p:sp>
        <p:nvSpPr>
          <p:cNvPr id="2" name="TextBox 1">
            <a:extLst>
              <a:ext uri="{FF2B5EF4-FFF2-40B4-BE49-F238E27FC236}">
                <a16:creationId xmlns:a16="http://schemas.microsoft.com/office/drawing/2014/main" id="{A1CF4823-18C4-4736-A947-0E563DF40AA9}"/>
              </a:ext>
            </a:extLst>
          </p:cNvPr>
          <p:cNvSpPr txBox="1"/>
          <p:nvPr/>
        </p:nvSpPr>
        <p:spPr>
          <a:xfrm>
            <a:off x="334811" y="590550"/>
            <a:ext cx="3170420" cy="1323439"/>
          </a:xfrm>
          <a:prstGeom prst="rect">
            <a:avLst/>
          </a:prstGeom>
          <a:noFill/>
        </p:spPr>
        <p:txBody>
          <a:bodyPr wrap="none" rtlCol="0">
            <a:spAutoFit/>
          </a:bodyPr>
          <a:lstStyle/>
          <a:p>
            <a:pPr algn="l"/>
            <a:r>
              <a:rPr lang="en-US" dirty="0"/>
              <a:t>A pogrom in</a:t>
            </a:r>
          </a:p>
          <a:p>
            <a:pPr algn="l"/>
            <a:r>
              <a:rPr lang="en-US" dirty="0"/>
              <a:t>Lod.</a:t>
            </a:r>
          </a:p>
        </p:txBody>
      </p:sp>
    </p:spTree>
    <p:extLst>
      <p:ext uri="{BB962C8B-B14F-4D97-AF65-F5344CB8AC3E}">
        <p14:creationId xmlns:p14="http://schemas.microsoft.com/office/powerpoint/2010/main" val="15850967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D65F17FF-FDB1-492D-96A7-9ACA71B97ED2}"/>
              </a:ext>
            </a:extLst>
          </p:cNvPr>
          <p:cNvPicPr>
            <a:picLocks noChangeAspect="1"/>
          </p:cNvPicPr>
          <p:nvPr/>
        </p:nvPicPr>
        <p:blipFill>
          <a:blip r:embed="rId3"/>
          <a:stretch>
            <a:fillRect/>
          </a:stretch>
        </p:blipFill>
        <p:spPr>
          <a:xfrm>
            <a:off x="0" y="28989"/>
            <a:ext cx="9144000" cy="5085521"/>
          </a:xfrm>
          <a:prstGeom prst="rect">
            <a:avLst/>
          </a:prstGeom>
        </p:spPr>
      </p:pic>
    </p:spTree>
    <p:extLst>
      <p:ext uri="{BB962C8B-B14F-4D97-AF65-F5344CB8AC3E}">
        <p14:creationId xmlns:p14="http://schemas.microsoft.com/office/powerpoint/2010/main" val="17028842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8880F0E7-44AD-407D-B20C-442F22837706}"/>
              </a:ext>
            </a:extLst>
          </p:cNvPr>
          <p:cNvPicPr>
            <a:picLocks noChangeAspect="1"/>
          </p:cNvPicPr>
          <p:nvPr/>
        </p:nvPicPr>
        <p:blipFill>
          <a:blip r:embed="rId3"/>
          <a:stretch>
            <a:fillRect/>
          </a:stretch>
        </p:blipFill>
        <p:spPr>
          <a:xfrm>
            <a:off x="169251" y="13158"/>
            <a:ext cx="8805497" cy="4511190"/>
          </a:xfrm>
          <a:prstGeom prst="rect">
            <a:avLst/>
          </a:prstGeom>
        </p:spPr>
      </p:pic>
    </p:spTree>
    <p:extLst>
      <p:ext uri="{BB962C8B-B14F-4D97-AF65-F5344CB8AC3E}">
        <p14:creationId xmlns:p14="http://schemas.microsoft.com/office/powerpoint/2010/main" val="39547041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1447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Elderly woman approaching IDF soldiers with an attack knife</a:t>
            </a:r>
          </a:p>
        </p:txBody>
      </p:sp>
      <p:pic>
        <p:nvPicPr>
          <p:cNvPr id="3" name="Picture 2">
            <a:extLst>
              <a:ext uri="{FF2B5EF4-FFF2-40B4-BE49-F238E27FC236}">
                <a16:creationId xmlns:a16="http://schemas.microsoft.com/office/drawing/2014/main" id="{13DD8AB3-F260-4CA9-B4F5-61DF725CC4CC}"/>
              </a:ext>
            </a:extLst>
          </p:cNvPr>
          <p:cNvPicPr>
            <a:picLocks noChangeAspect="1"/>
          </p:cNvPicPr>
          <p:nvPr/>
        </p:nvPicPr>
        <p:blipFill>
          <a:blip r:embed="rId3"/>
          <a:stretch>
            <a:fillRect/>
          </a:stretch>
        </p:blipFill>
        <p:spPr>
          <a:xfrm>
            <a:off x="9107" y="1733550"/>
            <a:ext cx="9172784" cy="3398274"/>
          </a:xfrm>
          <a:prstGeom prst="rect">
            <a:avLst/>
          </a:prstGeom>
        </p:spPr>
      </p:pic>
    </p:spTree>
    <p:extLst>
      <p:ext uri="{BB962C8B-B14F-4D97-AF65-F5344CB8AC3E}">
        <p14:creationId xmlns:p14="http://schemas.microsoft.com/office/powerpoint/2010/main" val="3406426932"/>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151697</TotalTime>
  <Words>4967</Words>
  <Application>Microsoft Office PowerPoint</Application>
  <PresentationFormat>On-screen Show (16:9)</PresentationFormat>
  <Paragraphs>616</Paragraphs>
  <Slides>115</Slides>
  <Notes>115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115</vt:i4>
      </vt:variant>
    </vt:vector>
  </HeadingPairs>
  <TitlesOfParts>
    <vt:vector size="126" baseType="lpstr">
      <vt:lpstr>Arial</vt:lpstr>
      <vt:lpstr>Arial Rounded MT Bold</vt:lpstr>
      <vt:lpstr>Calibri</vt:lpstr>
      <vt:lpstr>Calibri Light</vt:lpstr>
      <vt:lpstr>David</vt:lpstr>
      <vt:lpstr>DDG_ProximaNova</vt:lpstr>
      <vt:lpstr>Tahoma</vt:lpstr>
      <vt:lpstr>Verdana</vt:lpstr>
      <vt:lpstr>1_Default Design</vt:lpstr>
      <vt:lpstr>Office Theme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4189</cp:revision>
  <dcterms:created xsi:type="dcterms:W3CDTF">2006-04-21T19:34:43Z</dcterms:created>
  <dcterms:modified xsi:type="dcterms:W3CDTF">2021-05-15T14:01:08Z</dcterms:modified>
</cp:coreProperties>
</file>