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74"/>
  </p:notesMasterIdLst>
  <p:handoutMasterIdLst>
    <p:handoutMasterId r:id="rId75"/>
  </p:handoutMasterIdLst>
  <p:sldIdLst>
    <p:sldId id="2045" r:id="rId3"/>
    <p:sldId id="63342" r:id="rId4"/>
    <p:sldId id="63368" r:id="rId5"/>
    <p:sldId id="63369" r:id="rId6"/>
    <p:sldId id="63365" r:id="rId7"/>
    <p:sldId id="63343" r:id="rId8"/>
    <p:sldId id="63413" r:id="rId9"/>
    <p:sldId id="63402" r:id="rId10"/>
    <p:sldId id="63400" r:id="rId11"/>
    <p:sldId id="63421" r:id="rId12"/>
    <p:sldId id="63341" r:id="rId13"/>
    <p:sldId id="63394" r:id="rId14"/>
    <p:sldId id="63401" r:id="rId15"/>
    <p:sldId id="63422" r:id="rId16"/>
    <p:sldId id="63380" r:id="rId17"/>
    <p:sldId id="63404" r:id="rId18"/>
    <p:sldId id="63403" r:id="rId19"/>
    <p:sldId id="63398" r:id="rId20"/>
    <p:sldId id="63393" r:id="rId21"/>
    <p:sldId id="63379" r:id="rId22"/>
    <p:sldId id="63399" r:id="rId23"/>
    <p:sldId id="63423" r:id="rId24"/>
    <p:sldId id="63376" r:id="rId25"/>
    <p:sldId id="63424" r:id="rId26"/>
    <p:sldId id="63410" r:id="rId27"/>
    <p:sldId id="63418" r:id="rId28"/>
    <p:sldId id="63397" r:id="rId29"/>
    <p:sldId id="63389" r:id="rId30"/>
    <p:sldId id="63392" r:id="rId31"/>
    <p:sldId id="63385" r:id="rId32"/>
    <p:sldId id="63388" r:id="rId33"/>
    <p:sldId id="63390" r:id="rId34"/>
    <p:sldId id="63391" r:id="rId35"/>
    <p:sldId id="63387" r:id="rId36"/>
    <p:sldId id="63386" r:id="rId37"/>
    <p:sldId id="63381" r:id="rId38"/>
    <p:sldId id="63382" r:id="rId39"/>
    <p:sldId id="63383" r:id="rId40"/>
    <p:sldId id="63384" r:id="rId41"/>
    <p:sldId id="63366" r:id="rId42"/>
    <p:sldId id="63405" r:id="rId43"/>
    <p:sldId id="63406" r:id="rId44"/>
    <p:sldId id="63409" r:id="rId45"/>
    <p:sldId id="1462" r:id="rId46"/>
    <p:sldId id="1500" r:id="rId47"/>
    <p:sldId id="63412" r:id="rId48"/>
    <p:sldId id="63407" r:id="rId49"/>
    <p:sldId id="63361" r:id="rId50"/>
    <p:sldId id="63414" r:id="rId51"/>
    <p:sldId id="63362" r:id="rId52"/>
    <p:sldId id="63415" r:id="rId53"/>
    <p:sldId id="63408" r:id="rId54"/>
    <p:sldId id="63336" r:id="rId55"/>
    <p:sldId id="63425" r:id="rId56"/>
    <p:sldId id="63337" r:id="rId57"/>
    <p:sldId id="63426" r:id="rId58"/>
    <p:sldId id="63352" r:id="rId59"/>
    <p:sldId id="63357" r:id="rId60"/>
    <p:sldId id="63416" r:id="rId61"/>
    <p:sldId id="63354" r:id="rId62"/>
    <p:sldId id="63353" r:id="rId63"/>
    <p:sldId id="63356" r:id="rId64"/>
    <p:sldId id="63355" r:id="rId65"/>
    <p:sldId id="63417" r:id="rId66"/>
    <p:sldId id="63358" r:id="rId67"/>
    <p:sldId id="63359" r:id="rId68"/>
    <p:sldId id="63360" r:id="rId69"/>
    <p:sldId id="63367" r:id="rId70"/>
    <p:sldId id="63364" r:id="rId71"/>
    <p:sldId id="63289" r:id="rId72"/>
    <p:sldId id="256" r:id="rId73"/>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170" autoAdjust="0"/>
    <p:restoredTop sz="90299" autoAdjust="0"/>
  </p:normalViewPr>
  <p:slideViewPr>
    <p:cSldViewPr>
      <p:cViewPr varScale="1">
        <p:scale>
          <a:sx n="104" d="100"/>
          <a:sy n="104" d="100"/>
        </p:scale>
        <p:origin x="102" y="43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07.08 Money Talks</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22, 2021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07.08 Money Talks</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22, 2021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witter.com/i/status/139568466899802931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07.08 Money Talks</a:t>
            </a:r>
          </a:p>
        </p:txBody>
      </p:sp>
      <p:sp>
        <p:nvSpPr>
          <p:cNvPr id="5" name="Rectangle 3"/>
          <p:cNvSpPr>
            <a:spLocks noGrp="1" noChangeArrowheads="1"/>
          </p:cNvSpPr>
          <p:nvPr>
            <p:ph type="dt" idx="1"/>
          </p:nvPr>
        </p:nvSpPr>
        <p:spPr>
          <a:ln/>
        </p:spPr>
        <p:txBody>
          <a:bodyPr/>
          <a:lstStyle/>
          <a:p>
            <a:r>
              <a:rPr lang="en-US" altLang="en-US">
                <a:solidFill>
                  <a:prstClr val="white"/>
                </a:solidFill>
              </a:rPr>
              <a:t>May. 22, 2021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621766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dirty="0"/>
              <a:t>Just a side note of vocabulary clarification…</a:t>
            </a:r>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82239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3587571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Some say, “We are not obligated to tithe anyway.  That is for the Jews, Tanakh.”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Address this later.  This is a whole new approach.</a:t>
            </a:r>
          </a:p>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530488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338954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200" dirty="0"/>
              <a:t>https://www.youtube.com/watch?v=A-MANcuJwVo</a:t>
            </a:r>
          </a:p>
          <a:p>
            <a:r>
              <a:rPr lang="en-US" dirty="0"/>
              <a:t>Sent to me by my son Baruch, some of you know.  </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870465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Our tithe ties us to the recipient:</a:t>
            </a:r>
          </a:p>
          <a:p>
            <a:pPr marL="280988" marR="0" lvl="0" indent="-280988" algn="l" defTabSz="914400" rtl="0" eaLnBrk="1" fontAlgn="base" latinLnBrk="0" hangingPunct="1">
              <a:lnSpc>
                <a:spcPct val="100000"/>
              </a:lnSpc>
              <a:spcBef>
                <a:spcPct val="30000"/>
              </a:spcBef>
              <a:spcAft>
                <a:spcPct val="0"/>
              </a:spcAft>
              <a:buClrTx/>
              <a:buSzTx/>
              <a:buFont typeface="+mj-lt"/>
              <a:buAutoNum type="arabicPeriod"/>
              <a:tabLst/>
              <a:defRPr/>
            </a:pPr>
            <a:r>
              <a:rPr lang="en-US" dirty="0"/>
              <a:t>Temple </a:t>
            </a:r>
            <a:r>
              <a:rPr lang="en-US" dirty="0" err="1"/>
              <a:t>cohanut</a:t>
            </a:r>
            <a:r>
              <a:rPr lang="en-US" dirty="0"/>
              <a:t>/priesthood, mortal men</a:t>
            </a:r>
          </a:p>
          <a:p>
            <a:pPr marL="280988" marR="0" lvl="0" indent="-280988" algn="l" defTabSz="914400" rtl="0" eaLnBrk="1" fontAlgn="base" latinLnBrk="0" hangingPunct="1">
              <a:lnSpc>
                <a:spcPct val="100000"/>
              </a:lnSpc>
              <a:spcBef>
                <a:spcPct val="30000"/>
              </a:spcBef>
              <a:spcAft>
                <a:spcPct val="0"/>
              </a:spcAft>
              <a:buClrTx/>
              <a:buSzTx/>
              <a:buFont typeface="+mj-lt"/>
              <a:buAutoNum type="arabicPeriod"/>
              <a:tabLst/>
              <a:defRPr/>
            </a:pPr>
            <a:r>
              <a:rPr lang="en-US" dirty="0"/>
              <a:t>or to the </a:t>
            </a:r>
            <a:r>
              <a:rPr lang="en-US" sz="2000" dirty="0"/>
              <a:t>Melki-</a:t>
            </a:r>
            <a:r>
              <a:rPr lang="en-US" sz="2000" dirty="0" err="1"/>
              <a:t>Tzedek</a:t>
            </a:r>
            <a:r>
              <a:rPr lang="en-US" sz="2000" dirty="0"/>
              <a:t> </a:t>
            </a:r>
            <a:r>
              <a:rPr lang="en-US" sz="2000" dirty="0" err="1"/>
              <a:t>cohanut</a:t>
            </a:r>
            <a:r>
              <a:rPr lang="en-US" sz="2000" dirty="0"/>
              <a:t>/priesthood, Yeshua is resurrected.   </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516389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421935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tithe says something.</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34867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344696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I grew up as a subway user: to Hebrew School, to my father’s workplace in Manhattan.  Here is the Hamas version of the subway.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https://youtu.be/RM8sJq2hBNQ</a:t>
            </a:r>
          </a:p>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496789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2634756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are saved by faith in and identifying with the death and resurrection of Messiah. </a:t>
            </a:r>
          </a:p>
          <a:p>
            <a:r>
              <a:rPr lang="en-US" dirty="0"/>
              <a:t>Our tithe releases a testimony that we believe He lives.  It affirms the resurrection.   Sometimes seems impossible to give and live financially, but tithing affirms belief in G-d’s power.</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123368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3684411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Our words and actions are held in a heavenly court for or against us.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Not only the workers, but the wages call out.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Money talks against us. </a:t>
            </a:r>
          </a:p>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2455487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201563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051962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2778108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Our words and actions are held in a heavenly court for or against us.</a:t>
            </a:r>
          </a:p>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875179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3503504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85011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israeltoday.co.il/read/in-photos-palestinians-of-gaza-celebrate-victory-over-israel/?utm_source=acfs&amp;utm_medium=email&amp;utm_term=all&amp;utm_campaign=newsletter-2021-05-21&amp;__cf_chl_jschl_tk__=63426eaba6237c2b2e73fdf21ed7053a46bbbd6d-1621614340-0-AfQm5VD2Lw40fLYpMmF5WCGBMwW9l3ylv-dRhy8xZThIBYVtP-TQsxNa80JK4xeEHJG7gzUTDydMmeorOpWIwlx_wSA112flCqLjHF48pk-blD_HIR5zgkBEmG27ws3rOhMnObdBlBZq_PT5vDz7mlIeAXmu4g8Vnp3uh6amTbe7RCHjQ-0cufN5_tuXpYugqDfiay0di2-Es6UclHn3mwPqD6Xzb3wr4iWYpBCC_OfZc0F0Jp3D7tpXYONRxlcf1sFY-ezML0RN7rP4NDaXOKMritMnBbZYGhkr9loOJnUNzzsXegGmj3Z8LQrT7WsuyUC-RnAgSuQc-JuEES90MtLP9pu9yo2o5l0aSkM_7oQ0CEXqT5REPzk78tpKsaHB2yS5NOkGpcJGq03jRtLb8Ldz4flInsIKG1SHDpRl_HlWM95zt1YGignqDBC9yrlv_7tx7UWI-2VyuhCP-JePEG-SFE09USU4nsrk-L1Qff87lIfbaN_b4f_9ZIkKAtY0c84ReupgEMFk5am9vkyPh04uOItsnwdaTxB0W1YYBhoQPvXZqWVweBA9uOi0Wuc9WxJW5WF4y0e3Hd_VKvTiFFM</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07.08 Money Talks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22,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05766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2762342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10687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135595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 movie illustration of the importance of witnesses for us in court…</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526198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solidFill>
                  <a:srgbClr val="073763"/>
                </a:solidFill>
                <a:effectLst/>
              </a:rPr>
              <a:t>In the movie Ever After, the stepmother is ultimately caught and accused of contriving to promote her daughter, and lying to the Queen.  The King asks, “Did you lie to the Queen of France?”   </a:t>
            </a:r>
          </a:p>
          <a:p>
            <a:r>
              <a:rPr lang="en-US" dirty="0">
                <a:solidFill>
                  <a:srgbClr val="073763"/>
                </a:solidFill>
                <a:effectLst/>
              </a:rPr>
              <a:t>Guilty, unless good deeds and friends speak up.</a:t>
            </a:r>
          </a:p>
          <a:p>
            <a:endParaRPr lang="en-US" dirty="0">
              <a:solidFill>
                <a:srgbClr val="073763"/>
              </a:solidFill>
              <a:effectLst/>
            </a:endParaRPr>
          </a:p>
          <a:p>
            <a:r>
              <a:rPr lang="en-US" dirty="0">
                <a:solidFill>
                  <a:srgbClr val="073763"/>
                </a:solidFill>
                <a:effectLst/>
              </a:rPr>
              <a:t>https://www.youtube.com/watch?v=XOeC6JMCOTY</a:t>
            </a:r>
          </a:p>
          <a:p>
            <a:r>
              <a:rPr lang="en-US" dirty="0">
                <a:solidFill>
                  <a:srgbClr val="073763"/>
                </a:solidFill>
                <a:effectLst/>
              </a:rPr>
              <a:t>from 1.24 to 2.06</a:t>
            </a:r>
          </a:p>
          <a:p>
            <a:r>
              <a:rPr lang="en-US" dirty="0">
                <a:solidFill>
                  <a:srgbClr val="073763"/>
                </a:solidFill>
              </a:rPr>
              <a:t>Similarly, our deeds speak for us.</a:t>
            </a:r>
            <a:endParaRPr lang="en-US" dirty="0">
              <a:solidFill>
                <a:srgbClr val="073763"/>
              </a:solidFill>
              <a:effectLst/>
            </a:endParaRPr>
          </a:p>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535863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840152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Generational iniquity: occult, perversion, Masons, Shriners, Knights of Pythias </a:t>
            </a:r>
            <a:r>
              <a:rPr lang="he-IL" dirty="0"/>
              <a:t>כי</a:t>
            </a:r>
            <a:r>
              <a:rPr lang="en-US" dirty="0"/>
              <a:t> Jews not allowed in the other lodges history need to be renounced.</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3742745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181679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524535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don’t want my past or my parents or grandparents past sins to speak for me, but the Blood of Yeshua.  </a:t>
            </a:r>
          </a:p>
          <a:p>
            <a:r>
              <a:rPr lang="en-US" dirty="0"/>
              <a:t>If you have never received Him, or if there are generational sins to renounce, we could do that even now…</a:t>
            </a:r>
          </a:p>
          <a:p>
            <a:endParaRPr lang="en-US" dirty="0"/>
          </a:p>
          <a:p>
            <a:r>
              <a:rPr lang="en-US" dirty="0"/>
              <a:t>Here is a clip from the teacher, Robert Henderson, from whom I got this unique insight on tithing associates us, speaks for us…our money talks…</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24071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There is a cease fire, but they are all psyched for the next war!   This war was not about Israeli aggression in a real estate deal, this is about Islamist [not Islamic] commitment to the destruction of the Jews.  </a:t>
            </a:r>
          </a:p>
          <a:p>
            <a:endParaRPr lang="en-US" sz="1050" dirty="0"/>
          </a:p>
          <a:p>
            <a:r>
              <a:rPr lang="en-US" sz="1000" dirty="0"/>
              <a:t>https://www.israeltoday.co.il/read/in-photos-palestinians-of-gaza-celebrate-victory-over-israel/?utm_source=acfs&amp;utm_medium=email&amp;utm_term=all&amp;utm_campaign=newsletter-2021-05-21&amp;__cf_chl_jschl_tk__=63426eaba6237c2b2e73fdf21ed7053a46bbbd6d-1621614340-0-AfQm5VD2Lw40fLYpMmF5WCGBMwW9l3ylv-dRhy8xZThIBYVtP-TQsxNa80JK4xeEHJG7gzUTDydMmeorOpWIwlx_wSA112flCqLjHF48pk-blD_HIR5zgkBEmG27ws3rOhMnObdBlBZq_PT5vDz7mlIeAXmu4g8Vnp3uh6amTbe7RCHjQ-0cufN5_tuXpYugqDfiay0di2-Es6UclHn3mwPqD6Xzb3wr4iWYpBCC_OfZc0F0Jp3D7tpXYONRxlcf1sFY-ezML0RN7rP4NDaXOKMritMnBbZYGhkr9loOJnUNzzsXegGmj3Z8LQrT7WsuyUC-RnAgSuQc-JuEES90MtLP9pu9yo2o5l0aSkM_7oQ0CEXqT5REPzk78tpKsaHB2yS5NOkGpcJGq03jRtLb8Ldz4flInsIKG1SHDpRl_HlWM95zt1YGignqDBC9yrlv_7tx7UWI-2VyuhCP-JePEG-SFE09USU4nsrk-L1Qff87lIfbaN_b4f_9ZIkKAtY0c84ReupgEMFk5am9vkyPh04uOItsnwdaTxB0W1YYBhoQPvXZqWVweBA9uOi0Wuc9WxJW5WF4y0e3Hd_VKvTiFFM</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07.08 Money Talks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22,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87768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https://www.youtube.com/watch?v=6bIv14RGkWg </a:t>
            </a:r>
          </a:p>
          <a:p>
            <a:r>
              <a:rPr lang="en-US" dirty="0"/>
              <a:t>53.22 to 56.20</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4064499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2873735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David and his wife Leslye are lawyers.</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920846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David and his wife Leslye are lawyers.</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3570405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43ED690-76AC-4DA7-AF0A-34772CC50B87}"/>
              </a:ext>
            </a:extLst>
          </p:cNvPr>
          <p:cNvSpPr>
            <a:spLocks noGrp="1" noChangeArrowheads="1"/>
          </p:cNvSpPr>
          <p:nvPr>
            <p:ph type="hdr" sz="quarter"/>
          </p:nvPr>
        </p:nvSpPr>
        <p:spPr>
          <a:ln/>
        </p:spPr>
        <p:txBody>
          <a:bodyPr/>
          <a:lstStyle/>
          <a:p>
            <a:r>
              <a:rPr lang="en-US" altLang="en-US"/>
              <a:t>Letter to the Messianic Jews a 07.08 Money Talks</a:t>
            </a:r>
          </a:p>
        </p:txBody>
      </p:sp>
      <p:sp>
        <p:nvSpPr>
          <p:cNvPr id="5" name="Rectangle 3">
            <a:extLst>
              <a:ext uri="{FF2B5EF4-FFF2-40B4-BE49-F238E27FC236}">
                <a16:creationId xmlns:a16="http://schemas.microsoft.com/office/drawing/2014/main" id="{0D7EC2C8-31C7-4DDC-A4E0-D861A2E90997}"/>
              </a:ext>
            </a:extLst>
          </p:cNvPr>
          <p:cNvSpPr>
            <a:spLocks noGrp="1" noChangeArrowheads="1"/>
          </p:cNvSpPr>
          <p:nvPr>
            <p:ph type="dt" idx="1"/>
          </p:nvPr>
        </p:nvSpPr>
        <p:spPr>
          <a:ln/>
        </p:spPr>
        <p:txBody>
          <a:bodyPr/>
          <a:lstStyle/>
          <a:p>
            <a:r>
              <a:rPr lang="en-US" altLang="en-US"/>
              <a:t>May. 22, 2021</a:t>
            </a:r>
          </a:p>
        </p:txBody>
      </p:sp>
      <p:sp>
        <p:nvSpPr>
          <p:cNvPr id="6" name="Rectangle 7">
            <a:extLst>
              <a:ext uri="{FF2B5EF4-FFF2-40B4-BE49-F238E27FC236}">
                <a16:creationId xmlns:a16="http://schemas.microsoft.com/office/drawing/2014/main" id="{2FBBEB8B-0FBC-4A1A-B906-49C12FD13588}"/>
              </a:ext>
            </a:extLst>
          </p:cNvPr>
          <p:cNvSpPr>
            <a:spLocks noGrp="1" noChangeArrowheads="1"/>
          </p:cNvSpPr>
          <p:nvPr>
            <p:ph type="sldNum" sz="quarter" idx="5"/>
          </p:nvPr>
        </p:nvSpPr>
        <p:spPr>
          <a:ln/>
        </p:spPr>
        <p:txBody>
          <a:bodyPr/>
          <a:lstStyle/>
          <a:p>
            <a:fld id="{01C1B845-32B7-4C6C-839E-69980D9F78CE}" type="slidenum">
              <a:rPr lang="en-US" altLang="en-US"/>
              <a:pPr/>
              <a:t>44</a:t>
            </a:fld>
            <a:endParaRPr lang="en-US" altLang="en-US"/>
          </a:p>
        </p:txBody>
      </p:sp>
      <p:sp>
        <p:nvSpPr>
          <p:cNvPr id="4444162" name="Rectangle 2">
            <a:extLst>
              <a:ext uri="{FF2B5EF4-FFF2-40B4-BE49-F238E27FC236}">
                <a16:creationId xmlns:a16="http://schemas.microsoft.com/office/drawing/2014/main" id="{6BD2F205-57FC-442F-B76B-A1D17CE97FE3}"/>
              </a:ext>
            </a:extLst>
          </p:cNvPr>
          <p:cNvSpPr>
            <a:spLocks noGrp="1" noRot="1" noChangeAspect="1" noChangeArrowheads="1" noTextEdit="1"/>
          </p:cNvSpPr>
          <p:nvPr>
            <p:ph type="sldImg"/>
          </p:nvPr>
        </p:nvSpPr>
        <p:spPr>
          <a:xfrm>
            <a:off x="381000" y="457200"/>
            <a:ext cx="5943600" cy="3657600"/>
          </a:xfrm>
          <a:ln/>
        </p:spPr>
      </p:sp>
      <p:sp>
        <p:nvSpPr>
          <p:cNvPr id="4444163" name="Rectangle 3">
            <a:extLst>
              <a:ext uri="{FF2B5EF4-FFF2-40B4-BE49-F238E27FC236}">
                <a16:creationId xmlns:a16="http://schemas.microsoft.com/office/drawing/2014/main" id="{77AB701A-70BF-44DC-BA53-1C4DF4C07827}"/>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D50D4B5-2805-468F-9686-074D22AD44C6}"/>
              </a:ext>
            </a:extLst>
          </p:cNvPr>
          <p:cNvSpPr>
            <a:spLocks noGrp="1" noChangeArrowheads="1"/>
          </p:cNvSpPr>
          <p:nvPr>
            <p:ph type="hdr" sz="quarter"/>
          </p:nvPr>
        </p:nvSpPr>
        <p:spPr>
          <a:ln/>
        </p:spPr>
        <p:txBody>
          <a:bodyPr/>
          <a:lstStyle/>
          <a:p>
            <a:r>
              <a:rPr lang="en-US" altLang="en-US"/>
              <a:t>Letter to the Messianic Jews a 07.08 Money Talks</a:t>
            </a:r>
          </a:p>
        </p:txBody>
      </p:sp>
      <p:sp>
        <p:nvSpPr>
          <p:cNvPr id="5" name="Rectangle 3">
            <a:extLst>
              <a:ext uri="{FF2B5EF4-FFF2-40B4-BE49-F238E27FC236}">
                <a16:creationId xmlns:a16="http://schemas.microsoft.com/office/drawing/2014/main" id="{2F5C8418-1DF0-442B-8BDD-9E16CEDDFBFD}"/>
              </a:ext>
            </a:extLst>
          </p:cNvPr>
          <p:cNvSpPr>
            <a:spLocks noGrp="1" noChangeArrowheads="1"/>
          </p:cNvSpPr>
          <p:nvPr>
            <p:ph type="dt" idx="1"/>
          </p:nvPr>
        </p:nvSpPr>
        <p:spPr>
          <a:ln/>
        </p:spPr>
        <p:txBody>
          <a:bodyPr/>
          <a:lstStyle/>
          <a:p>
            <a:r>
              <a:rPr lang="en-US" altLang="en-US"/>
              <a:t>May. 22, 2021</a:t>
            </a:r>
          </a:p>
        </p:txBody>
      </p:sp>
      <p:sp>
        <p:nvSpPr>
          <p:cNvPr id="6" name="Rectangle 7">
            <a:extLst>
              <a:ext uri="{FF2B5EF4-FFF2-40B4-BE49-F238E27FC236}">
                <a16:creationId xmlns:a16="http://schemas.microsoft.com/office/drawing/2014/main" id="{DAD076A1-1FAE-4A95-9FD9-5053538FCD8B}"/>
              </a:ext>
            </a:extLst>
          </p:cNvPr>
          <p:cNvSpPr>
            <a:spLocks noGrp="1" noChangeArrowheads="1"/>
          </p:cNvSpPr>
          <p:nvPr>
            <p:ph type="sldNum" sz="quarter" idx="5"/>
          </p:nvPr>
        </p:nvSpPr>
        <p:spPr>
          <a:ln/>
        </p:spPr>
        <p:txBody>
          <a:bodyPr/>
          <a:lstStyle/>
          <a:p>
            <a:fld id="{F5E5D7A2-6448-47F2-B5D1-74ADE036CDEB}" type="slidenum">
              <a:rPr lang="en-US" altLang="en-US"/>
              <a:pPr/>
              <a:t>45</a:t>
            </a:fld>
            <a:endParaRPr lang="en-US" altLang="en-US"/>
          </a:p>
        </p:txBody>
      </p:sp>
      <p:sp>
        <p:nvSpPr>
          <p:cNvPr id="4534274" name="Rectangle 2">
            <a:extLst>
              <a:ext uri="{FF2B5EF4-FFF2-40B4-BE49-F238E27FC236}">
                <a16:creationId xmlns:a16="http://schemas.microsoft.com/office/drawing/2014/main" id="{4CE298EF-9E37-425C-A813-4A09770004DD}"/>
              </a:ext>
            </a:extLst>
          </p:cNvPr>
          <p:cNvSpPr>
            <a:spLocks noGrp="1" noRot="1" noChangeAspect="1" noChangeArrowheads="1" noTextEdit="1"/>
          </p:cNvSpPr>
          <p:nvPr>
            <p:ph type="sldImg"/>
          </p:nvPr>
        </p:nvSpPr>
        <p:spPr>
          <a:xfrm>
            <a:off x="381000" y="457200"/>
            <a:ext cx="6172200" cy="3657600"/>
          </a:xfrm>
          <a:ln/>
        </p:spPr>
      </p:sp>
      <p:sp>
        <p:nvSpPr>
          <p:cNvPr id="4534275" name="Rectangle 3">
            <a:extLst>
              <a:ext uri="{FF2B5EF4-FFF2-40B4-BE49-F238E27FC236}">
                <a16:creationId xmlns:a16="http://schemas.microsoft.com/office/drawing/2014/main" id="{9A266C10-A7F8-4ECC-ABE6-C78733911120}"/>
              </a:ext>
            </a:extLst>
          </p:cNvPr>
          <p:cNvSpPr>
            <a:spLocks noGrp="1" noChangeArrowheads="1"/>
          </p:cNvSpPr>
          <p:nvPr>
            <p:ph type="body" idx="1"/>
          </p:nvPr>
        </p:nvSpPr>
        <p:spPr>
          <a:xfrm>
            <a:off x="152400" y="4114800"/>
            <a:ext cx="6553200" cy="4876800"/>
          </a:xfrm>
        </p:spPr>
        <p:txBody>
          <a:bodyPr/>
          <a:lstStyle/>
          <a:p>
            <a:r>
              <a:rPr lang="en-US" altLang="en-US" dirty="0"/>
              <a:t>This is a </a:t>
            </a:r>
            <a:r>
              <a:rPr lang="he-IL" altLang="en-US" sz="2400" dirty="0">
                <a:cs typeface="Vilna" pitchFamily="2" charset="-79"/>
              </a:rPr>
              <a:t>חידוש</a:t>
            </a:r>
            <a:r>
              <a:rPr lang="he-IL" altLang="en-US" dirty="0"/>
              <a:t> </a:t>
            </a:r>
            <a:r>
              <a:rPr lang="en-US" altLang="en-US" dirty="0"/>
              <a:t> </a:t>
            </a:r>
            <a:r>
              <a:rPr lang="en-US" altLang="en-US" dirty="0" err="1"/>
              <a:t>khiddush</a:t>
            </a:r>
            <a:r>
              <a:rPr lang="en-US" altLang="en-US" dirty="0"/>
              <a:t>, an innovation by Shaul.  Applied specific Temple regulation to ministers of </a:t>
            </a:r>
            <a:r>
              <a:rPr lang="en-US" altLang="en-US" dirty="0" err="1"/>
              <a:t>B’sorah</a:t>
            </a:r>
            <a:r>
              <a:rPr lang="en-US" altLang="en-US" dirty="0"/>
              <a:t>/Good News of Yeshua.</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D50D4B5-2805-468F-9686-074D22AD44C6}"/>
              </a:ext>
            </a:extLst>
          </p:cNvPr>
          <p:cNvSpPr>
            <a:spLocks noGrp="1" noChangeArrowheads="1"/>
          </p:cNvSpPr>
          <p:nvPr>
            <p:ph type="hdr" sz="quarter"/>
          </p:nvPr>
        </p:nvSpPr>
        <p:spPr>
          <a:ln/>
        </p:spPr>
        <p:txBody>
          <a:bodyPr/>
          <a:lstStyle/>
          <a:p>
            <a:r>
              <a:rPr lang="en-US" altLang="en-US"/>
              <a:t>Letter to the Messianic Jews a 07.08 Money Talks</a:t>
            </a:r>
          </a:p>
        </p:txBody>
      </p:sp>
      <p:sp>
        <p:nvSpPr>
          <p:cNvPr id="5" name="Rectangle 3">
            <a:extLst>
              <a:ext uri="{FF2B5EF4-FFF2-40B4-BE49-F238E27FC236}">
                <a16:creationId xmlns:a16="http://schemas.microsoft.com/office/drawing/2014/main" id="{2F5C8418-1DF0-442B-8BDD-9E16CEDDFBFD}"/>
              </a:ext>
            </a:extLst>
          </p:cNvPr>
          <p:cNvSpPr>
            <a:spLocks noGrp="1" noChangeArrowheads="1"/>
          </p:cNvSpPr>
          <p:nvPr>
            <p:ph type="dt" idx="1"/>
          </p:nvPr>
        </p:nvSpPr>
        <p:spPr>
          <a:ln/>
        </p:spPr>
        <p:txBody>
          <a:bodyPr/>
          <a:lstStyle/>
          <a:p>
            <a:r>
              <a:rPr lang="en-US" altLang="en-US"/>
              <a:t>May. 22, 2021</a:t>
            </a:r>
          </a:p>
        </p:txBody>
      </p:sp>
      <p:sp>
        <p:nvSpPr>
          <p:cNvPr id="6" name="Rectangle 7">
            <a:extLst>
              <a:ext uri="{FF2B5EF4-FFF2-40B4-BE49-F238E27FC236}">
                <a16:creationId xmlns:a16="http://schemas.microsoft.com/office/drawing/2014/main" id="{DAD076A1-1FAE-4A95-9FD9-5053538FCD8B}"/>
              </a:ext>
            </a:extLst>
          </p:cNvPr>
          <p:cNvSpPr>
            <a:spLocks noGrp="1" noChangeArrowheads="1"/>
          </p:cNvSpPr>
          <p:nvPr>
            <p:ph type="sldNum" sz="quarter" idx="5"/>
          </p:nvPr>
        </p:nvSpPr>
        <p:spPr>
          <a:ln/>
        </p:spPr>
        <p:txBody>
          <a:bodyPr/>
          <a:lstStyle/>
          <a:p>
            <a:fld id="{F5E5D7A2-6448-47F2-B5D1-74ADE036CDEB}" type="slidenum">
              <a:rPr lang="en-US" altLang="en-US"/>
              <a:pPr/>
              <a:t>46</a:t>
            </a:fld>
            <a:endParaRPr lang="en-US" altLang="en-US"/>
          </a:p>
        </p:txBody>
      </p:sp>
      <p:sp>
        <p:nvSpPr>
          <p:cNvPr id="4534274" name="Rectangle 2">
            <a:extLst>
              <a:ext uri="{FF2B5EF4-FFF2-40B4-BE49-F238E27FC236}">
                <a16:creationId xmlns:a16="http://schemas.microsoft.com/office/drawing/2014/main" id="{4CE298EF-9E37-425C-A813-4A09770004DD}"/>
              </a:ext>
            </a:extLst>
          </p:cNvPr>
          <p:cNvSpPr>
            <a:spLocks noGrp="1" noRot="1" noChangeAspect="1" noChangeArrowheads="1" noTextEdit="1"/>
          </p:cNvSpPr>
          <p:nvPr>
            <p:ph type="sldImg"/>
          </p:nvPr>
        </p:nvSpPr>
        <p:spPr>
          <a:xfrm>
            <a:off x="457200" y="457200"/>
            <a:ext cx="5867400" cy="3657600"/>
          </a:xfrm>
          <a:ln/>
        </p:spPr>
      </p:sp>
      <p:sp>
        <p:nvSpPr>
          <p:cNvPr id="4534275" name="Rectangle 3">
            <a:extLst>
              <a:ext uri="{FF2B5EF4-FFF2-40B4-BE49-F238E27FC236}">
                <a16:creationId xmlns:a16="http://schemas.microsoft.com/office/drawing/2014/main" id="{9A266C10-A7F8-4ECC-ABE6-C78733911120}"/>
              </a:ext>
            </a:extLst>
          </p:cNvPr>
          <p:cNvSpPr>
            <a:spLocks noGrp="1" noChangeArrowheads="1"/>
          </p:cNvSpPr>
          <p:nvPr>
            <p:ph type="body" idx="1"/>
          </p:nvPr>
        </p:nvSpPr>
        <p:spPr>
          <a:xfrm>
            <a:off x="152400" y="4114800"/>
            <a:ext cx="6553200" cy="4876800"/>
          </a:xfrm>
        </p:spPr>
        <p:txBody>
          <a:bodyPr/>
          <a:lstStyle/>
          <a:p>
            <a:r>
              <a:rPr lang="en-US" altLang="en-US" dirty="0"/>
              <a:t>This is a </a:t>
            </a:r>
            <a:r>
              <a:rPr lang="he-IL" altLang="en-US" sz="2400" dirty="0">
                <a:cs typeface="Vilna" pitchFamily="2" charset="-79"/>
              </a:rPr>
              <a:t>חידוש</a:t>
            </a:r>
            <a:r>
              <a:rPr lang="he-IL" altLang="en-US" dirty="0"/>
              <a:t> </a:t>
            </a:r>
            <a:r>
              <a:rPr lang="en-US" altLang="en-US" dirty="0"/>
              <a:t> </a:t>
            </a:r>
            <a:r>
              <a:rPr lang="en-US" altLang="en-US" dirty="0" err="1"/>
              <a:t>khiddush</a:t>
            </a:r>
            <a:r>
              <a:rPr lang="en-US" altLang="en-US" dirty="0"/>
              <a:t>, and innovation by Shaul.  Applied specific Temple regulation to ministers of </a:t>
            </a:r>
            <a:r>
              <a:rPr lang="en-US" altLang="en-US" dirty="0" err="1"/>
              <a:t>B’sorah</a:t>
            </a:r>
            <a:r>
              <a:rPr lang="en-US" altLang="en-US" dirty="0"/>
              <a:t>/Good News of Yeshua.</a:t>
            </a:r>
          </a:p>
          <a:p>
            <a:r>
              <a:rPr lang="en-US" altLang="en-US" dirty="0"/>
              <a:t>Temple was still standing then.</a:t>
            </a:r>
          </a:p>
        </p:txBody>
      </p:sp>
    </p:spTree>
    <p:extLst>
      <p:ext uri="{BB962C8B-B14F-4D97-AF65-F5344CB8AC3E}">
        <p14:creationId xmlns:p14="http://schemas.microsoft.com/office/powerpoint/2010/main" val="41943485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Put money into tangibles…</a:t>
            </a:r>
            <a:r>
              <a:rPr lang="en-US"/>
              <a:t>inflation coming.</a:t>
            </a:r>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1105903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07.08 Money Talks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22,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379592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07.08 Money Talks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22,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99185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https://twitter.com/i/status/1395684668998029314</a:t>
            </a:r>
            <a:endParaRPr lang="en-US" dirty="0"/>
          </a:p>
          <a:p>
            <a:endParaRPr lang="en-US" dirty="0"/>
          </a:p>
          <a:p>
            <a:r>
              <a:rPr lang="en-US" dirty="0"/>
              <a:t>But, on to the message of the day…from Barri Mallin Seif:</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07.08 Money Talks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22,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84949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07.08 Money Talks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22,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438885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07.08 Money Talks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22,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185884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6579318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650830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33625320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Stewart Winograd</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7403766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Stewart Winograd</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8117893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Stewart Winograd</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40123304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https://blogs.timesofisrael.com/a-violent-mob-destroyed-the-oasis-we-created-in-acre/?utm_source=The+Blogs+Weekly+Highlights&amp;utm_campaign=blogs-weekly-highlights-2021-05-20&amp;utm_medium=email</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31595682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https://blogs.timesofisrael.com/a-violent-mob-destroyed-the-oasis-we-created-in-acre/?utm_source=The+Blogs+Weekly+Highlights&amp;utm_campaign=blogs-weekly-highlights-2021-05-20&amp;utm_medium=email</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3009665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Bari Mallin Seif Instagram</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9913595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https://blogs.timesofisrael.com/a-violent-mob-destroyed-the-oasis-we-created-in-acre/?utm_source=The+Blogs+Weekly+Highlights&amp;utm_campaign=blogs-weekly-highlights-2021-05-20&amp;utm_medium=email</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7128294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https://blogs.timesofisrael.com/a-violent-mob-destroyed-the-oasis-we-created-in-acre/?utm_source=The+Blogs+Weekly+Highlights&amp;utm_campaign=blogs-weekly-highlights-2021-05-20&amp;utm_medium=email</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6808448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https://blogs.timesofisrael.com/a-violent-mob-destroyed-the-oasis-we-created-in-acre/?utm_source=The+Blogs+Weekly+Highlights&amp;utm_campaign=blogs-weekly-highlights-2021-05-20&amp;utm_medium=email</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42880449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https://blogs.timesofisrael.com/a-violent-mob-destroyed-the-oasis-we-created-in-acre/?utm_source=The+Blogs+Weekly+Highlights&amp;utm_campaign=blogs-weekly-highlights-2021-05-20&amp;utm_medium=email</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8298570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https://blogs.timesofisrael.com/a-violent-mob-destroyed-the-oasis-we-created-in-acre/?utm_source=The+Blogs+Weekly+Highlights&amp;utm_campaign=blogs-weekly-highlights-2021-05-20&amp;utm_medium=email</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37763874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unitedwithisrael.org/pro-palestinian-mobs-physically-attack-jews-across-us-canada/?utm_source=newsletters_unitedwithisrael_org&amp;utm_medium=email&amp;utm_content=Israel+Downs+Iranian+Attack+Drone%3B+Pro-Palestinian+Thugs+Attack+Jews+in+US%3B+Black+Israeli+Blasts+BLM%27s+Terror+Support%3B+Nikki+Haley+Blasts+Biden+Pressure&amp;utm_campaign=20210520_m163298110_Israel+Downs+Iranian+Attack+Drone%3B+Pro-Palestinian+Thugs+Attack+Jews+in+US%3B+Black+Israeli+Blasts+BLM%27s+Terror+Support%3B+Nikki+Haley+Blasts+Biden+Pressure&amp;utm_term=more_btn_light_png</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9289189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unitedwithisrael.org/pro-palestinian-mobs-physically-attack-jews-across-us-canada/?utm_source=newsletters_unitedwithisrael_org&amp;utm_medium=email&amp;utm_content=Israel+Downs+Iranian+Attack+Drone%3B+Pro-Palestinian+Thugs+Attack+Jews+in+US%3B+Black+Israeli+Blasts+BLM%27s+Terror+Support%3B+Nikki+Haley+Blasts+Biden+Pressure&amp;utm_campaign=20210520_m163298110_Israel+Downs+Iranian+Attack+Drone%3B+Pro-Palestinian+Thugs+Attack+Jews+in+US%3B+Black+Israeli+Blasts+BLM%27s+Terror+Support%3B+Nikki+Haley+Blasts+Biden+Pressure&amp;utm_term=more_btn_light_png</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40007808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My cousin in Tel Aviv.</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1449141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40419360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435137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Mary Ann Dixon</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35469970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07.08 Money Talks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22,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780585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419726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Crazy Eddy: Money Talks, Nobody Walks.</a:t>
            </a:r>
          </a:p>
        </p:txBody>
      </p:sp>
      <p:sp>
        <p:nvSpPr>
          <p:cNvPr id="4" name="Header Placeholder 3"/>
          <p:cNvSpPr>
            <a:spLocks noGrp="1"/>
          </p:cNvSpPr>
          <p:nvPr>
            <p:ph type="hdr" sz="quarter"/>
          </p:nvPr>
        </p:nvSpPr>
        <p:spPr/>
        <p:txBody>
          <a:bodyPr/>
          <a:lstStyle/>
          <a:p>
            <a:r>
              <a:rPr lang="en-US" altLang="en-US"/>
              <a:t>Letter to the Messianic Jews a 07.08 Money Talks</a:t>
            </a:r>
          </a:p>
        </p:txBody>
      </p:sp>
      <p:sp>
        <p:nvSpPr>
          <p:cNvPr id="5" name="Date Placeholder 4"/>
          <p:cNvSpPr>
            <a:spLocks noGrp="1"/>
          </p:cNvSpPr>
          <p:nvPr>
            <p:ph type="dt" idx="1"/>
          </p:nvPr>
        </p:nvSpPr>
        <p:spPr/>
        <p:txBody>
          <a:bodyPr/>
          <a:lstStyle/>
          <a:p>
            <a:r>
              <a:rPr lang="en-US" altLang="en-US"/>
              <a:t>May. 22,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42711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5/22/2021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5/22/2021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5/22/2021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5/22/2021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517525" indent="-517525">
              <a:buFont typeface="+mj-lt"/>
              <a:buAutoNum type="arabicPeriod"/>
            </a:pPr>
            <a:r>
              <a:rPr lang="en-US" sz="4000" u="sng" dirty="0">
                <a:solidFill>
                  <a:srgbClr val="FFFF99"/>
                </a:solidFill>
              </a:rPr>
              <a:t>Definition of tithe</a:t>
            </a:r>
          </a:p>
          <a:p>
            <a:pPr marL="517525" indent="-517525">
              <a:buFont typeface="+mj-lt"/>
              <a:buAutoNum type="arabicPeriod"/>
            </a:pPr>
            <a:r>
              <a:rPr lang="en-US" sz="4000" dirty="0"/>
              <a:t>Implication of tithe: money talks.</a:t>
            </a:r>
          </a:p>
          <a:p>
            <a:pPr marL="167007" lvl="1" indent="0">
              <a:buNone/>
            </a:pPr>
            <a:r>
              <a:rPr lang="en-US" sz="4000" dirty="0"/>
              <a:t>	</a:t>
            </a:r>
          </a:p>
        </p:txBody>
      </p:sp>
    </p:spTree>
    <p:extLst>
      <p:ext uri="{BB962C8B-B14F-4D97-AF65-F5344CB8AC3E}">
        <p14:creationId xmlns:p14="http://schemas.microsoft.com/office/powerpoint/2010/main" val="3312338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7.8 </a:t>
            </a:r>
            <a:r>
              <a:rPr lang="en-US" sz="4000" dirty="0"/>
              <a:t>Moreover, in the case of the </a:t>
            </a:r>
            <a:r>
              <a:rPr lang="en-US" sz="4000" dirty="0" err="1"/>
              <a:t>cohanim</a:t>
            </a:r>
            <a:r>
              <a:rPr lang="en-US" sz="4000" dirty="0"/>
              <a:t>, the tenth is received by men who die; while in the case of Melki-</a:t>
            </a:r>
            <a:r>
              <a:rPr lang="en-US" sz="4000" dirty="0" err="1"/>
              <a:t>Tzedek</a:t>
            </a:r>
            <a:r>
              <a:rPr lang="en-US" sz="4000" dirty="0"/>
              <a:t>, it is received by someone who is testified to be still alive.</a:t>
            </a:r>
          </a:p>
        </p:txBody>
      </p:sp>
    </p:spTree>
    <p:extLst>
      <p:ext uri="{BB962C8B-B14F-4D97-AF65-F5344CB8AC3E}">
        <p14:creationId xmlns:p14="http://schemas.microsoft.com/office/powerpoint/2010/main" val="418114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endParaRPr lang="en-US" sz="4000" dirty="0"/>
          </a:p>
          <a:p>
            <a:pPr marL="0" indent="0">
              <a:buNone/>
            </a:pPr>
            <a:endParaRPr lang="en-US" sz="1800" dirty="0"/>
          </a:p>
          <a:p>
            <a:pPr marL="0" indent="0">
              <a:buNone/>
            </a:pPr>
            <a:r>
              <a:rPr lang="en-US" sz="4000" dirty="0"/>
              <a:t> a tenth part, a tithe, 10% “deka”</a:t>
            </a:r>
          </a:p>
          <a:p>
            <a:pPr marL="0" indent="0">
              <a:buNone/>
            </a:pPr>
            <a:r>
              <a:rPr lang="en-US" sz="4000" dirty="0"/>
              <a:t>Some say, “I give a 5% tithe.”  or</a:t>
            </a:r>
          </a:p>
          <a:p>
            <a:pPr marL="0" indent="0">
              <a:buNone/>
            </a:pPr>
            <a:r>
              <a:rPr lang="en-US" sz="4000" dirty="0"/>
              <a:t>“I give $50 as my tithe.”</a:t>
            </a:r>
          </a:p>
        </p:txBody>
      </p:sp>
      <p:pic>
        <p:nvPicPr>
          <p:cNvPr id="3" name="Picture 2">
            <a:extLst>
              <a:ext uri="{FF2B5EF4-FFF2-40B4-BE49-F238E27FC236}">
                <a16:creationId xmlns:a16="http://schemas.microsoft.com/office/drawing/2014/main" id="{DC2D2922-F40A-41B0-878E-7E8ED4C2B35D}"/>
              </a:ext>
            </a:extLst>
          </p:cNvPr>
          <p:cNvPicPr>
            <a:picLocks noChangeAspect="1"/>
          </p:cNvPicPr>
          <p:nvPr/>
        </p:nvPicPr>
        <p:blipFill rotWithShape="1">
          <a:blip r:embed="rId3"/>
          <a:srcRect r="60904"/>
          <a:stretch/>
        </p:blipFill>
        <p:spPr>
          <a:xfrm>
            <a:off x="304799" y="209550"/>
            <a:ext cx="5638013" cy="1676400"/>
          </a:xfrm>
          <a:prstGeom prst="rect">
            <a:avLst/>
          </a:prstGeom>
        </p:spPr>
      </p:pic>
      <p:sp>
        <p:nvSpPr>
          <p:cNvPr id="6" name="Rectangle: Rounded Corners 5">
            <a:extLst>
              <a:ext uri="{FF2B5EF4-FFF2-40B4-BE49-F238E27FC236}">
                <a16:creationId xmlns:a16="http://schemas.microsoft.com/office/drawing/2014/main" id="{1ED55BE8-7C1F-4AA7-93FF-6F2268B656FD}"/>
              </a:ext>
            </a:extLst>
          </p:cNvPr>
          <p:cNvSpPr/>
          <p:nvPr/>
        </p:nvSpPr>
        <p:spPr bwMode="auto">
          <a:xfrm>
            <a:off x="4114800" y="285749"/>
            <a:ext cx="1676400" cy="1600201"/>
          </a:xfrm>
          <a:prstGeom prst="roundRect">
            <a:avLst/>
          </a:prstGeom>
          <a:blipFill dpi="0" rotWithShape="1">
            <a:blip r:embed="rId4">
              <a:alphaModFix amt="23000"/>
            </a:blip>
            <a:srcRect/>
            <a:tile tx="0" ty="0" sx="100000" sy="100000" flip="none" algn="tl"/>
          </a:blipFill>
          <a:ln w="44450" cap="flat" cmpd="sng" algn="ctr">
            <a:solidFill>
              <a:srgbClr val="FFC000">
                <a:alpha val="2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450123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Vayikra / Lev 27.30</a:t>
            </a:r>
          </a:p>
          <a:p>
            <a:pPr marL="0" indent="0">
              <a:buNone/>
            </a:pPr>
            <a:endParaRPr lang="en-US" sz="4000" dirty="0"/>
          </a:p>
          <a:p>
            <a:pPr marL="0" indent="0">
              <a:buNone/>
            </a:pPr>
            <a:endParaRPr lang="en-US" sz="4000" dirty="0"/>
          </a:p>
          <a:p>
            <a:pPr marL="0" indent="0">
              <a:buNone/>
            </a:pPr>
            <a:endParaRPr lang="en-US" sz="4000" dirty="0"/>
          </a:p>
          <a:p>
            <a:pPr marL="0" indent="0">
              <a:buNone/>
            </a:pPr>
            <a:r>
              <a:rPr lang="en-US" sz="4000" dirty="0"/>
              <a:t> tenth part, tithe, 10%</a:t>
            </a:r>
          </a:p>
        </p:txBody>
      </p:sp>
      <p:pic>
        <p:nvPicPr>
          <p:cNvPr id="3" name="Picture 2">
            <a:extLst>
              <a:ext uri="{FF2B5EF4-FFF2-40B4-BE49-F238E27FC236}">
                <a16:creationId xmlns:a16="http://schemas.microsoft.com/office/drawing/2014/main" id="{13D425A8-615F-4CCC-9C23-A06FD21FB687}"/>
              </a:ext>
            </a:extLst>
          </p:cNvPr>
          <p:cNvPicPr>
            <a:picLocks noChangeAspect="1"/>
          </p:cNvPicPr>
          <p:nvPr/>
        </p:nvPicPr>
        <p:blipFill>
          <a:blip r:embed="rId3"/>
          <a:stretch>
            <a:fillRect/>
          </a:stretch>
        </p:blipFill>
        <p:spPr>
          <a:xfrm>
            <a:off x="304800" y="1047750"/>
            <a:ext cx="5652654" cy="1828800"/>
          </a:xfrm>
          <a:prstGeom prst="rect">
            <a:avLst/>
          </a:prstGeom>
        </p:spPr>
      </p:pic>
    </p:spTree>
    <p:extLst>
      <p:ext uri="{BB962C8B-B14F-4D97-AF65-F5344CB8AC3E}">
        <p14:creationId xmlns:p14="http://schemas.microsoft.com/office/powerpoint/2010/main" val="222254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517525" indent="-517525">
              <a:buFont typeface="+mj-lt"/>
              <a:buAutoNum type="arabicPeriod"/>
            </a:pPr>
            <a:r>
              <a:rPr lang="en-US" sz="4000" dirty="0"/>
              <a:t>Definition of tithe</a:t>
            </a:r>
          </a:p>
          <a:p>
            <a:pPr marL="517525" indent="-517525">
              <a:buFont typeface="+mj-lt"/>
              <a:buAutoNum type="arabicPeriod"/>
            </a:pPr>
            <a:r>
              <a:rPr lang="en-US" sz="4000" dirty="0"/>
              <a:t>Implication of tithe: money talks. </a:t>
            </a:r>
          </a:p>
          <a:p>
            <a:pPr marL="167007" lvl="1" indent="0">
              <a:buNone/>
            </a:pPr>
            <a:r>
              <a:rPr lang="en-US" sz="4000" dirty="0"/>
              <a:t>a. </a:t>
            </a:r>
            <a:r>
              <a:rPr lang="en-US" sz="4000" dirty="0">
                <a:solidFill>
                  <a:srgbClr val="FFFF99"/>
                </a:solidFill>
              </a:rPr>
              <a:t>Money talks </a:t>
            </a:r>
            <a:r>
              <a:rPr lang="en-US" sz="4000" dirty="0" err="1">
                <a:solidFill>
                  <a:srgbClr val="FFFF99"/>
                </a:solidFill>
              </a:rPr>
              <a:t>cohanut</a:t>
            </a:r>
            <a:r>
              <a:rPr lang="en-US" sz="4000" dirty="0">
                <a:solidFill>
                  <a:srgbClr val="FFFF99"/>
                </a:solidFill>
              </a:rPr>
              <a:t> / priesthood</a:t>
            </a:r>
          </a:p>
          <a:p>
            <a:pPr marL="0" indent="0">
              <a:buNone/>
            </a:pPr>
            <a:endParaRPr lang="en-US" sz="4000" dirty="0"/>
          </a:p>
        </p:txBody>
      </p:sp>
    </p:spTree>
    <p:extLst>
      <p:ext uri="{BB962C8B-B14F-4D97-AF65-F5344CB8AC3E}">
        <p14:creationId xmlns:p14="http://schemas.microsoft.com/office/powerpoint/2010/main" val="4192083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94209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Robert Henderson: </a:t>
            </a:r>
          </a:p>
          <a:p>
            <a:pPr marL="0" indent="0" algn="ctr">
              <a:buNone/>
            </a:pPr>
            <a:r>
              <a:rPr lang="en-US" sz="4000" dirty="0"/>
              <a:t>Courts of Heaven</a:t>
            </a:r>
          </a:p>
        </p:txBody>
      </p:sp>
      <p:pic>
        <p:nvPicPr>
          <p:cNvPr id="3" name="Picture 2">
            <a:extLst>
              <a:ext uri="{FF2B5EF4-FFF2-40B4-BE49-F238E27FC236}">
                <a16:creationId xmlns:a16="http://schemas.microsoft.com/office/drawing/2014/main" id="{8BCD1041-CE58-48C9-BA8C-A8DB7643A55A}"/>
              </a:ext>
            </a:extLst>
          </p:cNvPr>
          <p:cNvPicPr>
            <a:picLocks noChangeAspect="1"/>
          </p:cNvPicPr>
          <p:nvPr/>
        </p:nvPicPr>
        <p:blipFill rotWithShape="1">
          <a:blip r:embed="rId3"/>
          <a:srcRect l="29973" r="33788"/>
          <a:stretch/>
        </p:blipFill>
        <p:spPr>
          <a:xfrm>
            <a:off x="6246891" y="0"/>
            <a:ext cx="2895600" cy="5143500"/>
          </a:xfrm>
          <a:prstGeom prst="rect">
            <a:avLst/>
          </a:prstGeom>
        </p:spPr>
      </p:pic>
    </p:spTree>
    <p:extLst>
      <p:ext uri="{BB962C8B-B14F-4D97-AF65-F5344CB8AC3E}">
        <p14:creationId xmlns:p14="http://schemas.microsoft.com/office/powerpoint/2010/main" val="380664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7.8 </a:t>
            </a:r>
            <a:r>
              <a:rPr lang="en-US" sz="4000" dirty="0"/>
              <a:t>Moreover, in the case of the </a:t>
            </a:r>
            <a:r>
              <a:rPr lang="en-US" sz="4000" dirty="0" err="1"/>
              <a:t>cohanim</a:t>
            </a:r>
            <a:r>
              <a:rPr lang="en-US" sz="4000" dirty="0"/>
              <a:t>, the tenth is received by men who die; while in the case of Melki-</a:t>
            </a:r>
            <a:r>
              <a:rPr lang="en-US" sz="4000" dirty="0" err="1"/>
              <a:t>Tzedek</a:t>
            </a:r>
            <a:r>
              <a:rPr lang="en-US" sz="4000" dirty="0"/>
              <a:t>, it is received by someone </a:t>
            </a:r>
            <a:r>
              <a:rPr lang="en-US" sz="4000" u="sng" dirty="0"/>
              <a:t>who is testified to be still alive.</a:t>
            </a:r>
          </a:p>
        </p:txBody>
      </p:sp>
    </p:spTree>
    <p:extLst>
      <p:ext uri="{BB962C8B-B14F-4D97-AF65-F5344CB8AC3E}">
        <p14:creationId xmlns:p14="http://schemas.microsoft.com/office/powerpoint/2010/main" val="4197632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 name="Picture 4">
            <a:extLst>
              <a:ext uri="{FF2B5EF4-FFF2-40B4-BE49-F238E27FC236}">
                <a16:creationId xmlns:a16="http://schemas.microsoft.com/office/drawing/2014/main" id="{F381E4CC-4806-4F9A-ACF4-02C7B4EFEC50}"/>
              </a:ext>
            </a:extLst>
          </p:cNvPr>
          <p:cNvPicPr>
            <a:picLocks noChangeAspect="1"/>
          </p:cNvPicPr>
          <p:nvPr/>
        </p:nvPicPr>
        <p:blipFill rotWithShape="1">
          <a:blip r:embed="rId3"/>
          <a:srcRect l="40153"/>
          <a:stretch/>
        </p:blipFill>
        <p:spPr>
          <a:xfrm>
            <a:off x="234959" y="290842"/>
            <a:ext cx="8604241" cy="1671308"/>
          </a:xfrm>
          <a:prstGeom prst="rect">
            <a:avLst/>
          </a:prstGeom>
        </p:spPr>
      </p:pic>
    </p:spTree>
    <p:extLst>
      <p:ext uri="{BB962C8B-B14F-4D97-AF65-F5344CB8AC3E}">
        <p14:creationId xmlns:p14="http://schemas.microsoft.com/office/powerpoint/2010/main" val="3733612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endParaRPr lang="en-US" sz="4000" dirty="0"/>
          </a:p>
          <a:p>
            <a:pPr marL="0" indent="0">
              <a:buNone/>
            </a:pPr>
            <a:endParaRPr lang="en-US" sz="4000" dirty="0"/>
          </a:p>
          <a:p>
            <a:pPr marL="0" indent="0">
              <a:buNone/>
            </a:pPr>
            <a:r>
              <a:rPr lang="en-US" sz="4000" dirty="0"/>
              <a:t>witness, bear witness, give evidence, testify, give a good report.</a:t>
            </a:r>
          </a:p>
        </p:txBody>
      </p:sp>
      <p:pic>
        <p:nvPicPr>
          <p:cNvPr id="3" name="Picture 2">
            <a:extLst>
              <a:ext uri="{FF2B5EF4-FFF2-40B4-BE49-F238E27FC236}">
                <a16:creationId xmlns:a16="http://schemas.microsoft.com/office/drawing/2014/main" id="{A999682D-E41C-4328-BD5B-476F5F538594}"/>
              </a:ext>
            </a:extLst>
          </p:cNvPr>
          <p:cNvPicPr>
            <a:picLocks noChangeAspect="1"/>
          </p:cNvPicPr>
          <p:nvPr/>
        </p:nvPicPr>
        <p:blipFill rotWithShape="1">
          <a:blip r:embed="rId3"/>
          <a:srcRect b="33798"/>
          <a:stretch/>
        </p:blipFill>
        <p:spPr>
          <a:xfrm>
            <a:off x="304800" y="195781"/>
            <a:ext cx="8453608" cy="1842569"/>
          </a:xfrm>
          <a:prstGeom prst="rect">
            <a:avLst/>
          </a:prstGeom>
        </p:spPr>
      </p:pic>
    </p:spTree>
    <p:extLst>
      <p:ext uri="{BB962C8B-B14F-4D97-AF65-F5344CB8AC3E}">
        <p14:creationId xmlns:p14="http://schemas.microsoft.com/office/powerpoint/2010/main" val="4010167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New Century </a:t>
            </a:r>
            <a:r>
              <a:rPr lang="en-US" sz="4000" dirty="0"/>
              <a:t>Priests receive a tenth, even though they are only men who live and then die. But Melchizedek, who </a:t>
            </a:r>
            <a:r>
              <a:rPr lang="en-US" sz="4000" u="sng" dirty="0">
                <a:solidFill>
                  <a:srgbClr val="FFFF99"/>
                </a:solidFill>
              </a:rPr>
              <a:t>received a tenth from Abraham, continues living</a:t>
            </a:r>
            <a:r>
              <a:rPr lang="en-US" sz="4000" dirty="0"/>
              <a:t>, as the Scripture says.</a:t>
            </a:r>
          </a:p>
        </p:txBody>
      </p:sp>
    </p:spTree>
    <p:extLst>
      <p:ext uri="{BB962C8B-B14F-4D97-AF65-F5344CB8AC3E}">
        <p14:creationId xmlns:p14="http://schemas.microsoft.com/office/powerpoint/2010/main" val="227051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3CEF6D4F-9450-4A6A-99B1-16821E66F548}"/>
              </a:ext>
            </a:extLst>
          </p:cNvPr>
          <p:cNvPicPr>
            <a:picLocks noChangeAspect="1"/>
          </p:cNvPicPr>
          <p:nvPr/>
        </p:nvPicPr>
        <p:blipFill>
          <a:blip r:embed="rId3"/>
          <a:stretch>
            <a:fillRect/>
          </a:stretch>
        </p:blipFill>
        <p:spPr>
          <a:xfrm>
            <a:off x="0" y="681"/>
            <a:ext cx="9144000" cy="5142138"/>
          </a:xfrm>
          <a:prstGeom prst="rect">
            <a:avLst/>
          </a:prstGeom>
        </p:spPr>
      </p:pic>
    </p:spTree>
    <p:extLst>
      <p:ext uri="{BB962C8B-B14F-4D97-AF65-F5344CB8AC3E}">
        <p14:creationId xmlns:p14="http://schemas.microsoft.com/office/powerpoint/2010/main" val="229991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Darby </a:t>
            </a:r>
            <a:r>
              <a:rPr lang="en-US" sz="4000" dirty="0"/>
              <a:t>And here dying men receive tithes; but there [one] of whom </a:t>
            </a:r>
            <a:r>
              <a:rPr lang="en-US" sz="4000" dirty="0">
                <a:solidFill>
                  <a:srgbClr val="FFFF99"/>
                </a:solidFill>
              </a:rPr>
              <a:t>the witness is that he lives</a:t>
            </a:r>
            <a:r>
              <a:rPr lang="en-US" sz="4000" dirty="0"/>
              <a:t>.</a:t>
            </a:r>
          </a:p>
        </p:txBody>
      </p:sp>
    </p:spTree>
    <p:extLst>
      <p:ext uri="{BB962C8B-B14F-4D97-AF65-F5344CB8AC3E}">
        <p14:creationId xmlns:p14="http://schemas.microsoft.com/office/powerpoint/2010/main" val="1822458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Our words and actions are held in a heavenly court for or against us.</a:t>
            </a:r>
          </a:p>
          <a:p>
            <a:pPr marL="0" indent="0">
              <a:buNone/>
            </a:pPr>
            <a:r>
              <a:rPr lang="en-US" sz="4000" u="sng" dirty="0">
                <a:solidFill>
                  <a:srgbClr val="FFFF99"/>
                </a:solidFill>
              </a:rPr>
              <a:t>Our tithe identifies us with the eternal, resurrected, living Messiah</a:t>
            </a:r>
            <a:r>
              <a:rPr lang="en-US" sz="4000" dirty="0"/>
              <a:t>, who is of the order of Melki-</a:t>
            </a:r>
            <a:r>
              <a:rPr lang="en-US" sz="4000" dirty="0" err="1"/>
              <a:t>tsedek</a:t>
            </a:r>
            <a:r>
              <a:rPr lang="en-US" sz="4000" dirty="0"/>
              <a:t>.      Money Talks.</a:t>
            </a:r>
          </a:p>
        </p:txBody>
      </p:sp>
    </p:spTree>
    <p:extLst>
      <p:ext uri="{BB962C8B-B14F-4D97-AF65-F5344CB8AC3E}">
        <p14:creationId xmlns:p14="http://schemas.microsoft.com/office/powerpoint/2010/main" val="72995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Outline of this message:</a:t>
            </a:r>
          </a:p>
          <a:p>
            <a:pPr marL="517525" indent="-517525">
              <a:buFont typeface="+mj-lt"/>
              <a:buAutoNum type="arabicPeriod"/>
            </a:pPr>
            <a:r>
              <a:rPr lang="en-US" sz="4000" dirty="0"/>
              <a:t>Definition of tithe</a:t>
            </a:r>
          </a:p>
          <a:p>
            <a:pPr marL="517525" indent="-517525">
              <a:buFont typeface="+mj-lt"/>
              <a:buAutoNum type="arabicPeriod"/>
            </a:pPr>
            <a:r>
              <a:rPr lang="en-US" sz="4000" dirty="0"/>
              <a:t>Implication of tithe: money talks. </a:t>
            </a:r>
          </a:p>
          <a:p>
            <a:pPr marL="909957" lvl="1" indent="-742950">
              <a:buAutoNum type="alphaLcPeriod"/>
            </a:pPr>
            <a:r>
              <a:rPr lang="en-US" sz="4000" dirty="0"/>
              <a:t>Money talks </a:t>
            </a:r>
            <a:r>
              <a:rPr lang="en-US" sz="4000" dirty="0" err="1"/>
              <a:t>cohanut</a:t>
            </a:r>
            <a:r>
              <a:rPr lang="en-US" sz="4000" dirty="0"/>
              <a:t> / priesthood</a:t>
            </a:r>
          </a:p>
          <a:p>
            <a:pPr marL="909957" lvl="1" indent="-742950">
              <a:buAutoNum type="alphaLcPeriod"/>
            </a:pPr>
            <a:r>
              <a:rPr lang="en-US" sz="4000" dirty="0">
                <a:solidFill>
                  <a:srgbClr val="FFFF99"/>
                </a:solidFill>
              </a:rPr>
              <a:t>Money talks accusatorily </a:t>
            </a:r>
          </a:p>
          <a:p>
            <a:pPr marL="0" indent="0">
              <a:buNone/>
            </a:pPr>
            <a:endParaRPr lang="en-US" sz="4000" dirty="0"/>
          </a:p>
        </p:txBody>
      </p:sp>
    </p:spTree>
    <p:extLst>
      <p:ext uri="{BB962C8B-B14F-4D97-AF65-F5344CB8AC3E}">
        <p14:creationId xmlns:p14="http://schemas.microsoft.com/office/powerpoint/2010/main" val="122135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Yaakov/James 5.4</a:t>
            </a:r>
            <a:r>
              <a:rPr lang="en-US" sz="4000" dirty="0"/>
              <a:t> Listen! </a:t>
            </a:r>
            <a:r>
              <a:rPr lang="en-US" sz="4000" u="sng" dirty="0">
                <a:solidFill>
                  <a:srgbClr val="FFFF99"/>
                </a:solidFill>
              </a:rPr>
              <a:t>The wages </a:t>
            </a:r>
            <a:r>
              <a:rPr lang="en-US" sz="4000" dirty="0"/>
              <a:t>you have fraudulently withheld from the workers who mowed your fields </a:t>
            </a:r>
            <a:r>
              <a:rPr lang="en-US" sz="4000" u="sng" dirty="0">
                <a:solidFill>
                  <a:srgbClr val="FFFF99"/>
                </a:solidFill>
              </a:rPr>
              <a:t>are calling out against you</a:t>
            </a:r>
            <a:r>
              <a:rPr lang="en-US" sz="4000" dirty="0"/>
              <a:t>, and the outcries of those who harvested have reached the ears of Adonai-</a:t>
            </a:r>
            <a:r>
              <a:rPr lang="en-US" sz="4000" dirty="0" err="1"/>
              <a:t>Tzva’ot</a:t>
            </a:r>
            <a:r>
              <a:rPr lang="en-US" sz="4000" dirty="0"/>
              <a:t>.</a:t>
            </a:r>
          </a:p>
        </p:txBody>
      </p:sp>
    </p:spTree>
    <p:extLst>
      <p:ext uri="{BB962C8B-B14F-4D97-AF65-F5344CB8AC3E}">
        <p14:creationId xmlns:p14="http://schemas.microsoft.com/office/powerpoint/2010/main" val="3131510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Outline of this message:</a:t>
            </a:r>
          </a:p>
          <a:p>
            <a:pPr marL="517525" indent="-517525">
              <a:buFont typeface="+mj-lt"/>
              <a:buAutoNum type="arabicPeriod"/>
            </a:pPr>
            <a:r>
              <a:rPr lang="en-US" sz="4000" dirty="0"/>
              <a:t>Definition of tithe</a:t>
            </a:r>
          </a:p>
          <a:p>
            <a:pPr marL="517525" indent="-517525">
              <a:buFont typeface="+mj-lt"/>
              <a:buAutoNum type="arabicPeriod"/>
            </a:pPr>
            <a:r>
              <a:rPr lang="en-US" sz="4000" dirty="0"/>
              <a:t>Implication of tithe: money talks. </a:t>
            </a:r>
          </a:p>
          <a:p>
            <a:pPr marL="909957" lvl="1" indent="-742950">
              <a:buAutoNum type="alphaLcPeriod"/>
            </a:pPr>
            <a:r>
              <a:rPr lang="en-US" sz="4000" dirty="0"/>
              <a:t>Money talks </a:t>
            </a:r>
            <a:r>
              <a:rPr lang="en-US" sz="4000" dirty="0" err="1"/>
              <a:t>cohanut</a:t>
            </a:r>
            <a:r>
              <a:rPr lang="en-US" sz="4000" dirty="0"/>
              <a:t> / priesthood</a:t>
            </a:r>
          </a:p>
          <a:p>
            <a:pPr marL="909957" lvl="1" indent="-742950">
              <a:buAutoNum type="alphaLcPeriod"/>
            </a:pPr>
            <a:r>
              <a:rPr lang="en-US" sz="4000" dirty="0"/>
              <a:t>Money talks accusatorily</a:t>
            </a:r>
          </a:p>
          <a:p>
            <a:pPr marL="909957" lvl="1" indent="-742950">
              <a:buAutoNum type="alphaLcPeriod"/>
            </a:pPr>
            <a:r>
              <a:rPr lang="en-US" sz="4000" dirty="0">
                <a:solidFill>
                  <a:srgbClr val="FFFF99"/>
                </a:solidFill>
              </a:rPr>
              <a:t>Money talks well</a:t>
            </a:r>
            <a:r>
              <a:rPr lang="en-US" sz="4000" dirty="0"/>
              <a:t> </a:t>
            </a:r>
          </a:p>
          <a:p>
            <a:pPr marL="0" indent="0">
              <a:buNone/>
            </a:pPr>
            <a:endParaRPr lang="en-US" sz="4000" dirty="0"/>
          </a:p>
        </p:txBody>
      </p:sp>
    </p:spTree>
    <p:extLst>
      <p:ext uri="{BB962C8B-B14F-4D97-AF65-F5344CB8AC3E}">
        <p14:creationId xmlns:p14="http://schemas.microsoft.com/office/powerpoint/2010/main" val="3835251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834491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Acts 10.1-4</a:t>
            </a:r>
            <a:r>
              <a:rPr lang="en-US" sz="4000" dirty="0"/>
              <a:t> Now in Caesarea there was a man named Cornelius, a centurion of what was called the Italian Cohort. He was a devout man, revering God with all his household. He gave tzedakah generously to the people and prayed to God continually. </a:t>
            </a:r>
          </a:p>
        </p:txBody>
      </p:sp>
    </p:spTree>
    <p:extLst>
      <p:ext uri="{BB962C8B-B14F-4D97-AF65-F5344CB8AC3E}">
        <p14:creationId xmlns:p14="http://schemas.microsoft.com/office/powerpoint/2010/main" val="4140565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Acts 10.1-4 </a:t>
            </a:r>
            <a:r>
              <a:rPr lang="en-US" sz="4000" dirty="0"/>
              <a:t>About the ninth hour of the day, he saw clearly in a vision an angel of God coming and saying to him, “Cornelius!” He stared at him in terror and said, “What is it, Lord?” The angel said to him, “Your prayers and </a:t>
            </a:r>
            <a:r>
              <a:rPr lang="en-US" sz="4000" dirty="0">
                <a:solidFill>
                  <a:srgbClr val="FFFF99"/>
                </a:solidFill>
              </a:rPr>
              <a:t>tzedakah have gone up as a memorial offering before God.   </a:t>
            </a:r>
            <a:r>
              <a:rPr lang="en-US" sz="4000" u="sng" dirty="0"/>
              <a:t>Money talks</a:t>
            </a:r>
            <a:r>
              <a:rPr lang="en-US" sz="4000" u="dbl" dirty="0"/>
              <a:t> for </a:t>
            </a:r>
            <a:r>
              <a:rPr lang="en-US" sz="4000" u="sng" dirty="0"/>
              <a:t>us</a:t>
            </a:r>
          </a:p>
        </p:txBody>
      </p:sp>
    </p:spTree>
    <p:extLst>
      <p:ext uri="{BB962C8B-B14F-4D97-AF65-F5344CB8AC3E}">
        <p14:creationId xmlns:p14="http://schemas.microsoft.com/office/powerpoint/2010/main" val="1318037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Daniel 7.10</a:t>
            </a:r>
            <a:r>
              <a:rPr lang="en-US" sz="4000" dirty="0"/>
              <a:t> Thrones were set in place; and the Ancient One took his seat. His clothing was white as snow, the hair on his head was like pure wool. His throne was fiery flames, with wheels of burning fire. </a:t>
            </a:r>
            <a:endParaRPr lang="en-US" sz="4000" dirty="0">
              <a:solidFill>
                <a:srgbClr val="FFFF99"/>
              </a:solidFill>
            </a:endParaRPr>
          </a:p>
        </p:txBody>
      </p:sp>
    </p:spTree>
    <p:extLst>
      <p:ext uri="{BB962C8B-B14F-4D97-AF65-F5344CB8AC3E}">
        <p14:creationId xmlns:p14="http://schemas.microsoft.com/office/powerpoint/2010/main" val="2734913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Daniel 7.10</a:t>
            </a:r>
            <a:r>
              <a:rPr lang="en-US" sz="4000" dirty="0"/>
              <a:t> A stream of fire flowed from his presence; thousands and thousands ministered to him, millions and millions stood before him. </a:t>
            </a:r>
            <a:r>
              <a:rPr lang="en-US" sz="4000" dirty="0">
                <a:solidFill>
                  <a:srgbClr val="FFFF99"/>
                </a:solidFill>
              </a:rPr>
              <a:t>Then the court was convened, and the books were opened.</a:t>
            </a:r>
          </a:p>
        </p:txBody>
      </p:sp>
    </p:spTree>
    <p:extLst>
      <p:ext uri="{BB962C8B-B14F-4D97-AF65-F5344CB8AC3E}">
        <p14:creationId xmlns:p14="http://schemas.microsoft.com/office/powerpoint/2010/main" val="87320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58AE8B3C-15EB-4274-B1B2-5EE2E5F99970}"/>
              </a:ext>
            </a:extLst>
          </p:cNvPr>
          <p:cNvPicPr>
            <a:picLocks noChangeAspect="1"/>
          </p:cNvPicPr>
          <p:nvPr/>
        </p:nvPicPr>
        <p:blipFill>
          <a:blip r:embed="rId3"/>
          <a:stretch>
            <a:fillRect/>
          </a:stretch>
        </p:blipFill>
        <p:spPr>
          <a:xfrm>
            <a:off x="533400" y="33618"/>
            <a:ext cx="8077200" cy="5152461"/>
          </a:xfrm>
          <a:prstGeom prst="rect">
            <a:avLst/>
          </a:prstGeom>
        </p:spPr>
      </p:pic>
    </p:spTree>
    <p:extLst>
      <p:ext uri="{BB962C8B-B14F-4D97-AF65-F5344CB8AC3E}">
        <p14:creationId xmlns:p14="http://schemas.microsoft.com/office/powerpoint/2010/main" val="728212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Courts of Heaven: </a:t>
            </a:r>
          </a:p>
          <a:p>
            <a:pPr marL="0" indent="0" algn="ctr">
              <a:buNone/>
            </a:pPr>
            <a:r>
              <a:rPr lang="en-US" sz="4000" dirty="0"/>
              <a:t>accusers and affirmers.</a:t>
            </a:r>
          </a:p>
        </p:txBody>
      </p:sp>
    </p:spTree>
    <p:extLst>
      <p:ext uri="{BB962C8B-B14F-4D97-AF65-F5344CB8AC3E}">
        <p14:creationId xmlns:p14="http://schemas.microsoft.com/office/powerpoint/2010/main" val="2790301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Iyov</a:t>
            </a:r>
            <a:r>
              <a:rPr lang="en-US" sz="4000" baseline="30000" dirty="0"/>
              <a:t>/Job 1.6-11</a:t>
            </a:r>
            <a:r>
              <a:rPr lang="en-US" sz="4000" dirty="0"/>
              <a:t> It happened one day that the sons of God came to serve </a:t>
            </a:r>
            <a:r>
              <a:rPr lang="en-US" sz="4000" cap="small" dirty="0"/>
              <a:t>Adoni</a:t>
            </a:r>
            <a:r>
              <a:rPr lang="en-US" sz="4000" dirty="0"/>
              <a:t>, and among them came the Adversary [the Satan].  </a:t>
            </a:r>
            <a:r>
              <a:rPr lang="en-US" sz="4000" cap="small" dirty="0"/>
              <a:t>Adoni</a:t>
            </a:r>
            <a:r>
              <a:rPr lang="en-US" sz="4000" dirty="0"/>
              <a:t> asked the Adversary, “Where are you coming from?” The Adversary answered Adonai, “From roaming through the earth, wandering here and there.”</a:t>
            </a:r>
          </a:p>
        </p:txBody>
      </p:sp>
    </p:spTree>
    <p:extLst>
      <p:ext uri="{BB962C8B-B14F-4D97-AF65-F5344CB8AC3E}">
        <p14:creationId xmlns:p14="http://schemas.microsoft.com/office/powerpoint/2010/main" val="3956564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Iyov</a:t>
            </a:r>
            <a:r>
              <a:rPr lang="en-US" sz="4000" baseline="30000" dirty="0"/>
              <a:t>/Job 1.6-11</a:t>
            </a:r>
            <a:r>
              <a:rPr lang="en-US" sz="4000" dirty="0"/>
              <a:t> </a:t>
            </a:r>
            <a:r>
              <a:rPr lang="en-US" sz="4000" cap="small" dirty="0"/>
              <a:t>Adoni</a:t>
            </a:r>
            <a:r>
              <a:rPr lang="en-US" sz="4000" dirty="0"/>
              <a:t> asked the Adversary, “Did you notice my servant </a:t>
            </a:r>
            <a:r>
              <a:rPr lang="en-US" sz="4000" dirty="0" err="1"/>
              <a:t>Iyov</a:t>
            </a:r>
            <a:r>
              <a:rPr lang="en-US" sz="4000" dirty="0"/>
              <a:t>, that there’s no one like him on earth, a blameless and upright man who fears God and shuns evil?” The Adversary answered </a:t>
            </a:r>
            <a:r>
              <a:rPr lang="en-US" sz="4000" cap="small" dirty="0"/>
              <a:t>Adoni</a:t>
            </a:r>
            <a:r>
              <a:rPr lang="en-US" sz="4000" dirty="0"/>
              <a:t>, “Is it for nothing that </a:t>
            </a:r>
            <a:r>
              <a:rPr lang="en-US" sz="4000" dirty="0" err="1"/>
              <a:t>Iyov</a:t>
            </a:r>
            <a:r>
              <a:rPr lang="en-US" sz="4000" dirty="0"/>
              <a:t> fears God?  </a:t>
            </a:r>
          </a:p>
        </p:txBody>
      </p:sp>
    </p:spTree>
    <p:extLst>
      <p:ext uri="{BB962C8B-B14F-4D97-AF65-F5344CB8AC3E}">
        <p14:creationId xmlns:p14="http://schemas.microsoft.com/office/powerpoint/2010/main" val="1473822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Iyov</a:t>
            </a:r>
            <a:r>
              <a:rPr lang="en-US" sz="4000" baseline="30000" dirty="0"/>
              <a:t>/Job 1.6-11</a:t>
            </a:r>
            <a:r>
              <a:rPr lang="en-US" sz="4000" dirty="0"/>
              <a:t> You’ve put a protective hedge around him, his house and everything he has. You’ve prospered his work, and his livestock are spread out all over the land. But if you reach out your hand and touch whatever he has, without doubt he’ll curse you to your face!”</a:t>
            </a:r>
          </a:p>
        </p:txBody>
      </p:sp>
    </p:spTree>
    <p:extLst>
      <p:ext uri="{BB962C8B-B14F-4D97-AF65-F5344CB8AC3E}">
        <p14:creationId xmlns:p14="http://schemas.microsoft.com/office/powerpoint/2010/main" val="3260305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612FB58F-133D-4682-B06A-610C64E4A5A8}"/>
              </a:ext>
            </a:extLst>
          </p:cNvPr>
          <p:cNvPicPr>
            <a:picLocks noChangeAspect="1"/>
          </p:cNvPicPr>
          <p:nvPr/>
        </p:nvPicPr>
        <p:blipFill>
          <a:blip r:embed="rId3"/>
          <a:stretch>
            <a:fillRect/>
          </a:stretch>
        </p:blipFill>
        <p:spPr>
          <a:xfrm>
            <a:off x="957524" y="37387"/>
            <a:ext cx="7487695" cy="5106113"/>
          </a:xfrm>
          <a:prstGeom prst="rect">
            <a:avLst/>
          </a:prstGeom>
        </p:spPr>
      </p:pic>
      <p:sp>
        <p:nvSpPr>
          <p:cNvPr id="5" name="TextBox 4">
            <a:extLst>
              <a:ext uri="{FF2B5EF4-FFF2-40B4-BE49-F238E27FC236}">
                <a16:creationId xmlns:a16="http://schemas.microsoft.com/office/drawing/2014/main" id="{4DB18C4B-CDBD-4886-A646-1EAC18D70D13}"/>
              </a:ext>
            </a:extLst>
          </p:cNvPr>
          <p:cNvSpPr txBox="1"/>
          <p:nvPr/>
        </p:nvSpPr>
        <p:spPr>
          <a:xfrm>
            <a:off x="1128021" y="4127796"/>
            <a:ext cx="7403180" cy="707886"/>
          </a:xfrm>
          <a:prstGeom prst="rect">
            <a:avLst/>
          </a:prstGeom>
          <a:noFill/>
        </p:spPr>
        <p:txBody>
          <a:bodyPr wrap="none" rtlCol="0">
            <a:spAutoFit/>
          </a:bodyPr>
          <a:lstStyle/>
          <a:p>
            <a:pPr algn="l"/>
            <a:r>
              <a:rPr lang="en-US" i="1" dirty="0"/>
              <a:t>Ever After   </a:t>
            </a:r>
            <a:r>
              <a:rPr lang="en-US" dirty="0"/>
              <a:t>royal court scene</a:t>
            </a:r>
          </a:p>
        </p:txBody>
      </p:sp>
    </p:spTree>
    <p:extLst>
      <p:ext uri="{BB962C8B-B14F-4D97-AF65-F5344CB8AC3E}">
        <p14:creationId xmlns:p14="http://schemas.microsoft.com/office/powerpoint/2010/main" val="2426703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Shmot</a:t>
            </a:r>
            <a:r>
              <a:rPr lang="en-US" sz="4000" baseline="30000" dirty="0"/>
              <a:t>/Ex 34: 6-7</a:t>
            </a:r>
            <a:r>
              <a:rPr lang="en-US" sz="4000" dirty="0"/>
              <a:t> Then </a:t>
            </a:r>
            <a:r>
              <a:rPr lang="en-US" sz="4000" cap="small" dirty="0"/>
              <a:t>Adoni</a:t>
            </a:r>
            <a:r>
              <a:rPr lang="en-US" sz="4000" dirty="0"/>
              <a:t> passed before him, and proclaimed, “</a:t>
            </a:r>
            <a:r>
              <a:rPr lang="en-US" sz="4000" cap="small" dirty="0"/>
              <a:t>Adoni</a:t>
            </a:r>
            <a:r>
              <a:rPr lang="en-US" sz="4000" dirty="0"/>
              <a:t>, </a:t>
            </a:r>
            <a:r>
              <a:rPr lang="en-US" sz="4000" cap="small" dirty="0"/>
              <a:t>Adoni</a:t>
            </a:r>
            <a:r>
              <a:rPr lang="en-US" sz="4000" dirty="0"/>
              <a:t>, the compassionate and gracious God, slow to anger, and abundant in lovingkindness and truth, showing mercy to a thousand generations, forgiving iniquity and transgression and sin, </a:t>
            </a:r>
          </a:p>
        </p:txBody>
      </p:sp>
    </p:spTree>
    <p:extLst>
      <p:ext uri="{BB962C8B-B14F-4D97-AF65-F5344CB8AC3E}">
        <p14:creationId xmlns:p14="http://schemas.microsoft.com/office/powerpoint/2010/main" val="2419972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Shmot</a:t>
            </a:r>
            <a:r>
              <a:rPr lang="en-US" sz="4000" baseline="30000" dirty="0"/>
              <a:t>/Ex 34: 6-7</a:t>
            </a:r>
            <a:r>
              <a:rPr lang="en-US" sz="4000" dirty="0"/>
              <a:t> yet by no means leaving the guilty unpunished, but </a:t>
            </a:r>
            <a:r>
              <a:rPr lang="en-US" sz="4000" dirty="0">
                <a:solidFill>
                  <a:srgbClr val="FFFF99"/>
                </a:solidFill>
              </a:rPr>
              <a:t>bringing the iniquity of the fathers upon the children, and upon the children’s children, to the third and fourth generation.”</a:t>
            </a:r>
          </a:p>
        </p:txBody>
      </p:sp>
    </p:spTree>
    <p:extLst>
      <p:ext uri="{BB962C8B-B14F-4D97-AF65-F5344CB8AC3E}">
        <p14:creationId xmlns:p14="http://schemas.microsoft.com/office/powerpoint/2010/main" val="995742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12.36-37</a:t>
            </a:r>
            <a:r>
              <a:rPr lang="en-US" sz="4000" dirty="0"/>
              <a:t> But I tell you that on the Day of Judgment, men will give account for every careless word they speak. For </a:t>
            </a:r>
            <a:r>
              <a:rPr lang="en-US" sz="4000" dirty="0">
                <a:solidFill>
                  <a:srgbClr val="FFFF66"/>
                </a:solidFill>
              </a:rPr>
              <a:t>by your words you will be justified, and by your words you will be condemned</a:t>
            </a:r>
            <a:r>
              <a:rPr lang="en-US" sz="4000" dirty="0"/>
              <a:t>.”</a:t>
            </a:r>
          </a:p>
        </p:txBody>
      </p:sp>
    </p:spTree>
    <p:extLst>
      <p:ext uri="{BB962C8B-B14F-4D97-AF65-F5344CB8AC3E}">
        <p14:creationId xmlns:p14="http://schemas.microsoft.com/office/powerpoint/2010/main" val="1936084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Tim 2.16-17 </a:t>
            </a:r>
            <a:r>
              <a:rPr lang="en-US" sz="4000" dirty="0"/>
              <a:t>But avoid godless chatter, for it will lead to further ungodliness and </a:t>
            </a:r>
            <a:r>
              <a:rPr lang="en-US" sz="4000" dirty="0">
                <a:solidFill>
                  <a:srgbClr val="FFFF99"/>
                </a:solidFill>
              </a:rPr>
              <a:t>their words will spread like cancer</a:t>
            </a:r>
            <a:r>
              <a:rPr lang="en-US" sz="4000" dirty="0"/>
              <a:t>. </a:t>
            </a:r>
          </a:p>
        </p:txBody>
      </p:sp>
    </p:spTree>
    <p:extLst>
      <p:ext uri="{BB962C8B-B14F-4D97-AF65-F5344CB8AC3E}">
        <p14:creationId xmlns:p14="http://schemas.microsoft.com/office/powerpoint/2010/main" val="1484650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12.23-24</a:t>
            </a:r>
            <a:r>
              <a:rPr lang="en-US" sz="4000" dirty="0"/>
              <a:t> God the Judge of all, and to the spirits of the righteous ones made perfect, and to Yeshua, the Mediator of a new covenant, and to </a:t>
            </a:r>
            <a:r>
              <a:rPr lang="en-US" sz="4000" dirty="0">
                <a:solidFill>
                  <a:srgbClr val="FFFF99"/>
                </a:solidFill>
              </a:rPr>
              <a:t>the sprinkled blood that speaks </a:t>
            </a:r>
            <a:r>
              <a:rPr lang="en-US" sz="4000" dirty="0"/>
              <a:t>of something better than the blood of Abel.</a:t>
            </a:r>
          </a:p>
        </p:txBody>
      </p:sp>
    </p:spTree>
    <p:extLst>
      <p:ext uri="{BB962C8B-B14F-4D97-AF65-F5344CB8AC3E}">
        <p14:creationId xmlns:p14="http://schemas.microsoft.com/office/powerpoint/2010/main" val="4125291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4B0C5842-FA54-4DF9-B0B5-F0EC6AC6FE36}"/>
              </a:ext>
            </a:extLst>
          </p:cNvPr>
          <p:cNvPicPr>
            <a:picLocks noChangeAspect="1"/>
          </p:cNvPicPr>
          <p:nvPr/>
        </p:nvPicPr>
        <p:blipFill>
          <a:blip r:embed="rId3"/>
          <a:stretch>
            <a:fillRect/>
          </a:stretch>
        </p:blipFill>
        <p:spPr>
          <a:xfrm>
            <a:off x="0" y="11121"/>
            <a:ext cx="9220199" cy="5163935"/>
          </a:xfrm>
          <a:prstGeom prst="rect">
            <a:avLst/>
          </a:prstGeom>
        </p:spPr>
      </p:pic>
    </p:spTree>
    <p:extLst>
      <p:ext uri="{BB962C8B-B14F-4D97-AF65-F5344CB8AC3E}">
        <p14:creationId xmlns:p14="http://schemas.microsoft.com/office/powerpoint/2010/main" val="4009845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 name="Picture 5">
            <a:extLst>
              <a:ext uri="{FF2B5EF4-FFF2-40B4-BE49-F238E27FC236}">
                <a16:creationId xmlns:a16="http://schemas.microsoft.com/office/drawing/2014/main" id="{F2B8C3C2-57B6-4917-AB2B-B3ED57F7DC62}"/>
              </a:ext>
            </a:extLst>
          </p:cNvPr>
          <p:cNvPicPr>
            <a:picLocks noChangeAspect="1"/>
          </p:cNvPicPr>
          <p:nvPr/>
        </p:nvPicPr>
        <p:blipFill>
          <a:blip r:embed="rId3"/>
          <a:stretch>
            <a:fillRect/>
          </a:stretch>
        </p:blipFill>
        <p:spPr>
          <a:xfrm>
            <a:off x="0" y="85679"/>
            <a:ext cx="9144000" cy="4972142"/>
          </a:xfrm>
          <a:prstGeom prst="rect">
            <a:avLst/>
          </a:prstGeom>
        </p:spPr>
      </p:pic>
    </p:spTree>
    <p:extLst>
      <p:ext uri="{BB962C8B-B14F-4D97-AF65-F5344CB8AC3E}">
        <p14:creationId xmlns:p14="http://schemas.microsoft.com/office/powerpoint/2010/main" val="96860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the tithe is the 10% that identifies with the </a:t>
            </a:r>
            <a:r>
              <a:rPr lang="en-US" sz="4000" dirty="0" err="1"/>
              <a:t>cohanut</a:t>
            </a:r>
            <a:r>
              <a:rPr lang="en-US" sz="4000" dirty="0"/>
              <a:t> of Yeshua in Melki-</a:t>
            </a:r>
            <a:r>
              <a:rPr lang="en-US" sz="4000" dirty="0" err="1"/>
              <a:t>tsedek</a:t>
            </a:r>
            <a:r>
              <a:rPr lang="en-US" sz="4000" dirty="0"/>
              <a:t>, and speaks well for us.  </a:t>
            </a:r>
          </a:p>
          <a:p>
            <a:pPr marL="0" indent="0">
              <a:buNone/>
            </a:pPr>
            <a:endParaRPr lang="en-US" sz="4000" dirty="0"/>
          </a:p>
        </p:txBody>
      </p:sp>
    </p:spTree>
    <p:extLst>
      <p:ext uri="{BB962C8B-B14F-4D97-AF65-F5344CB8AC3E}">
        <p14:creationId xmlns:p14="http://schemas.microsoft.com/office/powerpoint/2010/main" val="983069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 wrote to the Rabbi’s Forum about this recently.  One response.</a:t>
            </a:r>
          </a:p>
          <a:p>
            <a:pPr marL="0" indent="0">
              <a:buNone/>
            </a:pPr>
            <a:r>
              <a:rPr lang="en-US" sz="4000" dirty="0"/>
              <a:t>David Schneier </a:t>
            </a:r>
            <a:r>
              <a:rPr lang="en-US" sz="2800" dirty="0"/>
              <a:t>[Apr 1, 2021]</a:t>
            </a:r>
            <a:r>
              <a:rPr lang="en-US" sz="4000" dirty="0"/>
              <a:t>: At Beth Hallel Birmingham, in order to be a member, you agree in writing and sign the membership card that you will tithe. </a:t>
            </a:r>
          </a:p>
        </p:txBody>
      </p:sp>
    </p:spTree>
    <p:extLst>
      <p:ext uri="{BB962C8B-B14F-4D97-AF65-F5344CB8AC3E}">
        <p14:creationId xmlns:p14="http://schemas.microsoft.com/office/powerpoint/2010/main" val="1231327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Also, Yeshua said, “When you tithe…” That should be enough. Tithing in ancient Israel amounted to about 23% so 10% is a “discount!” </a:t>
            </a:r>
          </a:p>
          <a:p>
            <a:pPr marL="0" indent="0">
              <a:buNone/>
            </a:pPr>
            <a:r>
              <a:rPr lang="en-US" sz="4000" dirty="0"/>
              <a:t>There was a second and third tithe.  </a:t>
            </a:r>
          </a:p>
        </p:txBody>
      </p:sp>
    </p:spTree>
    <p:extLst>
      <p:ext uri="{BB962C8B-B14F-4D97-AF65-F5344CB8AC3E}">
        <p14:creationId xmlns:p14="http://schemas.microsoft.com/office/powerpoint/2010/main" val="1861076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3138" name="Rectangle 2">
            <a:extLst>
              <a:ext uri="{FF2B5EF4-FFF2-40B4-BE49-F238E27FC236}">
                <a16:creationId xmlns:a16="http://schemas.microsoft.com/office/drawing/2014/main" id="{231813C6-C6D4-4F22-ADD9-06E2C2E25077}"/>
              </a:ext>
            </a:extLst>
          </p:cNvPr>
          <p:cNvSpPr>
            <a:spLocks noGrp="1" noChangeArrowheads="1"/>
          </p:cNvSpPr>
          <p:nvPr>
            <p:ph type="subTitle" idx="1"/>
          </p:nvPr>
        </p:nvSpPr>
        <p:spPr>
          <a:xfrm>
            <a:off x="304800" y="209550"/>
            <a:ext cx="8534400" cy="4648200"/>
          </a:xfrm>
          <a:noFill/>
        </p:spPr>
        <p:txBody>
          <a:bodyPr vert="horz" wrap="square" lIns="13716" tIns="33920" rIns="13716" bIns="33920" numCol="1" anchor="t" anchorCtr="0" compatLnSpc="1">
            <a:prstTxWarp prst="textNoShape">
              <a:avLst/>
            </a:prstTxWarp>
          </a:bodyPr>
          <a:lstStyle/>
          <a:p>
            <a:pPr marL="176213" indent="-176213" algn="l">
              <a:buFontTx/>
              <a:buChar char="•"/>
            </a:pPr>
            <a:r>
              <a:rPr lang="en-US" altLang="en-US" sz="4000" dirty="0"/>
              <a:t>First tithe to the </a:t>
            </a:r>
            <a:r>
              <a:rPr lang="en-US" altLang="en-US" sz="4000" dirty="0" err="1"/>
              <a:t>Leviim</a:t>
            </a:r>
            <a:r>
              <a:rPr lang="en-US" altLang="en-US" sz="4000" dirty="0"/>
              <a:t>, </a:t>
            </a:r>
            <a:r>
              <a:rPr lang="en-US" altLang="en-US" sz="4000" dirty="0" err="1"/>
              <a:t>Cohenim</a:t>
            </a:r>
            <a:endParaRPr lang="en-US" altLang="en-US" sz="4000" dirty="0"/>
          </a:p>
          <a:p>
            <a:pPr marL="176213" indent="-176213" algn="l">
              <a:buFontTx/>
              <a:buChar char="•"/>
            </a:pPr>
            <a:r>
              <a:rPr lang="en-US" altLang="en-US" sz="4000" dirty="0"/>
              <a:t>Second tithe for family celebration in </a:t>
            </a:r>
            <a:r>
              <a:rPr lang="en-US" altLang="en-US" sz="4000" dirty="0" err="1"/>
              <a:t>Yerushaliyim</a:t>
            </a:r>
            <a:r>
              <a:rPr lang="en-US" altLang="en-US" sz="4000" dirty="0"/>
              <a:t> except </a:t>
            </a:r>
            <a:r>
              <a:rPr lang="en-US" altLang="en-US" sz="4000" dirty="0">
                <a:solidFill>
                  <a:srgbClr val="FFFF66"/>
                </a:solidFill>
              </a:rPr>
              <a:t>third and sixth</a:t>
            </a:r>
            <a:r>
              <a:rPr lang="en-US" altLang="en-US" sz="4000" dirty="0"/>
              <a:t> year given to poor</a:t>
            </a:r>
          </a:p>
          <a:p>
            <a:pPr marL="176213" indent="-176213" algn="l">
              <a:buFontTx/>
              <a:buChar char="•"/>
            </a:pPr>
            <a:r>
              <a:rPr lang="en-US" sz="4000" dirty="0"/>
              <a:t>Schneier put that together as 23%</a:t>
            </a:r>
            <a:endParaRPr lang="en-US" altLang="en-US" sz="4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3250" name="Rectangle 2">
            <a:extLst>
              <a:ext uri="{FF2B5EF4-FFF2-40B4-BE49-F238E27FC236}">
                <a16:creationId xmlns:a16="http://schemas.microsoft.com/office/drawing/2014/main" id="{9A4D5EEF-9BF9-4E67-93F6-8847E09CA96E}"/>
              </a:ext>
            </a:extLst>
          </p:cNvPr>
          <p:cNvSpPr>
            <a:spLocks noGrp="1" noChangeArrowheads="1"/>
          </p:cNvSpPr>
          <p:nvPr>
            <p:ph type="subTitle" idx="1"/>
          </p:nvPr>
        </p:nvSpPr>
        <p:spPr>
          <a:xfrm>
            <a:off x="304800" y="209550"/>
            <a:ext cx="8763000" cy="4800600"/>
          </a:xfrm>
        </p:spPr>
        <p:txBody>
          <a:bodyPr/>
          <a:lstStyle/>
          <a:p>
            <a:pPr algn="l">
              <a:lnSpc>
                <a:spcPct val="90000"/>
              </a:lnSpc>
            </a:pPr>
            <a:r>
              <a:rPr lang="en-US" altLang="en-US" sz="4000" baseline="30000" dirty="0"/>
              <a:t>1 Cor. 9.13-14</a:t>
            </a:r>
            <a:r>
              <a:rPr lang="en-US" altLang="en-US" sz="4000" dirty="0"/>
              <a:t> Those who work in the Temple get their food from the Temple, and those who serve at the altar get a share of the sacrifices offered there?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3250" name="Rectangle 2">
            <a:extLst>
              <a:ext uri="{FF2B5EF4-FFF2-40B4-BE49-F238E27FC236}">
                <a16:creationId xmlns:a16="http://schemas.microsoft.com/office/drawing/2014/main" id="{9A4D5EEF-9BF9-4E67-93F6-8847E09CA96E}"/>
              </a:ext>
            </a:extLst>
          </p:cNvPr>
          <p:cNvSpPr>
            <a:spLocks noGrp="1" noChangeArrowheads="1"/>
          </p:cNvSpPr>
          <p:nvPr>
            <p:ph type="subTitle" idx="1"/>
          </p:nvPr>
        </p:nvSpPr>
        <p:spPr>
          <a:xfrm>
            <a:off x="304800" y="209550"/>
            <a:ext cx="8763000" cy="4800600"/>
          </a:xfrm>
        </p:spPr>
        <p:txBody>
          <a:bodyPr/>
          <a:lstStyle/>
          <a:p>
            <a:pPr algn="l">
              <a:lnSpc>
                <a:spcPct val="90000"/>
              </a:lnSpc>
            </a:pPr>
            <a:r>
              <a:rPr lang="en-US" altLang="en-US" sz="3000" baseline="30000" dirty="0"/>
              <a:t>1 Cor. 9.13-14</a:t>
            </a:r>
            <a:r>
              <a:rPr lang="en-US" altLang="en-US" sz="3000" dirty="0"/>
              <a:t> </a:t>
            </a:r>
            <a:r>
              <a:rPr lang="en-US" altLang="en-US" sz="4000" dirty="0">
                <a:solidFill>
                  <a:srgbClr val="FFFF99"/>
                </a:solidFill>
              </a:rPr>
              <a:t>In the same way</a:t>
            </a:r>
            <a:r>
              <a:rPr lang="en-US" altLang="en-US" sz="4000" dirty="0"/>
              <a:t>, the Lord directed that those who proclaim the Good News should get their living from the Good News. </a:t>
            </a:r>
          </a:p>
          <a:p>
            <a:pPr algn="l">
              <a:lnSpc>
                <a:spcPct val="90000"/>
              </a:lnSpc>
            </a:pPr>
            <a:r>
              <a:rPr lang="en-US" altLang="en-US" sz="4000" dirty="0"/>
              <a:t>	</a:t>
            </a:r>
            <a:r>
              <a:rPr lang="en-US" altLang="en-US" sz="4000" dirty="0">
                <a:solidFill>
                  <a:srgbClr val="FFFF99"/>
                </a:solidFill>
              </a:rPr>
              <a:t>Even so </a:t>
            </a:r>
            <a:r>
              <a:rPr lang="en-US" altLang="en-US" sz="4000" dirty="0"/>
              <a:t>NKJV</a:t>
            </a:r>
          </a:p>
          <a:p>
            <a:pPr algn="l">
              <a:lnSpc>
                <a:spcPct val="90000"/>
              </a:lnSpc>
            </a:pPr>
            <a:r>
              <a:rPr lang="en-US" altLang="en-US" sz="4000" dirty="0"/>
              <a:t>	</a:t>
            </a:r>
            <a:r>
              <a:rPr lang="en-US" altLang="en-US" sz="4000" dirty="0">
                <a:solidFill>
                  <a:srgbClr val="FFFF99"/>
                </a:solidFill>
              </a:rPr>
              <a:t>Along the same lines </a:t>
            </a:r>
            <a:r>
              <a:rPr lang="en-US" altLang="en-US" sz="4000" dirty="0"/>
              <a:t>Message </a:t>
            </a:r>
          </a:p>
        </p:txBody>
      </p:sp>
    </p:spTree>
    <p:extLst>
      <p:ext uri="{BB962C8B-B14F-4D97-AF65-F5344CB8AC3E}">
        <p14:creationId xmlns:p14="http://schemas.microsoft.com/office/powerpoint/2010/main" val="2920021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Kent’s presentation…</a:t>
            </a:r>
          </a:p>
        </p:txBody>
      </p:sp>
    </p:spTree>
    <p:extLst>
      <p:ext uri="{BB962C8B-B14F-4D97-AF65-F5344CB8AC3E}">
        <p14:creationId xmlns:p14="http://schemas.microsoft.com/office/powerpoint/2010/main" val="345306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There is an old Indian fable that tells of a mouse who was in constant distress because of its fear of cats. So a magician took pity on it and turned it into a cat so it would have no more fear. Now, as a cat, it was in fear of dogs. So the magician turned it into a dog. </a:t>
            </a:r>
          </a:p>
        </p:txBody>
      </p:sp>
    </p:spTree>
    <p:extLst>
      <p:ext uri="{BB962C8B-B14F-4D97-AF65-F5344CB8AC3E}">
        <p14:creationId xmlns:p14="http://schemas.microsoft.com/office/powerpoint/2010/main" val="1441093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Now, as a dog, it was stressed out in fear of tigers. Then the magician turned the dog into a tiger. Now, as a tiger, it was shaking in fear of hunters. The magician finally said to the tiger, "Be a mouse again. You only have the heart of a mouse, and I cannot help you."</a:t>
            </a:r>
          </a:p>
        </p:txBody>
      </p:sp>
    </p:spTree>
    <p:extLst>
      <p:ext uri="{BB962C8B-B14F-4D97-AF65-F5344CB8AC3E}">
        <p14:creationId xmlns:p14="http://schemas.microsoft.com/office/powerpoint/2010/main" val="245089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66553325-EAD1-4C4D-AB68-7270E45A87D7}"/>
              </a:ext>
            </a:extLst>
          </p:cNvPr>
          <p:cNvPicPr>
            <a:picLocks noChangeAspect="1"/>
          </p:cNvPicPr>
          <p:nvPr/>
        </p:nvPicPr>
        <p:blipFill>
          <a:blip r:embed="rId3"/>
          <a:stretch>
            <a:fillRect/>
          </a:stretch>
        </p:blipFill>
        <p:spPr>
          <a:xfrm>
            <a:off x="69666" y="0"/>
            <a:ext cx="9004668" cy="5143500"/>
          </a:xfrm>
          <a:prstGeom prst="rect">
            <a:avLst/>
          </a:prstGeom>
        </p:spPr>
      </p:pic>
    </p:spTree>
    <p:extLst>
      <p:ext uri="{BB962C8B-B14F-4D97-AF65-F5344CB8AC3E}">
        <p14:creationId xmlns:p14="http://schemas.microsoft.com/office/powerpoint/2010/main" val="16965580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As Hebrews describes through Yeshua's death, "He might destroy the one who has power of death, that is the devil, and deliver all those who through fear of death were subject to a lifetime of slavery." [Hebrews 2:14-15]</a:t>
            </a:r>
          </a:p>
        </p:txBody>
      </p:sp>
    </p:spTree>
    <p:extLst>
      <p:ext uri="{BB962C8B-B14F-4D97-AF65-F5344CB8AC3E}">
        <p14:creationId xmlns:p14="http://schemas.microsoft.com/office/powerpoint/2010/main" val="31464757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Revelation, the description given to those who were victorious ... "conquered by the blood of the Lamb, and by the word of their testimony, for they loved not their lives unto the death." [Revelation 12:11]</a:t>
            </a:r>
          </a:p>
        </p:txBody>
      </p:sp>
    </p:spTree>
    <p:extLst>
      <p:ext uri="{BB962C8B-B14F-4D97-AF65-F5344CB8AC3E}">
        <p14:creationId xmlns:p14="http://schemas.microsoft.com/office/powerpoint/2010/main" val="2546775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Luke 6.38 </a:t>
            </a:r>
            <a:r>
              <a:rPr lang="en-US" sz="4000" dirty="0"/>
              <a:t>Give, and you will receive gifts — the full measure, compacted, shaken together and overflowing, will be put right in your lap. For the measure with which you measure out will be used to measure back to you!”</a:t>
            </a:r>
          </a:p>
        </p:txBody>
      </p:sp>
    </p:spTree>
    <p:extLst>
      <p:ext uri="{BB962C8B-B14F-4D97-AF65-F5344CB8AC3E}">
        <p14:creationId xmlns:p14="http://schemas.microsoft.com/office/powerpoint/2010/main" val="3783690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Stewart Winograd from Israel: About 100 Jewish homes have been torched, more than 300 Jewish homes have been looted. Jewish prayer books and Torah scrolls have been vandalized.</a:t>
            </a:r>
          </a:p>
          <a:p>
            <a:pPr marL="0" indent="0">
              <a:buNone/>
            </a:pPr>
            <a:endParaRPr lang="en-US" sz="4000" dirty="0"/>
          </a:p>
        </p:txBody>
      </p:sp>
    </p:spTree>
    <p:extLst>
      <p:ext uri="{BB962C8B-B14F-4D97-AF65-F5344CB8AC3E}">
        <p14:creationId xmlns:p14="http://schemas.microsoft.com/office/powerpoint/2010/main" val="2503850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Over 4,000 rockets have been fired and as of this writing, 12 people in Israel have been killed including a 6-year-old boy, an Arab Israeli family, and foreign workers from Thailand and India. </a:t>
            </a:r>
          </a:p>
          <a:p>
            <a:pPr marL="0" indent="0">
              <a:buNone/>
            </a:pPr>
            <a:endParaRPr lang="en-US" sz="4000" dirty="0"/>
          </a:p>
        </p:txBody>
      </p:sp>
    </p:spTree>
    <p:extLst>
      <p:ext uri="{BB962C8B-B14F-4D97-AF65-F5344CB8AC3E}">
        <p14:creationId xmlns:p14="http://schemas.microsoft.com/office/powerpoint/2010/main" val="27021315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Here is a quote from a resident of the Israeli city of </a:t>
            </a:r>
            <a:r>
              <a:rPr lang="en-US" sz="4000" dirty="0" err="1"/>
              <a:t>Lod:“You</a:t>
            </a:r>
            <a:r>
              <a:rPr lang="en-US" sz="4000" dirty="0"/>
              <a:t> can hide from missiles in a bomb shelter, but how can you protect yourself from the mobs who break through your door? </a:t>
            </a:r>
          </a:p>
        </p:txBody>
      </p:sp>
    </p:spTree>
    <p:extLst>
      <p:ext uri="{BB962C8B-B14F-4D97-AF65-F5344CB8AC3E}">
        <p14:creationId xmlns:p14="http://schemas.microsoft.com/office/powerpoint/2010/main" val="3995149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On the first night in Lod, several apartment buildings were evacuated, where Arabs and Jews lived together peacefully before. When the mob came, Arab neighbors led them to Jewish apartments.</a:t>
            </a:r>
          </a:p>
        </p:txBody>
      </p:sp>
    </p:spTree>
    <p:extLst>
      <p:ext uri="{BB962C8B-B14F-4D97-AF65-F5344CB8AC3E}">
        <p14:creationId xmlns:p14="http://schemas.microsoft.com/office/powerpoint/2010/main" val="624797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Pray for protection for the Jewish community worldwide. There have been protests across Europe and the US outside of Israeli embassies and synagogues with crowds calling for all Jews to be attacked because of the war. </a:t>
            </a:r>
          </a:p>
        </p:txBody>
      </p:sp>
    </p:spTree>
    <p:extLst>
      <p:ext uri="{BB962C8B-B14F-4D97-AF65-F5344CB8AC3E}">
        <p14:creationId xmlns:p14="http://schemas.microsoft.com/office/powerpoint/2010/main" val="178948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 owned a hotel once. Like Monopoly, only better; real people came to stay. They told stories, we told stories, everyone listened to everyone.</a:t>
            </a:r>
          </a:p>
        </p:txBody>
      </p:sp>
    </p:spTree>
    <p:extLst>
      <p:ext uri="{BB962C8B-B14F-4D97-AF65-F5344CB8AC3E}">
        <p14:creationId xmlns:p14="http://schemas.microsoft.com/office/powerpoint/2010/main" val="26529824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It started with an Ottoman ruin in the Old City of Acre that I bought as a home and studio, but after three years of massive conservation and renovation efforts, my son Micha and I turned the building into a tiny boutique hotel and artists’ residency called Arabesque</a:t>
            </a:r>
          </a:p>
        </p:txBody>
      </p:sp>
    </p:spTree>
    <p:extLst>
      <p:ext uri="{BB962C8B-B14F-4D97-AF65-F5344CB8AC3E}">
        <p14:creationId xmlns:p14="http://schemas.microsoft.com/office/powerpoint/2010/main" val="361803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774DE78D-6C3E-4942-A8ED-25C8B3AE3D0E}"/>
              </a:ext>
            </a:extLst>
          </p:cNvPr>
          <p:cNvPicPr>
            <a:picLocks noChangeAspect="1"/>
          </p:cNvPicPr>
          <p:nvPr/>
        </p:nvPicPr>
        <p:blipFill>
          <a:blip r:embed="rId3"/>
          <a:stretch>
            <a:fillRect/>
          </a:stretch>
        </p:blipFill>
        <p:spPr>
          <a:xfrm>
            <a:off x="1981200" y="0"/>
            <a:ext cx="4876800" cy="5155080"/>
          </a:xfrm>
          <a:prstGeom prst="rect">
            <a:avLst/>
          </a:prstGeom>
        </p:spPr>
      </p:pic>
    </p:spTree>
    <p:extLst>
      <p:ext uri="{BB962C8B-B14F-4D97-AF65-F5344CB8AC3E}">
        <p14:creationId xmlns:p14="http://schemas.microsoft.com/office/powerpoint/2010/main" val="8226674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FC90BA35-8F09-46BE-AB14-6C5B997F7B76}"/>
              </a:ext>
            </a:extLst>
          </p:cNvPr>
          <p:cNvPicPr>
            <a:picLocks noChangeAspect="1"/>
          </p:cNvPicPr>
          <p:nvPr/>
        </p:nvPicPr>
        <p:blipFill>
          <a:blip r:embed="rId3"/>
          <a:stretch>
            <a:fillRect/>
          </a:stretch>
        </p:blipFill>
        <p:spPr>
          <a:xfrm>
            <a:off x="251601" y="0"/>
            <a:ext cx="8640797" cy="5143500"/>
          </a:xfrm>
          <a:prstGeom prst="rect">
            <a:avLst/>
          </a:prstGeom>
        </p:spPr>
      </p:pic>
    </p:spTree>
    <p:extLst>
      <p:ext uri="{BB962C8B-B14F-4D97-AF65-F5344CB8AC3E}">
        <p14:creationId xmlns:p14="http://schemas.microsoft.com/office/powerpoint/2010/main" val="28899672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71522C41-ABBB-49B7-91E4-39CB829E3A95}"/>
              </a:ext>
            </a:extLst>
          </p:cNvPr>
          <p:cNvPicPr>
            <a:picLocks noChangeAspect="1"/>
          </p:cNvPicPr>
          <p:nvPr/>
        </p:nvPicPr>
        <p:blipFill>
          <a:blip r:embed="rId3"/>
          <a:stretch>
            <a:fillRect/>
          </a:stretch>
        </p:blipFill>
        <p:spPr>
          <a:xfrm>
            <a:off x="627361" y="0"/>
            <a:ext cx="7889278" cy="5143500"/>
          </a:xfrm>
          <a:prstGeom prst="rect">
            <a:avLst/>
          </a:prstGeom>
        </p:spPr>
      </p:pic>
    </p:spTree>
    <p:extLst>
      <p:ext uri="{BB962C8B-B14F-4D97-AF65-F5344CB8AC3E}">
        <p14:creationId xmlns:p14="http://schemas.microsoft.com/office/powerpoint/2010/main" val="31930426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Micha and I are Jewish; all our neighbors are Arabs — mostly Muslim, with some Christian descendants from the city’s Crusader past. That mattered, certainly, in a country obsessed with tribal boundaries and religious identifications. But our experience was one of welcome and warmth. We became part of the fabric of the city.</a:t>
            </a:r>
          </a:p>
        </p:txBody>
      </p:sp>
    </p:spTree>
    <p:extLst>
      <p:ext uri="{BB962C8B-B14F-4D97-AF65-F5344CB8AC3E}">
        <p14:creationId xmlns:p14="http://schemas.microsoft.com/office/powerpoint/2010/main" val="18601162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 On Wednesday, shortly after midnight, Arabesque fell to the hands of a violent mob, in spite of the best efforts of our neighbors, who deflected the attack time and again until the mob grew to 50 and there were threats to burn down the entire neighborhood.</a:t>
            </a:r>
          </a:p>
        </p:txBody>
      </p:sp>
    </p:spTree>
    <p:extLst>
      <p:ext uri="{BB962C8B-B14F-4D97-AF65-F5344CB8AC3E}">
        <p14:creationId xmlns:p14="http://schemas.microsoft.com/office/powerpoint/2010/main" val="346432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 is no small feat to upturn a grand piano or split a sink in two or rip a television or air conditioner into its tiniest parts. The anger and hatred necessary are beyond my own imagination</a:t>
            </a:r>
          </a:p>
        </p:txBody>
      </p:sp>
    </p:spTree>
    <p:extLst>
      <p:ext uri="{BB962C8B-B14F-4D97-AF65-F5344CB8AC3E}">
        <p14:creationId xmlns:p14="http://schemas.microsoft.com/office/powerpoint/2010/main" val="174912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Pro-Palestinian thugs attack Jews in Los Angeles, New York, Chicago, Toronto, Montreal and Albuquerque, where a college student was hospitalized. In Canada, pro-Israel supporters were attacked in Toronto and Montreal, with the pro-Palestinian attackers screaming “death to the Jews” and “we will finish what Hitler started,” the Toronto Sun reported.</a:t>
            </a:r>
          </a:p>
        </p:txBody>
      </p:sp>
    </p:spTree>
    <p:extLst>
      <p:ext uri="{BB962C8B-B14F-4D97-AF65-F5344CB8AC3E}">
        <p14:creationId xmlns:p14="http://schemas.microsoft.com/office/powerpoint/2010/main" val="1783433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In Los Angeles, police are searching for the perpetrators after a mob of pro-Palestinian demonstrators physically attacked a group of Jewish men at a restaurant.</a:t>
            </a:r>
          </a:p>
          <a:p>
            <a:pPr marL="0" indent="0">
              <a:buNone/>
            </a:pPr>
            <a:endParaRPr lang="en-US" sz="4000" dirty="0"/>
          </a:p>
          <a:p>
            <a:pPr marL="0" indent="0">
              <a:buNone/>
            </a:pPr>
            <a:r>
              <a:rPr lang="en-US" sz="4000" dirty="0"/>
              <a:t>The attack began as the men demanded, “Who’s Jewish?”</a:t>
            </a:r>
          </a:p>
        </p:txBody>
      </p:sp>
    </p:spTree>
    <p:extLst>
      <p:ext uri="{BB962C8B-B14F-4D97-AF65-F5344CB8AC3E}">
        <p14:creationId xmlns:p14="http://schemas.microsoft.com/office/powerpoint/2010/main" val="2169063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073763"/>
                </a:solidFill>
                <a:effectLst/>
                <a:latin typeface="arial" panose="020B0604020202020204" pitchFamily="34" charset="0"/>
              </a:rPr>
              <a:t>​</a:t>
            </a:r>
            <a:r>
              <a:rPr lang="en-US" sz="4000" dirty="0"/>
              <a:t> Did you know that 20 synagogues were destroyed and firebombed by the Arabs during the riots - but not one Mosque?  Guess that says everything.</a:t>
            </a:r>
            <a:endParaRPr lang="en-US" sz="4800" dirty="0"/>
          </a:p>
        </p:txBody>
      </p:sp>
    </p:spTree>
    <p:extLst>
      <p:ext uri="{BB962C8B-B14F-4D97-AF65-F5344CB8AC3E}">
        <p14:creationId xmlns:p14="http://schemas.microsoft.com/office/powerpoint/2010/main" val="3112985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02BD98D-8C58-47BF-AE7F-0A08FF858B2A}"/>
              </a:ext>
            </a:extLst>
          </p:cNvPr>
          <p:cNvPicPr>
            <a:picLocks noChangeAspect="1"/>
          </p:cNvPicPr>
          <p:nvPr/>
        </p:nvPicPr>
        <p:blipFill>
          <a:blip r:embed="rId3"/>
          <a:stretch>
            <a:fillRect/>
          </a:stretch>
        </p:blipFill>
        <p:spPr>
          <a:xfrm>
            <a:off x="609600" y="-14101"/>
            <a:ext cx="7924800" cy="5171703"/>
          </a:xfrm>
          <a:prstGeom prst="rect">
            <a:avLst/>
          </a:prstGeom>
        </p:spPr>
      </p:pic>
    </p:spTree>
    <p:extLst>
      <p:ext uri="{BB962C8B-B14F-4D97-AF65-F5344CB8AC3E}">
        <p14:creationId xmlns:p14="http://schemas.microsoft.com/office/powerpoint/2010/main" val="37278752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Registration necessary for Pro-Israel Rally 4 pm Sunday at the JCC</a:t>
            </a:r>
          </a:p>
          <a:p>
            <a:pPr marL="0" indent="0">
              <a:buNone/>
            </a:pPr>
            <a:r>
              <a:rPr lang="en-US" sz="4000" dirty="0"/>
              <a:t>https://form.jotform.com/211395923530151</a:t>
            </a:r>
          </a:p>
        </p:txBody>
      </p:sp>
    </p:spTree>
    <p:extLst>
      <p:ext uri="{BB962C8B-B14F-4D97-AF65-F5344CB8AC3E}">
        <p14:creationId xmlns:p14="http://schemas.microsoft.com/office/powerpoint/2010/main" val="178309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r>
              <a:rPr lang="en-US" sz="4000" dirty="0"/>
              <a:t>So if a cow doesn't produce milk, is it a milk dud or an udder failure? </a:t>
            </a:r>
          </a:p>
        </p:txBody>
      </p:sp>
    </p:spTree>
    <p:extLst>
      <p:ext uri="{BB962C8B-B14F-4D97-AF65-F5344CB8AC3E}">
        <p14:creationId xmlns:p14="http://schemas.microsoft.com/office/powerpoint/2010/main" val="35290441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surrendered to Messiah, body, soul, spirit?  Walking in relational love, confessing, tithing?</a:t>
            </a:r>
          </a:p>
          <a:p>
            <a:pPr marL="457200" indent="-457200">
              <a:buFont typeface="+mj-lt"/>
              <a:buAutoNum type="arabicPeriod"/>
            </a:pPr>
            <a:r>
              <a:rPr lang="en-US" sz="4000" dirty="0"/>
              <a:t>Are you filled with His Spirit, transforming your life?</a:t>
            </a:r>
          </a:p>
        </p:txBody>
      </p:sp>
    </p:spTree>
    <p:extLst>
      <p:ext uri="{BB962C8B-B14F-4D97-AF65-F5344CB8AC3E}">
        <p14:creationId xmlns:p14="http://schemas.microsoft.com/office/powerpoint/2010/main" val="33714588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the series on Messianic Jews/ Hebrews, there is a theme I skipped, that I feel a need to go back to.  </a:t>
            </a:r>
          </a:p>
        </p:txBody>
      </p:sp>
    </p:spTree>
    <p:extLst>
      <p:ext uri="{BB962C8B-B14F-4D97-AF65-F5344CB8AC3E}">
        <p14:creationId xmlns:p14="http://schemas.microsoft.com/office/powerpoint/2010/main" val="281191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49CECE12-3B02-459C-8D52-54345C67A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9456559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152367</TotalTime>
  <Words>4481</Words>
  <Application>Microsoft Office PowerPoint</Application>
  <PresentationFormat>On-screen Show (16:9)</PresentationFormat>
  <Paragraphs>394</Paragraphs>
  <Slides>71</Slides>
  <Notes>71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71</vt:i4>
      </vt:variant>
    </vt:vector>
  </HeadingPairs>
  <TitlesOfParts>
    <vt:vector size="78" baseType="lpstr">
      <vt:lpstr>Arial</vt:lpstr>
      <vt:lpstr>Arial</vt:lpstr>
      <vt:lpstr>Arial Rounded MT Bold</vt:lpstr>
      <vt:lpstr>Calibri</vt:lpstr>
      <vt:lpstr>Calibri Light</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4172</cp:revision>
  <dcterms:created xsi:type="dcterms:W3CDTF">2006-04-21T19:34:43Z</dcterms:created>
  <dcterms:modified xsi:type="dcterms:W3CDTF">2021-05-22T13:08:43Z</dcterms:modified>
</cp:coreProperties>
</file>