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99"/>
  </p:notesMasterIdLst>
  <p:handoutMasterIdLst>
    <p:handoutMasterId r:id="rId100"/>
  </p:handoutMasterIdLst>
  <p:sldIdLst>
    <p:sldId id="2045" r:id="rId3"/>
    <p:sldId id="63507" r:id="rId4"/>
    <p:sldId id="63408" r:id="rId5"/>
    <p:sldId id="63407" r:id="rId6"/>
    <p:sldId id="63421" r:id="rId7"/>
    <p:sldId id="63417" r:id="rId8"/>
    <p:sldId id="63418" r:id="rId9"/>
    <p:sldId id="63419" r:id="rId10"/>
    <p:sldId id="63409" r:id="rId11"/>
    <p:sldId id="63420" r:id="rId12"/>
    <p:sldId id="63484" r:id="rId13"/>
    <p:sldId id="63508" r:id="rId14"/>
    <p:sldId id="63470" r:id="rId15"/>
    <p:sldId id="63473" r:id="rId16"/>
    <p:sldId id="63485" r:id="rId17"/>
    <p:sldId id="63501" r:id="rId18"/>
    <p:sldId id="63510" r:id="rId19"/>
    <p:sldId id="63395" r:id="rId20"/>
    <p:sldId id="63474" r:id="rId21"/>
    <p:sldId id="63475" r:id="rId22"/>
    <p:sldId id="63476" r:id="rId23"/>
    <p:sldId id="63477" r:id="rId24"/>
    <p:sldId id="63478" r:id="rId25"/>
    <p:sldId id="63479" r:id="rId26"/>
    <p:sldId id="63509" r:id="rId27"/>
    <p:sldId id="63486" r:id="rId28"/>
    <p:sldId id="63471" r:id="rId29"/>
    <p:sldId id="63472" r:id="rId30"/>
    <p:sldId id="63480" r:id="rId31"/>
    <p:sldId id="63396" r:id="rId32"/>
    <p:sldId id="63511" r:id="rId33"/>
    <p:sldId id="63498" r:id="rId34"/>
    <p:sldId id="63487" r:id="rId35"/>
    <p:sldId id="63488" r:id="rId36"/>
    <p:sldId id="63489" r:id="rId37"/>
    <p:sldId id="63490" r:id="rId38"/>
    <p:sldId id="63491" r:id="rId39"/>
    <p:sldId id="63492" r:id="rId40"/>
    <p:sldId id="63493" r:id="rId41"/>
    <p:sldId id="63494" r:id="rId42"/>
    <p:sldId id="63495" r:id="rId43"/>
    <p:sldId id="63496" r:id="rId44"/>
    <p:sldId id="63497" r:id="rId45"/>
    <p:sldId id="63383" r:id="rId46"/>
    <p:sldId id="63380" r:id="rId47"/>
    <p:sldId id="63512" r:id="rId48"/>
    <p:sldId id="63500" r:id="rId49"/>
    <p:sldId id="63397" r:id="rId50"/>
    <p:sldId id="63469" r:id="rId51"/>
    <p:sldId id="63439" r:id="rId52"/>
    <p:sldId id="63463" r:id="rId53"/>
    <p:sldId id="63440" r:id="rId54"/>
    <p:sldId id="63441" r:id="rId55"/>
    <p:sldId id="63464" r:id="rId56"/>
    <p:sldId id="63442" r:id="rId57"/>
    <p:sldId id="63465" r:id="rId58"/>
    <p:sldId id="63443" r:id="rId59"/>
    <p:sldId id="63466" r:id="rId60"/>
    <p:sldId id="63444" r:id="rId61"/>
    <p:sldId id="63445" r:id="rId62"/>
    <p:sldId id="63446" r:id="rId63"/>
    <p:sldId id="63502" r:id="rId64"/>
    <p:sldId id="63447" r:id="rId65"/>
    <p:sldId id="63448" r:id="rId66"/>
    <p:sldId id="63449" r:id="rId67"/>
    <p:sldId id="63450" r:id="rId68"/>
    <p:sldId id="63451" r:id="rId69"/>
    <p:sldId id="63468" r:id="rId70"/>
    <p:sldId id="63452" r:id="rId71"/>
    <p:sldId id="63467" r:id="rId72"/>
    <p:sldId id="63453" r:id="rId73"/>
    <p:sldId id="63454" r:id="rId74"/>
    <p:sldId id="63455" r:id="rId75"/>
    <p:sldId id="63460" r:id="rId76"/>
    <p:sldId id="63456" r:id="rId77"/>
    <p:sldId id="63461" r:id="rId78"/>
    <p:sldId id="63457" r:id="rId79"/>
    <p:sldId id="63459" r:id="rId80"/>
    <p:sldId id="63458" r:id="rId81"/>
    <p:sldId id="63462" r:id="rId82"/>
    <p:sldId id="63513" r:id="rId83"/>
    <p:sldId id="63504" r:id="rId84"/>
    <p:sldId id="63505" r:id="rId85"/>
    <p:sldId id="63428" r:id="rId86"/>
    <p:sldId id="63429" r:id="rId87"/>
    <p:sldId id="63430" r:id="rId88"/>
    <p:sldId id="63431" r:id="rId89"/>
    <p:sldId id="63432" r:id="rId90"/>
    <p:sldId id="63433" r:id="rId91"/>
    <p:sldId id="63434" r:id="rId92"/>
    <p:sldId id="63437" r:id="rId93"/>
    <p:sldId id="63438" r:id="rId94"/>
    <p:sldId id="63435" r:id="rId95"/>
    <p:sldId id="63436" r:id="rId96"/>
    <p:sldId id="63503" r:id="rId97"/>
    <p:sldId id="256"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0299" autoAdjust="0"/>
  </p:normalViewPr>
  <p:slideViewPr>
    <p:cSldViewPr>
      <p:cViewPr varScale="1">
        <p:scale>
          <a:sx n="103" d="100"/>
          <a:sy n="103" d="100"/>
        </p:scale>
        <p:origin x="850" y="7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008"/>
    </p:cViewPr>
  </p:sorterViewPr>
  <p:notesViewPr>
    <p:cSldViewPr>
      <p:cViewPr varScale="1">
        <p:scale>
          <a:sx n="85" d="100"/>
          <a:sy n="85" d="100"/>
        </p:scale>
        <p:origin x="-1882"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2021 Fatherlessness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19,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2021 Fatherlessness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19,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prageru.com/video/are-fathers-necessary/?utm_source=Iterable&amp;utm_medium=email&amp;utm_campaign=campaign_2413996"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facebook.com/photo?fbid=349875173171907&amp;set=a.269583607867731"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Fathers Day 2021 Fatherlessness </a:t>
            </a:r>
          </a:p>
        </p:txBody>
      </p:sp>
      <p:sp>
        <p:nvSpPr>
          <p:cNvPr id="5" name="Rectangle 3"/>
          <p:cNvSpPr>
            <a:spLocks noGrp="1" noChangeArrowheads="1"/>
          </p:cNvSpPr>
          <p:nvPr>
            <p:ph type="dt" idx="1"/>
          </p:nvPr>
        </p:nvSpPr>
        <p:spPr>
          <a:ln/>
        </p:spPr>
        <p:txBody>
          <a:bodyPr/>
          <a:lstStyle/>
          <a:p>
            <a:r>
              <a:rPr lang="en-US" altLang="en-US">
                <a:solidFill>
                  <a:prstClr val="white"/>
                </a:solidFill>
              </a:rPr>
              <a:t>June 19,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https://www.israeltoday.co.il/read/is-israels-new-government-wholesaling-the-jewish-state/?utm_source=acfs&amp;utm_medium=email&amp;utm_term=all&amp;utm_campaign=newsletter-2021-06-10</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95683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76477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G-d</a:t>
            </a:r>
            <a:r>
              <a:rPr lang="en-US" baseline="0" dirty="0"/>
              <a:t> as Father is a foundational concept.</a:t>
            </a:r>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Foundational prayer thought.</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First experience in New Birth</a:t>
            </a:r>
          </a:p>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Father models, exemplifies compassion.</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76477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Fatherhood</a:t>
            </a:r>
            <a:r>
              <a:rPr lang="en-US" baseline="0" dirty="0"/>
              <a:t> undergirds the universe</a:t>
            </a:r>
          </a:p>
          <a:p>
            <a:r>
              <a:rPr lang="en-US" baseline="0" dirty="0"/>
              <a:t>Father lovingly active in our life</a:t>
            </a:r>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76477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https://www.merriam-webster.com/thesaurus/father</a:t>
            </a:r>
          </a:p>
          <a:p>
            <a:r>
              <a:rPr lang="en-US" dirty="0"/>
              <a:t>Definition needed?   Most people DON’T have a good definition in their </a:t>
            </a:r>
            <a:r>
              <a:rPr lang="en-US" dirty="0" err="1"/>
              <a:t>kishkas</a:t>
            </a:r>
            <a:r>
              <a:rPr lang="en-US" dirty="0"/>
              <a:t>.   Maybe theoretically,</a:t>
            </a:r>
            <a:r>
              <a:rPr lang="en-US" baseline="0" dirty="0"/>
              <a:t> but</a:t>
            </a:r>
            <a:r>
              <a:rPr lang="en-US" dirty="0"/>
              <a:t> not a feeling.  </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76477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13CA34-2A92-4051-B761-53E21F4EBBD2}"/>
              </a:ext>
            </a:extLst>
          </p:cNvPr>
          <p:cNvSpPr>
            <a:spLocks noGrp="1" noChangeArrowheads="1"/>
          </p:cNvSpPr>
          <p:nvPr>
            <p:ph type="hdr" sz="quarter"/>
          </p:nvPr>
        </p:nvSpPr>
        <p:spPr>
          <a:ln/>
        </p:spPr>
        <p:txBody>
          <a:bodyPr/>
          <a:lstStyle/>
          <a:p>
            <a:r>
              <a:rPr lang="en-US" altLang="en-US"/>
              <a:t>Fathers Day 2021 Fatherlessness </a:t>
            </a:r>
          </a:p>
        </p:txBody>
      </p:sp>
      <p:sp>
        <p:nvSpPr>
          <p:cNvPr id="5" name="Rectangle 3">
            <a:extLst>
              <a:ext uri="{FF2B5EF4-FFF2-40B4-BE49-F238E27FC236}">
                <a16:creationId xmlns:a16="http://schemas.microsoft.com/office/drawing/2014/main" id="{A14875FC-E1B2-409C-92F8-09A4D2B5F849}"/>
              </a:ext>
            </a:extLst>
          </p:cNvPr>
          <p:cNvSpPr>
            <a:spLocks noGrp="1" noChangeArrowheads="1"/>
          </p:cNvSpPr>
          <p:nvPr>
            <p:ph type="dt" idx="1"/>
          </p:nvPr>
        </p:nvSpPr>
        <p:spPr>
          <a:ln/>
        </p:spPr>
        <p:txBody>
          <a:bodyPr/>
          <a:lstStyle/>
          <a:p>
            <a:r>
              <a:rPr lang="en-US" altLang="en-US"/>
              <a:t>June 19, 2021  5781</a:t>
            </a:r>
          </a:p>
        </p:txBody>
      </p:sp>
      <p:sp>
        <p:nvSpPr>
          <p:cNvPr id="6" name="Rectangle 7">
            <a:extLst>
              <a:ext uri="{FF2B5EF4-FFF2-40B4-BE49-F238E27FC236}">
                <a16:creationId xmlns:a16="http://schemas.microsoft.com/office/drawing/2014/main" id="{FEB423E9-260A-45B7-A67B-76CAD5497BD2}"/>
              </a:ext>
            </a:extLst>
          </p:cNvPr>
          <p:cNvSpPr>
            <a:spLocks noGrp="1" noChangeArrowheads="1"/>
          </p:cNvSpPr>
          <p:nvPr>
            <p:ph type="sldNum" sz="quarter" idx="5"/>
          </p:nvPr>
        </p:nvSpPr>
        <p:spPr>
          <a:ln/>
        </p:spPr>
        <p:txBody>
          <a:bodyPr/>
          <a:lstStyle/>
          <a:p>
            <a:fld id="{A47B7325-78B8-413A-9BD1-94E53B55CA46}" type="slidenum">
              <a:rPr lang="en-US" altLang="en-US"/>
              <a:pPr/>
              <a:t>20</a:t>
            </a:fld>
            <a:endParaRPr lang="en-US" altLang="en-US"/>
          </a:p>
        </p:txBody>
      </p:sp>
      <p:sp>
        <p:nvSpPr>
          <p:cNvPr id="813058" name="Rectangle 2">
            <a:extLst>
              <a:ext uri="{FF2B5EF4-FFF2-40B4-BE49-F238E27FC236}">
                <a16:creationId xmlns:a16="http://schemas.microsoft.com/office/drawing/2014/main" id="{C6D889FB-6CDA-461F-B164-C7D85510D6D1}"/>
              </a:ext>
            </a:extLst>
          </p:cNvPr>
          <p:cNvSpPr>
            <a:spLocks noGrp="1" noRot="1" noChangeAspect="1" noChangeArrowheads="1" noTextEdit="1"/>
          </p:cNvSpPr>
          <p:nvPr>
            <p:ph type="sldImg"/>
          </p:nvPr>
        </p:nvSpPr>
        <p:spPr>
          <a:xfrm>
            <a:off x="381000" y="685800"/>
            <a:ext cx="6096000" cy="3429000"/>
          </a:xfrm>
          <a:ln/>
        </p:spPr>
      </p:sp>
      <p:sp>
        <p:nvSpPr>
          <p:cNvPr id="813059" name="Rectangle 3">
            <a:extLst>
              <a:ext uri="{FF2B5EF4-FFF2-40B4-BE49-F238E27FC236}">
                <a16:creationId xmlns:a16="http://schemas.microsoft.com/office/drawing/2014/main" id="{A98B2F5C-47C1-48BE-B381-7C6BE83C5D9B}"/>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13CA34-2A92-4051-B761-53E21F4EBBD2}"/>
              </a:ext>
            </a:extLst>
          </p:cNvPr>
          <p:cNvSpPr>
            <a:spLocks noGrp="1" noChangeArrowheads="1"/>
          </p:cNvSpPr>
          <p:nvPr>
            <p:ph type="hdr" sz="quarter"/>
          </p:nvPr>
        </p:nvSpPr>
        <p:spPr>
          <a:ln/>
        </p:spPr>
        <p:txBody>
          <a:bodyPr/>
          <a:lstStyle/>
          <a:p>
            <a:r>
              <a:rPr lang="en-US" altLang="en-US"/>
              <a:t>Fathers Day 2021 Fatherlessness </a:t>
            </a:r>
          </a:p>
        </p:txBody>
      </p:sp>
      <p:sp>
        <p:nvSpPr>
          <p:cNvPr id="5" name="Rectangle 3">
            <a:extLst>
              <a:ext uri="{FF2B5EF4-FFF2-40B4-BE49-F238E27FC236}">
                <a16:creationId xmlns:a16="http://schemas.microsoft.com/office/drawing/2014/main" id="{A14875FC-E1B2-409C-92F8-09A4D2B5F849}"/>
              </a:ext>
            </a:extLst>
          </p:cNvPr>
          <p:cNvSpPr>
            <a:spLocks noGrp="1" noChangeArrowheads="1"/>
          </p:cNvSpPr>
          <p:nvPr>
            <p:ph type="dt" idx="1"/>
          </p:nvPr>
        </p:nvSpPr>
        <p:spPr>
          <a:ln/>
        </p:spPr>
        <p:txBody>
          <a:bodyPr/>
          <a:lstStyle/>
          <a:p>
            <a:r>
              <a:rPr lang="en-US" altLang="en-US"/>
              <a:t>June 19, 2021  5781</a:t>
            </a:r>
          </a:p>
        </p:txBody>
      </p:sp>
      <p:sp>
        <p:nvSpPr>
          <p:cNvPr id="6" name="Rectangle 7">
            <a:extLst>
              <a:ext uri="{FF2B5EF4-FFF2-40B4-BE49-F238E27FC236}">
                <a16:creationId xmlns:a16="http://schemas.microsoft.com/office/drawing/2014/main" id="{FEB423E9-260A-45B7-A67B-76CAD5497BD2}"/>
              </a:ext>
            </a:extLst>
          </p:cNvPr>
          <p:cNvSpPr>
            <a:spLocks noGrp="1" noChangeArrowheads="1"/>
          </p:cNvSpPr>
          <p:nvPr>
            <p:ph type="sldNum" sz="quarter" idx="5"/>
          </p:nvPr>
        </p:nvSpPr>
        <p:spPr>
          <a:ln/>
        </p:spPr>
        <p:txBody>
          <a:bodyPr/>
          <a:lstStyle/>
          <a:p>
            <a:fld id="{A47B7325-78B8-413A-9BD1-94E53B55CA46}" type="slidenum">
              <a:rPr lang="en-US" altLang="en-US"/>
              <a:pPr/>
              <a:t>21</a:t>
            </a:fld>
            <a:endParaRPr lang="en-US" altLang="en-US"/>
          </a:p>
        </p:txBody>
      </p:sp>
      <p:sp>
        <p:nvSpPr>
          <p:cNvPr id="813058" name="Rectangle 2">
            <a:extLst>
              <a:ext uri="{FF2B5EF4-FFF2-40B4-BE49-F238E27FC236}">
                <a16:creationId xmlns:a16="http://schemas.microsoft.com/office/drawing/2014/main" id="{C6D889FB-6CDA-461F-B164-C7D85510D6D1}"/>
              </a:ext>
            </a:extLst>
          </p:cNvPr>
          <p:cNvSpPr>
            <a:spLocks noGrp="1" noRot="1" noChangeAspect="1" noChangeArrowheads="1" noTextEdit="1"/>
          </p:cNvSpPr>
          <p:nvPr>
            <p:ph type="sldImg"/>
          </p:nvPr>
        </p:nvSpPr>
        <p:spPr>
          <a:xfrm>
            <a:off x="381000" y="685800"/>
            <a:ext cx="6096000" cy="3429000"/>
          </a:xfrm>
          <a:ln/>
        </p:spPr>
      </p:sp>
      <p:sp>
        <p:nvSpPr>
          <p:cNvPr id="813059" name="Rectangle 3">
            <a:extLst>
              <a:ext uri="{FF2B5EF4-FFF2-40B4-BE49-F238E27FC236}">
                <a16:creationId xmlns:a16="http://schemas.microsoft.com/office/drawing/2014/main" id="{A98B2F5C-47C1-48BE-B381-7C6BE83C5D9B}"/>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354437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13CA34-2A92-4051-B761-53E21F4EBBD2}"/>
              </a:ext>
            </a:extLst>
          </p:cNvPr>
          <p:cNvSpPr>
            <a:spLocks noGrp="1" noChangeArrowheads="1"/>
          </p:cNvSpPr>
          <p:nvPr>
            <p:ph type="hdr" sz="quarter"/>
          </p:nvPr>
        </p:nvSpPr>
        <p:spPr>
          <a:ln/>
        </p:spPr>
        <p:txBody>
          <a:bodyPr/>
          <a:lstStyle/>
          <a:p>
            <a:r>
              <a:rPr lang="en-US" altLang="en-US"/>
              <a:t>Fathers Day 2021 Fatherlessness </a:t>
            </a:r>
          </a:p>
        </p:txBody>
      </p:sp>
      <p:sp>
        <p:nvSpPr>
          <p:cNvPr id="5" name="Rectangle 3">
            <a:extLst>
              <a:ext uri="{FF2B5EF4-FFF2-40B4-BE49-F238E27FC236}">
                <a16:creationId xmlns:a16="http://schemas.microsoft.com/office/drawing/2014/main" id="{A14875FC-E1B2-409C-92F8-09A4D2B5F849}"/>
              </a:ext>
            </a:extLst>
          </p:cNvPr>
          <p:cNvSpPr>
            <a:spLocks noGrp="1" noChangeArrowheads="1"/>
          </p:cNvSpPr>
          <p:nvPr>
            <p:ph type="dt" idx="1"/>
          </p:nvPr>
        </p:nvSpPr>
        <p:spPr>
          <a:ln/>
        </p:spPr>
        <p:txBody>
          <a:bodyPr/>
          <a:lstStyle/>
          <a:p>
            <a:r>
              <a:rPr lang="en-US" altLang="en-US"/>
              <a:t>June 19, 2021  5781</a:t>
            </a:r>
          </a:p>
        </p:txBody>
      </p:sp>
      <p:sp>
        <p:nvSpPr>
          <p:cNvPr id="6" name="Rectangle 7">
            <a:extLst>
              <a:ext uri="{FF2B5EF4-FFF2-40B4-BE49-F238E27FC236}">
                <a16:creationId xmlns:a16="http://schemas.microsoft.com/office/drawing/2014/main" id="{FEB423E9-260A-45B7-A67B-76CAD5497BD2}"/>
              </a:ext>
            </a:extLst>
          </p:cNvPr>
          <p:cNvSpPr>
            <a:spLocks noGrp="1" noChangeArrowheads="1"/>
          </p:cNvSpPr>
          <p:nvPr>
            <p:ph type="sldNum" sz="quarter" idx="5"/>
          </p:nvPr>
        </p:nvSpPr>
        <p:spPr>
          <a:ln/>
        </p:spPr>
        <p:txBody>
          <a:bodyPr/>
          <a:lstStyle/>
          <a:p>
            <a:fld id="{A47B7325-78B8-413A-9BD1-94E53B55CA46}" type="slidenum">
              <a:rPr lang="en-US" altLang="en-US"/>
              <a:pPr/>
              <a:t>22</a:t>
            </a:fld>
            <a:endParaRPr lang="en-US" altLang="en-US"/>
          </a:p>
        </p:txBody>
      </p:sp>
      <p:sp>
        <p:nvSpPr>
          <p:cNvPr id="813058" name="Rectangle 2">
            <a:extLst>
              <a:ext uri="{FF2B5EF4-FFF2-40B4-BE49-F238E27FC236}">
                <a16:creationId xmlns:a16="http://schemas.microsoft.com/office/drawing/2014/main" id="{C6D889FB-6CDA-461F-B164-C7D85510D6D1}"/>
              </a:ext>
            </a:extLst>
          </p:cNvPr>
          <p:cNvSpPr>
            <a:spLocks noGrp="1" noRot="1" noChangeAspect="1" noChangeArrowheads="1" noTextEdit="1"/>
          </p:cNvSpPr>
          <p:nvPr>
            <p:ph type="sldImg"/>
          </p:nvPr>
        </p:nvSpPr>
        <p:spPr>
          <a:xfrm>
            <a:off x="381000" y="685800"/>
            <a:ext cx="6096000" cy="3429000"/>
          </a:xfrm>
          <a:ln/>
        </p:spPr>
      </p:sp>
      <p:sp>
        <p:nvSpPr>
          <p:cNvPr id="813059" name="Rectangle 3">
            <a:extLst>
              <a:ext uri="{FF2B5EF4-FFF2-40B4-BE49-F238E27FC236}">
                <a16:creationId xmlns:a16="http://schemas.microsoft.com/office/drawing/2014/main" id="{A98B2F5C-47C1-48BE-B381-7C6BE83C5D9B}"/>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2830356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13CA34-2A92-4051-B761-53E21F4EBBD2}"/>
              </a:ext>
            </a:extLst>
          </p:cNvPr>
          <p:cNvSpPr>
            <a:spLocks noGrp="1" noChangeArrowheads="1"/>
          </p:cNvSpPr>
          <p:nvPr>
            <p:ph type="hdr" sz="quarter"/>
          </p:nvPr>
        </p:nvSpPr>
        <p:spPr>
          <a:ln/>
        </p:spPr>
        <p:txBody>
          <a:bodyPr/>
          <a:lstStyle/>
          <a:p>
            <a:r>
              <a:rPr lang="en-US" altLang="en-US"/>
              <a:t>Fathers Day 2021 Fatherlessness </a:t>
            </a:r>
          </a:p>
        </p:txBody>
      </p:sp>
      <p:sp>
        <p:nvSpPr>
          <p:cNvPr id="5" name="Rectangle 3">
            <a:extLst>
              <a:ext uri="{FF2B5EF4-FFF2-40B4-BE49-F238E27FC236}">
                <a16:creationId xmlns:a16="http://schemas.microsoft.com/office/drawing/2014/main" id="{A14875FC-E1B2-409C-92F8-09A4D2B5F849}"/>
              </a:ext>
            </a:extLst>
          </p:cNvPr>
          <p:cNvSpPr>
            <a:spLocks noGrp="1" noChangeArrowheads="1"/>
          </p:cNvSpPr>
          <p:nvPr>
            <p:ph type="dt" idx="1"/>
          </p:nvPr>
        </p:nvSpPr>
        <p:spPr>
          <a:ln/>
        </p:spPr>
        <p:txBody>
          <a:bodyPr/>
          <a:lstStyle/>
          <a:p>
            <a:r>
              <a:rPr lang="en-US" altLang="en-US"/>
              <a:t>June 19, 2021  5781</a:t>
            </a:r>
          </a:p>
        </p:txBody>
      </p:sp>
      <p:sp>
        <p:nvSpPr>
          <p:cNvPr id="6" name="Rectangle 7">
            <a:extLst>
              <a:ext uri="{FF2B5EF4-FFF2-40B4-BE49-F238E27FC236}">
                <a16:creationId xmlns:a16="http://schemas.microsoft.com/office/drawing/2014/main" id="{FEB423E9-260A-45B7-A67B-76CAD5497BD2}"/>
              </a:ext>
            </a:extLst>
          </p:cNvPr>
          <p:cNvSpPr>
            <a:spLocks noGrp="1" noChangeArrowheads="1"/>
          </p:cNvSpPr>
          <p:nvPr>
            <p:ph type="sldNum" sz="quarter" idx="5"/>
          </p:nvPr>
        </p:nvSpPr>
        <p:spPr>
          <a:ln/>
        </p:spPr>
        <p:txBody>
          <a:bodyPr/>
          <a:lstStyle/>
          <a:p>
            <a:fld id="{A47B7325-78B8-413A-9BD1-94E53B55CA46}" type="slidenum">
              <a:rPr lang="en-US" altLang="en-US"/>
              <a:pPr/>
              <a:t>23</a:t>
            </a:fld>
            <a:endParaRPr lang="en-US" altLang="en-US"/>
          </a:p>
        </p:txBody>
      </p:sp>
      <p:sp>
        <p:nvSpPr>
          <p:cNvPr id="813058" name="Rectangle 2">
            <a:extLst>
              <a:ext uri="{FF2B5EF4-FFF2-40B4-BE49-F238E27FC236}">
                <a16:creationId xmlns:a16="http://schemas.microsoft.com/office/drawing/2014/main" id="{C6D889FB-6CDA-461F-B164-C7D85510D6D1}"/>
              </a:ext>
            </a:extLst>
          </p:cNvPr>
          <p:cNvSpPr>
            <a:spLocks noGrp="1" noRot="1" noChangeAspect="1" noChangeArrowheads="1" noTextEdit="1"/>
          </p:cNvSpPr>
          <p:nvPr>
            <p:ph type="sldImg"/>
          </p:nvPr>
        </p:nvSpPr>
        <p:spPr>
          <a:xfrm>
            <a:off x="381000" y="685800"/>
            <a:ext cx="6096000" cy="3429000"/>
          </a:xfrm>
          <a:ln/>
        </p:spPr>
      </p:sp>
      <p:sp>
        <p:nvSpPr>
          <p:cNvPr id="813059" name="Rectangle 3">
            <a:extLst>
              <a:ext uri="{FF2B5EF4-FFF2-40B4-BE49-F238E27FC236}">
                <a16:creationId xmlns:a16="http://schemas.microsoft.com/office/drawing/2014/main" id="{A98B2F5C-47C1-48BE-B381-7C6BE83C5D9B}"/>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710046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13CA34-2A92-4051-B761-53E21F4EBBD2}"/>
              </a:ext>
            </a:extLst>
          </p:cNvPr>
          <p:cNvSpPr>
            <a:spLocks noGrp="1" noChangeArrowheads="1"/>
          </p:cNvSpPr>
          <p:nvPr>
            <p:ph type="hdr" sz="quarter"/>
          </p:nvPr>
        </p:nvSpPr>
        <p:spPr>
          <a:ln/>
        </p:spPr>
        <p:txBody>
          <a:bodyPr/>
          <a:lstStyle/>
          <a:p>
            <a:r>
              <a:rPr lang="en-US" altLang="en-US"/>
              <a:t>Fathers Day 2021 Fatherlessness </a:t>
            </a:r>
          </a:p>
        </p:txBody>
      </p:sp>
      <p:sp>
        <p:nvSpPr>
          <p:cNvPr id="5" name="Rectangle 3">
            <a:extLst>
              <a:ext uri="{FF2B5EF4-FFF2-40B4-BE49-F238E27FC236}">
                <a16:creationId xmlns:a16="http://schemas.microsoft.com/office/drawing/2014/main" id="{A14875FC-E1B2-409C-92F8-09A4D2B5F849}"/>
              </a:ext>
            </a:extLst>
          </p:cNvPr>
          <p:cNvSpPr>
            <a:spLocks noGrp="1" noChangeArrowheads="1"/>
          </p:cNvSpPr>
          <p:nvPr>
            <p:ph type="dt" idx="1"/>
          </p:nvPr>
        </p:nvSpPr>
        <p:spPr>
          <a:ln/>
        </p:spPr>
        <p:txBody>
          <a:bodyPr/>
          <a:lstStyle/>
          <a:p>
            <a:r>
              <a:rPr lang="en-US" altLang="en-US"/>
              <a:t>June 19, 2021  5781</a:t>
            </a:r>
          </a:p>
        </p:txBody>
      </p:sp>
      <p:sp>
        <p:nvSpPr>
          <p:cNvPr id="6" name="Rectangle 7">
            <a:extLst>
              <a:ext uri="{FF2B5EF4-FFF2-40B4-BE49-F238E27FC236}">
                <a16:creationId xmlns:a16="http://schemas.microsoft.com/office/drawing/2014/main" id="{FEB423E9-260A-45B7-A67B-76CAD5497BD2}"/>
              </a:ext>
            </a:extLst>
          </p:cNvPr>
          <p:cNvSpPr>
            <a:spLocks noGrp="1" noChangeArrowheads="1"/>
          </p:cNvSpPr>
          <p:nvPr>
            <p:ph type="sldNum" sz="quarter" idx="5"/>
          </p:nvPr>
        </p:nvSpPr>
        <p:spPr>
          <a:ln/>
        </p:spPr>
        <p:txBody>
          <a:bodyPr/>
          <a:lstStyle/>
          <a:p>
            <a:fld id="{A47B7325-78B8-413A-9BD1-94E53B55CA46}" type="slidenum">
              <a:rPr lang="en-US" altLang="en-US"/>
              <a:pPr/>
              <a:t>24</a:t>
            </a:fld>
            <a:endParaRPr lang="en-US" altLang="en-US"/>
          </a:p>
        </p:txBody>
      </p:sp>
      <p:sp>
        <p:nvSpPr>
          <p:cNvPr id="813058" name="Rectangle 2">
            <a:extLst>
              <a:ext uri="{FF2B5EF4-FFF2-40B4-BE49-F238E27FC236}">
                <a16:creationId xmlns:a16="http://schemas.microsoft.com/office/drawing/2014/main" id="{C6D889FB-6CDA-461F-B164-C7D85510D6D1}"/>
              </a:ext>
            </a:extLst>
          </p:cNvPr>
          <p:cNvSpPr>
            <a:spLocks noGrp="1" noRot="1" noChangeAspect="1" noChangeArrowheads="1" noTextEdit="1"/>
          </p:cNvSpPr>
          <p:nvPr>
            <p:ph type="sldImg"/>
          </p:nvPr>
        </p:nvSpPr>
        <p:spPr>
          <a:xfrm>
            <a:off x="381000" y="685800"/>
            <a:ext cx="6096000" cy="3429000"/>
          </a:xfrm>
          <a:ln/>
        </p:spPr>
      </p:sp>
      <p:sp>
        <p:nvSpPr>
          <p:cNvPr id="813059" name="Rectangle 3">
            <a:extLst>
              <a:ext uri="{FF2B5EF4-FFF2-40B4-BE49-F238E27FC236}">
                <a16:creationId xmlns:a16="http://schemas.microsoft.com/office/drawing/2014/main" id="{A98B2F5C-47C1-48BE-B381-7C6BE83C5D9B}"/>
              </a:ext>
            </a:extLst>
          </p:cNvPr>
          <p:cNvSpPr>
            <a:spLocks noGrp="1" noChangeArrowheads="1"/>
          </p:cNvSpPr>
          <p:nvPr>
            <p:ph type="body" idx="1"/>
          </p:nvPr>
        </p:nvSpPr>
        <p:spPr>
          <a:xfrm>
            <a:off x="152400" y="4114800"/>
            <a:ext cx="6553200" cy="4876800"/>
          </a:xfrm>
        </p:spPr>
        <p:txBody>
          <a:bodyPr/>
          <a:lstStyle/>
          <a:p>
            <a:r>
              <a:rPr lang="en-US" altLang="en-US" dirty="0"/>
              <a:t>But we don’t live</a:t>
            </a:r>
            <a:r>
              <a:rPr lang="en-US" altLang="en-US" baseline="0" dirty="0"/>
              <a:t> there in our culture.  We have an epidemic of Fatherlessness.  Promise Keepers men’s ministry developed to address that.  </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764773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Background</a:t>
            </a:r>
            <a:r>
              <a:rPr lang="en-US" baseline="0" dirty="0"/>
              <a:t> brain music. </a:t>
            </a:r>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FreedomFighters.org   Foundations</a:t>
            </a:r>
            <a:r>
              <a:rPr lang="en-US" baseline="0" dirty="0"/>
              <a:t> booklet</a:t>
            </a:r>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Luanne</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017326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https://www.prageru.com/video/are-fathers-necessary/?utm_source=Iterable&amp;utm_medium=email&amp;utm_campaign=campaign_2413996</a:t>
            </a:r>
            <a:endParaRPr lang="en-US" sz="200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2000" dirty="0"/>
              <a:t>To 5.27</a:t>
            </a:r>
          </a:p>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764773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always correct, but always righteous.  </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Luanne</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Emergency </a:t>
            </a:r>
            <a:r>
              <a:rPr lang="en-US" dirty="0" err="1"/>
              <a:t>frisbee</a:t>
            </a:r>
            <a:r>
              <a:rPr lang="en-US" dirty="0"/>
              <a:t> in my trunk</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b="0" i="0" kern="1200" dirty="0">
                <a:solidFill>
                  <a:schemeClr val="tx1"/>
                </a:solidFill>
                <a:latin typeface="Arial Rounded MT Bold" pitchFamily="34" charset="0"/>
                <a:ea typeface="+mn-ea"/>
                <a:cs typeface="Arial" charset="0"/>
              </a:rPr>
              <a:t>On June 7, the Christian rock band Seventh Day Slumber shared an</a:t>
            </a:r>
            <a:r>
              <a:rPr lang="en-US" sz="2000" b="0" i="0" u="sng" kern="1200" dirty="0">
                <a:solidFill>
                  <a:schemeClr val="tx1"/>
                </a:solidFill>
                <a:latin typeface="Arial Rounded MT Bold" pitchFamily="34" charset="0"/>
                <a:ea typeface="+mn-ea"/>
                <a:cs typeface="Arial" charset="0"/>
                <a:hlinkClick r:id="rId3"/>
              </a:rPr>
              <a:t> illustration</a:t>
            </a:r>
            <a:r>
              <a:rPr lang="en-US" sz="2000" b="0" i="0" kern="1200" dirty="0">
                <a:solidFill>
                  <a:schemeClr val="tx1"/>
                </a:solidFill>
                <a:latin typeface="Arial Rounded MT Bold" pitchFamily="34" charset="0"/>
                <a:ea typeface="+mn-ea"/>
                <a:cs typeface="Arial" charset="0"/>
              </a:rPr>
              <a:t> on their </a:t>
            </a:r>
            <a:r>
              <a:rPr lang="en-US" sz="2000" b="0" i="0" kern="1200" dirty="0" err="1">
                <a:solidFill>
                  <a:schemeClr val="tx1"/>
                </a:solidFill>
                <a:latin typeface="Arial Rounded MT Bold" pitchFamily="34" charset="0"/>
                <a:ea typeface="+mn-ea"/>
                <a:cs typeface="Arial" charset="0"/>
              </a:rPr>
              <a:t>Facebook</a:t>
            </a:r>
            <a:r>
              <a:rPr lang="en-US" sz="2000" b="0" i="0" kern="1200" dirty="0">
                <a:solidFill>
                  <a:schemeClr val="tx1"/>
                </a:solidFill>
                <a:latin typeface="Arial Rounded MT Bold" pitchFamily="34" charset="0"/>
                <a:ea typeface="+mn-ea"/>
                <a:cs typeface="Arial" charset="0"/>
              </a:rPr>
              <a:t> page of </a:t>
            </a:r>
            <a:r>
              <a:rPr lang="en-US" sz="2000" b="0" i="0" kern="1200" dirty="0" err="1">
                <a:solidFill>
                  <a:schemeClr val="tx1"/>
                </a:solidFill>
                <a:latin typeface="Arial Rounded MT Bold" pitchFamily="34" charset="0"/>
                <a:ea typeface="+mn-ea"/>
                <a:cs typeface="Arial" charset="0"/>
              </a:rPr>
              <a:t>Yeshua</a:t>
            </a:r>
            <a:r>
              <a:rPr lang="en-US" sz="2000" b="0" i="0" kern="1200" dirty="0">
                <a:solidFill>
                  <a:schemeClr val="tx1"/>
                </a:solidFill>
                <a:latin typeface="Arial Rounded MT Bold" pitchFamily="34" charset="0"/>
                <a:ea typeface="+mn-ea"/>
                <a:cs typeface="Arial" charset="0"/>
              </a:rPr>
              <a:t> embracing an LGBTQ person with a pink </a:t>
            </a:r>
            <a:r>
              <a:rPr lang="en-US" sz="2000" b="0" i="0" kern="1200" dirty="0" err="1">
                <a:solidFill>
                  <a:schemeClr val="tx1"/>
                </a:solidFill>
                <a:latin typeface="Arial Rounded MT Bold" pitchFamily="34" charset="0"/>
                <a:ea typeface="+mn-ea"/>
                <a:cs typeface="Arial" charset="0"/>
              </a:rPr>
              <a:t>mohawk</a:t>
            </a:r>
            <a:r>
              <a:rPr lang="en-US" sz="2000" b="0" i="0" kern="1200" dirty="0">
                <a:solidFill>
                  <a:schemeClr val="tx1"/>
                </a:solidFill>
                <a:latin typeface="Arial Rounded MT Bold" pitchFamily="34" charset="0"/>
                <a:ea typeface="+mn-ea"/>
                <a:cs typeface="Arial" charset="0"/>
              </a:rPr>
              <a:t>, the pride colors prominently displayed on the individual's shaved scalp.</a:t>
            </a:r>
          </a:p>
          <a:p>
            <a:r>
              <a:rPr lang="en-US" sz="2000" b="0" i="0" kern="1200" dirty="0">
                <a:solidFill>
                  <a:schemeClr val="tx1"/>
                </a:solidFill>
                <a:latin typeface="Arial Rounded MT Bold" pitchFamily="34" charset="0"/>
                <a:ea typeface="+mn-ea"/>
                <a:cs typeface="Arial" charset="0"/>
              </a:rPr>
              <a:t>The caption reads, "This picture is a powerful reminder of who God is, how God loves, and how none of us are out of His reach! You can come to Him in your hurt, you can come to Him in your pain, you can come to Him in your sin, you can come to Him in your brokenness. He loves you where you're at. He also loves you too much to leave you there. Be kind to one another. You never know what someone has been through."</a:t>
            </a:r>
          </a:p>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956833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764773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764773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https://www.catalyticministries.com/blog/2019/5/21/spiritual-fatherlessness</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buFont typeface="Arial" pitchFamily="34" charset="0"/>
              <a:buChar char="•"/>
            </a:pPr>
            <a:r>
              <a:rPr lang="en-US" dirty="0">
                <a:solidFill>
                  <a:srgbClr val="202122"/>
                </a:solidFill>
              </a:rPr>
              <a:t>The son of former Israeli President Chaim Herzog, he is a lawyer by profession </a:t>
            </a:r>
          </a:p>
          <a:p>
            <a:pPr marL="171450" indent="-171450">
              <a:buFont typeface="Arial" panose="020B0604020202020204" pitchFamily="34" charset="0"/>
              <a:buChar char="•"/>
            </a:pPr>
            <a:r>
              <a:rPr lang="en-US" dirty="0">
                <a:solidFill>
                  <a:srgbClr val="202122"/>
                </a:solidFill>
              </a:rPr>
              <a:t>His paternal grandfather, Rabbi Yitzhak </a:t>
            </a:r>
            <a:r>
              <a:rPr lang="en-US" dirty="0" err="1">
                <a:solidFill>
                  <a:srgbClr val="202122"/>
                </a:solidFill>
              </a:rPr>
              <a:t>HaLevi</a:t>
            </a:r>
            <a:r>
              <a:rPr lang="en-US" dirty="0">
                <a:solidFill>
                  <a:srgbClr val="202122"/>
                </a:solidFill>
              </a:rPr>
              <a:t> Herzog, was the first Chief Rabbi of Ireland from 1922 to 1935 and Ashkenazi Chief Rabbi of Israel from 1936 to 1959.</a:t>
            </a:r>
          </a:p>
          <a:p>
            <a:pPr marL="171450" indent="-171450">
              <a:buFont typeface="Arial" panose="020B0604020202020204" pitchFamily="34" charset="0"/>
              <a:buChar char="•"/>
            </a:pPr>
            <a:r>
              <a:rPr lang="en-US" dirty="0">
                <a:solidFill>
                  <a:srgbClr val="202122"/>
                </a:solidFill>
              </a:rPr>
              <a:t>member of the Knesset from 2003 to 2018.</a:t>
            </a:r>
          </a:p>
          <a:p>
            <a:pPr marL="171450" indent="-171450">
              <a:buFont typeface="Arial" panose="020B0604020202020204" pitchFamily="34" charset="0"/>
              <a:buChar char="•"/>
            </a:pPr>
            <a:r>
              <a:rPr lang="en-US" dirty="0">
                <a:solidFill>
                  <a:srgbClr val="202122"/>
                </a:solidFill>
              </a:rPr>
              <a:t>Formerly the chairman of the Labor Party 2013 -2017</a:t>
            </a:r>
          </a:p>
          <a:p>
            <a:pPr marL="171450" indent="-171450">
              <a:buFont typeface="Arial" panose="020B0604020202020204" pitchFamily="34" charset="0"/>
              <a:buChar char="•"/>
            </a:pPr>
            <a:r>
              <a:rPr lang="en-US" dirty="0">
                <a:solidFill>
                  <a:srgbClr val="202122"/>
                </a:solidFill>
              </a:rPr>
              <a:t>Sort of royalty in Israeli society</a:t>
            </a:r>
          </a:p>
          <a:p>
            <a:pPr marL="171450" indent="-171450">
              <a:buFont typeface="Arial" panose="020B0604020202020204" pitchFamily="34" charset="0"/>
              <a:buChar char="•"/>
            </a:pPr>
            <a:r>
              <a:rPr lang="en-US" dirty="0">
                <a:solidFill>
                  <a:srgbClr val="202122"/>
                </a:solidFill>
              </a:rPr>
              <a:t>Herzog met with Palestinian President Mahmoud Abbas to pledge his support for the two-state solution.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2021 Fatherlessness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642540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3251"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3252" name="Rectangle 7"/>
          <p:cNvSpPr>
            <a:spLocks noGrp="1" noChangeArrowheads="1"/>
          </p:cNvSpPr>
          <p:nvPr>
            <p:ph type="sldNum" sz="quarter" idx="5"/>
          </p:nvPr>
        </p:nvSpPr>
        <p:spPr>
          <a:noFill/>
          <a:ln>
            <a:miter lim="800000"/>
            <a:headEnd/>
            <a:tailEnd/>
          </a:ln>
        </p:spPr>
        <p:txBody>
          <a:bodyPr/>
          <a:lstStyle/>
          <a:p>
            <a:fld id="{8975D38B-1B75-41ED-B5DC-A273CF31A7D4}" type="slidenum">
              <a:rPr lang="en-US" altLang="en-US" smtClean="0"/>
              <a:pPr/>
              <a:t>50</a:t>
            </a:fld>
            <a:endParaRPr lang="en-US" altLang="en-US"/>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eaLnBrk="1" hangingPunct="1"/>
            <a:r>
              <a:rPr lang="en-US" altLang="en-US"/>
              <a:t>Abe w great wisdom and holiness </a:t>
            </a:r>
          </a:p>
          <a:p>
            <a:pPr eaLnBrk="1" hangingPunct="1"/>
            <a:r>
              <a:rPr lang="en-US" altLang="en-US"/>
              <a:t>Hagar ~16 maybe in love some appropriate young man</a:t>
            </a:r>
          </a:p>
          <a:p>
            <a:pPr eaLnBrk="1" hangingPunct="1"/>
            <a:r>
              <a:rPr lang="en-US" altLang="en-US"/>
              <a:t>Snatched by complaining matriarch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3251"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3252" name="Rectangle 7"/>
          <p:cNvSpPr>
            <a:spLocks noGrp="1" noChangeArrowheads="1"/>
          </p:cNvSpPr>
          <p:nvPr>
            <p:ph type="sldNum" sz="quarter" idx="5"/>
          </p:nvPr>
        </p:nvSpPr>
        <p:spPr>
          <a:noFill/>
          <a:ln>
            <a:miter lim="800000"/>
            <a:headEnd/>
            <a:tailEnd/>
          </a:ln>
        </p:spPr>
        <p:txBody>
          <a:bodyPr/>
          <a:lstStyle/>
          <a:p>
            <a:fld id="{8975D38B-1B75-41ED-B5DC-A273CF31A7D4}" type="slidenum">
              <a:rPr lang="en-US" altLang="en-US" smtClean="0"/>
              <a:pPr/>
              <a:t>51</a:t>
            </a:fld>
            <a:endParaRPr lang="en-US" altLang="en-US"/>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p:spPr>
        <p:txBody>
          <a:bodyPr/>
          <a:lstStyle/>
          <a:p>
            <a:pPr eaLnBrk="1" hangingPunct="1"/>
            <a:r>
              <a:rPr lang="en-US" altLang="en-US"/>
              <a:t>Abe w great wisdom and holiness </a:t>
            </a:r>
          </a:p>
          <a:p>
            <a:pPr eaLnBrk="1" hangingPunct="1"/>
            <a:r>
              <a:rPr lang="en-US" altLang="en-US"/>
              <a:t>Hagar ~16 maybe in love some appropriate young man</a:t>
            </a:r>
          </a:p>
          <a:p>
            <a:pPr eaLnBrk="1" hangingPunct="1"/>
            <a:r>
              <a:rPr lang="en-US" altLang="en-US"/>
              <a:t>Snatched by complaining matriarch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4275"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4276" name="Rectangle 7"/>
          <p:cNvSpPr>
            <a:spLocks noGrp="1" noChangeArrowheads="1"/>
          </p:cNvSpPr>
          <p:nvPr>
            <p:ph type="sldNum" sz="quarter" idx="5"/>
          </p:nvPr>
        </p:nvSpPr>
        <p:spPr>
          <a:noFill/>
          <a:ln>
            <a:miter lim="800000"/>
            <a:headEnd/>
            <a:tailEnd/>
          </a:ln>
        </p:spPr>
        <p:txBody>
          <a:bodyPr/>
          <a:lstStyle/>
          <a:p>
            <a:fld id="{4D18D29A-E2BE-456D-B4EA-415F4D388959}" type="slidenum">
              <a:rPr lang="en-US" altLang="en-US" smtClean="0"/>
              <a:pPr/>
              <a:t>52</a:t>
            </a:fld>
            <a:endParaRPr lang="en-US" altLang="en-US"/>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p:spPr>
        <p:txBody>
          <a:bodyPr/>
          <a:lstStyle/>
          <a:p>
            <a:pPr eaLnBrk="1" hangingPunct="1"/>
            <a:r>
              <a:rPr lang="en-US" altLang="en-US" dirty="0"/>
              <a:t>Tone</a:t>
            </a:r>
          </a:p>
          <a:p>
            <a:pPr eaLnBrk="1" hangingPunct="1"/>
            <a:r>
              <a:rPr lang="en-US" altLang="en-US" dirty="0"/>
              <a:t>Baby grew up w contempt in family,</a:t>
            </a:r>
          </a:p>
          <a:p>
            <a:pPr eaLnBrk="1" hangingPunct="1"/>
            <a:r>
              <a:rPr lang="en-US" altLang="en-US" dirty="0"/>
              <a:t>Hagar </a:t>
            </a:r>
            <a:r>
              <a:rPr lang="en-US" altLang="en-US" dirty="0" err="1"/>
              <a:t>prob</a:t>
            </a:r>
            <a:r>
              <a:rPr lang="en-US" altLang="en-US" dirty="0"/>
              <a:t> festering anger </a:t>
            </a:r>
            <a:r>
              <a:rPr lang="he-IL" altLang="en-US" dirty="0"/>
              <a:t>כי</a:t>
            </a:r>
            <a:r>
              <a:rPr lang="en-US" altLang="en-US" dirty="0"/>
              <a:t> forced</a:t>
            </a:r>
          </a:p>
          <a:p>
            <a:pPr eaLnBrk="1" hangingPunct="1"/>
            <a:r>
              <a:rPr lang="en-US" altLang="en-US" dirty="0"/>
              <a:t>Hormones </a:t>
            </a:r>
            <a:r>
              <a:rPr lang="en-US" altLang="en-US" dirty="0">
                <a:sym typeface="Wingdings" pitchFamily="2" charset="2"/>
              </a:rPr>
              <a:t> fetus</a:t>
            </a:r>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5299"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5300" name="Rectangle 7"/>
          <p:cNvSpPr>
            <a:spLocks noGrp="1" noChangeArrowheads="1"/>
          </p:cNvSpPr>
          <p:nvPr>
            <p:ph type="sldNum" sz="quarter" idx="5"/>
          </p:nvPr>
        </p:nvSpPr>
        <p:spPr>
          <a:noFill/>
          <a:ln>
            <a:miter lim="800000"/>
            <a:headEnd/>
            <a:tailEnd/>
          </a:ln>
        </p:spPr>
        <p:txBody>
          <a:bodyPr/>
          <a:lstStyle/>
          <a:p>
            <a:fld id="{BCEE9E19-3B3C-47DB-934C-115ABD5A7474}" type="slidenum">
              <a:rPr lang="en-US" altLang="en-US" smtClean="0"/>
              <a:pPr/>
              <a:t>53</a:t>
            </a:fld>
            <a:endParaRPr lang="en-US" altLang="en-US"/>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p:spPr>
        <p:txBody>
          <a:bodyPr/>
          <a:lstStyle/>
          <a:p>
            <a:pPr eaLnBrk="1" hangingPunct="1"/>
            <a:r>
              <a:rPr lang="en-US" altLang="en-US"/>
              <a:t>Sarah’s response: Contempt and harshness: babies hear emotional messages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5299"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5300" name="Rectangle 7"/>
          <p:cNvSpPr>
            <a:spLocks noGrp="1" noChangeArrowheads="1"/>
          </p:cNvSpPr>
          <p:nvPr>
            <p:ph type="sldNum" sz="quarter" idx="5"/>
          </p:nvPr>
        </p:nvSpPr>
        <p:spPr>
          <a:noFill/>
          <a:ln>
            <a:miter lim="800000"/>
            <a:headEnd/>
            <a:tailEnd/>
          </a:ln>
        </p:spPr>
        <p:txBody>
          <a:bodyPr/>
          <a:lstStyle/>
          <a:p>
            <a:fld id="{BCEE9E19-3B3C-47DB-934C-115ABD5A7474}" type="slidenum">
              <a:rPr lang="en-US" altLang="en-US" smtClean="0"/>
              <a:pPr/>
              <a:t>54</a:t>
            </a:fld>
            <a:endParaRPr lang="en-US" altLang="en-US"/>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p:spPr>
        <p:txBody>
          <a:bodyPr/>
          <a:lstStyle/>
          <a:p>
            <a:pPr eaLnBrk="1" hangingPunct="1"/>
            <a:r>
              <a:rPr lang="en-US" altLang="en-US"/>
              <a:t>Sarah’s response: Contempt and harshness: babies hear emotional messages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6323"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6324" name="Rectangle 7"/>
          <p:cNvSpPr>
            <a:spLocks noGrp="1" noChangeArrowheads="1"/>
          </p:cNvSpPr>
          <p:nvPr>
            <p:ph type="sldNum" sz="quarter" idx="5"/>
          </p:nvPr>
        </p:nvSpPr>
        <p:spPr>
          <a:noFill/>
          <a:ln>
            <a:miter lim="800000"/>
            <a:headEnd/>
            <a:tailEnd/>
          </a:ln>
        </p:spPr>
        <p:txBody>
          <a:bodyPr/>
          <a:lstStyle/>
          <a:p>
            <a:fld id="{78B1F970-2810-454A-8B2A-6E5779FEC05E}" type="slidenum">
              <a:rPr lang="en-US" altLang="en-US" smtClean="0"/>
              <a:pPr/>
              <a:t>55</a:t>
            </a:fld>
            <a:endParaRPr lang="en-US" altLang="en-US"/>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6323"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6324" name="Rectangle 7"/>
          <p:cNvSpPr>
            <a:spLocks noGrp="1" noChangeArrowheads="1"/>
          </p:cNvSpPr>
          <p:nvPr>
            <p:ph type="sldNum" sz="quarter" idx="5"/>
          </p:nvPr>
        </p:nvSpPr>
        <p:spPr>
          <a:noFill/>
          <a:ln>
            <a:miter lim="800000"/>
            <a:headEnd/>
            <a:tailEnd/>
          </a:ln>
        </p:spPr>
        <p:txBody>
          <a:bodyPr/>
          <a:lstStyle/>
          <a:p>
            <a:fld id="{78B1F970-2810-454A-8B2A-6E5779FEC05E}" type="slidenum">
              <a:rPr lang="en-US" altLang="en-US" smtClean="0"/>
              <a:pPr/>
              <a:t>56</a:t>
            </a:fld>
            <a:endParaRPr lang="en-US" altLang="en-US"/>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7347"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7348" name="Rectangle 7"/>
          <p:cNvSpPr>
            <a:spLocks noGrp="1" noChangeArrowheads="1"/>
          </p:cNvSpPr>
          <p:nvPr>
            <p:ph type="sldNum" sz="quarter" idx="5"/>
          </p:nvPr>
        </p:nvSpPr>
        <p:spPr>
          <a:noFill/>
          <a:ln>
            <a:miter lim="800000"/>
            <a:headEnd/>
            <a:tailEnd/>
          </a:ln>
        </p:spPr>
        <p:txBody>
          <a:bodyPr/>
          <a:lstStyle/>
          <a:p>
            <a:fld id="{69307D7B-B17A-4417-9302-40AA6B28A809}" type="slidenum">
              <a:rPr lang="en-US" altLang="en-US" smtClean="0"/>
              <a:pPr/>
              <a:t>57</a:t>
            </a:fld>
            <a:endParaRPr lang="en-US" altLang="en-US"/>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p:spPr>
        <p:txBody>
          <a:bodyPr/>
          <a:lstStyle/>
          <a:p>
            <a:pPr eaLnBrk="1" hangingPunct="1"/>
            <a:r>
              <a:rPr lang="en-US" altLang="en-US"/>
              <a:t>Three promises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7347"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7348" name="Rectangle 7"/>
          <p:cNvSpPr>
            <a:spLocks noGrp="1" noChangeArrowheads="1"/>
          </p:cNvSpPr>
          <p:nvPr>
            <p:ph type="sldNum" sz="quarter" idx="5"/>
          </p:nvPr>
        </p:nvSpPr>
        <p:spPr>
          <a:noFill/>
          <a:ln>
            <a:miter lim="800000"/>
            <a:headEnd/>
            <a:tailEnd/>
          </a:ln>
        </p:spPr>
        <p:txBody>
          <a:bodyPr/>
          <a:lstStyle/>
          <a:p>
            <a:fld id="{69307D7B-B17A-4417-9302-40AA6B28A809}" type="slidenum">
              <a:rPr lang="en-US" altLang="en-US" smtClean="0"/>
              <a:pPr/>
              <a:t>58</a:t>
            </a:fld>
            <a:endParaRPr lang="en-US" altLang="en-US"/>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p:spPr>
        <p:txBody>
          <a:bodyPr/>
          <a:lstStyle/>
          <a:p>
            <a:pPr eaLnBrk="1" hangingPunct="1"/>
            <a:r>
              <a:rPr lang="en-US" altLang="en-US"/>
              <a:t>Three promises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8371"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8372" name="Rectangle 7"/>
          <p:cNvSpPr>
            <a:spLocks noGrp="1" noChangeArrowheads="1"/>
          </p:cNvSpPr>
          <p:nvPr>
            <p:ph type="sldNum" sz="quarter" idx="5"/>
          </p:nvPr>
        </p:nvSpPr>
        <p:spPr>
          <a:noFill/>
          <a:ln>
            <a:miter lim="800000"/>
            <a:headEnd/>
            <a:tailEnd/>
          </a:ln>
        </p:spPr>
        <p:txBody>
          <a:bodyPr/>
          <a:lstStyle/>
          <a:p>
            <a:fld id="{29BA830D-CD9A-4394-ABBA-9C2750F7E08F}" type="slidenum">
              <a:rPr lang="en-US" altLang="en-US" smtClean="0"/>
              <a:pPr/>
              <a:t>59</a:t>
            </a:fld>
            <a:endParaRPr lang="en-US" altLang="en-US"/>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err="1">
                <a:effectLst/>
              </a:rPr>
              <a:t>Ra’am</a:t>
            </a:r>
            <a:r>
              <a:rPr lang="en-US" b="0" i="0" dirty="0">
                <a:effectLst/>
              </a:rPr>
              <a:t> leader Mansour Abbas threw his support behind the would-be government late on Wednesday night, setting up his Islamist party to be the first majority Arab party in decades to be part of a ruling coalition.</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2021 Fatherlessness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185477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59395"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59396" name="Rectangle 7"/>
          <p:cNvSpPr>
            <a:spLocks noGrp="1" noChangeArrowheads="1"/>
          </p:cNvSpPr>
          <p:nvPr>
            <p:ph type="sldNum" sz="quarter" idx="5"/>
          </p:nvPr>
        </p:nvSpPr>
        <p:spPr>
          <a:noFill/>
          <a:ln>
            <a:miter lim="800000"/>
            <a:headEnd/>
            <a:tailEnd/>
          </a:ln>
        </p:spPr>
        <p:txBody>
          <a:bodyPr/>
          <a:lstStyle/>
          <a:p>
            <a:fld id="{A9BEC616-5B6F-495D-A6DD-D4C496E40052}" type="slidenum">
              <a:rPr lang="en-US" altLang="en-US" smtClean="0"/>
              <a:pPr/>
              <a:t>60</a:t>
            </a:fld>
            <a:endParaRPr lang="en-US" altLang="en-US"/>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p:spPr>
        <p:txBody>
          <a:bodyPr/>
          <a:lstStyle/>
          <a:p>
            <a:pPr eaLnBrk="1" hangingPunct="1"/>
            <a:r>
              <a:rPr lang="en-US" altLang="en-US"/>
              <a:t>3.5 First angelic visit</a:t>
            </a:r>
          </a:p>
          <a:p>
            <a:pPr eaLnBrk="1" hangingPunct="1"/>
            <a:r>
              <a:rPr lang="en-US" altLang="en-US"/>
              <a:t>Proud nomadic unconq, independent, to a slave girl forced to an old man FREE</a:t>
            </a:r>
          </a:p>
          <a:p>
            <a:pPr eaLnBrk="1" hangingPunct="1"/>
            <a:r>
              <a:rPr lang="en-US" altLang="en-US"/>
              <a:t>Other not so flattering names: Dan a serpent, Benj a ravenous wolf</a:t>
            </a:r>
          </a:p>
          <a:p>
            <a:pPr eaLnBrk="1" hangingPunct="1"/>
            <a:r>
              <a:rPr lang="en-US" altLang="en-US"/>
              <a:t>~Am mustang</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0419"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0420" name="Rectangle 7"/>
          <p:cNvSpPr>
            <a:spLocks noGrp="1" noChangeArrowheads="1"/>
          </p:cNvSpPr>
          <p:nvPr>
            <p:ph type="sldNum" sz="quarter" idx="5"/>
          </p:nvPr>
        </p:nvSpPr>
        <p:spPr>
          <a:noFill/>
          <a:ln>
            <a:miter lim="800000"/>
            <a:headEnd/>
            <a:tailEnd/>
          </a:ln>
        </p:spPr>
        <p:txBody>
          <a:bodyPr/>
          <a:lstStyle/>
          <a:p>
            <a:fld id="{7BB93E24-FF63-4203-8C65-8BD92481545C}" type="slidenum">
              <a:rPr lang="en-US" altLang="en-US" smtClean="0"/>
              <a:pPr/>
              <a:t>61</a:t>
            </a:fld>
            <a:endParaRPr lang="en-US" altLang="en-US"/>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p:spPr>
        <p:txBody>
          <a:bodyPr/>
          <a:lstStyle/>
          <a:p>
            <a:pPr eaLnBrk="1" hangingPunct="1"/>
            <a:r>
              <a:rPr lang="en-US" altLang="en-US"/>
              <a:t>Saw </a:t>
            </a:r>
            <a:r>
              <a:rPr lang="he-IL" altLang="en-US"/>
              <a:t>ישוע</a:t>
            </a:r>
            <a:r>
              <a:rPr lang="en-US" altLang="en-US"/>
              <a:t> first</a:t>
            </a:r>
          </a:p>
          <a:p>
            <a:pPr eaLnBrk="1" hangingPunct="1"/>
            <a:r>
              <a:rPr lang="en-US" altLang="en-US"/>
              <a:t>12 princes Abu Saada p 208</a:t>
            </a:r>
          </a:p>
          <a:p>
            <a:pPr eaLnBrk="1" hangingPunct="1"/>
            <a:endParaRPr lang="en-US" altLang="en-US"/>
          </a:p>
          <a:p>
            <a:pPr eaLnBrk="1" hangingPunct="1"/>
            <a:r>
              <a:rPr lang="en-US" altLang="en-US"/>
              <a:t>Jeff Seif: </a:t>
            </a:r>
          </a:p>
          <a:p>
            <a:pPr eaLnBrk="1" hangingPunct="1">
              <a:buFontTx/>
              <a:buChar char="•"/>
            </a:pPr>
            <a:r>
              <a:rPr lang="en-US" altLang="en-US"/>
              <a:t>David could be another mother Ps 51</a:t>
            </a:r>
          </a:p>
          <a:p>
            <a:pPr eaLnBrk="1" hangingPunct="1">
              <a:buFontTx/>
              <a:buChar char="•"/>
            </a:pPr>
            <a:r>
              <a:rPr lang="en-US" altLang="en-US"/>
              <a:t>David’s sister Avigayil married Yeter the Yishmaeli 2 Sam 19.13 [355] Amasa nephew of David</a:t>
            </a:r>
          </a:p>
          <a:p>
            <a:pPr eaLnBrk="1" hangingPunct="1"/>
            <a:r>
              <a:rPr lang="en-US" altLang="en-US"/>
              <a:t>1 Chron 2.17 [1152 cjb]</a:t>
            </a:r>
          </a:p>
          <a:p>
            <a:pPr eaLnBrk="1" hangingPunct="1"/>
            <a:r>
              <a:rPr lang="en-US" altLang="en-US" sz="1600"/>
              <a:t>[2 Sam 17.25 complicates]</a:t>
            </a:r>
          </a:p>
          <a:p>
            <a:pPr eaLnBrk="1" hangingPunct="1">
              <a:buFontTx/>
              <a:buChar char="•"/>
            </a:pPr>
            <a:r>
              <a:rPr lang="en-US" altLang="en-US"/>
              <a:t>Camels 1 Chron 27.30  1181</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0419"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0420" name="Rectangle 7"/>
          <p:cNvSpPr>
            <a:spLocks noGrp="1" noChangeArrowheads="1"/>
          </p:cNvSpPr>
          <p:nvPr>
            <p:ph type="sldNum" sz="quarter" idx="5"/>
          </p:nvPr>
        </p:nvSpPr>
        <p:spPr>
          <a:noFill/>
          <a:ln>
            <a:miter lim="800000"/>
            <a:headEnd/>
            <a:tailEnd/>
          </a:ln>
        </p:spPr>
        <p:txBody>
          <a:bodyPr/>
          <a:lstStyle/>
          <a:p>
            <a:fld id="{7BB93E24-FF63-4203-8C65-8BD92481545C}" type="slidenum">
              <a:rPr lang="en-US" altLang="en-US" smtClean="0"/>
              <a:pPr/>
              <a:t>62</a:t>
            </a:fld>
            <a:endParaRPr lang="en-US" altLang="en-US"/>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p:spPr>
        <p:txBody>
          <a:bodyPr/>
          <a:lstStyle/>
          <a:p>
            <a:pPr eaLnBrk="1" hangingPunct="1"/>
            <a:r>
              <a:rPr lang="en-US" altLang="en-US"/>
              <a:t>Saw </a:t>
            </a:r>
            <a:r>
              <a:rPr lang="he-IL" altLang="en-US"/>
              <a:t>ישוע</a:t>
            </a:r>
            <a:r>
              <a:rPr lang="en-US" altLang="en-US"/>
              <a:t> first</a:t>
            </a:r>
          </a:p>
          <a:p>
            <a:pPr eaLnBrk="1" hangingPunct="1"/>
            <a:r>
              <a:rPr lang="en-US" altLang="en-US"/>
              <a:t>12 princes Abu Saada p 208</a:t>
            </a:r>
          </a:p>
          <a:p>
            <a:pPr eaLnBrk="1" hangingPunct="1"/>
            <a:endParaRPr lang="en-US" altLang="en-US"/>
          </a:p>
          <a:p>
            <a:pPr eaLnBrk="1" hangingPunct="1"/>
            <a:r>
              <a:rPr lang="en-US" altLang="en-US"/>
              <a:t>Jeff Seif: </a:t>
            </a:r>
          </a:p>
          <a:p>
            <a:pPr eaLnBrk="1" hangingPunct="1">
              <a:buFontTx/>
              <a:buChar char="•"/>
            </a:pPr>
            <a:r>
              <a:rPr lang="en-US" altLang="en-US"/>
              <a:t>David could be another mother Ps 51</a:t>
            </a:r>
          </a:p>
          <a:p>
            <a:pPr eaLnBrk="1" hangingPunct="1">
              <a:buFontTx/>
              <a:buChar char="•"/>
            </a:pPr>
            <a:r>
              <a:rPr lang="en-US" altLang="en-US"/>
              <a:t>David’s sister Avigayil married Yeter the Yishmaeli 2 Sam 19.13 [355] Amasa nephew of David</a:t>
            </a:r>
          </a:p>
          <a:p>
            <a:pPr eaLnBrk="1" hangingPunct="1"/>
            <a:r>
              <a:rPr lang="en-US" altLang="en-US"/>
              <a:t>1 Chron 2.17 [1152 cjb]</a:t>
            </a:r>
          </a:p>
          <a:p>
            <a:pPr eaLnBrk="1" hangingPunct="1"/>
            <a:r>
              <a:rPr lang="en-US" altLang="en-US" sz="1600"/>
              <a:t>[2 Sam 17.25 complicates]</a:t>
            </a:r>
          </a:p>
          <a:p>
            <a:pPr eaLnBrk="1" hangingPunct="1">
              <a:buFontTx/>
              <a:buChar char="•"/>
            </a:pPr>
            <a:r>
              <a:rPr lang="en-US" altLang="en-US"/>
              <a:t>Camels 1 Chron 27.30  1181</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1443"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1444" name="Rectangle 7"/>
          <p:cNvSpPr>
            <a:spLocks noGrp="1" noChangeArrowheads="1"/>
          </p:cNvSpPr>
          <p:nvPr>
            <p:ph type="sldNum" sz="quarter" idx="5"/>
          </p:nvPr>
        </p:nvSpPr>
        <p:spPr>
          <a:noFill/>
          <a:ln>
            <a:miter lim="800000"/>
            <a:headEnd/>
            <a:tailEnd/>
          </a:ln>
        </p:spPr>
        <p:txBody>
          <a:bodyPr/>
          <a:lstStyle/>
          <a:p>
            <a:fld id="{F930D126-3011-4AC3-8425-BCF8AFC1BE64}" type="slidenum">
              <a:rPr lang="en-US" altLang="en-US" smtClean="0"/>
              <a:pPr/>
              <a:t>63</a:t>
            </a:fld>
            <a:endParaRPr lang="en-US" altLang="en-US"/>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2467"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2468" name="Rectangle 7"/>
          <p:cNvSpPr>
            <a:spLocks noGrp="1" noChangeArrowheads="1"/>
          </p:cNvSpPr>
          <p:nvPr>
            <p:ph type="sldNum" sz="quarter" idx="5"/>
          </p:nvPr>
        </p:nvSpPr>
        <p:spPr>
          <a:noFill/>
          <a:ln>
            <a:miter lim="800000"/>
            <a:headEnd/>
            <a:tailEnd/>
          </a:ln>
        </p:spPr>
        <p:txBody>
          <a:bodyPr/>
          <a:lstStyle/>
          <a:p>
            <a:fld id="{7B65D296-9ECA-4052-8B8A-C2EDE736E62A}" type="slidenum">
              <a:rPr lang="en-US" altLang="en-US" smtClean="0"/>
              <a:pPr/>
              <a:t>64</a:t>
            </a:fld>
            <a:endParaRPr lang="en-US" altLang="en-US"/>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p:spPr>
        <p:txBody>
          <a:bodyPr/>
          <a:lstStyle/>
          <a:p>
            <a:pPr eaLnBrk="1" hangingPunct="1"/>
            <a:r>
              <a:rPr lang="en-US" altLang="en-US"/>
              <a:t>Making fun means??</a:t>
            </a:r>
          </a:p>
          <a:p>
            <a:pPr eaLnBrk="1" hangingPunct="1"/>
            <a:r>
              <a:rPr lang="en-US" altLang="en-US"/>
              <a:t>Bad relations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3491"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3492" name="Rectangle 7"/>
          <p:cNvSpPr>
            <a:spLocks noGrp="1" noChangeArrowheads="1"/>
          </p:cNvSpPr>
          <p:nvPr>
            <p:ph type="sldNum" sz="quarter" idx="5"/>
          </p:nvPr>
        </p:nvSpPr>
        <p:spPr>
          <a:noFill/>
          <a:ln>
            <a:miter lim="800000"/>
            <a:headEnd/>
            <a:tailEnd/>
          </a:ln>
        </p:spPr>
        <p:txBody>
          <a:bodyPr/>
          <a:lstStyle/>
          <a:p>
            <a:fld id="{14E10A83-B695-442A-9696-6D2838FDB2E5}" type="slidenum">
              <a:rPr lang="en-US" altLang="en-US" smtClean="0"/>
              <a:pPr/>
              <a:t>65</a:t>
            </a:fld>
            <a:endParaRPr lang="en-US" altLang="en-US"/>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p:spPr>
        <p:txBody>
          <a:bodyPr/>
          <a:lstStyle/>
          <a:p>
            <a:pPr eaLnBrk="1" hangingPunct="1"/>
            <a:r>
              <a:rPr lang="en-US" altLang="en-US"/>
              <a:t>NO inheritance</a:t>
            </a:r>
          </a:p>
          <a:p>
            <a:pPr eaLnBrk="1" hangingPunct="1">
              <a:buFontTx/>
              <a:buChar char="•"/>
            </a:pPr>
            <a:r>
              <a:rPr lang="en-US" altLang="en-US"/>
              <a:t>Not correct, instruct, discipline</a:t>
            </a:r>
          </a:p>
          <a:p>
            <a:pPr eaLnBrk="1" hangingPunct="1">
              <a:buFontTx/>
              <a:buChar char="•"/>
            </a:pPr>
            <a:r>
              <a:rPr lang="en-US" altLang="en-US"/>
              <a:t>My Dad threatened repeatedly w me</a:t>
            </a:r>
          </a:p>
          <a:p>
            <a:pPr eaLnBrk="1" hangingPunct="1">
              <a:buFontTx/>
              <a:buChar char="•"/>
            </a:pPr>
            <a:r>
              <a:rPr lang="en-US" altLang="en-US"/>
              <a:t>All to mom anyway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4515"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4516" name="Rectangle 7"/>
          <p:cNvSpPr>
            <a:spLocks noGrp="1" noChangeArrowheads="1"/>
          </p:cNvSpPr>
          <p:nvPr>
            <p:ph type="sldNum" sz="quarter" idx="5"/>
          </p:nvPr>
        </p:nvSpPr>
        <p:spPr>
          <a:noFill/>
          <a:ln>
            <a:miter lim="800000"/>
            <a:headEnd/>
            <a:tailEnd/>
          </a:ln>
        </p:spPr>
        <p:txBody>
          <a:bodyPr/>
          <a:lstStyle/>
          <a:p>
            <a:fld id="{F6766250-4DA2-40CC-A81C-AD10639A08A9}" type="slidenum">
              <a:rPr lang="en-US" altLang="en-US" smtClean="0"/>
              <a:pPr/>
              <a:t>66</a:t>
            </a:fld>
            <a:endParaRPr lang="en-US" altLang="en-US"/>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p:spPr>
        <p:txBody>
          <a:bodyPr/>
          <a:lstStyle/>
          <a:p>
            <a:pPr eaLnBrk="1" hangingPunct="1"/>
            <a:r>
              <a:rPr lang="en-US" altLang="en-US"/>
              <a:t>Sarah didn’t say starve them.</a:t>
            </a:r>
          </a:p>
          <a:p>
            <a:pPr eaLnBrk="1" hangingPunct="1"/>
            <a:r>
              <a:rPr lang="en-US" altLang="en-US"/>
              <a:t>Abe took further, mabye in bitterness “This woman, schemes, complains, rages”</a:t>
            </a:r>
          </a:p>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5539"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5540" name="Rectangle 7"/>
          <p:cNvSpPr>
            <a:spLocks noGrp="1" noChangeArrowheads="1"/>
          </p:cNvSpPr>
          <p:nvPr>
            <p:ph type="sldNum" sz="quarter" idx="5"/>
          </p:nvPr>
        </p:nvSpPr>
        <p:spPr>
          <a:noFill/>
          <a:ln>
            <a:miter lim="800000"/>
            <a:headEnd/>
            <a:tailEnd/>
          </a:ln>
        </p:spPr>
        <p:txBody>
          <a:bodyPr/>
          <a:lstStyle/>
          <a:p>
            <a:fld id="{2178792C-45FF-478E-80EE-03A64C0AC1F6}" type="slidenum">
              <a:rPr lang="en-US" altLang="en-US" smtClean="0"/>
              <a:pPr/>
              <a:t>67</a:t>
            </a:fld>
            <a:endParaRPr lang="en-US" altLang="en-US"/>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p:spPr>
        <p:txBody>
          <a:bodyPr/>
          <a:lstStyle/>
          <a:p>
            <a:pPr eaLnBrk="1" hangingPunct="1"/>
            <a:r>
              <a:rPr lang="en-US" altLang="en-US"/>
              <a:t>211-12 Taysir</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5539"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5540" name="Rectangle 7"/>
          <p:cNvSpPr>
            <a:spLocks noGrp="1" noChangeArrowheads="1"/>
          </p:cNvSpPr>
          <p:nvPr>
            <p:ph type="sldNum" sz="quarter" idx="5"/>
          </p:nvPr>
        </p:nvSpPr>
        <p:spPr>
          <a:noFill/>
          <a:ln>
            <a:miter lim="800000"/>
            <a:headEnd/>
            <a:tailEnd/>
          </a:ln>
        </p:spPr>
        <p:txBody>
          <a:bodyPr/>
          <a:lstStyle/>
          <a:p>
            <a:fld id="{2178792C-45FF-478E-80EE-03A64C0AC1F6}" type="slidenum">
              <a:rPr lang="en-US" altLang="en-US" smtClean="0"/>
              <a:pPr/>
              <a:t>68</a:t>
            </a:fld>
            <a:endParaRPr lang="en-US" altLang="en-US"/>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p:spPr>
        <p:txBody>
          <a:bodyPr/>
          <a:lstStyle/>
          <a:p>
            <a:pPr eaLnBrk="1" hangingPunct="1"/>
            <a:r>
              <a:rPr lang="en-US" altLang="en-US"/>
              <a:t>211-12 Taysir</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6563"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6564" name="Rectangle 7"/>
          <p:cNvSpPr>
            <a:spLocks noGrp="1" noChangeArrowheads="1"/>
          </p:cNvSpPr>
          <p:nvPr>
            <p:ph type="sldNum" sz="quarter" idx="5"/>
          </p:nvPr>
        </p:nvSpPr>
        <p:spPr>
          <a:noFill/>
          <a:ln>
            <a:miter lim="800000"/>
            <a:headEnd/>
            <a:tailEnd/>
          </a:ln>
        </p:spPr>
        <p:txBody>
          <a:bodyPr/>
          <a:lstStyle/>
          <a:p>
            <a:fld id="{83E41E4A-49BB-4CC5-A7F5-C8A4E85ECCC2}" type="slidenum">
              <a:rPr lang="en-US" altLang="en-US" smtClean="0"/>
              <a:pPr/>
              <a:t>69</a:t>
            </a:fld>
            <a:endParaRPr lang="en-US" altLang="en-US"/>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p:spPr>
        <p:txBody>
          <a:bodyPr/>
          <a:lstStyle/>
          <a:p>
            <a:pPr eaLnBrk="1" hangingPunct="1"/>
            <a:r>
              <a:rPr lang="en-US" altLang="en-US" dirty="0"/>
              <a:t>211 Abu </a:t>
            </a:r>
            <a:r>
              <a:rPr lang="en-US" altLang="en-US" dirty="0" err="1"/>
              <a:t>Saada</a:t>
            </a:r>
            <a:endParaRPr lang="en-US" altLang="en-US" dirty="0"/>
          </a:p>
          <a:p>
            <a:pPr eaLnBrk="1" hangingPunct="1"/>
            <a:r>
              <a:rPr lang="en-US" altLang="en-US" dirty="0"/>
              <a:t>Who of us cares about Arabs?</a:t>
            </a:r>
          </a:p>
          <a:p>
            <a:pPr eaLnBrk="1" hangingPunct="1"/>
            <a:r>
              <a:rPr lang="en-US" altLang="en-US" dirty="0"/>
              <a:t>First time I </a:t>
            </a:r>
            <a:r>
              <a:rPr lang="en-US" altLang="en-US" dirty="0" err="1"/>
              <a:t>heeard</a:t>
            </a:r>
            <a:r>
              <a:rPr lang="en-US" altLang="en-US" dirty="0"/>
              <a:t> </a:t>
            </a:r>
            <a:r>
              <a:rPr lang="en-US" altLang="en-US" dirty="0" err="1"/>
              <a:t>Tass</a:t>
            </a:r>
            <a:r>
              <a:rPr lang="en-US" altLang="en-US" dirty="0"/>
              <a:t>, hesitant till he apologized. </a:t>
            </a:r>
          </a:p>
          <a:p>
            <a:pPr eaLnBrk="1" hangingPunct="1"/>
            <a:r>
              <a:rPr lang="en-US" altLang="en-US" dirty="0"/>
              <a:t>Our wound, our need, </a:t>
            </a:r>
          </a:p>
          <a:p>
            <a:pPr eaLnBrk="1" hangingPunct="1"/>
            <a:r>
              <a:rPr lang="en-US" altLang="en-US" dirty="0"/>
              <a:t>Presented to </a:t>
            </a:r>
            <a:r>
              <a:rPr lang="en-US" altLang="en-US" dirty="0" err="1"/>
              <a:t>Tass</a:t>
            </a:r>
            <a:r>
              <a:rPr lang="en-US" altLang="en-US" dirty="0"/>
              <a:t>, take me to Europe.  </a:t>
            </a:r>
          </a:p>
          <a:p>
            <a:pPr eaLnBrk="1" hangingPunct="1"/>
            <a:r>
              <a:rPr lang="en-US" altLang="en-US" dirty="0"/>
              <a:t>Start w me and you </a:t>
            </a:r>
            <a:r>
              <a:rPr lang="en-US" altLang="en-US" dirty="0">
                <a:sym typeface="Wingdings" pitchFamily="2" charset="2"/>
              </a:rPr>
              <a:t> MBB 6 million/yr</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He served in combat operations as an officer in </a:t>
            </a:r>
            <a:r>
              <a:rPr lang="en-US" sz="2000" u="sng" dirty="0"/>
              <a:t>Israel’s special forces</a:t>
            </a:r>
            <a:r>
              <a:rPr lang="en-US" sz="2000" dirty="0"/>
              <a:t>. Bennett went on to create several highly-successful software companies and sold them for about </a:t>
            </a:r>
            <a:r>
              <a:rPr lang="en-US" sz="2000" u="sng" dirty="0"/>
              <a:t>$300 million</a:t>
            </a:r>
            <a:r>
              <a:rPr lang="en-US" sz="2000" dirty="0"/>
              <a:t>.  He entered politics in 2006 serving as </a:t>
            </a:r>
            <a:r>
              <a:rPr lang="en-US" sz="2000" u="sng" dirty="0"/>
              <a:t>Chief of Staff for PM Netanyahu</a:t>
            </a:r>
            <a:r>
              <a:rPr lang="en-US" u="sng" dirty="0"/>
              <a:t>.</a:t>
            </a:r>
            <a:r>
              <a:rPr lang="en-US" dirty="0"/>
              <a:t> He </a:t>
            </a:r>
            <a:r>
              <a:rPr lang="en-US" u="sng" dirty="0"/>
              <a:t>opposes</a:t>
            </a:r>
            <a:r>
              <a:rPr lang="en-US" dirty="0"/>
              <a:t> the creation of a Palestinian state.  He is for investing in building roads for Palestinians so they can travel in their own areas without checkpoints.  His plans include creating joint industrial zones for Jewish and Arab workers because, he says, “Peace grows from below—through people in daily life.”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2021 Fatherlessness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187631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6563"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6564" name="Rectangle 7"/>
          <p:cNvSpPr>
            <a:spLocks noGrp="1" noChangeArrowheads="1"/>
          </p:cNvSpPr>
          <p:nvPr>
            <p:ph type="sldNum" sz="quarter" idx="5"/>
          </p:nvPr>
        </p:nvSpPr>
        <p:spPr>
          <a:noFill/>
          <a:ln>
            <a:miter lim="800000"/>
            <a:headEnd/>
            <a:tailEnd/>
          </a:ln>
        </p:spPr>
        <p:txBody>
          <a:bodyPr/>
          <a:lstStyle/>
          <a:p>
            <a:fld id="{83E41E4A-49BB-4CC5-A7F5-C8A4E85ECCC2}" type="slidenum">
              <a:rPr lang="en-US" altLang="en-US" smtClean="0"/>
              <a:pPr/>
              <a:t>70</a:t>
            </a:fld>
            <a:endParaRPr lang="en-US" altLang="en-US"/>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p:spPr>
        <p:txBody>
          <a:bodyPr/>
          <a:lstStyle/>
          <a:p>
            <a:pPr eaLnBrk="1" hangingPunct="1"/>
            <a:r>
              <a:rPr lang="en-US" altLang="en-US"/>
              <a:t>211 Abu Saada</a:t>
            </a:r>
          </a:p>
          <a:p>
            <a:pPr eaLnBrk="1" hangingPunct="1"/>
            <a:r>
              <a:rPr lang="en-US" altLang="en-US"/>
              <a:t>Who of us cares about Arabs?</a:t>
            </a:r>
          </a:p>
          <a:p>
            <a:pPr eaLnBrk="1" hangingPunct="1"/>
            <a:r>
              <a:rPr lang="en-US" altLang="en-US"/>
              <a:t>First time I heeard Tass, hesitant till he apologized. </a:t>
            </a:r>
          </a:p>
          <a:p>
            <a:pPr eaLnBrk="1" hangingPunct="1"/>
            <a:r>
              <a:rPr lang="en-US" altLang="en-US"/>
              <a:t>Our wound, our need, </a:t>
            </a:r>
          </a:p>
          <a:p>
            <a:pPr eaLnBrk="1" hangingPunct="1"/>
            <a:r>
              <a:rPr lang="en-US" altLang="en-US"/>
              <a:t>Presented to Tass, take me to Europe.  </a:t>
            </a:r>
          </a:p>
          <a:p>
            <a:pPr eaLnBrk="1" hangingPunct="1"/>
            <a:r>
              <a:rPr lang="en-US" altLang="en-US"/>
              <a:t>Start w me and you </a:t>
            </a:r>
            <a:r>
              <a:rPr lang="en-US" altLang="en-US">
                <a:sym typeface="Wingdings" pitchFamily="2" charset="2"/>
              </a:rPr>
              <a:t> MBB 6 million/yr</a:t>
            </a:r>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8611"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8612" name="Rectangle 7"/>
          <p:cNvSpPr>
            <a:spLocks noGrp="1" noChangeArrowheads="1"/>
          </p:cNvSpPr>
          <p:nvPr>
            <p:ph type="sldNum" sz="quarter" idx="5"/>
          </p:nvPr>
        </p:nvSpPr>
        <p:spPr>
          <a:noFill/>
          <a:ln>
            <a:miter lim="800000"/>
            <a:headEnd/>
            <a:tailEnd/>
          </a:ln>
        </p:spPr>
        <p:txBody>
          <a:bodyPr/>
          <a:lstStyle/>
          <a:p>
            <a:fld id="{EFE6994A-0546-4524-A0B0-444A83DB11B3}" type="slidenum">
              <a:rPr lang="en-US" altLang="en-US" smtClean="0"/>
              <a:pPr/>
              <a:t>71</a:t>
            </a:fld>
            <a:endParaRPr lang="en-US" altLang="en-US"/>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xfrm>
            <a:off x="304800" y="4191000"/>
            <a:ext cx="6400800" cy="4495800"/>
          </a:xfrm>
          <a:noFill/>
        </p:spPr>
        <p:txBody>
          <a:bodyPr/>
          <a:lstStyle/>
          <a:p>
            <a:pPr eaLnBrk="1" hangingPunct="1"/>
            <a:r>
              <a:rPr lang="en-US" altLang="en-US" dirty="0"/>
              <a:t>As so often happens in this Gathering movement, the Holy Spirit moved powerfully on the group through prophetic, "</a:t>
            </a:r>
            <a:r>
              <a:rPr lang="en-US" altLang="en-US" i="1" dirty="0" err="1"/>
              <a:t>identificational</a:t>
            </a:r>
            <a:r>
              <a:rPr lang="en-US" altLang="en-US" dirty="0"/>
              <a:t>" acts of reconciliation, intercession and unity - this time bringing healing to the </a:t>
            </a:r>
            <a:r>
              <a:rPr lang="en-US" altLang="en-US" dirty="0" err="1"/>
              <a:t>Abrahamic</a:t>
            </a:r>
            <a:r>
              <a:rPr lang="en-US" altLang="en-US" dirty="0"/>
              <a:t> family by us repenting (especially </a:t>
            </a:r>
            <a:r>
              <a:rPr lang="en-US" altLang="en-US" dirty="0" err="1"/>
              <a:t>Vered</a:t>
            </a:r>
            <a:r>
              <a:rPr lang="en-US" altLang="en-US" dirty="0"/>
              <a:t> "standing in" as Sarah) and welcoming Hagar and Ishmael (the Egyptians) back into the family.</a:t>
            </a:r>
          </a:p>
          <a:p>
            <a:pPr eaLnBrk="1" hangingPunct="1"/>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69635"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69636" name="Rectangle 7"/>
          <p:cNvSpPr>
            <a:spLocks noGrp="1" noChangeArrowheads="1"/>
          </p:cNvSpPr>
          <p:nvPr>
            <p:ph type="sldNum" sz="quarter" idx="5"/>
          </p:nvPr>
        </p:nvSpPr>
        <p:spPr>
          <a:noFill/>
          <a:ln>
            <a:miter lim="800000"/>
            <a:headEnd/>
            <a:tailEnd/>
          </a:ln>
        </p:spPr>
        <p:txBody>
          <a:bodyPr/>
          <a:lstStyle/>
          <a:p>
            <a:fld id="{B2C5DBE5-BFEE-45EF-B2D7-762F2E97DEC6}" type="slidenum">
              <a:rPr lang="en-US" altLang="en-US" smtClean="0"/>
              <a:pPr/>
              <a:t>72</a:t>
            </a:fld>
            <a:endParaRPr lang="en-US" altLang="en-US"/>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70659"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70660" name="Rectangle 7"/>
          <p:cNvSpPr>
            <a:spLocks noGrp="1" noChangeArrowheads="1"/>
          </p:cNvSpPr>
          <p:nvPr>
            <p:ph type="sldNum" sz="quarter" idx="5"/>
          </p:nvPr>
        </p:nvSpPr>
        <p:spPr>
          <a:noFill/>
          <a:ln>
            <a:miter lim="800000"/>
            <a:headEnd/>
            <a:tailEnd/>
          </a:ln>
        </p:spPr>
        <p:txBody>
          <a:bodyPr/>
          <a:lstStyle/>
          <a:p>
            <a:fld id="{636E7D21-1691-4C69-A12B-64AB94B52177}" type="slidenum">
              <a:rPr lang="en-US" altLang="en-US" smtClean="0"/>
              <a:pPr/>
              <a:t>73</a:t>
            </a:fld>
            <a:endParaRPr lang="en-US" altLang="en-US"/>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70659"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70660" name="Rectangle 7"/>
          <p:cNvSpPr>
            <a:spLocks noGrp="1" noChangeArrowheads="1"/>
          </p:cNvSpPr>
          <p:nvPr>
            <p:ph type="sldNum" sz="quarter" idx="5"/>
          </p:nvPr>
        </p:nvSpPr>
        <p:spPr>
          <a:noFill/>
          <a:ln>
            <a:miter lim="800000"/>
            <a:headEnd/>
            <a:tailEnd/>
          </a:ln>
        </p:spPr>
        <p:txBody>
          <a:bodyPr/>
          <a:lstStyle/>
          <a:p>
            <a:fld id="{636E7D21-1691-4C69-A12B-64AB94B52177}" type="slidenum">
              <a:rPr lang="en-US" altLang="en-US" smtClean="0"/>
              <a:pPr/>
              <a:t>74</a:t>
            </a:fld>
            <a:endParaRPr lang="en-US" altLang="en-US"/>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71683"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71684" name="Rectangle 7"/>
          <p:cNvSpPr>
            <a:spLocks noGrp="1" noChangeArrowheads="1"/>
          </p:cNvSpPr>
          <p:nvPr>
            <p:ph type="sldNum" sz="quarter" idx="5"/>
          </p:nvPr>
        </p:nvSpPr>
        <p:spPr>
          <a:noFill/>
          <a:ln>
            <a:miter lim="800000"/>
            <a:headEnd/>
            <a:tailEnd/>
          </a:ln>
        </p:spPr>
        <p:txBody>
          <a:bodyPr/>
          <a:lstStyle/>
          <a:p>
            <a:fld id="{AB385F12-2C99-4EE1-B2CE-435C58B5E302}" type="slidenum">
              <a:rPr lang="en-US" altLang="en-US" smtClean="0"/>
              <a:pPr/>
              <a:t>75</a:t>
            </a:fld>
            <a:endParaRPr lang="en-US" altLang="en-US"/>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71683"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71684" name="Rectangle 7"/>
          <p:cNvSpPr>
            <a:spLocks noGrp="1" noChangeArrowheads="1"/>
          </p:cNvSpPr>
          <p:nvPr>
            <p:ph type="sldNum" sz="quarter" idx="5"/>
          </p:nvPr>
        </p:nvSpPr>
        <p:spPr>
          <a:noFill/>
          <a:ln>
            <a:miter lim="800000"/>
            <a:headEnd/>
            <a:tailEnd/>
          </a:ln>
        </p:spPr>
        <p:txBody>
          <a:bodyPr/>
          <a:lstStyle/>
          <a:p>
            <a:fld id="{AB385F12-2C99-4EE1-B2CE-435C58B5E302}" type="slidenum">
              <a:rPr lang="en-US" altLang="en-US" smtClean="0"/>
              <a:pPr/>
              <a:t>76</a:t>
            </a:fld>
            <a:endParaRPr lang="en-US" altLang="en-US"/>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72707"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72708" name="Rectangle 7"/>
          <p:cNvSpPr>
            <a:spLocks noGrp="1" noChangeArrowheads="1"/>
          </p:cNvSpPr>
          <p:nvPr>
            <p:ph type="sldNum" sz="quarter" idx="5"/>
          </p:nvPr>
        </p:nvSpPr>
        <p:spPr>
          <a:noFill/>
          <a:ln>
            <a:miter lim="800000"/>
            <a:headEnd/>
            <a:tailEnd/>
          </a:ln>
        </p:spPr>
        <p:txBody>
          <a:bodyPr/>
          <a:lstStyle/>
          <a:p>
            <a:fld id="{9459E3E1-4CC9-4894-8399-AF25C48D8502}" type="slidenum">
              <a:rPr lang="en-US" altLang="en-US" smtClean="0"/>
              <a:pPr/>
              <a:t>77</a:t>
            </a:fld>
            <a:endParaRPr lang="en-US" altLang="en-US"/>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72707"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72708" name="Rectangle 7"/>
          <p:cNvSpPr>
            <a:spLocks noGrp="1" noChangeArrowheads="1"/>
          </p:cNvSpPr>
          <p:nvPr>
            <p:ph type="sldNum" sz="quarter" idx="5"/>
          </p:nvPr>
        </p:nvSpPr>
        <p:spPr>
          <a:noFill/>
          <a:ln>
            <a:miter lim="800000"/>
            <a:headEnd/>
            <a:tailEnd/>
          </a:ln>
        </p:spPr>
        <p:txBody>
          <a:bodyPr/>
          <a:lstStyle/>
          <a:p>
            <a:fld id="{9459E3E1-4CC9-4894-8399-AF25C48D8502}" type="slidenum">
              <a:rPr lang="en-US" altLang="en-US" smtClean="0"/>
              <a:pPr/>
              <a:t>78</a:t>
            </a:fld>
            <a:endParaRPr lang="en-US" altLang="en-US"/>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73731"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73732" name="Rectangle 7"/>
          <p:cNvSpPr>
            <a:spLocks noGrp="1" noChangeArrowheads="1"/>
          </p:cNvSpPr>
          <p:nvPr>
            <p:ph type="sldNum" sz="quarter" idx="5"/>
          </p:nvPr>
        </p:nvSpPr>
        <p:spPr>
          <a:noFill/>
          <a:ln>
            <a:miter lim="800000"/>
            <a:headEnd/>
            <a:tailEnd/>
          </a:ln>
        </p:spPr>
        <p:txBody>
          <a:bodyPr/>
          <a:lstStyle/>
          <a:p>
            <a:fld id="{3265E529-3CF2-4658-9E31-3BFD264C9976}" type="slidenum">
              <a:rPr lang="en-US" altLang="en-US" smtClean="0"/>
              <a:pPr/>
              <a:t>79</a:t>
            </a:fld>
            <a:endParaRPr lang="en-US" altLang="en-US"/>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B334B"/>
                </a:solidFill>
                <a:effectLst/>
              </a:rPr>
              <a:t>His father was a Holocaust survivor and a politician who was a strong </a:t>
            </a:r>
            <a:r>
              <a:rPr lang="en-US" b="0" i="0" u="sng" dirty="0">
                <a:solidFill>
                  <a:srgbClr val="0B334B"/>
                </a:solidFill>
                <a:effectLst/>
              </a:rPr>
              <a:t>enemy of the ultra-Orthodox</a:t>
            </a:r>
            <a:r>
              <a:rPr lang="en-US" b="0" i="0" dirty="0">
                <a:solidFill>
                  <a:srgbClr val="0B334B"/>
                </a:solidFill>
                <a:effectLst/>
              </a:rPr>
              <a:t>.  The son is less extreme, but as prime minister his platform includes passing a law that insists </a:t>
            </a:r>
            <a:r>
              <a:rPr lang="en-US" b="0" i="0" u="sng" dirty="0">
                <a:solidFill>
                  <a:srgbClr val="0B334B"/>
                </a:solidFill>
                <a:effectLst/>
              </a:rPr>
              <a:t>ultra-Orthodox men must serve in the army</a:t>
            </a:r>
            <a:r>
              <a:rPr lang="en-US" b="0" i="0" dirty="0">
                <a:solidFill>
                  <a:srgbClr val="0B334B"/>
                </a:solidFill>
                <a:effectLst/>
              </a:rPr>
              <a:t>.</a:t>
            </a:r>
            <a:r>
              <a:rPr lang="he-IL" b="0" i="0" dirty="0">
                <a:solidFill>
                  <a:srgbClr val="0B334B"/>
                </a:solidFill>
                <a:effectLst/>
              </a:rPr>
              <a:t> </a:t>
            </a:r>
            <a:r>
              <a:rPr lang="en-US" b="0" i="0" dirty="0" err="1">
                <a:solidFill>
                  <a:srgbClr val="0B334B"/>
                </a:solidFill>
                <a:effectLst/>
              </a:rPr>
              <a:t>Lapid</a:t>
            </a:r>
            <a:r>
              <a:rPr lang="en-US" b="0" i="0" dirty="0">
                <a:solidFill>
                  <a:srgbClr val="0B334B"/>
                </a:solidFill>
                <a:effectLst/>
              </a:rPr>
              <a:t> is left-leaning on the peace process.  He would be ready to </a:t>
            </a:r>
            <a:r>
              <a:rPr lang="en-US" b="0" i="0" u="sng" dirty="0">
                <a:solidFill>
                  <a:srgbClr val="0B334B"/>
                </a:solidFill>
                <a:effectLst/>
              </a:rPr>
              <a:t>halt construction in Israeli settlements</a:t>
            </a:r>
            <a:r>
              <a:rPr lang="en-US" b="0" i="0" dirty="0">
                <a:solidFill>
                  <a:srgbClr val="0B334B"/>
                </a:solidFill>
                <a:effectLst/>
              </a:rPr>
              <a:t>.  He is willing to seek a Palestinian state if the Palestinians will stop their violence.</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2021 Fatherlessness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738252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miter lim="800000"/>
            <a:headEnd/>
            <a:tailEnd/>
          </a:ln>
        </p:spPr>
        <p:txBody>
          <a:bodyPr/>
          <a:lstStyle/>
          <a:p>
            <a:r>
              <a:rPr lang="en-US" altLang="en-US"/>
              <a:t>Fathers Day 2021 Fatherlessness </a:t>
            </a:r>
          </a:p>
        </p:txBody>
      </p:sp>
      <p:sp>
        <p:nvSpPr>
          <p:cNvPr id="73731" name="Rectangle 3"/>
          <p:cNvSpPr>
            <a:spLocks noGrp="1" noChangeArrowheads="1"/>
          </p:cNvSpPr>
          <p:nvPr>
            <p:ph type="dt" sz="quarter" idx="1"/>
          </p:nvPr>
        </p:nvSpPr>
        <p:spPr>
          <a:noFill/>
          <a:ln>
            <a:miter lim="800000"/>
            <a:headEnd/>
            <a:tailEnd/>
          </a:ln>
        </p:spPr>
        <p:txBody>
          <a:bodyPr/>
          <a:lstStyle/>
          <a:p>
            <a:r>
              <a:rPr lang="en-US" altLang="en-US"/>
              <a:t>June 19, 2021  5781</a:t>
            </a:r>
          </a:p>
        </p:txBody>
      </p:sp>
      <p:sp>
        <p:nvSpPr>
          <p:cNvPr id="73732" name="Rectangle 7"/>
          <p:cNvSpPr>
            <a:spLocks noGrp="1" noChangeArrowheads="1"/>
          </p:cNvSpPr>
          <p:nvPr>
            <p:ph type="sldNum" sz="quarter" idx="5"/>
          </p:nvPr>
        </p:nvSpPr>
        <p:spPr>
          <a:noFill/>
          <a:ln>
            <a:miter lim="800000"/>
            <a:headEnd/>
            <a:tailEnd/>
          </a:ln>
        </p:spPr>
        <p:txBody>
          <a:bodyPr/>
          <a:lstStyle/>
          <a:p>
            <a:fld id="{3265E529-3CF2-4658-9E31-3BFD264C9976}" type="slidenum">
              <a:rPr lang="en-US" altLang="en-US" smtClean="0"/>
              <a:pPr/>
              <a:t>80</a:t>
            </a:fld>
            <a:endParaRPr lang="en-US" altLang="en-US"/>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304800" y="4191000"/>
            <a:ext cx="6400800" cy="4495800"/>
          </a:xfrm>
          <a:noFill/>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Pause</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2378600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378600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13002366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0289786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https://www.frc.org/get.cfm?i=WA21E37&amp;f=WU21E12</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59490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https://www.frc.org/get.cfm?i=WA21E37&amp;f=WU21E12</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2594909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https://www.frc.org/get.cfm?i=WA21E37&amp;f=WU21E12</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2594909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https://www.frc.org/get.cfm?i=WA21E37&amp;f=WU21E12</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5949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https://www.frc.org/get.cfm?i=WA21E37&amp;f=WU21E12</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594909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https://www.frc.org/get.cfm?i=WA21F32&amp;f=WU21F11</a:t>
            </a:r>
          </a:p>
          <a:p>
            <a:r>
              <a:rPr lang="en-US"/>
              <a:t>Tony Perkins</a:t>
            </a:r>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17822645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rtl="0"/>
            <a:r>
              <a:rPr lang="en-US" dirty="0"/>
              <a:t>https://www.youtube.com/watch?app=desktop&amp;v=e67UKZEUDWo&amp;feature=share</a:t>
            </a:r>
          </a:p>
          <a:p>
            <a:pPr rtl="0"/>
            <a:r>
              <a:rPr lang="en-US" dirty="0"/>
              <a:t>3.10 to 5.13</a:t>
            </a:r>
          </a:p>
          <a:p>
            <a:pPr rtl="0"/>
            <a:r>
              <a:rPr lang="en-US" dirty="0"/>
              <a:t>OH Oct</a:t>
            </a:r>
            <a:r>
              <a:rPr lang="en-US" baseline="0" dirty="0"/>
              <a:t> 19, 2021</a:t>
            </a:r>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20173269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https://www.youtube.com/watch?v=L9hd9AIgmL4&amp;t=7s</a:t>
            </a:r>
          </a:p>
          <a:p>
            <a:r>
              <a:rPr lang="en-US" dirty="0"/>
              <a:t>13.13 to 13.44 and 29.23 to  31.02</a:t>
            </a:r>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17822645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2021 Fatherlessness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19,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2378600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2021 Fatherlessness </a:t>
            </a:r>
          </a:p>
        </p:txBody>
      </p:sp>
      <p:sp>
        <p:nvSpPr>
          <p:cNvPr id="5" name="Date Placeholder 4"/>
          <p:cNvSpPr>
            <a:spLocks noGrp="1"/>
          </p:cNvSpPr>
          <p:nvPr>
            <p:ph type="dt" idx="1"/>
          </p:nvPr>
        </p:nvSpPr>
        <p:spPr/>
        <p:txBody>
          <a:bodyPr/>
          <a:lstStyle/>
          <a:p>
            <a:r>
              <a:rPr lang="en-US" altLang="en-US"/>
              <a:t>June 19,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6/26/2021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6/26/2021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6/26/2021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6/26/2021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animal.discovery.com/guides/mammals/habitat/aridland/asianass.html"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Abbas</a:t>
            </a:r>
            <a:r>
              <a:rPr lang="en-US" sz="4000" dirty="0"/>
              <a:t> said the burning of synagogues, homes, cars, shops and so on, fall into the category of “legal and legitimate protests.” Abbas, to clarify, does not refer to himself as an Israeli Arab, but as a Palestinian citizen of Israel. </a:t>
            </a:r>
          </a:p>
        </p:txBody>
      </p:sp>
    </p:spTree>
    <p:extLst>
      <p:ext uri="{BB962C8B-B14F-4D97-AF65-F5344CB8AC3E}">
        <p14:creationId xmlns:p14="http://schemas.microsoft.com/office/powerpoint/2010/main" val="13910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pic>
        <p:nvPicPr>
          <p:cNvPr id="3" name="Picture 2" descr="Fatherlessness.jpg"/>
          <p:cNvPicPr>
            <a:picLocks noChangeAspect="1"/>
          </p:cNvPicPr>
          <p:nvPr/>
        </p:nvPicPr>
        <p:blipFill>
          <a:blip r:embed="rId3"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69231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rtl="1">
              <a:buNone/>
            </a:pPr>
            <a:r>
              <a:rPr lang="en-US" sz="4000" dirty="0"/>
              <a:t>Outline</a:t>
            </a:r>
          </a:p>
          <a:p>
            <a:pPr marL="460375" indent="-460375">
              <a:buFont typeface="+mj-lt"/>
              <a:buAutoNum type="arabicPeriod"/>
            </a:pPr>
            <a:r>
              <a:rPr lang="en-US" sz="4000" u="sng" dirty="0">
                <a:solidFill>
                  <a:srgbClr val="FFFF99"/>
                </a:solidFill>
              </a:rPr>
              <a:t>Fatherhood in scripture</a:t>
            </a:r>
          </a:p>
          <a:p>
            <a:pPr marL="460375" indent="-460375">
              <a:buFont typeface="+mj-lt"/>
              <a:buAutoNum type="arabicPeriod"/>
            </a:pPr>
            <a:r>
              <a:rPr lang="en-US" sz="4000" dirty="0"/>
              <a:t>Feelings of fatherlessness</a:t>
            </a:r>
          </a:p>
          <a:p>
            <a:pPr marL="460375" indent="-460375">
              <a:buFont typeface="+mj-lt"/>
              <a:buAutoNum type="arabicPeriod"/>
            </a:pPr>
            <a:r>
              <a:rPr lang="en-US" sz="4000" dirty="0"/>
              <a:t>Overcoming Fatherlessness</a:t>
            </a:r>
          </a:p>
          <a:p>
            <a:pPr marL="460375" indent="-460375">
              <a:buFont typeface="+mj-lt"/>
              <a:buAutoNum type="arabicPeriod"/>
            </a:pPr>
            <a:r>
              <a:rPr lang="en-US" sz="4000" dirty="0"/>
              <a:t>A civilization of Fatherlessness</a:t>
            </a:r>
          </a:p>
          <a:p>
            <a:pPr marL="460375" indent="-460375">
              <a:buFont typeface="+mj-lt"/>
              <a:buAutoNum type="arabicPeriod"/>
            </a:pPr>
            <a:r>
              <a:rPr lang="en-US" sz="4000" dirty="0"/>
              <a:t>Standing in the Father’s love</a:t>
            </a:r>
          </a:p>
        </p:txBody>
      </p:sp>
    </p:spTree>
    <p:extLst>
      <p:ext uri="{BB962C8B-B14F-4D97-AF65-F5344CB8AC3E}">
        <p14:creationId xmlns:p14="http://schemas.microsoft.com/office/powerpoint/2010/main" val="142178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a:t>
            </a:r>
            <a:r>
              <a:rPr lang="en-US" sz="4000" baseline="30000" dirty="0" err="1"/>
              <a:t>Mtt</a:t>
            </a:r>
            <a:r>
              <a:rPr lang="en-US" sz="4000" baseline="30000" dirty="0"/>
              <a:t>. 6.9 </a:t>
            </a:r>
            <a:r>
              <a:rPr lang="en-US" sz="4000" dirty="0"/>
              <a:t>You, therefore, pray like this: ‘</a:t>
            </a:r>
            <a:r>
              <a:rPr lang="en-US" sz="3700" u="sng" dirty="0">
                <a:solidFill>
                  <a:srgbClr val="FFFF66"/>
                </a:solidFill>
              </a:rPr>
              <a:t>Our Father in heaven</a:t>
            </a:r>
            <a:r>
              <a:rPr lang="en-US" sz="4000" dirty="0"/>
              <a:t>!</a:t>
            </a:r>
          </a:p>
          <a:p>
            <a:pPr marL="0" indent="0" algn="ctr" rtl="1">
              <a:buNone/>
            </a:pPr>
            <a:r>
              <a:rPr lang="he-IL" sz="4000" b="1" dirty="0">
                <a:latin typeface="David" pitchFamily="34" charset="-79"/>
                <a:cs typeface="David" pitchFamily="34" charset="-79"/>
              </a:rPr>
              <a:t>אָבִינוּ שֶׁבַּשָּׁמַיִם</a:t>
            </a:r>
            <a:r>
              <a:rPr lang="en-US" sz="3200" dirty="0"/>
              <a:t> </a:t>
            </a:r>
            <a:r>
              <a:rPr lang="en-US" sz="3200" dirty="0" err="1"/>
              <a:t>Avinu</a:t>
            </a:r>
            <a:r>
              <a:rPr lang="en-US" sz="3200" dirty="0"/>
              <a:t> </a:t>
            </a:r>
            <a:r>
              <a:rPr lang="en-US" sz="3200" dirty="0" err="1"/>
              <a:t>Sheh-ba-shamayim</a:t>
            </a:r>
            <a:r>
              <a:rPr lang="en-US" sz="3200" dirty="0"/>
              <a:t>  </a:t>
            </a:r>
          </a:p>
          <a:p>
            <a:pPr marL="0" indent="0" algn="ctr" rtl="1">
              <a:buNone/>
            </a:pPr>
            <a:endParaRPr lang="en-US" sz="3200" dirty="0"/>
          </a:p>
        </p:txBody>
      </p:sp>
    </p:spTree>
    <p:extLst>
      <p:ext uri="{BB962C8B-B14F-4D97-AF65-F5344CB8AC3E}">
        <p14:creationId xmlns:p14="http://schemas.microsoft.com/office/powerpoint/2010/main" val="142178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Ro. 8.15 </a:t>
            </a:r>
            <a:r>
              <a:rPr lang="en-US" sz="4000" dirty="0"/>
              <a:t> These are sons of God... did not receive the spirit of slavery to fall again into fear; rather…received the Spirit of adoption, by whom we cry, </a:t>
            </a:r>
            <a:r>
              <a:rPr lang="en-US" sz="4000" u="sng" dirty="0">
                <a:solidFill>
                  <a:srgbClr val="FFFF99"/>
                </a:solidFill>
              </a:rPr>
              <a:t>“Abba! Father!”</a:t>
            </a:r>
            <a:r>
              <a:rPr lang="en-US" sz="4000" dirty="0">
                <a:solidFill>
                  <a:srgbClr val="FFFF99"/>
                </a:solidFill>
              </a:rPr>
              <a:t> </a:t>
            </a:r>
            <a:r>
              <a:rPr lang="en-US" sz="4000" dirty="0"/>
              <a:t>The </a:t>
            </a:r>
            <a:r>
              <a:rPr lang="en-US" sz="4000" dirty="0" err="1"/>
              <a:t>Ruakh</a:t>
            </a:r>
            <a:r>
              <a:rPr lang="en-US" sz="4000" dirty="0"/>
              <a:t> Himself bears witness with our spirit that we are </a:t>
            </a:r>
            <a:r>
              <a:rPr lang="en-US" sz="4000" u="sng" dirty="0">
                <a:solidFill>
                  <a:srgbClr val="FFFF99"/>
                </a:solidFill>
              </a:rPr>
              <a:t>children</a:t>
            </a:r>
            <a:r>
              <a:rPr lang="en-US" sz="4000" dirty="0"/>
              <a:t> of God. </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103.13</a:t>
            </a:r>
            <a:r>
              <a:rPr lang="en-US" sz="4000" dirty="0"/>
              <a:t> As a </a:t>
            </a:r>
            <a:r>
              <a:rPr lang="en-US" sz="4000" u="sng" dirty="0">
                <a:solidFill>
                  <a:srgbClr val="FFFF99"/>
                </a:solidFill>
              </a:rPr>
              <a:t>father has compassion</a:t>
            </a:r>
            <a:r>
              <a:rPr lang="en-US" sz="4000" dirty="0"/>
              <a:t> on his children, so </a:t>
            </a:r>
            <a:r>
              <a:rPr lang="en-US" sz="4000" cap="small" dirty="0"/>
              <a:t>Adoni</a:t>
            </a:r>
            <a:r>
              <a:rPr lang="en-US" sz="4000" dirty="0"/>
              <a:t> has compassion on those who fear Him.</a:t>
            </a:r>
          </a:p>
        </p:txBody>
      </p:sp>
    </p:spTree>
    <p:extLst>
      <p:ext uri="{BB962C8B-B14F-4D97-AF65-F5344CB8AC3E}">
        <p14:creationId xmlns:p14="http://schemas.microsoft.com/office/powerpoint/2010/main" val="69231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Yeshayahu</a:t>
            </a:r>
            <a:r>
              <a:rPr lang="en-US" sz="4000" baseline="30000" dirty="0"/>
              <a:t>/Is 9.6</a:t>
            </a:r>
            <a:r>
              <a:rPr lang="en-US" sz="4000" dirty="0"/>
              <a:t> His Name will be called Wonderful Counselor, Mighty God, </a:t>
            </a:r>
            <a:r>
              <a:rPr lang="en-US" sz="4000" u="sng" dirty="0">
                <a:solidFill>
                  <a:srgbClr val="FFFF99"/>
                </a:solidFill>
              </a:rPr>
              <a:t>My Father of Eternity</a:t>
            </a:r>
            <a:r>
              <a:rPr lang="en-US" sz="4000" dirty="0"/>
              <a:t>.</a:t>
            </a:r>
          </a:p>
          <a:p>
            <a:pPr marL="0" indent="0">
              <a:buNone/>
            </a:pPr>
            <a:r>
              <a:rPr lang="en-US" sz="4000" baseline="30000" dirty="0"/>
              <a:t>Yn14.26</a:t>
            </a:r>
            <a:r>
              <a:rPr lang="en-US" sz="4000" b="1" baseline="30000" dirty="0"/>
              <a:t>  </a:t>
            </a:r>
            <a:r>
              <a:rPr lang="en-US" sz="4000" dirty="0"/>
              <a:t>But the Counselor, the </a:t>
            </a:r>
            <a:r>
              <a:rPr lang="en-US" sz="4000" dirty="0" err="1"/>
              <a:t>Ruakh</a:t>
            </a:r>
            <a:r>
              <a:rPr lang="en-US" sz="4000" dirty="0"/>
              <a:t> </a:t>
            </a:r>
            <a:r>
              <a:rPr lang="en-US" sz="4000" dirty="0" err="1"/>
              <a:t>HaKodesh</a:t>
            </a:r>
            <a:r>
              <a:rPr lang="en-US" sz="4000" dirty="0"/>
              <a:t>, whom </a:t>
            </a:r>
            <a:r>
              <a:rPr lang="en-US" sz="4000" u="sng" dirty="0">
                <a:solidFill>
                  <a:srgbClr val="FFFF99"/>
                </a:solidFill>
              </a:rPr>
              <a:t>the Father will send in my name</a:t>
            </a:r>
            <a:r>
              <a:rPr lang="en-US" sz="4000" dirty="0"/>
              <a:t>, will teach you everything; that is, he will remind you of everything I have said to you.</a:t>
            </a:r>
          </a:p>
        </p:txBody>
      </p:sp>
    </p:spTree>
    <p:extLst>
      <p:ext uri="{BB962C8B-B14F-4D97-AF65-F5344CB8AC3E}">
        <p14:creationId xmlns:p14="http://schemas.microsoft.com/office/powerpoint/2010/main" val="69231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Yn</a:t>
            </a:r>
            <a:r>
              <a:rPr lang="en-US" sz="4000" baseline="30000" dirty="0"/>
              <a:t> 3.1 </a:t>
            </a:r>
            <a:r>
              <a:rPr lang="en-US" sz="4000" dirty="0"/>
              <a:t>See what </a:t>
            </a:r>
            <a:r>
              <a:rPr lang="en-US" sz="4000" u="sng" dirty="0">
                <a:solidFill>
                  <a:srgbClr val="FFFF99"/>
                </a:solidFill>
              </a:rPr>
              <a:t>great love the Father has lavished </a:t>
            </a:r>
            <a:r>
              <a:rPr lang="en-US" sz="4000" dirty="0"/>
              <a:t>on us in letting us be called God’s children! For that is what we are.</a:t>
            </a:r>
          </a:p>
        </p:txBody>
      </p:sp>
    </p:spTree>
    <p:extLst>
      <p:ext uri="{BB962C8B-B14F-4D97-AF65-F5344CB8AC3E}">
        <p14:creationId xmlns:p14="http://schemas.microsoft.com/office/powerpoint/2010/main" val="142178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Definition of father: a male human parent</a:t>
            </a:r>
          </a:p>
          <a:p>
            <a:pPr marL="0" indent="0">
              <a:buNone/>
            </a:pPr>
            <a:r>
              <a:rPr lang="en-US" sz="4000" dirty="0"/>
              <a:t>Words related: encourager, galvanizer, inspirer</a:t>
            </a:r>
          </a:p>
          <a:p>
            <a:pPr marL="0" indent="0">
              <a:buNone/>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p:cNvPicPr>
            <a:picLocks noChangeAspect="1" noChangeArrowheads="1"/>
          </p:cNvPicPr>
          <p:nvPr/>
        </p:nvPicPr>
        <p:blipFill>
          <a:blip r:embed="rId3" cstate="print"/>
          <a:srcRect/>
          <a:stretch>
            <a:fillRect/>
          </a:stretch>
        </p:blipFill>
        <p:spPr bwMode="auto">
          <a:xfrm>
            <a:off x="0" y="-21388"/>
            <a:ext cx="9110287" cy="5164887"/>
          </a:xfrm>
          <a:prstGeom prst="rect">
            <a:avLst/>
          </a:prstGeom>
          <a:noFill/>
          <a:ln w="9525">
            <a:noFill/>
            <a:miter lim="800000"/>
            <a:headEnd/>
            <a:tailEnd/>
          </a:ln>
          <a:effectLst/>
        </p:spPr>
      </p:pic>
    </p:spTree>
    <p:extLst>
      <p:ext uri="{BB962C8B-B14F-4D97-AF65-F5344CB8AC3E}">
        <p14:creationId xmlns:p14="http://schemas.microsoft.com/office/powerpoint/2010/main" val="142178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Greetings from Israel</a:t>
            </a:r>
          </a:p>
          <a:p>
            <a:pPr marL="0" indent="0" algn="ctr">
              <a:buNone/>
            </a:pPr>
            <a:r>
              <a:rPr lang="en-US" sz="4000" dirty="0"/>
              <a:t>Benyamin and </a:t>
            </a:r>
            <a:r>
              <a:rPr lang="en-US" sz="4000" dirty="0" err="1"/>
              <a:t>Romema</a:t>
            </a:r>
            <a:r>
              <a:rPr lang="en-US" sz="4000" dirty="0"/>
              <a:t> Schlossberg</a:t>
            </a:r>
          </a:p>
        </p:txBody>
      </p:sp>
    </p:spTree>
    <p:extLst>
      <p:ext uri="{BB962C8B-B14F-4D97-AF65-F5344CB8AC3E}">
        <p14:creationId xmlns:p14="http://schemas.microsoft.com/office/powerpoint/2010/main" val="692316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a:extLst>
              <a:ext uri="{FF2B5EF4-FFF2-40B4-BE49-F238E27FC236}">
                <a16:creationId xmlns:a16="http://schemas.microsoft.com/office/drawing/2014/main" id="{24B499E9-9550-4D0A-9B14-C2D8E006847B}"/>
              </a:ext>
            </a:extLst>
          </p:cNvPr>
          <p:cNvSpPr>
            <a:spLocks noGrp="1" noChangeArrowheads="1"/>
          </p:cNvSpPr>
          <p:nvPr>
            <p:ph type="subTitle" idx="1"/>
          </p:nvPr>
        </p:nvSpPr>
        <p:spPr>
          <a:xfrm>
            <a:off x="381000" y="209550"/>
            <a:ext cx="8458200" cy="4648200"/>
          </a:xfrm>
        </p:spPr>
        <p:txBody>
          <a:bodyPr>
            <a:normAutofit fontScale="92500"/>
          </a:bodyPr>
          <a:lstStyle/>
          <a:p>
            <a:r>
              <a:rPr lang="en-US" sz="3000" dirty="0">
                <a:solidFill>
                  <a:srgbClr val="FFFF99"/>
                </a:solidFill>
                <a:latin typeface="Arial Rounded MT Bold" panose="020F0704030504030204" pitchFamily="34" charset="0"/>
              </a:rPr>
              <a:t>Tools for the Trade </a:t>
            </a:r>
          </a:p>
          <a:p>
            <a:r>
              <a:rPr lang="en-US" sz="2400" dirty="0">
                <a:latin typeface="Arial Rounded MT Bold" panose="020F0704030504030204" pitchFamily="34" charset="0"/>
              </a:rPr>
              <a:t>Steve chapman/1986/dawn </a:t>
            </a:r>
            <a:r>
              <a:rPr lang="en-US" sz="2400" dirty="0" err="1">
                <a:latin typeface="Arial Rounded MT Bold" panose="020F0704030504030204" pitchFamily="34" charset="0"/>
              </a:rPr>
              <a:t>treader</a:t>
            </a:r>
            <a:r>
              <a:rPr lang="en-US" sz="2400" dirty="0">
                <a:latin typeface="Arial Rounded MT Bold" panose="020F0704030504030204" pitchFamily="34" charset="0"/>
              </a:rPr>
              <a:t> music/</a:t>
            </a:r>
            <a:r>
              <a:rPr lang="en-US" sz="2400" dirty="0" err="1">
                <a:latin typeface="Arial Rounded MT Bold" panose="020F0704030504030204" pitchFamily="34" charset="0"/>
              </a:rPr>
              <a:t>bmi</a:t>
            </a:r>
            <a:endParaRPr lang="en-US" sz="2400" dirty="0">
              <a:latin typeface="Arial Rounded MT Bold" panose="020F0704030504030204" pitchFamily="34" charset="0"/>
            </a:endParaRPr>
          </a:p>
          <a:p>
            <a:pPr algn="l">
              <a:spcBef>
                <a:spcPts val="0"/>
              </a:spcBef>
            </a:pPr>
            <a:r>
              <a:rPr lang="en-US" sz="4000" dirty="0">
                <a:latin typeface="Arial Rounded MT Bold" panose="020F0704030504030204" pitchFamily="34" charset="0"/>
              </a:rPr>
              <a:t>If you are a father, you are a builder </a:t>
            </a:r>
          </a:p>
          <a:p>
            <a:pPr algn="l">
              <a:spcBef>
                <a:spcPts val="0"/>
              </a:spcBef>
            </a:pPr>
            <a:r>
              <a:rPr lang="en-US" sz="4000" dirty="0">
                <a:latin typeface="Arial Rounded MT Bold" panose="020F0704030504030204" pitchFamily="34" charset="0"/>
              </a:rPr>
              <a:t>And your children will become what you've made. </a:t>
            </a:r>
          </a:p>
          <a:p>
            <a:pPr algn="l">
              <a:spcBef>
                <a:spcPts val="0"/>
              </a:spcBef>
            </a:pPr>
            <a:r>
              <a:rPr lang="en-US" sz="4000" dirty="0">
                <a:latin typeface="Arial Rounded MT Bold" panose="020F0704030504030204" pitchFamily="34" charset="0"/>
              </a:rPr>
              <a:t>Please do your best, </a:t>
            </a:r>
          </a:p>
          <a:p>
            <a:pPr algn="l">
              <a:spcBef>
                <a:spcPts val="0"/>
              </a:spcBef>
            </a:pPr>
            <a:r>
              <a:rPr lang="en-US" sz="4000" dirty="0">
                <a:latin typeface="Arial Rounded MT Bold" panose="020F0704030504030204" pitchFamily="34" charset="0"/>
              </a:rPr>
              <a:t>Please don't forget,</a:t>
            </a:r>
          </a:p>
          <a:p>
            <a:pPr algn="l">
              <a:spcBef>
                <a:spcPts val="0"/>
              </a:spcBef>
            </a:pPr>
            <a:r>
              <a:rPr lang="en-US" sz="4000" dirty="0">
                <a:latin typeface="Arial Rounded MT Bold" panose="020F0704030504030204" pitchFamily="34" charset="0"/>
              </a:rPr>
              <a:t>God gave you the tools for the trade.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a:extLst>
              <a:ext uri="{FF2B5EF4-FFF2-40B4-BE49-F238E27FC236}">
                <a16:creationId xmlns:a16="http://schemas.microsoft.com/office/drawing/2014/main" id="{24B499E9-9550-4D0A-9B14-C2D8E006847B}"/>
              </a:ext>
            </a:extLst>
          </p:cNvPr>
          <p:cNvSpPr>
            <a:spLocks noGrp="1" noChangeArrowheads="1"/>
          </p:cNvSpPr>
          <p:nvPr>
            <p:ph type="subTitle" idx="1"/>
          </p:nvPr>
        </p:nvSpPr>
        <p:spPr>
          <a:xfrm>
            <a:off x="228600" y="209550"/>
            <a:ext cx="8686800" cy="4724400"/>
          </a:xfrm>
        </p:spPr>
        <p:txBody>
          <a:bodyPr>
            <a:normAutofit/>
          </a:bodyPr>
          <a:lstStyle/>
          <a:p>
            <a:pPr algn="l">
              <a:spcBef>
                <a:spcPts val="0"/>
              </a:spcBef>
            </a:pPr>
            <a:r>
              <a:rPr lang="en-US" sz="4000" dirty="0">
                <a:latin typeface="Arial Rounded MT Bold" panose="020F0704030504030204" pitchFamily="34" charset="0"/>
              </a:rPr>
              <a:t>He gave you arms to hold them </a:t>
            </a:r>
          </a:p>
          <a:p>
            <a:pPr algn="l">
              <a:spcBef>
                <a:spcPts val="0"/>
              </a:spcBef>
            </a:pPr>
            <a:r>
              <a:rPr lang="en-US" sz="4000" dirty="0">
                <a:latin typeface="Arial Rounded MT Bold" panose="020F0704030504030204" pitchFamily="34" charset="0"/>
              </a:rPr>
              <a:t>When they are afraid </a:t>
            </a:r>
          </a:p>
          <a:p>
            <a:pPr algn="l">
              <a:spcBef>
                <a:spcPts val="0"/>
              </a:spcBef>
            </a:pPr>
            <a:r>
              <a:rPr lang="en-US" sz="4000" dirty="0">
                <a:latin typeface="Arial Rounded MT Bold" panose="020F0704030504030204" pitchFamily="34" charset="0"/>
              </a:rPr>
              <a:t>And time to wait until they’re calm </a:t>
            </a:r>
          </a:p>
          <a:p>
            <a:pPr algn="l">
              <a:spcBef>
                <a:spcPts val="0"/>
              </a:spcBef>
            </a:pPr>
            <a:r>
              <a:rPr lang="en-US" sz="4000" dirty="0">
                <a:latin typeface="Arial Rounded MT Bold" panose="020F0704030504030204" pitchFamily="34" charset="0"/>
              </a:rPr>
              <a:t>Ears to hear between their lines </a:t>
            </a:r>
          </a:p>
          <a:p>
            <a:pPr algn="l">
              <a:spcBef>
                <a:spcPts val="0"/>
              </a:spcBef>
            </a:pPr>
            <a:r>
              <a:rPr lang="en-US" sz="4000" dirty="0">
                <a:latin typeface="Arial Rounded MT Bold" panose="020F0704030504030204" pitchFamily="34" charset="0"/>
              </a:rPr>
              <a:t>And tears to cry when they’re gone</a:t>
            </a:r>
            <a:endParaRPr lang="en-US" altLang="en-US" sz="6000" dirty="0">
              <a:latin typeface="Arial Rounded MT Bold" panose="020F0704030504030204" pitchFamily="34" charset="0"/>
            </a:endParaRPr>
          </a:p>
        </p:txBody>
      </p:sp>
    </p:spTree>
    <p:extLst>
      <p:ext uri="{BB962C8B-B14F-4D97-AF65-F5344CB8AC3E}">
        <p14:creationId xmlns:p14="http://schemas.microsoft.com/office/powerpoint/2010/main" val="2709133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a:extLst>
              <a:ext uri="{FF2B5EF4-FFF2-40B4-BE49-F238E27FC236}">
                <a16:creationId xmlns:a16="http://schemas.microsoft.com/office/drawing/2014/main" id="{24B499E9-9550-4D0A-9B14-C2D8E006847B}"/>
              </a:ext>
            </a:extLst>
          </p:cNvPr>
          <p:cNvSpPr>
            <a:spLocks noGrp="1" noChangeArrowheads="1"/>
          </p:cNvSpPr>
          <p:nvPr>
            <p:ph type="subTitle" idx="1"/>
          </p:nvPr>
        </p:nvSpPr>
        <p:spPr>
          <a:xfrm>
            <a:off x="228600" y="209550"/>
            <a:ext cx="8610600" cy="4724400"/>
          </a:xfrm>
        </p:spPr>
        <p:txBody>
          <a:bodyPr>
            <a:normAutofit/>
          </a:bodyPr>
          <a:lstStyle/>
          <a:p>
            <a:pPr algn="l">
              <a:spcBef>
                <a:spcPts val="0"/>
              </a:spcBef>
            </a:pPr>
            <a:r>
              <a:rPr lang="en-US" sz="4000" dirty="0">
                <a:latin typeface="Arial Rounded MT Bold" panose="020F0704030504030204" pitchFamily="34" charset="0"/>
              </a:rPr>
              <a:t>He gave you eyes to see </a:t>
            </a:r>
          </a:p>
          <a:p>
            <a:pPr algn="l">
              <a:spcBef>
                <a:spcPts val="0"/>
              </a:spcBef>
            </a:pPr>
            <a:r>
              <a:rPr lang="en-US" sz="4000" dirty="0">
                <a:latin typeface="Arial Rounded MT Bold" panose="020F0704030504030204" pitchFamily="34" charset="0"/>
              </a:rPr>
              <a:t>Where your child might go wrong, </a:t>
            </a:r>
          </a:p>
          <a:p>
            <a:pPr algn="l">
              <a:spcBef>
                <a:spcPts val="0"/>
              </a:spcBef>
            </a:pPr>
            <a:r>
              <a:rPr lang="en-US" sz="4000" dirty="0">
                <a:latin typeface="Arial Rounded MT Bold" panose="020F0704030504030204" pitchFamily="34" charset="0"/>
              </a:rPr>
              <a:t>And feet to lead them </a:t>
            </a:r>
          </a:p>
          <a:p>
            <a:pPr algn="l">
              <a:spcBef>
                <a:spcPts val="0"/>
              </a:spcBef>
            </a:pPr>
            <a:r>
              <a:rPr lang="en-US" sz="4000" dirty="0">
                <a:latin typeface="Arial Rounded MT Bold" panose="020F0704030504030204" pitchFamily="34" charset="0"/>
              </a:rPr>
              <a:t>safely through.</a:t>
            </a:r>
          </a:p>
          <a:p>
            <a:pPr algn="l">
              <a:spcBef>
                <a:spcPts val="0"/>
              </a:spcBef>
            </a:pPr>
            <a:r>
              <a:rPr lang="en-US" sz="4000" dirty="0">
                <a:latin typeface="Arial Rounded MT Bold" panose="020F0704030504030204" pitchFamily="34" charset="0"/>
              </a:rPr>
              <a:t>Hands to hold their hands </a:t>
            </a:r>
          </a:p>
          <a:p>
            <a:pPr algn="l">
              <a:spcBef>
                <a:spcPts val="0"/>
              </a:spcBef>
            </a:pPr>
            <a:r>
              <a:rPr lang="en-US" sz="4000" dirty="0">
                <a:latin typeface="Arial Rounded MT Bold" panose="020F0704030504030204" pitchFamily="34" charset="0"/>
              </a:rPr>
              <a:t>And lips to say “I love you." </a:t>
            </a:r>
          </a:p>
          <a:p>
            <a:pPr>
              <a:spcBef>
                <a:spcPts val="0"/>
              </a:spcBef>
            </a:pPr>
            <a:r>
              <a:rPr lang="en-US" sz="3000" dirty="0">
                <a:latin typeface="Arial Rounded MT Bold" panose="020F0704030504030204" pitchFamily="34" charset="0"/>
              </a:rPr>
              <a:t> </a:t>
            </a:r>
          </a:p>
          <a:p>
            <a:pPr>
              <a:spcBef>
                <a:spcPts val="0"/>
              </a:spcBef>
            </a:pPr>
            <a:endParaRPr lang="en-US" sz="3000" dirty="0">
              <a:latin typeface="Arial Rounded MT Bold" panose="020F0704030504030204" pitchFamily="34" charset="0"/>
            </a:endParaRPr>
          </a:p>
          <a:p>
            <a:pPr algn="l">
              <a:spcBef>
                <a:spcPts val="0"/>
              </a:spcBef>
            </a:pPr>
            <a:endParaRPr lang="en-US" altLang="en-US" sz="3000" dirty="0">
              <a:latin typeface="Arial Rounded MT Bold" panose="020F0704030504030204" pitchFamily="34" charset="0"/>
            </a:endParaRPr>
          </a:p>
        </p:txBody>
      </p:sp>
    </p:spTree>
    <p:extLst>
      <p:ext uri="{BB962C8B-B14F-4D97-AF65-F5344CB8AC3E}">
        <p14:creationId xmlns:p14="http://schemas.microsoft.com/office/powerpoint/2010/main" val="1366384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a:extLst>
              <a:ext uri="{FF2B5EF4-FFF2-40B4-BE49-F238E27FC236}">
                <a16:creationId xmlns:a16="http://schemas.microsoft.com/office/drawing/2014/main" id="{24B499E9-9550-4D0A-9B14-C2D8E006847B}"/>
              </a:ext>
            </a:extLst>
          </p:cNvPr>
          <p:cNvSpPr>
            <a:spLocks noGrp="1" noChangeArrowheads="1"/>
          </p:cNvSpPr>
          <p:nvPr>
            <p:ph type="subTitle" idx="1"/>
          </p:nvPr>
        </p:nvSpPr>
        <p:spPr>
          <a:xfrm>
            <a:off x="228600" y="133350"/>
            <a:ext cx="8610600" cy="4800600"/>
          </a:xfrm>
        </p:spPr>
        <p:txBody>
          <a:bodyPr>
            <a:normAutofit lnSpcReduction="10000"/>
          </a:bodyPr>
          <a:lstStyle/>
          <a:p>
            <a:pPr algn="l">
              <a:spcBef>
                <a:spcPts val="0"/>
              </a:spcBef>
            </a:pPr>
            <a:r>
              <a:rPr lang="en-US" sz="4000" dirty="0">
                <a:latin typeface="Arial Rounded MT Bold" panose="020F0704030504030204" pitchFamily="34" charset="0"/>
              </a:rPr>
              <a:t>And your knees are for playing </a:t>
            </a:r>
          </a:p>
          <a:p>
            <a:pPr algn="l">
              <a:spcBef>
                <a:spcPts val="0"/>
              </a:spcBef>
            </a:pPr>
            <a:r>
              <a:rPr lang="en-US" sz="4000" dirty="0">
                <a:latin typeface="Arial Rounded MT Bold" panose="020F0704030504030204" pitchFamily="34" charset="0"/>
              </a:rPr>
              <a:t>And they're also for praying </a:t>
            </a:r>
          </a:p>
          <a:p>
            <a:pPr algn="l">
              <a:spcBef>
                <a:spcPts val="0"/>
              </a:spcBef>
            </a:pPr>
            <a:r>
              <a:rPr lang="en-US" sz="4000" dirty="0">
                <a:latin typeface="Arial Rounded MT Bold" panose="020F0704030504030204" pitchFamily="34" charset="0"/>
              </a:rPr>
              <a:t>That God will watch over the child </a:t>
            </a:r>
          </a:p>
          <a:p>
            <a:pPr algn="l">
              <a:spcBef>
                <a:spcPts val="0"/>
              </a:spcBef>
            </a:pPr>
            <a:r>
              <a:rPr lang="en-US" sz="4000" dirty="0">
                <a:latin typeface="Arial Rounded MT Bold" panose="020F0704030504030204" pitchFamily="34" charset="0"/>
              </a:rPr>
              <a:t>And in those times when you can't say it </a:t>
            </a:r>
          </a:p>
          <a:p>
            <a:pPr algn="l">
              <a:spcBef>
                <a:spcPts val="0"/>
              </a:spcBef>
            </a:pPr>
            <a:r>
              <a:rPr lang="en-US" sz="4000" dirty="0">
                <a:latin typeface="Arial Rounded MT Bold" panose="020F0704030504030204" pitchFamily="34" charset="0"/>
              </a:rPr>
              <a:t>But they still need to hear it </a:t>
            </a:r>
          </a:p>
          <a:p>
            <a:pPr algn="l">
              <a:spcBef>
                <a:spcPts val="0"/>
              </a:spcBef>
            </a:pPr>
            <a:r>
              <a:rPr lang="en-US" sz="4000" dirty="0">
                <a:latin typeface="Arial Rounded MT Bold" panose="020F0704030504030204" pitchFamily="34" charset="0"/>
              </a:rPr>
              <a:t>You can say "I love you" with your smile. </a:t>
            </a:r>
            <a:endParaRPr lang="en-US" altLang="en-US" sz="4000" dirty="0"/>
          </a:p>
        </p:txBody>
      </p:sp>
    </p:spTree>
    <p:extLst>
      <p:ext uri="{BB962C8B-B14F-4D97-AF65-F5344CB8AC3E}">
        <p14:creationId xmlns:p14="http://schemas.microsoft.com/office/powerpoint/2010/main" val="1114193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a:extLst>
              <a:ext uri="{FF2B5EF4-FFF2-40B4-BE49-F238E27FC236}">
                <a16:creationId xmlns:a16="http://schemas.microsoft.com/office/drawing/2014/main" id="{24B499E9-9550-4D0A-9B14-C2D8E006847B}"/>
              </a:ext>
            </a:extLst>
          </p:cNvPr>
          <p:cNvSpPr>
            <a:spLocks noGrp="1" noChangeArrowheads="1"/>
          </p:cNvSpPr>
          <p:nvPr>
            <p:ph type="subTitle" idx="1"/>
          </p:nvPr>
        </p:nvSpPr>
        <p:spPr>
          <a:xfrm>
            <a:off x="381000" y="209550"/>
            <a:ext cx="8458200" cy="4648200"/>
          </a:xfrm>
        </p:spPr>
        <p:txBody>
          <a:bodyPr>
            <a:normAutofit lnSpcReduction="10000"/>
          </a:bodyPr>
          <a:lstStyle/>
          <a:p>
            <a:pPr algn="l">
              <a:spcBef>
                <a:spcPts val="0"/>
              </a:spcBef>
            </a:pPr>
            <a:r>
              <a:rPr lang="en-US" sz="4000" dirty="0">
                <a:latin typeface="Arial Rounded MT Bold" panose="020F0704030504030204" pitchFamily="34" charset="0"/>
              </a:rPr>
              <a:t>If you are a father, you are a builder </a:t>
            </a:r>
          </a:p>
          <a:p>
            <a:pPr algn="l">
              <a:spcBef>
                <a:spcPts val="0"/>
              </a:spcBef>
            </a:pPr>
            <a:r>
              <a:rPr lang="en-US" sz="4000" dirty="0">
                <a:latin typeface="Arial Rounded MT Bold" panose="020F0704030504030204" pitchFamily="34" charset="0"/>
              </a:rPr>
              <a:t>And your children will become what you've made. </a:t>
            </a:r>
          </a:p>
          <a:p>
            <a:pPr algn="l">
              <a:spcBef>
                <a:spcPts val="0"/>
              </a:spcBef>
            </a:pPr>
            <a:r>
              <a:rPr lang="en-US" sz="4000" dirty="0">
                <a:latin typeface="Arial Rounded MT Bold" panose="020F0704030504030204" pitchFamily="34" charset="0"/>
              </a:rPr>
              <a:t>Please do your best, </a:t>
            </a:r>
          </a:p>
          <a:p>
            <a:pPr algn="l">
              <a:spcBef>
                <a:spcPts val="0"/>
              </a:spcBef>
            </a:pPr>
            <a:r>
              <a:rPr lang="en-US" sz="4000" dirty="0">
                <a:latin typeface="Arial Rounded MT Bold" panose="020F0704030504030204" pitchFamily="34" charset="0"/>
              </a:rPr>
              <a:t>Please don't forget,</a:t>
            </a:r>
          </a:p>
          <a:p>
            <a:pPr algn="l">
              <a:spcBef>
                <a:spcPts val="0"/>
              </a:spcBef>
            </a:pPr>
            <a:r>
              <a:rPr lang="en-US" sz="4000" dirty="0">
                <a:latin typeface="Arial Rounded MT Bold" panose="020F0704030504030204" pitchFamily="34" charset="0"/>
              </a:rPr>
              <a:t>God gave you the tools for the trade.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rtl="1">
              <a:buNone/>
            </a:pPr>
            <a:r>
              <a:rPr lang="en-US" sz="4000" dirty="0"/>
              <a:t>Outline</a:t>
            </a:r>
          </a:p>
          <a:p>
            <a:pPr marL="460375" indent="-460375">
              <a:buFont typeface="+mj-lt"/>
              <a:buAutoNum type="arabicPeriod"/>
            </a:pPr>
            <a:r>
              <a:rPr lang="en-US" sz="4000" dirty="0"/>
              <a:t>Fatherhood in scripture</a:t>
            </a:r>
          </a:p>
          <a:p>
            <a:pPr marL="460375" indent="-460375">
              <a:buFont typeface="+mj-lt"/>
              <a:buAutoNum type="arabicPeriod"/>
            </a:pPr>
            <a:r>
              <a:rPr lang="en-US" sz="4000" u="sng" dirty="0">
                <a:solidFill>
                  <a:srgbClr val="FFFF99"/>
                </a:solidFill>
              </a:rPr>
              <a:t>Feelings of fatherlessness</a:t>
            </a:r>
          </a:p>
          <a:p>
            <a:pPr marL="460375" indent="-460375">
              <a:buFont typeface="+mj-lt"/>
              <a:buAutoNum type="arabicPeriod"/>
            </a:pPr>
            <a:r>
              <a:rPr lang="en-US" sz="4000" dirty="0"/>
              <a:t>Overcoming Fatherlessness</a:t>
            </a:r>
          </a:p>
          <a:p>
            <a:pPr marL="460375" indent="-460375">
              <a:buFont typeface="+mj-lt"/>
              <a:buAutoNum type="arabicPeriod"/>
            </a:pPr>
            <a:r>
              <a:rPr lang="en-US" sz="4000" dirty="0"/>
              <a:t>A civilization of Fatherlessness</a:t>
            </a:r>
          </a:p>
          <a:p>
            <a:pPr marL="460375" indent="-460375">
              <a:buFont typeface="+mj-lt"/>
              <a:buAutoNum type="arabicPeriod"/>
            </a:pPr>
            <a:r>
              <a:rPr lang="en-US" sz="4000" dirty="0"/>
              <a:t>Standing in the Father’s love</a:t>
            </a:r>
          </a:p>
        </p:txBody>
      </p:sp>
    </p:spTree>
    <p:extLst>
      <p:ext uri="{BB962C8B-B14F-4D97-AF65-F5344CB8AC3E}">
        <p14:creationId xmlns:p14="http://schemas.microsoft.com/office/powerpoint/2010/main" val="142178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pic>
        <p:nvPicPr>
          <p:cNvPr id="3" name="Picture 2" descr="Fatherlessness.jpg"/>
          <p:cNvPicPr>
            <a:picLocks noChangeAspect="1"/>
          </p:cNvPicPr>
          <p:nvPr/>
        </p:nvPicPr>
        <p:blipFill>
          <a:blip r:embed="rId3" cstate="print"/>
          <a:stretch>
            <a:fillRect/>
          </a:stretch>
        </p:blipFill>
        <p:spPr>
          <a:xfrm>
            <a:off x="0" y="0"/>
            <a:ext cx="9144000" cy="5143500"/>
          </a:xfrm>
          <a:prstGeom prst="rect">
            <a:avLst/>
          </a:prstGeom>
        </p:spPr>
      </p:pic>
      <p:sp>
        <p:nvSpPr>
          <p:cNvPr id="5" name="TextBox 4"/>
          <p:cNvSpPr txBox="1"/>
          <p:nvPr/>
        </p:nvSpPr>
        <p:spPr>
          <a:xfrm>
            <a:off x="990600" y="1428750"/>
            <a:ext cx="4539704" cy="707886"/>
          </a:xfrm>
          <a:prstGeom prst="rect">
            <a:avLst/>
          </a:prstGeom>
          <a:noFill/>
        </p:spPr>
        <p:txBody>
          <a:bodyPr wrap="none" rtlCol="0">
            <a:spAutoFit/>
          </a:bodyPr>
          <a:lstStyle/>
          <a:p>
            <a:pPr algn="l"/>
            <a:r>
              <a:rPr lang="en-US" dirty="0"/>
              <a:t>PERCEPTION OF </a:t>
            </a:r>
          </a:p>
        </p:txBody>
      </p:sp>
    </p:spTree>
    <p:extLst>
      <p:ext uri="{BB962C8B-B14F-4D97-AF65-F5344CB8AC3E}">
        <p14:creationId xmlns:p14="http://schemas.microsoft.com/office/powerpoint/2010/main" val="692316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Sounds of [fatherly] Silence</a:t>
            </a:r>
          </a:p>
          <a:p>
            <a:pPr marL="512763" indent="-512763">
              <a:buFont typeface="+mj-lt"/>
              <a:buAutoNum type="arabicPeriod"/>
            </a:pPr>
            <a:r>
              <a:rPr lang="en-US" sz="4000" dirty="0"/>
              <a:t>You are worthless and your life is hopeless.</a:t>
            </a:r>
          </a:p>
          <a:p>
            <a:pPr marL="512763" indent="-512763">
              <a:buFont typeface="+mj-lt"/>
              <a:buAutoNum type="arabicPeriod"/>
            </a:pPr>
            <a:r>
              <a:rPr lang="en-US" sz="4000" dirty="0"/>
              <a:t>You are not loved or lovable.</a:t>
            </a:r>
          </a:p>
          <a:p>
            <a:pPr marL="512763" indent="-512763">
              <a:buFont typeface="+mj-lt"/>
              <a:buAutoNum type="arabicPeriod"/>
            </a:pPr>
            <a:r>
              <a:rPr lang="en-US" sz="4000" dirty="0"/>
              <a:t>You mess everything up.</a:t>
            </a:r>
          </a:p>
          <a:p>
            <a:pPr marL="512763" indent="-512763">
              <a:buFont typeface="+mj-lt"/>
              <a:buAutoNum type="arabicPeriod"/>
            </a:pPr>
            <a:r>
              <a:rPr lang="en-US" sz="4000" dirty="0"/>
              <a:t>You can’t do anything right.</a:t>
            </a:r>
          </a:p>
        </p:txBody>
      </p:sp>
    </p:spTree>
    <p:extLst>
      <p:ext uri="{BB962C8B-B14F-4D97-AF65-F5344CB8AC3E}">
        <p14:creationId xmlns:p14="http://schemas.microsoft.com/office/powerpoint/2010/main" val="1421782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60375" indent="-460375">
              <a:buFont typeface="+mj-lt"/>
              <a:buAutoNum type="arabicPeriod" startAt="5"/>
            </a:pPr>
            <a:r>
              <a:rPr lang="en-US" sz="4000" dirty="0"/>
              <a:t>If people really knew you, they wouldn’t love you.</a:t>
            </a:r>
          </a:p>
          <a:p>
            <a:pPr marL="460375" indent="-460375">
              <a:buFont typeface="+mj-lt"/>
              <a:buAutoNum type="arabicPeriod" startAt="5"/>
            </a:pPr>
            <a:r>
              <a:rPr lang="en-US" sz="4000" dirty="0"/>
              <a:t>Everyone betrays you; you are all alone.</a:t>
            </a:r>
          </a:p>
          <a:p>
            <a:pPr marL="460375" indent="-460375">
              <a:buFont typeface="+mj-lt"/>
              <a:buAutoNum type="arabicPeriod" startAt="5"/>
            </a:pPr>
            <a:r>
              <a:rPr lang="en-US" sz="4000" dirty="0"/>
              <a:t>You are a failure.</a:t>
            </a:r>
          </a:p>
          <a:p>
            <a:pPr marL="460375" indent="-460375">
              <a:buFont typeface="+mj-lt"/>
              <a:buAutoNum type="arabicPeriod" startAt="5"/>
            </a:pPr>
            <a:r>
              <a:rPr lang="en-US" sz="4000" dirty="0"/>
              <a:t>You are not as bad off as others; you don’t need help.</a:t>
            </a:r>
          </a:p>
          <a:p>
            <a:pPr marL="742950" indent="-742950">
              <a:buFont typeface="+mj-lt"/>
              <a:buAutoNum type="arabicPeriod" startAt="5"/>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60375" indent="-460375">
              <a:buFont typeface="+mj-lt"/>
              <a:buAutoNum type="arabicPeriod" startAt="9"/>
            </a:pPr>
            <a:r>
              <a:rPr lang="en-US" sz="4000" dirty="0"/>
              <a:t>  G-d does not love you.</a:t>
            </a:r>
          </a:p>
          <a:p>
            <a:pPr marL="460375" indent="-460375">
              <a:buFont typeface="+mj-lt"/>
              <a:buAutoNum type="arabicPeriod" startAt="9"/>
            </a:pPr>
            <a:r>
              <a:rPr lang="en-US" sz="4000" dirty="0"/>
              <a:t>G-d has not protected you.</a:t>
            </a:r>
          </a:p>
          <a:p>
            <a:pPr marL="460375" indent="-460375">
              <a:buFont typeface="+mj-lt"/>
              <a:buAutoNum type="arabicPeriod" startAt="9"/>
            </a:pPr>
            <a:r>
              <a:rPr lang="en-US" sz="4000" dirty="0"/>
              <a:t>You would be better off dead.</a:t>
            </a:r>
          </a:p>
          <a:p>
            <a:pPr marL="460375" indent="-460375">
              <a:buFont typeface="+mj-lt"/>
              <a:buAutoNum type="arabicPeriod" startAt="9"/>
            </a:pPr>
            <a:r>
              <a:rPr lang="en-US" sz="4000" dirty="0"/>
              <a:t>It would be best if you weren’t born.</a:t>
            </a:r>
          </a:p>
          <a:p>
            <a:pPr marL="460375" indent="-460375">
              <a:buFont typeface="+mj-lt"/>
              <a:buAutoNum type="arabicPeriod" startAt="9"/>
            </a:pPr>
            <a:r>
              <a:rPr lang="en-US" sz="4000" dirty="0"/>
              <a:t>You are an accident/ unplanned/ unwanted.</a:t>
            </a:r>
          </a:p>
        </p:txBody>
      </p:sp>
    </p:spTree>
    <p:extLst>
      <p:ext uri="{BB962C8B-B14F-4D97-AF65-F5344CB8AC3E}">
        <p14:creationId xmlns:p14="http://schemas.microsoft.com/office/powerpoint/2010/main" val="142178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p:cNvPicPr>
            <a:picLocks noChangeAspect="1" noChangeArrowheads="1"/>
          </p:cNvPicPr>
          <p:nvPr/>
        </p:nvPicPr>
        <p:blipFill>
          <a:blip r:embed="rId3" cstate="print"/>
          <a:srcRect/>
          <a:stretch>
            <a:fillRect/>
          </a:stretch>
        </p:blipFill>
        <p:spPr bwMode="auto">
          <a:xfrm>
            <a:off x="1524000" y="1"/>
            <a:ext cx="6324600" cy="5110420"/>
          </a:xfrm>
          <a:prstGeom prst="rect">
            <a:avLst/>
          </a:prstGeom>
          <a:noFill/>
          <a:ln w="9525">
            <a:noFill/>
            <a:miter lim="800000"/>
            <a:headEnd/>
            <a:tailEnd/>
          </a:ln>
          <a:effectLst/>
        </p:spPr>
      </p:pic>
    </p:spTree>
    <p:extLst>
      <p:ext uri="{BB962C8B-B14F-4D97-AF65-F5344CB8AC3E}">
        <p14:creationId xmlns:p14="http://schemas.microsoft.com/office/powerpoint/2010/main" val="1646891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p:cNvPicPr>
            <a:picLocks noChangeAspect="1" noChangeArrowheads="1"/>
          </p:cNvPicPr>
          <p:nvPr/>
        </p:nvPicPr>
        <p:blipFill>
          <a:blip r:embed="rId3" cstate="print"/>
          <a:srcRect/>
          <a:stretch>
            <a:fillRect/>
          </a:stretch>
        </p:blipFill>
        <p:spPr bwMode="auto">
          <a:xfrm>
            <a:off x="165290" y="-8183"/>
            <a:ext cx="8826310" cy="5151683"/>
          </a:xfrm>
          <a:prstGeom prst="rect">
            <a:avLst/>
          </a:prstGeom>
          <a:noFill/>
          <a:ln w="9525">
            <a:noFill/>
            <a:miter lim="800000"/>
            <a:headEnd/>
            <a:tailEnd/>
          </a:ln>
          <a:effectLst/>
        </p:spPr>
      </p:pic>
    </p:spTree>
    <p:extLst>
      <p:ext uri="{BB962C8B-B14F-4D97-AF65-F5344CB8AC3E}">
        <p14:creationId xmlns:p14="http://schemas.microsoft.com/office/powerpoint/2010/main" val="1421782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rtl="1">
              <a:buNone/>
            </a:pPr>
            <a:r>
              <a:rPr lang="en-US" sz="4000" dirty="0"/>
              <a:t>Outline</a:t>
            </a:r>
          </a:p>
          <a:p>
            <a:pPr marL="460375" indent="-460375">
              <a:buFont typeface="+mj-lt"/>
              <a:buAutoNum type="arabicPeriod"/>
            </a:pPr>
            <a:r>
              <a:rPr lang="en-US" sz="4000" dirty="0"/>
              <a:t>Fatherhood in scripture</a:t>
            </a:r>
          </a:p>
          <a:p>
            <a:pPr marL="460375" indent="-460375">
              <a:buFont typeface="+mj-lt"/>
              <a:buAutoNum type="arabicPeriod"/>
            </a:pPr>
            <a:r>
              <a:rPr lang="en-US" sz="4000" dirty="0"/>
              <a:t>Feelings of fatherlessness</a:t>
            </a:r>
          </a:p>
          <a:p>
            <a:pPr marL="460375" indent="-460375">
              <a:buFont typeface="+mj-lt"/>
              <a:buAutoNum type="arabicPeriod"/>
            </a:pPr>
            <a:r>
              <a:rPr lang="en-US" sz="4000" u="sng" dirty="0">
                <a:solidFill>
                  <a:srgbClr val="FFFF99"/>
                </a:solidFill>
              </a:rPr>
              <a:t>Overcoming Fatherlessness</a:t>
            </a:r>
          </a:p>
          <a:p>
            <a:pPr marL="460375" indent="-460375">
              <a:buFont typeface="+mj-lt"/>
              <a:buAutoNum type="arabicPeriod"/>
            </a:pPr>
            <a:r>
              <a:rPr lang="en-US" sz="4000" dirty="0"/>
              <a:t>A civilization of Fatherlessness</a:t>
            </a:r>
          </a:p>
          <a:p>
            <a:pPr marL="460375" indent="-460375">
              <a:buFont typeface="+mj-lt"/>
              <a:buAutoNum type="arabicPeriod"/>
            </a:pPr>
            <a:r>
              <a:rPr lang="en-US" sz="4000" dirty="0"/>
              <a:t>Standing in the Father’s love</a:t>
            </a:r>
          </a:p>
        </p:txBody>
      </p:sp>
    </p:spTree>
    <p:extLst>
      <p:ext uri="{BB962C8B-B14F-4D97-AF65-F5344CB8AC3E}">
        <p14:creationId xmlns:p14="http://schemas.microsoft.com/office/powerpoint/2010/main" val="1421782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pic>
        <p:nvPicPr>
          <p:cNvPr id="3" name="Picture 2" descr="Fatherlessness.jpg"/>
          <p:cNvPicPr>
            <a:picLocks noChangeAspect="1"/>
          </p:cNvPicPr>
          <p:nvPr/>
        </p:nvPicPr>
        <p:blipFill>
          <a:blip r:embed="rId3" cstate="print"/>
          <a:stretch>
            <a:fillRect/>
          </a:stretch>
        </p:blipFill>
        <p:spPr>
          <a:xfrm>
            <a:off x="0" y="0"/>
            <a:ext cx="9144000" cy="5143500"/>
          </a:xfrm>
          <a:prstGeom prst="rect">
            <a:avLst/>
          </a:prstGeom>
        </p:spPr>
      </p:pic>
      <p:sp>
        <p:nvSpPr>
          <p:cNvPr id="5" name="TextBox 4"/>
          <p:cNvSpPr txBox="1"/>
          <p:nvPr/>
        </p:nvSpPr>
        <p:spPr>
          <a:xfrm>
            <a:off x="762000" y="1428750"/>
            <a:ext cx="7611892" cy="707886"/>
          </a:xfrm>
          <a:prstGeom prst="rect">
            <a:avLst/>
          </a:prstGeom>
          <a:noFill/>
        </p:spPr>
        <p:txBody>
          <a:bodyPr wrap="none" rtlCol="0">
            <a:spAutoFit/>
          </a:bodyPr>
          <a:lstStyle/>
          <a:p>
            <a:pPr algn="l"/>
            <a:r>
              <a:rPr lang="en-US" dirty="0"/>
              <a:t>Implanting vision to overcome</a:t>
            </a:r>
          </a:p>
        </p:txBody>
      </p:sp>
    </p:spTree>
    <p:extLst>
      <p:ext uri="{BB962C8B-B14F-4D97-AF65-F5344CB8AC3E}">
        <p14:creationId xmlns:p14="http://schemas.microsoft.com/office/powerpoint/2010/main" val="692316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a:buNone/>
            </a:pPr>
            <a:r>
              <a:rPr lang="en-US" sz="4000" dirty="0"/>
              <a:t>1. </a:t>
            </a:r>
            <a:r>
              <a:rPr lang="en-US" sz="4000" u="sng" dirty="0"/>
              <a:t>He is protective</a:t>
            </a:r>
            <a:r>
              <a:rPr lang="en-US" sz="4000" dirty="0"/>
              <a:t>: A good dad protects his kids by drawing clear boundaries, considers their best interests, talks to them about things they should be aware of and puts things in place. He teaches his kids about consequences of making the wrong choices. Fathers instill character development in kids</a:t>
            </a:r>
          </a:p>
        </p:txBody>
      </p:sp>
    </p:spTree>
    <p:extLst>
      <p:ext uri="{BB962C8B-B14F-4D97-AF65-F5344CB8AC3E}">
        <p14:creationId xmlns:p14="http://schemas.microsoft.com/office/powerpoint/2010/main" val="1421782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2. </a:t>
            </a:r>
            <a:r>
              <a:rPr lang="en-US" sz="4000" u="sng" dirty="0"/>
              <a:t>Affection is his middle name</a:t>
            </a:r>
            <a:r>
              <a:rPr lang="en-US" sz="4000" dirty="0"/>
              <a:t>:</a:t>
            </a:r>
          </a:p>
          <a:p>
            <a:pPr marL="0" indent="0">
              <a:buNone/>
            </a:pPr>
            <a:r>
              <a:rPr lang="en-US" sz="4000" dirty="0"/>
              <a:t>A good father is affectionate to his children. Though he may not hug and kiss the child like a mother does, his affection is no less than a mother’s. He lets the children know they can count on him.</a:t>
            </a:r>
          </a:p>
        </p:txBody>
      </p:sp>
    </p:spTree>
    <p:extLst>
      <p:ext uri="{BB962C8B-B14F-4D97-AF65-F5344CB8AC3E}">
        <p14:creationId xmlns:p14="http://schemas.microsoft.com/office/powerpoint/2010/main" val="1421782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3. </a:t>
            </a:r>
            <a:r>
              <a:rPr lang="en-US" sz="4000" u="sng" dirty="0"/>
              <a:t>A wall of trust and security</a:t>
            </a:r>
            <a:r>
              <a:rPr lang="en-US" sz="4000" dirty="0"/>
              <a:t>: The children believe that their father is always right. He will never lie to them, he will never betray them, he will never leave them in the lurch. That is the trust a good father builds in a child. The kids know that their father is always there whenever they want some help or whenever they are in trouble.</a:t>
            </a:r>
          </a:p>
          <a:p>
            <a:pPr marL="0" indent="0">
              <a:buNone/>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4. </a:t>
            </a:r>
            <a:r>
              <a:rPr lang="en-US" sz="4000" u="sng" dirty="0"/>
              <a:t>The source of encouragement</a:t>
            </a:r>
            <a:r>
              <a:rPr lang="en-US" sz="4000" dirty="0"/>
              <a:t>: You are the source of encouragement to your kid. Be it a football match or a debate competition, your presence at the venue gives a boost to your child’s confidence. You are the happiest when they succeed and you are the one who will make them strive better if they fail. </a:t>
            </a:r>
          </a:p>
        </p:txBody>
      </p:sp>
    </p:spTree>
    <p:extLst>
      <p:ext uri="{BB962C8B-B14F-4D97-AF65-F5344CB8AC3E}">
        <p14:creationId xmlns:p14="http://schemas.microsoft.com/office/powerpoint/2010/main" val="1421782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Your words will make a world of difference to your child. Your words have the power to make or break them.</a:t>
            </a:r>
          </a:p>
          <a:p>
            <a:pPr marL="0" indent="0">
              <a:buNone/>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5. </a:t>
            </a:r>
            <a:r>
              <a:rPr lang="en-US" sz="4000" u="sng" dirty="0"/>
              <a:t>Has the patience to listen</a:t>
            </a:r>
            <a:r>
              <a:rPr lang="en-US" sz="4000" dirty="0"/>
              <a:t>:</a:t>
            </a:r>
          </a:p>
          <a:p>
            <a:pPr marL="0" indent="0">
              <a:buNone/>
            </a:pPr>
            <a:r>
              <a:rPr lang="en-US" sz="4000" dirty="0"/>
              <a:t>A good father takes out time to listen to their children. He gives his kids undivided attention and tries to understand things from their perspective.</a:t>
            </a:r>
          </a:p>
        </p:txBody>
      </p:sp>
    </p:spTree>
    <p:extLst>
      <p:ext uri="{BB962C8B-B14F-4D97-AF65-F5344CB8AC3E}">
        <p14:creationId xmlns:p14="http://schemas.microsoft.com/office/powerpoint/2010/main" val="1421782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6. </a:t>
            </a:r>
            <a:r>
              <a:rPr lang="en-US" sz="4000" u="sng" dirty="0"/>
              <a:t>Provides the necessities of life</a:t>
            </a:r>
            <a:r>
              <a:rPr lang="en-US" sz="4000" dirty="0"/>
              <a:t>:</a:t>
            </a:r>
          </a:p>
          <a:p>
            <a:pPr marL="0" indent="0">
              <a:buNone/>
            </a:pPr>
            <a:r>
              <a:rPr lang="en-US" sz="4000" dirty="0"/>
              <a:t>As the head of the family, the father is responsible for giving a decent living for his children, be it a home, food, education or love, security, and attention.</a:t>
            </a:r>
          </a:p>
          <a:p>
            <a:pPr marL="0" indent="0">
              <a:buNone/>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descr="Luanne Trojan Cats.jpeg"/>
          <p:cNvPicPr>
            <a:picLocks noChangeAspect="1"/>
          </p:cNvPicPr>
          <p:nvPr/>
        </p:nvPicPr>
        <p:blipFill>
          <a:blip r:embed="rId3" cstate="print"/>
          <a:stretch>
            <a:fillRect/>
          </a:stretch>
        </p:blipFill>
        <p:spPr>
          <a:xfrm>
            <a:off x="2193668" y="0"/>
            <a:ext cx="4756663" cy="5143500"/>
          </a:xfrm>
          <a:prstGeom prst="rect">
            <a:avLst/>
          </a:prstGeom>
        </p:spPr>
      </p:pic>
    </p:spTree>
    <p:extLst>
      <p:ext uri="{BB962C8B-B14F-4D97-AF65-F5344CB8AC3E}">
        <p14:creationId xmlns:p14="http://schemas.microsoft.com/office/powerpoint/2010/main" val="1421782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7. </a:t>
            </a:r>
            <a:r>
              <a:rPr lang="en-US" sz="4000" u="sng" dirty="0"/>
              <a:t>Respects the mother of his children</a:t>
            </a:r>
            <a:r>
              <a:rPr lang="en-US" sz="4000" dirty="0"/>
              <a:t>:</a:t>
            </a:r>
          </a:p>
          <a:p>
            <a:pPr marL="0" indent="0">
              <a:buNone/>
            </a:pPr>
            <a:r>
              <a:rPr lang="en-US" sz="4000" dirty="0"/>
              <a:t>Children do well when they see their parents working together. A good father teaches his children how to respect their mother, and this he does by respecting his partner. </a:t>
            </a:r>
          </a:p>
        </p:txBody>
      </p:sp>
    </p:spTree>
    <p:extLst>
      <p:ext uri="{BB962C8B-B14F-4D97-AF65-F5344CB8AC3E}">
        <p14:creationId xmlns:p14="http://schemas.microsoft.com/office/powerpoint/2010/main" val="1421782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honors her views and does not argue with her in front of the kids. This sends the right message to the children that their parents work together, and they need to respect them both equally.</a:t>
            </a:r>
          </a:p>
          <a:p>
            <a:pPr marL="0" indent="0">
              <a:buNone/>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8. </a:t>
            </a:r>
            <a:r>
              <a:rPr lang="en-US" sz="4000" u="sng" dirty="0"/>
              <a:t>Spending time with him is fun for kids</a:t>
            </a:r>
            <a:r>
              <a:rPr lang="en-US" sz="4000" dirty="0"/>
              <a:t>: If the dad is at home, it is a fun time for kids. He plays with them, shares some tricks and shortcuts, makes their artwork easy, and their homework enjoyable. He involves them in things he likes to do. Television, laptops, and phones are put aside.</a:t>
            </a:r>
          </a:p>
          <a:p>
            <a:pPr marL="0" indent="0">
              <a:buNone/>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9. </a:t>
            </a:r>
            <a:r>
              <a:rPr lang="en-US" sz="4000" u="sng" dirty="0"/>
              <a:t>He is the best teacher</a:t>
            </a:r>
            <a:r>
              <a:rPr lang="en-US" sz="4000" dirty="0"/>
              <a:t>: A father teaches lessons not just for academics but about life. He shows how children can channelize their emotions when met with failure or disappointment, how they can use their energy for their good, how they can plan their careers or study hours.</a:t>
            </a:r>
          </a:p>
          <a:p>
            <a:pPr marL="0" indent="0">
              <a:buNone/>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p:cNvPicPr>
            <a:picLocks noChangeAspect="1" noChangeArrowheads="1"/>
          </p:cNvPicPr>
          <p:nvPr/>
        </p:nvPicPr>
        <p:blipFill>
          <a:blip r:embed="rId3" cstate="print"/>
          <a:srcRect/>
          <a:stretch>
            <a:fillRect/>
          </a:stretch>
        </p:blipFill>
        <p:spPr bwMode="auto">
          <a:xfrm>
            <a:off x="1355438" y="0"/>
            <a:ext cx="6433123" cy="5143499"/>
          </a:xfrm>
          <a:prstGeom prst="rect">
            <a:avLst/>
          </a:prstGeom>
          <a:noFill/>
          <a:ln w="9525">
            <a:noFill/>
            <a:miter lim="800000"/>
            <a:headEnd/>
            <a:tailEnd/>
          </a:ln>
          <a:effectLst/>
        </p:spPr>
      </p:pic>
    </p:spTree>
    <p:extLst>
      <p:ext uri="{BB962C8B-B14F-4D97-AF65-F5344CB8AC3E}">
        <p14:creationId xmlns:p14="http://schemas.microsoft.com/office/powerpoint/2010/main" val="139107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692316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rtl="1">
              <a:buNone/>
            </a:pPr>
            <a:r>
              <a:rPr lang="en-US" sz="4000" dirty="0"/>
              <a:t>Outline</a:t>
            </a:r>
          </a:p>
          <a:p>
            <a:pPr marL="460375" indent="-460375">
              <a:buFont typeface="+mj-lt"/>
              <a:buAutoNum type="arabicPeriod"/>
            </a:pPr>
            <a:r>
              <a:rPr lang="en-US" sz="4000" dirty="0"/>
              <a:t>Fatherhood in scripture</a:t>
            </a:r>
          </a:p>
          <a:p>
            <a:pPr marL="460375" indent="-460375">
              <a:buFont typeface="+mj-lt"/>
              <a:buAutoNum type="arabicPeriod"/>
            </a:pPr>
            <a:r>
              <a:rPr lang="en-US" sz="4000" dirty="0"/>
              <a:t>Feelings of fatherlessness</a:t>
            </a:r>
          </a:p>
          <a:p>
            <a:pPr marL="460375" indent="-460375">
              <a:buFont typeface="+mj-lt"/>
              <a:buAutoNum type="arabicPeriod"/>
            </a:pPr>
            <a:r>
              <a:rPr lang="en-US" sz="4000" dirty="0"/>
              <a:t>Overcoming Fatherlessness</a:t>
            </a:r>
          </a:p>
          <a:p>
            <a:pPr marL="460375" indent="-460375">
              <a:buFont typeface="+mj-lt"/>
              <a:buAutoNum type="arabicPeriod"/>
            </a:pPr>
            <a:r>
              <a:rPr lang="en-US" sz="4000" u="sng" dirty="0">
                <a:solidFill>
                  <a:srgbClr val="FFFF99"/>
                </a:solidFill>
              </a:rPr>
              <a:t>A civilization of Fatherlessness</a:t>
            </a:r>
          </a:p>
          <a:p>
            <a:pPr marL="460375" indent="-460375">
              <a:buFont typeface="+mj-lt"/>
              <a:buAutoNum type="arabicPeriod"/>
            </a:pPr>
            <a:r>
              <a:rPr lang="en-US" sz="4000" dirty="0"/>
              <a:t>Standing in the Father’s love</a:t>
            </a:r>
          </a:p>
        </p:txBody>
      </p:sp>
    </p:spTree>
    <p:extLst>
      <p:ext uri="{BB962C8B-B14F-4D97-AF65-F5344CB8AC3E}">
        <p14:creationId xmlns:p14="http://schemas.microsoft.com/office/powerpoint/2010/main" val="1421782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pic>
        <p:nvPicPr>
          <p:cNvPr id="3" name="Picture 2" descr="Fatherlessness.jpg"/>
          <p:cNvPicPr>
            <a:picLocks noChangeAspect="1"/>
          </p:cNvPicPr>
          <p:nvPr/>
        </p:nvPicPr>
        <p:blipFill>
          <a:blip r:embed="rId3" cstate="print"/>
          <a:stretch>
            <a:fillRect/>
          </a:stretch>
        </p:blipFill>
        <p:spPr>
          <a:xfrm>
            <a:off x="0" y="0"/>
            <a:ext cx="9144000" cy="5143500"/>
          </a:xfrm>
          <a:prstGeom prst="rect">
            <a:avLst/>
          </a:prstGeom>
        </p:spPr>
      </p:pic>
      <p:sp>
        <p:nvSpPr>
          <p:cNvPr id="5" name="TextBox 4"/>
          <p:cNvSpPr txBox="1"/>
          <p:nvPr/>
        </p:nvSpPr>
        <p:spPr>
          <a:xfrm>
            <a:off x="762000" y="1428750"/>
            <a:ext cx="5834995" cy="707886"/>
          </a:xfrm>
          <a:prstGeom prst="rect">
            <a:avLst/>
          </a:prstGeom>
          <a:noFill/>
        </p:spPr>
        <p:txBody>
          <a:bodyPr wrap="none" rtlCol="0">
            <a:spAutoFit/>
          </a:bodyPr>
          <a:lstStyle/>
          <a:p>
            <a:pPr algn="l"/>
            <a:r>
              <a:rPr lang="en-US" dirty="0"/>
              <a:t>A civilization built with</a:t>
            </a:r>
          </a:p>
        </p:txBody>
      </p:sp>
    </p:spTree>
    <p:extLst>
      <p:ext uri="{BB962C8B-B14F-4D97-AF65-F5344CB8AC3E}">
        <p14:creationId xmlns:p14="http://schemas.microsoft.com/office/powerpoint/2010/main" val="692316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In the Middle East, where Islam is the dominant religion, the Qur’an teaches that god is not a father to anyone. According to both the Qur’an and </a:t>
            </a:r>
            <a:r>
              <a:rPr lang="en-US" sz="4000" dirty="0" err="1"/>
              <a:t>Hadith</a:t>
            </a:r>
            <a:r>
              <a:rPr lang="en-US" sz="4000" dirty="0"/>
              <a:t>, there are 99 names of god and not one of them reference him as a father. Allah is just another one of those names.</a:t>
            </a:r>
          </a:p>
        </p:txBody>
      </p:sp>
    </p:spTree>
    <p:extLst>
      <p:ext uri="{BB962C8B-B14F-4D97-AF65-F5344CB8AC3E}">
        <p14:creationId xmlns:p14="http://schemas.microsoft.com/office/powerpoint/2010/main" val="1421782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err="1">
                <a:solidFill>
                  <a:srgbClr val="FFFF66"/>
                </a:solidFill>
              </a:rPr>
              <a:t>Nakba</a:t>
            </a:r>
            <a:r>
              <a:rPr lang="en-US" sz="4000" dirty="0">
                <a:solidFill>
                  <a:srgbClr val="FFFF66"/>
                </a:solidFill>
              </a:rPr>
              <a:t> Day (</a:t>
            </a:r>
            <a:r>
              <a:rPr lang="ar-AE" sz="4300" b="1" dirty="0">
                <a:solidFill>
                  <a:srgbClr val="FFFF66"/>
                </a:solidFill>
              </a:rPr>
              <a:t>يوم النكبة </a:t>
            </a:r>
            <a:r>
              <a:rPr lang="en-US" sz="4300" b="1" dirty="0">
                <a:solidFill>
                  <a:srgbClr val="FFFF66"/>
                </a:solidFill>
              </a:rPr>
              <a:t> </a:t>
            </a:r>
            <a:r>
              <a:rPr lang="en-US" sz="4000" i="1" dirty="0" err="1">
                <a:solidFill>
                  <a:srgbClr val="FFFF66"/>
                </a:solidFill>
              </a:rPr>
              <a:t>yawm</a:t>
            </a:r>
            <a:r>
              <a:rPr lang="en-US" sz="4000" i="1" dirty="0">
                <a:solidFill>
                  <a:srgbClr val="FFFF66"/>
                </a:solidFill>
              </a:rPr>
              <a:t> in-</a:t>
            </a:r>
            <a:r>
              <a:rPr lang="en-US" sz="4000" i="1" dirty="0" err="1">
                <a:solidFill>
                  <a:srgbClr val="FFFF66"/>
                </a:solidFill>
              </a:rPr>
              <a:t>nakbah</a:t>
            </a:r>
            <a:r>
              <a:rPr lang="en-US" sz="4000" dirty="0">
                <a:solidFill>
                  <a:srgbClr val="FFFF66"/>
                </a:solidFill>
              </a:rPr>
              <a:t>), "day of the catastrophe,” </a:t>
            </a:r>
            <a:r>
              <a:rPr lang="en-US" sz="4000" dirty="0"/>
              <a:t>an annual day of commemoration for the Palestinian Arab people of the anniversary of the creation of Israel, every May 15, the day after Israelis celebrate their Independence Day. </a:t>
            </a:r>
          </a:p>
          <a:p>
            <a:pPr marL="0" indent="0">
              <a:buNone/>
            </a:pPr>
            <a:endParaRPr lang="en-US" sz="4000" dirty="0"/>
          </a:p>
        </p:txBody>
      </p:sp>
    </p:spTree>
    <p:extLst>
      <p:ext uri="{BB962C8B-B14F-4D97-AF65-F5344CB8AC3E}">
        <p14:creationId xmlns:p14="http://schemas.microsoft.com/office/powerpoint/2010/main" val="142178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FCF1277B-BD82-44D4-9F4E-AE1CA6EF8DC0}"/>
              </a:ext>
            </a:extLst>
          </p:cNvPr>
          <p:cNvPicPr>
            <a:picLocks noChangeAspect="1"/>
          </p:cNvPicPr>
          <p:nvPr/>
        </p:nvPicPr>
        <p:blipFill>
          <a:blip r:embed="rId3" cstate="print"/>
          <a:stretch>
            <a:fillRect/>
          </a:stretch>
        </p:blipFill>
        <p:spPr>
          <a:xfrm>
            <a:off x="1371600" y="0"/>
            <a:ext cx="6356960" cy="5143500"/>
          </a:xfrm>
          <a:prstGeom prst="rect">
            <a:avLst/>
          </a:prstGeom>
        </p:spPr>
      </p:pic>
    </p:spTree>
    <p:extLst>
      <p:ext uri="{BB962C8B-B14F-4D97-AF65-F5344CB8AC3E}">
        <p14:creationId xmlns:p14="http://schemas.microsoft.com/office/powerpoint/2010/main" val="1010997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304800" y="133350"/>
            <a:ext cx="8534400" cy="4724400"/>
          </a:xfrm>
        </p:spPr>
        <p:txBody>
          <a:bodyPr/>
          <a:lstStyle/>
          <a:p>
            <a:pPr algn="l" eaLnBrk="1" hangingPunct="1">
              <a:spcBef>
                <a:spcPct val="0"/>
              </a:spcBef>
            </a:pPr>
            <a:r>
              <a:rPr lang="en-US" altLang="en-US" sz="4000" dirty="0">
                <a:solidFill>
                  <a:srgbClr val="FFFF66"/>
                </a:solidFill>
                <a:latin typeface="Arial Rounded MT Bold" pitchFamily="34" charset="0"/>
              </a:rPr>
              <a:t>Real </a:t>
            </a:r>
            <a:r>
              <a:rPr lang="en-US" altLang="en-US" sz="4000" dirty="0" err="1">
                <a:solidFill>
                  <a:srgbClr val="FFFF66"/>
                </a:solidFill>
                <a:latin typeface="Arial Rounded MT Bold" pitchFamily="34" charset="0"/>
              </a:rPr>
              <a:t>Naqba</a:t>
            </a:r>
            <a:r>
              <a:rPr lang="en-US" altLang="en-US" sz="4000" dirty="0">
                <a:solidFill>
                  <a:srgbClr val="FFFF66"/>
                </a:solidFill>
                <a:latin typeface="Arial Rounded MT Bold" pitchFamily="34" charset="0"/>
              </a:rPr>
              <a:t>, real wound, and hope</a:t>
            </a:r>
            <a:endParaRPr lang="en-US" altLang="en-US" sz="4000" baseline="30000" dirty="0">
              <a:solidFill>
                <a:srgbClr val="FFFF66"/>
              </a:solidFill>
              <a:latin typeface="Arial Rounded MT Bold" pitchFamily="34" charset="0"/>
            </a:endParaRPr>
          </a:p>
          <a:p>
            <a:pPr algn="l" eaLnBrk="1" hangingPunct="1">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16.1-2</a:t>
            </a:r>
            <a:r>
              <a:rPr lang="en-US" altLang="en-US" sz="4000" dirty="0">
                <a:solidFill>
                  <a:schemeClr val="bg1"/>
                </a:solidFill>
                <a:latin typeface="Arial Rounded MT Bold" pitchFamily="34" charset="0"/>
              </a:rPr>
              <a:t> Now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a:t>
            </a:r>
            <a:r>
              <a:rPr lang="en-US" altLang="en-US" sz="4000" dirty="0" err="1">
                <a:solidFill>
                  <a:schemeClr val="bg1"/>
                </a:solidFill>
                <a:latin typeface="Arial Rounded MT Bold" pitchFamily="34" charset="0"/>
              </a:rPr>
              <a:t>Avram's</a:t>
            </a:r>
            <a:r>
              <a:rPr lang="en-US" altLang="en-US" sz="4000" dirty="0">
                <a:solidFill>
                  <a:schemeClr val="bg1"/>
                </a:solidFill>
                <a:latin typeface="Arial Rounded MT Bold" pitchFamily="34" charset="0"/>
              </a:rPr>
              <a:t> wife had not borne him a child. But she had an Egyptian slave-girl named Hagar; so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said to </a:t>
            </a:r>
            <a:r>
              <a:rPr lang="en-US" altLang="en-US" sz="4000" dirty="0" err="1">
                <a:solidFill>
                  <a:schemeClr val="bg1"/>
                </a:solidFill>
                <a:latin typeface="Arial Rounded MT Bold" pitchFamily="34" charset="0"/>
              </a:rPr>
              <a:t>Avram</a:t>
            </a:r>
            <a:r>
              <a:rPr lang="en-US" altLang="en-US" sz="4000" dirty="0">
                <a:solidFill>
                  <a:schemeClr val="bg1"/>
                </a:solidFill>
                <a:latin typeface="Arial Rounded MT Bold" pitchFamily="34" charset="0"/>
              </a:rPr>
              <a:t>, "Here now, A</a:t>
            </a:r>
            <a:r>
              <a:rPr lang="en-US" altLang="en-US" dirty="0">
                <a:solidFill>
                  <a:schemeClr val="bg1"/>
                </a:solidFill>
                <a:latin typeface="Arial Rounded MT Bold" pitchFamily="34" charset="0"/>
              </a:rPr>
              <a:t>DONI </a:t>
            </a:r>
            <a:r>
              <a:rPr lang="en-US" altLang="en-US" sz="4000" dirty="0">
                <a:solidFill>
                  <a:schemeClr val="bg1"/>
                </a:solidFill>
                <a:latin typeface="Arial Rounded MT Bold" pitchFamily="34" charset="0"/>
              </a:rPr>
              <a:t>has kept me from having children;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304800" y="133350"/>
            <a:ext cx="8534400" cy="4724400"/>
          </a:xfrm>
        </p:spPr>
        <p:txBody>
          <a:bodyPr/>
          <a:lstStyle/>
          <a:p>
            <a:pPr algn="l" eaLnBrk="1" hangingPunct="1">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16.1-2</a:t>
            </a:r>
            <a:r>
              <a:rPr lang="en-US" altLang="en-US" sz="4000" dirty="0">
                <a:solidFill>
                  <a:schemeClr val="bg1"/>
                </a:solidFill>
                <a:latin typeface="Arial Rounded MT Bold" pitchFamily="34" charset="0"/>
              </a:rPr>
              <a:t> so go in and sleep with my slave-girl. Maybe I'll be able to have children through her.“  </a:t>
            </a:r>
            <a:r>
              <a:rPr lang="en-US" altLang="en-US" sz="4000" dirty="0" err="1">
                <a:solidFill>
                  <a:schemeClr val="bg1"/>
                </a:solidFill>
                <a:latin typeface="Arial Rounded MT Bold" pitchFamily="34" charset="0"/>
              </a:rPr>
              <a:t>Avram</a:t>
            </a:r>
            <a:r>
              <a:rPr lang="en-US" altLang="en-US" sz="4000" dirty="0">
                <a:solidFill>
                  <a:schemeClr val="bg1"/>
                </a:solidFill>
                <a:latin typeface="Arial Rounded MT Bold" pitchFamily="34" charset="0"/>
              </a:rPr>
              <a:t> listened to what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said.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381000" y="438150"/>
            <a:ext cx="8458200" cy="4419600"/>
          </a:xfrm>
        </p:spPr>
        <p:txBody>
          <a:bodyPr/>
          <a:lstStyle/>
          <a:p>
            <a:pPr algn="l" eaLnBrk="1" hangingPunct="1">
              <a:spcBef>
                <a:spcPct val="0"/>
              </a:spcBef>
            </a:pPr>
            <a:r>
              <a:rPr lang="en-US" altLang="en-US" sz="4000" dirty="0">
                <a:solidFill>
                  <a:srgbClr val="FFFF66"/>
                </a:solidFill>
                <a:latin typeface="Arial Rounded MT Bold" pitchFamily="34" charset="0"/>
              </a:rPr>
              <a:t>First trouble</a:t>
            </a:r>
          </a:p>
          <a:p>
            <a:pPr algn="l" eaLnBrk="1" hangingPunct="1">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16.4</a:t>
            </a:r>
            <a:r>
              <a:rPr lang="en-US" altLang="en-US" sz="4000" dirty="0">
                <a:solidFill>
                  <a:schemeClr val="bg1"/>
                </a:solidFill>
                <a:latin typeface="Arial Rounded MT Bold" pitchFamily="34" charset="0"/>
              </a:rPr>
              <a:t> </a:t>
            </a:r>
            <a:r>
              <a:rPr lang="en-US" altLang="en-US" sz="4000" dirty="0" err="1">
                <a:solidFill>
                  <a:schemeClr val="bg1"/>
                </a:solidFill>
                <a:latin typeface="Arial Rounded MT Bold" pitchFamily="34" charset="0"/>
              </a:rPr>
              <a:t>Avram</a:t>
            </a:r>
            <a:r>
              <a:rPr lang="en-US" altLang="en-US" sz="4000" dirty="0">
                <a:solidFill>
                  <a:schemeClr val="bg1"/>
                </a:solidFill>
                <a:latin typeface="Arial Rounded MT Bold" pitchFamily="34" charset="0"/>
              </a:rPr>
              <a:t> had sexual relations with Hagar, and she conceived. But when she became aware that she was pregnant, she looked on her mistress with </a:t>
            </a:r>
            <a:r>
              <a:rPr lang="en-US" altLang="en-US" sz="4000" dirty="0">
                <a:solidFill>
                  <a:srgbClr val="FFFF66"/>
                </a:solidFill>
                <a:latin typeface="Arial Rounded MT Bold" pitchFamily="34" charset="0"/>
              </a:rPr>
              <a:t>contempt</a:t>
            </a:r>
            <a:r>
              <a:rPr lang="en-US" altLang="en-US" sz="4000" dirty="0">
                <a:solidFill>
                  <a:schemeClr val="bg1"/>
                </a:solidFill>
                <a:latin typeface="Arial Rounded MT Bold"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304800" y="285750"/>
            <a:ext cx="8610600" cy="4572000"/>
          </a:xfrm>
        </p:spPr>
        <p:txBody>
          <a:bodyPr/>
          <a:lstStyle/>
          <a:p>
            <a:pPr algn="l" eaLnBrk="1" hangingPunct="1">
              <a:spcBef>
                <a:spcPct val="0"/>
              </a:spcBef>
            </a:pPr>
            <a:r>
              <a:rPr lang="en-US" altLang="en-US" sz="3600" dirty="0">
                <a:solidFill>
                  <a:srgbClr val="FFFF66"/>
                </a:solidFill>
                <a:latin typeface="Arial Rounded MT Bold" pitchFamily="34" charset="0"/>
              </a:rPr>
              <a:t>First Reaction</a:t>
            </a:r>
          </a:p>
          <a:p>
            <a:pPr algn="l" eaLnBrk="1" hangingPunct="1">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16.5-6 </a:t>
            </a:r>
            <a:r>
              <a:rPr lang="en-US" altLang="en-US" sz="3600" dirty="0" err="1">
                <a:solidFill>
                  <a:schemeClr val="bg1"/>
                </a:solidFill>
                <a:latin typeface="Arial Rounded MT Bold" pitchFamily="34" charset="0"/>
              </a:rPr>
              <a:t>Sarai</a:t>
            </a:r>
            <a:r>
              <a:rPr lang="en-US" altLang="en-US" sz="3600" dirty="0">
                <a:solidFill>
                  <a:schemeClr val="bg1"/>
                </a:solidFill>
                <a:latin typeface="Arial Rounded MT Bold" pitchFamily="34" charset="0"/>
              </a:rPr>
              <a:t> said to </a:t>
            </a:r>
            <a:r>
              <a:rPr lang="en-US" altLang="en-US" sz="3600" dirty="0" err="1">
                <a:solidFill>
                  <a:schemeClr val="bg1"/>
                </a:solidFill>
                <a:latin typeface="Arial Rounded MT Bold" pitchFamily="34" charset="0"/>
              </a:rPr>
              <a:t>Avram</a:t>
            </a:r>
            <a:r>
              <a:rPr lang="en-US" altLang="en-US" sz="3600" dirty="0">
                <a:solidFill>
                  <a:schemeClr val="bg1"/>
                </a:solidFill>
                <a:latin typeface="Arial Rounded MT Bold" pitchFamily="34" charset="0"/>
              </a:rPr>
              <a:t>, "This </a:t>
            </a:r>
            <a:r>
              <a:rPr lang="en-US" altLang="en-US" sz="3600" dirty="0">
                <a:solidFill>
                  <a:srgbClr val="FFFF66"/>
                </a:solidFill>
                <a:latin typeface="Arial Rounded MT Bold" pitchFamily="34" charset="0"/>
              </a:rPr>
              <a:t>outrage </a:t>
            </a:r>
            <a:r>
              <a:rPr lang="en-US" altLang="en-US" sz="3600" dirty="0">
                <a:solidFill>
                  <a:schemeClr val="bg1"/>
                </a:solidFill>
                <a:latin typeface="Arial Rounded MT Bold" pitchFamily="34" charset="0"/>
              </a:rPr>
              <a:t>being done to me is your fault! True, I gave my slave-girl to you to sleep with; but when she saw that she was pregnant, she began holding me in </a:t>
            </a:r>
            <a:r>
              <a:rPr lang="en-US" altLang="en-US" sz="3600" dirty="0">
                <a:solidFill>
                  <a:srgbClr val="FFFF66"/>
                </a:solidFill>
                <a:latin typeface="Arial Rounded MT Bold" pitchFamily="34" charset="0"/>
              </a:rPr>
              <a:t>contempt</a:t>
            </a:r>
            <a:r>
              <a:rPr lang="en-US" altLang="en-US" sz="3600" dirty="0">
                <a:solidFill>
                  <a:schemeClr val="bg1"/>
                </a:solidFill>
                <a:latin typeface="Arial Rounded MT Bold" pitchFamily="34" charset="0"/>
              </a:rPr>
              <a:t>. May A</a:t>
            </a:r>
            <a:r>
              <a:rPr lang="en-US" altLang="en-US" sz="2800" dirty="0">
                <a:solidFill>
                  <a:schemeClr val="bg1"/>
                </a:solidFill>
                <a:latin typeface="Arial Rounded MT Bold" pitchFamily="34" charset="0"/>
              </a:rPr>
              <a:t>DONI</a:t>
            </a:r>
            <a:r>
              <a:rPr lang="en-US" altLang="en-US" sz="3600" dirty="0">
                <a:solidFill>
                  <a:schemeClr val="bg1"/>
                </a:solidFill>
                <a:latin typeface="Arial Rounded MT Bold" pitchFamily="34" charset="0"/>
              </a:rPr>
              <a:t> decide who is right - I or you!”</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304800" y="285750"/>
            <a:ext cx="8610600" cy="4572000"/>
          </a:xfrm>
        </p:spPr>
        <p:txBody>
          <a:bodyPr/>
          <a:lstStyle/>
          <a:p>
            <a:pPr algn="l" eaLnBrk="1" hangingPunct="1">
              <a:spcBef>
                <a:spcPct val="0"/>
              </a:spcBef>
            </a:pPr>
            <a:r>
              <a:rPr lang="en-US" altLang="en-US" sz="3600" dirty="0">
                <a:solidFill>
                  <a:srgbClr val="FFFF66"/>
                </a:solidFill>
                <a:latin typeface="Arial Rounded MT Bold" pitchFamily="34" charset="0"/>
              </a:rPr>
              <a:t>First Reaction</a:t>
            </a:r>
          </a:p>
          <a:p>
            <a:pPr algn="l" eaLnBrk="1" hangingPunct="1">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16.5-6  </a:t>
            </a:r>
            <a:r>
              <a:rPr lang="en-US" altLang="en-US" sz="3600" dirty="0">
                <a:solidFill>
                  <a:schemeClr val="bg1"/>
                </a:solidFill>
                <a:latin typeface="Arial Rounded MT Bold" pitchFamily="34" charset="0"/>
              </a:rPr>
              <a:t>However, </a:t>
            </a:r>
            <a:r>
              <a:rPr lang="en-US" altLang="en-US" sz="3600" dirty="0" err="1">
                <a:solidFill>
                  <a:schemeClr val="bg1"/>
                </a:solidFill>
                <a:latin typeface="Arial Rounded MT Bold" pitchFamily="34" charset="0"/>
              </a:rPr>
              <a:t>Avram</a:t>
            </a:r>
            <a:r>
              <a:rPr lang="en-US" altLang="en-US" sz="3600" dirty="0">
                <a:solidFill>
                  <a:schemeClr val="bg1"/>
                </a:solidFill>
                <a:latin typeface="Arial Rounded MT Bold" pitchFamily="34" charset="0"/>
              </a:rPr>
              <a:t> answered </a:t>
            </a:r>
            <a:r>
              <a:rPr lang="en-US" altLang="en-US" sz="3600" dirty="0" err="1">
                <a:solidFill>
                  <a:schemeClr val="bg1"/>
                </a:solidFill>
                <a:latin typeface="Arial Rounded MT Bold" pitchFamily="34" charset="0"/>
              </a:rPr>
              <a:t>Sarai</a:t>
            </a:r>
            <a:r>
              <a:rPr lang="en-US" altLang="en-US" sz="3600" dirty="0">
                <a:solidFill>
                  <a:schemeClr val="bg1"/>
                </a:solidFill>
                <a:latin typeface="Arial Rounded MT Bold" pitchFamily="34" charset="0"/>
              </a:rPr>
              <a:t>, “Look, she's your slave-girl. Deal with her as you think fit.” Then </a:t>
            </a:r>
            <a:r>
              <a:rPr lang="en-US" altLang="en-US" sz="3600" dirty="0" err="1">
                <a:solidFill>
                  <a:schemeClr val="bg1"/>
                </a:solidFill>
                <a:latin typeface="Arial Rounded MT Bold" pitchFamily="34" charset="0"/>
              </a:rPr>
              <a:t>Sarai</a:t>
            </a:r>
            <a:r>
              <a:rPr lang="en-US" altLang="en-US" sz="3600" dirty="0">
                <a:solidFill>
                  <a:schemeClr val="bg1"/>
                </a:solidFill>
                <a:latin typeface="Arial Rounded MT Bold" pitchFamily="34" charset="0"/>
              </a:rPr>
              <a:t> </a:t>
            </a:r>
            <a:r>
              <a:rPr lang="en-US" altLang="en-US" sz="3600" dirty="0">
                <a:solidFill>
                  <a:srgbClr val="FFFF66"/>
                </a:solidFill>
                <a:latin typeface="Arial Rounded MT Bold" pitchFamily="34" charset="0"/>
              </a:rPr>
              <a:t>treated her so harshly </a:t>
            </a:r>
            <a:r>
              <a:rPr lang="en-US" altLang="en-US" sz="3600" dirty="0">
                <a:solidFill>
                  <a:schemeClr val="bg1"/>
                </a:solidFill>
                <a:latin typeface="Arial Rounded MT Bold" pitchFamily="34" charset="0"/>
              </a:rPr>
              <a:t>that she ran away from her.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subTitle" idx="1"/>
          </p:nvPr>
        </p:nvSpPr>
        <p:spPr>
          <a:xfrm>
            <a:off x="304800" y="285750"/>
            <a:ext cx="8610600" cy="4648200"/>
          </a:xfrm>
        </p:spPr>
        <p:txBody>
          <a:bodyPr/>
          <a:lstStyle/>
          <a:p>
            <a:pPr algn="l" eaLnBrk="1" hangingPunct="1">
              <a:lnSpc>
                <a:spcPct val="90000"/>
              </a:lnSpc>
              <a:spcBef>
                <a:spcPct val="0"/>
              </a:spcBef>
            </a:pPr>
            <a:r>
              <a:rPr lang="en-US" altLang="en-US" sz="4000" dirty="0">
                <a:solidFill>
                  <a:srgbClr val="FFFF66"/>
                </a:solidFill>
                <a:latin typeface="Arial Rounded MT Bold" pitchFamily="34" charset="0"/>
              </a:rPr>
              <a:t>First Restoration</a:t>
            </a:r>
          </a:p>
          <a:p>
            <a:pPr algn="l" eaLnBrk="1" hangingPunct="1">
              <a:lnSpc>
                <a:spcPct val="90000"/>
              </a:lnSpc>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16.7-9 </a:t>
            </a:r>
            <a:r>
              <a:rPr lang="en-US" altLang="en-US" sz="4000" dirty="0">
                <a:solidFill>
                  <a:schemeClr val="bg1"/>
                </a:solidFill>
                <a:latin typeface="Arial Rounded MT Bold" pitchFamily="34" charset="0"/>
              </a:rPr>
              <a:t>The angel of A</a:t>
            </a:r>
            <a:r>
              <a:rPr lang="en-US" altLang="en-US" dirty="0">
                <a:solidFill>
                  <a:schemeClr val="bg1"/>
                </a:solidFill>
                <a:latin typeface="Arial Rounded MT Bold" pitchFamily="34" charset="0"/>
              </a:rPr>
              <a:t>DONI</a:t>
            </a:r>
            <a:r>
              <a:rPr lang="en-US" altLang="en-US" sz="4000" dirty="0">
                <a:solidFill>
                  <a:schemeClr val="bg1"/>
                </a:solidFill>
                <a:latin typeface="Arial Rounded MT Bold" pitchFamily="34" charset="0"/>
              </a:rPr>
              <a:t> found her by a spring in the desert, the spring on the road to </a:t>
            </a:r>
            <a:r>
              <a:rPr lang="en-US" altLang="en-US" sz="4000" dirty="0" err="1">
                <a:solidFill>
                  <a:schemeClr val="bg1"/>
                </a:solidFill>
                <a:latin typeface="Arial Rounded MT Bold" pitchFamily="34" charset="0"/>
              </a:rPr>
              <a:t>Shur</a:t>
            </a:r>
            <a:r>
              <a:rPr lang="en-US" altLang="en-US" sz="4000" dirty="0">
                <a:solidFill>
                  <a:schemeClr val="bg1"/>
                </a:solidFill>
                <a:latin typeface="Arial Rounded MT Bold" pitchFamily="34" charset="0"/>
              </a:rPr>
              <a:t>, and said, "Hagar! </a:t>
            </a:r>
            <a:r>
              <a:rPr lang="en-US" altLang="en-US" sz="4000" dirty="0" err="1">
                <a:solidFill>
                  <a:schemeClr val="bg1"/>
                </a:solidFill>
                <a:latin typeface="Arial Rounded MT Bold" pitchFamily="34" charset="0"/>
              </a:rPr>
              <a:t>Sarai's</a:t>
            </a:r>
            <a:r>
              <a:rPr lang="en-US" altLang="en-US" sz="4000" dirty="0">
                <a:solidFill>
                  <a:schemeClr val="bg1"/>
                </a:solidFill>
                <a:latin typeface="Arial Rounded MT Bold" pitchFamily="34" charset="0"/>
              </a:rPr>
              <a:t> slave-girl! Where have you come from, and where are you going?" She answered, "I'm running away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subTitle" idx="1"/>
          </p:nvPr>
        </p:nvSpPr>
        <p:spPr>
          <a:xfrm>
            <a:off x="304800" y="285750"/>
            <a:ext cx="8610600" cy="4648200"/>
          </a:xfrm>
        </p:spPr>
        <p:txBody>
          <a:bodyPr/>
          <a:lstStyle/>
          <a:p>
            <a:pPr algn="l" eaLnBrk="1" hangingPunct="1">
              <a:lnSpc>
                <a:spcPct val="90000"/>
              </a:lnSpc>
              <a:spcBef>
                <a:spcPct val="0"/>
              </a:spcBef>
            </a:pPr>
            <a:r>
              <a:rPr lang="en-US" altLang="en-US" sz="4000" dirty="0">
                <a:solidFill>
                  <a:srgbClr val="FFFF66"/>
                </a:solidFill>
                <a:latin typeface="Arial Rounded MT Bold" pitchFamily="34" charset="0"/>
              </a:rPr>
              <a:t>First Restoration</a:t>
            </a:r>
          </a:p>
          <a:p>
            <a:pPr algn="l" eaLnBrk="1" hangingPunct="1">
              <a:lnSpc>
                <a:spcPct val="90000"/>
              </a:lnSpc>
              <a:spcBef>
                <a:spcPct val="0"/>
              </a:spcBef>
            </a:pP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16.7-9   </a:t>
            </a:r>
            <a:r>
              <a:rPr lang="en-US" altLang="en-US" sz="4000" dirty="0">
                <a:solidFill>
                  <a:schemeClr val="bg1"/>
                </a:solidFill>
                <a:latin typeface="Arial Rounded MT Bold" pitchFamily="34" charset="0"/>
              </a:rPr>
              <a:t>from my mistress </a:t>
            </a:r>
            <a:r>
              <a:rPr lang="en-US" altLang="en-US" sz="4000" dirty="0" err="1">
                <a:solidFill>
                  <a:schemeClr val="bg1"/>
                </a:solidFill>
                <a:latin typeface="Arial Rounded MT Bold" pitchFamily="34" charset="0"/>
              </a:rPr>
              <a:t>Sarai</a:t>
            </a:r>
            <a:r>
              <a:rPr lang="en-US" altLang="en-US" sz="4000" dirty="0">
                <a:solidFill>
                  <a:schemeClr val="bg1"/>
                </a:solidFill>
                <a:latin typeface="Arial Rounded MT Bold" pitchFamily="34" charset="0"/>
              </a:rPr>
              <a:t>." The angel of A</a:t>
            </a:r>
            <a:r>
              <a:rPr lang="en-US" altLang="en-US" dirty="0">
                <a:solidFill>
                  <a:schemeClr val="bg1"/>
                </a:solidFill>
                <a:latin typeface="Arial Rounded MT Bold" pitchFamily="34" charset="0"/>
              </a:rPr>
              <a:t>DONI</a:t>
            </a:r>
            <a:r>
              <a:rPr lang="en-US" altLang="en-US" sz="4000" dirty="0">
                <a:solidFill>
                  <a:schemeClr val="bg1"/>
                </a:solidFill>
                <a:latin typeface="Arial Rounded MT Bold" pitchFamily="34" charset="0"/>
              </a:rPr>
              <a:t> said to her, "Go back to your mistress, and submit to her authority."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381000" y="285750"/>
            <a:ext cx="8305800" cy="4572000"/>
          </a:xfrm>
        </p:spPr>
        <p:txBody>
          <a:bodyPr/>
          <a:lstStyle/>
          <a:p>
            <a:pPr algn="l" eaLnBrk="1" hangingPunct="1">
              <a:lnSpc>
                <a:spcPct val="90000"/>
              </a:lnSpc>
              <a:spcBef>
                <a:spcPct val="0"/>
              </a:spcBef>
            </a:pPr>
            <a:r>
              <a:rPr lang="en-US" altLang="en-US" sz="4000" dirty="0">
                <a:solidFill>
                  <a:srgbClr val="FFFF66"/>
                </a:solidFill>
                <a:latin typeface="Arial Rounded MT Bold" pitchFamily="34" charset="0"/>
              </a:rPr>
              <a:t>First Redemption</a:t>
            </a:r>
          </a:p>
          <a:p>
            <a:pPr algn="l" eaLnBrk="1" hangingPunct="1">
              <a:lnSpc>
                <a:spcPct val="90000"/>
              </a:lnSpc>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16.10-12 </a:t>
            </a:r>
            <a:r>
              <a:rPr lang="en-US" altLang="en-US" sz="4000" dirty="0">
                <a:solidFill>
                  <a:schemeClr val="bg1"/>
                </a:solidFill>
                <a:latin typeface="Arial Rounded MT Bold" pitchFamily="34" charset="0"/>
              </a:rPr>
              <a:t>The angel of A</a:t>
            </a:r>
            <a:r>
              <a:rPr lang="en-US" altLang="en-US" dirty="0">
                <a:solidFill>
                  <a:schemeClr val="bg1"/>
                </a:solidFill>
                <a:latin typeface="Arial Rounded MT Bold" pitchFamily="34" charset="0"/>
              </a:rPr>
              <a:t>DONI </a:t>
            </a:r>
            <a:r>
              <a:rPr lang="en-US" altLang="en-US" sz="4000" dirty="0">
                <a:solidFill>
                  <a:schemeClr val="bg1"/>
                </a:solidFill>
                <a:latin typeface="Arial Rounded MT Bold" pitchFamily="34" charset="0"/>
              </a:rPr>
              <a:t>said to her, "I will greatly </a:t>
            </a:r>
            <a:r>
              <a:rPr lang="en-US" altLang="en-US" sz="4000" dirty="0">
                <a:solidFill>
                  <a:srgbClr val="FFFF66"/>
                </a:solidFill>
                <a:latin typeface="Arial Rounded MT Bold" pitchFamily="34" charset="0"/>
              </a:rPr>
              <a:t>increase your descendants</a:t>
            </a:r>
            <a:r>
              <a:rPr lang="en-US" altLang="en-US" sz="4000" dirty="0">
                <a:solidFill>
                  <a:schemeClr val="bg1"/>
                </a:solidFill>
                <a:latin typeface="Arial Rounded MT Bold" pitchFamily="34" charset="0"/>
              </a:rPr>
              <a:t>; there will be so many that it will be impossible to count them." The angel of A</a:t>
            </a:r>
            <a:r>
              <a:rPr lang="en-US" altLang="en-US" dirty="0">
                <a:solidFill>
                  <a:schemeClr val="bg1"/>
                </a:solidFill>
                <a:latin typeface="Arial Rounded MT Bold" pitchFamily="34" charset="0"/>
              </a:rPr>
              <a:t>DONI</a:t>
            </a:r>
            <a:r>
              <a:rPr lang="en-US" altLang="en-US" sz="4000" dirty="0">
                <a:solidFill>
                  <a:schemeClr val="bg1"/>
                </a:solidFill>
                <a:latin typeface="Arial Rounded MT Bold" pitchFamily="34" charset="0"/>
              </a:rPr>
              <a:t> said to her, "Look, you are pregnant,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381000" y="285750"/>
            <a:ext cx="8305800" cy="4572000"/>
          </a:xfrm>
        </p:spPr>
        <p:txBody>
          <a:bodyPr/>
          <a:lstStyle/>
          <a:p>
            <a:pPr algn="l" eaLnBrk="1" hangingPunct="1">
              <a:lnSpc>
                <a:spcPct val="90000"/>
              </a:lnSpc>
              <a:spcBef>
                <a:spcPct val="0"/>
              </a:spcBef>
            </a:pPr>
            <a:r>
              <a:rPr lang="en-US" altLang="en-US" sz="4000" dirty="0">
                <a:solidFill>
                  <a:srgbClr val="FFFF66"/>
                </a:solidFill>
                <a:latin typeface="Arial Rounded MT Bold" pitchFamily="34" charset="0"/>
              </a:rPr>
              <a:t>First Redemption</a:t>
            </a:r>
          </a:p>
          <a:p>
            <a:pPr algn="l" eaLnBrk="1" hangingPunct="1">
              <a:lnSpc>
                <a:spcPct val="90000"/>
              </a:lnSpc>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16.10-12   </a:t>
            </a:r>
            <a:r>
              <a:rPr lang="en-US" altLang="en-US" sz="4000" dirty="0">
                <a:solidFill>
                  <a:schemeClr val="bg1"/>
                </a:solidFill>
                <a:latin typeface="Arial Rounded MT Bold" pitchFamily="34" charset="0"/>
              </a:rPr>
              <a:t>and you will give birth to a son. You are to call him </a:t>
            </a:r>
            <a:r>
              <a:rPr lang="en-US" altLang="en-US" sz="4000" dirty="0" err="1">
                <a:solidFill>
                  <a:srgbClr val="FFFF66"/>
                </a:solidFill>
                <a:latin typeface="Arial Rounded MT Bold" pitchFamily="34" charset="0"/>
              </a:rPr>
              <a:t>Yishma'el</a:t>
            </a:r>
            <a:r>
              <a:rPr lang="en-US" altLang="en-US" sz="4000" dirty="0">
                <a:solidFill>
                  <a:schemeClr val="bg1"/>
                </a:solidFill>
                <a:latin typeface="Arial Rounded MT Bold" pitchFamily="34" charset="0"/>
              </a:rPr>
              <a:t> [God pays attention] because A</a:t>
            </a:r>
            <a:r>
              <a:rPr lang="en-US" altLang="en-US" dirty="0">
                <a:solidFill>
                  <a:schemeClr val="bg1"/>
                </a:solidFill>
                <a:latin typeface="Arial Rounded MT Bold" pitchFamily="34" charset="0"/>
              </a:rPr>
              <a:t>DONI</a:t>
            </a:r>
            <a:r>
              <a:rPr lang="en-US" altLang="en-US" sz="4000" dirty="0">
                <a:solidFill>
                  <a:schemeClr val="bg1"/>
                </a:solidFill>
                <a:latin typeface="Arial Rounded MT Bold" pitchFamily="34" charset="0"/>
              </a:rPr>
              <a:t> has paid attention to your misery.  He will be a </a:t>
            </a:r>
            <a:r>
              <a:rPr lang="en-US" altLang="en-US" sz="4000" dirty="0">
                <a:solidFill>
                  <a:srgbClr val="FFFF66"/>
                </a:solidFill>
                <a:latin typeface="Arial Rounded MT Bold" pitchFamily="34" charset="0"/>
              </a:rPr>
              <a:t>wild donkey of a man</a:t>
            </a:r>
            <a:r>
              <a:rPr lang="en-US" altLang="en-US" sz="4000" dirty="0">
                <a:solidFill>
                  <a:schemeClr val="bg1"/>
                </a:solidFill>
                <a:latin typeface="Arial Rounded MT Bold" pitchFamily="34" charset="0"/>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subTitle" idx="1"/>
          </p:nvPr>
        </p:nvSpPr>
        <p:spPr>
          <a:xfrm>
            <a:off x="304800" y="361950"/>
            <a:ext cx="8534400" cy="4572000"/>
          </a:xfrm>
        </p:spPr>
        <p:txBody>
          <a:bodyPr>
            <a:normAutofit fontScale="92500" lnSpcReduction="20000"/>
          </a:bodyPr>
          <a:lstStyle/>
          <a:p>
            <a:pPr marL="609600" indent="-609600" algn="l" eaLnBrk="1" hangingPunct="1">
              <a:lnSpc>
                <a:spcPct val="90000"/>
              </a:lnSpc>
              <a:spcBef>
                <a:spcPct val="0"/>
              </a:spcBef>
            </a:pPr>
            <a:r>
              <a:rPr lang="en-US" altLang="en-US" sz="4000" dirty="0">
                <a:solidFill>
                  <a:srgbClr val="FFFF66"/>
                </a:solidFill>
                <a:latin typeface="Arial Rounded MT Bold" pitchFamily="34" charset="0"/>
              </a:rPr>
              <a:t>First Redemption</a:t>
            </a:r>
          </a:p>
          <a:p>
            <a:pPr marL="609600" indent="-609600" algn="l" eaLnBrk="1" hangingPunct="1">
              <a:lnSpc>
                <a:spcPct val="90000"/>
              </a:lnSpc>
              <a:spcBef>
                <a:spcPct val="0"/>
              </a:spcBef>
            </a:pPr>
            <a:r>
              <a:rPr lang="en-US" altLang="en-US" sz="4000" baseline="30000" dirty="0">
                <a:solidFill>
                  <a:schemeClr val="bg1"/>
                </a:solidFill>
                <a:latin typeface="Arial Rounded MT Bold" pitchFamily="34" charset="0"/>
              </a:rPr>
              <a:t>	</a:t>
            </a:r>
            <a:r>
              <a:rPr lang="en-US" altLang="en-US" sz="4000" baseline="30000" dirty="0" err="1">
                <a:solidFill>
                  <a:schemeClr val="bg1"/>
                </a:solidFill>
                <a:latin typeface="Arial Rounded MT Bold" pitchFamily="34" charset="0"/>
              </a:rPr>
              <a:t>Beresheet</a:t>
            </a:r>
            <a:r>
              <a:rPr lang="en-US" altLang="en-US" sz="4000" baseline="30000" dirty="0">
                <a:solidFill>
                  <a:schemeClr val="bg1"/>
                </a:solidFill>
                <a:latin typeface="Arial Rounded MT Bold" pitchFamily="34" charset="0"/>
              </a:rPr>
              <a:t>/Genesis 16.13 </a:t>
            </a:r>
            <a:r>
              <a:rPr lang="en-US" altLang="en-US" sz="4000" dirty="0">
                <a:solidFill>
                  <a:schemeClr val="bg1"/>
                </a:solidFill>
                <a:latin typeface="Arial Rounded MT Bold" pitchFamily="34" charset="0"/>
              </a:rPr>
              <a:t>So she named A</a:t>
            </a:r>
            <a:r>
              <a:rPr lang="en-US" altLang="en-US" dirty="0">
                <a:solidFill>
                  <a:schemeClr val="bg1"/>
                </a:solidFill>
                <a:latin typeface="Arial Rounded MT Bold" pitchFamily="34" charset="0"/>
              </a:rPr>
              <a:t>DONI,</a:t>
            </a:r>
            <a:r>
              <a:rPr lang="en-US" altLang="en-US" sz="4000" dirty="0">
                <a:solidFill>
                  <a:schemeClr val="bg1"/>
                </a:solidFill>
                <a:latin typeface="Arial Rounded MT Bold" pitchFamily="34" charset="0"/>
              </a:rPr>
              <a:t> who had spoken with her, El </a:t>
            </a:r>
            <a:r>
              <a:rPr lang="en-US" altLang="en-US" sz="4000" dirty="0" err="1">
                <a:solidFill>
                  <a:schemeClr val="bg1"/>
                </a:solidFill>
                <a:latin typeface="Arial Rounded MT Bold" pitchFamily="34" charset="0"/>
              </a:rPr>
              <a:t>Ro'i</a:t>
            </a:r>
            <a:r>
              <a:rPr lang="en-US" altLang="en-US" sz="4000" dirty="0">
                <a:solidFill>
                  <a:schemeClr val="bg1"/>
                </a:solidFill>
                <a:latin typeface="Arial Rounded MT Bold" pitchFamily="34" charset="0"/>
              </a:rPr>
              <a:t> [God of seeing], because she said, "Have I really seen the One who sees me [and stayed alive]?“</a:t>
            </a:r>
          </a:p>
          <a:p>
            <a:pPr marL="609600" indent="-609600" algn="l" eaLnBrk="1" hangingPunct="1">
              <a:lnSpc>
                <a:spcPct val="90000"/>
              </a:lnSpc>
              <a:spcBef>
                <a:spcPct val="0"/>
              </a:spcBef>
            </a:pPr>
            <a:r>
              <a:rPr lang="en-US" altLang="en-US" sz="4000" dirty="0">
                <a:solidFill>
                  <a:srgbClr val="FFFF66"/>
                </a:solidFill>
                <a:latin typeface="Arial Rounded MT Bold" pitchFamily="34" charset="0"/>
              </a:rPr>
              <a:t>Firsts:</a:t>
            </a:r>
          </a:p>
          <a:p>
            <a:pPr marL="609600" indent="-609600" algn="l" eaLnBrk="1" hangingPunct="1">
              <a:lnSpc>
                <a:spcPct val="90000"/>
              </a:lnSpc>
              <a:spcBef>
                <a:spcPct val="0"/>
              </a:spcBef>
              <a:buFontTx/>
              <a:buAutoNum type="arabicPeriod"/>
            </a:pPr>
            <a:r>
              <a:rPr lang="en-US" altLang="en-US" sz="4000" dirty="0">
                <a:solidFill>
                  <a:schemeClr val="bg1"/>
                </a:solidFill>
                <a:latin typeface="Arial Rounded MT Bold" pitchFamily="34" charset="0"/>
              </a:rPr>
              <a:t>Multitude of offspring </a:t>
            </a:r>
            <a:r>
              <a:rPr lang="en-US" altLang="en-US" sz="3600" dirty="0">
                <a:solidFill>
                  <a:schemeClr val="bg1"/>
                </a:solidFill>
                <a:latin typeface="Arial Rounded MT Bold" pitchFamily="34" charset="0"/>
              </a:rPr>
              <a:t>[almost first]</a:t>
            </a:r>
          </a:p>
          <a:p>
            <a:pPr marL="609600" indent="-609600" algn="l" eaLnBrk="1" hangingPunct="1">
              <a:lnSpc>
                <a:spcPct val="90000"/>
              </a:lnSpc>
              <a:spcBef>
                <a:spcPct val="0"/>
              </a:spcBef>
              <a:buFontTx/>
              <a:buAutoNum type="arabicPeriod"/>
            </a:pPr>
            <a:r>
              <a:rPr lang="en-US" altLang="en-US" sz="4000" dirty="0">
                <a:solidFill>
                  <a:schemeClr val="bg1"/>
                </a:solidFill>
                <a:latin typeface="Arial Rounded MT Bold" pitchFamily="34" charset="0"/>
              </a:rPr>
              <a:t>Gender prediction</a:t>
            </a:r>
          </a:p>
          <a:p>
            <a:pPr marL="609600" indent="-609600" algn="l" eaLnBrk="1" hangingPunct="1">
              <a:lnSpc>
                <a:spcPct val="90000"/>
              </a:lnSpc>
              <a:spcBef>
                <a:spcPct val="0"/>
              </a:spcBef>
              <a:buFontTx/>
              <a:buAutoNum type="arabicPeriod"/>
            </a:pPr>
            <a:r>
              <a:rPr lang="en-US" altLang="en-US" sz="4000" dirty="0">
                <a:solidFill>
                  <a:schemeClr val="bg1"/>
                </a:solidFill>
                <a:latin typeface="Arial Rounded MT Bold" pitchFamily="34" charset="0"/>
              </a:rPr>
              <a:t>Divine Naming </a:t>
            </a:r>
            <a:r>
              <a:rPr lang="en-US" altLang="en-US" sz="4000" dirty="0" err="1">
                <a:solidFill>
                  <a:schemeClr val="bg1"/>
                </a:solidFill>
                <a:latin typeface="Arial Rounded MT Bold" pitchFamily="34" charset="0"/>
              </a:rPr>
              <a:t>Yishmael</a:t>
            </a:r>
            <a:r>
              <a:rPr lang="en-US" altLang="en-US" sz="4000" dirty="0">
                <a:solidFill>
                  <a:schemeClr val="bg1"/>
                </a:solidFill>
                <a:latin typeface="Arial Rounded MT Bold" pitchFamily="34" charset="0"/>
              </a:rPr>
              <a:t>  </a:t>
            </a:r>
            <a:r>
              <a:rPr lang="he-IL" altLang="en-US" sz="5400" b="1" dirty="0">
                <a:solidFill>
                  <a:schemeClr val="bg1"/>
                </a:solidFill>
                <a:latin typeface="David" pitchFamily="34" charset="-79"/>
                <a:cs typeface="David" pitchFamily="34" charset="-79"/>
              </a:rPr>
              <a:t>יִשְׁמָעאל</a:t>
            </a:r>
            <a:endParaRPr lang="en-US" altLang="en-US" sz="5400" b="1" dirty="0">
              <a:solidFill>
                <a:schemeClr val="bg1"/>
              </a:solidFill>
              <a:latin typeface="David" pitchFamily="34" charset="-79"/>
              <a:cs typeface="David" pitchFamily="34"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04D113D-C311-4387-BBF9-ACCC0EF8A653}"/>
              </a:ext>
            </a:extLst>
          </p:cNvPr>
          <p:cNvPicPr>
            <a:picLocks noChangeAspect="1"/>
          </p:cNvPicPr>
          <p:nvPr/>
        </p:nvPicPr>
        <p:blipFill>
          <a:blip r:embed="rId3" cstate="print"/>
          <a:stretch>
            <a:fillRect/>
          </a:stretch>
        </p:blipFill>
        <p:spPr>
          <a:xfrm>
            <a:off x="198052" y="0"/>
            <a:ext cx="8717347" cy="5125538"/>
          </a:xfrm>
          <a:prstGeom prst="rect">
            <a:avLst/>
          </a:prstGeom>
        </p:spPr>
      </p:pic>
      <p:sp>
        <p:nvSpPr>
          <p:cNvPr id="6" name="TextBox 5">
            <a:extLst>
              <a:ext uri="{FF2B5EF4-FFF2-40B4-BE49-F238E27FC236}">
                <a16:creationId xmlns:a16="http://schemas.microsoft.com/office/drawing/2014/main" id="{9C10A9E4-260B-405A-BC3C-13D662ACC854}"/>
              </a:ext>
            </a:extLst>
          </p:cNvPr>
          <p:cNvSpPr txBox="1"/>
          <p:nvPr/>
        </p:nvSpPr>
        <p:spPr>
          <a:xfrm>
            <a:off x="183717" y="94161"/>
            <a:ext cx="9101851"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Rounded MT Bold" pitchFamily="34" charset="0"/>
                <a:ea typeface="+mn-ea"/>
                <a:cs typeface="Arial" charset="0"/>
              </a:rPr>
              <a:t>Yair </a:t>
            </a:r>
            <a:r>
              <a:rPr kumimoji="0" lang="en-US" sz="3200" b="0"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Arial Rounded MT Bold" pitchFamily="34" charset="0"/>
                <a:ea typeface="+mn-ea"/>
                <a:cs typeface="Arial" charset="0"/>
              </a:rPr>
              <a:t>Lapid</a:t>
            </a:r>
            <a:r>
              <a:rPr kumimoji="0" lang="en-US" sz="32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Rounded MT Bold" pitchFamily="34" charset="0"/>
                <a:ea typeface="+mn-ea"/>
                <a:cs typeface="Arial" charset="0"/>
              </a:rPr>
              <a:t>    Naphtali Bennet, Mansour Abbas</a:t>
            </a:r>
          </a:p>
        </p:txBody>
      </p:sp>
    </p:spTree>
    <p:extLst>
      <p:ext uri="{BB962C8B-B14F-4D97-AF65-F5344CB8AC3E}">
        <p14:creationId xmlns:p14="http://schemas.microsoft.com/office/powerpoint/2010/main" val="24517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228600" y="209550"/>
            <a:ext cx="8686800" cy="4648200"/>
          </a:xfrm>
        </p:spPr>
        <p:txBody>
          <a:bodyPr/>
          <a:lstStyle/>
          <a:p>
            <a:pPr marL="609600" indent="-609600" algn="l" eaLnBrk="1" hangingPunct="1">
              <a:spcBef>
                <a:spcPct val="0"/>
              </a:spcBef>
              <a:buFontTx/>
              <a:buAutoNum type="arabicPeriod" startAt="4"/>
            </a:pPr>
            <a:r>
              <a:rPr lang="en-US" altLang="en-US" sz="4000" dirty="0">
                <a:solidFill>
                  <a:schemeClr val="bg1"/>
                </a:solidFill>
                <a:latin typeface="Arial Rounded MT Bold" pitchFamily="34" charset="0"/>
              </a:rPr>
              <a:t>First Character prediction: Wild donkey: The Asian wild ass, also called the </a:t>
            </a:r>
            <a:r>
              <a:rPr lang="en-US" altLang="en-US" sz="4000" dirty="0" err="1">
                <a:solidFill>
                  <a:schemeClr val="bg1"/>
                </a:solidFill>
                <a:latin typeface="Arial Rounded MT Bold" pitchFamily="34" charset="0"/>
              </a:rPr>
              <a:t>onager</a:t>
            </a:r>
            <a:endParaRPr lang="en-US" altLang="en-US" sz="4000" dirty="0">
              <a:solidFill>
                <a:schemeClr val="bg1"/>
              </a:solidFill>
              <a:latin typeface="Arial Rounded MT Bold" pitchFamily="34" charset="0"/>
            </a:endParaRPr>
          </a:p>
        </p:txBody>
      </p:sp>
      <p:pic>
        <p:nvPicPr>
          <p:cNvPr id="21507" name="Picture 3"/>
          <p:cNvPicPr>
            <a:picLocks noChangeAspect="1" noChangeArrowheads="1"/>
          </p:cNvPicPr>
          <p:nvPr/>
        </p:nvPicPr>
        <p:blipFill>
          <a:blip r:embed="rId3" cstate="print"/>
          <a:srcRect/>
          <a:stretch>
            <a:fillRect/>
          </a:stretch>
        </p:blipFill>
        <p:spPr bwMode="auto">
          <a:xfrm>
            <a:off x="1143000" y="2038350"/>
            <a:ext cx="5883018" cy="310515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304800" y="209550"/>
            <a:ext cx="8610600" cy="4724400"/>
          </a:xfrm>
        </p:spPr>
        <p:txBody>
          <a:bodyPr>
            <a:normAutofit lnSpcReduction="10000"/>
          </a:bodyPr>
          <a:lstStyle/>
          <a:p>
            <a:pPr marL="609600" indent="-609600" algn="l" eaLnBrk="1" hangingPunct="1">
              <a:lnSpc>
                <a:spcPct val="90000"/>
              </a:lnSpc>
              <a:spcBef>
                <a:spcPct val="0"/>
              </a:spcBef>
            </a:pPr>
            <a:r>
              <a:rPr lang="en-US" altLang="en-US" sz="4000" dirty="0">
                <a:solidFill>
                  <a:schemeClr val="bg1"/>
                </a:solidFill>
                <a:latin typeface="Arial Rounded MT Bold" pitchFamily="34" charset="0"/>
              </a:rPr>
              <a:t>They can run faster than any other horse or donkey, reaching and sustaining speeds of up to about forty-four miles (70 km) per hour. </a:t>
            </a:r>
          </a:p>
          <a:p>
            <a:pPr marL="609600" indent="-609600" algn="l" eaLnBrk="1" hangingPunct="1">
              <a:lnSpc>
                <a:spcPct val="90000"/>
              </a:lnSpc>
              <a:spcBef>
                <a:spcPct val="0"/>
              </a:spcBef>
            </a:pPr>
            <a:r>
              <a:rPr lang="en-US" altLang="en-US" sz="1800" dirty="0">
                <a:solidFill>
                  <a:schemeClr val="bg1"/>
                </a:solidFill>
                <a:latin typeface="Arial Rounded MT Bold" pitchFamily="34" charset="0"/>
                <a:hlinkClick r:id="rId3"/>
              </a:rPr>
              <a:t>http://animal.discovery.com/guides/mammals/habitat/aridland/asianass.html</a:t>
            </a:r>
            <a:endParaRPr lang="en-US" altLang="en-US" sz="1800" dirty="0">
              <a:solidFill>
                <a:schemeClr val="bg1"/>
              </a:solidFill>
              <a:latin typeface="Arial Rounded MT Bold" pitchFamily="34" charset="0"/>
            </a:endParaRPr>
          </a:p>
          <a:p>
            <a:pPr marL="609600" indent="-609600" algn="l" eaLnBrk="1" hangingPunct="1">
              <a:lnSpc>
                <a:spcPct val="90000"/>
              </a:lnSpc>
              <a:spcBef>
                <a:spcPct val="0"/>
              </a:spcBef>
            </a:pPr>
            <a:endParaRPr lang="en-US" altLang="en-US" sz="1800" dirty="0">
              <a:solidFill>
                <a:schemeClr val="bg1"/>
              </a:solidFill>
              <a:latin typeface="Arial Rounded MT Bold" pitchFamily="34" charset="0"/>
            </a:endParaRPr>
          </a:p>
          <a:p>
            <a:pPr marL="609600" indent="-609600" algn="l" eaLnBrk="1" hangingPunct="1">
              <a:lnSpc>
                <a:spcPct val="90000"/>
              </a:lnSpc>
              <a:spcBef>
                <a:spcPct val="0"/>
              </a:spcBef>
              <a:buFontTx/>
              <a:buAutoNum type="arabicPeriod" startAt="5"/>
            </a:pPr>
            <a:r>
              <a:rPr lang="en-US" altLang="en-US" sz="4000" dirty="0">
                <a:solidFill>
                  <a:schemeClr val="bg1"/>
                </a:solidFill>
                <a:latin typeface="Arial Rounded MT Bold" pitchFamily="34" charset="0"/>
              </a:rPr>
              <a:t>First revelation, </a:t>
            </a:r>
            <a:r>
              <a:rPr lang="en-US" altLang="en-US" sz="4000" dirty="0">
                <a:solidFill>
                  <a:srgbClr val="FFFF66"/>
                </a:solidFill>
                <a:latin typeface="Arial Rounded MT Bold" pitchFamily="34" charset="0"/>
              </a:rPr>
              <a:t>seeing G-d ‘El </a:t>
            </a:r>
            <a:r>
              <a:rPr lang="en-US" altLang="en-US" sz="4000" dirty="0" err="1">
                <a:solidFill>
                  <a:srgbClr val="FFFF66"/>
                </a:solidFill>
                <a:latin typeface="Arial Rounded MT Bold" pitchFamily="34" charset="0"/>
              </a:rPr>
              <a:t>Ro'i</a:t>
            </a:r>
            <a:r>
              <a:rPr lang="en-US" altLang="en-US" sz="4000" dirty="0">
                <a:solidFill>
                  <a:srgbClr val="FFFF66"/>
                </a:solidFill>
                <a:latin typeface="Arial Rounded MT Bold" pitchFamily="34" charset="0"/>
              </a:rPr>
              <a:t> [God of my seeing],</a:t>
            </a:r>
            <a:r>
              <a:rPr lang="en-US" altLang="en-US" sz="4000" dirty="0">
                <a:solidFill>
                  <a:schemeClr val="bg1"/>
                </a:solidFill>
                <a:latin typeface="Arial Rounded MT Bold" pitchFamily="34" charset="0"/>
              </a:rPr>
              <a:t> because she said, “Have I really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1"/>
          </p:nvPr>
        </p:nvSpPr>
        <p:spPr>
          <a:xfrm>
            <a:off x="304800" y="209550"/>
            <a:ext cx="8610600" cy="4724400"/>
          </a:xfrm>
        </p:spPr>
        <p:txBody>
          <a:bodyPr/>
          <a:lstStyle/>
          <a:p>
            <a:pPr marL="609600" indent="-609600" algn="l" eaLnBrk="1" hangingPunct="1">
              <a:lnSpc>
                <a:spcPct val="90000"/>
              </a:lnSpc>
              <a:spcBef>
                <a:spcPct val="0"/>
              </a:spcBef>
            </a:pPr>
            <a:r>
              <a:rPr lang="en-US" altLang="en-US" sz="4000" dirty="0">
                <a:solidFill>
                  <a:schemeClr val="bg1"/>
                </a:solidFill>
                <a:latin typeface="Arial Rounded MT Bold" pitchFamily="34" charset="0"/>
              </a:rPr>
              <a:t>seen the One who sees me [and stayed alive]?”’</a:t>
            </a:r>
          </a:p>
          <a:p>
            <a:pPr marL="609600" indent="-609600" algn="l" eaLnBrk="1" hangingPunct="1">
              <a:lnSpc>
                <a:spcPct val="90000"/>
              </a:lnSpc>
              <a:spcBef>
                <a:spcPct val="0"/>
              </a:spcBef>
              <a:buFontTx/>
              <a:buAutoNum type="arabicPeriod" startAt="5"/>
            </a:pPr>
            <a:r>
              <a:rPr lang="en-US" altLang="en-US" sz="4000" dirty="0">
                <a:solidFill>
                  <a:schemeClr val="bg1"/>
                </a:solidFill>
                <a:latin typeface="Arial Rounded MT Bold" pitchFamily="34" charset="0"/>
              </a:rPr>
              <a:t>First prediction of progeny: 12 17.20 to this day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a:xfrm>
            <a:off x="228600" y="209550"/>
            <a:ext cx="8610600" cy="4648200"/>
          </a:xfrm>
        </p:spPr>
        <p:txBody>
          <a:bodyPr/>
          <a:lstStyle/>
          <a:p>
            <a:pPr marL="609600" indent="-609600" algn="l" eaLnBrk="1" hangingPunct="1">
              <a:spcBef>
                <a:spcPct val="0"/>
              </a:spcBef>
              <a:buFontTx/>
              <a:buAutoNum type="arabicPeriod" startAt="7"/>
            </a:pPr>
            <a:r>
              <a:rPr lang="en-US" altLang="en-US" sz="4000" dirty="0">
                <a:solidFill>
                  <a:schemeClr val="bg1"/>
                </a:solidFill>
                <a:latin typeface="Arial Rounded MT Bold" pitchFamily="34" charset="0"/>
              </a:rPr>
              <a:t>First circumcised? Likely, age 13</a:t>
            </a:r>
          </a:p>
          <a:p>
            <a:pPr marL="609600" indent="-609600" eaLnBrk="1" hangingPunct="1">
              <a:spcBef>
                <a:spcPct val="0"/>
              </a:spcBef>
            </a:pPr>
            <a:r>
              <a:rPr lang="en-US" altLang="en-US" sz="4000" dirty="0">
                <a:solidFill>
                  <a:schemeClr val="bg1"/>
                </a:solidFill>
                <a:latin typeface="Arial Rounded MT Bold" pitchFamily="34" charset="0"/>
              </a:rPr>
              <a:t>NOT a cursed son</a:t>
            </a:r>
          </a:p>
          <a:p>
            <a:pPr marL="609600" indent="-609600" eaLnBrk="1" hangingPunct="1">
              <a:spcBef>
                <a:spcPct val="0"/>
              </a:spcBef>
            </a:pPr>
            <a:r>
              <a:rPr lang="en-US" altLang="en-US" sz="4000" dirty="0">
                <a:solidFill>
                  <a:schemeClr val="bg1"/>
                </a:solidFill>
                <a:latin typeface="Arial Rounded MT Bold" pitchFamily="34" charset="0"/>
              </a:rPr>
              <a:t>NOT the covenantal son: </a:t>
            </a:r>
          </a:p>
          <a:p>
            <a:pPr marL="609600" indent="-609600" eaLnBrk="1" hangingPunct="1">
              <a:spcBef>
                <a:spcPct val="0"/>
              </a:spcBef>
            </a:pPr>
            <a:r>
              <a:rPr lang="en-US" altLang="en-US" sz="4000" dirty="0">
                <a:solidFill>
                  <a:schemeClr val="bg1"/>
                </a:solidFill>
                <a:latin typeface="Arial Rounded MT Bold" pitchFamily="34" charset="0"/>
              </a:rPr>
              <a:t>blessing, destiny, Land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subTitle" idx="1"/>
          </p:nvPr>
        </p:nvSpPr>
        <p:spPr>
          <a:xfrm>
            <a:off x="228600" y="285750"/>
            <a:ext cx="8686800" cy="4572000"/>
          </a:xfrm>
        </p:spPr>
        <p:txBody>
          <a:bodyPr/>
          <a:lstStyle/>
          <a:p>
            <a:pPr algn="l" eaLnBrk="1" hangingPunct="1">
              <a:spcBef>
                <a:spcPct val="0"/>
              </a:spcBef>
            </a:pPr>
            <a:r>
              <a:rPr lang="en-US" altLang="en-US" sz="4000" dirty="0">
                <a:solidFill>
                  <a:srgbClr val="FFFF66"/>
                </a:solidFill>
                <a:latin typeface="Arial Rounded MT Bold" pitchFamily="34" charset="0"/>
              </a:rPr>
              <a:t>Finalized Trouble</a:t>
            </a:r>
            <a:endParaRPr lang="en-US" altLang="en-US" sz="4000" dirty="0">
              <a:solidFill>
                <a:schemeClr val="bg1"/>
              </a:solidFill>
              <a:latin typeface="Arial Rounded MT Bold" pitchFamily="34" charset="0"/>
            </a:endParaRPr>
          </a:p>
          <a:p>
            <a:pPr algn="l" eaLnBrk="1" hangingPunct="1">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21.8-9 </a:t>
            </a:r>
            <a:r>
              <a:rPr lang="en-US" altLang="en-US" sz="3600" dirty="0" err="1">
                <a:solidFill>
                  <a:schemeClr val="bg1"/>
                </a:solidFill>
                <a:latin typeface="Arial Rounded MT Bold" pitchFamily="34" charset="0"/>
              </a:rPr>
              <a:t>Yitz'chak</a:t>
            </a:r>
            <a:r>
              <a:rPr lang="en-US" altLang="en-US" sz="3600" dirty="0">
                <a:solidFill>
                  <a:schemeClr val="bg1"/>
                </a:solidFill>
                <a:latin typeface="Arial Rounded MT Bold" pitchFamily="34" charset="0"/>
              </a:rPr>
              <a:t>…grew and was weaned, and </a:t>
            </a:r>
            <a:r>
              <a:rPr lang="en-US" altLang="en-US" sz="3600" dirty="0" err="1">
                <a:solidFill>
                  <a:schemeClr val="bg1"/>
                </a:solidFill>
                <a:latin typeface="Arial Rounded MT Bold" pitchFamily="34" charset="0"/>
              </a:rPr>
              <a:t>Avraham</a:t>
            </a:r>
            <a:r>
              <a:rPr lang="en-US" altLang="en-US" sz="3600" dirty="0">
                <a:solidFill>
                  <a:schemeClr val="bg1"/>
                </a:solidFill>
                <a:latin typeface="Arial Rounded MT Bold" pitchFamily="34" charset="0"/>
              </a:rPr>
              <a:t> gave a great banquet on the day that </a:t>
            </a:r>
            <a:r>
              <a:rPr lang="en-US" altLang="en-US" sz="3600" dirty="0" err="1">
                <a:solidFill>
                  <a:schemeClr val="bg1"/>
                </a:solidFill>
                <a:latin typeface="Arial Rounded MT Bold" pitchFamily="34" charset="0"/>
              </a:rPr>
              <a:t>Yitz'chak</a:t>
            </a:r>
            <a:r>
              <a:rPr lang="en-US" altLang="en-US" sz="3600" dirty="0">
                <a:solidFill>
                  <a:schemeClr val="bg1"/>
                </a:solidFill>
                <a:latin typeface="Arial Rounded MT Bold" pitchFamily="34" charset="0"/>
              </a:rPr>
              <a:t> was weaned.  But Sarah saw the son of Hagar the Egyptian, whom Hagar had borne to </a:t>
            </a:r>
            <a:r>
              <a:rPr lang="en-US" altLang="en-US" sz="3600" dirty="0" err="1">
                <a:solidFill>
                  <a:schemeClr val="bg1"/>
                </a:solidFill>
                <a:latin typeface="Arial Rounded MT Bold" pitchFamily="34" charset="0"/>
              </a:rPr>
              <a:t>Avraham</a:t>
            </a:r>
            <a:r>
              <a:rPr lang="en-US" altLang="en-US" sz="3600" dirty="0">
                <a:solidFill>
                  <a:schemeClr val="bg1"/>
                </a:solidFill>
                <a:latin typeface="Arial Rounded MT Bold" pitchFamily="34" charset="0"/>
              </a:rPr>
              <a:t>, </a:t>
            </a:r>
            <a:r>
              <a:rPr lang="en-US" altLang="en-US" sz="3600" dirty="0">
                <a:solidFill>
                  <a:srgbClr val="FFFF66"/>
                </a:solidFill>
                <a:latin typeface="Arial Rounded MT Bold" pitchFamily="34" charset="0"/>
              </a:rPr>
              <a:t>making fun</a:t>
            </a:r>
            <a:r>
              <a:rPr lang="en-US" altLang="en-US" sz="3600" dirty="0">
                <a:solidFill>
                  <a:schemeClr val="bg1"/>
                </a:solidFill>
                <a:latin typeface="Arial Rounded MT Bold" pitchFamily="34" charset="0"/>
              </a:rPr>
              <a:t> of </a:t>
            </a:r>
            <a:r>
              <a:rPr lang="en-US" altLang="en-US" sz="3600" dirty="0" err="1">
                <a:solidFill>
                  <a:schemeClr val="bg1"/>
                </a:solidFill>
                <a:latin typeface="Arial Rounded MT Bold" pitchFamily="34" charset="0"/>
              </a:rPr>
              <a:t>Yitz'chak</a:t>
            </a:r>
            <a:endParaRPr lang="en-US" altLang="en-US" sz="4000" dirty="0">
              <a:solidFill>
                <a:schemeClr val="bg1"/>
              </a:solidFill>
              <a:latin typeface="Arial Rounded MT Bold"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subTitle" idx="1"/>
          </p:nvPr>
        </p:nvSpPr>
        <p:spPr>
          <a:xfrm>
            <a:off x="228600" y="209550"/>
            <a:ext cx="8763000" cy="4648200"/>
          </a:xfrm>
        </p:spPr>
        <p:txBody>
          <a:bodyPr/>
          <a:lstStyle/>
          <a:p>
            <a:pPr algn="l" eaLnBrk="1" hangingPunct="1">
              <a:spcBef>
                <a:spcPct val="0"/>
              </a:spcBef>
            </a:pPr>
            <a:r>
              <a:rPr lang="en-US" altLang="en-US" sz="4000" dirty="0">
                <a:solidFill>
                  <a:srgbClr val="FFFF66"/>
                </a:solidFill>
                <a:latin typeface="Arial Rounded MT Bold" pitchFamily="34" charset="0"/>
              </a:rPr>
              <a:t>Finalized Reaction</a:t>
            </a:r>
            <a:endParaRPr lang="en-US" altLang="en-US" sz="4000" dirty="0">
              <a:solidFill>
                <a:schemeClr val="bg1"/>
              </a:solidFill>
              <a:latin typeface="Arial Rounded MT Bold" pitchFamily="34" charset="0"/>
            </a:endParaRPr>
          </a:p>
          <a:p>
            <a:pPr algn="l" eaLnBrk="1" hangingPunct="1">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21.10 </a:t>
            </a:r>
            <a:r>
              <a:rPr lang="en-US" altLang="en-US" sz="4000" dirty="0">
                <a:solidFill>
                  <a:schemeClr val="bg1"/>
                </a:solidFill>
                <a:latin typeface="Arial Rounded MT Bold" pitchFamily="34" charset="0"/>
              </a:rPr>
              <a:t> </a:t>
            </a:r>
            <a:r>
              <a:rPr lang="en-US" altLang="en-US" sz="3600" dirty="0">
                <a:solidFill>
                  <a:schemeClr val="bg1"/>
                </a:solidFill>
                <a:latin typeface="Arial Rounded MT Bold" pitchFamily="34" charset="0"/>
              </a:rPr>
              <a:t>Sarah said to </a:t>
            </a:r>
            <a:r>
              <a:rPr lang="en-US" altLang="en-US" sz="3600" dirty="0" err="1">
                <a:solidFill>
                  <a:schemeClr val="bg1"/>
                </a:solidFill>
                <a:latin typeface="Arial Rounded MT Bold" pitchFamily="34" charset="0"/>
              </a:rPr>
              <a:t>Avraham</a:t>
            </a:r>
            <a:r>
              <a:rPr lang="en-US" altLang="en-US" sz="3600" dirty="0">
                <a:solidFill>
                  <a:schemeClr val="bg1"/>
                </a:solidFill>
                <a:latin typeface="Arial Rounded MT Bold" pitchFamily="34" charset="0"/>
              </a:rPr>
              <a:t>, "</a:t>
            </a:r>
            <a:r>
              <a:rPr lang="en-US" altLang="en-US" sz="3600" dirty="0">
                <a:solidFill>
                  <a:srgbClr val="FFFF66"/>
                </a:solidFill>
                <a:latin typeface="Arial Rounded MT Bold" pitchFamily="34" charset="0"/>
              </a:rPr>
              <a:t>Throw this slave-girl out!</a:t>
            </a:r>
            <a:r>
              <a:rPr lang="en-US" altLang="en-US" sz="3600" dirty="0">
                <a:solidFill>
                  <a:schemeClr val="bg1"/>
                </a:solidFill>
                <a:latin typeface="Arial Rounded MT Bold" pitchFamily="34" charset="0"/>
              </a:rPr>
              <a:t> And her son! I will </a:t>
            </a:r>
            <a:r>
              <a:rPr lang="en-US" altLang="en-US" sz="3600" dirty="0">
                <a:solidFill>
                  <a:srgbClr val="FFFF66"/>
                </a:solidFill>
                <a:latin typeface="Arial Rounded MT Bold" pitchFamily="34" charset="0"/>
              </a:rPr>
              <a:t>not </a:t>
            </a:r>
            <a:r>
              <a:rPr lang="en-US" altLang="en-US" sz="3600" dirty="0">
                <a:solidFill>
                  <a:schemeClr val="bg1"/>
                </a:solidFill>
                <a:latin typeface="Arial Rounded MT Bold" pitchFamily="34" charset="0"/>
              </a:rPr>
              <a:t>have this slave-girl's son as your</a:t>
            </a:r>
            <a:r>
              <a:rPr lang="en-US" altLang="en-US" sz="3600" dirty="0">
                <a:solidFill>
                  <a:srgbClr val="FFFF66"/>
                </a:solidFill>
                <a:latin typeface="Arial Rounded MT Bold" pitchFamily="34" charset="0"/>
              </a:rPr>
              <a:t> heir</a:t>
            </a:r>
            <a:r>
              <a:rPr lang="en-US" altLang="en-US" sz="3600" dirty="0">
                <a:solidFill>
                  <a:schemeClr val="bg1"/>
                </a:solidFill>
                <a:latin typeface="Arial Rounded MT Bold" pitchFamily="34" charset="0"/>
              </a:rPr>
              <a:t> along with my son </a:t>
            </a:r>
            <a:r>
              <a:rPr lang="en-US" altLang="en-US" sz="3600" dirty="0" err="1">
                <a:solidFill>
                  <a:schemeClr val="bg1"/>
                </a:solidFill>
                <a:latin typeface="Arial Rounded MT Bold" pitchFamily="34" charset="0"/>
              </a:rPr>
              <a:t>Yitz'chak</a:t>
            </a:r>
            <a:r>
              <a:rPr lang="en-US" altLang="en-US" sz="3600" dirty="0">
                <a:solidFill>
                  <a:schemeClr val="bg1"/>
                </a:solidFill>
                <a:latin typeface="Arial Rounded MT Bold" pitchFamily="34" charset="0"/>
              </a:rPr>
              <a:t>!" </a:t>
            </a:r>
          </a:p>
          <a:p>
            <a:pPr algn="l" eaLnBrk="1" hangingPunct="1">
              <a:spcBef>
                <a:spcPct val="0"/>
              </a:spcBef>
              <a:buFontTx/>
              <a:buChar char="•"/>
            </a:pPr>
            <a:r>
              <a:rPr lang="en-US" altLang="en-US" sz="3600" dirty="0">
                <a:solidFill>
                  <a:schemeClr val="bg1"/>
                </a:solidFill>
                <a:latin typeface="Arial Rounded MT Bold" pitchFamily="34" charset="0"/>
              </a:rPr>
              <a:t>Expected to have the </a:t>
            </a:r>
            <a:r>
              <a:rPr lang="en-US" altLang="en-US" sz="3600" dirty="0">
                <a:solidFill>
                  <a:srgbClr val="FFFF66"/>
                </a:solidFill>
                <a:latin typeface="Arial Rounded MT Bold" pitchFamily="34" charset="0"/>
              </a:rPr>
              <a:t>double blessing </a:t>
            </a:r>
            <a:r>
              <a:rPr lang="en-US" altLang="en-US" sz="3600" dirty="0">
                <a:solidFill>
                  <a:schemeClr val="bg1"/>
                </a:solidFill>
                <a:latin typeface="Arial Rounded MT Bold" pitchFamily="34" charset="0"/>
              </a:rPr>
              <a:t>of the firstborn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304800" y="209550"/>
            <a:ext cx="8686800" cy="4724400"/>
          </a:xfrm>
        </p:spPr>
        <p:txBody>
          <a:bodyPr>
            <a:normAutofit lnSpcReduction="10000"/>
          </a:bodyPr>
          <a:lstStyle/>
          <a:p>
            <a:pPr algn="l" eaLnBrk="1" hangingPunct="1">
              <a:spcBef>
                <a:spcPct val="0"/>
              </a:spcBef>
            </a:pPr>
            <a:r>
              <a:rPr lang="en-US" altLang="en-US" sz="4000" dirty="0">
                <a:solidFill>
                  <a:srgbClr val="FFFF66"/>
                </a:solidFill>
                <a:latin typeface="Arial Rounded MT Bold" pitchFamily="34" charset="0"/>
              </a:rPr>
              <a:t>Finalized Status</a:t>
            </a:r>
            <a:endParaRPr lang="en-US" altLang="en-US" sz="4000" dirty="0">
              <a:solidFill>
                <a:schemeClr val="bg1"/>
              </a:solidFill>
              <a:latin typeface="Arial Rounded MT Bold" pitchFamily="34" charset="0"/>
            </a:endParaRPr>
          </a:p>
          <a:p>
            <a:pPr algn="l" eaLnBrk="1" hangingPunct="1">
              <a:spcBef>
                <a:spcPct val="0"/>
              </a:spcBef>
            </a:pPr>
            <a:r>
              <a:rPr lang="en-US" altLang="en-US" sz="3600" baseline="30000" dirty="0" err="1">
                <a:solidFill>
                  <a:schemeClr val="bg1"/>
                </a:solidFill>
                <a:latin typeface="Arial Rounded MT Bold" pitchFamily="34" charset="0"/>
              </a:rPr>
              <a:t>Beresheet</a:t>
            </a:r>
            <a:r>
              <a:rPr lang="en-US" altLang="en-US" sz="3600" baseline="30000" dirty="0">
                <a:solidFill>
                  <a:schemeClr val="bg1"/>
                </a:solidFill>
                <a:latin typeface="Arial Rounded MT Bold" pitchFamily="34" charset="0"/>
              </a:rPr>
              <a:t>/Genesis 21.10 </a:t>
            </a:r>
            <a:r>
              <a:rPr lang="en-US" altLang="en-US" sz="4000" dirty="0">
                <a:solidFill>
                  <a:schemeClr val="bg1"/>
                </a:solidFill>
                <a:latin typeface="Arial Rounded MT Bold" pitchFamily="34" charset="0"/>
              </a:rPr>
              <a:t> God said to </a:t>
            </a:r>
            <a:r>
              <a:rPr lang="en-US" altLang="en-US" sz="4000" dirty="0" err="1">
                <a:solidFill>
                  <a:schemeClr val="bg1"/>
                </a:solidFill>
                <a:latin typeface="Arial Rounded MT Bold" pitchFamily="34" charset="0"/>
              </a:rPr>
              <a:t>Avraham</a:t>
            </a:r>
            <a:r>
              <a:rPr lang="en-US" altLang="en-US" sz="4000" dirty="0">
                <a:solidFill>
                  <a:schemeClr val="bg1"/>
                </a:solidFill>
                <a:latin typeface="Arial Rounded MT Bold" pitchFamily="34" charset="0"/>
              </a:rPr>
              <a:t>, "Don't be distressed because of the boy and your slave-girl. Listen to </a:t>
            </a:r>
            <a:r>
              <a:rPr lang="en-US" altLang="en-US" sz="4000" dirty="0">
                <a:solidFill>
                  <a:srgbClr val="FFFF66"/>
                </a:solidFill>
                <a:latin typeface="Arial Rounded MT Bold" pitchFamily="34" charset="0"/>
              </a:rPr>
              <a:t>everything Sarah says </a:t>
            </a:r>
            <a:r>
              <a:rPr lang="en-US" altLang="en-US" sz="4000" dirty="0">
                <a:solidFill>
                  <a:schemeClr val="bg1"/>
                </a:solidFill>
                <a:latin typeface="Arial Rounded MT Bold" pitchFamily="34" charset="0"/>
              </a:rPr>
              <a:t>to you, because it is your descendants through </a:t>
            </a:r>
            <a:r>
              <a:rPr lang="en-US" altLang="en-US" sz="4000" dirty="0" err="1">
                <a:solidFill>
                  <a:schemeClr val="bg1"/>
                </a:solidFill>
                <a:latin typeface="Arial Rounded MT Bold" pitchFamily="34" charset="0"/>
              </a:rPr>
              <a:t>Yitz'chak</a:t>
            </a:r>
            <a:r>
              <a:rPr lang="en-US" altLang="en-US" sz="4000" dirty="0">
                <a:solidFill>
                  <a:schemeClr val="bg1"/>
                </a:solidFill>
                <a:latin typeface="Arial Rounded MT Bold" pitchFamily="34" charset="0"/>
              </a:rPr>
              <a:t> who will be counted.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228600" y="285750"/>
            <a:ext cx="8610600" cy="4419600"/>
          </a:xfrm>
        </p:spPr>
        <p:txBody>
          <a:bodyPr/>
          <a:lstStyle/>
          <a:p>
            <a:pPr marL="609600" indent="-609600" algn="l" eaLnBrk="1" hangingPunct="1">
              <a:lnSpc>
                <a:spcPct val="90000"/>
              </a:lnSpc>
              <a:spcBef>
                <a:spcPct val="0"/>
              </a:spcBef>
            </a:pPr>
            <a:r>
              <a:rPr lang="en-US" altLang="en-US" sz="3600" dirty="0">
                <a:solidFill>
                  <a:srgbClr val="FFFF66"/>
                </a:solidFill>
                <a:latin typeface="Arial Rounded MT Bold" pitchFamily="34" charset="0"/>
              </a:rPr>
              <a:t>Finalized Rejection: </a:t>
            </a:r>
            <a:r>
              <a:rPr lang="en-US" altLang="en-US" sz="3600" u="sng" dirty="0">
                <a:solidFill>
                  <a:srgbClr val="FFFF66"/>
                </a:solidFill>
                <a:latin typeface="Arial Rounded MT Bold" pitchFamily="34" charset="0"/>
              </a:rPr>
              <a:t>The real </a:t>
            </a:r>
            <a:r>
              <a:rPr lang="en-US" altLang="en-US" sz="3600" u="sng" dirty="0" err="1">
                <a:solidFill>
                  <a:srgbClr val="FFFF66"/>
                </a:solidFill>
                <a:latin typeface="Arial Rounded MT Bold" pitchFamily="34" charset="0"/>
              </a:rPr>
              <a:t>Naqba</a:t>
            </a:r>
            <a:r>
              <a:rPr lang="en-US" altLang="en-US" sz="3600" dirty="0">
                <a:solidFill>
                  <a:srgbClr val="FFFF66"/>
                </a:solidFill>
                <a:latin typeface="Arial Rounded MT Bold" pitchFamily="34" charset="0"/>
              </a:rPr>
              <a:t>, the real wound</a:t>
            </a:r>
            <a:endParaRPr lang="en-US" altLang="en-US" sz="3600" dirty="0">
              <a:solidFill>
                <a:schemeClr val="bg1"/>
              </a:solidFill>
              <a:latin typeface="Arial Rounded MT Bold" pitchFamily="34" charset="0"/>
            </a:endParaRPr>
          </a:p>
          <a:p>
            <a:pPr marL="609600" indent="-609600" algn="l" eaLnBrk="1" hangingPunct="1">
              <a:lnSpc>
                <a:spcPct val="90000"/>
              </a:lnSpc>
              <a:spcBef>
                <a:spcPct val="0"/>
              </a:spcBef>
            </a:pPr>
            <a:r>
              <a:rPr lang="en-US" altLang="en-US" baseline="30000" dirty="0" err="1">
                <a:solidFill>
                  <a:schemeClr val="bg1"/>
                </a:solidFill>
                <a:latin typeface="Arial Rounded MT Bold" pitchFamily="34" charset="0"/>
              </a:rPr>
              <a:t>Beresheet</a:t>
            </a:r>
            <a:r>
              <a:rPr lang="en-US" altLang="en-US" baseline="30000" dirty="0">
                <a:solidFill>
                  <a:schemeClr val="bg1"/>
                </a:solidFill>
                <a:latin typeface="Arial Rounded MT Bold" pitchFamily="34" charset="0"/>
              </a:rPr>
              <a:t>/Genesis 21.10 </a:t>
            </a:r>
            <a:r>
              <a:rPr lang="en-US" altLang="en-US" sz="3600" dirty="0">
                <a:solidFill>
                  <a:schemeClr val="bg1"/>
                </a:solidFill>
                <a:latin typeface="Arial Rounded MT Bold" pitchFamily="34" charset="0"/>
              </a:rPr>
              <a:t>  </a:t>
            </a:r>
            <a:r>
              <a:rPr lang="en-US" altLang="en-US" sz="3600" dirty="0" err="1">
                <a:solidFill>
                  <a:schemeClr val="bg1"/>
                </a:solidFill>
                <a:latin typeface="Arial Rounded MT Bold" pitchFamily="34" charset="0"/>
              </a:rPr>
              <a:t>Avraham</a:t>
            </a:r>
            <a:r>
              <a:rPr lang="en-US" altLang="en-US" sz="3600" dirty="0">
                <a:solidFill>
                  <a:schemeClr val="bg1"/>
                </a:solidFill>
                <a:latin typeface="Arial Rounded MT Bold" pitchFamily="34" charset="0"/>
              </a:rPr>
              <a:t> got up early in the morning, took </a:t>
            </a:r>
            <a:r>
              <a:rPr lang="en-US" altLang="en-US" sz="3600" dirty="0">
                <a:solidFill>
                  <a:srgbClr val="FFFF66"/>
                </a:solidFill>
                <a:latin typeface="Arial Rounded MT Bold" pitchFamily="34" charset="0"/>
              </a:rPr>
              <a:t>bread and a skin of water</a:t>
            </a:r>
            <a:r>
              <a:rPr lang="en-US" altLang="en-US" sz="3600" dirty="0">
                <a:solidFill>
                  <a:schemeClr val="bg1"/>
                </a:solidFill>
                <a:latin typeface="Arial Rounded MT Bold" pitchFamily="34" charset="0"/>
              </a:rPr>
              <a:t> and gave it to Hagar, putting it on her shoulder, and the child; then he sent her away.</a:t>
            </a:r>
          </a:p>
          <a:p>
            <a:pPr marL="609600" indent="-609600" algn="l" eaLnBrk="1" hangingPunct="1">
              <a:lnSpc>
                <a:spcPct val="90000"/>
              </a:lnSpc>
              <a:spcBef>
                <a:spcPct val="0"/>
              </a:spcBef>
              <a:buFontTx/>
              <a:buAutoNum type="arabicPeriod"/>
            </a:pPr>
            <a:r>
              <a:rPr lang="en-US" altLang="en-US" sz="3600" dirty="0">
                <a:solidFill>
                  <a:schemeClr val="bg1"/>
                </a:solidFill>
                <a:latin typeface="Arial Rounded MT Bold" pitchFamily="34" charset="0"/>
              </a:rPr>
              <a:t>Cp 25.5-6   “</a:t>
            </a:r>
            <a:r>
              <a:rPr lang="en-US" altLang="en-US" sz="3600" dirty="0" err="1">
                <a:solidFill>
                  <a:schemeClr val="bg1"/>
                </a:solidFill>
                <a:latin typeface="Arial Rounded MT Bold" pitchFamily="34" charset="0"/>
              </a:rPr>
              <a:t>Avraham</a:t>
            </a:r>
            <a:r>
              <a:rPr lang="en-US" altLang="en-US" sz="3600" dirty="0">
                <a:solidFill>
                  <a:schemeClr val="bg1"/>
                </a:solidFill>
                <a:latin typeface="Arial Rounded MT Bold" pitchFamily="34" charset="0"/>
              </a:rPr>
              <a:t> gave everything he owned to </a:t>
            </a:r>
            <a:r>
              <a:rPr lang="en-US" altLang="en-US" sz="3600" dirty="0" err="1">
                <a:solidFill>
                  <a:schemeClr val="bg1"/>
                </a:solidFill>
                <a:latin typeface="Arial Rounded MT Bold" pitchFamily="34" charset="0"/>
              </a:rPr>
              <a:t>Yitz'chak</a:t>
            </a:r>
            <a:endParaRPr lang="en-US" altLang="en-US" sz="3600" dirty="0">
              <a:solidFill>
                <a:schemeClr val="bg1"/>
              </a:solidFill>
              <a:latin typeface="Arial Rounded MT Bold"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228600" y="285750"/>
            <a:ext cx="8610600" cy="4419600"/>
          </a:xfrm>
        </p:spPr>
        <p:txBody>
          <a:bodyPr/>
          <a:lstStyle/>
          <a:p>
            <a:pPr marL="609600" indent="-609600" algn="l" eaLnBrk="1" hangingPunct="1">
              <a:lnSpc>
                <a:spcPct val="90000"/>
              </a:lnSpc>
              <a:spcBef>
                <a:spcPct val="0"/>
              </a:spcBef>
            </a:pPr>
            <a:r>
              <a:rPr lang="en-US" altLang="en-US" sz="3600" dirty="0">
                <a:solidFill>
                  <a:srgbClr val="FFFF66"/>
                </a:solidFill>
                <a:latin typeface="Arial Rounded MT Bold" pitchFamily="34" charset="0"/>
              </a:rPr>
              <a:t>Finalized Rejection: </a:t>
            </a:r>
            <a:r>
              <a:rPr lang="en-US" altLang="en-US" sz="3600" u="sng" dirty="0">
                <a:solidFill>
                  <a:srgbClr val="FFFF66"/>
                </a:solidFill>
                <a:latin typeface="Arial Rounded MT Bold" pitchFamily="34" charset="0"/>
              </a:rPr>
              <a:t>The real </a:t>
            </a:r>
            <a:r>
              <a:rPr lang="en-US" altLang="en-US" sz="3600" u="sng" dirty="0" err="1">
                <a:solidFill>
                  <a:srgbClr val="FFFF66"/>
                </a:solidFill>
                <a:latin typeface="Arial Rounded MT Bold" pitchFamily="34" charset="0"/>
              </a:rPr>
              <a:t>Naqba</a:t>
            </a:r>
            <a:r>
              <a:rPr lang="en-US" altLang="en-US" sz="3600" dirty="0">
                <a:solidFill>
                  <a:srgbClr val="FFFF66"/>
                </a:solidFill>
                <a:latin typeface="Arial Rounded MT Bold" pitchFamily="34" charset="0"/>
              </a:rPr>
              <a:t>, the real wound</a:t>
            </a:r>
            <a:endParaRPr lang="en-US" altLang="en-US" sz="3600" dirty="0">
              <a:solidFill>
                <a:schemeClr val="bg1"/>
              </a:solidFill>
              <a:latin typeface="Arial Rounded MT Bold" pitchFamily="34" charset="0"/>
            </a:endParaRPr>
          </a:p>
          <a:p>
            <a:pPr marL="609600" indent="-609600" algn="l" eaLnBrk="1" hangingPunct="1">
              <a:lnSpc>
                <a:spcPct val="90000"/>
              </a:lnSpc>
              <a:spcBef>
                <a:spcPct val="0"/>
              </a:spcBef>
              <a:tabLst>
                <a:tab pos="168275" algn="l"/>
              </a:tabLst>
            </a:pPr>
            <a:r>
              <a:rPr lang="en-US" altLang="en-US" baseline="30000" dirty="0" err="1">
                <a:solidFill>
                  <a:schemeClr val="bg1"/>
                </a:solidFill>
                <a:latin typeface="Arial Rounded MT Bold" pitchFamily="34" charset="0"/>
              </a:rPr>
              <a:t>Beresheet</a:t>
            </a:r>
            <a:r>
              <a:rPr lang="en-US" altLang="en-US" baseline="30000" dirty="0">
                <a:solidFill>
                  <a:schemeClr val="bg1"/>
                </a:solidFill>
                <a:latin typeface="Arial Rounded MT Bold" pitchFamily="34" charset="0"/>
              </a:rPr>
              <a:t>/Genesis 21.10 </a:t>
            </a:r>
            <a:r>
              <a:rPr lang="en-US" altLang="en-US" sz="3600" dirty="0">
                <a:solidFill>
                  <a:schemeClr val="bg1"/>
                </a:solidFill>
                <a:latin typeface="Arial Rounded MT Bold" pitchFamily="34" charset="0"/>
              </a:rPr>
              <a:t>  But to the </a:t>
            </a:r>
            <a:r>
              <a:rPr lang="en-US" altLang="en-US" sz="3600" dirty="0">
                <a:solidFill>
                  <a:srgbClr val="FFFF66"/>
                </a:solidFill>
                <a:latin typeface="Arial Rounded MT Bold" pitchFamily="34" charset="0"/>
              </a:rPr>
              <a:t>sons of the concubines he made grants </a:t>
            </a:r>
            <a:r>
              <a:rPr lang="en-US" altLang="en-US" sz="3600" dirty="0">
                <a:solidFill>
                  <a:schemeClr val="bg1"/>
                </a:solidFill>
                <a:latin typeface="Arial Rounded MT Bold" pitchFamily="34" charset="0"/>
              </a:rPr>
              <a:t>while he was still living and sent them off to the east.”  No camel or tent for this now single mom?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381000" y="361950"/>
            <a:ext cx="8458200" cy="4495800"/>
          </a:xfrm>
        </p:spPr>
        <p:txBody>
          <a:bodyPr/>
          <a:lstStyle/>
          <a:p>
            <a:pPr marL="609600" indent="-609600" algn="l" eaLnBrk="1" hangingPunct="1">
              <a:spcBef>
                <a:spcPct val="0"/>
              </a:spcBef>
              <a:buFontTx/>
              <a:buAutoNum type="arabicPeriod" startAt="2"/>
            </a:pPr>
            <a:r>
              <a:rPr lang="en-US" altLang="en-US" sz="4000" dirty="0">
                <a:solidFill>
                  <a:schemeClr val="bg1"/>
                </a:solidFill>
                <a:latin typeface="Arial Rounded MT Bold" pitchFamily="34" charset="0"/>
              </a:rPr>
              <a:t>Rejection: You may live or die, it’s of no consequence.  You’re dishonorable.  </a:t>
            </a:r>
          </a:p>
          <a:p>
            <a:pPr marL="990600" lvl="1" indent="-533400" algn="l" eaLnBrk="1" hangingPunct="1">
              <a:spcBef>
                <a:spcPct val="0"/>
              </a:spcBef>
              <a:buFontTx/>
              <a:buAutoNum type="arabicPeriod"/>
            </a:pPr>
            <a:r>
              <a:rPr lang="en-US" altLang="en-US" sz="4000" dirty="0">
                <a:solidFill>
                  <a:schemeClr val="bg1"/>
                </a:solidFill>
                <a:latin typeface="Arial Rounded MT Bold" pitchFamily="34" charset="0"/>
              </a:rPr>
              <a:t>Kicked out of the house, 4000 years trying to get back in.  Koran, Land</a:t>
            </a:r>
          </a:p>
          <a:p>
            <a:pPr marL="990600" lvl="1" indent="-533400" algn="l" eaLnBrk="1" hangingPunct="1">
              <a:spcBef>
                <a:spcPct val="0"/>
              </a:spcBef>
              <a:buFontTx/>
              <a:buAutoNum type="arabicPeriod"/>
            </a:pPr>
            <a:r>
              <a:rPr lang="en-US" altLang="en-US" sz="4000" dirty="0">
                <a:solidFill>
                  <a:schemeClr val="bg1"/>
                </a:solidFill>
                <a:latin typeface="Arial Rounded MT Bold" pitchFamily="34" charset="0"/>
              </a:rPr>
              <a:t>Doesn’t justify terror.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492826"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Born in Haifa of American parents imparted Modern Orthodox Judaism.  They made aliya before he was born.  His family then spent several years of his childhood in the U.S. before returning to Israel.  </a:t>
            </a:r>
          </a:p>
        </p:txBody>
      </p:sp>
      <p:pic>
        <p:nvPicPr>
          <p:cNvPr id="3" name="Picture 2">
            <a:extLst>
              <a:ext uri="{FF2B5EF4-FFF2-40B4-BE49-F238E27FC236}">
                <a16:creationId xmlns:a16="http://schemas.microsoft.com/office/drawing/2014/main" id="{400F4235-7E3B-4ED5-9D5D-B89256384298}"/>
              </a:ext>
            </a:extLst>
          </p:cNvPr>
          <p:cNvPicPr>
            <a:picLocks noChangeAspect="1"/>
          </p:cNvPicPr>
          <p:nvPr/>
        </p:nvPicPr>
        <p:blipFill rotWithShape="1">
          <a:blip r:embed="rId3" cstate="print"/>
          <a:srcRect b="14445"/>
          <a:stretch/>
        </p:blipFill>
        <p:spPr>
          <a:xfrm>
            <a:off x="5796872" y="717864"/>
            <a:ext cx="3346374" cy="4400550"/>
          </a:xfrm>
          <a:prstGeom prst="rect">
            <a:avLst/>
          </a:prstGeom>
        </p:spPr>
      </p:pic>
      <p:sp>
        <p:nvSpPr>
          <p:cNvPr id="5" name="TextBox 4">
            <a:extLst>
              <a:ext uri="{FF2B5EF4-FFF2-40B4-BE49-F238E27FC236}">
                <a16:creationId xmlns:a16="http://schemas.microsoft.com/office/drawing/2014/main" id="{FC37BC7E-3153-4E3D-A300-38693BF91FEE}"/>
              </a:ext>
            </a:extLst>
          </p:cNvPr>
          <p:cNvSpPr txBox="1"/>
          <p:nvPr/>
        </p:nvSpPr>
        <p:spPr>
          <a:xfrm>
            <a:off x="4986472" y="30178"/>
            <a:ext cx="4172617"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Naphtali Bennet</a:t>
            </a:r>
          </a:p>
        </p:txBody>
      </p:sp>
    </p:spTree>
    <p:extLst>
      <p:ext uri="{BB962C8B-B14F-4D97-AF65-F5344CB8AC3E}">
        <p14:creationId xmlns:p14="http://schemas.microsoft.com/office/powerpoint/2010/main" val="646609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381000" y="361950"/>
            <a:ext cx="8458200" cy="4495800"/>
          </a:xfrm>
        </p:spPr>
        <p:txBody>
          <a:bodyPr/>
          <a:lstStyle/>
          <a:p>
            <a:pPr marL="609600" indent="-609600" algn="l" eaLnBrk="1" hangingPunct="1">
              <a:spcBef>
                <a:spcPct val="0"/>
              </a:spcBef>
            </a:pPr>
            <a:r>
              <a:rPr lang="en-US" altLang="en-US" sz="4000" dirty="0">
                <a:solidFill>
                  <a:schemeClr val="bg1"/>
                </a:solidFill>
                <a:latin typeface="Arial Rounded MT Bold" pitchFamily="34" charset="0"/>
              </a:rPr>
              <a:t>Explains?</a:t>
            </a:r>
          </a:p>
          <a:p>
            <a:pPr marL="609600" indent="-609600" algn="l" eaLnBrk="1" hangingPunct="1">
              <a:spcBef>
                <a:spcPct val="0"/>
              </a:spcBef>
            </a:pPr>
            <a:r>
              <a:rPr lang="en-US" altLang="en-US" sz="4000" dirty="0">
                <a:solidFill>
                  <a:srgbClr val="FFFF66"/>
                </a:solidFill>
                <a:latin typeface="Arial Rounded MT Bold" pitchFamily="34" charset="0"/>
              </a:rPr>
              <a:t>Hope</a:t>
            </a:r>
          </a:p>
          <a:p>
            <a:pPr marL="609600" indent="-609600" algn="l" eaLnBrk="1" hangingPunct="1">
              <a:spcBef>
                <a:spcPct val="0"/>
              </a:spcBef>
            </a:pPr>
            <a:r>
              <a:rPr lang="en-US" altLang="en-US" sz="4000" dirty="0">
                <a:solidFill>
                  <a:schemeClr val="bg1"/>
                </a:solidFill>
                <a:latin typeface="Arial Rounded MT Bold" pitchFamily="34" charset="0"/>
              </a:rPr>
              <a:t>Some Jewish leader, Israeli leader, Netanyahu previously or now </a:t>
            </a:r>
            <a:r>
              <a:rPr lang="en-US" altLang="en-US" sz="4000" dirty="0" err="1">
                <a:solidFill>
                  <a:schemeClr val="bg1"/>
                </a:solidFill>
                <a:latin typeface="Arial Rounded MT Bold" pitchFamily="34" charset="0"/>
              </a:rPr>
              <a:t>Naftali</a:t>
            </a:r>
            <a:r>
              <a:rPr lang="en-US" altLang="en-US" sz="4000" dirty="0">
                <a:solidFill>
                  <a:schemeClr val="bg1"/>
                </a:solidFill>
                <a:latin typeface="Arial Rounded MT Bold" pitchFamily="34" charset="0"/>
              </a:rPr>
              <a:t> </a:t>
            </a:r>
            <a:r>
              <a:rPr lang="en-US" altLang="en-US" sz="4000" dirty="0" err="1">
                <a:solidFill>
                  <a:schemeClr val="bg1"/>
                </a:solidFill>
                <a:latin typeface="Arial Rounded MT Bold" pitchFamily="34" charset="0"/>
              </a:rPr>
              <a:t>Bennet</a:t>
            </a:r>
            <a:r>
              <a:rPr lang="en-US" altLang="en-US" sz="4000" dirty="0">
                <a:solidFill>
                  <a:schemeClr val="bg1"/>
                </a:solidFill>
                <a:latin typeface="Arial Rounded MT Bold" pitchFamily="34" charset="0"/>
              </a:rPr>
              <a:t> bless the Arabs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304800" y="285750"/>
            <a:ext cx="3200400" cy="4572000"/>
          </a:xfrm>
        </p:spPr>
        <p:txBody>
          <a:bodyPr/>
          <a:lstStyle/>
          <a:p>
            <a:pPr algn="l" eaLnBrk="1" hangingPunct="1">
              <a:spcBef>
                <a:spcPct val="0"/>
              </a:spcBef>
            </a:pPr>
            <a:r>
              <a:rPr lang="en-US" altLang="en-US" sz="4000" dirty="0">
                <a:solidFill>
                  <a:schemeClr val="bg1"/>
                </a:solidFill>
                <a:latin typeface="Arial Rounded MT Bold" pitchFamily="34" charset="0"/>
              </a:rPr>
              <a:t>Ariel and </a:t>
            </a:r>
            <a:r>
              <a:rPr lang="en-US" altLang="en-US" sz="4000" dirty="0" err="1">
                <a:solidFill>
                  <a:schemeClr val="bg1"/>
                </a:solidFill>
                <a:latin typeface="Arial Rounded MT Bold" pitchFamily="34" charset="0"/>
              </a:rPr>
              <a:t>Vered</a:t>
            </a:r>
            <a:r>
              <a:rPr lang="en-US" altLang="en-US" sz="4000" dirty="0">
                <a:solidFill>
                  <a:schemeClr val="bg1"/>
                </a:solidFill>
                <a:latin typeface="Arial Rounded MT Bold" pitchFamily="34" charset="0"/>
              </a:rPr>
              <a:t> Blumenthal</a:t>
            </a:r>
          </a:p>
          <a:p>
            <a:pPr algn="l" eaLnBrk="1" hangingPunct="1">
              <a:spcBef>
                <a:spcPct val="0"/>
              </a:spcBef>
            </a:pPr>
            <a:r>
              <a:rPr lang="en-US" altLang="en-US" sz="4000" dirty="0">
                <a:solidFill>
                  <a:schemeClr val="bg1"/>
                </a:solidFill>
                <a:latin typeface="Arial Rounded MT Bold" pitchFamily="34" charset="0"/>
              </a:rPr>
              <a:t> May 2016</a:t>
            </a:r>
            <a:r>
              <a:rPr lang="el-GR" altLang="en-US" sz="4000" dirty="0">
                <a:solidFill>
                  <a:schemeClr val="bg1"/>
                </a:solidFill>
                <a:latin typeface="Arial Rounded MT Bold" pitchFamily="34" charset="0"/>
              </a:rPr>
              <a:t>, </a:t>
            </a:r>
            <a:endParaRPr lang="en-US" altLang="en-US" sz="4000" dirty="0">
              <a:solidFill>
                <a:schemeClr val="bg1"/>
              </a:solidFill>
              <a:latin typeface="Arial Rounded MT Bold" pitchFamily="34" charset="0"/>
            </a:endParaRPr>
          </a:p>
        </p:txBody>
      </p:sp>
      <p:pic>
        <p:nvPicPr>
          <p:cNvPr id="30723" name="Picture 1"/>
          <p:cNvPicPr>
            <a:picLocks noChangeAspect="1" noChangeArrowheads="1"/>
          </p:cNvPicPr>
          <p:nvPr/>
        </p:nvPicPr>
        <p:blipFill>
          <a:blip r:embed="rId3" cstate="print"/>
          <a:srcRect/>
          <a:stretch>
            <a:fillRect/>
          </a:stretch>
        </p:blipFill>
        <p:spPr bwMode="auto">
          <a:xfrm>
            <a:off x="3733800" y="0"/>
            <a:ext cx="5410200" cy="51435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subTitle" idx="1"/>
          </p:nvPr>
        </p:nvSpPr>
        <p:spPr>
          <a:xfrm>
            <a:off x="381000" y="209550"/>
            <a:ext cx="8458200" cy="4648200"/>
          </a:xfrm>
        </p:spPr>
        <p:txBody>
          <a:bodyPr/>
          <a:lstStyle/>
          <a:p>
            <a:pPr algn="l" eaLnBrk="1" hangingPunct="1">
              <a:spcBef>
                <a:spcPct val="0"/>
              </a:spcBef>
            </a:pPr>
            <a:r>
              <a:rPr lang="en-US" altLang="en-US" sz="4000" dirty="0">
                <a:solidFill>
                  <a:schemeClr val="bg1"/>
                </a:solidFill>
                <a:latin typeface="Arial Rounded MT Bold" pitchFamily="34" charset="0"/>
              </a:rPr>
              <a:t>On the third day of our meeting we had a clear sense that God had brought us together "for such a time as this" (Esther 4:14). As it was with Esther, this time we were led by the women in our midst.</a:t>
            </a:r>
          </a:p>
          <a:p>
            <a:pPr algn="l" eaLnBrk="1" hangingPunct="1">
              <a:spcBef>
                <a:spcPct val="0"/>
              </a:spcBef>
            </a:pPr>
            <a:endParaRPr lang="en-US" altLang="en-US" sz="4000" dirty="0">
              <a:solidFill>
                <a:schemeClr val="bg1"/>
              </a:solidFill>
              <a:latin typeface="Arial Rounded MT Bold" pitchFamily="34" charset="0"/>
            </a:endParaRPr>
          </a:p>
          <a:p>
            <a:pPr algn="l" eaLnBrk="1" hangingPunct="1">
              <a:spcBef>
                <a:spcPct val="0"/>
              </a:spcBef>
            </a:pPr>
            <a:endParaRPr lang="en-US" altLang="en-US" sz="4000" dirty="0">
              <a:solidFill>
                <a:schemeClr val="bg1"/>
              </a:solidFill>
              <a:latin typeface="Arial Rounded MT Bold"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381000" y="438150"/>
            <a:ext cx="8382000" cy="4343400"/>
          </a:xfrm>
        </p:spPr>
        <p:txBody>
          <a:bodyPr>
            <a:normAutofit fontScale="92500" lnSpcReduction="10000"/>
          </a:bodyPr>
          <a:lstStyle/>
          <a:p>
            <a:pPr algn="l" eaLnBrk="1" hangingPunct="1">
              <a:spcBef>
                <a:spcPct val="0"/>
              </a:spcBef>
              <a:defRPr/>
            </a:pPr>
            <a:r>
              <a:rPr lang="en-US" altLang="en-US" sz="4000" dirty="0">
                <a:solidFill>
                  <a:schemeClr val="bg1"/>
                </a:solidFill>
                <a:latin typeface="Arial Rounded MT Bold" pitchFamily="34" charset="0"/>
              </a:rPr>
              <a:t>"Egyptian women willingly identified with Hagar and confessed the rejection, envy and resentment she felt when Abraham cast her out of the family as Sarah demanded. (This spirit of rejection has dogged the Arab peoples every generation since.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381000" y="438150"/>
            <a:ext cx="8382000" cy="4343400"/>
          </a:xfrm>
        </p:spPr>
        <p:txBody>
          <a:bodyPr>
            <a:normAutofit/>
          </a:bodyPr>
          <a:lstStyle/>
          <a:p>
            <a:pPr algn="l" eaLnBrk="1" hangingPunct="1">
              <a:spcBef>
                <a:spcPct val="0"/>
              </a:spcBef>
              <a:defRPr/>
            </a:pPr>
            <a:r>
              <a:rPr lang="en-US" altLang="en-US" sz="4000" dirty="0">
                <a:solidFill>
                  <a:schemeClr val="bg1"/>
                </a:solidFill>
                <a:latin typeface="Arial Rounded MT Bold" pitchFamily="34" charset="0"/>
              </a:rPr>
              <a:t>Those who have been set free from it are often magnificent people, but the ethnic type prevails.) Agonized tears were wept by the Egyptians and everyone else as we experienced a measure of those emotions.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381000" y="209550"/>
            <a:ext cx="8458200" cy="4648200"/>
          </a:xfrm>
        </p:spPr>
        <p:txBody>
          <a:bodyPr>
            <a:normAutofit lnSpcReduction="10000"/>
          </a:bodyPr>
          <a:lstStyle/>
          <a:p>
            <a:pPr algn="l" eaLnBrk="1" hangingPunct="1">
              <a:spcBef>
                <a:spcPct val="0"/>
              </a:spcBef>
              <a:defRPr/>
            </a:pPr>
            <a:r>
              <a:rPr lang="en-US" altLang="en-US" sz="4000" dirty="0">
                <a:solidFill>
                  <a:schemeClr val="bg1"/>
                </a:solidFill>
                <a:latin typeface="Arial Rounded MT Bold" pitchFamily="34" charset="0"/>
              </a:rPr>
              <a:t>They confessed that they had hated and mocked "Isaac" and his offspring. Then an Israeli mother [</a:t>
            </a:r>
            <a:r>
              <a:rPr lang="en-US" altLang="en-US" sz="4000" dirty="0" err="1">
                <a:solidFill>
                  <a:schemeClr val="bg1"/>
                </a:solidFill>
                <a:latin typeface="Arial Rounded MT Bold" pitchFamily="34" charset="0"/>
              </a:rPr>
              <a:t>Vered</a:t>
            </a:r>
            <a:r>
              <a:rPr lang="en-US" altLang="en-US" sz="4000" dirty="0">
                <a:solidFill>
                  <a:schemeClr val="bg1"/>
                </a:solidFill>
                <a:latin typeface="Arial Rounded MT Bold" pitchFamily="34" charset="0"/>
              </a:rPr>
              <a:t>] stepped forward to plead, "There are two empty places at our family table. Won't you come home? Our family is not complete.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381000" y="209550"/>
            <a:ext cx="8458200" cy="4648200"/>
          </a:xfrm>
        </p:spPr>
        <p:txBody>
          <a:bodyPr>
            <a:normAutofit/>
          </a:bodyPr>
          <a:lstStyle/>
          <a:p>
            <a:pPr algn="l" eaLnBrk="1" hangingPunct="1">
              <a:spcBef>
                <a:spcPct val="0"/>
              </a:spcBef>
              <a:defRPr/>
            </a:pPr>
            <a:r>
              <a:rPr lang="en-US" altLang="en-US" sz="4000" dirty="0">
                <a:solidFill>
                  <a:schemeClr val="bg1"/>
                </a:solidFill>
                <a:latin typeface="Arial Rounded MT Bold" pitchFamily="34" charset="0"/>
              </a:rPr>
              <a:t>Isaac needs his older brother, who was blessed by God first." These words don't begin to express the depth of significance and emotion of the moment. I hope you can imagine a bit of the atmosphere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152400" y="133350"/>
            <a:ext cx="8763000" cy="4800600"/>
          </a:xfrm>
        </p:spPr>
        <p:txBody>
          <a:bodyPr>
            <a:normAutofit lnSpcReduction="10000"/>
          </a:bodyPr>
          <a:lstStyle/>
          <a:p>
            <a:pPr algn="l" eaLnBrk="1" hangingPunct="1">
              <a:spcBef>
                <a:spcPct val="0"/>
              </a:spcBef>
            </a:pPr>
            <a:r>
              <a:rPr lang="en-US" altLang="en-US" sz="4000" dirty="0">
                <a:solidFill>
                  <a:schemeClr val="bg1"/>
                </a:solidFill>
                <a:latin typeface="Arial Rounded MT Bold" pitchFamily="34" charset="0"/>
              </a:rPr>
              <a:t>There was much weeping and rejoicing following this time of sharing. And then, the Egyptians began to sing over us, while our 8 month old boy, </a:t>
            </a:r>
            <a:r>
              <a:rPr lang="en-US" altLang="en-US" sz="4000" dirty="0" err="1">
                <a:solidFill>
                  <a:schemeClr val="bg1"/>
                </a:solidFill>
                <a:latin typeface="Arial Rounded MT Bold" pitchFamily="34" charset="0"/>
              </a:rPr>
              <a:t>Lavi</a:t>
            </a:r>
            <a:r>
              <a:rPr lang="en-US" altLang="en-US" sz="4000" dirty="0">
                <a:solidFill>
                  <a:schemeClr val="bg1"/>
                </a:solidFill>
                <a:latin typeface="Arial Rounded MT Bold" pitchFamily="34" charset="0"/>
              </a:rPr>
              <a:t>, sat on my shoulders giggling and smiling (as he almost always does). It was as if Hagar and Ishmael were singing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228600" y="209550"/>
            <a:ext cx="8686800" cy="4648200"/>
          </a:xfrm>
        </p:spPr>
        <p:txBody>
          <a:bodyPr/>
          <a:lstStyle/>
          <a:p>
            <a:pPr algn="l" eaLnBrk="1" hangingPunct="1">
              <a:spcBef>
                <a:spcPct val="0"/>
              </a:spcBef>
            </a:pPr>
            <a:r>
              <a:rPr lang="en-US" altLang="en-US" sz="4000" dirty="0">
                <a:solidFill>
                  <a:schemeClr val="bg1"/>
                </a:solidFill>
                <a:latin typeface="Arial Rounded MT Bold" pitchFamily="34" charset="0"/>
              </a:rPr>
              <a:t>rejoicing over Isaac! (Perhaps that's what we should have named our laughing boy.)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304800" y="285750"/>
            <a:ext cx="8610600" cy="4648200"/>
          </a:xfrm>
        </p:spPr>
        <p:txBody>
          <a:bodyPr/>
          <a:lstStyle/>
          <a:p>
            <a:pPr algn="l" eaLnBrk="1" hangingPunct="1">
              <a:spcBef>
                <a:spcPct val="0"/>
              </a:spcBef>
            </a:pPr>
            <a:r>
              <a:rPr lang="en-US" altLang="en-US" sz="4000" dirty="0">
                <a:solidFill>
                  <a:schemeClr val="bg1"/>
                </a:solidFill>
                <a:latin typeface="Arial Rounded MT Bold" pitchFamily="34" charset="0"/>
              </a:rPr>
              <a:t>Possibly for the first time in history, descendants of Abraham, Isaac, and Jacob came together with the family of Hagar and Ishmael, all of us secure in our eternal inheritance because of our faith in our great, older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48261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Yair </a:t>
            </a:r>
            <a:r>
              <a:rPr lang="en-US" sz="4000" dirty="0" err="1"/>
              <a:t>Lapid</a:t>
            </a:r>
            <a:endParaRPr lang="en-US" sz="4000" dirty="0"/>
          </a:p>
          <a:p>
            <a:pPr marL="0" indent="0">
              <a:buNone/>
            </a:pPr>
            <a:r>
              <a:rPr lang="en-US" sz="4000" dirty="0"/>
              <a:t>Yesh Atid</a:t>
            </a:r>
            <a:endParaRPr lang="he-IL" sz="4000" dirty="0"/>
          </a:p>
          <a:p>
            <a:pPr marL="0" indent="0">
              <a:buNone/>
            </a:pPr>
            <a:r>
              <a:rPr lang="en-US" sz="4000" dirty="0"/>
              <a:t> </a:t>
            </a:r>
            <a:r>
              <a:rPr lang="he-IL" sz="4000" b="1" dirty="0">
                <a:latin typeface="David" panose="020E0502060401010101" pitchFamily="34" charset="-79"/>
                <a:cs typeface="David" panose="020E0502060401010101" pitchFamily="34" charset="-79"/>
              </a:rPr>
              <a:t>יש עתיד</a:t>
            </a:r>
          </a:p>
          <a:p>
            <a:pPr marL="0" indent="0">
              <a:buNone/>
            </a:pPr>
            <a:r>
              <a:rPr lang="en-US" sz="4000" dirty="0"/>
              <a:t>“There is a Future.”</a:t>
            </a:r>
          </a:p>
        </p:txBody>
      </p:sp>
      <p:pic>
        <p:nvPicPr>
          <p:cNvPr id="3" name="Picture 2">
            <a:extLst>
              <a:ext uri="{FF2B5EF4-FFF2-40B4-BE49-F238E27FC236}">
                <a16:creationId xmlns:a16="http://schemas.microsoft.com/office/drawing/2014/main" id="{72F32082-FA35-4912-AE50-173C30929825}"/>
              </a:ext>
            </a:extLst>
          </p:cNvPr>
          <p:cNvPicPr>
            <a:picLocks noChangeAspect="1"/>
          </p:cNvPicPr>
          <p:nvPr/>
        </p:nvPicPr>
        <p:blipFill>
          <a:blip r:embed="rId3" cstate="print"/>
          <a:stretch>
            <a:fillRect/>
          </a:stretch>
        </p:blipFill>
        <p:spPr>
          <a:xfrm>
            <a:off x="3787413" y="0"/>
            <a:ext cx="5356587" cy="5143500"/>
          </a:xfrm>
          <a:prstGeom prst="rect">
            <a:avLst/>
          </a:prstGeom>
        </p:spPr>
      </p:pic>
    </p:spTree>
    <p:extLst>
      <p:ext uri="{BB962C8B-B14F-4D97-AF65-F5344CB8AC3E}">
        <p14:creationId xmlns:p14="http://schemas.microsoft.com/office/powerpoint/2010/main" val="22930609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304800" y="285750"/>
            <a:ext cx="8610600" cy="4648200"/>
          </a:xfrm>
        </p:spPr>
        <p:txBody>
          <a:bodyPr/>
          <a:lstStyle/>
          <a:p>
            <a:pPr algn="l" eaLnBrk="1" hangingPunct="1">
              <a:spcBef>
                <a:spcPct val="0"/>
              </a:spcBef>
            </a:pPr>
            <a:r>
              <a:rPr lang="en-US" altLang="en-US" sz="4000" dirty="0">
                <a:solidFill>
                  <a:schemeClr val="bg1"/>
                </a:solidFill>
                <a:latin typeface="Arial Rounded MT Bold" pitchFamily="34" charset="0"/>
              </a:rPr>
              <a:t>brother, Abraham's greatest Son, </a:t>
            </a:r>
            <a:r>
              <a:rPr lang="en-US" altLang="en-US" sz="4000" dirty="0" err="1">
                <a:solidFill>
                  <a:schemeClr val="bg1"/>
                </a:solidFill>
                <a:latin typeface="Arial Rounded MT Bold" pitchFamily="34" charset="0"/>
              </a:rPr>
              <a:t>Yeshua</a:t>
            </a:r>
            <a:r>
              <a:rPr lang="en-US" altLang="en-US" sz="4000" dirty="0">
                <a:solidFill>
                  <a:schemeClr val="bg1"/>
                </a:solidFill>
                <a:latin typeface="Arial Rounded MT Bold" pitchFamily="34" charset="0"/>
              </a:rPr>
              <a:t> (Romans 8:29-30).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rtl="1">
              <a:buNone/>
            </a:pPr>
            <a:r>
              <a:rPr lang="en-US" sz="4000" dirty="0"/>
              <a:t>Outline</a:t>
            </a:r>
          </a:p>
          <a:p>
            <a:pPr marL="460375" indent="-460375">
              <a:buFont typeface="+mj-lt"/>
              <a:buAutoNum type="arabicPeriod"/>
            </a:pPr>
            <a:r>
              <a:rPr lang="en-US" sz="4000" dirty="0"/>
              <a:t>Fatherhood in scripture</a:t>
            </a:r>
          </a:p>
          <a:p>
            <a:pPr marL="460375" indent="-460375">
              <a:buFont typeface="+mj-lt"/>
              <a:buAutoNum type="arabicPeriod"/>
            </a:pPr>
            <a:r>
              <a:rPr lang="en-US" sz="4000" dirty="0"/>
              <a:t>Feelings of fatherlessness</a:t>
            </a:r>
          </a:p>
          <a:p>
            <a:pPr marL="460375" indent="-460375">
              <a:buFont typeface="+mj-lt"/>
              <a:buAutoNum type="arabicPeriod"/>
            </a:pPr>
            <a:r>
              <a:rPr lang="en-US" sz="4000" dirty="0"/>
              <a:t>Overcoming Fatherlessness</a:t>
            </a:r>
          </a:p>
          <a:p>
            <a:pPr marL="460375" indent="-460375">
              <a:buFont typeface="+mj-lt"/>
              <a:buAutoNum type="arabicPeriod"/>
            </a:pPr>
            <a:r>
              <a:rPr lang="en-US" sz="4000" dirty="0"/>
              <a:t>A civilization of Fatherlessness</a:t>
            </a:r>
          </a:p>
          <a:p>
            <a:pPr marL="460375" indent="-460375">
              <a:buFont typeface="+mj-lt"/>
              <a:buAutoNum type="arabicPeriod"/>
            </a:pPr>
            <a:r>
              <a:rPr lang="en-US" sz="4000" u="sng" dirty="0">
                <a:solidFill>
                  <a:srgbClr val="FFFF99"/>
                </a:solidFill>
              </a:rPr>
              <a:t>Standing in the Father’s love</a:t>
            </a:r>
          </a:p>
        </p:txBody>
      </p:sp>
    </p:spTree>
    <p:extLst>
      <p:ext uri="{BB962C8B-B14F-4D97-AF65-F5344CB8AC3E}">
        <p14:creationId xmlns:p14="http://schemas.microsoft.com/office/powerpoint/2010/main" val="14217823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 one is a cursed son or daughter.   </a:t>
            </a:r>
          </a:p>
          <a:p>
            <a:pPr marL="0" indent="0">
              <a:buNone/>
            </a:pPr>
            <a:r>
              <a:rPr lang="en-US" sz="4000" dirty="0"/>
              <a:t>No one is ultimately fatherless.  </a:t>
            </a:r>
          </a:p>
          <a:p>
            <a:pPr marL="0" indent="0">
              <a:buNone/>
            </a:pPr>
            <a:r>
              <a:rPr lang="en-US" sz="4000" dirty="0"/>
              <a:t>We all need to receive the Father’s blessing.</a:t>
            </a:r>
          </a:p>
          <a:p>
            <a:pPr marL="0" indent="0">
              <a:buNone/>
            </a:pPr>
            <a:r>
              <a:rPr lang="en-US" sz="4000" dirty="0"/>
              <a:t>We fathers need to GIVE blessing, even if estranged.</a:t>
            </a:r>
          </a:p>
        </p:txBody>
      </p:sp>
    </p:spTree>
    <p:extLst>
      <p:ext uri="{BB962C8B-B14F-4D97-AF65-F5344CB8AC3E}">
        <p14:creationId xmlns:p14="http://schemas.microsoft.com/office/powerpoint/2010/main" val="4113836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41138365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49"/>
            <a:ext cx="1981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Pastor </a:t>
            </a:r>
            <a:r>
              <a:rPr lang="en-US" sz="4000" dirty="0" err="1"/>
              <a:t>Che</a:t>
            </a:r>
            <a:r>
              <a:rPr lang="en-US" sz="4000" dirty="0"/>
              <a:t> </a:t>
            </a:r>
            <a:r>
              <a:rPr lang="en-US" sz="4000" dirty="0" err="1"/>
              <a:t>Ahn</a:t>
            </a:r>
            <a:r>
              <a:rPr lang="en-US" sz="4000" dirty="0"/>
              <a:t>,</a:t>
            </a:r>
          </a:p>
          <a:p>
            <a:pPr marL="0" indent="0">
              <a:buNone/>
            </a:pPr>
            <a:r>
              <a:rPr lang="en-US" sz="2800" dirty="0" err="1"/>
              <a:t>Pasedena</a:t>
            </a:r>
            <a:r>
              <a:rPr lang="en-US" sz="2800" dirty="0"/>
              <a:t>,</a:t>
            </a:r>
          </a:p>
          <a:p>
            <a:pPr marL="0" indent="0">
              <a:buNone/>
            </a:pPr>
            <a:r>
              <a:rPr lang="en-US" sz="2800" dirty="0"/>
              <a:t>CA</a:t>
            </a:r>
          </a:p>
          <a:p>
            <a:pPr marL="0" indent="0">
              <a:buNone/>
            </a:pPr>
            <a:endParaRPr lang="en-US" sz="4000" dirty="0"/>
          </a:p>
        </p:txBody>
      </p:sp>
      <p:pic>
        <p:nvPicPr>
          <p:cNvPr id="3" name="Picture 2">
            <a:extLst>
              <a:ext uri="{FF2B5EF4-FFF2-40B4-BE49-F238E27FC236}">
                <a16:creationId xmlns:a16="http://schemas.microsoft.com/office/drawing/2014/main" id="{514C1B05-8A2F-448C-BE7F-255CA7284FDE}"/>
              </a:ext>
            </a:extLst>
          </p:cNvPr>
          <p:cNvPicPr>
            <a:picLocks noChangeAspect="1"/>
          </p:cNvPicPr>
          <p:nvPr/>
        </p:nvPicPr>
        <p:blipFill>
          <a:blip r:embed="rId3" cstate="print"/>
          <a:stretch>
            <a:fillRect/>
          </a:stretch>
        </p:blipFill>
        <p:spPr>
          <a:xfrm>
            <a:off x="2244363" y="0"/>
            <a:ext cx="6899637" cy="5143500"/>
          </a:xfrm>
          <a:prstGeom prst="rect">
            <a:avLst/>
          </a:prstGeom>
        </p:spPr>
      </p:pic>
    </p:spTree>
    <p:extLst>
      <p:ext uri="{BB962C8B-B14F-4D97-AF65-F5344CB8AC3E}">
        <p14:creationId xmlns:p14="http://schemas.microsoft.com/office/powerpoint/2010/main" val="12590540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122" name="Picture 2" descr="Banned by HWA! News and Observations About Armstrongism ...">
            <a:extLst>
              <a:ext uri="{FF2B5EF4-FFF2-40B4-BE49-F238E27FC236}">
                <a16:creationId xmlns:a16="http://schemas.microsoft.com/office/drawing/2014/main" id="{1E3796B7-C4D1-40F2-903D-3731741E2D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3636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Autofit/>
          </a:bodyPr>
          <a:lstStyle/>
          <a:p>
            <a:pPr marL="0" indent="0">
              <a:buNone/>
            </a:pPr>
            <a:r>
              <a:rPr lang="en-US" sz="3600" dirty="0"/>
              <a:t>Liberty Counsel, a Christian legal organization that defends religious freedom, filed the lawsuit on behalf of Pastor </a:t>
            </a:r>
            <a:r>
              <a:rPr lang="en-US" sz="3600" dirty="0" err="1"/>
              <a:t>Che</a:t>
            </a:r>
            <a:r>
              <a:rPr lang="en-US" sz="3600" dirty="0"/>
              <a:t> </a:t>
            </a:r>
            <a:r>
              <a:rPr lang="en-US" sz="3600" dirty="0" err="1"/>
              <a:t>Ahn</a:t>
            </a:r>
            <a:r>
              <a:rPr lang="en-US" sz="3600" dirty="0"/>
              <a:t>.  </a:t>
            </a:r>
            <a:r>
              <a:rPr lang="en-US" sz="3600" dirty="0" err="1"/>
              <a:t>Atty</a:t>
            </a:r>
            <a:r>
              <a:rPr lang="en-US" sz="3600" dirty="0"/>
              <a:t> Matt </a:t>
            </a:r>
            <a:r>
              <a:rPr lang="en-US" sz="3600" dirty="0" err="1"/>
              <a:t>Staver</a:t>
            </a:r>
            <a:r>
              <a:rPr lang="en-US" sz="3600" dirty="0"/>
              <a:t> recounted that Pastor Ahn "got a letter from the Pasadena criminal prosecutor, threatening him, his staff.”</a:t>
            </a:r>
            <a:endParaRPr lang="en-US" sz="3600" dirty="0">
              <a:solidFill>
                <a:srgbClr val="FFFF99"/>
              </a:solidFill>
            </a:endParaRPr>
          </a:p>
        </p:txBody>
      </p:sp>
    </p:spTree>
    <p:extLst>
      <p:ext uri="{BB962C8B-B14F-4D97-AF65-F5344CB8AC3E}">
        <p14:creationId xmlns:p14="http://schemas.microsoft.com/office/powerpoint/2010/main" val="11100018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Autofit/>
          </a:bodyPr>
          <a:lstStyle/>
          <a:p>
            <a:pPr marL="0" indent="0">
              <a:buNone/>
            </a:pPr>
            <a:r>
              <a:rPr lang="en-US" sz="3600" dirty="0"/>
              <a:t>The letter threatened any churchgoer with "criminal charges, up to one year in prison, and daily fines of a thousand dollars. And so </a:t>
            </a:r>
            <a:r>
              <a:rPr lang="en-US" sz="3600" dirty="0">
                <a:solidFill>
                  <a:srgbClr val="FFFF99"/>
                </a:solidFill>
              </a:rPr>
              <a:t>[Pastor Ahn] had to tell his church members" that they could face criminal charges for coming to church.</a:t>
            </a:r>
          </a:p>
        </p:txBody>
      </p:sp>
    </p:spTree>
    <p:extLst>
      <p:ext uri="{BB962C8B-B14F-4D97-AF65-F5344CB8AC3E}">
        <p14:creationId xmlns:p14="http://schemas.microsoft.com/office/powerpoint/2010/main" val="11100018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Pastor Ahn worried that many people would refrain from coming to church. Yet, the opposite turned out to be the case. Most of the congregation continued attending services, and other Christians looking for a church and even non-believers who were interested starting attending Harvest Rock Church.</a:t>
            </a:r>
          </a:p>
        </p:txBody>
      </p:sp>
    </p:spTree>
    <p:extLst>
      <p:ext uri="{BB962C8B-B14F-4D97-AF65-F5344CB8AC3E}">
        <p14:creationId xmlns:p14="http://schemas.microsoft.com/office/powerpoint/2010/main" val="11100018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err="1"/>
              <a:t>Staver</a:t>
            </a:r>
            <a:r>
              <a:rPr lang="en-US" sz="4000" dirty="0"/>
              <a:t> says that other pastors who stood up to unfair coronavirus restrictions are experiencing similar growth. Churches that "stood up against this adversity, this persecution, they're seeing revival happening in their communities.“</a:t>
            </a:r>
          </a:p>
        </p:txBody>
      </p:sp>
    </p:spTree>
    <p:extLst>
      <p:ext uri="{BB962C8B-B14F-4D97-AF65-F5344CB8AC3E}">
        <p14:creationId xmlns:p14="http://schemas.microsoft.com/office/powerpoint/2010/main" val="1110001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953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err="1"/>
              <a:t>Mansour</a:t>
            </a:r>
            <a:r>
              <a:rPr lang="en-US" sz="4000" dirty="0"/>
              <a:t> </a:t>
            </a:r>
            <a:r>
              <a:rPr lang="en-US" sz="4000" dirty="0" err="1"/>
              <a:t>Abbas</a:t>
            </a:r>
            <a:r>
              <a:rPr lang="en-US" sz="4000" dirty="0"/>
              <a:t>, leader of the Islamist party </a:t>
            </a:r>
            <a:r>
              <a:rPr lang="en-US" sz="4000" dirty="0" err="1"/>
              <a:t>Ra’am</a:t>
            </a:r>
            <a:r>
              <a:rPr lang="en-US" sz="4000" dirty="0"/>
              <a:t>, which shares the vision of Yasser Arafat and the PLO. Following what many now refer to as the “2021 Pogroms” for example,</a:t>
            </a:r>
          </a:p>
        </p:txBody>
      </p:sp>
      <p:pic>
        <p:nvPicPr>
          <p:cNvPr id="1026" name="Picture 2"/>
          <p:cNvPicPr>
            <a:picLocks noChangeAspect="1" noChangeArrowheads="1"/>
          </p:cNvPicPr>
          <p:nvPr/>
        </p:nvPicPr>
        <p:blipFill>
          <a:blip r:embed="rId3" cstate="print"/>
          <a:srcRect/>
          <a:stretch>
            <a:fillRect/>
          </a:stretch>
        </p:blipFill>
        <p:spPr bwMode="auto">
          <a:xfrm>
            <a:off x="5257800" y="0"/>
            <a:ext cx="3886200" cy="5143500"/>
          </a:xfrm>
          <a:prstGeom prst="rect">
            <a:avLst/>
          </a:prstGeom>
          <a:noFill/>
          <a:ln w="9525">
            <a:noFill/>
            <a:miter lim="800000"/>
            <a:headEnd/>
            <a:tailEnd/>
          </a:ln>
          <a:effectLst/>
        </p:spPr>
      </p:pic>
    </p:spTree>
    <p:extLst>
      <p:ext uri="{BB962C8B-B14F-4D97-AF65-F5344CB8AC3E}">
        <p14:creationId xmlns:p14="http://schemas.microsoft.com/office/powerpoint/2010/main" val="14217823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Governor Newsom's yearlong COVID-19 restrictions on churches were so strict that Californians were even banned from participating in Bible studies in private homes and singing. With the new permanent statewide injunction, this will never be allowed to happen in California again.</a:t>
            </a:r>
          </a:p>
        </p:txBody>
      </p:sp>
    </p:spTree>
    <p:extLst>
      <p:ext uri="{BB962C8B-B14F-4D97-AF65-F5344CB8AC3E}">
        <p14:creationId xmlns:p14="http://schemas.microsoft.com/office/powerpoint/2010/main" val="11100018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In a February 11 "directive," HUD announced penalties, including possible jail time and up to hundreds of thousands of dollars in fines, </a:t>
            </a:r>
            <a:r>
              <a:rPr lang="en-US" sz="4000" u="sng" dirty="0">
                <a:solidFill>
                  <a:srgbClr val="FFFF66"/>
                </a:solidFill>
              </a:rPr>
              <a:t>for all institutions receiving federal funds </a:t>
            </a:r>
            <a:r>
              <a:rPr lang="en-US" sz="4000" dirty="0"/>
              <a:t>which maintained separate bathrooms, showers, and housing based on sex or gender identity.</a:t>
            </a:r>
          </a:p>
        </p:txBody>
      </p:sp>
    </p:spTree>
    <p:extLst>
      <p:ext uri="{BB962C8B-B14F-4D97-AF65-F5344CB8AC3E}">
        <p14:creationId xmlns:p14="http://schemas.microsoft.com/office/powerpoint/2010/main" val="15148071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05555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500" dirty="0"/>
              <a:t>Sue  Thayer, center manager for Planned Parent-hood 18 years</a:t>
            </a:r>
            <a:endParaRPr lang="en-US" sz="4000" dirty="0"/>
          </a:p>
        </p:txBody>
      </p:sp>
      <p:pic>
        <p:nvPicPr>
          <p:cNvPr id="3" name="Picture 2">
            <a:extLst>
              <a:ext uri="{FF2B5EF4-FFF2-40B4-BE49-F238E27FC236}">
                <a16:creationId xmlns:a16="http://schemas.microsoft.com/office/drawing/2014/main" id="{77293E40-D8D7-47CA-A3E8-B743D2BD14DA}"/>
              </a:ext>
            </a:extLst>
          </p:cNvPr>
          <p:cNvPicPr>
            <a:picLocks noChangeAspect="1"/>
          </p:cNvPicPr>
          <p:nvPr/>
        </p:nvPicPr>
        <p:blipFill>
          <a:blip r:embed="rId3" cstate="print"/>
          <a:stretch>
            <a:fillRect/>
          </a:stretch>
        </p:blipFill>
        <p:spPr>
          <a:xfrm>
            <a:off x="2360353" y="0"/>
            <a:ext cx="6783647" cy="5143500"/>
          </a:xfrm>
          <a:prstGeom prst="rect">
            <a:avLst/>
          </a:prstGeom>
        </p:spPr>
      </p:pic>
    </p:spTree>
    <p:extLst>
      <p:ext uri="{BB962C8B-B14F-4D97-AF65-F5344CB8AC3E}">
        <p14:creationId xmlns:p14="http://schemas.microsoft.com/office/powerpoint/2010/main" val="16468910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CB5350D-C45D-4AFA-B103-5E7A7CCED57A}"/>
              </a:ext>
            </a:extLst>
          </p:cNvPr>
          <p:cNvPicPr>
            <a:picLocks noChangeAspect="1"/>
          </p:cNvPicPr>
          <p:nvPr/>
        </p:nvPicPr>
        <p:blipFill>
          <a:blip r:embed="rId3" cstate="print"/>
          <a:stretch>
            <a:fillRect/>
          </a:stretch>
        </p:blipFill>
        <p:spPr>
          <a:xfrm>
            <a:off x="0" y="854838"/>
            <a:ext cx="9144000" cy="3433823"/>
          </a:xfrm>
          <a:prstGeom prst="rect">
            <a:avLst/>
          </a:prstGeom>
        </p:spPr>
      </p:pic>
    </p:spTree>
    <p:extLst>
      <p:ext uri="{BB962C8B-B14F-4D97-AF65-F5344CB8AC3E}">
        <p14:creationId xmlns:p14="http://schemas.microsoft.com/office/powerpoint/2010/main" val="15148071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457200" indent="-457200">
              <a:buFont typeface="+mj-lt"/>
              <a:buAutoNum type="arabicPeriod"/>
            </a:pPr>
            <a:r>
              <a:rPr lang="en-US" sz="4000" dirty="0"/>
              <a:t>Do you KNOW </a:t>
            </a:r>
            <a:r>
              <a:rPr lang="en-US" sz="4000" u="sng" dirty="0">
                <a:solidFill>
                  <a:srgbClr val="FFFF99"/>
                </a:solidFill>
              </a:rPr>
              <a:t>the Father’s love </a:t>
            </a:r>
            <a:r>
              <a:rPr lang="en-US" sz="4000" dirty="0"/>
              <a:t>in </a:t>
            </a:r>
            <a:r>
              <a:rPr lang="en-US" sz="4000" dirty="0" err="1"/>
              <a:t>Yeshua</a:t>
            </a:r>
            <a:r>
              <a:rPr lang="en-US" sz="4000" dirty="0"/>
              <a:t> and sins forgiven?</a:t>
            </a:r>
          </a:p>
          <a:p>
            <a:pPr marL="457200" indent="-457200">
              <a:buFont typeface="+mj-lt"/>
              <a:buAutoNum type="arabicPeriod"/>
            </a:pPr>
            <a:r>
              <a:rPr lang="en-US" sz="4000" dirty="0"/>
              <a:t>Are you surrendered to Messiah, body, soul, spirit?  Walking in relational love, confessing?</a:t>
            </a:r>
          </a:p>
          <a:p>
            <a:pPr marL="457200" indent="-457200">
              <a:buFont typeface="+mj-lt"/>
              <a:buAutoNum type="arabicPeriod"/>
            </a:pPr>
            <a:r>
              <a:rPr lang="en-US" sz="4000" dirty="0"/>
              <a:t>Are you filled with His Spirit, transforming your life?</a:t>
            </a:r>
          </a:p>
          <a:p>
            <a:pPr marL="457200" indent="-457200">
              <a:buFont typeface="+mj-lt"/>
              <a:buAutoNum type="arabicPeriod"/>
            </a:pPr>
            <a:r>
              <a:rPr lang="en-US" sz="4000" dirty="0"/>
              <a:t>Who are you </a:t>
            </a:r>
            <a:r>
              <a:rPr lang="en-US" sz="4000" dirty="0" err="1"/>
              <a:t>discipling</a:t>
            </a:r>
            <a:r>
              <a:rPr lang="en-US" sz="4000" dirty="0"/>
              <a:t>, building up?</a:t>
            </a:r>
          </a:p>
        </p:txBody>
      </p:sp>
    </p:spTree>
    <p:extLst>
      <p:ext uri="{BB962C8B-B14F-4D97-AF65-F5344CB8AC3E}">
        <p14:creationId xmlns:p14="http://schemas.microsoft.com/office/powerpoint/2010/main" val="18207419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41138365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153489</TotalTime>
  <Words>5274</Words>
  <Application>Microsoft Office PowerPoint</Application>
  <PresentationFormat>On-screen Show (16:9)</PresentationFormat>
  <Paragraphs>601</Paragraphs>
  <Slides>96</Slides>
  <Notes>96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96</vt:i4>
      </vt:variant>
    </vt:vector>
  </HeadingPairs>
  <TitlesOfParts>
    <vt:vector size="103" baseType="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4242</cp:revision>
  <dcterms:created xsi:type="dcterms:W3CDTF">2006-04-21T19:34:43Z</dcterms:created>
  <dcterms:modified xsi:type="dcterms:W3CDTF">2021-06-26T16:44:15Z</dcterms:modified>
</cp:coreProperties>
</file>