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106"/>
  </p:notesMasterIdLst>
  <p:handoutMasterIdLst>
    <p:handoutMasterId r:id="rId107"/>
  </p:handoutMasterIdLst>
  <p:sldIdLst>
    <p:sldId id="2045" r:id="rId4"/>
    <p:sldId id="63449" r:id="rId5"/>
    <p:sldId id="63429" r:id="rId6"/>
    <p:sldId id="63430" r:id="rId7"/>
    <p:sldId id="63425" r:id="rId8"/>
    <p:sldId id="63445" r:id="rId9"/>
    <p:sldId id="63485" r:id="rId10"/>
    <p:sldId id="63432" r:id="rId11"/>
    <p:sldId id="63365" r:id="rId12"/>
    <p:sldId id="63366" r:id="rId13"/>
    <p:sldId id="63486" r:id="rId14"/>
    <p:sldId id="63446" r:id="rId15"/>
    <p:sldId id="63442" r:id="rId16"/>
    <p:sldId id="63506" r:id="rId17"/>
    <p:sldId id="63524" r:id="rId18"/>
    <p:sldId id="63527" r:id="rId19"/>
    <p:sldId id="63489" r:id="rId20"/>
    <p:sldId id="63487" r:id="rId21"/>
    <p:sldId id="63443" r:id="rId22"/>
    <p:sldId id="63452" r:id="rId23"/>
    <p:sldId id="63447" r:id="rId24"/>
    <p:sldId id="63444" r:id="rId25"/>
    <p:sldId id="63450" r:id="rId26"/>
    <p:sldId id="63451" r:id="rId27"/>
    <p:sldId id="63459" r:id="rId28"/>
    <p:sldId id="63453" r:id="rId29"/>
    <p:sldId id="63460" r:id="rId30"/>
    <p:sldId id="63454" r:id="rId31"/>
    <p:sldId id="63455" r:id="rId32"/>
    <p:sldId id="63456" r:id="rId33"/>
    <p:sldId id="63457" r:id="rId34"/>
    <p:sldId id="63458" r:id="rId35"/>
    <p:sldId id="63461" r:id="rId36"/>
    <p:sldId id="63510" r:id="rId37"/>
    <p:sldId id="63462" r:id="rId38"/>
    <p:sldId id="63463" r:id="rId39"/>
    <p:sldId id="63440" r:id="rId40"/>
    <p:sldId id="63475" r:id="rId41"/>
    <p:sldId id="63467" r:id="rId42"/>
    <p:sldId id="63468" r:id="rId43"/>
    <p:sldId id="63469" r:id="rId44"/>
    <p:sldId id="63470" r:id="rId45"/>
    <p:sldId id="63471" r:id="rId46"/>
    <p:sldId id="63472" r:id="rId47"/>
    <p:sldId id="63473" r:id="rId48"/>
    <p:sldId id="63476" r:id="rId49"/>
    <p:sldId id="63477" r:id="rId50"/>
    <p:sldId id="63490" r:id="rId51"/>
    <p:sldId id="63478" r:id="rId52"/>
    <p:sldId id="63474" r:id="rId53"/>
    <p:sldId id="63484" r:id="rId54"/>
    <p:sldId id="63480" r:id="rId55"/>
    <p:sldId id="63481" r:id="rId56"/>
    <p:sldId id="63482" r:id="rId57"/>
    <p:sldId id="63492" r:id="rId58"/>
    <p:sldId id="63493" r:id="rId59"/>
    <p:sldId id="63496" r:id="rId60"/>
    <p:sldId id="63497" r:id="rId61"/>
    <p:sldId id="63494" r:id="rId62"/>
    <p:sldId id="63504" r:id="rId63"/>
    <p:sldId id="63512" r:id="rId64"/>
    <p:sldId id="63479" r:id="rId65"/>
    <p:sldId id="63505" r:id="rId66"/>
    <p:sldId id="63483" r:id="rId67"/>
    <p:sldId id="63501" r:id="rId68"/>
    <p:sldId id="63502" r:id="rId69"/>
    <p:sldId id="63491" r:id="rId70"/>
    <p:sldId id="63503" r:id="rId71"/>
    <p:sldId id="63498" r:id="rId72"/>
    <p:sldId id="63548" r:id="rId73"/>
    <p:sldId id="63513" r:id="rId74"/>
    <p:sldId id="63525" r:id="rId75"/>
    <p:sldId id="63436" r:id="rId76"/>
    <p:sldId id="63509" r:id="rId77"/>
    <p:sldId id="63437" r:id="rId78"/>
    <p:sldId id="63519" r:id="rId79"/>
    <p:sldId id="63521" r:id="rId80"/>
    <p:sldId id="63518" r:id="rId81"/>
    <p:sldId id="63517" r:id="rId82"/>
    <p:sldId id="63514" r:id="rId83"/>
    <p:sldId id="63428" r:id="rId84"/>
    <p:sldId id="63552" r:id="rId85"/>
    <p:sldId id="63507" r:id="rId86"/>
    <p:sldId id="63544" r:id="rId87"/>
    <p:sldId id="63526" r:id="rId88"/>
    <p:sldId id="63543" r:id="rId89"/>
    <p:sldId id="63508" r:id="rId90"/>
    <p:sldId id="63545" r:id="rId91"/>
    <p:sldId id="63546" r:id="rId92"/>
    <p:sldId id="63448" r:id="rId93"/>
    <p:sldId id="63520" r:id="rId94"/>
    <p:sldId id="63515" r:id="rId95"/>
    <p:sldId id="63516" r:id="rId96"/>
    <p:sldId id="63522" r:id="rId97"/>
    <p:sldId id="63553" r:id="rId98"/>
    <p:sldId id="63224" r:id="rId99"/>
    <p:sldId id="63523" r:id="rId100"/>
    <p:sldId id="63289" r:id="rId101"/>
    <p:sldId id="63547" r:id="rId102"/>
    <p:sldId id="63549" r:id="rId103"/>
    <p:sldId id="63551" r:id="rId104"/>
    <p:sldId id="256" r:id="rId10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78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Tisha B'Av 2021 Cause us to Return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10,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Tisha B'Av 2021 Cause us to Return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10,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xpressionis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Edvard_Munch"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thejewishvoice.com/2021/07/the-surfeit-of-politeness-rutgers-apology-to-anti-semites-is-bizarre-and-sick/"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Tisha B'Av 2021 Cause us to Return</a:t>
            </a:r>
          </a:p>
        </p:txBody>
      </p:sp>
      <p:sp>
        <p:nvSpPr>
          <p:cNvPr id="5" name="Rectangle 3"/>
          <p:cNvSpPr>
            <a:spLocks noGrp="1" noChangeArrowheads="1"/>
          </p:cNvSpPr>
          <p:nvPr>
            <p:ph type="dt" idx="1"/>
          </p:nvPr>
        </p:nvSpPr>
        <p:spPr>
          <a:ln/>
        </p:spPr>
        <p:txBody>
          <a:bodyPr/>
          <a:lstStyle/>
          <a:p>
            <a:r>
              <a:rPr lang="en-US" altLang="en-US">
                <a:solidFill>
                  <a:prstClr val="white"/>
                </a:solidFill>
              </a:rPr>
              <a:t>July 10,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7736962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pattern hasn’t stopped.   There is yet unmitigated, unreasonable, implacable destructive hatred for Jews and Israel.</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2498063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37402959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304708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71820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41258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22218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27412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94548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14485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27097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62594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effectLst/>
                <a:ea typeface="Calibri" panose="020F0502020204030204" pitchFamily="34" charset="0"/>
                <a:cs typeface="Arial" panose="020B0604020202020204" pitchFamily="34" charset="0"/>
              </a:rPr>
              <a:t>To any listening, particularly any who are in a gay or transgender lifestyle, we DON'T deride you or demean you or ridicule you.  Neither do we minimize any wounds that may have driven your lifestyle decisions.  G-d's ways of simplicity of two genders from conception may seem simplistic and rigid, and have been presented with cruelty, and we deeply regret that and disavow anything but love for you.  </a:t>
            </a:r>
            <a:endParaRPr lang="en-US" sz="2400"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64145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the dual nature of the concept.</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419652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Blessing</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257973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Wrath</a:t>
            </a:r>
          </a:p>
          <a:p>
            <a:r>
              <a:rPr lang="en-US" dirty="0"/>
              <a:t>This is a basic concept of history, from G-d’s point of view.   Exploring today.</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935559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the Torah…</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055517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55160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was actually the convincing argument in my own soul in April 1969, that convinced me that the Jewish people did NOT have the right relationship with our G-d.</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21077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607479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Listen to these words.  They are….Biblical proportions!</a:t>
            </a:r>
          </a:p>
          <a:p>
            <a:r>
              <a:rPr lang="en-US" dirty="0"/>
              <a:t>Terror, disease, poverty, enemies, subjugation!</a:t>
            </a:r>
          </a:p>
          <a:p>
            <a:r>
              <a:rPr lang="en-US" dirty="0"/>
              <a:t>And then…multipliers.   Note verse numbers.</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244597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43798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4513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solidFill>
                  <a:prstClr val="white"/>
                </a:solidFill>
              </a:rPr>
              <a:t>Tisha B'Av 2021 Cause us to Return</a:t>
            </a:r>
          </a:p>
        </p:txBody>
      </p:sp>
      <p:sp>
        <p:nvSpPr>
          <p:cNvPr id="5" name="Date Placeholder 4"/>
          <p:cNvSpPr>
            <a:spLocks noGrp="1"/>
          </p:cNvSpPr>
          <p:nvPr>
            <p:ph type="dt" idx="1"/>
          </p:nvPr>
        </p:nvSpPr>
        <p:spPr/>
        <p:txBody>
          <a:bodyPr/>
          <a:lstStyle/>
          <a:p>
            <a:r>
              <a:rPr lang="en-US" altLang="en-US">
                <a:solidFill>
                  <a:prstClr val="white"/>
                </a:solidFill>
              </a:rPr>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solidFill>
                  <a:prstClr val="white"/>
                </a:solidFill>
              </a:rPr>
              <a:pPr/>
              <a:t>3</a:t>
            </a:fld>
            <a:endParaRPr lang="en-US" altLang="en-US">
              <a:solidFill>
                <a:prstClr val="white"/>
              </a:solidFill>
            </a:endParaRPr>
          </a:p>
        </p:txBody>
      </p:sp>
    </p:spTree>
    <p:extLst>
      <p:ext uri="{BB962C8B-B14F-4D97-AF65-F5344CB8AC3E}">
        <p14:creationId xmlns:p14="http://schemas.microsoft.com/office/powerpoint/2010/main" val="248621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Starvation </a:t>
            </a:r>
            <a:r>
              <a:rPr lang="en-US" dirty="0">
                <a:sym typeface="Wingdings" panose="05000000000000000000" pitchFamily="2" charset="2"/>
              </a:rPr>
              <a:t> c</a:t>
            </a:r>
            <a:r>
              <a:rPr lang="en-US" dirty="0"/>
              <a:t>annibalism of one’s own kids would seem to be the 2401 fold.</a:t>
            </a:r>
          </a:p>
          <a:p>
            <a:r>
              <a:rPr lang="en-US" dirty="0"/>
              <a:t>I was at a Bar Mitzvah where this was read, and the parents were giving a </a:t>
            </a:r>
            <a:r>
              <a:rPr lang="en-US" dirty="0" err="1"/>
              <a:t>drash</a:t>
            </a:r>
            <a:r>
              <a:rPr lang="en-US" dirty="0"/>
              <a:t>.  They were able to reassure the Bar Mitzvah boy that since they were vegans, this wouldn’t happen.</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51476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646367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dirty="0"/>
              <a:t>3 week conquest starting </a:t>
            </a:r>
            <a:r>
              <a:rPr lang="en-US" dirty="0" err="1"/>
              <a:t>Tzom</a:t>
            </a:r>
            <a:r>
              <a:rPr lang="en-US" dirty="0"/>
              <a:t> Tammuz 17, Sunday, June 27 till July 17</a:t>
            </a:r>
          </a:p>
          <a:p>
            <a:pPr algn="l"/>
            <a:r>
              <a:rPr lang="en-US" dirty="0"/>
              <a:t>June 27 fast commemorating breaching of the walls of Jerusalem, beginning of conquests, before the destruction of the Second Temple July 17.  We didn’t promote it at all.</a:t>
            </a:r>
          </a:p>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546586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like to say that G-d doesn’t cause tragedy, but it’s a human condition that He allows.</a:t>
            </a:r>
          </a:p>
          <a:p>
            <a:r>
              <a:rPr lang="en-US" dirty="0"/>
              <a:t>Not always.   </a:t>
            </a:r>
            <a:r>
              <a:rPr lang="en-US" dirty="0" err="1"/>
              <a:t>Yermiyahu</a:t>
            </a:r>
            <a:r>
              <a:rPr lang="en-US" dirty="0"/>
              <a:t>/ Jeremiah seems to see the direct wrath of G-d on Israel.</a:t>
            </a:r>
          </a:p>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92766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614953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16288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causality…</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782551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Shame, abandonment, contempt</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534766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causality…</a:t>
            </a:r>
            <a:r>
              <a:rPr lang="en-US" cap="small" dirty="0"/>
              <a:t>Adoni </a:t>
            </a:r>
            <a:r>
              <a:rPr lang="en-US" dirty="0"/>
              <a:t>did this</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269771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35804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solidFill>
                  <a:prstClr val="white"/>
                </a:solidFill>
              </a:rPr>
              <a:t>Tisha B'Av 2021 Cause us to Return</a:t>
            </a:r>
          </a:p>
        </p:txBody>
      </p:sp>
      <p:sp>
        <p:nvSpPr>
          <p:cNvPr id="5" name="Date Placeholder 4"/>
          <p:cNvSpPr>
            <a:spLocks noGrp="1"/>
          </p:cNvSpPr>
          <p:nvPr>
            <p:ph type="dt" idx="1"/>
          </p:nvPr>
        </p:nvSpPr>
        <p:spPr/>
        <p:txBody>
          <a:bodyPr/>
          <a:lstStyle/>
          <a:p>
            <a:r>
              <a:rPr lang="en-US" altLang="en-US">
                <a:solidFill>
                  <a:prstClr val="white"/>
                </a:solidFill>
              </a:rPr>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solidFill>
                  <a:prstClr val="white"/>
                </a:solidFill>
              </a:rPr>
              <a:pPr/>
              <a:t>4</a:t>
            </a:fld>
            <a:endParaRPr lang="en-US" altLang="en-US">
              <a:solidFill>
                <a:prstClr val="white"/>
              </a:solidFill>
            </a:endParaRPr>
          </a:p>
        </p:txBody>
      </p:sp>
    </p:spTree>
    <p:extLst>
      <p:ext uri="{BB962C8B-B14F-4D97-AF65-F5344CB8AC3E}">
        <p14:creationId xmlns:p14="http://schemas.microsoft.com/office/powerpoint/2010/main" val="2486217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94841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2885226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578155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684743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586886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51094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41611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740401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095041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5016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800" b="0" i="0" dirty="0">
                <a:solidFill>
                  <a:srgbClr val="202122"/>
                </a:solidFill>
                <a:effectLst/>
                <a:latin typeface="Arial" panose="020B0604020202020204" pitchFamily="34" charset="0"/>
              </a:rPr>
              <a:t>The Norwegian title is </a:t>
            </a:r>
            <a:r>
              <a:rPr lang="en-US" sz="1800" b="0" i="1" dirty="0" err="1">
                <a:solidFill>
                  <a:srgbClr val="202122"/>
                </a:solidFill>
                <a:effectLst/>
                <a:latin typeface="Arial" panose="020B0604020202020204" pitchFamily="34" charset="0"/>
              </a:rPr>
              <a:t>Skrik</a:t>
            </a:r>
            <a:r>
              <a:rPr lang="en-US" sz="1800" b="0" i="0" dirty="0">
                <a:solidFill>
                  <a:srgbClr val="202122"/>
                </a:solidFill>
                <a:effectLst/>
                <a:latin typeface="Arial" panose="020B0604020202020204" pitchFamily="34" charset="0"/>
              </a:rPr>
              <a:t> (</a:t>
            </a:r>
            <a:r>
              <a:rPr lang="en-US" sz="1800" b="1" i="1" dirty="0">
                <a:solidFill>
                  <a:srgbClr val="202122"/>
                </a:solidFill>
                <a:effectLst/>
                <a:latin typeface="Arial" panose="020B0604020202020204" pitchFamily="34" charset="0"/>
              </a:rPr>
              <a:t>Shriek</a:t>
            </a:r>
            <a:r>
              <a:rPr lang="en-US" sz="1800" b="0" i="0" dirty="0">
                <a:solidFill>
                  <a:srgbClr val="202122"/>
                </a:solidFill>
                <a:effectLst/>
                <a:latin typeface="Arial" panose="020B0604020202020204" pitchFamily="34" charset="0"/>
              </a:rPr>
              <a:t>), created by Norwegian </a:t>
            </a:r>
            <a:r>
              <a:rPr lang="en-US" sz="1800" b="0" i="0" u="none" strike="noStrike" dirty="0">
                <a:solidFill>
                  <a:srgbClr val="0645AD"/>
                </a:solidFill>
                <a:effectLst/>
                <a:latin typeface="Arial" panose="020B0604020202020204" pitchFamily="34" charset="0"/>
                <a:hlinkClick r:id="rId3" tooltip="Expressionism"/>
              </a:rPr>
              <a:t>Expressionist</a:t>
            </a:r>
            <a:r>
              <a:rPr lang="en-US" sz="1800" b="0" i="0" dirty="0">
                <a:solidFill>
                  <a:srgbClr val="202122"/>
                </a:solidFill>
                <a:effectLst/>
                <a:latin typeface="Arial" panose="020B0604020202020204" pitchFamily="34" charset="0"/>
              </a:rPr>
              <a:t> artist </a:t>
            </a:r>
            <a:r>
              <a:rPr lang="en-US" sz="1800" b="0" i="0" u="none" strike="noStrike" dirty="0">
                <a:solidFill>
                  <a:srgbClr val="0645AD"/>
                </a:solidFill>
                <a:effectLst/>
                <a:latin typeface="Arial" panose="020B0604020202020204" pitchFamily="34" charset="0"/>
                <a:hlinkClick r:id="rId4"/>
              </a:rPr>
              <a:t>Edvard Munch</a:t>
            </a:r>
            <a:r>
              <a:rPr lang="en-US" sz="1800" b="0" i="0" dirty="0">
                <a:solidFill>
                  <a:srgbClr val="202122"/>
                </a:solidFill>
                <a:effectLst/>
                <a:latin typeface="Arial" panose="020B0604020202020204" pitchFamily="34" charset="0"/>
              </a:rPr>
              <a:t> in 1893</a:t>
            </a:r>
          </a:p>
          <a:p>
            <a:r>
              <a:rPr lang="en-US" dirty="0">
                <a:solidFill>
                  <a:srgbClr val="202122"/>
                </a:solidFill>
              </a:rPr>
              <a:t>The rest of the story…</a:t>
            </a:r>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486217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825588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4090453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117220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39405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787327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855251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323070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752777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5784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15939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366194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15130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3597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prophet’s remedy.</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728972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830194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the midst of this darkness and despair!</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597886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5111037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3099951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2074391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Examine our hearts: personal, also </a:t>
            </a:r>
            <a:r>
              <a:rPr lang="en-US" dirty="0" err="1"/>
              <a:t>identificational</a:t>
            </a:r>
            <a:r>
              <a:rPr lang="en-US" dirty="0"/>
              <a:t> repentance.</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595754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pattern hasn’t stopped.   There is yet unmitigated, unreasonable, implacable destructive hatred for Jews and Israel.</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2135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1887003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6250952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698190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1598230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https://unitedwithisrael.org/the-world-grovels-to-jews-israel-blasts-belarus-presidents-anti-semitic-rant/?utm_source=newsletters_unitedwithisrael_org&amp;utm_medium=email&amp;utm_content=Spy+for+a+Day%3F+Israeli+President+Goes+%E2%80%98Undercover</a:t>
            </a:r>
            <a:r>
              <a:rPr lang="en-US" sz="1050" dirty="0"/>
              <a:t>%E2%80%99%E2%80%99%3B+Tlaib%27s+Comedian+Pal+Hates+Israel%2C+but+Enjoys+Citizenship%3B+%E2%80%98Israel+Did+It%E2%80%99%3A+Iran+Accuses+%E2%80%98Zionists%E2%80%99+of+Attack+on+Nuclear+Site&amp;utm_campaign=20210707_m163915298_Spy+for+a+Day%3F+Israeli+President+Goes+%E2%80%98Undercover%E2%80%99%E2%80%99%3B+Tlaib%27s+Comedian+Pal+Hates+Israel%2C+but+Enjoys+Citizenship%3B+%E2%80%98Israel+Did+It%E2%80%99%3A+Iran+Accuses+%E2%80%98Zionists%E2%80%99+of+Attack+on+Nuclear+Site&amp;utm_term=more_btn_dark_jpg</a:t>
            </a:r>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901054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the-world-grovels-to-jews-israel-blasts-belarus-presidents-anti-semitic-rant/?utm_source=newsletters_unitedwithisrael_org&amp;utm_medium=email&amp;utm_content=Spy+for+a+Day%3F+Israeli+President+Goes+%E2%80%98Undercover%E2%80%99%E2%80%99%3B+Tlaib%27s+Comedian+Pal+Hates+Israel%2C+but+Enjoys+Citizenship%3B+%E2%80%98Israel+Did+It%E2%80%99%3A+Iran+Accuses+%E2%80%98Zionists%E2%80%99+of+Attack+on+Nuclear+Site&amp;utm_campaign=20210707_m163915298_Spy+for+a+Day%3F+Israeli+President+Goes+%E2%80%98Undercover%E2%80%99%E2%80%99%3B+Tlaib%27s+Comedian+Pal+Hates+Israel%2C+but+Enjoys+Citizenship%3B+%E2%80%98Israel+Did+It%E2%80%99%3A+Iran+Accuses+%E2%80%98Zionists%E2%80%99+of+Attack+on+Nuclear+Site&amp;utm_term=more_btn_dark_jpg</a:t>
            </a:r>
          </a:p>
          <a:p>
            <a:endParaRPr lang="en-US" sz="1050"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4753555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787361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2037071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4722961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9114044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69445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7022887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1660588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hlinkClick r:id="rId3"/>
              </a:rPr>
              <a:t>https://thejewishvoice.com/2021/07/the-surfeit-of-politeness-rutgers-apology-to-anti-semites-is-bizarre-and-sick/</a:t>
            </a:r>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6223209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Roxie Lyle</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952247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Roxie Lyle</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024201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41620768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0018776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rtl="0"/>
            <a:r>
              <a:rPr lang="en-US" dirty="0"/>
              <a:t>https://www.youtube.com/watch?app=desktop&amp;v=e67UKZEUDWo&amp;feature=share</a:t>
            </a:r>
          </a:p>
          <a:p>
            <a:pPr rtl="0"/>
            <a:r>
              <a:rPr lang="en-US" dirty="0"/>
              <a:t>3.10 to 5.13</a:t>
            </a:r>
          </a:p>
          <a:p>
            <a:pPr rtl="0"/>
            <a:r>
              <a:rPr lang="en-US" dirty="0"/>
              <a:t>Oct 19</a:t>
            </a:r>
          </a:p>
        </p:txBody>
      </p:sp>
      <p:sp>
        <p:nvSpPr>
          <p:cNvPr id="4" name="Header Placeholder 3"/>
          <p:cNvSpPr>
            <a:spLocks noGrp="1"/>
          </p:cNvSpPr>
          <p:nvPr>
            <p:ph type="hdr" sz="quarter"/>
          </p:nvPr>
        </p:nvSpPr>
        <p:spPr/>
        <p:txBody>
          <a:bodyPr/>
          <a:lstStyle/>
          <a:p>
            <a:r>
              <a:rPr lang="en-US" altLang="en-US"/>
              <a:t>Letter to the Messianic Jews a 09.04b-05 In the Ark </a:t>
            </a:r>
          </a:p>
        </p:txBody>
      </p:sp>
      <p:sp>
        <p:nvSpPr>
          <p:cNvPr id="5" name="Date Placeholder 4"/>
          <p:cNvSpPr>
            <a:spLocks noGrp="1"/>
          </p:cNvSpPr>
          <p:nvPr>
            <p:ph type="dt" idx="1"/>
          </p:nvPr>
        </p:nvSpPr>
        <p:spPr/>
        <p:txBody>
          <a:bodyPr/>
          <a:lstStyle/>
          <a:p>
            <a:r>
              <a:rPr lang="en-US" altLang="en-US"/>
              <a:t>July 3,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3845555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https://learntobewise.com/book-reviews/prayer-that-brings-revival-by-david-yonggi-cho/</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24719568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https://learntobewise.com/book-reviews/prayer-that-brings-revival-by-david-yonggi-cho/</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980666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https://learntobewise.com/book-reviews/prayer-that-brings-revival-by-david-yonggi-cho/</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82500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Greg McIntire photog</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5046448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7110717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orldisraelnews.com/opinion-diagnosing-ilhan-omars-anti-semitic-disease/?utm_source=newsletters_worldisraelnews_com&amp;utm_medium=email&amp;utm_content=Biden+Freezes+Trump%E2%80%99s+Israeli-Arab+Abraham+Fund%3B+Sarsour+Plays+Victim+After+Slamming+Israeli+Rescue+Efforts+in+Miami%3B+Stabbing+of+Rabbi+Not+%E2%80%98Fit+to+Print%E2%80%99+in+NY+Times&amp;utm_campaign=20210707_m163914710_Biden+Freezes+Trump%E2%80%99s+Israeli-Arab+Abraham+Fund%3B+Sarsour+Plays+Victim+After+Slamming+Israeli+Rescue+Efforts+in+Miami%3B+Stabbing+of+Rabbi+Not+%E2%80%98Fit+to+Print%E2%80%99+in+NY+Times&amp;utm_term=_0D_0A_09_09_09_09_09_09_09_09_09_09Read+Now_0D_0A_09_09_09_09_09_09_09_09_09</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26773444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2228891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https://external-content.duckduckgo.com/iu/?u=https%3A%2F%2Fwww.jewelsofjudaism.com%2Fwp-content%2Fuploads%2F2014%2F08%2FTisha-BAv1.jpg&amp;f=1&amp;nofb=1</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23009715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12667872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41019946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https://jesusalive.cc/times-jesus-prayed/</a:t>
            </a:r>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37865071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18187714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Tisha B'Av 2021 Cause us to Return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10,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Tisha B'Av 2021 Cause us to Return</a:t>
            </a:r>
          </a:p>
        </p:txBody>
      </p:sp>
      <p:sp>
        <p:nvSpPr>
          <p:cNvPr id="5" name="Date Placeholder 4"/>
          <p:cNvSpPr>
            <a:spLocks noGrp="1"/>
          </p:cNvSpPr>
          <p:nvPr>
            <p:ph type="dt" idx="1"/>
          </p:nvPr>
        </p:nvSpPr>
        <p:spPr/>
        <p:txBody>
          <a:bodyPr/>
          <a:lstStyle/>
          <a:p>
            <a:r>
              <a:rPr lang="en-US" altLang="en-US"/>
              <a:t>July 10,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376110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7/10/2021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C92B79B-F4F7-46B1-95DC-945C098A89DE}"/>
              </a:ext>
            </a:extLst>
          </p:cNvPr>
          <p:cNvPicPr>
            <a:picLocks noChangeAspect="1"/>
          </p:cNvPicPr>
          <p:nvPr/>
        </p:nvPicPr>
        <p:blipFill>
          <a:blip r:embed="rId3"/>
          <a:stretch>
            <a:fillRect/>
          </a:stretch>
        </p:blipFill>
        <p:spPr>
          <a:xfrm>
            <a:off x="381000" y="-4369"/>
            <a:ext cx="8382000" cy="5152238"/>
          </a:xfrm>
          <a:prstGeom prst="rect">
            <a:avLst/>
          </a:prstGeom>
        </p:spPr>
      </p:pic>
    </p:spTree>
    <p:extLst>
      <p:ext uri="{BB962C8B-B14F-4D97-AF65-F5344CB8AC3E}">
        <p14:creationId xmlns:p14="http://schemas.microsoft.com/office/powerpoint/2010/main" val="20402427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solidFill>
                  <a:srgbClr val="FFFF99"/>
                </a:solidFill>
              </a:rPr>
              <a:t>5.21 </a:t>
            </a:r>
            <a:r>
              <a:rPr lang="en-US" sz="4000" dirty="0">
                <a:solidFill>
                  <a:srgbClr val="FFFF99"/>
                </a:solidFill>
              </a:rPr>
              <a:t>Bring us back to You, </a:t>
            </a:r>
            <a:r>
              <a:rPr lang="en-US" sz="4000" cap="small" dirty="0">
                <a:solidFill>
                  <a:srgbClr val="FFFF99"/>
                </a:solidFill>
              </a:rPr>
              <a:t>Adoni</a:t>
            </a:r>
            <a:r>
              <a:rPr lang="en-US" sz="4000" dirty="0">
                <a:solidFill>
                  <a:srgbClr val="FFFF99"/>
                </a:solidFill>
              </a:rPr>
              <a:t>, and we will return. Renew our days as of old.</a:t>
            </a:r>
          </a:p>
          <a:p>
            <a:pPr marL="0" indent="0" algn="r" rtl="1">
              <a:buNone/>
            </a:pPr>
            <a:r>
              <a:rPr lang="he-IL" sz="4000" b="1" dirty="0">
                <a:solidFill>
                  <a:srgbClr val="FFFF99"/>
                </a:solidFill>
                <a:latin typeface="David" panose="020E0502060401010101" pitchFamily="34" charset="-79"/>
                <a:cs typeface="David" panose="020E0502060401010101" pitchFamily="34" charset="-79"/>
              </a:rPr>
              <a:t>הֲשִׁיבֵנוּ יְיָ אֵלֶיךָ וְנָשׁוּבָה, חַדֵּשׁ יָמֵינוּ כְּקֶדֶם.</a:t>
            </a:r>
            <a:endParaRPr lang="he-IL" sz="6600" b="1" dirty="0">
              <a:solidFill>
                <a:srgbClr val="FFFF99"/>
              </a:solidFill>
              <a:latin typeface="David" panose="020E0502060401010101" pitchFamily="34" charset="-79"/>
              <a:cs typeface="David" panose="020E0502060401010101" pitchFamily="34" charset="-79"/>
            </a:endParaRPr>
          </a:p>
          <a:p>
            <a:pPr marL="0" indent="0" algn="l">
              <a:buNone/>
            </a:pPr>
            <a:r>
              <a:rPr lang="en-US" sz="4000" dirty="0" err="1">
                <a:solidFill>
                  <a:srgbClr val="FFFF99"/>
                </a:solidFill>
              </a:rPr>
              <a:t>Hashivenu</a:t>
            </a:r>
            <a:r>
              <a:rPr lang="en-US" sz="4000" dirty="0">
                <a:solidFill>
                  <a:srgbClr val="FFFF99"/>
                </a:solidFill>
              </a:rPr>
              <a:t>, </a:t>
            </a:r>
            <a:r>
              <a:rPr lang="en-US" sz="4000" dirty="0" err="1">
                <a:solidFill>
                  <a:srgbClr val="FFFF99"/>
                </a:solidFill>
              </a:rPr>
              <a:t>hashivenu</a:t>
            </a:r>
            <a:r>
              <a:rPr lang="en-US" sz="4000" dirty="0">
                <a:solidFill>
                  <a:srgbClr val="FFFF99"/>
                </a:solidFill>
              </a:rPr>
              <a:t>, Adoni </a:t>
            </a:r>
            <a:r>
              <a:rPr lang="en-US" sz="4000" dirty="0" err="1">
                <a:solidFill>
                  <a:srgbClr val="FFFF99"/>
                </a:solidFill>
              </a:rPr>
              <a:t>eilekha</a:t>
            </a:r>
            <a:r>
              <a:rPr lang="en-US" sz="4000" dirty="0">
                <a:solidFill>
                  <a:srgbClr val="FFFF99"/>
                </a:solidFill>
              </a:rPr>
              <a:t>, </a:t>
            </a:r>
            <a:r>
              <a:rPr lang="en-US" sz="4000" dirty="0" err="1">
                <a:solidFill>
                  <a:srgbClr val="FFFF99"/>
                </a:solidFill>
              </a:rPr>
              <a:t>v’nashuva</a:t>
            </a:r>
            <a:r>
              <a:rPr lang="en-US" sz="4000" dirty="0">
                <a:solidFill>
                  <a:srgbClr val="FFFF99"/>
                </a:solidFill>
              </a:rPr>
              <a:t>.</a:t>
            </a:r>
          </a:p>
          <a:p>
            <a:pPr marL="0" indent="0" algn="l">
              <a:buNone/>
            </a:pPr>
            <a:r>
              <a:rPr lang="en-US" sz="3900" dirty="0" err="1">
                <a:solidFill>
                  <a:srgbClr val="FFFF99"/>
                </a:solidFill>
              </a:rPr>
              <a:t>Khadesh</a:t>
            </a:r>
            <a:r>
              <a:rPr lang="en-US" sz="3900" dirty="0">
                <a:solidFill>
                  <a:srgbClr val="FFFF99"/>
                </a:solidFill>
              </a:rPr>
              <a:t>, </a:t>
            </a:r>
            <a:r>
              <a:rPr lang="en-US" sz="3900" dirty="0" err="1">
                <a:solidFill>
                  <a:srgbClr val="FFFF99"/>
                </a:solidFill>
              </a:rPr>
              <a:t>khadesh</a:t>
            </a:r>
            <a:r>
              <a:rPr lang="en-US" sz="3900" dirty="0">
                <a:solidFill>
                  <a:srgbClr val="FFFF99"/>
                </a:solidFill>
              </a:rPr>
              <a:t>, </a:t>
            </a:r>
            <a:r>
              <a:rPr lang="en-US" sz="3900" dirty="0" err="1">
                <a:solidFill>
                  <a:srgbClr val="FFFF99"/>
                </a:solidFill>
              </a:rPr>
              <a:t>yamenu</a:t>
            </a:r>
            <a:r>
              <a:rPr lang="en-US" sz="3900" dirty="0">
                <a:solidFill>
                  <a:srgbClr val="FFFF99"/>
                </a:solidFill>
              </a:rPr>
              <a:t> </a:t>
            </a:r>
            <a:r>
              <a:rPr lang="en-US" sz="3900" dirty="0" err="1">
                <a:solidFill>
                  <a:srgbClr val="FFFF99"/>
                </a:solidFill>
              </a:rPr>
              <a:t>k’kedem</a:t>
            </a:r>
            <a:r>
              <a:rPr lang="en-US" sz="3900" dirty="0">
                <a:solidFill>
                  <a:srgbClr val="FFFF99"/>
                </a:solidFill>
              </a:rPr>
              <a:t> </a:t>
            </a:r>
          </a:p>
        </p:txBody>
      </p:sp>
    </p:spTree>
    <p:extLst>
      <p:ext uri="{BB962C8B-B14F-4D97-AF65-F5344CB8AC3E}">
        <p14:creationId xmlns:p14="http://schemas.microsoft.com/office/powerpoint/2010/main" val="20443730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593570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a:extLst>
              <a:ext uri="{FF2B5EF4-FFF2-40B4-BE49-F238E27FC236}">
                <a16:creationId xmlns:a16="http://schemas.microsoft.com/office/drawing/2014/main" id="{2E092E57-891A-4FF7-87EC-1699509D7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021C86C-991E-4D85-8282-14E6C818111A}"/>
              </a:ext>
            </a:extLst>
          </p:cNvPr>
          <p:cNvSpPr txBox="1"/>
          <p:nvPr/>
        </p:nvSpPr>
        <p:spPr>
          <a:xfrm>
            <a:off x="838200" y="514350"/>
            <a:ext cx="7682873" cy="1446550"/>
          </a:xfrm>
          <a:prstGeom prst="rect">
            <a:avLst/>
          </a:prstGeom>
          <a:noFill/>
        </p:spPr>
        <p:txBody>
          <a:bodyPr wrap="none" rtlCol="0">
            <a:spAutoFit/>
          </a:bodyPr>
          <a:lstStyle/>
          <a:p>
            <a:pPr algn="l"/>
            <a:r>
              <a:rPr lang="en-US" sz="4000" baseline="30000" dirty="0" err="1"/>
              <a:t>Eikhah</a:t>
            </a:r>
            <a:r>
              <a:rPr lang="en-US" sz="4000" baseline="30000" dirty="0"/>
              <a:t>/ Lam. 5.21  </a:t>
            </a:r>
            <a:r>
              <a:rPr lang="he-IL" sz="4800" b="1" dirty="0">
                <a:latin typeface="David" panose="020E0502060401010101" pitchFamily="34" charset="-79"/>
                <a:cs typeface="David" panose="020E0502060401010101" pitchFamily="34" charset="-79"/>
              </a:rPr>
              <a:t>הֲשִׁיבֵנוּ</a:t>
            </a:r>
            <a:r>
              <a:rPr lang="en-US" sz="4000" dirty="0"/>
              <a:t> </a:t>
            </a:r>
            <a:r>
              <a:rPr lang="en-US" sz="4000" i="1" dirty="0" err="1"/>
              <a:t>Hashivenu</a:t>
            </a:r>
            <a:endParaRPr lang="en-US" sz="4000" i="1" dirty="0"/>
          </a:p>
          <a:p>
            <a:pPr algn="l"/>
            <a:endParaRPr lang="en-US" dirty="0"/>
          </a:p>
        </p:txBody>
      </p:sp>
    </p:spTree>
    <p:extLst>
      <p:ext uri="{BB962C8B-B14F-4D97-AF65-F5344CB8AC3E}">
        <p14:creationId xmlns:p14="http://schemas.microsoft.com/office/powerpoint/2010/main" val="315959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400" dirty="0"/>
              <a:t>Tisha </a:t>
            </a:r>
            <a:r>
              <a:rPr lang="en-US" sz="4400" dirty="0" err="1"/>
              <a:t>B’Av</a:t>
            </a:r>
            <a:r>
              <a:rPr lang="en-US" sz="4400" dirty="0"/>
              <a:t>  9</a:t>
            </a:r>
            <a:r>
              <a:rPr lang="en-US" sz="4400" baseline="30000" dirty="0"/>
              <a:t>th</a:t>
            </a:r>
            <a:r>
              <a:rPr lang="en-US" sz="4400" dirty="0"/>
              <a:t> of Av </a:t>
            </a:r>
          </a:p>
          <a:p>
            <a:pPr marL="0" indent="0" algn="ctr">
              <a:buNone/>
            </a:pPr>
            <a:r>
              <a:rPr lang="en-US" sz="4000" dirty="0"/>
              <a:t>[Hebrew calendar] </a:t>
            </a:r>
          </a:p>
          <a:p>
            <a:pPr marL="0" indent="0" algn="ctr">
              <a:buNone/>
            </a:pPr>
            <a:r>
              <a:rPr lang="en-US" sz="4000" dirty="0"/>
              <a:t>July 17 evening, 2021</a:t>
            </a:r>
            <a:endParaRPr lang="en-US" sz="2800" dirty="0"/>
          </a:p>
        </p:txBody>
      </p:sp>
    </p:spTree>
    <p:extLst>
      <p:ext uri="{BB962C8B-B14F-4D97-AF65-F5344CB8AC3E}">
        <p14:creationId xmlns:p14="http://schemas.microsoft.com/office/powerpoint/2010/main" val="115087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Tisha </a:t>
            </a:r>
            <a:r>
              <a:rPr lang="en-US" sz="4000" dirty="0" err="1"/>
              <a:t>B’Av</a:t>
            </a:r>
            <a:r>
              <a:rPr lang="en-US" sz="4000" dirty="0"/>
              <a:t> commemorates the pattern of sin and wrath, and is the premier expression of repentance.  </a:t>
            </a:r>
          </a:p>
        </p:txBody>
      </p:sp>
    </p:spTree>
    <p:extLst>
      <p:ext uri="{BB962C8B-B14F-4D97-AF65-F5344CB8AC3E}">
        <p14:creationId xmlns:p14="http://schemas.microsoft.com/office/powerpoint/2010/main" val="86455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Font typeface="+mj-lt"/>
              <a:buAutoNum type="arabicPeriod"/>
            </a:pPr>
            <a:r>
              <a:rPr lang="en-US" sz="4000" dirty="0"/>
              <a:t>The Twelve Spies sent by Moses to observe the land of Canaan returned from their mission.</a:t>
            </a:r>
          </a:p>
          <a:p>
            <a:pPr marL="461963" indent="-461963">
              <a:buFont typeface="+mj-lt"/>
              <a:buAutoNum type="arabicPeriod"/>
            </a:pPr>
            <a:r>
              <a:rPr lang="en-US" sz="4000" dirty="0"/>
              <a:t>The First Temple built by King Solomon was destroyed by Nebuchadnezzar in 587 BCE,</a:t>
            </a:r>
          </a:p>
        </p:txBody>
      </p:sp>
    </p:spTree>
    <p:extLst>
      <p:ext uri="{BB962C8B-B14F-4D97-AF65-F5344CB8AC3E}">
        <p14:creationId xmlns:p14="http://schemas.microsoft.com/office/powerpoint/2010/main" val="112840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461963" indent="-461963">
              <a:buFont typeface="+mj-lt"/>
              <a:buAutoNum type="arabicPeriod" startAt="3"/>
            </a:pPr>
            <a:r>
              <a:rPr lang="en-US" sz="4000" dirty="0"/>
              <a:t>The Second Temple built by Ezra and Nehemiah was destroyed by the Romans in 70 CE  [hatred]</a:t>
            </a:r>
          </a:p>
          <a:p>
            <a:pPr marL="461963" indent="-461963">
              <a:buFont typeface="+mj-lt"/>
              <a:buAutoNum type="arabicPeriod" startAt="3"/>
            </a:pPr>
            <a:r>
              <a:rPr lang="en-US" sz="4000" dirty="0"/>
              <a:t>The Romans subsequently crushed Bar </a:t>
            </a:r>
            <a:r>
              <a:rPr lang="en-US" sz="4000" dirty="0" err="1"/>
              <a:t>Kokhba's</a:t>
            </a:r>
            <a:r>
              <a:rPr lang="en-US" sz="4000" dirty="0"/>
              <a:t> revolt and destroyed the city of </a:t>
            </a:r>
            <a:r>
              <a:rPr lang="en-US" sz="4000" dirty="0" err="1"/>
              <a:t>Betar</a:t>
            </a:r>
            <a:r>
              <a:rPr lang="en-US" sz="4000" dirty="0"/>
              <a:t>, killing over 500,000 Jewish civilians</a:t>
            </a:r>
          </a:p>
        </p:txBody>
      </p:sp>
    </p:spTree>
    <p:extLst>
      <p:ext uri="{BB962C8B-B14F-4D97-AF65-F5344CB8AC3E}">
        <p14:creationId xmlns:p14="http://schemas.microsoft.com/office/powerpoint/2010/main" val="380766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396875" indent="-396875">
              <a:buFont typeface="+mj-lt"/>
              <a:buAutoNum type="arabicPeriod" startAt="5"/>
            </a:pPr>
            <a:r>
              <a:rPr lang="en-US" sz="4000" dirty="0"/>
              <a:t>The First Crusade officially commenced on August 15, 1096</a:t>
            </a:r>
          </a:p>
          <a:p>
            <a:pPr marL="396875" indent="-396875">
              <a:buFont typeface="+mj-lt"/>
              <a:buAutoNum type="arabicPeriod" startAt="5"/>
            </a:pPr>
            <a:r>
              <a:rPr lang="en-US" sz="4000" dirty="0"/>
              <a:t>The Jews were expelled from England on July 18, 1290</a:t>
            </a:r>
          </a:p>
          <a:p>
            <a:pPr marL="396875" indent="-396875">
              <a:buFont typeface="+mj-lt"/>
              <a:buAutoNum type="arabicPeriod" startAt="5"/>
            </a:pPr>
            <a:r>
              <a:rPr lang="en-US" sz="4000" dirty="0"/>
              <a:t>The Jews were expelled from France on July 22, 1306</a:t>
            </a:r>
          </a:p>
          <a:p>
            <a:pPr marL="396875" indent="-396875">
              <a:buFont typeface="+mj-lt"/>
              <a:buAutoNum type="arabicPeriod" startAt="5"/>
            </a:pPr>
            <a:r>
              <a:rPr lang="en-US" sz="4000" dirty="0"/>
              <a:t>The Jews were expelled from Spain on July 31, 1492</a:t>
            </a:r>
          </a:p>
        </p:txBody>
      </p:sp>
    </p:spTree>
    <p:extLst>
      <p:ext uri="{BB962C8B-B14F-4D97-AF65-F5344CB8AC3E}">
        <p14:creationId xmlns:p14="http://schemas.microsoft.com/office/powerpoint/2010/main" val="268474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3600" baseline="30000" dirty="0" err="1"/>
              <a:t>Eikhah</a:t>
            </a:r>
            <a:r>
              <a:rPr lang="en-US" sz="3600" baseline="30000" dirty="0"/>
              <a:t>/ Lam. 5.21  </a:t>
            </a:r>
            <a:r>
              <a:rPr lang="he-IL" sz="4400" b="1" dirty="0">
                <a:latin typeface="David" panose="020E0502060401010101" pitchFamily="34" charset="-79"/>
                <a:cs typeface="David" panose="020E0502060401010101" pitchFamily="34" charset="-79"/>
              </a:rPr>
              <a:t>הֲשִׁיבֵנוּ</a:t>
            </a:r>
            <a:r>
              <a:rPr lang="en-US" sz="3600" dirty="0"/>
              <a:t> </a:t>
            </a:r>
            <a:r>
              <a:rPr lang="en-US" sz="3600" i="1" dirty="0" err="1"/>
              <a:t>Hashivenu</a:t>
            </a:r>
            <a:endParaRPr lang="en-US" sz="3600" i="1" dirty="0"/>
          </a:p>
          <a:p>
            <a:pPr marL="0" indent="0" algn="ctr">
              <a:buNone/>
            </a:pPr>
            <a:r>
              <a:rPr lang="en-US" sz="4800" dirty="0"/>
              <a:t>Cause us to Return</a:t>
            </a:r>
          </a:p>
          <a:p>
            <a:pPr marL="0" indent="0" algn="ctr">
              <a:buNone/>
            </a:pPr>
            <a:r>
              <a:rPr lang="en-US" sz="4000" cap="small" dirty="0"/>
              <a:t>Adoni</a:t>
            </a:r>
            <a:r>
              <a:rPr lang="en-US" sz="4000" dirty="0"/>
              <a:t>, turn us back to you; and we will come back; </a:t>
            </a:r>
          </a:p>
          <a:p>
            <a:pPr marL="0" indent="0" algn="ctr">
              <a:buNone/>
            </a:pPr>
            <a:r>
              <a:rPr lang="en-US" sz="4000" dirty="0"/>
              <a:t>renew our days, </a:t>
            </a:r>
          </a:p>
          <a:p>
            <a:pPr marL="0" indent="0" algn="ctr">
              <a:buNone/>
            </a:pPr>
            <a:r>
              <a:rPr lang="en-US" sz="4000" dirty="0"/>
              <a:t>as they were in the past. </a:t>
            </a:r>
          </a:p>
          <a:p>
            <a:pPr marL="0" indent="0" algn="ctr">
              <a:buNone/>
            </a:pPr>
            <a:endParaRPr lang="en-US" sz="4000" i="1" dirty="0"/>
          </a:p>
        </p:txBody>
      </p:sp>
    </p:spTree>
    <p:extLst>
      <p:ext uri="{BB962C8B-B14F-4D97-AF65-F5344CB8AC3E}">
        <p14:creationId xmlns:p14="http://schemas.microsoft.com/office/powerpoint/2010/main" val="80358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spTree>
    <p:extLst>
      <p:ext uri="{BB962C8B-B14F-4D97-AF65-F5344CB8AC3E}">
        <p14:creationId xmlns:p14="http://schemas.microsoft.com/office/powerpoint/2010/main" val="399863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0" indent="0">
              <a:buNone/>
            </a:pPr>
            <a:r>
              <a:rPr lang="en-US" sz="4000" dirty="0"/>
              <a:t>Why have a Messianic Jewish Congregation?</a:t>
            </a:r>
          </a:p>
        </p:txBody>
      </p:sp>
    </p:spTree>
    <p:extLst>
      <p:ext uri="{BB962C8B-B14F-4D97-AF65-F5344CB8AC3E}">
        <p14:creationId xmlns:p14="http://schemas.microsoft.com/office/powerpoint/2010/main" val="21075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895FAA5-5BE0-464E-9EC0-DAFF68FD14C7}"/>
              </a:ext>
            </a:extLst>
          </p:cNvPr>
          <p:cNvPicPr>
            <a:picLocks noChangeAspect="1"/>
          </p:cNvPicPr>
          <p:nvPr/>
        </p:nvPicPr>
        <p:blipFill>
          <a:blip r:embed="rId3"/>
          <a:stretch>
            <a:fillRect/>
          </a:stretch>
        </p:blipFill>
        <p:spPr>
          <a:xfrm>
            <a:off x="3154" y="-2309"/>
            <a:ext cx="4713756" cy="5143500"/>
          </a:xfrm>
          <a:prstGeom prst="rect">
            <a:avLst/>
          </a:prstGeom>
        </p:spPr>
      </p:pic>
      <p:sp>
        <p:nvSpPr>
          <p:cNvPr id="5" name="TextBox 4">
            <a:extLst>
              <a:ext uri="{FF2B5EF4-FFF2-40B4-BE49-F238E27FC236}">
                <a16:creationId xmlns:a16="http://schemas.microsoft.com/office/drawing/2014/main" id="{DDE6C96F-7A43-41A5-A4EB-8F3A1C8270B8}"/>
              </a:ext>
            </a:extLst>
          </p:cNvPr>
          <p:cNvSpPr txBox="1"/>
          <p:nvPr/>
        </p:nvSpPr>
        <p:spPr>
          <a:xfrm>
            <a:off x="0" y="4016151"/>
            <a:ext cx="4527630" cy="1138773"/>
          </a:xfrm>
          <a:prstGeom prst="rect">
            <a:avLst/>
          </a:prstGeom>
          <a:noFill/>
        </p:spPr>
        <p:txBody>
          <a:bodyPr wrap="square" rtlCol="0">
            <a:spAutoFit/>
          </a:bodyPr>
          <a:lstStyle/>
          <a:p>
            <a:r>
              <a:rPr lang="en-US" sz="4000" dirty="0" err="1">
                <a:effectLst>
                  <a:outerShdw blurRad="38100" dist="38100" dir="2700000" algn="tl">
                    <a:srgbClr val="000000">
                      <a:alpha val="43137"/>
                    </a:srgbClr>
                  </a:outerShdw>
                </a:effectLst>
              </a:rPr>
              <a:t>Ángela</a:t>
            </a:r>
            <a:r>
              <a:rPr lang="en-US" sz="4000" dirty="0">
                <a:effectLst>
                  <a:outerShdw blurRad="38100" dist="38100" dir="2700000" algn="tl">
                    <a:srgbClr val="000000">
                      <a:alpha val="43137"/>
                    </a:srgbClr>
                  </a:outerShdw>
                </a:effectLst>
              </a:rPr>
              <a:t> Ponce</a:t>
            </a:r>
          </a:p>
          <a:p>
            <a:r>
              <a:rPr lang="en-US" sz="28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Miss Universe Spain 2018</a:t>
            </a: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2DC9545-9689-4F6E-BBC2-AC5C247F81A2}"/>
              </a:ext>
            </a:extLst>
          </p:cNvPr>
          <p:cNvPicPr>
            <a:picLocks noChangeAspect="1"/>
          </p:cNvPicPr>
          <p:nvPr/>
        </p:nvPicPr>
        <p:blipFill>
          <a:blip r:embed="rId4"/>
          <a:stretch>
            <a:fillRect/>
          </a:stretch>
        </p:blipFill>
        <p:spPr>
          <a:xfrm>
            <a:off x="4713756" y="1732"/>
            <a:ext cx="4448796" cy="4420217"/>
          </a:xfrm>
          <a:prstGeom prst="rect">
            <a:avLst/>
          </a:prstGeom>
        </p:spPr>
      </p:pic>
      <p:sp>
        <p:nvSpPr>
          <p:cNvPr id="7" name="TextBox 6">
            <a:extLst>
              <a:ext uri="{FF2B5EF4-FFF2-40B4-BE49-F238E27FC236}">
                <a16:creationId xmlns:a16="http://schemas.microsoft.com/office/drawing/2014/main" id="{C9DA4CEA-DC70-4334-885C-73438DC76C24}"/>
              </a:ext>
            </a:extLst>
          </p:cNvPr>
          <p:cNvSpPr txBox="1"/>
          <p:nvPr/>
        </p:nvSpPr>
        <p:spPr>
          <a:xfrm>
            <a:off x="4569845" y="3874758"/>
            <a:ext cx="4736618" cy="1323439"/>
          </a:xfrm>
          <a:prstGeom prst="rect">
            <a:avLst/>
          </a:prstGeom>
          <a:noFill/>
        </p:spPr>
        <p:txBody>
          <a:bodyPr wrap="none" rtlCol="0">
            <a:spAutoFit/>
          </a:bodyPr>
          <a:lstStyle/>
          <a:p>
            <a:r>
              <a:rPr lang="en-US" dirty="0" err="1">
                <a:effectLst>
                  <a:outerShdw blurRad="38100" dist="38100" dir="2700000" algn="tl">
                    <a:srgbClr val="000000">
                      <a:alpha val="43137"/>
                    </a:srgbClr>
                  </a:outerShdw>
                </a:effectLst>
              </a:rPr>
              <a:t>Kataluna</a:t>
            </a:r>
            <a:r>
              <a:rPr lang="en-US" dirty="0">
                <a:effectLst>
                  <a:outerShdw blurRad="38100" dist="38100" dir="2700000" algn="tl">
                    <a:srgbClr val="000000">
                      <a:alpha val="43137"/>
                    </a:srgbClr>
                  </a:outerShdw>
                </a:effectLst>
              </a:rPr>
              <a:t> Enriquez</a:t>
            </a:r>
          </a:p>
          <a:p>
            <a:r>
              <a:rPr lang="en-US" dirty="0">
                <a:effectLst>
                  <a:outerShdw blurRad="38100" dist="38100" dir="2700000" algn="tl">
                    <a:srgbClr val="000000">
                      <a:alpha val="43137"/>
                    </a:srgbClr>
                  </a:outerShdw>
                </a:effectLst>
              </a:rPr>
              <a:t>Miss Nevada 2021</a:t>
            </a:r>
          </a:p>
        </p:txBody>
      </p:sp>
    </p:spTree>
    <p:extLst>
      <p:ext uri="{BB962C8B-B14F-4D97-AF65-F5344CB8AC3E}">
        <p14:creationId xmlns:p14="http://schemas.microsoft.com/office/powerpoint/2010/main" val="3508687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0" indent="0">
              <a:buNone/>
            </a:pPr>
            <a:r>
              <a:rPr lang="en-US" sz="4000" dirty="0"/>
              <a:t>Why have a Messianic Jewish Congregation? To show the power of G-d in Messiah, to the Jew first</a:t>
            </a:r>
          </a:p>
          <a:p>
            <a:pPr lvl="1"/>
            <a:r>
              <a:rPr lang="en-US" sz="4000" dirty="0"/>
              <a:t>Blessing</a:t>
            </a:r>
          </a:p>
          <a:p>
            <a:pPr lvl="1"/>
            <a:r>
              <a:rPr lang="en-US" sz="4000" dirty="0"/>
              <a:t>Wrath  </a:t>
            </a:r>
          </a:p>
        </p:txBody>
      </p:sp>
    </p:spTree>
    <p:extLst>
      <p:ext uri="{BB962C8B-B14F-4D97-AF65-F5344CB8AC3E}">
        <p14:creationId xmlns:p14="http://schemas.microsoft.com/office/powerpoint/2010/main" val="26938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1.16 </a:t>
            </a:r>
            <a:r>
              <a:rPr lang="en-US" sz="4000" dirty="0"/>
              <a:t>The Good News…is the </a:t>
            </a:r>
            <a:r>
              <a:rPr lang="en-US" sz="4000" u="sng" dirty="0">
                <a:solidFill>
                  <a:srgbClr val="FFFF66"/>
                </a:solidFill>
              </a:rPr>
              <a:t>power of God for salvation </a:t>
            </a:r>
            <a:r>
              <a:rPr lang="en-US" sz="4000" dirty="0"/>
              <a:t>to everyone who trusts—to the Jew first and also to the Greek. </a:t>
            </a:r>
          </a:p>
        </p:txBody>
      </p:sp>
    </p:spTree>
    <p:extLst>
      <p:ext uri="{BB962C8B-B14F-4D97-AF65-F5344CB8AC3E}">
        <p14:creationId xmlns:p14="http://schemas.microsoft.com/office/powerpoint/2010/main" val="179603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2.9</a:t>
            </a:r>
            <a:r>
              <a:rPr lang="en-US" sz="4000" dirty="0"/>
              <a:t> He will pay back </a:t>
            </a:r>
            <a:r>
              <a:rPr lang="en-US" sz="4000" u="sng" dirty="0">
                <a:solidFill>
                  <a:srgbClr val="FFFF66"/>
                </a:solidFill>
              </a:rPr>
              <a:t>misery and anguish</a:t>
            </a:r>
            <a:r>
              <a:rPr lang="en-US" sz="4000" dirty="0"/>
              <a:t> to every human being who does evil, to the Jew first, then to the Gentile.</a:t>
            </a:r>
          </a:p>
        </p:txBody>
      </p:sp>
    </p:spTree>
    <p:extLst>
      <p:ext uri="{BB962C8B-B14F-4D97-AF65-F5344CB8AC3E}">
        <p14:creationId xmlns:p14="http://schemas.microsoft.com/office/powerpoint/2010/main" val="4134378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Original covenant to the Jews of was also of Blessing / wrath</a:t>
            </a:r>
          </a:p>
          <a:p>
            <a:pPr marL="0" indent="0">
              <a:buNone/>
            </a:pPr>
            <a:endParaRPr lang="en-US" sz="4000" dirty="0"/>
          </a:p>
        </p:txBody>
      </p:sp>
    </p:spTree>
    <p:extLst>
      <p:ext uri="{BB962C8B-B14F-4D97-AF65-F5344CB8AC3E}">
        <p14:creationId xmlns:p14="http://schemas.microsoft.com/office/powerpoint/2010/main" val="189819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Vayikra/Lev 26.3-7</a:t>
            </a:r>
            <a:r>
              <a:rPr lang="en-US" sz="4000" dirty="0"/>
              <a:t>“If you walk in My statutes, keep My mitzvot and carry them out, then I will give you rains in their season, the land will yield its crops, and the trees of the field will yield their fruit. Your threshing will last until grape gathering, the grape gathering will last until the sowing time, </a:t>
            </a:r>
          </a:p>
        </p:txBody>
      </p:sp>
    </p:spTree>
    <p:extLst>
      <p:ext uri="{BB962C8B-B14F-4D97-AF65-F5344CB8AC3E}">
        <p14:creationId xmlns:p14="http://schemas.microsoft.com/office/powerpoint/2010/main" val="51582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Vayikra/Lev 26.3-7</a:t>
            </a:r>
            <a:r>
              <a:rPr lang="en-US" sz="4000" dirty="0"/>
              <a:t>you will eat your bread to the full, and live securely in your land. “I will bring shalom in the land, and you will lie down, with no one making you afraid. I will remove dangerous beasts from the land and no sword will pass through your land. You will chase your enemies and they will fall before you by the sword. </a:t>
            </a:r>
          </a:p>
        </p:txBody>
      </p:sp>
    </p:spTree>
    <p:extLst>
      <p:ext uri="{BB962C8B-B14F-4D97-AF65-F5344CB8AC3E}">
        <p14:creationId xmlns:p14="http://schemas.microsoft.com/office/powerpoint/2010/main" val="16156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Vayikra/Lev 26.14-17</a:t>
            </a:r>
            <a:r>
              <a:rPr lang="en-US" sz="4000" dirty="0"/>
              <a:t>  “But if you will not listen to Me, nor carry out all these mitzvot, and if you reject My statutes and if your soul abhors My ordinances, so that you do not keep all My mitzvot, but instead break My covenant, then I will do the following to you in return. </a:t>
            </a:r>
          </a:p>
        </p:txBody>
      </p:sp>
    </p:spTree>
    <p:extLst>
      <p:ext uri="{BB962C8B-B14F-4D97-AF65-F5344CB8AC3E}">
        <p14:creationId xmlns:p14="http://schemas.microsoft.com/office/powerpoint/2010/main" val="25004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Vayikra/Lev 26.14-17</a:t>
            </a:r>
            <a:r>
              <a:rPr lang="en-US" sz="4000" dirty="0"/>
              <a:t>  I will appoint terror over you, wasting disease and fever that will dim the eyes and cause the soul to pine away. You will sow your seed in vain, because your enemies will eat it. I will set My face against you and you will be routed before your enemies. Those who hate you will rule over you, and you will flee when no one pursues you.</a:t>
            </a:r>
          </a:p>
        </p:txBody>
      </p:sp>
    </p:spTree>
    <p:extLst>
      <p:ext uri="{BB962C8B-B14F-4D97-AF65-F5344CB8AC3E}">
        <p14:creationId xmlns:p14="http://schemas.microsoft.com/office/powerpoint/2010/main" val="194209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26.18  </a:t>
            </a:r>
            <a:r>
              <a:rPr lang="en-US" sz="4000" dirty="0"/>
              <a:t>“If you, in spite of these things, will not listen to Me, then </a:t>
            </a:r>
            <a:r>
              <a:rPr lang="en-US" sz="4000" u="sng" dirty="0">
                <a:solidFill>
                  <a:srgbClr val="FFFF66"/>
                </a:solidFill>
              </a:rPr>
              <a:t>I will chastise you seven times more </a:t>
            </a:r>
            <a:r>
              <a:rPr lang="en-US" sz="4000" dirty="0"/>
              <a:t>for your sins…</a:t>
            </a:r>
          </a:p>
          <a:p>
            <a:pPr marL="0" indent="0">
              <a:buNone/>
            </a:pPr>
            <a:r>
              <a:rPr lang="en-US" sz="4000" baseline="30000" dirty="0"/>
              <a:t>Vayikra/Lev 26.21</a:t>
            </a:r>
            <a:r>
              <a:rPr lang="en-US" sz="4000" dirty="0"/>
              <a:t>  then </a:t>
            </a:r>
            <a:r>
              <a:rPr lang="en-US" sz="4000" u="sng" dirty="0">
                <a:solidFill>
                  <a:srgbClr val="FFFF66"/>
                </a:solidFill>
              </a:rPr>
              <a:t>I will multiply the plagues on you seven times like your sins.</a:t>
            </a:r>
          </a:p>
        </p:txBody>
      </p:sp>
    </p:spTree>
    <p:extLst>
      <p:ext uri="{BB962C8B-B14F-4D97-AF65-F5344CB8AC3E}">
        <p14:creationId xmlns:p14="http://schemas.microsoft.com/office/powerpoint/2010/main" val="131894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Vayikra/Lev 26.23-24 </a:t>
            </a:r>
            <a:r>
              <a:rPr lang="en-US" sz="4000" dirty="0"/>
              <a:t>“Now if in spite of these things you will not be chastened by Me, but walk contrary to Me instead, then I will also walk contrary to you. Then </a:t>
            </a:r>
            <a:r>
              <a:rPr lang="en-US" sz="4000" u="sng" dirty="0">
                <a:solidFill>
                  <a:srgbClr val="FFFF66"/>
                </a:solidFill>
              </a:rPr>
              <a:t>I will strike you, I Myself, seven times for your sins…</a:t>
            </a:r>
          </a:p>
        </p:txBody>
      </p:sp>
    </p:spTree>
    <p:extLst>
      <p:ext uri="{BB962C8B-B14F-4D97-AF65-F5344CB8AC3E}">
        <p14:creationId xmlns:p14="http://schemas.microsoft.com/office/powerpoint/2010/main" val="193800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descr="image0 (2).jpeg"/>
          <p:cNvPicPr>
            <a:picLocks noChangeAspect="1"/>
          </p:cNvPicPr>
          <p:nvPr/>
        </p:nvPicPr>
        <p:blipFill>
          <a:blip r:embed="rId3" cstate="print"/>
          <a:stretch>
            <a:fillRect/>
          </a:stretch>
        </p:blipFill>
        <p:spPr>
          <a:xfrm>
            <a:off x="990600" y="-35629"/>
            <a:ext cx="7086600" cy="5159282"/>
          </a:xfrm>
          <a:prstGeom prst="rect">
            <a:avLst/>
          </a:prstGeom>
        </p:spPr>
      </p:pic>
    </p:spTree>
    <p:extLst>
      <p:ext uri="{BB962C8B-B14F-4D97-AF65-F5344CB8AC3E}">
        <p14:creationId xmlns:p14="http://schemas.microsoft.com/office/powerpoint/2010/main" val="1421782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Vayikra/Lev 26.27-29  </a:t>
            </a:r>
            <a:r>
              <a:rPr lang="en-US" sz="4000" dirty="0"/>
              <a:t>“Yet if in spite of this you will not listen to Me but walk contrary to Me, then I will walk contrary to you in wrath. So </a:t>
            </a:r>
            <a:r>
              <a:rPr lang="en-US" sz="4000" u="sng" dirty="0">
                <a:solidFill>
                  <a:srgbClr val="FFFF66"/>
                </a:solidFill>
              </a:rPr>
              <a:t>I will chastise you seven times for your sins</a:t>
            </a:r>
            <a:r>
              <a:rPr lang="en-US" sz="4000" dirty="0"/>
              <a:t>. You will eat the flesh of your sons and you will eat the flesh of your daughters.</a:t>
            </a:r>
          </a:p>
          <a:p>
            <a:pPr marL="0" indent="0">
              <a:buNone/>
            </a:pPr>
            <a:endParaRPr lang="en-US" sz="1900" dirty="0"/>
          </a:p>
          <a:p>
            <a:pPr marL="0" indent="0">
              <a:buNone/>
            </a:pPr>
            <a:r>
              <a:rPr lang="en-US" sz="4000" dirty="0"/>
              <a:t>7 x 7 x 7 x 7  = 7</a:t>
            </a:r>
            <a:r>
              <a:rPr lang="en-US" sz="4000" baseline="30000" dirty="0"/>
              <a:t>4 </a:t>
            </a:r>
            <a:r>
              <a:rPr lang="en-US" sz="4000" dirty="0"/>
              <a:t>= </a:t>
            </a:r>
            <a:r>
              <a:rPr lang="en-US" sz="4000" u="sng" dirty="0">
                <a:solidFill>
                  <a:srgbClr val="FFFF99"/>
                </a:solidFill>
              </a:rPr>
              <a:t>2401 fold</a:t>
            </a:r>
          </a:p>
        </p:txBody>
      </p:sp>
    </p:spTree>
    <p:extLst>
      <p:ext uri="{BB962C8B-B14F-4D97-AF65-F5344CB8AC3E}">
        <p14:creationId xmlns:p14="http://schemas.microsoft.com/office/powerpoint/2010/main" val="358441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Then it happened over Jewish history.   </a:t>
            </a:r>
          </a:p>
          <a:p>
            <a:pPr marL="0" indent="0">
              <a:buNone/>
            </a:pPr>
            <a:r>
              <a:rPr lang="en-US" sz="4000" dirty="0"/>
              <a:t>The kings and leadership, and the vast majority of the Jewish people, gave themselves to debauched, sensual idolatry, and ultimately the Babylonians came.</a:t>
            </a:r>
          </a:p>
        </p:txBody>
      </p:sp>
    </p:spTree>
    <p:extLst>
      <p:ext uri="{BB962C8B-B14F-4D97-AF65-F5344CB8AC3E}">
        <p14:creationId xmlns:p14="http://schemas.microsoft.com/office/powerpoint/2010/main" val="315405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605 BCE</a:t>
            </a:r>
            <a:r>
              <a:rPr lang="en-US" sz="4000" dirty="0"/>
              <a:t> </a:t>
            </a:r>
            <a:r>
              <a:rPr lang="en-US" sz="4000" dirty="0" err="1"/>
              <a:t>N’vukhadnetzar</a:t>
            </a:r>
            <a:r>
              <a:rPr lang="en-US" sz="4000" dirty="0"/>
              <a:t> of Babylon besieged Jerusalem and took nobles captive.  Daniel 1.  </a:t>
            </a:r>
          </a:p>
          <a:p>
            <a:pPr marL="0" indent="0">
              <a:buNone/>
            </a:pPr>
            <a:r>
              <a:rPr lang="en-US" sz="4000" u="sng" dirty="0">
                <a:solidFill>
                  <a:srgbClr val="FFFF99"/>
                </a:solidFill>
              </a:rPr>
              <a:t>598</a:t>
            </a:r>
            <a:r>
              <a:rPr lang="en-US" sz="4000" dirty="0"/>
              <a:t> He took 10,000 prisoners and some Temple treasures.</a:t>
            </a:r>
          </a:p>
          <a:p>
            <a:pPr marL="0" indent="0">
              <a:buNone/>
            </a:pPr>
            <a:r>
              <a:rPr lang="en-US" sz="4000" u="sng" dirty="0">
                <a:solidFill>
                  <a:srgbClr val="FFFF99"/>
                </a:solidFill>
              </a:rPr>
              <a:t>586</a:t>
            </a:r>
            <a:r>
              <a:rPr lang="en-US" sz="4000" dirty="0"/>
              <a:t> 9</a:t>
            </a:r>
            <a:r>
              <a:rPr lang="en-US" sz="4000" baseline="30000" dirty="0"/>
              <a:t>th</a:t>
            </a:r>
            <a:r>
              <a:rPr lang="en-US" sz="4000" dirty="0"/>
              <a:t> of Av, burned the city, the Temple, took more captives</a:t>
            </a:r>
          </a:p>
          <a:p>
            <a:pPr marL="0" indent="0">
              <a:buNone/>
            </a:pPr>
            <a:endParaRPr lang="en-US" sz="4000" dirty="0"/>
          </a:p>
        </p:txBody>
      </p:sp>
    </p:spTree>
    <p:extLst>
      <p:ext uri="{BB962C8B-B14F-4D97-AF65-F5344CB8AC3E}">
        <p14:creationId xmlns:p14="http://schemas.microsoft.com/office/powerpoint/2010/main" val="325821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Book </a:t>
            </a:r>
            <a:r>
              <a:rPr lang="he-IL" sz="4800" b="1" dirty="0">
                <a:latin typeface="David" panose="020E0502060401010101" pitchFamily="34" charset="-79"/>
                <a:cs typeface="David" panose="020E0502060401010101" pitchFamily="34" charset="-79"/>
              </a:rPr>
              <a:t>אֵיכָה</a:t>
            </a:r>
            <a:r>
              <a:rPr lang="en-US" sz="4000" dirty="0"/>
              <a:t> </a:t>
            </a:r>
            <a:r>
              <a:rPr lang="en-US" sz="4000" i="1" dirty="0" err="1"/>
              <a:t>Eikhah</a:t>
            </a:r>
            <a:r>
              <a:rPr lang="en-US" sz="4000" dirty="0"/>
              <a:t> Lamentations was written by the prophet </a:t>
            </a:r>
            <a:r>
              <a:rPr lang="en-US" sz="4000" dirty="0" err="1"/>
              <a:t>Yermiyahu</a:t>
            </a:r>
            <a:r>
              <a:rPr lang="en-US" sz="4000" dirty="0"/>
              <a:t>/Jeremiah, lamenting the tragedy of the destruction of Jerusalem.   It seems to fulfill the 2401 fold prophecy of punishment. </a:t>
            </a:r>
          </a:p>
        </p:txBody>
      </p:sp>
    </p:spTree>
    <p:extLst>
      <p:ext uri="{BB962C8B-B14F-4D97-AF65-F5344CB8AC3E}">
        <p14:creationId xmlns:p14="http://schemas.microsoft.com/office/powerpoint/2010/main" val="2124819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Verses describing the 7</a:t>
            </a:r>
            <a:r>
              <a:rPr lang="en-US" sz="4000" baseline="30000" dirty="0"/>
              <a:t>4  </a:t>
            </a:r>
            <a:r>
              <a:rPr lang="en-US" sz="4000" dirty="0"/>
              <a:t>= 2401 fold wrath… </a:t>
            </a:r>
          </a:p>
        </p:txBody>
      </p:sp>
    </p:spTree>
    <p:extLst>
      <p:ext uri="{BB962C8B-B14F-4D97-AF65-F5344CB8AC3E}">
        <p14:creationId xmlns:p14="http://schemas.microsoft.com/office/powerpoint/2010/main" val="342500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Eikhah</a:t>
            </a:r>
            <a:r>
              <a:rPr lang="en-US" sz="4000" baseline="30000" dirty="0"/>
              <a:t> /Lam 1.1</a:t>
            </a:r>
            <a:r>
              <a:rPr lang="en-US" sz="4000" dirty="0"/>
              <a:t> How lonely sits the city, once so full of people! has become like a widow.</a:t>
            </a:r>
          </a:p>
          <a:p>
            <a:pPr marL="0" indent="0" algn="r" rtl="1">
              <a:buNone/>
            </a:pPr>
            <a:r>
              <a:rPr lang="he-IL" sz="4000" b="1" dirty="0">
                <a:latin typeface="David" panose="020E0502060401010101" pitchFamily="34" charset="-79"/>
                <a:cs typeface="David" panose="020E0502060401010101" pitchFamily="34" charset="-79"/>
              </a:rPr>
              <a:t>אֵיכָה יָשְׁבָה בָדָד</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הָעִיר רַבָּתִי עָם</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הָיְתָה</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כְּאַלְמָנָה</a:t>
            </a:r>
            <a:endParaRPr lang="en-US" sz="6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19682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Rounded MT Bold"/>
                <a:ea typeface="+mn-ea"/>
                <a:cs typeface="+mn-cs"/>
              </a:rPr>
              <a:t> </a:t>
            </a:r>
            <a:r>
              <a:rPr lang="en-US" baseline="30000" dirty="0"/>
              <a:t>1.5</a:t>
            </a:r>
            <a:r>
              <a:rPr kumimoji="0" lang="en-US" sz="4000" b="0" i="0" u="none" strike="noStrike" kern="0" cap="none" spc="0" normalizeH="0" baseline="0" noProof="0" dirty="0">
                <a:ln>
                  <a:noFill/>
                </a:ln>
                <a:solidFill>
                  <a:srgbClr val="FFFFFF"/>
                </a:solidFill>
                <a:effectLst/>
                <a:uLnTx/>
                <a:uFillTx/>
                <a:latin typeface="Arial Rounded MT Bold"/>
                <a:ea typeface="+mn-ea"/>
                <a:cs typeface="+mn-cs"/>
              </a:rPr>
              <a:t> </a:t>
            </a:r>
            <a:r>
              <a:rPr lang="en-US" sz="4000" cap="small" dirty="0"/>
              <a:t>Adoni</a:t>
            </a:r>
            <a:r>
              <a:rPr kumimoji="0" lang="en-US" sz="4000" b="0" i="0" u="none" strike="noStrike" kern="0" cap="none" spc="0" normalizeH="0" baseline="0" noProof="0" dirty="0">
                <a:ln>
                  <a:noFill/>
                </a:ln>
                <a:solidFill>
                  <a:srgbClr val="FFFFFF"/>
                </a:solidFill>
                <a:effectLst/>
                <a:uLnTx/>
                <a:uFillTx/>
                <a:latin typeface="Arial Rounded MT Bold"/>
                <a:ea typeface="+mn-ea"/>
                <a:cs typeface="+mn-cs"/>
              </a:rPr>
              <a:t> has made her suffer because of her many sins.  Her young children have gone away captive before the foe.  </a:t>
            </a:r>
          </a:p>
        </p:txBody>
      </p:sp>
    </p:spTree>
    <p:extLst>
      <p:ext uri="{BB962C8B-B14F-4D97-AF65-F5344CB8AC3E}">
        <p14:creationId xmlns:p14="http://schemas.microsoft.com/office/powerpoint/2010/main" val="2481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2400" baseline="30000" dirty="0"/>
              <a:t>1.7 </a:t>
            </a:r>
            <a:r>
              <a:rPr lang="en-US" sz="4000" dirty="0"/>
              <a:t>Her enemies are gloating over her, mocking her desolation.</a:t>
            </a:r>
          </a:p>
          <a:p>
            <a:pPr marL="0" indent="0">
              <a:buNone/>
            </a:pPr>
            <a:r>
              <a:rPr lang="en-US" sz="4000" baseline="30000" dirty="0"/>
              <a:t>1.8</a:t>
            </a:r>
            <a:r>
              <a:rPr lang="en-US" sz="4000" dirty="0"/>
              <a:t> </a:t>
            </a:r>
            <a:r>
              <a:rPr lang="en-US" sz="4000" dirty="0" err="1"/>
              <a:t>Yerushalayim</a:t>
            </a:r>
            <a:r>
              <a:rPr lang="en-US" sz="4000" dirty="0"/>
              <a:t> sinned grievously;</a:t>
            </a:r>
          </a:p>
          <a:p>
            <a:pPr marL="0" indent="0">
              <a:buNone/>
            </a:pPr>
            <a:r>
              <a:rPr lang="en-US" sz="4000" dirty="0"/>
              <a:t>therefore she has become unclean.</a:t>
            </a:r>
          </a:p>
          <a:p>
            <a:pPr marL="0" indent="0">
              <a:buNone/>
            </a:pPr>
            <a:r>
              <a:rPr lang="en-US" sz="4000" dirty="0"/>
              <a:t>All who honored her now despise her, because they have seen her naked.</a:t>
            </a:r>
          </a:p>
        </p:txBody>
      </p:sp>
    </p:spTree>
    <p:extLst>
      <p:ext uri="{BB962C8B-B14F-4D97-AF65-F5344CB8AC3E}">
        <p14:creationId xmlns:p14="http://schemas.microsoft.com/office/powerpoint/2010/main" val="987071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1.11</a:t>
            </a:r>
            <a:r>
              <a:rPr lang="en-US" sz="4000" dirty="0"/>
              <a:t> All her people are groaning,</a:t>
            </a:r>
          </a:p>
          <a:p>
            <a:pPr marL="0" indent="0">
              <a:buNone/>
            </a:pPr>
            <a:r>
              <a:rPr lang="en-US" sz="4000" dirty="0"/>
              <a:t>as they search for something to eat….how despised I am</a:t>
            </a:r>
          </a:p>
          <a:p>
            <a:pPr marL="0" indent="0">
              <a:buNone/>
            </a:pPr>
            <a:r>
              <a:rPr lang="en-US" sz="4000" baseline="30000" dirty="0"/>
              <a:t>1.12</a:t>
            </a:r>
            <a:r>
              <a:rPr lang="en-US" sz="4000" dirty="0"/>
              <a:t> Look and see! Is any suffering like my suffering that was brought on me, that </a:t>
            </a:r>
            <a:r>
              <a:rPr lang="en-US" sz="4000" cap="small" dirty="0">
                <a:solidFill>
                  <a:srgbClr val="FFFF99"/>
                </a:solidFill>
              </a:rPr>
              <a:t>Adoni</a:t>
            </a:r>
            <a:r>
              <a:rPr lang="en-US" sz="4000" dirty="0">
                <a:solidFill>
                  <a:srgbClr val="FFFF99"/>
                </a:solidFill>
              </a:rPr>
              <a:t> has inflicted </a:t>
            </a:r>
            <a:r>
              <a:rPr lang="en-US" sz="4000" dirty="0"/>
              <a:t>in the day of His fierce anger?</a:t>
            </a:r>
          </a:p>
          <a:p>
            <a:pPr marL="0" indent="0">
              <a:buNone/>
            </a:pPr>
            <a:r>
              <a:rPr lang="en-US" sz="4000" baseline="30000" dirty="0"/>
              <a:t>1.14</a:t>
            </a:r>
            <a:r>
              <a:rPr lang="en-US" sz="4000" dirty="0"/>
              <a:t> </a:t>
            </a:r>
            <a:r>
              <a:rPr lang="en-US" sz="4000" cap="small" dirty="0">
                <a:solidFill>
                  <a:srgbClr val="FFFF99"/>
                </a:solidFill>
              </a:rPr>
              <a:t>Adoni</a:t>
            </a:r>
            <a:r>
              <a:rPr lang="en-US" sz="4000" dirty="0"/>
              <a:t> has put me into the power</a:t>
            </a:r>
          </a:p>
          <a:p>
            <a:pPr marL="0" indent="0">
              <a:buNone/>
            </a:pPr>
            <a:r>
              <a:rPr lang="en-US" sz="4000" dirty="0"/>
              <a:t>of those I cannot withstand.</a:t>
            </a:r>
          </a:p>
        </p:txBody>
      </p:sp>
    </p:spTree>
    <p:extLst>
      <p:ext uri="{BB962C8B-B14F-4D97-AF65-F5344CB8AC3E}">
        <p14:creationId xmlns:p14="http://schemas.microsoft.com/office/powerpoint/2010/main" val="394511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spcBef>
                <a:spcPts val="0"/>
              </a:spcBef>
              <a:buNone/>
            </a:pPr>
            <a:r>
              <a:rPr lang="en-US" baseline="30000" dirty="0"/>
              <a:t>1.13 </a:t>
            </a:r>
            <a:r>
              <a:rPr lang="en-US" sz="3700" dirty="0"/>
              <a:t>“From on high, he sent down fire</a:t>
            </a:r>
          </a:p>
          <a:p>
            <a:pPr marL="0" indent="0">
              <a:spcBef>
                <a:spcPts val="0"/>
              </a:spcBef>
              <a:buNone/>
            </a:pPr>
            <a:r>
              <a:rPr lang="en-US" sz="3700" dirty="0"/>
              <a:t>deep into my bones; he spread a net to catch my feet; he turned me back; he left me desolate, in misery all day long.</a:t>
            </a:r>
            <a:endParaRPr lang="en-US" sz="4000" dirty="0"/>
          </a:p>
        </p:txBody>
      </p:sp>
    </p:spTree>
    <p:extLst>
      <p:ext uri="{BB962C8B-B14F-4D97-AF65-F5344CB8AC3E}">
        <p14:creationId xmlns:p14="http://schemas.microsoft.com/office/powerpoint/2010/main" val="108159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descr="image0 (2).jpeg"/>
          <p:cNvPicPr>
            <a:picLocks noChangeAspect="1"/>
          </p:cNvPicPr>
          <p:nvPr/>
        </p:nvPicPr>
        <p:blipFill>
          <a:blip r:embed="rId3" cstate="print"/>
          <a:stretch>
            <a:fillRect/>
          </a:stretch>
        </p:blipFill>
        <p:spPr>
          <a:xfrm>
            <a:off x="914400" y="0"/>
            <a:ext cx="7086600" cy="5159282"/>
          </a:xfrm>
          <a:prstGeom prst="rect">
            <a:avLst/>
          </a:prstGeom>
        </p:spPr>
      </p:pic>
      <p:sp>
        <p:nvSpPr>
          <p:cNvPr id="5" name="TextBox 4"/>
          <p:cNvSpPr txBox="1"/>
          <p:nvPr/>
        </p:nvSpPr>
        <p:spPr>
          <a:xfrm>
            <a:off x="-531" y="4248150"/>
            <a:ext cx="8709820" cy="646331"/>
          </a:xfrm>
          <a:prstGeom prst="rect">
            <a:avLst/>
          </a:prstGeom>
          <a:noFill/>
        </p:spPr>
        <p:txBody>
          <a:bodyPr wrap="none" rtlCol="0">
            <a:spAutoFit/>
          </a:bodyPr>
          <a:lstStyle/>
          <a:p>
            <a:r>
              <a:rPr lang="en-US" sz="3600" dirty="0">
                <a:solidFill>
                  <a:srgbClr val="FF0000"/>
                </a:solidFill>
                <a:effectLst>
                  <a:outerShdw blurRad="38100" dist="38100" dir="2700000" algn="tl">
                    <a:srgbClr val="000000">
                      <a:alpha val="43137"/>
                    </a:srgbClr>
                  </a:outerShdw>
                </a:effectLst>
              </a:rPr>
              <a:t>Money laundering, assault and battery</a:t>
            </a:r>
          </a:p>
        </p:txBody>
      </p:sp>
    </p:spTree>
    <p:extLst>
      <p:ext uri="{BB962C8B-B14F-4D97-AF65-F5344CB8AC3E}">
        <p14:creationId xmlns:p14="http://schemas.microsoft.com/office/powerpoint/2010/main" val="1421782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62500" lnSpcReduction="20000"/>
          </a:bodyPr>
          <a:lstStyle/>
          <a:p>
            <a:pPr marL="0" indent="0">
              <a:buNone/>
            </a:pPr>
            <a:r>
              <a:rPr lang="en-US" sz="4000" baseline="30000" dirty="0"/>
              <a:t>1.14-15 </a:t>
            </a:r>
            <a:r>
              <a:rPr lang="en-US" sz="5800" cap="small" dirty="0"/>
              <a:t>Adoni</a:t>
            </a:r>
            <a:r>
              <a:rPr lang="en-US" sz="5800" dirty="0"/>
              <a:t> has put me into the power</a:t>
            </a:r>
          </a:p>
          <a:p>
            <a:pPr marL="0" indent="0">
              <a:buNone/>
            </a:pPr>
            <a:r>
              <a:rPr lang="en-US" sz="5800" dirty="0"/>
              <a:t>of those I cannot withstand. “All the strong men within my walls </a:t>
            </a:r>
            <a:r>
              <a:rPr lang="en-US" sz="5800" cap="small" dirty="0"/>
              <a:t>Adoni</a:t>
            </a:r>
            <a:r>
              <a:rPr lang="en-US" sz="5800" dirty="0"/>
              <a:t> has rejected. He has set a specific time for crushing my young men. </a:t>
            </a:r>
            <a:r>
              <a:rPr lang="en-US" sz="5800" cap="small" dirty="0"/>
              <a:t>Adoni</a:t>
            </a:r>
            <a:r>
              <a:rPr lang="en-US" sz="5800" dirty="0"/>
              <a:t> has trodden, like grapes in a winepress, the virgin daughter of </a:t>
            </a:r>
            <a:r>
              <a:rPr lang="en-US" sz="5800" dirty="0" err="1"/>
              <a:t>Y’hudah</a:t>
            </a:r>
            <a:r>
              <a:rPr lang="en-US" sz="5800" dirty="0"/>
              <a:t>.</a:t>
            </a:r>
          </a:p>
        </p:txBody>
      </p:sp>
    </p:spTree>
    <p:extLst>
      <p:ext uri="{BB962C8B-B14F-4D97-AF65-F5344CB8AC3E}">
        <p14:creationId xmlns:p14="http://schemas.microsoft.com/office/powerpoint/2010/main" val="4129274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baseline="30000" dirty="0"/>
              <a:t>1.17 </a:t>
            </a:r>
            <a:r>
              <a:rPr lang="en-US" sz="3600" dirty="0"/>
              <a:t>Concerning </a:t>
            </a:r>
            <a:r>
              <a:rPr lang="en-US" sz="3600" dirty="0" err="1"/>
              <a:t>Ya‘akov</a:t>
            </a:r>
            <a:r>
              <a:rPr lang="en-US" sz="3600" dirty="0"/>
              <a:t>, </a:t>
            </a:r>
            <a:r>
              <a:rPr lang="en-US" sz="3600" cap="small" dirty="0"/>
              <a:t> Adoni </a:t>
            </a:r>
            <a:r>
              <a:rPr lang="en-US" sz="3600" dirty="0"/>
              <a:t>has ordered those around him to be his foes; </a:t>
            </a:r>
            <a:r>
              <a:rPr lang="en-US" sz="3600" dirty="0" err="1"/>
              <a:t>Yerushalayim</a:t>
            </a:r>
            <a:r>
              <a:rPr lang="en-US" sz="3600" dirty="0"/>
              <a:t> has become for them an unclean, filthy thing.</a:t>
            </a:r>
          </a:p>
          <a:p>
            <a:pPr marL="0" indent="0">
              <a:buNone/>
            </a:pPr>
            <a:r>
              <a:rPr lang="en-US" sz="3600" baseline="30000" dirty="0"/>
              <a:t>1.21</a:t>
            </a:r>
            <a:r>
              <a:rPr lang="en-US" sz="3600" dirty="0"/>
              <a:t> All my foes have heard of my trouble; they are glad that you have done it.</a:t>
            </a:r>
          </a:p>
        </p:txBody>
      </p:sp>
    </p:spTree>
    <p:extLst>
      <p:ext uri="{BB962C8B-B14F-4D97-AF65-F5344CB8AC3E}">
        <p14:creationId xmlns:p14="http://schemas.microsoft.com/office/powerpoint/2010/main" val="832558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2.1 </a:t>
            </a:r>
            <a:r>
              <a:rPr lang="en-US" sz="3600" dirty="0"/>
              <a:t>How enveloped in darkness</a:t>
            </a:r>
            <a:r>
              <a:rPr lang="en-US" sz="3600" cap="small" dirty="0"/>
              <a:t> Adoni</a:t>
            </a:r>
            <a:r>
              <a:rPr lang="en-US" sz="3600" dirty="0"/>
              <a:t>, in his anger, has made the daughter of </a:t>
            </a:r>
            <a:r>
              <a:rPr lang="en-US" sz="3600" dirty="0" err="1"/>
              <a:t>Tziyon</a:t>
            </a:r>
            <a:r>
              <a:rPr lang="en-US" sz="3600" dirty="0"/>
              <a:t>!  He has thrown down from heaven to earth the splendor of </a:t>
            </a:r>
            <a:r>
              <a:rPr lang="en-US" sz="3600" dirty="0" err="1"/>
              <a:t>Isra’el</a:t>
            </a:r>
            <a:r>
              <a:rPr lang="en-US" sz="3600" dirty="0"/>
              <a:t>, forgotten his footstool [the sanctuary] on the day of his anger.</a:t>
            </a:r>
          </a:p>
        </p:txBody>
      </p:sp>
    </p:spTree>
    <p:extLst>
      <p:ext uri="{BB962C8B-B14F-4D97-AF65-F5344CB8AC3E}">
        <p14:creationId xmlns:p14="http://schemas.microsoft.com/office/powerpoint/2010/main" val="3752232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5700" baseline="30000" dirty="0"/>
              <a:t>2.3-4</a:t>
            </a:r>
            <a:r>
              <a:rPr lang="en-US" dirty="0"/>
              <a:t> </a:t>
            </a:r>
            <a:r>
              <a:rPr lang="en-US" sz="5700" dirty="0"/>
              <a:t>In his fierce anger he cut off</a:t>
            </a:r>
            <a:br>
              <a:rPr lang="en-US" sz="5700" dirty="0"/>
            </a:br>
            <a:r>
              <a:rPr lang="en-US" sz="5700" dirty="0"/>
              <a:t>all the power of </a:t>
            </a:r>
            <a:r>
              <a:rPr lang="en-US" sz="5700" dirty="0" err="1"/>
              <a:t>Isra’el</a:t>
            </a:r>
            <a:r>
              <a:rPr lang="en-US" sz="5700" dirty="0"/>
              <a:t>, He bent his bow like an enemy, with his right hand set like a foe. He killed all who were pleasant to see. He bent his bow like an enemy, with his right hand set like a foe. He killed all who were pleasant to see.</a:t>
            </a:r>
          </a:p>
        </p:txBody>
      </p:sp>
    </p:spTree>
    <p:extLst>
      <p:ext uri="{BB962C8B-B14F-4D97-AF65-F5344CB8AC3E}">
        <p14:creationId xmlns:p14="http://schemas.microsoft.com/office/powerpoint/2010/main" val="3226358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2.7 </a:t>
            </a:r>
            <a:r>
              <a:rPr lang="en-US" sz="3600" cap="small" dirty="0"/>
              <a:t>Adoni </a:t>
            </a:r>
            <a:r>
              <a:rPr lang="en-US" sz="3600" dirty="0"/>
              <a:t>rejected his altar, disowned his sanctuary, and gave her palace walls over to the power of the foe, who raised such shouts in the house of </a:t>
            </a:r>
            <a:r>
              <a:rPr lang="en-US" sz="3600" cap="small" dirty="0"/>
              <a:t>Adoni </a:t>
            </a:r>
            <a:r>
              <a:rPr lang="en-US" sz="3600" dirty="0"/>
              <a:t>that it sounded like a festival day.</a:t>
            </a:r>
            <a:endParaRPr lang="en-US" sz="4000" dirty="0"/>
          </a:p>
        </p:txBody>
      </p:sp>
    </p:spTree>
    <p:extLst>
      <p:ext uri="{BB962C8B-B14F-4D97-AF65-F5344CB8AC3E}">
        <p14:creationId xmlns:p14="http://schemas.microsoft.com/office/powerpoint/2010/main" val="82610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2.8 </a:t>
            </a:r>
            <a:r>
              <a:rPr lang="en-US" sz="4000" cap="small" dirty="0"/>
              <a:t>Adoni</a:t>
            </a:r>
            <a:r>
              <a:rPr lang="en-US" sz="4000" dirty="0"/>
              <a:t> resolved to destroy the wall of the daughter of </a:t>
            </a:r>
            <a:r>
              <a:rPr lang="en-US" sz="4000" dirty="0" err="1"/>
              <a:t>Tziyon</a:t>
            </a:r>
            <a:r>
              <a:rPr lang="en-US" sz="4000" dirty="0"/>
              <a:t>. He measured it with his line and did not stay his hand until it was all in ruins. He brought grief to rampart and wall; together they lie dejected.</a:t>
            </a:r>
            <a:endParaRPr lang="en-US" sz="6600" dirty="0"/>
          </a:p>
        </p:txBody>
      </p:sp>
    </p:spTree>
    <p:extLst>
      <p:ext uri="{BB962C8B-B14F-4D97-AF65-F5344CB8AC3E}">
        <p14:creationId xmlns:p14="http://schemas.microsoft.com/office/powerpoint/2010/main" val="507781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2.9 </a:t>
            </a:r>
            <a:r>
              <a:rPr lang="en-US" sz="4000" dirty="0"/>
              <a:t>Her bars He destroyed and shattered.  Her king and princes are among nations. There is no more Torah. Also her prophets find no vision from </a:t>
            </a:r>
            <a:r>
              <a:rPr lang="en-US" sz="4000" cap="small" dirty="0"/>
              <a:t>Adoni</a:t>
            </a:r>
            <a:r>
              <a:rPr lang="en-US" sz="4000" dirty="0"/>
              <a:t>.</a:t>
            </a:r>
          </a:p>
        </p:txBody>
      </p:sp>
    </p:spTree>
    <p:extLst>
      <p:ext uri="{BB962C8B-B14F-4D97-AF65-F5344CB8AC3E}">
        <p14:creationId xmlns:p14="http://schemas.microsoft.com/office/powerpoint/2010/main" val="699369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2.11-12 </a:t>
            </a:r>
            <a:r>
              <a:rPr lang="en-US" sz="4000" dirty="0"/>
              <a:t>My eyes are worn out from weeping, everything in me is churning; I am empty of emotion because of the wounds to my people, because children and infants are fainting away in the streets of the city. </a:t>
            </a:r>
            <a:endParaRPr lang="en-US" dirty="0"/>
          </a:p>
        </p:txBody>
      </p:sp>
    </p:spTree>
    <p:extLst>
      <p:ext uri="{BB962C8B-B14F-4D97-AF65-F5344CB8AC3E}">
        <p14:creationId xmlns:p14="http://schemas.microsoft.com/office/powerpoint/2010/main" val="3338314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dirty="0"/>
              <a:t>2.11-12 </a:t>
            </a:r>
            <a:r>
              <a:rPr lang="en-US" sz="4000" dirty="0"/>
              <a:t>They keep asking their mothers, “Where is something to eat or drink?” as they faint away in the streets of the city, gasping out their last breath in their mother’s bosom.</a:t>
            </a:r>
            <a:endParaRPr lang="en-US" sz="2800" dirty="0"/>
          </a:p>
        </p:txBody>
      </p:sp>
    </p:spTree>
    <p:extLst>
      <p:ext uri="{BB962C8B-B14F-4D97-AF65-F5344CB8AC3E}">
        <p14:creationId xmlns:p14="http://schemas.microsoft.com/office/powerpoint/2010/main" val="1275037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2.17 </a:t>
            </a:r>
            <a:r>
              <a:rPr lang="en-US" sz="4000" cap="small" dirty="0"/>
              <a:t>Adoni</a:t>
            </a:r>
            <a:r>
              <a:rPr lang="en-US" sz="4000" dirty="0"/>
              <a:t> has done what he planned,</a:t>
            </a:r>
            <a:br>
              <a:rPr lang="en-US" sz="6600" dirty="0"/>
            </a:br>
            <a:r>
              <a:rPr lang="en-US" sz="4000" dirty="0"/>
              <a:t>he has fulfilled his promise,</a:t>
            </a:r>
            <a:br>
              <a:rPr lang="en-US" sz="6600" dirty="0"/>
            </a:br>
            <a:r>
              <a:rPr lang="en-US" sz="4000" dirty="0"/>
              <a:t>which he decreed in ancient times.</a:t>
            </a:r>
            <a:br>
              <a:rPr lang="en-US" sz="6600" dirty="0"/>
            </a:br>
            <a:r>
              <a:rPr lang="en-US" sz="4000" dirty="0"/>
              <a:t>He has destroyed without pity,</a:t>
            </a:r>
            <a:br>
              <a:rPr lang="en-US" sz="6600" dirty="0"/>
            </a:br>
            <a:r>
              <a:rPr lang="en-US" sz="4000" dirty="0"/>
              <a:t>he has let the enemy gloat over you</a:t>
            </a:r>
            <a:br>
              <a:rPr lang="en-US" sz="6600" dirty="0"/>
            </a:br>
            <a:r>
              <a:rPr lang="en-US" sz="4000" dirty="0"/>
              <a:t>and filled your foes with pride.</a:t>
            </a:r>
            <a:endParaRPr lang="en-US" sz="6600" dirty="0"/>
          </a:p>
        </p:txBody>
      </p:sp>
    </p:spTree>
    <p:extLst>
      <p:ext uri="{BB962C8B-B14F-4D97-AF65-F5344CB8AC3E}">
        <p14:creationId xmlns:p14="http://schemas.microsoft.com/office/powerpoint/2010/main" val="425392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70010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i="1" dirty="0"/>
              <a:t>The Scream:</a:t>
            </a:r>
            <a:r>
              <a:rPr lang="en-US" sz="4000" dirty="0"/>
              <a:t> the agonized face in the painting has become one of the most iconic images of art, seen as symbolizing the anxiety of the human condition.</a:t>
            </a:r>
          </a:p>
        </p:txBody>
      </p:sp>
      <p:pic>
        <p:nvPicPr>
          <p:cNvPr id="5" name="Picture 4" descr="image0 (1).jpeg"/>
          <p:cNvPicPr>
            <a:picLocks noChangeAspect="1"/>
          </p:cNvPicPr>
          <p:nvPr/>
        </p:nvPicPr>
        <p:blipFill rotWithShape="1">
          <a:blip r:embed="rId3" cstate="print"/>
          <a:srcRect l="7819" t="14445" r="53835" b="48518"/>
          <a:stretch/>
        </p:blipFill>
        <p:spPr>
          <a:xfrm>
            <a:off x="5004907" y="28574"/>
            <a:ext cx="4130040" cy="5162550"/>
          </a:xfrm>
          <a:prstGeom prst="rect">
            <a:avLst/>
          </a:prstGeom>
        </p:spPr>
      </p:pic>
    </p:spTree>
    <p:extLst>
      <p:ext uri="{BB962C8B-B14F-4D97-AF65-F5344CB8AC3E}">
        <p14:creationId xmlns:p14="http://schemas.microsoft.com/office/powerpoint/2010/main" val="142178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baseline="30000" dirty="0"/>
              <a:t>2.20-21</a:t>
            </a:r>
            <a:r>
              <a:rPr lang="en-US" dirty="0"/>
              <a:t> </a:t>
            </a:r>
            <a:r>
              <a:rPr lang="en-US" sz="3700" dirty="0"/>
              <a:t>Look, </a:t>
            </a:r>
            <a:r>
              <a:rPr lang="en-US" sz="4000" cap="small" dirty="0"/>
              <a:t> Adoni</a:t>
            </a:r>
            <a:r>
              <a:rPr lang="en-US" sz="3700" dirty="0"/>
              <a:t>, and consider with whom You have dealt so severely! Should women eat their offspring, their healthy newborn infants? Should kohen and prophet be slain in the Sanctuary of </a:t>
            </a:r>
            <a:r>
              <a:rPr lang="en-US" sz="4000" cap="small" dirty="0"/>
              <a:t>Adoni</a:t>
            </a:r>
            <a:r>
              <a:rPr lang="en-US" sz="3700" dirty="0"/>
              <a:t>?  </a:t>
            </a:r>
          </a:p>
        </p:txBody>
      </p:sp>
    </p:spTree>
    <p:extLst>
      <p:ext uri="{BB962C8B-B14F-4D97-AF65-F5344CB8AC3E}">
        <p14:creationId xmlns:p14="http://schemas.microsoft.com/office/powerpoint/2010/main" val="278163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700" baseline="30000" dirty="0"/>
              <a:t>2.20-21</a:t>
            </a:r>
            <a:r>
              <a:rPr lang="en-US" dirty="0"/>
              <a:t>  </a:t>
            </a:r>
            <a:r>
              <a:rPr lang="en-US" sz="3700" dirty="0"/>
              <a:t>On the ground in the streets lie both young and old. My maidens and my young men have fallen by the sword. You slew them in the day of Your anger. You slaughtered them without pity.</a:t>
            </a:r>
          </a:p>
        </p:txBody>
      </p:sp>
    </p:spTree>
    <p:extLst>
      <p:ext uri="{BB962C8B-B14F-4D97-AF65-F5344CB8AC3E}">
        <p14:creationId xmlns:p14="http://schemas.microsoft.com/office/powerpoint/2010/main" val="1733450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2.22 </a:t>
            </a:r>
            <a:r>
              <a:rPr lang="en-US" sz="4000" dirty="0"/>
              <a:t>On the day of </a:t>
            </a:r>
            <a:r>
              <a:rPr lang="en-US" sz="4000" cap="small" dirty="0" err="1"/>
              <a:t>Adoni</a:t>
            </a:r>
            <a:r>
              <a:rPr lang="en-US" sz="4000" dirty="0" err="1"/>
              <a:t>’s</a:t>
            </a:r>
            <a:r>
              <a:rPr lang="en-US" sz="4000" dirty="0"/>
              <a:t> anger, not one escaped; not one survived — the children I held in my arms and raised, my enemy has destroyed.</a:t>
            </a:r>
          </a:p>
        </p:txBody>
      </p:sp>
    </p:spTree>
    <p:extLst>
      <p:ext uri="{BB962C8B-B14F-4D97-AF65-F5344CB8AC3E}">
        <p14:creationId xmlns:p14="http://schemas.microsoft.com/office/powerpoint/2010/main" val="1278516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br>
              <a:rPr lang="en-US" b="1" baseline="30000" dirty="0"/>
            </a:br>
            <a:r>
              <a:rPr lang="en-US" sz="4000" b="1" baseline="30000" dirty="0"/>
              <a:t>3.4 </a:t>
            </a:r>
            <a:r>
              <a:rPr lang="en-US" sz="4000" dirty="0"/>
              <a:t>He made my flesh and my skin waste away, broken my bones. He has besieged me and surrounded me  with bitterness and hardship.</a:t>
            </a:r>
          </a:p>
        </p:txBody>
      </p:sp>
    </p:spTree>
    <p:extLst>
      <p:ext uri="{BB962C8B-B14F-4D97-AF65-F5344CB8AC3E}">
        <p14:creationId xmlns:p14="http://schemas.microsoft.com/office/powerpoint/2010/main" val="2293094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 3.10-11 </a:t>
            </a:r>
            <a:r>
              <a:rPr lang="en-US" sz="4000" dirty="0"/>
              <a:t>He lies in wait for me like a bear, like a lion in hiding. He has forced me aside and torn me to pieces, leaving me stunned.</a:t>
            </a:r>
          </a:p>
          <a:p>
            <a:pPr marL="0" indent="0">
              <a:buNone/>
            </a:pPr>
            <a:r>
              <a:rPr lang="en-US" sz="4000" baseline="30000" dirty="0"/>
              <a:t>3.16-17 </a:t>
            </a:r>
            <a:r>
              <a:rPr lang="en-US" sz="4000" dirty="0"/>
              <a:t>He has broken my teeth with gravel and pressed me down into ashes. I have been so deprived of peace, I have so forgotten what happiness is.</a:t>
            </a:r>
          </a:p>
        </p:txBody>
      </p:sp>
    </p:spTree>
    <p:extLst>
      <p:ext uri="{BB962C8B-B14F-4D97-AF65-F5344CB8AC3E}">
        <p14:creationId xmlns:p14="http://schemas.microsoft.com/office/powerpoint/2010/main" val="1901656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3.44-45 </a:t>
            </a:r>
            <a:r>
              <a:rPr lang="en-US" sz="4000" dirty="0"/>
              <a:t>You have covered yourself with a cloud so thick that no prayer can pass through. </a:t>
            </a:r>
            <a:r>
              <a:rPr lang="en-US" sz="4000" b="1" baseline="30000" dirty="0"/>
              <a:t> </a:t>
            </a:r>
            <a:r>
              <a:rPr lang="en-US" sz="4000" dirty="0"/>
              <a:t>You have reduced us to rubbish and filth among the peoples.</a:t>
            </a:r>
            <a:endParaRPr lang="en-US" sz="6600" dirty="0"/>
          </a:p>
        </p:txBody>
      </p:sp>
    </p:spTree>
    <p:extLst>
      <p:ext uri="{BB962C8B-B14F-4D97-AF65-F5344CB8AC3E}">
        <p14:creationId xmlns:p14="http://schemas.microsoft.com/office/powerpoint/2010/main" val="2085297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4.10-11</a:t>
            </a:r>
            <a:r>
              <a:rPr lang="en-US" sz="4000" dirty="0"/>
              <a:t> With their own hands </a:t>
            </a:r>
            <a:r>
              <a:rPr lang="en-US" sz="4000" u="sng" dirty="0"/>
              <a:t>compassionate women have cooked their own children; their children became their food </a:t>
            </a:r>
            <a:r>
              <a:rPr lang="en-US" sz="4000" dirty="0"/>
              <a:t>when the daughter of my people was destroyed.  </a:t>
            </a:r>
            <a:r>
              <a:rPr lang="en-US" sz="4000" cap="small" dirty="0"/>
              <a:t>Adoni</a:t>
            </a:r>
            <a:r>
              <a:rPr lang="en-US" sz="4000" dirty="0"/>
              <a:t> has finished with his fury, he has poured out his blazing wrath; he kindled a fire in </a:t>
            </a:r>
            <a:r>
              <a:rPr lang="en-US" sz="4000" dirty="0" err="1"/>
              <a:t>Tziyon</a:t>
            </a:r>
            <a:r>
              <a:rPr lang="en-US" sz="4000" dirty="0"/>
              <a:t> that consumed its very foundations.</a:t>
            </a:r>
          </a:p>
        </p:txBody>
      </p:sp>
    </p:spTree>
    <p:extLst>
      <p:ext uri="{BB962C8B-B14F-4D97-AF65-F5344CB8AC3E}">
        <p14:creationId xmlns:p14="http://schemas.microsoft.com/office/powerpoint/2010/main" val="2180476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4.4-6 </a:t>
            </a:r>
            <a:r>
              <a:rPr lang="en-US" sz="4000" dirty="0"/>
              <a:t>The tongue of the baby at the breast sticks to the roof of its mouth from thirst; young children are begging for bread, but no one is giving them any.  People who once ate only the best lie dying in the streets; </a:t>
            </a:r>
          </a:p>
        </p:txBody>
      </p:sp>
    </p:spTree>
    <p:extLst>
      <p:ext uri="{BB962C8B-B14F-4D97-AF65-F5344CB8AC3E}">
        <p14:creationId xmlns:p14="http://schemas.microsoft.com/office/powerpoint/2010/main" val="2575167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4.4-6  </a:t>
            </a:r>
            <a:r>
              <a:rPr lang="en-US" sz="4000" dirty="0"/>
              <a:t>those who were raised wearing purple are clawing at piles of garbage.  For the offense of the daughter of my people is greater than the sin of </a:t>
            </a:r>
            <a:r>
              <a:rPr lang="en-US" sz="4000" dirty="0" err="1"/>
              <a:t>S’dom</a:t>
            </a:r>
            <a:r>
              <a:rPr lang="en-US" sz="4000" dirty="0"/>
              <a:t>, which was overthrown in an instant, without a hand to help her.</a:t>
            </a:r>
          </a:p>
        </p:txBody>
      </p:sp>
    </p:spTree>
    <p:extLst>
      <p:ext uri="{BB962C8B-B14F-4D97-AF65-F5344CB8AC3E}">
        <p14:creationId xmlns:p14="http://schemas.microsoft.com/office/powerpoint/2010/main" val="287335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 5.1-4 </a:t>
            </a:r>
            <a:r>
              <a:rPr lang="en-US" sz="4000" dirty="0"/>
              <a:t>Remember, </a:t>
            </a:r>
            <a:r>
              <a:rPr lang="en-US" sz="4000" cap="small" dirty="0"/>
              <a:t>Adoni</a:t>
            </a:r>
            <a:r>
              <a:rPr lang="en-US" sz="4000" dirty="0"/>
              <a:t>, what has happened to us; look, and see our disgrace. The land we possessed has been passed on to strangers, our homes to foreigners. We have become fatherless orphans, our mothers now are widows.  We have to pay to drink our own water; we have to buy our own wood.</a:t>
            </a:r>
          </a:p>
        </p:txBody>
      </p:sp>
    </p:spTree>
    <p:extLst>
      <p:ext uri="{BB962C8B-B14F-4D97-AF65-F5344CB8AC3E}">
        <p14:creationId xmlns:p14="http://schemas.microsoft.com/office/powerpoint/2010/main" val="397039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descr="image0 (1).jpeg"/>
          <p:cNvPicPr>
            <a:picLocks noChangeAspect="1"/>
          </p:cNvPicPr>
          <p:nvPr/>
        </p:nvPicPr>
        <p:blipFill rotWithShape="1">
          <a:blip r:embed="rId3" cstate="print"/>
          <a:srcRect l="3984" t="9630" r="5902" b="8518"/>
          <a:stretch/>
        </p:blipFill>
        <p:spPr>
          <a:xfrm>
            <a:off x="0" y="-12123"/>
            <a:ext cx="4419600" cy="5195383"/>
          </a:xfrm>
          <a:prstGeom prst="rect">
            <a:avLst/>
          </a:prstGeom>
        </p:spPr>
      </p:pic>
      <p:pic>
        <p:nvPicPr>
          <p:cNvPr id="3" name="Picture 2">
            <a:extLst>
              <a:ext uri="{FF2B5EF4-FFF2-40B4-BE49-F238E27FC236}">
                <a16:creationId xmlns:a16="http://schemas.microsoft.com/office/drawing/2014/main" id="{42B20C2C-1BDF-4807-9E60-C51EDAE3D007}"/>
              </a:ext>
            </a:extLst>
          </p:cNvPr>
          <p:cNvPicPr>
            <a:picLocks noChangeAspect="1"/>
          </p:cNvPicPr>
          <p:nvPr/>
        </p:nvPicPr>
        <p:blipFill>
          <a:blip r:embed="rId4"/>
          <a:stretch>
            <a:fillRect/>
          </a:stretch>
        </p:blipFill>
        <p:spPr>
          <a:xfrm>
            <a:off x="4394200" y="1906654"/>
            <a:ext cx="4707956" cy="3246011"/>
          </a:xfrm>
          <a:prstGeom prst="rect">
            <a:avLst/>
          </a:prstGeom>
        </p:spPr>
      </p:pic>
    </p:spTree>
    <p:extLst>
      <p:ext uri="{BB962C8B-B14F-4D97-AF65-F5344CB8AC3E}">
        <p14:creationId xmlns:p14="http://schemas.microsoft.com/office/powerpoint/2010/main" val="94557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0" indent="0">
              <a:buNone/>
            </a:pPr>
            <a:r>
              <a:rPr lang="en-US" sz="4000" dirty="0"/>
              <a:t>Why have a Messianic Jewish Congregation? To show the power of G-d in Messiah </a:t>
            </a:r>
            <a:r>
              <a:rPr lang="en-US" sz="4000" u="sng" dirty="0"/>
              <a:t>to the Jew first</a:t>
            </a:r>
          </a:p>
          <a:p>
            <a:pPr lvl="1"/>
            <a:r>
              <a:rPr lang="en-US" sz="4000" dirty="0"/>
              <a:t>Blessing</a:t>
            </a:r>
          </a:p>
          <a:p>
            <a:pPr lvl="1"/>
            <a:r>
              <a:rPr lang="en-US" sz="4000" dirty="0"/>
              <a:t>Wrath  </a:t>
            </a:r>
          </a:p>
        </p:txBody>
      </p:sp>
    </p:spTree>
    <p:extLst>
      <p:ext uri="{BB962C8B-B14F-4D97-AF65-F5344CB8AC3E}">
        <p14:creationId xmlns:p14="http://schemas.microsoft.com/office/powerpoint/2010/main" val="304954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Yet, verses in </a:t>
            </a:r>
            <a:r>
              <a:rPr lang="en-US" sz="4000" dirty="0" err="1"/>
              <a:t>Eikhah</a:t>
            </a:r>
            <a:r>
              <a:rPr lang="en-US" sz="4000" dirty="0"/>
              <a:t>/Lamentations describing mercy and blessing…</a:t>
            </a:r>
          </a:p>
        </p:txBody>
      </p:sp>
    </p:spTree>
    <p:extLst>
      <p:ext uri="{BB962C8B-B14F-4D97-AF65-F5344CB8AC3E}">
        <p14:creationId xmlns:p14="http://schemas.microsoft.com/office/powerpoint/2010/main" val="903394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2.18-19</a:t>
            </a:r>
            <a:r>
              <a:rPr lang="en-US" sz="4000" dirty="0">
                <a:solidFill>
                  <a:srgbClr val="FFFF99"/>
                </a:solidFill>
              </a:rPr>
              <a:t> Their hearts cried out to </a:t>
            </a:r>
            <a:r>
              <a:rPr lang="en-US" sz="4000" cap="small" dirty="0">
                <a:solidFill>
                  <a:srgbClr val="FFFF99"/>
                </a:solidFill>
              </a:rPr>
              <a:t>Adoni</a:t>
            </a:r>
            <a:r>
              <a:rPr lang="en-US" sz="4000" dirty="0">
                <a:solidFill>
                  <a:srgbClr val="FFFF99"/>
                </a:solidFill>
              </a:rPr>
              <a:t>, “Wall of the daughter of </a:t>
            </a:r>
            <a:r>
              <a:rPr lang="en-US" sz="4000" dirty="0" err="1">
                <a:solidFill>
                  <a:srgbClr val="FFFF99"/>
                </a:solidFill>
              </a:rPr>
              <a:t>Tziyon</a:t>
            </a:r>
            <a:r>
              <a:rPr lang="en-US" sz="4000" dirty="0">
                <a:solidFill>
                  <a:srgbClr val="FFFF99"/>
                </a:solidFill>
              </a:rPr>
              <a:t>! Let your tears stream down like a torrent, day and night! Give yourself no respite, give your eyes no rest!  “Get up! Cry out in the night, at the beginning of every watch! </a:t>
            </a:r>
          </a:p>
        </p:txBody>
      </p:sp>
    </p:spTree>
    <p:extLst>
      <p:ext uri="{BB962C8B-B14F-4D97-AF65-F5344CB8AC3E}">
        <p14:creationId xmlns:p14="http://schemas.microsoft.com/office/powerpoint/2010/main" val="1407181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600" baseline="30000" dirty="0"/>
              <a:t>2.18-19</a:t>
            </a:r>
            <a:r>
              <a:rPr lang="en-US" sz="4000" dirty="0">
                <a:solidFill>
                  <a:srgbClr val="FFFF99"/>
                </a:solidFill>
              </a:rPr>
              <a:t> Pour your heart out like water before the face of </a:t>
            </a:r>
            <a:r>
              <a:rPr lang="en-US" sz="4000" cap="small" dirty="0">
                <a:solidFill>
                  <a:srgbClr val="FFFF99"/>
                </a:solidFill>
              </a:rPr>
              <a:t>Adoni</a:t>
            </a:r>
            <a:r>
              <a:rPr lang="en-US" sz="4000" dirty="0">
                <a:solidFill>
                  <a:srgbClr val="FFFF99"/>
                </a:solidFill>
              </a:rPr>
              <a:t>! Lift up your hands to him for the lives of your babies, who are fainting away from hunger at every street corner.”</a:t>
            </a:r>
          </a:p>
        </p:txBody>
      </p:sp>
    </p:spTree>
    <p:extLst>
      <p:ext uri="{BB962C8B-B14F-4D97-AF65-F5344CB8AC3E}">
        <p14:creationId xmlns:p14="http://schemas.microsoft.com/office/powerpoint/2010/main" val="3959433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solidFill>
                  <a:srgbClr val="FFFF99"/>
                </a:solidFill>
              </a:rPr>
              <a:t>3.21-32 </a:t>
            </a:r>
            <a:r>
              <a:rPr lang="en-US" sz="4000" dirty="0">
                <a:solidFill>
                  <a:srgbClr val="FFFF99"/>
                </a:solidFill>
              </a:rPr>
              <a:t>This I recall to my heart—  therefore I have hope: Because of the mercies of </a:t>
            </a:r>
            <a:r>
              <a:rPr lang="en-US" sz="4000" cap="small" dirty="0">
                <a:solidFill>
                  <a:srgbClr val="FFFF99"/>
                </a:solidFill>
              </a:rPr>
              <a:t>Adoni</a:t>
            </a:r>
            <a:r>
              <a:rPr lang="en-US" sz="4000" dirty="0">
                <a:solidFill>
                  <a:srgbClr val="FFFF99"/>
                </a:solidFill>
              </a:rPr>
              <a:t> we will not be consumed, for His compassions never fail. They are new every morning! Great is Your faithfulness. “</a:t>
            </a:r>
            <a:r>
              <a:rPr lang="en-US" sz="4000" cap="small" dirty="0">
                <a:solidFill>
                  <a:srgbClr val="FFFF99"/>
                </a:solidFill>
              </a:rPr>
              <a:t>Adoni</a:t>
            </a:r>
            <a:r>
              <a:rPr lang="en-US" sz="4000" dirty="0">
                <a:solidFill>
                  <a:srgbClr val="FFFF99"/>
                </a:solidFill>
              </a:rPr>
              <a:t> is my portion,” says my soul,  “therefore I will hope in Him.”</a:t>
            </a:r>
          </a:p>
        </p:txBody>
      </p:sp>
    </p:spTree>
    <p:extLst>
      <p:ext uri="{BB962C8B-B14F-4D97-AF65-F5344CB8AC3E}">
        <p14:creationId xmlns:p14="http://schemas.microsoft.com/office/powerpoint/2010/main" val="3636496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solidFill>
                  <a:srgbClr val="FFFF99"/>
                </a:solidFill>
              </a:rPr>
              <a:t>3.21-32 </a:t>
            </a:r>
            <a:r>
              <a:rPr lang="en-US" sz="4000" cap="small" dirty="0">
                <a:solidFill>
                  <a:srgbClr val="FFFF99"/>
                </a:solidFill>
              </a:rPr>
              <a:t>Adoni</a:t>
            </a:r>
            <a:r>
              <a:rPr lang="en-US" sz="4000" dirty="0">
                <a:solidFill>
                  <a:srgbClr val="FFFF99"/>
                </a:solidFill>
              </a:rPr>
              <a:t> is good to those who wait for Him, to the soul that seeks Him. It is good to wait quietly for the salvation of </a:t>
            </a:r>
            <a:r>
              <a:rPr lang="en-US" sz="4000" cap="small" dirty="0">
                <a:solidFill>
                  <a:srgbClr val="FFFF99"/>
                </a:solidFill>
              </a:rPr>
              <a:t>Adoni</a:t>
            </a:r>
            <a:r>
              <a:rPr lang="en-US" sz="4000" dirty="0">
                <a:solidFill>
                  <a:srgbClr val="FFFF99"/>
                </a:solidFill>
              </a:rPr>
              <a:t>. It is good for a man to bear the yoke in his youth. Let him sit alone and be silent, since He has laid it upon him. </a:t>
            </a:r>
          </a:p>
        </p:txBody>
      </p:sp>
    </p:spTree>
    <p:extLst>
      <p:ext uri="{BB962C8B-B14F-4D97-AF65-F5344CB8AC3E}">
        <p14:creationId xmlns:p14="http://schemas.microsoft.com/office/powerpoint/2010/main" val="2321746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solidFill>
                  <a:srgbClr val="FFFF99"/>
                </a:solidFill>
              </a:rPr>
              <a:t>3.21-32 </a:t>
            </a:r>
            <a:r>
              <a:rPr lang="en-US" sz="4000" dirty="0">
                <a:solidFill>
                  <a:srgbClr val="FFFF99"/>
                </a:solidFill>
              </a:rPr>
              <a:t>Let him put his mouth in the dust— there may yet be hope. Let him offer his cheek to the one who strikes him. Let him have his fill of disgrace. For </a:t>
            </a:r>
            <a:r>
              <a:rPr lang="en-US" sz="4000" cap="small" dirty="0">
                <a:solidFill>
                  <a:srgbClr val="FFFF99"/>
                </a:solidFill>
              </a:rPr>
              <a:t>Adoni </a:t>
            </a:r>
            <a:r>
              <a:rPr lang="en-US" sz="4000" dirty="0">
                <a:solidFill>
                  <a:srgbClr val="FFFF99"/>
                </a:solidFill>
              </a:rPr>
              <a:t>will not reject forever. For though He has caused grief, yet He will have compassion according to His abundant mercies.</a:t>
            </a:r>
          </a:p>
        </p:txBody>
      </p:sp>
    </p:spTree>
    <p:extLst>
      <p:ext uri="{BB962C8B-B14F-4D97-AF65-F5344CB8AC3E}">
        <p14:creationId xmlns:p14="http://schemas.microsoft.com/office/powerpoint/2010/main" val="3145592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solidFill>
                  <a:srgbClr val="FFFF99"/>
                </a:solidFill>
              </a:rPr>
              <a:t>3.38-42 </a:t>
            </a:r>
            <a:r>
              <a:rPr lang="en-US" sz="4000" dirty="0">
                <a:solidFill>
                  <a:srgbClr val="FFFF99"/>
                </a:solidFill>
              </a:rPr>
              <a:t>Don’t both bad things and good proceed from the mouth of the Most High? Why should anyone alive complain, even a strong man, about the punishment for his sins?  Let us examine and test our ways and return to </a:t>
            </a:r>
            <a:r>
              <a:rPr lang="en-US" sz="4000" cap="small" dirty="0">
                <a:solidFill>
                  <a:srgbClr val="FFFF99"/>
                </a:solidFill>
              </a:rPr>
              <a:t>Adoni</a:t>
            </a:r>
            <a:r>
              <a:rPr lang="en-US" sz="4000" dirty="0">
                <a:solidFill>
                  <a:srgbClr val="FFFF99"/>
                </a:solidFill>
              </a:rPr>
              <a:t>. </a:t>
            </a:r>
          </a:p>
        </p:txBody>
      </p:sp>
    </p:spTree>
    <p:extLst>
      <p:ext uri="{BB962C8B-B14F-4D97-AF65-F5344CB8AC3E}">
        <p14:creationId xmlns:p14="http://schemas.microsoft.com/office/powerpoint/2010/main" val="2966785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solidFill>
                  <a:srgbClr val="FFFF99"/>
                </a:solidFill>
              </a:rPr>
              <a:t>3.38-42  </a:t>
            </a:r>
            <a:r>
              <a:rPr lang="en-US" sz="4000" dirty="0">
                <a:solidFill>
                  <a:srgbClr val="FFFF99"/>
                </a:solidFill>
              </a:rPr>
              <a:t>Let us lift up our hearts and our hands to God in heaven and say, “We, for our part, have transgressed and rebelled; you, for your part, have not forgiven.</a:t>
            </a:r>
          </a:p>
        </p:txBody>
      </p:sp>
    </p:spTree>
    <p:extLst>
      <p:ext uri="{BB962C8B-B14F-4D97-AF65-F5344CB8AC3E}">
        <p14:creationId xmlns:p14="http://schemas.microsoft.com/office/powerpoint/2010/main" val="3290161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solidFill>
                  <a:srgbClr val="FFFF99"/>
                </a:solidFill>
              </a:rPr>
              <a:t>5.21 </a:t>
            </a:r>
            <a:r>
              <a:rPr lang="en-US" sz="4000" dirty="0">
                <a:solidFill>
                  <a:srgbClr val="FFFF99"/>
                </a:solidFill>
              </a:rPr>
              <a:t>Bring us back to You, </a:t>
            </a:r>
            <a:r>
              <a:rPr lang="en-US" sz="4000" cap="small" dirty="0">
                <a:solidFill>
                  <a:srgbClr val="FFFF99"/>
                </a:solidFill>
              </a:rPr>
              <a:t>Adoni</a:t>
            </a:r>
            <a:r>
              <a:rPr lang="en-US" sz="4000" dirty="0">
                <a:solidFill>
                  <a:srgbClr val="FFFF99"/>
                </a:solidFill>
              </a:rPr>
              <a:t>, and we will return. Renew our days as of old.</a:t>
            </a:r>
          </a:p>
          <a:p>
            <a:pPr marL="0" indent="0" algn="r" rtl="1">
              <a:buNone/>
            </a:pPr>
            <a:r>
              <a:rPr lang="he-IL" sz="4000" b="1" dirty="0">
                <a:solidFill>
                  <a:srgbClr val="FFFF99"/>
                </a:solidFill>
                <a:latin typeface="David" panose="020E0502060401010101" pitchFamily="34" charset="-79"/>
                <a:cs typeface="David" panose="020E0502060401010101" pitchFamily="34" charset="-79"/>
              </a:rPr>
              <a:t>הֲשִׁיבֵנוּ יְיָ אֵלֶיךָ וְנָשׁוּבָה, חַדֵּשׁ יָמֵינוּ כְּקֶדֶם.</a:t>
            </a:r>
            <a:endParaRPr lang="he-IL" sz="6600" b="1" dirty="0">
              <a:solidFill>
                <a:srgbClr val="FFFF99"/>
              </a:solidFill>
              <a:latin typeface="David" panose="020E0502060401010101" pitchFamily="34" charset="-79"/>
              <a:cs typeface="David" panose="020E0502060401010101" pitchFamily="34" charset="-79"/>
            </a:endParaRPr>
          </a:p>
          <a:p>
            <a:pPr marL="0" indent="0" algn="l">
              <a:buNone/>
            </a:pPr>
            <a:r>
              <a:rPr lang="en-US" sz="4000" dirty="0" err="1">
                <a:solidFill>
                  <a:srgbClr val="FFFF99"/>
                </a:solidFill>
              </a:rPr>
              <a:t>Hashivenu</a:t>
            </a:r>
            <a:r>
              <a:rPr lang="en-US" sz="4000" dirty="0">
                <a:solidFill>
                  <a:srgbClr val="FFFF99"/>
                </a:solidFill>
              </a:rPr>
              <a:t>, </a:t>
            </a:r>
            <a:r>
              <a:rPr lang="en-US" sz="4000" dirty="0" err="1">
                <a:solidFill>
                  <a:srgbClr val="FFFF99"/>
                </a:solidFill>
              </a:rPr>
              <a:t>hashivenu</a:t>
            </a:r>
            <a:r>
              <a:rPr lang="en-US" sz="4000" dirty="0">
                <a:solidFill>
                  <a:srgbClr val="FFFF99"/>
                </a:solidFill>
              </a:rPr>
              <a:t>, Adoni </a:t>
            </a:r>
            <a:r>
              <a:rPr lang="en-US" sz="4000" dirty="0" err="1">
                <a:solidFill>
                  <a:srgbClr val="FFFF99"/>
                </a:solidFill>
              </a:rPr>
              <a:t>eilekha</a:t>
            </a:r>
            <a:r>
              <a:rPr lang="en-US" sz="4000" dirty="0">
                <a:solidFill>
                  <a:srgbClr val="FFFF99"/>
                </a:solidFill>
              </a:rPr>
              <a:t>, </a:t>
            </a:r>
            <a:r>
              <a:rPr lang="en-US" sz="4000" dirty="0" err="1">
                <a:solidFill>
                  <a:srgbClr val="FFFF99"/>
                </a:solidFill>
              </a:rPr>
              <a:t>v’nashuva</a:t>
            </a:r>
            <a:r>
              <a:rPr lang="en-US" sz="4000" dirty="0">
                <a:solidFill>
                  <a:srgbClr val="FFFF99"/>
                </a:solidFill>
              </a:rPr>
              <a:t>.</a:t>
            </a:r>
          </a:p>
          <a:p>
            <a:pPr marL="0" indent="0" algn="l">
              <a:buNone/>
            </a:pPr>
            <a:r>
              <a:rPr lang="en-US" sz="3900" dirty="0" err="1">
                <a:solidFill>
                  <a:srgbClr val="FFFF99"/>
                </a:solidFill>
              </a:rPr>
              <a:t>Khadesh</a:t>
            </a:r>
            <a:r>
              <a:rPr lang="en-US" sz="3900" dirty="0">
                <a:solidFill>
                  <a:srgbClr val="FFFF99"/>
                </a:solidFill>
              </a:rPr>
              <a:t>, </a:t>
            </a:r>
            <a:r>
              <a:rPr lang="en-US" sz="3900" dirty="0" err="1">
                <a:solidFill>
                  <a:srgbClr val="FFFF99"/>
                </a:solidFill>
              </a:rPr>
              <a:t>khadesh</a:t>
            </a:r>
            <a:r>
              <a:rPr lang="en-US" sz="3900" dirty="0">
                <a:solidFill>
                  <a:srgbClr val="FFFF99"/>
                </a:solidFill>
              </a:rPr>
              <a:t>, </a:t>
            </a:r>
            <a:r>
              <a:rPr lang="en-US" sz="3900" dirty="0" err="1">
                <a:solidFill>
                  <a:srgbClr val="FFFF99"/>
                </a:solidFill>
              </a:rPr>
              <a:t>yamenu</a:t>
            </a:r>
            <a:r>
              <a:rPr lang="en-US" sz="3900" dirty="0">
                <a:solidFill>
                  <a:srgbClr val="FFFF99"/>
                </a:solidFill>
              </a:rPr>
              <a:t> </a:t>
            </a:r>
            <a:r>
              <a:rPr lang="en-US" sz="3900" dirty="0" err="1">
                <a:solidFill>
                  <a:srgbClr val="FFFF99"/>
                </a:solidFill>
              </a:rPr>
              <a:t>k’kedem</a:t>
            </a:r>
            <a:r>
              <a:rPr lang="en-US" sz="3900" dirty="0">
                <a:solidFill>
                  <a:srgbClr val="FFFF99"/>
                </a:solidFill>
              </a:rPr>
              <a:t> </a:t>
            </a:r>
          </a:p>
        </p:txBody>
      </p:sp>
    </p:spTree>
    <p:extLst>
      <p:ext uri="{BB962C8B-B14F-4D97-AF65-F5344CB8AC3E}">
        <p14:creationId xmlns:p14="http://schemas.microsoft.com/office/powerpoint/2010/main" val="5356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From the Kansas Airshow, </a:t>
            </a:r>
          </a:p>
          <a:p>
            <a:pPr marL="0" indent="0" algn="ctr">
              <a:buNone/>
            </a:pPr>
            <a:r>
              <a:rPr lang="en-US" sz="4000" dirty="0"/>
              <a:t>New Century </a:t>
            </a:r>
            <a:r>
              <a:rPr lang="en-US" sz="4000" dirty="0" err="1"/>
              <a:t>AirCenter</a:t>
            </a:r>
            <a:r>
              <a:rPr lang="en-US" sz="4000" dirty="0"/>
              <a:t>, Olathe, July 4, 2021</a:t>
            </a:r>
          </a:p>
        </p:txBody>
      </p:sp>
    </p:spTree>
    <p:extLst>
      <p:ext uri="{BB962C8B-B14F-4D97-AF65-F5344CB8AC3E}">
        <p14:creationId xmlns:p14="http://schemas.microsoft.com/office/powerpoint/2010/main" val="1165104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a:extLst>
              <a:ext uri="{FF2B5EF4-FFF2-40B4-BE49-F238E27FC236}">
                <a16:creationId xmlns:a16="http://schemas.microsoft.com/office/drawing/2014/main" id="{2E092E57-891A-4FF7-87EC-1699509D7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021C86C-991E-4D85-8282-14E6C818111A}"/>
              </a:ext>
            </a:extLst>
          </p:cNvPr>
          <p:cNvSpPr txBox="1"/>
          <p:nvPr/>
        </p:nvSpPr>
        <p:spPr>
          <a:xfrm>
            <a:off x="838200" y="514350"/>
            <a:ext cx="7682873" cy="1446550"/>
          </a:xfrm>
          <a:prstGeom prst="rect">
            <a:avLst/>
          </a:prstGeom>
          <a:noFill/>
        </p:spPr>
        <p:txBody>
          <a:bodyPr wrap="none" rtlCol="0">
            <a:spAutoFit/>
          </a:bodyPr>
          <a:lstStyle/>
          <a:p>
            <a:pPr algn="l"/>
            <a:r>
              <a:rPr lang="en-US" sz="4000" baseline="30000" dirty="0" err="1"/>
              <a:t>Eikhah</a:t>
            </a:r>
            <a:r>
              <a:rPr lang="en-US" sz="4000" baseline="30000" dirty="0"/>
              <a:t>/ Lam. 5.21  </a:t>
            </a:r>
            <a:r>
              <a:rPr lang="he-IL" sz="4800" b="1" dirty="0">
                <a:latin typeface="David" panose="020E0502060401010101" pitchFamily="34" charset="-79"/>
                <a:cs typeface="David" panose="020E0502060401010101" pitchFamily="34" charset="-79"/>
              </a:rPr>
              <a:t>הֲשִׁיבֵנוּ</a:t>
            </a:r>
            <a:r>
              <a:rPr lang="en-US" sz="4000" dirty="0"/>
              <a:t> </a:t>
            </a:r>
            <a:r>
              <a:rPr lang="en-US" sz="4000" i="1" dirty="0" err="1"/>
              <a:t>Hashivenu</a:t>
            </a:r>
            <a:endParaRPr lang="en-US" sz="4000" i="1" dirty="0"/>
          </a:p>
          <a:p>
            <a:pPr algn="l"/>
            <a:endParaRPr lang="en-US" dirty="0"/>
          </a:p>
        </p:txBody>
      </p:sp>
    </p:spTree>
    <p:extLst>
      <p:ext uri="{BB962C8B-B14F-4D97-AF65-F5344CB8AC3E}">
        <p14:creationId xmlns:p14="http://schemas.microsoft.com/office/powerpoint/2010/main" val="35647742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0" indent="0">
              <a:buNone/>
            </a:pPr>
            <a:r>
              <a:rPr lang="en-US" sz="4000" dirty="0"/>
              <a:t>Why have a Messianic Jewish Congregation? To show the power of G-d in Messiah </a:t>
            </a:r>
            <a:r>
              <a:rPr lang="en-US" sz="4000" u="sng" dirty="0"/>
              <a:t>to the Jew first</a:t>
            </a:r>
          </a:p>
          <a:p>
            <a:pPr lvl="1"/>
            <a:r>
              <a:rPr lang="en-US" sz="4000" dirty="0"/>
              <a:t>Blessing</a:t>
            </a:r>
          </a:p>
          <a:p>
            <a:pPr lvl="1"/>
            <a:r>
              <a:rPr lang="en-US" sz="4000" dirty="0"/>
              <a:t>Wrath  </a:t>
            </a:r>
          </a:p>
        </p:txBody>
      </p:sp>
    </p:spTree>
    <p:extLst>
      <p:ext uri="{BB962C8B-B14F-4D97-AF65-F5344CB8AC3E}">
        <p14:creationId xmlns:p14="http://schemas.microsoft.com/office/powerpoint/2010/main" val="599203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wrath is not over…</a:t>
            </a:r>
          </a:p>
        </p:txBody>
      </p:sp>
    </p:spTree>
    <p:extLst>
      <p:ext uri="{BB962C8B-B14F-4D97-AF65-F5344CB8AC3E}">
        <p14:creationId xmlns:p14="http://schemas.microsoft.com/office/powerpoint/2010/main" val="23991044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85E8649-CB51-4500-90B7-A831D56D1098}"/>
              </a:ext>
            </a:extLst>
          </p:cNvPr>
          <p:cNvPicPr>
            <a:picLocks noChangeAspect="1"/>
          </p:cNvPicPr>
          <p:nvPr/>
        </p:nvPicPr>
        <p:blipFill>
          <a:blip r:embed="rId3"/>
          <a:stretch>
            <a:fillRect/>
          </a:stretch>
        </p:blipFill>
        <p:spPr>
          <a:xfrm>
            <a:off x="693819" y="0"/>
            <a:ext cx="7756362" cy="5143500"/>
          </a:xfrm>
          <a:prstGeom prst="rect">
            <a:avLst/>
          </a:prstGeom>
        </p:spPr>
      </p:pic>
      <p:sp>
        <p:nvSpPr>
          <p:cNvPr id="2" name="TextBox 1">
            <a:extLst>
              <a:ext uri="{FF2B5EF4-FFF2-40B4-BE49-F238E27FC236}">
                <a16:creationId xmlns:a16="http://schemas.microsoft.com/office/drawing/2014/main" id="{4A41B650-6530-46A1-B613-DC1513F57214}"/>
              </a:ext>
            </a:extLst>
          </p:cNvPr>
          <p:cNvSpPr txBox="1"/>
          <p:nvPr/>
        </p:nvSpPr>
        <p:spPr>
          <a:xfrm>
            <a:off x="152400" y="3638550"/>
            <a:ext cx="8359020" cy="584775"/>
          </a:xfrm>
          <a:prstGeom prst="rect">
            <a:avLst/>
          </a:prstGeom>
          <a:noFill/>
        </p:spPr>
        <p:txBody>
          <a:bodyPr wrap="none" rtlCol="0">
            <a:spAutoFit/>
          </a:bodyPr>
          <a:lstStyle/>
          <a:p>
            <a:pPr algn="l"/>
            <a:r>
              <a:rPr lang="en-US" sz="3200" i="0" dirty="0">
                <a:effectLst/>
                <a:latin typeface="+mn-lt"/>
              </a:rPr>
              <a:t>Belarus President Aleksandr Lukashenko</a:t>
            </a:r>
            <a:endParaRPr lang="en-US" sz="3200" dirty="0">
              <a:latin typeface="+mn-lt"/>
            </a:endParaRPr>
          </a:p>
        </p:txBody>
      </p:sp>
    </p:spTree>
    <p:extLst>
      <p:ext uri="{BB962C8B-B14F-4D97-AF65-F5344CB8AC3E}">
        <p14:creationId xmlns:p14="http://schemas.microsoft.com/office/powerpoint/2010/main" val="1783614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Addressing an Independence Day event in the capital of Minsk on Saturday, the Belarussian strongman said, “</a:t>
            </a:r>
            <a:r>
              <a:rPr lang="en-US" sz="4000" u="sng" dirty="0"/>
              <a:t>The Jews managed to force the world to remember the Holocaust</a:t>
            </a:r>
            <a:r>
              <a:rPr lang="en-US" sz="4000" dirty="0"/>
              <a:t>. The entire world grovels before them and gives in to them. They are afraid to say a single word out of place.”</a:t>
            </a:r>
          </a:p>
        </p:txBody>
      </p:sp>
    </p:spTree>
    <p:extLst>
      <p:ext uri="{BB962C8B-B14F-4D97-AF65-F5344CB8AC3E}">
        <p14:creationId xmlns:p14="http://schemas.microsoft.com/office/powerpoint/2010/main" val="676990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A4D5276-1F58-4F5D-8EEF-207524B07109}"/>
              </a:ext>
            </a:extLst>
          </p:cNvPr>
          <p:cNvPicPr>
            <a:picLocks noChangeAspect="1"/>
          </p:cNvPicPr>
          <p:nvPr/>
        </p:nvPicPr>
        <p:blipFill>
          <a:blip r:embed="rId3"/>
          <a:stretch>
            <a:fillRect/>
          </a:stretch>
        </p:blipFill>
        <p:spPr>
          <a:xfrm>
            <a:off x="165132" y="0"/>
            <a:ext cx="8826467" cy="5150929"/>
          </a:xfrm>
          <a:prstGeom prst="rect">
            <a:avLst/>
          </a:prstGeom>
        </p:spPr>
      </p:pic>
    </p:spTree>
    <p:extLst>
      <p:ext uri="{BB962C8B-B14F-4D97-AF65-F5344CB8AC3E}">
        <p14:creationId xmlns:p14="http://schemas.microsoft.com/office/powerpoint/2010/main" val="4044703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Omar’s aim is to delegitimize Israel as no longer the necessary and indigenous safe haven for persecuted world Jewry, but rather the final stand of colonialism that must be destroyed.  Then one must delegitimize Jewish victimhood altogether. </a:t>
            </a:r>
          </a:p>
        </p:txBody>
      </p:sp>
    </p:spTree>
    <p:extLst>
      <p:ext uri="{BB962C8B-B14F-4D97-AF65-F5344CB8AC3E}">
        <p14:creationId xmlns:p14="http://schemas.microsoft.com/office/powerpoint/2010/main" val="1711260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With that, it’s not only easier for Omar to isolate and cast Jews as white racists to conceal her anti-Semitic goals, but she can also effortlessly deflect the anti-Semitic label by in turn accusing Jews of being bigoted toward her, a Muslim woman of color.</a:t>
            </a:r>
          </a:p>
        </p:txBody>
      </p:sp>
    </p:spTree>
    <p:extLst>
      <p:ext uri="{BB962C8B-B14F-4D97-AF65-F5344CB8AC3E}">
        <p14:creationId xmlns:p14="http://schemas.microsoft.com/office/powerpoint/2010/main" val="1681845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 her 2012 claim that Israel had “hypnotized the world, may Allah awaken the people and help them see the evil doings of Israel,”</a:t>
            </a:r>
          </a:p>
          <a:p>
            <a:r>
              <a:rPr lang="en-US" sz="4000" dirty="0"/>
              <a:t> her 2019 tweet in which she claimed that the American-Israeli alliance is “all about the Benjamins,”</a:t>
            </a:r>
          </a:p>
        </p:txBody>
      </p:sp>
    </p:spTree>
    <p:extLst>
      <p:ext uri="{BB962C8B-B14F-4D97-AF65-F5344CB8AC3E}">
        <p14:creationId xmlns:p14="http://schemas.microsoft.com/office/powerpoint/2010/main" val="3189455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Antisemitism is a “disease of the mind,”</a:t>
            </a:r>
          </a:p>
          <a:p>
            <a:r>
              <a:rPr lang="en-US" sz="4000" dirty="0"/>
              <a:t>Jews are covetous capitalists and conniving communists</a:t>
            </a:r>
          </a:p>
          <a:p>
            <a:r>
              <a:rPr lang="en-US" sz="4000" dirty="0"/>
              <a:t>Christ-killing religious fanatics and godless atheists </a:t>
            </a:r>
          </a:p>
          <a:p>
            <a:pPr marL="0" indent="0">
              <a:buNone/>
            </a:pPr>
            <a:endParaRPr lang="en-US" sz="4000" dirty="0"/>
          </a:p>
        </p:txBody>
      </p:sp>
    </p:spTree>
    <p:extLst>
      <p:ext uri="{BB962C8B-B14F-4D97-AF65-F5344CB8AC3E}">
        <p14:creationId xmlns:p14="http://schemas.microsoft.com/office/powerpoint/2010/main" val="220227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EA6BFFB-33F6-414A-8D7F-BEB5AF317349}"/>
              </a:ext>
            </a:extLst>
          </p:cNvPr>
          <p:cNvPicPr>
            <a:picLocks noChangeAspect="1"/>
          </p:cNvPicPr>
          <p:nvPr/>
        </p:nvPicPr>
        <p:blipFill rotWithShape="1">
          <a:blip r:embed="rId3">
            <a:extLst>
              <a:ext uri="{28A0092B-C50C-407E-A947-70E740481C1C}">
                <a14:useLocalDpi xmlns:a14="http://schemas.microsoft.com/office/drawing/2010/main" val="0"/>
              </a:ext>
            </a:extLst>
          </a:blip>
          <a:srcRect l="37778" t="35185" r="11111" b="12963"/>
          <a:stretch/>
        </p:blipFill>
        <p:spPr>
          <a:xfrm>
            <a:off x="1371600" y="0"/>
            <a:ext cx="6781800" cy="5160065"/>
          </a:xfrm>
          <a:prstGeom prst="rect">
            <a:avLst/>
          </a:prstGeom>
        </p:spPr>
      </p:pic>
      <p:sp>
        <p:nvSpPr>
          <p:cNvPr id="2" name="TextBox 1">
            <a:extLst>
              <a:ext uri="{FF2B5EF4-FFF2-40B4-BE49-F238E27FC236}">
                <a16:creationId xmlns:a16="http://schemas.microsoft.com/office/drawing/2014/main" id="{5720235A-417E-4E53-A2D3-C4A25FB26485}"/>
              </a:ext>
            </a:extLst>
          </p:cNvPr>
          <p:cNvSpPr txBox="1"/>
          <p:nvPr/>
        </p:nvSpPr>
        <p:spPr>
          <a:xfrm>
            <a:off x="2353026" y="4149865"/>
            <a:ext cx="5027338"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F-18 Super Hornets</a:t>
            </a:r>
          </a:p>
        </p:txBody>
      </p:sp>
    </p:spTree>
    <p:extLst>
      <p:ext uri="{BB962C8B-B14F-4D97-AF65-F5344CB8AC3E}">
        <p14:creationId xmlns:p14="http://schemas.microsoft.com/office/powerpoint/2010/main" val="4096553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superhuman rulers of the world, and subhuman leeches of society</a:t>
            </a:r>
          </a:p>
        </p:txBody>
      </p:sp>
    </p:spTree>
    <p:extLst>
      <p:ext uri="{BB962C8B-B14F-4D97-AF65-F5344CB8AC3E}">
        <p14:creationId xmlns:p14="http://schemas.microsoft.com/office/powerpoint/2010/main" val="2088421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Foundations:</a:t>
            </a:r>
          </a:p>
          <a:p>
            <a:pPr marL="0" indent="0">
              <a:buNone/>
            </a:pPr>
            <a:r>
              <a:rPr lang="en-US" sz="4000" dirty="0" err="1"/>
              <a:t>Islamophobia</a:t>
            </a:r>
            <a:r>
              <a:rPr lang="en-US" sz="4000" dirty="0"/>
              <a:t> and anti-Semitism</a:t>
            </a:r>
          </a:p>
          <a:p>
            <a:pPr marL="0" indent="0">
              <a:buNone/>
            </a:pPr>
            <a:r>
              <a:rPr lang="en-US" sz="4000" dirty="0"/>
              <a:t>Fear of crocodiles and dragons</a:t>
            </a:r>
          </a:p>
        </p:txBody>
      </p:sp>
    </p:spTree>
    <p:extLst>
      <p:ext uri="{BB962C8B-B14F-4D97-AF65-F5344CB8AC3E}">
        <p14:creationId xmlns:p14="http://schemas.microsoft.com/office/powerpoint/2010/main" val="6050299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1172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Iranians have erected at least two such countdown clocks since Supreme Leader Ayatollah Ali Khamenei declared in 2015 that Israel would cease to exist by the year 2040.</a:t>
            </a:r>
          </a:p>
          <a:p>
            <a:pPr marL="0" indent="0">
              <a:buNone/>
            </a:pPr>
            <a:endParaRPr lang="en-US" sz="4000" dirty="0"/>
          </a:p>
        </p:txBody>
      </p:sp>
      <p:pic>
        <p:nvPicPr>
          <p:cNvPr id="1026" name="Picture 2" descr="Image">
            <a:extLst>
              <a:ext uri="{FF2B5EF4-FFF2-40B4-BE49-F238E27FC236}">
                <a16:creationId xmlns:a16="http://schemas.microsoft.com/office/drawing/2014/main" id="{B847A204-DF55-4F44-BABC-5C8D59205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0"/>
            <a:ext cx="3927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193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1172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Iranian regime’s countdown to Israel’s annihilation clock has stopped working because of the power outages that have swept across Iran.</a:t>
            </a:r>
          </a:p>
        </p:txBody>
      </p:sp>
      <p:pic>
        <p:nvPicPr>
          <p:cNvPr id="1026" name="Picture 2" descr="Image">
            <a:extLst>
              <a:ext uri="{FF2B5EF4-FFF2-40B4-BE49-F238E27FC236}">
                <a16:creationId xmlns:a16="http://schemas.microsoft.com/office/drawing/2014/main" id="{B847A204-DF55-4F44-BABC-5C8D59205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0"/>
            <a:ext cx="3927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09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Outline</a:t>
            </a:r>
          </a:p>
          <a:p>
            <a:pPr marL="0" indent="0">
              <a:buNone/>
            </a:pPr>
            <a:r>
              <a:rPr lang="en-US" sz="4000" dirty="0"/>
              <a:t>Why have a Messianic Jewish Congregation? To show the power of G-d in Messiah </a:t>
            </a:r>
            <a:r>
              <a:rPr lang="en-US" sz="4000" u="sng" dirty="0"/>
              <a:t>to the Jew first</a:t>
            </a:r>
          </a:p>
          <a:p>
            <a:pPr lvl="1"/>
            <a:r>
              <a:rPr lang="en-US" sz="4000" dirty="0"/>
              <a:t>Blessing</a:t>
            </a:r>
          </a:p>
          <a:p>
            <a:pPr lvl="1"/>
            <a:r>
              <a:rPr lang="en-US" sz="4000" dirty="0"/>
              <a:t>Wrath  </a:t>
            </a:r>
          </a:p>
        </p:txBody>
      </p:sp>
    </p:spTree>
    <p:extLst>
      <p:ext uri="{BB962C8B-B14F-4D97-AF65-F5344CB8AC3E}">
        <p14:creationId xmlns:p14="http://schemas.microsoft.com/office/powerpoint/2010/main" val="30905298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mercy and redemptive power is not over either</a:t>
            </a:r>
          </a:p>
        </p:txBody>
      </p:sp>
    </p:spTree>
    <p:extLst>
      <p:ext uri="{BB962C8B-B14F-4D97-AF65-F5344CB8AC3E}">
        <p14:creationId xmlns:p14="http://schemas.microsoft.com/office/powerpoint/2010/main" val="24990147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05555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500" dirty="0"/>
              <a:t>Sue  Thayer, center manager for Planned Parent-hood 18 years</a:t>
            </a:r>
            <a:endParaRPr lang="en-US" sz="4000" dirty="0"/>
          </a:p>
        </p:txBody>
      </p:sp>
      <p:pic>
        <p:nvPicPr>
          <p:cNvPr id="3" name="Picture 2">
            <a:extLst>
              <a:ext uri="{FF2B5EF4-FFF2-40B4-BE49-F238E27FC236}">
                <a16:creationId xmlns:a16="http://schemas.microsoft.com/office/drawing/2014/main" id="{77293E40-D8D7-47CA-A3E8-B743D2BD14DA}"/>
              </a:ext>
            </a:extLst>
          </p:cNvPr>
          <p:cNvPicPr>
            <a:picLocks noChangeAspect="1"/>
          </p:cNvPicPr>
          <p:nvPr/>
        </p:nvPicPr>
        <p:blipFill>
          <a:blip r:embed="rId3" cstate="print"/>
          <a:stretch>
            <a:fillRect/>
          </a:stretch>
        </p:blipFill>
        <p:spPr>
          <a:xfrm>
            <a:off x="2360353" y="0"/>
            <a:ext cx="6783647" cy="5143500"/>
          </a:xfrm>
          <a:prstGeom prst="rect">
            <a:avLst/>
          </a:prstGeom>
        </p:spPr>
      </p:pic>
    </p:spTree>
    <p:extLst>
      <p:ext uri="{BB962C8B-B14F-4D97-AF65-F5344CB8AC3E}">
        <p14:creationId xmlns:p14="http://schemas.microsoft.com/office/powerpoint/2010/main" val="1240031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David </a:t>
            </a:r>
            <a:r>
              <a:rPr lang="en-US" sz="4000" dirty="0" err="1"/>
              <a:t>Yonggi</a:t>
            </a:r>
            <a:r>
              <a:rPr lang="en-US" sz="4000" dirty="0"/>
              <a:t> Cho is the founder and pastor of </a:t>
            </a:r>
            <a:r>
              <a:rPr lang="en-US" sz="4000" dirty="0" err="1"/>
              <a:t>Yoido</a:t>
            </a:r>
            <a:r>
              <a:rPr lang="en-US" sz="4000" dirty="0"/>
              <a:t> Full Gospel Church in Seoul, Korea, the largest church in the world with 750,000 members.  The key factor in the church’s growth has been an emphasis upon prayer. One of the greatest lies of Satan is that we don’t have enough time to pray.  </a:t>
            </a:r>
          </a:p>
        </p:txBody>
      </p:sp>
    </p:spTree>
    <p:extLst>
      <p:ext uri="{BB962C8B-B14F-4D97-AF65-F5344CB8AC3E}">
        <p14:creationId xmlns:p14="http://schemas.microsoft.com/office/powerpoint/2010/main" val="9379767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However, all of us have enough time to sleep, eat, and breathe.   As soon as we realize that praying is as important as sleeping, eating, and breathing, we will be amazed at how much more time will be available to us for prayer.  The church has a prayer center called prayer mountain.   </a:t>
            </a:r>
          </a:p>
        </p:txBody>
      </p:sp>
    </p:spTree>
    <p:extLst>
      <p:ext uri="{BB962C8B-B14F-4D97-AF65-F5344CB8AC3E}">
        <p14:creationId xmlns:p14="http://schemas.microsoft.com/office/powerpoint/2010/main" val="897594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normally 3 or 4 thousand believers fasting and praying there during the week and ten thousand on weekends. </a:t>
            </a:r>
          </a:p>
          <a:p>
            <a:pPr marL="0" indent="0">
              <a:buNone/>
            </a:pPr>
            <a:endParaRPr lang="en-US" sz="4000" dirty="0"/>
          </a:p>
          <a:p>
            <a:pPr marL="0" indent="0">
              <a:buNone/>
            </a:pPr>
            <a:r>
              <a:rPr lang="en-US" sz="4000" dirty="0"/>
              <a:t>Prayer + addictive service.</a:t>
            </a:r>
          </a:p>
        </p:txBody>
      </p:sp>
    </p:spTree>
    <p:extLst>
      <p:ext uri="{BB962C8B-B14F-4D97-AF65-F5344CB8AC3E}">
        <p14:creationId xmlns:p14="http://schemas.microsoft.com/office/powerpoint/2010/main" val="372241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87357FF-4D37-446E-8029-DD2F99A8F703}"/>
              </a:ext>
            </a:extLst>
          </p:cNvPr>
          <p:cNvPicPr>
            <a:picLocks noChangeAspect="1"/>
          </p:cNvPicPr>
          <p:nvPr/>
        </p:nvPicPr>
        <p:blipFill>
          <a:blip r:embed="rId3"/>
          <a:stretch>
            <a:fillRect/>
          </a:stretch>
        </p:blipFill>
        <p:spPr>
          <a:xfrm>
            <a:off x="0" y="330210"/>
            <a:ext cx="9144000" cy="4483079"/>
          </a:xfrm>
          <a:prstGeom prst="rect">
            <a:avLst/>
          </a:prstGeom>
        </p:spPr>
      </p:pic>
    </p:spTree>
    <p:extLst>
      <p:ext uri="{BB962C8B-B14F-4D97-AF65-F5344CB8AC3E}">
        <p14:creationId xmlns:p14="http://schemas.microsoft.com/office/powerpoint/2010/main" val="3395688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Ro.2.10-11 </a:t>
            </a:r>
            <a:r>
              <a:rPr lang="en-US" sz="4000" dirty="0"/>
              <a:t>Glory and honor and shalom to everyone who keeps doing what is good, to the Jew first, then to the Gentile. For God does not show favoritism.</a:t>
            </a:r>
          </a:p>
        </p:txBody>
      </p:sp>
    </p:spTree>
    <p:extLst>
      <p:ext uri="{BB962C8B-B14F-4D97-AF65-F5344CB8AC3E}">
        <p14:creationId xmlns:p14="http://schemas.microsoft.com/office/powerpoint/2010/main" val="1203210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In record, over 1,300 Jews visit Temple Mount to ...">
            <a:extLst>
              <a:ext uri="{FF2B5EF4-FFF2-40B4-BE49-F238E27FC236}">
                <a16:creationId xmlns:a16="http://schemas.microsoft.com/office/drawing/2014/main" id="{66E7E770-9AC1-4BCE-BEAC-5ED2182F5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C8B9D5-6D8C-43F7-BCB2-BD1E619417ED}"/>
              </a:ext>
            </a:extLst>
          </p:cNvPr>
          <p:cNvSpPr txBox="1"/>
          <p:nvPr/>
        </p:nvSpPr>
        <p:spPr>
          <a:xfrm>
            <a:off x="574460" y="438150"/>
            <a:ext cx="7488717" cy="707886"/>
          </a:xfrm>
          <a:prstGeom prst="rect">
            <a:avLst/>
          </a:prstGeom>
          <a:noFill/>
        </p:spPr>
        <p:txBody>
          <a:bodyPr wrap="none" rtlCol="0">
            <a:spAutoFit/>
          </a:bodyPr>
          <a:lstStyle/>
          <a:p>
            <a:pPr algn="l"/>
            <a:r>
              <a:rPr lang="en-US" dirty="0"/>
              <a:t>All night prayer on Tisha </a:t>
            </a:r>
            <a:r>
              <a:rPr lang="en-US" dirty="0" err="1"/>
              <a:t>B’Av</a:t>
            </a:r>
            <a:endParaRPr lang="en-US" dirty="0"/>
          </a:p>
        </p:txBody>
      </p:sp>
    </p:spTree>
    <p:extLst>
      <p:ext uri="{BB962C8B-B14F-4D97-AF65-F5344CB8AC3E}">
        <p14:creationId xmlns:p14="http://schemas.microsoft.com/office/powerpoint/2010/main" val="2460614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a:extLst>
              <a:ext uri="{FF2B5EF4-FFF2-40B4-BE49-F238E27FC236}">
                <a16:creationId xmlns:a16="http://schemas.microsoft.com/office/drawing/2014/main" id="{9E953C44-9A19-4D9F-9B3F-E47618CAB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805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7625" y="133349"/>
            <a:ext cx="9115425" cy="50549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Tisha B'Av - The Ninth of Av - Jewels of Judaism">
            <a:extLst>
              <a:ext uri="{FF2B5EF4-FFF2-40B4-BE49-F238E27FC236}">
                <a16:creationId xmlns:a16="http://schemas.microsoft.com/office/drawing/2014/main" id="{3104A4C7-D0FA-49BB-9903-3B8EAABED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3351"/>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97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You have heard of the Azusa St. revival?</a:t>
            </a:r>
          </a:p>
        </p:txBody>
      </p:sp>
    </p:spTree>
    <p:extLst>
      <p:ext uri="{BB962C8B-B14F-4D97-AF65-F5344CB8AC3E}">
        <p14:creationId xmlns:p14="http://schemas.microsoft.com/office/powerpoint/2010/main" val="1860920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You have heard of the Azusa St. revival?</a:t>
            </a:r>
          </a:p>
          <a:p>
            <a:pPr marL="0" indent="0">
              <a:buNone/>
            </a:pPr>
            <a:r>
              <a:rPr lang="en-US" sz="4000" dirty="0"/>
              <a:t>We are anticipating the Mezuzah St. revival.</a:t>
            </a:r>
          </a:p>
        </p:txBody>
      </p:sp>
    </p:spTree>
    <p:extLst>
      <p:ext uri="{BB962C8B-B14F-4D97-AF65-F5344CB8AC3E}">
        <p14:creationId xmlns:p14="http://schemas.microsoft.com/office/powerpoint/2010/main" val="39832469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55000" lnSpcReduction="20000"/>
          </a:bodyPr>
          <a:lstStyle/>
          <a:p>
            <a:pPr marL="0" indent="0">
              <a:buNone/>
            </a:pPr>
            <a:r>
              <a:rPr lang="en-US" sz="4000" dirty="0"/>
              <a:t>Did </a:t>
            </a:r>
            <a:r>
              <a:rPr lang="en-US" sz="4000" dirty="0" err="1"/>
              <a:t>Yeshua</a:t>
            </a:r>
            <a:r>
              <a:rPr lang="en-US" sz="4000" dirty="0"/>
              <a:t> pray?</a:t>
            </a:r>
          </a:p>
          <a:p>
            <a:pPr marL="0" indent="0">
              <a:buNone/>
            </a:pPr>
            <a:r>
              <a:rPr lang="en-US" sz="4000" dirty="0"/>
              <a:t> </a:t>
            </a:r>
            <a:r>
              <a:rPr lang="en-US" sz="4000" dirty="0" err="1"/>
              <a:t>Yeshua</a:t>
            </a:r>
            <a:r>
              <a:rPr lang="en-US" sz="4000" dirty="0"/>
              <a:t> probably came closer to never stopping than any person who has ever lived on this planet. He was continually in a prayer mode. He is shown to pray: </a:t>
            </a:r>
            <a:r>
              <a:rPr lang="en-US" sz="4000" u="sng" dirty="0"/>
              <a:t>alone</a:t>
            </a:r>
            <a:r>
              <a:rPr lang="en-US" sz="4000" dirty="0"/>
              <a:t> (Mt 14:23)(Mk 1:35)(Lk 9:18)(Lk 22:39-41), in </a:t>
            </a:r>
            <a:r>
              <a:rPr lang="en-US" sz="4000" u="sng" dirty="0"/>
              <a:t>public</a:t>
            </a:r>
            <a:r>
              <a:rPr lang="en-US" sz="4000" dirty="0"/>
              <a:t> (Jn 11:41-42)(Jn 12:27-30), </a:t>
            </a:r>
            <a:r>
              <a:rPr lang="en-US" sz="4000" u="sng" dirty="0"/>
              <a:t>before meals </a:t>
            </a:r>
            <a:r>
              <a:rPr lang="en-US" sz="4000" dirty="0"/>
              <a:t>(Mt 26:26)(Mk 8:6)(Lk 24:30)(Jn 6:11), </a:t>
            </a:r>
            <a:r>
              <a:rPr lang="en-US" sz="4000" u="sng" dirty="0"/>
              <a:t>before important decisions </a:t>
            </a:r>
            <a:r>
              <a:rPr lang="en-US" sz="4000" dirty="0"/>
              <a:t>(Lk 6:12-13), </a:t>
            </a:r>
            <a:r>
              <a:rPr lang="en-US" sz="4000" u="sng" dirty="0"/>
              <a:t>before healing </a:t>
            </a:r>
            <a:r>
              <a:rPr lang="en-US" sz="4000" dirty="0"/>
              <a:t>(Mk 7:34-35), </a:t>
            </a:r>
            <a:r>
              <a:rPr lang="en-US" sz="4000" u="sng" dirty="0"/>
              <a:t>after healing </a:t>
            </a:r>
            <a:r>
              <a:rPr lang="en-US" sz="4000" dirty="0"/>
              <a:t>(Lk 5:16), to do the Father’s will (Mt 26:36-44), among other things. He also </a:t>
            </a:r>
            <a:r>
              <a:rPr lang="en-US" sz="4000" u="sng" dirty="0"/>
              <a:t>taught</a:t>
            </a:r>
            <a:r>
              <a:rPr lang="en-US" sz="4000" dirty="0"/>
              <a:t> on the importance of prayer (Mt 21:22)(Mk 11:24-26)(Mt 7:7-11)(Lk 11:9-13)(Jn 14:13-14)(Jn 15:7,16)(Jn 16:23-24)(Mt 5:44)(Lk 6:27-28)(Mt 6:5-15: including the Lord’s Prayer)(Lk 11:2-4)(Mt 18:19-20). If you take all of the places that show </a:t>
            </a:r>
            <a:r>
              <a:rPr lang="en-US" sz="4000" dirty="0" err="1"/>
              <a:t>Yeshua</a:t>
            </a:r>
            <a:r>
              <a:rPr lang="en-US" sz="4000" dirty="0"/>
              <a:t> praying, you will have a PERFECT outline of how to pray (check out Jn 17).</a:t>
            </a:r>
          </a:p>
        </p:txBody>
      </p:sp>
    </p:spTree>
    <p:extLst>
      <p:ext uri="{BB962C8B-B14F-4D97-AF65-F5344CB8AC3E}">
        <p14:creationId xmlns:p14="http://schemas.microsoft.com/office/powerpoint/2010/main" val="37187457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Prayer and fasting extra, now till Tisha </a:t>
            </a:r>
            <a:r>
              <a:rPr lang="en-US" sz="4000" dirty="0" err="1"/>
              <a:t>B’Av</a:t>
            </a:r>
            <a:r>
              <a:rPr lang="en-US" sz="4000" dirty="0"/>
              <a:t>.   Sign up for 24/7 cyber prayer room.</a:t>
            </a:r>
          </a:p>
        </p:txBody>
      </p:sp>
    </p:spTree>
    <p:extLst>
      <p:ext uri="{BB962C8B-B14F-4D97-AF65-F5344CB8AC3E}">
        <p14:creationId xmlns:p14="http://schemas.microsoft.com/office/powerpoint/2010/main" val="25658656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What are you doing with what you hear?</a:t>
            </a:r>
          </a:p>
          <a:p>
            <a:pPr marL="457200" indent="-457200">
              <a:buFont typeface="+mj-lt"/>
              <a:buAutoNum type="arabicPeriod"/>
            </a:pPr>
            <a:r>
              <a:rPr lang="en-US" sz="4000" dirty="0"/>
              <a:t>Who are you asking this?</a:t>
            </a:r>
          </a:p>
        </p:txBody>
      </p:sp>
    </p:spTree>
    <p:extLst>
      <p:ext uri="{BB962C8B-B14F-4D97-AF65-F5344CB8AC3E}">
        <p14:creationId xmlns:p14="http://schemas.microsoft.com/office/powerpoint/2010/main" val="18207419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pic>
        <p:nvPicPr>
          <p:cNvPr id="3" name="Picture 2">
            <a:extLst>
              <a:ext uri="{FF2B5EF4-FFF2-40B4-BE49-F238E27FC236}">
                <a16:creationId xmlns:a16="http://schemas.microsoft.com/office/drawing/2014/main" id="{2E092E57-891A-4FF7-87EC-1699509D7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5021C86C-991E-4D85-8282-14E6C818111A}"/>
              </a:ext>
            </a:extLst>
          </p:cNvPr>
          <p:cNvSpPr txBox="1"/>
          <p:nvPr/>
        </p:nvSpPr>
        <p:spPr>
          <a:xfrm>
            <a:off x="838200" y="514350"/>
            <a:ext cx="7682873" cy="1446550"/>
          </a:xfrm>
          <a:prstGeom prst="rect">
            <a:avLst/>
          </a:prstGeom>
          <a:noFill/>
        </p:spPr>
        <p:txBody>
          <a:bodyPr wrap="none" rtlCol="0">
            <a:spAutoFit/>
          </a:bodyPr>
          <a:lstStyle/>
          <a:p>
            <a:pPr algn="l"/>
            <a:r>
              <a:rPr lang="en-US" sz="4000" baseline="30000" dirty="0" err="1"/>
              <a:t>Eikhah</a:t>
            </a:r>
            <a:r>
              <a:rPr lang="en-US" sz="4000" baseline="30000" dirty="0"/>
              <a:t>/ Lam. 5.21  </a:t>
            </a:r>
            <a:r>
              <a:rPr lang="he-IL" sz="4800" b="1" dirty="0">
                <a:latin typeface="David" panose="020E0502060401010101" pitchFamily="34" charset="-79"/>
                <a:cs typeface="David" panose="020E0502060401010101" pitchFamily="34" charset="-79"/>
              </a:rPr>
              <a:t>הֲשִׁיבֵנוּ</a:t>
            </a:r>
            <a:r>
              <a:rPr lang="en-US" sz="4000" dirty="0"/>
              <a:t> </a:t>
            </a:r>
            <a:r>
              <a:rPr lang="en-US" sz="4000" i="1" dirty="0" err="1"/>
              <a:t>Hashivenu</a:t>
            </a:r>
            <a:endParaRPr lang="en-US" sz="4000" i="1" dirty="0"/>
          </a:p>
          <a:p>
            <a:pPr algn="l"/>
            <a:endParaRPr lang="en-US" dirty="0"/>
          </a:p>
        </p:txBody>
      </p:sp>
    </p:spTree>
    <p:extLst>
      <p:ext uri="{BB962C8B-B14F-4D97-AF65-F5344CB8AC3E}">
        <p14:creationId xmlns:p14="http://schemas.microsoft.com/office/powerpoint/2010/main" val="187038024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155764</TotalTime>
  <Words>6641</Words>
  <Application>Microsoft Office PowerPoint</Application>
  <PresentationFormat>On-screen Show (16:9)</PresentationFormat>
  <Paragraphs>529</Paragraphs>
  <Slides>102</Slides>
  <Notes>102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102</vt:i4>
      </vt:variant>
    </vt:vector>
  </HeadingPairs>
  <TitlesOfParts>
    <vt:vector size="110" baseType="lpstr">
      <vt:lpstr>Arial</vt:lpstr>
      <vt:lpstr>Arial Rounded MT Bold</vt:lpstr>
      <vt:lpstr>Calibri</vt:lpstr>
      <vt:lpstr>Calibri Light</vt:lpstr>
      <vt:lpstr>David</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4381</cp:revision>
  <dcterms:created xsi:type="dcterms:W3CDTF">2006-04-21T19:34:43Z</dcterms:created>
  <dcterms:modified xsi:type="dcterms:W3CDTF">2021-07-10T13:33:02Z</dcterms:modified>
</cp:coreProperties>
</file>