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22" r:id="rId2"/>
  </p:sldMasterIdLst>
  <p:notesMasterIdLst>
    <p:notesMasterId r:id="rId107"/>
  </p:notesMasterIdLst>
  <p:handoutMasterIdLst>
    <p:handoutMasterId r:id="rId108"/>
  </p:handoutMasterIdLst>
  <p:sldIdLst>
    <p:sldId id="2045" r:id="rId3"/>
    <p:sldId id="63486" r:id="rId4"/>
    <p:sldId id="63487" r:id="rId5"/>
    <p:sldId id="63488" r:id="rId6"/>
    <p:sldId id="63489" r:id="rId7"/>
    <p:sldId id="63490" r:id="rId8"/>
    <p:sldId id="63491" r:id="rId9"/>
    <p:sldId id="63492" r:id="rId10"/>
    <p:sldId id="63493" r:id="rId11"/>
    <p:sldId id="63464" r:id="rId12"/>
    <p:sldId id="63465" r:id="rId13"/>
    <p:sldId id="63555" r:id="rId14"/>
    <p:sldId id="63463" r:id="rId15"/>
    <p:sldId id="63505" r:id="rId16"/>
    <p:sldId id="63558" r:id="rId17"/>
    <p:sldId id="63504" r:id="rId18"/>
    <p:sldId id="63495" r:id="rId19"/>
    <p:sldId id="63494" r:id="rId20"/>
    <p:sldId id="63496" r:id="rId21"/>
    <p:sldId id="63497" r:id="rId22"/>
    <p:sldId id="63498" r:id="rId23"/>
    <p:sldId id="63556" r:id="rId24"/>
    <p:sldId id="63503" r:id="rId25"/>
    <p:sldId id="63499" r:id="rId26"/>
    <p:sldId id="63500" r:id="rId27"/>
    <p:sldId id="63466" r:id="rId28"/>
    <p:sldId id="63467" r:id="rId29"/>
    <p:sldId id="63468" r:id="rId30"/>
    <p:sldId id="63469" r:id="rId31"/>
    <p:sldId id="63471" r:id="rId32"/>
    <p:sldId id="63472" r:id="rId33"/>
    <p:sldId id="63473" r:id="rId34"/>
    <p:sldId id="63474" r:id="rId35"/>
    <p:sldId id="63506" r:id="rId36"/>
    <p:sldId id="63507" r:id="rId37"/>
    <p:sldId id="63475" r:id="rId38"/>
    <p:sldId id="63476" r:id="rId39"/>
    <p:sldId id="63477" r:id="rId40"/>
    <p:sldId id="63478" r:id="rId41"/>
    <p:sldId id="63479" r:id="rId42"/>
    <p:sldId id="63480" r:id="rId43"/>
    <p:sldId id="63508" r:id="rId44"/>
    <p:sldId id="63511" r:id="rId45"/>
    <p:sldId id="63559" r:id="rId46"/>
    <p:sldId id="63509" r:id="rId47"/>
    <p:sldId id="63550" r:id="rId48"/>
    <p:sldId id="63481" r:id="rId49"/>
    <p:sldId id="63482" r:id="rId50"/>
    <p:sldId id="63512" r:id="rId51"/>
    <p:sldId id="63483" r:id="rId52"/>
    <p:sldId id="63560" r:id="rId53"/>
    <p:sldId id="63561" r:id="rId54"/>
    <p:sldId id="63562" r:id="rId55"/>
    <p:sldId id="63554" r:id="rId56"/>
    <p:sldId id="63551" r:id="rId57"/>
    <p:sldId id="63516" r:id="rId58"/>
    <p:sldId id="63484" r:id="rId59"/>
    <p:sldId id="63421" r:id="rId60"/>
    <p:sldId id="63524" r:id="rId61"/>
    <p:sldId id="63525" r:id="rId62"/>
    <p:sldId id="63526" r:id="rId63"/>
    <p:sldId id="63517" r:id="rId64"/>
    <p:sldId id="63519" r:id="rId65"/>
    <p:sldId id="63520" r:id="rId66"/>
    <p:sldId id="63521" r:id="rId67"/>
    <p:sldId id="63564" r:id="rId68"/>
    <p:sldId id="63522" r:id="rId69"/>
    <p:sldId id="63527" r:id="rId70"/>
    <p:sldId id="63528" r:id="rId71"/>
    <p:sldId id="63529" r:id="rId72"/>
    <p:sldId id="63563" r:id="rId73"/>
    <p:sldId id="63485" r:id="rId74"/>
    <p:sldId id="63530" r:id="rId75"/>
    <p:sldId id="63452" r:id="rId76"/>
    <p:sldId id="63531" r:id="rId77"/>
    <p:sldId id="63407" r:id="rId78"/>
    <p:sldId id="63523" r:id="rId79"/>
    <p:sldId id="63538" r:id="rId80"/>
    <p:sldId id="63539" r:id="rId81"/>
    <p:sldId id="63541" r:id="rId82"/>
    <p:sldId id="63532" r:id="rId83"/>
    <p:sldId id="63533" r:id="rId84"/>
    <p:sldId id="63534" r:id="rId85"/>
    <p:sldId id="63535" r:id="rId86"/>
    <p:sldId id="63540" r:id="rId87"/>
    <p:sldId id="63536" r:id="rId88"/>
    <p:sldId id="63537" r:id="rId89"/>
    <p:sldId id="63542" r:id="rId90"/>
    <p:sldId id="63557" r:id="rId91"/>
    <p:sldId id="63552" r:id="rId92"/>
    <p:sldId id="63543" r:id="rId93"/>
    <p:sldId id="63456" r:id="rId94"/>
    <p:sldId id="63546" r:id="rId95"/>
    <p:sldId id="63547" r:id="rId96"/>
    <p:sldId id="63344" r:id="rId97"/>
    <p:sldId id="63545" r:id="rId98"/>
    <p:sldId id="63548" r:id="rId99"/>
    <p:sldId id="63549" r:id="rId100"/>
    <p:sldId id="63455" r:id="rId101"/>
    <p:sldId id="63553" r:id="rId102"/>
    <p:sldId id="63366" r:id="rId103"/>
    <p:sldId id="63289" r:id="rId104"/>
    <p:sldId id="62834" r:id="rId105"/>
    <p:sldId id="256" r:id="rId106"/>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 xmlns:p15="http://schemas.microsoft.com/office/powerpoint/2012/main" userId="Shmuel" providerId="None"/>
      </p:ext>
    </p:extLst>
  </p:cmAuthor>
  <p:cmAuthor id="2" name="Shmuel Wolkenfeld" initials="SW" lastIdx="1" clrIdx="1">
    <p:extLst>
      <p:ext uri="{19B8F6BF-5375-455C-9EA6-DF929625EA0E}">
        <p15:presenceInfo xmlns=""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9A6766"/>
    <a:srgbClr val="AA6E56"/>
    <a:srgbClr val="FFFF00"/>
    <a:srgbClr val="FF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0" autoAdjust="0"/>
    <p:restoredTop sz="90299" autoAdjust="0"/>
  </p:normalViewPr>
  <p:slideViewPr>
    <p:cSldViewPr>
      <p:cViewPr varScale="1">
        <p:scale>
          <a:sx n="104" d="100"/>
          <a:sy n="104" d="100"/>
        </p:scale>
        <p:origin x="-82" y="-56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1590"/>
    </p:cViewPr>
  </p:sorterViewPr>
  <p:notesViewPr>
    <p:cSldViewPr>
      <p:cViewPr varScale="1">
        <p:scale>
          <a:sx n="85" d="100"/>
          <a:sy n="85" d="100"/>
        </p:scale>
        <p:origin x="-1882" y="-67"/>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commentAuthors" Target="commentAuthor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smtClean="0"/>
              <a:t>Letter to the Messianic Jews a 09.04b-05 In the Ark </a:t>
            </a:r>
            <a:endParaRPr lang="en-US" altLang="en-US"/>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smtClean="0"/>
              <a:t>July 3, 2021 5781</a:t>
            </a:r>
            <a:endParaRPr lang="en-US" altLang="en-US"/>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smtClean="0"/>
              <a:t>Letter to the Messianic Jews a 09.04b-05 In the Ark </a:t>
            </a:r>
            <a:endParaRPr lang="en-US" alt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smtClean="0"/>
              <a:t>July 3, 2021 5781</a:t>
            </a:r>
            <a:endParaRPr lang="en-US" altLang="en-US"/>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Letter to the Messianic Jews a 09.04b-05 In the Ark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July 3, 2021 5781</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b="1" dirty="0"/>
          </a:p>
        </p:txBody>
      </p:sp>
      <p:cxnSp>
        <p:nvCxnSpPr>
          <p:cNvPr id="3" name="Straight Connector 2">
            <a:extLst>
              <a:ext uri="{FF2B5EF4-FFF2-40B4-BE49-F238E27FC236}">
                <a16:creationId xmlns=""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a:t>
            </a:fld>
            <a:endParaRPr lang="en-US" altLang="en-US"/>
          </a:p>
        </p:txBody>
      </p:sp>
    </p:spTree>
    <p:extLst>
      <p:ext uri="{BB962C8B-B14F-4D97-AF65-F5344CB8AC3E}">
        <p14:creationId xmlns:p14="http://schemas.microsoft.com/office/powerpoint/2010/main" xmlns="" val="27647730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100</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smtClean="0"/>
              <a:t>https://</a:t>
            </a:r>
            <a:r>
              <a:rPr lang="en-US" dirty="0" smtClean="0"/>
              <a:t>youtu.be/sBBbq2g7yf8</a:t>
            </a:r>
          </a:p>
          <a:p>
            <a:r>
              <a:rPr lang="en-US" dirty="0" smtClean="0"/>
              <a:t>Voltaire house</a:t>
            </a:r>
          </a:p>
          <a:p>
            <a:r>
              <a:rPr lang="en-US" dirty="0" smtClean="0"/>
              <a:t>Time</a:t>
            </a:r>
            <a:r>
              <a:rPr lang="en-US" baseline="0" dirty="0" smtClean="0"/>
              <a:t> Magazine: G-d is Dead, then Jesus Revolution</a:t>
            </a:r>
          </a:p>
          <a:p>
            <a:r>
              <a:rPr lang="en-US" baseline="0" dirty="0" smtClean="0"/>
              <a:t>OH and building, March of </a:t>
            </a:r>
            <a:r>
              <a:rPr lang="en-US" baseline="0" dirty="0" err="1" smtClean="0"/>
              <a:t>Remem</a:t>
            </a:r>
            <a:endParaRPr lang="en-US" baseline="0" dirty="0" smtClean="0"/>
          </a:p>
          <a:p>
            <a:r>
              <a:rPr lang="en-US" baseline="0" dirty="0" smtClean="0"/>
              <a:t>Children, marriages, finances, health, holiness</a:t>
            </a:r>
          </a:p>
          <a:p>
            <a:r>
              <a:rPr lang="en-US" baseline="0" dirty="0" smtClean="0"/>
              <a:t>Foundation: repentance, faith, </a:t>
            </a:r>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101</a:t>
            </a:fld>
            <a:endParaRPr lang="en-US" altLang="en-US"/>
          </a:p>
        </p:txBody>
      </p:sp>
    </p:spTree>
    <p:extLst>
      <p:ext uri="{BB962C8B-B14F-4D97-AF65-F5344CB8AC3E}">
        <p14:creationId xmlns="" xmlns:p14="http://schemas.microsoft.com/office/powerpoint/2010/main" val="22406189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Who are you discipling, building up?4</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t>Letter to the Messianic Jews a 09.04b-05 In the Ark </a:t>
            </a:r>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t>July 3, 2021 5781</a:t>
            </a:r>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 xmlns:p14="http://schemas.microsoft.com/office/powerpoint/2010/main" val="18995573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103</a:t>
            </a:fld>
            <a:endParaRPr lang="en-US" altLang="en-US"/>
          </a:p>
        </p:txBody>
      </p:sp>
    </p:spTree>
    <p:extLst>
      <p:ext uri="{BB962C8B-B14F-4D97-AF65-F5344CB8AC3E}">
        <p14:creationId xmlns="" xmlns:p14="http://schemas.microsoft.com/office/powerpoint/2010/main" val="387358076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104</a:t>
            </a:fld>
            <a:endParaRPr lang="en-US" altLang="en-US"/>
          </a:p>
        </p:txBody>
      </p:sp>
    </p:spTree>
    <p:extLst>
      <p:ext uri="{BB962C8B-B14F-4D97-AF65-F5344CB8AC3E}">
        <p14:creationId xmlns="" xmlns:p14="http://schemas.microsoft.com/office/powerpoint/2010/main" val="3572826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smtClean="0"/>
              <a:t>https://nextdoor.com/p/96ZQS_Gkddrp?view=detail</a:t>
            </a:r>
            <a:endParaRPr lang="en-US" sz="1050"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a:t>
            </a:fld>
            <a:endParaRPr lang="en-US" altLang="en-US"/>
          </a:p>
        </p:txBody>
      </p:sp>
    </p:spTree>
    <p:extLst>
      <p:ext uri="{BB962C8B-B14F-4D97-AF65-F5344CB8AC3E}">
        <p14:creationId xmlns:p14="http://schemas.microsoft.com/office/powerpoint/2010/main" xmlns="" val="3697023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12</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13</a:t>
            </a:fld>
            <a:endParaRPr lang="en-US" altLang="en-US"/>
          </a:p>
        </p:txBody>
      </p:sp>
    </p:spTree>
    <p:extLst>
      <p:ext uri="{BB962C8B-B14F-4D97-AF65-F5344CB8AC3E}">
        <p14:creationId xmlns="" xmlns:p14="http://schemas.microsoft.com/office/powerpoint/2010/main" val="1021886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14</a:t>
            </a:fld>
            <a:endParaRPr lang="en-US" altLang="en-US"/>
          </a:p>
        </p:txBody>
      </p:sp>
    </p:spTree>
    <p:extLst>
      <p:ext uri="{BB962C8B-B14F-4D97-AF65-F5344CB8AC3E}">
        <p14:creationId xmlns="" xmlns:p14="http://schemas.microsoft.com/office/powerpoint/2010/main" val="1021886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15</a:t>
            </a:fld>
            <a:endParaRPr lang="en-US" altLang="en-US"/>
          </a:p>
        </p:txBody>
      </p:sp>
    </p:spTree>
    <p:extLst>
      <p:ext uri="{BB962C8B-B14F-4D97-AF65-F5344CB8AC3E}">
        <p14:creationId xmlns="" xmlns:p14="http://schemas.microsoft.com/office/powerpoint/2010/main" val="1021886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16</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17</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18</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19</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a:t>
            </a:fld>
            <a:endParaRPr lang="en-US" altLang="en-US"/>
          </a:p>
        </p:txBody>
      </p:sp>
    </p:spTree>
    <p:extLst>
      <p:ext uri="{BB962C8B-B14F-4D97-AF65-F5344CB8AC3E}">
        <p14:creationId xmlns="" xmlns:p14="http://schemas.microsoft.com/office/powerpoint/2010/main" val="836441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smtClean="0"/>
              <a:t>Is that how we live?   Daily?</a:t>
            </a:r>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20</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smtClean="0"/>
              <a:t>Divine</a:t>
            </a:r>
            <a:r>
              <a:rPr lang="en-US" baseline="0" dirty="0" smtClean="0"/>
              <a:t> miracle: </a:t>
            </a:r>
          </a:p>
          <a:p>
            <a:pPr marL="233363" indent="-233363">
              <a:buFont typeface="+mj-lt"/>
              <a:buAutoNum type="arabicPeriod"/>
            </a:pPr>
            <a:r>
              <a:rPr lang="en-US" dirty="0" smtClean="0"/>
              <a:t>Fresh every morning</a:t>
            </a:r>
          </a:p>
          <a:p>
            <a:pPr marL="233363" indent="-233363">
              <a:buFont typeface="+mj-lt"/>
              <a:buAutoNum type="arabicPeriod"/>
            </a:pPr>
            <a:r>
              <a:rPr lang="en-US" dirty="0" smtClean="0"/>
              <a:t>Repeat every morning: sameness.  Monogamy? </a:t>
            </a:r>
          </a:p>
          <a:p>
            <a:pPr marL="457200" indent="-457200">
              <a:buFont typeface="+mj-lt"/>
              <a:buAutoNum type="arabicPeriod"/>
            </a:pPr>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21</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22</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23</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24</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25</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26</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smtClean="0"/>
              <a:t>These</a:t>
            </a:r>
            <a:r>
              <a:rPr lang="en-US" baseline="0" dirty="0" smtClean="0"/>
              <a:t> guys, the sons of </a:t>
            </a:r>
            <a:r>
              <a:rPr lang="en-US" baseline="0" dirty="0" err="1" smtClean="0"/>
              <a:t>Korakh</a:t>
            </a:r>
            <a:r>
              <a:rPr lang="en-US" baseline="0" dirty="0" smtClean="0"/>
              <a:t>, felt slighted.  Not promoted, rejection, abandoned.  RTF “Abandonment is the key to all other wounds.”  </a:t>
            </a:r>
            <a:r>
              <a:rPr lang="en-US" baseline="0" dirty="0" err="1" smtClean="0"/>
              <a:t>Gan</a:t>
            </a:r>
            <a:r>
              <a:rPr lang="en-US" baseline="0" dirty="0" smtClean="0"/>
              <a:t> Eden</a:t>
            </a:r>
            <a:r>
              <a:rPr lang="en-US" baseline="0" dirty="0" smtClean="0"/>
              <a:t>!</a:t>
            </a:r>
          </a:p>
          <a:p>
            <a:r>
              <a:rPr lang="en-US" baseline="0" dirty="0" smtClean="0"/>
              <a:t>Do you or I have any </a:t>
            </a:r>
            <a:r>
              <a:rPr lang="en-US" baseline="0" dirty="0" err="1" smtClean="0"/>
              <a:t>unforgiven</a:t>
            </a:r>
            <a:r>
              <a:rPr lang="en-US" baseline="0" dirty="0" smtClean="0"/>
              <a:t> wounds, hurts, slights?   Danger!</a:t>
            </a:r>
            <a:endParaRPr lang="en-US" baseline="0" dirty="0" smtClean="0"/>
          </a:p>
          <a:p>
            <a:r>
              <a:rPr lang="en-US" baseline="0" dirty="0" smtClean="0"/>
              <a:t>The essence of leadership is the example of </a:t>
            </a:r>
            <a:r>
              <a:rPr lang="en-US" baseline="0" dirty="0" err="1" smtClean="0"/>
              <a:t>Yeshua</a:t>
            </a:r>
            <a:r>
              <a:rPr lang="en-US" baseline="0" dirty="0" smtClean="0"/>
              <a:t>: </a:t>
            </a:r>
            <a:r>
              <a:rPr lang="en-US" sz="2000" b="0" i="0" kern="1200" dirty="0" smtClean="0">
                <a:solidFill>
                  <a:schemeClr val="tx1"/>
                </a:solidFill>
                <a:latin typeface="Arial Rounded MT Bold" pitchFamily="34" charset="0"/>
                <a:ea typeface="+mn-ea"/>
                <a:cs typeface="Arial" charset="0"/>
              </a:rPr>
              <a:t>He had no form or majesty that we should look at Him, nor beauty that we should desire Him. He was despised and rejected by men, a man of sorrows, acquainted with grief,</a:t>
            </a:r>
            <a:r>
              <a:rPr lang="en-US" dirty="0" smtClean="0"/>
              <a:t/>
            </a:r>
            <a:br>
              <a:rPr lang="en-US" dirty="0" smtClean="0"/>
            </a:br>
            <a:r>
              <a:rPr lang="en-US" sz="2000" b="0" i="0" kern="1200" dirty="0" smtClean="0">
                <a:solidFill>
                  <a:schemeClr val="tx1"/>
                </a:solidFill>
                <a:latin typeface="Arial Rounded MT Bold" pitchFamily="34" charset="0"/>
                <a:ea typeface="+mn-ea"/>
                <a:cs typeface="Arial" charset="0"/>
              </a:rPr>
              <a:t>One from whom people hide their faces.</a:t>
            </a:r>
            <a:r>
              <a:rPr lang="en-US" dirty="0" smtClean="0"/>
              <a:t/>
            </a:r>
            <a:br>
              <a:rPr lang="en-US" dirty="0" smtClean="0"/>
            </a:br>
            <a:r>
              <a:rPr lang="en-US" sz="2000" b="0" i="0" kern="1200" dirty="0" smtClean="0">
                <a:solidFill>
                  <a:schemeClr val="tx1"/>
                </a:solidFill>
                <a:latin typeface="Arial Rounded MT Bold" pitchFamily="34" charset="0"/>
                <a:ea typeface="+mn-ea"/>
                <a:cs typeface="Arial" charset="0"/>
              </a:rPr>
              <a:t>He was despised, and we did not esteem Him.</a:t>
            </a:r>
          </a:p>
          <a:p>
            <a:r>
              <a:rPr lang="en-US" dirty="0" smtClean="0"/>
              <a:t>Love is patient and kind, not jealous, not boastful,</a:t>
            </a:r>
            <a:r>
              <a:rPr lang="en-US" b="1" baseline="30000" dirty="0" smtClean="0"/>
              <a:t> </a:t>
            </a:r>
            <a:r>
              <a:rPr lang="en-US" dirty="0" smtClean="0"/>
              <a:t>not proud.  He that is greatest will be your servant.</a:t>
            </a:r>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27</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22" name="Rectangle 2"/>
          <p:cNvSpPr>
            <a:spLocks noGrp="1" noRot="1" noChangeAspect="1" noChangeArrowheads="1" noTextEdit="1"/>
          </p:cNvSpPr>
          <p:nvPr>
            <p:ph type="sldImg"/>
          </p:nvPr>
        </p:nvSpPr>
        <p:spPr>
          <a:ln/>
        </p:spPr>
      </p:sp>
      <p:sp>
        <p:nvSpPr>
          <p:cNvPr id="1566723" name="Rectangle 3"/>
          <p:cNvSpPr>
            <a:spLocks noGrp="1" noChangeArrowheads="1"/>
          </p:cNvSpPr>
          <p:nvPr>
            <p:ph type="body" idx="1"/>
          </p:nvPr>
        </p:nvSpPr>
        <p:spPr/>
        <p:txBody>
          <a:bodyPr/>
          <a:lstStyle/>
          <a:p>
            <a:r>
              <a:rPr lang="en-US" dirty="0" smtClean="0"/>
              <a:t>Moshe</a:t>
            </a:r>
            <a:r>
              <a:rPr lang="en-US" dirty="0" smtClean="0">
                <a:latin typeface="Arial"/>
              </a:rPr>
              <a:t>’</a:t>
            </a:r>
            <a:r>
              <a:rPr lang="en-US" dirty="0" smtClean="0"/>
              <a:t>s greatest strength as a leader is his dependence on G-d.  On prayer to G-d .  On the reality of G-</a:t>
            </a:r>
            <a:r>
              <a:rPr lang="en-US" dirty="0" err="1" smtClean="0"/>
              <a:t>d</a:t>
            </a:r>
            <a:r>
              <a:rPr lang="en-US" dirty="0" err="1" smtClean="0">
                <a:latin typeface="Arial"/>
              </a:rPr>
              <a:t>’</a:t>
            </a:r>
            <a:r>
              <a:rPr lang="en-US" dirty="0" err="1" smtClean="0"/>
              <a:t>s</a:t>
            </a:r>
            <a:r>
              <a:rPr lang="en-US" dirty="0" smtClean="0"/>
              <a:t> moving in </a:t>
            </a:r>
            <a:r>
              <a:rPr lang="he-IL" b="1" dirty="0" smtClean="0">
                <a:latin typeface="David" pitchFamily="34" charset="-79"/>
                <a:cs typeface="David" pitchFamily="34" charset="-79"/>
              </a:rPr>
              <a:t>ישראל</a:t>
            </a:r>
            <a:r>
              <a:rPr lang="en-US" b="1" dirty="0" smtClean="0">
                <a:latin typeface="David" pitchFamily="34" charset="-79"/>
                <a:cs typeface="David" pitchFamily="34" charset="-79"/>
              </a:rPr>
              <a:t> </a:t>
            </a:r>
          </a:p>
          <a:p>
            <a:endParaRPr lang="en-US" dirty="0" smtClean="0"/>
          </a:p>
          <a:p>
            <a:r>
              <a:rPr lang="en-US" dirty="0" err="1" smtClean="0"/>
              <a:t>Teerosh</a:t>
            </a:r>
            <a:endParaRPr lang="en-US" dirty="0" smtClean="0"/>
          </a:p>
          <a:p>
            <a:r>
              <a:rPr lang="en-US" dirty="0" smtClean="0"/>
              <a:t>Cyber prayer</a:t>
            </a:r>
          </a:p>
          <a:p>
            <a:r>
              <a:rPr lang="en-US" dirty="0" smtClean="0"/>
              <a:t>Not really Jewish?  </a:t>
            </a:r>
            <a:r>
              <a:rPr lang="he-IL" b="1" dirty="0" smtClean="0">
                <a:latin typeface="David" pitchFamily="34" charset="-79"/>
                <a:cs typeface="David" pitchFamily="34" charset="-79"/>
              </a:rPr>
              <a:t>התבודד</a:t>
            </a:r>
            <a:endParaRPr lang="en-US" b="1" dirty="0" smtClean="0">
              <a:latin typeface="David" pitchFamily="34" charset="-79"/>
              <a:cs typeface="David" pitchFamily="34" charset="-79"/>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Rot="1" noChangeAspect="1" noChangeArrowheads="1" noTextEdit="1"/>
          </p:cNvSpPr>
          <p:nvPr>
            <p:ph type="sldImg"/>
          </p:nvPr>
        </p:nvSpPr>
        <p:spPr>
          <a:ln/>
        </p:spPr>
      </p:sp>
      <p:sp>
        <p:nvSpPr>
          <p:cNvPr id="1572867" name="Rectangle 3"/>
          <p:cNvSpPr>
            <a:spLocks noGrp="1" noChangeArrowheads="1"/>
          </p:cNvSpPr>
          <p:nvPr>
            <p:ph type="body" idx="1"/>
          </p:nvPr>
        </p:nvSpPr>
        <p:spPr>
          <a:xfrm>
            <a:off x="381000" y="4191000"/>
            <a:ext cx="6172200" cy="4419600"/>
          </a:xfrm>
        </p:spPr>
        <p:txBody>
          <a:bodyPr/>
          <a:lstStyle/>
          <a:p>
            <a:r>
              <a:rPr lang="en-US" dirty="0" smtClean="0"/>
              <a:t>All your group, only </a:t>
            </a:r>
            <a:r>
              <a:rPr lang="en-US" dirty="0" err="1" smtClean="0"/>
              <a:t>cohanim</a:t>
            </a:r>
            <a:r>
              <a:rPr lang="en-US" dirty="0" smtClean="0"/>
              <a:t> supposed to burn incense.</a:t>
            </a:r>
          </a:p>
          <a:p>
            <a:r>
              <a:rPr lang="en-US" dirty="0" smtClean="0"/>
              <a:t>V 17 Each of you take his fire pan and put incense in it; every one of you, bring before </a:t>
            </a:r>
            <a:r>
              <a:rPr lang="en-US" cap="small" dirty="0" smtClean="0"/>
              <a:t>ADONI</a:t>
            </a:r>
            <a:r>
              <a:rPr lang="en-US" dirty="0" smtClean="0"/>
              <a:t> </a:t>
            </a:r>
            <a:r>
              <a:rPr lang="en-US" dirty="0" smtClean="0"/>
              <a:t>his fire pan, 250 fire pans, you too, and </a:t>
            </a:r>
            <a:r>
              <a:rPr lang="en-US" dirty="0" err="1" smtClean="0"/>
              <a:t>Aharon</a:t>
            </a:r>
            <a:r>
              <a:rPr lang="en-US" dirty="0" smtClean="0"/>
              <a:t> - each one his fire pan." </a:t>
            </a:r>
          </a:p>
          <a:p>
            <a:endParaRPr lang="en-US" dirty="0" smtClean="0"/>
          </a:p>
          <a:p>
            <a:r>
              <a:rPr lang="en-US" dirty="0" smtClean="0"/>
              <a:t>Sort of trial by ordeal, see what happens.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a:t>
            </a:fld>
            <a:endParaRPr lang="en-US" altLang="en-US"/>
          </a:p>
        </p:txBody>
      </p:sp>
    </p:spTree>
    <p:extLst>
      <p:ext uri="{BB962C8B-B14F-4D97-AF65-F5344CB8AC3E}">
        <p14:creationId xmlns="" xmlns:p14="http://schemas.microsoft.com/office/powerpoint/2010/main" val="8364415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050" name="Rectangle 2"/>
          <p:cNvSpPr>
            <a:spLocks noGrp="1" noRot="1" noChangeAspect="1" noChangeArrowheads="1" noTextEdit="1"/>
          </p:cNvSpPr>
          <p:nvPr>
            <p:ph type="sldImg"/>
          </p:nvPr>
        </p:nvSpPr>
        <p:spPr>
          <a:ln/>
        </p:spPr>
      </p:sp>
      <p:sp>
        <p:nvSpPr>
          <p:cNvPr id="1538051" name="Rectangle 3"/>
          <p:cNvSpPr>
            <a:spLocks noGrp="1" noChangeArrowheads="1"/>
          </p:cNvSpPr>
          <p:nvPr>
            <p:ph type="body" idx="1"/>
          </p:nvPr>
        </p:nvSpPr>
        <p:spPr/>
        <p:txBody>
          <a:bodyPr/>
          <a:lstStyle/>
          <a:p>
            <a:r>
              <a:rPr lang="en-US" smtClean="0">
                <a:latin typeface="Arial"/>
              </a:rPr>
              <a:t>½</a:t>
            </a:r>
            <a:r>
              <a:rPr lang="en-US" smtClean="0"/>
              <a:t> oz of incense.</a:t>
            </a:r>
          </a:p>
          <a:p>
            <a:r>
              <a:rPr lang="en-US" smtClean="0"/>
              <a:t>The chalice is carried into the Sanctuary of the Temple, where the golden incense altar stands. Upon entering the Sanctuary the priest sounds the small ring-shaped bell seen on the top of the chalice cover. </a:t>
            </a:r>
          </a:p>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578" name="Rectangle 2"/>
          <p:cNvSpPr>
            <a:spLocks noGrp="1" noRot="1" noChangeAspect="1" noChangeArrowheads="1" noTextEdit="1"/>
          </p:cNvSpPr>
          <p:nvPr>
            <p:ph type="sldImg"/>
          </p:nvPr>
        </p:nvSpPr>
        <p:spPr>
          <a:ln/>
        </p:spPr>
      </p:sp>
      <p:sp>
        <p:nvSpPr>
          <p:cNvPr id="1560579" name="Rectangle 3"/>
          <p:cNvSpPr>
            <a:spLocks noGrp="1" noChangeArrowheads="1"/>
          </p:cNvSpPr>
          <p:nvPr>
            <p:ph type="body" idx="1"/>
          </p:nvPr>
        </p:nvSpPr>
        <p:spPr/>
        <p:txBody>
          <a:bodyPr/>
          <a:lstStyle/>
          <a:p>
            <a:r>
              <a:rPr lang="en-US" smtClean="0"/>
              <a:t>Yom Kippur use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err="1" smtClean="0"/>
              <a:t>Opposers</a:t>
            </a:r>
            <a:r>
              <a:rPr lang="en-US" dirty="0" smtClean="0"/>
              <a:t> weren’t convinced.  Still in opposition!</a:t>
            </a:r>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32</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194" name="Rectangle 2"/>
          <p:cNvSpPr>
            <a:spLocks noGrp="1" noRot="1" noChangeAspect="1" noChangeArrowheads="1" noTextEdit="1"/>
          </p:cNvSpPr>
          <p:nvPr>
            <p:ph type="sldImg"/>
          </p:nvPr>
        </p:nvSpPr>
        <p:spPr>
          <a:ln/>
        </p:spPr>
      </p:sp>
      <p:sp>
        <p:nvSpPr>
          <p:cNvPr id="1544195" name="Rectangle 3"/>
          <p:cNvSpPr>
            <a:spLocks noGrp="1" noChangeArrowheads="1"/>
          </p:cNvSpPr>
          <p:nvPr>
            <p:ph type="body" idx="1"/>
          </p:nvPr>
        </p:nvSpPr>
        <p:spPr/>
        <p:txBody>
          <a:bodyPr/>
          <a:lstStyle/>
          <a:p>
            <a:r>
              <a:rPr lang="en-US" smtClean="0"/>
              <a:t>Really G-d</a:t>
            </a:r>
            <a:r>
              <a:rPr lang="en-US" smtClean="0">
                <a:latin typeface="Arial"/>
              </a:rPr>
              <a:t>’</a:t>
            </a:r>
            <a:r>
              <a:rPr lang="en-US" smtClean="0"/>
              <a:t>s strategy</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34</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35</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146" name="Rectangle 2"/>
          <p:cNvSpPr>
            <a:spLocks noGrp="1" noRot="1" noChangeAspect="1" noChangeArrowheads="1" noTextEdit="1"/>
          </p:cNvSpPr>
          <p:nvPr>
            <p:ph type="sldImg"/>
          </p:nvPr>
        </p:nvSpPr>
        <p:spPr>
          <a:xfrm>
            <a:off x="1066800" y="685800"/>
            <a:ext cx="4572000" cy="3429000"/>
          </a:xfrm>
          <a:ln/>
        </p:spPr>
      </p:sp>
      <p:sp>
        <p:nvSpPr>
          <p:cNvPr id="1542147" name="Rectangle 3"/>
          <p:cNvSpPr>
            <a:spLocks noGrp="1" noChangeArrowheads="1"/>
          </p:cNvSpPr>
          <p:nvPr>
            <p:ph type="body" idx="1"/>
          </p:nvPr>
        </p:nvSpPr>
        <p:spPr/>
        <p:txBody>
          <a:bodyPr/>
          <a:lstStyle/>
          <a:p>
            <a:r>
              <a:rPr lang="en-US" dirty="0" smtClean="0"/>
              <a:t>sometimes radically surprising things happen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386" name="Rectangle 2"/>
          <p:cNvSpPr>
            <a:spLocks noGrp="1" noRot="1" noChangeAspect="1" noChangeArrowheads="1" noTextEdit="1"/>
          </p:cNvSpPr>
          <p:nvPr>
            <p:ph type="sldImg"/>
          </p:nvPr>
        </p:nvSpPr>
        <p:spPr>
          <a:xfrm>
            <a:off x="1066800" y="685800"/>
            <a:ext cx="4572000" cy="3429000"/>
          </a:xfrm>
          <a:ln/>
        </p:spPr>
      </p:sp>
      <p:sp>
        <p:nvSpPr>
          <p:cNvPr id="1552387" name="Rectangle 3"/>
          <p:cNvSpPr>
            <a:spLocks noGrp="1" noChangeArrowheads="1"/>
          </p:cNvSpPr>
          <p:nvPr>
            <p:ph type="body" idx="1"/>
          </p:nvPr>
        </p:nvSpPr>
        <p:spPr/>
        <p:txBody>
          <a:bodyPr/>
          <a:lstStyle/>
          <a:p>
            <a:r>
              <a:rPr lang="en-US" dirty="0" smtClean="0"/>
              <a: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82" name="Rectangle 2"/>
          <p:cNvSpPr>
            <a:spLocks noGrp="1" noRot="1" noChangeAspect="1" noChangeArrowheads="1" noTextEdit="1"/>
          </p:cNvSpPr>
          <p:nvPr>
            <p:ph type="sldImg"/>
          </p:nvPr>
        </p:nvSpPr>
        <p:spPr>
          <a:ln/>
        </p:spPr>
      </p:sp>
      <p:sp>
        <p:nvSpPr>
          <p:cNvPr id="1556483" name="Rectangle 3"/>
          <p:cNvSpPr>
            <a:spLocks noGrp="1" noChangeArrowheads="1"/>
          </p:cNvSpPr>
          <p:nvPr>
            <p:ph type="body" idx="1"/>
          </p:nvPr>
        </p:nvSpPr>
        <p:spPr/>
        <p:txBody>
          <a:bodyPr/>
          <a:lstStyle/>
          <a:p>
            <a:r>
              <a:rPr lang="en-US" smtClean="0"/>
              <a:t>Guatemala, also Florida sinkholes</a:t>
            </a:r>
          </a:p>
          <a:p>
            <a:r>
              <a:rPr lang="en-US" smtClean="0"/>
              <a:t>YOU Sometimes our lives seem collapse</a:t>
            </a:r>
          </a:p>
          <a:p>
            <a:pPr>
              <a:buFontTx/>
              <a:buChar char="•"/>
            </a:pPr>
            <a:r>
              <a:rPr lang="en-US" smtClean="0"/>
              <a:t>Visible</a:t>
            </a:r>
          </a:p>
          <a:p>
            <a:pPr>
              <a:buFontTx/>
              <a:buChar char="•"/>
            </a:pPr>
            <a:r>
              <a:rPr lang="en-US" smtClean="0"/>
              <a:t>Hidden</a:t>
            </a:r>
          </a:p>
          <a:p>
            <a:r>
              <a:rPr lang="en-US" smtClean="0"/>
              <a:t>BREAK POWER SINK HOLES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smtClean="0"/>
              <a:t>https://news.yahoo.com/jerusalem-sinkhole-swallows-parked-cars-154133135.html  0 to</a:t>
            </a:r>
            <a:r>
              <a:rPr lang="en-US" baseline="0" dirty="0" smtClean="0"/>
              <a:t> 22 sec</a:t>
            </a:r>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39</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a:t>
            </a:fld>
            <a:endParaRPr lang="en-US" altLang="en-US"/>
          </a:p>
        </p:txBody>
      </p:sp>
    </p:spTree>
    <p:extLst>
      <p:ext uri="{BB962C8B-B14F-4D97-AF65-F5344CB8AC3E}">
        <p14:creationId xmlns="" xmlns:p14="http://schemas.microsoft.com/office/powerpoint/2010/main" val="8364415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b="0" i="0" kern="1200" dirty="0" smtClean="0">
                <a:solidFill>
                  <a:schemeClr val="tx1"/>
                </a:solidFill>
                <a:latin typeface="Arial Rounded MT Bold" pitchFamily="34" charset="0"/>
                <a:ea typeface="+mn-ea"/>
                <a:cs typeface="Arial" charset="0"/>
              </a:rPr>
              <a:t>https://weather.com/news/news/2020-05-06-blackhawk-south-dakota-sinkhole-over-a-mine</a:t>
            </a:r>
          </a:p>
          <a:p>
            <a:r>
              <a:rPr lang="en-US" sz="2000" b="0" i="0" kern="1200" dirty="0" smtClean="0">
                <a:solidFill>
                  <a:schemeClr val="tx1"/>
                </a:solidFill>
                <a:latin typeface="Arial Rounded MT Bold" pitchFamily="34" charset="0"/>
                <a:ea typeface="+mn-ea"/>
                <a:cs typeface="Arial" charset="0"/>
              </a:rPr>
              <a:t>Several homes in the Rapid City area were evacuated after a sinkhole opened into an abandoned gypsum mine located beneath residential homes. actually opened into an abandoned gypsum mine that’s at least 600 feet long and filled with holes from drilling and mining equipment.</a:t>
            </a:r>
          </a:p>
          <a:p>
            <a:r>
              <a:rPr lang="en-US" sz="2000" b="0" i="0" kern="1200" dirty="0" smtClean="0">
                <a:solidFill>
                  <a:schemeClr val="tx1"/>
                </a:solidFill>
                <a:latin typeface="Arial Rounded MT Bold" pitchFamily="34" charset="0"/>
                <a:ea typeface="+mn-ea"/>
                <a:cs typeface="Arial" charset="0"/>
              </a:rPr>
              <a:t>Twelve families in Meade County's Blackhawk have been evacuated because of the April 27, </a:t>
            </a:r>
            <a:r>
              <a:rPr lang="en-US" sz="2000" b="0" i="0" kern="1200" dirty="0" smtClean="0">
                <a:solidFill>
                  <a:schemeClr val="tx1"/>
                </a:solidFill>
                <a:latin typeface="Arial Rounded MT Bold" pitchFamily="34" charset="0"/>
                <a:ea typeface="+mn-ea"/>
                <a:cs typeface="Arial" charset="0"/>
              </a:rPr>
              <a:t>2020</a:t>
            </a:r>
          </a:p>
          <a:p>
            <a:r>
              <a:rPr lang="en-US" dirty="0" smtClean="0"/>
              <a:t>Sometimes we THINK our lives are on a sound footing.   But unless built on the Rock of </a:t>
            </a:r>
            <a:r>
              <a:rPr lang="en-US" dirty="0" err="1" smtClean="0"/>
              <a:t>Yeshua</a:t>
            </a:r>
            <a:r>
              <a:rPr lang="en-US" dirty="0" smtClean="0"/>
              <a:t>…</a:t>
            </a:r>
            <a:endParaRPr lang="en-US" sz="2000" b="0" i="0" kern="1200" dirty="0">
              <a:solidFill>
                <a:schemeClr val="tx1"/>
              </a:solidFill>
              <a:latin typeface="Arial Rounded MT Bold" pitchFamily="34" charset="0"/>
              <a:ea typeface="+mn-ea"/>
              <a:cs typeface="Arial" charset="0"/>
            </a:endParaRPr>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40</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smtClean="0"/>
              <a:t>Still rebellion NOT squelched.   </a:t>
            </a:r>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41</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42</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43</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smtClean="0"/>
              <a:t>Still</a:t>
            </a:r>
            <a:r>
              <a:rPr lang="en-US" baseline="0" dirty="0" smtClean="0"/>
              <a:t> no apparent repentance</a:t>
            </a:r>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44</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45</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46</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47</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2000" b="0" i="0" kern="1200" baseline="30000" dirty="0" err="1" smtClean="0">
                <a:solidFill>
                  <a:schemeClr val="tx1"/>
                </a:solidFill>
                <a:latin typeface="Arial Rounded MT Bold" pitchFamily="34" charset="0"/>
                <a:ea typeface="+mn-ea"/>
                <a:cs typeface="Arial" charset="0"/>
              </a:rPr>
              <a:t>Bamidbar</a:t>
            </a:r>
            <a:r>
              <a:rPr lang="en-US" sz="2000" b="0" i="0" kern="1200" baseline="30000" dirty="0" smtClean="0">
                <a:solidFill>
                  <a:schemeClr val="tx1"/>
                </a:solidFill>
                <a:latin typeface="Arial Rounded MT Bold" pitchFamily="34" charset="0"/>
                <a:ea typeface="+mn-ea"/>
                <a:cs typeface="Arial" charset="0"/>
              </a:rPr>
              <a:t>/Nu 17 </a:t>
            </a:r>
            <a:r>
              <a:rPr lang="en-US" sz="2000" b="1" i="0" kern="1200" baseline="30000" dirty="0" smtClean="0">
                <a:solidFill>
                  <a:schemeClr val="tx1"/>
                </a:solidFill>
                <a:latin typeface="Arial Rounded MT Bold" pitchFamily="34" charset="0"/>
                <a:ea typeface="+mn-ea"/>
                <a:cs typeface="Arial" charset="0"/>
              </a:rPr>
              <a:t>25 </a:t>
            </a:r>
            <a:r>
              <a:rPr lang="en-US" sz="2000" b="0" kern="1200" cap="small" dirty="0" smtClean="0">
                <a:solidFill>
                  <a:schemeClr val="tx1"/>
                </a:solidFill>
                <a:latin typeface="Arial Rounded MT Bold" pitchFamily="34" charset="0"/>
                <a:ea typeface="+mn-ea"/>
                <a:cs typeface="Arial" charset="0"/>
              </a:rPr>
              <a:t>Adoni</a:t>
            </a:r>
            <a:r>
              <a:rPr lang="en-US" sz="2000" b="0" i="0" kern="1200" dirty="0" smtClean="0">
                <a:solidFill>
                  <a:schemeClr val="tx1"/>
                </a:solidFill>
                <a:latin typeface="Arial Rounded MT Bold" pitchFamily="34" charset="0"/>
                <a:ea typeface="+mn-ea"/>
                <a:cs typeface="Arial" charset="0"/>
              </a:rPr>
              <a:t> said to Moshe, “Return </a:t>
            </a:r>
            <a:r>
              <a:rPr lang="en-US" sz="2000" b="0" i="0" kern="1200" dirty="0" err="1" smtClean="0">
                <a:solidFill>
                  <a:schemeClr val="tx1"/>
                </a:solidFill>
                <a:latin typeface="Arial Rounded MT Bold" pitchFamily="34" charset="0"/>
                <a:ea typeface="+mn-ea"/>
                <a:cs typeface="Arial" charset="0"/>
              </a:rPr>
              <a:t>Aharon’s</a:t>
            </a:r>
            <a:r>
              <a:rPr lang="en-US" sz="2000" b="0" i="0" kern="1200" dirty="0" smtClean="0">
                <a:solidFill>
                  <a:schemeClr val="tx1"/>
                </a:solidFill>
                <a:latin typeface="Arial Rounded MT Bold" pitchFamily="34" charset="0"/>
                <a:ea typeface="+mn-ea"/>
                <a:cs typeface="Arial" charset="0"/>
              </a:rPr>
              <a:t> staff to its place in front of the testimony. It is to be kept there as a sign to the rebels, so that they will stop grumbling against me and thus not die.”</a:t>
            </a:r>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48</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49</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a:t>
            </a:fld>
            <a:endParaRPr lang="en-US" altLang="en-US"/>
          </a:p>
        </p:txBody>
      </p:sp>
    </p:spTree>
    <p:extLst>
      <p:ext uri="{BB962C8B-B14F-4D97-AF65-F5344CB8AC3E}">
        <p14:creationId xmlns="" xmlns:p14="http://schemas.microsoft.com/office/powerpoint/2010/main" val="8364415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50</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51</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smtClean="0"/>
              <a:t>Are we keeping our joy, sweetness, fruit</a:t>
            </a:r>
            <a:r>
              <a:rPr lang="en-US" baseline="0" dirty="0" smtClean="0"/>
              <a:t> of the Spirit in our battles.   </a:t>
            </a:r>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52</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53</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54</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55</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56</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57</a:t>
            </a:fld>
            <a:endParaRPr lang="en-US" altLang="en-US"/>
          </a:p>
        </p:txBody>
      </p:sp>
    </p:spTree>
    <p:extLst>
      <p:ext uri="{BB962C8B-B14F-4D97-AF65-F5344CB8AC3E}">
        <p14:creationId xmlns="" xmlns:p14="http://schemas.microsoft.com/office/powerpoint/2010/main" val="8364415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smtClean="0"/>
              <a:t>https://www.theepochtimes.com/mkt_breakingnews/five-dead-156-missing-in-florida-building-collapse-as-sister-building-could-be-evacuated_3876139.html?utm_source=newsnoe&amp;utm_medium=email&amp;utm_campaign=breaking-2021-06-27-1&amp;mktids=fd3634515b964b960d762725aa65defd&amp;est=sQqQrtYsRft6LbO%2Fw%2FbY%2Fo7eM%2Bz7aFucBagkMPGdi3%2BrCNpNO09xAtVOAfbL38JhcQ%3D%3D</a:t>
            </a:r>
            <a:endParaRPr lang="en-US" sz="1050"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58</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smtClean="0"/>
              <a:t>https://www.theepochtimes.com/mkt_breakingnews/mom-with-broken-pelvis-rescues-daughter-during-surfside-condo-collapse-after-falling-4-stories_3875244.html?utm_source=newsnoe&amp;utm_medium=email&amp;utm_campaign=breaking-2021-06-30-1&amp;mktids=1877fd736d9f5116c27a039b9c75bda7&amp;est=u81iG45i9PaeWTMvyPuvLzLOM6n2HxzuPmyXw4CcN5RzFgjVCXTY1ql1lDtqsF23ig%3D%3D</a:t>
            </a:r>
            <a:endParaRPr lang="en-US" sz="1050"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59</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a:t>
            </a:fld>
            <a:endParaRPr lang="en-US" altLang="en-US"/>
          </a:p>
        </p:txBody>
      </p:sp>
    </p:spTree>
    <p:extLst>
      <p:ext uri="{BB962C8B-B14F-4D97-AF65-F5344CB8AC3E}">
        <p14:creationId xmlns="" xmlns:p14="http://schemas.microsoft.com/office/powerpoint/2010/main" val="8364415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smtClean="0"/>
              <a:t>https://www.theepochtimes.com/mkt_breakingnews/mom-with-broken-pelvis-rescues-daughter-during-surfside-condo-collapse-after-falling-4-stories_3875244.html?utm_source=newsnoe&amp;utm_medium=email&amp;utm_campaign=breaking-2021-06-30-1&amp;mktids=1877fd736d9f5116c27a039b9c75bda7&amp;est=u81iG45i9PaeWTMvyPuvLzLOM6n2HxzuPmyXw4CcN5RzFgjVCXTY1ql1lDtqsF23ig%3D%3D</a:t>
            </a:r>
            <a:endParaRPr lang="en-US" sz="1050"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60</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smtClean="0"/>
              <a:t>https://www.theepochtimes.com/mkt_breakingnews/five-dead-156-missing-in-florida-building-collapse-as-sister-building-could-be-evacuated_3876139.html?utm_source=newsnoe&amp;utm_medium=email&amp;utm_campaign=breaking-2021-06-27-1&amp;mktids=fd3634515b964b960d762725aa65defd&amp;est=sQqQrtYsRft6LbO%2Fw%2FbY%2Fo7eM%2Bz7aFucBagkMPGdi3%2BrCNpNO09xAtVOAfbL38JhcQ%3D%3D</a:t>
            </a:r>
            <a:endParaRPr lang="en-US" sz="1050"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61</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smtClean="0"/>
              <a:t>From George Whitten’s Worthy</a:t>
            </a:r>
            <a:r>
              <a:rPr lang="en-US" baseline="0" dirty="0" smtClean="0"/>
              <a:t> News…</a:t>
            </a:r>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62</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smtClean="0"/>
              <a:t>https://worthy.watch/transgender-contestant-defeats-21-women-to-win-miss-nevada-usa-pageant</a:t>
            </a:r>
            <a:endParaRPr lang="en-US" sz="1000"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63</a:t>
            </a:fld>
            <a:endParaRPr lang="en-US" altLang="en-US"/>
          </a:p>
        </p:txBody>
      </p:sp>
    </p:spTree>
    <p:extLst>
      <p:ext uri="{BB962C8B-B14F-4D97-AF65-F5344CB8AC3E}">
        <p14:creationId xmlns="" xmlns:p14="http://schemas.microsoft.com/office/powerpoint/2010/main" val="35418796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smtClean="0"/>
              <a:t>https://heightzone.com/kataluna-enriquez-as-a-boy-miss-nevada-before-transition-surgery-details/</a:t>
            </a:r>
            <a:endParaRPr lang="en-US" sz="1050"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64</a:t>
            </a:fld>
            <a:endParaRPr lang="en-US" altLang="en-US"/>
          </a:p>
        </p:txBody>
      </p:sp>
    </p:spTree>
    <p:extLst>
      <p:ext uri="{BB962C8B-B14F-4D97-AF65-F5344CB8AC3E}">
        <p14:creationId xmlns="" xmlns:p14="http://schemas.microsoft.com/office/powerpoint/2010/main" val="35418796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smtClean="0"/>
              <a:t>https://www.instagram.com/mskataluna/</a:t>
            </a:r>
            <a:endParaRPr lang="en-US" sz="1050"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65</a:t>
            </a:fld>
            <a:endParaRPr lang="en-US" altLang="en-US"/>
          </a:p>
        </p:txBody>
      </p:sp>
    </p:spTree>
    <p:extLst>
      <p:ext uri="{BB962C8B-B14F-4D97-AF65-F5344CB8AC3E}">
        <p14:creationId xmlns="" xmlns:p14="http://schemas.microsoft.com/office/powerpoint/2010/main" val="35418796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smtClean="0"/>
              <a:t>https://www.instagram.com/mskataluna/</a:t>
            </a:r>
            <a:endParaRPr lang="en-US" sz="1050"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66</a:t>
            </a:fld>
            <a:endParaRPr lang="en-US" altLang="en-US"/>
          </a:p>
        </p:txBody>
      </p:sp>
    </p:spTree>
    <p:extLst>
      <p:ext uri="{BB962C8B-B14F-4D97-AF65-F5344CB8AC3E}">
        <p14:creationId xmlns="" xmlns:p14="http://schemas.microsoft.com/office/powerpoint/2010/main" val="35418796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smtClean="0"/>
              <a:t>How can we deny</a:t>
            </a:r>
            <a:r>
              <a:rPr lang="en-US" baseline="0" dirty="0" smtClean="0"/>
              <a:t> the pain of such people?   </a:t>
            </a:r>
          </a:p>
          <a:p>
            <a:r>
              <a:rPr lang="en-US" baseline="0" dirty="0" smtClean="0"/>
              <a:t>How can we be sure we are right, not rigid?</a:t>
            </a:r>
          </a:p>
          <a:p>
            <a:r>
              <a:rPr lang="en-US" baseline="0" dirty="0" smtClean="0"/>
              <a:t>Right response: purity of mind, virginity, love, warmth, build your marriages.   Courtesy, chivalry.   </a:t>
            </a:r>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67</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smtClean="0"/>
              <a:t>https://www.usatoday.com/story/sports/ncaab/2012/12/04/college-basketball-transgender-player-gabrielle-ludwig-robert-ludwig-mission-college/1744703/</a:t>
            </a:r>
            <a:endParaRPr lang="en-US" sz="1050"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68</a:t>
            </a:fld>
            <a:endParaRPr lang="en-US" altLang="en-US"/>
          </a:p>
        </p:txBody>
      </p:sp>
    </p:spTree>
    <p:extLst>
      <p:ext uri="{BB962C8B-B14F-4D97-AF65-F5344CB8AC3E}">
        <p14:creationId xmlns="" xmlns:p14="http://schemas.microsoft.com/office/powerpoint/2010/main" val="42138991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smtClean="0"/>
              <a:t>https://www.usatoday.com/story/sports/ncaab/2012/12/04/college-basketball-transgender-player-gabrielle-ludwig-robert-ludwig-mission-college/1744703</a:t>
            </a:r>
            <a:r>
              <a:rPr lang="en-US" dirty="0" smtClean="0"/>
              <a:t>/</a:t>
            </a:r>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69</a:t>
            </a:fld>
            <a:endParaRPr lang="en-US" altLang="en-US"/>
          </a:p>
        </p:txBody>
      </p:sp>
    </p:spTree>
    <p:extLst>
      <p:ext uri="{BB962C8B-B14F-4D97-AF65-F5344CB8AC3E}">
        <p14:creationId xmlns="" xmlns:p14="http://schemas.microsoft.com/office/powerpoint/2010/main" val="1320230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a:t>
            </a:fld>
            <a:endParaRPr lang="en-US" altLang="en-US"/>
          </a:p>
        </p:txBody>
      </p:sp>
    </p:spTree>
    <p:extLst>
      <p:ext uri="{BB962C8B-B14F-4D97-AF65-F5344CB8AC3E}">
        <p14:creationId xmlns="" xmlns:p14="http://schemas.microsoft.com/office/powerpoint/2010/main" val="8364415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smtClean="0"/>
              <a:t>https://www.usatoday.com/story/sports/ncaab/2012/12/04/college-basketball-transgender-player-gabrielle-ludwig-robert-ludwig-mission-college/1744703</a:t>
            </a:r>
            <a:r>
              <a:rPr lang="en-US" dirty="0" smtClean="0"/>
              <a:t>/</a:t>
            </a:r>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70</a:t>
            </a:fld>
            <a:endParaRPr lang="en-US" altLang="en-US"/>
          </a:p>
        </p:txBody>
      </p:sp>
    </p:spTree>
    <p:extLst>
      <p:ext uri="{BB962C8B-B14F-4D97-AF65-F5344CB8AC3E}">
        <p14:creationId xmlns="" xmlns:p14="http://schemas.microsoft.com/office/powerpoint/2010/main" val="13202306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71</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72</a:t>
            </a:fld>
            <a:endParaRPr lang="en-US" altLang="en-US"/>
          </a:p>
        </p:txBody>
      </p:sp>
    </p:spTree>
    <p:extLst>
      <p:ext uri="{BB962C8B-B14F-4D97-AF65-F5344CB8AC3E}">
        <p14:creationId xmlns="" xmlns:p14="http://schemas.microsoft.com/office/powerpoint/2010/main" val="8364415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73</a:t>
            </a:fld>
            <a:endParaRPr lang="en-US" altLang="en-US"/>
          </a:p>
        </p:txBody>
      </p:sp>
    </p:spTree>
    <p:extLst>
      <p:ext uri="{BB962C8B-B14F-4D97-AF65-F5344CB8AC3E}">
        <p14:creationId xmlns="" xmlns:p14="http://schemas.microsoft.com/office/powerpoint/2010/main" val="8364415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74</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smtClean="0"/>
              <a:t>https://www.frc.org/get.cfm?i=WA21F32&amp;f=WU21F11</a:t>
            </a:r>
          </a:p>
          <a:p>
            <a:r>
              <a:rPr lang="en-US" smtClean="0"/>
              <a:t>Tony Perkins</a:t>
            </a:r>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75</a:t>
            </a:fld>
            <a:endParaRPr lang="en-US" altLang="en-US"/>
          </a:p>
        </p:txBody>
      </p:sp>
    </p:spTree>
    <p:extLst>
      <p:ext uri="{BB962C8B-B14F-4D97-AF65-F5344CB8AC3E}">
        <p14:creationId xmlns="" xmlns:p14="http://schemas.microsoft.com/office/powerpoint/2010/main" val="17822645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smtClean="0"/>
              <a:t>Sinners in </a:t>
            </a:r>
            <a:r>
              <a:rPr lang="en-US" smtClean="0"/>
              <a:t>the hands…</a:t>
            </a:r>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76</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77</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78</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smtClean="0"/>
              <a:t>Martin Luther</a:t>
            </a:r>
            <a:r>
              <a:rPr lang="en-US" baseline="0" dirty="0" smtClean="0"/>
              <a:t> King: judged by the content of his character.</a:t>
            </a:r>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79</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a:t>
            </a:fld>
            <a:endParaRPr lang="en-US" altLang="en-US"/>
          </a:p>
        </p:txBody>
      </p:sp>
    </p:spTree>
    <p:extLst>
      <p:ext uri="{BB962C8B-B14F-4D97-AF65-F5344CB8AC3E}">
        <p14:creationId xmlns="" xmlns:p14="http://schemas.microsoft.com/office/powerpoint/2010/main" val="8364415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smtClean="0"/>
              <a:t>From Jamie Lash…</a:t>
            </a:r>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80</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81</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smtClean="0"/>
              <a:t>https://www.jewishjewels.org/news-letters/we-are-at-war/</a:t>
            </a:r>
            <a:endParaRPr lang="en-US" sz="1050"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82</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2000" dirty="0" smtClean="0"/>
              <a:t>https://www.jewishjewels.org/news-letters/we-are-at-war/</a:t>
            </a:r>
          </a:p>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83</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2000" dirty="0" smtClean="0"/>
              <a:t>https://www.jewishjewels.org/news-letters/we-are-at-war/</a:t>
            </a:r>
          </a:p>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84</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2000" dirty="0" smtClean="0"/>
              <a:t>https://www.jewishjewels.org/news-letters/we-are-at-war/</a:t>
            </a:r>
          </a:p>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85</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86</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2000" dirty="0" smtClean="0"/>
              <a:t>https://www.jewishjewels.org/news-letters/we-are-at-war/</a:t>
            </a:r>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87</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2000" dirty="0" smtClean="0"/>
              <a:t>https://www.jewishjewels.org/news-letters/we-are-at-war/</a:t>
            </a:r>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88</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89</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a:t>
            </a:fld>
            <a:endParaRPr lang="en-US" altLang="en-US"/>
          </a:p>
        </p:txBody>
      </p:sp>
    </p:spTree>
    <p:extLst>
      <p:ext uri="{BB962C8B-B14F-4D97-AF65-F5344CB8AC3E}">
        <p14:creationId xmlns="" xmlns:p14="http://schemas.microsoft.com/office/powerpoint/2010/main" val="8364415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smtClean="0"/>
              <a:t>We are in the three weeks “</a:t>
            </a:r>
            <a:r>
              <a:rPr lang="en-US" dirty="0" err="1" smtClean="0"/>
              <a:t>Bayn</a:t>
            </a:r>
            <a:r>
              <a:rPr lang="en-US" baseline="0" dirty="0" smtClean="0"/>
              <a:t> </a:t>
            </a:r>
            <a:r>
              <a:rPr lang="en-US" baseline="0" dirty="0" err="1" smtClean="0"/>
              <a:t>HaMetsarim</a:t>
            </a:r>
            <a:r>
              <a:rPr lang="en-US" baseline="0" dirty="0" smtClean="0"/>
              <a:t>”   “Between the straits”  time when the walls of ancient Jerusalem were breached and the Babylonians fought their way to the Temple.  </a:t>
            </a:r>
            <a:r>
              <a:rPr lang="en-US" baseline="0" dirty="0" err="1" smtClean="0"/>
              <a:t>Tisha</a:t>
            </a:r>
            <a:r>
              <a:rPr lang="en-US" baseline="0" dirty="0" smtClean="0"/>
              <a:t> </a:t>
            </a:r>
            <a:r>
              <a:rPr lang="en-US" baseline="0" dirty="0" err="1" smtClean="0"/>
              <a:t>B’Av</a:t>
            </a:r>
            <a:r>
              <a:rPr lang="en-US" baseline="0" dirty="0" smtClean="0"/>
              <a:t>, July 17, they burned Solomon’s Temple.  Time for intercession, fasting.   Haven’t gotten much response yet for </a:t>
            </a:r>
            <a:r>
              <a:rPr lang="en-US" baseline="0" dirty="0" err="1" smtClean="0"/>
              <a:t>Tisha</a:t>
            </a:r>
            <a:r>
              <a:rPr lang="en-US" baseline="0" dirty="0" smtClean="0"/>
              <a:t> </a:t>
            </a:r>
            <a:r>
              <a:rPr lang="en-US" baseline="0" dirty="0" err="1" smtClean="0"/>
              <a:t>B’Av</a:t>
            </a:r>
            <a:r>
              <a:rPr lang="en-US" baseline="0" dirty="0" smtClean="0"/>
              <a:t>, intercession still works…</a:t>
            </a:r>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90</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rtl="0"/>
            <a:r>
              <a:rPr lang="en-US" dirty="0"/>
              <a:t>https://www.youtube.com/watch?app=desktop&amp;v=e67UKZEUDWo&amp;feature=share</a:t>
            </a:r>
          </a:p>
          <a:p>
            <a:pPr rtl="0"/>
            <a:r>
              <a:rPr lang="en-US" dirty="0"/>
              <a:t>3.10 to </a:t>
            </a:r>
            <a:r>
              <a:rPr lang="en-US" dirty="0" smtClean="0"/>
              <a:t>5.13</a:t>
            </a:r>
          </a:p>
          <a:p>
            <a:pPr rtl="0"/>
            <a:r>
              <a:rPr lang="en-US" dirty="0" smtClean="0"/>
              <a:t>Oct 19</a:t>
            </a:r>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91</a:t>
            </a:fld>
            <a:endParaRPr lang="en-US" altLang="en-US"/>
          </a:p>
        </p:txBody>
      </p:sp>
    </p:spTree>
    <p:extLst>
      <p:ext uri="{BB962C8B-B14F-4D97-AF65-F5344CB8AC3E}">
        <p14:creationId xmlns:p14="http://schemas.microsoft.com/office/powerpoint/2010/main" xmlns="" val="20173269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smtClean="0"/>
              <a:t>https://www.frc.org/get.cfm?i=WA21E37&amp;f=WU21E12</a:t>
            </a:r>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92</a:t>
            </a:fld>
            <a:endParaRPr lang="en-US" altLang="en-US"/>
          </a:p>
        </p:txBody>
      </p:sp>
    </p:spTree>
    <p:extLst>
      <p:ext uri="{BB962C8B-B14F-4D97-AF65-F5344CB8AC3E}">
        <p14:creationId xmlns="" xmlns:p14="http://schemas.microsoft.com/office/powerpoint/2010/main" val="8364415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93</a:t>
            </a:fld>
            <a:endParaRPr lang="en-US" altLang="en-US"/>
          </a:p>
        </p:txBody>
      </p:sp>
    </p:spTree>
    <p:extLst>
      <p:ext uri="{BB962C8B-B14F-4D97-AF65-F5344CB8AC3E}">
        <p14:creationId xmlns="" xmlns:p14="http://schemas.microsoft.com/office/powerpoint/2010/main" val="13002366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94</a:t>
            </a:fld>
            <a:endParaRPr lang="en-US" altLang="en-US"/>
          </a:p>
        </p:txBody>
      </p:sp>
    </p:spTree>
    <p:extLst>
      <p:ext uri="{BB962C8B-B14F-4D97-AF65-F5344CB8AC3E}">
        <p14:creationId xmlns="" xmlns:p14="http://schemas.microsoft.com/office/powerpoint/2010/main" val="20289786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https://www.frc.org/get.cfm?i=WA21E37&amp;f=WU21E12</a:t>
            </a:r>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95</a:t>
            </a:fld>
            <a:endParaRPr lang="en-US" altLang="en-US"/>
          </a:p>
        </p:txBody>
      </p:sp>
    </p:spTree>
    <p:extLst>
      <p:ext uri="{BB962C8B-B14F-4D97-AF65-F5344CB8AC3E}">
        <p14:creationId xmlns="" xmlns:p14="http://schemas.microsoft.com/office/powerpoint/2010/main" val="2594909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https://www.frc.org/get.cfm?i=WA21E37&amp;f=WU21E12</a:t>
            </a:r>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96</a:t>
            </a:fld>
            <a:endParaRPr lang="en-US" altLang="en-US"/>
          </a:p>
        </p:txBody>
      </p:sp>
    </p:spTree>
    <p:extLst>
      <p:ext uri="{BB962C8B-B14F-4D97-AF65-F5344CB8AC3E}">
        <p14:creationId xmlns="" xmlns:p14="http://schemas.microsoft.com/office/powerpoint/2010/main" val="2594909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https://www.frc.org/get.cfm?i=WA21E37&amp;f=WU21E12</a:t>
            </a:r>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97</a:t>
            </a:fld>
            <a:endParaRPr lang="en-US" altLang="en-US"/>
          </a:p>
        </p:txBody>
      </p:sp>
    </p:spTree>
    <p:extLst>
      <p:ext uri="{BB962C8B-B14F-4D97-AF65-F5344CB8AC3E}">
        <p14:creationId xmlns="" xmlns:p14="http://schemas.microsoft.com/office/powerpoint/2010/main" val="2594909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https://www.frc.org/get.cfm?i=WA21E37&amp;f=WU21E12</a:t>
            </a:r>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98</a:t>
            </a:fld>
            <a:endParaRPr lang="en-US" altLang="en-US"/>
          </a:p>
        </p:txBody>
      </p:sp>
    </p:spTree>
    <p:extLst>
      <p:ext uri="{BB962C8B-B14F-4D97-AF65-F5344CB8AC3E}">
        <p14:creationId xmlns="" xmlns:p14="http://schemas.microsoft.com/office/powerpoint/2010/main" val="25949093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smtClean="0"/>
              <a:t>https://news.kehila.org/author/sallyshiff/</a:t>
            </a:r>
            <a:endParaRPr lang="en-US" dirty="0"/>
          </a:p>
        </p:txBody>
      </p:sp>
      <p:sp>
        <p:nvSpPr>
          <p:cNvPr id="4" name="Header Placeholder 3"/>
          <p:cNvSpPr>
            <a:spLocks noGrp="1"/>
          </p:cNvSpPr>
          <p:nvPr>
            <p:ph type="hdr" sz="quarter"/>
          </p:nvPr>
        </p:nvSpPr>
        <p:spPr/>
        <p:txBody>
          <a:bodyPr/>
          <a:lstStyle/>
          <a:p>
            <a:r>
              <a:rPr lang="en-US" altLang="en-US" smtClean="0"/>
              <a:t>Letter to the Messianic Jews a 09.04b-05 In the Ark </a:t>
            </a:r>
            <a:endParaRPr lang="en-US" altLang="en-US"/>
          </a:p>
        </p:txBody>
      </p:sp>
      <p:sp>
        <p:nvSpPr>
          <p:cNvPr id="5" name="Date Placeholder 4"/>
          <p:cNvSpPr>
            <a:spLocks noGrp="1"/>
          </p:cNvSpPr>
          <p:nvPr>
            <p:ph type="dt" idx="1"/>
          </p:nvPr>
        </p:nvSpPr>
        <p:spPr/>
        <p:txBody>
          <a:bodyPr/>
          <a:lstStyle/>
          <a:p>
            <a:r>
              <a:rPr lang="en-US" altLang="en-US" smtClean="0"/>
              <a:t>July 3, 2021 5781</a:t>
            </a:r>
            <a:endParaRPr lang="en-US" altLang="en-US"/>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99</a:t>
            </a:fld>
            <a:endParaRPr lang="en-US" altLang="en-US"/>
          </a:p>
        </p:txBody>
      </p:sp>
    </p:spTree>
    <p:extLst>
      <p:ext uri="{BB962C8B-B14F-4D97-AF65-F5344CB8AC3E}">
        <p14:creationId xmlns="" xmlns:p14="http://schemas.microsoft.com/office/powerpoint/2010/main" val="836441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70374" fontAlgn="auto">
              <a:spcBef>
                <a:spcPts val="0"/>
              </a:spcBef>
              <a:spcAft>
                <a:spcPts val="0"/>
              </a:spcAft>
            </a:pPr>
            <a:fld id="{2FDF3210-FC15-4152-9536-BC5870DC58B1}" type="datetimeFigureOut">
              <a:rPr lang="en-US" smtClean="0">
                <a:solidFill>
                  <a:prstClr val="black">
                    <a:tint val="75000"/>
                  </a:prstClr>
                </a:solidFill>
                <a:latin typeface="Calibri" panose="020F0502020204030204"/>
                <a:cs typeface="+mn-cs"/>
              </a:rPr>
              <a:pPr defTabSz="370374" fontAlgn="auto">
                <a:spcBef>
                  <a:spcPts val="0"/>
                </a:spcBef>
                <a:spcAft>
                  <a:spcPts val="0"/>
                </a:spcAft>
              </a:pPr>
              <a:t>7/3/2021</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370374"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370374" fontAlgn="auto">
              <a:spcBef>
                <a:spcPts val="0"/>
              </a:spcBef>
              <a:spcAft>
                <a:spcPts val="0"/>
              </a:spcAft>
            </a:pPr>
            <a:fld id="{049B43EB-7E90-4970-B822-FC5BEA4069B7}" type="slidenum">
              <a:rPr lang="en-US" smtClean="0">
                <a:solidFill>
                  <a:prstClr val="black">
                    <a:tint val="75000"/>
                  </a:prstClr>
                </a:solidFill>
                <a:latin typeface="Calibri" panose="020F0502020204030204"/>
                <a:cs typeface="+mn-cs"/>
              </a:rPr>
              <a:pPr defTabSz="370374"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 xmlns:p14="http://schemas.microsoft.com/office/powerpoint/2010/main" val="438673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pPr/>
              <a:t>7/3/2021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 xmlns:p14="http://schemas.microsoft.com/office/powerpoint/2010/main" val="2402496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DF3210-FC15-4152-9536-BC5870DC58B1}" type="datetimeFigureOut">
              <a:rPr lang="en-US" smtClean="0"/>
              <a:pPr/>
              <a:t>7/3/2021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 xmlns:p14="http://schemas.microsoft.com/office/powerpoint/2010/main" val="3589723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DF3210-FC15-4152-9536-BC5870DC58B1}" type="datetimeFigureOut">
              <a:rPr lang="en-US" smtClean="0"/>
              <a:pPr/>
              <a:t>7/3/2021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 xmlns:p14="http://schemas.microsoft.com/office/powerpoint/2010/main" val="3774461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DF3210-FC15-4152-9536-BC5870DC58B1}" type="datetimeFigureOut">
              <a:rPr lang="en-US" smtClean="0"/>
              <a:pPr/>
              <a:t>7/3/2021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 xmlns:p14="http://schemas.microsoft.com/office/powerpoint/2010/main" val="1339578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DF3210-FC15-4152-9536-BC5870DC58B1}" type="datetimeFigureOut">
              <a:rPr lang="en-US" smtClean="0"/>
              <a:pPr/>
              <a:t>7/3/2021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 xmlns:p14="http://schemas.microsoft.com/office/powerpoint/2010/main" val="2416179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DF3210-FC15-4152-9536-BC5870DC58B1}" type="datetimeFigureOut">
              <a:rPr lang="en-US" smtClean="0"/>
              <a:pPr/>
              <a:t>7/3/2021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 xmlns:p14="http://schemas.microsoft.com/office/powerpoint/2010/main" val="503422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DF3210-FC15-4152-9536-BC5870DC58B1}" type="datetimeFigureOut">
              <a:rPr lang="en-US" smtClean="0"/>
              <a:pPr/>
              <a:t>7/3/2021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 xmlns:p14="http://schemas.microsoft.com/office/powerpoint/2010/main" val="1535682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522506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DF3210-FC15-4152-9536-BC5870DC58B1}" type="datetimeFigureOut">
              <a:rPr lang="en-US" smtClean="0"/>
              <a:pPr/>
              <a:t>7/3/2021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 xmlns:p14="http://schemas.microsoft.com/office/powerpoint/2010/main" val="1423043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pPr/>
              <a:t>7/3/2021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 xmlns:p14="http://schemas.microsoft.com/office/powerpoint/2010/main" val="3886784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pPr/>
              <a:t>7/3/2021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 xmlns:p14="http://schemas.microsoft.com/office/powerpoint/2010/main" val="104726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62548446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instagram.com/explore/tags/selflove/"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downloads, </a:t>
            </a:r>
          </a:p>
          <a:p>
            <a:r>
              <a:rPr lang="en-US" sz="4000" dirty="0">
                <a:solidFill>
                  <a:srgbClr val="FFFF66"/>
                </a:solidFill>
              </a:rPr>
              <a:t>messages, 2021</a:t>
            </a:r>
          </a:p>
        </p:txBody>
      </p:sp>
    </p:spTree>
    <p:extLst>
      <p:ext uri="{BB962C8B-B14F-4D97-AF65-F5344CB8AC3E}">
        <p14:creationId xmlns=""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xmlns=""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smtClean="0"/>
          </a:p>
          <a:p>
            <a:pPr marL="0" indent="0" algn="ctr">
              <a:buNone/>
            </a:pPr>
            <a:endParaRPr lang="en-US" sz="4000" dirty="0" smtClean="0"/>
          </a:p>
          <a:p>
            <a:pPr marL="0" indent="0" algn="ctr">
              <a:buNone/>
            </a:pPr>
            <a:r>
              <a:rPr lang="en-US" sz="4000" dirty="0" smtClean="0"/>
              <a:t>Some local good news</a:t>
            </a:r>
            <a:endParaRPr lang="en-US" sz="4000" dirty="0"/>
          </a:p>
        </p:txBody>
      </p:sp>
    </p:spTree>
    <p:extLst>
      <p:ext uri="{BB962C8B-B14F-4D97-AF65-F5344CB8AC3E}">
        <p14:creationId xmlns:p14="http://schemas.microsoft.com/office/powerpoint/2010/main" xmlns="" val="6923166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Outline</a:t>
            </a:r>
          </a:p>
          <a:p>
            <a:pPr marL="512763" indent="-512763">
              <a:buFont typeface="+mj-lt"/>
              <a:buAutoNum type="arabicPeriod"/>
            </a:pPr>
            <a:r>
              <a:rPr lang="en-US" sz="4000" dirty="0" smtClean="0"/>
              <a:t>Supernatural provision: </a:t>
            </a:r>
            <a:r>
              <a:rPr lang="en-US" sz="4000" i="1" dirty="0" smtClean="0"/>
              <a:t>Man</a:t>
            </a:r>
            <a:r>
              <a:rPr lang="en-US" sz="4000" dirty="0" smtClean="0"/>
              <a:t>  </a:t>
            </a:r>
            <a:r>
              <a:rPr lang="he-IL" sz="4400" b="1" dirty="0" smtClean="0">
                <a:latin typeface="David" pitchFamily="34" charset="-79"/>
                <a:cs typeface="David" pitchFamily="34" charset="-79"/>
              </a:rPr>
              <a:t>מָן</a:t>
            </a:r>
            <a:endParaRPr lang="en-US" sz="4400" b="1" dirty="0" smtClean="0">
              <a:latin typeface="David" pitchFamily="34" charset="-79"/>
              <a:cs typeface="David" pitchFamily="34" charset="-79"/>
            </a:endParaRPr>
          </a:p>
          <a:p>
            <a:pPr marL="512763" indent="-512763">
              <a:buFont typeface="+mj-lt"/>
              <a:buAutoNum type="arabicPeriod"/>
            </a:pPr>
            <a:r>
              <a:rPr lang="en-US" sz="4000" dirty="0" err="1" smtClean="0"/>
              <a:t>Aharon’s</a:t>
            </a:r>
            <a:r>
              <a:rPr lang="en-US" sz="4000" dirty="0" smtClean="0"/>
              <a:t> rod that sprouted</a:t>
            </a:r>
          </a:p>
          <a:p>
            <a:pPr marL="679770" lvl="1" indent="-512763"/>
            <a:r>
              <a:rPr lang="en-US" sz="4000" dirty="0" smtClean="0">
                <a:ea typeface="+mn-ea"/>
                <a:cs typeface="+mn-cs"/>
              </a:rPr>
              <a:t>Commemorates foundation failure</a:t>
            </a:r>
          </a:p>
          <a:p>
            <a:pPr marL="679770" lvl="1" indent="-512763"/>
            <a:r>
              <a:rPr lang="en-US" sz="4000" dirty="0" smtClean="0">
                <a:ea typeface="+mn-ea"/>
                <a:cs typeface="+mn-cs"/>
              </a:rPr>
              <a:t>Our foundation will stand!</a:t>
            </a:r>
            <a:endParaRPr lang="en-US" sz="4000" dirty="0">
              <a:ea typeface="+mn-ea"/>
              <a:cs typeface="+mn-cs"/>
            </a:endParaRPr>
          </a:p>
        </p:txBody>
      </p:sp>
    </p:spTree>
    <p:extLst>
      <p:ext uri="{BB962C8B-B14F-4D97-AF65-F5344CB8AC3E}">
        <p14:creationId xmlns="" xmlns:p14="http://schemas.microsoft.com/office/powerpoint/2010/main" val="14217823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endParaRPr lang="en-US" sz="4000" dirty="0"/>
          </a:p>
        </p:txBody>
      </p:sp>
      <p:pic>
        <p:nvPicPr>
          <p:cNvPr id="5123" name="Picture 3"/>
          <p:cNvPicPr>
            <a:picLocks noChangeAspect="1" noChangeArrowheads="1"/>
          </p:cNvPicPr>
          <p:nvPr/>
        </p:nvPicPr>
        <p:blipFill>
          <a:blip r:embed="rId3" cstate="print"/>
          <a:srcRect/>
          <a:stretch>
            <a:fillRect/>
          </a:stretch>
        </p:blipFill>
        <p:spPr bwMode="auto">
          <a:xfrm>
            <a:off x="0" y="-1"/>
            <a:ext cx="9143999" cy="4689809"/>
          </a:xfrm>
          <a:prstGeom prst="rect">
            <a:avLst/>
          </a:prstGeom>
          <a:noFill/>
          <a:ln w="9525">
            <a:noFill/>
            <a:miter lim="800000"/>
            <a:headEnd/>
            <a:tailEnd/>
          </a:ln>
          <a:effectLst/>
        </p:spPr>
      </p:pic>
      <p:sp>
        <p:nvSpPr>
          <p:cNvPr id="5" name="TextBox 4"/>
          <p:cNvSpPr txBox="1"/>
          <p:nvPr/>
        </p:nvSpPr>
        <p:spPr>
          <a:xfrm>
            <a:off x="1828800" y="0"/>
            <a:ext cx="6258188" cy="1938992"/>
          </a:xfrm>
          <a:prstGeom prst="rect">
            <a:avLst/>
          </a:prstGeom>
          <a:noFill/>
        </p:spPr>
        <p:txBody>
          <a:bodyPr wrap="none" rtlCol="0">
            <a:spAutoFit/>
          </a:bodyPr>
          <a:lstStyle/>
          <a:p>
            <a:pPr algn="l"/>
            <a:r>
              <a:rPr lang="en-US" dirty="0" smtClean="0">
                <a:effectLst>
                  <a:outerShdw blurRad="38100" dist="38100" dir="2700000" algn="tl">
                    <a:srgbClr val="000000">
                      <a:alpha val="43137"/>
                    </a:srgbClr>
                  </a:outerShdw>
                </a:effectLst>
              </a:rPr>
              <a:t>Indiana Jones – </a:t>
            </a:r>
          </a:p>
          <a:p>
            <a:pPr algn="l"/>
            <a:r>
              <a:rPr lang="en-US" dirty="0" smtClean="0">
                <a:effectLst>
                  <a:outerShdw blurRad="38100" dist="38100" dir="2700000" algn="tl">
                    <a:srgbClr val="000000">
                      <a:alpha val="43137"/>
                    </a:srgbClr>
                  </a:outerShdw>
                </a:effectLst>
              </a:rPr>
              <a:t>The Last Crusade (1989)</a:t>
            </a:r>
          </a:p>
          <a:p>
            <a:pPr algn="l"/>
            <a:r>
              <a:rPr lang="en-US" dirty="0" smtClean="0">
                <a:effectLst>
                  <a:outerShdw blurRad="38100" dist="38100" dir="2700000" algn="tl">
                    <a:srgbClr val="000000">
                      <a:alpha val="43137"/>
                    </a:srgbClr>
                  </a:outerShdw>
                </a:effectLst>
              </a:rPr>
              <a:t> - Leap of Faith</a:t>
            </a:r>
            <a:endParaRPr lang="en-US"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24026440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457200" indent="-457200">
              <a:buFont typeface="+mj-lt"/>
              <a:buAutoNum type="arabicPeriod"/>
            </a:pPr>
            <a:r>
              <a:rPr lang="en-US" sz="4000" dirty="0"/>
              <a:t>Do you KNOW Yeshua and the assurance of sins forgiven?</a:t>
            </a:r>
          </a:p>
          <a:p>
            <a:pPr marL="457200" indent="-457200">
              <a:buFont typeface="+mj-lt"/>
              <a:buAutoNum type="arabicPeriod"/>
            </a:pPr>
            <a:r>
              <a:rPr lang="en-US" sz="4000" dirty="0"/>
              <a:t>Are you </a:t>
            </a:r>
            <a:r>
              <a:rPr lang="en-US" sz="4000" dirty="0" smtClean="0"/>
              <a:t>hearing from G-d in the Word.</a:t>
            </a:r>
            <a:endParaRPr lang="en-US" sz="4000" dirty="0"/>
          </a:p>
          <a:p>
            <a:pPr marL="457200" indent="-457200">
              <a:buFont typeface="+mj-lt"/>
              <a:buAutoNum type="arabicPeriod"/>
            </a:pPr>
            <a:r>
              <a:rPr lang="en-US" sz="4000" dirty="0" smtClean="0"/>
              <a:t>What are you doing with what you hear?</a:t>
            </a:r>
          </a:p>
          <a:p>
            <a:pPr marL="457200" indent="-457200">
              <a:buFont typeface="+mj-lt"/>
              <a:buAutoNum type="arabicPeriod"/>
            </a:pPr>
            <a:r>
              <a:rPr lang="en-US" sz="4000" dirty="0" smtClean="0"/>
              <a:t>Are you asking this of someone?</a:t>
            </a:r>
            <a:endParaRPr lang="en-US" sz="4000" dirty="0"/>
          </a:p>
        </p:txBody>
      </p:sp>
    </p:spTree>
    <p:extLst>
      <p:ext uri="{BB962C8B-B14F-4D97-AF65-F5344CB8AC3E}">
        <p14:creationId xmlns="" xmlns:p14="http://schemas.microsoft.com/office/powerpoint/2010/main" val="18207419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spTree>
    <p:extLst>
      <p:ext uri="{BB962C8B-B14F-4D97-AF65-F5344CB8AC3E}">
        <p14:creationId xmlns="" xmlns:p14="http://schemas.microsoft.com/office/powerpoint/2010/main" val="22023133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DAC55B88-9FDE-4C3A-8A01-E7DB95CCBF56}"/>
              </a:ext>
            </a:extLst>
          </p:cNvPr>
          <p:cNvPicPr>
            <a:picLocks noChangeAspect="1"/>
          </p:cNvPicPr>
          <p:nvPr/>
        </p:nvPicPr>
        <p:blipFill>
          <a:blip r:embed="rId3" cstate="print"/>
          <a:stretch>
            <a:fillRect/>
          </a:stretch>
        </p:blipFill>
        <p:spPr>
          <a:xfrm>
            <a:off x="2346499" y="1435524"/>
            <a:ext cx="4451011" cy="2272457"/>
          </a:xfrm>
          <a:prstGeom prst="rect">
            <a:avLst/>
          </a:prstGeom>
        </p:spPr>
      </p:pic>
    </p:spTree>
    <p:extLst>
      <p:ext uri="{BB962C8B-B14F-4D97-AF65-F5344CB8AC3E}">
        <p14:creationId xmlns="" xmlns:p14="http://schemas.microsoft.com/office/powerpoint/2010/main" val="3110118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xmlns="" id="{3A063BCE-0EF6-4AFD-A36C-2B6DB79BACEB}"/>
              </a:ext>
            </a:extLst>
          </p:cNvPr>
          <p:cNvSpPr>
            <a:spLocks noGrp="1" noChangeAspect="1" noChangeArrowheads="1"/>
          </p:cNvSpPr>
          <p:nvPr>
            <p:ph type="body" idx="1"/>
          </p:nvPr>
        </p:nvSpPr>
        <p:spPr bwMode="auto">
          <a:xfrm>
            <a:off x="3429000" y="285749"/>
            <a:ext cx="5539468" cy="4495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51435" tIns="25718" rIns="51435" bIns="25718" numCol="1" anchor="t" anchorCtr="0" compatLnSpc="1">
            <a:prstTxWarp prst="textNoShape">
              <a:avLst/>
            </a:prstTxWarp>
            <a:noAutofit/>
          </a:bodyPr>
          <a:lstStyle/>
          <a:p>
            <a:pPr>
              <a:buNone/>
            </a:pPr>
            <a:r>
              <a:rPr lang="en-US" sz="2800" dirty="0" smtClean="0"/>
              <a:t>Traci McCabe: </a:t>
            </a:r>
            <a:r>
              <a:rPr lang="en-US" sz="2800" u="sng" dirty="0" smtClean="0"/>
              <a:t>Wallet found at </a:t>
            </a:r>
            <a:r>
              <a:rPr lang="en-US" sz="2800" u="sng" dirty="0" err="1" smtClean="0"/>
              <a:t>Aldis</a:t>
            </a:r>
            <a:r>
              <a:rPr lang="en-US" sz="2800" u="sng" dirty="0" smtClean="0"/>
              <a:t>. </a:t>
            </a:r>
            <a:r>
              <a:rPr lang="en-US" sz="2800" dirty="0" smtClean="0"/>
              <a:t>To the person who found my 92 year old father’s wallet at </a:t>
            </a:r>
            <a:r>
              <a:rPr lang="en-US" sz="2800" dirty="0" err="1" smtClean="0"/>
              <a:t>Aldis</a:t>
            </a:r>
            <a:r>
              <a:rPr lang="en-US" sz="2800" dirty="0" smtClean="0"/>
              <a:t> at 95th &amp; Antioch &amp; turned it in with EVERYTHING intact, including a lot of cash, THANK YOU! It just proves that there are kind, honest &amp; wonderful people in our neighborhood!</a:t>
            </a:r>
            <a:endParaRPr lang="en-US" sz="2800" dirty="0"/>
          </a:p>
        </p:txBody>
      </p:sp>
      <p:pic>
        <p:nvPicPr>
          <p:cNvPr id="1027" name="Picture 3"/>
          <p:cNvPicPr>
            <a:picLocks noChangeAspect="1" noChangeArrowheads="1"/>
          </p:cNvPicPr>
          <p:nvPr/>
        </p:nvPicPr>
        <p:blipFill>
          <a:blip r:embed="rId3" cstate="print"/>
          <a:srcRect/>
          <a:stretch>
            <a:fillRect/>
          </a:stretch>
        </p:blipFill>
        <p:spPr bwMode="auto">
          <a:xfrm>
            <a:off x="0" y="742950"/>
            <a:ext cx="3429000" cy="3518452"/>
          </a:xfrm>
          <a:prstGeom prst="rect">
            <a:avLst/>
          </a:prstGeom>
          <a:noFill/>
          <a:ln w="9525">
            <a:noFill/>
            <a:miter lim="800000"/>
            <a:headEnd/>
            <a:tailEnd/>
          </a:ln>
          <a:effectLst/>
        </p:spPr>
      </p:pic>
    </p:spTree>
    <p:extLst>
      <p:ext uri="{BB962C8B-B14F-4D97-AF65-F5344CB8AC3E}">
        <p14:creationId xmlns:p14="http://schemas.microsoft.com/office/powerpoint/2010/main" xmlns="" val="1006941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descr="In the Ark.jpg"/>
          <p:cNvPicPr>
            <a:picLocks noChangeAspect="1"/>
          </p:cNvPicPr>
          <p:nvPr/>
        </p:nvPicPr>
        <p:blipFill>
          <a:blip r:embed="rId3" cstate="print"/>
          <a:stretch>
            <a:fillRect/>
          </a:stretch>
        </p:blipFill>
        <p:spPr>
          <a:xfrm>
            <a:off x="0" y="0"/>
            <a:ext cx="9144000" cy="5143500"/>
          </a:xfrm>
          <a:prstGeom prst="rect">
            <a:avLst/>
          </a:prstGeom>
        </p:spPr>
      </p:pic>
    </p:spTree>
    <p:extLst>
      <p:ext uri="{BB962C8B-B14F-4D97-AF65-F5344CB8AC3E}">
        <p14:creationId xmlns="" xmlns:p14="http://schemas.microsoft.com/office/powerpoint/2010/main" val="1421782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MJ </a:t>
            </a:r>
            <a:r>
              <a:rPr lang="en-US" sz="4000" baseline="30000" dirty="0" smtClean="0"/>
              <a:t>9.4b-5  </a:t>
            </a:r>
            <a:r>
              <a:rPr lang="en-US" sz="4000" dirty="0" smtClean="0"/>
              <a:t>In </a:t>
            </a:r>
            <a:r>
              <a:rPr lang="en-US" sz="4000" dirty="0"/>
              <a:t>the Ark were the gold jar containing the man, </a:t>
            </a:r>
            <a:r>
              <a:rPr lang="en-US" sz="4000" dirty="0" err="1" smtClean="0"/>
              <a:t>Aharon’s</a:t>
            </a:r>
            <a:r>
              <a:rPr lang="en-US" sz="4000" dirty="0" smtClean="0"/>
              <a:t> rod that sprouted and the stone Tablets of the Covenant; and above it were the </a:t>
            </a:r>
            <a:r>
              <a:rPr lang="en-US" sz="4000" dirty="0" err="1" smtClean="0"/>
              <a:t>k’ruvim</a:t>
            </a:r>
            <a:r>
              <a:rPr lang="en-US" sz="4000" dirty="0" smtClean="0"/>
              <a:t> representing the </a:t>
            </a:r>
            <a:r>
              <a:rPr lang="en-US" sz="4000" dirty="0" err="1" smtClean="0"/>
              <a:t>Sh’khinah</a:t>
            </a:r>
            <a:r>
              <a:rPr lang="en-US" sz="4000" dirty="0" smtClean="0"/>
              <a:t>, casting their shadow on the lid of the Ark. </a:t>
            </a:r>
            <a:endParaRPr lang="en-US" sz="4000" dirty="0"/>
          </a:p>
        </p:txBody>
      </p:sp>
    </p:spTree>
    <p:extLst>
      <p:ext uri="{BB962C8B-B14F-4D97-AF65-F5344CB8AC3E}">
        <p14:creationId xmlns="" xmlns:p14="http://schemas.microsoft.com/office/powerpoint/2010/main" val="2255061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MJ </a:t>
            </a:r>
            <a:r>
              <a:rPr lang="en-US" sz="4000" baseline="30000" dirty="0" smtClean="0"/>
              <a:t>9.4b-5  </a:t>
            </a:r>
            <a:r>
              <a:rPr lang="en-US" sz="4000" dirty="0" smtClean="0"/>
              <a:t>In </a:t>
            </a:r>
            <a:r>
              <a:rPr lang="en-US" sz="4000" dirty="0"/>
              <a:t>the </a:t>
            </a:r>
            <a:r>
              <a:rPr lang="en-US" sz="4000" dirty="0" smtClean="0"/>
              <a:t>Ark</a:t>
            </a:r>
          </a:p>
          <a:p>
            <a:pPr marL="0" indent="0">
              <a:buNone/>
            </a:pPr>
            <a:endParaRPr lang="en-US" sz="4000" dirty="0" smtClean="0"/>
          </a:p>
          <a:p>
            <a:pPr marL="0" indent="0">
              <a:buNone/>
            </a:pPr>
            <a:r>
              <a:rPr lang="en-US" sz="4000" dirty="0" smtClean="0"/>
              <a:t>Original Word:</a:t>
            </a:r>
            <a:r>
              <a:rPr lang="en-US" sz="4000" b="1" dirty="0" smtClean="0"/>
              <a:t> </a:t>
            </a:r>
            <a:r>
              <a:rPr lang="en-US" sz="4000" dirty="0" err="1" smtClean="0"/>
              <a:t>ἐν</a:t>
            </a:r>
            <a:r>
              <a:rPr lang="en-US" sz="4000" dirty="0" smtClean="0"/>
              <a:t/>
            </a:r>
            <a:br>
              <a:rPr lang="en-US" sz="4000" dirty="0" smtClean="0"/>
            </a:br>
            <a:r>
              <a:rPr lang="en-US" sz="4000" dirty="0" smtClean="0"/>
              <a:t>Transliteration:</a:t>
            </a:r>
            <a:r>
              <a:rPr lang="en-US" sz="4000" b="1" dirty="0" smtClean="0"/>
              <a:t> </a:t>
            </a:r>
            <a:r>
              <a:rPr lang="en-US" sz="4000" dirty="0" smtClean="0"/>
              <a:t>en</a:t>
            </a:r>
            <a:br>
              <a:rPr lang="en-US" sz="4000" dirty="0" smtClean="0"/>
            </a:br>
            <a:r>
              <a:rPr lang="en-US" sz="4000" dirty="0" smtClean="0"/>
              <a:t>Definition: in, on, at, by, with</a:t>
            </a:r>
            <a:endParaRPr lang="en-US" sz="4000" dirty="0"/>
          </a:p>
        </p:txBody>
      </p:sp>
    </p:spTree>
    <p:extLst>
      <p:ext uri="{BB962C8B-B14F-4D97-AF65-F5344CB8AC3E}">
        <p14:creationId xmlns="" xmlns:p14="http://schemas.microsoft.com/office/powerpoint/2010/main" val="2255061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MJ </a:t>
            </a:r>
            <a:r>
              <a:rPr lang="en-US" sz="4000" baseline="30000" dirty="0" smtClean="0"/>
              <a:t>9.4b-5  </a:t>
            </a:r>
            <a:r>
              <a:rPr lang="en-US" sz="4000" dirty="0" smtClean="0"/>
              <a:t>By the </a:t>
            </a:r>
            <a:r>
              <a:rPr lang="en-US" sz="4000" dirty="0"/>
              <a:t>Ark were the gold jar containing the </a:t>
            </a:r>
            <a:r>
              <a:rPr lang="en-US" sz="4000" dirty="0" smtClean="0"/>
              <a:t>man, </a:t>
            </a:r>
            <a:r>
              <a:rPr lang="en-US" sz="4000" dirty="0" err="1" smtClean="0"/>
              <a:t>Aharon’s</a:t>
            </a:r>
            <a:r>
              <a:rPr lang="en-US" sz="4000" dirty="0" smtClean="0"/>
              <a:t> rod that sprouted and the stone Tablets of the Covenant; and above it were the </a:t>
            </a:r>
            <a:r>
              <a:rPr lang="en-US" sz="4000" dirty="0" err="1" smtClean="0"/>
              <a:t>k’ruvim</a:t>
            </a:r>
            <a:r>
              <a:rPr lang="en-US" sz="4000" dirty="0" smtClean="0"/>
              <a:t> representing the </a:t>
            </a:r>
            <a:r>
              <a:rPr lang="en-US" sz="4000" dirty="0" err="1" smtClean="0"/>
              <a:t>Sh’khinah</a:t>
            </a:r>
            <a:r>
              <a:rPr lang="en-US" sz="4000" dirty="0" smtClean="0"/>
              <a:t>, casting their shadow on the lid of the Ark. </a:t>
            </a:r>
            <a:endParaRPr lang="en-US" sz="4000" dirty="0"/>
          </a:p>
        </p:txBody>
      </p:sp>
    </p:spTree>
    <p:extLst>
      <p:ext uri="{BB962C8B-B14F-4D97-AF65-F5344CB8AC3E}">
        <p14:creationId xmlns="" xmlns:p14="http://schemas.microsoft.com/office/powerpoint/2010/main" val="2255061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Outline</a:t>
            </a:r>
          </a:p>
          <a:p>
            <a:pPr marL="512763" indent="-512763">
              <a:buFont typeface="+mj-lt"/>
              <a:buAutoNum type="arabicPeriod"/>
            </a:pPr>
            <a:r>
              <a:rPr lang="en-US" sz="4000" dirty="0" smtClean="0"/>
              <a:t>Supernatural provision: </a:t>
            </a:r>
            <a:r>
              <a:rPr lang="en-US" sz="4000" i="1" dirty="0" smtClean="0"/>
              <a:t>Man</a:t>
            </a:r>
            <a:r>
              <a:rPr lang="en-US" sz="4000" dirty="0" smtClean="0"/>
              <a:t> </a:t>
            </a:r>
            <a:r>
              <a:rPr lang="he-IL" sz="4400" b="1" dirty="0" smtClean="0">
                <a:latin typeface="David" pitchFamily="34" charset="-79"/>
                <a:cs typeface="David" pitchFamily="34" charset="-79"/>
              </a:rPr>
              <a:t>מָן</a:t>
            </a:r>
            <a:endParaRPr lang="en-US" sz="4000" b="1" dirty="0">
              <a:latin typeface="David" pitchFamily="34" charset="-79"/>
              <a:cs typeface="David" pitchFamily="34" charset="-79"/>
            </a:endParaRPr>
          </a:p>
        </p:txBody>
      </p:sp>
    </p:spTree>
    <p:extLst>
      <p:ext uri="{BB962C8B-B14F-4D97-AF65-F5344CB8AC3E}">
        <p14:creationId xmlns="" xmlns:p14="http://schemas.microsoft.com/office/powerpoint/2010/main" val="1421782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endParaRPr lang="en-US" sz="4000" dirty="0"/>
          </a:p>
        </p:txBody>
      </p:sp>
      <p:pic>
        <p:nvPicPr>
          <p:cNvPr id="2050" name="Picture 2"/>
          <p:cNvPicPr>
            <a:picLocks noChangeAspect="1" noChangeArrowheads="1"/>
          </p:cNvPicPr>
          <p:nvPr/>
        </p:nvPicPr>
        <p:blipFill>
          <a:blip r:embed="rId3" cstate="print"/>
          <a:srcRect/>
          <a:stretch>
            <a:fillRect/>
          </a:stretch>
        </p:blipFill>
        <p:spPr bwMode="auto">
          <a:xfrm>
            <a:off x="2297718" y="-12000"/>
            <a:ext cx="6846282" cy="5155500"/>
          </a:xfrm>
          <a:prstGeom prst="rect">
            <a:avLst/>
          </a:prstGeom>
          <a:noFill/>
          <a:ln w="9525">
            <a:noFill/>
            <a:miter lim="800000"/>
            <a:headEnd/>
            <a:tailEnd/>
          </a:ln>
          <a:effectLst/>
        </p:spPr>
      </p:pic>
      <p:sp>
        <p:nvSpPr>
          <p:cNvPr id="5" name="TextBox 4"/>
          <p:cNvSpPr txBox="1"/>
          <p:nvPr/>
        </p:nvSpPr>
        <p:spPr>
          <a:xfrm>
            <a:off x="228600" y="361950"/>
            <a:ext cx="3665747" cy="3170099"/>
          </a:xfrm>
          <a:prstGeom prst="rect">
            <a:avLst/>
          </a:prstGeom>
          <a:noFill/>
        </p:spPr>
        <p:txBody>
          <a:bodyPr wrap="none" rtlCol="0">
            <a:spAutoFit/>
          </a:bodyPr>
          <a:lstStyle/>
          <a:p>
            <a:pPr algn="l"/>
            <a:r>
              <a:rPr lang="en-US" dirty="0" smtClean="0">
                <a:effectLst>
                  <a:outerShdw blurRad="38100" dist="38100" dir="2700000" algn="tl">
                    <a:srgbClr val="000000">
                      <a:alpha val="43137"/>
                    </a:srgbClr>
                  </a:outerShdw>
                </a:effectLst>
              </a:rPr>
              <a:t>Temple</a:t>
            </a:r>
          </a:p>
          <a:p>
            <a:pPr algn="l"/>
            <a:r>
              <a:rPr lang="en-US" dirty="0" smtClean="0">
                <a:effectLst>
                  <a:outerShdw blurRad="38100" dist="38100" dir="2700000" algn="tl">
                    <a:srgbClr val="000000">
                      <a:alpha val="43137"/>
                    </a:srgbClr>
                  </a:outerShdw>
                </a:effectLst>
              </a:rPr>
              <a:t>Institute</a:t>
            </a:r>
          </a:p>
          <a:p>
            <a:pPr algn="l"/>
            <a:r>
              <a:rPr lang="en-US" dirty="0" smtClean="0">
                <a:effectLst>
                  <a:outerShdw blurRad="38100" dist="38100" dir="2700000" algn="tl">
                    <a:srgbClr val="000000">
                      <a:alpha val="43137"/>
                    </a:srgbClr>
                  </a:outerShdw>
                </a:effectLst>
              </a:rPr>
              <a:t>rendering</a:t>
            </a:r>
          </a:p>
          <a:p>
            <a:pPr algn="l"/>
            <a:r>
              <a:rPr lang="en-US" dirty="0" smtClean="0">
                <a:effectLst>
                  <a:outerShdw blurRad="38100" dist="38100" dir="2700000" algn="tl">
                    <a:srgbClr val="000000">
                      <a:alpha val="43137"/>
                    </a:srgbClr>
                  </a:outerShdw>
                </a:effectLst>
              </a:rPr>
              <a:t>of Solomon’s </a:t>
            </a:r>
          </a:p>
          <a:p>
            <a:pPr algn="l"/>
            <a:r>
              <a:rPr lang="en-US" dirty="0" smtClean="0">
                <a:effectLst>
                  <a:outerShdw blurRad="38100" dist="38100" dir="2700000" algn="tl">
                    <a:srgbClr val="000000">
                      <a:alpha val="43137"/>
                    </a:srgbClr>
                  </a:outerShdw>
                </a:effectLst>
              </a:rPr>
              <a:t>Temple </a:t>
            </a:r>
            <a:endParaRPr lang="en-US"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1421782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endParaRPr lang="en-US" sz="7200" dirty="0"/>
          </a:p>
        </p:txBody>
      </p:sp>
      <p:pic>
        <p:nvPicPr>
          <p:cNvPr id="1026" name="Picture 2"/>
          <p:cNvPicPr>
            <a:picLocks noChangeAspect="1" noChangeArrowheads="1"/>
          </p:cNvPicPr>
          <p:nvPr/>
        </p:nvPicPr>
        <p:blipFill>
          <a:blip r:embed="rId3" cstate="print"/>
          <a:srcRect/>
          <a:stretch>
            <a:fillRect/>
          </a:stretch>
        </p:blipFill>
        <p:spPr bwMode="auto">
          <a:xfrm>
            <a:off x="4733925" y="31688"/>
            <a:ext cx="4410075" cy="5111812"/>
          </a:xfrm>
          <a:prstGeom prst="rect">
            <a:avLst/>
          </a:prstGeom>
          <a:noFill/>
          <a:ln w="9525">
            <a:noFill/>
            <a:miter lim="800000"/>
            <a:headEnd/>
            <a:tailEnd/>
          </a:ln>
          <a:effectLst/>
        </p:spPr>
      </p:pic>
      <p:sp>
        <p:nvSpPr>
          <p:cNvPr id="5" name="TextBox 4"/>
          <p:cNvSpPr txBox="1"/>
          <p:nvPr/>
        </p:nvSpPr>
        <p:spPr>
          <a:xfrm>
            <a:off x="228600" y="285750"/>
            <a:ext cx="99407905" cy="5016758"/>
          </a:xfrm>
          <a:prstGeom prst="rect">
            <a:avLst/>
          </a:prstGeom>
          <a:noFill/>
        </p:spPr>
        <p:txBody>
          <a:bodyPr wrap="square" rtlCol="0">
            <a:spAutoFit/>
          </a:bodyPr>
          <a:lstStyle/>
          <a:p>
            <a:pPr algn="l"/>
            <a:r>
              <a:rPr lang="en-US" b="1" baseline="30000" dirty="0" err="1" smtClean="0"/>
              <a:t>Shmot</a:t>
            </a:r>
            <a:r>
              <a:rPr lang="en-US" b="1" baseline="30000" dirty="0" smtClean="0"/>
              <a:t>/Ex 16 .32 </a:t>
            </a:r>
            <a:r>
              <a:rPr lang="en-US" dirty="0" smtClean="0"/>
              <a:t>Moshe </a:t>
            </a:r>
          </a:p>
          <a:p>
            <a:pPr algn="l"/>
            <a:r>
              <a:rPr lang="en-US" dirty="0" smtClean="0"/>
              <a:t>said, “Here is what</a:t>
            </a:r>
          </a:p>
          <a:p>
            <a:pPr algn="l"/>
            <a:r>
              <a:rPr lang="en-US" cap="small" dirty="0" smtClean="0"/>
              <a:t>Adoni</a:t>
            </a:r>
            <a:r>
              <a:rPr lang="en-US" dirty="0" smtClean="0"/>
              <a:t> has ordered:</a:t>
            </a:r>
          </a:p>
          <a:p>
            <a:pPr algn="l"/>
            <a:r>
              <a:rPr lang="en-US" dirty="0" smtClean="0"/>
              <a:t>‘Let two quarts of</a:t>
            </a:r>
          </a:p>
          <a:p>
            <a:pPr algn="l"/>
            <a:r>
              <a:rPr lang="en-US" i="1" dirty="0" smtClean="0"/>
              <a:t>man</a:t>
            </a:r>
            <a:r>
              <a:rPr lang="en-US" dirty="0" smtClean="0"/>
              <a:t> be kept through</a:t>
            </a:r>
          </a:p>
          <a:p>
            <a:pPr algn="l"/>
            <a:r>
              <a:rPr lang="en-US" dirty="0" smtClean="0"/>
              <a:t>all your generations, </a:t>
            </a:r>
          </a:p>
          <a:p>
            <a:pPr algn="l"/>
            <a:r>
              <a:rPr lang="en-US" dirty="0" smtClean="0"/>
              <a:t>so that they will be </a:t>
            </a:r>
          </a:p>
          <a:p>
            <a:pPr algn="l"/>
            <a:r>
              <a:rPr lang="en-US" dirty="0" smtClean="0"/>
              <a:t>able to see the</a:t>
            </a:r>
            <a:endParaRPr lang="en-US" dirty="0"/>
          </a:p>
        </p:txBody>
      </p:sp>
    </p:spTree>
    <p:extLst>
      <p:ext uri="{BB962C8B-B14F-4D97-AF65-F5344CB8AC3E}">
        <p14:creationId xmlns="" xmlns:p14="http://schemas.microsoft.com/office/powerpoint/2010/main" val="1421782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smtClean="0"/>
              <a:t>bread which I fed you in the desert when I brought you out of Egypt.’” Moshe said to </a:t>
            </a:r>
            <a:r>
              <a:rPr lang="en-US" sz="4000" dirty="0" err="1" smtClean="0"/>
              <a:t>Aharon</a:t>
            </a:r>
            <a:r>
              <a:rPr lang="en-US" sz="4000" dirty="0" smtClean="0"/>
              <a:t>, “Take a jar, put in it two quarts of </a:t>
            </a:r>
            <a:r>
              <a:rPr lang="en-US" sz="4000" i="1" dirty="0" smtClean="0"/>
              <a:t>man</a:t>
            </a:r>
            <a:r>
              <a:rPr lang="en-US" sz="4000" dirty="0" smtClean="0"/>
              <a:t>, and set it aside before </a:t>
            </a:r>
            <a:r>
              <a:rPr lang="en-US" sz="4000" cap="small" dirty="0" smtClean="0"/>
              <a:t>Adoni</a:t>
            </a:r>
            <a:r>
              <a:rPr lang="en-US" sz="4000" dirty="0" smtClean="0"/>
              <a:t> to be kept through all your generations.”</a:t>
            </a:r>
            <a:r>
              <a:rPr lang="en-US" sz="4000" b="1" baseline="30000" dirty="0" smtClean="0"/>
              <a:t> </a:t>
            </a:r>
            <a:r>
              <a:rPr lang="en-US" sz="4000" dirty="0" smtClean="0"/>
              <a:t>Just as </a:t>
            </a:r>
            <a:r>
              <a:rPr lang="en-US" sz="4000" cap="small" dirty="0" smtClean="0"/>
              <a:t>Adoni </a:t>
            </a:r>
            <a:r>
              <a:rPr lang="en-US" sz="4000" dirty="0" smtClean="0"/>
              <a:t>ordered Moshe, </a:t>
            </a:r>
            <a:r>
              <a:rPr lang="en-US" sz="4000" dirty="0" err="1" smtClean="0"/>
              <a:t>Aharon</a:t>
            </a:r>
            <a:r>
              <a:rPr lang="en-US" sz="4000" dirty="0" smtClean="0"/>
              <a:t> set it aside before the testimony to be kept.</a:t>
            </a:r>
          </a:p>
          <a:p>
            <a:pPr marL="0" indent="0">
              <a:buNone/>
            </a:pP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endParaRPr lang="en-US" sz="4000" dirty="0"/>
          </a:p>
        </p:txBody>
      </p:sp>
      <p:pic>
        <p:nvPicPr>
          <p:cNvPr id="1027" name="Picture 3"/>
          <p:cNvPicPr>
            <a:picLocks noChangeAspect="1" noChangeArrowheads="1"/>
          </p:cNvPicPr>
          <p:nvPr/>
        </p:nvPicPr>
        <p:blipFill>
          <a:blip r:embed="rId3" cstate="print"/>
          <a:srcRect/>
          <a:stretch>
            <a:fillRect/>
          </a:stretch>
        </p:blipFill>
        <p:spPr bwMode="auto">
          <a:xfrm>
            <a:off x="2895600" y="15167"/>
            <a:ext cx="3352800" cy="5109991"/>
          </a:xfrm>
          <a:prstGeom prst="rect">
            <a:avLst/>
          </a:prstGeom>
          <a:noFill/>
          <a:ln w="9525">
            <a:noFill/>
            <a:miter lim="800000"/>
            <a:headEnd/>
            <a:tailEnd/>
          </a:ln>
          <a:effectLst/>
        </p:spPr>
      </p:pic>
    </p:spTree>
    <p:extLst>
      <p:ext uri="{BB962C8B-B14F-4D97-AF65-F5344CB8AC3E}">
        <p14:creationId xmlns="" xmlns:p14="http://schemas.microsoft.com/office/powerpoint/2010/main" val="2033532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smtClean="0"/>
              <a:t>Dvarim</a:t>
            </a:r>
            <a:r>
              <a:rPr lang="en-US" sz="4000" baseline="30000" dirty="0" smtClean="0"/>
              <a:t>/</a:t>
            </a:r>
            <a:r>
              <a:rPr lang="en-US" sz="4000" baseline="30000" dirty="0" err="1" smtClean="0"/>
              <a:t>Dt</a:t>
            </a:r>
            <a:r>
              <a:rPr lang="en-US" sz="4000" baseline="30000" dirty="0" smtClean="0"/>
              <a:t> 8.3</a:t>
            </a:r>
            <a:r>
              <a:rPr lang="en-US" sz="4000" dirty="0" smtClean="0"/>
              <a:t> He fed you </a:t>
            </a:r>
            <a:r>
              <a:rPr lang="en-US" sz="4000" i="1" dirty="0" smtClean="0"/>
              <a:t>manna</a:t>
            </a:r>
            <a:r>
              <a:rPr lang="en-US" sz="4000" dirty="0" smtClean="0"/>
              <a:t>—which neither you nor your fathers had </a:t>
            </a:r>
            <a:r>
              <a:rPr lang="en-US" sz="4000" u="sng" dirty="0" smtClean="0">
                <a:solidFill>
                  <a:srgbClr val="FFFF99"/>
                </a:solidFill>
              </a:rPr>
              <a:t>known—in order to make you understand that man does not live by bread alone but by every word</a:t>
            </a:r>
            <a:r>
              <a:rPr lang="en-US" sz="4000" dirty="0" smtClean="0"/>
              <a:t> that comes from the mouth of </a:t>
            </a:r>
            <a:r>
              <a:rPr lang="en-US" sz="4000" i="1" cap="small" dirty="0" err="1" smtClean="0"/>
              <a:t>Adonai</a:t>
            </a:r>
            <a:r>
              <a:rPr lang="en-US" sz="4000" dirty="0" smtClean="0"/>
              <a:t>.</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Outline: In the Ark</a:t>
            </a:r>
          </a:p>
          <a:p>
            <a:pPr marL="512763" indent="-512763">
              <a:buFont typeface="+mj-lt"/>
              <a:buAutoNum type="arabicPeriod"/>
            </a:pPr>
            <a:r>
              <a:rPr lang="en-US" sz="4000" dirty="0" smtClean="0"/>
              <a:t>Supernatural provision: </a:t>
            </a:r>
            <a:r>
              <a:rPr lang="en-US" sz="4000" i="1" dirty="0" smtClean="0"/>
              <a:t>Man </a:t>
            </a:r>
            <a:r>
              <a:rPr lang="en-US" sz="4000" dirty="0" smtClean="0"/>
              <a:t> </a:t>
            </a:r>
            <a:r>
              <a:rPr lang="he-IL" sz="4400" b="1" dirty="0" smtClean="0">
                <a:latin typeface="David" pitchFamily="34" charset="-79"/>
                <a:cs typeface="David" pitchFamily="34" charset="-79"/>
              </a:rPr>
              <a:t>מָן</a:t>
            </a:r>
            <a:endParaRPr lang="en-US" sz="4000" b="1" dirty="0">
              <a:latin typeface="David" pitchFamily="34" charset="-79"/>
              <a:cs typeface="David" pitchFamily="34" charset="-79"/>
            </a:endParaRPr>
          </a:p>
        </p:txBody>
      </p:sp>
    </p:spTree>
    <p:extLst>
      <p:ext uri="{BB962C8B-B14F-4D97-AF65-F5344CB8AC3E}">
        <p14:creationId xmlns="" xmlns:p14="http://schemas.microsoft.com/office/powerpoint/2010/main" val="1421782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descr="In the Ark.jpg"/>
          <p:cNvPicPr>
            <a:picLocks noChangeAspect="1"/>
          </p:cNvPicPr>
          <p:nvPr/>
        </p:nvPicPr>
        <p:blipFill>
          <a:blip r:embed="rId3" cstate="print"/>
          <a:stretch>
            <a:fillRect/>
          </a:stretch>
        </p:blipFill>
        <p:spPr>
          <a:xfrm>
            <a:off x="0" y="0"/>
            <a:ext cx="9144000" cy="5143500"/>
          </a:xfrm>
          <a:prstGeom prst="rect">
            <a:avLst/>
          </a:prstGeom>
        </p:spPr>
      </p:pic>
    </p:spTree>
    <p:extLst>
      <p:ext uri="{BB962C8B-B14F-4D97-AF65-F5344CB8AC3E}">
        <p14:creationId xmlns="" xmlns:p14="http://schemas.microsoft.com/office/powerpoint/2010/main" val="1421782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Outline</a:t>
            </a:r>
          </a:p>
          <a:p>
            <a:pPr marL="512763" indent="-512763">
              <a:buFont typeface="+mj-lt"/>
              <a:buAutoNum type="arabicPeriod"/>
            </a:pPr>
            <a:r>
              <a:rPr lang="en-US" sz="4000" dirty="0" smtClean="0"/>
              <a:t>Supernatural provision: </a:t>
            </a:r>
            <a:r>
              <a:rPr lang="en-US" sz="4000" i="1" dirty="0" smtClean="0"/>
              <a:t>Man</a:t>
            </a:r>
            <a:r>
              <a:rPr lang="en-US" sz="4000" dirty="0" smtClean="0"/>
              <a:t> </a:t>
            </a:r>
            <a:r>
              <a:rPr lang="he-IL" sz="4400" b="1" dirty="0" smtClean="0">
                <a:latin typeface="David" pitchFamily="34" charset="-79"/>
                <a:cs typeface="David" pitchFamily="34" charset="-79"/>
              </a:rPr>
              <a:t>מָן</a:t>
            </a:r>
            <a:endParaRPr lang="en-US" sz="4400" b="1" dirty="0" smtClean="0">
              <a:latin typeface="David" pitchFamily="34" charset="-79"/>
              <a:cs typeface="David" pitchFamily="34" charset="-79"/>
            </a:endParaRPr>
          </a:p>
          <a:p>
            <a:pPr marL="512763" indent="-512763">
              <a:buFont typeface="+mj-lt"/>
              <a:buAutoNum type="arabicPeriod"/>
            </a:pPr>
            <a:r>
              <a:rPr lang="en-US" sz="4000" dirty="0" err="1" smtClean="0"/>
              <a:t>Aharon’s</a:t>
            </a:r>
            <a:r>
              <a:rPr lang="en-US" sz="4000" dirty="0" smtClean="0"/>
              <a:t> rod that sprouted</a:t>
            </a:r>
            <a:endParaRPr lang="en-US" sz="4000" b="1" dirty="0">
              <a:latin typeface="David" pitchFamily="34" charset="-79"/>
              <a:cs typeface="David" pitchFamily="34" charset="-79"/>
            </a:endParaRPr>
          </a:p>
        </p:txBody>
      </p:sp>
    </p:spTree>
    <p:extLst>
      <p:ext uri="{BB962C8B-B14F-4D97-AF65-F5344CB8AC3E}">
        <p14:creationId xmlns="" xmlns:p14="http://schemas.microsoft.com/office/powerpoint/2010/main" val="1421782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endParaRPr lang="en-US" sz="4000" dirty="0"/>
          </a:p>
        </p:txBody>
      </p:sp>
      <p:pic>
        <p:nvPicPr>
          <p:cNvPr id="3074" name="Picture 2"/>
          <p:cNvPicPr>
            <a:picLocks noChangeAspect="1" noChangeArrowheads="1"/>
          </p:cNvPicPr>
          <p:nvPr/>
        </p:nvPicPr>
        <p:blipFill>
          <a:blip r:embed="rId3" cstate="print"/>
          <a:srcRect/>
          <a:stretch>
            <a:fillRect/>
          </a:stretch>
        </p:blipFill>
        <p:spPr bwMode="auto">
          <a:xfrm>
            <a:off x="1280604" y="7155"/>
            <a:ext cx="6567996" cy="5136345"/>
          </a:xfrm>
          <a:prstGeom prst="rect">
            <a:avLst/>
          </a:prstGeom>
          <a:noFill/>
          <a:ln w="9525">
            <a:noFill/>
            <a:miter lim="800000"/>
            <a:headEnd/>
            <a:tailEnd/>
          </a:ln>
          <a:effectLst/>
        </p:spPr>
      </p:pic>
    </p:spTree>
    <p:extLst>
      <p:ext uri="{BB962C8B-B14F-4D97-AF65-F5344CB8AC3E}">
        <p14:creationId xmlns="" xmlns:p14="http://schemas.microsoft.com/office/powerpoint/2010/main" val="1421782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What is the story of the budding rod?</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err="1" smtClean="0"/>
              <a:t>Bamidbar</a:t>
            </a:r>
            <a:r>
              <a:rPr lang="en-US" sz="4000" baseline="30000" dirty="0" smtClean="0"/>
              <a:t> 16.1-2 </a:t>
            </a:r>
            <a:r>
              <a:rPr lang="en-US" sz="4000" dirty="0" smtClean="0"/>
              <a:t>Now </a:t>
            </a:r>
            <a:r>
              <a:rPr lang="en-US" sz="4000" dirty="0" err="1" smtClean="0"/>
              <a:t>Korach</a:t>
            </a:r>
            <a:r>
              <a:rPr lang="en-US" sz="4000" dirty="0" smtClean="0"/>
              <a:t> the son of </a:t>
            </a:r>
            <a:r>
              <a:rPr lang="en-US" sz="4000" dirty="0" err="1" smtClean="0"/>
              <a:t>Yitz’har</a:t>
            </a:r>
            <a:r>
              <a:rPr lang="en-US" sz="4000" dirty="0" smtClean="0"/>
              <a:t>, the son of </a:t>
            </a:r>
            <a:r>
              <a:rPr lang="en-US" sz="4000" dirty="0" err="1" smtClean="0"/>
              <a:t>K’hat</a:t>
            </a:r>
            <a:r>
              <a:rPr lang="en-US" sz="4000" dirty="0" smtClean="0"/>
              <a:t>, the son of Levi, along with </a:t>
            </a:r>
            <a:r>
              <a:rPr lang="en-US" sz="4000" dirty="0" err="1" smtClean="0"/>
              <a:t>Datan</a:t>
            </a:r>
            <a:r>
              <a:rPr lang="en-US" sz="4000" dirty="0" smtClean="0"/>
              <a:t> and </a:t>
            </a:r>
            <a:r>
              <a:rPr lang="en-US" sz="4000" dirty="0" err="1" smtClean="0"/>
              <a:t>Aviram</a:t>
            </a:r>
            <a:r>
              <a:rPr lang="en-US" sz="4000" dirty="0" smtClean="0"/>
              <a:t>…rebelled against Moshe. Siding with them were 250 men of </a:t>
            </a:r>
            <a:r>
              <a:rPr lang="en-US" sz="4000" dirty="0" err="1" smtClean="0"/>
              <a:t>Isra’el</a:t>
            </a:r>
            <a:r>
              <a:rPr lang="en-US" sz="4000" dirty="0" smtClean="0"/>
              <a:t>, leaders of the community, key members of the council, men of reputation. </a:t>
            </a:r>
            <a:r>
              <a:rPr lang="en-US" sz="4000" b="1" baseline="30000" dirty="0" smtClean="0"/>
              <a:t> </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err="1" smtClean="0"/>
              <a:t>Bamidbar</a:t>
            </a:r>
            <a:r>
              <a:rPr lang="en-US" sz="4000" baseline="30000" dirty="0" smtClean="0"/>
              <a:t> 16.1-2 </a:t>
            </a:r>
            <a:r>
              <a:rPr lang="en-US" sz="4000" dirty="0" smtClean="0"/>
              <a:t> </a:t>
            </a:r>
            <a:r>
              <a:rPr lang="en-US" sz="4000" b="1" baseline="30000" dirty="0" smtClean="0"/>
              <a:t> </a:t>
            </a:r>
            <a:r>
              <a:rPr lang="en-US" sz="4000" dirty="0" smtClean="0"/>
              <a:t>They assembled themselves against Moshe and </a:t>
            </a:r>
            <a:r>
              <a:rPr lang="en-US" sz="4000" dirty="0" err="1" smtClean="0"/>
              <a:t>Aharon</a:t>
            </a:r>
            <a:r>
              <a:rPr lang="en-US" sz="4000" dirty="0" smtClean="0"/>
              <a:t> and said to them, “You take too much on yourselves! After all, the entire community is holy, every one of them, and </a:t>
            </a:r>
            <a:r>
              <a:rPr lang="en-US" sz="4000" cap="small" dirty="0" smtClean="0"/>
              <a:t>Adoni</a:t>
            </a:r>
            <a:r>
              <a:rPr lang="en-US" sz="4000" dirty="0" smtClean="0"/>
              <a:t> is among them. So why do you lift yourselves up above </a:t>
            </a:r>
            <a:r>
              <a:rPr lang="en-US" sz="4000" cap="small" dirty="0" smtClean="0"/>
              <a:t> </a:t>
            </a:r>
            <a:r>
              <a:rPr lang="en-US" sz="4000" cap="small" dirty="0" err="1" smtClean="0"/>
              <a:t>Adoni</a:t>
            </a:r>
            <a:r>
              <a:rPr lang="en-US" sz="4000" dirty="0" err="1" smtClean="0"/>
              <a:t>’s</a:t>
            </a:r>
            <a:r>
              <a:rPr lang="en-US" sz="4000" dirty="0" smtClean="0"/>
              <a:t> assembly?”</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5698" name="Rectangle 2"/>
          <p:cNvSpPr>
            <a:spLocks noGrp="1" noChangeArrowheads="1"/>
          </p:cNvSpPr>
          <p:nvPr>
            <p:ph type="subTitle" idx="1"/>
          </p:nvPr>
        </p:nvSpPr>
        <p:spPr>
          <a:xfrm>
            <a:off x="0" y="0"/>
            <a:ext cx="9144000" cy="5143500"/>
          </a:xfrm>
        </p:spPr>
        <p:txBody>
          <a:bodyPr/>
          <a:lstStyle/>
          <a:p>
            <a:pPr algn="l">
              <a:spcBef>
                <a:spcPct val="0"/>
              </a:spcBef>
            </a:pPr>
            <a:r>
              <a:rPr lang="en-US" sz="4000" u="sng" dirty="0">
                <a:cs typeface="Vilna" pitchFamily="2" charset="-79"/>
              </a:rPr>
              <a:t>Moshe’s first strategy</a:t>
            </a:r>
            <a:r>
              <a:rPr lang="en-US" sz="4000" dirty="0">
                <a:cs typeface="Vilna" pitchFamily="2" charset="-79"/>
              </a:rPr>
              <a:t>:</a:t>
            </a:r>
          </a:p>
          <a:p>
            <a:pPr algn="l">
              <a:spcBef>
                <a:spcPct val="0"/>
              </a:spcBef>
            </a:pPr>
            <a:r>
              <a:rPr lang="en-US" sz="4000" dirty="0">
                <a:cs typeface="Vilna" pitchFamily="2" charset="-79"/>
              </a:rPr>
              <a:t>[Prayer]</a:t>
            </a:r>
          </a:p>
          <a:p>
            <a:pPr algn="l">
              <a:spcBef>
                <a:spcPct val="0"/>
              </a:spcBef>
            </a:pPr>
            <a:endParaRPr lang="en-US" sz="4000" dirty="0">
              <a:cs typeface="Vilna" pitchFamily="2" charset="-79"/>
            </a:endParaRPr>
          </a:p>
          <a:p>
            <a:pPr algn="l">
              <a:spcBef>
                <a:spcPct val="0"/>
              </a:spcBef>
            </a:pPr>
            <a:r>
              <a:rPr lang="en-US" sz="4000" baseline="30000" dirty="0" err="1">
                <a:cs typeface="Vilna" pitchFamily="2" charset="-79"/>
              </a:rPr>
              <a:t>BaMidbar</a:t>
            </a:r>
            <a:r>
              <a:rPr lang="en-US" sz="4000" baseline="30000" dirty="0">
                <a:cs typeface="Vilna" pitchFamily="2" charset="-79"/>
              </a:rPr>
              <a:t>/Nu.16.4</a:t>
            </a:r>
            <a:r>
              <a:rPr lang="en-US" sz="4000" dirty="0">
                <a:cs typeface="Vilna" pitchFamily="2" charset="-79"/>
              </a:rPr>
              <a:t>  When Moshe heard this he fell on his face.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1842" name="Rectangle 2"/>
          <p:cNvSpPr>
            <a:spLocks noGrp="1" noChangeArrowheads="1"/>
          </p:cNvSpPr>
          <p:nvPr>
            <p:ph type="subTitle" idx="1"/>
          </p:nvPr>
        </p:nvSpPr>
        <p:spPr>
          <a:xfrm>
            <a:off x="0" y="0"/>
            <a:ext cx="9144000" cy="5143500"/>
          </a:xfrm>
        </p:spPr>
        <p:txBody>
          <a:bodyPr/>
          <a:lstStyle/>
          <a:p>
            <a:pPr algn="l">
              <a:lnSpc>
                <a:spcPct val="90000"/>
              </a:lnSpc>
              <a:spcBef>
                <a:spcPct val="0"/>
              </a:spcBef>
            </a:pPr>
            <a:r>
              <a:rPr lang="en-US" sz="3600" u="sng" dirty="0">
                <a:cs typeface="Vilna" pitchFamily="2" charset="-79"/>
              </a:rPr>
              <a:t>Moshe’s second strategy</a:t>
            </a:r>
            <a:r>
              <a:rPr lang="en-US" sz="3600" dirty="0">
                <a:cs typeface="Vilna" pitchFamily="2" charset="-79"/>
              </a:rPr>
              <a:t>: [Censer test,  revelation in prayer?]</a:t>
            </a:r>
          </a:p>
          <a:p>
            <a:pPr algn="l">
              <a:lnSpc>
                <a:spcPct val="90000"/>
              </a:lnSpc>
              <a:spcBef>
                <a:spcPct val="0"/>
              </a:spcBef>
            </a:pPr>
            <a:r>
              <a:rPr lang="en-US" sz="3600" baseline="30000" dirty="0" err="1" smtClean="0">
                <a:cs typeface="Vilna" pitchFamily="2" charset="-79"/>
              </a:rPr>
              <a:t>Bamidbar</a:t>
            </a:r>
            <a:r>
              <a:rPr lang="en-US" sz="3600" baseline="30000" dirty="0" smtClean="0">
                <a:cs typeface="Vilna" pitchFamily="2" charset="-79"/>
              </a:rPr>
              <a:t>/Nu 16.6-7 </a:t>
            </a:r>
            <a:r>
              <a:rPr lang="en-US" sz="3600" dirty="0" smtClean="0">
                <a:cs typeface="Vilna" pitchFamily="2" charset="-79"/>
              </a:rPr>
              <a:t>Do </a:t>
            </a:r>
            <a:r>
              <a:rPr lang="en-US" sz="3600" dirty="0">
                <a:cs typeface="Vilna" pitchFamily="2" charset="-79"/>
              </a:rPr>
              <a:t>this: take censers, </a:t>
            </a:r>
            <a:r>
              <a:rPr lang="en-US" sz="3600" dirty="0" err="1">
                <a:cs typeface="Vilna" pitchFamily="2" charset="-79"/>
              </a:rPr>
              <a:t>Korach</a:t>
            </a:r>
            <a:r>
              <a:rPr lang="en-US" sz="3600" dirty="0">
                <a:cs typeface="Vilna" pitchFamily="2" charset="-79"/>
              </a:rPr>
              <a:t> and all your group;   put fire in them; and put incense in them before </a:t>
            </a:r>
            <a:r>
              <a:rPr lang="en-US" sz="3600" cap="small" dirty="0" err="1" smtClean="0">
                <a:cs typeface="Vilna" pitchFamily="2" charset="-79"/>
              </a:rPr>
              <a:t>Adoni</a:t>
            </a:r>
            <a:r>
              <a:rPr lang="en-US" sz="3600" cap="small" dirty="0" smtClean="0">
                <a:cs typeface="Vilna" pitchFamily="2" charset="-79"/>
              </a:rPr>
              <a:t> </a:t>
            </a:r>
            <a:r>
              <a:rPr lang="en-US" sz="3600" dirty="0" smtClean="0">
                <a:cs typeface="Vilna" pitchFamily="2" charset="-79"/>
              </a:rPr>
              <a:t>tomorrow</a:t>
            </a:r>
            <a:r>
              <a:rPr lang="en-US" sz="3600" dirty="0">
                <a:cs typeface="Vilna" pitchFamily="2" charset="-79"/>
              </a:rPr>
              <a:t>. The one whom </a:t>
            </a:r>
            <a:r>
              <a:rPr lang="en-US" sz="3600" cap="small" dirty="0" err="1" smtClean="0">
                <a:cs typeface="Vilna" pitchFamily="2" charset="-79"/>
              </a:rPr>
              <a:t>Adoni</a:t>
            </a:r>
            <a:r>
              <a:rPr lang="en-US" sz="3600" dirty="0" smtClean="0">
                <a:cs typeface="Vilna" pitchFamily="2" charset="-79"/>
              </a:rPr>
              <a:t> </a:t>
            </a:r>
            <a:r>
              <a:rPr lang="en-US" sz="3600" dirty="0">
                <a:cs typeface="Vilna" pitchFamily="2" charset="-79"/>
              </a:rPr>
              <a:t>chooses will be the one who is holy! It is you, you sons of Levi, who are taking too much on yourselves!" </a:t>
            </a:r>
          </a:p>
          <a:p>
            <a:pPr algn="l">
              <a:lnSpc>
                <a:spcPct val="90000"/>
              </a:lnSpc>
              <a:spcBef>
                <a:spcPct val="0"/>
              </a:spcBef>
            </a:pPr>
            <a:endParaRPr lang="en-US" sz="4800" dirty="0">
              <a:cs typeface="Vilna" pitchFamily="2" charset="-79"/>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endParaRPr lang="en-US" sz="4000" dirty="0"/>
          </a:p>
        </p:txBody>
      </p:sp>
      <p:pic>
        <p:nvPicPr>
          <p:cNvPr id="2050" name="Picture 2"/>
          <p:cNvPicPr>
            <a:picLocks noChangeAspect="1" noChangeArrowheads="1"/>
          </p:cNvPicPr>
          <p:nvPr/>
        </p:nvPicPr>
        <p:blipFill>
          <a:blip r:embed="rId3" cstate="print"/>
          <a:srcRect/>
          <a:stretch>
            <a:fillRect/>
          </a:stretch>
        </p:blipFill>
        <p:spPr bwMode="auto">
          <a:xfrm>
            <a:off x="2871157" y="0"/>
            <a:ext cx="3377243" cy="5103390"/>
          </a:xfrm>
          <a:prstGeom prst="rect">
            <a:avLst/>
          </a:prstGeom>
          <a:noFill/>
          <a:ln w="9525">
            <a:noFill/>
            <a:miter lim="800000"/>
            <a:headEnd/>
            <a:tailEnd/>
          </a:ln>
          <a:effectLst/>
        </p:spPr>
      </p:pic>
    </p:spTree>
    <p:extLst>
      <p:ext uri="{BB962C8B-B14F-4D97-AF65-F5344CB8AC3E}">
        <p14:creationId xmlns="" xmlns:p14="http://schemas.microsoft.com/office/powerpoint/2010/main" val="2033532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26" name="Rectangle 19"/>
          <p:cNvSpPr>
            <a:spLocks noChangeArrowheads="1"/>
          </p:cNvSpPr>
          <p:nvPr/>
        </p:nvSpPr>
        <p:spPr bwMode="auto">
          <a:xfrm>
            <a:off x="3657600" y="685800"/>
            <a:ext cx="1192955" cy="523220"/>
          </a:xfrm>
          <a:prstGeom prst="rect">
            <a:avLst/>
          </a:prstGeom>
          <a:noFill/>
          <a:ln w="9525">
            <a:noFill/>
            <a:miter lim="800000"/>
            <a:headEnd/>
            <a:tailEnd/>
          </a:ln>
        </p:spPr>
        <p:txBody>
          <a:bodyPr wrap="none">
            <a:spAutoFit/>
          </a:bodyPr>
          <a:lstStyle/>
          <a:p>
            <a:pPr>
              <a:spcBef>
                <a:spcPct val="20000"/>
              </a:spcBef>
            </a:pPr>
            <a:r>
              <a:rPr lang="en-US" sz="2800">
                <a:solidFill>
                  <a:schemeClr val="tx1"/>
                </a:solidFill>
                <a:latin typeface="Arial" charset="0"/>
                <a:cs typeface="Arial" charset="0"/>
              </a:rPr>
              <a:t>A</a:t>
            </a:r>
            <a:r>
              <a:rPr lang="en-US" sz="2400">
                <a:solidFill>
                  <a:schemeClr val="tx1"/>
                </a:solidFill>
                <a:latin typeface="Arial" charset="0"/>
                <a:cs typeface="Arial" charset="0"/>
              </a:rPr>
              <a:t>DONI</a:t>
            </a:r>
          </a:p>
        </p:txBody>
      </p:sp>
      <p:sp>
        <p:nvSpPr>
          <p:cNvPr id="1537027" name="Rectangle 22"/>
          <p:cNvSpPr>
            <a:spLocks noChangeArrowheads="1"/>
          </p:cNvSpPr>
          <p:nvPr/>
        </p:nvSpPr>
        <p:spPr bwMode="auto">
          <a:xfrm>
            <a:off x="6208714" y="914400"/>
            <a:ext cx="1192955" cy="523220"/>
          </a:xfrm>
          <a:prstGeom prst="rect">
            <a:avLst/>
          </a:prstGeom>
          <a:noFill/>
          <a:ln w="9525">
            <a:noFill/>
            <a:miter lim="800000"/>
            <a:headEnd/>
            <a:tailEnd/>
          </a:ln>
        </p:spPr>
        <p:txBody>
          <a:bodyPr wrap="none">
            <a:spAutoFit/>
          </a:bodyPr>
          <a:lstStyle/>
          <a:p>
            <a:pPr>
              <a:spcBef>
                <a:spcPct val="20000"/>
              </a:spcBef>
            </a:pPr>
            <a:r>
              <a:rPr lang="en-US" sz="2800">
                <a:solidFill>
                  <a:schemeClr val="tx1"/>
                </a:solidFill>
                <a:latin typeface="Arial" charset="0"/>
                <a:cs typeface="Arial" charset="0"/>
              </a:rPr>
              <a:t>A</a:t>
            </a:r>
            <a:r>
              <a:rPr lang="en-US" sz="2400">
                <a:solidFill>
                  <a:schemeClr val="tx1"/>
                </a:solidFill>
                <a:latin typeface="Arial" charset="0"/>
                <a:cs typeface="Arial" charset="0"/>
              </a:rPr>
              <a:t>DONI</a:t>
            </a:r>
          </a:p>
        </p:txBody>
      </p:sp>
      <p:sp>
        <p:nvSpPr>
          <p:cNvPr id="1537028" name="Rectangle 26"/>
          <p:cNvSpPr>
            <a:spLocks noChangeArrowheads="1"/>
          </p:cNvSpPr>
          <p:nvPr/>
        </p:nvSpPr>
        <p:spPr bwMode="auto">
          <a:xfrm>
            <a:off x="6208714" y="1943100"/>
            <a:ext cx="1192955" cy="523220"/>
          </a:xfrm>
          <a:prstGeom prst="rect">
            <a:avLst/>
          </a:prstGeom>
          <a:noFill/>
          <a:ln w="9525">
            <a:noFill/>
            <a:miter lim="800000"/>
            <a:headEnd/>
            <a:tailEnd/>
          </a:ln>
        </p:spPr>
        <p:txBody>
          <a:bodyPr wrap="none">
            <a:spAutoFit/>
          </a:bodyPr>
          <a:lstStyle/>
          <a:p>
            <a:pPr>
              <a:spcBef>
                <a:spcPct val="20000"/>
              </a:spcBef>
            </a:pPr>
            <a:r>
              <a:rPr lang="en-US" sz="2800">
                <a:solidFill>
                  <a:schemeClr val="tx1"/>
                </a:solidFill>
                <a:latin typeface="Arial" charset="0"/>
                <a:cs typeface="Arial" charset="0"/>
              </a:rPr>
              <a:t>A</a:t>
            </a:r>
            <a:r>
              <a:rPr lang="en-US" sz="2400">
                <a:solidFill>
                  <a:schemeClr val="tx1"/>
                </a:solidFill>
                <a:latin typeface="Arial" charset="0"/>
                <a:cs typeface="Arial" charset="0"/>
              </a:rPr>
              <a:t>DONI</a:t>
            </a:r>
          </a:p>
        </p:txBody>
      </p:sp>
      <p:sp>
        <p:nvSpPr>
          <p:cNvPr id="1537029" name="Rectangle 29"/>
          <p:cNvSpPr>
            <a:spLocks noChangeArrowheads="1"/>
          </p:cNvSpPr>
          <p:nvPr/>
        </p:nvSpPr>
        <p:spPr bwMode="auto">
          <a:xfrm>
            <a:off x="4979988" y="3371850"/>
            <a:ext cx="1356462" cy="584775"/>
          </a:xfrm>
          <a:prstGeom prst="rect">
            <a:avLst/>
          </a:prstGeom>
          <a:noFill/>
          <a:ln w="9525">
            <a:noFill/>
            <a:miter lim="800000"/>
            <a:headEnd/>
            <a:tailEnd/>
          </a:ln>
        </p:spPr>
        <p:txBody>
          <a:bodyPr wrap="none">
            <a:spAutoFit/>
          </a:bodyPr>
          <a:lstStyle/>
          <a:p>
            <a:pPr>
              <a:spcBef>
                <a:spcPct val="20000"/>
              </a:spcBef>
            </a:pPr>
            <a:r>
              <a:rPr lang="en-US" sz="3200">
                <a:solidFill>
                  <a:schemeClr val="tx1"/>
                </a:solidFill>
                <a:latin typeface="Arial" charset="0"/>
                <a:cs typeface="Arial" charset="0"/>
              </a:rPr>
              <a:t>A</a:t>
            </a:r>
            <a:r>
              <a:rPr lang="en-US" sz="2800">
                <a:solidFill>
                  <a:schemeClr val="tx1"/>
                </a:solidFill>
                <a:latin typeface="Arial" charset="0"/>
                <a:cs typeface="Arial" charset="0"/>
              </a:rPr>
              <a:t>DONI</a:t>
            </a:r>
          </a:p>
        </p:txBody>
      </p:sp>
      <p:pic>
        <p:nvPicPr>
          <p:cNvPr id="1537031" name="Picture 7"/>
          <p:cNvPicPr>
            <a:picLocks noChangeAspect="1" noChangeArrowheads="1"/>
          </p:cNvPicPr>
          <p:nvPr/>
        </p:nvPicPr>
        <p:blipFill>
          <a:blip r:embed="rId3" cstate="print"/>
          <a:srcRect/>
          <a:stretch>
            <a:fillRect/>
          </a:stretch>
        </p:blipFill>
        <p:spPr bwMode="auto">
          <a:xfrm>
            <a:off x="457200" y="0"/>
            <a:ext cx="8345488" cy="5141119"/>
          </a:xfrm>
          <a:prstGeom prst="rect">
            <a:avLst/>
          </a:prstGeom>
          <a:noFill/>
          <a:ln w="9525">
            <a:noFill/>
            <a:miter lim="800000"/>
            <a:headEnd/>
            <a:tailEnd/>
          </a:ln>
          <a:effectLst/>
        </p:spPr>
      </p:pic>
      <p:sp>
        <p:nvSpPr>
          <p:cNvPr id="1537032" name="Text Box 8"/>
          <p:cNvSpPr txBox="1">
            <a:spLocks noChangeArrowheads="1"/>
          </p:cNvSpPr>
          <p:nvPr/>
        </p:nvSpPr>
        <p:spPr bwMode="auto">
          <a:xfrm>
            <a:off x="5546725" y="2939654"/>
            <a:ext cx="184731" cy="1323439"/>
          </a:xfrm>
          <a:prstGeom prst="rect">
            <a:avLst/>
          </a:prstGeom>
          <a:noFill/>
          <a:ln w="9525">
            <a:noFill/>
            <a:miter lim="800000"/>
            <a:headEnd/>
            <a:tailEnd/>
          </a:ln>
          <a:effectLst/>
        </p:spPr>
        <p:txBody>
          <a:bodyPr wrap="none">
            <a:spAutoFit/>
          </a:bodyPr>
          <a:lstStyle/>
          <a:p>
            <a:endParaRPr lang="en-US" sz="8000">
              <a:solidFill>
                <a:schemeClr val="tx1"/>
              </a:solidFill>
              <a:latin typeface="Arial" charset="0"/>
              <a:cs typeface="Arial" charset="0"/>
            </a:endParaRPr>
          </a:p>
        </p:txBody>
      </p:sp>
      <p:sp>
        <p:nvSpPr>
          <p:cNvPr id="9" name="TextBox 8"/>
          <p:cNvSpPr txBox="1"/>
          <p:nvPr/>
        </p:nvSpPr>
        <p:spPr>
          <a:xfrm>
            <a:off x="685800" y="3204508"/>
            <a:ext cx="7953780" cy="1938992"/>
          </a:xfrm>
          <a:prstGeom prst="rect">
            <a:avLst/>
          </a:prstGeom>
          <a:noFill/>
        </p:spPr>
        <p:txBody>
          <a:bodyPr wrap="none" rtlCol="0">
            <a:spAutoFit/>
          </a:bodyPr>
          <a:lstStyle/>
          <a:p>
            <a:pPr algn="l"/>
            <a:r>
              <a:rPr lang="en-US" dirty="0" smtClean="0">
                <a:solidFill>
                  <a:schemeClr val="tx1"/>
                </a:solidFill>
              </a:rPr>
              <a:t>Incense chalice, </a:t>
            </a:r>
            <a:r>
              <a:rPr lang="en-US" dirty="0" err="1" smtClean="0">
                <a:solidFill>
                  <a:schemeClr val="tx1"/>
                </a:solidFill>
              </a:rPr>
              <a:t>firepan</a:t>
            </a:r>
            <a:r>
              <a:rPr lang="en-US" dirty="0" smtClean="0">
                <a:solidFill>
                  <a:schemeClr val="tx1"/>
                </a:solidFill>
              </a:rPr>
              <a:t>,</a:t>
            </a:r>
            <a:r>
              <a:rPr lang="en-US" sz="3200" dirty="0" smtClean="0">
                <a:solidFill>
                  <a:schemeClr val="tx1"/>
                </a:solidFill>
              </a:rPr>
              <a:t> </a:t>
            </a:r>
            <a:r>
              <a:rPr lang="he-IL" sz="4400" b="1" dirty="0" smtClean="0">
                <a:solidFill>
                  <a:schemeClr val="tx1"/>
                </a:solidFill>
                <a:latin typeface="David" pitchFamily="34" charset="-79"/>
                <a:cs typeface="David" pitchFamily="34" charset="-79"/>
              </a:rPr>
              <a:t>מַחְתָּה</a:t>
            </a:r>
            <a:r>
              <a:rPr lang="en-US" sz="8000" dirty="0" smtClean="0">
                <a:solidFill>
                  <a:schemeClr val="tx1"/>
                </a:solidFill>
                <a:latin typeface="Arial" charset="0"/>
              </a:rPr>
              <a:t> </a:t>
            </a:r>
          </a:p>
          <a:p>
            <a:pPr algn="l"/>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9554" name="Picture 2"/>
          <p:cNvPicPr>
            <a:picLocks noGrp="1" noChangeAspect="1" noChangeArrowheads="1"/>
          </p:cNvPicPr>
          <p:nvPr>
            <p:ph type="subTitle" idx="1"/>
          </p:nvPr>
        </p:nvPicPr>
        <p:blipFill>
          <a:blip r:embed="rId3" cstate="print"/>
          <a:srcRect/>
          <a:stretch>
            <a:fillRect/>
          </a:stretch>
        </p:blipFill>
        <p:spPr>
          <a:xfrm>
            <a:off x="0" y="0"/>
            <a:ext cx="9144000" cy="5143500"/>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1" baseline="30000" dirty="0" err="1" smtClean="0"/>
              <a:t>Bamidbar</a:t>
            </a:r>
            <a:r>
              <a:rPr lang="en-US" sz="4000" b="1" baseline="30000" dirty="0" smtClean="0"/>
              <a:t>/Nu</a:t>
            </a:r>
            <a:r>
              <a:rPr lang="en-US" sz="4000" b="1" dirty="0" smtClean="0"/>
              <a:t> </a:t>
            </a:r>
            <a:r>
              <a:rPr lang="en-US" sz="4000" baseline="30000" dirty="0" smtClean="0"/>
              <a:t>16 1</a:t>
            </a:r>
            <a:r>
              <a:rPr lang="en-US" sz="4000" b="1" baseline="30000" dirty="0" smtClean="0"/>
              <a:t>9  </a:t>
            </a:r>
            <a:r>
              <a:rPr lang="en-US" sz="4000" dirty="0" smtClean="0"/>
              <a:t>When </a:t>
            </a:r>
            <a:r>
              <a:rPr lang="en-US" sz="4000" dirty="0" err="1" smtClean="0"/>
              <a:t>Korah</a:t>
            </a:r>
            <a:r>
              <a:rPr lang="en-US" sz="4000" dirty="0" smtClean="0"/>
              <a:t> and all his following had assembled in opposition to them at the entrance to the Tent of Meeting, then the glory of </a:t>
            </a:r>
            <a:r>
              <a:rPr lang="en-US" sz="4000" cap="small" dirty="0" smtClean="0"/>
              <a:t>Adoni</a:t>
            </a:r>
            <a:r>
              <a:rPr lang="en-US" sz="4000" dirty="0" smtClean="0"/>
              <a:t> appeared to the entire assembly.</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3170" name="Rectangle 2"/>
          <p:cNvSpPr>
            <a:spLocks noGrp="1" noChangeArrowheads="1"/>
          </p:cNvSpPr>
          <p:nvPr>
            <p:ph type="subTitle" idx="1"/>
          </p:nvPr>
        </p:nvSpPr>
        <p:spPr>
          <a:xfrm>
            <a:off x="304800" y="209550"/>
            <a:ext cx="8610600" cy="4648200"/>
          </a:xfrm>
        </p:spPr>
        <p:txBody>
          <a:bodyPr>
            <a:normAutofit fontScale="92500"/>
          </a:bodyPr>
          <a:lstStyle/>
          <a:p>
            <a:pPr algn="l">
              <a:spcBef>
                <a:spcPct val="0"/>
              </a:spcBef>
            </a:pPr>
            <a:r>
              <a:rPr lang="en-US" sz="4000" u="sng" dirty="0">
                <a:cs typeface="Vilna" pitchFamily="2" charset="-79"/>
              </a:rPr>
              <a:t>Moshe’s </a:t>
            </a:r>
            <a:r>
              <a:rPr lang="en-US" sz="4000" u="sng" dirty="0" smtClean="0">
                <a:cs typeface="Vilna" pitchFamily="2" charset="-79"/>
              </a:rPr>
              <a:t>Third </a:t>
            </a:r>
            <a:r>
              <a:rPr lang="en-US" sz="4000" u="sng" dirty="0">
                <a:cs typeface="Vilna" pitchFamily="2" charset="-79"/>
              </a:rPr>
              <a:t>strategy</a:t>
            </a:r>
            <a:r>
              <a:rPr lang="en-US" sz="4000" u="sng" dirty="0" smtClean="0">
                <a:cs typeface="Vilna" pitchFamily="2" charset="-79"/>
              </a:rPr>
              <a:t>:</a:t>
            </a:r>
            <a:r>
              <a:rPr lang="en-US" sz="4000" dirty="0" smtClean="0">
                <a:cs typeface="Vilna" pitchFamily="2" charset="-79"/>
              </a:rPr>
              <a:t> [</a:t>
            </a:r>
            <a:r>
              <a:rPr lang="en-US" sz="4000" dirty="0">
                <a:cs typeface="Vilna" pitchFamily="2" charset="-79"/>
              </a:rPr>
              <a:t>Judgment</a:t>
            </a:r>
            <a:r>
              <a:rPr lang="en-US" sz="4000" dirty="0" smtClean="0">
                <a:cs typeface="Vilna" pitchFamily="2" charset="-79"/>
              </a:rPr>
              <a:t>]</a:t>
            </a:r>
            <a:endParaRPr lang="en-US" sz="4000" dirty="0">
              <a:cs typeface="Vilna" pitchFamily="2" charset="-79"/>
            </a:endParaRPr>
          </a:p>
          <a:p>
            <a:pPr algn="l">
              <a:spcBef>
                <a:spcPct val="0"/>
              </a:spcBef>
            </a:pPr>
            <a:r>
              <a:rPr lang="en-US" sz="4000" baseline="30000" dirty="0" smtClean="0">
                <a:cs typeface="Vilna" pitchFamily="2" charset="-79"/>
              </a:rPr>
              <a:t>Nu 16..25-26 </a:t>
            </a:r>
            <a:r>
              <a:rPr lang="en-US" sz="4000" dirty="0" smtClean="0">
                <a:cs typeface="Vilna" pitchFamily="2" charset="-79"/>
              </a:rPr>
              <a:t>Moshe </a:t>
            </a:r>
            <a:r>
              <a:rPr lang="en-US" sz="4000" dirty="0">
                <a:cs typeface="Vilna" pitchFamily="2" charset="-79"/>
              </a:rPr>
              <a:t>got up and went to </a:t>
            </a:r>
            <a:r>
              <a:rPr lang="en-US" sz="4000" dirty="0" err="1">
                <a:cs typeface="Vilna" pitchFamily="2" charset="-79"/>
              </a:rPr>
              <a:t>Datan</a:t>
            </a:r>
            <a:r>
              <a:rPr lang="en-US" sz="4000" dirty="0">
                <a:cs typeface="Vilna" pitchFamily="2" charset="-79"/>
              </a:rPr>
              <a:t> and </a:t>
            </a:r>
            <a:r>
              <a:rPr lang="en-US" sz="4000" dirty="0" err="1">
                <a:cs typeface="Vilna" pitchFamily="2" charset="-79"/>
              </a:rPr>
              <a:t>Aviram</a:t>
            </a:r>
            <a:r>
              <a:rPr lang="en-US" sz="4000" dirty="0">
                <a:cs typeface="Vilna" pitchFamily="2" charset="-79"/>
              </a:rPr>
              <a:t>, and the leaders of </a:t>
            </a:r>
            <a:r>
              <a:rPr lang="en-US" sz="4000" dirty="0" err="1">
                <a:cs typeface="Vilna" pitchFamily="2" charset="-79"/>
              </a:rPr>
              <a:t>Isra'el</a:t>
            </a:r>
            <a:r>
              <a:rPr lang="en-US" sz="4000" dirty="0">
                <a:cs typeface="Vilna" pitchFamily="2" charset="-79"/>
              </a:rPr>
              <a:t> followed him.   There he said to the assembly, "Leave the tents of these wicked men! Don't touch anything that belongs to them, or you may be swept away in all their sins."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1" baseline="30000" dirty="0" err="1" smtClean="0"/>
              <a:t>Bamidbar</a:t>
            </a:r>
            <a:r>
              <a:rPr lang="en-US" sz="4000" b="1" baseline="30000" dirty="0" smtClean="0"/>
              <a:t>/Nu</a:t>
            </a:r>
            <a:r>
              <a:rPr lang="en-US" sz="4000" b="1" dirty="0" smtClean="0"/>
              <a:t> </a:t>
            </a:r>
            <a:r>
              <a:rPr lang="en-US" sz="4000" baseline="30000" dirty="0" smtClean="0"/>
              <a:t>16.31-33 </a:t>
            </a:r>
            <a:r>
              <a:rPr lang="en-US" sz="4000" dirty="0" smtClean="0"/>
              <a:t> The ground split under them. The earth opened its mouth and swallowed them, along with all their households, all of </a:t>
            </a:r>
            <a:r>
              <a:rPr lang="en-US" sz="4000" dirty="0" err="1" smtClean="0"/>
              <a:t>Korah’s</a:t>
            </a:r>
            <a:r>
              <a:rPr lang="en-US" sz="4000" dirty="0" smtClean="0"/>
              <a:t> people and all their possessions. </a:t>
            </a:r>
            <a:r>
              <a:rPr lang="en-US" sz="4000" b="1" baseline="30000" dirty="0" smtClean="0"/>
              <a:t> </a:t>
            </a:r>
            <a:r>
              <a:rPr lang="en-US" sz="4000" dirty="0" smtClean="0"/>
              <a:t>They went down alive into </a:t>
            </a:r>
            <a:r>
              <a:rPr lang="en-US" sz="4000" i="1" dirty="0" err="1" smtClean="0"/>
              <a:t>Sheol</a:t>
            </a:r>
            <a:r>
              <a:rPr lang="en-US" sz="4000" dirty="0" smtClean="0"/>
              <a:t>, they </a:t>
            </a:r>
            <a:r>
              <a:rPr lang="en-US" sz="3600" dirty="0" smtClean="0"/>
              <a:t> the ground split under them. </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1" baseline="30000" dirty="0" err="1" smtClean="0"/>
              <a:t>Bamidbar</a:t>
            </a:r>
            <a:r>
              <a:rPr lang="en-US" sz="4000" b="1" baseline="30000" dirty="0" smtClean="0"/>
              <a:t>/Nu</a:t>
            </a:r>
            <a:r>
              <a:rPr lang="en-US" sz="4000" b="1" dirty="0" smtClean="0"/>
              <a:t> </a:t>
            </a:r>
            <a:r>
              <a:rPr lang="en-US" sz="4000" baseline="30000" dirty="0" smtClean="0"/>
              <a:t>16.35 </a:t>
            </a:r>
            <a:r>
              <a:rPr lang="en-US" sz="4000" b="1" baseline="30000" dirty="0" smtClean="0"/>
              <a:t>35 </a:t>
            </a:r>
            <a:r>
              <a:rPr lang="en-US" sz="4000" dirty="0" smtClean="0"/>
              <a:t>Fire also came out from </a:t>
            </a:r>
            <a:r>
              <a:rPr lang="en-US" sz="4000" cap="small" dirty="0" smtClean="0"/>
              <a:t>Adoni</a:t>
            </a:r>
            <a:r>
              <a:rPr lang="en-US" sz="4000" dirty="0" smtClean="0"/>
              <a:t> and consumed the 250 men offering the incense.</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1122" name="Picture 2"/>
          <p:cNvPicPr>
            <a:picLocks noGrp="1" noChangeAspect="1" noChangeArrowheads="1"/>
          </p:cNvPicPr>
          <p:nvPr>
            <p:ph type="subTitle" idx="1"/>
          </p:nvPr>
        </p:nvPicPr>
        <p:blipFill>
          <a:blip r:embed="rId3" cstate="print"/>
          <a:srcRect/>
          <a:stretch>
            <a:fillRect/>
          </a:stretch>
        </p:blipFill>
        <p:spPr>
          <a:xfrm>
            <a:off x="1752600" y="0"/>
            <a:ext cx="5334000" cy="5143500"/>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1362" name="Picture 2"/>
          <p:cNvPicPr>
            <a:picLocks noGrp="1" noChangeAspect="1" noChangeArrowheads="1"/>
          </p:cNvPicPr>
          <p:nvPr>
            <p:ph type="subTitle" idx="1"/>
          </p:nvPr>
        </p:nvPicPr>
        <p:blipFill>
          <a:blip r:embed="rId3" cstate="print"/>
          <a:srcRect/>
          <a:stretch>
            <a:fillRect/>
          </a:stretch>
        </p:blipFill>
        <p:spPr>
          <a:xfrm>
            <a:off x="685800" y="0"/>
            <a:ext cx="7772400" cy="514350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5458" name="Picture 2"/>
          <p:cNvPicPr>
            <a:picLocks noGrp="1" noChangeAspect="1" noChangeArrowheads="1"/>
          </p:cNvPicPr>
          <p:nvPr>
            <p:ph type="subTitle" idx="1"/>
          </p:nvPr>
        </p:nvPicPr>
        <p:blipFill>
          <a:blip r:embed="rId3" cstate="print"/>
          <a:srcRect/>
          <a:stretch>
            <a:fillRect/>
          </a:stretch>
        </p:blipFill>
        <p:spPr>
          <a:xfrm>
            <a:off x="0" y="0"/>
            <a:ext cx="9144000" cy="5143500"/>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5122" name="Picture 2"/>
          <p:cNvPicPr>
            <a:picLocks noChangeAspect="1" noChangeArrowheads="1"/>
          </p:cNvPicPr>
          <p:nvPr/>
        </p:nvPicPr>
        <p:blipFill>
          <a:blip r:embed="rId3" cstate="print"/>
          <a:srcRect/>
          <a:stretch>
            <a:fillRect/>
          </a:stretch>
        </p:blipFill>
        <p:spPr bwMode="auto">
          <a:xfrm>
            <a:off x="1" y="0"/>
            <a:ext cx="9143999" cy="5156264"/>
          </a:xfrm>
          <a:prstGeom prst="rect">
            <a:avLst/>
          </a:prstGeom>
          <a:noFill/>
          <a:ln w="9525">
            <a:noFill/>
            <a:miter lim="800000"/>
            <a:headEnd/>
            <a:tailEnd/>
          </a:ln>
          <a:effectLst/>
        </p:spPr>
      </p:pic>
      <p:sp>
        <p:nvSpPr>
          <p:cNvPr id="5" name="TextBox 4"/>
          <p:cNvSpPr txBox="1"/>
          <p:nvPr/>
        </p:nvSpPr>
        <p:spPr>
          <a:xfrm>
            <a:off x="0" y="0"/>
            <a:ext cx="8270021" cy="2554545"/>
          </a:xfrm>
          <a:prstGeom prst="rect">
            <a:avLst/>
          </a:prstGeom>
          <a:noFill/>
        </p:spPr>
        <p:txBody>
          <a:bodyPr wrap="none" rtlCol="0">
            <a:spAutoFit/>
          </a:bodyPr>
          <a:lstStyle/>
          <a:p>
            <a:pPr algn="l"/>
            <a:r>
              <a:rPr lang="en-US" dirty="0" smtClean="0">
                <a:effectLst>
                  <a:outerShdw blurRad="38100" dist="38100" dir="2700000" algn="tl">
                    <a:srgbClr val="000000">
                      <a:alpha val="43137"/>
                    </a:srgbClr>
                  </a:outerShdw>
                </a:effectLst>
              </a:rPr>
              <a:t>Jerusalem sinkhole swallows up </a:t>
            </a:r>
          </a:p>
          <a:p>
            <a:pPr algn="l"/>
            <a:r>
              <a:rPr lang="en-US" dirty="0" smtClean="0">
                <a:effectLst>
                  <a:outerShdw blurRad="38100" dist="38100" dir="2700000" algn="tl">
                    <a:srgbClr val="000000">
                      <a:alpha val="43137"/>
                    </a:srgbClr>
                  </a:outerShdw>
                </a:effectLst>
              </a:rPr>
              <a:t>parked cars Mon, June 7, 2021, </a:t>
            </a:r>
          </a:p>
          <a:p>
            <a:pPr algn="l"/>
            <a:r>
              <a:rPr lang="en-US" dirty="0" smtClean="0">
                <a:effectLst>
                  <a:outerShdw blurRad="38100" dist="38100" dir="2700000" algn="tl">
                    <a:srgbClr val="000000">
                      <a:alpha val="43137"/>
                    </a:srgbClr>
                  </a:outerShdw>
                </a:effectLst>
              </a:rPr>
              <a:t>10:41 AM </a:t>
            </a:r>
            <a:r>
              <a:rPr lang="en-US" dirty="0" err="1" smtClean="0">
                <a:effectLst>
                  <a:outerShdw blurRad="38100" dist="38100" dir="2700000" algn="tl">
                    <a:srgbClr val="000000">
                      <a:alpha val="43137"/>
                    </a:srgbClr>
                  </a:outerShdw>
                </a:effectLst>
              </a:rPr>
              <a:t>Shaare</a:t>
            </a:r>
            <a:r>
              <a:rPr lang="en-US" dirty="0" smtClean="0">
                <a:effectLst>
                  <a:outerShdw blurRad="38100" dist="38100" dir="2700000" algn="tl">
                    <a:srgbClr val="000000">
                      <a:alpha val="43137"/>
                    </a:srgbClr>
                  </a:outerShdw>
                </a:effectLst>
              </a:rPr>
              <a:t> </a:t>
            </a:r>
            <a:r>
              <a:rPr lang="en-US" dirty="0" err="1" smtClean="0">
                <a:effectLst>
                  <a:outerShdw blurRad="38100" dist="38100" dir="2700000" algn="tl">
                    <a:srgbClr val="000000">
                      <a:alpha val="43137"/>
                    </a:srgbClr>
                  </a:outerShdw>
                </a:effectLst>
              </a:rPr>
              <a:t>Zedek</a:t>
            </a:r>
            <a:r>
              <a:rPr lang="en-US" dirty="0" smtClean="0">
                <a:effectLst>
                  <a:outerShdw blurRad="38100" dist="38100" dir="2700000" algn="tl">
                    <a:srgbClr val="000000">
                      <a:alpha val="43137"/>
                    </a:srgbClr>
                  </a:outerShdw>
                </a:effectLst>
              </a:rPr>
              <a:t> </a:t>
            </a:r>
          </a:p>
          <a:p>
            <a:pPr algn="l"/>
            <a:r>
              <a:rPr lang="en-US" dirty="0" smtClean="0">
                <a:effectLst>
                  <a:outerShdw blurRad="38100" dist="38100" dir="2700000" algn="tl">
                    <a:srgbClr val="000000">
                      <a:alpha val="43137"/>
                    </a:srgbClr>
                  </a:outerShdw>
                </a:effectLst>
              </a:rPr>
              <a:t>Medical Center</a:t>
            </a:r>
            <a:endParaRPr lang="en-US"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1421782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endParaRPr lang="en-US" sz="4000" dirty="0"/>
          </a:p>
        </p:txBody>
      </p:sp>
      <p:pic>
        <p:nvPicPr>
          <p:cNvPr id="3074" name="Picture 2"/>
          <p:cNvPicPr>
            <a:picLocks noChangeAspect="1" noChangeArrowheads="1"/>
          </p:cNvPicPr>
          <p:nvPr/>
        </p:nvPicPr>
        <p:blipFill>
          <a:blip r:embed="rId3" cstate="print"/>
          <a:srcRect/>
          <a:stretch>
            <a:fillRect/>
          </a:stretch>
        </p:blipFill>
        <p:spPr bwMode="auto">
          <a:xfrm>
            <a:off x="2770604" y="-44052"/>
            <a:ext cx="3477796" cy="5187551"/>
          </a:xfrm>
          <a:prstGeom prst="rect">
            <a:avLst/>
          </a:prstGeom>
          <a:noFill/>
          <a:ln w="9525">
            <a:noFill/>
            <a:miter lim="800000"/>
            <a:headEnd/>
            <a:tailEnd/>
          </a:ln>
          <a:effectLst/>
        </p:spPr>
      </p:pic>
    </p:spTree>
    <p:extLst>
      <p:ext uri="{BB962C8B-B14F-4D97-AF65-F5344CB8AC3E}">
        <p14:creationId xmlns="" xmlns:p14="http://schemas.microsoft.com/office/powerpoint/2010/main" val="20335324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endParaRPr lang="en-US" sz="4000" dirty="0"/>
          </a:p>
        </p:txBody>
      </p:sp>
      <p:pic>
        <p:nvPicPr>
          <p:cNvPr id="1026" name="Picture 2"/>
          <p:cNvPicPr>
            <a:picLocks noChangeAspect="1" noChangeArrowheads="1"/>
          </p:cNvPicPr>
          <p:nvPr/>
        </p:nvPicPr>
        <p:blipFill>
          <a:blip r:embed="rId3" cstate="print"/>
          <a:srcRect/>
          <a:stretch>
            <a:fillRect/>
          </a:stretch>
        </p:blipFill>
        <p:spPr bwMode="auto">
          <a:xfrm>
            <a:off x="1676401" y="-52141"/>
            <a:ext cx="5730356" cy="5195642"/>
          </a:xfrm>
          <a:prstGeom prst="rect">
            <a:avLst/>
          </a:prstGeom>
          <a:noFill/>
          <a:ln w="9525">
            <a:noFill/>
            <a:miter lim="800000"/>
            <a:headEnd/>
            <a:tailEnd/>
          </a:ln>
          <a:effectLst/>
        </p:spPr>
      </p:pic>
    </p:spTree>
    <p:extLst>
      <p:ext uri="{BB962C8B-B14F-4D97-AF65-F5344CB8AC3E}">
        <p14:creationId xmlns="" xmlns:p14="http://schemas.microsoft.com/office/powerpoint/2010/main" val="14217823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Response of Israel:</a:t>
            </a:r>
          </a:p>
          <a:p>
            <a:pPr marL="0" indent="0">
              <a:buNone/>
            </a:pPr>
            <a:r>
              <a:rPr lang="en-US" sz="4000" b="1" baseline="30000" dirty="0" err="1" smtClean="0"/>
              <a:t>Bamidbar</a:t>
            </a:r>
            <a:r>
              <a:rPr lang="en-US" sz="4000" b="1" baseline="30000" dirty="0" smtClean="0"/>
              <a:t>/Nu 17.6  </a:t>
            </a:r>
            <a:r>
              <a:rPr lang="en-US" sz="4000" dirty="0" smtClean="0"/>
              <a:t>But the very next day, </a:t>
            </a:r>
            <a:r>
              <a:rPr lang="en-US" sz="4000" u="sng" dirty="0" smtClean="0">
                <a:solidFill>
                  <a:srgbClr val="FFFF99"/>
                </a:solidFill>
              </a:rPr>
              <a:t>the whole community of the people of </a:t>
            </a:r>
            <a:r>
              <a:rPr lang="en-US" sz="4000" u="sng" dirty="0" err="1" smtClean="0">
                <a:solidFill>
                  <a:srgbClr val="FFFF99"/>
                </a:solidFill>
              </a:rPr>
              <a:t>Isra’el</a:t>
            </a:r>
            <a:r>
              <a:rPr lang="en-US" sz="4000" u="sng" dirty="0" smtClean="0">
                <a:solidFill>
                  <a:srgbClr val="FFFF99"/>
                </a:solidFill>
              </a:rPr>
              <a:t> complained </a:t>
            </a:r>
            <a:r>
              <a:rPr lang="en-US" sz="4000" dirty="0" smtClean="0"/>
              <a:t>against Moshe and </a:t>
            </a:r>
            <a:r>
              <a:rPr lang="en-US" sz="4000" dirty="0" err="1" smtClean="0"/>
              <a:t>Aharon</a:t>
            </a:r>
            <a:r>
              <a:rPr lang="en-US" sz="4000" dirty="0" smtClean="0"/>
              <a:t>: “You have killed </a:t>
            </a:r>
            <a:r>
              <a:rPr lang="en-US" sz="4000" cap="small" dirty="0" err="1" smtClean="0"/>
              <a:t>Adoni</a:t>
            </a:r>
            <a:r>
              <a:rPr lang="en-US" sz="4000" dirty="0" err="1" smtClean="0"/>
              <a:t>’s</a:t>
            </a:r>
            <a:r>
              <a:rPr lang="en-US" sz="4000" dirty="0" smtClean="0"/>
              <a:t> people!” </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smtClean="0">
                <a:cs typeface="Vilna" pitchFamily="2" charset="-79"/>
              </a:rPr>
              <a:t>Moshe’s fourth strategy intercession amidst plague: </a:t>
            </a:r>
            <a:r>
              <a:rPr lang="en-US" sz="4000" b="1" baseline="30000" dirty="0" smtClean="0"/>
              <a:t> </a:t>
            </a:r>
          </a:p>
          <a:p>
            <a:pPr marL="0" indent="0">
              <a:buNone/>
            </a:pPr>
            <a:r>
              <a:rPr lang="en-US" sz="4000" b="1" baseline="30000" dirty="0" err="1" smtClean="0"/>
              <a:t>Bamidbar</a:t>
            </a:r>
            <a:r>
              <a:rPr lang="en-US" sz="4000" b="1" baseline="30000" dirty="0" smtClean="0"/>
              <a:t>/ Nu</a:t>
            </a:r>
            <a:r>
              <a:rPr lang="en-US" sz="4000" b="1" dirty="0" smtClean="0"/>
              <a:t> </a:t>
            </a:r>
            <a:r>
              <a:rPr lang="en-US" sz="4000" baseline="30000" dirty="0" smtClean="0"/>
              <a:t>17.9-11</a:t>
            </a:r>
            <a:r>
              <a:rPr lang="en-US" sz="4000" cap="small" dirty="0" smtClean="0"/>
              <a:t>Adoni</a:t>
            </a:r>
            <a:r>
              <a:rPr lang="en-US" sz="4000" dirty="0" smtClean="0"/>
              <a:t> said to Moshe, </a:t>
            </a:r>
            <a:r>
              <a:rPr lang="en-US" sz="4000" b="1" baseline="30000" dirty="0" smtClean="0"/>
              <a:t> </a:t>
            </a:r>
            <a:r>
              <a:rPr lang="en-US" sz="4000" dirty="0" smtClean="0"/>
              <a:t>“Get away from this assembly, and I will destroy them at once!” But they fell on their faces. </a:t>
            </a:r>
            <a:r>
              <a:rPr lang="en-US" sz="4000" b="1" baseline="30000" dirty="0" smtClean="0"/>
              <a:t> </a:t>
            </a:r>
            <a:r>
              <a:rPr lang="en-US" sz="4000" dirty="0" smtClean="0"/>
              <a:t>Moshe said to </a:t>
            </a:r>
            <a:r>
              <a:rPr lang="en-US" sz="4000" dirty="0" err="1" smtClean="0"/>
              <a:t>Aharon</a:t>
            </a:r>
            <a:r>
              <a:rPr lang="en-US" sz="4000" dirty="0" smtClean="0"/>
              <a:t>, </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baseline="30000" dirty="0" err="1" smtClean="0"/>
              <a:t>Bamidbar</a:t>
            </a:r>
            <a:r>
              <a:rPr lang="en-US" sz="4000" baseline="30000" dirty="0" smtClean="0"/>
              <a:t>/Nu 17.11-15 </a:t>
            </a:r>
            <a:r>
              <a:rPr lang="en-US" sz="4000" dirty="0" smtClean="0"/>
              <a:t>“Take your fire pan, put fire from the altar in it, lay incense on it, and hurry with it to the assembly to make atonement for them, because anger has gone out from </a:t>
            </a:r>
            <a:r>
              <a:rPr lang="en-US" sz="4000" cap="small" dirty="0" smtClean="0"/>
              <a:t>Adoni</a:t>
            </a:r>
            <a:r>
              <a:rPr lang="en-US" sz="4000" dirty="0" smtClean="0"/>
              <a:t>, and the plague has already begun!” he added the incense and made atonement for the people. He stood between the dead and the living, </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err="1" smtClean="0"/>
              <a:t>Bamidbar</a:t>
            </a:r>
            <a:r>
              <a:rPr lang="en-US" sz="4000" baseline="30000" dirty="0" smtClean="0"/>
              <a:t>/Nu 17.11-15 </a:t>
            </a:r>
            <a:r>
              <a:rPr lang="en-US" sz="4000" dirty="0" smtClean="0"/>
              <a:t>and the plague was stopped. </a:t>
            </a:r>
            <a:r>
              <a:rPr lang="en-US" sz="4000" b="1" baseline="30000" dirty="0" smtClean="0"/>
              <a:t> </a:t>
            </a:r>
            <a:r>
              <a:rPr lang="en-US" sz="4000" dirty="0" smtClean="0"/>
              <a:t>Those dying from the plague numbered 14,700 — besides those who died in the </a:t>
            </a:r>
            <a:r>
              <a:rPr lang="en-US" sz="4000" dirty="0" err="1" smtClean="0"/>
              <a:t>Korach</a:t>
            </a:r>
            <a:r>
              <a:rPr lang="en-US" sz="4000" dirty="0" smtClean="0"/>
              <a:t> incident. </a:t>
            </a:r>
            <a:r>
              <a:rPr lang="en-US" sz="4000" b="1" baseline="30000" dirty="0" smtClean="0"/>
              <a:t> </a:t>
            </a:r>
            <a:r>
              <a:rPr lang="en-US" sz="4000" dirty="0" err="1" smtClean="0"/>
              <a:t>Aharon</a:t>
            </a:r>
            <a:r>
              <a:rPr lang="en-US" sz="4000" dirty="0" smtClean="0"/>
              <a:t> returned to Moshe at the entrance to the tent of meeting, and the plague was stopped.</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u="sng" dirty="0" smtClean="0"/>
              <a:t>G-</a:t>
            </a:r>
            <a:r>
              <a:rPr lang="en-US" sz="4000" u="sng" dirty="0" err="1" smtClean="0"/>
              <a:t>d’s</a:t>
            </a:r>
            <a:r>
              <a:rPr lang="en-US" sz="4000" u="sng" dirty="0" smtClean="0"/>
              <a:t>/Moshe’s fifth strategy: Fruitfulness</a:t>
            </a:r>
          </a:p>
          <a:p>
            <a:pPr marL="0" indent="0">
              <a:buNone/>
            </a:pPr>
            <a:r>
              <a:rPr lang="en-US" sz="4000" baseline="30000" dirty="0" smtClean="0"/>
              <a:t>Nu 17.16-18</a:t>
            </a:r>
            <a:r>
              <a:rPr lang="en-US" sz="4000" b="1" baseline="30000" dirty="0" smtClean="0"/>
              <a:t> </a:t>
            </a:r>
            <a:r>
              <a:rPr lang="en-US" sz="4000" cap="small" dirty="0" smtClean="0"/>
              <a:t>Adoni</a:t>
            </a:r>
            <a:r>
              <a:rPr lang="en-US" sz="4000" dirty="0" smtClean="0"/>
              <a:t> said to Moshe, </a:t>
            </a:r>
            <a:r>
              <a:rPr lang="en-US" sz="4000" b="1" baseline="30000" dirty="0" smtClean="0"/>
              <a:t> </a:t>
            </a:r>
            <a:r>
              <a:rPr lang="en-US" sz="4000" dirty="0" smtClean="0"/>
              <a:t>“Speak to the people of </a:t>
            </a:r>
            <a:r>
              <a:rPr lang="en-US" sz="4000" dirty="0" err="1" smtClean="0"/>
              <a:t>Isra’el</a:t>
            </a:r>
            <a:r>
              <a:rPr lang="en-US" sz="4000" dirty="0" smtClean="0"/>
              <a:t>, and take from them staffs, one for each ancestral tribe from each leader of a tribe, twelve staffs. </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smtClean="0"/>
              <a:t>G-</a:t>
            </a:r>
            <a:r>
              <a:rPr lang="en-US" sz="4000" u="sng" dirty="0" err="1" smtClean="0"/>
              <a:t>d’s</a:t>
            </a:r>
            <a:r>
              <a:rPr lang="en-US" sz="4000" u="sng" dirty="0" smtClean="0"/>
              <a:t>/Moshe’s fifth strategy: Fruitfulness</a:t>
            </a:r>
          </a:p>
          <a:p>
            <a:pPr marL="0" indent="0">
              <a:buNone/>
            </a:pPr>
            <a:r>
              <a:rPr lang="en-US" sz="4000" baseline="30000" dirty="0" smtClean="0"/>
              <a:t>Nu 17.16-18</a:t>
            </a:r>
            <a:r>
              <a:rPr lang="en-US" sz="4000" b="1" baseline="30000" dirty="0" smtClean="0"/>
              <a:t> </a:t>
            </a:r>
            <a:r>
              <a:rPr lang="en-US" sz="4000" dirty="0" smtClean="0"/>
              <a:t>Write each man’s name on his staff; </a:t>
            </a:r>
            <a:r>
              <a:rPr lang="en-US" sz="4000" b="1" baseline="30000" dirty="0" smtClean="0"/>
              <a:t> </a:t>
            </a:r>
            <a:r>
              <a:rPr lang="en-US" sz="4000" dirty="0" smtClean="0"/>
              <a:t>and write </a:t>
            </a:r>
            <a:r>
              <a:rPr lang="en-US" sz="4000" dirty="0" err="1" smtClean="0"/>
              <a:t>Aharon’s</a:t>
            </a:r>
            <a:r>
              <a:rPr lang="en-US" sz="4000" dirty="0" smtClean="0"/>
              <a:t> name on the staff of Levi, for each tribe’s leader is to have one staff.</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a:buNone/>
            </a:pPr>
            <a:r>
              <a:rPr lang="en-US" sz="4000" b="1" baseline="30000" dirty="0" smtClean="0"/>
              <a:t>Nu 17.21-28 </a:t>
            </a:r>
            <a:r>
              <a:rPr lang="en-US" sz="4000" dirty="0" smtClean="0"/>
              <a:t>Moshe spoke to the people of </a:t>
            </a:r>
            <a:r>
              <a:rPr lang="en-US" sz="4000" dirty="0" err="1" smtClean="0"/>
              <a:t>Isra’el</a:t>
            </a:r>
            <a:r>
              <a:rPr lang="en-US" sz="4000" dirty="0" smtClean="0"/>
              <a:t>, and all their leaders gave him staffs, one for each leader, according to their ancestral tribes, twelve staffs. </a:t>
            </a:r>
            <a:r>
              <a:rPr lang="en-US" sz="4000" dirty="0" err="1" smtClean="0"/>
              <a:t>Aharon’s</a:t>
            </a:r>
            <a:r>
              <a:rPr lang="en-US" sz="4000" dirty="0" smtClean="0"/>
              <a:t> staff was among their staffs…</a:t>
            </a:r>
            <a:r>
              <a:rPr lang="en-US" sz="4000" b="1" baseline="30000" dirty="0" smtClean="0"/>
              <a:t> </a:t>
            </a:r>
            <a:r>
              <a:rPr lang="en-US" sz="4000" dirty="0" smtClean="0"/>
              <a:t>The next day Moshe went into the tent of the testimony, and there he saw that </a:t>
            </a:r>
            <a:r>
              <a:rPr lang="en-US" sz="4000" dirty="0" err="1" smtClean="0"/>
              <a:t>Aharon’s</a:t>
            </a:r>
            <a:r>
              <a:rPr lang="en-US" sz="4000" dirty="0" smtClean="0"/>
              <a:t> staff for the house of Levi</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a:buNone/>
            </a:pPr>
            <a:r>
              <a:rPr lang="en-US" sz="4000" b="1" baseline="30000" dirty="0" smtClean="0"/>
              <a:t>Nu 17.21-28  </a:t>
            </a:r>
            <a:r>
              <a:rPr lang="en-US" sz="4000" dirty="0" smtClean="0"/>
              <a:t>had budded — it had sprouted not only buds but flowers and ripe almonds as well…</a:t>
            </a:r>
            <a:r>
              <a:rPr lang="en-US" sz="4000" b="1" baseline="30000" dirty="0" smtClean="0"/>
              <a:t> </a:t>
            </a:r>
            <a:r>
              <a:rPr lang="en-US" sz="4000" dirty="0" smtClean="0"/>
              <a:t>But the </a:t>
            </a:r>
            <a:r>
              <a:rPr lang="en-US" sz="4000" u="sng" dirty="0" smtClean="0">
                <a:solidFill>
                  <a:srgbClr val="FFFF99"/>
                </a:solidFill>
              </a:rPr>
              <a:t>people of </a:t>
            </a:r>
            <a:r>
              <a:rPr lang="en-US" sz="4000" u="sng" dirty="0" err="1" smtClean="0">
                <a:solidFill>
                  <a:srgbClr val="FFFF99"/>
                </a:solidFill>
              </a:rPr>
              <a:t>Isra’el</a:t>
            </a:r>
            <a:r>
              <a:rPr lang="en-US" sz="4000" u="sng" dirty="0" smtClean="0">
                <a:solidFill>
                  <a:srgbClr val="FFFF99"/>
                </a:solidFill>
              </a:rPr>
              <a:t> said to Moshe, “Oh no! We’re dead men! Lost! We’re all lost!</a:t>
            </a:r>
            <a:r>
              <a:rPr lang="en-US" sz="4000" dirty="0" smtClean="0"/>
              <a:t> </a:t>
            </a:r>
            <a:r>
              <a:rPr lang="en-US" sz="4000" b="1" baseline="30000" dirty="0" smtClean="0"/>
              <a:t> </a:t>
            </a:r>
            <a:r>
              <a:rPr lang="en-US" sz="4000" dirty="0" smtClean="0"/>
              <a:t>Whenever anyone approaches the tabernacle of </a:t>
            </a:r>
            <a:r>
              <a:rPr lang="en-US" sz="4000" cap="small" dirty="0" smtClean="0"/>
              <a:t>Adoni</a:t>
            </a:r>
            <a:r>
              <a:rPr lang="en-US" sz="4000" dirty="0" smtClean="0"/>
              <a:t>, he dies! Will we all perish?”</a:t>
            </a:r>
          </a:p>
          <a:p>
            <a:pPr marL="0" indent="0">
              <a:buNone/>
            </a:pP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endParaRPr lang="en-US" sz="4000" dirty="0"/>
          </a:p>
        </p:txBody>
      </p:sp>
      <p:pic>
        <p:nvPicPr>
          <p:cNvPr id="3074" name="Picture 2"/>
          <p:cNvPicPr>
            <a:picLocks noChangeAspect="1" noChangeArrowheads="1"/>
          </p:cNvPicPr>
          <p:nvPr/>
        </p:nvPicPr>
        <p:blipFill>
          <a:blip r:embed="rId3" cstate="print"/>
          <a:srcRect/>
          <a:stretch>
            <a:fillRect/>
          </a:stretch>
        </p:blipFill>
        <p:spPr bwMode="auto">
          <a:xfrm>
            <a:off x="1280604" y="7155"/>
            <a:ext cx="6567996" cy="5136345"/>
          </a:xfrm>
          <a:prstGeom prst="rect">
            <a:avLst/>
          </a:prstGeom>
          <a:noFill/>
          <a:ln w="9525">
            <a:noFill/>
            <a:miter lim="800000"/>
            <a:headEnd/>
            <a:tailEnd/>
          </a:ln>
          <a:effectLst/>
        </p:spPr>
      </p:pic>
    </p:spTree>
    <p:extLst>
      <p:ext uri="{BB962C8B-B14F-4D97-AF65-F5344CB8AC3E}">
        <p14:creationId xmlns="" xmlns:p14="http://schemas.microsoft.com/office/powerpoint/2010/main" val="1421782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endParaRPr lang="en-US" sz="4000" dirty="0"/>
          </a:p>
        </p:txBody>
      </p:sp>
      <p:pic>
        <p:nvPicPr>
          <p:cNvPr id="4098" name="Picture 2"/>
          <p:cNvPicPr>
            <a:picLocks noChangeAspect="1" noChangeArrowheads="1"/>
          </p:cNvPicPr>
          <p:nvPr/>
        </p:nvPicPr>
        <p:blipFill>
          <a:blip r:embed="rId3" cstate="print"/>
          <a:srcRect/>
          <a:stretch>
            <a:fillRect/>
          </a:stretch>
        </p:blipFill>
        <p:spPr bwMode="auto">
          <a:xfrm>
            <a:off x="3048000" y="55562"/>
            <a:ext cx="3048962" cy="5030788"/>
          </a:xfrm>
          <a:prstGeom prst="rect">
            <a:avLst/>
          </a:prstGeom>
          <a:noFill/>
          <a:ln w="9525">
            <a:noFill/>
            <a:miter lim="800000"/>
            <a:headEnd/>
            <a:tailEnd/>
          </a:ln>
          <a:effectLst/>
        </p:spPr>
      </p:pic>
    </p:spTree>
    <p:extLst>
      <p:ext uri="{BB962C8B-B14F-4D97-AF65-F5344CB8AC3E}">
        <p14:creationId xmlns="" xmlns:p14="http://schemas.microsoft.com/office/powerpoint/2010/main" val="20335324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What couldn’t affect Israel by consuming fire, by geologic fissure, by virulent plague, was won by flowers and fruitfulness. </a:t>
            </a:r>
          </a:p>
          <a:p>
            <a:pPr marL="0" indent="0">
              <a:buNone/>
            </a:pPr>
            <a:r>
              <a:rPr lang="en-US" sz="4000" dirty="0" smtClean="0"/>
              <a:t>That is apparently why </a:t>
            </a:r>
            <a:r>
              <a:rPr lang="en-US" sz="4000" dirty="0" err="1" smtClean="0"/>
              <a:t>Aharon’s</a:t>
            </a:r>
            <a:r>
              <a:rPr lang="en-US" sz="4000" dirty="0" smtClean="0"/>
              <a:t> rod was in the </a:t>
            </a:r>
            <a:r>
              <a:rPr lang="en-US" sz="4000" dirty="0" err="1" smtClean="0"/>
              <a:t>Aron</a:t>
            </a:r>
            <a:r>
              <a:rPr lang="en-US" sz="4000" dirty="0" smtClean="0"/>
              <a:t> / Ark</a:t>
            </a:r>
            <a:r>
              <a:rPr lang="en-US" sz="4000" dirty="0" smtClean="0"/>
              <a:t>.</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What didn’t change hearts in this story?</a:t>
            </a:r>
          </a:p>
          <a:p>
            <a:pPr marL="0" indent="0"/>
            <a:r>
              <a:rPr lang="en-US" sz="4000" dirty="0" smtClean="0"/>
              <a:t>Prayer</a:t>
            </a:r>
          </a:p>
          <a:p>
            <a:pPr marL="0" indent="0"/>
            <a:r>
              <a:rPr lang="en-US" sz="4000" dirty="0" smtClean="0"/>
              <a:t>Appearance of Glory</a:t>
            </a:r>
          </a:p>
          <a:p>
            <a:pPr marL="0" indent="0"/>
            <a:r>
              <a:rPr lang="en-US" sz="4000" dirty="0" smtClean="0"/>
              <a:t>Earth splitting judgment</a:t>
            </a:r>
          </a:p>
          <a:p>
            <a:pPr marL="0" indent="0"/>
            <a:r>
              <a:rPr lang="en-US" sz="3600" dirty="0" smtClean="0"/>
              <a:t>Fast acting, high morbidity plague</a:t>
            </a:r>
            <a:endParaRPr lang="en-US" sz="3600" dirty="0"/>
          </a:p>
        </p:txBody>
      </p:sp>
    </p:spTree>
    <p:extLst>
      <p:ext uri="{BB962C8B-B14F-4D97-AF65-F5344CB8AC3E}">
        <p14:creationId xmlns="" xmlns:p14="http://schemas.microsoft.com/office/powerpoint/2010/main" val="14217823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What did change hearts in this story?</a:t>
            </a:r>
          </a:p>
          <a:p>
            <a:pPr marL="0" indent="0"/>
            <a:r>
              <a:rPr lang="en-US" sz="3600" dirty="0" smtClean="0"/>
              <a:t>Flowers</a:t>
            </a:r>
          </a:p>
          <a:p>
            <a:pPr marL="0" indent="0"/>
            <a:r>
              <a:rPr lang="en-US" sz="3600" dirty="0" smtClean="0"/>
              <a:t>F</a:t>
            </a:r>
            <a:r>
              <a:rPr lang="en-US" sz="3600" dirty="0" smtClean="0"/>
              <a:t>ruitfulness</a:t>
            </a:r>
            <a:endParaRPr lang="en-US" sz="3600" dirty="0"/>
          </a:p>
        </p:txBody>
      </p:sp>
    </p:spTree>
    <p:extLst>
      <p:ext uri="{BB962C8B-B14F-4D97-AF65-F5344CB8AC3E}">
        <p14:creationId xmlns="" xmlns:p14="http://schemas.microsoft.com/office/powerpoint/2010/main" val="14217823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3600" dirty="0" smtClean="0"/>
          </a:p>
          <a:p>
            <a:pPr marL="0" indent="0">
              <a:buNone/>
            </a:pPr>
            <a:r>
              <a:rPr lang="en-US" sz="3600" dirty="0" smtClean="0"/>
              <a:t>Are we in a culture aggressively opposed to G-d and His </a:t>
            </a:r>
            <a:r>
              <a:rPr lang="en-US" sz="3600" dirty="0" smtClean="0"/>
              <a:t>standards, opposed to us?</a:t>
            </a:r>
            <a:endParaRPr lang="en-US" sz="3600" dirty="0" smtClean="0"/>
          </a:p>
          <a:p>
            <a:pPr marL="0" indent="0">
              <a:buNone/>
            </a:pPr>
            <a:endParaRPr lang="en-US" sz="3600" dirty="0" smtClean="0"/>
          </a:p>
          <a:p>
            <a:pPr marL="0" indent="0">
              <a:buNone/>
            </a:pPr>
            <a:endParaRPr lang="en-US" sz="3600" dirty="0"/>
          </a:p>
        </p:txBody>
      </p:sp>
    </p:spTree>
    <p:extLst>
      <p:ext uri="{BB962C8B-B14F-4D97-AF65-F5344CB8AC3E}">
        <p14:creationId xmlns="" xmlns:p14="http://schemas.microsoft.com/office/powerpoint/2010/main" val="14217823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descr="In the Ark.jpg"/>
          <p:cNvPicPr>
            <a:picLocks noChangeAspect="1"/>
          </p:cNvPicPr>
          <p:nvPr/>
        </p:nvPicPr>
        <p:blipFill>
          <a:blip r:embed="rId3" cstate="print"/>
          <a:stretch>
            <a:fillRect/>
          </a:stretch>
        </p:blipFill>
        <p:spPr>
          <a:xfrm>
            <a:off x="0" y="0"/>
            <a:ext cx="9144000" cy="5143500"/>
          </a:xfrm>
          <a:prstGeom prst="rect">
            <a:avLst/>
          </a:prstGeom>
        </p:spPr>
      </p:pic>
    </p:spTree>
    <p:extLst>
      <p:ext uri="{BB962C8B-B14F-4D97-AF65-F5344CB8AC3E}">
        <p14:creationId xmlns="" xmlns:p14="http://schemas.microsoft.com/office/powerpoint/2010/main" val="14217823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Outline</a:t>
            </a:r>
          </a:p>
          <a:p>
            <a:pPr marL="512763" indent="-512763">
              <a:buFont typeface="+mj-lt"/>
              <a:buAutoNum type="arabicPeriod"/>
            </a:pPr>
            <a:r>
              <a:rPr lang="en-US" sz="4000" dirty="0" smtClean="0"/>
              <a:t>Supernatural provision: </a:t>
            </a:r>
            <a:r>
              <a:rPr lang="en-US" sz="4000" i="1" dirty="0" smtClean="0"/>
              <a:t>Man</a:t>
            </a:r>
            <a:r>
              <a:rPr lang="en-US" sz="4000" dirty="0" smtClean="0"/>
              <a:t>  </a:t>
            </a:r>
            <a:r>
              <a:rPr lang="he-IL" sz="4400" b="1" dirty="0" smtClean="0">
                <a:latin typeface="David" pitchFamily="34" charset="-79"/>
                <a:cs typeface="David" pitchFamily="34" charset="-79"/>
              </a:rPr>
              <a:t>מָן</a:t>
            </a:r>
            <a:endParaRPr lang="en-US" sz="4400" b="1" dirty="0" smtClean="0">
              <a:latin typeface="David" pitchFamily="34" charset="-79"/>
              <a:cs typeface="David" pitchFamily="34" charset="-79"/>
            </a:endParaRPr>
          </a:p>
          <a:p>
            <a:pPr marL="512763" indent="-512763">
              <a:buFont typeface="+mj-lt"/>
              <a:buAutoNum type="arabicPeriod"/>
            </a:pPr>
            <a:r>
              <a:rPr lang="en-US" sz="4000" dirty="0" err="1" smtClean="0"/>
              <a:t>Aharon’s</a:t>
            </a:r>
            <a:r>
              <a:rPr lang="en-US" sz="4000" dirty="0" smtClean="0"/>
              <a:t> rod that sprouted</a:t>
            </a:r>
          </a:p>
          <a:p>
            <a:pPr marL="679770" lvl="1" indent="-512763"/>
            <a:r>
              <a:rPr lang="en-US" sz="4000" dirty="0" smtClean="0">
                <a:ea typeface="+mn-ea"/>
                <a:cs typeface="+mn-cs"/>
              </a:rPr>
              <a:t>Commemorates foundation failure</a:t>
            </a:r>
            <a:endParaRPr lang="en-US" sz="4000" dirty="0">
              <a:ea typeface="+mn-ea"/>
              <a:cs typeface="+mn-cs"/>
            </a:endParaRPr>
          </a:p>
        </p:txBody>
      </p:sp>
    </p:spTree>
    <p:extLst>
      <p:ext uri="{BB962C8B-B14F-4D97-AF65-F5344CB8AC3E}">
        <p14:creationId xmlns="" xmlns:p14="http://schemas.microsoft.com/office/powerpoint/2010/main" val="14217823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smtClean="0"/>
              <a:t>Lesson for us: </a:t>
            </a:r>
          </a:p>
          <a:p>
            <a:pPr marL="0" indent="0">
              <a:buNone/>
            </a:pPr>
            <a:r>
              <a:rPr lang="en-US" sz="4000" dirty="0" smtClean="0"/>
              <a:t>Sometimes the foundations under us seem totally undermined.  </a:t>
            </a:r>
          </a:p>
          <a:p>
            <a:pPr marL="0" indent="0">
              <a:buNone/>
            </a:pPr>
            <a:r>
              <a:rPr lang="en-US" sz="4000" dirty="0" smtClean="0"/>
              <a:t>Sometimes there are wounded people that challenge Biblical norms until their wound and human intervention seem to totally undermine life.  </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a:buNone/>
            </a:pPr>
            <a:r>
              <a:rPr lang="en-US" sz="4000" baseline="30000" dirty="0" err="1" smtClean="0"/>
              <a:t>T’hillim</a:t>
            </a:r>
            <a:r>
              <a:rPr lang="en-US" sz="4000" baseline="30000" dirty="0" smtClean="0"/>
              <a:t>/Ps 11.1-5 </a:t>
            </a:r>
            <a:r>
              <a:rPr lang="en-US" sz="4000" dirty="0" smtClean="0"/>
              <a:t> </a:t>
            </a:r>
            <a:r>
              <a:rPr lang="en-US" sz="4000" b="1" baseline="30000" dirty="0" smtClean="0"/>
              <a:t> </a:t>
            </a:r>
            <a:r>
              <a:rPr lang="en-US" sz="4000" dirty="0" smtClean="0"/>
              <a:t>If the foundations are destroyed, what can the righteous do?”</a:t>
            </a:r>
            <a:r>
              <a:rPr lang="en-US" sz="4000" b="1" baseline="30000" dirty="0" smtClean="0"/>
              <a:t> </a:t>
            </a:r>
            <a:endParaRPr lang="en-US" sz="4000" dirty="0"/>
          </a:p>
        </p:txBody>
      </p:sp>
    </p:spTree>
    <p:extLst>
      <p:ext uri="{BB962C8B-B14F-4D97-AF65-F5344CB8AC3E}">
        <p14:creationId xmlns="" xmlns:p14="http://schemas.microsoft.com/office/powerpoint/2010/main" val="20335324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2050" name="Picture 2"/>
          <p:cNvPicPr>
            <a:picLocks noChangeAspect="1" noChangeArrowheads="1"/>
          </p:cNvPicPr>
          <p:nvPr/>
        </p:nvPicPr>
        <p:blipFill>
          <a:blip r:embed="rId3" cstate="print"/>
          <a:srcRect/>
          <a:stretch>
            <a:fillRect/>
          </a:stretch>
        </p:blipFill>
        <p:spPr bwMode="auto">
          <a:xfrm>
            <a:off x="-214313" y="-604838"/>
            <a:ext cx="9574213" cy="6354763"/>
          </a:xfrm>
          <a:prstGeom prst="rect">
            <a:avLst/>
          </a:prstGeom>
          <a:noFill/>
          <a:ln w="9525">
            <a:noFill/>
            <a:miter lim="800000"/>
            <a:headEnd/>
            <a:tailEnd/>
          </a:ln>
          <a:effectLst/>
        </p:spPr>
      </p:pic>
    </p:spTree>
    <p:extLst>
      <p:ext uri="{BB962C8B-B14F-4D97-AF65-F5344CB8AC3E}">
        <p14:creationId xmlns="" xmlns:p14="http://schemas.microsoft.com/office/powerpoint/2010/main" val="14217823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a:buNone/>
            </a:pPr>
            <a:r>
              <a:rPr lang="en-US" sz="3600" dirty="0" smtClean="0"/>
              <a:t> A visitor…Adriana Gonzalez Chi </a:t>
            </a:r>
            <a:r>
              <a:rPr lang="en-US" sz="4000" dirty="0" smtClean="0"/>
              <a:t>had previously expressed concerns about the condo’s structural safety, while also citing complaints of frequent leaks and mold.</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endParaRPr lang="en-US" sz="4000" dirty="0"/>
          </a:p>
        </p:txBody>
      </p:sp>
      <p:pic>
        <p:nvPicPr>
          <p:cNvPr id="5122" name="Picture 2"/>
          <p:cNvPicPr>
            <a:picLocks noChangeAspect="1" noChangeArrowheads="1"/>
          </p:cNvPicPr>
          <p:nvPr/>
        </p:nvPicPr>
        <p:blipFill>
          <a:blip r:embed="rId3" cstate="print"/>
          <a:srcRect/>
          <a:stretch>
            <a:fillRect/>
          </a:stretch>
        </p:blipFill>
        <p:spPr bwMode="auto">
          <a:xfrm>
            <a:off x="3048000" y="11690"/>
            <a:ext cx="3056854" cy="5131810"/>
          </a:xfrm>
          <a:prstGeom prst="rect">
            <a:avLst/>
          </a:prstGeom>
          <a:noFill/>
          <a:ln w="9525">
            <a:noFill/>
            <a:miter lim="800000"/>
            <a:headEnd/>
            <a:tailEnd/>
          </a:ln>
          <a:effectLst/>
        </p:spPr>
      </p:pic>
    </p:spTree>
    <p:extLst>
      <p:ext uri="{BB962C8B-B14F-4D97-AF65-F5344CB8AC3E}">
        <p14:creationId xmlns="" xmlns:p14="http://schemas.microsoft.com/office/powerpoint/2010/main" val="20335324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a:buNone/>
            </a:pPr>
            <a:r>
              <a:rPr lang="en-US" sz="3600" dirty="0" smtClean="0"/>
              <a:t>“About </a:t>
            </a:r>
            <a:r>
              <a:rPr lang="en-US" sz="3600" dirty="0" smtClean="0"/>
              <a:t>a month ago I was standing on the balcony and saying, ‘This is not safe,’” said Chi. “I looked at my niece and said, ‘If you feel the building tremble, run.’”</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endParaRPr lang="en-US" sz="4000" dirty="0"/>
          </a:p>
        </p:txBody>
      </p:sp>
      <p:pic>
        <p:nvPicPr>
          <p:cNvPr id="1026" name="Picture 2"/>
          <p:cNvPicPr>
            <a:picLocks noChangeAspect="1" noChangeArrowheads="1"/>
          </p:cNvPicPr>
          <p:nvPr/>
        </p:nvPicPr>
        <p:blipFill>
          <a:blip r:embed="rId3" cstate="print"/>
          <a:srcRect/>
          <a:stretch>
            <a:fillRect/>
          </a:stretch>
        </p:blipFill>
        <p:spPr bwMode="auto">
          <a:xfrm>
            <a:off x="838200" y="7574"/>
            <a:ext cx="7478627" cy="5135925"/>
          </a:xfrm>
          <a:prstGeom prst="rect">
            <a:avLst/>
          </a:prstGeom>
          <a:noFill/>
          <a:ln w="9525">
            <a:noFill/>
            <a:miter lim="800000"/>
            <a:headEnd/>
            <a:tailEnd/>
          </a:ln>
          <a:effectLst/>
        </p:spPr>
      </p:pic>
    </p:spTree>
    <p:extLst>
      <p:ext uri="{BB962C8B-B14F-4D97-AF65-F5344CB8AC3E}">
        <p14:creationId xmlns="" xmlns:p14="http://schemas.microsoft.com/office/powerpoint/2010/main" val="1421782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The foundations of sanity are crumbling in our culture.</a:t>
            </a:r>
          </a:p>
          <a:p>
            <a:pPr marL="0" indent="0">
              <a:buNone/>
            </a:pPr>
            <a:r>
              <a:rPr lang="en-US" sz="4000" dirty="0" smtClean="0"/>
              <a:t>Do we have ground to stand?</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43434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Transgender contestant defeats 21 women to win Miss Nevada USA pageant</a:t>
            </a:r>
          </a:p>
        </p:txBody>
      </p:sp>
      <p:pic>
        <p:nvPicPr>
          <p:cNvPr id="3" name="Picture 2"/>
          <p:cNvPicPr>
            <a:picLocks noChangeAspect="1" noChangeArrowheads="1"/>
          </p:cNvPicPr>
          <p:nvPr/>
        </p:nvPicPr>
        <p:blipFill>
          <a:blip r:embed="rId3" cstate="print"/>
          <a:srcRect/>
          <a:stretch>
            <a:fillRect/>
          </a:stretch>
        </p:blipFill>
        <p:spPr bwMode="auto">
          <a:xfrm>
            <a:off x="4589693" y="0"/>
            <a:ext cx="4554307" cy="5143500"/>
          </a:xfrm>
          <a:prstGeom prst="rect">
            <a:avLst/>
          </a:prstGeom>
          <a:noFill/>
          <a:ln w="9525">
            <a:noFill/>
            <a:miter lim="800000"/>
            <a:headEnd/>
            <a:tailEnd/>
          </a:ln>
          <a:effectLst/>
        </p:spPr>
      </p:pic>
    </p:spTree>
    <p:extLst>
      <p:ext uri="{BB962C8B-B14F-4D97-AF65-F5344CB8AC3E}">
        <p14:creationId xmlns="" xmlns:p14="http://schemas.microsoft.com/office/powerpoint/2010/main" val="7717404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endParaRPr lang="en-US" sz="4000" dirty="0"/>
          </a:p>
        </p:txBody>
      </p:sp>
      <p:pic>
        <p:nvPicPr>
          <p:cNvPr id="5" name="Picture 3"/>
          <p:cNvPicPr>
            <a:picLocks noChangeAspect="1" noChangeArrowheads="1"/>
          </p:cNvPicPr>
          <p:nvPr/>
        </p:nvPicPr>
        <p:blipFill>
          <a:blip r:embed="rId3" cstate="print"/>
          <a:srcRect/>
          <a:stretch>
            <a:fillRect/>
          </a:stretch>
        </p:blipFill>
        <p:spPr bwMode="auto">
          <a:xfrm>
            <a:off x="4530868" y="0"/>
            <a:ext cx="4613132" cy="4629150"/>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0" y="-1"/>
            <a:ext cx="1828800" cy="5170142"/>
          </a:xfrm>
          <a:prstGeom prst="rect">
            <a:avLst/>
          </a:prstGeom>
          <a:noFill/>
          <a:ln w="9525">
            <a:noFill/>
            <a:miter lim="800000"/>
            <a:headEnd/>
            <a:tailEnd/>
          </a:ln>
          <a:effectLst/>
        </p:spPr>
      </p:pic>
      <p:pic>
        <p:nvPicPr>
          <p:cNvPr id="7" name="Picture 2"/>
          <p:cNvPicPr>
            <a:picLocks noChangeAspect="1" noChangeArrowheads="1"/>
          </p:cNvPicPr>
          <p:nvPr/>
        </p:nvPicPr>
        <p:blipFill>
          <a:blip r:embed="rId5" cstate="print"/>
          <a:srcRect/>
          <a:stretch>
            <a:fillRect/>
          </a:stretch>
        </p:blipFill>
        <p:spPr bwMode="auto">
          <a:xfrm>
            <a:off x="1752600" y="0"/>
            <a:ext cx="3313515" cy="5143500"/>
          </a:xfrm>
          <a:prstGeom prst="rect">
            <a:avLst/>
          </a:prstGeom>
          <a:noFill/>
          <a:ln w="9525">
            <a:noFill/>
            <a:miter lim="800000"/>
            <a:headEnd/>
            <a:tailEnd/>
          </a:ln>
          <a:effectLst/>
        </p:spPr>
      </p:pic>
    </p:spTree>
    <p:extLst>
      <p:ext uri="{BB962C8B-B14F-4D97-AF65-F5344CB8AC3E}">
        <p14:creationId xmlns="" xmlns:p14="http://schemas.microsoft.com/office/powerpoint/2010/main" val="7717404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err="1" smtClean="0"/>
              <a:t>Kataluna</a:t>
            </a:r>
            <a:r>
              <a:rPr lang="en-US" sz="4000" u="sng" dirty="0" smtClean="0"/>
              <a:t> writes</a:t>
            </a:r>
            <a:r>
              <a:rPr lang="en-US" sz="4000" dirty="0" smtClean="0"/>
              <a:t>: My </a:t>
            </a:r>
            <a:r>
              <a:rPr lang="en-US" sz="4000" dirty="0" smtClean="0"/>
              <a:t>journey to self love was never easy. At a young age, I had to learn to live in the shadows to survive. I lived two separate lives. I was beaten, physically &amp; sexually assaulted, refused basic human rights, </a:t>
            </a:r>
            <a:endParaRPr lang="en-US" sz="4000" dirty="0"/>
          </a:p>
        </p:txBody>
      </p:sp>
    </p:spTree>
    <p:extLst>
      <p:ext uri="{BB962C8B-B14F-4D97-AF65-F5344CB8AC3E}">
        <p14:creationId xmlns="" xmlns:p14="http://schemas.microsoft.com/office/powerpoint/2010/main" val="7717404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bullied </a:t>
            </a:r>
            <a:r>
              <a:rPr lang="en-US" sz="4000" dirty="0" smtClean="0"/>
              <a:t>and even prayed many nights to never wake up. I was shown the lowest so I can learn to reach my highest. But it was never the destination that kept me thriving, it was the journey to </a:t>
            </a:r>
            <a:r>
              <a:rPr lang="en-US" sz="4000" dirty="0" smtClean="0">
                <a:hlinkClick r:id="rId3"/>
              </a:rPr>
              <a:t>#</a:t>
            </a:r>
            <a:r>
              <a:rPr lang="en-US" sz="4000" dirty="0" err="1" smtClean="0">
                <a:hlinkClick r:id="rId3"/>
              </a:rPr>
              <a:t>selflove</a:t>
            </a:r>
            <a:r>
              <a:rPr lang="en-US" sz="4000" dirty="0" smtClean="0"/>
              <a:t>.</a:t>
            </a:r>
            <a:endParaRPr lang="en-US" sz="4000" dirty="0"/>
          </a:p>
        </p:txBody>
      </p:sp>
    </p:spTree>
    <p:extLst>
      <p:ext uri="{BB962C8B-B14F-4D97-AF65-F5344CB8AC3E}">
        <p14:creationId xmlns="" xmlns:p14="http://schemas.microsoft.com/office/powerpoint/2010/main" val="7717404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Are we absurdly obsolete in our thinking?  </a:t>
            </a:r>
          </a:p>
          <a:p>
            <a:pPr marL="0" indent="0">
              <a:buNone/>
            </a:pPr>
            <a:r>
              <a:rPr lang="en-US" sz="4000" dirty="0" smtClean="0"/>
              <a:t>Rigidly compassionless?</a:t>
            </a:r>
          </a:p>
          <a:p>
            <a:pPr marL="0" indent="0">
              <a:buNone/>
            </a:pPr>
            <a:r>
              <a:rPr lang="en-US" sz="4000" dirty="0" smtClean="0"/>
              <a:t>Is our foundation of truth solid?</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4953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Gabrielle Ludwig, 50, a transgender basketball player at Mission College in Santa Clara, CA.</a:t>
            </a:r>
            <a:endParaRPr lang="en-US" sz="4000" dirty="0"/>
          </a:p>
        </p:txBody>
      </p:sp>
      <p:pic>
        <p:nvPicPr>
          <p:cNvPr id="1026" name="Picture 2"/>
          <p:cNvPicPr>
            <a:picLocks noChangeAspect="1" noChangeArrowheads="1"/>
          </p:cNvPicPr>
          <p:nvPr/>
        </p:nvPicPr>
        <p:blipFill>
          <a:blip r:embed="rId3" cstate="print"/>
          <a:srcRect/>
          <a:stretch>
            <a:fillRect/>
          </a:stretch>
        </p:blipFill>
        <p:spPr bwMode="auto">
          <a:xfrm>
            <a:off x="5296117" y="0"/>
            <a:ext cx="3847884" cy="5143500"/>
          </a:xfrm>
          <a:prstGeom prst="rect">
            <a:avLst/>
          </a:prstGeom>
          <a:noFill/>
          <a:ln w="9525">
            <a:noFill/>
            <a:miter lim="800000"/>
            <a:headEnd/>
            <a:tailEnd/>
          </a:ln>
          <a:effectLst/>
        </p:spPr>
      </p:pic>
    </p:spTree>
    <p:extLst>
      <p:ext uri="{BB962C8B-B14F-4D97-AF65-F5344CB8AC3E}">
        <p14:creationId xmlns="" xmlns:p14="http://schemas.microsoft.com/office/powerpoint/2010/main" val="23183780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a:buNone/>
            </a:pPr>
            <a:r>
              <a:rPr lang="en-US" sz="4000" dirty="0" smtClean="0"/>
              <a:t>The woman teammates call </a:t>
            </a:r>
            <a:r>
              <a:rPr lang="en-US" sz="4000" dirty="0" err="1" smtClean="0"/>
              <a:t>Gabbi</a:t>
            </a:r>
            <a:r>
              <a:rPr lang="en-US" sz="4000" dirty="0" smtClean="0"/>
              <a:t>, Giant or Big Sexy was born Robert John Ludwig in Germany three decades before any of them were a glimmer in their parents' eyes. Ludwig, who did not know his birth father, followed his mother, Elfie, and Al, the military man his mother fell in love with, to America.</a:t>
            </a:r>
            <a:endParaRPr lang="en-US" sz="4000" dirty="0"/>
          </a:p>
        </p:txBody>
      </p:sp>
    </p:spTree>
    <p:extLst>
      <p:ext uri="{BB962C8B-B14F-4D97-AF65-F5344CB8AC3E}">
        <p14:creationId xmlns="" xmlns:p14="http://schemas.microsoft.com/office/powerpoint/2010/main" val="3099624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endParaRPr lang="en-US" sz="4000" dirty="0"/>
          </a:p>
        </p:txBody>
      </p:sp>
      <p:pic>
        <p:nvPicPr>
          <p:cNvPr id="6146" name="Picture 2"/>
          <p:cNvPicPr>
            <a:picLocks noChangeAspect="1" noChangeArrowheads="1"/>
          </p:cNvPicPr>
          <p:nvPr/>
        </p:nvPicPr>
        <p:blipFill>
          <a:blip r:embed="rId3" cstate="print"/>
          <a:srcRect/>
          <a:stretch>
            <a:fillRect/>
          </a:stretch>
        </p:blipFill>
        <p:spPr bwMode="auto">
          <a:xfrm>
            <a:off x="2971800" y="6670"/>
            <a:ext cx="3048000" cy="5126984"/>
          </a:xfrm>
          <a:prstGeom prst="rect">
            <a:avLst/>
          </a:prstGeom>
          <a:noFill/>
          <a:ln w="9525">
            <a:noFill/>
            <a:miter lim="800000"/>
            <a:headEnd/>
            <a:tailEnd/>
          </a:ln>
          <a:effectLst/>
        </p:spPr>
      </p:pic>
    </p:spTree>
    <p:extLst>
      <p:ext uri="{BB962C8B-B14F-4D97-AF65-F5344CB8AC3E}">
        <p14:creationId xmlns="" xmlns:p14="http://schemas.microsoft.com/office/powerpoint/2010/main" val="20335324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20000"/>
          </a:bodyPr>
          <a:lstStyle/>
          <a:p>
            <a:pPr marL="0" indent="0">
              <a:buNone/>
            </a:pPr>
            <a:r>
              <a:rPr lang="en-US" sz="4000" dirty="0" smtClean="0"/>
              <a:t>Childhood was laden with positive experiences, Ludwig says, except for the feeling that something was terribly off-kilter inside, that every time Ludwig looked in the mirror  she saw the wrong image staring back. At every opportunity she would try on her mother's dresses and experiment with makeup only to rush to slip off the clothing and wash away the lipstick before her parents could catch her.</a:t>
            </a:r>
          </a:p>
          <a:p>
            <a:pPr marL="0" indent="0">
              <a:buNone/>
            </a:pPr>
            <a:endParaRPr lang="en-US" sz="4000" dirty="0"/>
          </a:p>
        </p:txBody>
      </p:sp>
    </p:spTree>
    <p:extLst>
      <p:ext uri="{BB962C8B-B14F-4D97-AF65-F5344CB8AC3E}">
        <p14:creationId xmlns="" xmlns:p14="http://schemas.microsoft.com/office/powerpoint/2010/main" val="30996245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Are we absurdly obsolete in our thinking?  </a:t>
            </a:r>
          </a:p>
          <a:p>
            <a:pPr marL="0" indent="0">
              <a:buNone/>
            </a:pPr>
            <a:r>
              <a:rPr lang="en-US" sz="4000" dirty="0" smtClean="0"/>
              <a:t>Rigidly compassionless?</a:t>
            </a:r>
          </a:p>
          <a:p>
            <a:pPr marL="0" indent="0">
              <a:buNone/>
            </a:pPr>
            <a:r>
              <a:rPr lang="en-US" sz="4000" dirty="0" smtClean="0"/>
              <a:t>Is our foundation of truth solid?</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a:buNone/>
            </a:pPr>
            <a:r>
              <a:rPr lang="en-US" sz="4000" baseline="30000" dirty="0" err="1" smtClean="0"/>
              <a:t>T’hillim</a:t>
            </a:r>
            <a:r>
              <a:rPr lang="en-US" sz="4000" baseline="30000" dirty="0" smtClean="0"/>
              <a:t>/Ps 11.1-5 </a:t>
            </a:r>
            <a:r>
              <a:rPr lang="en-US" sz="4000" dirty="0" smtClean="0"/>
              <a:t> In </a:t>
            </a:r>
            <a:r>
              <a:rPr lang="en-US" sz="4000" cap="small" dirty="0" smtClean="0"/>
              <a:t>Adoni</a:t>
            </a:r>
            <a:r>
              <a:rPr lang="en-US" sz="4000" dirty="0" smtClean="0"/>
              <a:t> I find refuge. So how can you say to me, “Flee like a bird to the mountains! </a:t>
            </a:r>
            <a:r>
              <a:rPr lang="en-US" sz="4000" b="1" baseline="30000" dirty="0" smtClean="0"/>
              <a:t> </a:t>
            </a:r>
            <a:r>
              <a:rPr lang="en-US" sz="4000" dirty="0" smtClean="0"/>
              <a:t>See how the wicked are drawing their bows and setting their arrows on the string, to shoot from the shadows at honest men. </a:t>
            </a:r>
            <a:r>
              <a:rPr lang="en-US" sz="4000" b="1" baseline="30000" dirty="0" smtClean="0"/>
              <a:t> </a:t>
            </a:r>
            <a:endParaRPr lang="en-US" sz="4000" dirty="0"/>
          </a:p>
        </p:txBody>
      </p:sp>
    </p:spTree>
    <p:extLst>
      <p:ext uri="{BB962C8B-B14F-4D97-AF65-F5344CB8AC3E}">
        <p14:creationId xmlns="" xmlns:p14="http://schemas.microsoft.com/office/powerpoint/2010/main" val="20335324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a:buNone/>
            </a:pPr>
            <a:r>
              <a:rPr lang="en-US" sz="4000" baseline="30000" dirty="0" err="1" smtClean="0"/>
              <a:t>T’hillim</a:t>
            </a:r>
            <a:r>
              <a:rPr lang="en-US" sz="4000" baseline="30000" dirty="0" smtClean="0"/>
              <a:t>/Ps 11.1-5 </a:t>
            </a:r>
            <a:r>
              <a:rPr lang="en-US" sz="4000" dirty="0" smtClean="0"/>
              <a:t> </a:t>
            </a:r>
            <a:r>
              <a:rPr lang="en-US" sz="4000" b="1" baseline="30000" dirty="0" smtClean="0"/>
              <a:t> </a:t>
            </a:r>
            <a:r>
              <a:rPr lang="en-US" sz="4000" u="sng" dirty="0" smtClean="0">
                <a:solidFill>
                  <a:srgbClr val="FFFF99"/>
                </a:solidFill>
              </a:rPr>
              <a:t>If the foundations are destroyed, what can the righteous do?”</a:t>
            </a:r>
            <a:r>
              <a:rPr lang="en-US" sz="4000" b="1" u="sng" baseline="30000" dirty="0" smtClean="0">
                <a:solidFill>
                  <a:srgbClr val="FFFF99"/>
                </a:solidFill>
              </a:rPr>
              <a:t> </a:t>
            </a:r>
            <a:r>
              <a:rPr lang="en-US" sz="4000" cap="small" dirty="0" smtClean="0"/>
              <a:t>Adoni</a:t>
            </a:r>
            <a:r>
              <a:rPr lang="en-US" sz="4000" dirty="0" smtClean="0"/>
              <a:t> is in his holy temple. </a:t>
            </a:r>
            <a:r>
              <a:rPr lang="en-US" sz="4000" cap="small" dirty="0" smtClean="0"/>
              <a:t>Adoni</a:t>
            </a:r>
            <a:r>
              <a:rPr lang="en-US" sz="4000" dirty="0" smtClean="0"/>
              <a:t>, his throne is in heaven. His eyes see and test humankind. </a:t>
            </a:r>
            <a:r>
              <a:rPr lang="en-US" sz="4000" b="1" baseline="30000" dirty="0" smtClean="0"/>
              <a:t> </a:t>
            </a:r>
            <a:r>
              <a:rPr lang="en-US" sz="4000" cap="small" dirty="0" smtClean="0"/>
              <a:t>Adoni</a:t>
            </a:r>
            <a:r>
              <a:rPr lang="en-US" sz="4000" dirty="0" smtClean="0"/>
              <a:t> tests the righteous;</a:t>
            </a:r>
            <a:br>
              <a:rPr lang="en-US" sz="4000" dirty="0" smtClean="0"/>
            </a:br>
            <a:r>
              <a:rPr lang="en-US" sz="4000" dirty="0" smtClean="0"/>
              <a:t>but he hates the wicked and the lover of violence.</a:t>
            </a:r>
          </a:p>
          <a:p>
            <a:pPr marL="0" indent="0">
              <a:buNone/>
            </a:pPr>
            <a:endParaRPr lang="en-US" sz="4000" dirty="0"/>
          </a:p>
        </p:txBody>
      </p:sp>
    </p:spTree>
    <p:extLst>
      <p:ext uri="{BB962C8B-B14F-4D97-AF65-F5344CB8AC3E}">
        <p14:creationId xmlns="" xmlns:p14="http://schemas.microsoft.com/office/powerpoint/2010/main" val="20335324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We may be on the wrong side of history with our views, but we are on the right side of eternity.</a:t>
            </a:r>
          </a:p>
          <a:p>
            <a:pPr marL="0" indent="0">
              <a:buNone/>
            </a:pPr>
            <a:r>
              <a:rPr lang="en-US" sz="3200" dirty="0" smtClean="0"/>
              <a:t>Jim </a:t>
            </a:r>
            <a:r>
              <a:rPr lang="en-US" sz="3200" dirty="0" err="1" smtClean="0"/>
              <a:t>Garlow</a:t>
            </a:r>
            <a:endParaRPr lang="en-US" sz="3200" dirty="0"/>
          </a:p>
        </p:txBody>
      </p:sp>
    </p:spTree>
    <p:extLst>
      <p:ext uri="{BB962C8B-B14F-4D97-AF65-F5344CB8AC3E}">
        <p14:creationId xmlns="" xmlns:p14="http://schemas.microsoft.com/office/powerpoint/2010/main" val="14217823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smtClean="0"/>
              <a:t>In a February 11 "directive," HUD announced penalties, including possible jail time and up to hundreds of thousands of dollars in fines, for all institutions receiving federal funds which maintained separate bathrooms, showers, and housing based on sex or gender identity.</a:t>
            </a:r>
            <a:endParaRPr lang="en-US" sz="4000" dirty="0"/>
          </a:p>
        </p:txBody>
      </p:sp>
    </p:spTree>
    <p:extLst>
      <p:ext uri="{BB962C8B-B14F-4D97-AF65-F5344CB8AC3E}">
        <p14:creationId xmlns="" xmlns:p14="http://schemas.microsoft.com/office/powerpoint/2010/main" val="15148071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smtClean="0"/>
              <a:t>Dvarim</a:t>
            </a:r>
            <a:r>
              <a:rPr lang="en-US" sz="4000" baseline="30000" dirty="0" smtClean="0"/>
              <a:t>/</a:t>
            </a:r>
            <a:r>
              <a:rPr lang="en-US" sz="4000" baseline="30000" dirty="0" err="1" smtClean="0"/>
              <a:t>Dt</a:t>
            </a:r>
            <a:r>
              <a:rPr lang="en-US" sz="4000" baseline="30000" dirty="0" smtClean="0"/>
              <a:t> 23.35-36</a:t>
            </a:r>
            <a:r>
              <a:rPr lang="en-US" sz="4000" dirty="0" smtClean="0"/>
              <a:t> Vengeance is Mine, and payback, for the time when their foot staggers. </a:t>
            </a:r>
            <a:r>
              <a:rPr lang="en-US" sz="4000" u="sng" dirty="0" smtClean="0">
                <a:solidFill>
                  <a:srgbClr val="FFFF99"/>
                </a:solidFill>
              </a:rPr>
              <a:t>Surely their day of disaster is near</a:t>
            </a:r>
            <a:r>
              <a:rPr lang="en-US" sz="4000" dirty="0" smtClean="0"/>
              <a:t>— what is prepared rushes on them. For </a:t>
            </a:r>
            <a:r>
              <a:rPr lang="en-US" sz="4000" cap="small" dirty="0" smtClean="0"/>
              <a:t>Adoni</a:t>
            </a:r>
            <a:r>
              <a:rPr lang="en-US" sz="4000" dirty="0" smtClean="0"/>
              <a:t> will judge His people—</a:t>
            </a:r>
            <a:br>
              <a:rPr lang="en-US" sz="4000" dirty="0" smtClean="0"/>
            </a:br>
            <a:r>
              <a:rPr lang="en-US" sz="4000" dirty="0" smtClean="0"/>
              <a:t>for His servants, He will relent</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smtClean="0"/>
          </a:p>
          <a:p>
            <a:pPr marL="0" indent="0">
              <a:buNone/>
            </a:pPr>
            <a:r>
              <a:rPr lang="en-US" sz="4000" dirty="0" smtClean="0"/>
              <a:t>Consider: Critical </a:t>
            </a:r>
            <a:r>
              <a:rPr lang="en-US" sz="4000" dirty="0" smtClean="0"/>
              <a:t>Race </a:t>
            </a:r>
            <a:r>
              <a:rPr lang="en-US" sz="4000" dirty="0" smtClean="0"/>
              <a:t>Theory</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Color and race are </a:t>
            </a:r>
            <a:r>
              <a:rPr lang="en-US" sz="4000" u="sng" dirty="0" smtClean="0">
                <a:solidFill>
                  <a:srgbClr val="FFFF99"/>
                </a:solidFill>
              </a:rPr>
              <a:t>the most </a:t>
            </a:r>
            <a:r>
              <a:rPr lang="en-US" sz="4000" dirty="0" smtClean="0"/>
              <a:t>important identity markers for humanity.   </a:t>
            </a:r>
            <a:br>
              <a:rPr lang="en-US" sz="4000" dirty="0" smtClean="0"/>
            </a:br>
            <a:r>
              <a:rPr lang="en-US" sz="4000" dirty="0" smtClean="0"/>
              <a:t>Three primary applications: </a:t>
            </a:r>
          </a:p>
          <a:p>
            <a:pPr marL="0" indent="0"/>
            <a:r>
              <a:rPr lang="en-US" sz="4000" dirty="0" smtClean="0"/>
              <a:t>One white supremacy is the greatest threat to racial equality.</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r>
              <a:rPr lang="en-US" sz="4000" dirty="0" smtClean="0"/>
              <a:t>Two, the institutions of law must play a role in equalizing the relationship between the races. </a:t>
            </a:r>
          </a:p>
          <a:p>
            <a:pPr marL="0" indent="0"/>
            <a:r>
              <a:rPr lang="en-US" sz="4000" dirty="0" smtClean="0"/>
              <a:t>Three: The concept doesn’t include who you are, behavior, values, environment, crimes committed, or religious beliefs. It’s solely based on race.</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endParaRPr lang="en-US" sz="4000" dirty="0"/>
          </a:p>
        </p:txBody>
      </p:sp>
      <p:pic>
        <p:nvPicPr>
          <p:cNvPr id="7170" name="Picture 2"/>
          <p:cNvPicPr>
            <a:picLocks noChangeAspect="1" noChangeArrowheads="1"/>
          </p:cNvPicPr>
          <p:nvPr/>
        </p:nvPicPr>
        <p:blipFill>
          <a:blip r:embed="rId3" cstate="print"/>
          <a:srcRect/>
          <a:stretch>
            <a:fillRect/>
          </a:stretch>
        </p:blipFill>
        <p:spPr bwMode="auto">
          <a:xfrm>
            <a:off x="2971800" y="-63500"/>
            <a:ext cx="3200400" cy="5267326"/>
          </a:xfrm>
          <a:prstGeom prst="rect">
            <a:avLst/>
          </a:prstGeom>
          <a:noFill/>
          <a:ln w="9525">
            <a:noFill/>
            <a:miter lim="800000"/>
            <a:headEnd/>
            <a:tailEnd/>
          </a:ln>
          <a:effectLst/>
        </p:spPr>
      </p:pic>
    </p:spTree>
    <p:extLst>
      <p:ext uri="{BB962C8B-B14F-4D97-AF65-F5344CB8AC3E}">
        <p14:creationId xmlns="" xmlns:p14="http://schemas.microsoft.com/office/powerpoint/2010/main" val="20335324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C .S. Lewis on the common proverb: </a:t>
            </a:r>
          </a:p>
          <a:p>
            <a:pPr marL="0" indent="0">
              <a:buNone/>
            </a:pPr>
            <a:r>
              <a:rPr lang="en-US" sz="4000" dirty="0" smtClean="0"/>
              <a:t>We may be so heavenly minded that we are of no earthly good.   </a:t>
            </a:r>
          </a:p>
          <a:p>
            <a:pPr marL="0" indent="0">
              <a:buNone/>
            </a:pPr>
            <a:r>
              <a:rPr lang="en-US" sz="4000" dirty="0" smtClean="0"/>
              <a:t>In fact, unless we are heavenly minded, we are of no earthly good.</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endParaRPr lang="en-US" sz="4000" dirty="0"/>
          </a:p>
        </p:txBody>
      </p:sp>
      <p:pic>
        <p:nvPicPr>
          <p:cNvPr id="4098" name="Picture 2"/>
          <p:cNvPicPr>
            <a:picLocks noChangeAspect="1" noChangeArrowheads="1"/>
          </p:cNvPicPr>
          <p:nvPr/>
        </p:nvPicPr>
        <p:blipFill>
          <a:blip r:embed="rId3" cstate="print"/>
          <a:srcRect/>
          <a:stretch>
            <a:fillRect/>
          </a:stretch>
        </p:blipFill>
        <p:spPr bwMode="auto">
          <a:xfrm>
            <a:off x="609600" y="0"/>
            <a:ext cx="7543799" cy="5159179"/>
          </a:xfrm>
          <a:prstGeom prst="rect">
            <a:avLst/>
          </a:prstGeom>
          <a:noFill/>
          <a:ln w="9525">
            <a:noFill/>
            <a:miter lim="800000"/>
            <a:headEnd/>
            <a:tailEnd/>
          </a:ln>
          <a:effectLst/>
        </p:spPr>
      </p:pic>
      <p:sp>
        <p:nvSpPr>
          <p:cNvPr id="5" name="TextBox 4"/>
          <p:cNvSpPr txBox="1"/>
          <p:nvPr/>
        </p:nvSpPr>
        <p:spPr>
          <a:xfrm>
            <a:off x="457200" y="57150"/>
            <a:ext cx="8497210" cy="707886"/>
          </a:xfrm>
          <a:prstGeom prst="rect">
            <a:avLst/>
          </a:prstGeom>
          <a:noFill/>
        </p:spPr>
        <p:txBody>
          <a:bodyPr wrap="square" rtlCol="0">
            <a:spAutoFit/>
          </a:bodyPr>
          <a:lstStyle/>
          <a:p>
            <a:pPr algn="l"/>
            <a:r>
              <a:rPr lang="en-US" dirty="0" smtClean="0"/>
              <a:t>From Jamie Lash, Jewish Jewels</a:t>
            </a:r>
            <a:endParaRPr lang="en-US" dirty="0"/>
          </a:p>
        </p:txBody>
      </p:sp>
    </p:spTree>
    <p:extLst>
      <p:ext uri="{BB962C8B-B14F-4D97-AF65-F5344CB8AC3E}">
        <p14:creationId xmlns="" xmlns:p14="http://schemas.microsoft.com/office/powerpoint/2010/main" val="14217823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One radical feminist, Ruth Barrett, wrote: “There are over seven billion human beings on the planet. Therefore, there have to be over seven billion genders. No one is special if we are all unique.”</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smtClean="0"/>
              <a:t>Since as early as 1968, according to Dr. Michael Brown in his book </a:t>
            </a:r>
            <a:r>
              <a:rPr lang="en-US" sz="4000" i="1" dirty="0" smtClean="0"/>
              <a:t>Jezebel’s War with America</a:t>
            </a:r>
            <a:r>
              <a:rPr lang="en-US" sz="4000" dirty="0" smtClean="0"/>
              <a:t>. A group known as “The Feminists,” determined to annihilate sex roles, also called for the elimination of marriage which they labeled a “slavery-like practice.” </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smtClean="0"/>
              <a:t> Students on college campuses, for example, are stating how they want to be identified, by what pronoun: e.g., </a:t>
            </a:r>
            <a:r>
              <a:rPr lang="en-US" sz="4000" dirty="0" err="1" smtClean="0"/>
              <a:t>perself</a:t>
            </a:r>
            <a:r>
              <a:rPr lang="en-US" sz="4000" dirty="0" smtClean="0"/>
              <a:t>, </a:t>
            </a:r>
            <a:r>
              <a:rPr lang="en-US" sz="4000" dirty="0" err="1" smtClean="0"/>
              <a:t>humself</a:t>
            </a:r>
            <a:r>
              <a:rPr lang="en-US" sz="4000" dirty="0" smtClean="0"/>
              <a:t>, itself, and more. </a:t>
            </a:r>
          </a:p>
          <a:p>
            <a:pPr marL="0" indent="0">
              <a:buNone/>
            </a:pPr>
            <a:r>
              <a:rPr lang="en-US" sz="4000" dirty="0" smtClean="0">
                <a:solidFill>
                  <a:srgbClr val="FFFF99"/>
                </a:solidFill>
              </a:rPr>
              <a:t>We must pray for transgender individuals, that they will see the truth, embrace their Creator, </a:t>
            </a:r>
            <a:endParaRPr lang="en-US" sz="4000" dirty="0">
              <a:solidFill>
                <a:srgbClr val="FFFF99"/>
              </a:solidFill>
            </a:endParaRPr>
          </a:p>
        </p:txBody>
      </p:sp>
    </p:spTree>
    <p:extLst>
      <p:ext uri="{BB962C8B-B14F-4D97-AF65-F5344CB8AC3E}">
        <p14:creationId xmlns="" xmlns:p14="http://schemas.microsoft.com/office/powerpoint/2010/main" val="14217823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solidFill>
                  <a:srgbClr val="FFFF99"/>
                </a:solidFill>
              </a:rPr>
              <a:t>and walk in their divine destiny. We must always remember that people are not our enemies; our warfare is with spirits of darkness. We are commanded to love.</a:t>
            </a:r>
            <a:endParaRPr lang="en-US" sz="4000" dirty="0">
              <a:solidFill>
                <a:srgbClr val="FFFF99"/>
              </a:solidFill>
            </a:endParaRPr>
          </a:p>
        </p:txBody>
      </p:sp>
    </p:spTree>
    <p:extLst>
      <p:ext uri="{BB962C8B-B14F-4D97-AF65-F5344CB8AC3E}">
        <p14:creationId xmlns="" xmlns:p14="http://schemas.microsoft.com/office/powerpoint/2010/main" val="14217823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smtClean="0"/>
              <a:t>Mark 13.22-23</a:t>
            </a:r>
            <a:r>
              <a:rPr lang="en-US" sz="4000" dirty="0" smtClean="0"/>
              <a:t> There will appear false Messiahs and false prophets performing signs and wonders for the purpose, if possible, of misleading the chosen. </a:t>
            </a:r>
            <a:r>
              <a:rPr lang="en-US" sz="4000" b="1" baseline="30000" dirty="0" smtClean="0"/>
              <a:t> </a:t>
            </a:r>
            <a:r>
              <a:rPr lang="en-US" sz="4000" dirty="0" smtClean="0"/>
              <a:t>But you, watch out!</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smtClean="0"/>
              <a:t>Marine Lance Corporal </a:t>
            </a:r>
            <a:r>
              <a:rPr lang="en-US" sz="4000" dirty="0" err="1" smtClean="0"/>
              <a:t>Manifa</a:t>
            </a:r>
            <a:r>
              <a:rPr lang="en-US" sz="4000" dirty="0" smtClean="0"/>
              <a:t> Sterling—a Christian who was recently court-martialed, demoted and discharged for refusing to remove a Bible verse from her desk. Oscar Rodriguez, Jr.—decorated Air Force veteran who was forcefully dragged out of a retirement ceremony for mentioning the word “God.”</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Colonel Leland </a:t>
            </a:r>
            <a:r>
              <a:rPr lang="en-US" sz="4000" dirty="0" err="1" smtClean="0"/>
              <a:t>Bohamon</a:t>
            </a:r>
            <a:r>
              <a:rPr lang="en-US" sz="4000" dirty="0" smtClean="0"/>
              <a:t>— decorated Air Force commander who was denied promotion, removed from command, and reprimanded for refusing to sign a homosexual marriage certificate.</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descr="In the Ark.jpg"/>
          <p:cNvPicPr>
            <a:picLocks noChangeAspect="1"/>
          </p:cNvPicPr>
          <p:nvPr/>
        </p:nvPicPr>
        <p:blipFill>
          <a:blip r:embed="rId3" cstate="print"/>
          <a:stretch>
            <a:fillRect/>
          </a:stretch>
        </p:blipFill>
        <p:spPr>
          <a:xfrm>
            <a:off x="0" y="0"/>
            <a:ext cx="9144000" cy="5143500"/>
          </a:xfrm>
          <a:prstGeom prst="rect">
            <a:avLst/>
          </a:prstGeom>
        </p:spPr>
      </p:pic>
    </p:spTree>
    <p:extLst>
      <p:ext uri="{BB962C8B-B14F-4D97-AF65-F5344CB8AC3E}">
        <p14:creationId xmlns="" xmlns:p14="http://schemas.microsoft.com/office/powerpoint/2010/main" val="1421782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endParaRPr lang="en-US" sz="4000" dirty="0"/>
          </a:p>
        </p:txBody>
      </p:sp>
      <p:pic>
        <p:nvPicPr>
          <p:cNvPr id="8194" name="Picture 2"/>
          <p:cNvPicPr>
            <a:picLocks noChangeAspect="1" noChangeArrowheads="1"/>
          </p:cNvPicPr>
          <p:nvPr/>
        </p:nvPicPr>
        <p:blipFill>
          <a:blip r:embed="rId3" cstate="print"/>
          <a:srcRect/>
          <a:stretch>
            <a:fillRect/>
          </a:stretch>
        </p:blipFill>
        <p:spPr bwMode="auto">
          <a:xfrm>
            <a:off x="2895600" y="-1587"/>
            <a:ext cx="3352800" cy="5143500"/>
          </a:xfrm>
          <a:prstGeom prst="rect">
            <a:avLst/>
          </a:prstGeom>
          <a:noFill/>
          <a:ln w="9525">
            <a:noFill/>
            <a:miter lim="800000"/>
            <a:headEnd/>
            <a:tailEnd/>
          </a:ln>
          <a:effectLst/>
        </p:spPr>
      </p:pic>
    </p:spTree>
    <p:extLst>
      <p:ext uri="{BB962C8B-B14F-4D97-AF65-F5344CB8AC3E}">
        <p14:creationId xmlns="" xmlns:p14="http://schemas.microsoft.com/office/powerpoint/2010/main" val="20335324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Outline</a:t>
            </a:r>
          </a:p>
          <a:p>
            <a:pPr marL="512763" indent="-512763">
              <a:buFont typeface="+mj-lt"/>
              <a:buAutoNum type="arabicPeriod"/>
            </a:pPr>
            <a:r>
              <a:rPr lang="en-US" sz="4000" dirty="0" smtClean="0"/>
              <a:t>Supernatural provision: </a:t>
            </a:r>
            <a:r>
              <a:rPr lang="en-US" sz="4000" i="1" dirty="0" smtClean="0"/>
              <a:t>Man</a:t>
            </a:r>
            <a:r>
              <a:rPr lang="en-US" sz="4000" dirty="0" smtClean="0"/>
              <a:t>  </a:t>
            </a:r>
            <a:r>
              <a:rPr lang="he-IL" sz="4400" b="1" dirty="0" smtClean="0">
                <a:latin typeface="David" pitchFamily="34" charset="-79"/>
                <a:cs typeface="David" pitchFamily="34" charset="-79"/>
              </a:rPr>
              <a:t>מָן</a:t>
            </a:r>
            <a:endParaRPr lang="en-US" sz="4400" b="1" dirty="0" smtClean="0">
              <a:latin typeface="David" pitchFamily="34" charset="-79"/>
              <a:cs typeface="David" pitchFamily="34" charset="-79"/>
            </a:endParaRPr>
          </a:p>
          <a:p>
            <a:pPr marL="512763" indent="-512763">
              <a:buFont typeface="+mj-lt"/>
              <a:buAutoNum type="arabicPeriod"/>
            </a:pPr>
            <a:r>
              <a:rPr lang="en-US" sz="4000" dirty="0" err="1" smtClean="0"/>
              <a:t>Aharon’s</a:t>
            </a:r>
            <a:r>
              <a:rPr lang="en-US" sz="4000" dirty="0" smtClean="0"/>
              <a:t> rod that sprouted</a:t>
            </a:r>
          </a:p>
          <a:p>
            <a:pPr marL="679770" lvl="1" indent="-512763"/>
            <a:r>
              <a:rPr lang="en-US" sz="4000" dirty="0" smtClean="0">
                <a:ea typeface="+mn-ea"/>
                <a:cs typeface="+mn-cs"/>
              </a:rPr>
              <a:t>Commemorate foundation failure</a:t>
            </a:r>
          </a:p>
          <a:p>
            <a:pPr marL="679770" lvl="1" indent="-512763"/>
            <a:r>
              <a:rPr lang="en-US" sz="4000" dirty="0" smtClean="0">
                <a:ea typeface="+mn-ea"/>
                <a:cs typeface="+mn-cs"/>
              </a:rPr>
              <a:t>Our foundation will stand!</a:t>
            </a:r>
            <a:endParaRPr lang="en-US" sz="4000" dirty="0">
              <a:ea typeface="+mn-ea"/>
              <a:cs typeface="+mn-cs"/>
            </a:endParaRPr>
          </a:p>
        </p:txBody>
      </p:sp>
    </p:spTree>
    <p:extLst>
      <p:ext uri="{BB962C8B-B14F-4D97-AF65-F5344CB8AC3E}">
        <p14:creationId xmlns="" xmlns:p14="http://schemas.microsoft.com/office/powerpoint/2010/main" val="14217823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xmlns="" id="{3A063BCE-0EF6-4AFD-A36C-2B6DB79BACEB}"/>
              </a:ext>
            </a:extLst>
          </p:cNvPr>
          <p:cNvSpPr>
            <a:spLocks noGrp="1" noChangeAspect="1" noChangeArrowheads="1"/>
          </p:cNvSpPr>
          <p:nvPr>
            <p:ph type="body" idx="1"/>
          </p:nvPr>
        </p:nvSpPr>
        <p:spPr bwMode="auto">
          <a:xfrm>
            <a:off x="304800" y="285749"/>
            <a:ext cx="2055553" cy="46482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3500" dirty="0"/>
              <a:t>Sue  Thayer, center manager for Planned Parent-hood 18 years</a:t>
            </a:r>
            <a:endParaRPr lang="en-US" sz="4000" dirty="0"/>
          </a:p>
        </p:txBody>
      </p:sp>
      <p:pic>
        <p:nvPicPr>
          <p:cNvPr id="3" name="Picture 2">
            <a:extLst>
              <a:ext uri="{FF2B5EF4-FFF2-40B4-BE49-F238E27FC236}">
                <a16:creationId xmlns:a16="http://schemas.microsoft.com/office/drawing/2014/main" xmlns="" id="{77293E40-D8D7-47CA-A3E8-B743D2BD14DA}"/>
              </a:ext>
            </a:extLst>
          </p:cNvPr>
          <p:cNvPicPr>
            <a:picLocks noChangeAspect="1"/>
          </p:cNvPicPr>
          <p:nvPr/>
        </p:nvPicPr>
        <p:blipFill>
          <a:blip r:embed="rId3" cstate="print"/>
          <a:stretch>
            <a:fillRect/>
          </a:stretch>
        </p:blipFill>
        <p:spPr>
          <a:xfrm>
            <a:off x="2360353" y="0"/>
            <a:ext cx="6783647" cy="5143500"/>
          </a:xfrm>
          <a:prstGeom prst="rect">
            <a:avLst/>
          </a:prstGeom>
        </p:spPr>
      </p:pic>
    </p:spTree>
    <p:extLst>
      <p:ext uri="{BB962C8B-B14F-4D97-AF65-F5344CB8AC3E}">
        <p14:creationId xmlns:p14="http://schemas.microsoft.com/office/powerpoint/2010/main" xmlns="" val="16468910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smtClean="0"/>
              <a:t>California Governor Gavin Newsom's ability to close congregations or limit their occupancy due to COVID-19 restrictions came to a sharp end this week. The state of California settled a lawsuit over </a:t>
            </a:r>
            <a:r>
              <a:rPr lang="en-US" sz="4000" dirty="0" err="1" smtClean="0"/>
              <a:t>coronavirus</a:t>
            </a:r>
            <a:r>
              <a:rPr lang="en-US" sz="4000" dirty="0" smtClean="0"/>
              <a:t> restrictions placed on churches, earning religious liberty a major legal victory.</a:t>
            </a:r>
            <a:endParaRPr lang="en-US" sz="4000" dirty="0"/>
          </a:p>
        </p:txBody>
      </p:sp>
    </p:spTree>
    <p:extLst>
      <p:ext uri="{BB962C8B-B14F-4D97-AF65-F5344CB8AC3E}">
        <p14:creationId xmlns="" xmlns:p14="http://schemas.microsoft.com/office/powerpoint/2010/main" val="20335324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 xmlns:a16="http://schemas.microsoft.com/office/drawing/2014/main" id="{514C1B05-8A2F-448C-BE7F-255CA7284FDE}"/>
              </a:ext>
            </a:extLst>
          </p:cNvPr>
          <p:cNvPicPr>
            <a:picLocks noChangeAspect="1"/>
          </p:cNvPicPr>
          <p:nvPr/>
        </p:nvPicPr>
        <p:blipFill>
          <a:blip r:embed="rId3" cstate="print"/>
          <a:stretch>
            <a:fillRect/>
          </a:stretch>
        </p:blipFill>
        <p:spPr>
          <a:xfrm>
            <a:off x="1122181" y="0"/>
            <a:ext cx="6899637" cy="5143500"/>
          </a:xfrm>
          <a:prstGeom prst="rect">
            <a:avLst/>
          </a:prstGeom>
        </p:spPr>
      </p:pic>
    </p:spTree>
    <p:extLst>
      <p:ext uri="{BB962C8B-B14F-4D97-AF65-F5344CB8AC3E}">
        <p14:creationId xmlns="" xmlns:p14="http://schemas.microsoft.com/office/powerpoint/2010/main" val="12590540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5122" name="Picture 2" descr="Banned by HWA! News and Observations About Armstrongism ...">
            <a:extLst>
              <a:ext uri="{FF2B5EF4-FFF2-40B4-BE49-F238E27FC236}">
                <a16:creationId xmlns="" xmlns:a16="http://schemas.microsoft.com/office/drawing/2014/main" id="{1E3796B7-C4D1-40F2-903D-3731741E2DF1}"/>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43000" y="0"/>
            <a:ext cx="6858000" cy="51435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963636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20000"/>
          </a:bodyPr>
          <a:lstStyle/>
          <a:p>
            <a:pPr marL="0" indent="0">
              <a:buNone/>
            </a:pPr>
            <a:r>
              <a:rPr lang="en-US" sz="4000" dirty="0" smtClean="0"/>
              <a:t>Pastor </a:t>
            </a:r>
            <a:r>
              <a:rPr lang="en-US" sz="4000" dirty="0" err="1" smtClean="0"/>
              <a:t>Che</a:t>
            </a:r>
            <a:r>
              <a:rPr lang="en-US" sz="4000" dirty="0" smtClean="0"/>
              <a:t> </a:t>
            </a:r>
            <a:r>
              <a:rPr lang="en-US" sz="4000" dirty="0"/>
              <a:t>Ahn "got a letter from the Pasadena criminal prosecutor, threatening him, his staff." The letter threatened any churchgoer with "criminal charges, </a:t>
            </a:r>
            <a:r>
              <a:rPr lang="en-US" sz="4000" u="sng" dirty="0">
                <a:solidFill>
                  <a:srgbClr val="FFFF99"/>
                </a:solidFill>
              </a:rPr>
              <a:t>up to one year in prison, and daily fines of a thousand dollars.</a:t>
            </a:r>
            <a:r>
              <a:rPr lang="en-US" sz="4000" dirty="0"/>
              <a:t> And so [Pastor Ahn] had to tell his church members" that they could face criminal charges for coming to church</a:t>
            </a:r>
            <a:r>
              <a:rPr lang="en-US" sz="4000" dirty="0" smtClean="0"/>
              <a:t>.</a:t>
            </a:r>
            <a:endParaRPr lang="en-US" sz="4000" dirty="0"/>
          </a:p>
        </p:txBody>
      </p:sp>
    </p:spTree>
    <p:extLst>
      <p:ext uri="{BB962C8B-B14F-4D97-AF65-F5344CB8AC3E}">
        <p14:creationId xmlns="" xmlns:p14="http://schemas.microsoft.com/office/powerpoint/2010/main" val="11100018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smtClean="0"/>
              <a:t>Pastor </a:t>
            </a:r>
            <a:r>
              <a:rPr lang="en-US" sz="4000" dirty="0"/>
              <a:t>Ahn worried that many people would refrain from coming to church. Yet, the opposite turned out to be the case. </a:t>
            </a:r>
            <a:r>
              <a:rPr lang="en-US" sz="4000" u="sng" dirty="0">
                <a:solidFill>
                  <a:srgbClr val="FFFF99"/>
                </a:solidFill>
              </a:rPr>
              <a:t>Most of the congregation continued attending </a:t>
            </a:r>
            <a:r>
              <a:rPr lang="en-US" sz="4000" dirty="0"/>
              <a:t>services, and other Christians looking for a church and even non-believers who were interested starting attending Harvest Rock Church</a:t>
            </a:r>
            <a:r>
              <a:rPr lang="en-US" sz="4000" dirty="0" smtClean="0"/>
              <a:t>.</a:t>
            </a:r>
            <a:endParaRPr lang="en-US" sz="4000" dirty="0"/>
          </a:p>
        </p:txBody>
      </p:sp>
    </p:spTree>
    <p:extLst>
      <p:ext uri="{BB962C8B-B14F-4D97-AF65-F5344CB8AC3E}">
        <p14:creationId xmlns="" xmlns:p14="http://schemas.microsoft.com/office/powerpoint/2010/main" val="11100018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err="1" smtClean="0"/>
              <a:t>Staver</a:t>
            </a:r>
            <a:r>
              <a:rPr lang="en-US" sz="4000" dirty="0" smtClean="0"/>
              <a:t> </a:t>
            </a:r>
            <a:r>
              <a:rPr lang="en-US" sz="4000" dirty="0"/>
              <a:t>says that other pastors who stood up to unfair coronavirus restrictions are experiencing similar growth. Churches that "stood up against this adversity, this persecution, they're seeing revival happening in their communities</a:t>
            </a:r>
            <a:r>
              <a:rPr lang="en-US" sz="4000" dirty="0" smtClean="0"/>
              <a:t>.”</a:t>
            </a:r>
            <a:endParaRPr lang="en-US" sz="4000" dirty="0"/>
          </a:p>
        </p:txBody>
      </p:sp>
    </p:spTree>
    <p:extLst>
      <p:ext uri="{BB962C8B-B14F-4D97-AF65-F5344CB8AC3E}">
        <p14:creationId xmlns="" xmlns:p14="http://schemas.microsoft.com/office/powerpoint/2010/main" val="11100018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smtClean="0"/>
              <a:t>Governor </a:t>
            </a:r>
            <a:r>
              <a:rPr lang="en-US" sz="4000" dirty="0"/>
              <a:t>Newsom's yearlong COVID-19 restrictions on churches were so strict that Californians were even banned from participating in Bible </a:t>
            </a:r>
            <a:r>
              <a:rPr lang="en-US" sz="4000" u="sng" dirty="0">
                <a:solidFill>
                  <a:srgbClr val="FFFF99"/>
                </a:solidFill>
              </a:rPr>
              <a:t>studies in private homes and singing</a:t>
            </a:r>
            <a:r>
              <a:rPr lang="en-US" sz="4000" dirty="0"/>
              <a:t>. With the new permanent statewide injunction, </a:t>
            </a:r>
            <a:r>
              <a:rPr lang="en-US" sz="4000" u="sng" dirty="0">
                <a:solidFill>
                  <a:srgbClr val="FFFF99"/>
                </a:solidFill>
              </a:rPr>
              <a:t>this will never be allowed to happen in California again.</a:t>
            </a:r>
          </a:p>
        </p:txBody>
      </p:sp>
    </p:spTree>
    <p:extLst>
      <p:ext uri="{BB962C8B-B14F-4D97-AF65-F5344CB8AC3E}">
        <p14:creationId xmlns="" xmlns:p14="http://schemas.microsoft.com/office/powerpoint/2010/main" val="11100018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77500" lnSpcReduction="20000"/>
          </a:bodyPr>
          <a:lstStyle/>
          <a:p>
            <a:pPr marL="0" indent="0">
              <a:buNone/>
            </a:pPr>
            <a:r>
              <a:rPr lang="en-US" sz="4000" dirty="0" smtClean="0"/>
              <a:t>From Sally </a:t>
            </a:r>
            <a:r>
              <a:rPr lang="en-US" sz="4000" dirty="0" err="1" smtClean="0"/>
              <a:t>Shiff</a:t>
            </a:r>
            <a:r>
              <a:rPr lang="en-US" sz="4000" dirty="0" smtClean="0"/>
              <a:t>, June newsletter:  There is a fresh wind of the Holy Spirit in my congregation. The younger generation is increasing not only in number but in hunger for </a:t>
            </a:r>
            <a:r>
              <a:rPr lang="en-US" sz="4000" dirty="0" err="1" smtClean="0"/>
              <a:t>Yeshua</a:t>
            </a:r>
            <a:r>
              <a:rPr lang="en-US" sz="4000" dirty="0" smtClean="0"/>
              <a:t>. Part of my reluctance to travel to my family was the happenings around my congregation and the people I love. With prayer meetings either face to face or virtually every day, a greater dependence on God and His response is taking place. People are getting saved, healed and strong in Him. </a:t>
            </a:r>
            <a:endParaRPr lang="en-US" sz="4000" dirty="0"/>
          </a:p>
        </p:txBody>
      </p:sp>
    </p:spTree>
    <p:extLst>
      <p:ext uri="{BB962C8B-B14F-4D97-AF65-F5344CB8AC3E}">
        <p14:creationId xmlns="" xmlns:p14="http://schemas.microsoft.com/office/powerpoint/2010/main" val="2033532400"/>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155083</TotalTime>
  <Words>4014</Words>
  <Application>Microsoft Office PowerPoint</Application>
  <PresentationFormat>On-screen Show (16:9)</PresentationFormat>
  <Paragraphs>545</Paragraphs>
  <Slides>104</Slides>
  <Notes>104</Notes>
  <HiddenSlides>0</HiddenSlides>
  <MMClips>0</MMClips>
  <ScaleCrop>false</ScaleCrop>
  <HeadingPairs>
    <vt:vector size="4" baseType="variant">
      <vt:variant>
        <vt:lpstr>Theme</vt:lpstr>
      </vt:variant>
      <vt:variant>
        <vt:i4>2</vt:i4>
      </vt:variant>
      <vt:variant>
        <vt:lpstr>Slide Titles</vt:lpstr>
      </vt:variant>
      <vt:variant>
        <vt:i4>104</vt:i4>
      </vt:variant>
    </vt:vector>
  </HeadingPairs>
  <TitlesOfParts>
    <vt:vector size="106" baseType="lpstr">
      <vt:lpstr>1_Default Design</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vector>
  </TitlesOfParts>
  <Company>Or HaOlam Messianic Congregation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19134</cp:lastModifiedBy>
  <cp:revision>4394</cp:revision>
  <dcterms:created xsi:type="dcterms:W3CDTF">2006-04-21T19:34:43Z</dcterms:created>
  <dcterms:modified xsi:type="dcterms:W3CDTF">2021-07-03T13:46:56Z</dcterms:modified>
</cp:coreProperties>
</file>